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autoCompressPictures="0">
  <p:sldMasterIdLst>
    <p:sldMasterId id="2147483686" r:id="rId1"/>
  </p:sldMasterIdLst>
  <p:notesMasterIdLst>
    <p:notesMasterId r:id="rId33"/>
  </p:notesMasterIdLst>
  <p:handoutMasterIdLst>
    <p:handoutMasterId r:id="rId34"/>
  </p:handoutMasterIdLst>
  <p:sldIdLst>
    <p:sldId id="262" r:id="rId2"/>
    <p:sldId id="317" r:id="rId3"/>
    <p:sldId id="396" r:id="rId4"/>
    <p:sldId id="373" r:id="rId5"/>
    <p:sldId id="259" r:id="rId6"/>
    <p:sldId id="398" r:id="rId7"/>
    <p:sldId id="374" r:id="rId8"/>
    <p:sldId id="376" r:id="rId9"/>
    <p:sldId id="323" r:id="rId10"/>
    <p:sldId id="378" r:id="rId11"/>
    <p:sldId id="400" r:id="rId12"/>
    <p:sldId id="381" r:id="rId13"/>
    <p:sldId id="387" r:id="rId14"/>
    <p:sldId id="368" r:id="rId15"/>
    <p:sldId id="412" r:id="rId16"/>
    <p:sldId id="389" r:id="rId17"/>
    <p:sldId id="371" r:id="rId18"/>
    <p:sldId id="414" r:id="rId19"/>
    <p:sldId id="391" r:id="rId20"/>
    <p:sldId id="392" r:id="rId21"/>
    <p:sldId id="405" r:id="rId22"/>
    <p:sldId id="406" r:id="rId23"/>
    <p:sldId id="416" r:id="rId24"/>
    <p:sldId id="380" r:id="rId25"/>
    <p:sldId id="409" r:id="rId26"/>
    <p:sldId id="410" r:id="rId27"/>
    <p:sldId id="321" r:id="rId28"/>
    <p:sldId id="413" r:id="rId29"/>
    <p:sldId id="402" r:id="rId30"/>
    <p:sldId id="415" r:id="rId31"/>
    <p:sldId id="316" r:id="rId3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6600"/>
    <a:srgbClr val="FFFFFF"/>
    <a:srgbClr val="FFCC66"/>
    <a:srgbClr val="FFFF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06" autoAdjust="0"/>
    <p:restoredTop sz="95830" autoAdjust="0"/>
  </p:normalViewPr>
  <p:slideViewPr>
    <p:cSldViewPr snapToGrid="0">
      <p:cViewPr varScale="1">
        <p:scale>
          <a:sx n="74" d="100"/>
          <a:sy n="74" d="100"/>
        </p:scale>
        <p:origin x="1326" y="72"/>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C88658D3-820C-4A15-B271-1639FD22586C}"/>
              </a:ext>
            </a:extLst>
          </p:cNvPr>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D718745C-0B19-4D09-B0CB-4A875CA2D07C}"/>
              </a:ext>
            </a:extLst>
          </p:cNvPr>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6F9C584F-74AE-47DC-A83F-A551590D61A1}" type="datetimeFigureOut">
              <a:rPr kumimoji="1" lang="ja-JP" altLang="en-US" smtClean="0"/>
              <a:t>2021/4/13</a:t>
            </a:fld>
            <a:endParaRPr kumimoji="1" lang="ja-JP" altLang="en-US"/>
          </a:p>
        </p:txBody>
      </p:sp>
      <p:sp>
        <p:nvSpPr>
          <p:cNvPr id="4" name="フッター プレースホルダー 3">
            <a:extLst>
              <a:ext uri="{FF2B5EF4-FFF2-40B4-BE49-F238E27FC236}">
                <a16:creationId xmlns:a16="http://schemas.microsoft.com/office/drawing/2014/main" id="{DA3AFB1A-1CF8-474D-947A-5CDA9800225B}"/>
              </a:ext>
            </a:extLst>
          </p:cNvPr>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73DB8E78-91E5-4FFF-B1AC-6B22ED00B280}"/>
              </a:ext>
            </a:extLst>
          </p:cNvPr>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842FA6BE-E03D-422C-8DEF-25CE055DB854}" type="slidenum">
              <a:rPr kumimoji="1" lang="ja-JP" altLang="en-US" smtClean="0"/>
              <a:t>‹#›</a:t>
            </a:fld>
            <a:endParaRPr kumimoji="1" lang="ja-JP" altLang="en-US"/>
          </a:p>
        </p:txBody>
      </p:sp>
    </p:spTree>
    <p:extLst>
      <p:ext uri="{BB962C8B-B14F-4D97-AF65-F5344CB8AC3E}">
        <p14:creationId xmlns:p14="http://schemas.microsoft.com/office/powerpoint/2010/main" val="37772334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FA5CA084-FE37-49B5-B8C7-FCA1579D17A1}" type="datetimeFigureOut">
              <a:rPr kumimoji="1" lang="ja-JP" altLang="en-US" smtClean="0"/>
              <a:t>2021/4/13</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CB4B1ED3-4897-46F3-9949-886ECDDD896F}" type="slidenum">
              <a:rPr kumimoji="1" lang="ja-JP" altLang="en-US" smtClean="0"/>
              <a:t>‹#›</a:t>
            </a:fld>
            <a:endParaRPr kumimoji="1" lang="ja-JP" altLang="en-US"/>
          </a:p>
        </p:txBody>
      </p:sp>
    </p:spTree>
    <p:extLst>
      <p:ext uri="{BB962C8B-B14F-4D97-AF65-F5344CB8AC3E}">
        <p14:creationId xmlns:p14="http://schemas.microsoft.com/office/powerpoint/2010/main" val="189414482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9171" y="-8468"/>
            <a:ext cx="9935592"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224812" y="2404534"/>
            <a:ext cx="6312279"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224812" y="4050835"/>
            <a:ext cx="631227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7D54CBD-1E73-4DB0-A80E-2D631038AE97}" type="datetime1">
              <a:rPr lang="en-US" altLang="ja-JP" smtClean="0"/>
              <a:t>4/13/2021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00222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90"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0400" y="4470400"/>
            <a:ext cx="6876690"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FF852C9-40AE-4562-9FC8-EE63901DDEAC}" type="datetime1">
              <a:rPr lang="en-US" altLang="ja-JP" smtClean="0"/>
              <a:t>4/13/2021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35488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839459" y="609600"/>
            <a:ext cx="6578197"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192830" y="3632200"/>
            <a:ext cx="58714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60399" y="4470400"/>
            <a:ext cx="6876691"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DC5CEBF-FCE6-4B49-858C-6DD8D95F634D}" type="datetime1">
              <a:rPr lang="en-US" altLang="ja-JP" smtClean="0"/>
              <a:t>4/13/2021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22937" y="790378"/>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310008" y="2886556"/>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411315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60399" y="1931988"/>
            <a:ext cx="6876691"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368C4E5-1B83-437F-B4C1-5F762EF3DC6B}" type="datetime1">
              <a:rPr lang="en-US" altLang="ja-JP" smtClean="0"/>
              <a:t>4/13/2021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969437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839459" y="609600"/>
            <a:ext cx="6578197"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60397" y="4013200"/>
            <a:ext cx="6876692"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2EEE1DB-8C72-430E-8233-1BDAE291053C}" type="datetime1">
              <a:rPr lang="en-US" altLang="ja-JP" smtClean="0"/>
              <a:t>4/13/2021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22937" y="790378"/>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310008" y="2886556"/>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109152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67169" y="609600"/>
            <a:ext cx="6869920"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60397" y="4013200"/>
            <a:ext cx="6876692"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58606FB-F559-4E09-AEDE-E2D82A215524}" type="datetime1">
              <a:rPr lang="en-US" altLang="ja-JP" smtClean="0"/>
              <a:t>4/13/2021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778200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6A31576-4D32-499C-BA79-261BC51CB9A3}" type="datetime1">
              <a:rPr lang="en-US" altLang="ja-JP" smtClean="0"/>
              <a:t>4/13/2021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6390210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75421" y="609601"/>
            <a:ext cx="1060380"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60399" y="609601"/>
            <a:ext cx="5627945" cy="525145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D84AF1-34C4-45E4-BD76-48422B2028E2}" type="datetime1">
              <a:rPr lang="en-US" altLang="ja-JP" smtClean="0"/>
              <a:t>4/13/2021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2171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DF38C21-6AB4-4178-B9B8-09902E1F3BAD}" type="datetime1">
              <a:rPr lang="en-US" altLang="ja-JP" smtClean="0"/>
              <a:t>4/13/2021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2356083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60399" y="2700869"/>
            <a:ext cx="6876691"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0399" y="4527448"/>
            <a:ext cx="6876691"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6C01743-F1D4-471E-83FD-4110CB1E1EEA}" type="datetime1">
              <a:rPr lang="en-US" altLang="ja-JP" smtClean="0"/>
              <a:t>4/13/2021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33648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90" cy="1320800"/>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60401" y="2160589"/>
            <a:ext cx="3345451"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191637" y="2160590"/>
            <a:ext cx="3345453"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98FFACE-B253-49B6-B727-27FB52378CF7}" type="datetime1">
              <a:rPr lang="en-US" altLang="ja-JP" smtClean="0"/>
              <a:t>4/13/2021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3311406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89" cy="1320800"/>
          </a:xfrm>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0399" y="2160983"/>
            <a:ext cx="334822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60399" y="2737247"/>
            <a:ext cx="3348228"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188860" y="2160983"/>
            <a:ext cx="334822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188860" y="2737247"/>
            <a:ext cx="3348228"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690CA6D-D8D5-48F5-AB7C-089C3FBAADB6}" type="datetime1">
              <a:rPr lang="en-US" altLang="ja-JP" smtClean="0"/>
              <a:t>4/13/2021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67531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60399" y="609600"/>
            <a:ext cx="6876690"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E35C277-81C0-449A-9FE8-5C3FDDBC0D21}" type="datetime1">
              <a:rPr lang="en-US" altLang="ja-JP" smtClean="0"/>
              <a:t>4/13/2021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38309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290BA1-8F42-447A-A980-90C789177F68}" type="datetime1">
              <a:rPr lang="en-US" altLang="ja-JP" smtClean="0"/>
              <a:t>4/13/2021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92582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0399" y="1498604"/>
            <a:ext cx="3022697"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3868882" y="514926"/>
            <a:ext cx="3668207"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60399" y="2777069"/>
            <a:ext cx="3022697"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543CB40-17AF-430A-9DAA-78C79AA052F3}" type="datetime1">
              <a:rPr lang="en-US" altLang="ja-JP" smtClean="0"/>
              <a:t>4/13/2021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3066790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60399" y="4800600"/>
            <a:ext cx="6876690"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60399" y="609600"/>
            <a:ext cx="6876690"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660399" y="5367338"/>
            <a:ext cx="6876690"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00B33D3-C56C-405B-94C3-1B28AC5347B6}" type="datetime1">
              <a:rPr lang="en-US" altLang="ja-JP" smtClean="0"/>
              <a:t>4/13/2021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53987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7" name="Group 16"/>
          <p:cNvGrpSpPr/>
          <p:nvPr/>
        </p:nvGrpSpPr>
        <p:grpSpPr>
          <a:xfrm>
            <a:off x="-9172" y="-8468"/>
            <a:ext cx="9935593"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60400" y="609600"/>
            <a:ext cx="6876689"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60399" y="2160590"/>
            <a:ext cx="6876690"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855696" y="6041364"/>
            <a:ext cx="741143"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F6BE295-9B3E-4679-9DE7-7B93C88DF62D}" type="datetime1">
              <a:rPr lang="en-US" altLang="ja-JP" smtClean="0"/>
              <a:t>4/13/2021</a:t>
            </a:fld>
            <a:endParaRPr lang="en-US" dirty="0"/>
          </a:p>
        </p:txBody>
      </p:sp>
      <p:sp>
        <p:nvSpPr>
          <p:cNvPr id="5" name="Footer Placeholder 4"/>
          <p:cNvSpPr>
            <a:spLocks noGrp="1"/>
          </p:cNvSpPr>
          <p:nvPr>
            <p:ph type="ftr" sz="quarter" idx="3"/>
          </p:nvPr>
        </p:nvSpPr>
        <p:spPr>
          <a:xfrm>
            <a:off x="660399" y="6041364"/>
            <a:ext cx="5008221"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981732" y="6041364"/>
            <a:ext cx="555358"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26900441"/>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 id="2147483701" r:id="rId15"/>
    <p:sldLayoutId id="2147483702" r:id="rId16"/>
  </p:sldLayoutIdLst>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タイトル 1">
            <a:extLst>
              <a:ext uri="{FF2B5EF4-FFF2-40B4-BE49-F238E27FC236}">
                <a16:creationId xmlns:a16="http://schemas.microsoft.com/office/drawing/2014/main" id="{66514161-D461-47ED-B67B-B85211C9821C}"/>
              </a:ext>
            </a:extLst>
          </p:cNvPr>
          <p:cNvSpPr txBox="1">
            <a:spLocks/>
          </p:cNvSpPr>
          <p:nvPr/>
        </p:nvSpPr>
        <p:spPr>
          <a:xfrm>
            <a:off x="609600" y="1491177"/>
            <a:ext cx="7665716" cy="2629999"/>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endParaRPr lang="ja-JP" altLang="en-US" dirty="0">
              <a:latin typeface="BIZ UDPゴシック" panose="020B0400000000000000" pitchFamily="50" charset="-128"/>
              <a:ea typeface="BIZ UDPゴシック" panose="020B0400000000000000" pitchFamily="50" charset="-128"/>
            </a:endParaRPr>
          </a:p>
        </p:txBody>
      </p:sp>
      <p:sp>
        <p:nvSpPr>
          <p:cNvPr id="12" name="テキスト ボックス 11">
            <a:extLst>
              <a:ext uri="{FF2B5EF4-FFF2-40B4-BE49-F238E27FC236}">
                <a16:creationId xmlns:a16="http://schemas.microsoft.com/office/drawing/2014/main" id="{6F1E4E8C-C05F-4C3D-940D-BAB485AB187E}"/>
              </a:ext>
            </a:extLst>
          </p:cNvPr>
          <p:cNvSpPr txBox="1"/>
          <p:nvPr/>
        </p:nvSpPr>
        <p:spPr>
          <a:xfrm>
            <a:off x="7315200" y="520505"/>
            <a:ext cx="1197764" cy="369332"/>
          </a:xfrm>
          <a:prstGeom prst="rect">
            <a:avLst/>
          </a:prstGeom>
          <a:noFill/>
          <a:ln>
            <a:solidFill>
              <a:schemeClr val="tx1"/>
            </a:solidFill>
          </a:ln>
        </p:spPr>
        <p:txBody>
          <a:bodyPr wrap="none" rtlCol="0">
            <a:spAutoFit/>
          </a:bodyPr>
          <a:lstStyle/>
          <a:p>
            <a:r>
              <a:rPr kumimoji="1" lang="ja-JP" altLang="en-US" dirty="0">
                <a:latin typeface="BIZ UDPゴシック" panose="020B0400000000000000" pitchFamily="50" charset="-128"/>
                <a:ea typeface="BIZ UDPゴシック" panose="020B0400000000000000" pitchFamily="50" charset="-128"/>
              </a:rPr>
              <a:t>資料１－３</a:t>
            </a:r>
          </a:p>
        </p:txBody>
      </p:sp>
      <p:sp>
        <p:nvSpPr>
          <p:cNvPr id="8" name="タイトル 7">
            <a:extLst>
              <a:ext uri="{FF2B5EF4-FFF2-40B4-BE49-F238E27FC236}">
                <a16:creationId xmlns:a16="http://schemas.microsoft.com/office/drawing/2014/main" id="{03F00E16-5A40-4748-9F1E-7BA895C4D2D4}"/>
              </a:ext>
            </a:extLst>
          </p:cNvPr>
          <p:cNvSpPr>
            <a:spLocks noGrp="1"/>
          </p:cNvSpPr>
          <p:nvPr>
            <p:ph type="title"/>
          </p:nvPr>
        </p:nvSpPr>
        <p:spPr>
          <a:xfrm>
            <a:off x="1404730" y="3211509"/>
            <a:ext cx="7102643" cy="1320800"/>
          </a:xfrm>
        </p:spPr>
        <p:txBody>
          <a:bodyPr>
            <a:normAutofit fontScale="90000"/>
          </a:bodyPr>
          <a:lstStyle/>
          <a:p>
            <a:pPr algn="ctr"/>
            <a:r>
              <a:rPr lang="ja-JP" altLang="en-US" dirty="0">
                <a:latin typeface="BIZ UDPゴシック" panose="020B0400000000000000" pitchFamily="50" charset="-128"/>
                <a:ea typeface="BIZ UDPゴシック" panose="020B0400000000000000" pitchFamily="50" charset="-128"/>
              </a:rPr>
              <a:t>粉じん排出規制に係る現状と論点整理について（一般粉じん及び特定粉じん）</a:t>
            </a:r>
          </a:p>
        </p:txBody>
      </p:sp>
      <p:sp>
        <p:nvSpPr>
          <p:cNvPr id="4" name="スライド番号プレースホルダー 3">
            <a:extLst>
              <a:ext uri="{FF2B5EF4-FFF2-40B4-BE49-F238E27FC236}">
                <a16:creationId xmlns:a16="http://schemas.microsoft.com/office/drawing/2014/main" id="{310D0A49-9AE0-4604-A674-62AEC14157EB}"/>
              </a:ext>
            </a:extLst>
          </p:cNvPr>
          <p:cNvSpPr>
            <a:spLocks noGrp="1"/>
          </p:cNvSpPr>
          <p:nvPr>
            <p:ph type="sldNum" sz="quarter" idx="12"/>
          </p:nvPr>
        </p:nvSpPr>
        <p:spPr>
          <a:xfrm>
            <a:off x="9350787" y="6041362"/>
            <a:ext cx="555213" cy="365125"/>
          </a:xfrm>
        </p:spPr>
        <p:txBody>
          <a:bodyPr>
            <a:normAutofit/>
          </a:body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1</a:t>
            </a:fld>
            <a:endParaRPr lang="en-US" dirty="0">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679041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45B71F80-1F92-4074-84D9-16A062B215B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a:extLst>
              <a:ext uri="{FF2B5EF4-FFF2-40B4-BE49-F238E27FC236}">
                <a16:creationId xmlns:a16="http://schemas.microsoft.com/office/drawing/2014/main" id="{820B56A1-652D-4D84-B428-A0F978B6E390}"/>
              </a:ext>
            </a:extLst>
          </p:cNvPr>
          <p:cNvSpPr>
            <a:spLocks noGrp="1"/>
          </p:cNvSpPr>
          <p:nvPr>
            <p:ph type="title"/>
          </p:nvPr>
        </p:nvSpPr>
        <p:spPr>
          <a:xfrm>
            <a:off x="1045633" y="609600"/>
            <a:ext cx="8285463" cy="1099457"/>
          </a:xfrm>
        </p:spPr>
        <p:txBody>
          <a:bodyPr>
            <a:normAutofit/>
          </a:bodyPr>
          <a:lstStyle/>
          <a:p>
            <a:pPr>
              <a:lnSpc>
                <a:spcPct val="90000"/>
              </a:lnSpc>
            </a:pPr>
            <a:r>
              <a:rPr kumimoji="1" lang="ja-JP" altLang="en-US" sz="3200" dirty="0">
                <a:latin typeface="BIZ UDPゴシック" panose="020B0400000000000000" pitchFamily="50" charset="-128"/>
                <a:ea typeface="BIZ UDPゴシック" panose="020B0400000000000000" pitchFamily="50" charset="-128"/>
              </a:rPr>
              <a:t>条例及び法における届出施設規制の概要④</a:t>
            </a:r>
          </a:p>
        </p:txBody>
      </p:sp>
      <p:sp>
        <p:nvSpPr>
          <p:cNvPr id="20" name="Isosceles Triangle 19">
            <a:extLst>
              <a:ext uri="{FF2B5EF4-FFF2-40B4-BE49-F238E27FC236}">
                <a16:creationId xmlns:a16="http://schemas.microsoft.com/office/drawing/2014/main" id="{7209C9DA-6E0D-46D9-8275-C52222D8CC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Isosceles Triangle 21">
            <a:extLst>
              <a:ext uri="{FF2B5EF4-FFF2-40B4-BE49-F238E27FC236}">
                <a16:creationId xmlns:a16="http://schemas.microsoft.com/office/drawing/2014/main" id="{3EB57A4D-E0D0-46DA-B339-F24CA46FA70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スライド番号プレースホルダー 3">
            <a:extLst>
              <a:ext uri="{FF2B5EF4-FFF2-40B4-BE49-F238E27FC236}">
                <a16:creationId xmlns:a16="http://schemas.microsoft.com/office/drawing/2014/main" id="{A0BF04ED-B5BF-4B13-9A32-7666ACF9844A}"/>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10</a:t>
            </a:fld>
            <a:endParaRPr lang="en-US" dirty="0">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9" name="コンテンツ プレースホルダー 6">
            <a:extLst>
              <a:ext uri="{FF2B5EF4-FFF2-40B4-BE49-F238E27FC236}">
                <a16:creationId xmlns:a16="http://schemas.microsoft.com/office/drawing/2014/main" id="{4C48FB7D-5D4F-43A0-B4CA-92020BDF364C}"/>
              </a:ext>
            </a:extLst>
          </p:cNvPr>
          <p:cNvGraphicFramePr>
            <a:graphicFrameLocks noGrp="1"/>
          </p:cNvGraphicFramePr>
          <p:nvPr>
            <p:ph idx="1"/>
            <p:extLst>
              <p:ext uri="{D42A27DB-BD31-4B8C-83A1-F6EECF244321}">
                <p14:modId xmlns:p14="http://schemas.microsoft.com/office/powerpoint/2010/main" val="855656899"/>
              </p:ext>
            </p:extLst>
          </p:nvPr>
        </p:nvGraphicFramePr>
        <p:xfrm>
          <a:off x="667766" y="1338470"/>
          <a:ext cx="8890482" cy="2442276"/>
        </p:xfrm>
        <a:graphic>
          <a:graphicData uri="http://schemas.openxmlformats.org/drawingml/2006/table">
            <a:tbl>
              <a:tblPr firstRow="1" bandRow="1">
                <a:tableStyleId>{5C22544A-7EE6-4342-B048-85BDC9FD1C3A}</a:tableStyleId>
              </a:tblPr>
              <a:tblGrid>
                <a:gridCol w="687799">
                  <a:extLst>
                    <a:ext uri="{9D8B030D-6E8A-4147-A177-3AD203B41FA5}">
                      <a16:colId xmlns:a16="http://schemas.microsoft.com/office/drawing/2014/main" val="1481846174"/>
                    </a:ext>
                  </a:extLst>
                </a:gridCol>
                <a:gridCol w="223875">
                  <a:extLst>
                    <a:ext uri="{9D8B030D-6E8A-4147-A177-3AD203B41FA5}">
                      <a16:colId xmlns:a16="http://schemas.microsoft.com/office/drawing/2014/main" val="31513121"/>
                    </a:ext>
                  </a:extLst>
                </a:gridCol>
                <a:gridCol w="196351">
                  <a:extLst>
                    <a:ext uri="{9D8B030D-6E8A-4147-A177-3AD203B41FA5}">
                      <a16:colId xmlns:a16="http://schemas.microsoft.com/office/drawing/2014/main" val="3341097697"/>
                    </a:ext>
                  </a:extLst>
                </a:gridCol>
                <a:gridCol w="1603513">
                  <a:extLst>
                    <a:ext uri="{9D8B030D-6E8A-4147-A177-3AD203B41FA5}">
                      <a16:colId xmlns:a16="http://schemas.microsoft.com/office/drawing/2014/main" val="2775593703"/>
                    </a:ext>
                  </a:extLst>
                </a:gridCol>
                <a:gridCol w="2035040">
                  <a:extLst>
                    <a:ext uri="{9D8B030D-6E8A-4147-A177-3AD203B41FA5}">
                      <a16:colId xmlns:a16="http://schemas.microsoft.com/office/drawing/2014/main" val="664144068"/>
                    </a:ext>
                  </a:extLst>
                </a:gridCol>
                <a:gridCol w="685800">
                  <a:extLst>
                    <a:ext uri="{9D8B030D-6E8A-4147-A177-3AD203B41FA5}">
                      <a16:colId xmlns:a16="http://schemas.microsoft.com/office/drawing/2014/main" val="4247788997"/>
                    </a:ext>
                  </a:extLst>
                </a:gridCol>
                <a:gridCol w="660400">
                  <a:extLst>
                    <a:ext uri="{9D8B030D-6E8A-4147-A177-3AD203B41FA5}">
                      <a16:colId xmlns:a16="http://schemas.microsoft.com/office/drawing/2014/main" val="474289773"/>
                    </a:ext>
                  </a:extLst>
                </a:gridCol>
                <a:gridCol w="932568">
                  <a:extLst>
                    <a:ext uri="{9D8B030D-6E8A-4147-A177-3AD203B41FA5}">
                      <a16:colId xmlns:a16="http://schemas.microsoft.com/office/drawing/2014/main" val="2730002357"/>
                    </a:ext>
                  </a:extLst>
                </a:gridCol>
                <a:gridCol w="932568">
                  <a:extLst>
                    <a:ext uri="{9D8B030D-6E8A-4147-A177-3AD203B41FA5}">
                      <a16:colId xmlns:a16="http://schemas.microsoft.com/office/drawing/2014/main" val="470323863"/>
                    </a:ext>
                  </a:extLst>
                </a:gridCol>
                <a:gridCol w="932568">
                  <a:extLst>
                    <a:ext uri="{9D8B030D-6E8A-4147-A177-3AD203B41FA5}">
                      <a16:colId xmlns:a16="http://schemas.microsoft.com/office/drawing/2014/main" val="385911192"/>
                    </a:ext>
                  </a:extLst>
                </a:gridCol>
              </a:tblGrid>
              <a:tr h="363445">
                <a:tc gridSpan="6">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1200" kern="0" dirty="0">
                          <a:effectLst/>
                          <a:latin typeface="BIZ UDPゴシック" panose="020B0400000000000000" pitchFamily="50" charset="-128"/>
                          <a:ea typeface="BIZ UDPゴシック" panose="020B0400000000000000" pitchFamily="50" charset="-128"/>
                        </a:rPr>
                        <a:t>【</a:t>
                      </a:r>
                      <a:r>
                        <a:rPr lang="ja-JP" altLang="en-US" sz="1200" kern="0" dirty="0">
                          <a:effectLst/>
                          <a:latin typeface="BIZ UDPゴシック" panose="020B0400000000000000" pitchFamily="50" charset="-128"/>
                          <a:ea typeface="BIZ UDPゴシック" panose="020B0400000000000000" pitchFamily="50" charset="-128"/>
                        </a:rPr>
                        <a:t>一般粉じん</a:t>
                      </a:r>
                      <a:r>
                        <a:rPr lang="en-US" altLang="ja-JP" sz="1200" kern="0" dirty="0">
                          <a:effectLst/>
                          <a:latin typeface="BIZ UDPゴシック" panose="020B0400000000000000" pitchFamily="50" charset="-128"/>
                          <a:ea typeface="BIZ UDPゴシック" panose="020B0400000000000000" pitchFamily="50" charset="-128"/>
                        </a:rPr>
                        <a:t>】</a:t>
                      </a:r>
                      <a:endParaRPr lang="ja-JP" altLang="ja-JP" sz="1200" kern="100"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1200" kern="0" dirty="0">
                          <a:effectLst/>
                          <a:latin typeface="BIZ UDPゴシック" panose="020B0400000000000000" pitchFamily="50" charset="-128"/>
                          <a:ea typeface="BIZ UDPゴシック" panose="020B0400000000000000" pitchFamily="50" charset="-128"/>
                        </a:rPr>
                        <a:t>【</a:t>
                      </a:r>
                      <a:r>
                        <a:rPr lang="ja-JP" altLang="en-US" sz="1200" kern="0" dirty="0">
                          <a:effectLst/>
                          <a:latin typeface="BIZ UDPゴシック" panose="020B0400000000000000" pitchFamily="50" charset="-128"/>
                          <a:ea typeface="BIZ UDPゴシック" panose="020B0400000000000000" pitchFamily="50" charset="-128"/>
                        </a:rPr>
                        <a:t>特定粉じん</a:t>
                      </a:r>
                      <a:r>
                        <a:rPr lang="en-US" altLang="ja-JP" sz="1200" kern="0" dirty="0">
                          <a:effectLst/>
                          <a:latin typeface="BIZ UDPゴシック" panose="020B0400000000000000" pitchFamily="50" charset="-128"/>
                          <a:ea typeface="BIZ UDPゴシック" panose="020B0400000000000000" pitchFamily="50" charset="-128"/>
                        </a:rPr>
                        <a:t>】</a:t>
                      </a:r>
                      <a:endParaRPr lang="ja-JP" altLang="ja-JP" sz="1200" kern="100"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lang="ja-JP" altLang="en-US" dirty="0"/>
                    </a:p>
                  </a:txBody>
                  <a:tcPr marL="13407" marR="13407" marT="0" marB="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902151302"/>
                  </a:ext>
                </a:extLst>
              </a:tr>
              <a:tr h="363445">
                <a:tc>
                  <a:txBody>
                    <a:bodyPr/>
                    <a:lstStyle/>
                    <a:p>
                      <a:pPr algn="ctr">
                        <a:spcAft>
                          <a:spcPts val="0"/>
                        </a:spcAft>
                      </a:pPr>
                      <a:r>
                        <a:rPr lang="ja-JP" sz="1000" kern="0" dirty="0">
                          <a:effectLst/>
                          <a:latin typeface="BIZ UDPゴシック" panose="020B0400000000000000" pitchFamily="50" charset="-128"/>
                          <a:ea typeface="BIZ UDPゴシック" panose="020B0400000000000000" pitchFamily="50" charset="-128"/>
                        </a:rPr>
                        <a:t>用途</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ja-JP" sz="1000" kern="0" dirty="0">
                          <a:effectLst/>
                          <a:latin typeface="BIZ UDPゴシック" panose="020B0400000000000000" pitchFamily="50" charset="-128"/>
                          <a:ea typeface="BIZ UDPゴシック" panose="020B0400000000000000" pitchFamily="50" charset="-128"/>
                        </a:rPr>
                        <a:t>項</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algn="ctr">
                        <a:spcAft>
                          <a:spcPts val="0"/>
                        </a:spcAft>
                      </a:pPr>
                      <a:r>
                        <a:rPr lang="ja-JP" sz="1000" kern="0" dirty="0">
                          <a:effectLst/>
                          <a:latin typeface="BIZ UDPゴシック" panose="020B0400000000000000" pitchFamily="50" charset="-128"/>
                          <a:ea typeface="BIZ UDPゴシック" panose="020B0400000000000000" pitchFamily="50" charset="-128"/>
                        </a:rPr>
                        <a:t>施設種類</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a:txBody>
                    <a:bodyPr/>
                    <a:lstStyle/>
                    <a:p>
                      <a:pPr algn="ctr"/>
                      <a:r>
                        <a:rPr lang="ja-JP" sz="1000" kern="0" dirty="0">
                          <a:effectLst/>
                          <a:latin typeface="BIZ UDPゴシック" panose="020B0400000000000000" pitchFamily="50" charset="-128"/>
                          <a:ea typeface="BIZ UDPゴシック" panose="020B0400000000000000" pitchFamily="50" charset="-128"/>
                        </a:rPr>
                        <a:t>規模</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ja-JP" altLang="en-US" sz="1000" kern="100" dirty="0">
                          <a:effectLst/>
                          <a:latin typeface="BIZ UDPゴシック" panose="020B0400000000000000" pitchFamily="50" charset="-128"/>
                          <a:ea typeface="BIZ UDPゴシック" panose="020B0400000000000000" pitchFamily="50" charset="-128"/>
                        </a:rPr>
                        <a:t>施設数（</a:t>
                      </a:r>
                      <a:r>
                        <a:rPr lang="en-US" altLang="ja-JP" sz="1000" kern="100" dirty="0">
                          <a:effectLst/>
                          <a:latin typeface="BIZ UDPゴシック" panose="020B0400000000000000" pitchFamily="50" charset="-128"/>
                          <a:ea typeface="BIZ UDPゴシック" panose="020B0400000000000000" pitchFamily="50" charset="-128"/>
                        </a:rPr>
                        <a:t>H29</a:t>
                      </a:r>
                      <a:r>
                        <a:rPr lang="ja-JP" altLang="en-US" sz="1000" kern="100" dirty="0">
                          <a:effectLst/>
                          <a:latin typeface="BIZ UDPゴシック" panose="020B0400000000000000" pitchFamily="50" charset="-128"/>
                          <a:ea typeface="BIZ UDPゴシック" panose="020B0400000000000000" pitchFamily="50" charset="-128"/>
                        </a:rPr>
                        <a:t>末）</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ja-JP" altLang="en-US" sz="1000" kern="100" dirty="0">
                          <a:effectLst/>
                          <a:latin typeface="BIZ UDPゴシック" panose="020B0400000000000000" pitchFamily="50" charset="-128"/>
                          <a:ea typeface="BIZ UDPゴシック" panose="020B0400000000000000" pitchFamily="50" charset="-128"/>
                        </a:rPr>
                        <a:t>項</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ja-JP" sz="1000" kern="0" dirty="0">
                          <a:effectLst/>
                          <a:latin typeface="BIZ UDPゴシック" panose="020B0400000000000000" pitchFamily="50" charset="-128"/>
                          <a:ea typeface="BIZ UDPゴシック" panose="020B0400000000000000" pitchFamily="50" charset="-128"/>
                        </a:rPr>
                        <a:t>施設種類</a:t>
                      </a:r>
                      <a:endParaRPr lang="ja-JP" alt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r>
                        <a:rPr lang="ja-JP" sz="1000" kern="0" dirty="0">
                          <a:effectLst/>
                          <a:latin typeface="BIZ UDPゴシック" panose="020B0400000000000000" pitchFamily="50" charset="-128"/>
                          <a:ea typeface="BIZ UDPゴシック" panose="020B0400000000000000" pitchFamily="50" charset="-128"/>
                        </a:rPr>
                        <a:t>規模</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ja-JP" altLang="en-US" sz="1000" kern="100" dirty="0">
                          <a:effectLst/>
                          <a:latin typeface="BIZ UDPゴシック" panose="020B0400000000000000" pitchFamily="50" charset="-128"/>
                          <a:ea typeface="BIZ UDPゴシック" panose="020B0400000000000000" pitchFamily="50" charset="-128"/>
                        </a:rPr>
                        <a:t>施設数</a:t>
                      </a:r>
                      <a:endParaRPr lang="en-US" altLang="ja-JP" sz="1000" kern="100" dirty="0">
                        <a:effectLst/>
                        <a:latin typeface="BIZ UDPゴシック" panose="020B0400000000000000" pitchFamily="50" charset="-128"/>
                        <a:ea typeface="BIZ UDPゴシック" panose="020B0400000000000000" pitchFamily="50" charset="-128"/>
                      </a:endParaRPr>
                    </a:p>
                    <a:p>
                      <a:pPr algn="ctr">
                        <a:spcAft>
                          <a:spcPts val="0"/>
                        </a:spcAft>
                      </a:pPr>
                      <a:r>
                        <a:rPr lang="ja-JP" altLang="en-US" sz="1000" kern="100" dirty="0">
                          <a:effectLst/>
                          <a:latin typeface="BIZ UDPゴシック" panose="020B0400000000000000" pitchFamily="50" charset="-128"/>
                          <a:ea typeface="BIZ UDPゴシック" panose="020B0400000000000000" pitchFamily="50" charset="-128"/>
                        </a:rPr>
                        <a:t>（</a:t>
                      </a:r>
                      <a:r>
                        <a:rPr lang="en-US" altLang="ja-JP" sz="1000" kern="100" dirty="0">
                          <a:effectLst/>
                          <a:latin typeface="BIZ UDPゴシック" panose="020B0400000000000000" pitchFamily="50" charset="-128"/>
                          <a:ea typeface="BIZ UDPゴシック" panose="020B0400000000000000" pitchFamily="50" charset="-128"/>
                        </a:rPr>
                        <a:t>H29</a:t>
                      </a:r>
                      <a:r>
                        <a:rPr lang="ja-JP" altLang="en-US" sz="1000" kern="100" dirty="0">
                          <a:effectLst/>
                          <a:latin typeface="BIZ UDPゴシック" panose="020B0400000000000000" pitchFamily="50" charset="-128"/>
                          <a:ea typeface="BIZ UDPゴシック" panose="020B0400000000000000" pitchFamily="50" charset="-128"/>
                        </a:rPr>
                        <a:t>末）</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034938838"/>
                  </a:ext>
                </a:extLst>
              </a:tr>
              <a:tr h="298654">
                <a:tc rowSpan="3">
                  <a:txBody>
                    <a:bodyPr/>
                    <a:lstStyle/>
                    <a:p>
                      <a:pPr algn="l">
                        <a:lnSpc>
                          <a:spcPts val="900"/>
                        </a:lnSpc>
                        <a:spcAft>
                          <a:spcPts val="0"/>
                        </a:spcAft>
                      </a:pPr>
                      <a:r>
                        <a:rPr lang="ja-JP" sz="1000" kern="0" dirty="0">
                          <a:effectLst/>
                          <a:latin typeface="BIZ UDPゴシック" panose="020B0400000000000000" pitchFamily="50" charset="-128"/>
                          <a:ea typeface="BIZ UDPゴシック" panose="020B0400000000000000" pitchFamily="50" charset="-128"/>
                        </a:rPr>
                        <a:t>その他の製品の製造</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rowSpan="3">
                  <a:txBody>
                    <a:bodyPr/>
                    <a:lstStyle/>
                    <a:p>
                      <a:pPr algn="l">
                        <a:lnSpc>
                          <a:spcPts val="900"/>
                        </a:lnSpc>
                        <a:spcAft>
                          <a:spcPts val="0"/>
                        </a:spcAft>
                      </a:pPr>
                      <a:r>
                        <a:rPr lang="en-US" sz="1000" kern="0" dirty="0">
                          <a:effectLst/>
                          <a:latin typeface="BIZ UDPゴシック" panose="020B0400000000000000" pitchFamily="50" charset="-128"/>
                          <a:ea typeface="BIZ UDPゴシック" panose="020B0400000000000000" pitchFamily="50" charset="-128"/>
                        </a:rPr>
                        <a:t>9</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ts val="900"/>
                        </a:lnSpc>
                        <a:spcAft>
                          <a:spcPts val="0"/>
                        </a:spcAft>
                      </a:pPr>
                      <a:r>
                        <a:rPr lang="ja-JP" sz="1000" kern="0">
                          <a:effectLst/>
                          <a:latin typeface="BIZ UDPゴシック" panose="020B0400000000000000" pitchFamily="50" charset="-128"/>
                          <a:ea typeface="BIZ UDPゴシック" panose="020B0400000000000000" pitchFamily="50" charset="-128"/>
                        </a:rPr>
                        <a:t>イ</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ts val="900"/>
                        </a:lnSpc>
                        <a:spcAft>
                          <a:spcPts val="0"/>
                        </a:spcAft>
                      </a:pPr>
                      <a:r>
                        <a:rPr lang="ja-JP" sz="1000" kern="0" dirty="0">
                          <a:effectLst/>
                          <a:latin typeface="BIZ UDPゴシック" panose="020B0400000000000000" pitchFamily="50" charset="-128"/>
                          <a:ea typeface="BIZ UDPゴシック" panose="020B0400000000000000" pitchFamily="50" charset="-128"/>
                        </a:rPr>
                        <a:t>粉砕施設</a:t>
                      </a:r>
                      <a:endParaRPr lang="ja-JP" sz="1000" kern="100" dirty="0">
                        <a:effectLst/>
                        <a:latin typeface="BIZ UDPゴシック" panose="020B0400000000000000" pitchFamily="50" charset="-128"/>
                        <a:ea typeface="BIZ UDPゴシック" panose="020B0400000000000000" pitchFamily="50" charset="-128"/>
                      </a:endParaRPr>
                    </a:p>
                    <a:p>
                      <a:pPr indent="57150" algn="l">
                        <a:lnSpc>
                          <a:spcPts val="900"/>
                        </a:lnSpc>
                        <a:spcAft>
                          <a:spcPts val="0"/>
                        </a:spcAft>
                      </a:pPr>
                      <a:r>
                        <a:rPr lang="ja-JP" sz="1000" kern="0" dirty="0">
                          <a:effectLst/>
                          <a:latin typeface="BIZ UDPゴシック" panose="020B0400000000000000" pitchFamily="50" charset="-128"/>
                          <a:ea typeface="BIZ UDPゴシック" panose="020B0400000000000000" pitchFamily="50" charset="-128"/>
                        </a:rPr>
                        <a:t>（つの又は貝殻の粉砕）</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ts val="900"/>
                        </a:lnSpc>
                        <a:spcAft>
                          <a:spcPts val="0"/>
                        </a:spcAft>
                      </a:pPr>
                      <a:r>
                        <a:rPr lang="ja-JP" sz="1000" kern="0" dirty="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1000"/>
                        </a:lnSpc>
                      </a:pPr>
                      <a:r>
                        <a:rPr lang="en-US" sz="1000" kern="100" dirty="0">
                          <a:effectLst/>
                          <a:latin typeface="BIZ UDPゴシック" panose="020B0400000000000000" pitchFamily="50" charset="-128"/>
                          <a:ea typeface="BIZ UDPゴシック" panose="020B0400000000000000" pitchFamily="50" charset="-128"/>
                        </a:rPr>
                        <a:t>15</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rowSpan="8" gridSpan="4">
                  <a:txBody>
                    <a:bodyPr/>
                    <a:lstStyle/>
                    <a:p>
                      <a:pPr algn="l">
                        <a:lnSpc>
                          <a:spcPts val="900"/>
                        </a:lnSpc>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solidFill>
                        <a:schemeClr val="tx1"/>
                      </a:solidFill>
                      <a:prstDash val="solid"/>
                      <a:round/>
                      <a:headEnd type="none" w="med" len="med"/>
                      <a:tailEnd type="none" w="med" len="med"/>
                    </a:lnBlToTr>
                  </a:tcPr>
                </a:tc>
                <a:tc rowSpan="8" hMerge="1">
                  <a:txBody>
                    <a:bodyPr/>
                    <a:lstStyle/>
                    <a:p>
                      <a:endParaRPr kumimoji="1" lang="ja-JP" altLang="en-US"/>
                    </a:p>
                  </a:txBody>
                  <a:tcPr/>
                </a:tc>
                <a:tc rowSpan="8" hMerge="1">
                  <a:txBody>
                    <a:bodyPr/>
                    <a:lstStyle/>
                    <a:p>
                      <a:endParaRPr kumimoji="1" lang="ja-JP" altLang="en-US"/>
                    </a:p>
                  </a:txBody>
                  <a:tcPr/>
                </a:tc>
                <a:tc rowSpan="8" hMerge="1">
                  <a:txBody>
                    <a:bodyPr/>
                    <a:lstStyle/>
                    <a:p>
                      <a:endParaRPr kumimoji="1" lang="ja-JP" altLang="en-US"/>
                    </a:p>
                  </a:txBody>
                  <a:tcPr/>
                </a:tc>
                <a:extLst>
                  <a:ext uri="{0D108BD9-81ED-4DB2-BD59-A6C34878D82A}">
                    <a16:rowId xmlns:a16="http://schemas.microsoft.com/office/drawing/2014/main" val="272949985"/>
                  </a:ext>
                </a:extLst>
              </a:tr>
              <a:tr h="298654">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spcAft>
                          <a:spcPts val="0"/>
                        </a:spcAft>
                      </a:pPr>
                      <a:r>
                        <a:rPr lang="ja-JP" sz="1000" kern="0">
                          <a:effectLst/>
                          <a:latin typeface="BIZ UDPゴシック" panose="020B0400000000000000" pitchFamily="50" charset="-128"/>
                          <a:ea typeface="BIZ UDPゴシック" panose="020B0400000000000000" pitchFamily="50" charset="-128"/>
                        </a:rPr>
                        <a:t>ロ</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ts val="900"/>
                        </a:lnSpc>
                        <a:spcAft>
                          <a:spcPts val="0"/>
                        </a:spcAft>
                      </a:pPr>
                      <a:r>
                        <a:rPr lang="ja-JP" sz="1000" kern="0" dirty="0">
                          <a:effectLst/>
                          <a:latin typeface="BIZ UDPゴシック" panose="020B0400000000000000" pitchFamily="50" charset="-128"/>
                          <a:ea typeface="BIZ UDPゴシック" panose="020B0400000000000000" pitchFamily="50" charset="-128"/>
                        </a:rPr>
                        <a:t>研摩施設</a:t>
                      </a:r>
                      <a:endParaRPr lang="ja-JP" sz="1000" kern="100" dirty="0">
                        <a:effectLst/>
                        <a:latin typeface="BIZ UDPゴシック" panose="020B0400000000000000" pitchFamily="50" charset="-128"/>
                        <a:ea typeface="BIZ UDPゴシック" panose="020B0400000000000000" pitchFamily="50" charset="-128"/>
                      </a:endParaRPr>
                    </a:p>
                    <a:p>
                      <a:pPr indent="57150" algn="l">
                        <a:lnSpc>
                          <a:spcPts val="900"/>
                        </a:lnSpc>
                        <a:spcAft>
                          <a:spcPts val="0"/>
                        </a:spcAft>
                      </a:pPr>
                      <a:r>
                        <a:rPr lang="ja-JP" sz="1000" kern="0" dirty="0">
                          <a:effectLst/>
                          <a:latin typeface="BIZ UDPゴシック" panose="020B0400000000000000" pitchFamily="50" charset="-128"/>
                          <a:ea typeface="BIZ UDPゴシック" panose="020B0400000000000000" pitchFamily="50" charset="-128"/>
                        </a:rPr>
                        <a:t>（つの又は貝殻の研磨）</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ts val="900"/>
                        </a:lnSpc>
                        <a:spcAft>
                          <a:spcPts val="0"/>
                        </a:spcAft>
                      </a:pPr>
                      <a:r>
                        <a:rPr lang="ja-JP" sz="1000" kern="0" dirty="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1000"/>
                        </a:lnSpc>
                      </a:pPr>
                      <a:r>
                        <a:rPr lang="en-US" sz="1000" kern="100" dirty="0">
                          <a:effectLst/>
                          <a:latin typeface="BIZ UDPゴシック" panose="020B0400000000000000" pitchFamily="50" charset="-128"/>
                          <a:ea typeface="BIZ UDPゴシック" panose="020B0400000000000000" pitchFamily="50" charset="-128"/>
                        </a:rPr>
                        <a:t>48</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3328409875"/>
                  </a:ext>
                </a:extLst>
              </a:tr>
              <a:tr h="149718">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spcAft>
                          <a:spcPts val="0"/>
                        </a:spcAft>
                      </a:pPr>
                      <a:r>
                        <a:rPr lang="ja-JP" sz="1000" kern="0">
                          <a:effectLst/>
                          <a:latin typeface="BIZ UDPゴシック" panose="020B0400000000000000" pitchFamily="50" charset="-128"/>
                          <a:ea typeface="BIZ UDPゴシック" panose="020B0400000000000000" pitchFamily="50" charset="-128"/>
                        </a:rPr>
                        <a:t>ハ</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ts val="900"/>
                        </a:lnSpc>
                        <a:spcAft>
                          <a:spcPts val="0"/>
                        </a:spcAft>
                      </a:pPr>
                      <a:r>
                        <a:rPr lang="ja-JP" sz="1000" kern="0" dirty="0">
                          <a:effectLst/>
                          <a:latin typeface="BIZ UDPゴシック" panose="020B0400000000000000" pitchFamily="50" charset="-128"/>
                          <a:ea typeface="BIZ UDPゴシック" panose="020B0400000000000000" pitchFamily="50" charset="-128"/>
                        </a:rPr>
                        <a:t>吹付塗装施設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ts val="900"/>
                        </a:lnSpc>
                        <a:spcAft>
                          <a:spcPts val="0"/>
                        </a:spcAft>
                      </a:pPr>
                      <a:r>
                        <a:rPr lang="ja-JP" sz="1000" kern="0">
                          <a:effectLst/>
                          <a:latin typeface="BIZ UDPゴシック" panose="020B0400000000000000" pitchFamily="50" charset="-128"/>
                          <a:ea typeface="BIZ UDPゴシック" panose="020B0400000000000000" pitchFamily="50" charset="-128"/>
                        </a:rPr>
                        <a:t>すべて</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1000"/>
                        </a:lnSpc>
                      </a:pPr>
                      <a:r>
                        <a:rPr lang="en-US" sz="1000" kern="100" dirty="0">
                          <a:effectLst/>
                          <a:latin typeface="BIZ UDPゴシック" panose="020B0400000000000000" pitchFamily="50" charset="-128"/>
                          <a:ea typeface="BIZ UDPゴシック" panose="020B0400000000000000" pitchFamily="50" charset="-128"/>
                        </a:rPr>
                        <a:t>72</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gridSpan="4" vMerge="1">
                  <a:txBody>
                    <a:bodyPr/>
                    <a:lstStyle/>
                    <a:p>
                      <a:pPr algn="ctr">
                        <a:lnSpc>
                          <a:spcPts val="900"/>
                        </a:lnSpc>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14625" marR="14625" marT="0" marB="0" anchor="ct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2140509797"/>
                  </a:ext>
                </a:extLst>
              </a:tr>
              <a:tr h="149718">
                <a:tc rowSpan="5">
                  <a:txBody>
                    <a:bodyPr/>
                    <a:lstStyle/>
                    <a:p>
                      <a:pPr algn="l">
                        <a:lnSpc>
                          <a:spcPts val="900"/>
                        </a:lnSpc>
                        <a:spcAft>
                          <a:spcPts val="0"/>
                        </a:spcAft>
                      </a:pPr>
                      <a:r>
                        <a:rPr lang="ja-JP" sz="1000" kern="0" dirty="0">
                          <a:effectLst/>
                          <a:latin typeface="BIZ UDPゴシック" panose="020B0400000000000000" pitchFamily="50" charset="-128"/>
                          <a:ea typeface="BIZ UDPゴシック" panose="020B0400000000000000" pitchFamily="50" charset="-128"/>
                        </a:rPr>
                        <a:t>ガスの製造</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rowSpan="5">
                  <a:txBody>
                    <a:bodyPr/>
                    <a:lstStyle/>
                    <a:p>
                      <a:pPr algn="l">
                        <a:lnSpc>
                          <a:spcPts val="900"/>
                        </a:lnSpc>
                        <a:spcAft>
                          <a:spcPts val="0"/>
                        </a:spcAft>
                      </a:pPr>
                      <a:r>
                        <a:rPr lang="en-US" sz="1000" kern="0" dirty="0">
                          <a:effectLst/>
                          <a:latin typeface="BIZ UDPゴシック" panose="020B0400000000000000" pitchFamily="50" charset="-128"/>
                          <a:ea typeface="BIZ UDPゴシック" panose="020B0400000000000000" pitchFamily="50" charset="-128"/>
                        </a:rPr>
                        <a:t>10</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ts val="900"/>
                        </a:lnSpc>
                        <a:spcAft>
                          <a:spcPts val="0"/>
                        </a:spcAft>
                      </a:pPr>
                      <a:r>
                        <a:rPr lang="ja-JP" sz="1000" kern="0">
                          <a:effectLst/>
                          <a:latin typeface="BIZ UDPゴシック" panose="020B0400000000000000" pitchFamily="50" charset="-128"/>
                          <a:ea typeface="BIZ UDPゴシック" panose="020B0400000000000000" pitchFamily="50" charset="-128"/>
                        </a:rPr>
                        <a:t>イ</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ts val="900"/>
                        </a:lnSpc>
                        <a:spcAft>
                          <a:spcPts val="0"/>
                        </a:spcAft>
                      </a:pPr>
                      <a:r>
                        <a:rPr lang="ja-JP" sz="1000" kern="0" dirty="0">
                          <a:effectLst/>
                          <a:latin typeface="BIZ UDPゴシック" panose="020B0400000000000000" pitchFamily="50" charset="-128"/>
                          <a:ea typeface="BIZ UDPゴシック" panose="020B0400000000000000" pitchFamily="50" charset="-128"/>
                        </a:rPr>
                        <a:t>粉粒塊堆積場</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ts val="900"/>
                        </a:lnSpc>
                        <a:spcAft>
                          <a:spcPts val="0"/>
                        </a:spcAft>
                      </a:pPr>
                      <a:r>
                        <a:rPr lang="ja-JP" sz="1000" kern="0">
                          <a:effectLst/>
                          <a:latin typeface="BIZ UDPゴシック" panose="020B0400000000000000" pitchFamily="50" charset="-128"/>
                          <a:ea typeface="BIZ UDPゴシック" panose="020B0400000000000000" pitchFamily="50" charset="-128"/>
                        </a:rPr>
                        <a:t>面積（</a:t>
                      </a:r>
                      <a:r>
                        <a:rPr lang="en-US" sz="1000" kern="0" dirty="0">
                          <a:effectLst/>
                          <a:latin typeface="BIZ UDPゴシック" panose="020B0400000000000000" pitchFamily="50" charset="-128"/>
                          <a:ea typeface="BIZ UDPゴシック" panose="020B0400000000000000" pitchFamily="50" charset="-128"/>
                        </a:rPr>
                        <a:t>500 m</a:t>
                      </a:r>
                      <a:r>
                        <a:rPr lang="en-US" sz="1000" kern="0" baseline="30000" dirty="0">
                          <a:effectLst/>
                          <a:latin typeface="BIZ UDPゴシック" panose="020B0400000000000000" pitchFamily="50" charset="-128"/>
                          <a:ea typeface="BIZ UDPゴシック" panose="020B0400000000000000" pitchFamily="50" charset="-128"/>
                        </a:rPr>
                        <a:t>2</a:t>
                      </a:r>
                      <a:r>
                        <a:rPr lang="ja-JP" sz="1000" kern="0">
                          <a:effectLst/>
                          <a:latin typeface="BIZ UDPゴシック" panose="020B0400000000000000" pitchFamily="50" charset="-128"/>
                          <a:ea typeface="BIZ UDPゴシック" panose="020B0400000000000000" pitchFamily="50" charset="-128"/>
                        </a:rPr>
                        <a:t>以上）</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1000"/>
                        </a:lnSpc>
                      </a:pPr>
                      <a:r>
                        <a:rPr lang="en-US" sz="1000" kern="100" dirty="0">
                          <a:effectLst/>
                          <a:latin typeface="BIZ UDPゴシック" panose="020B0400000000000000" pitchFamily="50" charset="-128"/>
                          <a:ea typeface="BIZ UDPゴシック" panose="020B0400000000000000" pitchFamily="50" charset="-128"/>
                        </a:rPr>
                        <a:t>15</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gridSpan="4" vMerge="1">
                  <a:txBody>
                    <a:bodyPr/>
                    <a:lstStyle/>
                    <a:p>
                      <a:pPr algn="ctr">
                        <a:lnSpc>
                          <a:spcPts val="900"/>
                        </a:lnSpc>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14625" marR="14625" marT="0" marB="0" anchor="ct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4151192971"/>
                  </a:ext>
                </a:extLst>
              </a:tr>
              <a:tr h="149718">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spcAft>
                          <a:spcPts val="0"/>
                        </a:spcAft>
                      </a:pPr>
                      <a:r>
                        <a:rPr lang="ja-JP" sz="1000" kern="0">
                          <a:effectLst/>
                          <a:latin typeface="BIZ UDPゴシック" panose="020B0400000000000000" pitchFamily="50" charset="-128"/>
                          <a:ea typeface="BIZ UDPゴシック" panose="020B0400000000000000" pitchFamily="50" charset="-128"/>
                        </a:rPr>
                        <a:t>ロ</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ts val="900"/>
                        </a:lnSpc>
                        <a:spcAft>
                          <a:spcPts val="0"/>
                        </a:spcAft>
                      </a:pPr>
                      <a:r>
                        <a:rPr lang="ja-JP" sz="1000" kern="0" dirty="0">
                          <a:effectLst/>
                          <a:latin typeface="BIZ UDPゴシック" panose="020B0400000000000000" pitchFamily="50" charset="-128"/>
                          <a:ea typeface="BIZ UDPゴシック" panose="020B0400000000000000" pitchFamily="50" charset="-128"/>
                        </a:rPr>
                        <a:t>粉粒塊輸送用コンベア施設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ts val="900"/>
                        </a:lnSpc>
                        <a:spcAft>
                          <a:spcPts val="0"/>
                        </a:spcAft>
                      </a:pPr>
                      <a:r>
                        <a:rPr lang="ja-JP" sz="1000" kern="0">
                          <a:effectLst/>
                          <a:latin typeface="BIZ UDPゴシック" panose="020B0400000000000000" pitchFamily="50" charset="-128"/>
                          <a:ea typeface="BIZ UDPゴシック" panose="020B0400000000000000" pitchFamily="50" charset="-128"/>
                        </a:rPr>
                        <a:t>輸送能力（</a:t>
                      </a:r>
                      <a:r>
                        <a:rPr lang="en-US" sz="1000" kern="0" dirty="0">
                          <a:effectLst/>
                          <a:latin typeface="BIZ UDPゴシック" panose="020B0400000000000000" pitchFamily="50" charset="-128"/>
                          <a:ea typeface="BIZ UDPゴシック" panose="020B0400000000000000" pitchFamily="50" charset="-128"/>
                        </a:rPr>
                        <a:t>30 t / </a:t>
                      </a:r>
                      <a:r>
                        <a:rPr lang="ja-JP" sz="1000" kern="0">
                          <a:effectLst/>
                          <a:latin typeface="BIZ UDPゴシック" panose="020B0400000000000000" pitchFamily="50" charset="-128"/>
                          <a:ea typeface="BIZ UDPゴシック" panose="020B0400000000000000" pitchFamily="50" charset="-128"/>
                        </a:rPr>
                        <a:t>時以上）</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1000"/>
                        </a:lnSpc>
                      </a:pPr>
                      <a:r>
                        <a:rPr lang="en-US" sz="1000" kern="100" dirty="0">
                          <a:effectLst/>
                          <a:latin typeface="BIZ UDPゴシック" panose="020B0400000000000000" pitchFamily="50" charset="-128"/>
                          <a:ea typeface="BIZ UDPゴシック" panose="020B0400000000000000" pitchFamily="50" charset="-128"/>
                        </a:rPr>
                        <a:t>48</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gridSpan="4" vMerge="1">
                  <a:txBody>
                    <a:bodyPr/>
                    <a:lstStyle/>
                    <a:p>
                      <a:pPr algn="ctr">
                        <a:lnSpc>
                          <a:spcPts val="900"/>
                        </a:lnSpc>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14625" marR="14625" marT="0" marB="0" anchor="ct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3484757979"/>
                  </a:ext>
                </a:extLst>
              </a:tr>
              <a:tr h="259603">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spcAft>
                          <a:spcPts val="0"/>
                        </a:spcAft>
                      </a:pPr>
                      <a:r>
                        <a:rPr lang="ja-JP" sz="1000" kern="0" dirty="0">
                          <a:effectLst/>
                          <a:latin typeface="BIZ UDPゴシック" panose="020B0400000000000000" pitchFamily="50" charset="-128"/>
                          <a:ea typeface="BIZ UDPゴシック" panose="020B0400000000000000" pitchFamily="50" charset="-128"/>
                        </a:rPr>
                        <a:t>ハ</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ts val="900"/>
                        </a:lnSpc>
                        <a:spcAft>
                          <a:spcPts val="0"/>
                        </a:spcAft>
                      </a:pPr>
                      <a:r>
                        <a:rPr lang="ja-JP" sz="1000" kern="0" dirty="0">
                          <a:effectLst/>
                          <a:latin typeface="BIZ UDPゴシック" panose="020B0400000000000000" pitchFamily="50" charset="-128"/>
                          <a:ea typeface="BIZ UDPゴシック" panose="020B0400000000000000" pitchFamily="50" charset="-128"/>
                        </a:rPr>
                        <a:t>ふるい分施設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ts val="900"/>
                        </a:lnSpc>
                        <a:spcAft>
                          <a:spcPts val="0"/>
                        </a:spcAft>
                      </a:pPr>
                      <a:r>
                        <a:rPr lang="ja-JP" sz="1000" kern="0" dirty="0">
                          <a:effectLst/>
                          <a:latin typeface="BIZ UDPゴシック" panose="020B0400000000000000" pitchFamily="50" charset="-128"/>
                          <a:ea typeface="BIZ UDPゴシック" panose="020B0400000000000000" pitchFamily="50" charset="-128"/>
                        </a:rPr>
                        <a:t>原動機の定格出力（</a:t>
                      </a:r>
                      <a:r>
                        <a:rPr lang="en-US" sz="1000" kern="0" dirty="0">
                          <a:effectLst/>
                          <a:latin typeface="BIZ UDPゴシック" panose="020B0400000000000000" pitchFamily="50" charset="-128"/>
                          <a:ea typeface="BIZ UDPゴシック" panose="020B0400000000000000" pitchFamily="50" charset="-128"/>
                        </a:rPr>
                        <a:t>1.5 kW</a:t>
                      </a:r>
                      <a:r>
                        <a:rPr lang="ja-JP" sz="1000" kern="0" dirty="0">
                          <a:effectLst/>
                          <a:latin typeface="BIZ UDPゴシック" panose="020B0400000000000000" pitchFamily="50" charset="-128"/>
                          <a:ea typeface="BIZ UDPゴシック" panose="020B0400000000000000" pitchFamily="50" charset="-128"/>
                        </a:rPr>
                        <a:t>以上）</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1000"/>
                        </a:lnSpc>
                      </a:pPr>
                      <a:r>
                        <a:rPr lang="en-US" sz="1000" kern="100" dirty="0">
                          <a:effectLst/>
                          <a:latin typeface="BIZ UDPゴシック" panose="020B0400000000000000" pitchFamily="50" charset="-128"/>
                          <a:ea typeface="BIZ UDPゴシック" panose="020B0400000000000000" pitchFamily="50" charset="-128"/>
                        </a:rPr>
                        <a:t>72</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gridSpan="4" vMerge="1">
                  <a:txBody>
                    <a:bodyPr/>
                    <a:lstStyle/>
                    <a:p>
                      <a:pPr algn="l">
                        <a:lnSpc>
                          <a:spcPts val="900"/>
                        </a:lnSpc>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14625" marR="14625" marT="0" marB="0" anchor="ct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1429037669"/>
                  </a:ext>
                </a:extLst>
              </a:tr>
              <a:tr h="259603">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spcAft>
                          <a:spcPts val="0"/>
                        </a:spcAft>
                      </a:pPr>
                      <a:r>
                        <a:rPr lang="ja-JP" sz="1000" kern="0">
                          <a:effectLst/>
                          <a:latin typeface="BIZ UDPゴシック" panose="020B0400000000000000" pitchFamily="50" charset="-128"/>
                          <a:ea typeface="BIZ UDPゴシック" panose="020B0400000000000000" pitchFamily="50" charset="-128"/>
                        </a:rPr>
                        <a:t>ニ</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ts val="900"/>
                        </a:lnSpc>
                        <a:spcAft>
                          <a:spcPts val="0"/>
                        </a:spcAft>
                      </a:pPr>
                      <a:r>
                        <a:rPr lang="ja-JP" sz="1000" kern="0">
                          <a:effectLst/>
                          <a:latin typeface="BIZ UDPゴシック" panose="020B0400000000000000" pitchFamily="50" charset="-128"/>
                          <a:ea typeface="BIZ UDPゴシック" panose="020B0400000000000000" pitchFamily="50" charset="-128"/>
                        </a:rPr>
                        <a:t>粉砕施設</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ts val="900"/>
                        </a:lnSpc>
                        <a:spcAft>
                          <a:spcPts val="0"/>
                        </a:spcAft>
                      </a:pPr>
                      <a:r>
                        <a:rPr lang="ja-JP" sz="1000" kern="0">
                          <a:effectLst/>
                          <a:latin typeface="BIZ UDPゴシック" panose="020B0400000000000000" pitchFamily="50" charset="-128"/>
                          <a:ea typeface="BIZ UDPゴシック" panose="020B0400000000000000" pitchFamily="50" charset="-128"/>
                        </a:rPr>
                        <a:t>原動機の定格出力（</a:t>
                      </a:r>
                      <a:r>
                        <a:rPr lang="en-US" sz="1000" kern="0" dirty="0">
                          <a:effectLst/>
                          <a:latin typeface="BIZ UDPゴシック" panose="020B0400000000000000" pitchFamily="50" charset="-128"/>
                          <a:ea typeface="BIZ UDPゴシック" panose="020B0400000000000000" pitchFamily="50" charset="-128"/>
                        </a:rPr>
                        <a:t>7.5 kW</a:t>
                      </a:r>
                      <a:r>
                        <a:rPr lang="ja-JP" sz="1000" kern="0">
                          <a:effectLst/>
                          <a:latin typeface="BIZ UDPゴシック" panose="020B0400000000000000" pitchFamily="50" charset="-128"/>
                          <a:ea typeface="BIZ UDPゴシック" panose="020B0400000000000000" pitchFamily="50" charset="-128"/>
                        </a:rPr>
                        <a:t>以上）</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1000"/>
                        </a:lnSpc>
                      </a:pPr>
                      <a:r>
                        <a:rPr lang="en-US" sz="1000" kern="100" dirty="0">
                          <a:effectLst/>
                          <a:latin typeface="BIZ UDPゴシック" panose="020B0400000000000000" pitchFamily="50" charset="-128"/>
                          <a:ea typeface="BIZ UDPゴシック" panose="020B0400000000000000" pitchFamily="50" charset="-128"/>
                        </a:rPr>
                        <a:t>15</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1787474255"/>
                  </a:ext>
                </a:extLst>
              </a:tr>
              <a:tr h="149718">
                <a:tc vMerge="1">
                  <a:txBody>
                    <a:bodyPr/>
                    <a:lstStyle/>
                    <a:p>
                      <a:endParaRPr kumimoji="1" lang="ja-JP" altLang="en-US"/>
                    </a:p>
                  </a:txBody>
                  <a:tcPr/>
                </a:tc>
                <a:tc vMerge="1">
                  <a:txBody>
                    <a:bodyPr/>
                    <a:lstStyle/>
                    <a:p>
                      <a:endParaRPr kumimoji="1" lang="ja-JP" altLang="en-US"/>
                    </a:p>
                  </a:txBody>
                  <a:tcPr/>
                </a:tc>
                <a:tc>
                  <a:txBody>
                    <a:bodyPr/>
                    <a:lstStyle/>
                    <a:p>
                      <a:pPr algn="l">
                        <a:lnSpc>
                          <a:spcPts val="900"/>
                        </a:lnSpc>
                        <a:spcAft>
                          <a:spcPts val="0"/>
                        </a:spcAft>
                      </a:pPr>
                      <a:r>
                        <a:rPr lang="ja-JP" sz="1000" kern="0">
                          <a:effectLst/>
                          <a:latin typeface="BIZ UDPゴシック" panose="020B0400000000000000" pitchFamily="50" charset="-128"/>
                          <a:ea typeface="BIZ UDPゴシック" panose="020B0400000000000000" pitchFamily="50" charset="-128"/>
                        </a:rPr>
                        <a:t>ホ</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ts val="900"/>
                        </a:lnSpc>
                        <a:spcAft>
                          <a:spcPts val="0"/>
                        </a:spcAft>
                      </a:pPr>
                      <a:r>
                        <a:rPr lang="ja-JP" sz="1000" kern="0" dirty="0">
                          <a:effectLst/>
                          <a:latin typeface="BIZ UDPゴシック" panose="020B0400000000000000" pitchFamily="50" charset="-128"/>
                          <a:ea typeface="BIZ UDPゴシック" panose="020B0400000000000000" pitchFamily="50" charset="-128"/>
                        </a:rPr>
                        <a:t>配合施設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ts val="900"/>
                        </a:lnSpc>
                        <a:spcAft>
                          <a:spcPts val="0"/>
                        </a:spcAft>
                      </a:pPr>
                      <a:r>
                        <a:rPr lang="ja-JP" sz="1000" kern="0">
                          <a:effectLst/>
                          <a:latin typeface="BIZ UDPゴシック" panose="020B0400000000000000" pitchFamily="50" charset="-128"/>
                          <a:ea typeface="BIZ UDPゴシック" panose="020B0400000000000000" pitchFamily="50" charset="-128"/>
                        </a:rPr>
                        <a:t>すべて</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1000"/>
                        </a:lnSpc>
                      </a:pPr>
                      <a:r>
                        <a:rPr lang="en-US" sz="1000" kern="100" dirty="0">
                          <a:effectLst/>
                          <a:latin typeface="BIZ UDPゴシック" panose="020B0400000000000000" pitchFamily="50" charset="-128"/>
                          <a:ea typeface="BIZ UDPゴシック" panose="020B0400000000000000" pitchFamily="50" charset="-128"/>
                        </a:rPr>
                        <a:t>48</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gridSpan="4" vMerge="1">
                  <a:txBody>
                    <a:bodyPr/>
                    <a:lstStyle/>
                    <a:p>
                      <a:pPr algn="ctr">
                        <a:lnSpc>
                          <a:spcPts val="900"/>
                        </a:lnSpc>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14625" marR="14625" marT="0" marB="0" anchor="ct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587273979"/>
                  </a:ext>
                </a:extLst>
              </a:tr>
            </a:tbl>
          </a:graphicData>
        </a:graphic>
      </p:graphicFrame>
      <p:sp>
        <p:nvSpPr>
          <p:cNvPr id="3" name="テキスト ボックス 2">
            <a:extLst>
              <a:ext uri="{FF2B5EF4-FFF2-40B4-BE49-F238E27FC236}">
                <a16:creationId xmlns:a16="http://schemas.microsoft.com/office/drawing/2014/main" id="{E1561813-CC97-4DC4-A184-4E27B50DE342}"/>
              </a:ext>
            </a:extLst>
          </p:cNvPr>
          <p:cNvSpPr txBox="1"/>
          <p:nvPr/>
        </p:nvSpPr>
        <p:spPr>
          <a:xfrm>
            <a:off x="1045633" y="4045216"/>
            <a:ext cx="4775478" cy="2192908"/>
          </a:xfrm>
          <a:prstGeom prst="rect">
            <a:avLst/>
          </a:prstGeom>
          <a:noFill/>
        </p:spPr>
        <p:txBody>
          <a:bodyPr wrap="square" rtlCol="0">
            <a:spAutoFit/>
          </a:bodyPr>
          <a:lstStyle/>
          <a:p>
            <a:r>
              <a:rPr lang="ja-JP" altLang="ja-JP" sz="1050" dirty="0">
                <a:latin typeface="BIZ UDPゴシック" panose="020B0400000000000000" pitchFamily="50" charset="-128"/>
                <a:ea typeface="BIZ UDPゴシック" panose="020B0400000000000000" pitchFamily="50" charset="-128"/>
              </a:rPr>
              <a:t>条例対象の施設で、次のものは除く。</a:t>
            </a:r>
          </a:p>
          <a:p>
            <a:r>
              <a:rPr lang="en-US" altLang="ja-JP" sz="1050" dirty="0">
                <a:latin typeface="BIZ UDPゴシック" panose="020B0400000000000000" pitchFamily="50" charset="-128"/>
                <a:ea typeface="BIZ UDPゴシック" panose="020B0400000000000000" pitchFamily="50" charset="-128"/>
              </a:rPr>
              <a:t>【</a:t>
            </a:r>
            <a:r>
              <a:rPr lang="ja-JP" altLang="en-US" sz="1050" dirty="0">
                <a:latin typeface="BIZ UDPゴシック" panose="020B0400000000000000" pitchFamily="50" charset="-128"/>
                <a:ea typeface="BIZ UDPゴシック" panose="020B0400000000000000" pitchFamily="50" charset="-128"/>
              </a:rPr>
              <a:t>一般粉じん</a:t>
            </a:r>
            <a:r>
              <a:rPr lang="en-US" altLang="ja-JP" sz="1050" dirty="0">
                <a:latin typeface="BIZ UDPゴシック" panose="020B0400000000000000" pitchFamily="50" charset="-128"/>
                <a:ea typeface="BIZ UDPゴシック" panose="020B0400000000000000" pitchFamily="50" charset="-128"/>
              </a:rPr>
              <a:t>】</a:t>
            </a:r>
          </a:p>
          <a:p>
            <a:r>
              <a:rPr lang="ja-JP" altLang="en-US" sz="1050" dirty="0">
                <a:latin typeface="BIZ UDPゴシック" panose="020B0400000000000000" pitchFamily="50" charset="-128"/>
                <a:ea typeface="BIZ UDPゴシック" panose="020B0400000000000000" pitchFamily="50" charset="-128"/>
              </a:rPr>
              <a:t>・</a:t>
            </a:r>
            <a:r>
              <a:rPr lang="ja-JP" altLang="ja-JP" sz="1050" dirty="0">
                <a:latin typeface="BIZ UDPゴシック" panose="020B0400000000000000" pitchFamily="50" charset="-128"/>
                <a:ea typeface="BIZ UDPゴシック" panose="020B0400000000000000" pitchFamily="50" charset="-128"/>
              </a:rPr>
              <a:t>実験用</a:t>
            </a:r>
          </a:p>
          <a:p>
            <a:r>
              <a:rPr lang="ja-JP" altLang="en-US" sz="1050" dirty="0">
                <a:latin typeface="BIZ UDPゴシック" panose="020B0400000000000000" pitchFamily="50" charset="-128"/>
                <a:ea typeface="BIZ UDPゴシック" panose="020B0400000000000000" pitchFamily="50" charset="-128"/>
              </a:rPr>
              <a:t>・</a:t>
            </a:r>
            <a:r>
              <a:rPr lang="ja-JP" altLang="ja-JP" sz="1050" dirty="0">
                <a:latin typeface="BIZ UDPゴシック" panose="020B0400000000000000" pitchFamily="50" charset="-128"/>
                <a:ea typeface="BIZ UDPゴシック" panose="020B0400000000000000" pitchFamily="50" charset="-128"/>
              </a:rPr>
              <a:t>移動式</a:t>
            </a:r>
          </a:p>
          <a:p>
            <a:r>
              <a:rPr lang="ja-JP" altLang="en-US" sz="1050" dirty="0">
                <a:latin typeface="BIZ UDPゴシック" panose="020B0400000000000000" pitchFamily="50" charset="-128"/>
                <a:ea typeface="BIZ UDPゴシック" panose="020B0400000000000000" pitchFamily="50" charset="-128"/>
              </a:rPr>
              <a:t>・</a:t>
            </a:r>
            <a:r>
              <a:rPr lang="ja-JP" altLang="ja-JP" sz="1050" dirty="0">
                <a:latin typeface="BIZ UDPゴシック" panose="020B0400000000000000" pitchFamily="50" charset="-128"/>
                <a:ea typeface="BIZ UDPゴシック" panose="020B0400000000000000" pitchFamily="50" charset="-128"/>
              </a:rPr>
              <a:t>粉じんが外部に飛散しにくい構造の建築物内に設置されているもの</a:t>
            </a:r>
          </a:p>
          <a:p>
            <a:r>
              <a:rPr lang="ja-JP" altLang="en-US" sz="1050" dirty="0">
                <a:latin typeface="BIZ UDPゴシック" panose="020B0400000000000000" pitchFamily="50" charset="-128"/>
                <a:ea typeface="BIZ UDPゴシック" panose="020B0400000000000000" pitchFamily="50" charset="-128"/>
              </a:rPr>
              <a:t>・</a:t>
            </a:r>
            <a:r>
              <a:rPr lang="ja-JP" altLang="ja-JP" sz="1050" dirty="0">
                <a:latin typeface="BIZ UDPゴシック" panose="020B0400000000000000" pitchFamily="50" charset="-128"/>
                <a:ea typeface="BIZ UDPゴシック" panose="020B0400000000000000" pitchFamily="50" charset="-128"/>
              </a:rPr>
              <a:t>法対象となるもの</a:t>
            </a:r>
          </a:p>
          <a:p>
            <a:r>
              <a:rPr lang="ja-JP" altLang="en-US" sz="1050" dirty="0">
                <a:latin typeface="BIZ UDPゴシック" panose="020B0400000000000000" pitchFamily="50" charset="-128"/>
                <a:ea typeface="BIZ UDPゴシック" panose="020B0400000000000000" pitchFamily="50" charset="-128"/>
              </a:rPr>
              <a:t>・</a:t>
            </a:r>
            <a:r>
              <a:rPr lang="ja-JP" altLang="ja-JP" sz="1050" dirty="0">
                <a:latin typeface="BIZ UDPゴシック" panose="020B0400000000000000" pitchFamily="50" charset="-128"/>
                <a:ea typeface="BIZ UDPゴシック" panose="020B0400000000000000" pitchFamily="50" charset="-128"/>
              </a:rPr>
              <a:t>粉粒塊輸送用コンベア施設のうち袋詰めにしたものを扱うもの</a:t>
            </a:r>
          </a:p>
          <a:p>
            <a:endParaRPr lang="ja-JP" altLang="ja-JP" sz="1050" dirty="0">
              <a:latin typeface="BIZ UDPゴシック" panose="020B0400000000000000" pitchFamily="50" charset="-128"/>
              <a:ea typeface="BIZ UDPゴシック" panose="020B0400000000000000" pitchFamily="50" charset="-128"/>
            </a:endParaRPr>
          </a:p>
          <a:p>
            <a:r>
              <a:rPr lang="en-US" altLang="ja-JP" sz="1050" dirty="0">
                <a:latin typeface="BIZ UDPゴシック" panose="020B0400000000000000" pitchFamily="50" charset="-128"/>
                <a:ea typeface="BIZ UDPゴシック" panose="020B0400000000000000" pitchFamily="50" charset="-128"/>
              </a:rPr>
              <a:t>【</a:t>
            </a:r>
            <a:r>
              <a:rPr lang="ja-JP" altLang="en-US" sz="1050" dirty="0">
                <a:latin typeface="BIZ UDPゴシック" panose="020B0400000000000000" pitchFamily="50" charset="-128"/>
                <a:ea typeface="BIZ UDPゴシック" panose="020B0400000000000000" pitchFamily="50" charset="-128"/>
              </a:rPr>
              <a:t>特定粉じん</a:t>
            </a:r>
            <a:r>
              <a:rPr lang="en-US" altLang="ja-JP" sz="1050" dirty="0">
                <a:latin typeface="BIZ UDPゴシック" panose="020B0400000000000000" pitchFamily="50" charset="-128"/>
                <a:ea typeface="BIZ UDPゴシック" panose="020B0400000000000000" pitchFamily="50" charset="-128"/>
              </a:rPr>
              <a:t>】</a:t>
            </a:r>
          </a:p>
          <a:p>
            <a:r>
              <a:rPr lang="ja-JP" altLang="en-US" sz="1050" dirty="0">
                <a:latin typeface="BIZ UDPゴシック" panose="020B0400000000000000" pitchFamily="50" charset="-128"/>
                <a:ea typeface="BIZ UDPゴシック" panose="020B0400000000000000" pitchFamily="50" charset="-128"/>
              </a:rPr>
              <a:t>　</a:t>
            </a:r>
            <a:r>
              <a:rPr lang="ja-JP" altLang="ja-JP" sz="1050" dirty="0">
                <a:latin typeface="BIZ UDPゴシック" panose="020B0400000000000000" pitchFamily="50" charset="-128"/>
                <a:ea typeface="BIZ UDPゴシック" panose="020B0400000000000000" pitchFamily="50" charset="-128"/>
              </a:rPr>
              <a:t>・実験の用に供するもの</a:t>
            </a:r>
          </a:p>
          <a:p>
            <a:r>
              <a:rPr lang="ja-JP" altLang="ja-JP" sz="1050" dirty="0">
                <a:latin typeface="BIZ UDPゴシック" panose="020B0400000000000000" pitchFamily="50" charset="-128"/>
                <a:ea typeface="BIZ UDPゴシック" panose="020B0400000000000000" pitchFamily="50" charset="-128"/>
              </a:rPr>
              <a:t>　・移動式のもの</a:t>
            </a:r>
          </a:p>
          <a:p>
            <a:endParaRPr kumimoji="1" lang="en-US" altLang="ja-JP" sz="1050" dirty="0">
              <a:latin typeface="BIZ UDPゴシック" panose="020B0400000000000000" pitchFamily="50" charset="-128"/>
              <a:ea typeface="BIZ UDPゴシック" panose="020B0400000000000000" pitchFamily="50" charset="-128"/>
            </a:endParaRPr>
          </a:p>
          <a:p>
            <a:r>
              <a:rPr kumimoji="1" lang="en-US" altLang="ja-JP" sz="1050" dirty="0">
                <a:latin typeface="BIZ UDPゴシック" panose="020B0400000000000000" pitchFamily="50" charset="-128"/>
                <a:ea typeface="BIZ UDPゴシック" panose="020B0400000000000000" pitchFamily="50" charset="-128"/>
              </a:rPr>
              <a:t>※</a:t>
            </a:r>
            <a:r>
              <a:rPr kumimoji="1" lang="ja-JP" altLang="en-US" sz="1050" dirty="0">
                <a:latin typeface="BIZ UDPゴシック" panose="020B0400000000000000" pitchFamily="50" charset="-128"/>
                <a:ea typeface="BIZ UDPゴシック" panose="020B0400000000000000" pitchFamily="50" charset="-128"/>
              </a:rPr>
              <a:t>表のうち、特定粉じん排出施設は有害物質ごとの施設数。</a:t>
            </a:r>
          </a:p>
        </p:txBody>
      </p:sp>
    </p:spTree>
    <p:extLst>
      <p:ext uri="{BB962C8B-B14F-4D97-AF65-F5344CB8AC3E}">
        <p14:creationId xmlns:p14="http://schemas.microsoft.com/office/powerpoint/2010/main" val="8973324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a:extLst>
              <a:ext uri="{FF2B5EF4-FFF2-40B4-BE49-F238E27FC236}">
                <a16:creationId xmlns:a16="http://schemas.microsoft.com/office/drawing/2014/main" id="{95142487-A844-46F0-BEE7-B6838D296E6A}"/>
              </a:ext>
            </a:extLst>
          </p:cNvPr>
          <p:cNvSpPr>
            <a:spLocks noGrp="1"/>
          </p:cNvSpPr>
          <p:nvPr>
            <p:ph type="title"/>
          </p:nvPr>
        </p:nvSpPr>
        <p:spPr>
          <a:xfrm>
            <a:off x="1083470" y="609600"/>
            <a:ext cx="6984793" cy="1320800"/>
          </a:xfrm>
        </p:spPr>
        <p:txBody>
          <a:bodyPr>
            <a:normAutofit/>
          </a:bodyPr>
          <a:lstStyle/>
          <a:p>
            <a:r>
              <a:rPr kumimoji="1" lang="ja-JP" altLang="en-US" dirty="0">
                <a:latin typeface="BIZ UDPゴシック" panose="020B0400000000000000" pitchFamily="50" charset="-128"/>
                <a:ea typeface="BIZ UDPゴシック" panose="020B0400000000000000" pitchFamily="50" charset="-128"/>
              </a:rPr>
              <a:t>粉じん規制のイメージ図</a:t>
            </a: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Rectangle 75" descr=" 10%">
            <a:extLst>
              <a:ext uri="{FF2B5EF4-FFF2-40B4-BE49-F238E27FC236}">
                <a16:creationId xmlns:a16="http://schemas.microsoft.com/office/drawing/2014/main" id="{47942908-F9CC-4FFE-9482-9F4FA723EF96}"/>
              </a:ext>
            </a:extLst>
          </p:cNvPr>
          <p:cNvSpPr>
            <a:spLocks noChangeArrowheads="1"/>
          </p:cNvSpPr>
          <p:nvPr/>
        </p:nvSpPr>
        <p:spPr bwMode="auto">
          <a:xfrm>
            <a:off x="2159000" y="2757272"/>
            <a:ext cx="1049020" cy="993775"/>
          </a:xfrm>
          <a:prstGeom prst="rect">
            <a:avLst/>
          </a:prstGeom>
          <a:pattFill prst="ltDnDiag">
            <a:fgClr>
              <a:srgbClr val="92D050"/>
            </a:fgClr>
            <a:bgClr>
              <a:srgbClr val="FFFFFF"/>
            </a:bgClr>
          </a:pattFill>
          <a:ln w="9525">
            <a:noFill/>
            <a:miter lim="800000"/>
            <a:headEnd/>
            <a:tailEnd/>
          </a:ln>
        </p:spPr>
        <p:txBody>
          <a:bodyPr rot="0" vert="horz" wrap="square" lIns="74295" tIns="8890" rIns="74295" bIns="8890" anchor="t" anchorCtr="0" upright="1">
            <a:noAutofit/>
          </a:bodyPr>
          <a:lstStyle/>
          <a:p>
            <a:endParaRPr lang="ja-JP" altLang="en-US">
              <a:latin typeface="BIZ UDPゴシック" panose="020B0400000000000000" pitchFamily="50" charset="-128"/>
              <a:ea typeface="BIZ UDPゴシック" panose="020B0400000000000000" pitchFamily="50" charset="-128"/>
            </a:endParaRPr>
          </a:p>
        </p:txBody>
      </p:sp>
      <p:grpSp>
        <p:nvGrpSpPr>
          <p:cNvPr id="10" name="グループ化 9">
            <a:extLst>
              <a:ext uri="{FF2B5EF4-FFF2-40B4-BE49-F238E27FC236}">
                <a16:creationId xmlns:a16="http://schemas.microsoft.com/office/drawing/2014/main" id="{E2DF5A24-992B-4B24-953F-BE0DD5DB3305}"/>
              </a:ext>
            </a:extLst>
          </p:cNvPr>
          <p:cNvGrpSpPr/>
          <p:nvPr/>
        </p:nvGrpSpPr>
        <p:grpSpPr>
          <a:xfrm>
            <a:off x="625059" y="2003471"/>
            <a:ext cx="8284363" cy="4645927"/>
            <a:chOff x="-208404" y="-419171"/>
            <a:chExt cx="8285927" cy="4646761"/>
          </a:xfrm>
        </p:grpSpPr>
        <p:cxnSp>
          <p:nvCxnSpPr>
            <p:cNvPr id="12" name="AutoShape 41">
              <a:extLst>
                <a:ext uri="{FF2B5EF4-FFF2-40B4-BE49-F238E27FC236}">
                  <a16:creationId xmlns:a16="http://schemas.microsoft.com/office/drawing/2014/main" id="{84655467-8980-45BA-8ACE-2E0624319192}"/>
                </a:ext>
              </a:extLst>
            </p:cNvPr>
            <p:cNvCxnSpPr>
              <a:cxnSpLocks noChangeShapeType="1"/>
            </p:cNvCxnSpPr>
            <p:nvPr/>
          </p:nvCxnSpPr>
          <p:spPr bwMode="auto">
            <a:xfrm flipV="1">
              <a:off x="1258784" y="2648807"/>
              <a:ext cx="6818739" cy="46893"/>
            </a:xfrm>
            <a:prstGeom prst="straightConnector1">
              <a:avLst/>
            </a:prstGeom>
            <a:noFill/>
            <a:ln w="28575">
              <a:solidFill>
                <a:srgbClr val="000000"/>
              </a:solidFill>
              <a:round/>
              <a:headEnd/>
              <a:tailEnd type="none" w="med" len="med"/>
            </a:ln>
            <a:extLst>
              <a:ext uri="{909E8E84-426E-40DD-AFC4-6F175D3DCCD1}">
                <a14:hiddenFill xmlns:a14="http://schemas.microsoft.com/office/drawing/2010/main">
                  <a:noFill/>
                </a14:hiddenFill>
              </a:ext>
            </a:extLst>
          </p:spPr>
        </p:cxnSp>
        <p:grpSp>
          <p:nvGrpSpPr>
            <p:cNvPr id="14" name="グループ化 13">
              <a:extLst>
                <a:ext uri="{FF2B5EF4-FFF2-40B4-BE49-F238E27FC236}">
                  <a16:creationId xmlns:a16="http://schemas.microsoft.com/office/drawing/2014/main" id="{A62A836E-485B-4134-B4F6-23DD7C2326DF}"/>
                </a:ext>
              </a:extLst>
            </p:cNvPr>
            <p:cNvGrpSpPr/>
            <p:nvPr/>
          </p:nvGrpSpPr>
          <p:grpSpPr>
            <a:xfrm>
              <a:off x="-208404" y="-419171"/>
              <a:ext cx="6660403" cy="4646761"/>
              <a:chOff x="-208404" y="-419171"/>
              <a:chExt cx="6660403" cy="4646761"/>
            </a:xfrm>
          </p:grpSpPr>
          <p:cxnSp>
            <p:nvCxnSpPr>
              <p:cNvPr id="15" name="直線矢印コネクタ 2">
                <a:extLst>
                  <a:ext uri="{FF2B5EF4-FFF2-40B4-BE49-F238E27FC236}">
                    <a16:creationId xmlns:a16="http://schemas.microsoft.com/office/drawing/2014/main" id="{DFB3F70A-8FE6-4373-A3E4-C5AE4DEE3E69}"/>
                  </a:ext>
                </a:extLst>
              </p:cNvPr>
              <p:cNvCxnSpPr>
                <a:cxnSpLocks noChangeShapeType="1"/>
              </p:cNvCxnSpPr>
              <p:nvPr/>
            </p:nvCxnSpPr>
            <p:spPr bwMode="auto">
              <a:xfrm rot="5400000" flipH="1">
                <a:off x="-89065" y="1347787"/>
                <a:ext cx="2700020" cy="4445"/>
              </a:xfrm>
              <a:prstGeom prst="bentConnector3">
                <a:avLst>
                  <a:gd name="adj1" fmla="val 50000"/>
                </a:avLst>
              </a:prstGeom>
              <a:noFill/>
              <a:ln w="28575">
                <a:solidFill>
                  <a:schemeClr val="dk1">
                    <a:lumMod val="100000"/>
                    <a:lumOff val="0"/>
                  </a:schemeClr>
                </a:solidFill>
                <a:miter lim="800000"/>
                <a:headEnd/>
                <a:tailEnd type="triangle" w="med" len="med"/>
              </a:ln>
              <a:extLst>
                <a:ext uri="{909E8E84-426E-40DD-AFC4-6F175D3DCCD1}">
                  <a14:hiddenFill xmlns:a14="http://schemas.microsoft.com/office/drawing/2010/main">
                    <a:noFill/>
                  </a14:hiddenFill>
                </a:ext>
              </a:extLst>
            </p:spPr>
          </p:cxnSp>
          <p:sp>
            <p:nvSpPr>
              <p:cNvPr id="16" name="Text Box 16">
                <a:extLst>
                  <a:ext uri="{FF2B5EF4-FFF2-40B4-BE49-F238E27FC236}">
                    <a16:creationId xmlns:a16="http://schemas.microsoft.com/office/drawing/2014/main" id="{5CE3D10D-A719-4D9D-979E-08C0A82BC840}"/>
                  </a:ext>
                </a:extLst>
              </p:cNvPr>
              <p:cNvSpPr txBox="1">
                <a:spLocks noChangeArrowheads="1"/>
              </p:cNvSpPr>
              <p:nvPr/>
            </p:nvSpPr>
            <p:spPr bwMode="auto">
              <a:xfrm>
                <a:off x="1325826" y="2790390"/>
                <a:ext cx="1166795" cy="1437200"/>
              </a:xfrm>
              <a:prstGeom prst="rect">
                <a:avLst/>
              </a:prstGeom>
              <a:noFill/>
              <a:ln w="9525">
                <a:solidFill>
                  <a:schemeClr val="tx1">
                    <a:lumMod val="100000"/>
                    <a:lumOff val="0"/>
                  </a:schemeClr>
                </a:solidFill>
                <a:miter lim="800000"/>
                <a:headEnd/>
                <a:tailEnd/>
              </a:ln>
              <a:extLst>
                <a:ext uri="{909E8E84-426E-40DD-AFC4-6F175D3DCCD1}">
                  <a14:hiddenFill xmlns:a14="http://schemas.microsoft.com/office/drawing/2010/main">
                    <a:solidFill>
                      <a:srgbClr val="FFFFFF"/>
                    </a:solidFill>
                  </a14:hiddenFill>
                </a:ext>
              </a:extLst>
            </p:spPr>
            <p:txBody>
              <a:bodyPr rot="0" vert="eaVert" wrap="square" lIns="0" tIns="36000" rIns="0" bIns="0" anchor="ctr" anchorCtr="0" upright="1">
                <a:noAutofit/>
              </a:bodyPr>
              <a:lstStyle/>
              <a:p>
                <a:pPr algn="just">
                  <a:lnSpc>
                    <a:spcPts val="1300"/>
                  </a:lnSpc>
                </a:pPr>
                <a:r>
                  <a:rPr lang="ja-JP" altLang="ja-JP" sz="900" kern="100" dirty="0">
                    <a:latin typeface="BIZ UDPゴシック" panose="020B0400000000000000" pitchFamily="50" charset="-128"/>
                    <a:ea typeface="BIZ UDPゴシック" panose="020B0400000000000000" pitchFamily="50" charset="-128"/>
                    <a:cs typeface="Times New Roman" panose="02020603050405020304" pitchFamily="18" charset="0"/>
                  </a:rPr>
                  <a:t>破砕機・</a:t>
                </a:r>
                <a:r>
                  <a:rPr lang="ja-JP" altLang="ja-JP" sz="900" kern="100" dirty="0" smtClean="0">
                    <a:latin typeface="BIZ UDPゴシック" panose="020B0400000000000000" pitchFamily="50" charset="-128"/>
                    <a:ea typeface="BIZ UDPゴシック" panose="020B0400000000000000" pitchFamily="50" charset="-128"/>
                    <a:cs typeface="Times New Roman" panose="02020603050405020304" pitchFamily="18" charset="0"/>
                  </a:rPr>
                  <a:t>摩砕機</a:t>
                </a:r>
                <a:r>
                  <a:rPr lang="zh-TW" altLang="en-US" sz="900" kern="100" dirty="0">
                    <a:latin typeface="BIZ UDPゴシック" panose="020B0400000000000000" pitchFamily="50" charset="-128"/>
                    <a:ea typeface="BIZ UDPゴシック" panose="020B0400000000000000" pitchFamily="50" charset="-128"/>
                    <a:cs typeface="Times New Roman" panose="02020603050405020304" pitchFamily="18" charset="0"/>
                  </a:rPr>
                  <a:t>（粉砕施設</a:t>
                </a:r>
                <a:r>
                  <a:rPr lang="zh-TW" altLang="en-US" sz="900" kern="100" dirty="0" smtClean="0">
                    <a:latin typeface="BIZ UDPゴシック" panose="020B0400000000000000" pitchFamily="50" charset="-128"/>
                    <a:ea typeface="BIZ UDPゴシック" panose="020B0400000000000000" pitchFamily="50" charset="-128"/>
                    <a:cs typeface="Times New Roman" panose="02020603050405020304" pitchFamily="18" charset="0"/>
                  </a:rPr>
                  <a:t>）</a:t>
                </a:r>
                <a:endParaRPr lang="en-US" altLang="ja-JP" sz="9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ts val="1300"/>
                  </a:lnSpc>
                  <a:spcAft>
                    <a:spcPts val="0"/>
                  </a:spcAft>
                </a:pPr>
                <a:r>
                  <a:rPr lang="ja-JP" sz="9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ふるい</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ts val="1300"/>
                  </a:lnSpc>
                  <a:spcAft>
                    <a:spcPts val="0"/>
                  </a:spcAft>
                </a:pPr>
                <a:r>
                  <a:rPr lang="ja-JP" altLang="en-US" sz="9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コンベア</a:t>
                </a:r>
                <a:endParaRPr lang="en-US" altLang="ja-JP" sz="9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ts val="1300"/>
                  </a:lnSpc>
                  <a:spcAft>
                    <a:spcPts val="0"/>
                  </a:spcAft>
                </a:pP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ts val="1300"/>
                  </a:lnSpc>
                  <a:spcAft>
                    <a:spcPts val="0"/>
                  </a:spcAft>
                </a:pPr>
                <a:r>
                  <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堆積場</a:t>
                </a:r>
              </a:p>
              <a:p>
                <a:pPr algn="just">
                  <a:lnSpc>
                    <a:spcPts val="1300"/>
                  </a:lnSpc>
                  <a:spcAft>
                    <a:spcPts val="0"/>
                  </a:spcAft>
                </a:pPr>
                <a:r>
                  <a:rPr lang="ja-JP" sz="9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コークス</a:t>
                </a:r>
                <a:r>
                  <a:rPr lang="ja-JP" altLang="en-US" sz="9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炉</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17" name="テキスト ボックス 2">
                <a:extLst>
                  <a:ext uri="{FF2B5EF4-FFF2-40B4-BE49-F238E27FC236}">
                    <a16:creationId xmlns:a16="http://schemas.microsoft.com/office/drawing/2014/main" id="{462ACEAF-CB32-4596-87EB-ED287AF4DDF1}"/>
                  </a:ext>
                </a:extLst>
              </p:cNvPr>
              <p:cNvSpPr txBox="1">
                <a:spLocks noChangeArrowheads="1"/>
              </p:cNvSpPr>
              <p:nvPr/>
            </p:nvSpPr>
            <p:spPr bwMode="auto">
              <a:xfrm>
                <a:off x="450171" y="2063869"/>
                <a:ext cx="847792" cy="536575"/>
              </a:xfrm>
              <a:prstGeom prst="rect">
                <a:avLst/>
              </a:prstGeom>
              <a:noFill/>
              <a:ln w="9525">
                <a:noFill/>
                <a:miter lim="800000"/>
                <a:headEnd/>
                <a:tailEnd/>
              </a:ln>
            </p:spPr>
            <p:txBody>
              <a:bodyPr rot="0" vert="horz" wrap="square" lIns="91440" tIns="45720" rIns="91440" bIns="45720" anchor="t" anchorCtr="0">
                <a:noAutofit/>
              </a:bodyPr>
              <a:lstStyle/>
              <a:p>
                <a:pPr algn="just">
                  <a:lnSpc>
                    <a:spcPts val="1200"/>
                  </a:lnSpc>
                  <a:spcAft>
                    <a:spcPts val="0"/>
                  </a:spcAft>
                </a:pPr>
                <a:r>
                  <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rPr>
                  <a:t>条例規模</a:t>
                </a:r>
              </a:p>
              <a:p>
                <a:pPr algn="just">
                  <a:lnSpc>
                    <a:spcPts val="1200"/>
                  </a:lnSpc>
                  <a:spcAft>
                    <a:spcPts val="0"/>
                  </a:spcAft>
                </a:pPr>
                <a:r>
                  <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rPr>
                  <a:t>裾切ライン</a:t>
                </a:r>
              </a:p>
            </p:txBody>
          </p:sp>
          <p:sp>
            <p:nvSpPr>
              <p:cNvPr id="18" name="Text Box 65">
                <a:extLst>
                  <a:ext uri="{FF2B5EF4-FFF2-40B4-BE49-F238E27FC236}">
                    <a16:creationId xmlns:a16="http://schemas.microsoft.com/office/drawing/2014/main" id="{E057604E-06A4-44C3-A6A9-A0C7A489E082}"/>
                  </a:ext>
                </a:extLst>
              </p:cNvPr>
              <p:cNvSpPr txBox="1">
                <a:spLocks noChangeArrowheads="1"/>
              </p:cNvSpPr>
              <p:nvPr/>
            </p:nvSpPr>
            <p:spPr bwMode="auto">
              <a:xfrm>
                <a:off x="1449494" y="-419171"/>
                <a:ext cx="1250097" cy="570948"/>
              </a:xfrm>
              <a:prstGeom prst="rect">
                <a:avLst/>
              </a:prstGeom>
              <a:noFill/>
              <a:ln w="9525">
                <a:solidFill>
                  <a:schemeClr val="tx1">
                    <a:lumMod val="100000"/>
                    <a:lumOff val="0"/>
                  </a:schemeClr>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18000" rIns="91440" bIns="18000" anchor="ctr" anchorCtr="0" upright="1">
                <a:noAutofit/>
              </a:bodyPr>
              <a:lstStyle/>
              <a:p>
                <a:pPr algn="ctr">
                  <a:spcAft>
                    <a:spcPts val="0"/>
                  </a:spcAft>
                </a:pPr>
                <a:r>
                  <a:rPr lang="ja-JP" alt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法</a:t>
                </a:r>
                <a:r>
                  <a:rPr lang="ja-JP" alt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一般粉じん</a:t>
                </a:r>
                <a:endPar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spcAft>
                    <a:spcPts val="0"/>
                  </a:spcAft>
                </a:pPr>
                <a:r>
                  <a:rPr lang="en-US" altLang="ja-JP" sz="90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900" kern="100" dirty="0">
                    <a:latin typeface="BIZ UDPゴシック" panose="020B0400000000000000" pitchFamily="50" charset="-128"/>
                    <a:ea typeface="BIZ UDPゴシック" panose="020B0400000000000000" pitchFamily="50" charset="-128"/>
                    <a:cs typeface="Times New Roman" panose="02020603050405020304" pitchFamily="18" charset="0"/>
                  </a:rPr>
                  <a:t>設備構造基準</a:t>
                </a:r>
                <a:r>
                  <a:rPr lang="en-US" altLang="ja-JP" sz="90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19" name="Rectangle 70" descr=" 10%">
                <a:extLst>
                  <a:ext uri="{FF2B5EF4-FFF2-40B4-BE49-F238E27FC236}">
                    <a16:creationId xmlns:a16="http://schemas.microsoft.com/office/drawing/2014/main" id="{92C8E655-2350-440D-B27A-5E63494E0AC1}"/>
                  </a:ext>
                </a:extLst>
              </p:cNvPr>
              <p:cNvSpPr>
                <a:spLocks noChangeArrowheads="1"/>
              </p:cNvSpPr>
              <p:nvPr/>
            </p:nvSpPr>
            <p:spPr bwMode="auto">
              <a:xfrm>
                <a:off x="3300373" y="301666"/>
                <a:ext cx="1175809" cy="2282797"/>
              </a:xfrm>
              <a:prstGeom prst="rect">
                <a:avLst/>
              </a:prstGeom>
              <a:pattFill prst="pct10">
                <a:fgClr>
                  <a:srgbClr val="FF0000"/>
                </a:fgClr>
                <a:bgClr>
                  <a:srgbClr val="FFFFFF"/>
                </a:bgClr>
              </a:patt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8890" rIns="74295" bIns="8890" anchor="t" anchorCtr="0" upright="1">
                <a:noAutofit/>
              </a:bodyPr>
              <a:lstStyle/>
              <a:p>
                <a:endParaRPr lang="ja-JP" altLang="en-US" sz="900">
                  <a:latin typeface="BIZ UDPゴシック" panose="020B0400000000000000" pitchFamily="50" charset="-128"/>
                  <a:ea typeface="BIZ UDPゴシック" panose="020B0400000000000000" pitchFamily="50" charset="-128"/>
                </a:endParaRPr>
              </a:p>
            </p:txBody>
          </p:sp>
          <p:sp>
            <p:nvSpPr>
              <p:cNvPr id="20" name="Rectangle 75" descr=" 10%">
                <a:extLst>
                  <a:ext uri="{FF2B5EF4-FFF2-40B4-BE49-F238E27FC236}">
                    <a16:creationId xmlns:a16="http://schemas.microsoft.com/office/drawing/2014/main" id="{FF88E90D-1DE0-40F5-A690-C66FD56D1325}"/>
                  </a:ext>
                </a:extLst>
              </p:cNvPr>
              <p:cNvSpPr>
                <a:spLocks noChangeArrowheads="1"/>
              </p:cNvSpPr>
              <p:nvPr/>
            </p:nvSpPr>
            <p:spPr bwMode="auto">
              <a:xfrm>
                <a:off x="1537957" y="1353725"/>
                <a:ext cx="903029" cy="894278"/>
              </a:xfrm>
              <a:prstGeom prst="rect">
                <a:avLst/>
              </a:prstGeom>
              <a:pattFill prst="pct10">
                <a:fgClr>
                  <a:srgbClr val="FF0000"/>
                </a:fgClr>
                <a:bgClr>
                  <a:srgbClr val="FFFFFF"/>
                </a:bgClr>
              </a:patt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8890" rIns="74295" bIns="8890" anchor="t" anchorCtr="0" upright="1">
                <a:noAutofit/>
              </a:bodyPr>
              <a:lstStyle/>
              <a:p>
                <a:endParaRPr lang="ja-JP" altLang="en-US" sz="900">
                  <a:latin typeface="BIZ UDPゴシック" panose="020B0400000000000000" pitchFamily="50" charset="-128"/>
                  <a:ea typeface="BIZ UDPゴシック" panose="020B0400000000000000" pitchFamily="50" charset="-128"/>
                </a:endParaRPr>
              </a:p>
            </p:txBody>
          </p:sp>
          <p:sp>
            <p:nvSpPr>
              <p:cNvPr id="21" name="Text Box 66">
                <a:extLst>
                  <a:ext uri="{FF2B5EF4-FFF2-40B4-BE49-F238E27FC236}">
                    <a16:creationId xmlns:a16="http://schemas.microsoft.com/office/drawing/2014/main" id="{0A29E013-90E6-45B0-94B3-B67A11CB5F8B}"/>
                  </a:ext>
                </a:extLst>
              </p:cNvPr>
              <p:cNvSpPr txBox="1">
                <a:spLocks noChangeArrowheads="1"/>
              </p:cNvSpPr>
              <p:nvPr/>
            </p:nvSpPr>
            <p:spPr bwMode="auto">
              <a:xfrm>
                <a:off x="5098763" y="-400063"/>
                <a:ext cx="1353236" cy="435270"/>
              </a:xfrm>
              <a:prstGeom prst="rect">
                <a:avLst/>
              </a:prstGeom>
              <a:solidFill>
                <a:schemeClr val="bg1">
                  <a:lumMod val="100000"/>
                  <a:lumOff val="0"/>
                </a:schemeClr>
              </a:solidFill>
              <a:ln w="9525">
                <a:solidFill>
                  <a:schemeClr val="tx1">
                    <a:lumMod val="100000"/>
                    <a:lumOff val="0"/>
                  </a:schemeClr>
                </a:solidFill>
                <a:miter lim="800000"/>
                <a:headEnd/>
                <a:tailEnd/>
              </a:ln>
            </p:spPr>
            <p:txBody>
              <a:bodyPr rot="0" vert="horz" wrap="square" lIns="91440" tIns="18000" rIns="91440" bIns="18000" anchor="ctr" anchorCtr="0" upright="1">
                <a:noAutofit/>
              </a:bodyPr>
              <a:lstStyle/>
              <a:p>
                <a:pPr algn="ctr">
                  <a:spcAft>
                    <a:spcPts val="0"/>
                  </a:spcAft>
                </a:pPr>
                <a:r>
                  <a:rPr lang="ja-JP" altLang="en-US"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条例</a:t>
                </a:r>
                <a:r>
                  <a:rPr lang="ja-JP" altLang="en-US" sz="90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一般粉じん</a:t>
                </a:r>
                <a:endParaRPr lang="en-US" alt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spcAft>
                    <a:spcPts val="0"/>
                  </a:spcAft>
                </a:pPr>
                <a:r>
                  <a:rPr lang="en-US" altLang="ja-JP" sz="90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900" kern="100" dirty="0">
                    <a:latin typeface="BIZ UDPゴシック" panose="020B0400000000000000" pitchFamily="50" charset="-128"/>
                    <a:ea typeface="BIZ UDPゴシック" panose="020B0400000000000000" pitchFamily="50" charset="-128"/>
                    <a:cs typeface="Times New Roman" panose="02020603050405020304" pitchFamily="18" charset="0"/>
                  </a:rPr>
                  <a:t>設備構造基準</a:t>
                </a:r>
                <a:r>
                  <a:rPr lang="en-US" altLang="ja-JP" sz="90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22" name="Text Box 67">
                <a:extLst>
                  <a:ext uri="{FF2B5EF4-FFF2-40B4-BE49-F238E27FC236}">
                    <a16:creationId xmlns:a16="http://schemas.microsoft.com/office/drawing/2014/main" id="{77441C4E-D71E-477A-8747-56E03202387B}"/>
                  </a:ext>
                </a:extLst>
              </p:cNvPr>
              <p:cNvSpPr txBox="1">
                <a:spLocks noChangeArrowheads="1"/>
              </p:cNvSpPr>
              <p:nvPr/>
            </p:nvSpPr>
            <p:spPr bwMode="auto">
              <a:xfrm>
                <a:off x="-208404" y="2573462"/>
                <a:ext cx="839470" cy="244475"/>
              </a:xfrm>
              <a:prstGeom prst="rect">
                <a:avLst/>
              </a:prstGeom>
              <a:solidFill>
                <a:schemeClr val="bg1">
                  <a:lumMod val="100000"/>
                  <a:lumOff val="0"/>
                </a:schemeClr>
              </a:solidFill>
              <a:ln w="9525">
                <a:solidFill>
                  <a:schemeClr val="tx1">
                    <a:lumMod val="100000"/>
                    <a:lumOff val="0"/>
                  </a:schemeClr>
                </a:solidFill>
                <a:miter lim="800000"/>
                <a:headEnd/>
                <a:tailEnd/>
              </a:ln>
            </p:spPr>
            <p:txBody>
              <a:bodyPr rot="0" vert="horz" wrap="square" lIns="73440" tIns="18000" rIns="73440" bIns="18000" anchor="ctr" anchorCtr="0" upright="1">
                <a:noAutofit/>
              </a:bodyPr>
              <a:lstStyle/>
              <a:p>
                <a:pPr algn="just">
                  <a:spcAft>
                    <a:spcPts val="0"/>
                  </a:spcAft>
                </a:pPr>
                <a:r>
                  <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規制対象外</a:t>
                </a:r>
              </a:p>
            </p:txBody>
          </p:sp>
          <p:sp>
            <p:nvSpPr>
              <p:cNvPr id="23" name="テキスト ボックス 2">
                <a:extLst>
                  <a:ext uri="{FF2B5EF4-FFF2-40B4-BE49-F238E27FC236}">
                    <a16:creationId xmlns:a16="http://schemas.microsoft.com/office/drawing/2014/main" id="{51F45C27-4687-4ECC-8F20-6A7562DA8C84}"/>
                  </a:ext>
                </a:extLst>
              </p:cNvPr>
              <p:cNvSpPr txBox="1">
                <a:spLocks noChangeArrowheads="1"/>
              </p:cNvSpPr>
              <p:nvPr/>
            </p:nvSpPr>
            <p:spPr bwMode="auto">
              <a:xfrm>
                <a:off x="458380" y="1220942"/>
                <a:ext cx="907128" cy="536575"/>
              </a:xfrm>
              <a:prstGeom prst="rect">
                <a:avLst/>
              </a:prstGeom>
              <a:noFill/>
              <a:ln w="9525">
                <a:noFill/>
                <a:miter lim="800000"/>
                <a:headEnd/>
                <a:tailEnd/>
              </a:ln>
            </p:spPr>
            <p:txBody>
              <a:bodyPr rot="0" vert="horz" wrap="square" lIns="91440" tIns="45720" rIns="91440" bIns="45720" anchor="t" anchorCtr="0">
                <a:noAutofit/>
              </a:bodyPr>
              <a:lstStyle/>
              <a:p>
                <a:pPr algn="just">
                  <a:lnSpc>
                    <a:spcPts val="1200"/>
                  </a:lnSpc>
                  <a:spcAft>
                    <a:spcPts val="0"/>
                  </a:spcAft>
                </a:pPr>
                <a:r>
                  <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法規模</a:t>
                </a:r>
              </a:p>
              <a:p>
                <a:pPr algn="just">
                  <a:lnSpc>
                    <a:spcPts val="1200"/>
                  </a:lnSpc>
                  <a:spcAft>
                    <a:spcPts val="0"/>
                  </a:spcAft>
                </a:pPr>
                <a:r>
                  <a:rPr lang="ja-JP" sz="9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裾切ライン</a:t>
                </a:r>
              </a:p>
            </p:txBody>
          </p:sp>
        </p:grpSp>
      </p:grpSp>
      <p:sp>
        <p:nvSpPr>
          <p:cNvPr id="6" name="テキスト ボックス 47">
            <a:extLst>
              <a:ext uri="{FF2B5EF4-FFF2-40B4-BE49-F238E27FC236}">
                <a16:creationId xmlns:a16="http://schemas.microsoft.com/office/drawing/2014/main" id="{28EA5176-099C-4596-A7FF-51AE96CD818B}"/>
              </a:ext>
            </a:extLst>
          </p:cNvPr>
          <p:cNvSpPr txBox="1">
            <a:spLocks noChangeArrowheads="1"/>
          </p:cNvSpPr>
          <p:nvPr/>
        </p:nvSpPr>
        <p:spPr bwMode="auto">
          <a:xfrm>
            <a:off x="1190967" y="2319712"/>
            <a:ext cx="69281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施設</a:t>
            </a:r>
            <a:r>
              <a:rPr kumimoji="0" lang="ja-JP" altLang="en-US" sz="100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規模</a:t>
            </a:r>
            <a:endParaRPr kumimoji="0" lang="ja-JP" altLang="ja-JP" sz="180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7" name="Text Box 16">
            <a:extLst>
              <a:ext uri="{FF2B5EF4-FFF2-40B4-BE49-F238E27FC236}">
                <a16:creationId xmlns:a16="http://schemas.microsoft.com/office/drawing/2014/main" id="{95B22230-7C87-43DF-BE64-8B3CD1DA512C}"/>
              </a:ext>
            </a:extLst>
          </p:cNvPr>
          <p:cNvSpPr txBox="1">
            <a:spLocks noChangeArrowheads="1"/>
          </p:cNvSpPr>
          <p:nvPr/>
        </p:nvSpPr>
        <p:spPr bwMode="auto">
          <a:xfrm>
            <a:off x="3456021" y="5233943"/>
            <a:ext cx="516608" cy="112862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eaVert" wrap="square" lIns="0" tIns="36000" rIns="0" bIns="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ct val="0"/>
              </a:spcAft>
              <a:buClrTx/>
              <a:buSzTx/>
              <a:buFontTx/>
              <a:buNone/>
              <a:tabLst/>
            </a:pPr>
            <a:r>
              <a:rPr kumimoji="0" lang="ja-JP" altLang="ja-JP" sz="90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造粒施設</a:t>
            </a:r>
          </a:p>
          <a:p>
            <a:pPr marL="0" marR="0" lvl="0" indent="0" algn="l" defTabSz="914400" rtl="0" eaLnBrk="0" fontAlgn="base" latinLnBrk="0" hangingPunct="0">
              <a:lnSpc>
                <a:spcPct val="150000"/>
              </a:lnSpc>
              <a:spcBef>
                <a:spcPct val="0"/>
              </a:spcBef>
              <a:spcAft>
                <a:spcPct val="0"/>
              </a:spcAft>
              <a:buClrTx/>
              <a:buSzTx/>
              <a:buFontTx/>
              <a:buNone/>
              <a:tabLst/>
            </a:pPr>
            <a:r>
              <a:rPr kumimoji="0" lang="ja-JP" altLang="ja-JP" sz="90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選別施設</a:t>
            </a:r>
          </a:p>
        </p:txBody>
      </p:sp>
      <p:sp>
        <p:nvSpPr>
          <p:cNvPr id="24" name="Text Box 27">
            <a:extLst>
              <a:ext uri="{FF2B5EF4-FFF2-40B4-BE49-F238E27FC236}">
                <a16:creationId xmlns:a16="http://schemas.microsoft.com/office/drawing/2014/main" id="{60C48CEE-BADB-4127-9DF5-E76B466EE031}"/>
              </a:ext>
            </a:extLst>
          </p:cNvPr>
          <p:cNvSpPr txBox="1">
            <a:spLocks noChangeArrowheads="1"/>
          </p:cNvSpPr>
          <p:nvPr/>
        </p:nvSpPr>
        <p:spPr bwMode="auto">
          <a:xfrm>
            <a:off x="4114800" y="5242456"/>
            <a:ext cx="1090499" cy="115397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eaVert" wrap="square" lIns="0" tIns="36000" rIns="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溶射施設</a:t>
            </a: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混練施設</a:t>
            </a: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混合施設</a:t>
            </a: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配合施設</a:t>
            </a:r>
            <a:endParaRPr kumimoji="0" lang="en-US" altLang="ja-JP" sz="90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defTabSz="914400" eaLnBrk="0" fontAlgn="base" hangingPunct="0">
              <a:spcBef>
                <a:spcPct val="0"/>
              </a:spcBef>
              <a:spcAft>
                <a:spcPct val="0"/>
              </a:spcAft>
            </a:pPr>
            <a:r>
              <a:rPr lang="ja-JP" altLang="ja-JP" sz="900" dirty="0">
                <a:latin typeface="BIZ UDPゴシック" panose="020B0400000000000000" pitchFamily="50" charset="-128"/>
                <a:ea typeface="BIZ UDPゴシック" panose="020B0400000000000000" pitchFamily="50" charset="-128"/>
                <a:cs typeface="ＭＳ Ｐゴシック" panose="020B0600070205080204" pitchFamily="50" charset="-128"/>
              </a:rPr>
              <a:t>切断施設</a:t>
            </a:r>
            <a:endParaRPr lang="en-US" altLang="ja-JP" sz="900" dirty="0">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defTabSz="914400" eaLnBrk="0" fontAlgn="base" hangingPunct="0">
              <a:spcBef>
                <a:spcPct val="0"/>
              </a:spcBef>
              <a:spcAft>
                <a:spcPct val="0"/>
              </a:spcAft>
            </a:pPr>
            <a:r>
              <a:rPr kumimoji="0" lang="ja-JP" altLang="en-US" sz="90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研摩施設</a:t>
            </a:r>
            <a:endParaRPr kumimoji="0" lang="ja-JP" altLang="ja-JP" sz="90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25" name="Text Box 26">
            <a:extLst>
              <a:ext uri="{FF2B5EF4-FFF2-40B4-BE49-F238E27FC236}">
                <a16:creationId xmlns:a16="http://schemas.microsoft.com/office/drawing/2014/main" id="{C5469F98-3352-4236-AC62-C9AC0F698E60}"/>
              </a:ext>
            </a:extLst>
          </p:cNvPr>
          <p:cNvSpPr txBox="1">
            <a:spLocks noChangeArrowheads="1"/>
          </p:cNvSpPr>
          <p:nvPr/>
        </p:nvSpPr>
        <p:spPr bwMode="auto">
          <a:xfrm>
            <a:off x="6471578" y="5224626"/>
            <a:ext cx="2089983" cy="132258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eaVert" wrap="square" lIns="0" tIns="36000" rIns="0" bIns="0" numCol="1" anchor="ctr" anchorCtr="0" compatLnSpc="1">
            <a:prstTxWarp prst="textNoShape">
              <a:avLst/>
            </a:prstTxWarp>
          </a:bodyPr>
          <a:lstStyle/>
          <a:p>
            <a:pPr defTabSz="914400" eaLnBrk="0" fontAlgn="base" hangingPunct="0">
              <a:lnSpc>
                <a:spcPts val="1300"/>
              </a:lnSpc>
              <a:spcBef>
                <a:spcPct val="0"/>
              </a:spcBef>
              <a:spcAft>
                <a:spcPct val="0"/>
              </a:spcAft>
            </a:pPr>
            <a:r>
              <a:rPr lang="ja-JP" altLang="ja-JP" sz="900" dirty="0">
                <a:latin typeface="BIZ UDPゴシック" panose="020B0400000000000000" pitchFamily="50" charset="-128"/>
                <a:ea typeface="BIZ UDPゴシック" panose="020B0400000000000000" pitchFamily="50" charset="-128"/>
                <a:cs typeface="ＭＳ Ｐゴシック" panose="020B0600070205080204" pitchFamily="50" charset="-128"/>
              </a:rPr>
              <a:t>吹付塗装施設</a:t>
            </a:r>
            <a:endParaRPr lang="en-US" altLang="ja-JP" sz="900" dirty="0">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marL="0" marR="0" lvl="0" indent="0" algn="l" defTabSz="914400" rtl="0" eaLnBrk="0" fontAlgn="base" latinLnBrk="0" hangingPunct="0">
              <a:lnSpc>
                <a:spcPts val="1300"/>
              </a:lnSpc>
              <a:spcBef>
                <a:spcPct val="0"/>
              </a:spcBef>
              <a:spcAft>
                <a:spcPct val="0"/>
              </a:spcAft>
              <a:buClrTx/>
              <a:buSzTx/>
              <a:buFontTx/>
              <a:buNone/>
              <a:tabLst/>
            </a:pPr>
            <a:r>
              <a:rPr kumimoji="0" lang="ja-JP" altLang="ja-JP" sz="900" i="0" u="none" strike="noStrike" cap="none" normalizeH="0" baseline="0" dirty="0">
                <a:ln>
                  <a:noFill/>
                </a:ln>
                <a:effectLst/>
                <a:latin typeface="BIZ UDPゴシック" panose="020B0400000000000000" pitchFamily="50" charset="-128"/>
                <a:ea typeface="BIZ UDPゴシック" panose="020B0400000000000000" pitchFamily="50" charset="-128"/>
                <a:cs typeface="ＭＳ Ｐゴシック" panose="020B0600070205080204" pitchFamily="50" charset="-128"/>
              </a:rPr>
              <a:t>スカーファ</a:t>
            </a:r>
          </a:p>
          <a:p>
            <a:pPr marL="0" marR="0" lvl="0" indent="0" algn="l" defTabSz="914400" rtl="0" eaLnBrk="0" fontAlgn="base" latinLnBrk="0" hangingPunct="0">
              <a:lnSpc>
                <a:spcPts val="1300"/>
              </a:lnSpc>
              <a:spcBef>
                <a:spcPct val="0"/>
              </a:spcBef>
              <a:spcAft>
                <a:spcPct val="0"/>
              </a:spcAft>
              <a:buClrTx/>
              <a:buSzTx/>
              <a:buFontTx/>
              <a:buNone/>
              <a:tabLst/>
            </a:pPr>
            <a:r>
              <a:rPr kumimoji="0" lang="ja-JP" altLang="ja-JP" sz="900" i="0" u="none" strike="noStrike" cap="none" normalizeH="0" baseline="0" dirty="0">
                <a:ln>
                  <a:noFill/>
                </a:ln>
                <a:effectLst/>
                <a:latin typeface="BIZ UDPゴシック" panose="020B0400000000000000" pitchFamily="50" charset="-128"/>
                <a:ea typeface="BIZ UDPゴシック" panose="020B0400000000000000" pitchFamily="50" charset="-128"/>
                <a:cs typeface="ＭＳ Ｐゴシック" panose="020B0600070205080204" pitchFamily="50" charset="-128"/>
              </a:rPr>
              <a:t>ダクタイル処理施設</a:t>
            </a:r>
          </a:p>
          <a:p>
            <a:pPr marL="0" marR="0" lvl="0" indent="0" algn="l" defTabSz="914400" rtl="0" eaLnBrk="0" fontAlgn="base" latinLnBrk="0" hangingPunct="0">
              <a:lnSpc>
                <a:spcPts val="1300"/>
              </a:lnSpc>
              <a:spcBef>
                <a:spcPct val="0"/>
              </a:spcBef>
              <a:spcAft>
                <a:spcPct val="0"/>
              </a:spcAft>
              <a:buClrTx/>
              <a:buSzTx/>
              <a:buFontTx/>
              <a:buNone/>
              <a:tabLst/>
            </a:pPr>
            <a:r>
              <a:rPr kumimoji="0" lang="ja-JP" altLang="ja-JP" sz="900" i="0" u="none" strike="noStrike" cap="none" normalizeH="0" baseline="0" dirty="0">
                <a:ln>
                  <a:noFill/>
                </a:ln>
                <a:effectLst/>
                <a:latin typeface="BIZ UDPゴシック" panose="020B0400000000000000" pitchFamily="50" charset="-128"/>
                <a:ea typeface="BIZ UDPゴシック" panose="020B0400000000000000" pitchFamily="50" charset="-128"/>
                <a:cs typeface="ＭＳ Ｐゴシック" panose="020B0600070205080204" pitchFamily="50" charset="-128"/>
              </a:rPr>
              <a:t>鋳型砂処理施設</a:t>
            </a:r>
          </a:p>
          <a:p>
            <a:pPr marL="0" marR="0" lvl="0" indent="0" algn="l" defTabSz="914400" rtl="0" eaLnBrk="0" fontAlgn="base" latinLnBrk="0" hangingPunct="0">
              <a:lnSpc>
                <a:spcPts val="1300"/>
              </a:lnSpc>
              <a:spcBef>
                <a:spcPct val="0"/>
              </a:spcBef>
              <a:spcAft>
                <a:spcPct val="0"/>
              </a:spcAft>
              <a:buClrTx/>
              <a:buSzTx/>
              <a:buFontTx/>
              <a:buNone/>
              <a:tabLst/>
            </a:pPr>
            <a:r>
              <a:rPr kumimoji="0" lang="ja-JP" altLang="ja-JP" sz="900" i="0" u="none" strike="noStrike" cap="none" normalizeH="0" baseline="0" dirty="0">
                <a:ln>
                  <a:noFill/>
                </a:ln>
                <a:effectLst/>
                <a:latin typeface="BIZ UDPゴシック" panose="020B0400000000000000" pitchFamily="50" charset="-128"/>
                <a:ea typeface="BIZ UDPゴシック" panose="020B0400000000000000" pitchFamily="50" charset="-128"/>
                <a:cs typeface="ＭＳ Ｐゴシック" panose="020B0600070205080204" pitchFamily="50" charset="-128"/>
              </a:rPr>
              <a:t>鋳型ばらし施設</a:t>
            </a:r>
          </a:p>
          <a:p>
            <a:pPr marL="0" marR="0" lvl="0" indent="0" algn="l" defTabSz="914400" rtl="0" eaLnBrk="0" fontAlgn="base" latinLnBrk="0" hangingPunct="0">
              <a:lnSpc>
                <a:spcPts val="1300"/>
              </a:lnSpc>
              <a:spcBef>
                <a:spcPct val="0"/>
              </a:spcBef>
              <a:spcAft>
                <a:spcPct val="0"/>
              </a:spcAft>
              <a:buClrTx/>
              <a:buSzTx/>
              <a:buFontTx/>
              <a:buNone/>
              <a:tabLst/>
            </a:pPr>
            <a:r>
              <a:rPr kumimoji="0" lang="ja-JP" altLang="ja-JP" sz="900" i="0" u="none" strike="noStrike" cap="none" normalizeH="0" baseline="0" dirty="0">
                <a:ln>
                  <a:noFill/>
                </a:ln>
                <a:effectLst/>
                <a:latin typeface="BIZ UDPゴシック" panose="020B0400000000000000" pitchFamily="50" charset="-128"/>
                <a:ea typeface="BIZ UDPゴシック" panose="020B0400000000000000" pitchFamily="50" charset="-128"/>
                <a:cs typeface="ＭＳ Ｐゴシック" panose="020B0600070205080204" pitchFamily="50" charset="-128"/>
              </a:rPr>
              <a:t>岩綿又は鉱滓綿加工施設</a:t>
            </a:r>
          </a:p>
          <a:p>
            <a:pPr defTabSz="914400" eaLnBrk="0" fontAlgn="base" hangingPunct="0">
              <a:lnSpc>
                <a:spcPts val="1300"/>
              </a:lnSpc>
              <a:spcBef>
                <a:spcPct val="0"/>
              </a:spcBef>
              <a:spcAft>
                <a:spcPct val="0"/>
              </a:spcAft>
            </a:pPr>
            <a:r>
              <a:rPr lang="ja-JP" altLang="ja-JP" sz="900" kern="0" dirty="0">
                <a:latin typeface="BIZ UDPゴシック" panose="020B0400000000000000" pitchFamily="50" charset="-128"/>
                <a:ea typeface="BIZ UDPゴシック" panose="020B0400000000000000" pitchFamily="50" charset="-128"/>
              </a:rPr>
              <a:t>リンターの分離施設</a:t>
            </a:r>
            <a:endParaRPr lang="ja-JP" altLang="ja-JP" sz="900" kern="100" dirty="0">
              <a:latin typeface="BIZ UDPゴシック" panose="020B0400000000000000" pitchFamily="50" charset="-128"/>
              <a:ea typeface="BIZ UDPゴシック" panose="020B0400000000000000" pitchFamily="50" charset="-128"/>
            </a:endParaRPr>
          </a:p>
          <a:p>
            <a:pPr fontAlgn="ctr">
              <a:lnSpc>
                <a:spcPts val="1300"/>
              </a:lnSpc>
            </a:pPr>
            <a:r>
              <a:rPr kumimoji="1" lang="ja-JP" altLang="ja-JP" sz="900" dirty="0">
                <a:latin typeface="BIZ UDPゴシック" panose="020B0400000000000000" pitchFamily="50" charset="-128"/>
                <a:ea typeface="BIZ UDPゴシック" panose="020B0400000000000000" pitchFamily="50" charset="-128"/>
              </a:rPr>
              <a:t>製綿施設</a:t>
            </a:r>
            <a:endParaRPr lang="ja-JP" altLang="ja-JP" sz="900" dirty="0">
              <a:latin typeface="BIZ UDPゴシック" panose="020B0400000000000000" pitchFamily="50" charset="-128"/>
              <a:ea typeface="BIZ UDPゴシック" panose="020B0400000000000000" pitchFamily="50" charset="-128"/>
            </a:endParaRPr>
          </a:p>
          <a:p>
            <a:pPr fontAlgn="ctr">
              <a:lnSpc>
                <a:spcPts val="1300"/>
              </a:lnSpc>
            </a:pPr>
            <a:r>
              <a:rPr kumimoji="1" lang="ja-JP" altLang="ja-JP" sz="900" dirty="0">
                <a:latin typeface="BIZ UDPゴシック" panose="020B0400000000000000" pitchFamily="50" charset="-128"/>
                <a:ea typeface="BIZ UDPゴシック" panose="020B0400000000000000" pitchFamily="50" charset="-128"/>
              </a:rPr>
              <a:t>植毛施設</a:t>
            </a:r>
            <a:endParaRPr lang="ja-JP" altLang="ja-JP" sz="900" dirty="0">
              <a:latin typeface="BIZ UDPゴシック" panose="020B0400000000000000" pitchFamily="50" charset="-128"/>
              <a:ea typeface="BIZ UDPゴシック" panose="020B0400000000000000" pitchFamily="50" charset="-128"/>
            </a:endParaRPr>
          </a:p>
          <a:p>
            <a:pPr fontAlgn="ctr">
              <a:lnSpc>
                <a:spcPts val="1300"/>
              </a:lnSpc>
            </a:pPr>
            <a:r>
              <a:rPr kumimoji="1" lang="ja-JP" altLang="ja-JP" sz="900" dirty="0">
                <a:latin typeface="BIZ UDPゴシック" panose="020B0400000000000000" pitchFamily="50" charset="-128"/>
                <a:ea typeface="BIZ UDPゴシック" panose="020B0400000000000000" pitchFamily="50" charset="-128"/>
              </a:rPr>
              <a:t>起毛施設</a:t>
            </a:r>
            <a:endParaRPr lang="ja-JP" altLang="ja-JP" sz="900" dirty="0">
              <a:latin typeface="BIZ UDPゴシック" panose="020B0400000000000000" pitchFamily="50" charset="-128"/>
              <a:ea typeface="BIZ UDPゴシック" panose="020B0400000000000000" pitchFamily="50" charset="-128"/>
            </a:endParaRPr>
          </a:p>
          <a:p>
            <a:pPr fontAlgn="ctr">
              <a:lnSpc>
                <a:spcPts val="1300"/>
              </a:lnSpc>
            </a:pPr>
            <a:r>
              <a:rPr kumimoji="1" lang="ja-JP" altLang="ja-JP" sz="900" dirty="0">
                <a:latin typeface="BIZ UDPゴシック" panose="020B0400000000000000" pitchFamily="50" charset="-128"/>
                <a:ea typeface="BIZ UDPゴシック" panose="020B0400000000000000" pitchFamily="50" charset="-128"/>
              </a:rPr>
              <a:t>剪毛施設</a:t>
            </a:r>
            <a:endParaRPr lang="ja-JP" altLang="ja-JP" sz="900" dirty="0">
              <a:latin typeface="BIZ UDPゴシック" panose="020B0400000000000000" pitchFamily="50" charset="-128"/>
              <a:ea typeface="BIZ UDPゴシック" panose="020B0400000000000000" pitchFamily="50" charset="-128"/>
            </a:endParaRPr>
          </a:p>
        </p:txBody>
      </p:sp>
      <p:sp>
        <p:nvSpPr>
          <p:cNvPr id="26" name="Rectangle 75" descr=" 10%">
            <a:extLst>
              <a:ext uri="{FF2B5EF4-FFF2-40B4-BE49-F238E27FC236}">
                <a16:creationId xmlns:a16="http://schemas.microsoft.com/office/drawing/2014/main" id="{49365683-FF4C-4DC6-9EB9-019993BF5EA7}"/>
              </a:ext>
            </a:extLst>
          </p:cNvPr>
          <p:cNvSpPr>
            <a:spLocks noChangeArrowheads="1"/>
          </p:cNvSpPr>
          <p:nvPr/>
        </p:nvSpPr>
        <p:spPr bwMode="auto">
          <a:xfrm>
            <a:off x="3272790" y="2729967"/>
            <a:ext cx="1209675" cy="1914525"/>
          </a:xfrm>
          <a:prstGeom prst="rect">
            <a:avLst/>
          </a:prstGeom>
          <a:pattFill prst="pct10">
            <a:fgClr>
              <a:srgbClr val="FF0000"/>
            </a:fgClr>
            <a:bgClr>
              <a:srgbClr val="FFFFFF"/>
            </a:bgClr>
          </a:pattFill>
          <a:ln>
            <a:noFill/>
          </a:ln>
        </p:spPr>
        <p:txBody>
          <a:bodyPr rot="0" vert="horz" wrap="square" lIns="74295" tIns="8890" rIns="74295" bIns="8890" anchor="t" anchorCtr="0" upright="1">
            <a:noAutofit/>
          </a:bodyPr>
          <a:lstStyle/>
          <a:p>
            <a:endParaRPr lang="ja-JP" altLang="en-US">
              <a:latin typeface="BIZ UDPゴシック" panose="020B0400000000000000" pitchFamily="50" charset="-128"/>
              <a:ea typeface="BIZ UDPゴシック" panose="020B0400000000000000" pitchFamily="50" charset="-128"/>
            </a:endParaRPr>
          </a:p>
        </p:txBody>
      </p:sp>
      <p:sp>
        <p:nvSpPr>
          <p:cNvPr id="27" name="Text Box 66">
            <a:extLst>
              <a:ext uri="{FF2B5EF4-FFF2-40B4-BE49-F238E27FC236}">
                <a16:creationId xmlns:a16="http://schemas.microsoft.com/office/drawing/2014/main" id="{3B4BD552-F089-49B2-9314-05D2CFAB6020}"/>
              </a:ext>
            </a:extLst>
          </p:cNvPr>
          <p:cNvSpPr txBox="1">
            <a:spLocks noChangeArrowheads="1"/>
          </p:cNvSpPr>
          <p:nvPr/>
        </p:nvSpPr>
        <p:spPr bwMode="auto">
          <a:xfrm>
            <a:off x="3882987" y="1993780"/>
            <a:ext cx="1654457" cy="587319"/>
          </a:xfrm>
          <a:prstGeom prst="rect">
            <a:avLst/>
          </a:prstGeom>
          <a:solidFill>
            <a:srgbClr val="FFFFFF"/>
          </a:solidFill>
          <a:ln w="9525">
            <a:solidFill>
              <a:srgbClr val="000000"/>
            </a:solidFill>
            <a:miter lim="800000"/>
            <a:headEnd/>
            <a:tailEnd/>
          </a:ln>
        </p:spPr>
        <p:txBody>
          <a:bodyPr vert="horz" wrap="square" lIns="91440" tIns="18000" rIns="91440" bIns="1800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120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a:t>
            </a:r>
            <a:r>
              <a:rPr kumimoji="0" lang="ja-JP" altLang="ja-JP" sz="120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条例</a:t>
            </a:r>
            <a:r>
              <a:rPr kumimoji="0" lang="ja-JP" altLang="en-US" sz="120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a:t>
            </a:r>
            <a:r>
              <a:rPr kumimoji="0" lang="ja-JP" altLang="ja-JP" sz="120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特定粉じん</a:t>
            </a:r>
            <a:endParaRPr kumimoji="0" lang="en-US" altLang="ja-JP" sz="120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lang="en-US" altLang="ja-JP" sz="1200" dirty="0">
                <a:latin typeface="BIZ UDPゴシック" panose="020B0400000000000000" pitchFamily="50" charset="-128"/>
                <a:ea typeface="BIZ UDPゴシック" panose="020B0400000000000000" pitchFamily="50" charset="-128"/>
              </a:rPr>
              <a:t>【</a:t>
            </a:r>
            <a:r>
              <a:rPr lang="ja-JP" altLang="en-US" sz="1200" dirty="0">
                <a:latin typeface="BIZ UDPゴシック" panose="020B0400000000000000" pitchFamily="50" charset="-128"/>
                <a:ea typeface="BIZ UDPゴシック" panose="020B0400000000000000" pitchFamily="50" charset="-128"/>
              </a:rPr>
              <a:t>設備構造基準</a:t>
            </a:r>
            <a:r>
              <a:rPr lang="en-US" altLang="ja-JP" sz="1200" dirty="0">
                <a:latin typeface="BIZ UDPゴシック" panose="020B0400000000000000" pitchFamily="50" charset="-128"/>
                <a:ea typeface="BIZ UDPゴシック" panose="020B0400000000000000" pitchFamily="50" charset="-128"/>
              </a:rPr>
              <a:t>】</a:t>
            </a:r>
          </a:p>
          <a:p>
            <a:pPr marL="0" marR="0" lvl="0" indent="0" algn="ctr" defTabSz="914400" rtl="0" eaLnBrk="0" fontAlgn="base" latinLnBrk="0" hangingPunct="0">
              <a:lnSpc>
                <a:spcPct val="100000"/>
              </a:lnSpc>
              <a:spcBef>
                <a:spcPct val="0"/>
              </a:spcBef>
              <a:spcAft>
                <a:spcPct val="0"/>
              </a:spcAft>
              <a:buClrTx/>
              <a:buSzTx/>
              <a:buFontTx/>
              <a:buNone/>
              <a:tabLst/>
            </a:pPr>
            <a:r>
              <a:rPr lang="ja-JP" altLang="en-US" sz="1200" dirty="0">
                <a:latin typeface="BIZ UDPゴシック" panose="020B0400000000000000" pitchFamily="50" charset="-128"/>
                <a:ea typeface="BIZ UDPゴシック" panose="020B0400000000000000" pitchFamily="50" charset="-128"/>
              </a:rPr>
              <a:t>又は</a:t>
            </a:r>
            <a:r>
              <a:rPr kumimoji="0" lang="en-US" altLang="ja-JP" sz="120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a:t>
            </a:r>
            <a:r>
              <a:rPr kumimoji="0" lang="ja-JP" altLang="en-US" sz="120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排出基準</a:t>
            </a:r>
            <a:r>
              <a:rPr kumimoji="0" lang="en-US" altLang="ja-JP" sz="120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a:t>
            </a:r>
            <a:endParaRPr kumimoji="0" lang="ja-JP" altLang="ja-JP" sz="180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cxnSp>
        <p:nvCxnSpPr>
          <p:cNvPr id="28" name="直線コネクタ 27">
            <a:extLst>
              <a:ext uri="{FF2B5EF4-FFF2-40B4-BE49-F238E27FC236}">
                <a16:creationId xmlns:a16="http://schemas.microsoft.com/office/drawing/2014/main" id="{2F1C32E4-AA3A-40B8-B4C6-1B1E6479A49E}"/>
              </a:ext>
            </a:extLst>
          </p:cNvPr>
          <p:cNvCxnSpPr/>
          <p:nvPr/>
        </p:nvCxnSpPr>
        <p:spPr>
          <a:xfrm>
            <a:off x="2586803" y="2736952"/>
            <a:ext cx="0" cy="2326005"/>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BB07B1B7-DDCD-443B-A251-1F85BE2FCAED}"/>
              </a:ext>
            </a:extLst>
          </p:cNvPr>
          <p:cNvCxnSpPr>
            <a:cxnSpLocks/>
          </p:cNvCxnSpPr>
          <p:nvPr/>
        </p:nvCxnSpPr>
        <p:spPr>
          <a:xfrm flipH="1">
            <a:off x="2565703" y="5068672"/>
            <a:ext cx="2639596"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4CD3983E-3D9A-4D72-B7BB-124F7D01AC23}"/>
              </a:ext>
            </a:extLst>
          </p:cNvPr>
          <p:cNvCxnSpPr>
            <a:cxnSpLocks/>
          </p:cNvCxnSpPr>
          <p:nvPr/>
        </p:nvCxnSpPr>
        <p:spPr>
          <a:xfrm flipH="1">
            <a:off x="2565703" y="2756637"/>
            <a:ext cx="2615894" cy="635"/>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652130F2-030C-4EC6-B376-721CD05529DA}"/>
              </a:ext>
            </a:extLst>
          </p:cNvPr>
          <p:cNvCxnSpPr>
            <a:cxnSpLocks/>
          </p:cNvCxnSpPr>
          <p:nvPr/>
        </p:nvCxnSpPr>
        <p:spPr>
          <a:xfrm flipH="1" flipV="1">
            <a:off x="3275332" y="2717269"/>
            <a:ext cx="5304966" cy="21233"/>
          </a:xfrm>
          <a:prstGeom prst="line">
            <a:avLst/>
          </a:prstGeom>
          <a:ln w="3810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38" name="直線コネクタ 37">
            <a:extLst>
              <a:ext uri="{FF2B5EF4-FFF2-40B4-BE49-F238E27FC236}">
                <a16:creationId xmlns:a16="http://schemas.microsoft.com/office/drawing/2014/main" id="{1CB9E4E6-8610-4378-A1F7-5EEE9CDF3449}"/>
              </a:ext>
            </a:extLst>
          </p:cNvPr>
          <p:cNvCxnSpPr>
            <a:cxnSpLocks/>
          </p:cNvCxnSpPr>
          <p:nvPr/>
        </p:nvCxnSpPr>
        <p:spPr>
          <a:xfrm flipH="1" flipV="1">
            <a:off x="4095157" y="5016663"/>
            <a:ext cx="1179878" cy="1"/>
          </a:xfrm>
          <a:prstGeom prst="line">
            <a:avLst/>
          </a:prstGeom>
          <a:ln w="3810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39" name="直線コネクタ 38">
            <a:extLst>
              <a:ext uri="{FF2B5EF4-FFF2-40B4-BE49-F238E27FC236}">
                <a16:creationId xmlns:a16="http://schemas.microsoft.com/office/drawing/2014/main" id="{2DEB5DE1-DBD5-4739-A5D9-E6D743286D54}"/>
              </a:ext>
            </a:extLst>
          </p:cNvPr>
          <p:cNvCxnSpPr>
            <a:cxnSpLocks/>
          </p:cNvCxnSpPr>
          <p:nvPr/>
        </p:nvCxnSpPr>
        <p:spPr>
          <a:xfrm flipH="1">
            <a:off x="2350135" y="3810102"/>
            <a:ext cx="1" cy="826770"/>
          </a:xfrm>
          <a:prstGeom prst="line">
            <a:avLst/>
          </a:prstGeom>
          <a:ln w="3810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40" name="直線コネクタ 39">
            <a:extLst>
              <a:ext uri="{FF2B5EF4-FFF2-40B4-BE49-F238E27FC236}">
                <a16:creationId xmlns:a16="http://schemas.microsoft.com/office/drawing/2014/main" id="{42C00400-9F35-4F0A-BD5B-BFDBCDE78A31}"/>
              </a:ext>
            </a:extLst>
          </p:cNvPr>
          <p:cNvCxnSpPr/>
          <p:nvPr/>
        </p:nvCxnSpPr>
        <p:spPr>
          <a:xfrm>
            <a:off x="4096427" y="4713697"/>
            <a:ext cx="0" cy="346710"/>
          </a:xfrm>
          <a:prstGeom prst="line">
            <a:avLst/>
          </a:prstGeom>
          <a:ln w="38100">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41" name="Rectangle 75" descr=" 10%">
            <a:extLst>
              <a:ext uri="{FF2B5EF4-FFF2-40B4-BE49-F238E27FC236}">
                <a16:creationId xmlns:a16="http://schemas.microsoft.com/office/drawing/2014/main" id="{837FE0B9-3A7A-4C72-82A6-4AFBF73CECED}"/>
              </a:ext>
            </a:extLst>
          </p:cNvPr>
          <p:cNvSpPr>
            <a:spLocks noChangeArrowheads="1"/>
          </p:cNvSpPr>
          <p:nvPr/>
        </p:nvSpPr>
        <p:spPr bwMode="auto">
          <a:xfrm>
            <a:off x="2565703" y="2784577"/>
            <a:ext cx="2599355" cy="2248658"/>
          </a:xfrm>
          <a:prstGeom prst="rect">
            <a:avLst/>
          </a:prstGeom>
          <a:solidFill>
            <a:schemeClr val="accent1">
              <a:alpha val="16000"/>
            </a:schemeClr>
          </a:solidFill>
          <a:ln w="9525">
            <a:noFill/>
            <a:miter lim="800000"/>
            <a:headEnd/>
            <a:tailEnd/>
          </a:ln>
        </p:spPr>
        <p:txBody>
          <a:bodyPr rot="0" vert="horz" wrap="square" lIns="74295" tIns="8890" rIns="74295" bIns="8890" anchor="t" anchorCtr="0" upright="1">
            <a:noAutofit/>
          </a:bodyPr>
          <a:lstStyle/>
          <a:p>
            <a:endParaRPr lang="ja-JP" altLang="en-US">
              <a:latin typeface="BIZ UDPゴシック" panose="020B0400000000000000" pitchFamily="50" charset="-128"/>
              <a:ea typeface="BIZ UDPゴシック" panose="020B0400000000000000" pitchFamily="50" charset="-128"/>
            </a:endParaRPr>
          </a:p>
        </p:txBody>
      </p:sp>
      <p:cxnSp>
        <p:nvCxnSpPr>
          <p:cNvPr id="44" name="直線コネクタ 43">
            <a:extLst>
              <a:ext uri="{FF2B5EF4-FFF2-40B4-BE49-F238E27FC236}">
                <a16:creationId xmlns:a16="http://schemas.microsoft.com/office/drawing/2014/main" id="{05ABD552-70F8-4FB5-BDA2-A34718465F7B}"/>
              </a:ext>
            </a:extLst>
          </p:cNvPr>
          <p:cNvCxnSpPr>
            <a:cxnSpLocks/>
          </p:cNvCxnSpPr>
          <p:nvPr/>
        </p:nvCxnSpPr>
        <p:spPr>
          <a:xfrm flipH="1" flipV="1">
            <a:off x="2350138" y="4643223"/>
            <a:ext cx="1745019" cy="5877"/>
          </a:xfrm>
          <a:prstGeom prst="line">
            <a:avLst/>
          </a:prstGeom>
          <a:ln w="3810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45" name="直線コネクタ 44">
            <a:extLst>
              <a:ext uri="{FF2B5EF4-FFF2-40B4-BE49-F238E27FC236}">
                <a16:creationId xmlns:a16="http://schemas.microsoft.com/office/drawing/2014/main" id="{788A1827-5444-43DA-A005-57200C0E26BA}"/>
              </a:ext>
            </a:extLst>
          </p:cNvPr>
          <p:cNvCxnSpPr>
            <a:cxnSpLocks/>
          </p:cNvCxnSpPr>
          <p:nvPr/>
        </p:nvCxnSpPr>
        <p:spPr>
          <a:xfrm flipH="1">
            <a:off x="2350135" y="3810102"/>
            <a:ext cx="945516" cy="0"/>
          </a:xfrm>
          <a:prstGeom prst="line">
            <a:avLst/>
          </a:prstGeom>
          <a:ln w="3810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46" name="直線コネクタ 45">
            <a:extLst>
              <a:ext uri="{FF2B5EF4-FFF2-40B4-BE49-F238E27FC236}">
                <a16:creationId xmlns:a16="http://schemas.microsoft.com/office/drawing/2014/main" id="{EED11A9C-21B6-4444-B941-125F0301DF4B}"/>
              </a:ext>
            </a:extLst>
          </p:cNvPr>
          <p:cNvCxnSpPr/>
          <p:nvPr/>
        </p:nvCxnSpPr>
        <p:spPr>
          <a:xfrm>
            <a:off x="3291205" y="2784577"/>
            <a:ext cx="0" cy="1061720"/>
          </a:xfrm>
          <a:prstGeom prst="line">
            <a:avLst/>
          </a:prstGeom>
          <a:ln w="38100">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47" name="正方形/長方形 46">
            <a:extLst>
              <a:ext uri="{FF2B5EF4-FFF2-40B4-BE49-F238E27FC236}">
                <a16:creationId xmlns:a16="http://schemas.microsoft.com/office/drawing/2014/main" id="{0071A519-E0FF-41CF-ADDE-23A894C386C2}"/>
              </a:ext>
            </a:extLst>
          </p:cNvPr>
          <p:cNvSpPr/>
          <p:nvPr/>
        </p:nvSpPr>
        <p:spPr>
          <a:xfrm>
            <a:off x="2130425" y="2720442"/>
            <a:ext cx="1114425" cy="1055370"/>
          </a:xfrm>
          <a:prstGeom prst="rect">
            <a:avLst/>
          </a:prstGeom>
          <a:noFill/>
          <a:ln w="38100">
            <a:prstDash val="sysDash"/>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latin typeface="BIZ UDPゴシック" panose="020B0400000000000000" pitchFamily="50" charset="-128"/>
              <a:ea typeface="BIZ UDPゴシック" panose="020B0400000000000000" pitchFamily="50" charset="-128"/>
            </a:endParaRPr>
          </a:p>
        </p:txBody>
      </p:sp>
      <p:cxnSp>
        <p:nvCxnSpPr>
          <p:cNvPr id="48" name="直線コネクタ 47">
            <a:extLst>
              <a:ext uri="{FF2B5EF4-FFF2-40B4-BE49-F238E27FC236}">
                <a16:creationId xmlns:a16="http://schemas.microsoft.com/office/drawing/2014/main" id="{A3D79AB0-9485-4552-BC5F-159F3EA9F00A}"/>
              </a:ext>
            </a:extLst>
          </p:cNvPr>
          <p:cNvCxnSpPr/>
          <p:nvPr/>
        </p:nvCxnSpPr>
        <p:spPr>
          <a:xfrm flipH="1">
            <a:off x="2350135" y="2566772"/>
            <a:ext cx="277495" cy="142875"/>
          </a:xfrm>
          <a:prstGeom prst="line">
            <a:avLst/>
          </a:prstGeom>
          <a:ln w="25400">
            <a:solidFill>
              <a:schemeClr val="accent6"/>
            </a:solidFill>
          </a:ln>
        </p:spPr>
        <p:style>
          <a:lnRef idx="1">
            <a:schemeClr val="dk1"/>
          </a:lnRef>
          <a:fillRef idx="0">
            <a:schemeClr val="dk1"/>
          </a:fillRef>
          <a:effectRef idx="0">
            <a:schemeClr val="dk1"/>
          </a:effectRef>
          <a:fontRef idx="minor">
            <a:schemeClr val="tx1"/>
          </a:fontRef>
        </p:style>
      </p:cxnSp>
      <p:cxnSp>
        <p:nvCxnSpPr>
          <p:cNvPr id="49" name="直線コネクタ 48">
            <a:extLst>
              <a:ext uri="{FF2B5EF4-FFF2-40B4-BE49-F238E27FC236}">
                <a16:creationId xmlns:a16="http://schemas.microsoft.com/office/drawing/2014/main" id="{CB788B08-D59E-40EA-AED3-4179B92DAE2B}"/>
              </a:ext>
            </a:extLst>
          </p:cNvPr>
          <p:cNvCxnSpPr/>
          <p:nvPr/>
        </p:nvCxnSpPr>
        <p:spPr>
          <a:xfrm flipH="1">
            <a:off x="6102985" y="2455012"/>
            <a:ext cx="189865" cy="265430"/>
          </a:xfrm>
          <a:prstGeom prst="line">
            <a:avLst/>
          </a:prstGeom>
          <a:ln w="25400">
            <a:solidFill>
              <a:srgbClr val="FF0000"/>
            </a:solidFill>
          </a:ln>
        </p:spPr>
        <p:style>
          <a:lnRef idx="1">
            <a:schemeClr val="dk1"/>
          </a:lnRef>
          <a:fillRef idx="0">
            <a:schemeClr val="dk1"/>
          </a:fillRef>
          <a:effectRef idx="0">
            <a:schemeClr val="dk1"/>
          </a:effectRef>
          <a:fontRef idx="minor">
            <a:schemeClr val="tx1"/>
          </a:fontRef>
        </p:style>
      </p:cxnSp>
      <p:cxnSp>
        <p:nvCxnSpPr>
          <p:cNvPr id="50" name="直線コネクタ 49">
            <a:extLst>
              <a:ext uri="{FF2B5EF4-FFF2-40B4-BE49-F238E27FC236}">
                <a16:creationId xmlns:a16="http://schemas.microsoft.com/office/drawing/2014/main" id="{0B781CF7-C3E3-4DEA-877C-7EC3276B31D8}"/>
              </a:ext>
            </a:extLst>
          </p:cNvPr>
          <p:cNvCxnSpPr>
            <a:cxnSpLocks/>
          </p:cNvCxnSpPr>
          <p:nvPr/>
        </p:nvCxnSpPr>
        <p:spPr>
          <a:xfrm flipH="1">
            <a:off x="3804920" y="2612457"/>
            <a:ext cx="393700" cy="160055"/>
          </a:xfrm>
          <a:prstGeom prst="line">
            <a:avLst/>
          </a:prstGeom>
          <a:ln w="25400">
            <a:solidFill>
              <a:schemeClr val="accent2"/>
            </a:solidFill>
          </a:ln>
        </p:spPr>
        <p:style>
          <a:lnRef idx="1">
            <a:schemeClr val="dk1"/>
          </a:lnRef>
          <a:fillRef idx="0">
            <a:schemeClr val="dk1"/>
          </a:fillRef>
          <a:effectRef idx="0">
            <a:schemeClr val="dk1"/>
          </a:effectRef>
          <a:fontRef idx="minor">
            <a:schemeClr val="tx1"/>
          </a:fontRef>
        </p:style>
      </p:cxnSp>
      <p:sp>
        <p:nvSpPr>
          <p:cNvPr id="51" name="Rectangle 44">
            <a:extLst>
              <a:ext uri="{FF2B5EF4-FFF2-40B4-BE49-F238E27FC236}">
                <a16:creationId xmlns:a16="http://schemas.microsoft.com/office/drawing/2014/main" id="{33B554CB-D3CA-48C2-B1CF-F5CA7D22CEB9}"/>
              </a:ext>
            </a:extLst>
          </p:cNvPr>
          <p:cNvSpPr>
            <a:spLocks noChangeArrowheads="1"/>
          </p:cNvSpPr>
          <p:nvPr/>
        </p:nvSpPr>
        <p:spPr bwMode="auto">
          <a:xfrm>
            <a:off x="812800" y="609600"/>
            <a:ext cx="990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52" name="Rectangle 57">
            <a:extLst>
              <a:ext uri="{FF2B5EF4-FFF2-40B4-BE49-F238E27FC236}">
                <a16:creationId xmlns:a16="http://schemas.microsoft.com/office/drawing/2014/main" id="{B8BF03F5-A03C-49F8-8890-1255EDD4D07E}"/>
              </a:ext>
            </a:extLst>
          </p:cNvPr>
          <p:cNvSpPr>
            <a:spLocks noChangeArrowheads="1"/>
          </p:cNvSpPr>
          <p:nvPr/>
        </p:nvSpPr>
        <p:spPr bwMode="auto">
          <a:xfrm>
            <a:off x="812800" y="1066800"/>
            <a:ext cx="9906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83" name="Text Box 16">
            <a:extLst>
              <a:ext uri="{FF2B5EF4-FFF2-40B4-BE49-F238E27FC236}">
                <a16:creationId xmlns:a16="http://schemas.microsoft.com/office/drawing/2014/main" id="{6B9B75AE-8F6A-4D81-B472-608A6A64832D}"/>
              </a:ext>
            </a:extLst>
          </p:cNvPr>
          <p:cNvSpPr txBox="1">
            <a:spLocks noChangeArrowheads="1"/>
          </p:cNvSpPr>
          <p:nvPr/>
        </p:nvSpPr>
        <p:spPr bwMode="auto">
          <a:xfrm>
            <a:off x="5291897" y="5239579"/>
            <a:ext cx="991370" cy="1409819"/>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eaVert" wrap="square" lIns="0" tIns="36000" rIns="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セメントサイロ</a:t>
            </a:r>
            <a:endParaRPr kumimoji="0" lang="en-US" altLang="ja-JP" sz="90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lvl="0" defTabSz="914400" eaLnBrk="0" fontAlgn="base" hangingPunct="0">
              <a:spcBef>
                <a:spcPct val="0"/>
              </a:spcBef>
              <a:spcAft>
                <a:spcPct val="0"/>
              </a:spcAft>
            </a:pPr>
            <a:r>
              <a:rPr lang="ja-JP" altLang="en-US" sz="900" dirty="0">
                <a:latin typeface="BIZ UDPゴシック" panose="020B0400000000000000" pitchFamily="50" charset="-128"/>
                <a:ea typeface="BIZ UDPゴシック" panose="020B0400000000000000" pitchFamily="50" charset="-128"/>
                <a:cs typeface="ＭＳ Ｐゴシック" panose="020B0600070205080204" pitchFamily="50" charset="-128"/>
              </a:rPr>
              <a:t>研削・研摩施設（木製品）</a:t>
            </a:r>
            <a:endParaRPr lang="en-US" altLang="ja-JP" sz="900" dirty="0">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lvl="0" defTabSz="914400" eaLnBrk="0" fontAlgn="base" hangingPunct="0">
              <a:spcBef>
                <a:spcPct val="0"/>
              </a:spcBef>
              <a:spcAft>
                <a:spcPct val="0"/>
              </a:spcAft>
            </a:pPr>
            <a:r>
              <a:rPr lang="ja-JP" altLang="en-US" sz="900" dirty="0">
                <a:latin typeface="BIZ UDPゴシック" panose="020B0400000000000000" pitchFamily="50" charset="-128"/>
                <a:ea typeface="BIZ UDPゴシック" panose="020B0400000000000000" pitchFamily="50" charset="-128"/>
                <a:cs typeface="ＭＳ Ｐゴシック" panose="020B0600070205080204" pitchFamily="50" charset="-128"/>
              </a:rPr>
              <a:t>切断施設（木製品）</a:t>
            </a:r>
            <a:endParaRPr lang="en-US" altLang="ja-JP" sz="900" dirty="0">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lvl="0" defTabSz="914400" eaLnBrk="0" fontAlgn="base" hangingPunct="0">
              <a:spcBef>
                <a:spcPct val="0"/>
              </a:spcBef>
              <a:spcAft>
                <a:spcPct val="0"/>
              </a:spcAft>
            </a:pPr>
            <a:r>
              <a:rPr kumimoji="0" lang="ja-JP" altLang="en-US" sz="90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コンベア（木製品等）</a:t>
            </a:r>
            <a:endParaRPr kumimoji="0" lang="en-US" altLang="ja-JP" sz="90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lvl="0" defTabSz="914400" eaLnBrk="0" fontAlgn="base" hangingPunct="0">
              <a:spcBef>
                <a:spcPct val="0"/>
              </a:spcBef>
              <a:spcAft>
                <a:spcPct val="0"/>
              </a:spcAft>
            </a:pPr>
            <a:r>
              <a:rPr lang="ja-JP" altLang="en-US" sz="900" dirty="0">
                <a:latin typeface="BIZ UDPゴシック" panose="020B0400000000000000" pitchFamily="50" charset="-128"/>
                <a:ea typeface="BIZ UDPゴシック" panose="020B0400000000000000" pitchFamily="50" charset="-128"/>
                <a:cs typeface="ＭＳ Ｐゴシック" panose="020B0600070205080204" pitchFamily="50" charset="-128"/>
              </a:rPr>
              <a:t>粉砕施設（木製品等）</a:t>
            </a:r>
            <a:endParaRPr lang="en-US" altLang="ja-JP" sz="900" dirty="0">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lvl="0" defTabSz="914400" eaLnBrk="0" fontAlgn="base" hangingPunct="0">
              <a:spcBef>
                <a:spcPct val="0"/>
              </a:spcBef>
              <a:spcAft>
                <a:spcPct val="0"/>
              </a:spcAft>
            </a:pPr>
            <a:r>
              <a:rPr lang="ja-JP" altLang="en-US" sz="900" dirty="0">
                <a:latin typeface="BIZ UDPゴシック" panose="020B0400000000000000" pitchFamily="50" charset="-128"/>
                <a:ea typeface="BIZ UDPゴシック" panose="020B0400000000000000" pitchFamily="50" charset="-128"/>
                <a:cs typeface="ＭＳ Ｐゴシック" panose="020B0600070205080204" pitchFamily="50" charset="-128"/>
              </a:rPr>
              <a:t>ふるい分け施設（食料品等）</a:t>
            </a:r>
            <a:endParaRPr lang="en-US" altLang="ja-JP" sz="900" dirty="0">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84" name="テキスト ボックス 47">
            <a:extLst>
              <a:ext uri="{FF2B5EF4-FFF2-40B4-BE49-F238E27FC236}">
                <a16:creationId xmlns:a16="http://schemas.microsoft.com/office/drawing/2014/main" id="{AD4DA247-78C5-451D-A765-05BC378E9323}"/>
              </a:ext>
            </a:extLst>
          </p:cNvPr>
          <p:cNvSpPr txBox="1">
            <a:spLocks noChangeArrowheads="1"/>
          </p:cNvSpPr>
          <p:nvPr/>
        </p:nvSpPr>
        <p:spPr bwMode="auto">
          <a:xfrm>
            <a:off x="8636064" y="5166137"/>
            <a:ext cx="69762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施設種類</a:t>
            </a:r>
            <a:endParaRPr kumimoji="0" lang="ja-JP" altLang="ja-JP" sz="180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85" name="テキスト ボックス 84">
            <a:extLst>
              <a:ext uri="{FF2B5EF4-FFF2-40B4-BE49-F238E27FC236}">
                <a16:creationId xmlns:a16="http://schemas.microsoft.com/office/drawing/2014/main" id="{1DED67BF-1F46-4D6A-88AC-7E14B1AB8C66}"/>
              </a:ext>
            </a:extLst>
          </p:cNvPr>
          <p:cNvSpPr txBox="1"/>
          <p:nvPr/>
        </p:nvSpPr>
        <p:spPr>
          <a:xfrm>
            <a:off x="-55328" y="6377869"/>
            <a:ext cx="3039398" cy="584775"/>
          </a:xfrm>
          <a:prstGeom prst="rect">
            <a:avLst/>
          </a:prstGeom>
          <a:noFill/>
        </p:spPr>
        <p:txBody>
          <a:bodyPr wrap="square" rtlCol="0">
            <a:spAutoFit/>
          </a:bodyPr>
          <a:lstStyle/>
          <a:p>
            <a:r>
              <a:rPr kumimoji="1" lang="en-US" altLang="ja-JP" sz="800" dirty="0">
                <a:latin typeface="BIZ UDPゴシック" panose="020B0400000000000000" pitchFamily="50" charset="-128"/>
                <a:ea typeface="BIZ UDPゴシック" panose="020B0400000000000000" pitchFamily="50" charset="-128"/>
              </a:rPr>
              <a:t>※</a:t>
            </a:r>
            <a:r>
              <a:rPr kumimoji="1" lang="ja-JP" altLang="en-US" sz="800" dirty="0">
                <a:latin typeface="BIZ UDPゴシック" panose="020B0400000000000000" pitchFamily="50" charset="-128"/>
                <a:ea typeface="BIZ UDPゴシック" panose="020B0400000000000000" pitchFamily="50" charset="-128"/>
              </a:rPr>
              <a:t>施設数は</a:t>
            </a:r>
            <a:r>
              <a:rPr kumimoji="1" lang="en-US" altLang="ja-JP" sz="800" dirty="0">
                <a:latin typeface="BIZ UDPゴシック" panose="020B0400000000000000" pitchFamily="50" charset="-128"/>
                <a:ea typeface="BIZ UDPゴシック" panose="020B0400000000000000" pitchFamily="50" charset="-128"/>
              </a:rPr>
              <a:t>R3.1</a:t>
            </a:r>
            <a:r>
              <a:rPr kumimoji="1" lang="ja-JP" altLang="en-US" sz="800" dirty="0">
                <a:latin typeface="BIZ UDPゴシック" panose="020B0400000000000000" pitchFamily="50" charset="-128"/>
                <a:ea typeface="BIZ UDPゴシック" panose="020B0400000000000000" pitchFamily="50" charset="-128"/>
              </a:rPr>
              <a:t>時点。</a:t>
            </a:r>
          </a:p>
          <a:p>
            <a:r>
              <a:rPr kumimoji="1" lang="en-US" altLang="ja-JP" sz="800" dirty="0" smtClean="0">
                <a:latin typeface="BIZ UDPゴシック" panose="020B0400000000000000" pitchFamily="50" charset="-128"/>
                <a:ea typeface="BIZ UDPゴシック" panose="020B0400000000000000" pitchFamily="50" charset="-128"/>
              </a:rPr>
              <a:t>※</a:t>
            </a:r>
            <a:r>
              <a:rPr kumimoji="1" lang="ja-JP" altLang="en-US" sz="800" dirty="0">
                <a:latin typeface="BIZ UDPゴシック" panose="020B0400000000000000" pitchFamily="50" charset="-128"/>
                <a:ea typeface="BIZ UDPゴシック" panose="020B0400000000000000" pitchFamily="50" charset="-128"/>
              </a:rPr>
              <a:t>法及び条例で施設名称が異なる場合がある</a:t>
            </a:r>
            <a:r>
              <a:rPr kumimoji="1" lang="ja-JP" altLang="en-US" sz="800" dirty="0" smtClean="0">
                <a:latin typeface="BIZ UDPゴシック" panose="020B0400000000000000" pitchFamily="50" charset="-128"/>
                <a:ea typeface="BIZ UDPゴシック" panose="020B0400000000000000" pitchFamily="50" charset="-128"/>
              </a:rPr>
              <a:t>。</a:t>
            </a:r>
            <a:endParaRPr kumimoji="1" lang="en-US" altLang="ja-JP" sz="800" dirty="0" smtClean="0">
              <a:latin typeface="BIZ UDPゴシック" panose="020B0400000000000000" pitchFamily="50" charset="-128"/>
              <a:ea typeface="BIZ UDPゴシック" panose="020B0400000000000000" pitchFamily="50" charset="-128"/>
            </a:endParaRPr>
          </a:p>
          <a:p>
            <a:r>
              <a:rPr kumimoji="1" lang="en-US" altLang="ja-JP" sz="800" dirty="0" smtClean="0">
                <a:latin typeface="BIZ UDPゴシック" panose="020B0400000000000000" pitchFamily="50" charset="-128"/>
                <a:ea typeface="BIZ UDPゴシック" panose="020B0400000000000000" pitchFamily="50" charset="-128"/>
              </a:rPr>
              <a:t>※</a:t>
            </a:r>
            <a:r>
              <a:rPr kumimoji="1" lang="ja-JP" altLang="en-US" sz="800" dirty="0">
                <a:latin typeface="BIZ UDPゴシック" panose="020B0400000000000000" pitchFamily="50" charset="-128"/>
                <a:ea typeface="BIZ UDPゴシック" panose="020B0400000000000000" pitchFamily="50" charset="-128"/>
              </a:rPr>
              <a:t>施設の用途によって区分が変わる場合がある。</a:t>
            </a:r>
            <a:endParaRPr kumimoji="1" lang="en-US" altLang="ja-JP" sz="800" dirty="0">
              <a:latin typeface="BIZ UDPゴシック" panose="020B0400000000000000" pitchFamily="50" charset="-128"/>
              <a:ea typeface="BIZ UDPゴシック" panose="020B0400000000000000" pitchFamily="50" charset="-128"/>
            </a:endParaRPr>
          </a:p>
          <a:p>
            <a:endParaRPr kumimoji="1" lang="en-US" altLang="ja-JP" sz="800" dirty="0">
              <a:latin typeface="BIZ UDPゴシック" panose="020B0400000000000000" pitchFamily="50" charset="-128"/>
              <a:ea typeface="BIZ UDPゴシック" panose="020B0400000000000000" pitchFamily="50" charset="-128"/>
            </a:endParaRPr>
          </a:p>
        </p:txBody>
      </p:sp>
      <p:cxnSp>
        <p:nvCxnSpPr>
          <p:cNvPr id="88" name="直線コネクタ 87">
            <a:extLst>
              <a:ext uri="{FF2B5EF4-FFF2-40B4-BE49-F238E27FC236}">
                <a16:creationId xmlns:a16="http://schemas.microsoft.com/office/drawing/2014/main" id="{1491E5E6-0FA0-47A5-B7E6-DA0F350681B8}"/>
              </a:ext>
            </a:extLst>
          </p:cNvPr>
          <p:cNvCxnSpPr>
            <a:cxnSpLocks/>
            <a:endCxn id="22" idx="3"/>
          </p:cNvCxnSpPr>
          <p:nvPr/>
        </p:nvCxnSpPr>
        <p:spPr>
          <a:xfrm flipH="1">
            <a:off x="1464371" y="4911269"/>
            <a:ext cx="760944" cy="206514"/>
          </a:xfrm>
          <a:prstGeom prst="line">
            <a:avLst/>
          </a:prstGeom>
          <a:ln w="25400">
            <a:solidFill>
              <a:srgbClr val="000000"/>
            </a:solidFill>
            <a:prstDash val="sysDash"/>
          </a:ln>
        </p:spPr>
        <p:style>
          <a:lnRef idx="1">
            <a:schemeClr val="dk1"/>
          </a:lnRef>
          <a:fillRef idx="0">
            <a:schemeClr val="dk1"/>
          </a:fillRef>
          <a:effectRef idx="0">
            <a:schemeClr val="dk1"/>
          </a:effectRef>
          <a:fontRef idx="minor">
            <a:schemeClr val="tx1"/>
          </a:fontRef>
        </p:style>
      </p:cxnSp>
      <p:sp>
        <p:nvSpPr>
          <p:cNvPr id="95" name="テキスト ボックス 94">
            <a:extLst>
              <a:ext uri="{FF2B5EF4-FFF2-40B4-BE49-F238E27FC236}">
                <a16:creationId xmlns:a16="http://schemas.microsoft.com/office/drawing/2014/main" id="{E7E86037-492D-4C05-A2A3-FF211A04F556}"/>
              </a:ext>
            </a:extLst>
          </p:cNvPr>
          <p:cNvSpPr txBox="1"/>
          <p:nvPr/>
        </p:nvSpPr>
        <p:spPr>
          <a:xfrm>
            <a:off x="684610" y="1188030"/>
            <a:ext cx="8856794" cy="523220"/>
          </a:xfrm>
          <a:prstGeom prst="rect">
            <a:avLst/>
          </a:prstGeom>
          <a:noFill/>
          <a:ln>
            <a:solidFill>
              <a:schemeClr val="tx1"/>
            </a:solidFill>
          </a:ln>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〇法と条例では一般粉じん排出施設は重複しないが、一つの施設から一般粉じんと特定粉じんの両方排出される場合、法または条例の一般粉じん規制と条例の特定粉じん規制の両方がかかることとなる。</a:t>
            </a:r>
            <a:endParaRPr kumimoji="1" lang="en-US" altLang="ja-JP" sz="1400" dirty="0">
              <a:latin typeface="BIZ UDPゴシック" panose="020B0400000000000000" pitchFamily="50" charset="-128"/>
              <a:ea typeface="BIZ UDPゴシック" panose="020B0400000000000000" pitchFamily="50" charset="-128"/>
            </a:endParaRPr>
          </a:p>
        </p:txBody>
      </p:sp>
      <p:sp>
        <p:nvSpPr>
          <p:cNvPr id="56" name="Text Box 67">
            <a:extLst>
              <a:ext uri="{FF2B5EF4-FFF2-40B4-BE49-F238E27FC236}">
                <a16:creationId xmlns:a16="http://schemas.microsoft.com/office/drawing/2014/main" id="{7259805D-9153-446B-BE2E-B303BFDFFA34}"/>
              </a:ext>
            </a:extLst>
          </p:cNvPr>
          <p:cNvSpPr txBox="1">
            <a:spLocks noChangeArrowheads="1"/>
          </p:cNvSpPr>
          <p:nvPr/>
        </p:nvSpPr>
        <p:spPr bwMode="auto">
          <a:xfrm>
            <a:off x="277247" y="2530310"/>
            <a:ext cx="1275915" cy="1127638"/>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rot="0" vert="horz" wrap="square" lIns="73440" tIns="18000" rIns="73440" bIns="18000" anchor="ctr" anchorCtr="0" upright="1">
            <a:noAutofit/>
          </a:bodyPr>
          <a:lstStyle/>
          <a:p>
            <a:pPr>
              <a:spcAft>
                <a:spcPts val="0"/>
              </a:spcAft>
            </a:pPr>
            <a:r>
              <a:rPr lang="ja-JP" altLang="en-US"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①法一般粉じんと</a:t>
            </a:r>
            <a:endParaRPr lang="en-US" alt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spcAft>
                <a:spcPts val="0"/>
              </a:spcAft>
            </a:pPr>
            <a:r>
              <a:rPr lang="ja-JP" altLang="en-US"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条例特定粉じんの規制がかかる施設</a:t>
            </a:r>
            <a:endParaRPr lang="en-US" alt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spcAft>
                <a:spcPts val="0"/>
              </a:spcAft>
            </a:pPr>
            <a:r>
              <a:rPr lang="en-US" alt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原則すべての施設に両方規制がかかる。</a:t>
            </a:r>
            <a:endParaRPr lang="en-US" altLang="ja-JP" sz="10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spcAft>
                <a:spcPts val="0"/>
              </a:spcAft>
            </a:pPr>
            <a:r>
              <a:rPr lang="en-US" altLang="ja-JP" sz="1000" kern="100" dirty="0">
                <a:latin typeface="BIZ UDPゴシック" panose="020B0400000000000000" pitchFamily="50" charset="-128"/>
                <a:ea typeface="BIZ UDPゴシック" panose="020B0400000000000000" pitchFamily="50" charset="-128"/>
                <a:cs typeface="Times New Roman" panose="02020603050405020304" pitchFamily="18" charset="0"/>
              </a:rPr>
              <a:t>【23</a:t>
            </a:r>
            <a:r>
              <a:rPr lang="ja-JP" altLang="en-US" sz="1000" kern="100" dirty="0">
                <a:latin typeface="BIZ UDPゴシック" panose="020B0400000000000000" pitchFamily="50" charset="-128"/>
                <a:ea typeface="BIZ UDPゴシック" panose="020B0400000000000000" pitchFamily="50" charset="-128"/>
                <a:cs typeface="Times New Roman" panose="02020603050405020304" pitchFamily="18" charset="0"/>
              </a:rPr>
              <a:t>施設</a:t>
            </a:r>
            <a:r>
              <a:rPr lang="en-US" altLang="ja-JP" sz="100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57" name="Text Box 67">
            <a:extLst>
              <a:ext uri="{FF2B5EF4-FFF2-40B4-BE49-F238E27FC236}">
                <a16:creationId xmlns:a16="http://schemas.microsoft.com/office/drawing/2014/main" id="{6DC19AA0-ED8E-4D73-81E6-E293BFDF066C}"/>
              </a:ext>
            </a:extLst>
          </p:cNvPr>
          <p:cNvSpPr txBox="1">
            <a:spLocks noChangeArrowheads="1"/>
          </p:cNvSpPr>
          <p:nvPr/>
        </p:nvSpPr>
        <p:spPr bwMode="auto">
          <a:xfrm>
            <a:off x="8715033" y="1912911"/>
            <a:ext cx="1148418" cy="2034553"/>
          </a:xfrm>
          <a:prstGeom prst="roundRect">
            <a:avLst/>
          </a:prstGeom>
          <a:ln>
            <a:headEnd/>
            <a:tailEnd/>
          </a:ln>
        </p:spPr>
        <p:style>
          <a:lnRef idx="2">
            <a:schemeClr val="accent2"/>
          </a:lnRef>
          <a:fillRef idx="1">
            <a:schemeClr val="lt1"/>
          </a:fillRef>
          <a:effectRef idx="0">
            <a:schemeClr val="accent2"/>
          </a:effectRef>
          <a:fontRef idx="minor">
            <a:schemeClr val="dk1"/>
          </a:fontRef>
        </p:style>
        <p:txBody>
          <a:bodyPr rot="0" vert="horz" wrap="square" lIns="73440" tIns="18000" rIns="73440" bIns="18000" anchor="ctr" anchorCtr="0" upright="1">
            <a:noAutofit/>
          </a:bodyPr>
          <a:lstStyle/>
          <a:p>
            <a:pPr>
              <a:spcAft>
                <a:spcPts val="0"/>
              </a:spcAft>
            </a:pPr>
            <a:r>
              <a:rPr lang="ja-JP" altLang="en-US"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②</a:t>
            </a:r>
            <a:r>
              <a:rPr lang="ja-JP" altLang="en-US" sz="1000" kern="100" dirty="0">
                <a:latin typeface="BIZ UDPゴシック" panose="020B0400000000000000" pitchFamily="50" charset="-128"/>
                <a:ea typeface="BIZ UDPゴシック" panose="020B0400000000000000" pitchFamily="50" charset="-128"/>
                <a:cs typeface="Times New Roman" panose="02020603050405020304" pitchFamily="18" charset="0"/>
              </a:rPr>
              <a:t>条例一般粉</a:t>
            </a:r>
            <a:r>
              <a:rPr lang="ja-JP" altLang="en-US" sz="1000" kern="100" dirty="0" err="1">
                <a:latin typeface="BIZ UDPゴシック" panose="020B0400000000000000" pitchFamily="50" charset="-128"/>
                <a:ea typeface="BIZ UDPゴシック" panose="020B0400000000000000" pitchFamily="50" charset="-128"/>
                <a:cs typeface="Times New Roman" panose="02020603050405020304" pitchFamily="18" charset="0"/>
              </a:rPr>
              <a:t>じん</a:t>
            </a:r>
            <a:r>
              <a:rPr lang="ja-JP" altLang="en-US" sz="1000" kern="100" dirty="0">
                <a:latin typeface="BIZ UDPゴシック" panose="020B0400000000000000" pitchFamily="50" charset="-128"/>
                <a:ea typeface="BIZ UDPゴシック" panose="020B0400000000000000" pitchFamily="50" charset="-128"/>
                <a:cs typeface="Times New Roman" panose="02020603050405020304" pitchFamily="18" charset="0"/>
              </a:rPr>
              <a:t>又は条例特定粉じんの規制がかかる施設</a:t>
            </a:r>
            <a:endParaRPr lang="en-US" alt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spcAft>
                <a:spcPts val="0"/>
              </a:spcAft>
            </a:pPr>
            <a:r>
              <a:rPr lang="en-US" alt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排出される粉じんの種類により両方規制がかかる場合がある。</a:t>
            </a:r>
            <a:endParaRPr lang="en-US" alt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r>
              <a:rPr lang="en-US" altLang="ja-JP" sz="1050" kern="100" dirty="0">
                <a:latin typeface="BIZ UDPゴシック" panose="020B0400000000000000" pitchFamily="50" charset="-128"/>
                <a:ea typeface="BIZ UDPゴシック" panose="020B0400000000000000" pitchFamily="50" charset="-128"/>
                <a:cs typeface="Times New Roman" panose="02020603050405020304" pitchFamily="18" charset="0"/>
              </a:rPr>
              <a:t>【724</a:t>
            </a: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施設（うち両方規制がかかるのは</a:t>
            </a:r>
            <a:r>
              <a:rPr lang="en-US" altLang="ja-JP" sz="1050" kern="100" dirty="0">
                <a:latin typeface="BIZ UDPゴシック" panose="020B0400000000000000" pitchFamily="50" charset="-128"/>
                <a:ea typeface="BIZ UDPゴシック" panose="020B0400000000000000" pitchFamily="50" charset="-128"/>
                <a:cs typeface="Times New Roman" panose="02020603050405020304" pitchFamily="18" charset="0"/>
              </a:rPr>
              <a:t>387</a:t>
            </a:r>
            <a:r>
              <a:rPr lang="ja-JP" altLang="en-US" sz="1050" kern="100" dirty="0" smtClean="0">
                <a:latin typeface="BIZ UDPゴシック" panose="020B0400000000000000" pitchFamily="50" charset="-128"/>
                <a:ea typeface="BIZ UDPゴシック" panose="020B0400000000000000" pitchFamily="50" charset="-128"/>
                <a:cs typeface="Times New Roman" panose="02020603050405020304" pitchFamily="18" charset="0"/>
              </a:rPr>
              <a:t>施設）</a:t>
            </a:r>
            <a:r>
              <a:rPr lang="en-US" altLang="ja-JP" sz="1050" kern="100" dirty="0" smtClean="0">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altLang="ja-JP" sz="11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58" name="Text Box 67">
            <a:extLst>
              <a:ext uri="{FF2B5EF4-FFF2-40B4-BE49-F238E27FC236}">
                <a16:creationId xmlns:a16="http://schemas.microsoft.com/office/drawing/2014/main" id="{352D84F8-1EA5-4603-954F-224195B91C13}"/>
              </a:ext>
            </a:extLst>
          </p:cNvPr>
          <p:cNvSpPr txBox="1">
            <a:spLocks noChangeArrowheads="1"/>
          </p:cNvSpPr>
          <p:nvPr/>
        </p:nvSpPr>
        <p:spPr bwMode="auto">
          <a:xfrm>
            <a:off x="8715024" y="4179769"/>
            <a:ext cx="1148417" cy="767106"/>
          </a:xfrm>
          <a:prstGeom prst="roundRect">
            <a:avLst/>
          </a:prstGeom>
          <a:ln>
            <a:headEnd/>
            <a:tailEnd/>
          </a:ln>
        </p:spPr>
        <p:style>
          <a:lnRef idx="2">
            <a:schemeClr val="accent2"/>
          </a:lnRef>
          <a:fillRef idx="1">
            <a:schemeClr val="lt1"/>
          </a:fillRef>
          <a:effectRef idx="0">
            <a:schemeClr val="accent2"/>
          </a:effectRef>
          <a:fontRef idx="minor">
            <a:schemeClr val="dk1"/>
          </a:fontRef>
        </p:style>
        <p:txBody>
          <a:bodyPr rot="0" vert="horz" wrap="square" lIns="73440" tIns="18000" rIns="73440" bIns="18000" anchor="ctr" anchorCtr="0" upright="1">
            <a:noAutofit/>
          </a:bodyPr>
          <a:lstStyle/>
          <a:p>
            <a:pPr>
              <a:spcAft>
                <a:spcPts val="0"/>
              </a:spcAft>
            </a:pPr>
            <a:r>
              <a:rPr lang="ja-JP" altLang="en-US"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③</a:t>
            </a:r>
            <a:r>
              <a:rPr lang="ja-JP" altLang="en-US" sz="1000" kern="100" dirty="0">
                <a:latin typeface="BIZ UDPゴシック" panose="020B0400000000000000" pitchFamily="50" charset="-128"/>
                <a:ea typeface="BIZ UDPゴシック" panose="020B0400000000000000" pitchFamily="50" charset="-128"/>
                <a:cs typeface="Times New Roman" panose="02020603050405020304" pitchFamily="18" charset="0"/>
              </a:rPr>
              <a:t>条例特定粉じんの規制のみがかかる施設</a:t>
            </a:r>
            <a:endParaRPr lang="en-US" altLang="ja-JP" sz="10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spcAft>
                <a:spcPts val="0"/>
              </a:spcAft>
            </a:pPr>
            <a:r>
              <a:rPr lang="en-US" alt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altLang="ja-JP" sz="1000" kern="100" dirty="0">
                <a:latin typeface="BIZ UDPゴシック" panose="020B0400000000000000" pitchFamily="50" charset="-128"/>
                <a:ea typeface="BIZ UDPゴシック" panose="020B0400000000000000" pitchFamily="50" charset="-128"/>
                <a:cs typeface="Times New Roman" panose="02020603050405020304" pitchFamily="18" charset="0"/>
              </a:rPr>
              <a:t>72</a:t>
            </a:r>
            <a:r>
              <a:rPr lang="ja-JP" altLang="en-US"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施設</a:t>
            </a:r>
            <a:r>
              <a:rPr lang="en-US" alt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p>
        </p:txBody>
      </p:sp>
      <p:cxnSp>
        <p:nvCxnSpPr>
          <p:cNvPr id="64" name="直線コネクタ 63">
            <a:extLst>
              <a:ext uri="{FF2B5EF4-FFF2-40B4-BE49-F238E27FC236}">
                <a16:creationId xmlns:a16="http://schemas.microsoft.com/office/drawing/2014/main" id="{9791E1AA-C1E0-4A44-B668-0CC72D0D5599}"/>
              </a:ext>
            </a:extLst>
          </p:cNvPr>
          <p:cNvCxnSpPr>
            <a:cxnSpLocks/>
          </p:cNvCxnSpPr>
          <p:nvPr/>
        </p:nvCxnSpPr>
        <p:spPr>
          <a:xfrm flipH="1">
            <a:off x="1576373" y="3131565"/>
            <a:ext cx="1164170" cy="183872"/>
          </a:xfrm>
          <a:prstGeom prst="line">
            <a:avLst/>
          </a:prstGeom>
          <a:ln w="25400">
            <a:solidFill>
              <a:srgbClr val="000000"/>
            </a:solidFill>
          </a:ln>
        </p:spPr>
        <p:style>
          <a:lnRef idx="1">
            <a:schemeClr val="dk1"/>
          </a:lnRef>
          <a:fillRef idx="0">
            <a:schemeClr val="dk1"/>
          </a:fillRef>
          <a:effectRef idx="0">
            <a:schemeClr val="dk1"/>
          </a:effectRef>
          <a:fontRef idx="minor">
            <a:schemeClr val="tx1"/>
          </a:fontRef>
        </p:style>
      </p:cxnSp>
      <p:sp>
        <p:nvSpPr>
          <p:cNvPr id="69" name="Rectangle 70" descr=" 10%">
            <a:extLst>
              <a:ext uri="{FF2B5EF4-FFF2-40B4-BE49-F238E27FC236}">
                <a16:creationId xmlns:a16="http://schemas.microsoft.com/office/drawing/2014/main" id="{8A4AE2D6-E6FA-4914-9F28-4B223CDFC04F}"/>
              </a:ext>
            </a:extLst>
          </p:cNvPr>
          <p:cNvSpPr>
            <a:spLocks noChangeArrowheads="1"/>
          </p:cNvSpPr>
          <p:nvPr/>
        </p:nvSpPr>
        <p:spPr bwMode="auto">
          <a:xfrm>
            <a:off x="6321302" y="2763923"/>
            <a:ext cx="2301187" cy="2282387"/>
          </a:xfrm>
          <a:prstGeom prst="rect">
            <a:avLst/>
          </a:prstGeom>
          <a:pattFill prst="pct10">
            <a:fgClr>
              <a:srgbClr val="FF0000"/>
            </a:fgClr>
            <a:bgClr>
              <a:srgbClr val="FFFFFF"/>
            </a:bgClr>
          </a:patt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8890" rIns="74295" bIns="8890" anchor="t" anchorCtr="0" upright="1">
            <a:noAutofit/>
          </a:bodyPr>
          <a:lstStyle/>
          <a:p>
            <a:endParaRPr lang="ja-JP" altLang="en-US">
              <a:latin typeface="BIZ UDPゴシック" panose="020B0400000000000000" pitchFamily="50" charset="-128"/>
              <a:ea typeface="BIZ UDPゴシック" panose="020B0400000000000000" pitchFamily="50" charset="-128"/>
            </a:endParaRPr>
          </a:p>
        </p:txBody>
      </p:sp>
      <p:sp>
        <p:nvSpPr>
          <p:cNvPr id="70" name="Rectangle 70" descr=" 10%">
            <a:extLst>
              <a:ext uri="{FF2B5EF4-FFF2-40B4-BE49-F238E27FC236}">
                <a16:creationId xmlns:a16="http://schemas.microsoft.com/office/drawing/2014/main" id="{78E8C161-C418-42FA-AD4F-6CFD982BF702}"/>
              </a:ext>
            </a:extLst>
          </p:cNvPr>
          <p:cNvSpPr>
            <a:spLocks noChangeArrowheads="1"/>
          </p:cNvSpPr>
          <p:nvPr/>
        </p:nvSpPr>
        <p:spPr bwMode="auto">
          <a:xfrm>
            <a:off x="5241567" y="2748600"/>
            <a:ext cx="1290119" cy="1883951"/>
          </a:xfrm>
          <a:prstGeom prst="rect">
            <a:avLst/>
          </a:prstGeom>
          <a:pattFill prst="pct10">
            <a:fgClr>
              <a:srgbClr val="FF0000"/>
            </a:fgClr>
            <a:bgClr>
              <a:srgbClr val="FFFFFF"/>
            </a:bgClr>
          </a:patt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8890" rIns="74295" bIns="8890" anchor="t" anchorCtr="0" upright="1">
            <a:noAutofit/>
          </a:bodyPr>
          <a:lstStyle/>
          <a:p>
            <a:endParaRPr lang="ja-JP" altLang="en-US">
              <a:latin typeface="BIZ UDPゴシック" panose="020B0400000000000000" pitchFamily="50" charset="-128"/>
              <a:ea typeface="BIZ UDPゴシック" panose="020B0400000000000000" pitchFamily="50" charset="-128"/>
            </a:endParaRPr>
          </a:p>
        </p:txBody>
      </p:sp>
      <p:cxnSp>
        <p:nvCxnSpPr>
          <p:cNvPr id="59" name="直線コネクタ 58">
            <a:extLst>
              <a:ext uri="{FF2B5EF4-FFF2-40B4-BE49-F238E27FC236}">
                <a16:creationId xmlns:a16="http://schemas.microsoft.com/office/drawing/2014/main" id="{2BB72994-C9E9-4858-AC86-F9FADF643FAE}"/>
              </a:ext>
            </a:extLst>
          </p:cNvPr>
          <p:cNvCxnSpPr>
            <a:cxnSpLocks/>
          </p:cNvCxnSpPr>
          <p:nvPr/>
        </p:nvCxnSpPr>
        <p:spPr>
          <a:xfrm flipV="1">
            <a:off x="3581649" y="4312667"/>
            <a:ext cx="5112088" cy="594219"/>
          </a:xfrm>
          <a:prstGeom prst="line">
            <a:avLst/>
          </a:prstGeom>
          <a:ln w="25400">
            <a:solidFill>
              <a:srgbClr val="000000"/>
            </a:solidFill>
          </a:ln>
        </p:spPr>
        <p:style>
          <a:lnRef idx="1">
            <a:schemeClr val="dk1"/>
          </a:lnRef>
          <a:fillRef idx="0">
            <a:schemeClr val="dk1"/>
          </a:fillRef>
          <a:effectRef idx="0">
            <a:schemeClr val="dk1"/>
          </a:effectRef>
          <a:fontRef idx="minor">
            <a:schemeClr val="tx1"/>
          </a:fontRef>
        </p:style>
      </p:cxnSp>
      <p:cxnSp>
        <p:nvCxnSpPr>
          <p:cNvPr id="61" name="直線コネクタ 60">
            <a:extLst>
              <a:ext uri="{FF2B5EF4-FFF2-40B4-BE49-F238E27FC236}">
                <a16:creationId xmlns:a16="http://schemas.microsoft.com/office/drawing/2014/main" id="{428EB0B6-465B-4D2D-990E-12D6954EA230}"/>
              </a:ext>
            </a:extLst>
          </p:cNvPr>
          <p:cNvCxnSpPr>
            <a:cxnSpLocks/>
            <a:endCxn id="57" idx="1"/>
          </p:cNvCxnSpPr>
          <p:nvPr/>
        </p:nvCxnSpPr>
        <p:spPr>
          <a:xfrm flipV="1">
            <a:off x="4810719" y="2930188"/>
            <a:ext cx="3904314" cy="121296"/>
          </a:xfrm>
          <a:prstGeom prst="line">
            <a:avLst/>
          </a:prstGeom>
          <a:ln w="25400">
            <a:solidFill>
              <a:srgbClr val="000000"/>
            </a:solidFill>
          </a:ln>
        </p:spPr>
        <p:style>
          <a:lnRef idx="1">
            <a:schemeClr val="dk1"/>
          </a:lnRef>
          <a:fillRef idx="0">
            <a:schemeClr val="dk1"/>
          </a:fillRef>
          <a:effectRef idx="0">
            <a:schemeClr val="dk1"/>
          </a:effectRef>
          <a:fontRef idx="minor">
            <a:schemeClr val="tx1"/>
          </a:fontRef>
        </p:style>
      </p:cxnSp>
      <p:cxnSp>
        <p:nvCxnSpPr>
          <p:cNvPr id="34" name="直線コネクタ 33">
            <a:extLst>
              <a:ext uri="{FF2B5EF4-FFF2-40B4-BE49-F238E27FC236}">
                <a16:creationId xmlns:a16="http://schemas.microsoft.com/office/drawing/2014/main" id="{5DAB73BD-3D84-4FA9-9EFF-06DD859D4E04}"/>
              </a:ext>
            </a:extLst>
          </p:cNvPr>
          <p:cNvCxnSpPr/>
          <p:nvPr/>
        </p:nvCxnSpPr>
        <p:spPr>
          <a:xfrm flipH="1">
            <a:off x="5241567" y="2736952"/>
            <a:ext cx="0" cy="232029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5" name="直線コネクタ 74">
            <a:extLst>
              <a:ext uri="{FF2B5EF4-FFF2-40B4-BE49-F238E27FC236}">
                <a16:creationId xmlns:a16="http://schemas.microsoft.com/office/drawing/2014/main" id="{0C1430A3-B081-4DC6-AA3A-EEBA0AAFE0BB}"/>
              </a:ext>
            </a:extLst>
          </p:cNvPr>
          <p:cNvCxnSpPr>
            <a:cxnSpLocks/>
          </p:cNvCxnSpPr>
          <p:nvPr/>
        </p:nvCxnSpPr>
        <p:spPr>
          <a:xfrm flipH="1">
            <a:off x="6283267" y="5025623"/>
            <a:ext cx="2339223" cy="7875"/>
          </a:xfrm>
          <a:prstGeom prst="line">
            <a:avLst/>
          </a:prstGeom>
          <a:ln w="3810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79" name="直線コネクタ 78">
            <a:extLst>
              <a:ext uri="{FF2B5EF4-FFF2-40B4-BE49-F238E27FC236}">
                <a16:creationId xmlns:a16="http://schemas.microsoft.com/office/drawing/2014/main" id="{96A6632C-AFE2-4831-BC15-59C910B4DAD0}"/>
              </a:ext>
            </a:extLst>
          </p:cNvPr>
          <p:cNvCxnSpPr>
            <a:cxnSpLocks/>
          </p:cNvCxnSpPr>
          <p:nvPr/>
        </p:nvCxnSpPr>
        <p:spPr>
          <a:xfrm>
            <a:off x="8629659" y="2783444"/>
            <a:ext cx="0" cy="2273798"/>
          </a:xfrm>
          <a:prstGeom prst="line">
            <a:avLst/>
          </a:prstGeom>
          <a:ln w="3810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82" name="直線コネクタ 81">
            <a:extLst>
              <a:ext uri="{FF2B5EF4-FFF2-40B4-BE49-F238E27FC236}">
                <a16:creationId xmlns:a16="http://schemas.microsoft.com/office/drawing/2014/main" id="{38D758E3-FBD7-48F0-A954-A972E85CCF83}"/>
              </a:ext>
            </a:extLst>
          </p:cNvPr>
          <p:cNvCxnSpPr>
            <a:cxnSpLocks/>
          </p:cNvCxnSpPr>
          <p:nvPr/>
        </p:nvCxnSpPr>
        <p:spPr>
          <a:xfrm>
            <a:off x="5291897" y="4636872"/>
            <a:ext cx="0" cy="385672"/>
          </a:xfrm>
          <a:prstGeom prst="line">
            <a:avLst/>
          </a:prstGeom>
          <a:ln w="3810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86" name="直線コネクタ 85">
            <a:extLst>
              <a:ext uri="{FF2B5EF4-FFF2-40B4-BE49-F238E27FC236}">
                <a16:creationId xmlns:a16="http://schemas.microsoft.com/office/drawing/2014/main" id="{AD095927-C544-4814-9BD9-0F917CCF558E}"/>
              </a:ext>
            </a:extLst>
          </p:cNvPr>
          <p:cNvCxnSpPr>
            <a:cxnSpLocks/>
          </p:cNvCxnSpPr>
          <p:nvPr/>
        </p:nvCxnSpPr>
        <p:spPr>
          <a:xfrm>
            <a:off x="6303082" y="4650842"/>
            <a:ext cx="0" cy="406400"/>
          </a:xfrm>
          <a:prstGeom prst="line">
            <a:avLst/>
          </a:prstGeom>
          <a:ln w="3810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87" name="直線コネクタ 86">
            <a:extLst>
              <a:ext uri="{FF2B5EF4-FFF2-40B4-BE49-F238E27FC236}">
                <a16:creationId xmlns:a16="http://schemas.microsoft.com/office/drawing/2014/main" id="{7385962B-D1EE-496C-9E10-03C1BDE0D760}"/>
              </a:ext>
            </a:extLst>
          </p:cNvPr>
          <p:cNvCxnSpPr>
            <a:cxnSpLocks/>
          </p:cNvCxnSpPr>
          <p:nvPr/>
        </p:nvCxnSpPr>
        <p:spPr>
          <a:xfrm>
            <a:off x="5291897" y="4636872"/>
            <a:ext cx="1029404" cy="6350"/>
          </a:xfrm>
          <a:prstGeom prst="line">
            <a:avLst/>
          </a:prstGeom>
          <a:ln w="3810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94" name="直線コネクタ 93">
            <a:extLst>
              <a:ext uri="{FF2B5EF4-FFF2-40B4-BE49-F238E27FC236}">
                <a16:creationId xmlns:a16="http://schemas.microsoft.com/office/drawing/2014/main" id="{2B278692-D21D-46F2-BB0B-B2F680883130}"/>
              </a:ext>
            </a:extLst>
          </p:cNvPr>
          <p:cNvCxnSpPr>
            <a:cxnSpLocks/>
          </p:cNvCxnSpPr>
          <p:nvPr/>
        </p:nvCxnSpPr>
        <p:spPr>
          <a:xfrm flipH="1">
            <a:off x="1441782" y="4911903"/>
            <a:ext cx="3971230" cy="210898"/>
          </a:xfrm>
          <a:prstGeom prst="line">
            <a:avLst/>
          </a:prstGeom>
          <a:ln w="25400">
            <a:solidFill>
              <a:srgbClr val="000000"/>
            </a:solidFill>
            <a:prstDash val="sysDash"/>
          </a:ln>
        </p:spPr>
        <p:style>
          <a:lnRef idx="1">
            <a:schemeClr val="dk1"/>
          </a:lnRef>
          <a:fillRef idx="0">
            <a:schemeClr val="dk1"/>
          </a:fillRef>
          <a:effectRef idx="0">
            <a:schemeClr val="dk1"/>
          </a:effectRef>
          <a:fontRef idx="minor">
            <a:schemeClr val="tx1"/>
          </a:fontRef>
        </p:style>
      </p:cxnSp>
      <p:sp>
        <p:nvSpPr>
          <p:cNvPr id="62" name="スライド番号プレースホルダー 2">
            <a:extLst>
              <a:ext uri="{FF2B5EF4-FFF2-40B4-BE49-F238E27FC236}">
                <a16:creationId xmlns:a16="http://schemas.microsoft.com/office/drawing/2014/main" id="{F13B1C72-6F99-4013-B271-7A3ED731F06D}"/>
              </a:ext>
            </a:extLst>
          </p:cNvPr>
          <p:cNvSpPr>
            <a:spLocks noGrp="1"/>
          </p:cNvSpPr>
          <p:nvPr>
            <p:ph type="sldNum" sz="quarter" idx="12"/>
          </p:nvPr>
        </p:nvSpPr>
        <p:spPr>
          <a:xfrm>
            <a:off x="9350787" y="6041362"/>
            <a:ext cx="555213" cy="365125"/>
          </a:xfrm>
        </p:spPr>
        <p:txBody>
          <a:bodyPr>
            <a:normAutofit/>
          </a:bodyPr>
          <a:lstStyle/>
          <a:p>
            <a:pPr>
              <a:spcAft>
                <a:spcPts val="600"/>
              </a:spcAft>
            </a:pPr>
            <a:fld id="{519954A3-9DFD-4C44-94BA-B95130A3BA1C}" type="slidenum">
              <a:rPr lang="en-US" smtClean="0">
                <a:solidFill>
                  <a:schemeClr val="tx1"/>
                </a:solidFill>
                <a:latin typeface="BIZ UDPゴシック" panose="020B0400000000000000" pitchFamily="50" charset="-128"/>
                <a:ea typeface="BIZ UDPゴシック" panose="020B0400000000000000" pitchFamily="50" charset="-128"/>
              </a:rPr>
              <a:pPr>
                <a:spcAft>
                  <a:spcPts val="600"/>
                </a:spcAft>
              </a:pPr>
              <a:t>11</a:t>
            </a:fld>
            <a:endParaRPr lang="en-US"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9741648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a:extLst>
              <a:ext uri="{FF2B5EF4-FFF2-40B4-BE49-F238E27FC236}">
                <a16:creationId xmlns:a16="http://schemas.microsoft.com/office/drawing/2014/main" id="{677D1AA6-E743-43A0-96BE-D5438A5D9C17}"/>
              </a:ext>
            </a:extLst>
          </p:cNvPr>
          <p:cNvSpPr>
            <a:spLocks noGrp="1"/>
          </p:cNvSpPr>
          <p:nvPr>
            <p:ph type="title"/>
          </p:nvPr>
        </p:nvSpPr>
        <p:spPr>
          <a:xfrm>
            <a:off x="1083470" y="609600"/>
            <a:ext cx="7857330" cy="909720"/>
          </a:xfrm>
        </p:spPr>
        <p:txBody>
          <a:bodyPr>
            <a:normAutofit/>
          </a:bodyPr>
          <a:lstStyle/>
          <a:p>
            <a:r>
              <a:rPr kumimoji="1" lang="ja-JP" altLang="en-US" sz="2800" dirty="0">
                <a:latin typeface="BIZ UDPゴシック" panose="020B0400000000000000" pitchFamily="50" charset="-128"/>
                <a:ea typeface="BIZ UDPゴシック" panose="020B0400000000000000" pitchFamily="50" charset="-128"/>
              </a:rPr>
              <a:t>過去一度も届出のない施設について</a:t>
            </a: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コンテンツ プレースホルダー 2">
            <a:extLst>
              <a:ext uri="{FF2B5EF4-FFF2-40B4-BE49-F238E27FC236}">
                <a16:creationId xmlns:a16="http://schemas.microsoft.com/office/drawing/2014/main" id="{0E08D737-48E1-49ED-8CD7-79C9E9A0E1D7}"/>
              </a:ext>
            </a:extLst>
          </p:cNvPr>
          <p:cNvSpPr>
            <a:spLocks noGrp="1"/>
          </p:cNvSpPr>
          <p:nvPr>
            <p:ph idx="1"/>
          </p:nvPr>
        </p:nvSpPr>
        <p:spPr>
          <a:xfrm>
            <a:off x="875227" y="1277277"/>
            <a:ext cx="8238330" cy="831044"/>
          </a:xfrm>
        </p:spPr>
        <p:txBody>
          <a:bodyPr>
            <a:normAutofit/>
          </a:bodyPr>
          <a:lstStyle/>
          <a:p>
            <a:pPr marL="0" indent="0">
              <a:buNone/>
            </a:pPr>
            <a:r>
              <a:rPr kumimoji="1" lang="ja-JP" altLang="en-US" sz="1400" dirty="0">
                <a:latin typeface="BIZ UDPゴシック" panose="020B0400000000000000" pitchFamily="50" charset="-128"/>
                <a:ea typeface="BIZ UDPゴシック" panose="020B0400000000000000" pitchFamily="50" charset="-128"/>
              </a:rPr>
              <a:t>〇条例届出施設のうち以下の施設について</a:t>
            </a:r>
            <a:r>
              <a:rPr lang="ja-JP" altLang="en-US" sz="1400" dirty="0">
                <a:latin typeface="BIZ UDPゴシック" panose="020B0400000000000000" pitchFamily="50" charset="-128"/>
                <a:ea typeface="BIZ UDPゴシック" panose="020B0400000000000000" pitchFamily="50" charset="-128"/>
              </a:rPr>
              <a:t>は、府内政令市・権限移譲市町村含め、これまで届出が一度もされていない。</a:t>
            </a:r>
            <a:endParaRPr lang="en-US" altLang="ja-JP" sz="1400" dirty="0">
              <a:latin typeface="BIZ UDPゴシック" panose="020B0400000000000000" pitchFamily="50" charset="-128"/>
              <a:ea typeface="BIZ UDPゴシック" panose="020B0400000000000000" pitchFamily="50" charset="-128"/>
            </a:endParaRPr>
          </a:p>
        </p:txBody>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スライド番号プレースホルダー 3">
            <a:extLst>
              <a:ext uri="{FF2B5EF4-FFF2-40B4-BE49-F238E27FC236}">
                <a16:creationId xmlns:a16="http://schemas.microsoft.com/office/drawing/2014/main" id="{A6674396-7A08-4E04-B320-32562F9EF1ED}"/>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12</a:t>
            </a:fld>
            <a:endParaRPr lang="en-US" dirty="0">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12" name="表 5">
            <a:extLst>
              <a:ext uri="{FF2B5EF4-FFF2-40B4-BE49-F238E27FC236}">
                <a16:creationId xmlns:a16="http://schemas.microsoft.com/office/drawing/2014/main" id="{C7C1D545-11B2-4B11-9A1A-2A726E938A1B}"/>
              </a:ext>
            </a:extLst>
          </p:cNvPr>
          <p:cNvGraphicFramePr>
            <a:graphicFrameLocks noGrp="1"/>
          </p:cNvGraphicFramePr>
          <p:nvPr>
            <p:extLst>
              <p:ext uri="{D42A27DB-BD31-4B8C-83A1-F6EECF244321}">
                <p14:modId xmlns:p14="http://schemas.microsoft.com/office/powerpoint/2010/main" val="2219469453"/>
              </p:ext>
            </p:extLst>
          </p:nvPr>
        </p:nvGraphicFramePr>
        <p:xfrm>
          <a:off x="1083470" y="1774753"/>
          <a:ext cx="8650551" cy="1670802"/>
        </p:xfrm>
        <a:graphic>
          <a:graphicData uri="http://schemas.openxmlformats.org/drawingml/2006/table">
            <a:tbl>
              <a:tblPr firstRow="1" bandRow="1">
                <a:tableStyleId>{21E4AEA4-8DFA-4A89-87EB-49C32662AFE0}</a:tableStyleId>
              </a:tblPr>
              <a:tblGrid>
                <a:gridCol w="991712">
                  <a:extLst>
                    <a:ext uri="{9D8B030D-6E8A-4147-A177-3AD203B41FA5}">
                      <a16:colId xmlns:a16="http://schemas.microsoft.com/office/drawing/2014/main" val="1785915810"/>
                    </a:ext>
                  </a:extLst>
                </a:gridCol>
                <a:gridCol w="1533289">
                  <a:extLst>
                    <a:ext uri="{9D8B030D-6E8A-4147-A177-3AD203B41FA5}">
                      <a16:colId xmlns:a16="http://schemas.microsoft.com/office/drawing/2014/main" val="4159021971"/>
                    </a:ext>
                  </a:extLst>
                </a:gridCol>
                <a:gridCol w="6125550">
                  <a:extLst>
                    <a:ext uri="{9D8B030D-6E8A-4147-A177-3AD203B41FA5}">
                      <a16:colId xmlns:a16="http://schemas.microsoft.com/office/drawing/2014/main" val="3784846730"/>
                    </a:ext>
                  </a:extLst>
                </a:gridCol>
              </a:tblGrid>
              <a:tr h="257765">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ja-JP" altLang="en-US" sz="1200" dirty="0">
                          <a:latin typeface="BIZ UDPゴシック" panose="020B0400000000000000" pitchFamily="50" charset="-128"/>
                          <a:ea typeface="BIZ UDPゴシック" panose="020B0400000000000000" pitchFamily="50" charset="-128"/>
                        </a:rPr>
                        <a:t>一般粉じん</a:t>
                      </a:r>
                    </a:p>
                  </a:txBody>
                  <a:tcPr/>
                </a:tc>
                <a:tc>
                  <a:txBody>
                    <a:bodyPr/>
                    <a:lstStyle/>
                    <a:p>
                      <a:pPr algn="ctr"/>
                      <a:r>
                        <a:rPr kumimoji="1" lang="ja-JP" altLang="en-US" sz="1200" dirty="0">
                          <a:latin typeface="BIZ UDPゴシック" panose="020B0400000000000000" pitchFamily="50" charset="-128"/>
                          <a:ea typeface="BIZ UDPゴシック" panose="020B0400000000000000" pitchFamily="50" charset="-128"/>
                        </a:rPr>
                        <a:t>特定粉じん</a:t>
                      </a:r>
                    </a:p>
                  </a:txBody>
                  <a:tcPr/>
                </a:tc>
                <a:extLst>
                  <a:ext uri="{0D108BD9-81ED-4DB2-BD59-A6C34878D82A}">
                    <a16:rowId xmlns:a16="http://schemas.microsoft.com/office/drawing/2014/main" val="2621437871"/>
                  </a:ext>
                </a:extLst>
              </a:tr>
              <a:tr h="1396482">
                <a:tc>
                  <a:txBody>
                    <a:bodyPr/>
                    <a:lstStyle/>
                    <a:p>
                      <a:r>
                        <a:rPr kumimoji="1" lang="ja-JP" altLang="en-US" sz="1200" dirty="0">
                          <a:latin typeface="BIZ UDPゴシック" panose="020B0400000000000000" pitchFamily="50" charset="-128"/>
                          <a:ea typeface="BIZ UDPゴシック" panose="020B0400000000000000" pitchFamily="50" charset="-128"/>
                        </a:rPr>
                        <a:t>対象施設名</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dirty="0">
                          <a:latin typeface="BIZ UDPゴシック" panose="020B0400000000000000" pitchFamily="50" charset="-128"/>
                          <a:ea typeface="BIZ UDPゴシック" panose="020B0400000000000000" pitchFamily="50" charset="-128"/>
                        </a:rPr>
                        <a:t>第８項（</a:t>
                      </a:r>
                      <a:r>
                        <a:rPr lang="ja-JP" altLang="ja-JP" sz="1200" kern="0" dirty="0">
                          <a:effectLst/>
                          <a:latin typeface="BIZ UDPゴシック" panose="020B0400000000000000" pitchFamily="50" charset="-128"/>
                          <a:ea typeface="BIZ UDPゴシック" panose="020B0400000000000000" pitchFamily="50" charset="-128"/>
                        </a:rPr>
                        <a:t>鉄鋼、非鉄金属の製造、金属製品の製造又は機械若しくは機械器具の製造</a:t>
                      </a:r>
                      <a:r>
                        <a:rPr lang="ja-JP" altLang="en-US" sz="1200" kern="0" dirty="0">
                          <a:effectLst/>
                          <a:latin typeface="BIZ UDPゴシック" panose="020B0400000000000000" pitchFamily="50" charset="-128"/>
                          <a:ea typeface="BIZ UDPゴシック" panose="020B0400000000000000" pitchFamily="50" charset="-128"/>
                        </a:rPr>
                        <a:t>）</a:t>
                      </a:r>
                      <a:endParaRPr lang="ja-JP" altLang="ja-JP" sz="1200" kern="100" dirty="0">
                        <a:effectLst/>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ヲ　</a:t>
                      </a:r>
                      <a:r>
                        <a:rPr kumimoji="1" lang="ja-JP" altLang="en-US" sz="1200" u="sng" dirty="0">
                          <a:latin typeface="BIZ UDPゴシック" panose="020B0400000000000000" pitchFamily="50" charset="-128"/>
                          <a:ea typeface="BIZ UDPゴシック" panose="020B0400000000000000" pitchFamily="50" charset="-128"/>
                        </a:rPr>
                        <a:t>スカーファ</a:t>
                      </a:r>
                    </a:p>
                  </a:txBody>
                  <a:tcPr/>
                </a:tc>
                <a:tc>
                  <a:txBody>
                    <a:bodyPr/>
                    <a:lstStyle/>
                    <a:p>
                      <a:r>
                        <a:rPr kumimoji="1" lang="ja-JP" altLang="en-US" sz="1200" dirty="0">
                          <a:latin typeface="BIZ UDPゴシック" panose="020B0400000000000000" pitchFamily="50" charset="-128"/>
                          <a:ea typeface="BIZ UDPゴシック" panose="020B0400000000000000" pitchFamily="50" charset="-128"/>
                        </a:rPr>
                        <a:t>第１項（繊維製品の製造（衣服その他の繊維製品に係るものを除く。）　）</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　</a:t>
                      </a:r>
                      <a:r>
                        <a:rPr kumimoji="1" lang="ja-JP" altLang="en-US" sz="1200" u="sng" dirty="0">
                          <a:latin typeface="BIZ UDPゴシック" panose="020B0400000000000000" pitchFamily="50" charset="-128"/>
                          <a:ea typeface="BIZ UDPゴシック" panose="020B0400000000000000" pitchFamily="50" charset="-128"/>
                        </a:rPr>
                        <a:t>混合施設</a:t>
                      </a:r>
                      <a:endParaRPr kumimoji="1" lang="en-US" altLang="ja-JP" sz="1200" u="sng" dirty="0">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dirty="0">
                          <a:latin typeface="BIZ UDPゴシック" panose="020B0400000000000000" pitchFamily="50" charset="-128"/>
                          <a:ea typeface="BIZ UDPゴシック" panose="020B0400000000000000" pitchFamily="50" charset="-128"/>
                        </a:rPr>
                        <a:t>第２項（</a:t>
                      </a:r>
                      <a:r>
                        <a:rPr lang="ja-JP" altLang="ja-JP" sz="1200" kern="0" dirty="0">
                          <a:effectLst/>
                          <a:latin typeface="BIZ UDPゴシック" panose="020B0400000000000000" pitchFamily="50" charset="-128"/>
                          <a:ea typeface="BIZ UDPゴシック" panose="020B0400000000000000" pitchFamily="50" charset="-128"/>
                        </a:rPr>
                        <a:t>化学工業品、石油製品又は石炭製品の製造</a:t>
                      </a:r>
                      <a:r>
                        <a:rPr kumimoji="1" lang="ja-JP" altLang="en-US" sz="1200" kern="100" dirty="0">
                          <a:effectLst/>
                          <a:latin typeface="BIZ UDPゴシック" panose="020B0400000000000000" pitchFamily="50" charset="-128"/>
                          <a:ea typeface="BIZ UDPゴシック" panose="020B0400000000000000" pitchFamily="50" charset="-128"/>
                        </a:rPr>
                        <a:t>）</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イ　</a:t>
                      </a:r>
                      <a:r>
                        <a:rPr kumimoji="1" lang="ja-JP" altLang="en-US" sz="1200" u="sng" dirty="0">
                          <a:latin typeface="BIZ UDPゴシック" panose="020B0400000000000000" pitchFamily="50" charset="-128"/>
                          <a:ea typeface="BIZ UDPゴシック" panose="020B0400000000000000" pitchFamily="50" charset="-128"/>
                        </a:rPr>
                        <a:t>法に掲げるベルトコンベア及びバケットコンベア</a:t>
                      </a:r>
                      <a:endParaRPr kumimoji="1" lang="en-US" altLang="ja-JP" sz="1200" u="sng"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ロ　</a:t>
                      </a:r>
                      <a:r>
                        <a:rPr kumimoji="1" lang="ja-JP" altLang="en-US" sz="1200" u="sng" dirty="0">
                          <a:latin typeface="BIZ UDPゴシック" panose="020B0400000000000000" pitchFamily="50" charset="-128"/>
                          <a:ea typeface="BIZ UDPゴシック" panose="020B0400000000000000" pitchFamily="50" charset="-128"/>
                        </a:rPr>
                        <a:t>粉粒塊輸送用コンベア施設</a:t>
                      </a:r>
                      <a:endParaRPr kumimoji="1" lang="en-US" altLang="ja-JP" sz="1200" u="sng"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ハ　</a:t>
                      </a:r>
                      <a:r>
                        <a:rPr kumimoji="1" lang="ja-JP" altLang="en-US" sz="1200" u="sng" dirty="0">
                          <a:latin typeface="BIZ UDPゴシック" panose="020B0400000000000000" pitchFamily="50" charset="-128"/>
                          <a:ea typeface="BIZ UDPゴシック" panose="020B0400000000000000" pitchFamily="50" charset="-128"/>
                        </a:rPr>
                        <a:t>法に掲げるふるい</a:t>
                      </a:r>
                      <a:endParaRPr kumimoji="1" lang="en-US" altLang="ja-JP" sz="1200" u="sng"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ホ　</a:t>
                      </a:r>
                      <a:r>
                        <a:rPr kumimoji="1" lang="ja-JP" altLang="en-US" sz="1200" u="sng" dirty="0">
                          <a:latin typeface="BIZ UDPゴシック" panose="020B0400000000000000" pitchFamily="50" charset="-128"/>
                          <a:ea typeface="BIZ UDPゴシック" panose="020B0400000000000000" pitchFamily="50" charset="-128"/>
                        </a:rPr>
                        <a:t>選別施設</a:t>
                      </a:r>
                    </a:p>
                  </a:txBody>
                  <a:tcPr/>
                </a:tc>
                <a:extLst>
                  <a:ext uri="{0D108BD9-81ED-4DB2-BD59-A6C34878D82A}">
                    <a16:rowId xmlns:a16="http://schemas.microsoft.com/office/drawing/2014/main" val="3357899935"/>
                  </a:ext>
                </a:extLst>
              </a:tr>
            </a:tbl>
          </a:graphicData>
        </a:graphic>
      </p:graphicFrame>
      <p:sp>
        <p:nvSpPr>
          <p:cNvPr id="14" name="コンテンツ プレースホルダー 2">
            <a:extLst>
              <a:ext uri="{FF2B5EF4-FFF2-40B4-BE49-F238E27FC236}">
                <a16:creationId xmlns:a16="http://schemas.microsoft.com/office/drawing/2014/main" id="{2BCA99E0-5DDC-430D-9014-876885105FD8}"/>
              </a:ext>
            </a:extLst>
          </p:cNvPr>
          <p:cNvSpPr txBox="1">
            <a:spLocks/>
          </p:cNvSpPr>
          <p:nvPr/>
        </p:nvSpPr>
        <p:spPr>
          <a:xfrm>
            <a:off x="1186458" y="3456376"/>
            <a:ext cx="8354946" cy="650709"/>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en-US" altLang="ja-JP" sz="900" dirty="0">
                <a:latin typeface="BIZ UDPゴシック" panose="020B0400000000000000" pitchFamily="50" charset="-128"/>
                <a:ea typeface="BIZ UDPゴシック" panose="020B0400000000000000" pitchFamily="50" charset="-128"/>
              </a:rPr>
              <a:t>※</a:t>
            </a:r>
            <a:r>
              <a:rPr lang="ja-JP" altLang="en-US" sz="900" u="sng" dirty="0">
                <a:latin typeface="BIZ UDPゴシック" panose="020B0400000000000000" pitchFamily="50" charset="-128"/>
                <a:ea typeface="BIZ UDPゴシック" panose="020B0400000000000000" pitchFamily="50" charset="-128"/>
              </a:rPr>
              <a:t>スカーファとは、鋼片（インゴット・スラブ等）の表面の傷又はブローホール</a:t>
            </a:r>
            <a:r>
              <a:rPr lang="ja-JP" altLang="en-US" sz="900" dirty="0">
                <a:latin typeface="BIZ UDPゴシック" panose="020B0400000000000000" pitchFamily="50" charset="-128"/>
                <a:ea typeface="BIZ UDPゴシック" panose="020B0400000000000000" pitchFamily="50" charset="-128"/>
              </a:rPr>
              <a:t>（金属中に生じた球状の空洞）を高圧酸素と燃料ガスにより</a:t>
            </a:r>
            <a:r>
              <a:rPr lang="ja-JP" altLang="en-US" sz="900" u="sng" dirty="0">
                <a:latin typeface="BIZ UDPゴシック" panose="020B0400000000000000" pitchFamily="50" charset="-128"/>
                <a:ea typeface="BIZ UDPゴシック" panose="020B0400000000000000" pitchFamily="50" charset="-128"/>
              </a:rPr>
              <a:t>熱化学的酸化反応により除去を行う「スカーフ（溶削）」する施設</a:t>
            </a:r>
            <a:r>
              <a:rPr lang="ja-JP" altLang="en-US" sz="900" dirty="0">
                <a:latin typeface="BIZ UDPゴシック" panose="020B0400000000000000" pitchFamily="50" charset="-128"/>
                <a:ea typeface="BIZ UDPゴシック" panose="020B0400000000000000" pitchFamily="50" charset="-128"/>
              </a:rPr>
              <a:t>。</a:t>
            </a:r>
            <a:r>
              <a:rPr lang="en-US" altLang="ja-JP" sz="900" dirty="0">
                <a:latin typeface="BIZ UDPゴシック" panose="020B0400000000000000" pitchFamily="50" charset="-128"/>
                <a:ea typeface="BIZ UDPゴシック" panose="020B0400000000000000" pitchFamily="50" charset="-128"/>
              </a:rPr>
              <a:t/>
            </a:r>
            <a:br>
              <a:rPr lang="en-US" altLang="ja-JP" sz="900" dirty="0">
                <a:latin typeface="BIZ UDPゴシック" panose="020B0400000000000000" pitchFamily="50" charset="-128"/>
                <a:ea typeface="BIZ UDPゴシック" panose="020B0400000000000000" pitchFamily="50" charset="-128"/>
              </a:rPr>
            </a:br>
            <a:r>
              <a:rPr lang="en-US" altLang="ja-JP" sz="900" dirty="0">
                <a:latin typeface="BIZ UDPゴシック" panose="020B0400000000000000" pitchFamily="50" charset="-128"/>
                <a:ea typeface="BIZ UDPゴシック" panose="020B0400000000000000" pitchFamily="50" charset="-128"/>
              </a:rPr>
              <a:t>※</a:t>
            </a:r>
            <a:r>
              <a:rPr lang="ja-JP" altLang="en-US" sz="900" dirty="0">
                <a:latin typeface="BIZ UDPゴシック" panose="020B0400000000000000" pitchFamily="50" charset="-128"/>
                <a:ea typeface="BIZ UDPゴシック" panose="020B0400000000000000" pitchFamily="50" charset="-128"/>
              </a:rPr>
              <a:t>ふるいとは機械的な振動又は回転によって分別するものをいい、選別施設とはふるい分け以外の物理的方法（磁力による分離、比重差による分離等）を用いて、選り分けるものをいう。</a:t>
            </a:r>
            <a:endParaRPr lang="en-US" altLang="ja-JP" sz="900" dirty="0">
              <a:latin typeface="BIZ UDPゴシック" panose="020B0400000000000000" pitchFamily="50" charset="-128"/>
              <a:ea typeface="BIZ UDPゴシック" panose="020B0400000000000000" pitchFamily="50" charset="-128"/>
            </a:endParaRPr>
          </a:p>
        </p:txBody>
      </p:sp>
      <p:sp>
        <p:nvSpPr>
          <p:cNvPr id="15" name="コンテンツ プレースホルダー 2">
            <a:extLst>
              <a:ext uri="{FF2B5EF4-FFF2-40B4-BE49-F238E27FC236}">
                <a16:creationId xmlns:a16="http://schemas.microsoft.com/office/drawing/2014/main" id="{75375799-83D3-4BD2-9A24-8640AC891876}"/>
              </a:ext>
            </a:extLst>
          </p:cNvPr>
          <p:cNvSpPr txBox="1">
            <a:spLocks/>
          </p:cNvSpPr>
          <p:nvPr/>
        </p:nvSpPr>
        <p:spPr>
          <a:xfrm>
            <a:off x="892969" y="5684731"/>
            <a:ext cx="8473561" cy="1218897"/>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1400" dirty="0">
                <a:latin typeface="BIZ UDPゴシック" panose="020B0400000000000000" pitchFamily="50" charset="-128"/>
                <a:ea typeface="BIZ UDPゴシック" panose="020B0400000000000000" pitchFamily="50" charset="-128"/>
              </a:rPr>
              <a:t>〇以上より、スカーファは府内事業所に当面は設置の計画はないものの、</a:t>
            </a:r>
            <a:r>
              <a:rPr lang="ja-JP" altLang="en-US" sz="1400" u="sng" dirty="0">
                <a:latin typeface="BIZ UDPゴシック" panose="020B0400000000000000" pitchFamily="50" charset="-128"/>
                <a:ea typeface="BIZ UDPゴシック" panose="020B0400000000000000" pitchFamily="50" charset="-128"/>
              </a:rPr>
              <a:t>施設としては国内に存在することから今後届出の可能性はある</a:t>
            </a:r>
            <a:r>
              <a:rPr lang="ja-JP" altLang="en-US" sz="1400" dirty="0">
                <a:latin typeface="BIZ UDPゴシック" panose="020B0400000000000000" pitchFamily="50" charset="-128"/>
                <a:ea typeface="BIZ UDPゴシック" panose="020B0400000000000000" pitchFamily="50" charset="-128"/>
              </a:rPr>
              <a:t>ものである。</a:t>
            </a:r>
            <a:endParaRPr lang="en-US" altLang="ja-JP" sz="1400" dirty="0">
              <a:latin typeface="BIZ UDPゴシック" panose="020B0400000000000000" pitchFamily="50" charset="-128"/>
              <a:ea typeface="BIZ UDPゴシック" panose="020B0400000000000000" pitchFamily="50" charset="-128"/>
            </a:endParaRPr>
          </a:p>
          <a:p>
            <a:pPr marL="0" indent="0">
              <a:buNone/>
            </a:pPr>
            <a:r>
              <a:rPr lang="ja-JP" altLang="en-US" sz="1400" dirty="0">
                <a:latin typeface="BIZ UDPゴシック" panose="020B0400000000000000" pitchFamily="50" charset="-128"/>
                <a:ea typeface="BIZ UDPゴシック" panose="020B0400000000000000" pitchFamily="50" charset="-128"/>
              </a:rPr>
              <a:t>〇また、特定粉じんの第</a:t>
            </a:r>
            <a:r>
              <a:rPr lang="en-US" altLang="ja-JP" sz="1400" dirty="0">
                <a:latin typeface="BIZ UDPゴシック" panose="020B0400000000000000" pitchFamily="50" charset="-128"/>
                <a:ea typeface="BIZ UDPゴシック" panose="020B0400000000000000" pitchFamily="50" charset="-128"/>
              </a:rPr>
              <a:t>1</a:t>
            </a:r>
            <a:r>
              <a:rPr lang="ja-JP" altLang="en-US" sz="1400" dirty="0">
                <a:latin typeface="BIZ UDPゴシック" panose="020B0400000000000000" pitchFamily="50" charset="-128"/>
                <a:ea typeface="BIZ UDPゴシック" panose="020B0400000000000000" pitchFamily="50" charset="-128"/>
              </a:rPr>
              <a:t>項混合施設、第２項イロハホの施設については、一般粉じんではこれまで届出実績があることから、今後届出の可能性はあるものである。</a:t>
            </a:r>
            <a:endParaRPr lang="en-US" altLang="ja-JP" sz="1400" dirty="0">
              <a:latin typeface="BIZ UDPゴシック" panose="020B0400000000000000" pitchFamily="50" charset="-128"/>
              <a:ea typeface="BIZ UDPゴシック" panose="020B0400000000000000" pitchFamily="50" charset="-128"/>
            </a:endParaRPr>
          </a:p>
        </p:txBody>
      </p:sp>
      <p:sp>
        <p:nvSpPr>
          <p:cNvPr id="16" name="コンテンツ プレースホルダー 2">
            <a:extLst>
              <a:ext uri="{FF2B5EF4-FFF2-40B4-BE49-F238E27FC236}">
                <a16:creationId xmlns:a16="http://schemas.microsoft.com/office/drawing/2014/main" id="{8E3B10AC-3F6B-44E8-8DB0-02B214D02E7B}"/>
              </a:ext>
            </a:extLst>
          </p:cNvPr>
          <p:cNvSpPr txBox="1">
            <a:spLocks/>
          </p:cNvSpPr>
          <p:nvPr/>
        </p:nvSpPr>
        <p:spPr>
          <a:xfrm>
            <a:off x="892969" y="4177909"/>
            <a:ext cx="8841052" cy="365125"/>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1400" dirty="0">
                <a:latin typeface="BIZ UDPゴシック" panose="020B0400000000000000" pitchFamily="50" charset="-128"/>
                <a:ea typeface="BIZ UDPゴシック" panose="020B0400000000000000" pitchFamily="50" charset="-128"/>
              </a:rPr>
              <a:t>〇スカーファについて、業界団体１団体、メーカー１社、商社１社にヒアリングしたところ、以下の回答を得た。</a:t>
            </a:r>
            <a:endParaRPr lang="en-US" altLang="ja-JP" sz="1400" dirty="0">
              <a:latin typeface="BIZ UDPゴシック" panose="020B0400000000000000" pitchFamily="50" charset="-128"/>
              <a:ea typeface="BIZ UDPゴシック" panose="020B0400000000000000" pitchFamily="50" charset="-128"/>
            </a:endParaRPr>
          </a:p>
        </p:txBody>
      </p:sp>
      <p:graphicFrame>
        <p:nvGraphicFramePr>
          <p:cNvPr id="17" name="表 5">
            <a:extLst>
              <a:ext uri="{FF2B5EF4-FFF2-40B4-BE49-F238E27FC236}">
                <a16:creationId xmlns:a16="http://schemas.microsoft.com/office/drawing/2014/main" id="{6AC34DF2-5CA5-4F6C-BCB2-59D0EBBC6B68}"/>
              </a:ext>
            </a:extLst>
          </p:cNvPr>
          <p:cNvGraphicFramePr>
            <a:graphicFrameLocks noGrp="1"/>
          </p:cNvGraphicFramePr>
          <p:nvPr>
            <p:extLst>
              <p:ext uri="{D42A27DB-BD31-4B8C-83A1-F6EECF244321}">
                <p14:modId xmlns:p14="http://schemas.microsoft.com/office/powerpoint/2010/main" val="531204746"/>
              </p:ext>
            </p:extLst>
          </p:nvPr>
        </p:nvGraphicFramePr>
        <p:xfrm>
          <a:off x="1186458" y="4465833"/>
          <a:ext cx="8354946" cy="1218898"/>
        </p:xfrm>
        <a:graphic>
          <a:graphicData uri="http://schemas.openxmlformats.org/drawingml/2006/table">
            <a:tbl>
              <a:tblPr>
                <a:tableStyleId>{5C22544A-7EE6-4342-B048-85BDC9FD1C3A}</a:tableStyleId>
              </a:tblPr>
              <a:tblGrid>
                <a:gridCol w="8354946">
                  <a:extLst>
                    <a:ext uri="{9D8B030D-6E8A-4147-A177-3AD203B41FA5}">
                      <a16:colId xmlns:a16="http://schemas.microsoft.com/office/drawing/2014/main" val="1785915810"/>
                    </a:ext>
                  </a:extLst>
                </a:gridCol>
              </a:tblGrid>
              <a:tr h="1218898">
                <a:tc>
                  <a:txBody>
                    <a:bodyPr/>
                    <a:lstStyle/>
                    <a:p>
                      <a:pPr marL="171450" indent="-171450">
                        <a:buFont typeface="Arial" panose="020B0604020202020204" pitchFamily="34" charset="0"/>
                        <a:buChar char="•"/>
                      </a:pPr>
                      <a:r>
                        <a:rPr kumimoji="1" lang="ja-JP" altLang="en-US" sz="1200" u="sng" dirty="0">
                          <a:latin typeface="BIZ UDPゴシック" panose="020B0400000000000000" pitchFamily="50" charset="-128"/>
                          <a:ea typeface="BIZ UDPゴシック" panose="020B0400000000000000" pitchFamily="50" charset="-128"/>
                        </a:rPr>
                        <a:t>鋼材の品質を維持するため現在も当該技術を使った施設は稼働している</a:t>
                      </a:r>
                      <a:r>
                        <a:rPr kumimoji="1" lang="ja-JP" altLang="en-US" sz="1200" dirty="0">
                          <a:latin typeface="BIZ UDPゴシック" panose="020B0400000000000000" pitchFamily="50" charset="-128"/>
                          <a:ea typeface="BIZ UDPゴシック" panose="020B0400000000000000" pitchFamily="50" charset="-128"/>
                        </a:rPr>
                        <a:t>。特に高級鋼板で勝負する必要がある日本の製鉄業界においてはマストな機械となっている。</a:t>
                      </a:r>
                      <a:endParaRPr kumimoji="1" lang="en-US" altLang="ja-JP" sz="1200" dirty="0">
                        <a:latin typeface="BIZ UDPゴシック" panose="020B0400000000000000" pitchFamily="50" charset="-128"/>
                        <a:ea typeface="BIZ UDPゴシック" panose="020B0400000000000000" pitchFamily="50" charset="-128"/>
                      </a:endParaRPr>
                    </a:p>
                    <a:p>
                      <a:pPr marL="171450" indent="-171450">
                        <a:buFont typeface="Arial" panose="020B0604020202020204" pitchFamily="34" charset="0"/>
                        <a:buChar char="•"/>
                      </a:pPr>
                      <a:r>
                        <a:rPr kumimoji="1" lang="ja-JP" altLang="en-US" sz="1200" u="sng" dirty="0">
                          <a:latin typeface="BIZ UDPゴシック" panose="020B0400000000000000" pitchFamily="50" charset="-128"/>
                          <a:ea typeface="BIZ UDPゴシック" panose="020B0400000000000000" pitchFamily="50" charset="-128"/>
                        </a:rPr>
                        <a:t>全国の高炉及び電炉メーカーの製鉄所で</a:t>
                      </a:r>
                      <a:r>
                        <a:rPr kumimoji="1" lang="en-US" altLang="ja-JP" sz="1200" u="sng" dirty="0">
                          <a:latin typeface="BIZ UDPゴシック" panose="020B0400000000000000" pitchFamily="50" charset="-128"/>
                          <a:ea typeface="BIZ UDPゴシック" panose="020B0400000000000000" pitchFamily="50" charset="-128"/>
                        </a:rPr>
                        <a:t>20</a:t>
                      </a:r>
                      <a:r>
                        <a:rPr kumimoji="1" lang="ja-JP" altLang="en-US" sz="1200" u="sng" dirty="0">
                          <a:latin typeface="BIZ UDPゴシック" panose="020B0400000000000000" pitchFamily="50" charset="-128"/>
                          <a:ea typeface="BIZ UDPゴシック" panose="020B0400000000000000" pitchFamily="50" charset="-128"/>
                        </a:rPr>
                        <a:t>～</a:t>
                      </a:r>
                      <a:r>
                        <a:rPr kumimoji="1" lang="en-US" altLang="ja-JP" sz="1200" u="sng" dirty="0">
                          <a:latin typeface="BIZ UDPゴシック" panose="020B0400000000000000" pitchFamily="50" charset="-128"/>
                          <a:ea typeface="BIZ UDPゴシック" panose="020B0400000000000000" pitchFamily="50" charset="-128"/>
                        </a:rPr>
                        <a:t>30</a:t>
                      </a:r>
                      <a:r>
                        <a:rPr kumimoji="1" lang="ja-JP" altLang="en-US" sz="1200" u="sng" dirty="0">
                          <a:latin typeface="BIZ UDPゴシック" panose="020B0400000000000000" pitchFamily="50" charset="-128"/>
                          <a:ea typeface="BIZ UDPゴシック" panose="020B0400000000000000" pitchFamily="50" charset="-128"/>
                        </a:rPr>
                        <a:t>基が稼働</a:t>
                      </a:r>
                      <a:r>
                        <a:rPr kumimoji="1" lang="ja-JP" altLang="en-US" sz="1200" dirty="0">
                          <a:latin typeface="BIZ UDPゴシック" panose="020B0400000000000000" pitchFamily="50" charset="-128"/>
                          <a:ea typeface="BIZ UDPゴシック" panose="020B0400000000000000" pitchFamily="50" charset="-128"/>
                        </a:rPr>
                        <a:t>。ただし大阪府内で稼働しているとの情報はなく、今後も府内に設置する計画については把握していない。</a:t>
                      </a:r>
                      <a:endParaRPr kumimoji="1" lang="en-US" altLang="ja-JP" sz="1200" dirty="0">
                        <a:latin typeface="BIZ UDPゴシック" panose="020B0400000000000000" pitchFamily="50" charset="-128"/>
                        <a:ea typeface="BIZ UDPゴシック" panose="020B0400000000000000" pitchFamily="50" charset="-128"/>
                      </a:endParaRPr>
                    </a:p>
                    <a:p>
                      <a:pPr marL="171450" indent="-171450">
                        <a:buFont typeface="Arial" panose="020B0604020202020204" pitchFamily="34" charset="0"/>
                        <a:buChar char="•"/>
                      </a:pPr>
                      <a:r>
                        <a:rPr kumimoji="1" lang="ja-JP" altLang="en-US" sz="1200" dirty="0">
                          <a:latin typeface="BIZ UDPゴシック" panose="020B0400000000000000" pitchFamily="50" charset="-128"/>
                          <a:ea typeface="BIZ UDPゴシック" panose="020B0400000000000000" pitchFamily="50" charset="-128"/>
                        </a:rPr>
                        <a:t>スカーファを稼働させている間は削り取った鉄粉が発生することから、高圧水でピットに流し込むとともに、フードから吸い込みろ過する湿式集塵機を設置するのが一般的である。</a:t>
                      </a:r>
                      <a:endParaRPr kumimoji="1" lang="en-US" altLang="ja-JP" sz="12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2621437871"/>
                  </a:ext>
                </a:extLst>
              </a:tr>
            </a:tbl>
          </a:graphicData>
        </a:graphic>
      </p:graphicFrame>
    </p:spTree>
    <p:extLst>
      <p:ext uri="{BB962C8B-B14F-4D97-AF65-F5344CB8AC3E}">
        <p14:creationId xmlns:p14="http://schemas.microsoft.com/office/powerpoint/2010/main" val="33490831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a:extLst>
              <a:ext uri="{FF2B5EF4-FFF2-40B4-BE49-F238E27FC236}">
                <a16:creationId xmlns:a16="http://schemas.microsoft.com/office/drawing/2014/main" id="{AEB115E1-5F15-4A3D-88E9-64C3867CEEE6}"/>
              </a:ext>
            </a:extLst>
          </p:cNvPr>
          <p:cNvSpPr>
            <a:spLocks noGrp="1"/>
          </p:cNvSpPr>
          <p:nvPr>
            <p:ph type="title"/>
          </p:nvPr>
        </p:nvSpPr>
        <p:spPr>
          <a:xfrm>
            <a:off x="1083470" y="609600"/>
            <a:ext cx="6984793" cy="661146"/>
          </a:xfrm>
        </p:spPr>
        <p:txBody>
          <a:bodyPr>
            <a:normAutofit/>
          </a:bodyPr>
          <a:lstStyle/>
          <a:p>
            <a:r>
              <a:rPr lang="ja-JP" altLang="en-US" sz="2800" dirty="0">
                <a:latin typeface="BIZ UDPゴシック" panose="020B0400000000000000" pitchFamily="50" charset="-128"/>
                <a:ea typeface="BIZ UDPゴシック" panose="020B0400000000000000" pitchFamily="50" charset="-128"/>
              </a:rPr>
              <a:t>粉じん</a:t>
            </a:r>
            <a:r>
              <a:rPr kumimoji="1" lang="ja-JP" altLang="en-US" sz="2800" dirty="0">
                <a:latin typeface="BIZ UDPゴシック" panose="020B0400000000000000" pitchFamily="50" charset="-128"/>
                <a:ea typeface="BIZ UDPゴシック" panose="020B0400000000000000" pitchFamily="50" charset="-128"/>
              </a:rPr>
              <a:t>に係る苦情件数の推移</a:t>
            </a: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スライド番号プレースホルダー 3">
            <a:extLst>
              <a:ext uri="{FF2B5EF4-FFF2-40B4-BE49-F238E27FC236}">
                <a16:creationId xmlns:a16="http://schemas.microsoft.com/office/drawing/2014/main" id="{03FAA915-910E-4E9C-A5D5-59CD65202FDE}"/>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13</a:t>
            </a:fld>
            <a:endParaRPr lang="en-US" dirty="0">
              <a:solidFill>
                <a:srgbClr val="000000"/>
              </a:solidFill>
              <a:latin typeface="BIZ UDPゴシック" panose="020B0400000000000000" pitchFamily="50" charset="-128"/>
              <a:ea typeface="BIZ UDPゴシック" panose="020B0400000000000000" pitchFamily="50" charset="-128"/>
            </a:endParaRPr>
          </a:p>
        </p:txBody>
      </p:sp>
      <p:pic>
        <p:nvPicPr>
          <p:cNvPr id="12" name="図 11">
            <a:extLst>
              <a:ext uri="{FF2B5EF4-FFF2-40B4-BE49-F238E27FC236}">
                <a16:creationId xmlns:a16="http://schemas.microsoft.com/office/drawing/2014/main" id="{05641D55-D86A-4C33-AECA-9FBBDC0FAACF}"/>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29755" y="4965280"/>
            <a:ext cx="2850330" cy="1806800"/>
          </a:xfrm>
          <a:prstGeom prst="rect">
            <a:avLst/>
          </a:prstGeom>
          <a:noFill/>
          <a:ln>
            <a:noFill/>
          </a:ln>
        </p:spPr>
      </p:pic>
      <p:sp>
        <p:nvSpPr>
          <p:cNvPr id="14" name="テキスト ボックス 13">
            <a:extLst>
              <a:ext uri="{FF2B5EF4-FFF2-40B4-BE49-F238E27FC236}">
                <a16:creationId xmlns:a16="http://schemas.microsoft.com/office/drawing/2014/main" id="{131D9743-FB31-42E7-A13A-568D0C21B677}"/>
              </a:ext>
            </a:extLst>
          </p:cNvPr>
          <p:cNvSpPr txBox="1"/>
          <p:nvPr/>
        </p:nvSpPr>
        <p:spPr>
          <a:xfrm>
            <a:off x="684610" y="4710083"/>
            <a:ext cx="5153975" cy="338554"/>
          </a:xfrm>
          <a:prstGeom prst="rect">
            <a:avLst/>
          </a:prstGeom>
          <a:noFill/>
        </p:spPr>
        <p:txBody>
          <a:bodyPr wrap="none" rtlCol="0">
            <a:spAutoFit/>
          </a:bodyPr>
          <a:lstStyle/>
          <a:p>
            <a:r>
              <a:rPr lang="ja-JP" altLang="en-US" sz="1600" dirty="0">
                <a:latin typeface="BIZ UDPゴシック" panose="020B0400000000000000" pitchFamily="50" charset="-128"/>
                <a:ea typeface="BIZ UDPゴシック" panose="020B0400000000000000" pitchFamily="50" charset="-128"/>
              </a:rPr>
              <a:t>〇粉じん苦情の主な発生原因とその割合（平成</a:t>
            </a:r>
            <a:r>
              <a:rPr lang="en-US" altLang="ja-JP" sz="1600" dirty="0">
                <a:latin typeface="BIZ UDPゴシック" panose="020B0400000000000000" pitchFamily="50" charset="-128"/>
                <a:ea typeface="BIZ UDPゴシック" panose="020B0400000000000000" pitchFamily="50" charset="-128"/>
              </a:rPr>
              <a:t>29</a:t>
            </a:r>
            <a:r>
              <a:rPr lang="ja-JP" altLang="en-US" sz="1600" dirty="0">
                <a:latin typeface="BIZ UDPゴシック" panose="020B0400000000000000" pitchFamily="50" charset="-128"/>
                <a:ea typeface="BIZ UDPゴシック" panose="020B0400000000000000" pitchFamily="50" charset="-128"/>
              </a:rPr>
              <a:t>年度）</a:t>
            </a:r>
            <a:endParaRPr kumimoji="1" lang="ja-JP" altLang="en-US" sz="1600" dirty="0">
              <a:latin typeface="BIZ UDPゴシック" panose="020B0400000000000000" pitchFamily="50" charset="-128"/>
              <a:ea typeface="BIZ UDPゴシック" panose="020B0400000000000000" pitchFamily="50" charset="-128"/>
            </a:endParaRPr>
          </a:p>
        </p:txBody>
      </p:sp>
      <p:sp>
        <p:nvSpPr>
          <p:cNvPr id="16" name="テキスト ボックス 15">
            <a:extLst>
              <a:ext uri="{FF2B5EF4-FFF2-40B4-BE49-F238E27FC236}">
                <a16:creationId xmlns:a16="http://schemas.microsoft.com/office/drawing/2014/main" id="{072E6605-8DB5-4FA2-97F6-DA32848F7ACD}"/>
              </a:ext>
            </a:extLst>
          </p:cNvPr>
          <p:cNvSpPr txBox="1"/>
          <p:nvPr/>
        </p:nvSpPr>
        <p:spPr>
          <a:xfrm>
            <a:off x="576033" y="2480234"/>
            <a:ext cx="6405921" cy="338554"/>
          </a:xfrm>
          <a:prstGeom prst="rect">
            <a:avLst/>
          </a:prstGeom>
          <a:noFill/>
        </p:spPr>
        <p:txBody>
          <a:bodyPr wrap="none" rtlCol="0">
            <a:spAutoFit/>
          </a:bodyPr>
          <a:lstStyle/>
          <a:p>
            <a:r>
              <a:rPr lang="ja-JP" altLang="en-US" sz="1600" dirty="0">
                <a:latin typeface="BIZ UDPゴシック" panose="020B0400000000000000" pitchFamily="50" charset="-128"/>
                <a:ea typeface="BIZ UDPゴシック" panose="020B0400000000000000" pitchFamily="50" charset="-128"/>
              </a:rPr>
              <a:t>〇大気汚染に係る機械作動及び工事・建設作業による苦情件数の推移</a:t>
            </a:r>
            <a:endParaRPr kumimoji="1" lang="ja-JP" altLang="en-US" sz="1600" dirty="0">
              <a:latin typeface="BIZ UDPゴシック" panose="020B0400000000000000" pitchFamily="50" charset="-128"/>
              <a:ea typeface="BIZ UDPゴシック" panose="020B0400000000000000" pitchFamily="50" charset="-128"/>
            </a:endParaRPr>
          </a:p>
        </p:txBody>
      </p:sp>
      <p:graphicFrame>
        <p:nvGraphicFramePr>
          <p:cNvPr id="6" name="表 5">
            <a:extLst>
              <a:ext uri="{FF2B5EF4-FFF2-40B4-BE49-F238E27FC236}">
                <a16:creationId xmlns:a16="http://schemas.microsoft.com/office/drawing/2014/main" id="{5C789531-9E91-488D-9F43-55544BC42410}"/>
              </a:ext>
            </a:extLst>
          </p:cNvPr>
          <p:cNvGraphicFramePr>
            <a:graphicFrameLocks noGrp="1"/>
          </p:cNvGraphicFramePr>
          <p:nvPr>
            <p:extLst>
              <p:ext uri="{D42A27DB-BD31-4B8C-83A1-F6EECF244321}">
                <p14:modId xmlns:p14="http://schemas.microsoft.com/office/powerpoint/2010/main" val="742680502"/>
              </p:ext>
            </p:extLst>
          </p:nvPr>
        </p:nvGraphicFramePr>
        <p:xfrm>
          <a:off x="896047" y="2807091"/>
          <a:ext cx="8433920" cy="1105440"/>
        </p:xfrm>
        <a:graphic>
          <a:graphicData uri="http://schemas.openxmlformats.org/drawingml/2006/table">
            <a:tbl>
              <a:tblPr firstRow="1" firstCol="1" lastRow="1">
                <a:tableStyleId>{21E4AEA4-8DFA-4A89-87EB-49C32662AFE0}</a:tableStyleId>
              </a:tblPr>
              <a:tblGrid>
                <a:gridCol w="1080000">
                  <a:extLst>
                    <a:ext uri="{9D8B030D-6E8A-4147-A177-3AD203B41FA5}">
                      <a16:colId xmlns:a16="http://schemas.microsoft.com/office/drawing/2014/main" val="1574451794"/>
                    </a:ext>
                  </a:extLst>
                </a:gridCol>
                <a:gridCol w="459620">
                  <a:extLst>
                    <a:ext uri="{9D8B030D-6E8A-4147-A177-3AD203B41FA5}">
                      <a16:colId xmlns:a16="http://schemas.microsoft.com/office/drawing/2014/main" val="354183754"/>
                    </a:ext>
                  </a:extLst>
                </a:gridCol>
                <a:gridCol w="459620">
                  <a:extLst>
                    <a:ext uri="{9D8B030D-6E8A-4147-A177-3AD203B41FA5}">
                      <a16:colId xmlns:a16="http://schemas.microsoft.com/office/drawing/2014/main" val="1578637308"/>
                    </a:ext>
                  </a:extLst>
                </a:gridCol>
                <a:gridCol w="459620">
                  <a:extLst>
                    <a:ext uri="{9D8B030D-6E8A-4147-A177-3AD203B41FA5}">
                      <a16:colId xmlns:a16="http://schemas.microsoft.com/office/drawing/2014/main" val="3424147251"/>
                    </a:ext>
                  </a:extLst>
                </a:gridCol>
                <a:gridCol w="459620">
                  <a:extLst>
                    <a:ext uri="{9D8B030D-6E8A-4147-A177-3AD203B41FA5}">
                      <a16:colId xmlns:a16="http://schemas.microsoft.com/office/drawing/2014/main" val="1199966671"/>
                    </a:ext>
                  </a:extLst>
                </a:gridCol>
                <a:gridCol w="459620">
                  <a:extLst>
                    <a:ext uri="{9D8B030D-6E8A-4147-A177-3AD203B41FA5}">
                      <a16:colId xmlns:a16="http://schemas.microsoft.com/office/drawing/2014/main" val="3920677373"/>
                    </a:ext>
                  </a:extLst>
                </a:gridCol>
                <a:gridCol w="459620">
                  <a:extLst>
                    <a:ext uri="{9D8B030D-6E8A-4147-A177-3AD203B41FA5}">
                      <a16:colId xmlns:a16="http://schemas.microsoft.com/office/drawing/2014/main" val="2408038826"/>
                    </a:ext>
                  </a:extLst>
                </a:gridCol>
                <a:gridCol w="459620">
                  <a:extLst>
                    <a:ext uri="{9D8B030D-6E8A-4147-A177-3AD203B41FA5}">
                      <a16:colId xmlns:a16="http://schemas.microsoft.com/office/drawing/2014/main" val="1882780312"/>
                    </a:ext>
                  </a:extLst>
                </a:gridCol>
                <a:gridCol w="459620">
                  <a:extLst>
                    <a:ext uri="{9D8B030D-6E8A-4147-A177-3AD203B41FA5}">
                      <a16:colId xmlns:a16="http://schemas.microsoft.com/office/drawing/2014/main" val="744478708"/>
                    </a:ext>
                  </a:extLst>
                </a:gridCol>
                <a:gridCol w="459620">
                  <a:extLst>
                    <a:ext uri="{9D8B030D-6E8A-4147-A177-3AD203B41FA5}">
                      <a16:colId xmlns:a16="http://schemas.microsoft.com/office/drawing/2014/main" val="4010039114"/>
                    </a:ext>
                  </a:extLst>
                </a:gridCol>
                <a:gridCol w="459620">
                  <a:extLst>
                    <a:ext uri="{9D8B030D-6E8A-4147-A177-3AD203B41FA5}">
                      <a16:colId xmlns:a16="http://schemas.microsoft.com/office/drawing/2014/main" val="3490047594"/>
                    </a:ext>
                  </a:extLst>
                </a:gridCol>
                <a:gridCol w="459620">
                  <a:extLst>
                    <a:ext uri="{9D8B030D-6E8A-4147-A177-3AD203B41FA5}">
                      <a16:colId xmlns:a16="http://schemas.microsoft.com/office/drawing/2014/main" val="567076297"/>
                    </a:ext>
                  </a:extLst>
                </a:gridCol>
                <a:gridCol w="459620">
                  <a:extLst>
                    <a:ext uri="{9D8B030D-6E8A-4147-A177-3AD203B41FA5}">
                      <a16:colId xmlns:a16="http://schemas.microsoft.com/office/drawing/2014/main" val="1963960236"/>
                    </a:ext>
                  </a:extLst>
                </a:gridCol>
                <a:gridCol w="459620">
                  <a:extLst>
                    <a:ext uri="{9D8B030D-6E8A-4147-A177-3AD203B41FA5}">
                      <a16:colId xmlns:a16="http://schemas.microsoft.com/office/drawing/2014/main" val="395561556"/>
                    </a:ext>
                  </a:extLst>
                </a:gridCol>
                <a:gridCol w="459620">
                  <a:extLst>
                    <a:ext uri="{9D8B030D-6E8A-4147-A177-3AD203B41FA5}">
                      <a16:colId xmlns:a16="http://schemas.microsoft.com/office/drawing/2014/main" val="3278477707"/>
                    </a:ext>
                  </a:extLst>
                </a:gridCol>
                <a:gridCol w="459620">
                  <a:extLst>
                    <a:ext uri="{9D8B030D-6E8A-4147-A177-3AD203B41FA5}">
                      <a16:colId xmlns:a16="http://schemas.microsoft.com/office/drawing/2014/main" val="2743283634"/>
                    </a:ext>
                  </a:extLst>
                </a:gridCol>
                <a:gridCol w="459620">
                  <a:extLst>
                    <a:ext uri="{9D8B030D-6E8A-4147-A177-3AD203B41FA5}">
                      <a16:colId xmlns:a16="http://schemas.microsoft.com/office/drawing/2014/main" val="1414598674"/>
                    </a:ext>
                  </a:extLst>
                </a:gridCol>
              </a:tblGrid>
              <a:tr h="276360">
                <a:tc>
                  <a:txBody>
                    <a:bodyPr/>
                    <a:lstStyle/>
                    <a:p>
                      <a:pPr algn="ctr" fontAlgn="b"/>
                      <a:r>
                        <a:rPr lang="ja-JP" altLang="en-US" sz="1200" u="none" strike="noStrike">
                          <a:effectLst/>
                          <a:latin typeface="BIZ UDPゴシック" panose="020B0400000000000000" pitchFamily="50" charset="-128"/>
                          <a:ea typeface="BIZ UDPゴシック" panose="020B0400000000000000" pitchFamily="50" charset="-128"/>
                        </a:rPr>
                        <a:t>　</a:t>
                      </a:r>
                      <a:endPar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sz="1200" u="none" strike="noStrike" dirty="0">
                          <a:effectLst/>
                          <a:latin typeface="BIZ UDPゴシック" panose="020B0400000000000000" pitchFamily="50" charset="-128"/>
                          <a:ea typeface="BIZ UDPゴシック" panose="020B0400000000000000" pitchFamily="50" charset="-128"/>
                        </a:rPr>
                        <a:t>H16</a:t>
                      </a:r>
                      <a:endParaRPr 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sz="1200" u="none" strike="noStrike" dirty="0">
                          <a:effectLst/>
                          <a:latin typeface="BIZ UDPゴシック" panose="020B0400000000000000" pitchFamily="50" charset="-128"/>
                          <a:ea typeface="BIZ UDPゴシック" panose="020B0400000000000000" pitchFamily="50" charset="-128"/>
                        </a:rPr>
                        <a:t>H17</a:t>
                      </a:r>
                      <a:endParaRPr 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sz="1200" u="none" strike="noStrike" dirty="0">
                          <a:effectLst/>
                          <a:latin typeface="BIZ UDPゴシック" panose="020B0400000000000000" pitchFamily="50" charset="-128"/>
                          <a:ea typeface="BIZ UDPゴシック" panose="020B0400000000000000" pitchFamily="50" charset="-128"/>
                        </a:rPr>
                        <a:t>H18</a:t>
                      </a:r>
                      <a:endParaRPr 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sz="1200" u="none" strike="noStrike" dirty="0">
                          <a:effectLst/>
                          <a:latin typeface="BIZ UDPゴシック" panose="020B0400000000000000" pitchFamily="50" charset="-128"/>
                          <a:ea typeface="BIZ UDPゴシック" panose="020B0400000000000000" pitchFamily="50" charset="-128"/>
                        </a:rPr>
                        <a:t>H19</a:t>
                      </a:r>
                      <a:endParaRPr 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sz="1200" u="none" strike="noStrike" dirty="0">
                          <a:effectLst/>
                          <a:latin typeface="BIZ UDPゴシック" panose="020B0400000000000000" pitchFamily="50" charset="-128"/>
                          <a:ea typeface="BIZ UDPゴシック" panose="020B0400000000000000" pitchFamily="50" charset="-128"/>
                        </a:rPr>
                        <a:t>H20</a:t>
                      </a:r>
                      <a:endParaRPr 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sz="1200" u="none" strike="noStrike" dirty="0">
                          <a:effectLst/>
                          <a:latin typeface="BIZ UDPゴシック" panose="020B0400000000000000" pitchFamily="50" charset="-128"/>
                          <a:ea typeface="BIZ UDPゴシック" panose="020B0400000000000000" pitchFamily="50" charset="-128"/>
                        </a:rPr>
                        <a:t>H21</a:t>
                      </a:r>
                      <a:endParaRPr 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sz="1200" u="none" strike="noStrike" dirty="0">
                          <a:effectLst/>
                          <a:latin typeface="BIZ UDPゴシック" panose="020B0400000000000000" pitchFamily="50" charset="-128"/>
                          <a:ea typeface="BIZ UDPゴシック" panose="020B0400000000000000" pitchFamily="50" charset="-128"/>
                        </a:rPr>
                        <a:t>H22</a:t>
                      </a:r>
                      <a:endParaRPr 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sz="1200" u="none" strike="noStrike" dirty="0">
                          <a:effectLst/>
                          <a:latin typeface="BIZ UDPゴシック" panose="020B0400000000000000" pitchFamily="50" charset="-128"/>
                          <a:ea typeface="BIZ UDPゴシック" panose="020B0400000000000000" pitchFamily="50" charset="-128"/>
                        </a:rPr>
                        <a:t>H23</a:t>
                      </a:r>
                      <a:endParaRPr 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sz="1200" u="none" strike="noStrike" dirty="0">
                          <a:effectLst/>
                          <a:latin typeface="BIZ UDPゴシック" panose="020B0400000000000000" pitchFamily="50" charset="-128"/>
                          <a:ea typeface="BIZ UDPゴシック" panose="020B0400000000000000" pitchFamily="50" charset="-128"/>
                        </a:rPr>
                        <a:t>H24</a:t>
                      </a:r>
                      <a:endParaRPr 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sz="1200" u="none" strike="noStrike" dirty="0">
                          <a:effectLst/>
                          <a:latin typeface="BIZ UDPゴシック" panose="020B0400000000000000" pitchFamily="50" charset="-128"/>
                          <a:ea typeface="BIZ UDPゴシック" panose="020B0400000000000000" pitchFamily="50" charset="-128"/>
                        </a:rPr>
                        <a:t>H25</a:t>
                      </a:r>
                      <a:endParaRPr 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sz="1200" u="none" strike="noStrike" dirty="0">
                          <a:effectLst/>
                          <a:latin typeface="BIZ UDPゴシック" panose="020B0400000000000000" pitchFamily="50" charset="-128"/>
                          <a:ea typeface="BIZ UDPゴシック" panose="020B0400000000000000" pitchFamily="50" charset="-128"/>
                        </a:rPr>
                        <a:t>H26</a:t>
                      </a:r>
                      <a:endParaRPr 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sz="1200" u="none" strike="noStrike" dirty="0">
                          <a:effectLst/>
                          <a:latin typeface="BIZ UDPゴシック" panose="020B0400000000000000" pitchFamily="50" charset="-128"/>
                          <a:ea typeface="BIZ UDPゴシック" panose="020B0400000000000000" pitchFamily="50" charset="-128"/>
                        </a:rPr>
                        <a:t>H27</a:t>
                      </a:r>
                      <a:endParaRPr 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sz="1200" u="none" strike="noStrike" dirty="0">
                          <a:effectLst/>
                          <a:latin typeface="BIZ UDPゴシック" panose="020B0400000000000000" pitchFamily="50" charset="-128"/>
                          <a:ea typeface="BIZ UDPゴシック" panose="020B0400000000000000" pitchFamily="50" charset="-128"/>
                        </a:rPr>
                        <a:t>H28</a:t>
                      </a:r>
                      <a:endParaRPr 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sz="1200" u="none" strike="noStrike" dirty="0">
                          <a:effectLst/>
                          <a:latin typeface="BIZ UDPゴシック" panose="020B0400000000000000" pitchFamily="50" charset="-128"/>
                          <a:ea typeface="BIZ UDPゴシック" panose="020B0400000000000000" pitchFamily="50" charset="-128"/>
                        </a:rPr>
                        <a:t>H29</a:t>
                      </a:r>
                      <a:endParaRPr 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sz="1200" u="none" strike="noStrike" dirty="0">
                          <a:effectLst/>
                          <a:latin typeface="BIZ UDPゴシック" panose="020B0400000000000000" pitchFamily="50" charset="-128"/>
                          <a:ea typeface="BIZ UDPゴシック" panose="020B0400000000000000" pitchFamily="50" charset="-128"/>
                        </a:rPr>
                        <a:t>H30</a:t>
                      </a:r>
                      <a:endParaRPr 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sz="1200" u="none" strike="noStrike" dirty="0">
                          <a:effectLst/>
                          <a:latin typeface="BIZ UDPゴシック" panose="020B0400000000000000" pitchFamily="50" charset="-128"/>
                          <a:ea typeface="BIZ UDPゴシック" panose="020B0400000000000000" pitchFamily="50" charset="-128"/>
                        </a:rPr>
                        <a:t>R1</a:t>
                      </a:r>
                      <a:endParaRPr 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extLst>
                  <a:ext uri="{0D108BD9-81ED-4DB2-BD59-A6C34878D82A}">
                    <a16:rowId xmlns:a16="http://schemas.microsoft.com/office/drawing/2014/main" val="2537816206"/>
                  </a:ext>
                </a:extLst>
              </a:tr>
              <a:tr h="276360">
                <a:tc>
                  <a:txBody>
                    <a:bodyPr/>
                    <a:lstStyle/>
                    <a:p>
                      <a:pPr algn="ctr" fontAlgn="b"/>
                      <a:r>
                        <a:rPr lang="zh-TW" altLang="en-US" sz="1200" u="none" strike="noStrike">
                          <a:effectLst/>
                          <a:latin typeface="BIZ UDPゴシック" panose="020B0400000000000000" pitchFamily="50" charset="-128"/>
                          <a:ea typeface="BIZ UDPゴシック" panose="020B0400000000000000" pitchFamily="50" charset="-128"/>
                        </a:rPr>
                        <a:t>産業用機械作動</a:t>
                      </a:r>
                      <a:endParaRPr lang="zh-TW" altLang="en-US" sz="12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altLang="ja-JP" sz="1200" u="none" strike="noStrike" dirty="0">
                          <a:effectLst/>
                          <a:latin typeface="BIZ UDPゴシック" panose="020B0400000000000000" pitchFamily="50" charset="-128"/>
                          <a:ea typeface="BIZ UDPゴシック" panose="020B0400000000000000" pitchFamily="50" charset="-128"/>
                        </a:rPr>
                        <a:t>94</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altLang="ja-JP" sz="1200" u="none" strike="noStrike" dirty="0">
                          <a:effectLst/>
                          <a:latin typeface="BIZ UDPゴシック" panose="020B0400000000000000" pitchFamily="50" charset="-128"/>
                          <a:ea typeface="BIZ UDPゴシック" panose="020B0400000000000000" pitchFamily="50" charset="-128"/>
                        </a:rPr>
                        <a:t>120</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altLang="ja-JP" sz="1200" u="none" strike="noStrike" dirty="0">
                          <a:effectLst/>
                          <a:latin typeface="BIZ UDPゴシック" panose="020B0400000000000000" pitchFamily="50" charset="-128"/>
                          <a:ea typeface="BIZ UDPゴシック" panose="020B0400000000000000" pitchFamily="50" charset="-128"/>
                        </a:rPr>
                        <a:t>87</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altLang="ja-JP" sz="1200" u="none" strike="noStrike" dirty="0">
                          <a:effectLst/>
                          <a:latin typeface="BIZ UDPゴシック" panose="020B0400000000000000" pitchFamily="50" charset="-128"/>
                          <a:ea typeface="BIZ UDPゴシック" panose="020B0400000000000000" pitchFamily="50" charset="-128"/>
                        </a:rPr>
                        <a:t>81</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altLang="ja-JP" sz="1200" u="none" strike="noStrike" dirty="0">
                          <a:effectLst/>
                          <a:latin typeface="BIZ UDPゴシック" panose="020B0400000000000000" pitchFamily="50" charset="-128"/>
                          <a:ea typeface="BIZ UDPゴシック" panose="020B0400000000000000" pitchFamily="50" charset="-128"/>
                        </a:rPr>
                        <a:t>67</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altLang="ja-JP" sz="1200" u="none" strike="noStrike" dirty="0">
                          <a:effectLst/>
                          <a:latin typeface="BIZ UDPゴシック" panose="020B0400000000000000" pitchFamily="50" charset="-128"/>
                          <a:ea typeface="BIZ UDPゴシック" panose="020B0400000000000000" pitchFamily="50" charset="-128"/>
                        </a:rPr>
                        <a:t>63</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altLang="ja-JP" sz="1200" u="none" strike="noStrike" dirty="0">
                          <a:effectLst/>
                          <a:latin typeface="BIZ UDPゴシック" panose="020B0400000000000000" pitchFamily="50" charset="-128"/>
                          <a:ea typeface="BIZ UDPゴシック" panose="020B0400000000000000" pitchFamily="50" charset="-128"/>
                        </a:rPr>
                        <a:t>57</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altLang="ja-JP" sz="1200" u="none" strike="noStrike" dirty="0">
                          <a:effectLst/>
                          <a:latin typeface="BIZ UDPゴシック" panose="020B0400000000000000" pitchFamily="50" charset="-128"/>
                          <a:ea typeface="BIZ UDPゴシック" panose="020B0400000000000000" pitchFamily="50" charset="-128"/>
                        </a:rPr>
                        <a:t>56</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altLang="ja-JP" sz="1200" u="none" strike="noStrike" dirty="0">
                          <a:effectLst/>
                          <a:latin typeface="BIZ UDPゴシック" panose="020B0400000000000000" pitchFamily="50" charset="-128"/>
                          <a:ea typeface="BIZ UDPゴシック" panose="020B0400000000000000" pitchFamily="50" charset="-128"/>
                        </a:rPr>
                        <a:t>62</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altLang="ja-JP" sz="1200" u="none" strike="noStrike" dirty="0">
                          <a:effectLst/>
                          <a:latin typeface="BIZ UDPゴシック" panose="020B0400000000000000" pitchFamily="50" charset="-128"/>
                          <a:ea typeface="BIZ UDPゴシック" panose="020B0400000000000000" pitchFamily="50" charset="-128"/>
                        </a:rPr>
                        <a:t>69</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altLang="ja-JP" sz="1200" u="none" strike="noStrike" dirty="0">
                          <a:effectLst/>
                          <a:latin typeface="BIZ UDPゴシック" panose="020B0400000000000000" pitchFamily="50" charset="-128"/>
                          <a:ea typeface="BIZ UDPゴシック" panose="020B0400000000000000" pitchFamily="50" charset="-128"/>
                        </a:rPr>
                        <a:t>68</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altLang="ja-JP" sz="1200" u="none" strike="noStrike" dirty="0">
                          <a:effectLst/>
                          <a:latin typeface="BIZ UDPゴシック" panose="020B0400000000000000" pitchFamily="50" charset="-128"/>
                          <a:ea typeface="BIZ UDPゴシック" panose="020B0400000000000000" pitchFamily="50" charset="-128"/>
                        </a:rPr>
                        <a:t>55</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altLang="ja-JP" sz="1200" u="none" strike="noStrike" dirty="0">
                          <a:effectLst/>
                          <a:latin typeface="BIZ UDPゴシック" panose="020B0400000000000000" pitchFamily="50" charset="-128"/>
                          <a:ea typeface="BIZ UDPゴシック" panose="020B0400000000000000" pitchFamily="50" charset="-128"/>
                        </a:rPr>
                        <a:t>45</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altLang="ja-JP" sz="1200" u="none" strike="noStrike" dirty="0">
                          <a:effectLst/>
                          <a:latin typeface="BIZ UDPゴシック" panose="020B0400000000000000" pitchFamily="50" charset="-128"/>
                          <a:ea typeface="BIZ UDPゴシック" panose="020B0400000000000000" pitchFamily="50" charset="-128"/>
                        </a:rPr>
                        <a:t>34</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altLang="ja-JP" sz="1200" u="none" strike="noStrike" dirty="0">
                          <a:effectLst/>
                          <a:latin typeface="BIZ UDPゴシック" panose="020B0400000000000000" pitchFamily="50" charset="-128"/>
                          <a:ea typeface="BIZ UDPゴシック" panose="020B0400000000000000" pitchFamily="50" charset="-128"/>
                        </a:rPr>
                        <a:t>60</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altLang="ja-JP" sz="1200" u="none" strike="noStrike" dirty="0">
                          <a:effectLst/>
                          <a:latin typeface="BIZ UDPゴシック" panose="020B0400000000000000" pitchFamily="50" charset="-128"/>
                          <a:ea typeface="BIZ UDPゴシック" panose="020B0400000000000000" pitchFamily="50" charset="-128"/>
                        </a:rPr>
                        <a:t>45</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extLst>
                  <a:ext uri="{0D108BD9-81ED-4DB2-BD59-A6C34878D82A}">
                    <a16:rowId xmlns:a16="http://schemas.microsoft.com/office/drawing/2014/main" val="361579904"/>
                  </a:ext>
                </a:extLst>
              </a:tr>
              <a:tr h="276360">
                <a:tc>
                  <a:txBody>
                    <a:bodyPr/>
                    <a:lstStyle/>
                    <a:p>
                      <a:pPr algn="ctr" fontAlgn="b"/>
                      <a:r>
                        <a:rPr lang="ja-JP" altLang="en-US" sz="1200" u="none" strike="noStrike" dirty="0">
                          <a:effectLst/>
                          <a:latin typeface="BIZ UDPゴシック" panose="020B0400000000000000" pitchFamily="50" charset="-128"/>
                          <a:ea typeface="BIZ UDPゴシック" panose="020B0400000000000000" pitchFamily="50" charset="-128"/>
                        </a:rPr>
                        <a:t>工事・建設作業</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altLang="ja-JP" sz="1200" u="none" strike="noStrike" dirty="0">
                          <a:effectLst/>
                          <a:latin typeface="BIZ UDPゴシック" panose="020B0400000000000000" pitchFamily="50" charset="-128"/>
                          <a:ea typeface="BIZ UDPゴシック" panose="020B0400000000000000" pitchFamily="50" charset="-128"/>
                        </a:rPr>
                        <a:t>109</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altLang="ja-JP" sz="1200" u="none" strike="noStrike" dirty="0">
                          <a:effectLst/>
                          <a:latin typeface="BIZ UDPゴシック" panose="020B0400000000000000" pitchFamily="50" charset="-128"/>
                          <a:ea typeface="BIZ UDPゴシック" panose="020B0400000000000000" pitchFamily="50" charset="-128"/>
                        </a:rPr>
                        <a:t>333</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altLang="ja-JP" sz="1200" u="none" strike="noStrike" dirty="0">
                          <a:effectLst/>
                          <a:latin typeface="BIZ UDPゴシック" panose="020B0400000000000000" pitchFamily="50" charset="-128"/>
                          <a:ea typeface="BIZ UDPゴシック" panose="020B0400000000000000" pitchFamily="50" charset="-128"/>
                        </a:rPr>
                        <a:t>336</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altLang="ja-JP" sz="1200" u="none" strike="noStrike" dirty="0">
                          <a:effectLst/>
                          <a:latin typeface="BIZ UDPゴシック" panose="020B0400000000000000" pitchFamily="50" charset="-128"/>
                          <a:ea typeface="BIZ UDPゴシック" panose="020B0400000000000000" pitchFamily="50" charset="-128"/>
                        </a:rPr>
                        <a:t>328</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altLang="ja-JP" sz="1200" u="none" strike="noStrike" dirty="0">
                          <a:effectLst/>
                          <a:latin typeface="BIZ UDPゴシック" panose="020B0400000000000000" pitchFamily="50" charset="-128"/>
                          <a:ea typeface="BIZ UDPゴシック" panose="020B0400000000000000" pitchFamily="50" charset="-128"/>
                        </a:rPr>
                        <a:t>207</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altLang="ja-JP" sz="1200" u="none" strike="noStrike" dirty="0">
                          <a:effectLst/>
                          <a:latin typeface="BIZ UDPゴシック" panose="020B0400000000000000" pitchFamily="50" charset="-128"/>
                          <a:ea typeface="BIZ UDPゴシック" panose="020B0400000000000000" pitchFamily="50" charset="-128"/>
                        </a:rPr>
                        <a:t>206</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altLang="ja-JP" sz="1200" u="none" strike="noStrike" dirty="0">
                          <a:effectLst/>
                          <a:latin typeface="BIZ UDPゴシック" panose="020B0400000000000000" pitchFamily="50" charset="-128"/>
                          <a:ea typeface="BIZ UDPゴシック" panose="020B0400000000000000" pitchFamily="50" charset="-128"/>
                        </a:rPr>
                        <a:t>231</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altLang="ja-JP" sz="1200" u="none" strike="noStrike" dirty="0">
                          <a:effectLst/>
                          <a:latin typeface="BIZ UDPゴシック" panose="020B0400000000000000" pitchFamily="50" charset="-128"/>
                          <a:ea typeface="BIZ UDPゴシック" panose="020B0400000000000000" pitchFamily="50" charset="-128"/>
                        </a:rPr>
                        <a:t>232</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altLang="ja-JP" sz="1200" u="none" strike="noStrike" dirty="0">
                          <a:effectLst/>
                          <a:latin typeface="BIZ UDPゴシック" panose="020B0400000000000000" pitchFamily="50" charset="-128"/>
                          <a:ea typeface="BIZ UDPゴシック" panose="020B0400000000000000" pitchFamily="50" charset="-128"/>
                        </a:rPr>
                        <a:t>320</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altLang="ja-JP" sz="1200" u="none" strike="noStrike" dirty="0">
                          <a:effectLst/>
                          <a:latin typeface="BIZ UDPゴシック" panose="020B0400000000000000" pitchFamily="50" charset="-128"/>
                          <a:ea typeface="BIZ UDPゴシック" panose="020B0400000000000000" pitchFamily="50" charset="-128"/>
                        </a:rPr>
                        <a:t>368</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altLang="ja-JP" sz="1200" u="none" strike="noStrike" dirty="0">
                          <a:effectLst/>
                          <a:latin typeface="BIZ UDPゴシック" panose="020B0400000000000000" pitchFamily="50" charset="-128"/>
                          <a:ea typeface="BIZ UDPゴシック" panose="020B0400000000000000" pitchFamily="50" charset="-128"/>
                        </a:rPr>
                        <a:t>298</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altLang="ja-JP" sz="1200" u="none" strike="noStrike" dirty="0">
                          <a:effectLst/>
                          <a:latin typeface="BIZ UDPゴシック" panose="020B0400000000000000" pitchFamily="50" charset="-128"/>
                          <a:ea typeface="BIZ UDPゴシック" panose="020B0400000000000000" pitchFamily="50" charset="-128"/>
                        </a:rPr>
                        <a:t>546</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altLang="ja-JP" sz="1200" u="none" strike="noStrike" dirty="0">
                          <a:effectLst/>
                          <a:latin typeface="BIZ UDPゴシック" panose="020B0400000000000000" pitchFamily="50" charset="-128"/>
                          <a:ea typeface="BIZ UDPゴシック" panose="020B0400000000000000" pitchFamily="50" charset="-128"/>
                        </a:rPr>
                        <a:t>385</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altLang="ja-JP" sz="1200" u="none" strike="noStrike" dirty="0">
                          <a:effectLst/>
                          <a:latin typeface="BIZ UDPゴシック" panose="020B0400000000000000" pitchFamily="50" charset="-128"/>
                          <a:ea typeface="BIZ UDPゴシック" panose="020B0400000000000000" pitchFamily="50" charset="-128"/>
                        </a:rPr>
                        <a:t>362</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altLang="ja-JP" sz="1200" u="none" strike="noStrike" dirty="0">
                          <a:effectLst/>
                          <a:latin typeface="BIZ UDPゴシック" panose="020B0400000000000000" pitchFamily="50" charset="-128"/>
                          <a:ea typeface="BIZ UDPゴシック" panose="020B0400000000000000" pitchFamily="50" charset="-128"/>
                        </a:rPr>
                        <a:t>388</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altLang="ja-JP" sz="1200" u="none" strike="noStrike" dirty="0">
                          <a:effectLst/>
                          <a:latin typeface="BIZ UDPゴシック" panose="020B0400000000000000" pitchFamily="50" charset="-128"/>
                          <a:ea typeface="BIZ UDPゴシック" panose="020B0400000000000000" pitchFamily="50" charset="-128"/>
                        </a:rPr>
                        <a:t>456</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extLst>
                  <a:ext uri="{0D108BD9-81ED-4DB2-BD59-A6C34878D82A}">
                    <a16:rowId xmlns:a16="http://schemas.microsoft.com/office/drawing/2014/main" val="2277293070"/>
                  </a:ext>
                </a:extLst>
              </a:tr>
              <a:tr h="276360">
                <a:tc>
                  <a:txBody>
                    <a:bodyPr/>
                    <a:lstStyle/>
                    <a:p>
                      <a:pPr algn="ctr" fontAlgn="b"/>
                      <a:r>
                        <a:rPr lang="ja-JP" altLang="en-US" sz="1200" u="none" strike="noStrike" dirty="0">
                          <a:effectLst/>
                          <a:latin typeface="BIZ UDPゴシック" panose="020B0400000000000000" pitchFamily="50" charset="-128"/>
                          <a:ea typeface="BIZ UDPゴシック" panose="020B0400000000000000" pitchFamily="50" charset="-128"/>
                        </a:rPr>
                        <a:t>合計</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altLang="ja-JP" sz="1200" u="none" strike="noStrike" dirty="0">
                          <a:effectLst/>
                          <a:latin typeface="BIZ UDPゴシック" panose="020B0400000000000000" pitchFamily="50" charset="-128"/>
                          <a:ea typeface="BIZ UDPゴシック" panose="020B0400000000000000" pitchFamily="50" charset="-128"/>
                        </a:rPr>
                        <a:t>203</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altLang="ja-JP" sz="1200" u="none" strike="noStrike" dirty="0">
                          <a:effectLst/>
                          <a:latin typeface="BIZ UDPゴシック" panose="020B0400000000000000" pitchFamily="50" charset="-128"/>
                          <a:ea typeface="BIZ UDPゴシック" panose="020B0400000000000000" pitchFamily="50" charset="-128"/>
                        </a:rPr>
                        <a:t>453</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altLang="ja-JP" sz="1200" u="none" strike="noStrike" dirty="0">
                          <a:effectLst/>
                          <a:latin typeface="BIZ UDPゴシック" panose="020B0400000000000000" pitchFamily="50" charset="-128"/>
                          <a:ea typeface="BIZ UDPゴシック" panose="020B0400000000000000" pitchFamily="50" charset="-128"/>
                        </a:rPr>
                        <a:t>423</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altLang="ja-JP" sz="1200" u="none" strike="noStrike" dirty="0">
                          <a:effectLst/>
                          <a:latin typeface="BIZ UDPゴシック" panose="020B0400000000000000" pitchFamily="50" charset="-128"/>
                          <a:ea typeface="BIZ UDPゴシック" panose="020B0400000000000000" pitchFamily="50" charset="-128"/>
                        </a:rPr>
                        <a:t>409</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altLang="ja-JP" sz="1200" u="none" strike="noStrike" dirty="0">
                          <a:effectLst/>
                          <a:latin typeface="BIZ UDPゴシック" panose="020B0400000000000000" pitchFamily="50" charset="-128"/>
                          <a:ea typeface="BIZ UDPゴシック" panose="020B0400000000000000" pitchFamily="50" charset="-128"/>
                        </a:rPr>
                        <a:t>274</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altLang="ja-JP" sz="1200" u="none" strike="noStrike" dirty="0">
                          <a:effectLst/>
                          <a:latin typeface="BIZ UDPゴシック" panose="020B0400000000000000" pitchFamily="50" charset="-128"/>
                          <a:ea typeface="BIZ UDPゴシック" panose="020B0400000000000000" pitchFamily="50" charset="-128"/>
                        </a:rPr>
                        <a:t>269</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altLang="ja-JP" sz="1200" u="none" strike="noStrike" dirty="0">
                          <a:effectLst/>
                          <a:latin typeface="BIZ UDPゴシック" panose="020B0400000000000000" pitchFamily="50" charset="-128"/>
                          <a:ea typeface="BIZ UDPゴシック" panose="020B0400000000000000" pitchFamily="50" charset="-128"/>
                        </a:rPr>
                        <a:t>288</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altLang="ja-JP" sz="1200" u="none" strike="noStrike" dirty="0">
                          <a:effectLst/>
                          <a:latin typeface="BIZ UDPゴシック" panose="020B0400000000000000" pitchFamily="50" charset="-128"/>
                          <a:ea typeface="BIZ UDPゴシック" panose="020B0400000000000000" pitchFamily="50" charset="-128"/>
                        </a:rPr>
                        <a:t>288</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altLang="ja-JP" sz="1200" u="none" strike="noStrike" dirty="0">
                          <a:effectLst/>
                          <a:latin typeface="BIZ UDPゴシック" panose="020B0400000000000000" pitchFamily="50" charset="-128"/>
                          <a:ea typeface="BIZ UDPゴシック" panose="020B0400000000000000" pitchFamily="50" charset="-128"/>
                        </a:rPr>
                        <a:t>382</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altLang="ja-JP" sz="1200" u="none" strike="noStrike" dirty="0">
                          <a:effectLst/>
                          <a:latin typeface="BIZ UDPゴシック" panose="020B0400000000000000" pitchFamily="50" charset="-128"/>
                          <a:ea typeface="BIZ UDPゴシック" panose="020B0400000000000000" pitchFamily="50" charset="-128"/>
                        </a:rPr>
                        <a:t>437</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altLang="ja-JP" sz="1200" u="none" strike="noStrike" dirty="0">
                          <a:effectLst/>
                          <a:latin typeface="BIZ UDPゴシック" panose="020B0400000000000000" pitchFamily="50" charset="-128"/>
                          <a:ea typeface="BIZ UDPゴシック" panose="020B0400000000000000" pitchFamily="50" charset="-128"/>
                        </a:rPr>
                        <a:t>366</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altLang="ja-JP" sz="1200" u="none" strike="noStrike" dirty="0">
                          <a:effectLst/>
                          <a:latin typeface="BIZ UDPゴシック" panose="020B0400000000000000" pitchFamily="50" charset="-128"/>
                          <a:ea typeface="BIZ UDPゴシック" panose="020B0400000000000000" pitchFamily="50" charset="-128"/>
                        </a:rPr>
                        <a:t>601</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altLang="ja-JP" sz="1200" u="none" strike="noStrike" dirty="0">
                          <a:effectLst/>
                          <a:latin typeface="BIZ UDPゴシック" panose="020B0400000000000000" pitchFamily="50" charset="-128"/>
                          <a:ea typeface="BIZ UDPゴシック" panose="020B0400000000000000" pitchFamily="50" charset="-128"/>
                        </a:rPr>
                        <a:t>430</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altLang="ja-JP" sz="1200" u="none" strike="noStrike" dirty="0">
                          <a:effectLst/>
                          <a:latin typeface="BIZ UDPゴシック" panose="020B0400000000000000" pitchFamily="50" charset="-128"/>
                          <a:ea typeface="BIZ UDPゴシック" panose="020B0400000000000000" pitchFamily="50" charset="-128"/>
                        </a:rPr>
                        <a:t>396</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altLang="ja-JP" sz="1200" u="none" strike="noStrike" dirty="0">
                          <a:effectLst/>
                          <a:latin typeface="BIZ UDPゴシック" panose="020B0400000000000000" pitchFamily="50" charset="-128"/>
                          <a:ea typeface="BIZ UDPゴシック" panose="020B0400000000000000" pitchFamily="50" charset="-128"/>
                        </a:rPr>
                        <a:t>448</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tc>
                  <a:txBody>
                    <a:bodyPr/>
                    <a:lstStyle/>
                    <a:p>
                      <a:pPr algn="ctr" fontAlgn="b"/>
                      <a:r>
                        <a:rPr lang="en-US" altLang="ja-JP" sz="1200" u="none" strike="noStrike" dirty="0">
                          <a:effectLst/>
                          <a:latin typeface="BIZ UDPゴシック" panose="020B0400000000000000" pitchFamily="50" charset="-128"/>
                          <a:ea typeface="BIZ UDPゴシック" panose="020B0400000000000000" pitchFamily="50" charset="-128"/>
                        </a:rPr>
                        <a:t>501</a:t>
                      </a:r>
                      <a:endPar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362" marR="5362" marT="5362" marB="0" anchor="ctr"/>
                </a:tc>
                <a:extLst>
                  <a:ext uri="{0D108BD9-81ED-4DB2-BD59-A6C34878D82A}">
                    <a16:rowId xmlns:a16="http://schemas.microsoft.com/office/drawing/2014/main" val="2378270970"/>
                  </a:ext>
                </a:extLst>
              </a:tr>
            </a:tbl>
          </a:graphicData>
        </a:graphic>
      </p:graphicFrame>
      <p:sp>
        <p:nvSpPr>
          <p:cNvPr id="17" name="テキスト ボックス 16">
            <a:extLst>
              <a:ext uri="{FF2B5EF4-FFF2-40B4-BE49-F238E27FC236}">
                <a16:creationId xmlns:a16="http://schemas.microsoft.com/office/drawing/2014/main" id="{D154A4CB-BDB2-493B-8BE3-E5A102A471F1}"/>
              </a:ext>
            </a:extLst>
          </p:cNvPr>
          <p:cNvSpPr txBox="1"/>
          <p:nvPr/>
        </p:nvSpPr>
        <p:spPr>
          <a:xfrm>
            <a:off x="1248652" y="3930370"/>
            <a:ext cx="8379741" cy="600164"/>
          </a:xfrm>
          <a:prstGeom prst="rect">
            <a:avLst/>
          </a:prstGeom>
          <a:noFill/>
        </p:spPr>
        <p:txBody>
          <a:bodyPr wrap="square" rtlCol="0">
            <a:spAutoFit/>
          </a:bodyPr>
          <a:lstStyle/>
          <a:p>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出展は公害等調整委員会による「公害苦情調査」より。</a:t>
            </a:r>
            <a:endParaRPr kumimoji="1" lang="en-US" altLang="ja-JP" sz="1100" dirty="0">
              <a:latin typeface="BIZ UDPゴシック" panose="020B0400000000000000" pitchFamily="50" charset="-128"/>
              <a:ea typeface="BIZ UDPゴシック" panose="020B0400000000000000" pitchFamily="50" charset="-128"/>
            </a:endParaRPr>
          </a:p>
          <a:p>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大気汚染」カテゴリの「産業用機械作動」「工事・建設作業」の件数を掲載しているため、「施設（焼却）」としての有害物質やばいじんの件数は含まれないが、解体現場からのアスベスト等の苦情も件数に含まれる。</a:t>
            </a:r>
          </a:p>
        </p:txBody>
      </p:sp>
      <p:sp>
        <p:nvSpPr>
          <p:cNvPr id="18" name="テキスト ボックス 17">
            <a:extLst>
              <a:ext uri="{FF2B5EF4-FFF2-40B4-BE49-F238E27FC236}">
                <a16:creationId xmlns:a16="http://schemas.microsoft.com/office/drawing/2014/main" id="{F23BC19A-CB4A-43B1-8DB4-9A90E3552499}"/>
              </a:ext>
            </a:extLst>
          </p:cNvPr>
          <p:cNvSpPr txBox="1"/>
          <p:nvPr/>
        </p:nvSpPr>
        <p:spPr>
          <a:xfrm>
            <a:off x="4770701" y="6171916"/>
            <a:ext cx="4437391" cy="430887"/>
          </a:xfrm>
          <a:prstGeom prst="rect">
            <a:avLst/>
          </a:prstGeom>
          <a:noFill/>
        </p:spPr>
        <p:txBody>
          <a:bodyPr wrap="square" rtlCol="0">
            <a:spAutoFit/>
          </a:bodyPr>
          <a:lstStyle/>
          <a:p>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大阪府による府内市町村アンケート結果より</a:t>
            </a:r>
          </a:p>
          <a:p>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公害苦情調査とは異なる独自調査のため上記表と合計があわない。</a:t>
            </a:r>
          </a:p>
        </p:txBody>
      </p:sp>
      <p:sp>
        <p:nvSpPr>
          <p:cNvPr id="19" name="テキスト ボックス 18">
            <a:extLst>
              <a:ext uri="{FF2B5EF4-FFF2-40B4-BE49-F238E27FC236}">
                <a16:creationId xmlns:a16="http://schemas.microsoft.com/office/drawing/2014/main" id="{952C92F2-FD25-41C3-B4DD-D471DBCE8F50}"/>
              </a:ext>
            </a:extLst>
          </p:cNvPr>
          <p:cNvSpPr txBox="1"/>
          <p:nvPr/>
        </p:nvSpPr>
        <p:spPr>
          <a:xfrm>
            <a:off x="684610" y="1188030"/>
            <a:ext cx="8856794" cy="1077218"/>
          </a:xfrm>
          <a:prstGeom prst="rect">
            <a:avLst/>
          </a:prstGeom>
          <a:noFill/>
          <a:ln>
            <a:solidFill>
              <a:schemeClr val="tx1"/>
            </a:solidFill>
          </a:ln>
        </p:spPr>
        <p:txBody>
          <a:bodyPr wrap="square" rtlCol="0">
            <a:spAutoFit/>
          </a:bodyPr>
          <a:lstStyle/>
          <a:p>
            <a:r>
              <a:rPr kumimoji="1" lang="ja-JP" altLang="en-US" sz="1600" dirty="0">
                <a:latin typeface="BIZ UDPゴシック" panose="020B0400000000000000" pitchFamily="50" charset="-128"/>
                <a:ea typeface="BIZ UDPゴシック" panose="020B0400000000000000" pitchFamily="50" charset="-128"/>
              </a:rPr>
              <a:t>〇粉じんに係る苦情件数は年度により増減はあるものの、産業用機械からの苦情件数は減少傾向にある。</a:t>
            </a:r>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〇粉じん苦情の主な発生原因は工事・建設作業であり、工場・事業場の設備等を発生源とする苦情件数は平成</a:t>
            </a:r>
            <a:r>
              <a:rPr kumimoji="1" lang="en-US" altLang="ja-JP" sz="1600" dirty="0">
                <a:latin typeface="BIZ UDPゴシック" panose="020B0400000000000000" pitchFamily="50" charset="-128"/>
                <a:ea typeface="BIZ UDPゴシック" panose="020B0400000000000000" pitchFamily="50" charset="-128"/>
              </a:rPr>
              <a:t>29</a:t>
            </a:r>
            <a:r>
              <a:rPr kumimoji="1" lang="ja-JP" altLang="en-US" sz="1600" dirty="0">
                <a:latin typeface="BIZ UDPゴシック" panose="020B0400000000000000" pitchFamily="50" charset="-128"/>
                <a:ea typeface="BIZ UDPゴシック" panose="020B0400000000000000" pitchFamily="50" charset="-128"/>
              </a:rPr>
              <a:t>年度で</a:t>
            </a:r>
            <a:r>
              <a:rPr kumimoji="1" lang="en-US" altLang="ja-JP" sz="1600" dirty="0">
                <a:latin typeface="BIZ UDPゴシック" panose="020B0400000000000000" pitchFamily="50" charset="-128"/>
                <a:ea typeface="BIZ UDPゴシック" panose="020B0400000000000000" pitchFamily="50" charset="-128"/>
              </a:rPr>
              <a:t>15%</a:t>
            </a:r>
            <a:r>
              <a:rPr kumimoji="1" lang="ja-JP" altLang="en-US" sz="1600" dirty="0">
                <a:latin typeface="BIZ UDPゴシック" panose="020B0400000000000000" pitchFamily="50" charset="-128"/>
                <a:ea typeface="BIZ UDPゴシック" panose="020B0400000000000000" pitchFamily="50" charset="-128"/>
              </a:rPr>
              <a:t>であった。</a:t>
            </a:r>
          </a:p>
        </p:txBody>
      </p:sp>
    </p:spTree>
    <p:extLst>
      <p:ext uri="{BB962C8B-B14F-4D97-AF65-F5344CB8AC3E}">
        <p14:creationId xmlns:p14="http://schemas.microsoft.com/office/powerpoint/2010/main" val="28522312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p:cNvSpPr>
            <a:spLocks noGrp="1"/>
          </p:cNvSpPr>
          <p:nvPr>
            <p:ph type="title"/>
          </p:nvPr>
        </p:nvSpPr>
        <p:spPr>
          <a:xfrm>
            <a:off x="1083470" y="609600"/>
            <a:ext cx="7870030" cy="1320800"/>
          </a:xfrm>
        </p:spPr>
        <p:txBody>
          <a:bodyPr>
            <a:normAutofit/>
          </a:bodyPr>
          <a:lstStyle/>
          <a:p>
            <a:r>
              <a:rPr lang="ja-JP" altLang="en-US" sz="2800" dirty="0">
                <a:latin typeface="BIZ UDPゴシック" panose="020B0400000000000000" pitchFamily="50" charset="-128"/>
                <a:ea typeface="BIZ UDPゴシック" panose="020B0400000000000000" pitchFamily="50" charset="-128"/>
              </a:rPr>
              <a:t>条例における排出規制制度の効果と課題①</a:t>
            </a:r>
          </a:p>
        </p:txBody>
      </p:sp>
      <p:sp>
        <p:nvSpPr>
          <p:cNvPr id="13" name="Isosceles Triangle 12">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6" name="コンテンツ プレースホルダー 5">
            <a:extLst>
              <a:ext uri="{FF2B5EF4-FFF2-40B4-BE49-F238E27FC236}">
                <a16:creationId xmlns:a16="http://schemas.microsoft.com/office/drawing/2014/main" id="{B92A4CCA-E3E8-47B2-B0FC-F3DC93C9ACDD}"/>
              </a:ext>
            </a:extLst>
          </p:cNvPr>
          <p:cNvSpPr>
            <a:spLocks noGrp="1"/>
          </p:cNvSpPr>
          <p:nvPr>
            <p:ph idx="1"/>
          </p:nvPr>
        </p:nvSpPr>
        <p:spPr>
          <a:xfrm>
            <a:off x="779918" y="1270000"/>
            <a:ext cx="8666177" cy="5395843"/>
          </a:xfrm>
        </p:spPr>
        <p:txBody>
          <a:bodyPr>
            <a:noAutofit/>
          </a:bodyPr>
          <a:lstStyle/>
          <a:p>
            <a:pPr marL="0" indent="0">
              <a:lnSpc>
                <a:spcPct val="90000"/>
              </a:lnSpc>
              <a:buNone/>
            </a:pPr>
            <a:r>
              <a:rPr lang="ja-JP" altLang="en-US" sz="1600" dirty="0">
                <a:latin typeface="BIZ UDPゴシック" panose="020B0400000000000000" pitchFamily="50" charset="-128"/>
                <a:ea typeface="BIZ UDPゴシック" panose="020B0400000000000000" pitchFamily="50" charset="-128"/>
              </a:rPr>
              <a:t>〇粉じん規制全般</a:t>
            </a:r>
            <a:endParaRPr lang="en-US" altLang="ja-JP" sz="1600" dirty="0">
              <a:latin typeface="BIZ UDPゴシック" panose="020B0400000000000000" pitchFamily="50" charset="-128"/>
              <a:ea typeface="BIZ UDPゴシック" panose="020B0400000000000000" pitchFamily="50" charset="-128"/>
            </a:endParaRPr>
          </a:p>
          <a:p>
            <a:pPr marL="0" indent="0">
              <a:lnSpc>
                <a:spcPct val="90000"/>
              </a:lnSpc>
              <a:buNone/>
            </a:pPr>
            <a:r>
              <a:rPr lang="ja-JP" altLang="en-US" sz="1600" dirty="0">
                <a:latin typeface="BIZ UDPゴシック" panose="020B0400000000000000" pitchFamily="50" charset="-128"/>
                <a:ea typeface="BIZ UDPゴシック" panose="020B0400000000000000" pitchFamily="50" charset="-128"/>
              </a:rPr>
              <a:t>◆効果</a:t>
            </a:r>
            <a:endParaRPr lang="en-US" altLang="ja-JP" sz="1600" dirty="0">
              <a:latin typeface="BIZ UDPゴシック" panose="020B0400000000000000" pitchFamily="50" charset="-128"/>
              <a:ea typeface="BIZ UDPゴシック" panose="020B0400000000000000" pitchFamily="50" charset="-128"/>
            </a:endParaRPr>
          </a:p>
          <a:p>
            <a:pPr marL="0" indent="0">
              <a:lnSpc>
                <a:spcPct val="90000"/>
              </a:lnSpc>
              <a:buNone/>
            </a:pPr>
            <a:r>
              <a:rPr lang="ja-JP" altLang="en-US" sz="1600" dirty="0">
                <a:latin typeface="BIZ UDPゴシック" panose="020B0400000000000000" pitchFamily="50" charset="-128"/>
                <a:ea typeface="BIZ UDPゴシック" panose="020B0400000000000000" pitchFamily="50" charset="-128"/>
              </a:rPr>
              <a:t>・中小企業が多いという大阪府の地域的な特性を踏まえた法対象施設の多数の横出しおよび裾下げによる排出規制の実施により、</a:t>
            </a:r>
            <a:r>
              <a:rPr lang="en-US" altLang="ja-JP" sz="1600" dirty="0">
                <a:latin typeface="BIZ UDPゴシック" panose="020B0400000000000000" pitchFamily="50" charset="-128"/>
                <a:ea typeface="BIZ UDPゴシック" panose="020B0400000000000000" pitchFamily="50" charset="-128"/>
              </a:rPr>
              <a:t> SPM</a:t>
            </a:r>
            <a:r>
              <a:rPr lang="ja-JP" altLang="en-US" sz="1600" dirty="0">
                <a:latin typeface="BIZ UDPゴシック" panose="020B0400000000000000" pitchFamily="50" charset="-128"/>
                <a:ea typeface="BIZ UDPゴシック" panose="020B0400000000000000" pitchFamily="50" charset="-128"/>
              </a:rPr>
              <a:t>の大気環境濃度は低減され、</a:t>
            </a:r>
            <a:r>
              <a:rPr lang="ja-JP" altLang="en-US" sz="1600" u="sng" dirty="0">
                <a:latin typeface="BIZ UDPゴシック" panose="020B0400000000000000" pitchFamily="50" charset="-128"/>
                <a:ea typeface="BIZ UDPゴシック" panose="020B0400000000000000" pitchFamily="50" charset="-128"/>
              </a:rPr>
              <a:t>府域の大気環境の改善につながった</a:t>
            </a:r>
            <a:r>
              <a:rPr lang="ja-JP" altLang="en-US" sz="1600" dirty="0">
                <a:latin typeface="BIZ UDPゴシック" panose="020B0400000000000000" pitchFamily="50" charset="-128"/>
                <a:ea typeface="BIZ UDPゴシック" panose="020B0400000000000000" pitchFamily="50" charset="-128"/>
              </a:rPr>
              <a:t>。</a:t>
            </a:r>
            <a:endParaRPr lang="en-US" altLang="ja-JP" sz="1600" dirty="0">
              <a:latin typeface="BIZ UDPゴシック" panose="020B0400000000000000" pitchFamily="50" charset="-128"/>
              <a:ea typeface="BIZ UDPゴシック" panose="020B0400000000000000" pitchFamily="50" charset="-128"/>
            </a:endParaRPr>
          </a:p>
          <a:p>
            <a:pPr marL="0" indent="0">
              <a:lnSpc>
                <a:spcPct val="90000"/>
              </a:lnSpc>
              <a:buNone/>
            </a:pPr>
            <a:r>
              <a:rPr lang="ja-JP" altLang="en-US" sz="1600" dirty="0">
                <a:latin typeface="BIZ UDPゴシック" panose="020B0400000000000000" pitchFamily="50" charset="-128"/>
                <a:ea typeface="BIZ UDPゴシック" panose="020B0400000000000000" pitchFamily="50" charset="-128"/>
              </a:rPr>
              <a:t>・</a:t>
            </a:r>
            <a:r>
              <a:rPr lang="ja-JP" altLang="en-US" sz="1600" u="sng" dirty="0">
                <a:latin typeface="BIZ UDPゴシック" panose="020B0400000000000000" pitchFamily="50" charset="-128"/>
                <a:ea typeface="BIZ UDPゴシック" panose="020B0400000000000000" pitchFamily="50" charset="-128"/>
              </a:rPr>
              <a:t>産業用機械からの苦情の件数は減少傾向</a:t>
            </a:r>
            <a:r>
              <a:rPr lang="ja-JP" altLang="en-US" sz="1600" dirty="0">
                <a:latin typeface="BIZ UDPゴシック" panose="020B0400000000000000" pitchFamily="50" charset="-128"/>
                <a:ea typeface="BIZ UDPゴシック" panose="020B0400000000000000" pitchFamily="50" charset="-128"/>
              </a:rPr>
              <a:t>にあり、恒常的かつ局所的な粉じん被害を低減することができた。</a:t>
            </a:r>
            <a:endParaRPr lang="en-US" altLang="ja-JP" sz="1600" dirty="0">
              <a:latin typeface="BIZ UDPゴシック" panose="020B0400000000000000" pitchFamily="50" charset="-128"/>
              <a:ea typeface="BIZ UDPゴシック" panose="020B0400000000000000" pitchFamily="50" charset="-128"/>
            </a:endParaRPr>
          </a:p>
          <a:p>
            <a:pPr marL="0" indent="0">
              <a:lnSpc>
                <a:spcPct val="90000"/>
              </a:lnSpc>
              <a:buNone/>
            </a:pPr>
            <a:r>
              <a:rPr lang="ja-JP" altLang="en-US" sz="1600" dirty="0">
                <a:latin typeface="BIZ UDPゴシック" panose="020B0400000000000000" pitchFamily="50" charset="-128"/>
                <a:ea typeface="BIZ UDPゴシック" panose="020B0400000000000000" pitchFamily="50" charset="-128"/>
              </a:rPr>
              <a:t>・</a:t>
            </a:r>
            <a:r>
              <a:rPr lang="ja-JP" altLang="en-US" sz="1600" u="sng" dirty="0">
                <a:latin typeface="BIZ UDPゴシック" panose="020B0400000000000000" pitchFamily="50" charset="-128"/>
                <a:ea typeface="BIZ UDPゴシック" panose="020B0400000000000000" pitchFamily="50" charset="-128"/>
              </a:rPr>
              <a:t>特定粉じん規制</a:t>
            </a:r>
            <a:r>
              <a:rPr lang="ja-JP" altLang="en-US" sz="1600" dirty="0">
                <a:latin typeface="BIZ UDPゴシック" panose="020B0400000000000000" pitchFamily="50" charset="-128"/>
                <a:ea typeface="BIZ UDPゴシック" panose="020B0400000000000000" pitchFamily="50" charset="-128"/>
              </a:rPr>
              <a:t>として有害性の高い物質について燃焼過程以外の機械的処理からの粒子状物質も規制することで、</a:t>
            </a:r>
            <a:r>
              <a:rPr lang="ja-JP" altLang="en-US" sz="1600" u="sng" dirty="0">
                <a:latin typeface="BIZ UDPゴシック" panose="020B0400000000000000" pitchFamily="50" charset="-128"/>
                <a:ea typeface="BIZ UDPゴシック" panose="020B0400000000000000" pitchFamily="50" charset="-128"/>
              </a:rPr>
              <a:t>有害物質の大気放出を抑えるとともに、事業者の生活環境保全への意識向上につながった</a:t>
            </a:r>
            <a:r>
              <a:rPr lang="ja-JP" altLang="en-US" sz="1600" dirty="0">
                <a:latin typeface="BIZ UDPゴシック" panose="020B0400000000000000" pitchFamily="50" charset="-128"/>
                <a:ea typeface="BIZ UDPゴシック" panose="020B0400000000000000" pitchFamily="50" charset="-128"/>
              </a:rPr>
              <a:t>。</a:t>
            </a:r>
          </a:p>
          <a:p>
            <a:pPr marL="0" indent="0">
              <a:lnSpc>
                <a:spcPct val="90000"/>
              </a:lnSpc>
              <a:buNone/>
            </a:pPr>
            <a:endParaRPr lang="en-US" altLang="ja-JP" sz="1600" dirty="0">
              <a:latin typeface="BIZ UDPゴシック" panose="020B0400000000000000" pitchFamily="50" charset="-128"/>
              <a:ea typeface="BIZ UDPゴシック" panose="020B0400000000000000" pitchFamily="50" charset="-128"/>
            </a:endParaRPr>
          </a:p>
          <a:p>
            <a:pPr marL="0" indent="0">
              <a:lnSpc>
                <a:spcPct val="90000"/>
              </a:lnSpc>
              <a:buNone/>
            </a:pPr>
            <a:r>
              <a:rPr lang="ja-JP" altLang="en-US" sz="1600" dirty="0">
                <a:latin typeface="BIZ UDPゴシック" panose="020B0400000000000000" pitchFamily="50" charset="-128"/>
                <a:ea typeface="BIZ UDPゴシック" panose="020B0400000000000000" pitchFamily="50" charset="-128"/>
              </a:rPr>
              <a:t>◆課題</a:t>
            </a:r>
            <a:endParaRPr lang="en-US" altLang="ja-JP" sz="1600" dirty="0">
              <a:latin typeface="BIZ UDPゴシック" panose="020B0400000000000000" pitchFamily="50" charset="-128"/>
              <a:ea typeface="BIZ UDPゴシック" panose="020B0400000000000000" pitchFamily="50" charset="-128"/>
            </a:endParaRPr>
          </a:p>
          <a:p>
            <a:pPr marL="0" indent="0">
              <a:lnSpc>
                <a:spcPct val="90000"/>
              </a:lnSpc>
              <a:buNone/>
            </a:pPr>
            <a:r>
              <a:rPr lang="ja-JP" altLang="en-US" sz="1600" dirty="0">
                <a:latin typeface="BIZ UDPゴシック" panose="020B0400000000000000" pitchFamily="50" charset="-128"/>
                <a:ea typeface="BIZ UDPゴシック" panose="020B0400000000000000" pitchFamily="50" charset="-128"/>
              </a:rPr>
              <a:t>・粉じん排出施設からの粉じんは概して粒径が大きいことから</a:t>
            </a:r>
            <a:r>
              <a:rPr lang="ja-JP" altLang="en-US" sz="1600" dirty="0" smtClean="0">
                <a:latin typeface="BIZ UDPゴシック" panose="020B0400000000000000" pitchFamily="50" charset="-128"/>
                <a:ea typeface="BIZ UDPゴシック" panose="020B0400000000000000" pitchFamily="50" charset="-128"/>
              </a:rPr>
              <a:t>、</a:t>
            </a:r>
            <a:r>
              <a:rPr lang="en-US" altLang="ja-JP" sz="1600" dirty="0" smtClean="0">
                <a:latin typeface="BIZ UDPゴシック" panose="020B0400000000000000" pitchFamily="50" charset="-128"/>
                <a:ea typeface="BIZ UDPゴシック" panose="020B0400000000000000" pitchFamily="50" charset="-128"/>
              </a:rPr>
              <a:t>PM2.5</a:t>
            </a:r>
            <a:r>
              <a:rPr lang="ja-JP" altLang="en-US" sz="1600" dirty="0">
                <a:latin typeface="BIZ UDPゴシック" panose="020B0400000000000000" pitchFamily="50" charset="-128"/>
                <a:ea typeface="BIZ UDPゴシック" panose="020B0400000000000000" pitchFamily="50" charset="-128"/>
              </a:rPr>
              <a:t>などの広域的な環境問題とは異なり、局所的な公害問題となることが多いが、産業用機械からの苦情件数は減少傾向にある</a:t>
            </a:r>
            <a:r>
              <a:rPr lang="ja-JP" altLang="en-US" sz="1600" dirty="0">
                <a:solidFill>
                  <a:schemeClr val="tx1"/>
                </a:solidFill>
                <a:latin typeface="BIZ UDPゴシック" panose="020B0400000000000000" pitchFamily="50" charset="-128"/>
                <a:ea typeface="BIZ UDPゴシック" panose="020B0400000000000000" pitchFamily="50" charset="-128"/>
              </a:rPr>
              <a:t>ものの</a:t>
            </a:r>
            <a:r>
              <a:rPr lang="ja-JP" altLang="en-US" sz="1600" dirty="0">
                <a:latin typeface="BIZ UDPゴシック" panose="020B0400000000000000" pitchFamily="50" charset="-128"/>
                <a:ea typeface="BIZ UDPゴシック" panose="020B0400000000000000" pitchFamily="50" charset="-128"/>
              </a:rPr>
              <a:t>、</a:t>
            </a:r>
            <a:r>
              <a:rPr lang="ja-JP" altLang="en-US" sz="1600" u="sng" dirty="0">
                <a:latin typeface="BIZ UDPゴシック" panose="020B0400000000000000" pitchFamily="50" charset="-128"/>
                <a:ea typeface="BIZ UDPゴシック" panose="020B0400000000000000" pitchFamily="50" charset="-128"/>
              </a:rPr>
              <a:t>規制対象外である工事・建設作業からの粉じん苦情件数は増加傾向にある</a:t>
            </a:r>
            <a:r>
              <a:rPr lang="ja-JP" altLang="en-US" sz="1600" dirty="0">
                <a:latin typeface="BIZ UDPゴシック" panose="020B0400000000000000" pitchFamily="50" charset="-128"/>
                <a:ea typeface="BIZ UDPゴシック" panose="020B0400000000000000" pitchFamily="50" charset="-128"/>
              </a:rPr>
              <a:t>。</a:t>
            </a:r>
            <a:endParaRPr lang="en-US" altLang="ja-JP" sz="1600" dirty="0">
              <a:latin typeface="BIZ UDPゴシック" panose="020B0400000000000000" pitchFamily="50" charset="-128"/>
              <a:ea typeface="BIZ UDPゴシック" panose="020B0400000000000000" pitchFamily="50" charset="-128"/>
            </a:endParaRPr>
          </a:p>
          <a:p>
            <a:pPr marL="0" indent="0">
              <a:lnSpc>
                <a:spcPct val="90000"/>
              </a:lnSpc>
              <a:buNone/>
            </a:pPr>
            <a:r>
              <a:rPr lang="ja-JP" altLang="en-US" sz="1600" dirty="0">
                <a:latin typeface="BIZ UDPゴシック" panose="020B0400000000000000" pitchFamily="50" charset="-128"/>
                <a:ea typeface="BIZ UDPゴシック" panose="020B0400000000000000" pitchFamily="50" charset="-128"/>
              </a:rPr>
              <a:t>・排出される粉じんの種類によっては</a:t>
            </a:r>
            <a:r>
              <a:rPr lang="ja-JP" altLang="en-US" sz="1600" u="sng" dirty="0">
                <a:latin typeface="BIZ UDPゴシック" panose="020B0400000000000000" pitchFamily="50" charset="-128"/>
                <a:ea typeface="BIZ UDPゴシック" panose="020B0400000000000000" pitchFamily="50" charset="-128"/>
              </a:rPr>
              <a:t>法の一般粉じん規制と条例特定粉じん規制で二重の規制がかかる施設が存在する</a:t>
            </a:r>
            <a:r>
              <a:rPr lang="ja-JP" altLang="en-US" sz="1600" dirty="0">
                <a:latin typeface="BIZ UDPゴシック" panose="020B0400000000000000" pitchFamily="50" charset="-128"/>
                <a:ea typeface="BIZ UDPゴシック" panose="020B0400000000000000" pitchFamily="50" charset="-128"/>
              </a:rPr>
              <a:t>。（</a:t>
            </a:r>
            <a:r>
              <a:rPr lang="en-US" altLang="ja-JP" sz="1600" dirty="0">
                <a:latin typeface="BIZ UDPゴシック" panose="020B0400000000000000" pitchFamily="50" charset="-128"/>
                <a:ea typeface="BIZ UDPゴシック" panose="020B0400000000000000" pitchFamily="50" charset="-128"/>
              </a:rPr>
              <a:t>P11</a:t>
            </a:r>
            <a:r>
              <a:rPr lang="ja-JP" altLang="en-US" sz="1600" dirty="0">
                <a:latin typeface="BIZ UDPゴシック" panose="020B0400000000000000" pitchFamily="50" charset="-128"/>
                <a:ea typeface="BIZ UDPゴシック" panose="020B0400000000000000" pitchFamily="50" charset="-128"/>
              </a:rPr>
              <a:t>図の①）</a:t>
            </a:r>
          </a:p>
          <a:p>
            <a:pPr marL="0" indent="0">
              <a:lnSpc>
                <a:spcPct val="90000"/>
              </a:lnSpc>
              <a:buNone/>
            </a:pPr>
            <a:r>
              <a:rPr lang="ja-JP" altLang="en-US" sz="1600" dirty="0">
                <a:latin typeface="BIZ UDPゴシック" panose="020B0400000000000000" pitchFamily="50" charset="-128"/>
                <a:ea typeface="BIZ UDPゴシック" panose="020B0400000000000000" pitchFamily="50" charset="-128"/>
              </a:rPr>
              <a:t>・同じく粉じんの種類によっては</a:t>
            </a:r>
            <a:r>
              <a:rPr lang="ja-JP" altLang="en-US" sz="1600" u="sng" dirty="0">
                <a:latin typeface="BIZ UDPゴシック" panose="020B0400000000000000" pitchFamily="50" charset="-128"/>
                <a:ea typeface="BIZ UDPゴシック" panose="020B0400000000000000" pitchFamily="50" charset="-128"/>
              </a:rPr>
              <a:t>条例一般粉じん規制と条例特定粉じん規制の二重の規制がかかる施設が存在する</a:t>
            </a:r>
            <a:r>
              <a:rPr lang="ja-JP" altLang="en-US" sz="1600" dirty="0">
                <a:latin typeface="BIZ UDPゴシック" panose="020B0400000000000000" pitchFamily="50" charset="-128"/>
                <a:ea typeface="BIZ UDPゴシック" panose="020B0400000000000000" pitchFamily="50" charset="-128"/>
              </a:rPr>
              <a:t>。（</a:t>
            </a:r>
            <a:r>
              <a:rPr lang="en-US" altLang="ja-JP" sz="1600" dirty="0">
                <a:latin typeface="BIZ UDPゴシック" panose="020B0400000000000000" pitchFamily="50" charset="-128"/>
                <a:ea typeface="BIZ UDPゴシック" panose="020B0400000000000000" pitchFamily="50" charset="-128"/>
              </a:rPr>
              <a:t>P11</a:t>
            </a:r>
            <a:r>
              <a:rPr lang="ja-JP" altLang="en-US" sz="1600" dirty="0">
                <a:latin typeface="BIZ UDPゴシック" panose="020B0400000000000000" pitchFamily="50" charset="-128"/>
                <a:ea typeface="BIZ UDPゴシック" panose="020B0400000000000000" pitchFamily="50" charset="-128"/>
              </a:rPr>
              <a:t>図の②）</a:t>
            </a:r>
            <a:endParaRPr lang="en-US" altLang="ja-JP" sz="1600" dirty="0">
              <a:latin typeface="BIZ UDPゴシック" panose="020B0400000000000000" pitchFamily="50" charset="-128"/>
              <a:ea typeface="BIZ UDPゴシック" panose="020B0400000000000000" pitchFamily="50" charset="-128"/>
            </a:endParaRPr>
          </a:p>
          <a:p>
            <a:pPr marL="0" indent="0">
              <a:lnSpc>
                <a:spcPct val="90000"/>
              </a:lnSpc>
              <a:buNone/>
            </a:pPr>
            <a:endParaRPr lang="ja-JP" altLang="en-US" sz="1600" dirty="0">
              <a:latin typeface="BIZ UDPゴシック" panose="020B0400000000000000" pitchFamily="50" charset="-128"/>
              <a:ea typeface="BIZ UDPゴシック" panose="020B0400000000000000" pitchFamily="50" charset="-128"/>
            </a:endParaRPr>
          </a:p>
        </p:txBody>
      </p:sp>
      <p:sp>
        <p:nvSpPr>
          <p:cNvPr id="15" name="Isosceles Triangle 14">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スライド番号プレースホルダー 3">
            <a:extLst>
              <a:ext uri="{FF2B5EF4-FFF2-40B4-BE49-F238E27FC236}">
                <a16:creationId xmlns:a16="http://schemas.microsoft.com/office/drawing/2014/main" id="{94794F6A-5A02-46B9-A6BC-5FE08528651E}"/>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14</a:t>
            </a:fld>
            <a:endParaRPr lang="en-US" dirty="0">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3781284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Isosceles Triangle 14">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タイトル 1">
            <a:extLst>
              <a:ext uri="{FF2B5EF4-FFF2-40B4-BE49-F238E27FC236}">
                <a16:creationId xmlns:a16="http://schemas.microsoft.com/office/drawing/2014/main" id="{826C149E-974E-41F5-B934-0E51471351EA}"/>
              </a:ext>
            </a:extLst>
          </p:cNvPr>
          <p:cNvSpPr>
            <a:spLocks noGrp="1"/>
          </p:cNvSpPr>
          <p:nvPr>
            <p:ph type="title"/>
          </p:nvPr>
        </p:nvSpPr>
        <p:spPr>
          <a:xfrm>
            <a:off x="1083470" y="609600"/>
            <a:ext cx="6984793" cy="940904"/>
          </a:xfrm>
        </p:spPr>
        <p:txBody>
          <a:bodyPr>
            <a:normAutofit/>
          </a:bodyPr>
          <a:lstStyle/>
          <a:p>
            <a:r>
              <a:rPr lang="ja-JP" altLang="en-US" sz="2800" dirty="0">
                <a:latin typeface="BIZ UDPゴシック" panose="020B0400000000000000" pitchFamily="50" charset="-128"/>
                <a:ea typeface="BIZ UDPゴシック" panose="020B0400000000000000" pitchFamily="50" charset="-128"/>
              </a:rPr>
              <a:t>条例における排出規制制度の効果と課題②</a:t>
            </a:r>
          </a:p>
        </p:txBody>
      </p:sp>
      <p:sp>
        <p:nvSpPr>
          <p:cNvPr id="16" name="コンテンツ プレースホルダー 5">
            <a:extLst>
              <a:ext uri="{FF2B5EF4-FFF2-40B4-BE49-F238E27FC236}">
                <a16:creationId xmlns:a16="http://schemas.microsoft.com/office/drawing/2014/main" id="{2B5AB7F8-C2C8-4A82-BD78-09D934C8A3F0}"/>
              </a:ext>
            </a:extLst>
          </p:cNvPr>
          <p:cNvSpPr>
            <a:spLocks noGrp="1"/>
          </p:cNvSpPr>
          <p:nvPr>
            <p:ph idx="1"/>
          </p:nvPr>
        </p:nvSpPr>
        <p:spPr>
          <a:xfrm>
            <a:off x="780165" y="1180521"/>
            <a:ext cx="8665683" cy="5379305"/>
          </a:xfrm>
        </p:spPr>
        <p:txBody>
          <a:bodyPr>
            <a:noAutofit/>
          </a:bodyPr>
          <a:lstStyle/>
          <a:p>
            <a:pPr marL="0" indent="0">
              <a:buNone/>
            </a:pPr>
            <a:r>
              <a:rPr lang="ja-JP" altLang="en-US" sz="1600" dirty="0">
                <a:solidFill>
                  <a:schemeClr val="tx1"/>
                </a:solidFill>
                <a:latin typeface="BIZ UDPゴシック" panose="020B0400000000000000" pitchFamily="50" charset="-128"/>
                <a:ea typeface="BIZ UDPゴシック" panose="020B0400000000000000" pitchFamily="50" charset="-128"/>
              </a:rPr>
              <a:t>〇一般粉じん規制</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buNone/>
            </a:pPr>
            <a:r>
              <a:rPr lang="ja-JP" altLang="en-US" sz="1600" dirty="0">
                <a:solidFill>
                  <a:schemeClr val="tx1"/>
                </a:solidFill>
                <a:latin typeface="BIZ UDPゴシック" panose="020B0400000000000000" pitchFamily="50" charset="-128"/>
                <a:ea typeface="BIZ UDPゴシック" panose="020B0400000000000000" pitchFamily="50" charset="-128"/>
              </a:rPr>
              <a:t>◆課題</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lnSpc>
                <a:spcPct val="900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・条例制定以降対象施設の見直しを行っておらず、</a:t>
            </a:r>
            <a:r>
              <a:rPr lang="ja-JP" altLang="en-US" sz="1600" u="sng" dirty="0">
                <a:solidFill>
                  <a:schemeClr val="tx1"/>
                </a:solidFill>
                <a:latin typeface="BIZ UDPゴシック" panose="020B0400000000000000" pitchFamily="50" charset="-128"/>
                <a:ea typeface="BIZ UDPゴシック" panose="020B0400000000000000" pitchFamily="50" charset="-128"/>
              </a:rPr>
              <a:t>過去一度も届出実績のない施設が存在</a:t>
            </a:r>
            <a:r>
              <a:rPr lang="ja-JP" altLang="en-US" sz="1600" dirty="0">
                <a:solidFill>
                  <a:schemeClr val="tx1"/>
                </a:solidFill>
                <a:latin typeface="BIZ UDPゴシック" panose="020B0400000000000000" pitchFamily="50" charset="-128"/>
                <a:ea typeface="BIZ UDPゴシック" panose="020B0400000000000000" pitchFamily="50" charset="-128"/>
              </a:rPr>
              <a:t>する。</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lnSpc>
                <a:spcPct val="900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a:t>
            </a:r>
            <a:r>
              <a:rPr lang="ja-JP" altLang="en-US" sz="1600" u="sng" dirty="0">
                <a:solidFill>
                  <a:schemeClr val="tx1"/>
                </a:solidFill>
                <a:latin typeface="BIZ UDPゴシック" panose="020B0400000000000000" pitchFamily="50" charset="-128"/>
                <a:ea typeface="BIZ UDPゴシック" panose="020B0400000000000000" pitchFamily="50" charset="-128"/>
              </a:rPr>
              <a:t>粉粒塊輸送用コンベアについては、規模要件が法ではベルトの幅及びバケットの内容積、条例では輸送能力と種類が異なり</a:t>
            </a:r>
            <a:r>
              <a:rPr lang="ja-JP" altLang="en-US" sz="1600" dirty="0">
                <a:solidFill>
                  <a:schemeClr val="tx1"/>
                </a:solidFill>
                <a:latin typeface="BIZ UDPゴシック" panose="020B0400000000000000" pitchFamily="50" charset="-128"/>
                <a:ea typeface="BIZ UDPゴシック" panose="020B0400000000000000" pitchFamily="50" charset="-128"/>
              </a:rPr>
              <a:t>、メーカーのカタログやホームページ等では前者の情報のみしか得られない場合があり、</a:t>
            </a:r>
            <a:r>
              <a:rPr lang="ja-JP" altLang="en-US" sz="1600" u="sng" dirty="0">
                <a:solidFill>
                  <a:schemeClr val="tx1"/>
                </a:solidFill>
                <a:latin typeface="BIZ UDPゴシック" panose="020B0400000000000000" pitchFamily="50" charset="-128"/>
                <a:ea typeface="BIZ UDPゴシック" panose="020B0400000000000000" pitchFamily="50" charset="-128"/>
              </a:rPr>
              <a:t>届出指導が困難なケースがある</a:t>
            </a:r>
            <a:r>
              <a:rPr lang="ja-JP" altLang="en-US" sz="1600" dirty="0">
                <a:solidFill>
                  <a:schemeClr val="tx1"/>
                </a:solidFill>
                <a:latin typeface="BIZ UDPゴシック" panose="020B0400000000000000" pitchFamily="50" charset="-128"/>
                <a:ea typeface="BIZ UDPゴシック" panose="020B0400000000000000" pitchFamily="50" charset="-128"/>
              </a:rPr>
              <a:t>。</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lnSpc>
                <a:spcPct val="90000"/>
              </a:lnSpc>
              <a:buNone/>
            </a:pP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lnSpc>
                <a:spcPct val="900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〇特定粉じん規制</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lnSpc>
                <a:spcPct val="900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◆課題</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buNone/>
            </a:pPr>
            <a:r>
              <a:rPr lang="ja-JP" altLang="en-US" sz="1600" dirty="0">
                <a:solidFill>
                  <a:schemeClr val="tx1"/>
                </a:solidFill>
                <a:latin typeface="BIZ UDPゴシック" panose="020B0400000000000000" pitchFamily="50" charset="-128"/>
                <a:ea typeface="BIZ UDPゴシック" panose="020B0400000000000000" pitchFamily="50" charset="-128"/>
              </a:rPr>
              <a:t>・</a:t>
            </a:r>
            <a:r>
              <a:rPr lang="ja-JP" altLang="en-US" sz="1600" u="sng" dirty="0">
                <a:solidFill>
                  <a:schemeClr val="tx1"/>
                </a:solidFill>
                <a:latin typeface="BIZ UDPゴシック" panose="020B0400000000000000" pitchFamily="50" charset="-128"/>
                <a:ea typeface="BIZ UDPゴシック" panose="020B0400000000000000" pitchFamily="50" charset="-128"/>
              </a:rPr>
              <a:t>特定粉じんとして石綿以外の有害粉じんを規制しているのは都道府県では大阪府のみ</a:t>
            </a:r>
            <a:r>
              <a:rPr lang="ja-JP" altLang="en-US" sz="1600" dirty="0">
                <a:solidFill>
                  <a:schemeClr val="tx1"/>
                </a:solidFill>
                <a:latin typeface="BIZ UDPゴシック" panose="020B0400000000000000" pitchFamily="50" charset="-128"/>
                <a:ea typeface="BIZ UDPゴシック" panose="020B0400000000000000" pitchFamily="50" charset="-128"/>
              </a:rPr>
              <a:t>であり、特定粉じんは石綿のみを指すのが一般的となった現状において、名称の定義が異なることは行政・事業者にとって分かりにくい制度となっている。</a:t>
            </a:r>
          </a:p>
          <a:p>
            <a:pPr marL="0" indent="0">
              <a:buNone/>
            </a:pPr>
            <a:r>
              <a:rPr lang="ja-JP" altLang="en-US" sz="1600" dirty="0">
                <a:solidFill>
                  <a:schemeClr val="tx1"/>
                </a:solidFill>
                <a:latin typeface="BIZ UDPゴシック" panose="020B0400000000000000" pitchFamily="50" charset="-128"/>
                <a:ea typeface="BIZ UDPゴシック" panose="020B0400000000000000" pitchFamily="50" charset="-128"/>
              </a:rPr>
              <a:t>・指定特定粉じん以外の特定粉じんは濃度基準が設定されているが、機械的処理による排出であることからバッチ式の運転施設である場合も多く</a:t>
            </a:r>
            <a:r>
              <a:rPr lang="ja-JP" altLang="en-US" sz="1600" u="sng" dirty="0">
                <a:solidFill>
                  <a:schemeClr val="tx1"/>
                </a:solidFill>
                <a:latin typeface="BIZ UDPゴシック" panose="020B0400000000000000" pitchFamily="50" charset="-128"/>
                <a:ea typeface="BIZ UDPゴシック" panose="020B0400000000000000" pitchFamily="50" charset="-128"/>
              </a:rPr>
              <a:t>均一な濃度測定が困難な場合もある</a:t>
            </a:r>
            <a:r>
              <a:rPr lang="ja-JP" altLang="en-US" sz="1600" dirty="0">
                <a:solidFill>
                  <a:schemeClr val="tx1"/>
                </a:solidFill>
                <a:latin typeface="BIZ UDPゴシック" panose="020B0400000000000000" pitchFamily="50" charset="-128"/>
                <a:ea typeface="BIZ UDPゴシック" panose="020B0400000000000000" pitchFamily="50" charset="-128"/>
              </a:rPr>
              <a:t>。</a:t>
            </a:r>
          </a:p>
        </p:txBody>
      </p:sp>
      <p:sp>
        <p:nvSpPr>
          <p:cNvPr id="7" name="スライド番号プレースホルダー 2">
            <a:extLst>
              <a:ext uri="{FF2B5EF4-FFF2-40B4-BE49-F238E27FC236}">
                <a16:creationId xmlns:a16="http://schemas.microsoft.com/office/drawing/2014/main" id="{F13B1C72-6F99-4013-B271-7A3ED731F06D}"/>
              </a:ext>
            </a:extLst>
          </p:cNvPr>
          <p:cNvSpPr>
            <a:spLocks noGrp="1"/>
          </p:cNvSpPr>
          <p:nvPr>
            <p:ph type="sldNum" sz="quarter" idx="12"/>
          </p:nvPr>
        </p:nvSpPr>
        <p:spPr>
          <a:xfrm>
            <a:off x="9350787" y="6041362"/>
            <a:ext cx="555213" cy="365125"/>
          </a:xfrm>
        </p:spPr>
        <p:txBody>
          <a:bodyPr>
            <a:normAutofit/>
          </a:bodyPr>
          <a:lstStyle/>
          <a:p>
            <a:pPr>
              <a:spcAft>
                <a:spcPts val="600"/>
              </a:spcAft>
            </a:pPr>
            <a:fld id="{519954A3-9DFD-4C44-94BA-B95130A3BA1C}" type="slidenum">
              <a:rPr lang="en-US" smtClean="0">
                <a:solidFill>
                  <a:schemeClr val="tx1"/>
                </a:solidFill>
                <a:latin typeface="BIZ UDPゴシック" panose="020B0400000000000000" pitchFamily="50" charset="-128"/>
                <a:ea typeface="BIZ UDPゴシック" panose="020B0400000000000000" pitchFamily="50" charset="-128"/>
              </a:rPr>
              <a:pPr>
                <a:spcAft>
                  <a:spcPts val="600"/>
                </a:spcAft>
              </a:pPr>
              <a:t>15</a:t>
            </a:fld>
            <a:endParaRPr lang="en-US"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258229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タイトル 1">
            <a:extLst>
              <a:ext uri="{FF2B5EF4-FFF2-40B4-BE49-F238E27FC236}">
                <a16:creationId xmlns:a16="http://schemas.microsoft.com/office/drawing/2014/main" id="{7F7831EA-9ECA-46EB-90E1-7ECAFCFD2A90}"/>
              </a:ext>
            </a:extLst>
          </p:cNvPr>
          <p:cNvSpPr>
            <a:spLocks noGrp="1"/>
          </p:cNvSpPr>
          <p:nvPr>
            <p:ph type="title"/>
          </p:nvPr>
        </p:nvSpPr>
        <p:spPr>
          <a:xfrm>
            <a:off x="1083472" y="609602"/>
            <a:ext cx="10402626" cy="734351"/>
          </a:xfrm>
        </p:spPr>
        <p:txBody>
          <a:bodyPr>
            <a:normAutofit/>
          </a:bodyPr>
          <a:lstStyle/>
          <a:p>
            <a:r>
              <a:rPr kumimoji="1" lang="ja-JP" altLang="en-US" dirty="0">
                <a:latin typeface="BIZ UDPゴシック" panose="020B0400000000000000" pitchFamily="50" charset="-128"/>
                <a:ea typeface="BIZ UDPゴシック" panose="020B0400000000000000" pitchFamily="50" charset="-128"/>
              </a:rPr>
              <a:t>粉じん規制に関する論点整理案①</a:t>
            </a:r>
          </a:p>
        </p:txBody>
      </p:sp>
      <p:sp>
        <p:nvSpPr>
          <p:cNvPr id="10" name="コンテンツ プレースホルダー 2">
            <a:extLst>
              <a:ext uri="{FF2B5EF4-FFF2-40B4-BE49-F238E27FC236}">
                <a16:creationId xmlns:a16="http://schemas.microsoft.com/office/drawing/2014/main" id="{8E52CE1E-41A4-47B5-AE68-BC9046ED8DF7}"/>
              </a:ext>
            </a:extLst>
          </p:cNvPr>
          <p:cNvSpPr>
            <a:spLocks noGrp="1"/>
          </p:cNvSpPr>
          <p:nvPr>
            <p:ph idx="1"/>
          </p:nvPr>
        </p:nvSpPr>
        <p:spPr>
          <a:xfrm>
            <a:off x="619911" y="1920278"/>
            <a:ext cx="8826184" cy="2387001"/>
          </a:xfrm>
        </p:spPr>
        <p:txBody>
          <a:bodyPr>
            <a:noAutofit/>
          </a:bodyPr>
          <a:lstStyle/>
          <a:p>
            <a:pPr marL="0" indent="0">
              <a:buNone/>
            </a:pPr>
            <a:r>
              <a:rPr lang="ja-JP" altLang="en-US" sz="1600" dirty="0">
                <a:solidFill>
                  <a:schemeClr val="tx1"/>
                </a:solidFill>
                <a:latin typeface="BIZ UDPゴシック" panose="020B0400000000000000" pitchFamily="50" charset="-128"/>
                <a:ea typeface="BIZ UDPゴシック" panose="020B0400000000000000" pitchFamily="50" charset="-128"/>
              </a:rPr>
              <a:t>・条例及び法による規制により、固定発生源からの粉じん排出は抑制され、</a:t>
            </a:r>
            <a:r>
              <a:rPr lang="ja-JP" altLang="en-US" sz="1600" u="sng" dirty="0">
                <a:solidFill>
                  <a:schemeClr val="tx1"/>
                </a:solidFill>
                <a:latin typeface="BIZ UDPゴシック" panose="020B0400000000000000" pitchFamily="50" charset="-128"/>
                <a:ea typeface="BIZ UDPゴシック" panose="020B0400000000000000" pitchFamily="50" charset="-128"/>
              </a:rPr>
              <a:t>府域の</a:t>
            </a:r>
            <a:r>
              <a:rPr lang="en-US" altLang="ja-JP" sz="1600" u="sng" dirty="0">
                <a:solidFill>
                  <a:schemeClr val="tx1"/>
                </a:solidFill>
                <a:latin typeface="BIZ UDPゴシック" panose="020B0400000000000000" pitchFamily="50" charset="-128"/>
                <a:ea typeface="BIZ UDPゴシック" panose="020B0400000000000000" pitchFamily="50" charset="-128"/>
              </a:rPr>
              <a:t>SPM</a:t>
            </a:r>
            <a:r>
              <a:rPr lang="ja-JP" altLang="en-US" sz="1600" u="sng" dirty="0">
                <a:solidFill>
                  <a:schemeClr val="tx1"/>
                </a:solidFill>
                <a:latin typeface="BIZ UDPゴシック" panose="020B0400000000000000" pitchFamily="50" charset="-128"/>
                <a:ea typeface="BIZ UDPゴシック" panose="020B0400000000000000" pitchFamily="50" charset="-128"/>
              </a:rPr>
              <a:t>の大気濃度は改善</a:t>
            </a:r>
            <a:r>
              <a:rPr lang="ja-JP" altLang="en-US" sz="1600" dirty="0">
                <a:solidFill>
                  <a:schemeClr val="tx1"/>
                </a:solidFill>
                <a:latin typeface="BIZ UDPゴシック" panose="020B0400000000000000" pitchFamily="50" charset="-128"/>
                <a:ea typeface="BIZ UDPゴシック" panose="020B0400000000000000" pitchFamily="50" charset="-128"/>
              </a:rPr>
              <a:t>し、</a:t>
            </a:r>
            <a:r>
              <a:rPr lang="ja-JP" altLang="en-US" sz="1600" u="sng" dirty="0">
                <a:solidFill>
                  <a:schemeClr val="tx1"/>
                </a:solidFill>
                <a:latin typeface="BIZ UDPゴシック" panose="020B0400000000000000" pitchFamily="50" charset="-128"/>
                <a:ea typeface="BIZ UDPゴシック" panose="020B0400000000000000" pitchFamily="50" charset="-128"/>
              </a:rPr>
              <a:t>産業用機械からの苦情件数も減少傾向にある</a:t>
            </a:r>
            <a:r>
              <a:rPr lang="ja-JP" altLang="en-US" sz="1600" dirty="0" smtClean="0">
                <a:solidFill>
                  <a:schemeClr val="tx1"/>
                </a:solidFill>
                <a:latin typeface="BIZ UDPゴシック" panose="020B0400000000000000" pitchFamily="50" charset="-128"/>
                <a:ea typeface="BIZ UDPゴシック" panose="020B0400000000000000" pitchFamily="50" charset="-128"/>
              </a:rPr>
              <a:t>。</a:t>
            </a:r>
            <a:endParaRPr lang="en-US" altLang="ja-JP" sz="1600" dirty="0" smtClean="0">
              <a:solidFill>
                <a:schemeClr val="tx1"/>
              </a:solidFill>
              <a:latin typeface="BIZ UDPゴシック" panose="020B0400000000000000" pitchFamily="50" charset="-128"/>
              <a:ea typeface="BIZ UDPゴシック" panose="020B0400000000000000" pitchFamily="50" charset="-128"/>
            </a:endParaRPr>
          </a:p>
          <a:p>
            <a:pPr marL="0" indent="0">
              <a:buNone/>
            </a:pPr>
            <a:r>
              <a:rPr lang="ja-JP" altLang="en-US" sz="1600" dirty="0">
                <a:solidFill>
                  <a:schemeClr val="tx1"/>
                </a:solidFill>
                <a:latin typeface="BIZ UDPゴシック" panose="020B0400000000000000" pitchFamily="50" charset="-128"/>
                <a:ea typeface="BIZ UDPゴシック" panose="020B0400000000000000" pitchFamily="50" charset="-128"/>
              </a:rPr>
              <a:t>・一方、土石製品製造に係る粉砕施設や、金属製品製造に係る研摩施設のように</a:t>
            </a:r>
            <a:r>
              <a:rPr lang="ja-JP" altLang="en-US" sz="1600" u="sng" dirty="0">
                <a:solidFill>
                  <a:schemeClr val="tx1"/>
                </a:solidFill>
                <a:latin typeface="BIZ UDPゴシック" panose="020B0400000000000000" pitchFamily="50" charset="-128"/>
                <a:ea typeface="BIZ UDPゴシック" panose="020B0400000000000000" pitchFamily="50" charset="-128"/>
              </a:rPr>
              <a:t>対策を講じなければ多くの粉</a:t>
            </a:r>
            <a:r>
              <a:rPr lang="ja-JP" altLang="en-US" sz="1600" u="sng" dirty="0" err="1">
                <a:solidFill>
                  <a:schemeClr val="tx1"/>
                </a:solidFill>
                <a:latin typeface="BIZ UDPゴシック" panose="020B0400000000000000" pitchFamily="50" charset="-128"/>
                <a:ea typeface="BIZ UDPゴシック" panose="020B0400000000000000" pitchFamily="50" charset="-128"/>
              </a:rPr>
              <a:t>じんが排</a:t>
            </a:r>
            <a:r>
              <a:rPr lang="ja-JP" altLang="en-US" sz="1600" u="sng" dirty="0">
                <a:solidFill>
                  <a:schemeClr val="tx1"/>
                </a:solidFill>
                <a:latin typeface="BIZ UDPゴシック" panose="020B0400000000000000" pitchFamily="50" charset="-128"/>
                <a:ea typeface="BIZ UDPゴシック" panose="020B0400000000000000" pitchFamily="50" charset="-128"/>
              </a:rPr>
              <a:t>出される施設も存在</a:t>
            </a:r>
            <a:r>
              <a:rPr lang="ja-JP" altLang="en-US" sz="1600" u="sng" dirty="0" smtClean="0">
                <a:solidFill>
                  <a:schemeClr val="tx1"/>
                </a:solidFill>
                <a:latin typeface="BIZ UDPゴシック" panose="020B0400000000000000" pitchFamily="50" charset="-128"/>
                <a:ea typeface="BIZ UDPゴシック" panose="020B0400000000000000" pitchFamily="50" charset="-128"/>
              </a:rPr>
              <a:t>する</a:t>
            </a:r>
            <a:r>
              <a:rPr lang="ja-JP" altLang="en-US" sz="1600" dirty="0" smtClean="0">
                <a:solidFill>
                  <a:schemeClr val="tx1"/>
                </a:solidFill>
                <a:latin typeface="BIZ UDPゴシック" panose="020B0400000000000000" pitchFamily="50" charset="-128"/>
                <a:ea typeface="BIZ UDPゴシック" panose="020B0400000000000000" pitchFamily="50" charset="-128"/>
              </a:rPr>
              <a:t>。</a:t>
            </a:r>
            <a:endParaRPr lang="ja-JP" altLang="en-US" sz="1600" dirty="0">
              <a:solidFill>
                <a:schemeClr val="tx1"/>
              </a:solidFill>
              <a:latin typeface="BIZ UDPゴシック" panose="020B0400000000000000" pitchFamily="50" charset="-128"/>
              <a:ea typeface="BIZ UDPゴシック" panose="020B0400000000000000" pitchFamily="50" charset="-128"/>
            </a:endParaRPr>
          </a:p>
          <a:p>
            <a:pPr marL="0" indent="0">
              <a:buNone/>
            </a:pPr>
            <a:r>
              <a:rPr lang="ja-JP" altLang="en-US" sz="1600" dirty="0" smtClean="0">
                <a:solidFill>
                  <a:schemeClr val="tx1"/>
                </a:solidFill>
                <a:latin typeface="BIZ UDPゴシック" panose="020B0400000000000000" pitchFamily="50" charset="-128"/>
                <a:ea typeface="BIZ UDPゴシック" panose="020B0400000000000000" pitchFamily="50" charset="-128"/>
              </a:rPr>
              <a:t>・</a:t>
            </a:r>
            <a:r>
              <a:rPr lang="ja-JP" altLang="en-US" sz="1600" dirty="0">
                <a:solidFill>
                  <a:schemeClr val="tx1"/>
                </a:solidFill>
                <a:latin typeface="BIZ UDPゴシック" panose="020B0400000000000000" pitchFamily="50" charset="-128"/>
                <a:ea typeface="BIZ UDPゴシック" panose="020B0400000000000000" pitchFamily="50" charset="-128"/>
              </a:rPr>
              <a:t>特定粉じん規制については、条例で特定粉じんとして石綿以外の有害粉じんを規制しているのは</a:t>
            </a:r>
            <a:r>
              <a:rPr lang="ja-JP" altLang="en-US" sz="1600" u="sng" dirty="0">
                <a:solidFill>
                  <a:schemeClr val="tx1"/>
                </a:solidFill>
                <a:latin typeface="BIZ UDPゴシック" panose="020B0400000000000000" pitchFamily="50" charset="-128"/>
                <a:ea typeface="BIZ UDPゴシック" panose="020B0400000000000000" pitchFamily="50" charset="-128"/>
              </a:rPr>
              <a:t>都道府県では大阪府のみ</a:t>
            </a:r>
            <a:r>
              <a:rPr lang="ja-JP" altLang="en-US" sz="1600" dirty="0">
                <a:solidFill>
                  <a:schemeClr val="tx1"/>
                </a:solidFill>
                <a:latin typeface="BIZ UDPゴシック" panose="020B0400000000000000" pitchFamily="50" charset="-128"/>
                <a:ea typeface="BIZ UDPゴシック" panose="020B0400000000000000" pitchFamily="50" charset="-128"/>
              </a:rPr>
              <a:t>であり、行政・事業者にとって分かりにくい制度であるといえる。</a:t>
            </a:r>
          </a:p>
          <a:p>
            <a:pPr marL="0" indent="0">
              <a:buNone/>
            </a:pPr>
            <a:r>
              <a:rPr lang="ja-JP" altLang="en-US" sz="1600" dirty="0">
                <a:solidFill>
                  <a:schemeClr val="tx1"/>
                </a:solidFill>
                <a:latin typeface="BIZ UDPゴシック" panose="020B0400000000000000" pitchFamily="50" charset="-128"/>
                <a:ea typeface="BIZ UDPゴシック" panose="020B0400000000000000" pitchFamily="50" charset="-128"/>
              </a:rPr>
              <a:t>・排出される粉じんの種類によっては</a:t>
            </a:r>
            <a:r>
              <a:rPr lang="ja-JP" altLang="en-US" sz="1600" u="sng" dirty="0">
                <a:solidFill>
                  <a:schemeClr val="tx1"/>
                </a:solidFill>
                <a:latin typeface="BIZ UDPゴシック" panose="020B0400000000000000" pitchFamily="50" charset="-128"/>
                <a:ea typeface="BIZ UDPゴシック" panose="020B0400000000000000" pitchFamily="50" charset="-128"/>
              </a:rPr>
              <a:t>条例の特定粉じん排出施設が法や条例の一般粉じん排出施設にも該当する場合</a:t>
            </a:r>
            <a:r>
              <a:rPr lang="ja-JP" altLang="en-US" sz="1600" dirty="0">
                <a:solidFill>
                  <a:schemeClr val="tx1"/>
                </a:solidFill>
                <a:latin typeface="BIZ UDPゴシック" panose="020B0400000000000000" pitchFamily="50" charset="-128"/>
                <a:ea typeface="BIZ UDPゴシック" panose="020B0400000000000000" pitchFamily="50" charset="-128"/>
              </a:rPr>
              <a:t>があり、また規制手法も設備構造基準で重複するものも多く、同じ処理施設で２つの基準に対応している場合もある</a:t>
            </a:r>
            <a:r>
              <a:rPr lang="ja-JP" altLang="en-US" sz="1600" dirty="0" smtClean="0">
                <a:solidFill>
                  <a:schemeClr val="tx1"/>
                </a:solidFill>
                <a:latin typeface="BIZ UDPゴシック" panose="020B0400000000000000" pitchFamily="50" charset="-128"/>
                <a:ea typeface="BIZ UDPゴシック" panose="020B0400000000000000" pitchFamily="50" charset="-128"/>
              </a:rPr>
              <a:t>。</a:t>
            </a:r>
            <a:endParaRPr lang="en-US" altLang="ja-JP" sz="1600" dirty="0">
              <a:solidFill>
                <a:schemeClr val="tx1"/>
              </a:solidFill>
              <a:latin typeface="BIZ UDPゴシック" panose="020B0400000000000000" pitchFamily="50" charset="-128"/>
              <a:ea typeface="BIZ UDPゴシック" panose="020B0400000000000000" pitchFamily="50" charset="-128"/>
            </a:endParaRPr>
          </a:p>
        </p:txBody>
      </p:sp>
      <p:sp>
        <p:nvSpPr>
          <p:cNvPr id="12" name="テキスト ボックス 11">
            <a:extLst>
              <a:ext uri="{FF2B5EF4-FFF2-40B4-BE49-F238E27FC236}">
                <a16:creationId xmlns:a16="http://schemas.microsoft.com/office/drawing/2014/main" id="{291F3C47-C771-4971-BF64-E3A9250ABFAB}"/>
              </a:ext>
            </a:extLst>
          </p:cNvPr>
          <p:cNvSpPr txBox="1"/>
          <p:nvPr/>
        </p:nvSpPr>
        <p:spPr>
          <a:xfrm>
            <a:off x="1083473" y="1377702"/>
            <a:ext cx="7235027" cy="400110"/>
          </a:xfrm>
          <a:prstGeom prst="rect">
            <a:avLst/>
          </a:prstGeom>
          <a:noFill/>
          <a:ln>
            <a:solidFill>
              <a:schemeClr val="tx1"/>
            </a:solidFill>
          </a:ln>
        </p:spPr>
        <p:txBody>
          <a:bodyPr wrap="square" rtlCol="0">
            <a:spAutoFit/>
          </a:bodyPr>
          <a:lstStyle/>
          <a:p>
            <a:r>
              <a:rPr lang="ja-JP" altLang="en-US" sz="2000" dirty="0">
                <a:latin typeface="BIZ UDPゴシック" panose="020B0400000000000000" pitchFamily="50" charset="-128"/>
                <a:ea typeface="BIZ UDPゴシック" panose="020B0400000000000000" pitchFamily="50" charset="-128"/>
              </a:rPr>
              <a:t>論点①　粉じん規制全体の考え方について</a:t>
            </a:r>
            <a:endParaRPr kumimoji="1" lang="ja-JP" altLang="en-US" sz="2000" dirty="0">
              <a:latin typeface="BIZ UDPゴシック" panose="020B0400000000000000" pitchFamily="50" charset="-128"/>
              <a:ea typeface="BIZ UDPゴシック" panose="020B0400000000000000" pitchFamily="50" charset="-128"/>
            </a:endParaRPr>
          </a:p>
        </p:txBody>
      </p:sp>
      <p:sp>
        <p:nvSpPr>
          <p:cNvPr id="14" name="スライド番号プレースホルダー 3">
            <a:extLst>
              <a:ext uri="{FF2B5EF4-FFF2-40B4-BE49-F238E27FC236}">
                <a16:creationId xmlns:a16="http://schemas.microsoft.com/office/drawing/2014/main" id="{756D2F7F-1FB9-4081-BFBD-41C418B894C5}"/>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16</a:t>
            </a:fld>
            <a:endParaRPr lang="en-US" dirty="0">
              <a:solidFill>
                <a:srgbClr val="000000"/>
              </a:solidFill>
              <a:latin typeface="BIZ UDPゴシック" panose="020B0400000000000000" pitchFamily="50" charset="-128"/>
              <a:ea typeface="BIZ UDPゴシック" panose="020B0400000000000000" pitchFamily="50" charset="-128"/>
            </a:endParaRPr>
          </a:p>
        </p:txBody>
      </p:sp>
      <p:sp>
        <p:nvSpPr>
          <p:cNvPr id="15" name="下矢印 14"/>
          <p:cNvSpPr/>
          <p:nvPr/>
        </p:nvSpPr>
        <p:spPr>
          <a:xfrm>
            <a:off x="4389261" y="4514803"/>
            <a:ext cx="906043" cy="3513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コンテンツ プレースホルダー 2">
            <a:extLst>
              <a:ext uri="{FF2B5EF4-FFF2-40B4-BE49-F238E27FC236}">
                <a16:creationId xmlns:a16="http://schemas.microsoft.com/office/drawing/2014/main" id="{8E52CE1E-41A4-47B5-AE68-BC9046ED8DF7}"/>
              </a:ext>
            </a:extLst>
          </p:cNvPr>
          <p:cNvSpPr txBox="1">
            <a:spLocks/>
          </p:cNvSpPr>
          <p:nvPr/>
        </p:nvSpPr>
        <p:spPr>
          <a:xfrm>
            <a:off x="620702" y="4961433"/>
            <a:ext cx="8825393" cy="1801300"/>
          </a:xfrm>
          <a:prstGeom prst="rect">
            <a:avLst/>
          </a:prstGeom>
          <a:ln>
            <a:solidFill>
              <a:schemeClr val="tx1"/>
            </a:solidFill>
          </a:ln>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1600" dirty="0" smtClean="0">
                <a:solidFill>
                  <a:schemeClr val="tx1"/>
                </a:solidFill>
                <a:latin typeface="BIZ UDPゴシック" panose="020B0400000000000000" pitchFamily="50" charset="-128"/>
                <a:ea typeface="BIZ UDPゴシック" panose="020B0400000000000000" pitchFamily="50" charset="-128"/>
              </a:rPr>
              <a:t>・</a:t>
            </a:r>
            <a:r>
              <a:rPr lang="ja-JP" altLang="en-US" sz="1600" u="sng" dirty="0" smtClean="0">
                <a:solidFill>
                  <a:schemeClr val="tx1"/>
                </a:solidFill>
                <a:latin typeface="BIZ UDPゴシック" panose="020B0400000000000000" pitchFamily="50" charset="-128"/>
                <a:ea typeface="BIZ UDPゴシック" panose="020B0400000000000000" pitchFamily="50" charset="-128"/>
              </a:rPr>
              <a:t>固定発生源からの粉</a:t>
            </a:r>
            <a:r>
              <a:rPr lang="ja-JP" altLang="en-US" sz="1600" u="sng" dirty="0" err="1" smtClean="0">
                <a:solidFill>
                  <a:schemeClr val="tx1"/>
                </a:solidFill>
                <a:latin typeface="BIZ UDPゴシック" panose="020B0400000000000000" pitchFamily="50" charset="-128"/>
                <a:ea typeface="BIZ UDPゴシック" panose="020B0400000000000000" pitchFamily="50" charset="-128"/>
              </a:rPr>
              <a:t>じん</a:t>
            </a:r>
            <a:r>
              <a:rPr lang="ja-JP" altLang="en-US" sz="1600" u="sng" dirty="0" smtClean="0">
                <a:solidFill>
                  <a:schemeClr val="tx1"/>
                </a:solidFill>
                <a:latin typeface="BIZ UDPゴシック" panose="020B0400000000000000" pitchFamily="50" charset="-128"/>
                <a:ea typeface="BIZ UDPゴシック" panose="020B0400000000000000" pitchFamily="50" charset="-128"/>
              </a:rPr>
              <a:t>規制は継続</a:t>
            </a:r>
            <a:r>
              <a:rPr lang="ja-JP" altLang="en-US" sz="1600" u="sng" dirty="0">
                <a:solidFill>
                  <a:schemeClr val="tx1"/>
                </a:solidFill>
                <a:latin typeface="BIZ UDPゴシック" panose="020B0400000000000000" pitchFamily="50" charset="-128"/>
                <a:ea typeface="BIZ UDPゴシック" panose="020B0400000000000000" pitchFamily="50" charset="-128"/>
              </a:rPr>
              <a:t>すべき</a:t>
            </a:r>
            <a:r>
              <a:rPr lang="ja-JP" altLang="en-US" sz="1600" dirty="0">
                <a:solidFill>
                  <a:schemeClr val="tx1"/>
                </a:solidFill>
                <a:latin typeface="BIZ UDPゴシック" panose="020B0400000000000000" pitchFamily="50" charset="-128"/>
                <a:ea typeface="BIZ UDPゴシック" panose="020B0400000000000000" pitchFamily="50" charset="-128"/>
              </a:rPr>
              <a:t>ではないか</a:t>
            </a:r>
            <a:r>
              <a:rPr lang="ja-JP" altLang="en-US" sz="1600" dirty="0" smtClean="0">
                <a:solidFill>
                  <a:schemeClr val="tx1"/>
                </a:solidFill>
                <a:latin typeface="BIZ UDPゴシック" panose="020B0400000000000000" pitchFamily="50" charset="-128"/>
                <a:ea typeface="BIZ UDPゴシック" panose="020B0400000000000000" pitchFamily="50" charset="-128"/>
              </a:rPr>
              <a:t>。</a:t>
            </a:r>
            <a:endParaRPr lang="en-US" altLang="ja-JP" sz="1600" dirty="0" smtClean="0">
              <a:solidFill>
                <a:schemeClr val="tx1"/>
              </a:solidFill>
              <a:latin typeface="BIZ UDPゴシック" panose="020B0400000000000000" pitchFamily="50" charset="-128"/>
              <a:ea typeface="BIZ UDPゴシック" panose="020B0400000000000000" pitchFamily="50" charset="-128"/>
            </a:endParaRPr>
          </a:p>
          <a:p>
            <a:pPr marL="0" indent="0">
              <a:buNone/>
            </a:pPr>
            <a:r>
              <a:rPr lang="ja-JP" altLang="en-US" sz="1600" dirty="0" smtClean="0">
                <a:solidFill>
                  <a:schemeClr val="tx1"/>
                </a:solidFill>
                <a:latin typeface="BIZ UDPゴシック" panose="020B0400000000000000" pitchFamily="50" charset="-128"/>
                <a:ea typeface="BIZ UDPゴシック" panose="020B0400000000000000" pitchFamily="50" charset="-128"/>
              </a:rPr>
              <a:t>・行政、事業者双方にとってわかりやすくかつ効果的な規制のあり方を目指すものとして、</a:t>
            </a:r>
            <a:r>
              <a:rPr lang="ja-JP" altLang="en-US" sz="1600" u="sng" dirty="0" smtClean="0">
                <a:solidFill>
                  <a:schemeClr val="tx1"/>
                </a:solidFill>
                <a:latin typeface="BIZ UDPゴシック" panose="020B0400000000000000" pitchFamily="50" charset="-128"/>
                <a:ea typeface="BIZ UDPゴシック" panose="020B0400000000000000" pitchFamily="50" charset="-128"/>
              </a:rPr>
              <a:t>一般粉</a:t>
            </a:r>
            <a:r>
              <a:rPr lang="ja-JP" altLang="en-US" sz="1600" u="sng" dirty="0" err="1" smtClean="0">
                <a:solidFill>
                  <a:schemeClr val="tx1"/>
                </a:solidFill>
                <a:latin typeface="BIZ UDPゴシック" panose="020B0400000000000000" pitchFamily="50" charset="-128"/>
                <a:ea typeface="BIZ UDPゴシック" panose="020B0400000000000000" pitchFamily="50" charset="-128"/>
              </a:rPr>
              <a:t>じん</a:t>
            </a:r>
            <a:r>
              <a:rPr lang="ja-JP" altLang="en-US" sz="1600" u="sng" dirty="0" smtClean="0">
                <a:solidFill>
                  <a:schemeClr val="tx1"/>
                </a:solidFill>
                <a:latin typeface="BIZ UDPゴシック" panose="020B0400000000000000" pitchFamily="50" charset="-128"/>
                <a:ea typeface="BIZ UDPゴシック" panose="020B0400000000000000" pitchFamily="50" charset="-128"/>
              </a:rPr>
              <a:t>規制と特定粉じん規制を統合し、粉じん規制として一本化することを検討するべき</a:t>
            </a:r>
            <a:r>
              <a:rPr lang="ja-JP" altLang="en-US" sz="1600" dirty="0" smtClean="0">
                <a:solidFill>
                  <a:schemeClr val="tx1"/>
                </a:solidFill>
                <a:latin typeface="BIZ UDPゴシック" panose="020B0400000000000000" pitchFamily="50" charset="-128"/>
                <a:ea typeface="BIZ UDPゴシック" panose="020B0400000000000000" pitchFamily="50" charset="-128"/>
              </a:rPr>
              <a:t>ではないか。</a:t>
            </a:r>
          </a:p>
          <a:p>
            <a:pPr marL="0" indent="0">
              <a:buFont typeface="Wingdings 3" charset="2"/>
              <a:buNone/>
            </a:pPr>
            <a:r>
              <a:rPr lang="ja-JP" altLang="en-US" sz="1600" dirty="0" smtClean="0">
                <a:solidFill>
                  <a:schemeClr val="tx1"/>
                </a:solidFill>
                <a:latin typeface="BIZ UDPゴシック" panose="020B0400000000000000" pitchFamily="50" charset="-128"/>
                <a:ea typeface="BIZ UDPゴシック" panose="020B0400000000000000" pitchFamily="50" charset="-128"/>
              </a:rPr>
              <a:t>・なお、統合にあたっては、規制基準は濃度測定に課題がある排出基準ではなく</a:t>
            </a:r>
            <a:r>
              <a:rPr lang="ja-JP" altLang="en-US" sz="1600" u="sng" dirty="0" smtClean="0">
                <a:solidFill>
                  <a:schemeClr val="tx1"/>
                </a:solidFill>
                <a:latin typeface="BIZ UDPゴシック" panose="020B0400000000000000" pitchFamily="50" charset="-128"/>
                <a:ea typeface="BIZ UDPゴシック" panose="020B0400000000000000" pitchFamily="50" charset="-128"/>
              </a:rPr>
              <a:t>排出抑制に効果的な設備構造基準をベース</a:t>
            </a:r>
            <a:r>
              <a:rPr lang="ja-JP" altLang="en-US" sz="1600" dirty="0" smtClean="0">
                <a:solidFill>
                  <a:schemeClr val="tx1"/>
                </a:solidFill>
                <a:latin typeface="BIZ UDPゴシック" panose="020B0400000000000000" pitchFamily="50" charset="-128"/>
                <a:ea typeface="BIZ UDPゴシック" panose="020B0400000000000000" pitchFamily="50" charset="-128"/>
              </a:rPr>
              <a:t>に、また対象施設は</a:t>
            </a:r>
            <a:r>
              <a:rPr lang="ja-JP" altLang="en-US" sz="1600" u="sng" dirty="0" smtClean="0">
                <a:solidFill>
                  <a:schemeClr val="tx1"/>
                </a:solidFill>
                <a:latin typeface="BIZ UDPゴシック" panose="020B0400000000000000" pitchFamily="50" charset="-128"/>
                <a:ea typeface="BIZ UDPゴシック" panose="020B0400000000000000" pitchFamily="50" charset="-128"/>
              </a:rPr>
              <a:t>現行の一般粉</a:t>
            </a:r>
            <a:r>
              <a:rPr lang="ja-JP" altLang="en-US" sz="1600" u="sng" dirty="0" err="1" smtClean="0">
                <a:solidFill>
                  <a:schemeClr val="tx1"/>
                </a:solidFill>
                <a:latin typeface="BIZ UDPゴシック" panose="020B0400000000000000" pitchFamily="50" charset="-128"/>
                <a:ea typeface="BIZ UDPゴシック" panose="020B0400000000000000" pitchFamily="50" charset="-128"/>
              </a:rPr>
              <a:t>じん</a:t>
            </a:r>
            <a:r>
              <a:rPr lang="ja-JP" altLang="en-US" sz="1600" u="sng" dirty="0" smtClean="0">
                <a:solidFill>
                  <a:schemeClr val="tx1"/>
                </a:solidFill>
                <a:latin typeface="BIZ UDPゴシック" panose="020B0400000000000000" pitchFamily="50" charset="-128"/>
                <a:ea typeface="BIZ UDPゴシック" panose="020B0400000000000000" pitchFamily="50" charset="-128"/>
              </a:rPr>
              <a:t>対象施設及び特定粉じん対象施設が原則引き続き規制対象</a:t>
            </a:r>
            <a:r>
              <a:rPr lang="ja-JP" altLang="en-US" sz="1600" dirty="0" smtClean="0">
                <a:solidFill>
                  <a:schemeClr val="tx1"/>
                </a:solidFill>
                <a:latin typeface="BIZ UDPゴシック" panose="020B0400000000000000" pitchFamily="50" charset="-128"/>
                <a:ea typeface="BIZ UDPゴシック" panose="020B0400000000000000" pitchFamily="50" charset="-128"/>
              </a:rPr>
              <a:t>となるよう検討するべきではないか。</a:t>
            </a:r>
            <a:endParaRPr lang="en-US" altLang="ja-JP" sz="1600" dirty="0" smtClean="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2421506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タイトル 1">
            <a:extLst>
              <a:ext uri="{FF2B5EF4-FFF2-40B4-BE49-F238E27FC236}">
                <a16:creationId xmlns:a16="http://schemas.microsoft.com/office/drawing/2014/main" id="{4AD42ADD-1F44-4BB3-98B2-83FF03829282}"/>
              </a:ext>
            </a:extLst>
          </p:cNvPr>
          <p:cNvSpPr>
            <a:spLocks noGrp="1"/>
          </p:cNvSpPr>
          <p:nvPr>
            <p:ph type="title"/>
          </p:nvPr>
        </p:nvSpPr>
        <p:spPr>
          <a:xfrm>
            <a:off x="1083472" y="609602"/>
            <a:ext cx="7444467" cy="734351"/>
          </a:xfrm>
        </p:spPr>
        <p:txBody>
          <a:bodyPr>
            <a:normAutofit/>
          </a:bodyPr>
          <a:lstStyle/>
          <a:p>
            <a:r>
              <a:rPr lang="ja-JP" altLang="en-US" dirty="0">
                <a:latin typeface="BIZ UDPゴシック" panose="020B0400000000000000" pitchFamily="50" charset="-128"/>
                <a:ea typeface="BIZ UDPゴシック" panose="020B0400000000000000" pitchFamily="50" charset="-128"/>
              </a:rPr>
              <a:t>粉じん規制</a:t>
            </a:r>
            <a:r>
              <a:rPr kumimoji="1" lang="ja-JP" altLang="en-US" dirty="0">
                <a:latin typeface="BIZ UDPゴシック" panose="020B0400000000000000" pitchFamily="50" charset="-128"/>
                <a:ea typeface="BIZ UDPゴシック" panose="020B0400000000000000" pitchFamily="50" charset="-128"/>
              </a:rPr>
              <a:t>に関する論点整理案②</a:t>
            </a:r>
          </a:p>
        </p:txBody>
      </p:sp>
      <p:sp>
        <p:nvSpPr>
          <p:cNvPr id="15" name="コンテンツ プレースホルダー 2">
            <a:extLst>
              <a:ext uri="{FF2B5EF4-FFF2-40B4-BE49-F238E27FC236}">
                <a16:creationId xmlns:a16="http://schemas.microsoft.com/office/drawing/2014/main" id="{9ACD225B-C685-45C6-A90F-EAD96A2FDAF1}"/>
              </a:ext>
            </a:extLst>
          </p:cNvPr>
          <p:cNvSpPr>
            <a:spLocks noGrp="1"/>
          </p:cNvSpPr>
          <p:nvPr>
            <p:ph idx="1"/>
          </p:nvPr>
        </p:nvSpPr>
        <p:spPr>
          <a:xfrm>
            <a:off x="918572" y="2066849"/>
            <a:ext cx="8388869" cy="2090575"/>
          </a:xfrm>
        </p:spPr>
        <p:txBody>
          <a:bodyPr>
            <a:noAutofit/>
          </a:bodyPr>
          <a:lstStyle/>
          <a:p>
            <a:pPr marL="0" indent="0">
              <a:buNone/>
            </a:pPr>
            <a:r>
              <a:rPr lang="ja-JP" altLang="en-US" sz="1600" dirty="0">
                <a:solidFill>
                  <a:schemeClr val="tx1"/>
                </a:solidFill>
                <a:latin typeface="BIZ UDPゴシック" panose="020B0400000000000000" pitchFamily="50" charset="-128"/>
                <a:ea typeface="BIZ UDPゴシック" panose="020B0400000000000000" pitchFamily="50" charset="-128"/>
              </a:rPr>
              <a:t>・現行条例届出施設のうち、一般粉じん規制に係る「第８項ヲ　スカーファ」及び特定粉じん規制に係る「第</a:t>
            </a:r>
            <a:r>
              <a:rPr lang="en-US" altLang="ja-JP" sz="1600" dirty="0">
                <a:solidFill>
                  <a:schemeClr val="tx1"/>
                </a:solidFill>
                <a:latin typeface="BIZ UDPゴシック" panose="020B0400000000000000" pitchFamily="50" charset="-128"/>
                <a:ea typeface="BIZ UDPゴシック" panose="020B0400000000000000" pitchFamily="50" charset="-128"/>
              </a:rPr>
              <a:t>1</a:t>
            </a:r>
            <a:r>
              <a:rPr lang="ja-JP" altLang="en-US" sz="1600" dirty="0">
                <a:solidFill>
                  <a:schemeClr val="tx1"/>
                </a:solidFill>
                <a:latin typeface="BIZ UDPゴシック" panose="020B0400000000000000" pitchFamily="50" charset="-128"/>
                <a:ea typeface="BIZ UDPゴシック" panose="020B0400000000000000" pitchFamily="50" charset="-128"/>
              </a:rPr>
              <a:t>項　混合施設」「第</a:t>
            </a:r>
            <a:r>
              <a:rPr lang="en-US" altLang="ja-JP" sz="1600" dirty="0">
                <a:solidFill>
                  <a:schemeClr val="tx1"/>
                </a:solidFill>
                <a:latin typeface="BIZ UDPゴシック" panose="020B0400000000000000" pitchFamily="50" charset="-128"/>
                <a:ea typeface="BIZ UDPゴシック" panose="020B0400000000000000" pitchFamily="50" charset="-128"/>
              </a:rPr>
              <a:t>2</a:t>
            </a:r>
            <a:r>
              <a:rPr lang="ja-JP" altLang="en-US" sz="1600" dirty="0">
                <a:solidFill>
                  <a:schemeClr val="tx1"/>
                </a:solidFill>
                <a:latin typeface="BIZ UDPゴシック" panose="020B0400000000000000" pitchFamily="50" charset="-128"/>
                <a:ea typeface="BIZ UDPゴシック" panose="020B0400000000000000" pitchFamily="50" charset="-128"/>
              </a:rPr>
              <a:t>項イ　コンベア」「第</a:t>
            </a:r>
            <a:r>
              <a:rPr lang="en-US" altLang="ja-JP" sz="1600" dirty="0">
                <a:solidFill>
                  <a:schemeClr val="tx1"/>
                </a:solidFill>
                <a:latin typeface="BIZ UDPゴシック" panose="020B0400000000000000" pitchFamily="50" charset="-128"/>
                <a:ea typeface="BIZ UDPゴシック" panose="020B0400000000000000" pitchFamily="50" charset="-128"/>
              </a:rPr>
              <a:t>2</a:t>
            </a:r>
            <a:r>
              <a:rPr lang="ja-JP" altLang="en-US" sz="1600" dirty="0">
                <a:solidFill>
                  <a:schemeClr val="tx1"/>
                </a:solidFill>
                <a:latin typeface="BIZ UDPゴシック" panose="020B0400000000000000" pitchFamily="50" charset="-128"/>
                <a:ea typeface="BIZ UDPゴシック" panose="020B0400000000000000" pitchFamily="50" charset="-128"/>
              </a:rPr>
              <a:t>項ロ　コンベア」「第</a:t>
            </a:r>
            <a:r>
              <a:rPr lang="en-US" altLang="ja-JP" sz="1600" dirty="0">
                <a:solidFill>
                  <a:schemeClr val="tx1"/>
                </a:solidFill>
                <a:latin typeface="BIZ UDPゴシック" panose="020B0400000000000000" pitchFamily="50" charset="-128"/>
                <a:ea typeface="BIZ UDPゴシック" panose="020B0400000000000000" pitchFamily="50" charset="-128"/>
              </a:rPr>
              <a:t>2</a:t>
            </a:r>
            <a:r>
              <a:rPr lang="ja-JP" altLang="en-US" sz="1600" dirty="0">
                <a:solidFill>
                  <a:schemeClr val="tx1"/>
                </a:solidFill>
                <a:latin typeface="BIZ UDPゴシック" panose="020B0400000000000000" pitchFamily="50" charset="-128"/>
                <a:ea typeface="BIZ UDPゴシック" panose="020B0400000000000000" pitchFamily="50" charset="-128"/>
              </a:rPr>
              <a:t>項ハふるい」「第</a:t>
            </a:r>
            <a:r>
              <a:rPr lang="en-US" altLang="ja-JP" sz="1600" dirty="0">
                <a:solidFill>
                  <a:schemeClr val="tx1"/>
                </a:solidFill>
                <a:latin typeface="BIZ UDPゴシック" panose="020B0400000000000000" pitchFamily="50" charset="-128"/>
                <a:ea typeface="BIZ UDPゴシック" panose="020B0400000000000000" pitchFamily="50" charset="-128"/>
              </a:rPr>
              <a:t>2</a:t>
            </a:r>
            <a:r>
              <a:rPr lang="ja-JP" altLang="en-US" sz="1600" dirty="0">
                <a:solidFill>
                  <a:schemeClr val="tx1"/>
                </a:solidFill>
                <a:latin typeface="BIZ UDPゴシック" panose="020B0400000000000000" pitchFamily="50" charset="-128"/>
                <a:ea typeface="BIZ UDPゴシック" panose="020B0400000000000000" pitchFamily="50" charset="-128"/>
              </a:rPr>
              <a:t>項ホ選別施設」については</a:t>
            </a:r>
            <a:r>
              <a:rPr lang="ja-JP" altLang="en-US" sz="1600" u="sng" dirty="0">
                <a:solidFill>
                  <a:schemeClr val="tx1"/>
                </a:solidFill>
                <a:latin typeface="BIZ UDPゴシック" panose="020B0400000000000000" pitchFamily="50" charset="-128"/>
                <a:ea typeface="BIZ UDPゴシック" panose="020B0400000000000000" pitchFamily="50" charset="-128"/>
              </a:rPr>
              <a:t>過去に一度も届出の実績がない</a:t>
            </a:r>
            <a:r>
              <a:rPr lang="ja-JP" altLang="en-US" sz="1600" dirty="0">
                <a:solidFill>
                  <a:schemeClr val="tx1"/>
                </a:solidFill>
                <a:latin typeface="BIZ UDPゴシック" panose="020B0400000000000000" pitchFamily="50" charset="-128"/>
                <a:ea typeface="BIZ UDPゴシック" panose="020B0400000000000000" pitchFamily="50" charset="-128"/>
              </a:rPr>
              <a:t>。</a:t>
            </a:r>
          </a:p>
          <a:p>
            <a:pPr marL="0" indent="0">
              <a:buNone/>
            </a:pPr>
            <a:r>
              <a:rPr lang="ja-JP" altLang="en-US" sz="1600" dirty="0">
                <a:solidFill>
                  <a:schemeClr val="tx1"/>
                </a:solidFill>
                <a:latin typeface="BIZ UDPゴシック" panose="020B0400000000000000" pitchFamily="50" charset="-128"/>
                <a:ea typeface="BIZ UDPゴシック" panose="020B0400000000000000" pitchFamily="50" charset="-128"/>
              </a:rPr>
              <a:t>・これらの施設は事業者へのヒアリング等により現在も国内で使用されていることが確認され、</a:t>
            </a:r>
            <a:r>
              <a:rPr lang="ja-JP" altLang="en-US" sz="1600" u="sng" dirty="0">
                <a:solidFill>
                  <a:schemeClr val="tx1"/>
                </a:solidFill>
                <a:latin typeface="BIZ UDPゴシック" panose="020B0400000000000000" pitchFamily="50" charset="-128"/>
                <a:ea typeface="BIZ UDPゴシック" panose="020B0400000000000000" pitchFamily="50" charset="-128"/>
              </a:rPr>
              <a:t>今後届出の可能性は</a:t>
            </a:r>
            <a:r>
              <a:rPr lang="ja-JP" altLang="en-US" sz="1600" u="sng" dirty="0" smtClean="0">
                <a:solidFill>
                  <a:schemeClr val="tx1"/>
                </a:solidFill>
                <a:latin typeface="BIZ UDPゴシック" panose="020B0400000000000000" pitchFamily="50" charset="-128"/>
                <a:ea typeface="BIZ UDPゴシック" panose="020B0400000000000000" pitchFamily="50" charset="-128"/>
              </a:rPr>
              <a:t>あるもの</a:t>
            </a:r>
            <a:r>
              <a:rPr lang="ja-JP" altLang="en-US" sz="1600" dirty="0" smtClean="0">
                <a:solidFill>
                  <a:schemeClr val="tx1"/>
                </a:solidFill>
                <a:latin typeface="BIZ UDPゴシック" panose="020B0400000000000000" pitchFamily="50" charset="-128"/>
                <a:ea typeface="BIZ UDPゴシック" panose="020B0400000000000000" pitchFamily="50" charset="-128"/>
              </a:rPr>
              <a:t>である。</a:t>
            </a:r>
            <a:endParaRPr lang="ja-JP" altLang="en-US" sz="1600" dirty="0">
              <a:solidFill>
                <a:schemeClr val="tx1"/>
              </a:solidFill>
              <a:latin typeface="BIZ UDPゴシック" panose="020B0400000000000000" pitchFamily="50" charset="-128"/>
              <a:ea typeface="BIZ UDPゴシック" panose="020B0400000000000000" pitchFamily="50" charset="-128"/>
            </a:endParaRPr>
          </a:p>
          <a:p>
            <a:pPr marL="0" indent="0">
              <a:buNone/>
            </a:pPr>
            <a:r>
              <a:rPr lang="ja-JP" altLang="en-US" sz="1600" dirty="0" smtClean="0">
                <a:solidFill>
                  <a:schemeClr val="tx1"/>
                </a:solidFill>
                <a:latin typeface="BIZ UDPゴシック" panose="020B0400000000000000" pitchFamily="50" charset="-128"/>
                <a:ea typeface="BIZ UDPゴシック" panose="020B0400000000000000" pitchFamily="50" charset="-128"/>
              </a:rPr>
              <a:t>・</a:t>
            </a:r>
            <a:r>
              <a:rPr lang="ja-JP" altLang="en-US" sz="1600" u="sng" dirty="0" smtClean="0">
                <a:solidFill>
                  <a:schemeClr val="tx1"/>
                </a:solidFill>
                <a:latin typeface="BIZ UDPゴシック" panose="020B0400000000000000" pitchFamily="50" charset="-128"/>
                <a:ea typeface="BIZ UDPゴシック" panose="020B0400000000000000" pitchFamily="50" charset="-128"/>
              </a:rPr>
              <a:t>工事</a:t>
            </a:r>
            <a:r>
              <a:rPr lang="ja-JP" altLang="en-US" sz="1600" u="sng" dirty="0">
                <a:solidFill>
                  <a:schemeClr val="tx1"/>
                </a:solidFill>
                <a:latin typeface="BIZ UDPゴシック" panose="020B0400000000000000" pitchFamily="50" charset="-128"/>
                <a:ea typeface="BIZ UDPゴシック" panose="020B0400000000000000" pitchFamily="50" charset="-128"/>
              </a:rPr>
              <a:t>・建設作業に伴う粉</a:t>
            </a:r>
            <a:r>
              <a:rPr lang="ja-JP" altLang="en-US" sz="1600" u="sng" dirty="0" err="1" smtClean="0">
                <a:solidFill>
                  <a:schemeClr val="tx1"/>
                </a:solidFill>
                <a:latin typeface="BIZ UDPゴシック" panose="020B0400000000000000" pitchFamily="50" charset="-128"/>
                <a:ea typeface="BIZ UDPゴシック" panose="020B0400000000000000" pitchFamily="50" charset="-128"/>
              </a:rPr>
              <a:t>じんに</a:t>
            </a:r>
            <a:r>
              <a:rPr lang="ja-JP" altLang="en-US" sz="1600" u="sng" dirty="0">
                <a:solidFill>
                  <a:schemeClr val="tx1"/>
                </a:solidFill>
                <a:latin typeface="BIZ UDPゴシック" panose="020B0400000000000000" pitchFamily="50" charset="-128"/>
                <a:ea typeface="BIZ UDPゴシック" panose="020B0400000000000000" pitchFamily="50" charset="-128"/>
              </a:rPr>
              <a:t>ついては苦情件数は増加</a:t>
            </a:r>
            <a:r>
              <a:rPr lang="ja-JP" altLang="en-US" sz="1600" dirty="0">
                <a:solidFill>
                  <a:schemeClr val="tx1"/>
                </a:solidFill>
                <a:latin typeface="BIZ UDPゴシック" panose="020B0400000000000000" pitchFamily="50" charset="-128"/>
                <a:ea typeface="BIZ UDPゴシック" panose="020B0400000000000000" pitchFamily="50" charset="-128"/>
              </a:rPr>
              <a:t>して</a:t>
            </a:r>
            <a:r>
              <a:rPr lang="ja-JP" altLang="en-US" sz="1600" dirty="0" smtClean="0">
                <a:solidFill>
                  <a:schemeClr val="tx1"/>
                </a:solidFill>
                <a:latin typeface="BIZ UDPゴシック" panose="020B0400000000000000" pitchFamily="50" charset="-128"/>
                <a:ea typeface="BIZ UDPゴシック" panose="020B0400000000000000" pitchFamily="50" charset="-128"/>
              </a:rPr>
              <a:t>いる。</a:t>
            </a:r>
            <a:endParaRPr lang="ja-JP" altLang="en-US" sz="1600" dirty="0">
              <a:solidFill>
                <a:schemeClr val="tx1"/>
              </a:solidFill>
              <a:latin typeface="BIZ UDPゴシック" panose="020B0400000000000000" pitchFamily="50" charset="-128"/>
              <a:ea typeface="BIZ UDPゴシック" panose="020B0400000000000000" pitchFamily="50" charset="-128"/>
            </a:endParaRPr>
          </a:p>
        </p:txBody>
      </p:sp>
      <p:sp>
        <p:nvSpPr>
          <p:cNvPr id="16" name="テキスト ボックス 15">
            <a:extLst>
              <a:ext uri="{FF2B5EF4-FFF2-40B4-BE49-F238E27FC236}">
                <a16:creationId xmlns:a16="http://schemas.microsoft.com/office/drawing/2014/main" id="{D0596544-A77C-40A1-9721-9E699EA08938}"/>
              </a:ext>
            </a:extLst>
          </p:cNvPr>
          <p:cNvSpPr txBox="1"/>
          <p:nvPr/>
        </p:nvSpPr>
        <p:spPr>
          <a:xfrm>
            <a:off x="1083473" y="1377702"/>
            <a:ext cx="7235028" cy="400110"/>
          </a:xfrm>
          <a:prstGeom prst="rect">
            <a:avLst/>
          </a:prstGeom>
          <a:noFill/>
          <a:ln>
            <a:solidFill>
              <a:schemeClr val="tx1"/>
            </a:solidFill>
          </a:ln>
        </p:spPr>
        <p:txBody>
          <a:bodyPr wrap="square" rtlCol="0">
            <a:spAutoFit/>
          </a:bodyPr>
          <a:lstStyle/>
          <a:p>
            <a:r>
              <a:rPr lang="ja-JP" altLang="en-US" sz="2000" dirty="0">
                <a:latin typeface="BIZ UDPゴシック" panose="020B0400000000000000" pitchFamily="50" charset="-128"/>
                <a:ea typeface="BIZ UDPゴシック" panose="020B0400000000000000" pitchFamily="50" charset="-128"/>
              </a:rPr>
              <a:t>論点②　対象施設の見直しについて</a:t>
            </a:r>
            <a:endParaRPr kumimoji="1" lang="ja-JP" altLang="en-US" sz="2000" dirty="0">
              <a:latin typeface="BIZ UDPゴシック" panose="020B0400000000000000" pitchFamily="50" charset="-128"/>
              <a:ea typeface="BIZ UDPゴシック" panose="020B0400000000000000" pitchFamily="50" charset="-128"/>
            </a:endParaRPr>
          </a:p>
        </p:txBody>
      </p:sp>
      <p:sp>
        <p:nvSpPr>
          <p:cNvPr id="10" name="スライド番号プレースホルダー 3">
            <a:extLst>
              <a:ext uri="{FF2B5EF4-FFF2-40B4-BE49-F238E27FC236}">
                <a16:creationId xmlns:a16="http://schemas.microsoft.com/office/drawing/2014/main" id="{237A3C65-9D67-4082-A3DC-3B441498E397}"/>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17</a:t>
            </a:fld>
            <a:endParaRPr lang="en-US" dirty="0">
              <a:solidFill>
                <a:srgbClr val="000000"/>
              </a:solidFill>
              <a:latin typeface="BIZ UDPゴシック" panose="020B0400000000000000" pitchFamily="50" charset="-128"/>
              <a:ea typeface="BIZ UDPゴシック" panose="020B0400000000000000" pitchFamily="50" charset="-128"/>
            </a:endParaRPr>
          </a:p>
        </p:txBody>
      </p:sp>
      <p:sp>
        <p:nvSpPr>
          <p:cNvPr id="12" name="下矢印 11"/>
          <p:cNvSpPr/>
          <p:nvPr/>
        </p:nvSpPr>
        <p:spPr>
          <a:xfrm>
            <a:off x="4510816" y="4124553"/>
            <a:ext cx="906043" cy="3513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コンテンツ プレースホルダー 2">
            <a:extLst>
              <a:ext uri="{FF2B5EF4-FFF2-40B4-BE49-F238E27FC236}">
                <a16:creationId xmlns:a16="http://schemas.microsoft.com/office/drawing/2014/main" id="{9ACD225B-C685-45C6-A90F-EAD96A2FDAF1}"/>
              </a:ext>
            </a:extLst>
          </p:cNvPr>
          <p:cNvSpPr txBox="1">
            <a:spLocks/>
          </p:cNvSpPr>
          <p:nvPr/>
        </p:nvSpPr>
        <p:spPr>
          <a:xfrm>
            <a:off x="961918" y="4638258"/>
            <a:ext cx="8388869" cy="2057400"/>
          </a:xfrm>
          <a:prstGeom prst="rect">
            <a:avLst/>
          </a:prstGeom>
          <a:ln>
            <a:solidFill>
              <a:schemeClr val="tx1"/>
            </a:solidFill>
          </a:ln>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lnSpc>
                <a:spcPct val="150000"/>
              </a:lnSpc>
              <a:buFont typeface="Wingdings 3" charset="2"/>
              <a:buNone/>
            </a:pPr>
            <a:r>
              <a:rPr lang="ja-JP" altLang="en-US" sz="1600" dirty="0" smtClean="0">
                <a:solidFill>
                  <a:schemeClr val="tx1"/>
                </a:solidFill>
                <a:latin typeface="BIZ UDPゴシック" panose="020B0400000000000000" pitchFamily="50" charset="-128"/>
                <a:ea typeface="BIZ UDPゴシック" panose="020B0400000000000000" pitchFamily="50" charset="-128"/>
              </a:rPr>
              <a:t>・過去一度も届出の実績がないこれら施設については、</a:t>
            </a:r>
            <a:r>
              <a:rPr lang="ja-JP" altLang="en-US" sz="1600" u="sng" dirty="0" smtClean="0">
                <a:solidFill>
                  <a:schemeClr val="tx1"/>
                </a:solidFill>
                <a:latin typeface="BIZ UDPゴシック" panose="020B0400000000000000" pitchFamily="50" charset="-128"/>
                <a:ea typeface="BIZ UDPゴシック" panose="020B0400000000000000" pitchFamily="50" charset="-128"/>
              </a:rPr>
              <a:t>引き続き規制対象と位置付けるべき</a:t>
            </a:r>
            <a:r>
              <a:rPr lang="ja-JP" altLang="en-US" sz="1600" dirty="0" smtClean="0">
                <a:solidFill>
                  <a:schemeClr val="tx1"/>
                </a:solidFill>
                <a:latin typeface="BIZ UDPゴシック" panose="020B0400000000000000" pitchFamily="50" charset="-128"/>
                <a:ea typeface="BIZ UDPゴシック" panose="020B0400000000000000" pitchFamily="50" charset="-128"/>
              </a:rPr>
              <a:t>ではないか。</a:t>
            </a:r>
          </a:p>
          <a:p>
            <a:pPr marL="0" indent="0">
              <a:lnSpc>
                <a:spcPct val="150000"/>
              </a:lnSpc>
              <a:buFont typeface="Wingdings 3" charset="2"/>
              <a:buNone/>
            </a:pPr>
            <a:r>
              <a:rPr lang="ja-JP" altLang="en-US" sz="1600" dirty="0" smtClean="0">
                <a:solidFill>
                  <a:schemeClr val="tx1"/>
                </a:solidFill>
                <a:latin typeface="BIZ UDPゴシック" panose="020B0400000000000000" pitchFamily="50" charset="-128"/>
                <a:ea typeface="BIZ UDPゴシック" panose="020B0400000000000000" pitchFamily="50" charset="-128"/>
              </a:rPr>
              <a:t>・工事・建設作業に伴う粉</a:t>
            </a:r>
            <a:r>
              <a:rPr lang="ja-JP" altLang="en-US" sz="1600" dirty="0" err="1" smtClean="0">
                <a:solidFill>
                  <a:schemeClr val="tx1"/>
                </a:solidFill>
                <a:latin typeface="BIZ UDPゴシック" panose="020B0400000000000000" pitchFamily="50" charset="-128"/>
                <a:ea typeface="BIZ UDPゴシック" panose="020B0400000000000000" pitchFamily="50" charset="-128"/>
              </a:rPr>
              <a:t>じんは</a:t>
            </a:r>
            <a:r>
              <a:rPr lang="ja-JP" altLang="en-US" sz="1600" u="sng" dirty="0" smtClean="0">
                <a:solidFill>
                  <a:schemeClr val="tx1"/>
                </a:solidFill>
                <a:latin typeface="BIZ UDPゴシック" panose="020B0400000000000000" pitchFamily="50" charset="-128"/>
                <a:ea typeface="BIZ UDPゴシック" panose="020B0400000000000000" pitchFamily="50" charset="-128"/>
              </a:rPr>
              <a:t>一時的かつ局所的なものである</a:t>
            </a:r>
            <a:r>
              <a:rPr lang="ja-JP" altLang="en-US" sz="1600" dirty="0" smtClean="0">
                <a:solidFill>
                  <a:schemeClr val="tx1"/>
                </a:solidFill>
                <a:latin typeface="BIZ UDPゴシック" panose="020B0400000000000000" pitchFamily="50" charset="-128"/>
                <a:ea typeface="BIZ UDPゴシック" panose="020B0400000000000000" pitchFamily="50" charset="-128"/>
              </a:rPr>
              <a:t>ことから、</a:t>
            </a:r>
            <a:r>
              <a:rPr lang="ja-JP" altLang="en-US" sz="1600" u="sng" dirty="0" smtClean="0">
                <a:solidFill>
                  <a:schemeClr val="tx1"/>
                </a:solidFill>
                <a:latin typeface="BIZ UDPゴシック" panose="020B0400000000000000" pitchFamily="50" charset="-128"/>
                <a:ea typeface="BIZ UDPゴシック" panose="020B0400000000000000" pitchFamily="50" charset="-128"/>
              </a:rPr>
              <a:t>府域で一律の届出や設備構造基準による規制は効果的・効率的ではない</a:t>
            </a:r>
            <a:r>
              <a:rPr lang="ja-JP" altLang="en-US" sz="1600" dirty="0" smtClean="0">
                <a:solidFill>
                  <a:schemeClr val="tx1"/>
                </a:solidFill>
                <a:latin typeface="BIZ UDPゴシック" panose="020B0400000000000000" pitchFamily="50" charset="-128"/>
                <a:ea typeface="BIZ UDPゴシック" panose="020B0400000000000000" pitchFamily="50" charset="-128"/>
              </a:rPr>
              <a:t>と考えられるため、</a:t>
            </a:r>
            <a:r>
              <a:rPr lang="ja-JP" altLang="en-US" sz="1600" u="sng" dirty="0" smtClean="0">
                <a:solidFill>
                  <a:schemeClr val="tx1"/>
                </a:solidFill>
                <a:latin typeface="BIZ UDPゴシック" panose="020B0400000000000000" pitchFamily="50" charset="-128"/>
                <a:ea typeface="BIZ UDPゴシック" panose="020B0400000000000000" pitchFamily="50" charset="-128"/>
              </a:rPr>
              <a:t>引き続き規制以外の手法で対策をとるべき</a:t>
            </a:r>
            <a:r>
              <a:rPr lang="ja-JP" altLang="en-US" sz="1600" dirty="0" smtClean="0">
                <a:solidFill>
                  <a:schemeClr val="tx1"/>
                </a:solidFill>
                <a:latin typeface="BIZ UDPゴシック" panose="020B0400000000000000" pitchFamily="50" charset="-128"/>
                <a:ea typeface="BIZ UDPゴシック" panose="020B0400000000000000" pitchFamily="50" charset="-128"/>
              </a:rPr>
              <a:t>ではないか。</a:t>
            </a:r>
            <a:endParaRPr lang="ja-JP" altLang="en-US" sz="16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8144407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タイトル 1">
            <a:extLst>
              <a:ext uri="{FF2B5EF4-FFF2-40B4-BE49-F238E27FC236}">
                <a16:creationId xmlns:a16="http://schemas.microsoft.com/office/drawing/2014/main" id="{7179CF6B-9749-4C65-A73C-62F058609C70}"/>
              </a:ext>
            </a:extLst>
          </p:cNvPr>
          <p:cNvSpPr>
            <a:spLocks noGrp="1"/>
          </p:cNvSpPr>
          <p:nvPr>
            <p:ph type="title"/>
          </p:nvPr>
        </p:nvSpPr>
        <p:spPr>
          <a:xfrm>
            <a:off x="1083472" y="609602"/>
            <a:ext cx="7444467" cy="734351"/>
          </a:xfrm>
        </p:spPr>
        <p:txBody>
          <a:bodyPr>
            <a:normAutofit/>
          </a:bodyPr>
          <a:lstStyle/>
          <a:p>
            <a:r>
              <a:rPr lang="ja-JP" altLang="en-US" dirty="0">
                <a:latin typeface="BIZ UDPゴシック" panose="020B0400000000000000" pitchFamily="50" charset="-128"/>
                <a:ea typeface="BIZ UDPゴシック" panose="020B0400000000000000" pitchFamily="50" charset="-128"/>
              </a:rPr>
              <a:t>粉じん規制</a:t>
            </a:r>
            <a:r>
              <a:rPr kumimoji="1" lang="ja-JP" altLang="en-US" dirty="0">
                <a:latin typeface="BIZ UDPゴシック" panose="020B0400000000000000" pitchFamily="50" charset="-128"/>
                <a:ea typeface="BIZ UDPゴシック" panose="020B0400000000000000" pitchFamily="50" charset="-128"/>
              </a:rPr>
              <a:t>に関する論点整理案③</a:t>
            </a:r>
          </a:p>
        </p:txBody>
      </p:sp>
      <p:sp>
        <p:nvSpPr>
          <p:cNvPr id="10" name="テキスト ボックス 9">
            <a:extLst>
              <a:ext uri="{FF2B5EF4-FFF2-40B4-BE49-F238E27FC236}">
                <a16:creationId xmlns:a16="http://schemas.microsoft.com/office/drawing/2014/main" id="{816E4B01-8AB7-40B6-85E2-1B881D9042BF}"/>
              </a:ext>
            </a:extLst>
          </p:cNvPr>
          <p:cNvSpPr txBox="1"/>
          <p:nvPr/>
        </p:nvSpPr>
        <p:spPr>
          <a:xfrm>
            <a:off x="1083473" y="1377702"/>
            <a:ext cx="7235028" cy="400110"/>
          </a:xfrm>
          <a:prstGeom prst="rect">
            <a:avLst/>
          </a:prstGeom>
          <a:noFill/>
          <a:ln>
            <a:solidFill>
              <a:schemeClr val="tx1"/>
            </a:solidFill>
          </a:ln>
        </p:spPr>
        <p:txBody>
          <a:bodyPr wrap="square" rtlCol="0">
            <a:spAutoFit/>
          </a:bodyPr>
          <a:lstStyle/>
          <a:p>
            <a:r>
              <a:rPr lang="ja-JP" altLang="en-US" sz="2000" dirty="0">
                <a:latin typeface="BIZ UDPゴシック" panose="020B0400000000000000" pitchFamily="50" charset="-128"/>
                <a:ea typeface="BIZ UDPゴシック" panose="020B0400000000000000" pitchFamily="50" charset="-128"/>
              </a:rPr>
              <a:t>論点③　施設の規模要件の見直しについて</a:t>
            </a:r>
            <a:endParaRPr kumimoji="1" lang="ja-JP" altLang="en-US" sz="2000" dirty="0">
              <a:latin typeface="BIZ UDPゴシック" panose="020B0400000000000000" pitchFamily="50" charset="-128"/>
              <a:ea typeface="BIZ UDPゴシック" panose="020B0400000000000000" pitchFamily="50" charset="-128"/>
            </a:endParaRPr>
          </a:p>
        </p:txBody>
      </p:sp>
      <p:sp>
        <p:nvSpPr>
          <p:cNvPr id="12" name="コンテンツ プレースホルダー 2">
            <a:extLst>
              <a:ext uri="{FF2B5EF4-FFF2-40B4-BE49-F238E27FC236}">
                <a16:creationId xmlns:a16="http://schemas.microsoft.com/office/drawing/2014/main" id="{F1C54FDF-4579-47D9-BD05-47EA250006BC}"/>
              </a:ext>
            </a:extLst>
          </p:cNvPr>
          <p:cNvSpPr>
            <a:spLocks noGrp="1"/>
          </p:cNvSpPr>
          <p:nvPr>
            <p:ph idx="1"/>
          </p:nvPr>
        </p:nvSpPr>
        <p:spPr>
          <a:xfrm>
            <a:off x="684610" y="2007699"/>
            <a:ext cx="8666774" cy="3162503"/>
          </a:xfrm>
        </p:spPr>
        <p:txBody>
          <a:bodyPr>
            <a:noAutofit/>
          </a:bodyPr>
          <a:lstStyle/>
          <a:p>
            <a:pPr marL="0" indent="0">
              <a:buNone/>
            </a:pPr>
            <a:r>
              <a:rPr lang="ja-JP" altLang="en-US" sz="1600" dirty="0">
                <a:solidFill>
                  <a:schemeClr val="tx1"/>
                </a:solidFill>
                <a:latin typeface="BIZ UDPゴシック" panose="020B0400000000000000" pitchFamily="50" charset="-128"/>
                <a:ea typeface="BIZ UDPゴシック" panose="020B0400000000000000" pitchFamily="50" charset="-128"/>
              </a:rPr>
              <a:t>・</a:t>
            </a:r>
            <a:r>
              <a:rPr lang="ja-JP" altLang="en-US" sz="1600" u="sng" dirty="0">
                <a:solidFill>
                  <a:schemeClr val="tx1"/>
                </a:solidFill>
                <a:latin typeface="BIZ UDPゴシック" panose="020B0400000000000000" pitchFamily="50" charset="-128"/>
                <a:ea typeface="BIZ UDPゴシック" panose="020B0400000000000000" pitchFamily="50" charset="-128"/>
              </a:rPr>
              <a:t>粉粒塊輸送用コンベア</a:t>
            </a:r>
            <a:r>
              <a:rPr lang="ja-JP" altLang="en-US" sz="1600" dirty="0">
                <a:solidFill>
                  <a:schemeClr val="tx1"/>
                </a:solidFill>
                <a:latin typeface="BIZ UDPゴシック" panose="020B0400000000000000" pitchFamily="50" charset="-128"/>
                <a:ea typeface="BIZ UDPゴシック" panose="020B0400000000000000" pitchFamily="50" charset="-128"/>
              </a:rPr>
              <a:t>については、規模要件が法ではベルトの幅及びバケットの内容積、条例では輸送能力と種類が異なり、メーカーのカタログやホームページ等では前者の情報のみしか得られない場合があり、</a:t>
            </a:r>
            <a:r>
              <a:rPr lang="ja-JP" altLang="en-US" sz="1600" u="sng" dirty="0">
                <a:solidFill>
                  <a:schemeClr val="tx1"/>
                </a:solidFill>
                <a:latin typeface="BIZ UDPゴシック" panose="020B0400000000000000" pitchFamily="50" charset="-128"/>
                <a:ea typeface="BIZ UDPゴシック" panose="020B0400000000000000" pitchFamily="50" charset="-128"/>
              </a:rPr>
              <a:t>届出指導が困難なケースがある</a:t>
            </a:r>
            <a:r>
              <a:rPr lang="ja-JP" altLang="en-US" sz="1600" dirty="0">
                <a:solidFill>
                  <a:schemeClr val="tx1"/>
                </a:solidFill>
                <a:latin typeface="BIZ UDPゴシック" panose="020B0400000000000000" pitchFamily="50" charset="-128"/>
                <a:ea typeface="BIZ UDPゴシック" panose="020B0400000000000000" pitchFamily="50" charset="-128"/>
              </a:rPr>
              <a:t>。</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buNone/>
            </a:pPr>
            <a:r>
              <a:rPr lang="ja-JP" altLang="en-US" sz="1600" dirty="0">
                <a:solidFill>
                  <a:schemeClr val="tx1"/>
                </a:solidFill>
                <a:latin typeface="BIZ UDPゴシック" panose="020B0400000000000000" pitchFamily="50" charset="-128"/>
                <a:ea typeface="BIZ UDPゴシック" panose="020B0400000000000000" pitchFamily="50" charset="-128"/>
              </a:rPr>
              <a:t>・ベルトの幅及びバケットの内容積については、</a:t>
            </a:r>
            <a:r>
              <a:rPr lang="ja-JP" altLang="en-US" sz="1600" u="sng" dirty="0">
                <a:solidFill>
                  <a:schemeClr val="tx1"/>
                </a:solidFill>
                <a:latin typeface="BIZ UDPゴシック" panose="020B0400000000000000" pitchFamily="50" charset="-128"/>
                <a:ea typeface="BIZ UDPゴシック" panose="020B0400000000000000" pitchFamily="50" charset="-128"/>
              </a:rPr>
              <a:t>カタログ等で情報が得られなかった場合でも実測値により簡単に届出指導を行うことができる</a:t>
            </a:r>
            <a:r>
              <a:rPr lang="ja-JP" altLang="en-US" sz="1600" dirty="0">
                <a:solidFill>
                  <a:schemeClr val="tx1"/>
                </a:solidFill>
                <a:latin typeface="BIZ UDPゴシック" panose="020B0400000000000000" pitchFamily="50" charset="-128"/>
                <a:ea typeface="BIZ UDPゴシック" panose="020B0400000000000000" pitchFamily="50" charset="-128"/>
              </a:rPr>
              <a:t>。</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buNone/>
            </a:pPr>
            <a:r>
              <a:rPr lang="ja-JP" altLang="en-US" sz="1600" dirty="0">
                <a:solidFill>
                  <a:schemeClr val="tx1"/>
                </a:solidFill>
                <a:latin typeface="BIZ UDPゴシック" panose="020B0400000000000000" pitchFamily="50" charset="-128"/>
                <a:ea typeface="BIZ UDPゴシック" panose="020B0400000000000000" pitchFamily="50" charset="-128"/>
              </a:rPr>
              <a:t>・一方、現行条例の規模要件である輸送能力は</a:t>
            </a:r>
            <a:r>
              <a:rPr lang="ja-JP" altLang="en-US" sz="1600" dirty="0" smtClean="0">
                <a:solidFill>
                  <a:schemeClr val="tx1"/>
                </a:solidFill>
                <a:latin typeface="BIZ UDPゴシック" panose="020B0400000000000000" pitchFamily="50" charset="-128"/>
                <a:ea typeface="BIZ UDPゴシック" panose="020B0400000000000000" pitchFamily="50" charset="-128"/>
              </a:rPr>
              <a:t>、１時間あたりの運搬物</a:t>
            </a:r>
            <a:r>
              <a:rPr lang="ja-JP" altLang="en-US" sz="1600" dirty="0">
                <a:solidFill>
                  <a:schemeClr val="tx1"/>
                </a:solidFill>
                <a:latin typeface="BIZ UDPゴシック" panose="020B0400000000000000" pitchFamily="50" charset="-128"/>
                <a:ea typeface="BIZ UDPゴシック" panose="020B0400000000000000" pitchFamily="50" charset="-128"/>
              </a:rPr>
              <a:t>の重さを要件にしているが、運搬物の種類により重さは大きく変わるとともに、</a:t>
            </a:r>
            <a:r>
              <a:rPr lang="ja-JP" altLang="en-US" sz="1600" u="sng" dirty="0">
                <a:solidFill>
                  <a:schemeClr val="tx1"/>
                </a:solidFill>
                <a:latin typeface="BIZ UDPゴシック" panose="020B0400000000000000" pitchFamily="50" charset="-128"/>
                <a:ea typeface="BIZ UDPゴシック" panose="020B0400000000000000" pitchFamily="50" charset="-128"/>
              </a:rPr>
              <a:t>同じ容積でも比重が軽く飛散性が高い運搬物が規模要件から外れるケースが考えられる</a:t>
            </a:r>
            <a:r>
              <a:rPr lang="ja-JP" altLang="en-US" sz="1600" dirty="0">
                <a:solidFill>
                  <a:schemeClr val="tx1"/>
                </a:solidFill>
                <a:latin typeface="BIZ UDPゴシック" panose="020B0400000000000000" pitchFamily="50" charset="-128"/>
                <a:ea typeface="BIZ UDPゴシック" panose="020B0400000000000000" pitchFamily="50" charset="-128"/>
              </a:rPr>
              <a:t>。</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buNone/>
            </a:pPr>
            <a:r>
              <a:rPr lang="ja-JP" altLang="en-US" sz="1600" dirty="0">
                <a:solidFill>
                  <a:schemeClr val="tx1"/>
                </a:solidFill>
                <a:latin typeface="BIZ UDPゴシック" panose="020B0400000000000000" pitchFamily="50" charset="-128"/>
                <a:ea typeface="BIZ UDPゴシック" panose="020B0400000000000000" pitchFamily="50" charset="-128"/>
              </a:rPr>
              <a:t>・また、他府県の規制の状況においても、規定している都道府県は全て法と同じ規模要件の種類である</a:t>
            </a:r>
            <a:r>
              <a:rPr lang="ja-JP" altLang="en-US" sz="1600" dirty="0" smtClean="0">
                <a:solidFill>
                  <a:schemeClr val="tx1"/>
                </a:solidFill>
                <a:latin typeface="BIZ UDPゴシック" panose="020B0400000000000000" pitchFamily="50" charset="-128"/>
                <a:ea typeface="BIZ UDPゴシック" panose="020B0400000000000000" pitchFamily="50" charset="-128"/>
              </a:rPr>
              <a:t>。</a:t>
            </a:r>
            <a:endParaRPr lang="en-US" altLang="ja-JP" sz="1600" dirty="0">
              <a:solidFill>
                <a:schemeClr val="tx1"/>
              </a:solidFill>
              <a:latin typeface="BIZ UDPゴシック" panose="020B0400000000000000" pitchFamily="50" charset="-128"/>
              <a:ea typeface="BIZ UDPゴシック" panose="020B0400000000000000" pitchFamily="50" charset="-128"/>
            </a:endParaRPr>
          </a:p>
        </p:txBody>
      </p:sp>
      <p:sp>
        <p:nvSpPr>
          <p:cNvPr id="14" name="スライド番号プレースホルダー 2">
            <a:extLst>
              <a:ext uri="{FF2B5EF4-FFF2-40B4-BE49-F238E27FC236}">
                <a16:creationId xmlns:a16="http://schemas.microsoft.com/office/drawing/2014/main" id="{F13B1C72-6F99-4013-B271-7A3ED731F06D}"/>
              </a:ext>
            </a:extLst>
          </p:cNvPr>
          <p:cNvSpPr>
            <a:spLocks noGrp="1"/>
          </p:cNvSpPr>
          <p:nvPr>
            <p:ph type="sldNum" sz="quarter" idx="12"/>
          </p:nvPr>
        </p:nvSpPr>
        <p:spPr>
          <a:xfrm>
            <a:off x="9350787" y="6041362"/>
            <a:ext cx="555213" cy="365125"/>
          </a:xfrm>
        </p:spPr>
        <p:txBody>
          <a:bodyPr>
            <a:normAutofit/>
          </a:bodyPr>
          <a:lstStyle/>
          <a:p>
            <a:pPr>
              <a:spcAft>
                <a:spcPts val="600"/>
              </a:spcAft>
            </a:pPr>
            <a:fld id="{519954A3-9DFD-4C44-94BA-B95130A3BA1C}" type="slidenum">
              <a:rPr lang="en-US" smtClean="0">
                <a:solidFill>
                  <a:schemeClr val="tx1"/>
                </a:solidFill>
                <a:latin typeface="BIZ UDPゴシック" panose="020B0400000000000000" pitchFamily="50" charset="-128"/>
                <a:ea typeface="BIZ UDPゴシック" panose="020B0400000000000000" pitchFamily="50" charset="-128"/>
              </a:rPr>
              <a:pPr>
                <a:spcAft>
                  <a:spcPts val="600"/>
                </a:spcAft>
              </a:pPr>
              <a:t>18</a:t>
            </a:fld>
            <a:endParaRPr lang="en-US" dirty="0">
              <a:solidFill>
                <a:schemeClr val="tx1"/>
              </a:solidFill>
              <a:latin typeface="BIZ UDPゴシック" panose="020B0400000000000000" pitchFamily="50" charset="-128"/>
              <a:ea typeface="BIZ UDPゴシック" panose="020B0400000000000000" pitchFamily="50" charset="-128"/>
            </a:endParaRPr>
          </a:p>
        </p:txBody>
      </p:sp>
      <p:sp>
        <p:nvSpPr>
          <p:cNvPr id="15" name="下矢印 14"/>
          <p:cNvSpPr/>
          <p:nvPr/>
        </p:nvSpPr>
        <p:spPr>
          <a:xfrm>
            <a:off x="4659985" y="5135842"/>
            <a:ext cx="906043" cy="3513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コンテンツ プレースホルダー 2">
            <a:extLst>
              <a:ext uri="{FF2B5EF4-FFF2-40B4-BE49-F238E27FC236}">
                <a16:creationId xmlns:a16="http://schemas.microsoft.com/office/drawing/2014/main" id="{F1C54FDF-4579-47D9-BD05-47EA250006BC}"/>
              </a:ext>
            </a:extLst>
          </p:cNvPr>
          <p:cNvSpPr txBox="1">
            <a:spLocks/>
          </p:cNvSpPr>
          <p:nvPr/>
        </p:nvSpPr>
        <p:spPr>
          <a:xfrm>
            <a:off x="874630" y="5791012"/>
            <a:ext cx="8666774" cy="652490"/>
          </a:xfrm>
          <a:prstGeom prst="rect">
            <a:avLst/>
          </a:prstGeom>
          <a:ln>
            <a:solidFill>
              <a:schemeClr val="tx1"/>
            </a:solidFill>
          </a:ln>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1600" dirty="0" smtClean="0">
                <a:solidFill>
                  <a:schemeClr val="tx1"/>
                </a:solidFill>
                <a:latin typeface="BIZ UDPゴシック" panose="020B0400000000000000" pitchFamily="50" charset="-128"/>
                <a:ea typeface="BIZ UDPゴシック" panose="020B0400000000000000" pitchFamily="50" charset="-128"/>
              </a:rPr>
              <a:t>・粉粒塊輸送用コンベアについては</a:t>
            </a:r>
            <a:r>
              <a:rPr lang="ja-JP" altLang="en-US" sz="1600" u="sng" dirty="0" smtClean="0">
                <a:solidFill>
                  <a:schemeClr val="tx1"/>
                </a:solidFill>
                <a:latin typeface="BIZ UDPゴシック" panose="020B0400000000000000" pitchFamily="50" charset="-128"/>
                <a:ea typeface="BIZ UDPゴシック" panose="020B0400000000000000" pitchFamily="50" charset="-128"/>
              </a:rPr>
              <a:t>法の規模要件の種類であるベルトの幅およびバケットの内容積の採用を検討するべきではないか</a:t>
            </a:r>
            <a:r>
              <a:rPr lang="ja-JP" altLang="en-US" sz="1600" dirty="0" smtClean="0">
                <a:solidFill>
                  <a:schemeClr val="tx1"/>
                </a:solidFill>
                <a:latin typeface="BIZ UDPゴシック" panose="020B0400000000000000" pitchFamily="50" charset="-128"/>
                <a:ea typeface="BIZ UDPゴシック" panose="020B0400000000000000" pitchFamily="50" charset="-128"/>
              </a:rPr>
              <a:t>。</a:t>
            </a:r>
            <a:endParaRPr lang="ja-JP" altLang="en-US" sz="16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1507352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a:extLst>
              <a:ext uri="{FF2B5EF4-FFF2-40B4-BE49-F238E27FC236}">
                <a16:creationId xmlns:a16="http://schemas.microsoft.com/office/drawing/2014/main" id="{A40BE3CD-1E29-4213-AC7A-3306C4FCB8D2}"/>
              </a:ext>
            </a:extLst>
          </p:cNvPr>
          <p:cNvSpPr>
            <a:spLocks noGrp="1"/>
          </p:cNvSpPr>
          <p:nvPr>
            <p:ph type="title"/>
          </p:nvPr>
        </p:nvSpPr>
        <p:spPr>
          <a:xfrm>
            <a:off x="1083470" y="609600"/>
            <a:ext cx="6984793" cy="723900"/>
          </a:xfrm>
        </p:spPr>
        <p:txBody>
          <a:bodyPr>
            <a:normAutofit/>
          </a:bodyPr>
          <a:lstStyle/>
          <a:p>
            <a:r>
              <a:rPr kumimoji="1" lang="ja-JP" altLang="en-US" dirty="0">
                <a:latin typeface="BIZ UDPゴシック" panose="020B0400000000000000" pitchFamily="50" charset="-128"/>
                <a:ea typeface="BIZ UDPゴシック" panose="020B0400000000000000" pitchFamily="50" charset="-128"/>
              </a:rPr>
              <a:t>（参考）法における規制基準</a:t>
            </a: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スライド番号プレースホルダー 3">
            <a:extLst>
              <a:ext uri="{FF2B5EF4-FFF2-40B4-BE49-F238E27FC236}">
                <a16:creationId xmlns:a16="http://schemas.microsoft.com/office/drawing/2014/main" id="{EF929654-E6E1-4BA9-8142-D9D30CDCFDEA}"/>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19</a:t>
            </a:fld>
            <a:endParaRPr lang="en-US" dirty="0">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4" name="表 3">
            <a:extLst>
              <a:ext uri="{FF2B5EF4-FFF2-40B4-BE49-F238E27FC236}">
                <a16:creationId xmlns:a16="http://schemas.microsoft.com/office/drawing/2014/main" id="{163D8A6C-6769-4100-A051-905734C0F31F}"/>
              </a:ext>
            </a:extLst>
          </p:cNvPr>
          <p:cNvGraphicFramePr>
            <a:graphicFrameLocks noGrp="1"/>
          </p:cNvGraphicFramePr>
          <p:nvPr>
            <p:extLst>
              <p:ext uri="{D42A27DB-BD31-4B8C-83A1-F6EECF244321}">
                <p14:modId xmlns:p14="http://schemas.microsoft.com/office/powerpoint/2010/main" val="466791385"/>
              </p:ext>
            </p:extLst>
          </p:nvPr>
        </p:nvGraphicFramePr>
        <p:xfrm>
          <a:off x="1366630" y="1632954"/>
          <a:ext cx="7790622" cy="4612182"/>
        </p:xfrm>
        <a:graphic>
          <a:graphicData uri="http://schemas.openxmlformats.org/drawingml/2006/table">
            <a:tbl>
              <a:tblPr firstRow="1" firstCol="1">
                <a:tableStyleId>{21E4AEA4-8DFA-4A89-87EB-49C32662AFE0}</a:tableStyleId>
              </a:tblPr>
              <a:tblGrid>
                <a:gridCol w="753718">
                  <a:extLst>
                    <a:ext uri="{9D8B030D-6E8A-4147-A177-3AD203B41FA5}">
                      <a16:colId xmlns:a16="http://schemas.microsoft.com/office/drawing/2014/main" val="4213606302"/>
                    </a:ext>
                  </a:extLst>
                </a:gridCol>
                <a:gridCol w="7036904">
                  <a:extLst>
                    <a:ext uri="{9D8B030D-6E8A-4147-A177-3AD203B41FA5}">
                      <a16:colId xmlns:a16="http://schemas.microsoft.com/office/drawing/2014/main" val="1575699470"/>
                    </a:ext>
                  </a:extLst>
                </a:gridCol>
              </a:tblGrid>
              <a:tr h="174138">
                <a:tc>
                  <a:txBody>
                    <a:bodyPr/>
                    <a:lstStyle/>
                    <a:p>
                      <a:pPr algn="ctr">
                        <a:lnSpc>
                          <a:spcPct val="150000"/>
                        </a:lnSpc>
                        <a:spcAft>
                          <a:spcPts val="0"/>
                        </a:spcAft>
                      </a:pPr>
                      <a:r>
                        <a:rPr lang="ja-JP" sz="1100" kern="100">
                          <a:effectLst/>
                          <a:latin typeface="BIZ UDPゴシック" panose="020B0400000000000000" pitchFamily="50" charset="-128"/>
                          <a:ea typeface="BIZ UDPゴシック" panose="020B0400000000000000" pitchFamily="50" charset="-128"/>
                        </a:rPr>
                        <a:t>施設</a:t>
                      </a:r>
                    </a:p>
                  </a:txBody>
                  <a:tcPr marL="50621" marR="50621" marT="14317" marB="14317" anchor="ctr"/>
                </a:tc>
                <a:tc>
                  <a:txBody>
                    <a:bodyPr/>
                    <a:lstStyle/>
                    <a:p>
                      <a:pPr algn="ctr">
                        <a:lnSpc>
                          <a:spcPct val="150000"/>
                        </a:lnSpc>
                        <a:spcAft>
                          <a:spcPts val="0"/>
                        </a:spcAft>
                      </a:pPr>
                      <a:r>
                        <a:rPr lang="ja-JP" sz="1100" kern="100">
                          <a:effectLst/>
                          <a:latin typeface="BIZ UDPゴシック" panose="020B0400000000000000" pitchFamily="50" charset="-128"/>
                          <a:ea typeface="BIZ UDPゴシック" panose="020B0400000000000000" pitchFamily="50" charset="-128"/>
                        </a:rPr>
                        <a:t>規制基準</a:t>
                      </a:r>
                    </a:p>
                  </a:txBody>
                  <a:tcPr marL="50621" marR="50621" marT="14317" marB="14317" anchor="ctr"/>
                </a:tc>
                <a:extLst>
                  <a:ext uri="{0D108BD9-81ED-4DB2-BD59-A6C34878D82A}">
                    <a16:rowId xmlns:a16="http://schemas.microsoft.com/office/drawing/2014/main" val="1578211328"/>
                  </a:ext>
                </a:extLst>
              </a:tr>
              <a:tr h="1294383">
                <a:tc>
                  <a:txBody>
                    <a:bodyPr/>
                    <a:lstStyle/>
                    <a:p>
                      <a:pPr algn="just">
                        <a:lnSpc>
                          <a:spcPct val="150000"/>
                        </a:lnSpc>
                        <a:spcAft>
                          <a:spcPts val="0"/>
                        </a:spcAft>
                      </a:pPr>
                      <a:r>
                        <a:rPr lang="ja-JP" sz="1100" kern="100" dirty="0">
                          <a:effectLst/>
                          <a:latin typeface="BIZ UDPゴシック" panose="020B0400000000000000" pitchFamily="50" charset="-128"/>
                          <a:ea typeface="BIZ UDPゴシック" panose="020B0400000000000000" pitchFamily="50" charset="-128"/>
                        </a:rPr>
                        <a:t>コークス炉</a:t>
                      </a:r>
                    </a:p>
                  </a:txBody>
                  <a:tcPr marL="50621" marR="50621" marT="14317" marB="14317"/>
                </a:tc>
                <a:tc>
                  <a:txBody>
                    <a:bodyPr/>
                    <a:lstStyle/>
                    <a:p>
                      <a:pPr marL="342900" lvl="0" indent="-342900" algn="just" fontAlgn="base">
                        <a:lnSpc>
                          <a:spcPct val="150000"/>
                        </a:lnSpc>
                        <a:spcAft>
                          <a:spcPts val="0"/>
                        </a:spcAft>
                        <a:buFont typeface="+mj-ea"/>
                        <a:buAutoNum type="circleNumDbPlain"/>
                        <a:tabLst>
                          <a:tab pos="228600" algn="l"/>
                        </a:tabLst>
                      </a:pPr>
                      <a:r>
                        <a:rPr lang="ja-JP" sz="1100" kern="100" dirty="0">
                          <a:effectLst/>
                          <a:latin typeface="BIZ UDPゴシック" panose="020B0400000000000000" pitchFamily="50" charset="-128"/>
                          <a:ea typeface="BIZ UDPゴシック" panose="020B0400000000000000" pitchFamily="50" charset="-128"/>
                        </a:rPr>
                        <a:t>装炭作業は、無煙装炭装置を設置するか、装炭車にフード及び集じん機を設置するか、又はこれらと同等以上の効果を有する装置を設置して行うこと。</a:t>
                      </a:r>
                    </a:p>
                    <a:p>
                      <a:pPr marL="342900" lvl="0" indent="-342900" algn="just" fontAlgn="base">
                        <a:lnSpc>
                          <a:spcPct val="150000"/>
                        </a:lnSpc>
                        <a:spcAft>
                          <a:spcPts val="0"/>
                        </a:spcAft>
                        <a:buFont typeface="+mj-ea"/>
                        <a:buAutoNum type="circleNumDbPlain"/>
                        <a:tabLst>
                          <a:tab pos="228600" algn="l"/>
                        </a:tabLst>
                      </a:pPr>
                      <a:r>
                        <a:rPr lang="ja-JP" sz="1100" kern="100" dirty="0">
                          <a:effectLst/>
                          <a:latin typeface="BIZ UDPゴシック" panose="020B0400000000000000" pitchFamily="50" charset="-128"/>
                          <a:ea typeface="BIZ UDPゴシック" panose="020B0400000000000000" pitchFamily="50" charset="-128"/>
                        </a:rPr>
                        <a:t>窯出し作業は、ガイド車にフードを設置し、及び当該フードからの一般粉じんを処理する集じん機を設置するか、又はこれと同等以上の効果を有する装置を設置して行うこと。ただし、ガイド車又はガイド車の走行する炉床の強度が小さいこと、ガイド車の軌条の幅が狭いこと等によりガイド車にフードを設置することが著しく困難である場合は、防じんカバー等を設置して行うこと。</a:t>
                      </a:r>
                    </a:p>
                    <a:p>
                      <a:pPr marL="342900" lvl="0" indent="-342900" algn="just" fontAlgn="base">
                        <a:lnSpc>
                          <a:spcPct val="150000"/>
                        </a:lnSpc>
                        <a:spcAft>
                          <a:spcPts val="0"/>
                        </a:spcAft>
                        <a:buFont typeface="+mj-ea"/>
                        <a:buAutoNum type="circleNumDbPlain"/>
                        <a:tabLst>
                          <a:tab pos="228600" algn="l"/>
                        </a:tabLst>
                      </a:pPr>
                      <a:r>
                        <a:rPr lang="ja-JP" sz="1100" kern="100" dirty="0">
                          <a:effectLst/>
                          <a:latin typeface="BIZ UDPゴシック" panose="020B0400000000000000" pitchFamily="50" charset="-128"/>
                          <a:ea typeface="BIZ UDPゴシック" panose="020B0400000000000000" pitchFamily="50" charset="-128"/>
                        </a:rPr>
                        <a:t>消火作業は、消火塔にハードル、フィルター又はこれらと同等以上の効果を有する装置を設置して行うこと。</a:t>
                      </a:r>
                    </a:p>
                  </a:txBody>
                  <a:tcPr marL="50621" marR="50621" marT="14317" marB="14317" anchor="ctr"/>
                </a:tc>
                <a:extLst>
                  <a:ext uri="{0D108BD9-81ED-4DB2-BD59-A6C34878D82A}">
                    <a16:rowId xmlns:a16="http://schemas.microsoft.com/office/drawing/2014/main" val="1784065976"/>
                  </a:ext>
                </a:extLst>
              </a:tr>
              <a:tr h="1841586">
                <a:tc>
                  <a:txBody>
                    <a:bodyPr/>
                    <a:lstStyle/>
                    <a:p>
                      <a:pPr algn="just">
                        <a:lnSpc>
                          <a:spcPct val="150000"/>
                        </a:lnSpc>
                        <a:spcAft>
                          <a:spcPts val="0"/>
                        </a:spcAft>
                      </a:pPr>
                      <a:r>
                        <a:rPr lang="ja-JP" sz="1100" kern="100">
                          <a:effectLst/>
                          <a:latin typeface="BIZ UDPゴシック" panose="020B0400000000000000" pitchFamily="50" charset="-128"/>
                          <a:ea typeface="BIZ UDPゴシック" panose="020B0400000000000000" pitchFamily="50" charset="-128"/>
                        </a:rPr>
                        <a:t>コークス炉以外の施設</a:t>
                      </a:r>
                    </a:p>
                  </a:txBody>
                  <a:tcPr marL="50621" marR="50621" marT="14317" marB="14317"/>
                </a:tc>
                <a:tc>
                  <a:txBody>
                    <a:bodyPr/>
                    <a:lstStyle/>
                    <a:p>
                      <a:pPr algn="just">
                        <a:lnSpc>
                          <a:spcPct val="150000"/>
                        </a:lnSpc>
                        <a:spcAft>
                          <a:spcPts val="0"/>
                        </a:spcAft>
                      </a:pPr>
                      <a:r>
                        <a:rPr lang="ja-JP" sz="1100" kern="100" dirty="0">
                          <a:effectLst/>
                          <a:latin typeface="BIZ UDPゴシック" panose="020B0400000000000000" pitchFamily="50" charset="-128"/>
                          <a:ea typeface="BIZ UDPゴシック" panose="020B0400000000000000" pitchFamily="50" charset="-128"/>
                        </a:rPr>
                        <a:t>　次の各号の一に該当すること。</a:t>
                      </a:r>
                    </a:p>
                    <a:p>
                      <a:pPr marL="342900" lvl="0" indent="-342900" algn="just" fontAlgn="base">
                        <a:lnSpc>
                          <a:spcPct val="150000"/>
                        </a:lnSpc>
                        <a:spcAft>
                          <a:spcPts val="0"/>
                        </a:spcAft>
                        <a:buFont typeface="+mj-ea"/>
                        <a:buAutoNum type="circleNumDbPlain"/>
                        <a:tabLst>
                          <a:tab pos="259080" algn="l"/>
                        </a:tabLst>
                      </a:pPr>
                      <a:r>
                        <a:rPr lang="ja-JP" sz="1100" kern="100" dirty="0">
                          <a:effectLst/>
                          <a:latin typeface="BIZ UDPゴシック" panose="020B0400000000000000" pitchFamily="50" charset="-128"/>
                          <a:ea typeface="BIZ UDPゴシック" panose="020B0400000000000000" pitchFamily="50" charset="-128"/>
                        </a:rPr>
                        <a:t>一般粉じんが飛散しにくい構造の建築物内に設置されていること。</a:t>
                      </a:r>
                    </a:p>
                    <a:p>
                      <a:pPr marL="342900" lvl="0" indent="-342900" algn="just" fontAlgn="base">
                        <a:lnSpc>
                          <a:spcPct val="150000"/>
                        </a:lnSpc>
                        <a:spcAft>
                          <a:spcPts val="0"/>
                        </a:spcAft>
                        <a:buFont typeface="+mj-ea"/>
                        <a:buAutoNum type="circleNumDbPlain"/>
                        <a:tabLst>
                          <a:tab pos="259080" algn="l"/>
                        </a:tabLst>
                      </a:pPr>
                      <a:r>
                        <a:rPr lang="ja-JP" sz="1100" kern="100" dirty="0">
                          <a:effectLst/>
                          <a:latin typeface="BIZ UDPゴシック" panose="020B0400000000000000" pitchFamily="50" charset="-128"/>
                          <a:ea typeface="BIZ UDPゴシック" panose="020B0400000000000000" pitchFamily="50" charset="-128"/>
                        </a:rPr>
                        <a:t>散水設備によって散水を行われていること。</a:t>
                      </a:r>
                    </a:p>
                    <a:p>
                      <a:pPr marL="342900" lvl="0" indent="-342900" algn="just" fontAlgn="base">
                        <a:lnSpc>
                          <a:spcPct val="150000"/>
                        </a:lnSpc>
                        <a:spcAft>
                          <a:spcPts val="0"/>
                        </a:spcAft>
                        <a:buFont typeface="+mj-ea"/>
                        <a:buAutoNum type="circleNumDbPlain"/>
                        <a:tabLst>
                          <a:tab pos="259080" algn="l"/>
                        </a:tabLst>
                      </a:pPr>
                      <a:r>
                        <a:rPr lang="ja-JP" sz="1100" kern="100" dirty="0">
                          <a:effectLst/>
                          <a:latin typeface="BIZ UDPゴシック" panose="020B0400000000000000" pitchFamily="50" charset="-128"/>
                          <a:ea typeface="BIZ UDPゴシック" panose="020B0400000000000000" pitchFamily="50" charset="-128"/>
                        </a:rPr>
                        <a:t>防じんカバーでおおわれていること。</a:t>
                      </a:r>
                    </a:p>
                    <a:p>
                      <a:pPr marL="342900" lvl="0" indent="-342900" algn="just" fontAlgn="base">
                        <a:lnSpc>
                          <a:spcPct val="150000"/>
                        </a:lnSpc>
                        <a:spcAft>
                          <a:spcPts val="0"/>
                        </a:spcAft>
                        <a:buFont typeface="+mj-ea"/>
                        <a:buAutoNum type="circleNumDbPlain"/>
                        <a:tabLst>
                          <a:tab pos="259080" algn="l"/>
                        </a:tabLst>
                      </a:pPr>
                      <a:r>
                        <a:rPr lang="ja-JP" sz="1100" kern="100" dirty="0">
                          <a:effectLst/>
                          <a:latin typeface="BIZ UDPゴシック" panose="020B0400000000000000" pitchFamily="50" charset="-128"/>
                          <a:ea typeface="BIZ UDPゴシック" panose="020B0400000000000000" pitchFamily="50" charset="-128"/>
                        </a:rPr>
                        <a:t>鉱物又は土石の堆積場にあっては、薬液の散布又は表層の締固めが行われていること。</a:t>
                      </a:r>
                    </a:p>
                    <a:p>
                      <a:pPr marL="342900" lvl="0" indent="-342900" algn="just" fontAlgn="base">
                        <a:lnSpc>
                          <a:spcPct val="150000"/>
                        </a:lnSpc>
                        <a:spcAft>
                          <a:spcPts val="0"/>
                        </a:spcAft>
                        <a:buFont typeface="+mj-ea"/>
                        <a:buAutoNum type="circleNumDbPlain"/>
                        <a:tabLst>
                          <a:tab pos="259080" algn="l"/>
                        </a:tabLst>
                      </a:pPr>
                      <a:r>
                        <a:rPr lang="ja-JP" sz="1100" kern="100" dirty="0">
                          <a:effectLst/>
                          <a:latin typeface="BIZ UDPゴシック" panose="020B0400000000000000" pitchFamily="50" charset="-128"/>
                          <a:ea typeface="BIZ UDPゴシック" panose="020B0400000000000000" pitchFamily="50" charset="-128"/>
                        </a:rPr>
                        <a:t>ベルトコンベア及びバケットコンベアにあっては、コンベアの積込部及び積降部にフード及び集じん機が設置され、並びにコンベアの積込部及び積降部以外の一般粉じんが飛散するおそれのある部分に②又は③の措置が講じられていること。</a:t>
                      </a:r>
                    </a:p>
                    <a:p>
                      <a:pPr marL="342900" lvl="0" indent="-342900" algn="just" fontAlgn="base">
                        <a:lnSpc>
                          <a:spcPct val="150000"/>
                        </a:lnSpc>
                        <a:spcAft>
                          <a:spcPts val="0"/>
                        </a:spcAft>
                        <a:buFont typeface="+mj-ea"/>
                        <a:buAutoNum type="circleNumDbPlain"/>
                        <a:tabLst>
                          <a:tab pos="259080" algn="l"/>
                        </a:tabLst>
                      </a:pPr>
                      <a:r>
                        <a:rPr lang="ja-JP" sz="1100" kern="100" dirty="0">
                          <a:effectLst/>
                          <a:latin typeface="BIZ UDPゴシック" panose="020B0400000000000000" pitchFamily="50" charset="-128"/>
                          <a:ea typeface="BIZ UDPゴシック" panose="020B0400000000000000" pitchFamily="50" charset="-128"/>
                        </a:rPr>
                        <a:t>破砕機及び摩砕機、ふるいにあっては、フード及び集じん機が設置されていること。</a:t>
                      </a:r>
                    </a:p>
                    <a:p>
                      <a:pPr marL="342900" lvl="0" indent="-342900" algn="just" fontAlgn="base">
                        <a:lnSpc>
                          <a:spcPct val="150000"/>
                        </a:lnSpc>
                        <a:spcAft>
                          <a:spcPts val="0"/>
                        </a:spcAft>
                        <a:buFont typeface="+mj-ea"/>
                        <a:buAutoNum type="circleNumDbPlain"/>
                        <a:tabLst>
                          <a:tab pos="259080" algn="l"/>
                        </a:tabLst>
                      </a:pPr>
                      <a:r>
                        <a:rPr lang="ja-JP" sz="1100" kern="100" dirty="0">
                          <a:effectLst/>
                          <a:latin typeface="BIZ UDPゴシック" panose="020B0400000000000000" pitchFamily="50" charset="-128"/>
                          <a:ea typeface="BIZ UDPゴシック" panose="020B0400000000000000" pitchFamily="50" charset="-128"/>
                        </a:rPr>
                        <a:t>前各号と同等以上の効果を有する措置が講じられていること。</a:t>
                      </a:r>
                    </a:p>
                  </a:txBody>
                  <a:tcPr marL="50621" marR="50621" marT="14317" marB="14317" anchor="ctr"/>
                </a:tc>
                <a:extLst>
                  <a:ext uri="{0D108BD9-81ED-4DB2-BD59-A6C34878D82A}">
                    <a16:rowId xmlns:a16="http://schemas.microsoft.com/office/drawing/2014/main" val="1187731941"/>
                  </a:ext>
                </a:extLst>
              </a:tr>
            </a:tbl>
          </a:graphicData>
        </a:graphic>
      </p:graphicFrame>
      <p:sp>
        <p:nvSpPr>
          <p:cNvPr id="8" name="テキスト ボックス 7">
            <a:extLst>
              <a:ext uri="{FF2B5EF4-FFF2-40B4-BE49-F238E27FC236}">
                <a16:creationId xmlns:a16="http://schemas.microsoft.com/office/drawing/2014/main" id="{D6675B05-7096-496E-9070-108452DBA3C2}"/>
              </a:ext>
            </a:extLst>
          </p:cNvPr>
          <p:cNvSpPr txBox="1"/>
          <p:nvPr/>
        </p:nvSpPr>
        <p:spPr>
          <a:xfrm>
            <a:off x="818648" y="1309277"/>
            <a:ext cx="1569660" cy="369332"/>
          </a:xfrm>
          <a:prstGeom prst="rect">
            <a:avLst/>
          </a:prstGeom>
          <a:noFill/>
        </p:spPr>
        <p:txBody>
          <a:bodyPr wrap="none" rtlCol="0">
            <a:spAutoFit/>
          </a:bodyPr>
          <a:lstStyle/>
          <a:p>
            <a:r>
              <a:rPr kumimoji="1" lang="ja-JP" altLang="en-US" dirty="0">
                <a:latin typeface="BIZ UDPゴシック" panose="020B0400000000000000" pitchFamily="50" charset="-128"/>
                <a:ea typeface="BIZ UDPゴシック" panose="020B0400000000000000" pitchFamily="50" charset="-128"/>
              </a:rPr>
              <a:t>〇一般粉じん</a:t>
            </a:r>
          </a:p>
        </p:txBody>
      </p:sp>
    </p:spTree>
    <p:extLst>
      <p:ext uri="{BB962C8B-B14F-4D97-AF65-F5344CB8AC3E}">
        <p14:creationId xmlns:p14="http://schemas.microsoft.com/office/powerpoint/2010/main" val="1414299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p:cNvSpPr>
            <a:spLocks noGrp="1"/>
          </p:cNvSpPr>
          <p:nvPr>
            <p:ph type="title"/>
          </p:nvPr>
        </p:nvSpPr>
        <p:spPr>
          <a:xfrm>
            <a:off x="1083470" y="609600"/>
            <a:ext cx="6984793" cy="1320800"/>
          </a:xfrm>
        </p:spPr>
        <p:txBody>
          <a:bodyPr>
            <a:normAutofit/>
          </a:bodyPr>
          <a:lstStyle/>
          <a:p>
            <a:r>
              <a:rPr kumimoji="1" lang="ja-JP" altLang="en-US" dirty="0">
                <a:latin typeface="BIZ UDPゴシック" panose="020B0400000000000000" pitchFamily="50" charset="-128"/>
                <a:ea typeface="BIZ UDPゴシック" panose="020B0400000000000000" pitchFamily="50" charset="-128"/>
              </a:rPr>
              <a:t>検討に係る背景と課題①</a:t>
            </a: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スライド番号プレースホルダー 3">
            <a:extLst>
              <a:ext uri="{FF2B5EF4-FFF2-40B4-BE49-F238E27FC236}">
                <a16:creationId xmlns:a16="http://schemas.microsoft.com/office/drawing/2014/main" id="{310D0A49-9AE0-4604-A674-62AEC14157EB}"/>
              </a:ext>
            </a:extLst>
          </p:cNvPr>
          <p:cNvSpPr>
            <a:spLocks noGrp="1"/>
          </p:cNvSpPr>
          <p:nvPr>
            <p:ph type="sldNum" sz="quarter" idx="12"/>
          </p:nvPr>
        </p:nvSpPr>
        <p:spPr>
          <a:xfrm>
            <a:off x="9350787" y="6041362"/>
            <a:ext cx="555213" cy="365125"/>
          </a:xfrm>
        </p:spPr>
        <p:txBody>
          <a:bodyPr>
            <a:normAutofit/>
          </a:body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2</a:t>
            </a:fld>
            <a:endParaRPr lang="en-US" dirty="0">
              <a:solidFill>
                <a:srgbClr val="000000"/>
              </a:solidFill>
              <a:latin typeface="BIZ UDPゴシック" panose="020B0400000000000000" pitchFamily="50" charset="-128"/>
              <a:ea typeface="BIZ UDPゴシック" panose="020B0400000000000000" pitchFamily="50" charset="-128"/>
            </a:endParaRPr>
          </a:p>
        </p:txBody>
      </p:sp>
      <p:sp>
        <p:nvSpPr>
          <p:cNvPr id="3" name="コンテンツ プレースホルダー 2"/>
          <p:cNvSpPr>
            <a:spLocks noGrp="1"/>
          </p:cNvSpPr>
          <p:nvPr>
            <p:ph idx="1"/>
          </p:nvPr>
        </p:nvSpPr>
        <p:spPr>
          <a:xfrm>
            <a:off x="886265" y="1420836"/>
            <a:ext cx="8464522" cy="5208563"/>
          </a:xfrm>
        </p:spPr>
        <p:txBody>
          <a:bodyPr vert="horz" lIns="91440" tIns="45720" rIns="91440" bIns="45720" rtlCol="0">
            <a:noAutofit/>
          </a:bodyPr>
          <a:lstStyle/>
          <a:p>
            <a:pPr>
              <a:lnSpc>
                <a:spcPct val="150000"/>
              </a:lnSpc>
            </a:pPr>
            <a:r>
              <a:rPr lang="ja-JP" altLang="en-US" sz="1600" dirty="0">
                <a:latin typeface="BIZ UDPゴシック" panose="020B0400000000000000" pitchFamily="50" charset="-128"/>
                <a:ea typeface="BIZ UDPゴシック" panose="020B0400000000000000" pitchFamily="50" charset="-128"/>
              </a:rPr>
              <a:t>粉じん規制については、昭和３０年代以降問題となった浮遊粒子状物質（</a:t>
            </a:r>
            <a:r>
              <a:rPr lang="en-US" altLang="ja-JP" sz="1600" dirty="0">
                <a:latin typeface="BIZ UDPゴシック" panose="020B0400000000000000" pitchFamily="50" charset="-128"/>
                <a:ea typeface="BIZ UDPゴシック" panose="020B0400000000000000" pitchFamily="50" charset="-128"/>
              </a:rPr>
              <a:t>SPM</a:t>
            </a:r>
            <a:r>
              <a:rPr lang="ja-JP" altLang="en-US" sz="1600" dirty="0">
                <a:latin typeface="BIZ UDPゴシック" panose="020B0400000000000000" pitchFamily="50" charset="-128"/>
                <a:ea typeface="BIZ UDPゴシック" panose="020B0400000000000000" pitchFamily="50" charset="-128"/>
              </a:rPr>
              <a:t>、粒径</a:t>
            </a:r>
            <a:r>
              <a:rPr lang="en-US" altLang="ja-JP" sz="1600" dirty="0">
                <a:latin typeface="BIZ UDPゴシック" panose="020B0400000000000000" pitchFamily="50" charset="-128"/>
                <a:ea typeface="BIZ UDPゴシック" panose="020B0400000000000000" pitchFamily="50" charset="-128"/>
              </a:rPr>
              <a:t>10μm</a:t>
            </a:r>
            <a:r>
              <a:rPr lang="ja-JP" altLang="en-US" sz="1600" dirty="0">
                <a:latin typeface="BIZ UDPゴシック" panose="020B0400000000000000" pitchFamily="50" charset="-128"/>
                <a:ea typeface="BIZ UDPゴシック" panose="020B0400000000000000" pitchFamily="50" charset="-128"/>
              </a:rPr>
              <a:t>以下）への対策として、従来「すすその他の粉じん」として燃焼過程で発生するばいじんのみを規制していたのを、昭和</a:t>
            </a:r>
            <a:r>
              <a:rPr lang="en-US" altLang="ja-JP" sz="1600" dirty="0">
                <a:latin typeface="BIZ UDPゴシック" panose="020B0400000000000000" pitchFamily="50" charset="-128"/>
                <a:ea typeface="BIZ UDPゴシック" panose="020B0400000000000000" pitchFamily="50" charset="-128"/>
              </a:rPr>
              <a:t>45</a:t>
            </a:r>
            <a:r>
              <a:rPr lang="ja-JP" altLang="en-US" sz="1600" dirty="0">
                <a:latin typeface="BIZ UDPゴシック" panose="020B0400000000000000" pitchFamily="50" charset="-128"/>
                <a:ea typeface="BIZ UDPゴシック" panose="020B0400000000000000" pitchFamily="50" charset="-128"/>
              </a:rPr>
              <a:t>年の大気汚染防止法改正において燃焼過程以外で発生するものを「粉じん」として新たに規制した。</a:t>
            </a:r>
            <a:endParaRPr lang="en-US" altLang="ja-JP" sz="1600" dirty="0">
              <a:latin typeface="BIZ UDPゴシック" panose="020B0400000000000000" pitchFamily="50" charset="-128"/>
              <a:ea typeface="BIZ UDPゴシック" panose="020B0400000000000000" pitchFamily="50" charset="-128"/>
            </a:endParaRPr>
          </a:p>
          <a:p>
            <a:pPr>
              <a:lnSpc>
                <a:spcPct val="150000"/>
              </a:lnSpc>
            </a:pPr>
            <a:r>
              <a:rPr lang="ja-JP" altLang="en-US" sz="1600" dirty="0">
                <a:latin typeface="BIZ UDPゴシック" panose="020B0400000000000000" pitchFamily="50" charset="-128"/>
                <a:ea typeface="BIZ UDPゴシック" panose="020B0400000000000000" pitchFamily="50" charset="-128"/>
              </a:rPr>
              <a:t>大気汚染防止法では粉じん発生施設に対し設備構造基準を設定のうえ規制し、昭和</a:t>
            </a:r>
            <a:r>
              <a:rPr lang="en-US" altLang="ja-JP" sz="1600" dirty="0">
                <a:latin typeface="BIZ UDPゴシック" panose="020B0400000000000000" pitchFamily="50" charset="-128"/>
                <a:ea typeface="BIZ UDPゴシック" panose="020B0400000000000000" pitchFamily="50" charset="-128"/>
              </a:rPr>
              <a:t>46</a:t>
            </a:r>
            <a:r>
              <a:rPr lang="ja-JP" altLang="en-US" sz="1600" dirty="0">
                <a:latin typeface="BIZ UDPゴシック" panose="020B0400000000000000" pitchFamily="50" charset="-128"/>
                <a:ea typeface="BIZ UDPゴシック" panose="020B0400000000000000" pitchFamily="50" charset="-128"/>
              </a:rPr>
              <a:t>年制定の大阪府公害防止条例では敷地境界基準及び設備構造基準を設定のうえ規制を開始した。その後平成</a:t>
            </a:r>
            <a:r>
              <a:rPr lang="en-US" altLang="ja-JP" sz="1600" dirty="0">
                <a:latin typeface="BIZ UDPゴシック" panose="020B0400000000000000" pitchFamily="50" charset="-128"/>
                <a:ea typeface="BIZ UDPゴシック" panose="020B0400000000000000" pitchFamily="50" charset="-128"/>
              </a:rPr>
              <a:t>6</a:t>
            </a:r>
            <a:r>
              <a:rPr lang="ja-JP" altLang="en-US" sz="1600" dirty="0">
                <a:latin typeface="BIZ UDPゴシック" panose="020B0400000000000000" pitchFamily="50" charset="-128"/>
                <a:ea typeface="BIZ UDPゴシック" panose="020B0400000000000000" pitchFamily="50" charset="-128"/>
              </a:rPr>
              <a:t>年制定の生活環境の保全等条例では一般粉じんについては設備構造基準のみの設定とし、現在は法及び条例により多数の種類の粉じん発生施設に対し規制を実施している。</a:t>
            </a:r>
            <a:endParaRPr lang="en-US" altLang="ja-JP" sz="1600" dirty="0">
              <a:latin typeface="BIZ UDPゴシック" panose="020B0400000000000000" pitchFamily="50" charset="-128"/>
              <a:ea typeface="BIZ UDPゴシック" panose="020B0400000000000000" pitchFamily="50" charset="-128"/>
            </a:endParaRPr>
          </a:p>
          <a:p>
            <a:pPr>
              <a:lnSpc>
                <a:spcPct val="150000"/>
              </a:lnSpc>
            </a:pPr>
            <a:r>
              <a:rPr lang="ja-JP" altLang="en-US" sz="1600" dirty="0">
                <a:latin typeface="BIZ UDPゴシック" panose="020B0400000000000000" pitchFamily="50" charset="-128"/>
                <a:ea typeface="BIZ UDPゴシック" panose="020B0400000000000000" pitchFamily="50" charset="-128"/>
              </a:rPr>
              <a:t>粉じんはばいじんに比べ概して粒径が大きく、広域的な</a:t>
            </a:r>
            <a:r>
              <a:rPr lang="en-US" altLang="ja-JP" sz="1600" dirty="0">
                <a:latin typeface="BIZ UDPゴシック" panose="020B0400000000000000" pitchFamily="50" charset="-128"/>
                <a:ea typeface="BIZ UDPゴシック" panose="020B0400000000000000" pitchFamily="50" charset="-128"/>
              </a:rPr>
              <a:t>SPM</a:t>
            </a:r>
            <a:r>
              <a:rPr lang="ja-JP" altLang="en-US" sz="1600" dirty="0">
                <a:latin typeface="BIZ UDPゴシック" panose="020B0400000000000000" pitchFamily="50" charset="-128"/>
                <a:ea typeface="BIZ UDPゴシック" panose="020B0400000000000000" pitchFamily="50" charset="-128"/>
              </a:rPr>
              <a:t>濃度だけでなく局所的な粉じん公害に影響を及ぼすものであるが、現在は</a:t>
            </a:r>
            <a:r>
              <a:rPr lang="en-US" altLang="ja-JP" sz="1600" dirty="0">
                <a:latin typeface="BIZ UDPゴシック" panose="020B0400000000000000" pitchFamily="50" charset="-128"/>
                <a:ea typeface="BIZ UDPゴシック" panose="020B0400000000000000" pitchFamily="50" charset="-128"/>
              </a:rPr>
              <a:t>SPM</a:t>
            </a:r>
            <a:r>
              <a:rPr lang="ja-JP" altLang="en-US" sz="1600" dirty="0">
                <a:latin typeface="BIZ UDPゴシック" panose="020B0400000000000000" pitchFamily="50" charset="-128"/>
                <a:ea typeface="BIZ UDPゴシック" panose="020B0400000000000000" pitchFamily="50" charset="-128"/>
              </a:rPr>
              <a:t>等の大気環境濃度は低減しているが、苦情件数は減少していない。</a:t>
            </a:r>
            <a:endParaRPr lang="en-US" altLang="ja-JP" sz="1600" dirty="0">
              <a:latin typeface="BIZ UDPゴシック" panose="020B0400000000000000" pitchFamily="50" charset="-128"/>
              <a:ea typeface="BIZ UDPゴシック" panose="020B0400000000000000" pitchFamily="50" charset="-128"/>
            </a:endParaRPr>
          </a:p>
        </p:txBody>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スライド番号プレースホルダー 3">
            <a:extLst>
              <a:ext uri="{FF2B5EF4-FFF2-40B4-BE49-F238E27FC236}">
                <a16:creationId xmlns:a16="http://schemas.microsoft.com/office/drawing/2014/main" id="{777019E5-109A-4327-8DD8-5AB68BDCE84C}"/>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2</a:t>
            </a:fld>
            <a:endParaRPr lang="en-US" dirty="0">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9718928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a:extLst>
              <a:ext uri="{FF2B5EF4-FFF2-40B4-BE49-F238E27FC236}">
                <a16:creationId xmlns:a16="http://schemas.microsoft.com/office/drawing/2014/main" id="{0EEB982A-720D-4668-BCB5-5D0C15B715C4}"/>
              </a:ext>
            </a:extLst>
          </p:cNvPr>
          <p:cNvSpPr>
            <a:spLocks noGrp="1"/>
          </p:cNvSpPr>
          <p:nvPr>
            <p:ph type="title"/>
          </p:nvPr>
        </p:nvSpPr>
        <p:spPr>
          <a:xfrm>
            <a:off x="1083470" y="609600"/>
            <a:ext cx="6984793" cy="819085"/>
          </a:xfrm>
        </p:spPr>
        <p:txBody>
          <a:bodyPr>
            <a:normAutofit/>
          </a:bodyPr>
          <a:lstStyle/>
          <a:p>
            <a:r>
              <a:rPr lang="ja-JP" altLang="en-US" dirty="0">
                <a:latin typeface="BIZ UDPゴシック" panose="020B0400000000000000" pitchFamily="50" charset="-128"/>
                <a:ea typeface="BIZ UDPゴシック" panose="020B0400000000000000" pitchFamily="50" charset="-128"/>
              </a:rPr>
              <a:t>（参考）条例における規制基準①</a:t>
            </a:r>
            <a:endParaRPr kumimoji="1" lang="ja-JP" altLang="en-US"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スライド番号プレースホルダー 3">
            <a:extLst>
              <a:ext uri="{FF2B5EF4-FFF2-40B4-BE49-F238E27FC236}">
                <a16:creationId xmlns:a16="http://schemas.microsoft.com/office/drawing/2014/main" id="{53E28172-8D4F-4F40-AB8F-507CE8FEBC9F}"/>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20</a:t>
            </a:fld>
            <a:endParaRPr lang="en-US" dirty="0">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12" name="表 11">
            <a:extLst>
              <a:ext uri="{FF2B5EF4-FFF2-40B4-BE49-F238E27FC236}">
                <a16:creationId xmlns:a16="http://schemas.microsoft.com/office/drawing/2014/main" id="{6A3224C4-7CBA-4B77-94C7-4068CE4B1F10}"/>
              </a:ext>
            </a:extLst>
          </p:cNvPr>
          <p:cNvGraphicFramePr>
            <a:graphicFrameLocks noGrp="1"/>
          </p:cNvGraphicFramePr>
          <p:nvPr>
            <p:extLst>
              <p:ext uri="{D42A27DB-BD31-4B8C-83A1-F6EECF244321}">
                <p14:modId xmlns:p14="http://schemas.microsoft.com/office/powerpoint/2010/main" val="3387510103"/>
              </p:ext>
            </p:extLst>
          </p:nvPr>
        </p:nvGraphicFramePr>
        <p:xfrm>
          <a:off x="1057689" y="1678609"/>
          <a:ext cx="7790621" cy="3247455"/>
        </p:xfrm>
        <a:graphic>
          <a:graphicData uri="http://schemas.openxmlformats.org/drawingml/2006/table">
            <a:tbl>
              <a:tblPr firstRow="1" firstCol="1">
                <a:tableStyleId>{21E4AEA4-8DFA-4A89-87EB-49C32662AFE0}</a:tableStyleId>
              </a:tblPr>
              <a:tblGrid>
                <a:gridCol w="1924773">
                  <a:extLst>
                    <a:ext uri="{9D8B030D-6E8A-4147-A177-3AD203B41FA5}">
                      <a16:colId xmlns:a16="http://schemas.microsoft.com/office/drawing/2014/main" val="3712217764"/>
                    </a:ext>
                  </a:extLst>
                </a:gridCol>
                <a:gridCol w="5865848">
                  <a:extLst>
                    <a:ext uri="{9D8B030D-6E8A-4147-A177-3AD203B41FA5}">
                      <a16:colId xmlns:a16="http://schemas.microsoft.com/office/drawing/2014/main" val="4232862945"/>
                    </a:ext>
                  </a:extLst>
                </a:gridCol>
              </a:tblGrid>
              <a:tr h="215900">
                <a:tc>
                  <a:txBody>
                    <a:bodyPr/>
                    <a:lstStyle/>
                    <a:p>
                      <a:pPr algn="ctr">
                        <a:lnSpc>
                          <a:spcPct val="150000"/>
                        </a:lnSpc>
                        <a:spcAft>
                          <a:spcPts val="0"/>
                        </a:spcAft>
                      </a:pPr>
                      <a:r>
                        <a:rPr lang="ja-JP" sz="1100" kern="100">
                          <a:effectLst/>
                          <a:latin typeface="BIZ UDPゴシック" panose="020B0400000000000000" pitchFamily="50" charset="-128"/>
                          <a:ea typeface="BIZ UDPゴシック" panose="020B0400000000000000" pitchFamily="50" charset="-128"/>
                        </a:rPr>
                        <a:t>施設</a:t>
                      </a:r>
                    </a:p>
                  </a:txBody>
                  <a:tcPr marL="62865" marR="62865" marT="17780" marB="17780" anchor="ctr"/>
                </a:tc>
                <a:tc>
                  <a:txBody>
                    <a:bodyPr/>
                    <a:lstStyle/>
                    <a:p>
                      <a:pPr algn="ctr">
                        <a:lnSpc>
                          <a:spcPct val="150000"/>
                        </a:lnSpc>
                        <a:spcAft>
                          <a:spcPts val="0"/>
                        </a:spcAft>
                      </a:pPr>
                      <a:r>
                        <a:rPr lang="ja-JP" sz="1100" kern="100">
                          <a:effectLst/>
                          <a:latin typeface="BIZ UDPゴシック" panose="020B0400000000000000" pitchFamily="50" charset="-128"/>
                          <a:ea typeface="BIZ UDPゴシック" panose="020B0400000000000000" pitchFamily="50" charset="-128"/>
                        </a:rPr>
                        <a:t>構造、使用、管理基準</a:t>
                      </a:r>
                    </a:p>
                  </a:txBody>
                  <a:tcPr marL="62865" marR="62865" marT="17780" marB="17780" anchor="ctr"/>
                </a:tc>
                <a:extLst>
                  <a:ext uri="{0D108BD9-81ED-4DB2-BD59-A6C34878D82A}">
                    <a16:rowId xmlns:a16="http://schemas.microsoft.com/office/drawing/2014/main" val="1358553012"/>
                  </a:ext>
                </a:extLst>
              </a:tr>
              <a:tr h="107950">
                <a:tc>
                  <a:txBody>
                    <a:bodyPr/>
                    <a:lstStyle/>
                    <a:p>
                      <a:pPr algn="just">
                        <a:lnSpc>
                          <a:spcPct val="150000"/>
                        </a:lnSpc>
                        <a:spcAft>
                          <a:spcPts val="0"/>
                        </a:spcAft>
                      </a:pPr>
                      <a:r>
                        <a:rPr lang="ja-JP" sz="1100" kern="100">
                          <a:effectLst/>
                          <a:latin typeface="BIZ UDPゴシック" panose="020B0400000000000000" pitchFamily="50" charset="-128"/>
                          <a:ea typeface="BIZ UDPゴシック" panose="020B0400000000000000" pitchFamily="50" charset="-128"/>
                        </a:rPr>
                        <a:t>一般粉じんを建築物の外部に強制的に排出する施設</a:t>
                      </a:r>
                    </a:p>
                  </a:txBody>
                  <a:tcPr marL="62865" marR="62865" marT="17780" marB="17780"/>
                </a:tc>
                <a:tc>
                  <a:txBody>
                    <a:bodyPr/>
                    <a:lstStyle/>
                    <a:p>
                      <a:pPr marL="342900" lvl="0" indent="-342900" algn="just" fontAlgn="base">
                        <a:lnSpc>
                          <a:spcPct val="150000"/>
                        </a:lnSpc>
                        <a:spcAft>
                          <a:spcPts val="0"/>
                        </a:spcAft>
                        <a:buFont typeface="+mj-ea"/>
                        <a:buAutoNum type="circleNumDbPlain"/>
                        <a:tabLst>
                          <a:tab pos="228600" algn="l"/>
                        </a:tabLst>
                      </a:pPr>
                      <a:r>
                        <a:rPr lang="ja-JP" sz="1100" kern="100" dirty="0">
                          <a:effectLst/>
                          <a:latin typeface="BIZ UDPゴシック" panose="020B0400000000000000" pitchFamily="50" charset="-128"/>
                          <a:ea typeface="BIZ UDPゴシック" panose="020B0400000000000000" pitchFamily="50" charset="-128"/>
                        </a:rPr>
                        <a:t>処理装置が設置され、適正に稼働されていること。</a:t>
                      </a:r>
                    </a:p>
                    <a:p>
                      <a:pPr marL="342900" lvl="0" indent="-342900" algn="just" fontAlgn="base">
                        <a:lnSpc>
                          <a:spcPct val="150000"/>
                        </a:lnSpc>
                        <a:spcAft>
                          <a:spcPts val="0"/>
                        </a:spcAft>
                        <a:buFont typeface="+mj-ea"/>
                        <a:buAutoNum type="circleNumDbPlain"/>
                        <a:tabLst>
                          <a:tab pos="228600" algn="l"/>
                        </a:tabLst>
                      </a:pPr>
                      <a:r>
                        <a:rPr lang="ja-JP" sz="1100" kern="100" dirty="0">
                          <a:effectLst/>
                          <a:latin typeface="BIZ UDPゴシック" panose="020B0400000000000000" pitchFamily="50" charset="-128"/>
                          <a:ea typeface="BIZ UDPゴシック" panose="020B0400000000000000" pitchFamily="50" charset="-128"/>
                        </a:rPr>
                        <a:t>前号と同等以上の効果を有する措置が講じられていること。</a:t>
                      </a:r>
                    </a:p>
                  </a:txBody>
                  <a:tcPr marL="62865" marR="62865" marT="17780" marB="17780" anchor="ctr"/>
                </a:tc>
                <a:extLst>
                  <a:ext uri="{0D108BD9-81ED-4DB2-BD59-A6C34878D82A}">
                    <a16:rowId xmlns:a16="http://schemas.microsoft.com/office/drawing/2014/main" val="318791362"/>
                  </a:ext>
                </a:extLst>
              </a:tr>
              <a:tr h="107950">
                <a:tc>
                  <a:txBody>
                    <a:bodyPr/>
                    <a:lstStyle/>
                    <a:p>
                      <a:pPr algn="just">
                        <a:lnSpc>
                          <a:spcPct val="150000"/>
                        </a:lnSpc>
                        <a:spcAft>
                          <a:spcPts val="0"/>
                        </a:spcAft>
                      </a:pPr>
                      <a:r>
                        <a:rPr lang="ja-JP" sz="1100" kern="100" dirty="0">
                          <a:effectLst/>
                          <a:latin typeface="BIZ UDPゴシック" panose="020B0400000000000000" pitchFamily="50" charset="-128"/>
                          <a:ea typeface="BIZ UDPゴシック" panose="020B0400000000000000" pitchFamily="50" charset="-128"/>
                        </a:rPr>
                        <a:t>上記以外の施設</a:t>
                      </a:r>
                    </a:p>
                  </a:txBody>
                  <a:tcPr marL="62865" marR="62865" marT="17780" marB="17780"/>
                </a:tc>
                <a:tc>
                  <a:txBody>
                    <a:bodyPr/>
                    <a:lstStyle/>
                    <a:p>
                      <a:pPr algn="just">
                        <a:lnSpc>
                          <a:spcPct val="150000"/>
                        </a:lnSpc>
                        <a:spcAft>
                          <a:spcPts val="0"/>
                        </a:spcAft>
                      </a:pPr>
                      <a:r>
                        <a:rPr lang="ja-JP" sz="1100" kern="100" dirty="0">
                          <a:effectLst/>
                          <a:latin typeface="BIZ UDPゴシック" panose="020B0400000000000000" pitchFamily="50" charset="-128"/>
                          <a:ea typeface="BIZ UDPゴシック" panose="020B0400000000000000" pitchFamily="50" charset="-128"/>
                        </a:rPr>
                        <a:t>　次の各号の一に該当すること。</a:t>
                      </a:r>
                    </a:p>
                    <a:p>
                      <a:pPr marL="342900" lvl="0" indent="-342900" algn="just" fontAlgn="base">
                        <a:lnSpc>
                          <a:spcPct val="150000"/>
                        </a:lnSpc>
                        <a:spcAft>
                          <a:spcPts val="0"/>
                        </a:spcAft>
                        <a:buFont typeface="+mj-ea"/>
                        <a:buAutoNum type="circleNumDbPlain"/>
                        <a:tabLst>
                          <a:tab pos="228600" algn="l"/>
                        </a:tabLst>
                      </a:pPr>
                      <a:r>
                        <a:rPr lang="ja-JP" sz="1100" kern="100" dirty="0">
                          <a:effectLst/>
                          <a:latin typeface="BIZ UDPゴシック" panose="020B0400000000000000" pitchFamily="50" charset="-128"/>
                          <a:ea typeface="BIZ UDPゴシック" panose="020B0400000000000000" pitchFamily="50" charset="-128"/>
                        </a:rPr>
                        <a:t>散水設備によって散水が行われていること。</a:t>
                      </a:r>
                    </a:p>
                    <a:p>
                      <a:pPr marL="342900" lvl="0" indent="-342900" algn="just" fontAlgn="base">
                        <a:lnSpc>
                          <a:spcPct val="150000"/>
                        </a:lnSpc>
                        <a:spcAft>
                          <a:spcPts val="0"/>
                        </a:spcAft>
                        <a:buFont typeface="+mj-ea"/>
                        <a:buAutoNum type="circleNumDbPlain"/>
                        <a:tabLst>
                          <a:tab pos="228600" algn="l"/>
                        </a:tabLst>
                      </a:pPr>
                      <a:r>
                        <a:rPr lang="ja-JP" sz="1100" kern="100" dirty="0">
                          <a:effectLst/>
                          <a:latin typeface="BIZ UDPゴシック" panose="020B0400000000000000" pitchFamily="50" charset="-128"/>
                          <a:ea typeface="BIZ UDPゴシック" panose="020B0400000000000000" pitchFamily="50" charset="-128"/>
                        </a:rPr>
                        <a:t>防じんカバーでおおわれていること。</a:t>
                      </a:r>
                    </a:p>
                    <a:p>
                      <a:pPr marL="342900" lvl="0" indent="-342900" algn="just" fontAlgn="base">
                        <a:lnSpc>
                          <a:spcPct val="150000"/>
                        </a:lnSpc>
                        <a:spcAft>
                          <a:spcPts val="0"/>
                        </a:spcAft>
                        <a:buFont typeface="+mj-ea"/>
                        <a:buAutoNum type="circleNumDbPlain"/>
                        <a:tabLst>
                          <a:tab pos="228600" algn="l"/>
                        </a:tabLst>
                      </a:pPr>
                      <a:r>
                        <a:rPr lang="ja-JP" sz="1100" kern="100" dirty="0">
                          <a:effectLst/>
                          <a:latin typeface="BIZ UDPゴシック" panose="020B0400000000000000" pitchFamily="50" charset="-128"/>
                          <a:ea typeface="BIZ UDPゴシック" panose="020B0400000000000000" pitchFamily="50" charset="-128"/>
                        </a:rPr>
                        <a:t>粉粒塊堆積場にあっては、薬液の散布又は表層の締固めが行われていること。</a:t>
                      </a:r>
                    </a:p>
                    <a:p>
                      <a:pPr marL="342900" lvl="0" indent="-342900" algn="just" fontAlgn="base">
                        <a:lnSpc>
                          <a:spcPct val="150000"/>
                        </a:lnSpc>
                        <a:spcAft>
                          <a:spcPts val="0"/>
                        </a:spcAft>
                        <a:buFont typeface="+mj-ea"/>
                        <a:buAutoNum type="circleNumDbPlain"/>
                        <a:tabLst>
                          <a:tab pos="228600" algn="l"/>
                        </a:tabLst>
                      </a:pPr>
                      <a:r>
                        <a:rPr lang="ja-JP" sz="1100" kern="100" dirty="0">
                          <a:effectLst/>
                          <a:latin typeface="BIZ UDPゴシック" panose="020B0400000000000000" pitchFamily="50" charset="-128"/>
                          <a:ea typeface="BIZ UDPゴシック" panose="020B0400000000000000" pitchFamily="50" charset="-128"/>
                        </a:rPr>
                        <a:t>粉粒塊輸送用コンベア施設にあっては、コンベアの積込部及び積降部に処理装置が設置され、適正に稼働されていること並びにコンベアの積込部及び積降部以外の一般粉じんが飛散するおそれのある部分に①又は②の措置が講じられていること。</a:t>
                      </a:r>
                    </a:p>
                    <a:p>
                      <a:pPr marL="342900" lvl="0" indent="-342900" algn="just" fontAlgn="base">
                        <a:lnSpc>
                          <a:spcPct val="150000"/>
                        </a:lnSpc>
                        <a:spcAft>
                          <a:spcPts val="0"/>
                        </a:spcAft>
                        <a:buFont typeface="+mj-ea"/>
                        <a:buAutoNum type="circleNumDbPlain"/>
                        <a:tabLst>
                          <a:tab pos="228600" algn="l"/>
                        </a:tabLst>
                      </a:pPr>
                      <a:r>
                        <a:rPr lang="ja-JP" sz="1100" kern="100" dirty="0">
                          <a:effectLst/>
                          <a:latin typeface="BIZ UDPゴシック" panose="020B0400000000000000" pitchFamily="50" charset="-128"/>
                          <a:ea typeface="BIZ UDPゴシック" panose="020B0400000000000000" pitchFamily="50" charset="-128"/>
                        </a:rPr>
                        <a:t>粉粒塊堆積場及び粉粒塊輸送用コンベア施設以外の施設にあっては、処理装置が設置され、適正に稼働されていること。</a:t>
                      </a:r>
                    </a:p>
                    <a:p>
                      <a:pPr marL="342900" lvl="0" indent="-342900" algn="just" fontAlgn="base">
                        <a:lnSpc>
                          <a:spcPct val="150000"/>
                        </a:lnSpc>
                        <a:spcAft>
                          <a:spcPts val="0"/>
                        </a:spcAft>
                        <a:buFont typeface="+mj-ea"/>
                        <a:buAutoNum type="circleNumDbPlain"/>
                        <a:tabLst>
                          <a:tab pos="228600" algn="l"/>
                        </a:tabLst>
                      </a:pPr>
                      <a:r>
                        <a:rPr lang="ja-JP" sz="1100" kern="100" dirty="0">
                          <a:effectLst/>
                          <a:latin typeface="BIZ UDPゴシック" panose="020B0400000000000000" pitchFamily="50" charset="-128"/>
                          <a:ea typeface="BIZ UDPゴシック" panose="020B0400000000000000" pitchFamily="50" charset="-128"/>
                        </a:rPr>
                        <a:t>前各号と同等以上の効果を有する措置が講じられていること。</a:t>
                      </a:r>
                    </a:p>
                  </a:txBody>
                  <a:tcPr marL="62865" marR="62865" marT="17780" marB="17780"/>
                </a:tc>
                <a:extLst>
                  <a:ext uri="{0D108BD9-81ED-4DB2-BD59-A6C34878D82A}">
                    <a16:rowId xmlns:a16="http://schemas.microsoft.com/office/drawing/2014/main" val="1410952910"/>
                  </a:ext>
                </a:extLst>
              </a:tr>
            </a:tbl>
          </a:graphicData>
        </a:graphic>
      </p:graphicFrame>
      <p:sp>
        <p:nvSpPr>
          <p:cNvPr id="3" name="テキスト ボックス 2">
            <a:extLst>
              <a:ext uri="{FF2B5EF4-FFF2-40B4-BE49-F238E27FC236}">
                <a16:creationId xmlns:a16="http://schemas.microsoft.com/office/drawing/2014/main" id="{EEF2CCA1-0A85-4112-93DE-304060DA0D80}"/>
              </a:ext>
            </a:extLst>
          </p:cNvPr>
          <p:cNvSpPr txBox="1"/>
          <p:nvPr/>
        </p:nvSpPr>
        <p:spPr>
          <a:xfrm>
            <a:off x="1083470" y="5066268"/>
            <a:ext cx="5965095" cy="738664"/>
          </a:xfrm>
          <a:prstGeom prst="rect">
            <a:avLst/>
          </a:prstGeom>
          <a:noFill/>
        </p:spPr>
        <p:txBody>
          <a:bodyPr wrap="none" rtlCol="0">
            <a:spAutoFit/>
          </a:bodyPr>
          <a:lstStyle/>
          <a:p>
            <a:r>
              <a:rPr lang="ja-JP" altLang="ja-JP" sz="1050" dirty="0">
                <a:latin typeface="BIZ UDPゴシック" panose="020B0400000000000000" pitchFamily="50" charset="-128"/>
                <a:ea typeface="BIZ UDPゴシック" panose="020B0400000000000000" pitchFamily="50" charset="-128"/>
              </a:rPr>
              <a:t>備考　処理装置は次のものとする。</a:t>
            </a:r>
          </a:p>
          <a:p>
            <a:r>
              <a:rPr lang="ja-JP" altLang="ja-JP" sz="1050" dirty="0">
                <a:latin typeface="BIZ UDPゴシック" panose="020B0400000000000000" pitchFamily="50" charset="-128"/>
                <a:ea typeface="BIZ UDPゴシック" panose="020B0400000000000000" pitchFamily="50" charset="-128"/>
              </a:rPr>
              <a:t>１　吹付塗装施設に設置するものは、水洗ブース又はこれと同等以上の性能を有するもの。</a:t>
            </a:r>
          </a:p>
          <a:p>
            <a:r>
              <a:rPr lang="ja-JP" altLang="ja-JP" sz="1050" dirty="0">
                <a:latin typeface="BIZ UDPゴシック" panose="020B0400000000000000" pitchFamily="50" charset="-128"/>
                <a:ea typeface="BIZ UDPゴシック" panose="020B0400000000000000" pitchFamily="50" charset="-128"/>
              </a:rPr>
              <a:t>２　吹付塗装施設以外の施設に設置するものは、集じん機又はこれと同等以上の性能を有するもの。</a:t>
            </a:r>
          </a:p>
          <a:p>
            <a:endParaRPr kumimoji="1" lang="ja-JP" altLang="en-US" sz="1050" dirty="0">
              <a:latin typeface="BIZ UDPゴシック" panose="020B0400000000000000" pitchFamily="50" charset="-128"/>
              <a:ea typeface="BIZ UDPゴシック" panose="020B0400000000000000" pitchFamily="50" charset="-128"/>
            </a:endParaRPr>
          </a:p>
        </p:txBody>
      </p:sp>
      <p:sp>
        <p:nvSpPr>
          <p:cNvPr id="4" name="テキスト ボックス 3">
            <a:extLst>
              <a:ext uri="{FF2B5EF4-FFF2-40B4-BE49-F238E27FC236}">
                <a16:creationId xmlns:a16="http://schemas.microsoft.com/office/drawing/2014/main" id="{8AA44197-86BF-4C2E-AA52-1B88B2080B1E}"/>
              </a:ext>
            </a:extLst>
          </p:cNvPr>
          <p:cNvSpPr txBox="1"/>
          <p:nvPr/>
        </p:nvSpPr>
        <p:spPr>
          <a:xfrm>
            <a:off x="818648" y="1309277"/>
            <a:ext cx="1569660" cy="369332"/>
          </a:xfrm>
          <a:prstGeom prst="rect">
            <a:avLst/>
          </a:prstGeom>
          <a:noFill/>
        </p:spPr>
        <p:txBody>
          <a:bodyPr wrap="none" rtlCol="0">
            <a:spAutoFit/>
          </a:bodyPr>
          <a:lstStyle/>
          <a:p>
            <a:r>
              <a:rPr kumimoji="1" lang="ja-JP" altLang="en-US" dirty="0">
                <a:latin typeface="BIZ UDPゴシック" panose="020B0400000000000000" pitchFamily="50" charset="-128"/>
                <a:ea typeface="BIZ UDPゴシック" panose="020B0400000000000000" pitchFamily="50" charset="-128"/>
              </a:rPr>
              <a:t>〇一般粉じん</a:t>
            </a:r>
          </a:p>
        </p:txBody>
      </p:sp>
    </p:spTree>
    <p:extLst>
      <p:ext uri="{BB962C8B-B14F-4D97-AF65-F5344CB8AC3E}">
        <p14:creationId xmlns:p14="http://schemas.microsoft.com/office/powerpoint/2010/main" val="34853034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a:extLst>
              <a:ext uri="{FF2B5EF4-FFF2-40B4-BE49-F238E27FC236}">
                <a16:creationId xmlns:a16="http://schemas.microsoft.com/office/drawing/2014/main" id="{BF6D58E6-0D56-401E-8349-34DFC661E2ED}"/>
              </a:ext>
            </a:extLst>
          </p:cNvPr>
          <p:cNvSpPr>
            <a:spLocks noGrp="1"/>
          </p:cNvSpPr>
          <p:nvPr>
            <p:ph type="title"/>
          </p:nvPr>
        </p:nvSpPr>
        <p:spPr>
          <a:xfrm>
            <a:off x="1083470" y="609600"/>
            <a:ext cx="7399348" cy="1320800"/>
          </a:xfrm>
        </p:spPr>
        <p:txBody>
          <a:bodyPr>
            <a:normAutofit/>
          </a:bodyPr>
          <a:lstStyle/>
          <a:p>
            <a:r>
              <a:rPr lang="ja-JP" altLang="en-US" dirty="0">
                <a:latin typeface="BIZ UDPゴシック" panose="020B0400000000000000" pitchFamily="50" charset="-128"/>
                <a:ea typeface="BIZ UDPゴシック" panose="020B0400000000000000" pitchFamily="50" charset="-128"/>
              </a:rPr>
              <a:t>（参考）条例における規制基準②</a:t>
            </a:r>
            <a:endParaRPr kumimoji="1" lang="ja-JP" altLang="en-US"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表 4">
            <a:extLst>
              <a:ext uri="{FF2B5EF4-FFF2-40B4-BE49-F238E27FC236}">
                <a16:creationId xmlns:a16="http://schemas.microsoft.com/office/drawing/2014/main" id="{2B4D0F78-17A5-44FD-9122-B5CB942EF9F2}"/>
              </a:ext>
            </a:extLst>
          </p:cNvPr>
          <p:cNvGraphicFramePr>
            <a:graphicFrameLocks noGrp="1"/>
          </p:cNvGraphicFramePr>
          <p:nvPr>
            <p:extLst>
              <p:ext uri="{D42A27DB-BD31-4B8C-83A1-F6EECF244321}">
                <p14:modId xmlns:p14="http://schemas.microsoft.com/office/powerpoint/2010/main" val="2535545337"/>
              </p:ext>
            </p:extLst>
          </p:nvPr>
        </p:nvGraphicFramePr>
        <p:xfrm>
          <a:off x="1295250" y="1947507"/>
          <a:ext cx="8081133" cy="1478280"/>
        </p:xfrm>
        <a:graphic>
          <a:graphicData uri="http://schemas.openxmlformats.org/drawingml/2006/table">
            <a:tbl>
              <a:tblPr firstRow="1" firstCol="1" bandRow="1">
                <a:tableStyleId>{21E4AEA4-8DFA-4A89-87EB-49C32662AFE0}</a:tableStyleId>
              </a:tblPr>
              <a:tblGrid>
                <a:gridCol w="1335408">
                  <a:extLst>
                    <a:ext uri="{9D8B030D-6E8A-4147-A177-3AD203B41FA5}">
                      <a16:colId xmlns:a16="http://schemas.microsoft.com/office/drawing/2014/main" val="3909652238"/>
                    </a:ext>
                  </a:extLst>
                </a:gridCol>
                <a:gridCol w="6745725">
                  <a:extLst>
                    <a:ext uri="{9D8B030D-6E8A-4147-A177-3AD203B41FA5}">
                      <a16:colId xmlns:a16="http://schemas.microsoft.com/office/drawing/2014/main" val="887363599"/>
                    </a:ext>
                  </a:extLst>
                </a:gridCol>
              </a:tblGrid>
              <a:tr h="180975">
                <a:tc>
                  <a:txBody>
                    <a:bodyPr/>
                    <a:lstStyle/>
                    <a:p>
                      <a:pPr algn="ctr">
                        <a:lnSpc>
                          <a:spcPts val="1200"/>
                        </a:lnSpc>
                        <a:spcAft>
                          <a:spcPts val="0"/>
                        </a:spcAft>
                      </a:pPr>
                      <a:r>
                        <a:rPr lang="ja-JP" sz="1050" kern="0" dirty="0">
                          <a:effectLst/>
                          <a:latin typeface="BIZ UDPゴシック" panose="020B0400000000000000" pitchFamily="50" charset="-128"/>
                          <a:ea typeface="BIZ UDPゴシック" panose="020B0400000000000000" pitchFamily="50" charset="-128"/>
                        </a:rPr>
                        <a:t>物　質</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17780" marB="17780" anchor="ctr"/>
                </a:tc>
                <a:tc>
                  <a:txBody>
                    <a:bodyPr/>
                    <a:lstStyle/>
                    <a:p>
                      <a:pPr algn="ctr">
                        <a:lnSpc>
                          <a:spcPts val="1200"/>
                        </a:lnSpc>
                        <a:spcAft>
                          <a:spcPts val="0"/>
                        </a:spcAft>
                      </a:pPr>
                      <a:r>
                        <a:rPr lang="ja-JP" sz="1050" kern="0" dirty="0">
                          <a:effectLst/>
                          <a:latin typeface="BIZ UDPゴシック" panose="020B0400000000000000" pitchFamily="50" charset="-128"/>
                          <a:ea typeface="BIZ UDPゴシック" panose="020B0400000000000000" pitchFamily="50" charset="-128"/>
                        </a:rPr>
                        <a:t>規　制　基　準</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17780" marB="17780" anchor="ctr"/>
                </a:tc>
                <a:extLst>
                  <a:ext uri="{0D108BD9-81ED-4DB2-BD59-A6C34878D82A}">
                    <a16:rowId xmlns:a16="http://schemas.microsoft.com/office/drawing/2014/main" val="3763484581"/>
                  </a:ext>
                </a:extLst>
              </a:tr>
              <a:tr h="333375">
                <a:tc>
                  <a:txBody>
                    <a:bodyPr/>
                    <a:lstStyle/>
                    <a:p>
                      <a:pPr algn="just">
                        <a:lnSpc>
                          <a:spcPts val="1200"/>
                        </a:lnSpc>
                        <a:spcAft>
                          <a:spcPts val="0"/>
                        </a:spcAft>
                      </a:pPr>
                      <a:r>
                        <a:rPr lang="ja-JP" sz="1050" kern="0" dirty="0">
                          <a:effectLst/>
                          <a:latin typeface="BIZ UDPゴシック" panose="020B0400000000000000" pitchFamily="50" charset="-128"/>
                          <a:ea typeface="BIZ UDPゴシック" panose="020B0400000000000000" pitchFamily="50" charset="-128"/>
                        </a:rPr>
                        <a:t>ベンゼン</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17780" marB="17780" anchor="ctr"/>
                </a:tc>
                <a:tc>
                  <a:txBody>
                    <a:bodyPr/>
                    <a:lstStyle/>
                    <a:p>
                      <a:pPr algn="just">
                        <a:lnSpc>
                          <a:spcPts val="1200"/>
                        </a:lnSpc>
                        <a:spcAft>
                          <a:spcPts val="0"/>
                        </a:spcAft>
                      </a:pPr>
                      <a:r>
                        <a:rPr lang="ja-JP" sz="1050" kern="0" dirty="0">
                          <a:effectLst/>
                          <a:latin typeface="BIZ UDPゴシック" panose="020B0400000000000000" pitchFamily="50" charset="-128"/>
                          <a:ea typeface="BIZ UDPゴシック" panose="020B0400000000000000" pitchFamily="50" charset="-128"/>
                        </a:rPr>
                        <a:t>大気中への排出を抑制するのに適した汚染防止措置として、次のいずれかに該当すること。</a:t>
                      </a:r>
                      <a:endParaRPr lang="ja-JP" sz="1050" kern="100" dirty="0">
                        <a:effectLst/>
                        <a:latin typeface="BIZ UDPゴシック" panose="020B0400000000000000" pitchFamily="50" charset="-128"/>
                        <a:ea typeface="BIZ UDPゴシック" panose="020B0400000000000000" pitchFamily="50" charset="-128"/>
                      </a:endParaRPr>
                    </a:p>
                    <a:p>
                      <a:pPr marL="333375" indent="-333375" algn="just">
                        <a:lnSpc>
                          <a:spcPts val="1200"/>
                        </a:lnSpc>
                        <a:spcAft>
                          <a:spcPts val="0"/>
                        </a:spcAft>
                      </a:pPr>
                      <a:r>
                        <a:rPr lang="ja-JP" sz="1050" kern="0" dirty="0">
                          <a:effectLst/>
                          <a:latin typeface="BIZ UDPゴシック" panose="020B0400000000000000" pitchFamily="50" charset="-128"/>
                          <a:ea typeface="BIZ UDPゴシック" panose="020B0400000000000000" pitchFamily="50" charset="-128"/>
                        </a:rPr>
                        <a:t>①</a:t>
                      </a:r>
                      <a:r>
                        <a:rPr lang="en-US" sz="700" kern="0" dirty="0">
                          <a:effectLst/>
                          <a:latin typeface="BIZ UDPゴシック" panose="020B0400000000000000" pitchFamily="50" charset="-128"/>
                          <a:ea typeface="BIZ UDPゴシック" panose="020B0400000000000000" pitchFamily="50" charset="-128"/>
                        </a:rPr>
                        <a:t>    </a:t>
                      </a:r>
                      <a:r>
                        <a:rPr lang="ja-JP" sz="1050" kern="0" dirty="0">
                          <a:effectLst/>
                          <a:latin typeface="BIZ UDPゴシック" panose="020B0400000000000000" pitchFamily="50" charset="-128"/>
                          <a:ea typeface="BIZ UDPゴシック" panose="020B0400000000000000" pitchFamily="50" charset="-128"/>
                        </a:rPr>
                        <a:t>燃焼式処理装置、吸着式処理装置又は薬液による吸収式処理装置を設け、適正に稼働させること。</a:t>
                      </a:r>
                      <a:endParaRPr lang="ja-JP" sz="1050" kern="100" dirty="0">
                        <a:effectLst/>
                        <a:latin typeface="BIZ UDPゴシック" panose="020B0400000000000000" pitchFamily="50" charset="-128"/>
                        <a:ea typeface="BIZ UDPゴシック" panose="020B0400000000000000" pitchFamily="50" charset="-128"/>
                      </a:endParaRPr>
                    </a:p>
                    <a:p>
                      <a:pPr algn="just">
                        <a:lnSpc>
                          <a:spcPts val="1200"/>
                        </a:lnSpc>
                        <a:spcAft>
                          <a:spcPts val="0"/>
                        </a:spcAft>
                      </a:pPr>
                      <a:r>
                        <a:rPr lang="ja-JP" sz="1050" kern="0" dirty="0">
                          <a:effectLst/>
                          <a:latin typeface="BIZ UDPゴシック" panose="020B0400000000000000" pitchFamily="50" charset="-128"/>
                          <a:ea typeface="BIZ UDPゴシック" panose="020B0400000000000000" pitchFamily="50" charset="-128"/>
                        </a:rPr>
                        <a:t>②</a:t>
                      </a:r>
                      <a:r>
                        <a:rPr lang="en-US" sz="700" kern="0" dirty="0">
                          <a:effectLst/>
                          <a:latin typeface="BIZ UDPゴシック" panose="020B0400000000000000" pitchFamily="50" charset="-128"/>
                          <a:ea typeface="BIZ UDPゴシック" panose="020B0400000000000000" pitchFamily="50" charset="-128"/>
                        </a:rPr>
                        <a:t>    </a:t>
                      </a:r>
                      <a:r>
                        <a:rPr lang="ja-JP" sz="1050" kern="0" dirty="0">
                          <a:effectLst/>
                          <a:latin typeface="BIZ UDPゴシック" panose="020B0400000000000000" pitchFamily="50" charset="-128"/>
                          <a:ea typeface="BIZ UDPゴシック" panose="020B0400000000000000" pitchFamily="50" charset="-128"/>
                        </a:rPr>
                        <a:t>①と同等以上の性能を有する処理装置を設け、適正に稼働させること。</a:t>
                      </a:r>
                      <a:endParaRPr lang="ja-JP" sz="1050" kern="100" dirty="0">
                        <a:effectLst/>
                        <a:latin typeface="BIZ UDPゴシック" panose="020B0400000000000000" pitchFamily="50" charset="-128"/>
                        <a:ea typeface="BIZ UDPゴシック" panose="020B0400000000000000" pitchFamily="50" charset="-128"/>
                      </a:endParaRPr>
                    </a:p>
                    <a:p>
                      <a:pPr algn="just">
                        <a:lnSpc>
                          <a:spcPts val="1200"/>
                        </a:lnSpc>
                        <a:spcAft>
                          <a:spcPts val="0"/>
                        </a:spcAft>
                      </a:pPr>
                      <a:r>
                        <a:rPr lang="ja-JP" sz="1050" kern="0" dirty="0">
                          <a:effectLst/>
                          <a:latin typeface="BIZ UDPゴシック" panose="020B0400000000000000" pitchFamily="50" charset="-128"/>
                          <a:ea typeface="BIZ UDPゴシック" panose="020B0400000000000000" pitchFamily="50" charset="-128"/>
                        </a:rPr>
                        <a:t>③</a:t>
                      </a:r>
                      <a:r>
                        <a:rPr lang="en-US" sz="700" kern="0" dirty="0">
                          <a:effectLst/>
                          <a:latin typeface="BIZ UDPゴシック" panose="020B0400000000000000" pitchFamily="50" charset="-128"/>
                          <a:ea typeface="BIZ UDPゴシック" panose="020B0400000000000000" pitchFamily="50" charset="-128"/>
                        </a:rPr>
                        <a:t>    </a:t>
                      </a:r>
                      <a:r>
                        <a:rPr lang="ja-JP" sz="1050" kern="0" dirty="0">
                          <a:effectLst/>
                          <a:latin typeface="BIZ UDPゴシック" panose="020B0400000000000000" pitchFamily="50" charset="-128"/>
                          <a:ea typeface="BIZ UDPゴシック" panose="020B0400000000000000" pitchFamily="50" charset="-128"/>
                        </a:rPr>
                        <a:t>①と同等以上の排出抑制のできる構造とし、適正に管理すること。</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17780" marB="17780" anchor="ctr"/>
                </a:tc>
                <a:extLst>
                  <a:ext uri="{0D108BD9-81ED-4DB2-BD59-A6C34878D82A}">
                    <a16:rowId xmlns:a16="http://schemas.microsoft.com/office/drawing/2014/main" val="4261055496"/>
                  </a:ext>
                </a:extLst>
              </a:tr>
              <a:tr h="323850">
                <a:tc>
                  <a:txBody>
                    <a:bodyPr/>
                    <a:lstStyle/>
                    <a:p>
                      <a:pPr algn="just">
                        <a:lnSpc>
                          <a:spcPts val="1200"/>
                        </a:lnSpc>
                        <a:spcAft>
                          <a:spcPts val="0"/>
                        </a:spcAft>
                      </a:pPr>
                      <a:r>
                        <a:rPr lang="ja-JP" sz="1050" kern="0" dirty="0">
                          <a:effectLst/>
                          <a:latin typeface="BIZ UDPゴシック" panose="020B0400000000000000" pitchFamily="50" charset="-128"/>
                          <a:ea typeface="BIZ UDPゴシック" panose="020B0400000000000000" pitchFamily="50" charset="-128"/>
                        </a:rPr>
                        <a:t>ニッケル化合物、ヒ素及びその化合物、六価クロム化合物</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17780" marB="17780" anchor="ctr"/>
                </a:tc>
                <a:tc>
                  <a:txBody>
                    <a:bodyPr/>
                    <a:lstStyle/>
                    <a:p>
                      <a:pPr algn="just">
                        <a:lnSpc>
                          <a:spcPts val="1200"/>
                        </a:lnSpc>
                        <a:spcAft>
                          <a:spcPts val="0"/>
                        </a:spcAft>
                      </a:pPr>
                      <a:r>
                        <a:rPr lang="ja-JP" sz="1050" kern="0" dirty="0">
                          <a:effectLst/>
                          <a:latin typeface="BIZ UDPゴシック" panose="020B0400000000000000" pitchFamily="50" charset="-128"/>
                          <a:ea typeface="BIZ UDPゴシック" panose="020B0400000000000000" pitchFamily="50" charset="-128"/>
                        </a:rPr>
                        <a:t>大気中への排出を抑制するのに適した汚染防止措置として、次のいずれかに該当すること。</a:t>
                      </a:r>
                      <a:endParaRPr lang="ja-JP" sz="1050" kern="100" dirty="0">
                        <a:effectLst/>
                        <a:latin typeface="BIZ UDPゴシック" panose="020B0400000000000000" pitchFamily="50" charset="-128"/>
                        <a:ea typeface="BIZ UDPゴシック" panose="020B0400000000000000" pitchFamily="50" charset="-128"/>
                      </a:endParaRPr>
                    </a:p>
                    <a:p>
                      <a:pPr marL="342900" lvl="0" indent="-342900" algn="just">
                        <a:lnSpc>
                          <a:spcPts val="1200"/>
                        </a:lnSpc>
                        <a:spcAft>
                          <a:spcPts val="0"/>
                        </a:spcAft>
                        <a:buFont typeface="+mj-ea"/>
                        <a:buAutoNum type="circleNumDbPlain"/>
                      </a:pPr>
                      <a:r>
                        <a:rPr lang="en-US" sz="700" kern="0" dirty="0">
                          <a:effectLst/>
                          <a:latin typeface="BIZ UDPゴシック" panose="020B0400000000000000" pitchFamily="50" charset="-128"/>
                          <a:ea typeface="BIZ UDPゴシック" panose="020B0400000000000000" pitchFamily="50" charset="-128"/>
                        </a:rPr>
                        <a:t>  </a:t>
                      </a:r>
                      <a:r>
                        <a:rPr lang="ja-JP" sz="1050" kern="0" dirty="0">
                          <a:effectLst/>
                          <a:latin typeface="BIZ UDPゴシック" panose="020B0400000000000000" pitchFamily="50" charset="-128"/>
                          <a:ea typeface="BIZ UDPゴシック" panose="020B0400000000000000" pitchFamily="50" charset="-128"/>
                        </a:rPr>
                        <a:t>ろ過集じん装置、洗浄集じん装置又は電気集じん装置を設け、適正に稼働させること。</a:t>
                      </a:r>
                      <a:endParaRPr lang="ja-JP" sz="1050" kern="100" dirty="0">
                        <a:effectLst/>
                        <a:latin typeface="BIZ UDPゴシック" panose="020B0400000000000000" pitchFamily="50" charset="-128"/>
                        <a:ea typeface="BIZ UDPゴシック" panose="020B0400000000000000" pitchFamily="50" charset="-128"/>
                      </a:endParaRPr>
                    </a:p>
                    <a:p>
                      <a:pPr algn="just">
                        <a:lnSpc>
                          <a:spcPts val="1200"/>
                        </a:lnSpc>
                        <a:spcAft>
                          <a:spcPts val="0"/>
                        </a:spcAft>
                      </a:pPr>
                      <a:r>
                        <a:rPr lang="ja-JP" sz="1050" kern="0" dirty="0">
                          <a:effectLst/>
                          <a:latin typeface="BIZ UDPゴシック" panose="020B0400000000000000" pitchFamily="50" charset="-128"/>
                          <a:ea typeface="BIZ UDPゴシック" panose="020B0400000000000000" pitchFamily="50" charset="-128"/>
                        </a:rPr>
                        <a:t>②</a:t>
                      </a:r>
                      <a:r>
                        <a:rPr lang="en-US" sz="700" kern="0" dirty="0">
                          <a:effectLst/>
                          <a:latin typeface="BIZ UDPゴシック" panose="020B0400000000000000" pitchFamily="50" charset="-128"/>
                          <a:ea typeface="BIZ UDPゴシック" panose="020B0400000000000000" pitchFamily="50" charset="-128"/>
                        </a:rPr>
                        <a:t>    </a:t>
                      </a:r>
                      <a:r>
                        <a:rPr lang="ja-JP" sz="1050" kern="0" dirty="0">
                          <a:effectLst/>
                          <a:latin typeface="BIZ UDPゴシック" panose="020B0400000000000000" pitchFamily="50" charset="-128"/>
                          <a:ea typeface="BIZ UDPゴシック" panose="020B0400000000000000" pitchFamily="50" charset="-128"/>
                        </a:rPr>
                        <a:t>①と同等以上の性能を有する処理装置を設け、適正に稼働させること。</a:t>
                      </a:r>
                      <a:endParaRPr lang="ja-JP" sz="1050" kern="100" dirty="0">
                        <a:effectLst/>
                        <a:latin typeface="BIZ UDPゴシック" panose="020B0400000000000000" pitchFamily="50" charset="-128"/>
                        <a:ea typeface="BIZ UDPゴシック" panose="020B0400000000000000" pitchFamily="50" charset="-128"/>
                      </a:endParaRPr>
                    </a:p>
                    <a:p>
                      <a:pPr algn="just">
                        <a:lnSpc>
                          <a:spcPts val="1200"/>
                        </a:lnSpc>
                        <a:spcAft>
                          <a:spcPts val="0"/>
                        </a:spcAft>
                      </a:pPr>
                      <a:r>
                        <a:rPr lang="ja-JP" sz="1050" kern="0" dirty="0">
                          <a:effectLst/>
                          <a:latin typeface="BIZ UDPゴシック" panose="020B0400000000000000" pitchFamily="50" charset="-128"/>
                          <a:ea typeface="BIZ UDPゴシック" panose="020B0400000000000000" pitchFamily="50" charset="-128"/>
                        </a:rPr>
                        <a:t>③</a:t>
                      </a:r>
                      <a:r>
                        <a:rPr lang="en-US" sz="700" kern="0" dirty="0">
                          <a:effectLst/>
                          <a:latin typeface="BIZ UDPゴシック" panose="020B0400000000000000" pitchFamily="50" charset="-128"/>
                          <a:ea typeface="BIZ UDPゴシック" panose="020B0400000000000000" pitchFamily="50" charset="-128"/>
                        </a:rPr>
                        <a:t>    </a:t>
                      </a:r>
                      <a:r>
                        <a:rPr lang="ja-JP" sz="1050" kern="0" dirty="0">
                          <a:effectLst/>
                          <a:latin typeface="BIZ UDPゴシック" panose="020B0400000000000000" pitchFamily="50" charset="-128"/>
                          <a:ea typeface="BIZ UDPゴシック" panose="020B0400000000000000" pitchFamily="50" charset="-128"/>
                        </a:rPr>
                        <a:t>①と同等以上の排出抑制のできる構造とし、適正に管理すること。</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17780" marB="17780" anchor="ctr"/>
                </a:tc>
                <a:extLst>
                  <a:ext uri="{0D108BD9-81ED-4DB2-BD59-A6C34878D82A}">
                    <a16:rowId xmlns:a16="http://schemas.microsoft.com/office/drawing/2014/main" val="1850880918"/>
                  </a:ext>
                </a:extLst>
              </a:tr>
            </a:tbl>
          </a:graphicData>
        </a:graphic>
      </p:graphicFrame>
      <p:sp>
        <p:nvSpPr>
          <p:cNvPr id="10" name="テキスト ボックス 9">
            <a:extLst>
              <a:ext uri="{FF2B5EF4-FFF2-40B4-BE49-F238E27FC236}">
                <a16:creationId xmlns:a16="http://schemas.microsoft.com/office/drawing/2014/main" id="{C1507E6B-E5B0-4FD3-B7E6-16ACC9FDE44C}"/>
              </a:ext>
            </a:extLst>
          </p:cNvPr>
          <p:cNvSpPr txBox="1"/>
          <p:nvPr/>
        </p:nvSpPr>
        <p:spPr>
          <a:xfrm>
            <a:off x="806089" y="1270000"/>
            <a:ext cx="1569660" cy="369332"/>
          </a:xfrm>
          <a:prstGeom prst="rect">
            <a:avLst/>
          </a:prstGeom>
          <a:noFill/>
        </p:spPr>
        <p:txBody>
          <a:bodyPr wrap="none" rtlCol="0">
            <a:spAutoFit/>
          </a:bodyPr>
          <a:lstStyle/>
          <a:p>
            <a:r>
              <a:rPr kumimoji="1" lang="ja-JP" altLang="en-US" dirty="0">
                <a:latin typeface="BIZ UDPゴシック" panose="020B0400000000000000" pitchFamily="50" charset="-128"/>
                <a:ea typeface="BIZ UDPゴシック" panose="020B0400000000000000" pitchFamily="50" charset="-128"/>
              </a:rPr>
              <a:t>〇特定粉じん</a:t>
            </a:r>
          </a:p>
        </p:txBody>
      </p:sp>
      <p:sp>
        <p:nvSpPr>
          <p:cNvPr id="12" name="テキスト ボックス 11">
            <a:extLst>
              <a:ext uri="{FF2B5EF4-FFF2-40B4-BE49-F238E27FC236}">
                <a16:creationId xmlns:a16="http://schemas.microsoft.com/office/drawing/2014/main" id="{B1B6C819-495E-4317-BA5E-DF83075F8CE9}"/>
              </a:ext>
            </a:extLst>
          </p:cNvPr>
          <p:cNvSpPr txBox="1"/>
          <p:nvPr/>
        </p:nvSpPr>
        <p:spPr>
          <a:xfrm>
            <a:off x="965180" y="1545269"/>
            <a:ext cx="1996059" cy="369332"/>
          </a:xfrm>
          <a:prstGeom prst="rect">
            <a:avLst/>
          </a:prstGeom>
          <a:noFill/>
        </p:spPr>
        <p:txBody>
          <a:bodyPr wrap="none" rtlCol="0">
            <a:spAutoFit/>
          </a:bodyPr>
          <a:lstStyle/>
          <a:p>
            <a:r>
              <a:rPr kumimoji="1" lang="en-US" altLang="ja-JP" dirty="0">
                <a:latin typeface="BIZ UDPゴシック" panose="020B0400000000000000" pitchFamily="50" charset="-128"/>
                <a:ea typeface="BIZ UDPゴシック" panose="020B0400000000000000" pitchFamily="50" charset="-128"/>
              </a:rPr>
              <a:t>【</a:t>
            </a:r>
            <a:r>
              <a:rPr kumimoji="1" lang="ja-JP" altLang="en-US" dirty="0">
                <a:latin typeface="BIZ UDPゴシック" panose="020B0400000000000000" pitchFamily="50" charset="-128"/>
                <a:ea typeface="BIZ UDPゴシック" panose="020B0400000000000000" pitchFamily="50" charset="-128"/>
              </a:rPr>
              <a:t>指定特定粉じん</a:t>
            </a:r>
            <a:r>
              <a:rPr kumimoji="1" lang="en-US" altLang="ja-JP" dirty="0">
                <a:latin typeface="BIZ UDPゴシック" panose="020B0400000000000000" pitchFamily="50" charset="-128"/>
                <a:ea typeface="BIZ UDPゴシック" panose="020B0400000000000000" pitchFamily="50" charset="-128"/>
              </a:rPr>
              <a:t>】</a:t>
            </a:r>
            <a:endParaRPr kumimoji="1" lang="ja-JP" altLang="en-US" dirty="0">
              <a:latin typeface="BIZ UDPゴシック" panose="020B0400000000000000" pitchFamily="50" charset="-128"/>
              <a:ea typeface="BIZ UDPゴシック" panose="020B0400000000000000" pitchFamily="50" charset="-128"/>
            </a:endParaRPr>
          </a:p>
        </p:txBody>
      </p:sp>
      <p:sp>
        <p:nvSpPr>
          <p:cNvPr id="14" name="テキスト ボックス 13">
            <a:extLst>
              <a:ext uri="{FF2B5EF4-FFF2-40B4-BE49-F238E27FC236}">
                <a16:creationId xmlns:a16="http://schemas.microsoft.com/office/drawing/2014/main" id="{9805FD9C-7AD3-4E62-8018-2A025BEB7B5E}"/>
              </a:ext>
            </a:extLst>
          </p:cNvPr>
          <p:cNvSpPr txBox="1"/>
          <p:nvPr/>
        </p:nvSpPr>
        <p:spPr>
          <a:xfrm>
            <a:off x="965180" y="3650817"/>
            <a:ext cx="2443298" cy="369332"/>
          </a:xfrm>
          <a:prstGeom prst="rect">
            <a:avLst/>
          </a:prstGeom>
          <a:noFill/>
        </p:spPr>
        <p:txBody>
          <a:bodyPr wrap="none" rtlCol="0">
            <a:spAutoFit/>
          </a:bodyPr>
          <a:lstStyle/>
          <a:p>
            <a:r>
              <a:rPr kumimoji="1" lang="en-US" altLang="ja-JP" dirty="0">
                <a:latin typeface="BIZ UDPゴシック" panose="020B0400000000000000" pitchFamily="50" charset="-128"/>
                <a:ea typeface="BIZ UDPゴシック" panose="020B0400000000000000" pitchFamily="50" charset="-128"/>
              </a:rPr>
              <a:t>【</a:t>
            </a:r>
            <a:r>
              <a:rPr kumimoji="1" lang="ja-JP" altLang="en-US" dirty="0">
                <a:latin typeface="BIZ UDPゴシック" panose="020B0400000000000000" pitchFamily="50" charset="-128"/>
                <a:ea typeface="BIZ UDPゴシック" panose="020B0400000000000000" pitchFamily="50" charset="-128"/>
              </a:rPr>
              <a:t>その他の特定粉じん</a:t>
            </a:r>
            <a:r>
              <a:rPr kumimoji="1" lang="en-US" altLang="ja-JP" dirty="0">
                <a:latin typeface="BIZ UDPゴシック" panose="020B0400000000000000" pitchFamily="50" charset="-128"/>
                <a:ea typeface="BIZ UDPゴシック" panose="020B0400000000000000" pitchFamily="50" charset="-128"/>
              </a:rPr>
              <a:t>】</a:t>
            </a:r>
            <a:endParaRPr kumimoji="1" lang="ja-JP" altLang="en-US" dirty="0">
              <a:latin typeface="BIZ UDPゴシック" panose="020B0400000000000000" pitchFamily="50" charset="-128"/>
              <a:ea typeface="BIZ UDPゴシック" panose="020B0400000000000000" pitchFamily="50" charset="-128"/>
            </a:endParaRPr>
          </a:p>
        </p:txBody>
      </p:sp>
      <p:graphicFrame>
        <p:nvGraphicFramePr>
          <p:cNvPr id="6" name="表 5">
            <a:extLst>
              <a:ext uri="{FF2B5EF4-FFF2-40B4-BE49-F238E27FC236}">
                <a16:creationId xmlns:a16="http://schemas.microsoft.com/office/drawing/2014/main" id="{19EBD3A3-E5D3-41BC-BFB6-648AFE6F33D1}"/>
              </a:ext>
            </a:extLst>
          </p:cNvPr>
          <p:cNvGraphicFramePr>
            <a:graphicFrameLocks noGrp="1"/>
          </p:cNvGraphicFramePr>
          <p:nvPr>
            <p:extLst>
              <p:ext uri="{D42A27DB-BD31-4B8C-83A1-F6EECF244321}">
                <p14:modId xmlns:p14="http://schemas.microsoft.com/office/powerpoint/2010/main" val="1945195806"/>
              </p:ext>
            </p:extLst>
          </p:nvPr>
        </p:nvGraphicFramePr>
        <p:xfrm>
          <a:off x="1174345" y="3951901"/>
          <a:ext cx="8081133" cy="2521585"/>
        </p:xfrm>
        <a:graphic>
          <a:graphicData uri="http://schemas.openxmlformats.org/drawingml/2006/table">
            <a:tbl>
              <a:tblPr firstRow="1" firstCol="1" bandRow="1">
                <a:tableStyleId>{21E4AEA4-8DFA-4A89-87EB-49C32662AFE0}</a:tableStyleId>
              </a:tblPr>
              <a:tblGrid>
                <a:gridCol w="996093">
                  <a:extLst>
                    <a:ext uri="{9D8B030D-6E8A-4147-A177-3AD203B41FA5}">
                      <a16:colId xmlns:a16="http://schemas.microsoft.com/office/drawing/2014/main" val="1901309423"/>
                    </a:ext>
                  </a:extLst>
                </a:gridCol>
                <a:gridCol w="7085040">
                  <a:extLst>
                    <a:ext uri="{9D8B030D-6E8A-4147-A177-3AD203B41FA5}">
                      <a16:colId xmlns:a16="http://schemas.microsoft.com/office/drawing/2014/main" val="2716465852"/>
                    </a:ext>
                  </a:extLst>
                </a:gridCol>
              </a:tblGrid>
              <a:tr h="352425">
                <a:tc>
                  <a:txBody>
                    <a:bodyPr/>
                    <a:lstStyle/>
                    <a:p>
                      <a:pPr algn="ctr">
                        <a:lnSpc>
                          <a:spcPts val="1200"/>
                        </a:lnSpc>
                        <a:spcAft>
                          <a:spcPts val="0"/>
                        </a:spcAft>
                      </a:pPr>
                      <a:r>
                        <a:rPr lang="ja-JP" sz="1050" kern="0" dirty="0">
                          <a:effectLst/>
                          <a:latin typeface="BIZ UDPゴシック" panose="020B0400000000000000" pitchFamily="50" charset="-128"/>
                          <a:ea typeface="BIZ UDPゴシック" panose="020B0400000000000000" pitchFamily="50" charset="-128"/>
                        </a:rPr>
                        <a:t>物　質</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17780" marB="17780" anchor="ctr"/>
                </a:tc>
                <a:tc>
                  <a:txBody>
                    <a:bodyPr/>
                    <a:lstStyle/>
                    <a:p>
                      <a:pPr algn="ctr">
                        <a:lnSpc>
                          <a:spcPts val="1200"/>
                        </a:lnSpc>
                        <a:spcAft>
                          <a:spcPts val="0"/>
                        </a:spcAft>
                      </a:pPr>
                      <a:r>
                        <a:rPr lang="ja-JP" sz="1050" kern="0" dirty="0">
                          <a:effectLst/>
                          <a:latin typeface="BIZ UDPゴシック" panose="020B0400000000000000" pitchFamily="50" charset="-128"/>
                          <a:ea typeface="BIZ UDPゴシック" panose="020B0400000000000000" pitchFamily="50" charset="-128"/>
                        </a:rPr>
                        <a:t>規　制　基　準</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17780" marB="17780" anchor="ctr"/>
                </a:tc>
                <a:extLst>
                  <a:ext uri="{0D108BD9-81ED-4DB2-BD59-A6C34878D82A}">
                    <a16:rowId xmlns:a16="http://schemas.microsoft.com/office/drawing/2014/main" val="1888661362"/>
                  </a:ext>
                </a:extLst>
              </a:tr>
              <a:tr h="352425">
                <a:tc>
                  <a:txBody>
                    <a:bodyPr/>
                    <a:lstStyle/>
                    <a:p>
                      <a:pPr algn="just">
                        <a:lnSpc>
                          <a:spcPts val="1200"/>
                        </a:lnSpc>
                        <a:spcAft>
                          <a:spcPts val="0"/>
                        </a:spcAft>
                      </a:pPr>
                      <a:r>
                        <a:rPr lang="ja-JP" sz="1050" kern="0" dirty="0">
                          <a:effectLst/>
                          <a:latin typeface="BIZ UDPゴシック" panose="020B0400000000000000" pitchFamily="50" charset="-128"/>
                          <a:ea typeface="BIZ UDPゴシック" panose="020B0400000000000000" pitchFamily="50" charset="-128"/>
                        </a:rPr>
                        <a:t>上記に掲げる以外の物質</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17780" marB="17780" anchor="ctr"/>
                </a:tc>
                <a:tc>
                  <a:txBody>
                    <a:bodyPr/>
                    <a:lstStyle/>
                    <a:p>
                      <a:pPr algn="just">
                        <a:lnSpc>
                          <a:spcPts val="1200"/>
                        </a:lnSpc>
                        <a:spcAft>
                          <a:spcPts val="0"/>
                        </a:spcAft>
                      </a:pPr>
                      <a:r>
                        <a:rPr lang="ja-JP" sz="1050" kern="0" dirty="0">
                          <a:effectLst/>
                          <a:latin typeface="BIZ UDPゴシック" panose="020B0400000000000000" pitchFamily="50" charset="-128"/>
                          <a:ea typeface="BIZ UDPゴシック" panose="020B0400000000000000" pitchFamily="50" charset="-128"/>
                        </a:rPr>
                        <a:t>温度が摂氏零度で圧力が１気圧の状態に換算した排出ガス１</a:t>
                      </a:r>
                      <a:r>
                        <a:rPr lang="en-US" sz="1050" kern="0" dirty="0">
                          <a:effectLst/>
                          <a:latin typeface="BIZ UDPゴシック" panose="020B0400000000000000" pitchFamily="50" charset="-128"/>
                          <a:ea typeface="BIZ UDPゴシック" panose="020B0400000000000000" pitchFamily="50" charset="-128"/>
                        </a:rPr>
                        <a:t>m</a:t>
                      </a:r>
                      <a:r>
                        <a:rPr lang="ja-JP" sz="1050" kern="0" baseline="30000" dirty="0">
                          <a:effectLst/>
                          <a:latin typeface="BIZ UDPゴシック" panose="020B0400000000000000" pitchFamily="50" charset="-128"/>
                          <a:ea typeface="BIZ UDPゴシック" panose="020B0400000000000000" pitchFamily="50" charset="-128"/>
                        </a:rPr>
                        <a:t>３</a:t>
                      </a:r>
                      <a:r>
                        <a:rPr lang="ja-JP" sz="1050" kern="0" dirty="0">
                          <a:effectLst/>
                          <a:latin typeface="BIZ UDPゴシック" panose="020B0400000000000000" pitchFamily="50" charset="-128"/>
                          <a:ea typeface="BIZ UDPゴシック" panose="020B0400000000000000" pitchFamily="50" charset="-128"/>
                        </a:rPr>
                        <a:t>につき、次の式により算出した有害物質等の種類ごとの量とする。　</a:t>
                      </a:r>
                      <a:endParaRPr lang="ja-JP" sz="1050" kern="100" dirty="0">
                        <a:effectLst/>
                        <a:latin typeface="BIZ UDPゴシック" panose="020B0400000000000000" pitchFamily="50" charset="-128"/>
                        <a:ea typeface="BIZ UDPゴシック" panose="020B0400000000000000" pitchFamily="50" charset="-128"/>
                      </a:endParaRPr>
                    </a:p>
                    <a:p>
                      <a:pPr indent="866775" algn="just">
                        <a:lnSpc>
                          <a:spcPts val="1200"/>
                        </a:lnSpc>
                        <a:spcAft>
                          <a:spcPts val="0"/>
                        </a:spcAft>
                      </a:pPr>
                      <a:r>
                        <a:rPr lang="en-US" sz="1050" kern="0" dirty="0">
                          <a:effectLst/>
                          <a:latin typeface="BIZ UDPゴシック" panose="020B0400000000000000" pitchFamily="50" charset="-128"/>
                          <a:ea typeface="BIZ UDPゴシック" panose="020B0400000000000000" pitchFamily="50" charset="-128"/>
                        </a:rPr>
                        <a:t>C </a:t>
                      </a:r>
                      <a:r>
                        <a:rPr lang="ja-JP" sz="1050" kern="0" dirty="0">
                          <a:effectLst/>
                          <a:latin typeface="BIZ UDPゴシック" panose="020B0400000000000000" pitchFamily="50" charset="-128"/>
                          <a:ea typeface="BIZ UDPゴシック" panose="020B0400000000000000" pitchFamily="50" charset="-128"/>
                        </a:rPr>
                        <a:t>＝（</a:t>
                      </a:r>
                      <a:r>
                        <a:rPr lang="en-US" sz="1050" kern="0" dirty="0">
                          <a:effectLst/>
                          <a:latin typeface="BIZ UDPゴシック" panose="020B0400000000000000" pitchFamily="50" charset="-128"/>
                          <a:ea typeface="BIZ UDPゴシック" panose="020B0400000000000000" pitchFamily="50" charset="-128"/>
                        </a:rPr>
                        <a:t>K</a:t>
                      </a:r>
                      <a:r>
                        <a:rPr lang="ja-JP" sz="1050" kern="0" dirty="0">
                          <a:effectLst/>
                          <a:latin typeface="BIZ UDPゴシック" panose="020B0400000000000000" pitchFamily="50" charset="-128"/>
                          <a:ea typeface="BIZ UDPゴシック" panose="020B0400000000000000" pitchFamily="50" charset="-128"/>
                        </a:rPr>
                        <a:t>・</a:t>
                      </a:r>
                      <a:r>
                        <a:rPr lang="en-US" sz="1050" kern="0" dirty="0">
                          <a:effectLst/>
                          <a:latin typeface="BIZ UDPゴシック" panose="020B0400000000000000" pitchFamily="50" charset="-128"/>
                          <a:ea typeface="BIZ UDPゴシック" panose="020B0400000000000000" pitchFamily="50" charset="-128"/>
                        </a:rPr>
                        <a:t>S</a:t>
                      </a:r>
                      <a:r>
                        <a:rPr lang="ja-JP" sz="1050" kern="0" dirty="0">
                          <a:effectLst/>
                          <a:latin typeface="BIZ UDPゴシック" panose="020B0400000000000000" pitchFamily="50" charset="-128"/>
                          <a:ea typeface="BIZ UDPゴシック" panose="020B0400000000000000" pitchFamily="50" charset="-128"/>
                        </a:rPr>
                        <a:t>）／</a:t>
                      </a:r>
                      <a:r>
                        <a:rPr lang="en-US" sz="1050" kern="0" dirty="0">
                          <a:effectLst/>
                          <a:latin typeface="BIZ UDPゴシック" panose="020B0400000000000000" pitchFamily="50" charset="-128"/>
                          <a:ea typeface="BIZ UDPゴシック" panose="020B0400000000000000" pitchFamily="50" charset="-128"/>
                        </a:rPr>
                        <a:t>Q</a:t>
                      </a:r>
                      <a:endParaRPr lang="ja-JP" sz="1050" kern="100" dirty="0">
                        <a:effectLst/>
                        <a:latin typeface="BIZ UDPゴシック" panose="020B0400000000000000" pitchFamily="50" charset="-128"/>
                        <a:ea typeface="BIZ UDPゴシック" panose="020B0400000000000000" pitchFamily="50" charset="-128"/>
                      </a:endParaRPr>
                    </a:p>
                    <a:p>
                      <a:pPr indent="266700" algn="just">
                        <a:lnSpc>
                          <a:spcPts val="1200"/>
                        </a:lnSpc>
                        <a:spcAft>
                          <a:spcPts val="0"/>
                        </a:spcAft>
                        <a:tabLst>
                          <a:tab pos="387350" algn="l"/>
                        </a:tabLst>
                      </a:pPr>
                      <a:r>
                        <a:rPr lang="en-US" sz="1050" kern="0" dirty="0">
                          <a:effectLst/>
                          <a:latin typeface="BIZ UDPゴシック" panose="020B0400000000000000" pitchFamily="50" charset="-128"/>
                          <a:ea typeface="BIZ UDPゴシック" panose="020B0400000000000000" pitchFamily="50" charset="-128"/>
                        </a:rPr>
                        <a:t>C	</a:t>
                      </a:r>
                      <a:r>
                        <a:rPr lang="ja-JP" sz="1050" kern="0" dirty="0">
                          <a:effectLst/>
                          <a:latin typeface="BIZ UDPゴシック" panose="020B0400000000000000" pitchFamily="50" charset="-128"/>
                          <a:ea typeface="BIZ UDPゴシック" panose="020B0400000000000000" pitchFamily="50" charset="-128"/>
                        </a:rPr>
                        <a:t>：有害物質等の種類ごとの量</a:t>
                      </a:r>
                      <a:r>
                        <a:rPr lang="en-US" sz="1050" kern="0" dirty="0">
                          <a:effectLst/>
                          <a:latin typeface="BIZ UDPゴシック" panose="020B0400000000000000" pitchFamily="50" charset="-128"/>
                          <a:ea typeface="BIZ UDPゴシック" panose="020B0400000000000000" pitchFamily="50" charset="-128"/>
                        </a:rPr>
                        <a:t>(mg)</a:t>
                      </a:r>
                      <a:endParaRPr lang="ja-JP" sz="1050" kern="100" dirty="0">
                        <a:effectLst/>
                        <a:latin typeface="BIZ UDPゴシック" panose="020B0400000000000000" pitchFamily="50" charset="-128"/>
                        <a:ea typeface="BIZ UDPゴシック" panose="020B0400000000000000" pitchFamily="50" charset="-128"/>
                      </a:endParaRPr>
                    </a:p>
                    <a:p>
                      <a:pPr indent="266700" algn="just">
                        <a:lnSpc>
                          <a:spcPts val="1200"/>
                        </a:lnSpc>
                        <a:spcAft>
                          <a:spcPts val="0"/>
                        </a:spcAft>
                        <a:tabLst>
                          <a:tab pos="387350" algn="l"/>
                        </a:tabLst>
                      </a:pPr>
                      <a:r>
                        <a:rPr lang="en-US" sz="1050" kern="0" dirty="0">
                          <a:effectLst/>
                          <a:latin typeface="BIZ UDPゴシック" panose="020B0400000000000000" pitchFamily="50" charset="-128"/>
                          <a:ea typeface="BIZ UDPゴシック" panose="020B0400000000000000" pitchFamily="50" charset="-128"/>
                        </a:rPr>
                        <a:t>S	</a:t>
                      </a:r>
                      <a:r>
                        <a:rPr lang="ja-JP" sz="1050" kern="0" dirty="0">
                          <a:effectLst/>
                          <a:latin typeface="BIZ UDPゴシック" panose="020B0400000000000000" pitchFamily="50" charset="-128"/>
                          <a:ea typeface="BIZ UDPゴシック" panose="020B0400000000000000" pitchFamily="50" charset="-128"/>
                        </a:rPr>
                        <a:t>：附表１に掲げる場合ごとに定めた算式により算出される値</a:t>
                      </a:r>
                      <a:endParaRPr lang="ja-JP" sz="1050" kern="100" dirty="0">
                        <a:effectLst/>
                        <a:latin typeface="BIZ UDPゴシック" panose="020B0400000000000000" pitchFamily="50" charset="-128"/>
                        <a:ea typeface="BIZ UDPゴシック" panose="020B0400000000000000" pitchFamily="50" charset="-128"/>
                      </a:endParaRPr>
                    </a:p>
                    <a:p>
                      <a:pPr indent="266700" algn="just">
                        <a:lnSpc>
                          <a:spcPts val="1200"/>
                        </a:lnSpc>
                        <a:spcAft>
                          <a:spcPts val="0"/>
                        </a:spcAft>
                        <a:tabLst>
                          <a:tab pos="387350" algn="l"/>
                        </a:tabLst>
                      </a:pPr>
                      <a:r>
                        <a:rPr lang="en-US" sz="1050" kern="0" dirty="0">
                          <a:effectLst/>
                          <a:latin typeface="BIZ UDPゴシック" panose="020B0400000000000000" pitchFamily="50" charset="-128"/>
                          <a:ea typeface="BIZ UDPゴシック" panose="020B0400000000000000" pitchFamily="50" charset="-128"/>
                        </a:rPr>
                        <a:t>K	</a:t>
                      </a:r>
                      <a:r>
                        <a:rPr lang="ja-JP" sz="1050" kern="0" dirty="0">
                          <a:effectLst/>
                          <a:latin typeface="BIZ UDPゴシック" panose="020B0400000000000000" pitchFamily="50" charset="-128"/>
                          <a:ea typeface="BIZ UDPゴシック" panose="020B0400000000000000" pitchFamily="50" charset="-128"/>
                        </a:rPr>
                        <a:t>：附表２に掲げる有害物質の種類ごとに定める値</a:t>
                      </a:r>
                      <a:endParaRPr lang="ja-JP" sz="1050" kern="100" dirty="0">
                        <a:effectLst/>
                        <a:latin typeface="BIZ UDPゴシック" panose="020B0400000000000000" pitchFamily="50" charset="-128"/>
                        <a:ea typeface="BIZ UDPゴシック" panose="020B0400000000000000" pitchFamily="50" charset="-128"/>
                      </a:endParaRPr>
                    </a:p>
                    <a:p>
                      <a:pPr indent="266700" algn="just">
                        <a:lnSpc>
                          <a:spcPts val="1200"/>
                        </a:lnSpc>
                        <a:spcAft>
                          <a:spcPts val="0"/>
                        </a:spcAft>
                        <a:tabLst>
                          <a:tab pos="387350" algn="l"/>
                        </a:tabLst>
                      </a:pPr>
                      <a:r>
                        <a:rPr lang="en-US" sz="1050" kern="0" dirty="0">
                          <a:effectLst/>
                          <a:latin typeface="BIZ UDPゴシック" panose="020B0400000000000000" pitchFamily="50" charset="-128"/>
                          <a:ea typeface="BIZ UDPゴシック" panose="020B0400000000000000" pitchFamily="50" charset="-128"/>
                        </a:rPr>
                        <a:t>Q	</a:t>
                      </a:r>
                      <a:r>
                        <a:rPr lang="ja-JP" sz="1050" kern="0" dirty="0">
                          <a:effectLst/>
                          <a:latin typeface="BIZ UDPゴシック" panose="020B0400000000000000" pitchFamily="50" charset="-128"/>
                          <a:ea typeface="BIZ UDPゴシック" panose="020B0400000000000000" pitchFamily="50" charset="-128"/>
                        </a:rPr>
                        <a:t>：乾き排出ガス量</a:t>
                      </a:r>
                      <a:r>
                        <a:rPr lang="en-US" sz="1050" kern="0" dirty="0">
                          <a:effectLst/>
                          <a:latin typeface="BIZ UDPゴシック" panose="020B0400000000000000" pitchFamily="50" charset="-128"/>
                          <a:ea typeface="BIZ UDPゴシック" panose="020B0400000000000000" pitchFamily="50" charset="-128"/>
                        </a:rPr>
                        <a:t>(Nm</a:t>
                      </a:r>
                      <a:r>
                        <a:rPr lang="ja-JP" sz="1050" kern="0" baseline="30000" dirty="0">
                          <a:effectLst/>
                          <a:latin typeface="BIZ UDPゴシック" panose="020B0400000000000000" pitchFamily="50" charset="-128"/>
                          <a:ea typeface="BIZ UDPゴシック" panose="020B0400000000000000" pitchFamily="50" charset="-128"/>
                        </a:rPr>
                        <a:t>３</a:t>
                      </a:r>
                      <a:r>
                        <a:rPr lang="en-US" sz="1050" kern="0" dirty="0">
                          <a:effectLst/>
                          <a:latin typeface="BIZ UDPゴシック" panose="020B0400000000000000" pitchFamily="50" charset="-128"/>
                          <a:ea typeface="BIZ UDPゴシック" panose="020B0400000000000000" pitchFamily="50" charset="-128"/>
                        </a:rPr>
                        <a:t>/</a:t>
                      </a:r>
                      <a:r>
                        <a:rPr lang="ja-JP" sz="1050" kern="0" dirty="0">
                          <a:effectLst/>
                          <a:latin typeface="BIZ UDPゴシック" panose="020B0400000000000000" pitchFamily="50" charset="-128"/>
                          <a:ea typeface="BIZ UDPゴシック" panose="020B0400000000000000" pitchFamily="50" charset="-128"/>
                        </a:rPr>
                        <a:t>分</a:t>
                      </a:r>
                      <a:r>
                        <a:rPr lang="en-US" sz="1050" kern="0" dirty="0">
                          <a:effectLst/>
                          <a:latin typeface="BIZ UDPゴシック" panose="020B0400000000000000" pitchFamily="50" charset="-128"/>
                          <a:ea typeface="BIZ UDPゴシック" panose="020B0400000000000000" pitchFamily="50" charset="-128"/>
                        </a:rPr>
                        <a:t>)</a:t>
                      </a:r>
                      <a:endParaRPr lang="ja-JP" sz="1050" kern="100" dirty="0">
                        <a:effectLst/>
                        <a:latin typeface="BIZ UDPゴシック" panose="020B0400000000000000" pitchFamily="50" charset="-128"/>
                        <a:ea typeface="BIZ UDPゴシック" panose="020B0400000000000000" pitchFamily="50" charset="-128"/>
                      </a:endParaRPr>
                    </a:p>
                    <a:p>
                      <a:pPr marL="133350" indent="-133350" algn="just">
                        <a:lnSpc>
                          <a:spcPts val="1200"/>
                        </a:lnSpc>
                        <a:spcBef>
                          <a:spcPts val="600"/>
                        </a:spcBef>
                        <a:spcAft>
                          <a:spcPts val="0"/>
                        </a:spcAft>
                      </a:pPr>
                      <a:r>
                        <a:rPr lang="ja-JP" sz="1050" kern="0" dirty="0">
                          <a:effectLst/>
                          <a:latin typeface="BIZ UDPゴシック" panose="020B0400000000000000" pitchFamily="50" charset="-128"/>
                          <a:ea typeface="BIZ UDPゴシック" panose="020B0400000000000000" pitchFamily="50" charset="-128"/>
                        </a:rPr>
                        <a:t>※有害物質等の量は、</a:t>
                      </a:r>
                      <a:r>
                        <a:rPr lang="en-US" sz="1050" kern="0" dirty="0">
                          <a:effectLst/>
                          <a:latin typeface="BIZ UDPゴシック" panose="020B0400000000000000" pitchFamily="50" charset="-128"/>
                          <a:ea typeface="BIZ UDPゴシック" panose="020B0400000000000000" pitchFamily="50" charset="-128"/>
                        </a:rPr>
                        <a:t>30</a:t>
                      </a:r>
                      <a:r>
                        <a:rPr lang="ja-JP" sz="1050" kern="0" dirty="0">
                          <a:effectLst/>
                          <a:latin typeface="BIZ UDPゴシック" panose="020B0400000000000000" pitchFamily="50" charset="-128"/>
                          <a:ea typeface="BIZ UDPゴシック" panose="020B0400000000000000" pitchFamily="50" charset="-128"/>
                        </a:rPr>
                        <a:t>分間値とする。</a:t>
                      </a:r>
                      <a:endParaRPr lang="ja-JP" sz="1050" kern="100" dirty="0">
                        <a:effectLst/>
                        <a:latin typeface="BIZ UDPゴシック" panose="020B0400000000000000" pitchFamily="50" charset="-128"/>
                        <a:ea typeface="BIZ UDPゴシック" panose="020B0400000000000000" pitchFamily="50" charset="-128"/>
                      </a:endParaRPr>
                    </a:p>
                    <a:p>
                      <a:pPr marL="133350" indent="-133350" algn="just">
                        <a:lnSpc>
                          <a:spcPts val="1200"/>
                        </a:lnSpc>
                        <a:spcAft>
                          <a:spcPts val="0"/>
                        </a:spcAft>
                      </a:pPr>
                      <a:r>
                        <a:rPr lang="ja-JP" sz="1050" kern="0" dirty="0">
                          <a:effectLst/>
                          <a:latin typeface="BIZ UDPゴシック" panose="020B0400000000000000" pitchFamily="50" charset="-128"/>
                          <a:ea typeface="BIZ UDPゴシック" panose="020B0400000000000000" pitchFamily="50" charset="-128"/>
                        </a:rPr>
                        <a:t>※有害物質等の量が、著しく変動する施設にあっては、１工程の平均の量とする。</a:t>
                      </a:r>
                      <a:endParaRPr lang="ja-JP" sz="1050" kern="100" dirty="0">
                        <a:effectLst/>
                        <a:latin typeface="BIZ UDPゴシック" panose="020B0400000000000000" pitchFamily="50" charset="-128"/>
                        <a:ea typeface="BIZ UDPゴシック" panose="020B0400000000000000" pitchFamily="50" charset="-128"/>
                      </a:endParaRPr>
                    </a:p>
                    <a:p>
                      <a:pPr marL="133350" indent="-133350" algn="just">
                        <a:lnSpc>
                          <a:spcPts val="1200"/>
                        </a:lnSpc>
                        <a:spcAft>
                          <a:spcPts val="0"/>
                        </a:spcAft>
                      </a:pPr>
                      <a:r>
                        <a:rPr lang="ja-JP" sz="1050" kern="0" dirty="0">
                          <a:effectLst/>
                          <a:latin typeface="BIZ UDPゴシック" panose="020B0400000000000000" pitchFamily="50" charset="-128"/>
                          <a:ea typeface="BIZ UDPゴシック" panose="020B0400000000000000" pitchFamily="50" charset="-128"/>
                        </a:rPr>
                        <a:t>※塩化水素については、法で規制対象とする廃棄物焼却炉については適用しない。</a:t>
                      </a:r>
                      <a:endParaRPr lang="ja-JP" sz="1050" kern="100" dirty="0">
                        <a:effectLst/>
                        <a:latin typeface="BIZ UDPゴシック" panose="020B0400000000000000" pitchFamily="50" charset="-128"/>
                        <a:ea typeface="BIZ UDPゴシック" panose="020B0400000000000000" pitchFamily="50" charset="-128"/>
                      </a:endParaRPr>
                    </a:p>
                    <a:p>
                      <a:pPr marL="133350" indent="-133350" algn="just">
                        <a:lnSpc>
                          <a:spcPts val="1200"/>
                        </a:lnSpc>
                        <a:spcAft>
                          <a:spcPts val="0"/>
                        </a:spcAft>
                      </a:pPr>
                      <a:r>
                        <a:rPr lang="ja-JP" sz="1050" kern="0" dirty="0">
                          <a:effectLst/>
                          <a:latin typeface="BIZ UDPゴシック" panose="020B0400000000000000" pitchFamily="50" charset="-128"/>
                          <a:ea typeface="BIZ UDPゴシック" panose="020B0400000000000000" pitchFamily="50" charset="-128"/>
                        </a:rPr>
                        <a:t>※この規制基準は、別表第三第二号の表に掲げる施設のうち法規則別表第三の第三欄に掲げるものにおいて発生し、大気中に排出される同表第二欄に掲げる有害物質については適用しない。</a:t>
                      </a:r>
                      <a:endParaRPr lang="ja-JP" sz="1050" kern="100" dirty="0">
                        <a:effectLst/>
                        <a:latin typeface="BIZ UDPゴシック" panose="020B0400000000000000" pitchFamily="50" charset="-128"/>
                        <a:ea typeface="BIZ UDPゴシック" panose="020B0400000000000000" pitchFamily="50" charset="-128"/>
                      </a:endParaRPr>
                    </a:p>
                    <a:p>
                      <a:pPr marL="266700" indent="-266700" algn="just">
                        <a:lnSpc>
                          <a:spcPts val="1200"/>
                        </a:lnSpc>
                        <a:spcBef>
                          <a:spcPts val="600"/>
                        </a:spcBef>
                        <a:spcAft>
                          <a:spcPts val="0"/>
                        </a:spcAft>
                      </a:pPr>
                      <a:r>
                        <a:rPr lang="ja-JP" sz="1050" kern="0" dirty="0">
                          <a:effectLst/>
                          <a:latin typeface="BIZ UDPゴシック" panose="020B0400000000000000" pitchFamily="50" charset="-128"/>
                          <a:ea typeface="BIZ UDPゴシック" panose="020B0400000000000000" pitchFamily="50" charset="-128"/>
                        </a:rPr>
                        <a:t>注）ただし</a:t>
                      </a:r>
                      <a:r>
                        <a:rPr lang="en-US" sz="1050" kern="0" dirty="0">
                          <a:effectLst/>
                          <a:latin typeface="BIZ UDPゴシック" panose="020B0400000000000000" pitchFamily="50" charset="-128"/>
                          <a:ea typeface="BIZ UDPゴシック" panose="020B0400000000000000" pitchFamily="50" charset="-128"/>
                        </a:rPr>
                        <a:t>S</a:t>
                      </a:r>
                      <a:r>
                        <a:rPr lang="ja-JP" sz="1050" kern="0" dirty="0">
                          <a:effectLst/>
                          <a:latin typeface="BIZ UDPゴシック" panose="020B0400000000000000" pitchFamily="50" charset="-128"/>
                          <a:ea typeface="BIZ UDPゴシック" panose="020B0400000000000000" pitchFamily="50" charset="-128"/>
                        </a:rPr>
                        <a:t>は周辺建築物の立地状況が変わった場合、それに応じて変更するものとする。</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17780" marB="17780" anchor="ctr"/>
                </a:tc>
                <a:extLst>
                  <a:ext uri="{0D108BD9-81ED-4DB2-BD59-A6C34878D82A}">
                    <a16:rowId xmlns:a16="http://schemas.microsoft.com/office/drawing/2014/main" val="1773565092"/>
                  </a:ext>
                </a:extLst>
              </a:tr>
            </a:tbl>
          </a:graphicData>
        </a:graphic>
      </p:graphicFrame>
      <p:sp>
        <p:nvSpPr>
          <p:cNvPr id="15" name="スライド番号プレースホルダー 2">
            <a:extLst>
              <a:ext uri="{FF2B5EF4-FFF2-40B4-BE49-F238E27FC236}">
                <a16:creationId xmlns:a16="http://schemas.microsoft.com/office/drawing/2014/main" id="{F13B1C72-6F99-4013-B271-7A3ED731F06D}"/>
              </a:ext>
            </a:extLst>
          </p:cNvPr>
          <p:cNvSpPr txBox="1">
            <a:spLocks/>
          </p:cNvSpPr>
          <p:nvPr/>
        </p:nvSpPr>
        <p:spPr>
          <a:xfrm>
            <a:off x="9350787" y="6041362"/>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chemeClr val="tx1"/>
                </a:solidFill>
                <a:latin typeface="BIZ UDPゴシック" panose="020B0400000000000000" pitchFamily="50" charset="-128"/>
                <a:ea typeface="BIZ UDPゴシック" panose="020B0400000000000000" pitchFamily="50" charset="-128"/>
              </a:rPr>
              <a:pPr>
                <a:spcAft>
                  <a:spcPts val="600"/>
                </a:spcAft>
              </a:pPr>
              <a:t>21</a:t>
            </a:fld>
            <a:endParaRPr lang="en-US"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7064495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a:extLst>
              <a:ext uri="{FF2B5EF4-FFF2-40B4-BE49-F238E27FC236}">
                <a16:creationId xmlns:a16="http://schemas.microsoft.com/office/drawing/2014/main" id="{C4F272CF-439D-4A41-8ED0-E9EABB77BE08}"/>
              </a:ext>
            </a:extLst>
          </p:cNvPr>
          <p:cNvSpPr>
            <a:spLocks noGrp="1"/>
          </p:cNvSpPr>
          <p:nvPr>
            <p:ph type="title"/>
          </p:nvPr>
        </p:nvSpPr>
        <p:spPr>
          <a:xfrm>
            <a:off x="1083470" y="609600"/>
            <a:ext cx="7441552" cy="1320800"/>
          </a:xfrm>
        </p:spPr>
        <p:txBody>
          <a:bodyPr>
            <a:normAutofit/>
          </a:bodyPr>
          <a:lstStyle/>
          <a:p>
            <a:r>
              <a:rPr lang="ja-JP" altLang="en-US" dirty="0">
                <a:latin typeface="BIZ UDPゴシック" panose="020B0400000000000000" pitchFamily="50" charset="-128"/>
                <a:ea typeface="BIZ UDPゴシック" panose="020B0400000000000000" pitchFamily="50" charset="-128"/>
              </a:rPr>
              <a:t>（参考）条例における規制基準③</a:t>
            </a:r>
            <a:endParaRPr kumimoji="1" lang="ja-JP" altLang="en-US"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表 4">
            <a:extLst>
              <a:ext uri="{FF2B5EF4-FFF2-40B4-BE49-F238E27FC236}">
                <a16:creationId xmlns:a16="http://schemas.microsoft.com/office/drawing/2014/main" id="{6434C35E-86B7-4362-BEF6-A4EC17FDCE23}"/>
              </a:ext>
            </a:extLst>
          </p:cNvPr>
          <p:cNvGraphicFramePr>
            <a:graphicFrameLocks noGrp="1"/>
          </p:cNvGraphicFramePr>
          <p:nvPr>
            <p:extLst>
              <p:ext uri="{D42A27DB-BD31-4B8C-83A1-F6EECF244321}">
                <p14:modId xmlns:p14="http://schemas.microsoft.com/office/powerpoint/2010/main" val="823260357"/>
              </p:ext>
            </p:extLst>
          </p:nvPr>
        </p:nvGraphicFramePr>
        <p:xfrm>
          <a:off x="1266271" y="1435955"/>
          <a:ext cx="7556259" cy="1829911"/>
        </p:xfrm>
        <a:graphic>
          <a:graphicData uri="http://schemas.openxmlformats.org/drawingml/2006/table">
            <a:tbl>
              <a:tblPr firstRow="1" bandRow="1">
                <a:tableStyleId>{21E4AEA4-8DFA-4A89-87EB-49C32662AFE0}</a:tableStyleId>
              </a:tblPr>
              <a:tblGrid>
                <a:gridCol w="4526584">
                  <a:extLst>
                    <a:ext uri="{9D8B030D-6E8A-4147-A177-3AD203B41FA5}">
                      <a16:colId xmlns:a16="http://schemas.microsoft.com/office/drawing/2014/main" val="2388445968"/>
                    </a:ext>
                  </a:extLst>
                </a:gridCol>
                <a:gridCol w="879404">
                  <a:extLst>
                    <a:ext uri="{9D8B030D-6E8A-4147-A177-3AD203B41FA5}">
                      <a16:colId xmlns:a16="http://schemas.microsoft.com/office/drawing/2014/main" val="3054834685"/>
                    </a:ext>
                  </a:extLst>
                </a:gridCol>
                <a:gridCol w="1541813">
                  <a:extLst>
                    <a:ext uri="{9D8B030D-6E8A-4147-A177-3AD203B41FA5}">
                      <a16:colId xmlns:a16="http://schemas.microsoft.com/office/drawing/2014/main" val="1466209551"/>
                    </a:ext>
                  </a:extLst>
                </a:gridCol>
                <a:gridCol w="608458">
                  <a:extLst>
                    <a:ext uri="{9D8B030D-6E8A-4147-A177-3AD203B41FA5}">
                      <a16:colId xmlns:a16="http://schemas.microsoft.com/office/drawing/2014/main" val="1568051223"/>
                    </a:ext>
                  </a:extLst>
                </a:gridCol>
              </a:tblGrid>
              <a:tr h="199849">
                <a:tc gridSpan="2">
                  <a:txBody>
                    <a:bodyPr/>
                    <a:lstStyle/>
                    <a:p>
                      <a:pPr algn="ctr">
                        <a:lnSpc>
                          <a:spcPts val="1200"/>
                        </a:lnSpc>
                        <a:spcAft>
                          <a:spcPts val="0"/>
                        </a:spcAft>
                      </a:pPr>
                      <a:r>
                        <a:rPr lang="ja-JP" sz="1050" kern="0">
                          <a:effectLst/>
                          <a:latin typeface="BIZ UDPゴシック" panose="020B0400000000000000" pitchFamily="50" charset="-128"/>
                          <a:ea typeface="BIZ UDPゴシック" panose="020B0400000000000000" pitchFamily="50" charset="-128"/>
                        </a:rPr>
                        <a:t>場　　合</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hMerge="1">
                  <a:txBody>
                    <a:bodyPr/>
                    <a:lstStyle/>
                    <a:p>
                      <a:pPr algn="ctr">
                        <a:lnSpc>
                          <a:spcPts val="1200"/>
                        </a:lnSpc>
                        <a:spcAft>
                          <a:spcPts val="0"/>
                        </a:spcAft>
                      </a:pP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gridSpan="2">
                  <a:txBody>
                    <a:bodyPr/>
                    <a:lstStyle/>
                    <a:p>
                      <a:r>
                        <a:rPr lang="ja-JP" sz="1050" kern="0">
                          <a:effectLst/>
                          <a:latin typeface="BIZ UDPゴシック" panose="020B0400000000000000" pitchFamily="50" charset="-128"/>
                          <a:ea typeface="BIZ UDPゴシック" panose="020B0400000000000000" pitchFamily="50" charset="-128"/>
                        </a:rPr>
                        <a:t>Ｓの算式</a:t>
                      </a:r>
                      <a:endParaRPr kumimoji="1" lang="ja-JP" altLang="en-US" sz="1050">
                        <a:latin typeface="BIZ UDPゴシック" panose="020B0400000000000000" pitchFamily="50" charset="-128"/>
                        <a:ea typeface="BIZ UDPゴシック" panose="020B0400000000000000" pitchFamily="50" charset="-128"/>
                      </a:endParaRPr>
                    </a:p>
                  </a:txBody>
                  <a:tcPr marL="31284" marR="31284" marT="0" marB="0" anchor="ctr"/>
                </a:tc>
                <a:tc hMerge="1">
                  <a:txBody>
                    <a:bodyPr/>
                    <a:lstStyle/>
                    <a:p>
                      <a:endParaRPr kumimoji="1" lang="ja-JP" altLang="en-US"/>
                    </a:p>
                  </a:txBody>
                  <a:tcPr/>
                </a:tc>
                <a:extLst>
                  <a:ext uri="{0D108BD9-81ED-4DB2-BD59-A6C34878D82A}">
                    <a16:rowId xmlns:a16="http://schemas.microsoft.com/office/drawing/2014/main" val="1692438710"/>
                  </a:ext>
                </a:extLst>
              </a:tr>
              <a:tr h="199849">
                <a:tc gridSpan="2">
                  <a:txBody>
                    <a:bodyPr/>
                    <a:lstStyle/>
                    <a:p>
                      <a:pPr algn="just">
                        <a:lnSpc>
                          <a:spcPts val="1200"/>
                        </a:lnSpc>
                        <a:spcAft>
                          <a:spcPts val="0"/>
                        </a:spcAft>
                      </a:pPr>
                      <a:r>
                        <a:rPr lang="en-US" sz="1050" kern="0" dirty="0">
                          <a:effectLst/>
                          <a:latin typeface="BIZ UDPゴシック" panose="020B0400000000000000" pitchFamily="50" charset="-128"/>
                          <a:ea typeface="BIZ UDPゴシック" panose="020B0400000000000000" pitchFamily="50" charset="-128"/>
                        </a:rPr>
                        <a:t>Ho</a:t>
                      </a:r>
                      <a:r>
                        <a:rPr lang="ja-JP" sz="1050" kern="0">
                          <a:effectLst/>
                          <a:latin typeface="BIZ UDPゴシック" panose="020B0400000000000000" pitchFamily="50" charset="-128"/>
                          <a:ea typeface="BIZ UDPゴシック" panose="020B0400000000000000" pitchFamily="50" charset="-128"/>
                        </a:rPr>
                        <a:t>＜</a:t>
                      </a:r>
                      <a:r>
                        <a:rPr lang="en-US" sz="1050" kern="0" dirty="0">
                          <a:effectLst/>
                          <a:latin typeface="BIZ UDPゴシック" panose="020B0400000000000000" pitchFamily="50" charset="-128"/>
                          <a:ea typeface="BIZ UDPゴシック" panose="020B0400000000000000" pitchFamily="50" charset="-128"/>
                        </a:rPr>
                        <a:t>6</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hMerge="1">
                  <a:txBody>
                    <a:bodyPr/>
                    <a:lstStyle/>
                    <a:p>
                      <a:pPr algn="just">
                        <a:lnSpc>
                          <a:spcPts val="1200"/>
                        </a:lnSpc>
                        <a:spcAft>
                          <a:spcPts val="0"/>
                        </a:spcAft>
                      </a:pP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a:txBody>
                    <a:bodyPr/>
                    <a:lstStyle/>
                    <a:p>
                      <a:r>
                        <a:rPr lang="en-US" sz="1050" kern="0" dirty="0">
                          <a:effectLst/>
                          <a:latin typeface="BIZ UDPゴシック" panose="020B0400000000000000" pitchFamily="50" charset="-128"/>
                          <a:ea typeface="BIZ UDPゴシック" panose="020B0400000000000000" pitchFamily="50" charset="-128"/>
                        </a:rPr>
                        <a:t>b</a:t>
                      </a:r>
                      <a:r>
                        <a:rPr lang="ja-JP" sz="1050" kern="0" baseline="30000" dirty="0">
                          <a:effectLst/>
                          <a:latin typeface="BIZ UDPゴシック" panose="020B0400000000000000" pitchFamily="50" charset="-128"/>
                          <a:ea typeface="BIZ UDPゴシック" panose="020B0400000000000000" pitchFamily="50" charset="-128"/>
                        </a:rPr>
                        <a:t>２</a:t>
                      </a:r>
                      <a:endParaRPr kumimoji="1" lang="ja-JP" altLang="en-US" sz="1050" dirty="0">
                        <a:latin typeface="BIZ UDPゴシック" panose="020B0400000000000000" pitchFamily="50" charset="-128"/>
                        <a:ea typeface="BIZ UDPゴシック" panose="020B0400000000000000" pitchFamily="50" charset="-128"/>
                      </a:endParaRPr>
                    </a:p>
                  </a:txBody>
                  <a:tcPr marL="31284" marR="31284" marT="0" marB="0" anchor="ctr"/>
                </a:tc>
                <a:tc>
                  <a:txBody>
                    <a:bodyPr/>
                    <a:lstStyle/>
                    <a:p>
                      <a:pPr algn="just">
                        <a:lnSpc>
                          <a:spcPts val="1200"/>
                        </a:lnSpc>
                        <a:spcAft>
                          <a:spcPts val="0"/>
                        </a:spcAft>
                      </a:pPr>
                      <a:r>
                        <a:rPr lang="en-US" sz="1050" kern="0" dirty="0">
                          <a:effectLst/>
                          <a:latin typeface="BIZ UDPゴシック" panose="020B0400000000000000" pitchFamily="50" charset="-128"/>
                          <a:ea typeface="BIZ UDPゴシック" panose="020B0400000000000000" pitchFamily="50" charset="-128"/>
                        </a:rPr>
                        <a:t>…</a:t>
                      </a:r>
                      <a:r>
                        <a:rPr lang="ja-JP" sz="1050" kern="0">
                          <a:effectLst/>
                          <a:latin typeface="BIZ UDPゴシック" panose="020B0400000000000000" pitchFamily="50" charset="-128"/>
                          <a:ea typeface="BIZ UDPゴシック" panose="020B0400000000000000" pitchFamily="50" charset="-128"/>
                        </a:rPr>
                        <a:t>①</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extLst>
                  <a:ext uri="{0D108BD9-81ED-4DB2-BD59-A6C34878D82A}">
                    <a16:rowId xmlns:a16="http://schemas.microsoft.com/office/drawing/2014/main" val="1699631437"/>
                  </a:ext>
                </a:extLst>
              </a:tr>
              <a:tr h="199849">
                <a:tc gridSpan="2">
                  <a:txBody>
                    <a:bodyPr/>
                    <a:lstStyle/>
                    <a:p>
                      <a:pPr algn="just">
                        <a:lnSpc>
                          <a:spcPts val="1200"/>
                        </a:lnSpc>
                        <a:spcAft>
                          <a:spcPts val="0"/>
                        </a:spcAft>
                      </a:pPr>
                      <a:r>
                        <a:rPr lang="en-US" sz="1050" kern="0" dirty="0">
                          <a:effectLst/>
                          <a:latin typeface="BIZ UDPゴシック" panose="020B0400000000000000" pitchFamily="50" charset="-128"/>
                          <a:ea typeface="BIZ UDPゴシック" panose="020B0400000000000000" pitchFamily="50" charset="-128"/>
                        </a:rPr>
                        <a:t>Ho</a:t>
                      </a:r>
                      <a:r>
                        <a:rPr lang="ja-JP" sz="1050" kern="0" dirty="0">
                          <a:effectLst/>
                          <a:latin typeface="BIZ UDPゴシック" panose="020B0400000000000000" pitchFamily="50" charset="-128"/>
                          <a:ea typeface="BIZ UDPゴシック" panose="020B0400000000000000" pitchFamily="50" charset="-128"/>
                        </a:rPr>
                        <a:t>≧</a:t>
                      </a:r>
                      <a:r>
                        <a:rPr lang="en-US" sz="1050" kern="0" dirty="0">
                          <a:effectLst/>
                          <a:latin typeface="BIZ UDPゴシック" panose="020B0400000000000000" pitchFamily="50" charset="-128"/>
                          <a:ea typeface="BIZ UDPゴシック" panose="020B0400000000000000" pitchFamily="50" charset="-128"/>
                        </a:rPr>
                        <a:t>6</a:t>
                      </a:r>
                      <a:r>
                        <a:rPr lang="ja-JP" sz="1050" kern="0" dirty="0">
                          <a:effectLst/>
                          <a:latin typeface="BIZ UDPゴシック" panose="020B0400000000000000" pitchFamily="50" charset="-128"/>
                          <a:ea typeface="BIZ UDPゴシック" panose="020B0400000000000000" pitchFamily="50" charset="-128"/>
                        </a:rPr>
                        <a:t>かつ</a:t>
                      </a:r>
                      <a:r>
                        <a:rPr lang="en-US" sz="1050" kern="0" dirty="0">
                          <a:effectLst/>
                          <a:latin typeface="BIZ UDPゴシック" panose="020B0400000000000000" pitchFamily="50" charset="-128"/>
                          <a:ea typeface="BIZ UDPゴシック" panose="020B0400000000000000" pitchFamily="50" charset="-128"/>
                        </a:rPr>
                        <a:t>4.7(Ho-6)</a:t>
                      </a:r>
                      <a:r>
                        <a:rPr lang="ja-JP" sz="1050" kern="0" dirty="0">
                          <a:effectLst/>
                          <a:latin typeface="BIZ UDPゴシック" panose="020B0400000000000000" pitchFamily="50" charset="-128"/>
                          <a:ea typeface="BIZ UDPゴシック" panose="020B0400000000000000" pitchFamily="50" charset="-128"/>
                        </a:rPr>
                        <a:t>≦</a:t>
                      </a:r>
                      <a:r>
                        <a:rPr lang="en-US" sz="1050" kern="0" dirty="0">
                          <a:effectLst/>
                          <a:latin typeface="BIZ UDPゴシック" panose="020B0400000000000000" pitchFamily="50" charset="-128"/>
                          <a:ea typeface="BIZ UDPゴシック" panose="020B0400000000000000" pitchFamily="50" charset="-128"/>
                        </a:rPr>
                        <a:t>b</a:t>
                      </a:r>
                      <a:r>
                        <a:rPr lang="ja-JP" sz="1050" kern="0" dirty="0">
                          <a:effectLst/>
                          <a:latin typeface="BIZ UDPゴシック" panose="020B0400000000000000" pitchFamily="50" charset="-128"/>
                          <a:ea typeface="BIZ UDPゴシック" panose="020B0400000000000000" pitchFamily="50" charset="-128"/>
                        </a:rPr>
                        <a:t>＜</a:t>
                      </a:r>
                      <a:r>
                        <a:rPr lang="en-US" sz="1050" kern="0" dirty="0">
                          <a:effectLst/>
                          <a:latin typeface="BIZ UDPゴシック" panose="020B0400000000000000" pitchFamily="50" charset="-128"/>
                          <a:ea typeface="BIZ UDPゴシック" panose="020B0400000000000000" pitchFamily="50" charset="-128"/>
                        </a:rPr>
                        <a:t>4.7Ho</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hMerge="1">
                  <a:txBody>
                    <a:bodyPr/>
                    <a:lstStyle/>
                    <a:p>
                      <a:pPr algn="just">
                        <a:lnSpc>
                          <a:spcPts val="1200"/>
                        </a:lnSpc>
                        <a:spcAft>
                          <a:spcPts val="0"/>
                        </a:spcAft>
                      </a:pP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a:txBody>
                    <a:bodyPr/>
                    <a:lstStyle/>
                    <a:p>
                      <a:r>
                        <a:rPr lang="en-US" sz="1050" kern="0" dirty="0">
                          <a:effectLst/>
                          <a:latin typeface="BIZ UDPゴシック" panose="020B0400000000000000" pitchFamily="50" charset="-128"/>
                          <a:ea typeface="BIZ UDPゴシック" panose="020B0400000000000000" pitchFamily="50" charset="-128"/>
                        </a:rPr>
                        <a:t>(Ho-6)</a:t>
                      </a:r>
                      <a:r>
                        <a:rPr lang="ja-JP" sz="1050" kern="0" baseline="30000">
                          <a:effectLst/>
                          <a:latin typeface="BIZ UDPゴシック" panose="020B0400000000000000" pitchFamily="50" charset="-128"/>
                          <a:ea typeface="BIZ UDPゴシック" panose="020B0400000000000000" pitchFamily="50" charset="-128"/>
                        </a:rPr>
                        <a:t>２</a:t>
                      </a:r>
                      <a:r>
                        <a:rPr lang="ja-JP" sz="1050" kern="0">
                          <a:effectLst/>
                          <a:latin typeface="BIZ UDPゴシック" panose="020B0400000000000000" pitchFamily="50" charset="-128"/>
                          <a:ea typeface="BIZ UDPゴシック" panose="020B0400000000000000" pitchFamily="50" charset="-128"/>
                        </a:rPr>
                        <a:t>＋</a:t>
                      </a:r>
                      <a:r>
                        <a:rPr lang="en-US" sz="1050" kern="0" dirty="0">
                          <a:effectLst/>
                          <a:latin typeface="BIZ UDPゴシック" panose="020B0400000000000000" pitchFamily="50" charset="-128"/>
                          <a:ea typeface="BIZ UDPゴシック" panose="020B0400000000000000" pitchFamily="50" charset="-128"/>
                        </a:rPr>
                        <a:t>b</a:t>
                      </a:r>
                      <a:r>
                        <a:rPr lang="ja-JP" sz="1050" kern="0" baseline="30000">
                          <a:effectLst/>
                          <a:latin typeface="BIZ UDPゴシック" panose="020B0400000000000000" pitchFamily="50" charset="-128"/>
                          <a:ea typeface="BIZ UDPゴシック" panose="020B0400000000000000" pitchFamily="50" charset="-128"/>
                        </a:rPr>
                        <a:t>２</a:t>
                      </a:r>
                      <a:endParaRPr kumimoji="1" lang="ja-JP" altLang="en-US" sz="1050">
                        <a:latin typeface="BIZ UDPゴシック" panose="020B0400000000000000" pitchFamily="50" charset="-128"/>
                        <a:ea typeface="BIZ UDPゴシック" panose="020B0400000000000000" pitchFamily="50" charset="-128"/>
                      </a:endParaRPr>
                    </a:p>
                  </a:txBody>
                  <a:tcPr marL="31284" marR="31284" marT="0" marB="0" anchor="ctr"/>
                </a:tc>
                <a:tc>
                  <a:txBody>
                    <a:bodyPr/>
                    <a:lstStyle/>
                    <a:p>
                      <a:pPr algn="just">
                        <a:lnSpc>
                          <a:spcPts val="1200"/>
                        </a:lnSpc>
                        <a:spcAft>
                          <a:spcPts val="0"/>
                        </a:spcAft>
                      </a:pPr>
                      <a:r>
                        <a:rPr lang="en-US" sz="1050" kern="0" dirty="0">
                          <a:effectLst/>
                          <a:latin typeface="BIZ UDPゴシック" panose="020B0400000000000000" pitchFamily="50" charset="-128"/>
                          <a:ea typeface="BIZ UDPゴシック" panose="020B0400000000000000" pitchFamily="50" charset="-128"/>
                        </a:rPr>
                        <a:t>…</a:t>
                      </a:r>
                      <a:r>
                        <a:rPr lang="ja-JP" sz="1050" kern="0">
                          <a:effectLst/>
                          <a:latin typeface="BIZ UDPゴシック" panose="020B0400000000000000" pitchFamily="50" charset="-128"/>
                          <a:ea typeface="BIZ UDPゴシック" panose="020B0400000000000000" pitchFamily="50" charset="-128"/>
                        </a:rPr>
                        <a:t>②</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extLst>
                  <a:ext uri="{0D108BD9-81ED-4DB2-BD59-A6C34878D82A}">
                    <a16:rowId xmlns:a16="http://schemas.microsoft.com/office/drawing/2014/main" val="4166976766"/>
                  </a:ext>
                </a:extLst>
              </a:tr>
              <a:tr h="269187">
                <a:tc gridSpan="2">
                  <a:txBody>
                    <a:bodyPr/>
                    <a:lstStyle/>
                    <a:p>
                      <a:pPr algn="just">
                        <a:lnSpc>
                          <a:spcPts val="1200"/>
                        </a:lnSpc>
                        <a:spcAft>
                          <a:spcPts val="0"/>
                        </a:spcAft>
                      </a:pPr>
                      <a:r>
                        <a:rPr lang="en-US" sz="1050" kern="0" dirty="0">
                          <a:effectLst/>
                          <a:latin typeface="BIZ UDPゴシック" panose="020B0400000000000000" pitchFamily="50" charset="-128"/>
                          <a:ea typeface="BIZ UDPゴシック" panose="020B0400000000000000" pitchFamily="50" charset="-128"/>
                        </a:rPr>
                        <a:t>Ho</a:t>
                      </a:r>
                      <a:r>
                        <a:rPr lang="ja-JP" sz="1050" kern="0" dirty="0">
                          <a:effectLst/>
                          <a:latin typeface="BIZ UDPゴシック" panose="020B0400000000000000" pitchFamily="50" charset="-128"/>
                          <a:ea typeface="BIZ UDPゴシック" panose="020B0400000000000000" pitchFamily="50" charset="-128"/>
                        </a:rPr>
                        <a:t>≧</a:t>
                      </a:r>
                      <a:r>
                        <a:rPr lang="en-US" sz="1050" kern="0" dirty="0">
                          <a:effectLst/>
                          <a:latin typeface="BIZ UDPゴシック" panose="020B0400000000000000" pitchFamily="50" charset="-128"/>
                          <a:ea typeface="BIZ UDPゴシック" panose="020B0400000000000000" pitchFamily="50" charset="-128"/>
                        </a:rPr>
                        <a:t>6</a:t>
                      </a:r>
                      <a:r>
                        <a:rPr lang="ja-JP" sz="1050" kern="0" dirty="0">
                          <a:effectLst/>
                          <a:latin typeface="BIZ UDPゴシック" panose="020B0400000000000000" pitchFamily="50" charset="-128"/>
                          <a:ea typeface="BIZ UDPゴシック" panose="020B0400000000000000" pitchFamily="50" charset="-128"/>
                        </a:rPr>
                        <a:t>かつ</a:t>
                      </a:r>
                      <a:r>
                        <a:rPr lang="en-US" sz="1050" kern="0" dirty="0">
                          <a:effectLst/>
                          <a:latin typeface="BIZ UDPゴシック" panose="020B0400000000000000" pitchFamily="50" charset="-128"/>
                          <a:ea typeface="BIZ UDPゴシック" panose="020B0400000000000000" pitchFamily="50" charset="-128"/>
                        </a:rPr>
                        <a:t>b</a:t>
                      </a:r>
                      <a:r>
                        <a:rPr lang="ja-JP" sz="1050" kern="0" dirty="0">
                          <a:effectLst/>
                          <a:latin typeface="BIZ UDPゴシック" panose="020B0400000000000000" pitchFamily="50" charset="-128"/>
                          <a:ea typeface="BIZ UDPゴシック" panose="020B0400000000000000" pitchFamily="50" charset="-128"/>
                        </a:rPr>
                        <a:t>≧</a:t>
                      </a:r>
                      <a:r>
                        <a:rPr lang="en-US" sz="1050" kern="0" dirty="0">
                          <a:effectLst/>
                          <a:latin typeface="BIZ UDPゴシック" panose="020B0400000000000000" pitchFamily="50" charset="-128"/>
                          <a:ea typeface="BIZ UDPゴシック" panose="020B0400000000000000" pitchFamily="50" charset="-128"/>
                        </a:rPr>
                        <a:t>4.7Ho</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hMerge="1">
                  <a:txBody>
                    <a:bodyPr/>
                    <a:lstStyle/>
                    <a:p>
                      <a:pPr algn="just">
                        <a:lnSpc>
                          <a:spcPts val="1200"/>
                        </a:lnSpc>
                        <a:spcAft>
                          <a:spcPts val="0"/>
                        </a:spcAft>
                      </a:pP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a:txBody>
                    <a:bodyPr/>
                    <a:lstStyle/>
                    <a:p>
                      <a:r>
                        <a:rPr lang="en-US" sz="1050" kern="0" dirty="0">
                          <a:effectLst/>
                          <a:latin typeface="BIZ UDPゴシック" panose="020B0400000000000000" pitchFamily="50" charset="-128"/>
                          <a:ea typeface="BIZ UDPゴシック" panose="020B0400000000000000" pitchFamily="50" charset="-128"/>
                        </a:rPr>
                        <a:t>(Ho-6)</a:t>
                      </a:r>
                      <a:r>
                        <a:rPr lang="ja-JP" sz="1050" kern="0" baseline="30000" dirty="0">
                          <a:effectLst/>
                          <a:latin typeface="BIZ UDPゴシック" panose="020B0400000000000000" pitchFamily="50" charset="-128"/>
                          <a:ea typeface="BIZ UDPゴシック" panose="020B0400000000000000" pitchFamily="50" charset="-128"/>
                        </a:rPr>
                        <a:t>２</a:t>
                      </a:r>
                      <a:r>
                        <a:rPr lang="ja-JP" sz="1050" kern="0" dirty="0">
                          <a:effectLst/>
                          <a:latin typeface="BIZ UDPゴシック" panose="020B0400000000000000" pitchFamily="50" charset="-128"/>
                          <a:ea typeface="BIZ UDPゴシック" panose="020B0400000000000000" pitchFamily="50" charset="-128"/>
                        </a:rPr>
                        <a:t>＋</a:t>
                      </a:r>
                      <a:r>
                        <a:rPr lang="en-US" sz="1050" kern="0" dirty="0">
                          <a:effectLst/>
                          <a:latin typeface="BIZ UDPゴシック" panose="020B0400000000000000" pitchFamily="50" charset="-128"/>
                          <a:ea typeface="BIZ UDPゴシック" panose="020B0400000000000000" pitchFamily="50" charset="-128"/>
                        </a:rPr>
                        <a:t>22.1Ho</a:t>
                      </a:r>
                      <a:r>
                        <a:rPr lang="ja-JP" sz="1050" kern="0" baseline="30000" dirty="0">
                          <a:effectLst/>
                          <a:latin typeface="BIZ UDPゴシック" panose="020B0400000000000000" pitchFamily="50" charset="-128"/>
                          <a:ea typeface="BIZ UDPゴシック" panose="020B0400000000000000" pitchFamily="50" charset="-128"/>
                        </a:rPr>
                        <a:t>２</a:t>
                      </a:r>
                      <a:endParaRPr kumimoji="1" lang="ja-JP" altLang="en-US" sz="1050" dirty="0">
                        <a:latin typeface="BIZ UDPゴシック" panose="020B0400000000000000" pitchFamily="50" charset="-128"/>
                        <a:ea typeface="BIZ UDPゴシック" panose="020B0400000000000000" pitchFamily="50" charset="-128"/>
                      </a:endParaRPr>
                    </a:p>
                  </a:txBody>
                  <a:tcPr marL="31284" marR="31284" marT="0" marB="0" anchor="ctr"/>
                </a:tc>
                <a:tc>
                  <a:txBody>
                    <a:bodyPr/>
                    <a:lstStyle/>
                    <a:p>
                      <a:pPr algn="just">
                        <a:lnSpc>
                          <a:spcPts val="1200"/>
                        </a:lnSpc>
                        <a:spcAft>
                          <a:spcPts val="0"/>
                        </a:spcAft>
                      </a:pPr>
                      <a:r>
                        <a:rPr lang="en-US" sz="1050" kern="0" dirty="0">
                          <a:effectLst/>
                          <a:latin typeface="BIZ UDPゴシック" panose="020B0400000000000000" pitchFamily="50" charset="-128"/>
                          <a:ea typeface="BIZ UDPゴシック" panose="020B0400000000000000" pitchFamily="50" charset="-128"/>
                        </a:rPr>
                        <a:t>…</a:t>
                      </a:r>
                      <a:r>
                        <a:rPr lang="ja-JP" sz="1050" kern="0">
                          <a:effectLst/>
                          <a:latin typeface="BIZ UDPゴシック" panose="020B0400000000000000" pitchFamily="50" charset="-128"/>
                          <a:ea typeface="BIZ UDPゴシック" panose="020B0400000000000000" pitchFamily="50" charset="-128"/>
                        </a:rPr>
                        <a:t>③</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extLst>
                  <a:ext uri="{0D108BD9-81ED-4DB2-BD59-A6C34878D82A}">
                    <a16:rowId xmlns:a16="http://schemas.microsoft.com/office/drawing/2014/main" val="3299980641"/>
                  </a:ext>
                </a:extLst>
              </a:tr>
              <a:tr h="199849">
                <a:tc rowSpan="2">
                  <a:txBody>
                    <a:bodyPr/>
                    <a:lstStyle/>
                    <a:p>
                      <a:pPr algn="just">
                        <a:lnSpc>
                          <a:spcPts val="1200"/>
                        </a:lnSpc>
                        <a:spcAft>
                          <a:spcPts val="0"/>
                        </a:spcAft>
                      </a:pPr>
                      <a:r>
                        <a:rPr lang="en-US" sz="1050" kern="0" dirty="0">
                          <a:effectLst/>
                          <a:latin typeface="BIZ UDPゴシック" panose="020B0400000000000000" pitchFamily="50" charset="-128"/>
                          <a:ea typeface="BIZ UDPゴシック" panose="020B0400000000000000" pitchFamily="50" charset="-128"/>
                        </a:rPr>
                        <a:t>Ho</a:t>
                      </a:r>
                      <a:r>
                        <a:rPr lang="ja-JP" sz="1050" kern="0" dirty="0">
                          <a:effectLst/>
                          <a:latin typeface="BIZ UDPゴシック" panose="020B0400000000000000" pitchFamily="50" charset="-128"/>
                          <a:ea typeface="BIZ UDPゴシック" panose="020B0400000000000000" pitchFamily="50" charset="-128"/>
                        </a:rPr>
                        <a:t>≧</a:t>
                      </a:r>
                      <a:r>
                        <a:rPr lang="en-US" sz="1050" kern="0" dirty="0">
                          <a:effectLst/>
                          <a:latin typeface="BIZ UDPゴシック" panose="020B0400000000000000" pitchFamily="50" charset="-128"/>
                          <a:ea typeface="BIZ UDPゴシック" panose="020B0400000000000000" pitchFamily="50" charset="-128"/>
                        </a:rPr>
                        <a:t>6</a:t>
                      </a:r>
                      <a:r>
                        <a:rPr lang="ja-JP" sz="1050" kern="0" dirty="0">
                          <a:effectLst/>
                          <a:latin typeface="BIZ UDPゴシック" panose="020B0400000000000000" pitchFamily="50" charset="-128"/>
                          <a:ea typeface="BIZ UDPゴシック" panose="020B0400000000000000" pitchFamily="50" charset="-128"/>
                        </a:rPr>
                        <a:t>かつ</a:t>
                      </a:r>
                      <a:r>
                        <a:rPr lang="en-US" sz="1050" kern="0" dirty="0">
                          <a:effectLst/>
                          <a:latin typeface="BIZ UDPゴシック" panose="020B0400000000000000" pitchFamily="50" charset="-128"/>
                          <a:ea typeface="BIZ UDPゴシック" panose="020B0400000000000000" pitchFamily="50" charset="-128"/>
                        </a:rPr>
                        <a:t>b</a:t>
                      </a:r>
                      <a:r>
                        <a:rPr lang="ja-JP" sz="1050" kern="0" dirty="0">
                          <a:effectLst/>
                          <a:latin typeface="BIZ UDPゴシック" panose="020B0400000000000000" pitchFamily="50" charset="-128"/>
                          <a:ea typeface="BIZ UDPゴシック" panose="020B0400000000000000" pitchFamily="50" charset="-128"/>
                        </a:rPr>
                        <a:t>＜</a:t>
                      </a:r>
                      <a:r>
                        <a:rPr lang="en-US" sz="1050" kern="0" dirty="0">
                          <a:effectLst/>
                          <a:latin typeface="BIZ UDPゴシック" panose="020B0400000000000000" pitchFamily="50" charset="-128"/>
                          <a:ea typeface="BIZ UDPゴシック" panose="020B0400000000000000" pitchFamily="50" charset="-128"/>
                        </a:rPr>
                        <a:t>4.7</a:t>
                      </a:r>
                      <a:r>
                        <a:rPr lang="ja-JP" sz="1050" kern="0" dirty="0">
                          <a:effectLst/>
                          <a:latin typeface="BIZ UDPゴシック" panose="020B0400000000000000" pitchFamily="50" charset="-128"/>
                          <a:ea typeface="BIZ UDPゴシック" panose="020B0400000000000000" pitchFamily="50" charset="-128"/>
                        </a:rPr>
                        <a:t>（</a:t>
                      </a:r>
                      <a:r>
                        <a:rPr lang="en-US" sz="1050" kern="0" dirty="0">
                          <a:effectLst/>
                          <a:latin typeface="BIZ UDPゴシック" panose="020B0400000000000000" pitchFamily="50" charset="-128"/>
                          <a:ea typeface="BIZ UDPゴシック" panose="020B0400000000000000" pitchFamily="50" charset="-128"/>
                        </a:rPr>
                        <a:t>Ho-6</a:t>
                      </a:r>
                      <a:r>
                        <a:rPr lang="ja-JP" sz="1050" kern="0" dirty="0">
                          <a:effectLst/>
                          <a:latin typeface="BIZ UDPゴシック" panose="020B0400000000000000" pitchFamily="50" charset="-128"/>
                          <a:ea typeface="BIZ UDPゴシック" panose="020B0400000000000000" pitchFamily="50" charset="-128"/>
                        </a:rPr>
                        <a:t>）であって、排出口の中心から</a:t>
                      </a:r>
                      <a:r>
                        <a:rPr lang="en-US" sz="1050" kern="0" dirty="0">
                          <a:effectLst/>
                          <a:latin typeface="BIZ UDPゴシック" panose="020B0400000000000000" pitchFamily="50" charset="-128"/>
                          <a:ea typeface="BIZ UDPゴシック" panose="020B0400000000000000" pitchFamily="50" charset="-128"/>
                        </a:rPr>
                        <a:t>4.7</a:t>
                      </a:r>
                      <a:r>
                        <a:rPr lang="ja-JP" sz="1050" kern="0" dirty="0">
                          <a:effectLst/>
                          <a:latin typeface="BIZ UDPゴシック" panose="020B0400000000000000" pitchFamily="50" charset="-128"/>
                          <a:ea typeface="BIZ UDPゴシック" panose="020B0400000000000000" pitchFamily="50" charset="-128"/>
                        </a:rPr>
                        <a:t>（</a:t>
                      </a:r>
                      <a:r>
                        <a:rPr lang="en-US" sz="1050" kern="0" dirty="0">
                          <a:effectLst/>
                          <a:latin typeface="BIZ UDPゴシック" panose="020B0400000000000000" pitchFamily="50" charset="-128"/>
                          <a:ea typeface="BIZ UDPゴシック" panose="020B0400000000000000" pitchFamily="50" charset="-128"/>
                        </a:rPr>
                        <a:t>Ho-6</a:t>
                      </a:r>
                      <a:r>
                        <a:rPr lang="ja-JP" sz="1050" kern="0" dirty="0">
                          <a:effectLst/>
                          <a:latin typeface="BIZ UDPゴシック" panose="020B0400000000000000" pitchFamily="50" charset="-128"/>
                          <a:ea typeface="BIZ UDPゴシック" panose="020B0400000000000000" pitchFamily="50" charset="-128"/>
                        </a:rPr>
                        <a:t>）の水平距離内に、排出口の中心を頂点とする側面が俯角</a:t>
                      </a:r>
                      <a:r>
                        <a:rPr lang="en-US" sz="1050" kern="0" dirty="0">
                          <a:effectLst/>
                          <a:latin typeface="BIZ UDPゴシック" panose="020B0400000000000000" pitchFamily="50" charset="-128"/>
                          <a:ea typeface="BIZ UDPゴシック" panose="020B0400000000000000" pitchFamily="50" charset="-128"/>
                        </a:rPr>
                        <a:t>12</a:t>
                      </a:r>
                      <a:r>
                        <a:rPr lang="ja-JP" sz="1050" kern="0" dirty="0">
                          <a:effectLst/>
                          <a:latin typeface="BIZ UDPゴシック" panose="020B0400000000000000" pitchFamily="50" charset="-128"/>
                          <a:ea typeface="BIZ UDPゴシック" panose="020B0400000000000000" pitchFamily="50" charset="-128"/>
                        </a:rPr>
                        <a:t>度をなす円錐面から上部に突出する他人の所有する建築物（倉庫等は除く。以下「建築物」という。）がある場合</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a:txBody>
                    <a:bodyPr/>
                    <a:lstStyle/>
                    <a:p>
                      <a:r>
                        <a:rPr lang="en-US" sz="1050" kern="0" dirty="0">
                          <a:effectLst/>
                          <a:latin typeface="BIZ UDPゴシック" panose="020B0400000000000000" pitchFamily="50" charset="-128"/>
                          <a:ea typeface="BIZ UDPゴシック" panose="020B0400000000000000" pitchFamily="50" charset="-128"/>
                        </a:rPr>
                        <a:t>Ho</a:t>
                      </a:r>
                      <a:r>
                        <a:rPr lang="ja-JP" sz="1050" kern="0">
                          <a:effectLst/>
                          <a:latin typeface="BIZ UDPゴシック" panose="020B0400000000000000" pitchFamily="50" charset="-128"/>
                          <a:ea typeface="BIZ UDPゴシック" panose="020B0400000000000000" pitchFamily="50" charset="-128"/>
                        </a:rPr>
                        <a:t>＞</a:t>
                      </a:r>
                      <a:r>
                        <a:rPr lang="en-US" sz="1050" kern="0" dirty="0">
                          <a:effectLst/>
                          <a:latin typeface="BIZ UDPゴシック" panose="020B0400000000000000" pitchFamily="50" charset="-128"/>
                          <a:ea typeface="BIZ UDPゴシック" panose="020B0400000000000000" pitchFamily="50" charset="-128"/>
                        </a:rPr>
                        <a:t>h</a:t>
                      </a:r>
                      <a:endParaRPr kumimoji="1" lang="ja-JP" altLang="en-US" sz="1050">
                        <a:latin typeface="BIZ UDPゴシック" panose="020B0400000000000000" pitchFamily="50" charset="-128"/>
                        <a:ea typeface="BIZ UDPゴシック" panose="020B0400000000000000" pitchFamily="50" charset="-128"/>
                      </a:endParaRPr>
                    </a:p>
                  </a:txBody>
                  <a:tcPr marL="31284" marR="31284" marT="0" marB="0" anchor="ctr"/>
                </a:tc>
                <a:tc>
                  <a:txBody>
                    <a:bodyPr/>
                    <a:lstStyle/>
                    <a:p>
                      <a:pPr algn="just">
                        <a:lnSpc>
                          <a:spcPts val="1200"/>
                        </a:lnSpc>
                        <a:spcAft>
                          <a:spcPts val="0"/>
                        </a:spcAft>
                      </a:pPr>
                      <a:r>
                        <a:rPr lang="en-US" sz="1050" kern="0" dirty="0">
                          <a:effectLst/>
                          <a:latin typeface="BIZ UDPゴシック" panose="020B0400000000000000" pitchFamily="50" charset="-128"/>
                          <a:ea typeface="BIZ UDPゴシック" panose="020B0400000000000000" pitchFamily="50" charset="-128"/>
                        </a:rPr>
                        <a:t>(Ho-h)</a:t>
                      </a:r>
                      <a:r>
                        <a:rPr lang="ja-JP" sz="1050" kern="0" baseline="30000">
                          <a:effectLst/>
                          <a:latin typeface="BIZ UDPゴシック" panose="020B0400000000000000" pitchFamily="50" charset="-128"/>
                          <a:ea typeface="BIZ UDPゴシック" panose="020B0400000000000000" pitchFamily="50" charset="-128"/>
                        </a:rPr>
                        <a:t>２</a:t>
                      </a:r>
                      <a:r>
                        <a:rPr lang="ja-JP" sz="1050" kern="0">
                          <a:effectLst/>
                          <a:latin typeface="BIZ UDPゴシック" panose="020B0400000000000000" pitchFamily="50" charset="-128"/>
                          <a:ea typeface="BIZ UDPゴシック" panose="020B0400000000000000" pitchFamily="50" charset="-128"/>
                        </a:rPr>
                        <a:t>＋</a:t>
                      </a:r>
                      <a:r>
                        <a:rPr lang="en-US" sz="1050" kern="0" dirty="0">
                          <a:effectLst/>
                          <a:latin typeface="BIZ UDPゴシック" panose="020B0400000000000000" pitchFamily="50" charset="-128"/>
                          <a:ea typeface="BIZ UDPゴシック" panose="020B0400000000000000" pitchFamily="50" charset="-128"/>
                        </a:rPr>
                        <a:t>d</a:t>
                      </a:r>
                      <a:r>
                        <a:rPr lang="ja-JP" sz="1050" kern="0" baseline="30000">
                          <a:effectLst/>
                          <a:latin typeface="BIZ UDPゴシック" panose="020B0400000000000000" pitchFamily="50" charset="-128"/>
                          <a:ea typeface="BIZ UDPゴシック" panose="020B0400000000000000" pitchFamily="50" charset="-128"/>
                        </a:rPr>
                        <a:t>２</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a:txBody>
                    <a:bodyPr/>
                    <a:lstStyle/>
                    <a:p>
                      <a:r>
                        <a:rPr lang="en-US" sz="1050" kern="0" dirty="0">
                          <a:effectLst/>
                          <a:latin typeface="BIZ UDPゴシック" panose="020B0400000000000000" pitchFamily="50" charset="-128"/>
                          <a:ea typeface="BIZ UDPゴシック" panose="020B0400000000000000" pitchFamily="50" charset="-128"/>
                        </a:rPr>
                        <a:t>…</a:t>
                      </a:r>
                      <a:r>
                        <a:rPr lang="ja-JP" sz="1050" kern="0">
                          <a:effectLst/>
                          <a:latin typeface="BIZ UDPゴシック" panose="020B0400000000000000" pitchFamily="50" charset="-128"/>
                          <a:ea typeface="BIZ UDPゴシック" panose="020B0400000000000000" pitchFamily="50" charset="-128"/>
                        </a:rPr>
                        <a:t>④</a:t>
                      </a:r>
                      <a:endParaRPr kumimoji="1" lang="ja-JP" altLang="en-US" sz="1050">
                        <a:latin typeface="BIZ UDPゴシック" panose="020B0400000000000000" pitchFamily="50" charset="-128"/>
                        <a:ea typeface="BIZ UDPゴシック" panose="020B0400000000000000" pitchFamily="50" charset="-128"/>
                      </a:endParaRPr>
                    </a:p>
                  </a:txBody>
                  <a:tcPr marL="31284" marR="31284" marT="0" marB="0" anchor="ctr"/>
                </a:tc>
                <a:extLst>
                  <a:ext uri="{0D108BD9-81ED-4DB2-BD59-A6C34878D82A}">
                    <a16:rowId xmlns:a16="http://schemas.microsoft.com/office/drawing/2014/main" val="2122470767"/>
                  </a:ext>
                </a:extLst>
              </a:tr>
              <a:tr h="561479">
                <a:tc vMerge="1">
                  <a:txBody>
                    <a:bodyPr/>
                    <a:lstStyle/>
                    <a:p>
                      <a:endParaRPr kumimoji="1" lang="ja-JP" altLang="en-US"/>
                    </a:p>
                  </a:txBody>
                  <a:tcPr/>
                </a:tc>
                <a:tc>
                  <a:txBody>
                    <a:bodyPr/>
                    <a:lstStyle/>
                    <a:p>
                      <a:r>
                        <a:rPr lang="en-US" sz="1050" kern="0" dirty="0">
                          <a:effectLst/>
                          <a:latin typeface="BIZ UDPゴシック" panose="020B0400000000000000" pitchFamily="50" charset="-128"/>
                          <a:ea typeface="BIZ UDPゴシック" panose="020B0400000000000000" pitchFamily="50" charset="-128"/>
                        </a:rPr>
                        <a:t>Ho</a:t>
                      </a:r>
                      <a:r>
                        <a:rPr lang="ja-JP" sz="1050" kern="0" dirty="0">
                          <a:effectLst/>
                          <a:latin typeface="BIZ UDPゴシック" panose="020B0400000000000000" pitchFamily="50" charset="-128"/>
                          <a:ea typeface="BIZ UDPゴシック" panose="020B0400000000000000" pitchFamily="50" charset="-128"/>
                        </a:rPr>
                        <a:t>≦</a:t>
                      </a:r>
                      <a:r>
                        <a:rPr lang="en-US" sz="1050" kern="0" dirty="0">
                          <a:effectLst/>
                          <a:latin typeface="BIZ UDPゴシック" panose="020B0400000000000000" pitchFamily="50" charset="-128"/>
                          <a:ea typeface="BIZ UDPゴシック" panose="020B0400000000000000" pitchFamily="50" charset="-128"/>
                        </a:rPr>
                        <a:t>h</a:t>
                      </a:r>
                      <a:endParaRPr kumimoji="1" lang="ja-JP" altLang="en-US" sz="1050" dirty="0">
                        <a:latin typeface="BIZ UDPゴシック" panose="020B0400000000000000" pitchFamily="50" charset="-128"/>
                        <a:ea typeface="BIZ UDPゴシック" panose="020B0400000000000000" pitchFamily="50" charset="-128"/>
                      </a:endParaRPr>
                    </a:p>
                  </a:txBody>
                  <a:tcPr marL="31284" marR="31284" marT="0" marB="0" anchor="ctr"/>
                </a:tc>
                <a:tc>
                  <a:txBody>
                    <a:bodyPr/>
                    <a:lstStyle/>
                    <a:p>
                      <a:r>
                        <a:rPr lang="en-US" sz="1050" kern="0" dirty="0">
                          <a:effectLst/>
                          <a:latin typeface="BIZ UDPゴシック" panose="020B0400000000000000" pitchFamily="50" charset="-128"/>
                          <a:ea typeface="BIZ UDPゴシック" panose="020B0400000000000000" pitchFamily="50" charset="-128"/>
                        </a:rPr>
                        <a:t>d</a:t>
                      </a:r>
                      <a:r>
                        <a:rPr lang="ja-JP" sz="1050" kern="0" baseline="30000" dirty="0">
                          <a:effectLst/>
                          <a:latin typeface="BIZ UDPゴシック" panose="020B0400000000000000" pitchFamily="50" charset="-128"/>
                          <a:ea typeface="BIZ UDPゴシック" panose="020B0400000000000000" pitchFamily="50" charset="-128"/>
                        </a:rPr>
                        <a:t>２</a:t>
                      </a:r>
                      <a:endParaRPr kumimoji="1" lang="ja-JP" altLang="en-US" sz="1050" dirty="0">
                        <a:latin typeface="BIZ UDPゴシック" panose="020B0400000000000000" pitchFamily="50" charset="-128"/>
                        <a:ea typeface="BIZ UDPゴシック" panose="020B0400000000000000" pitchFamily="50" charset="-128"/>
                      </a:endParaRPr>
                    </a:p>
                  </a:txBody>
                  <a:tcPr marL="31284" marR="31284" marT="0" marB="0" anchor="ctr"/>
                </a:tc>
                <a:tc>
                  <a:txBody>
                    <a:bodyPr/>
                    <a:lstStyle/>
                    <a:p>
                      <a:r>
                        <a:rPr lang="en-US" sz="1050" kern="0" dirty="0">
                          <a:effectLst/>
                          <a:latin typeface="BIZ UDPゴシック" panose="020B0400000000000000" pitchFamily="50" charset="-128"/>
                          <a:ea typeface="BIZ UDPゴシック" panose="020B0400000000000000" pitchFamily="50" charset="-128"/>
                        </a:rPr>
                        <a:t>…</a:t>
                      </a:r>
                      <a:r>
                        <a:rPr lang="ja-JP" sz="1050" kern="0" dirty="0">
                          <a:effectLst/>
                          <a:latin typeface="BIZ UDPゴシック" panose="020B0400000000000000" pitchFamily="50" charset="-128"/>
                          <a:ea typeface="BIZ UDPゴシック" panose="020B0400000000000000" pitchFamily="50" charset="-128"/>
                        </a:rPr>
                        <a:t>⑤</a:t>
                      </a:r>
                      <a:endParaRPr kumimoji="1" lang="ja-JP" altLang="en-US" sz="1050" dirty="0">
                        <a:latin typeface="BIZ UDPゴシック" panose="020B0400000000000000" pitchFamily="50" charset="-128"/>
                        <a:ea typeface="BIZ UDPゴシック" panose="020B0400000000000000" pitchFamily="50" charset="-128"/>
                      </a:endParaRPr>
                    </a:p>
                  </a:txBody>
                  <a:tcPr marL="31284" marR="31284" marT="0" marB="0" anchor="ctr"/>
                </a:tc>
                <a:extLst>
                  <a:ext uri="{0D108BD9-81ED-4DB2-BD59-A6C34878D82A}">
                    <a16:rowId xmlns:a16="http://schemas.microsoft.com/office/drawing/2014/main" val="3452913720"/>
                  </a:ext>
                </a:extLst>
              </a:tr>
              <a:tr h="199849">
                <a:tc gridSpan="2">
                  <a:txBody>
                    <a:bodyPr/>
                    <a:lstStyle/>
                    <a:p>
                      <a:pPr algn="just">
                        <a:lnSpc>
                          <a:spcPts val="1200"/>
                        </a:lnSpc>
                        <a:spcAft>
                          <a:spcPts val="0"/>
                        </a:spcAft>
                      </a:pPr>
                      <a:r>
                        <a:rPr lang="ja-JP" sz="1050" kern="0">
                          <a:effectLst/>
                          <a:latin typeface="BIZ UDPゴシック" panose="020B0400000000000000" pitchFamily="50" charset="-128"/>
                          <a:ea typeface="BIZ UDPゴシック" panose="020B0400000000000000" pitchFamily="50" charset="-128"/>
                        </a:rPr>
                        <a:t>上記以外の場合</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hMerge="1">
                  <a:txBody>
                    <a:bodyPr/>
                    <a:lstStyle/>
                    <a:p>
                      <a:endParaRPr kumimoji="1" lang="ja-JP" altLang="en-US"/>
                    </a:p>
                  </a:txBody>
                  <a:tcPr/>
                </a:tc>
                <a:tc>
                  <a:txBody>
                    <a:bodyPr/>
                    <a:lstStyle/>
                    <a:p>
                      <a:r>
                        <a:rPr lang="en-US" sz="1050" kern="0" dirty="0">
                          <a:effectLst/>
                          <a:latin typeface="BIZ UDPゴシック" panose="020B0400000000000000" pitchFamily="50" charset="-128"/>
                          <a:ea typeface="BIZ UDPゴシック" panose="020B0400000000000000" pitchFamily="50" charset="-128"/>
                        </a:rPr>
                        <a:t>23.1(Ho-6)</a:t>
                      </a:r>
                      <a:r>
                        <a:rPr lang="ja-JP" sz="1050" kern="0" baseline="30000" dirty="0">
                          <a:effectLst/>
                          <a:latin typeface="BIZ UDPゴシック" panose="020B0400000000000000" pitchFamily="50" charset="-128"/>
                          <a:ea typeface="BIZ UDPゴシック" panose="020B0400000000000000" pitchFamily="50" charset="-128"/>
                        </a:rPr>
                        <a:t>２</a:t>
                      </a:r>
                      <a:endParaRPr kumimoji="1" lang="ja-JP" altLang="en-US" sz="1050" dirty="0">
                        <a:latin typeface="BIZ UDPゴシック" panose="020B0400000000000000" pitchFamily="50" charset="-128"/>
                        <a:ea typeface="BIZ UDPゴシック" panose="020B0400000000000000" pitchFamily="50" charset="-128"/>
                      </a:endParaRPr>
                    </a:p>
                  </a:txBody>
                  <a:tcPr marL="31284" marR="31284" marT="0" marB="0" anchor="ctr"/>
                </a:tc>
                <a:tc>
                  <a:txBody>
                    <a:bodyPr/>
                    <a:lstStyle/>
                    <a:p>
                      <a:pPr algn="just">
                        <a:lnSpc>
                          <a:spcPts val="1200"/>
                        </a:lnSpc>
                        <a:spcAft>
                          <a:spcPts val="0"/>
                        </a:spcAft>
                      </a:pPr>
                      <a:r>
                        <a:rPr lang="en-US" sz="1050" kern="0" dirty="0">
                          <a:effectLst/>
                          <a:latin typeface="BIZ UDPゴシック" panose="020B0400000000000000" pitchFamily="50" charset="-128"/>
                          <a:ea typeface="BIZ UDPゴシック" panose="020B0400000000000000" pitchFamily="50" charset="-128"/>
                        </a:rPr>
                        <a:t>…</a:t>
                      </a:r>
                      <a:r>
                        <a:rPr lang="ja-JP" sz="1050" kern="0" dirty="0">
                          <a:effectLst/>
                          <a:latin typeface="BIZ UDPゴシック" panose="020B0400000000000000" pitchFamily="50" charset="-128"/>
                          <a:ea typeface="BIZ UDPゴシック" panose="020B0400000000000000" pitchFamily="50" charset="-128"/>
                        </a:rPr>
                        <a:t>⑥</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extLst>
                  <a:ext uri="{0D108BD9-81ED-4DB2-BD59-A6C34878D82A}">
                    <a16:rowId xmlns:a16="http://schemas.microsoft.com/office/drawing/2014/main" val="1645284335"/>
                  </a:ext>
                </a:extLst>
              </a:tr>
            </a:tbl>
          </a:graphicData>
        </a:graphic>
      </p:graphicFrame>
      <p:sp>
        <p:nvSpPr>
          <p:cNvPr id="6" name="テキスト ボックス 5">
            <a:extLst>
              <a:ext uri="{FF2B5EF4-FFF2-40B4-BE49-F238E27FC236}">
                <a16:creationId xmlns:a16="http://schemas.microsoft.com/office/drawing/2014/main" id="{C176EFDC-02E4-4EF2-8989-5F4754DC5438}"/>
              </a:ext>
            </a:extLst>
          </p:cNvPr>
          <p:cNvSpPr txBox="1"/>
          <p:nvPr/>
        </p:nvSpPr>
        <p:spPr>
          <a:xfrm>
            <a:off x="1237783" y="3265865"/>
            <a:ext cx="4057521" cy="923330"/>
          </a:xfrm>
          <a:prstGeom prst="rect">
            <a:avLst/>
          </a:prstGeom>
          <a:noFill/>
        </p:spPr>
        <p:txBody>
          <a:bodyPr wrap="none" rtlCol="0">
            <a:spAutoFit/>
          </a:bodyPr>
          <a:lstStyle/>
          <a:p>
            <a:r>
              <a:rPr lang="ja-JP" altLang="ja-JP" sz="900" dirty="0">
                <a:latin typeface="BIZ UDPゴシック" panose="020B0400000000000000" pitchFamily="50" charset="-128"/>
                <a:ea typeface="BIZ UDPゴシック" panose="020B0400000000000000" pitchFamily="50" charset="-128"/>
              </a:rPr>
              <a:t>備考</a:t>
            </a:r>
          </a:p>
          <a:p>
            <a:r>
              <a:rPr lang="en-US" altLang="ja-JP" sz="900" i="1" dirty="0">
                <a:latin typeface="BIZ UDPゴシック" panose="020B0400000000000000" pitchFamily="50" charset="-128"/>
                <a:ea typeface="BIZ UDPゴシック" panose="020B0400000000000000" pitchFamily="50" charset="-128"/>
              </a:rPr>
              <a:t>Ho	</a:t>
            </a:r>
            <a:r>
              <a:rPr lang="ja-JP" altLang="ja-JP" sz="900" dirty="0">
                <a:latin typeface="BIZ UDPゴシック" panose="020B0400000000000000" pitchFamily="50" charset="-128"/>
                <a:ea typeface="BIZ UDPゴシック" panose="020B0400000000000000" pitchFamily="50" charset="-128"/>
              </a:rPr>
              <a:t>：排出口の実高さ</a:t>
            </a:r>
            <a:r>
              <a:rPr lang="en-US" altLang="ja-JP" sz="900" dirty="0">
                <a:latin typeface="BIZ UDPゴシック" panose="020B0400000000000000" pitchFamily="50" charset="-128"/>
                <a:ea typeface="BIZ UDPゴシック" panose="020B0400000000000000" pitchFamily="50" charset="-128"/>
              </a:rPr>
              <a:t>(m)</a:t>
            </a:r>
            <a:endParaRPr lang="ja-JP" altLang="ja-JP" sz="900" dirty="0">
              <a:latin typeface="BIZ UDPゴシック" panose="020B0400000000000000" pitchFamily="50" charset="-128"/>
              <a:ea typeface="BIZ UDPゴシック" panose="020B0400000000000000" pitchFamily="50" charset="-128"/>
            </a:endParaRPr>
          </a:p>
          <a:p>
            <a:r>
              <a:rPr lang="en-US" altLang="ja-JP" sz="900" i="1" dirty="0">
                <a:latin typeface="BIZ UDPゴシック" panose="020B0400000000000000" pitchFamily="50" charset="-128"/>
                <a:ea typeface="BIZ UDPゴシック" panose="020B0400000000000000" pitchFamily="50" charset="-128"/>
              </a:rPr>
              <a:t>b</a:t>
            </a:r>
            <a:r>
              <a:rPr lang="en-US" altLang="ja-JP" sz="900" dirty="0">
                <a:latin typeface="BIZ UDPゴシック" panose="020B0400000000000000" pitchFamily="50" charset="-128"/>
                <a:ea typeface="BIZ UDPゴシック" panose="020B0400000000000000" pitchFamily="50" charset="-128"/>
              </a:rPr>
              <a:t> 	</a:t>
            </a:r>
            <a:r>
              <a:rPr lang="ja-JP" altLang="ja-JP" sz="900" dirty="0">
                <a:latin typeface="BIZ UDPゴシック" panose="020B0400000000000000" pitchFamily="50" charset="-128"/>
                <a:ea typeface="BIZ UDPゴシック" panose="020B0400000000000000" pitchFamily="50" charset="-128"/>
              </a:rPr>
              <a:t>：排出口の中心からその至近にある敷地境界線までの水平距離</a:t>
            </a:r>
            <a:r>
              <a:rPr lang="en-US" altLang="ja-JP" sz="900" dirty="0">
                <a:latin typeface="BIZ UDPゴシック" panose="020B0400000000000000" pitchFamily="50" charset="-128"/>
                <a:ea typeface="BIZ UDPゴシック" panose="020B0400000000000000" pitchFamily="50" charset="-128"/>
              </a:rPr>
              <a:t>(m)</a:t>
            </a:r>
            <a:endParaRPr lang="ja-JP" altLang="ja-JP" sz="900" dirty="0">
              <a:latin typeface="BIZ UDPゴシック" panose="020B0400000000000000" pitchFamily="50" charset="-128"/>
              <a:ea typeface="BIZ UDPゴシック" panose="020B0400000000000000" pitchFamily="50" charset="-128"/>
            </a:endParaRPr>
          </a:p>
          <a:p>
            <a:r>
              <a:rPr lang="en-US" altLang="ja-JP" sz="900" i="1" dirty="0">
                <a:latin typeface="BIZ UDPゴシック" panose="020B0400000000000000" pitchFamily="50" charset="-128"/>
                <a:ea typeface="BIZ UDPゴシック" panose="020B0400000000000000" pitchFamily="50" charset="-128"/>
              </a:rPr>
              <a:t>h	</a:t>
            </a:r>
            <a:r>
              <a:rPr lang="ja-JP" altLang="ja-JP" sz="900" dirty="0">
                <a:latin typeface="BIZ UDPゴシック" panose="020B0400000000000000" pitchFamily="50" charset="-128"/>
                <a:ea typeface="BIZ UDPゴシック" panose="020B0400000000000000" pitchFamily="50" charset="-128"/>
              </a:rPr>
              <a:t>：排出口の中心からその至近にある建築物の実高さ</a:t>
            </a:r>
            <a:r>
              <a:rPr lang="en-US" altLang="ja-JP" sz="900" dirty="0">
                <a:latin typeface="BIZ UDPゴシック" panose="020B0400000000000000" pitchFamily="50" charset="-128"/>
                <a:ea typeface="BIZ UDPゴシック" panose="020B0400000000000000" pitchFamily="50" charset="-128"/>
              </a:rPr>
              <a:t>(m)</a:t>
            </a:r>
            <a:endParaRPr lang="ja-JP" altLang="ja-JP" sz="900" dirty="0">
              <a:latin typeface="BIZ UDPゴシック" panose="020B0400000000000000" pitchFamily="50" charset="-128"/>
              <a:ea typeface="BIZ UDPゴシック" panose="020B0400000000000000" pitchFamily="50" charset="-128"/>
            </a:endParaRPr>
          </a:p>
          <a:p>
            <a:r>
              <a:rPr lang="en-US" altLang="ja-JP" sz="900" i="1" dirty="0">
                <a:latin typeface="BIZ UDPゴシック" panose="020B0400000000000000" pitchFamily="50" charset="-128"/>
                <a:ea typeface="BIZ UDPゴシック" panose="020B0400000000000000" pitchFamily="50" charset="-128"/>
              </a:rPr>
              <a:t>d	</a:t>
            </a:r>
            <a:r>
              <a:rPr lang="ja-JP" altLang="ja-JP" sz="900" dirty="0">
                <a:latin typeface="BIZ UDPゴシック" panose="020B0400000000000000" pitchFamily="50" charset="-128"/>
                <a:ea typeface="BIZ UDPゴシック" panose="020B0400000000000000" pitchFamily="50" charset="-128"/>
              </a:rPr>
              <a:t>：排出口の中心からその至近にある建築物までの水平距離</a:t>
            </a:r>
            <a:r>
              <a:rPr lang="en-US" altLang="ja-JP" sz="900" dirty="0">
                <a:latin typeface="BIZ UDPゴシック" panose="020B0400000000000000" pitchFamily="50" charset="-128"/>
                <a:ea typeface="BIZ UDPゴシック" panose="020B0400000000000000" pitchFamily="50" charset="-128"/>
              </a:rPr>
              <a:t>(m)</a:t>
            </a:r>
            <a:endParaRPr lang="ja-JP" altLang="ja-JP" sz="900" dirty="0">
              <a:latin typeface="BIZ UDPゴシック" panose="020B0400000000000000" pitchFamily="50" charset="-128"/>
              <a:ea typeface="BIZ UDPゴシック" panose="020B0400000000000000" pitchFamily="50" charset="-128"/>
            </a:endParaRPr>
          </a:p>
          <a:p>
            <a:endParaRPr kumimoji="1" lang="ja-JP" altLang="en-US" sz="900" dirty="0">
              <a:latin typeface="BIZ UDPゴシック" panose="020B0400000000000000" pitchFamily="50" charset="-128"/>
              <a:ea typeface="BIZ UDPゴシック" panose="020B0400000000000000" pitchFamily="50" charset="-128"/>
            </a:endParaRPr>
          </a:p>
        </p:txBody>
      </p:sp>
      <p:sp>
        <p:nvSpPr>
          <p:cNvPr id="10" name="テキスト ボックス 9">
            <a:extLst>
              <a:ext uri="{FF2B5EF4-FFF2-40B4-BE49-F238E27FC236}">
                <a16:creationId xmlns:a16="http://schemas.microsoft.com/office/drawing/2014/main" id="{E20D090C-50D5-404D-A1F2-B441A3BC39B0}"/>
              </a:ext>
            </a:extLst>
          </p:cNvPr>
          <p:cNvSpPr txBox="1"/>
          <p:nvPr/>
        </p:nvSpPr>
        <p:spPr>
          <a:xfrm>
            <a:off x="943105" y="1158956"/>
            <a:ext cx="588623" cy="276999"/>
          </a:xfrm>
          <a:prstGeom prst="rect">
            <a:avLst/>
          </a:prstGeom>
          <a:noFill/>
        </p:spPr>
        <p:txBody>
          <a:bodyPr wrap="none" rtlCol="0">
            <a:spAutoFit/>
          </a:bodyPr>
          <a:lstStyle/>
          <a:p>
            <a:r>
              <a:rPr kumimoji="1" lang="ja-JP" altLang="en-US" sz="1200" dirty="0">
                <a:latin typeface="BIZ UDPゴシック" panose="020B0400000000000000" pitchFamily="50" charset="-128"/>
                <a:ea typeface="BIZ UDPゴシック" panose="020B0400000000000000" pitchFamily="50" charset="-128"/>
              </a:rPr>
              <a:t>附表１</a:t>
            </a:r>
          </a:p>
        </p:txBody>
      </p:sp>
      <p:graphicFrame>
        <p:nvGraphicFramePr>
          <p:cNvPr id="7" name="表 6">
            <a:extLst>
              <a:ext uri="{FF2B5EF4-FFF2-40B4-BE49-F238E27FC236}">
                <a16:creationId xmlns:a16="http://schemas.microsoft.com/office/drawing/2014/main" id="{31B49F1D-F797-4169-973B-21D7BB32B9C1}"/>
              </a:ext>
            </a:extLst>
          </p:cNvPr>
          <p:cNvGraphicFramePr>
            <a:graphicFrameLocks noGrp="1"/>
          </p:cNvGraphicFramePr>
          <p:nvPr>
            <p:extLst>
              <p:ext uri="{D42A27DB-BD31-4B8C-83A1-F6EECF244321}">
                <p14:modId xmlns:p14="http://schemas.microsoft.com/office/powerpoint/2010/main" val="1145866360"/>
              </p:ext>
            </p:extLst>
          </p:nvPr>
        </p:nvGraphicFramePr>
        <p:xfrm>
          <a:off x="1168246" y="4772258"/>
          <a:ext cx="7272000" cy="1694904"/>
        </p:xfrm>
        <a:graphic>
          <a:graphicData uri="http://schemas.openxmlformats.org/drawingml/2006/table">
            <a:tbl>
              <a:tblPr firstRow="1" bandRow="1">
                <a:tableStyleId>{21E4AEA4-8DFA-4A89-87EB-49C32662AFE0}</a:tableStyleId>
              </a:tblPr>
              <a:tblGrid>
                <a:gridCol w="1764000">
                  <a:extLst>
                    <a:ext uri="{9D8B030D-6E8A-4147-A177-3AD203B41FA5}">
                      <a16:colId xmlns:a16="http://schemas.microsoft.com/office/drawing/2014/main" val="2693030885"/>
                    </a:ext>
                  </a:extLst>
                </a:gridCol>
                <a:gridCol w="1728000">
                  <a:extLst>
                    <a:ext uri="{9D8B030D-6E8A-4147-A177-3AD203B41FA5}">
                      <a16:colId xmlns:a16="http://schemas.microsoft.com/office/drawing/2014/main" val="3944545307"/>
                    </a:ext>
                  </a:extLst>
                </a:gridCol>
                <a:gridCol w="1764000">
                  <a:extLst>
                    <a:ext uri="{9D8B030D-6E8A-4147-A177-3AD203B41FA5}">
                      <a16:colId xmlns:a16="http://schemas.microsoft.com/office/drawing/2014/main" val="932348070"/>
                    </a:ext>
                  </a:extLst>
                </a:gridCol>
                <a:gridCol w="2016000">
                  <a:extLst>
                    <a:ext uri="{9D8B030D-6E8A-4147-A177-3AD203B41FA5}">
                      <a16:colId xmlns:a16="http://schemas.microsoft.com/office/drawing/2014/main" val="3356709074"/>
                    </a:ext>
                  </a:extLst>
                </a:gridCol>
              </a:tblGrid>
              <a:tr h="211863">
                <a:tc>
                  <a:txBody>
                    <a:bodyPr/>
                    <a:lstStyle/>
                    <a:p>
                      <a:pPr algn="ctr">
                        <a:lnSpc>
                          <a:spcPts val="1200"/>
                        </a:lnSpc>
                        <a:spcAft>
                          <a:spcPts val="0"/>
                        </a:spcAft>
                      </a:pPr>
                      <a:r>
                        <a:rPr lang="ja-JP" sz="1000" kern="0">
                          <a:effectLst/>
                          <a:latin typeface="BIZ UDPゴシック" panose="020B0400000000000000" pitchFamily="50" charset="-128"/>
                          <a:ea typeface="BIZ UDPゴシック" panose="020B0400000000000000" pitchFamily="50" charset="-128"/>
                        </a:rPr>
                        <a:t>物質</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K</a:t>
                      </a:r>
                      <a:r>
                        <a:rPr lang="ja-JP" sz="1000" kern="0">
                          <a:effectLst/>
                          <a:latin typeface="BIZ UDPゴシック" panose="020B0400000000000000" pitchFamily="50" charset="-128"/>
                          <a:ea typeface="BIZ UDPゴシック" panose="020B0400000000000000" pitchFamily="50" charset="-128"/>
                        </a:rPr>
                        <a:t>の値</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ts val="1200"/>
                        </a:lnSpc>
                        <a:spcAft>
                          <a:spcPts val="0"/>
                        </a:spcAft>
                      </a:pPr>
                      <a:r>
                        <a:rPr lang="ja-JP" sz="1000" kern="0">
                          <a:effectLst/>
                          <a:latin typeface="BIZ UDPゴシック" panose="020B0400000000000000" pitchFamily="50" charset="-128"/>
                          <a:ea typeface="BIZ UDPゴシック" panose="020B0400000000000000" pitchFamily="50" charset="-128"/>
                        </a:rPr>
                        <a:t>物質</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K</a:t>
                      </a:r>
                      <a:r>
                        <a:rPr lang="ja-JP" sz="1000" kern="0">
                          <a:effectLst/>
                          <a:latin typeface="BIZ UDPゴシック" panose="020B0400000000000000" pitchFamily="50" charset="-128"/>
                          <a:ea typeface="BIZ UDPゴシック" panose="020B0400000000000000" pitchFamily="50" charset="-128"/>
                        </a:rPr>
                        <a:t>の値</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578251779"/>
                  </a:ext>
                </a:extLst>
              </a:tr>
              <a:tr h="211863">
                <a:tc>
                  <a:txBody>
                    <a:bodyPr/>
                    <a:lstStyle/>
                    <a:p>
                      <a:pPr algn="l">
                        <a:lnSpc>
                          <a:spcPts val="1200"/>
                        </a:lnSpc>
                        <a:spcAft>
                          <a:spcPts val="0"/>
                        </a:spcAft>
                      </a:pPr>
                      <a:r>
                        <a:rPr lang="ja-JP" sz="1000" kern="0">
                          <a:effectLst/>
                          <a:latin typeface="BIZ UDPゴシック" panose="020B0400000000000000" pitchFamily="50" charset="-128"/>
                          <a:ea typeface="BIZ UDPゴシック" panose="020B0400000000000000" pitchFamily="50" charset="-128"/>
                        </a:rPr>
                        <a:t>アニシジン</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r">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1.87</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1200"/>
                        </a:lnSpc>
                        <a:spcAft>
                          <a:spcPts val="0"/>
                        </a:spcAft>
                      </a:pPr>
                      <a:r>
                        <a:rPr lang="ja-JP" sz="1000" kern="0">
                          <a:effectLst/>
                          <a:latin typeface="BIZ UDPゴシック" panose="020B0400000000000000" pitchFamily="50" charset="-128"/>
                          <a:ea typeface="BIZ UDPゴシック" panose="020B0400000000000000" pitchFamily="50" charset="-128"/>
                        </a:rPr>
                        <a:t>銅及びその化合物</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r">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0.340</a:t>
                      </a:r>
                      <a:r>
                        <a:rPr lang="ja-JP" sz="1000" kern="0">
                          <a:effectLst/>
                          <a:latin typeface="BIZ UDPゴシック" panose="020B0400000000000000" pitchFamily="50" charset="-128"/>
                          <a:ea typeface="BIZ UDPゴシック" panose="020B0400000000000000" pitchFamily="50" charset="-128"/>
                        </a:rPr>
                        <a:t>（銅として）</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429935589"/>
                  </a:ext>
                </a:extLst>
              </a:tr>
              <a:tr h="211863">
                <a:tc>
                  <a:txBody>
                    <a:bodyPr/>
                    <a:lstStyle/>
                    <a:p>
                      <a:pPr algn="l">
                        <a:lnSpc>
                          <a:spcPts val="1200"/>
                        </a:lnSpc>
                        <a:spcAft>
                          <a:spcPts val="0"/>
                        </a:spcAft>
                      </a:pPr>
                      <a:r>
                        <a:rPr lang="ja-JP" sz="1000" kern="0" spc="5" dirty="0">
                          <a:effectLst/>
                          <a:latin typeface="BIZ UDPゴシック" panose="020B0400000000000000" pitchFamily="50" charset="-128"/>
                          <a:ea typeface="BIZ UDPゴシック" panose="020B0400000000000000" pitchFamily="50" charset="-128"/>
                        </a:rPr>
                        <a:t>アンチモン及びその化合物</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r">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0.204</a:t>
                      </a:r>
                      <a:r>
                        <a:rPr lang="ja-JP" sz="1000" kern="0">
                          <a:effectLst/>
                          <a:latin typeface="BIZ UDPゴシック" panose="020B0400000000000000" pitchFamily="50" charset="-128"/>
                          <a:ea typeface="BIZ UDPゴシック" panose="020B0400000000000000" pitchFamily="50" charset="-128"/>
                        </a:rPr>
                        <a:t>（アンチモンとして）</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1200"/>
                        </a:lnSpc>
                        <a:spcAft>
                          <a:spcPts val="0"/>
                        </a:spcAft>
                      </a:pPr>
                      <a:r>
                        <a:rPr lang="ja-JP" sz="1000" kern="0">
                          <a:effectLst/>
                          <a:latin typeface="BIZ UDPゴシック" panose="020B0400000000000000" pitchFamily="50" charset="-128"/>
                          <a:ea typeface="BIZ UDPゴシック" panose="020B0400000000000000" pitchFamily="50" charset="-128"/>
                        </a:rPr>
                        <a:t>鉛及びその化合物</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r">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0.0680</a:t>
                      </a:r>
                      <a:r>
                        <a:rPr lang="ja-JP" sz="1000" kern="0">
                          <a:effectLst/>
                          <a:latin typeface="BIZ UDPゴシック" panose="020B0400000000000000" pitchFamily="50" charset="-128"/>
                          <a:ea typeface="BIZ UDPゴシック" panose="020B0400000000000000" pitchFamily="50" charset="-128"/>
                        </a:rPr>
                        <a:t>（鉛として）</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800022368"/>
                  </a:ext>
                </a:extLst>
              </a:tr>
              <a:tr h="211863">
                <a:tc>
                  <a:txBody>
                    <a:bodyPr/>
                    <a:lstStyle/>
                    <a:p>
                      <a:pPr algn="l">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N</a:t>
                      </a:r>
                      <a:r>
                        <a:rPr lang="ja-JP" sz="1000" kern="0" dirty="0">
                          <a:effectLst/>
                          <a:latin typeface="BIZ UDPゴシック" panose="020B0400000000000000" pitchFamily="50" charset="-128"/>
                          <a:ea typeface="BIZ UDPゴシック" panose="020B0400000000000000" pitchFamily="50" charset="-128"/>
                        </a:rPr>
                        <a:t>－エチルアニリン</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r">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3.68</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1200"/>
                        </a:lnSpc>
                        <a:spcAft>
                          <a:spcPts val="0"/>
                        </a:spcAft>
                      </a:pPr>
                      <a:r>
                        <a:rPr lang="ja-JP" sz="1000" kern="0" spc="10" dirty="0">
                          <a:effectLst/>
                          <a:latin typeface="BIZ UDPゴシック" panose="020B0400000000000000" pitchFamily="50" charset="-128"/>
                          <a:ea typeface="BIZ UDPゴシック" panose="020B0400000000000000" pitchFamily="50" charset="-128"/>
                        </a:rPr>
                        <a:t>バナジウム及びその化合物</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r">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0.0340</a:t>
                      </a:r>
                      <a:r>
                        <a:rPr lang="ja-JP" sz="1000" kern="0" dirty="0">
                          <a:effectLst/>
                          <a:latin typeface="BIZ UDPゴシック" panose="020B0400000000000000" pitchFamily="50" charset="-128"/>
                          <a:ea typeface="BIZ UDPゴシック" panose="020B0400000000000000" pitchFamily="50" charset="-128"/>
                        </a:rPr>
                        <a:t>（五酸化ﾊﾞﾅｼﾞｳﾑとして）</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013883342"/>
                  </a:ext>
                </a:extLst>
              </a:tr>
              <a:tr h="211863">
                <a:tc>
                  <a:txBody>
                    <a:bodyPr/>
                    <a:lstStyle/>
                    <a:p>
                      <a:pPr algn="l">
                        <a:lnSpc>
                          <a:spcPts val="1200"/>
                        </a:lnSpc>
                        <a:spcAft>
                          <a:spcPts val="0"/>
                        </a:spcAft>
                      </a:pPr>
                      <a:r>
                        <a:rPr lang="ja-JP" sz="1000" kern="0" spc="5" dirty="0">
                          <a:effectLst/>
                          <a:latin typeface="BIZ UDPゴシック" panose="020B0400000000000000" pitchFamily="50" charset="-128"/>
                          <a:ea typeface="BIZ UDPゴシック" panose="020B0400000000000000" pitchFamily="50" charset="-128"/>
                        </a:rPr>
                        <a:t>カドミウム及びその化合物</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r">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0.0170(</a:t>
                      </a:r>
                      <a:r>
                        <a:rPr lang="ja-JP" sz="1000" kern="0">
                          <a:effectLst/>
                          <a:latin typeface="BIZ UDPゴシック" panose="020B0400000000000000" pitchFamily="50" charset="-128"/>
                          <a:ea typeface="BIZ UDPゴシック" panose="020B0400000000000000" pitchFamily="50" charset="-128"/>
                        </a:rPr>
                        <a:t>カドミウムとして</a:t>
                      </a:r>
                      <a:r>
                        <a:rPr lang="en-US" sz="1000" kern="0" dirty="0">
                          <a:effectLst/>
                          <a:latin typeface="BIZ UDPゴシック" panose="020B0400000000000000" pitchFamily="50" charset="-128"/>
                          <a:ea typeface="BIZ UDPゴシック" panose="020B0400000000000000" pitchFamily="50" charset="-128"/>
                        </a:rPr>
                        <a:t>)</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1200"/>
                        </a:lnSpc>
                        <a:spcAft>
                          <a:spcPts val="0"/>
                        </a:spcAft>
                      </a:pPr>
                      <a:r>
                        <a:rPr lang="ja-JP" sz="1000" kern="0" spc="10">
                          <a:effectLst/>
                          <a:latin typeface="BIZ UDPゴシック" panose="020B0400000000000000" pitchFamily="50" charset="-128"/>
                          <a:ea typeface="BIZ UDPゴシック" panose="020B0400000000000000" pitchFamily="50" charset="-128"/>
                        </a:rPr>
                        <a:t>ベリリウム及びその化合物</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r">
                        <a:lnSpc>
                          <a:spcPts val="1200"/>
                        </a:lnSpc>
                        <a:spcAft>
                          <a:spcPts val="0"/>
                        </a:spcAft>
                      </a:pPr>
                      <a:r>
                        <a:rPr lang="en-US" sz="1000" kern="0" spc="5" dirty="0">
                          <a:effectLst/>
                          <a:latin typeface="BIZ UDPゴシック" panose="020B0400000000000000" pitchFamily="50" charset="-128"/>
                          <a:ea typeface="BIZ UDPゴシック" panose="020B0400000000000000" pitchFamily="50" charset="-128"/>
                        </a:rPr>
                        <a:t>0.00340</a:t>
                      </a:r>
                      <a:r>
                        <a:rPr lang="ja-JP" sz="1000" kern="0" spc="5">
                          <a:effectLst/>
                          <a:latin typeface="BIZ UDPゴシック" panose="020B0400000000000000" pitchFamily="50" charset="-128"/>
                          <a:ea typeface="BIZ UDPゴシック" panose="020B0400000000000000" pitchFamily="50" charset="-128"/>
                        </a:rPr>
                        <a:t>（ベリリウムとして）</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979104547"/>
                  </a:ext>
                </a:extLst>
              </a:tr>
              <a:tr h="211863">
                <a:tc>
                  <a:txBody>
                    <a:bodyPr/>
                    <a:lstStyle/>
                    <a:p>
                      <a:pPr algn="l">
                        <a:lnSpc>
                          <a:spcPts val="1200"/>
                        </a:lnSpc>
                        <a:spcAft>
                          <a:spcPts val="0"/>
                        </a:spcAft>
                      </a:pPr>
                      <a:r>
                        <a:rPr lang="ja-JP" sz="1000" kern="0" dirty="0">
                          <a:effectLst/>
                          <a:latin typeface="BIZ UDPゴシック" panose="020B0400000000000000" pitchFamily="50" charset="-128"/>
                          <a:ea typeface="BIZ UDPゴシック" panose="020B0400000000000000" pitchFamily="50" charset="-128"/>
                        </a:rPr>
                        <a:t>クロロニトロベンゼン</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r">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0.340</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1200"/>
                        </a:lnSpc>
                        <a:spcAft>
                          <a:spcPts val="0"/>
                        </a:spcAft>
                      </a:pPr>
                      <a:r>
                        <a:rPr lang="ja-JP" sz="1000" kern="0">
                          <a:effectLst/>
                          <a:latin typeface="BIZ UDPゴシック" panose="020B0400000000000000" pitchFamily="50" charset="-128"/>
                          <a:ea typeface="BIZ UDPゴシック" panose="020B0400000000000000" pitchFamily="50" charset="-128"/>
                        </a:rPr>
                        <a:t>ホルムアルデヒド</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r">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0.456</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705206424"/>
                  </a:ext>
                </a:extLst>
              </a:tr>
              <a:tr h="211863">
                <a:tc>
                  <a:txBody>
                    <a:bodyPr/>
                    <a:lstStyle/>
                    <a:p>
                      <a:pPr algn="l">
                        <a:lnSpc>
                          <a:spcPts val="1200"/>
                        </a:lnSpc>
                        <a:spcAft>
                          <a:spcPts val="0"/>
                        </a:spcAft>
                      </a:pPr>
                      <a:r>
                        <a:rPr lang="ja-JP" sz="1000" kern="0" dirty="0">
                          <a:effectLst/>
                          <a:latin typeface="BIZ UDPゴシック" panose="020B0400000000000000" pitchFamily="50" charset="-128"/>
                          <a:ea typeface="BIZ UDPゴシック" panose="020B0400000000000000" pitchFamily="50" charset="-128"/>
                        </a:rPr>
                        <a:t>臭素</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r">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0.728</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1200"/>
                        </a:lnSpc>
                        <a:spcAft>
                          <a:spcPts val="0"/>
                        </a:spcAft>
                      </a:pPr>
                      <a:r>
                        <a:rPr lang="ja-JP" sz="1000" kern="0">
                          <a:effectLst/>
                          <a:latin typeface="BIZ UDPゴシック" panose="020B0400000000000000" pitchFamily="50" charset="-128"/>
                          <a:ea typeface="BIZ UDPゴシック" panose="020B0400000000000000" pitchFamily="50" charset="-128"/>
                        </a:rPr>
                        <a:t>マンガン及びその化合物</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r">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0.136(</a:t>
                      </a:r>
                      <a:r>
                        <a:rPr lang="ja-JP" sz="1000" kern="0">
                          <a:effectLst/>
                          <a:latin typeface="BIZ UDPゴシック" panose="020B0400000000000000" pitchFamily="50" charset="-128"/>
                          <a:ea typeface="BIZ UDPゴシック" panose="020B0400000000000000" pitchFamily="50" charset="-128"/>
                        </a:rPr>
                        <a:t>マンガンとして</a:t>
                      </a:r>
                      <a:r>
                        <a:rPr lang="en-US" sz="1000" kern="0" dirty="0">
                          <a:effectLst/>
                          <a:latin typeface="BIZ UDPゴシック" panose="020B0400000000000000" pitchFamily="50" charset="-128"/>
                          <a:ea typeface="BIZ UDPゴシック" panose="020B0400000000000000" pitchFamily="50" charset="-128"/>
                        </a:rPr>
                        <a:t>)</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629389285"/>
                  </a:ext>
                </a:extLst>
              </a:tr>
              <a:tr h="211863">
                <a:tc>
                  <a:txBody>
                    <a:bodyPr/>
                    <a:lstStyle/>
                    <a:p>
                      <a:pPr algn="l">
                        <a:lnSpc>
                          <a:spcPts val="1200"/>
                        </a:lnSpc>
                        <a:spcAft>
                          <a:spcPts val="0"/>
                        </a:spcAft>
                      </a:pPr>
                      <a:r>
                        <a:rPr lang="ja-JP" sz="1000" kern="0" dirty="0">
                          <a:effectLst/>
                          <a:latin typeface="BIZ UDPゴシック" panose="020B0400000000000000" pitchFamily="50" charset="-128"/>
                          <a:ea typeface="BIZ UDPゴシック" panose="020B0400000000000000" pitchFamily="50" charset="-128"/>
                        </a:rPr>
                        <a:t>水銀及びその化合物</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r">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0.0340(</a:t>
                      </a:r>
                      <a:r>
                        <a:rPr lang="ja-JP" sz="1000" kern="0" dirty="0">
                          <a:effectLst/>
                          <a:latin typeface="BIZ UDPゴシック" panose="020B0400000000000000" pitchFamily="50" charset="-128"/>
                          <a:ea typeface="BIZ UDPゴシック" panose="020B0400000000000000" pitchFamily="50" charset="-128"/>
                        </a:rPr>
                        <a:t>水銀として</a:t>
                      </a:r>
                      <a:r>
                        <a:rPr lang="en-US" sz="1000" kern="0" dirty="0">
                          <a:effectLst/>
                          <a:latin typeface="BIZ UDPゴシック" panose="020B0400000000000000" pitchFamily="50" charset="-128"/>
                          <a:ea typeface="BIZ UDPゴシック" panose="020B0400000000000000" pitchFamily="50" charset="-128"/>
                        </a:rPr>
                        <a:t>)</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1200"/>
                        </a:lnSpc>
                        <a:spcAft>
                          <a:spcPts val="0"/>
                        </a:spcAft>
                      </a:pPr>
                      <a:r>
                        <a:rPr lang="ja-JP" sz="1000" kern="0">
                          <a:effectLst/>
                          <a:latin typeface="BIZ UDPゴシック" panose="020B0400000000000000" pitchFamily="50" charset="-128"/>
                          <a:ea typeface="BIZ UDPゴシック" panose="020B0400000000000000" pitchFamily="50" charset="-128"/>
                        </a:rPr>
                        <a:t>Ｎ－メチルアニリン</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r">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3.26</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048758540"/>
                  </a:ext>
                </a:extLst>
              </a:tr>
            </a:tbl>
          </a:graphicData>
        </a:graphic>
      </p:graphicFrame>
      <p:sp>
        <p:nvSpPr>
          <p:cNvPr id="12" name="テキスト ボックス 11">
            <a:extLst>
              <a:ext uri="{FF2B5EF4-FFF2-40B4-BE49-F238E27FC236}">
                <a16:creationId xmlns:a16="http://schemas.microsoft.com/office/drawing/2014/main" id="{CD7266CF-A8B1-47D3-950A-3DB859CB86F9}"/>
              </a:ext>
            </a:extLst>
          </p:cNvPr>
          <p:cNvSpPr txBox="1"/>
          <p:nvPr/>
        </p:nvSpPr>
        <p:spPr>
          <a:xfrm>
            <a:off x="932685" y="4364423"/>
            <a:ext cx="609462" cy="276999"/>
          </a:xfrm>
          <a:prstGeom prst="rect">
            <a:avLst/>
          </a:prstGeom>
          <a:noFill/>
        </p:spPr>
        <p:txBody>
          <a:bodyPr wrap="none" rtlCol="0">
            <a:spAutoFit/>
          </a:bodyPr>
          <a:lstStyle/>
          <a:p>
            <a:r>
              <a:rPr kumimoji="1" lang="ja-JP" altLang="en-US" sz="1200" dirty="0">
                <a:latin typeface="BIZ UDPゴシック" panose="020B0400000000000000" pitchFamily="50" charset="-128"/>
                <a:ea typeface="BIZ UDPゴシック" panose="020B0400000000000000" pitchFamily="50" charset="-128"/>
              </a:rPr>
              <a:t>附表２</a:t>
            </a:r>
          </a:p>
        </p:txBody>
      </p:sp>
      <p:sp>
        <p:nvSpPr>
          <p:cNvPr id="14" name="スライド番号プレースホルダー 2">
            <a:extLst>
              <a:ext uri="{FF2B5EF4-FFF2-40B4-BE49-F238E27FC236}">
                <a16:creationId xmlns:a16="http://schemas.microsoft.com/office/drawing/2014/main" id="{F13B1C72-6F99-4013-B271-7A3ED731F06D}"/>
              </a:ext>
            </a:extLst>
          </p:cNvPr>
          <p:cNvSpPr>
            <a:spLocks noGrp="1"/>
          </p:cNvSpPr>
          <p:nvPr>
            <p:ph type="sldNum" sz="quarter" idx="12"/>
          </p:nvPr>
        </p:nvSpPr>
        <p:spPr>
          <a:xfrm>
            <a:off x="9350787" y="6041362"/>
            <a:ext cx="555213" cy="365125"/>
          </a:xfrm>
        </p:spPr>
        <p:txBody>
          <a:bodyPr>
            <a:normAutofit/>
          </a:bodyPr>
          <a:lstStyle/>
          <a:p>
            <a:pPr>
              <a:spcAft>
                <a:spcPts val="600"/>
              </a:spcAft>
            </a:pPr>
            <a:fld id="{519954A3-9DFD-4C44-94BA-B95130A3BA1C}" type="slidenum">
              <a:rPr lang="en-US" smtClean="0">
                <a:solidFill>
                  <a:schemeClr val="tx1"/>
                </a:solidFill>
                <a:latin typeface="BIZ UDPゴシック" panose="020B0400000000000000" pitchFamily="50" charset="-128"/>
                <a:ea typeface="BIZ UDPゴシック" panose="020B0400000000000000" pitchFamily="50" charset="-128"/>
              </a:rPr>
              <a:pPr>
                <a:spcAft>
                  <a:spcPts val="600"/>
                </a:spcAft>
              </a:pPr>
              <a:t>22</a:t>
            </a:fld>
            <a:endParaRPr lang="en-US"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1490428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a:extLst>
              <a:ext uri="{FF2B5EF4-FFF2-40B4-BE49-F238E27FC236}">
                <a16:creationId xmlns:a16="http://schemas.microsoft.com/office/drawing/2014/main" id="{0F2CC20C-47F3-4673-8109-DBACEB4EDB74}"/>
              </a:ext>
            </a:extLst>
          </p:cNvPr>
          <p:cNvSpPr>
            <a:spLocks noGrp="1"/>
          </p:cNvSpPr>
          <p:nvPr>
            <p:ph type="title"/>
          </p:nvPr>
        </p:nvSpPr>
        <p:spPr>
          <a:xfrm>
            <a:off x="1083470" y="609600"/>
            <a:ext cx="7967765" cy="1320800"/>
          </a:xfrm>
        </p:spPr>
        <p:txBody>
          <a:bodyPr>
            <a:normAutofit/>
          </a:bodyPr>
          <a:lstStyle/>
          <a:p>
            <a:r>
              <a:rPr lang="ja-JP" altLang="en-US" dirty="0">
                <a:latin typeface="BIZ UDPゴシック" panose="020B0400000000000000" pitchFamily="50" charset="-128"/>
                <a:ea typeface="BIZ UDPゴシック" panose="020B0400000000000000" pitchFamily="50" charset="-128"/>
              </a:rPr>
              <a:t>（参考）法特定粉じん規制対象施設</a:t>
            </a:r>
            <a:endParaRPr kumimoji="1" lang="ja-JP" altLang="en-US"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8" name="表 7">
            <a:extLst>
              <a:ext uri="{FF2B5EF4-FFF2-40B4-BE49-F238E27FC236}">
                <a16:creationId xmlns:a16="http://schemas.microsoft.com/office/drawing/2014/main" id="{DC76DEB2-F370-4000-9A7E-A7E5BEEADE15}"/>
              </a:ext>
            </a:extLst>
          </p:cNvPr>
          <p:cNvGraphicFramePr>
            <a:graphicFrameLocks noGrp="1"/>
          </p:cNvGraphicFramePr>
          <p:nvPr>
            <p:extLst>
              <p:ext uri="{D42A27DB-BD31-4B8C-83A1-F6EECF244321}">
                <p14:modId xmlns:p14="http://schemas.microsoft.com/office/powerpoint/2010/main" val="581970131"/>
              </p:ext>
            </p:extLst>
          </p:nvPr>
        </p:nvGraphicFramePr>
        <p:xfrm>
          <a:off x="1298714" y="1768387"/>
          <a:ext cx="6840926" cy="3700734"/>
        </p:xfrm>
        <a:graphic>
          <a:graphicData uri="http://schemas.openxmlformats.org/drawingml/2006/table">
            <a:tbl>
              <a:tblPr firstRow="1" bandRow="1">
                <a:tableStyleId>{5C22544A-7EE6-4342-B048-85BDC9FD1C3A}</a:tableStyleId>
              </a:tblPr>
              <a:tblGrid>
                <a:gridCol w="760103">
                  <a:extLst>
                    <a:ext uri="{9D8B030D-6E8A-4147-A177-3AD203B41FA5}">
                      <a16:colId xmlns:a16="http://schemas.microsoft.com/office/drawing/2014/main" val="3309200950"/>
                    </a:ext>
                  </a:extLst>
                </a:gridCol>
                <a:gridCol w="233878">
                  <a:extLst>
                    <a:ext uri="{9D8B030D-6E8A-4147-A177-3AD203B41FA5}">
                      <a16:colId xmlns:a16="http://schemas.microsoft.com/office/drawing/2014/main" val="1282918307"/>
                    </a:ext>
                  </a:extLst>
                </a:gridCol>
                <a:gridCol w="1754083">
                  <a:extLst>
                    <a:ext uri="{9D8B030D-6E8A-4147-A177-3AD203B41FA5}">
                      <a16:colId xmlns:a16="http://schemas.microsoft.com/office/drawing/2014/main" val="95211599"/>
                    </a:ext>
                  </a:extLst>
                </a:gridCol>
                <a:gridCol w="3098881">
                  <a:extLst>
                    <a:ext uri="{9D8B030D-6E8A-4147-A177-3AD203B41FA5}">
                      <a16:colId xmlns:a16="http://schemas.microsoft.com/office/drawing/2014/main" val="723600625"/>
                    </a:ext>
                  </a:extLst>
                </a:gridCol>
                <a:gridCol w="993981">
                  <a:extLst>
                    <a:ext uri="{9D8B030D-6E8A-4147-A177-3AD203B41FA5}">
                      <a16:colId xmlns:a16="http://schemas.microsoft.com/office/drawing/2014/main" val="2860533845"/>
                    </a:ext>
                  </a:extLst>
                </a:gridCol>
              </a:tblGrid>
              <a:tr h="433452">
                <a:tc gridSpan="5">
                  <a:txBody>
                    <a:bodyPr/>
                    <a:lstStyle/>
                    <a:p>
                      <a:pPr algn="ctr">
                        <a:spcAft>
                          <a:spcPts val="0"/>
                        </a:spcAft>
                      </a:pPr>
                      <a:r>
                        <a:rPr lang="en-US" altLang="ja-JP" sz="1100" kern="0" dirty="0">
                          <a:effectLst/>
                          <a:latin typeface="BIZ UDPゴシック" panose="020B0400000000000000" pitchFamily="50" charset="-128"/>
                          <a:ea typeface="BIZ UDPゴシック" panose="020B0400000000000000" pitchFamily="50" charset="-128"/>
                        </a:rPr>
                        <a:t>【</a:t>
                      </a:r>
                      <a:r>
                        <a:rPr lang="ja-JP" altLang="en-US" sz="1100" kern="0" dirty="0">
                          <a:effectLst/>
                          <a:latin typeface="BIZ UDPゴシック" panose="020B0400000000000000" pitchFamily="50" charset="-128"/>
                          <a:ea typeface="BIZ UDPゴシック" panose="020B0400000000000000" pitchFamily="50" charset="-128"/>
                        </a:rPr>
                        <a:t>特定粉じん</a:t>
                      </a:r>
                      <a:r>
                        <a:rPr lang="en-US" altLang="ja-JP" sz="1100" kern="0" dirty="0">
                          <a:effectLst/>
                          <a:latin typeface="BIZ UDPゴシック" panose="020B0400000000000000" pitchFamily="50" charset="-128"/>
                          <a:ea typeface="BIZ UDPゴシック" panose="020B0400000000000000" pitchFamily="50" charset="-128"/>
                        </a:rPr>
                        <a:t>】</a:t>
                      </a:r>
                      <a:endParaRPr lang="ja-JP" sz="1100" kern="100"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23783" marR="23783" marT="0" marB="0" anchor="ctr"/>
                </a:tc>
                <a:extLst>
                  <a:ext uri="{0D108BD9-81ED-4DB2-BD59-A6C34878D82A}">
                    <a16:rowId xmlns:a16="http://schemas.microsoft.com/office/drawing/2014/main" val="2493744244"/>
                  </a:ext>
                </a:extLst>
              </a:tr>
              <a:tr h="514857">
                <a:tc>
                  <a:txBody>
                    <a:bodyPr/>
                    <a:lstStyle/>
                    <a:p>
                      <a:pPr algn="ctr">
                        <a:spcAft>
                          <a:spcPts val="0"/>
                        </a:spcAft>
                      </a:pPr>
                      <a:r>
                        <a:rPr lang="ja-JP" sz="1100" kern="0" dirty="0">
                          <a:effectLst/>
                          <a:latin typeface="BIZ UDPゴシック" panose="020B0400000000000000" pitchFamily="50" charset="-128"/>
                          <a:ea typeface="BIZ UDPゴシック" panose="020B0400000000000000" pitchFamily="50" charset="-128"/>
                        </a:rPr>
                        <a:t>用途</a:t>
                      </a:r>
                      <a:endParaRPr lang="ja-JP" sz="11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ja-JP" sz="1100" kern="0" dirty="0">
                          <a:effectLst/>
                          <a:latin typeface="BIZ UDPゴシック" panose="020B0400000000000000" pitchFamily="50" charset="-128"/>
                          <a:ea typeface="BIZ UDPゴシック" panose="020B0400000000000000" pitchFamily="50" charset="-128"/>
                        </a:rPr>
                        <a:t>項</a:t>
                      </a:r>
                      <a:endParaRPr lang="ja-JP" sz="11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ja-JP" sz="1100" kern="0" dirty="0">
                          <a:effectLst/>
                          <a:latin typeface="BIZ UDPゴシック" panose="020B0400000000000000" pitchFamily="50" charset="-128"/>
                          <a:ea typeface="BIZ UDPゴシック" panose="020B0400000000000000" pitchFamily="50" charset="-128"/>
                        </a:rPr>
                        <a:t>施設種類</a:t>
                      </a:r>
                      <a:endParaRPr lang="ja-JP" sz="11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ja-JP" sz="1100" kern="0" dirty="0">
                          <a:effectLst/>
                          <a:latin typeface="BIZ UDPゴシック" panose="020B0400000000000000" pitchFamily="50" charset="-128"/>
                          <a:ea typeface="BIZ UDPゴシック" panose="020B0400000000000000" pitchFamily="50" charset="-128"/>
                        </a:rPr>
                        <a:t>規模</a:t>
                      </a:r>
                      <a:endParaRPr lang="ja-JP" sz="11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ja-JP" altLang="en-US" sz="1100" kern="100" dirty="0">
                          <a:effectLst/>
                          <a:latin typeface="BIZ UDPゴシック" panose="020B0400000000000000" pitchFamily="50" charset="-128"/>
                          <a:ea typeface="BIZ UDPゴシック" panose="020B0400000000000000" pitchFamily="50" charset="-128"/>
                        </a:rPr>
                        <a:t>施設数</a:t>
                      </a:r>
                      <a:endParaRPr lang="en-US" altLang="ja-JP" sz="1100" kern="100" dirty="0">
                        <a:effectLst/>
                        <a:latin typeface="BIZ UDPゴシック" panose="020B0400000000000000" pitchFamily="50" charset="-128"/>
                        <a:ea typeface="BIZ UDPゴシック" panose="020B0400000000000000" pitchFamily="50" charset="-128"/>
                      </a:endParaRPr>
                    </a:p>
                    <a:p>
                      <a:pPr algn="ctr">
                        <a:spcAft>
                          <a:spcPts val="0"/>
                        </a:spcAft>
                      </a:pPr>
                      <a:r>
                        <a:rPr lang="ja-JP" altLang="en-US" sz="1100" kern="100" dirty="0">
                          <a:effectLst/>
                          <a:latin typeface="BIZ UDPゴシック" panose="020B0400000000000000" pitchFamily="50" charset="-128"/>
                          <a:ea typeface="BIZ UDPゴシック" panose="020B0400000000000000" pitchFamily="50" charset="-128"/>
                        </a:rPr>
                        <a:t>（</a:t>
                      </a:r>
                      <a:r>
                        <a:rPr lang="en-US" altLang="ja-JP" sz="1100" kern="100" dirty="0">
                          <a:effectLst/>
                          <a:latin typeface="BIZ UDPゴシック" panose="020B0400000000000000" pitchFamily="50" charset="-128"/>
                          <a:ea typeface="BIZ UDPゴシック" panose="020B0400000000000000" pitchFamily="50" charset="-128"/>
                        </a:rPr>
                        <a:t>H29</a:t>
                      </a:r>
                      <a:r>
                        <a:rPr lang="ja-JP" altLang="en-US" sz="1100" kern="100" dirty="0">
                          <a:effectLst/>
                          <a:latin typeface="BIZ UDPゴシック" panose="020B0400000000000000" pitchFamily="50" charset="-128"/>
                          <a:ea typeface="BIZ UDPゴシック" panose="020B0400000000000000" pitchFamily="50" charset="-128"/>
                        </a:rPr>
                        <a:t>末）</a:t>
                      </a:r>
                      <a:endParaRPr lang="ja-JP" sz="11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988201422"/>
                  </a:ext>
                </a:extLst>
              </a:tr>
              <a:tr h="305825">
                <a:tc rowSpan="9">
                  <a:txBody>
                    <a:bodyPr/>
                    <a:lstStyle/>
                    <a:p>
                      <a:pPr algn="just">
                        <a:spcAft>
                          <a:spcPts val="0"/>
                        </a:spcAft>
                      </a:pPr>
                      <a:r>
                        <a:rPr lang="ja-JP" altLang="en-US" sz="1100" kern="0" dirty="0">
                          <a:effectLst/>
                          <a:latin typeface="BIZ UDPゴシック" panose="020B0400000000000000" pitchFamily="50" charset="-128"/>
                          <a:ea typeface="BIZ UDPゴシック" panose="020B0400000000000000" pitchFamily="50" charset="-128"/>
                        </a:rPr>
                        <a:t>石綿を含有する製品の製造</a:t>
                      </a:r>
                      <a:endParaRPr lang="ja-JP" sz="11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r>
                        <a:rPr lang="en-US" altLang="ja-JP" sz="1100" dirty="0">
                          <a:effectLst/>
                          <a:latin typeface="BIZ UDPゴシック" panose="020B0400000000000000" pitchFamily="50" charset="-128"/>
                          <a:ea typeface="BIZ UDPゴシック" panose="020B0400000000000000" pitchFamily="50" charset="-128"/>
                        </a:rPr>
                        <a:t>1</a:t>
                      </a:r>
                      <a:endParaRPr lang="ja-JP" altLang="en-US" sz="1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r>
                        <a:rPr lang="ja-JP" altLang="en-US" sz="1100">
                          <a:effectLst/>
                          <a:latin typeface="BIZ UDPゴシック" panose="020B0400000000000000" pitchFamily="50" charset="-128"/>
                          <a:ea typeface="BIZ UDPゴシック" panose="020B0400000000000000" pitchFamily="50" charset="-128"/>
                        </a:rPr>
                        <a:t>解綿用機械</a:t>
                      </a:r>
                    </a:p>
                  </a:txBody>
                  <a:tcPr marL="0" marR="0" marT="0" marB="0" anchor="ctr"/>
                </a:tc>
                <a:tc>
                  <a:txBody>
                    <a:bodyPr/>
                    <a:lstStyle/>
                    <a:p>
                      <a:r>
                        <a:rPr lang="ja-JP" altLang="en-US" sz="1100" dirty="0">
                          <a:effectLst/>
                          <a:latin typeface="BIZ UDPゴシック" panose="020B0400000000000000" pitchFamily="50" charset="-128"/>
                          <a:ea typeface="BIZ UDPゴシック" panose="020B0400000000000000" pitchFamily="50" charset="-128"/>
                        </a:rPr>
                        <a:t>原動機の定格出力</a:t>
                      </a:r>
                      <a:r>
                        <a:rPr lang="en-US" altLang="ja-JP" sz="1100" dirty="0">
                          <a:effectLst/>
                          <a:latin typeface="BIZ UDPゴシック" panose="020B0400000000000000" pitchFamily="50" charset="-128"/>
                          <a:ea typeface="BIZ UDPゴシック" panose="020B0400000000000000" pitchFamily="50" charset="-128"/>
                        </a:rPr>
                        <a:t>(3.7kW</a:t>
                      </a:r>
                      <a:r>
                        <a:rPr lang="ja-JP" altLang="en-US" sz="1100" dirty="0">
                          <a:effectLst/>
                          <a:latin typeface="BIZ UDPゴシック" panose="020B0400000000000000" pitchFamily="50" charset="-128"/>
                          <a:ea typeface="BIZ UDPゴシック" panose="020B0400000000000000" pitchFamily="50" charset="-128"/>
                        </a:rPr>
                        <a:t>以上）</a:t>
                      </a:r>
                    </a:p>
                  </a:txBody>
                  <a:tcPr marL="0" marR="0" marT="0" marB="0" anchor="ctr"/>
                </a:tc>
                <a:tc>
                  <a:txBody>
                    <a:bodyPr/>
                    <a:lstStyle/>
                    <a:p>
                      <a:pPr algn="ctr">
                        <a:spcAft>
                          <a:spcPts val="0"/>
                        </a:spcAft>
                      </a:pPr>
                      <a:r>
                        <a:rPr lang="en-US" altLang="ja-JP" sz="1100" kern="100" dirty="0">
                          <a:effectLst/>
                          <a:latin typeface="BIZ UDPゴシック" panose="020B0400000000000000" pitchFamily="50" charset="-128"/>
                          <a:ea typeface="BIZ UDPゴシック" panose="020B0400000000000000" pitchFamily="50" charset="-128"/>
                        </a:rPr>
                        <a:t>0</a:t>
                      </a:r>
                      <a:endParaRPr lang="ja-JP" sz="11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056756334"/>
                  </a:ext>
                </a:extLst>
              </a:tr>
              <a:tr h="305825">
                <a:tc vMerge="1">
                  <a:txBody>
                    <a:bodyPr/>
                    <a:lstStyle/>
                    <a:p>
                      <a:endParaRPr kumimoji="1" lang="ja-JP" altLang="en-US"/>
                    </a:p>
                  </a:txBody>
                  <a:tcPr/>
                </a:tc>
                <a:tc>
                  <a:txBody>
                    <a:bodyPr/>
                    <a:lstStyle/>
                    <a:p>
                      <a:r>
                        <a:rPr lang="en-US" altLang="ja-JP" sz="1100" dirty="0">
                          <a:effectLst/>
                          <a:latin typeface="BIZ UDPゴシック" panose="020B0400000000000000" pitchFamily="50" charset="-128"/>
                          <a:ea typeface="BIZ UDPゴシック" panose="020B0400000000000000" pitchFamily="50" charset="-128"/>
                        </a:rPr>
                        <a:t>2</a:t>
                      </a:r>
                      <a:endParaRPr lang="ja-JP" altLang="en-US" sz="1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r>
                        <a:rPr lang="ja-JP" altLang="en-US" sz="1100" dirty="0">
                          <a:effectLst/>
                          <a:latin typeface="BIZ UDPゴシック" panose="020B0400000000000000" pitchFamily="50" charset="-128"/>
                          <a:ea typeface="BIZ UDPゴシック" panose="020B0400000000000000" pitchFamily="50" charset="-128"/>
                        </a:rPr>
                        <a:t>混合機</a:t>
                      </a:r>
                    </a:p>
                  </a:txBody>
                  <a:tcPr marL="0" marR="0" marT="0" marB="0" anchor="ctr"/>
                </a:tc>
                <a:tc>
                  <a:txBody>
                    <a:bodyPr/>
                    <a:lstStyle/>
                    <a:p>
                      <a:r>
                        <a:rPr lang="ja-JP" altLang="en-US" sz="1100" dirty="0">
                          <a:effectLst/>
                          <a:latin typeface="BIZ UDPゴシック" panose="020B0400000000000000" pitchFamily="50" charset="-128"/>
                          <a:ea typeface="BIZ UDPゴシック" panose="020B0400000000000000" pitchFamily="50" charset="-128"/>
                        </a:rPr>
                        <a:t>原動機の定格出力</a:t>
                      </a:r>
                      <a:r>
                        <a:rPr lang="en-US" altLang="ja-JP" sz="1100" dirty="0">
                          <a:effectLst/>
                          <a:latin typeface="BIZ UDPゴシック" panose="020B0400000000000000" pitchFamily="50" charset="-128"/>
                          <a:ea typeface="BIZ UDPゴシック" panose="020B0400000000000000" pitchFamily="50" charset="-128"/>
                        </a:rPr>
                        <a:t>(3.7kW</a:t>
                      </a:r>
                      <a:r>
                        <a:rPr lang="ja-JP" altLang="en-US" sz="1100" dirty="0">
                          <a:effectLst/>
                          <a:latin typeface="BIZ UDPゴシック" panose="020B0400000000000000" pitchFamily="50" charset="-128"/>
                          <a:ea typeface="BIZ UDPゴシック" panose="020B0400000000000000" pitchFamily="50" charset="-128"/>
                        </a:rPr>
                        <a:t>以上）</a:t>
                      </a:r>
                    </a:p>
                  </a:txBody>
                  <a:tcPr marL="0" marR="0" marT="0" marB="0" anchor="ctr"/>
                </a:tc>
                <a:tc>
                  <a:txBody>
                    <a:bodyPr/>
                    <a:lstStyle/>
                    <a:p>
                      <a:pPr algn="ctr">
                        <a:spcAft>
                          <a:spcPts val="0"/>
                        </a:spcAft>
                      </a:pPr>
                      <a:r>
                        <a:rPr lang="en-US" altLang="ja-JP" sz="1100" kern="100" dirty="0">
                          <a:effectLst/>
                          <a:latin typeface="BIZ UDPゴシック" panose="020B0400000000000000" pitchFamily="50" charset="-128"/>
                          <a:ea typeface="BIZ UDPゴシック" panose="020B0400000000000000" pitchFamily="50" charset="-128"/>
                        </a:rPr>
                        <a:t>0</a:t>
                      </a:r>
                      <a:endParaRPr lang="ja-JP" sz="11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473828148"/>
                  </a:ext>
                </a:extLst>
              </a:tr>
              <a:tr h="305825">
                <a:tc vMerge="1">
                  <a:txBody>
                    <a:bodyPr/>
                    <a:lstStyle/>
                    <a:p>
                      <a:pPr marR="122555" algn="l">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23783" marR="23783" marT="0" marB="0" anchor="ctr"/>
                </a:tc>
                <a:tc>
                  <a:txBody>
                    <a:bodyPr/>
                    <a:lstStyle/>
                    <a:p>
                      <a:r>
                        <a:rPr lang="en-US" altLang="ja-JP" sz="1100" dirty="0">
                          <a:effectLst/>
                          <a:latin typeface="BIZ UDPゴシック" panose="020B0400000000000000" pitchFamily="50" charset="-128"/>
                          <a:ea typeface="BIZ UDPゴシック" panose="020B0400000000000000" pitchFamily="50" charset="-128"/>
                        </a:rPr>
                        <a:t>3</a:t>
                      </a:r>
                      <a:endParaRPr lang="ja-JP" altLang="en-US" sz="1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r>
                        <a:rPr lang="ja-JP" altLang="en-US" sz="1100">
                          <a:effectLst/>
                          <a:latin typeface="BIZ UDPゴシック" panose="020B0400000000000000" pitchFamily="50" charset="-128"/>
                          <a:ea typeface="BIZ UDPゴシック" panose="020B0400000000000000" pitchFamily="50" charset="-128"/>
                        </a:rPr>
                        <a:t>紡織用機械</a:t>
                      </a:r>
                    </a:p>
                  </a:txBody>
                  <a:tcPr marL="0" marR="0" marT="0" marB="0" anchor="ctr"/>
                </a:tc>
                <a:tc>
                  <a:txBody>
                    <a:bodyPr/>
                    <a:lstStyle/>
                    <a:p>
                      <a:r>
                        <a:rPr lang="ja-JP" altLang="en-US" sz="1100" dirty="0">
                          <a:effectLst/>
                          <a:latin typeface="BIZ UDPゴシック" panose="020B0400000000000000" pitchFamily="50" charset="-128"/>
                          <a:ea typeface="BIZ UDPゴシック" panose="020B0400000000000000" pitchFamily="50" charset="-128"/>
                        </a:rPr>
                        <a:t>原動機の定格出力</a:t>
                      </a:r>
                      <a:r>
                        <a:rPr lang="en-US" altLang="ja-JP" sz="1100" dirty="0">
                          <a:effectLst/>
                          <a:latin typeface="BIZ UDPゴシック" panose="020B0400000000000000" pitchFamily="50" charset="-128"/>
                          <a:ea typeface="BIZ UDPゴシック" panose="020B0400000000000000" pitchFamily="50" charset="-128"/>
                        </a:rPr>
                        <a:t>(3.7kW</a:t>
                      </a:r>
                      <a:r>
                        <a:rPr lang="ja-JP" altLang="en-US" sz="1100" dirty="0">
                          <a:effectLst/>
                          <a:latin typeface="BIZ UDPゴシック" panose="020B0400000000000000" pitchFamily="50" charset="-128"/>
                          <a:ea typeface="BIZ UDPゴシック" panose="020B0400000000000000" pitchFamily="50" charset="-128"/>
                        </a:rPr>
                        <a:t>以上）</a:t>
                      </a:r>
                    </a:p>
                  </a:txBody>
                  <a:tcPr marL="0" marR="0" marT="0" marB="0" anchor="ctr"/>
                </a:tc>
                <a:tc>
                  <a:txBody>
                    <a:bodyPr/>
                    <a:lstStyle/>
                    <a:p>
                      <a:pPr algn="ctr">
                        <a:spcAft>
                          <a:spcPts val="0"/>
                        </a:spcAft>
                      </a:pPr>
                      <a:r>
                        <a:rPr lang="en-US" altLang="ja-JP" sz="1100" kern="100" dirty="0">
                          <a:effectLst/>
                          <a:latin typeface="BIZ UDPゴシック" panose="020B0400000000000000" pitchFamily="50" charset="-128"/>
                          <a:ea typeface="BIZ UDPゴシック" panose="020B0400000000000000" pitchFamily="50" charset="-128"/>
                        </a:rPr>
                        <a:t>0</a:t>
                      </a:r>
                      <a:endParaRPr lang="ja-JP" sz="11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5709070"/>
                  </a:ext>
                </a:extLst>
              </a:tr>
              <a:tr h="305825">
                <a:tc vMerge="1">
                  <a:txBody>
                    <a:bodyPr/>
                    <a:lstStyle/>
                    <a:p>
                      <a:endParaRPr kumimoji="1" lang="ja-JP" altLang="en-US" dirty="0"/>
                    </a:p>
                  </a:txBody>
                  <a:tcPr marL="23783" marR="23783" marT="0" marB="0"/>
                </a:tc>
                <a:tc>
                  <a:txBody>
                    <a:bodyPr/>
                    <a:lstStyle/>
                    <a:p>
                      <a:r>
                        <a:rPr lang="en-US" altLang="ja-JP" sz="1100" dirty="0">
                          <a:effectLst/>
                          <a:latin typeface="BIZ UDPゴシック" panose="020B0400000000000000" pitchFamily="50" charset="-128"/>
                          <a:ea typeface="BIZ UDPゴシック" panose="020B0400000000000000" pitchFamily="50" charset="-128"/>
                        </a:rPr>
                        <a:t>4</a:t>
                      </a:r>
                      <a:endParaRPr lang="ja-JP" altLang="en-US" sz="1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r>
                        <a:rPr lang="ja-JP" altLang="en-US" sz="1100" dirty="0">
                          <a:effectLst/>
                          <a:latin typeface="BIZ UDPゴシック" panose="020B0400000000000000" pitchFamily="50" charset="-128"/>
                          <a:ea typeface="BIZ UDPゴシック" panose="020B0400000000000000" pitchFamily="50" charset="-128"/>
                        </a:rPr>
                        <a:t>切断機</a:t>
                      </a:r>
                    </a:p>
                  </a:txBody>
                  <a:tcPr marL="0" marR="0" marT="0" marB="0" anchor="ctr"/>
                </a:tc>
                <a:tc>
                  <a:txBody>
                    <a:bodyPr/>
                    <a:lstStyle/>
                    <a:p>
                      <a:r>
                        <a:rPr lang="ja-JP" altLang="en-US" sz="1100" dirty="0">
                          <a:effectLst/>
                          <a:latin typeface="BIZ UDPゴシック" panose="020B0400000000000000" pitchFamily="50" charset="-128"/>
                          <a:ea typeface="BIZ UDPゴシック" panose="020B0400000000000000" pitchFamily="50" charset="-128"/>
                        </a:rPr>
                        <a:t>原動機の定格出力</a:t>
                      </a:r>
                      <a:r>
                        <a:rPr lang="en-US" altLang="ja-JP" sz="1100" dirty="0">
                          <a:effectLst/>
                          <a:latin typeface="BIZ UDPゴシック" panose="020B0400000000000000" pitchFamily="50" charset="-128"/>
                          <a:ea typeface="BIZ UDPゴシック" panose="020B0400000000000000" pitchFamily="50" charset="-128"/>
                        </a:rPr>
                        <a:t>(2.2kW</a:t>
                      </a:r>
                      <a:r>
                        <a:rPr lang="ja-JP" altLang="en-US" sz="1100" dirty="0">
                          <a:effectLst/>
                          <a:latin typeface="BIZ UDPゴシック" panose="020B0400000000000000" pitchFamily="50" charset="-128"/>
                          <a:ea typeface="BIZ UDPゴシック" panose="020B0400000000000000" pitchFamily="50" charset="-128"/>
                        </a:rPr>
                        <a:t>以上）</a:t>
                      </a:r>
                    </a:p>
                  </a:txBody>
                  <a:tcPr marL="0" marR="0" marT="0" marB="0" anchor="ctr"/>
                </a:tc>
                <a:tc>
                  <a:txBody>
                    <a:bodyPr/>
                    <a:lstStyle/>
                    <a:p>
                      <a:pPr algn="ctr">
                        <a:spcAft>
                          <a:spcPts val="0"/>
                        </a:spcAft>
                      </a:pPr>
                      <a:r>
                        <a:rPr lang="en-US" altLang="ja-JP" sz="1100" kern="100" dirty="0">
                          <a:effectLst/>
                          <a:latin typeface="BIZ UDPゴシック" panose="020B0400000000000000" pitchFamily="50" charset="-128"/>
                          <a:ea typeface="BIZ UDPゴシック" panose="020B0400000000000000" pitchFamily="50" charset="-128"/>
                        </a:rPr>
                        <a:t>0</a:t>
                      </a:r>
                      <a:endParaRPr lang="ja-JP" sz="11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56816716"/>
                  </a:ext>
                </a:extLst>
              </a:tr>
              <a:tr h="305825">
                <a:tc vMerge="1">
                  <a:txBody>
                    <a:bodyPr/>
                    <a:lstStyle/>
                    <a:p>
                      <a:endParaRPr kumimoji="1" lang="ja-JP" altLang="en-US"/>
                    </a:p>
                  </a:txBody>
                  <a:tcPr/>
                </a:tc>
                <a:tc>
                  <a:txBody>
                    <a:bodyPr/>
                    <a:lstStyle/>
                    <a:p>
                      <a:r>
                        <a:rPr lang="en-US" altLang="ja-JP" sz="1100" dirty="0">
                          <a:effectLst/>
                          <a:latin typeface="BIZ UDPゴシック" panose="020B0400000000000000" pitchFamily="50" charset="-128"/>
                          <a:ea typeface="BIZ UDPゴシック" panose="020B0400000000000000" pitchFamily="50" charset="-128"/>
                        </a:rPr>
                        <a:t>5</a:t>
                      </a:r>
                      <a:endParaRPr lang="ja-JP" altLang="en-US" sz="1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r>
                        <a:rPr lang="ja-JP" altLang="en-US" sz="1100" dirty="0">
                          <a:effectLst/>
                          <a:latin typeface="BIZ UDPゴシック" panose="020B0400000000000000" pitchFamily="50" charset="-128"/>
                          <a:ea typeface="BIZ UDPゴシック" panose="020B0400000000000000" pitchFamily="50" charset="-128"/>
                        </a:rPr>
                        <a:t>研磨機</a:t>
                      </a:r>
                    </a:p>
                  </a:txBody>
                  <a:tcPr marL="0" marR="0" marT="0" marB="0" anchor="ctr"/>
                </a:tc>
                <a:tc>
                  <a:txBody>
                    <a:bodyPr/>
                    <a:lstStyle/>
                    <a:p>
                      <a:r>
                        <a:rPr lang="ja-JP" altLang="en-US" sz="1100" dirty="0">
                          <a:effectLst/>
                          <a:latin typeface="BIZ UDPゴシック" panose="020B0400000000000000" pitchFamily="50" charset="-128"/>
                          <a:ea typeface="BIZ UDPゴシック" panose="020B0400000000000000" pitchFamily="50" charset="-128"/>
                        </a:rPr>
                        <a:t>原動機の定格出力</a:t>
                      </a:r>
                      <a:r>
                        <a:rPr lang="en-US" altLang="ja-JP" sz="1100" dirty="0">
                          <a:effectLst/>
                          <a:latin typeface="BIZ UDPゴシック" panose="020B0400000000000000" pitchFamily="50" charset="-128"/>
                          <a:ea typeface="BIZ UDPゴシック" panose="020B0400000000000000" pitchFamily="50" charset="-128"/>
                        </a:rPr>
                        <a:t>(2.2kW</a:t>
                      </a:r>
                      <a:r>
                        <a:rPr lang="ja-JP" altLang="en-US" sz="1100" dirty="0">
                          <a:effectLst/>
                          <a:latin typeface="BIZ UDPゴシック" panose="020B0400000000000000" pitchFamily="50" charset="-128"/>
                          <a:ea typeface="BIZ UDPゴシック" panose="020B0400000000000000" pitchFamily="50" charset="-128"/>
                        </a:rPr>
                        <a:t>以上）</a:t>
                      </a:r>
                    </a:p>
                  </a:txBody>
                  <a:tcPr marL="0" marR="0" marT="0" marB="0" anchor="ctr"/>
                </a:tc>
                <a:tc>
                  <a:txBody>
                    <a:bodyPr/>
                    <a:lstStyle/>
                    <a:p>
                      <a:pPr algn="ctr">
                        <a:spcAft>
                          <a:spcPts val="0"/>
                        </a:spcAft>
                      </a:pPr>
                      <a:r>
                        <a:rPr lang="en-US" altLang="ja-JP" sz="1100" kern="100" dirty="0">
                          <a:effectLst/>
                          <a:latin typeface="BIZ UDPゴシック" panose="020B0400000000000000" pitchFamily="50" charset="-128"/>
                          <a:ea typeface="BIZ UDPゴシック" panose="020B0400000000000000" pitchFamily="50" charset="-128"/>
                        </a:rPr>
                        <a:t>0</a:t>
                      </a:r>
                      <a:endParaRPr lang="ja-JP" sz="11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200830249"/>
                  </a:ext>
                </a:extLst>
              </a:tr>
              <a:tr h="305825">
                <a:tc vMerge="1">
                  <a:txBody>
                    <a:bodyPr/>
                    <a:lstStyle/>
                    <a:p>
                      <a:pPr algn="just">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r>
                        <a:rPr lang="en-US" altLang="ja-JP" sz="1100" dirty="0">
                          <a:effectLst/>
                          <a:latin typeface="BIZ UDPゴシック" panose="020B0400000000000000" pitchFamily="50" charset="-128"/>
                          <a:ea typeface="BIZ UDPゴシック" panose="020B0400000000000000" pitchFamily="50" charset="-128"/>
                        </a:rPr>
                        <a:t>6</a:t>
                      </a:r>
                      <a:endParaRPr lang="ja-JP" altLang="en-US" sz="1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r>
                        <a:rPr lang="ja-JP" altLang="en-US" sz="1100" dirty="0">
                          <a:effectLst/>
                          <a:latin typeface="BIZ UDPゴシック" panose="020B0400000000000000" pitchFamily="50" charset="-128"/>
                          <a:ea typeface="BIZ UDPゴシック" panose="020B0400000000000000" pitchFamily="50" charset="-128"/>
                        </a:rPr>
                        <a:t>切削用機械</a:t>
                      </a:r>
                    </a:p>
                  </a:txBody>
                  <a:tcPr marL="0" marR="0" marT="0" marB="0" anchor="ctr"/>
                </a:tc>
                <a:tc>
                  <a:txBody>
                    <a:bodyPr/>
                    <a:lstStyle/>
                    <a:p>
                      <a:r>
                        <a:rPr lang="ja-JP" altLang="en-US" sz="1100" dirty="0">
                          <a:effectLst/>
                          <a:latin typeface="BIZ UDPゴシック" panose="020B0400000000000000" pitchFamily="50" charset="-128"/>
                          <a:ea typeface="BIZ UDPゴシック" panose="020B0400000000000000" pitchFamily="50" charset="-128"/>
                        </a:rPr>
                        <a:t>原動機の定格出力</a:t>
                      </a:r>
                      <a:r>
                        <a:rPr lang="en-US" altLang="ja-JP" sz="1100" dirty="0">
                          <a:effectLst/>
                          <a:latin typeface="BIZ UDPゴシック" panose="020B0400000000000000" pitchFamily="50" charset="-128"/>
                          <a:ea typeface="BIZ UDPゴシック" panose="020B0400000000000000" pitchFamily="50" charset="-128"/>
                        </a:rPr>
                        <a:t>(2.2kW</a:t>
                      </a:r>
                      <a:r>
                        <a:rPr lang="ja-JP" altLang="en-US" sz="1100" dirty="0">
                          <a:effectLst/>
                          <a:latin typeface="BIZ UDPゴシック" panose="020B0400000000000000" pitchFamily="50" charset="-128"/>
                          <a:ea typeface="BIZ UDPゴシック" panose="020B0400000000000000" pitchFamily="50" charset="-128"/>
                        </a:rPr>
                        <a:t>以上）</a:t>
                      </a:r>
                    </a:p>
                  </a:txBody>
                  <a:tcPr marL="0" marR="0" marT="0" marB="0" anchor="ctr"/>
                </a:tc>
                <a:tc>
                  <a:txBody>
                    <a:bodyPr/>
                    <a:lstStyle/>
                    <a:p>
                      <a:pPr algn="ctr">
                        <a:spcAft>
                          <a:spcPts val="0"/>
                        </a:spcAft>
                      </a:pPr>
                      <a:r>
                        <a:rPr lang="en-US" altLang="ja-JP" sz="1100" kern="100" dirty="0">
                          <a:effectLst/>
                          <a:latin typeface="BIZ UDPゴシック" panose="020B0400000000000000" pitchFamily="50" charset="-128"/>
                          <a:ea typeface="BIZ UDPゴシック" panose="020B0400000000000000" pitchFamily="50" charset="-128"/>
                        </a:rPr>
                        <a:t>0</a:t>
                      </a:r>
                      <a:endParaRPr lang="ja-JP" sz="11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497941455"/>
                  </a:ext>
                </a:extLst>
              </a:tr>
              <a:tr h="305825">
                <a:tc vMerge="1">
                  <a:txBody>
                    <a:bodyPr/>
                    <a:lstStyle/>
                    <a:p>
                      <a:pPr algn="just">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r>
                        <a:rPr lang="en-US" altLang="ja-JP" sz="1100" dirty="0">
                          <a:effectLst/>
                          <a:latin typeface="BIZ UDPゴシック" panose="020B0400000000000000" pitchFamily="50" charset="-128"/>
                          <a:ea typeface="BIZ UDPゴシック" panose="020B0400000000000000" pitchFamily="50" charset="-128"/>
                        </a:rPr>
                        <a:t>7</a:t>
                      </a:r>
                      <a:endParaRPr lang="ja-JP" altLang="en-US" sz="1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r>
                        <a:rPr lang="ja-JP" altLang="en-US" sz="1100" dirty="0">
                          <a:effectLst/>
                          <a:latin typeface="BIZ UDPゴシック" panose="020B0400000000000000" pitchFamily="50" charset="-128"/>
                          <a:ea typeface="BIZ UDPゴシック" panose="020B0400000000000000" pitchFamily="50" charset="-128"/>
                        </a:rPr>
                        <a:t>破砕機及び摩砕機</a:t>
                      </a:r>
                    </a:p>
                  </a:txBody>
                  <a:tcPr marL="0" marR="0" marT="0" marB="0" anchor="ctr"/>
                </a:tc>
                <a:tc>
                  <a:txBody>
                    <a:bodyPr/>
                    <a:lstStyle/>
                    <a:p>
                      <a:r>
                        <a:rPr lang="ja-JP" altLang="en-US" sz="1100" dirty="0">
                          <a:effectLst/>
                          <a:latin typeface="BIZ UDPゴシック" panose="020B0400000000000000" pitchFamily="50" charset="-128"/>
                          <a:ea typeface="BIZ UDPゴシック" panose="020B0400000000000000" pitchFamily="50" charset="-128"/>
                        </a:rPr>
                        <a:t>原動機の定格出力</a:t>
                      </a:r>
                      <a:r>
                        <a:rPr lang="en-US" altLang="ja-JP" sz="1100" dirty="0">
                          <a:effectLst/>
                          <a:latin typeface="BIZ UDPゴシック" panose="020B0400000000000000" pitchFamily="50" charset="-128"/>
                          <a:ea typeface="BIZ UDPゴシック" panose="020B0400000000000000" pitchFamily="50" charset="-128"/>
                        </a:rPr>
                        <a:t>(2.2kW</a:t>
                      </a:r>
                      <a:r>
                        <a:rPr lang="ja-JP" altLang="en-US" sz="1100" dirty="0">
                          <a:effectLst/>
                          <a:latin typeface="BIZ UDPゴシック" panose="020B0400000000000000" pitchFamily="50" charset="-128"/>
                          <a:ea typeface="BIZ UDPゴシック" panose="020B0400000000000000" pitchFamily="50" charset="-128"/>
                        </a:rPr>
                        <a:t>以上）</a:t>
                      </a:r>
                    </a:p>
                  </a:txBody>
                  <a:tcPr marL="0" marR="0" marT="0" marB="0" anchor="ctr"/>
                </a:tc>
                <a:tc>
                  <a:txBody>
                    <a:bodyPr/>
                    <a:lstStyle/>
                    <a:p>
                      <a:pPr algn="ctr">
                        <a:spcAft>
                          <a:spcPts val="0"/>
                        </a:spcAft>
                      </a:pPr>
                      <a:r>
                        <a:rPr lang="en-US" altLang="ja-JP" sz="1100" kern="100" dirty="0">
                          <a:effectLst/>
                          <a:latin typeface="BIZ UDPゴシック" panose="020B0400000000000000" pitchFamily="50" charset="-128"/>
                          <a:ea typeface="BIZ UDPゴシック" panose="020B0400000000000000" pitchFamily="50" charset="-128"/>
                        </a:rPr>
                        <a:t>0</a:t>
                      </a:r>
                      <a:endParaRPr lang="ja-JP" sz="11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384095956"/>
                  </a:ext>
                </a:extLst>
              </a:tr>
              <a:tr h="305825">
                <a:tc vMerge="1">
                  <a:txBody>
                    <a:bodyPr/>
                    <a:lstStyle/>
                    <a:p>
                      <a:pPr algn="just">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r>
                        <a:rPr lang="en-US" altLang="ja-JP" sz="1100" dirty="0">
                          <a:effectLst/>
                          <a:latin typeface="BIZ UDPゴシック" panose="020B0400000000000000" pitchFamily="50" charset="-128"/>
                          <a:ea typeface="BIZ UDPゴシック" panose="020B0400000000000000" pitchFamily="50" charset="-128"/>
                        </a:rPr>
                        <a:t>8</a:t>
                      </a:r>
                      <a:endParaRPr lang="ja-JP" altLang="en-US" sz="1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r>
                        <a:rPr lang="ja-JP" altLang="en-US" sz="1100" dirty="0">
                          <a:effectLst/>
                          <a:latin typeface="BIZ UDPゴシック" panose="020B0400000000000000" pitchFamily="50" charset="-128"/>
                          <a:ea typeface="BIZ UDPゴシック" panose="020B0400000000000000" pitchFamily="50" charset="-128"/>
                        </a:rPr>
                        <a:t>プレス</a:t>
                      </a:r>
                    </a:p>
                  </a:txBody>
                  <a:tcPr marL="0" marR="0" marT="0" marB="0" anchor="ctr"/>
                </a:tc>
                <a:tc>
                  <a:txBody>
                    <a:bodyPr/>
                    <a:lstStyle/>
                    <a:p>
                      <a:r>
                        <a:rPr lang="ja-JP" altLang="en-US" sz="1100" dirty="0">
                          <a:effectLst/>
                          <a:latin typeface="BIZ UDPゴシック" panose="020B0400000000000000" pitchFamily="50" charset="-128"/>
                          <a:ea typeface="BIZ UDPゴシック" panose="020B0400000000000000" pitchFamily="50" charset="-128"/>
                        </a:rPr>
                        <a:t>原動機の定格出力</a:t>
                      </a:r>
                      <a:r>
                        <a:rPr lang="en-US" altLang="ja-JP" sz="1100" dirty="0">
                          <a:effectLst/>
                          <a:latin typeface="BIZ UDPゴシック" panose="020B0400000000000000" pitchFamily="50" charset="-128"/>
                          <a:ea typeface="BIZ UDPゴシック" panose="020B0400000000000000" pitchFamily="50" charset="-128"/>
                        </a:rPr>
                        <a:t>(2.2kW</a:t>
                      </a:r>
                      <a:r>
                        <a:rPr lang="ja-JP" altLang="en-US" sz="1100" dirty="0">
                          <a:effectLst/>
                          <a:latin typeface="BIZ UDPゴシック" panose="020B0400000000000000" pitchFamily="50" charset="-128"/>
                          <a:ea typeface="BIZ UDPゴシック" panose="020B0400000000000000" pitchFamily="50" charset="-128"/>
                        </a:rPr>
                        <a:t>以上）</a:t>
                      </a:r>
                    </a:p>
                  </a:txBody>
                  <a:tcPr marL="0" marR="0" marT="0" marB="0" anchor="ctr"/>
                </a:tc>
                <a:tc>
                  <a:txBody>
                    <a:bodyPr/>
                    <a:lstStyle/>
                    <a:p>
                      <a:pPr algn="ctr">
                        <a:spcAft>
                          <a:spcPts val="0"/>
                        </a:spcAft>
                      </a:pPr>
                      <a:r>
                        <a:rPr lang="en-US" altLang="ja-JP" sz="1100" kern="100" dirty="0">
                          <a:effectLst/>
                          <a:latin typeface="BIZ UDPゴシック" panose="020B0400000000000000" pitchFamily="50" charset="-128"/>
                          <a:ea typeface="BIZ UDPゴシック" panose="020B0400000000000000" pitchFamily="50" charset="-128"/>
                        </a:rPr>
                        <a:t>0</a:t>
                      </a:r>
                      <a:endParaRPr lang="ja-JP" sz="11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729687513"/>
                  </a:ext>
                </a:extLst>
              </a:tr>
              <a:tr h="305825">
                <a:tc vMerge="1">
                  <a:txBody>
                    <a:bodyPr/>
                    <a:lstStyle/>
                    <a:p>
                      <a:pPr algn="just">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r>
                        <a:rPr lang="en-US" altLang="ja-JP" sz="1100" dirty="0">
                          <a:effectLst/>
                          <a:latin typeface="BIZ UDPゴシック" panose="020B0400000000000000" pitchFamily="50" charset="-128"/>
                          <a:ea typeface="BIZ UDPゴシック" panose="020B0400000000000000" pitchFamily="50" charset="-128"/>
                        </a:rPr>
                        <a:t>9</a:t>
                      </a:r>
                      <a:endParaRPr lang="ja-JP" altLang="en-US" sz="1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r>
                        <a:rPr lang="ja-JP" altLang="en-US" sz="1100">
                          <a:effectLst/>
                          <a:latin typeface="BIZ UDPゴシック" panose="020B0400000000000000" pitchFamily="50" charset="-128"/>
                          <a:ea typeface="BIZ UDPゴシック" panose="020B0400000000000000" pitchFamily="50" charset="-128"/>
                        </a:rPr>
                        <a:t>穿せん孔機</a:t>
                      </a:r>
                    </a:p>
                  </a:txBody>
                  <a:tcPr marL="0" marR="0" marT="0" marB="0" anchor="ctr"/>
                </a:tc>
                <a:tc>
                  <a:txBody>
                    <a:bodyPr/>
                    <a:lstStyle/>
                    <a:p>
                      <a:r>
                        <a:rPr lang="ja-JP" altLang="en-US" sz="1100" dirty="0">
                          <a:effectLst/>
                          <a:latin typeface="BIZ UDPゴシック" panose="020B0400000000000000" pitchFamily="50" charset="-128"/>
                          <a:ea typeface="BIZ UDPゴシック" panose="020B0400000000000000" pitchFamily="50" charset="-128"/>
                        </a:rPr>
                        <a:t>原動機の定格出力</a:t>
                      </a:r>
                      <a:r>
                        <a:rPr lang="en-US" altLang="ja-JP" sz="1100" dirty="0">
                          <a:effectLst/>
                          <a:latin typeface="BIZ UDPゴシック" panose="020B0400000000000000" pitchFamily="50" charset="-128"/>
                          <a:ea typeface="BIZ UDPゴシック" panose="020B0400000000000000" pitchFamily="50" charset="-128"/>
                        </a:rPr>
                        <a:t>(2.2kW</a:t>
                      </a:r>
                      <a:r>
                        <a:rPr lang="ja-JP" altLang="en-US" sz="1100" dirty="0">
                          <a:effectLst/>
                          <a:latin typeface="BIZ UDPゴシック" panose="020B0400000000000000" pitchFamily="50" charset="-128"/>
                          <a:ea typeface="BIZ UDPゴシック" panose="020B0400000000000000" pitchFamily="50" charset="-128"/>
                        </a:rPr>
                        <a:t>以上）</a:t>
                      </a:r>
                    </a:p>
                  </a:txBody>
                  <a:tcPr marL="0" marR="0" marT="0" marB="0" anchor="ctr"/>
                </a:tc>
                <a:tc>
                  <a:txBody>
                    <a:bodyPr/>
                    <a:lstStyle/>
                    <a:p>
                      <a:pPr algn="ctr">
                        <a:spcAft>
                          <a:spcPts val="0"/>
                        </a:spcAft>
                      </a:pPr>
                      <a:r>
                        <a:rPr lang="en-US" altLang="ja-JP" sz="1100" kern="100" dirty="0">
                          <a:effectLst/>
                          <a:latin typeface="BIZ UDPゴシック" panose="020B0400000000000000" pitchFamily="50" charset="-128"/>
                          <a:ea typeface="BIZ UDPゴシック" panose="020B0400000000000000" pitchFamily="50" charset="-128"/>
                        </a:rPr>
                        <a:t>0</a:t>
                      </a:r>
                      <a:endParaRPr lang="ja-JP" sz="11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1088135"/>
                  </a:ext>
                </a:extLst>
              </a:tr>
            </a:tbl>
          </a:graphicData>
        </a:graphic>
      </p:graphicFrame>
      <p:sp>
        <p:nvSpPr>
          <p:cNvPr id="7" name="スライド番号プレースホルダー 2">
            <a:extLst>
              <a:ext uri="{FF2B5EF4-FFF2-40B4-BE49-F238E27FC236}">
                <a16:creationId xmlns:a16="http://schemas.microsoft.com/office/drawing/2014/main" id="{F13B1C72-6F99-4013-B271-7A3ED731F06D}"/>
              </a:ext>
            </a:extLst>
          </p:cNvPr>
          <p:cNvSpPr>
            <a:spLocks noGrp="1"/>
          </p:cNvSpPr>
          <p:nvPr>
            <p:ph type="sldNum" sz="quarter" idx="12"/>
          </p:nvPr>
        </p:nvSpPr>
        <p:spPr>
          <a:xfrm>
            <a:off x="9350787" y="6041362"/>
            <a:ext cx="555213" cy="365125"/>
          </a:xfrm>
        </p:spPr>
        <p:txBody>
          <a:bodyPr>
            <a:normAutofit/>
          </a:bodyPr>
          <a:lstStyle/>
          <a:p>
            <a:pPr>
              <a:spcAft>
                <a:spcPts val="600"/>
              </a:spcAft>
            </a:pPr>
            <a:fld id="{519954A3-9DFD-4C44-94BA-B95130A3BA1C}" type="slidenum">
              <a:rPr lang="en-US" smtClean="0">
                <a:solidFill>
                  <a:schemeClr val="tx1"/>
                </a:solidFill>
                <a:latin typeface="BIZ UDPゴシック" panose="020B0400000000000000" pitchFamily="50" charset="-128"/>
                <a:ea typeface="BIZ UDPゴシック" panose="020B0400000000000000" pitchFamily="50" charset="-128"/>
              </a:rPr>
              <a:pPr>
                <a:spcAft>
                  <a:spcPts val="600"/>
                </a:spcAft>
              </a:pPr>
              <a:t>23</a:t>
            </a:fld>
            <a:endParaRPr lang="en-US"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0181732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a:extLst>
              <a:ext uri="{FF2B5EF4-FFF2-40B4-BE49-F238E27FC236}">
                <a16:creationId xmlns:a16="http://schemas.microsoft.com/office/drawing/2014/main" id="{F150139C-1252-4A73-B970-5518FB7A245E}"/>
              </a:ext>
            </a:extLst>
          </p:cNvPr>
          <p:cNvSpPr>
            <a:spLocks noGrp="1"/>
          </p:cNvSpPr>
          <p:nvPr>
            <p:ph type="title"/>
          </p:nvPr>
        </p:nvSpPr>
        <p:spPr>
          <a:xfrm>
            <a:off x="684608" y="609600"/>
            <a:ext cx="8856796" cy="1320800"/>
          </a:xfrm>
        </p:spPr>
        <p:txBody>
          <a:bodyPr>
            <a:normAutofit/>
          </a:bodyPr>
          <a:lstStyle/>
          <a:p>
            <a:r>
              <a:rPr lang="ja-JP" altLang="en-US" sz="2400" dirty="0">
                <a:latin typeface="BIZ UDPゴシック" panose="020B0400000000000000" pitchFamily="50" charset="-128"/>
                <a:ea typeface="BIZ UDPゴシック" panose="020B0400000000000000" pitchFamily="50" charset="-128"/>
              </a:rPr>
              <a:t>（参考）現行条例における特定粉じん対象物質の選定の考え方</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スライド番号プレースホルダー 3">
            <a:extLst>
              <a:ext uri="{FF2B5EF4-FFF2-40B4-BE49-F238E27FC236}">
                <a16:creationId xmlns:a16="http://schemas.microsoft.com/office/drawing/2014/main" id="{C6017286-8A8B-4571-9B91-19886B296A4C}"/>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24</a:t>
            </a:fld>
            <a:endParaRPr lang="en-US" dirty="0">
              <a:solidFill>
                <a:srgbClr val="000000"/>
              </a:solidFill>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B8AE2C18-AB29-4DDD-AA31-40B863BD2451}"/>
              </a:ext>
            </a:extLst>
          </p:cNvPr>
          <p:cNvSpPr txBox="1"/>
          <p:nvPr/>
        </p:nvSpPr>
        <p:spPr>
          <a:xfrm>
            <a:off x="684609" y="1170087"/>
            <a:ext cx="9003377" cy="5262979"/>
          </a:xfrm>
          <a:prstGeom prst="rect">
            <a:avLst/>
          </a:prstGeom>
          <a:noFill/>
        </p:spPr>
        <p:txBody>
          <a:bodyPr wrap="square" rtlCol="0">
            <a:spAutoFit/>
          </a:bodyPr>
          <a:lstStyle/>
          <a:p>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〇条例制定当時の特定粉じんを含む規制対象有害物質の選定にあたっては、体系的な科学的知見が蓄積されている発がん性と毒性の度合いを用いることとし、府域での使用が想定されている化学物質から以下の考え方で選定。</a:t>
            </a:r>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ja-JP" altLang="en-US"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　</a:t>
            </a:r>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ja-JP" altLang="en-US"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〇これにより、</a:t>
            </a:r>
            <a:r>
              <a:rPr kumimoji="1" lang="en-US" altLang="ja-JP" sz="1400" dirty="0">
                <a:latin typeface="BIZ UDPゴシック" panose="020B0400000000000000" pitchFamily="50" charset="-128"/>
                <a:ea typeface="BIZ UDPゴシック" panose="020B0400000000000000" pitchFamily="50" charset="-128"/>
              </a:rPr>
              <a:t>C1</a:t>
            </a:r>
            <a:r>
              <a:rPr kumimoji="1" lang="ja-JP" altLang="en-US" sz="1400" dirty="0">
                <a:latin typeface="BIZ UDPゴシック" panose="020B0400000000000000" pitchFamily="50" charset="-128"/>
                <a:ea typeface="BIZ UDPゴシック" panose="020B0400000000000000" pitchFamily="50" charset="-128"/>
              </a:rPr>
              <a:t>ランク及び</a:t>
            </a:r>
            <a:r>
              <a:rPr kumimoji="1" lang="en-US" altLang="ja-JP" sz="1400" dirty="0">
                <a:latin typeface="BIZ UDPゴシック" panose="020B0400000000000000" pitchFamily="50" charset="-128"/>
                <a:ea typeface="BIZ UDPゴシック" panose="020B0400000000000000" pitchFamily="50" charset="-128"/>
              </a:rPr>
              <a:t>T1</a:t>
            </a:r>
            <a:r>
              <a:rPr kumimoji="1" lang="ja-JP" altLang="en-US" sz="1400" dirty="0">
                <a:latin typeface="BIZ UDPゴシック" panose="020B0400000000000000" pitchFamily="50" charset="-128"/>
                <a:ea typeface="BIZ UDPゴシック" panose="020B0400000000000000" pitchFamily="50" charset="-128"/>
              </a:rPr>
              <a:t>ランクの規制物質</a:t>
            </a:r>
            <a:r>
              <a:rPr kumimoji="1" lang="en-US" altLang="ja-JP" sz="1400" dirty="0">
                <a:latin typeface="BIZ UDPゴシック" panose="020B0400000000000000" pitchFamily="50" charset="-128"/>
                <a:ea typeface="BIZ UDPゴシック" panose="020B0400000000000000" pitchFamily="50" charset="-128"/>
              </a:rPr>
              <a:t>22</a:t>
            </a:r>
            <a:r>
              <a:rPr kumimoji="1" lang="ja-JP" altLang="en-US" sz="1400" dirty="0">
                <a:latin typeface="BIZ UDPゴシック" panose="020B0400000000000000" pitchFamily="50" charset="-128"/>
                <a:ea typeface="BIZ UDPゴシック" panose="020B0400000000000000" pitchFamily="50" charset="-128"/>
              </a:rPr>
              <a:t>種類（現在は</a:t>
            </a:r>
            <a:r>
              <a:rPr kumimoji="1" lang="en-US" altLang="ja-JP" sz="1400" dirty="0">
                <a:latin typeface="BIZ UDPゴシック" panose="020B0400000000000000" pitchFamily="50" charset="-128"/>
                <a:ea typeface="BIZ UDPゴシック" panose="020B0400000000000000" pitchFamily="50" charset="-128"/>
              </a:rPr>
              <a:t>23</a:t>
            </a:r>
            <a:r>
              <a:rPr kumimoji="1" lang="ja-JP" altLang="en-US" sz="1400" dirty="0">
                <a:latin typeface="BIZ UDPゴシック" panose="020B0400000000000000" pitchFamily="50" charset="-128"/>
                <a:ea typeface="BIZ UDPゴシック" panose="020B0400000000000000" pitchFamily="50" charset="-128"/>
              </a:rPr>
              <a:t>種類）が選定され、そのうち粉じんとしての排出が想定される</a:t>
            </a:r>
            <a:r>
              <a:rPr kumimoji="1" lang="en-US" altLang="ja-JP" sz="1400" dirty="0">
                <a:latin typeface="BIZ UDPゴシック" panose="020B0400000000000000" pitchFamily="50" charset="-128"/>
                <a:ea typeface="BIZ UDPゴシック" panose="020B0400000000000000" pitchFamily="50" charset="-128"/>
              </a:rPr>
              <a:t>18</a:t>
            </a:r>
            <a:r>
              <a:rPr kumimoji="1" lang="ja-JP" altLang="en-US" sz="1400" dirty="0">
                <a:latin typeface="BIZ UDPゴシック" panose="020B0400000000000000" pitchFamily="50" charset="-128"/>
                <a:ea typeface="BIZ UDPゴシック" panose="020B0400000000000000" pitchFamily="50" charset="-128"/>
              </a:rPr>
              <a:t>物質を対象とした。</a:t>
            </a:r>
            <a:endParaRPr kumimoji="1" lang="en-US" altLang="ja-JP" sz="1400" dirty="0">
              <a:latin typeface="BIZ UDPゴシック" panose="020B0400000000000000" pitchFamily="50" charset="-128"/>
              <a:ea typeface="BIZ UDPゴシック" panose="020B0400000000000000" pitchFamily="50" charset="-128"/>
            </a:endParaRPr>
          </a:p>
        </p:txBody>
      </p:sp>
      <p:sp>
        <p:nvSpPr>
          <p:cNvPr id="8" name="テキスト ボックス 7">
            <a:extLst>
              <a:ext uri="{FF2B5EF4-FFF2-40B4-BE49-F238E27FC236}">
                <a16:creationId xmlns:a16="http://schemas.microsoft.com/office/drawing/2014/main" id="{8D1F5A39-60C1-4512-86FE-28F35B32DFB3}"/>
              </a:ext>
            </a:extLst>
          </p:cNvPr>
          <p:cNvSpPr txBox="1"/>
          <p:nvPr/>
        </p:nvSpPr>
        <p:spPr>
          <a:xfrm>
            <a:off x="831192" y="2082068"/>
            <a:ext cx="8856795" cy="138499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関係法令等で排出規制等が図られていない物質で、以下のいずれかに該当するもの</a:t>
            </a:r>
          </a:p>
          <a:p>
            <a:r>
              <a:rPr kumimoji="1" lang="ja-JP" altLang="en-US" sz="1400" dirty="0">
                <a:latin typeface="BIZ UDPゴシック" panose="020B0400000000000000" pitchFamily="50" charset="-128"/>
                <a:ea typeface="BIZ UDPゴシック" panose="020B0400000000000000" pitchFamily="50" charset="-128"/>
              </a:rPr>
              <a:t>①発がん性の見地からは、人に対する発がん性が確認されているもの（</a:t>
            </a:r>
            <a:r>
              <a:rPr kumimoji="1" lang="en-US" altLang="ja-JP" sz="1400" dirty="0">
                <a:latin typeface="BIZ UDPゴシック" panose="020B0400000000000000" pitchFamily="50" charset="-128"/>
                <a:ea typeface="BIZ UDPゴシック" panose="020B0400000000000000" pitchFamily="50" charset="-128"/>
              </a:rPr>
              <a:t>C1</a:t>
            </a:r>
            <a:r>
              <a:rPr kumimoji="1" lang="ja-JP" altLang="en-US" sz="1400" dirty="0">
                <a:latin typeface="BIZ UDPゴシック" panose="020B0400000000000000" pitchFamily="50" charset="-128"/>
                <a:ea typeface="BIZ UDPゴシック" panose="020B0400000000000000" pitchFamily="50" charset="-128"/>
              </a:rPr>
              <a:t>）</a:t>
            </a:r>
          </a:p>
          <a:p>
            <a:r>
              <a:rPr kumimoji="1" lang="ja-JP" altLang="en-US" sz="1400" dirty="0">
                <a:latin typeface="BIZ UDPゴシック" panose="020B0400000000000000" pitchFamily="50" charset="-128"/>
                <a:ea typeface="BIZ UDPゴシック" panose="020B0400000000000000" pitchFamily="50" charset="-128"/>
              </a:rPr>
              <a:t>②毒性の見地からは、大防法において人に対する健康影響から基準を定めた物質と同等レベルのもの（</a:t>
            </a:r>
            <a:r>
              <a:rPr kumimoji="1" lang="en-US" altLang="ja-JP" sz="1400" dirty="0">
                <a:latin typeface="BIZ UDPゴシック" panose="020B0400000000000000" pitchFamily="50" charset="-128"/>
                <a:ea typeface="BIZ UDPゴシック" panose="020B0400000000000000" pitchFamily="50" charset="-128"/>
              </a:rPr>
              <a:t>T1</a:t>
            </a:r>
            <a:r>
              <a:rPr kumimoji="1" lang="ja-JP" altLang="en-US" sz="1400" dirty="0">
                <a:latin typeface="BIZ UDPゴシック" panose="020B0400000000000000" pitchFamily="50" charset="-128"/>
                <a:ea typeface="BIZ UDPゴシック" panose="020B0400000000000000" pitchFamily="50" charset="-128"/>
              </a:rPr>
              <a:t>）</a:t>
            </a:r>
            <a:endParaRPr kumimoji="1" lang="en-US" altLang="ja-JP" sz="1400" dirty="0">
              <a:latin typeface="BIZ UDPゴシック" panose="020B0400000000000000" pitchFamily="50" charset="-128"/>
              <a:ea typeface="BIZ UDPゴシック" panose="020B0400000000000000" pitchFamily="50" charset="-128"/>
            </a:endParaRPr>
          </a:p>
          <a:p>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ただし、</a:t>
            </a:r>
            <a:r>
              <a:rPr kumimoji="1" lang="en-US" altLang="ja-JP" sz="1400" dirty="0">
                <a:latin typeface="BIZ UDPゴシック" panose="020B0400000000000000" pitchFamily="50" charset="-128"/>
                <a:ea typeface="BIZ UDPゴシック" panose="020B0400000000000000" pitchFamily="50" charset="-128"/>
              </a:rPr>
              <a:t>T1</a:t>
            </a:r>
            <a:r>
              <a:rPr kumimoji="1" lang="ja-JP" altLang="en-US" sz="1400" dirty="0">
                <a:latin typeface="BIZ UDPゴシック" panose="020B0400000000000000" pitchFamily="50" charset="-128"/>
                <a:ea typeface="BIZ UDPゴシック" panose="020B0400000000000000" pitchFamily="50" charset="-128"/>
              </a:rPr>
              <a:t>で以下のいずれかに該当するものについては当面は管理物質とする</a:t>
            </a:r>
          </a:p>
          <a:p>
            <a:r>
              <a:rPr kumimoji="1" lang="ja-JP" altLang="en-US" sz="1400" dirty="0">
                <a:latin typeface="BIZ UDPゴシック" panose="020B0400000000000000" pitchFamily="50" charset="-128"/>
                <a:ea typeface="BIZ UDPゴシック" panose="020B0400000000000000" pitchFamily="50" charset="-128"/>
              </a:rPr>
              <a:t>ア）測定方法が確立されていないもの</a:t>
            </a:r>
          </a:p>
          <a:p>
            <a:r>
              <a:rPr kumimoji="1" lang="ja-JP" altLang="en-US" sz="1400" dirty="0">
                <a:latin typeface="BIZ UDPゴシック" panose="020B0400000000000000" pitchFamily="50" charset="-128"/>
                <a:ea typeface="BIZ UDPゴシック" panose="020B0400000000000000" pitchFamily="50" charset="-128"/>
              </a:rPr>
              <a:t>イ）呼吸器系機関への暴露濃度と健康影響等についての定量的関係を示す適切な資料の無いもの</a:t>
            </a:r>
          </a:p>
        </p:txBody>
      </p:sp>
      <p:sp>
        <p:nvSpPr>
          <p:cNvPr id="7" name="テキスト ボックス 6">
            <a:extLst>
              <a:ext uri="{FF2B5EF4-FFF2-40B4-BE49-F238E27FC236}">
                <a16:creationId xmlns:a16="http://schemas.microsoft.com/office/drawing/2014/main" id="{541EE2FA-E630-4F5D-84AF-79B385B1BC8A}"/>
              </a:ext>
            </a:extLst>
          </p:cNvPr>
          <p:cNvSpPr txBox="1"/>
          <p:nvPr/>
        </p:nvSpPr>
        <p:spPr>
          <a:xfrm>
            <a:off x="914065" y="3551662"/>
            <a:ext cx="8773921" cy="2232000"/>
          </a:xfrm>
          <a:prstGeom prst="rect">
            <a:avLst/>
          </a:prstGeom>
          <a:solidFill>
            <a:schemeClr val="accent6">
              <a:lumMod val="40000"/>
              <a:lumOff val="60000"/>
            </a:schemeClr>
          </a:solidFill>
        </p:spPr>
        <p:style>
          <a:lnRef idx="3">
            <a:schemeClr val="lt1"/>
          </a:lnRef>
          <a:fillRef idx="1">
            <a:schemeClr val="accent6"/>
          </a:fillRef>
          <a:effectRef idx="1">
            <a:schemeClr val="accent6"/>
          </a:effectRef>
          <a:fontRef idx="minor">
            <a:schemeClr val="lt1"/>
          </a:fontRef>
        </p:style>
        <p:txBody>
          <a:bodyPr wrap="square" rtlCol="0">
            <a:spAutoFit/>
          </a:bodyPr>
          <a:lstStyle/>
          <a:p>
            <a:endParaRPr kumimoji="1" lang="ja-JP" altLang="en-US" dirty="0"/>
          </a:p>
        </p:txBody>
      </p:sp>
      <p:graphicFrame>
        <p:nvGraphicFramePr>
          <p:cNvPr id="4" name="表 3">
            <a:extLst>
              <a:ext uri="{FF2B5EF4-FFF2-40B4-BE49-F238E27FC236}">
                <a16:creationId xmlns:a16="http://schemas.microsoft.com/office/drawing/2014/main" id="{28058950-3548-45AC-B1D1-6AA1F1B3B73B}"/>
              </a:ext>
            </a:extLst>
          </p:cNvPr>
          <p:cNvGraphicFramePr>
            <a:graphicFrameLocks noGrp="1"/>
          </p:cNvGraphicFramePr>
          <p:nvPr>
            <p:extLst>
              <p:ext uri="{D42A27DB-BD31-4B8C-83A1-F6EECF244321}">
                <p14:modId xmlns:p14="http://schemas.microsoft.com/office/powerpoint/2010/main" val="3045310222"/>
              </p:ext>
            </p:extLst>
          </p:nvPr>
        </p:nvGraphicFramePr>
        <p:xfrm>
          <a:off x="1302792" y="4573045"/>
          <a:ext cx="2516505" cy="1009304"/>
        </p:xfrm>
        <a:graphic>
          <a:graphicData uri="http://schemas.openxmlformats.org/drawingml/2006/table">
            <a:tbl>
              <a:tblPr firstRow="1" firstCol="1" bandRow="1">
                <a:tableStyleId>{21E4AEA4-8DFA-4A89-87EB-49C32662AFE0}</a:tableStyleId>
              </a:tblPr>
              <a:tblGrid>
                <a:gridCol w="1076325">
                  <a:extLst>
                    <a:ext uri="{9D8B030D-6E8A-4147-A177-3AD203B41FA5}">
                      <a16:colId xmlns:a16="http://schemas.microsoft.com/office/drawing/2014/main" val="2378741236"/>
                    </a:ext>
                  </a:extLst>
                </a:gridCol>
                <a:gridCol w="810260">
                  <a:extLst>
                    <a:ext uri="{9D8B030D-6E8A-4147-A177-3AD203B41FA5}">
                      <a16:colId xmlns:a16="http://schemas.microsoft.com/office/drawing/2014/main" val="1028903235"/>
                    </a:ext>
                  </a:extLst>
                </a:gridCol>
                <a:gridCol w="629920">
                  <a:extLst>
                    <a:ext uri="{9D8B030D-6E8A-4147-A177-3AD203B41FA5}">
                      <a16:colId xmlns:a16="http://schemas.microsoft.com/office/drawing/2014/main" val="85073468"/>
                    </a:ext>
                  </a:extLst>
                </a:gridCol>
              </a:tblGrid>
              <a:tr h="252326">
                <a:tc>
                  <a:txBody>
                    <a:bodyPr/>
                    <a:lstStyle/>
                    <a:p>
                      <a:pPr algn="ctr">
                        <a:spcAft>
                          <a:spcPts val="0"/>
                        </a:spcAft>
                      </a:pPr>
                      <a:r>
                        <a:rPr lang="ja-JP" sz="1100" kern="100" dirty="0">
                          <a:effectLst/>
                          <a:latin typeface="BIZ UDPゴシック" panose="020B0400000000000000" pitchFamily="50" charset="-128"/>
                          <a:ea typeface="BIZ UDPゴシック" panose="020B0400000000000000" pitchFamily="50" charset="-128"/>
                        </a:rPr>
                        <a:t>ランク</a:t>
                      </a:r>
                      <a:endParaRPr lang="ja-JP" sz="11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spcAft>
                          <a:spcPts val="0"/>
                        </a:spcAft>
                      </a:pPr>
                      <a:r>
                        <a:rPr lang="en-US" sz="1100" kern="100" dirty="0">
                          <a:effectLst/>
                          <a:latin typeface="BIZ UDPゴシック" panose="020B0400000000000000" pitchFamily="50" charset="-128"/>
                          <a:ea typeface="BIZ UDPゴシック" panose="020B0400000000000000" pitchFamily="50" charset="-128"/>
                        </a:rPr>
                        <a:t>IARC</a:t>
                      </a:r>
                      <a:endParaRPr lang="ja-JP" sz="11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spcAft>
                          <a:spcPts val="0"/>
                        </a:spcAft>
                      </a:pPr>
                      <a:r>
                        <a:rPr lang="en-US" sz="1100" kern="100" dirty="0">
                          <a:effectLst/>
                          <a:latin typeface="BIZ UDPゴシック" panose="020B0400000000000000" pitchFamily="50" charset="-128"/>
                          <a:ea typeface="BIZ UDPゴシック" panose="020B0400000000000000" pitchFamily="50" charset="-128"/>
                        </a:rPr>
                        <a:t>DFG</a:t>
                      </a:r>
                      <a:endParaRPr lang="ja-JP" sz="11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588630826"/>
                  </a:ext>
                </a:extLst>
              </a:tr>
              <a:tr h="252326">
                <a:tc>
                  <a:txBody>
                    <a:bodyPr/>
                    <a:lstStyle/>
                    <a:p>
                      <a:pPr algn="ctr">
                        <a:spcAft>
                          <a:spcPts val="0"/>
                        </a:spcAft>
                      </a:pPr>
                      <a:r>
                        <a:rPr lang="en-US" sz="1100" kern="100" dirty="0">
                          <a:effectLst/>
                          <a:latin typeface="BIZ UDPゴシック" panose="020B0400000000000000" pitchFamily="50" charset="-128"/>
                          <a:ea typeface="BIZ UDPゴシック" panose="020B0400000000000000" pitchFamily="50" charset="-128"/>
                        </a:rPr>
                        <a:t>C1</a:t>
                      </a:r>
                      <a:endParaRPr lang="ja-JP" sz="11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spcAft>
                          <a:spcPts val="0"/>
                        </a:spcAft>
                      </a:pPr>
                      <a:r>
                        <a:rPr lang="ja-JP" sz="1100" kern="100" dirty="0">
                          <a:effectLst/>
                          <a:latin typeface="BIZ UDPゴシック" panose="020B0400000000000000" pitchFamily="50" charset="-128"/>
                          <a:ea typeface="BIZ UDPゴシック" panose="020B0400000000000000" pitchFamily="50" charset="-128"/>
                        </a:rPr>
                        <a:t>１</a:t>
                      </a:r>
                      <a:endParaRPr lang="ja-JP" sz="11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spcAft>
                          <a:spcPts val="0"/>
                        </a:spcAft>
                      </a:pPr>
                      <a:r>
                        <a:rPr lang="en-US" sz="1100" kern="100" dirty="0">
                          <a:effectLst/>
                          <a:latin typeface="BIZ UDPゴシック" panose="020B0400000000000000" pitchFamily="50" charset="-128"/>
                          <a:ea typeface="BIZ UDPゴシック" panose="020B0400000000000000" pitchFamily="50" charset="-128"/>
                        </a:rPr>
                        <a:t>A1</a:t>
                      </a:r>
                      <a:endParaRPr lang="ja-JP" sz="11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036920791"/>
                  </a:ext>
                </a:extLst>
              </a:tr>
              <a:tr h="252326">
                <a:tc>
                  <a:txBody>
                    <a:bodyPr/>
                    <a:lstStyle/>
                    <a:p>
                      <a:pPr algn="ctr">
                        <a:spcAft>
                          <a:spcPts val="0"/>
                        </a:spcAft>
                      </a:pPr>
                      <a:r>
                        <a:rPr lang="en-US" sz="1100" kern="100" dirty="0">
                          <a:effectLst/>
                          <a:latin typeface="BIZ UDPゴシック" panose="020B0400000000000000" pitchFamily="50" charset="-128"/>
                          <a:ea typeface="BIZ UDPゴシック" panose="020B0400000000000000" pitchFamily="50" charset="-128"/>
                        </a:rPr>
                        <a:t>C2</a:t>
                      </a:r>
                      <a:endParaRPr lang="ja-JP" sz="11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spcAft>
                          <a:spcPts val="0"/>
                        </a:spcAft>
                      </a:pPr>
                      <a:r>
                        <a:rPr lang="en-US" sz="1100" kern="100" dirty="0">
                          <a:effectLst/>
                          <a:latin typeface="BIZ UDPゴシック" panose="020B0400000000000000" pitchFamily="50" charset="-128"/>
                          <a:ea typeface="BIZ UDPゴシック" panose="020B0400000000000000" pitchFamily="50" charset="-128"/>
                        </a:rPr>
                        <a:t>2A</a:t>
                      </a:r>
                      <a:endParaRPr lang="ja-JP" sz="11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spcAft>
                          <a:spcPts val="0"/>
                        </a:spcAft>
                      </a:pPr>
                      <a:r>
                        <a:rPr lang="en-US" sz="1100" kern="100" dirty="0">
                          <a:effectLst/>
                          <a:latin typeface="BIZ UDPゴシック" panose="020B0400000000000000" pitchFamily="50" charset="-128"/>
                          <a:ea typeface="BIZ UDPゴシック" panose="020B0400000000000000" pitchFamily="50" charset="-128"/>
                        </a:rPr>
                        <a:t>A2</a:t>
                      </a:r>
                      <a:endParaRPr lang="ja-JP" sz="11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772739021"/>
                  </a:ext>
                </a:extLst>
              </a:tr>
              <a:tr h="252326">
                <a:tc>
                  <a:txBody>
                    <a:bodyPr/>
                    <a:lstStyle/>
                    <a:p>
                      <a:pPr algn="ctr">
                        <a:spcAft>
                          <a:spcPts val="0"/>
                        </a:spcAft>
                      </a:pPr>
                      <a:r>
                        <a:rPr lang="en-US" sz="1100" kern="100" dirty="0">
                          <a:effectLst/>
                          <a:latin typeface="BIZ UDPゴシック" panose="020B0400000000000000" pitchFamily="50" charset="-128"/>
                          <a:ea typeface="BIZ UDPゴシック" panose="020B0400000000000000" pitchFamily="50" charset="-128"/>
                        </a:rPr>
                        <a:t>C3</a:t>
                      </a:r>
                      <a:endParaRPr lang="ja-JP" sz="11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spcAft>
                          <a:spcPts val="0"/>
                        </a:spcAft>
                      </a:pPr>
                      <a:r>
                        <a:rPr lang="en-US" sz="1100" kern="100" dirty="0">
                          <a:effectLst/>
                          <a:latin typeface="BIZ UDPゴシック" panose="020B0400000000000000" pitchFamily="50" charset="-128"/>
                          <a:ea typeface="BIZ UDPゴシック" panose="020B0400000000000000" pitchFamily="50" charset="-128"/>
                        </a:rPr>
                        <a:t>2B</a:t>
                      </a:r>
                      <a:endParaRPr lang="ja-JP" sz="11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spcAft>
                          <a:spcPts val="0"/>
                        </a:spcAft>
                      </a:pPr>
                      <a:r>
                        <a:rPr lang="en-US" sz="1100" kern="100" dirty="0">
                          <a:effectLst/>
                          <a:latin typeface="BIZ UDPゴシック" panose="020B0400000000000000" pitchFamily="50" charset="-128"/>
                          <a:ea typeface="BIZ UDPゴシック" panose="020B0400000000000000" pitchFamily="50" charset="-128"/>
                        </a:rPr>
                        <a:t>B</a:t>
                      </a:r>
                      <a:endParaRPr lang="ja-JP" sz="11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036902476"/>
                  </a:ext>
                </a:extLst>
              </a:tr>
            </a:tbl>
          </a:graphicData>
        </a:graphic>
      </p:graphicFrame>
      <p:graphicFrame>
        <p:nvGraphicFramePr>
          <p:cNvPr id="5" name="表 4">
            <a:extLst>
              <a:ext uri="{FF2B5EF4-FFF2-40B4-BE49-F238E27FC236}">
                <a16:creationId xmlns:a16="http://schemas.microsoft.com/office/drawing/2014/main" id="{529ED578-58B6-45A2-8F7E-CB47112D4451}"/>
              </a:ext>
            </a:extLst>
          </p:cNvPr>
          <p:cNvGraphicFramePr>
            <a:graphicFrameLocks noGrp="1"/>
          </p:cNvGraphicFramePr>
          <p:nvPr>
            <p:extLst>
              <p:ext uri="{D42A27DB-BD31-4B8C-83A1-F6EECF244321}">
                <p14:modId xmlns:p14="http://schemas.microsoft.com/office/powerpoint/2010/main" val="434561656"/>
              </p:ext>
            </p:extLst>
          </p:nvPr>
        </p:nvGraphicFramePr>
        <p:xfrm>
          <a:off x="4424635" y="4124469"/>
          <a:ext cx="5156124" cy="1588888"/>
        </p:xfrm>
        <a:graphic>
          <a:graphicData uri="http://schemas.openxmlformats.org/drawingml/2006/table">
            <a:tbl>
              <a:tblPr firstRow="1" firstCol="1" bandRow="1">
                <a:tableStyleId>{21E4AEA4-8DFA-4A89-87EB-49C32662AFE0}</a:tableStyleId>
              </a:tblPr>
              <a:tblGrid>
                <a:gridCol w="692124">
                  <a:extLst>
                    <a:ext uri="{9D8B030D-6E8A-4147-A177-3AD203B41FA5}">
                      <a16:colId xmlns:a16="http://schemas.microsoft.com/office/drawing/2014/main" val="3637911180"/>
                    </a:ext>
                  </a:extLst>
                </a:gridCol>
                <a:gridCol w="4464000">
                  <a:extLst>
                    <a:ext uri="{9D8B030D-6E8A-4147-A177-3AD203B41FA5}">
                      <a16:colId xmlns:a16="http://schemas.microsoft.com/office/drawing/2014/main" val="3644027622"/>
                    </a:ext>
                  </a:extLst>
                </a:gridCol>
              </a:tblGrid>
              <a:tr h="206659">
                <a:tc>
                  <a:txBody>
                    <a:bodyPr/>
                    <a:lstStyle/>
                    <a:p>
                      <a:pPr algn="ctr">
                        <a:spcAft>
                          <a:spcPts val="0"/>
                        </a:spcAft>
                      </a:pPr>
                      <a:r>
                        <a:rPr lang="ja-JP" sz="1100" kern="100">
                          <a:effectLst/>
                          <a:latin typeface="BIZ UDPゴシック" panose="020B0400000000000000" pitchFamily="50" charset="-128"/>
                          <a:ea typeface="BIZ UDPゴシック" panose="020B0400000000000000" pitchFamily="50" charset="-128"/>
                        </a:rPr>
                        <a:t>ランク</a:t>
                      </a:r>
                      <a:endParaRPr lang="ja-JP" sz="11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spcAft>
                          <a:spcPts val="0"/>
                        </a:spcAft>
                      </a:pPr>
                      <a:r>
                        <a:rPr lang="ja-JP" sz="1100" u="sng" kern="100" dirty="0">
                          <a:effectLst/>
                          <a:latin typeface="BIZ UDPゴシック" panose="020B0400000000000000" pitchFamily="50" charset="-128"/>
                          <a:ea typeface="BIZ UDPゴシック" panose="020B0400000000000000" pitchFamily="50" charset="-128"/>
                        </a:rPr>
                        <a:t>勧告値濃度</a:t>
                      </a:r>
                      <a:r>
                        <a:rPr lang="ja-JP" sz="1100" kern="100" dirty="0">
                          <a:effectLst/>
                          <a:latin typeface="BIZ UDPゴシック" panose="020B0400000000000000" pitchFamily="50" charset="-128"/>
                          <a:ea typeface="BIZ UDPゴシック" panose="020B0400000000000000" pitchFamily="50" charset="-128"/>
                        </a:rPr>
                        <a:t>範囲</a:t>
                      </a:r>
                      <a:endParaRPr lang="ja-JP" sz="11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947110603"/>
                  </a:ext>
                </a:extLst>
              </a:tr>
              <a:tr h="206659">
                <a:tc>
                  <a:txBody>
                    <a:bodyPr/>
                    <a:lstStyle/>
                    <a:p>
                      <a:pPr algn="ctr">
                        <a:spcAft>
                          <a:spcPts val="0"/>
                        </a:spcAft>
                      </a:pPr>
                      <a:r>
                        <a:rPr lang="en-US" sz="1100" kern="100" dirty="0">
                          <a:effectLst/>
                          <a:latin typeface="BIZ UDPゴシック" panose="020B0400000000000000" pitchFamily="50" charset="-128"/>
                          <a:ea typeface="BIZ UDPゴシック" panose="020B0400000000000000" pitchFamily="50" charset="-128"/>
                        </a:rPr>
                        <a:t>T1</a:t>
                      </a:r>
                      <a:endParaRPr lang="ja-JP" sz="11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l">
                        <a:spcAft>
                          <a:spcPts val="0"/>
                        </a:spcAft>
                      </a:pPr>
                      <a:r>
                        <a:rPr lang="en-US" sz="1100" kern="100" dirty="0">
                          <a:effectLst/>
                          <a:latin typeface="BIZ UDPゴシック" panose="020B0400000000000000" pitchFamily="50" charset="-128"/>
                          <a:ea typeface="BIZ UDPゴシック" panose="020B0400000000000000" pitchFamily="50" charset="-128"/>
                        </a:rPr>
                        <a:t>1ppm</a:t>
                      </a:r>
                      <a:r>
                        <a:rPr lang="ja-JP" sz="1100" kern="100" dirty="0">
                          <a:effectLst/>
                          <a:latin typeface="BIZ UDPゴシック" panose="020B0400000000000000" pitchFamily="50" charset="-128"/>
                          <a:ea typeface="BIZ UDPゴシック" panose="020B0400000000000000" pitchFamily="50" charset="-128"/>
                        </a:rPr>
                        <a:t>未満　又は　</a:t>
                      </a:r>
                      <a:r>
                        <a:rPr lang="en-US" sz="1100" kern="100" dirty="0">
                          <a:effectLst/>
                          <a:latin typeface="BIZ UDPゴシック" panose="020B0400000000000000" pitchFamily="50" charset="-128"/>
                          <a:ea typeface="BIZ UDPゴシック" panose="020B0400000000000000" pitchFamily="50" charset="-128"/>
                        </a:rPr>
                        <a:t>1mg/m</a:t>
                      </a:r>
                      <a:r>
                        <a:rPr lang="en-US" sz="1100" kern="100" baseline="30000" dirty="0">
                          <a:effectLst/>
                          <a:latin typeface="BIZ UDPゴシック" panose="020B0400000000000000" pitchFamily="50" charset="-128"/>
                          <a:ea typeface="BIZ UDPゴシック" panose="020B0400000000000000" pitchFamily="50" charset="-128"/>
                        </a:rPr>
                        <a:t>3</a:t>
                      </a:r>
                      <a:r>
                        <a:rPr lang="ja-JP" sz="1100" kern="100" dirty="0">
                          <a:effectLst/>
                          <a:latin typeface="BIZ UDPゴシック" panose="020B0400000000000000" pitchFamily="50" charset="-128"/>
                          <a:ea typeface="BIZ UDPゴシック" panose="020B0400000000000000" pitchFamily="50" charset="-128"/>
                        </a:rPr>
                        <a:t>未満</a:t>
                      </a:r>
                      <a:endParaRPr lang="ja-JP" sz="11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260684998"/>
                  </a:ext>
                </a:extLst>
              </a:tr>
              <a:tr h="213486">
                <a:tc>
                  <a:txBody>
                    <a:bodyPr/>
                    <a:lstStyle/>
                    <a:p>
                      <a:pPr algn="ctr">
                        <a:spcAft>
                          <a:spcPts val="0"/>
                        </a:spcAft>
                      </a:pPr>
                      <a:r>
                        <a:rPr lang="en-US" sz="1100" kern="100" dirty="0">
                          <a:effectLst/>
                          <a:latin typeface="BIZ UDPゴシック" panose="020B0400000000000000" pitchFamily="50" charset="-128"/>
                          <a:ea typeface="BIZ UDPゴシック" panose="020B0400000000000000" pitchFamily="50" charset="-128"/>
                        </a:rPr>
                        <a:t>T2</a:t>
                      </a:r>
                      <a:endParaRPr lang="ja-JP" sz="11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l">
                        <a:spcAft>
                          <a:spcPts val="0"/>
                        </a:spcAft>
                      </a:pPr>
                      <a:r>
                        <a:rPr lang="en-US" sz="1100" kern="100" dirty="0">
                          <a:effectLst/>
                          <a:latin typeface="BIZ UDPゴシック" panose="020B0400000000000000" pitchFamily="50" charset="-128"/>
                          <a:ea typeface="BIZ UDPゴシック" panose="020B0400000000000000" pitchFamily="50" charset="-128"/>
                        </a:rPr>
                        <a:t>1ppm</a:t>
                      </a:r>
                      <a:r>
                        <a:rPr lang="ja-JP" sz="1100" kern="100" dirty="0">
                          <a:effectLst/>
                          <a:latin typeface="BIZ UDPゴシック" panose="020B0400000000000000" pitchFamily="50" charset="-128"/>
                          <a:ea typeface="BIZ UDPゴシック" panose="020B0400000000000000" pitchFamily="50" charset="-128"/>
                        </a:rPr>
                        <a:t>以上</a:t>
                      </a:r>
                      <a:r>
                        <a:rPr lang="en-US" sz="1100" kern="100" dirty="0">
                          <a:effectLst/>
                          <a:latin typeface="BIZ UDPゴシック" panose="020B0400000000000000" pitchFamily="50" charset="-128"/>
                          <a:ea typeface="BIZ UDPゴシック" panose="020B0400000000000000" pitchFamily="50" charset="-128"/>
                        </a:rPr>
                        <a:t>10ppm</a:t>
                      </a:r>
                      <a:r>
                        <a:rPr lang="ja-JP" sz="1100" kern="100" dirty="0">
                          <a:effectLst/>
                          <a:latin typeface="BIZ UDPゴシック" panose="020B0400000000000000" pitchFamily="50" charset="-128"/>
                          <a:ea typeface="BIZ UDPゴシック" panose="020B0400000000000000" pitchFamily="50" charset="-128"/>
                        </a:rPr>
                        <a:t>未満　又は　</a:t>
                      </a:r>
                      <a:r>
                        <a:rPr lang="en-US" sz="1100" kern="100" dirty="0">
                          <a:effectLst/>
                          <a:latin typeface="BIZ UDPゴシック" panose="020B0400000000000000" pitchFamily="50" charset="-128"/>
                          <a:ea typeface="BIZ UDPゴシック" panose="020B0400000000000000" pitchFamily="50" charset="-128"/>
                        </a:rPr>
                        <a:t>1mg/</a:t>
                      </a:r>
                      <a:r>
                        <a:rPr lang="en-US" altLang="ja-JP" sz="1100" kern="100" dirty="0">
                          <a:effectLst/>
                          <a:latin typeface="BIZ UDPゴシック" panose="020B0400000000000000" pitchFamily="50" charset="-128"/>
                          <a:ea typeface="BIZ UDPゴシック" panose="020B0400000000000000" pitchFamily="50" charset="-128"/>
                        </a:rPr>
                        <a:t>m</a:t>
                      </a:r>
                      <a:r>
                        <a:rPr lang="en-US" altLang="ja-JP" sz="1100" kern="100" baseline="30000" dirty="0">
                          <a:effectLst/>
                          <a:latin typeface="BIZ UDPゴシック" panose="020B0400000000000000" pitchFamily="50" charset="-128"/>
                          <a:ea typeface="BIZ UDPゴシック" panose="020B0400000000000000" pitchFamily="50" charset="-128"/>
                        </a:rPr>
                        <a:t>3</a:t>
                      </a:r>
                      <a:r>
                        <a:rPr lang="ja-JP" sz="1100" kern="100" dirty="0">
                          <a:effectLst/>
                          <a:latin typeface="BIZ UDPゴシック" panose="020B0400000000000000" pitchFamily="50" charset="-128"/>
                          <a:ea typeface="BIZ UDPゴシック" panose="020B0400000000000000" pitchFamily="50" charset="-128"/>
                        </a:rPr>
                        <a:t>以上</a:t>
                      </a:r>
                      <a:r>
                        <a:rPr lang="en-US" sz="1100" kern="100" dirty="0">
                          <a:effectLst/>
                          <a:latin typeface="BIZ UDPゴシック" panose="020B0400000000000000" pitchFamily="50" charset="-128"/>
                          <a:ea typeface="BIZ UDPゴシック" panose="020B0400000000000000" pitchFamily="50" charset="-128"/>
                        </a:rPr>
                        <a:t>10mg/</a:t>
                      </a:r>
                      <a:r>
                        <a:rPr lang="en-US" altLang="ja-JP" sz="1100" kern="100" dirty="0">
                          <a:effectLst/>
                          <a:latin typeface="BIZ UDPゴシック" panose="020B0400000000000000" pitchFamily="50" charset="-128"/>
                          <a:ea typeface="BIZ UDPゴシック" panose="020B0400000000000000" pitchFamily="50" charset="-128"/>
                        </a:rPr>
                        <a:t>m</a:t>
                      </a:r>
                      <a:r>
                        <a:rPr lang="en-US" altLang="ja-JP" sz="1100" kern="100" baseline="30000" dirty="0">
                          <a:effectLst/>
                          <a:latin typeface="BIZ UDPゴシック" panose="020B0400000000000000" pitchFamily="50" charset="-128"/>
                          <a:ea typeface="BIZ UDPゴシック" panose="020B0400000000000000" pitchFamily="50" charset="-128"/>
                        </a:rPr>
                        <a:t>3</a:t>
                      </a:r>
                      <a:r>
                        <a:rPr lang="ja-JP" sz="1100" kern="100" dirty="0">
                          <a:effectLst/>
                          <a:latin typeface="BIZ UDPゴシック" panose="020B0400000000000000" pitchFamily="50" charset="-128"/>
                          <a:ea typeface="BIZ UDPゴシック" panose="020B0400000000000000" pitchFamily="50" charset="-128"/>
                        </a:rPr>
                        <a:t>未満</a:t>
                      </a:r>
                      <a:endParaRPr lang="ja-JP" sz="11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434566305"/>
                  </a:ext>
                </a:extLst>
              </a:tr>
              <a:tr h="213486">
                <a:tc>
                  <a:txBody>
                    <a:bodyPr/>
                    <a:lstStyle/>
                    <a:p>
                      <a:pPr algn="ctr">
                        <a:spcAft>
                          <a:spcPts val="0"/>
                        </a:spcAft>
                      </a:pPr>
                      <a:r>
                        <a:rPr lang="en-US" sz="1100" kern="100" dirty="0">
                          <a:effectLst/>
                          <a:latin typeface="BIZ UDPゴシック" panose="020B0400000000000000" pitchFamily="50" charset="-128"/>
                          <a:ea typeface="BIZ UDPゴシック" panose="020B0400000000000000" pitchFamily="50" charset="-128"/>
                        </a:rPr>
                        <a:t>T3</a:t>
                      </a:r>
                      <a:endParaRPr lang="ja-JP" sz="11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l">
                        <a:spcAft>
                          <a:spcPts val="0"/>
                        </a:spcAft>
                      </a:pPr>
                      <a:r>
                        <a:rPr lang="en-US" sz="1100" kern="100" dirty="0">
                          <a:effectLst/>
                          <a:latin typeface="BIZ UDPゴシック" panose="020B0400000000000000" pitchFamily="50" charset="-128"/>
                          <a:ea typeface="BIZ UDPゴシック" panose="020B0400000000000000" pitchFamily="50" charset="-128"/>
                        </a:rPr>
                        <a:t>10ppm</a:t>
                      </a:r>
                      <a:r>
                        <a:rPr lang="ja-JP" sz="1100" kern="100" dirty="0">
                          <a:effectLst/>
                          <a:latin typeface="BIZ UDPゴシック" panose="020B0400000000000000" pitchFamily="50" charset="-128"/>
                          <a:ea typeface="BIZ UDPゴシック" panose="020B0400000000000000" pitchFamily="50" charset="-128"/>
                        </a:rPr>
                        <a:t>以上</a:t>
                      </a:r>
                      <a:r>
                        <a:rPr lang="en-US" sz="1100" kern="100" dirty="0">
                          <a:effectLst/>
                          <a:latin typeface="BIZ UDPゴシック" panose="020B0400000000000000" pitchFamily="50" charset="-128"/>
                          <a:ea typeface="BIZ UDPゴシック" panose="020B0400000000000000" pitchFamily="50" charset="-128"/>
                        </a:rPr>
                        <a:t>100ppm</a:t>
                      </a:r>
                      <a:r>
                        <a:rPr lang="ja-JP" sz="1100" kern="100" dirty="0">
                          <a:effectLst/>
                          <a:latin typeface="BIZ UDPゴシック" panose="020B0400000000000000" pitchFamily="50" charset="-128"/>
                          <a:ea typeface="BIZ UDPゴシック" panose="020B0400000000000000" pitchFamily="50" charset="-128"/>
                        </a:rPr>
                        <a:t>未満　又は　</a:t>
                      </a:r>
                      <a:r>
                        <a:rPr lang="en-US" sz="1100" kern="100" dirty="0">
                          <a:effectLst/>
                          <a:latin typeface="BIZ UDPゴシック" panose="020B0400000000000000" pitchFamily="50" charset="-128"/>
                          <a:ea typeface="BIZ UDPゴシック" panose="020B0400000000000000" pitchFamily="50" charset="-128"/>
                        </a:rPr>
                        <a:t>10mg/m3</a:t>
                      </a:r>
                      <a:r>
                        <a:rPr lang="ja-JP" sz="1100" kern="100" dirty="0">
                          <a:effectLst/>
                          <a:latin typeface="BIZ UDPゴシック" panose="020B0400000000000000" pitchFamily="50" charset="-128"/>
                          <a:ea typeface="BIZ UDPゴシック" panose="020B0400000000000000" pitchFamily="50" charset="-128"/>
                        </a:rPr>
                        <a:t>以上</a:t>
                      </a:r>
                      <a:r>
                        <a:rPr lang="en-US" sz="1100" kern="100" dirty="0">
                          <a:effectLst/>
                          <a:latin typeface="BIZ UDPゴシック" panose="020B0400000000000000" pitchFamily="50" charset="-128"/>
                          <a:ea typeface="BIZ UDPゴシック" panose="020B0400000000000000" pitchFamily="50" charset="-128"/>
                        </a:rPr>
                        <a:t>100mg/</a:t>
                      </a:r>
                      <a:r>
                        <a:rPr lang="en-US" altLang="ja-JP" sz="1100" kern="100" dirty="0">
                          <a:effectLst/>
                          <a:latin typeface="BIZ UDPゴシック" panose="020B0400000000000000" pitchFamily="50" charset="-128"/>
                          <a:ea typeface="BIZ UDPゴシック" panose="020B0400000000000000" pitchFamily="50" charset="-128"/>
                        </a:rPr>
                        <a:t>m</a:t>
                      </a:r>
                      <a:r>
                        <a:rPr lang="en-US" altLang="ja-JP" sz="1100" kern="100" baseline="30000" dirty="0">
                          <a:effectLst/>
                          <a:latin typeface="BIZ UDPゴシック" panose="020B0400000000000000" pitchFamily="50" charset="-128"/>
                          <a:ea typeface="BIZ UDPゴシック" panose="020B0400000000000000" pitchFamily="50" charset="-128"/>
                        </a:rPr>
                        <a:t>3</a:t>
                      </a:r>
                      <a:r>
                        <a:rPr lang="ja-JP" sz="1100" kern="100" dirty="0">
                          <a:effectLst/>
                          <a:latin typeface="BIZ UDPゴシック" panose="020B0400000000000000" pitchFamily="50" charset="-128"/>
                          <a:ea typeface="BIZ UDPゴシック" panose="020B0400000000000000" pitchFamily="50" charset="-128"/>
                        </a:rPr>
                        <a:t>未満</a:t>
                      </a:r>
                      <a:endParaRPr lang="ja-JP" sz="11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018717168"/>
                  </a:ext>
                </a:extLst>
              </a:tr>
              <a:tr h="213486">
                <a:tc>
                  <a:txBody>
                    <a:bodyPr/>
                    <a:lstStyle/>
                    <a:p>
                      <a:pPr algn="ctr">
                        <a:spcAft>
                          <a:spcPts val="0"/>
                        </a:spcAft>
                      </a:pPr>
                      <a:r>
                        <a:rPr lang="en-US" sz="1100" kern="100" dirty="0">
                          <a:effectLst/>
                          <a:latin typeface="BIZ UDPゴシック" panose="020B0400000000000000" pitchFamily="50" charset="-128"/>
                          <a:ea typeface="BIZ UDPゴシック" panose="020B0400000000000000" pitchFamily="50" charset="-128"/>
                        </a:rPr>
                        <a:t>T4</a:t>
                      </a:r>
                      <a:endParaRPr lang="ja-JP" sz="1100" b="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l">
                        <a:spcAft>
                          <a:spcPts val="0"/>
                        </a:spcAft>
                      </a:pPr>
                      <a:r>
                        <a:rPr lang="en-US" sz="1100" kern="100" dirty="0">
                          <a:effectLst/>
                          <a:latin typeface="BIZ UDPゴシック" panose="020B0400000000000000" pitchFamily="50" charset="-128"/>
                          <a:ea typeface="BIZ UDPゴシック" panose="020B0400000000000000" pitchFamily="50" charset="-128"/>
                        </a:rPr>
                        <a:t>100ppm</a:t>
                      </a:r>
                      <a:r>
                        <a:rPr lang="ja-JP" sz="1100" kern="100" dirty="0">
                          <a:effectLst/>
                          <a:latin typeface="BIZ UDPゴシック" panose="020B0400000000000000" pitchFamily="50" charset="-128"/>
                          <a:ea typeface="BIZ UDPゴシック" panose="020B0400000000000000" pitchFamily="50" charset="-128"/>
                        </a:rPr>
                        <a:t>以上</a:t>
                      </a:r>
                      <a:r>
                        <a:rPr lang="en-US" sz="1100" kern="100" dirty="0">
                          <a:effectLst/>
                          <a:latin typeface="BIZ UDPゴシック" panose="020B0400000000000000" pitchFamily="50" charset="-128"/>
                          <a:ea typeface="BIZ UDPゴシック" panose="020B0400000000000000" pitchFamily="50" charset="-128"/>
                        </a:rPr>
                        <a:t>1000ppm</a:t>
                      </a:r>
                      <a:r>
                        <a:rPr lang="ja-JP" sz="1100" kern="100" dirty="0">
                          <a:effectLst/>
                          <a:latin typeface="BIZ UDPゴシック" panose="020B0400000000000000" pitchFamily="50" charset="-128"/>
                          <a:ea typeface="BIZ UDPゴシック" panose="020B0400000000000000" pitchFamily="50" charset="-128"/>
                        </a:rPr>
                        <a:t>未満　又は　</a:t>
                      </a:r>
                      <a:r>
                        <a:rPr lang="en-US" sz="1100" kern="100" dirty="0">
                          <a:effectLst/>
                          <a:latin typeface="BIZ UDPゴシック" panose="020B0400000000000000" pitchFamily="50" charset="-128"/>
                          <a:ea typeface="BIZ UDPゴシック" panose="020B0400000000000000" pitchFamily="50" charset="-128"/>
                        </a:rPr>
                        <a:t>100mg/</a:t>
                      </a:r>
                      <a:r>
                        <a:rPr lang="en-US" altLang="ja-JP" sz="1100" kern="100" dirty="0">
                          <a:effectLst/>
                          <a:latin typeface="BIZ UDPゴシック" panose="020B0400000000000000" pitchFamily="50" charset="-128"/>
                          <a:ea typeface="BIZ UDPゴシック" panose="020B0400000000000000" pitchFamily="50" charset="-128"/>
                        </a:rPr>
                        <a:t>m</a:t>
                      </a:r>
                      <a:r>
                        <a:rPr lang="en-US" altLang="ja-JP" sz="1100" kern="100" baseline="30000" dirty="0">
                          <a:effectLst/>
                          <a:latin typeface="BIZ UDPゴシック" panose="020B0400000000000000" pitchFamily="50" charset="-128"/>
                          <a:ea typeface="BIZ UDPゴシック" panose="020B0400000000000000" pitchFamily="50" charset="-128"/>
                        </a:rPr>
                        <a:t>3</a:t>
                      </a:r>
                      <a:r>
                        <a:rPr lang="ja-JP" sz="1100" kern="100" dirty="0">
                          <a:effectLst/>
                          <a:latin typeface="BIZ UDPゴシック" panose="020B0400000000000000" pitchFamily="50" charset="-128"/>
                          <a:ea typeface="BIZ UDPゴシック" panose="020B0400000000000000" pitchFamily="50" charset="-128"/>
                        </a:rPr>
                        <a:t>以上</a:t>
                      </a:r>
                      <a:r>
                        <a:rPr lang="en-US" sz="1100" kern="100" dirty="0">
                          <a:effectLst/>
                          <a:latin typeface="BIZ UDPゴシック" panose="020B0400000000000000" pitchFamily="50" charset="-128"/>
                          <a:ea typeface="BIZ UDPゴシック" panose="020B0400000000000000" pitchFamily="50" charset="-128"/>
                        </a:rPr>
                        <a:t>1000mg/m3</a:t>
                      </a:r>
                      <a:r>
                        <a:rPr lang="ja-JP" sz="1100" kern="100" dirty="0">
                          <a:effectLst/>
                          <a:latin typeface="BIZ UDPゴシック" panose="020B0400000000000000" pitchFamily="50" charset="-128"/>
                          <a:ea typeface="BIZ UDPゴシック" panose="020B0400000000000000" pitchFamily="50" charset="-128"/>
                        </a:rPr>
                        <a:t>未満</a:t>
                      </a:r>
                      <a:endParaRPr lang="ja-JP" sz="11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930120579"/>
                  </a:ext>
                </a:extLst>
              </a:tr>
              <a:tr h="206659">
                <a:tc>
                  <a:txBody>
                    <a:bodyPr/>
                    <a:lstStyle/>
                    <a:p>
                      <a:pPr algn="ctr">
                        <a:spcAft>
                          <a:spcPts val="0"/>
                        </a:spcAft>
                      </a:pPr>
                      <a:r>
                        <a:rPr lang="en-US" sz="1100" kern="100" dirty="0">
                          <a:effectLst/>
                          <a:latin typeface="BIZ UDPゴシック" panose="020B0400000000000000" pitchFamily="50" charset="-128"/>
                          <a:ea typeface="BIZ UDPゴシック" panose="020B0400000000000000" pitchFamily="50" charset="-128"/>
                        </a:rPr>
                        <a:t>T5</a:t>
                      </a:r>
                      <a:endParaRPr lang="ja-JP" sz="11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l">
                        <a:spcAft>
                          <a:spcPts val="0"/>
                        </a:spcAft>
                      </a:pPr>
                      <a:r>
                        <a:rPr lang="en-US" sz="1100" kern="100" dirty="0">
                          <a:effectLst/>
                          <a:latin typeface="BIZ UDPゴシック" panose="020B0400000000000000" pitchFamily="50" charset="-128"/>
                          <a:ea typeface="BIZ UDPゴシック" panose="020B0400000000000000" pitchFamily="50" charset="-128"/>
                        </a:rPr>
                        <a:t>1000ppm</a:t>
                      </a:r>
                      <a:r>
                        <a:rPr lang="ja-JP" sz="1100" kern="100" dirty="0">
                          <a:effectLst/>
                          <a:latin typeface="BIZ UDPゴシック" panose="020B0400000000000000" pitchFamily="50" charset="-128"/>
                          <a:ea typeface="BIZ UDPゴシック" panose="020B0400000000000000" pitchFamily="50" charset="-128"/>
                        </a:rPr>
                        <a:t>以上　又は　</a:t>
                      </a:r>
                      <a:r>
                        <a:rPr lang="en-US" sz="1100" kern="100" dirty="0">
                          <a:effectLst/>
                          <a:latin typeface="BIZ UDPゴシック" panose="020B0400000000000000" pitchFamily="50" charset="-128"/>
                          <a:ea typeface="BIZ UDPゴシック" panose="020B0400000000000000" pitchFamily="50" charset="-128"/>
                        </a:rPr>
                        <a:t>1000mg/</a:t>
                      </a:r>
                      <a:r>
                        <a:rPr lang="en-US" altLang="ja-JP" sz="1100" kern="100" dirty="0">
                          <a:effectLst/>
                          <a:latin typeface="BIZ UDPゴシック" panose="020B0400000000000000" pitchFamily="50" charset="-128"/>
                          <a:ea typeface="BIZ UDPゴシック" panose="020B0400000000000000" pitchFamily="50" charset="-128"/>
                        </a:rPr>
                        <a:t>m</a:t>
                      </a:r>
                      <a:r>
                        <a:rPr lang="en-US" altLang="ja-JP" sz="1100" kern="100" baseline="30000" dirty="0">
                          <a:effectLst/>
                          <a:latin typeface="BIZ UDPゴシック" panose="020B0400000000000000" pitchFamily="50" charset="-128"/>
                          <a:ea typeface="BIZ UDPゴシック" panose="020B0400000000000000" pitchFamily="50" charset="-128"/>
                        </a:rPr>
                        <a:t>3</a:t>
                      </a:r>
                      <a:r>
                        <a:rPr lang="ja-JP" sz="1100" kern="100" dirty="0">
                          <a:effectLst/>
                          <a:latin typeface="BIZ UDPゴシック" panose="020B0400000000000000" pitchFamily="50" charset="-128"/>
                          <a:ea typeface="BIZ UDPゴシック" panose="020B0400000000000000" pitchFamily="50" charset="-128"/>
                        </a:rPr>
                        <a:t>以上</a:t>
                      </a:r>
                      <a:endParaRPr lang="ja-JP" sz="11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700454238"/>
                  </a:ext>
                </a:extLst>
              </a:tr>
              <a:tr h="206659">
                <a:tc>
                  <a:txBody>
                    <a:bodyPr/>
                    <a:lstStyle/>
                    <a:p>
                      <a:pPr algn="ctr">
                        <a:spcAft>
                          <a:spcPts val="0"/>
                        </a:spcAft>
                      </a:pPr>
                      <a:r>
                        <a:rPr lang="en-US" sz="1100" kern="100" dirty="0">
                          <a:effectLst/>
                          <a:latin typeface="BIZ UDPゴシック" panose="020B0400000000000000" pitchFamily="50" charset="-128"/>
                          <a:ea typeface="BIZ UDPゴシック" panose="020B0400000000000000" pitchFamily="50" charset="-128"/>
                        </a:rPr>
                        <a:t>T6</a:t>
                      </a:r>
                      <a:endParaRPr lang="ja-JP" sz="11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l">
                        <a:spcAft>
                          <a:spcPts val="0"/>
                        </a:spcAft>
                      </a:pPr>
                      <a:r>
                        <a:rPr lang="ja-JP" sz="1100" kern="100" dirty="0">
                          <a:effectLst/>
                          <a:latin typeface="BIZ UDPゴシック" panose="020B0400000000000000" pitchFamily="50" charset="-128"/>
                          <a:ea typeface="BIZ UDPゴシック" panose="020B0400000000000000" pitchFamily="50" charset="-128"/>
                        </a:rPr>
                        <a:t>毒性未詳</a:t>
                      </a:r>
                      <a:endParaRPr lang="ja-JP" sz="11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332821468"/>
                  </a:ext>
                </a:extLst>
              </a:tr>
            </a:tbl>
          </a:graphicData>
        </a:graphic>
      </p:graphicFrame>
      <p:sp>
        <p:nvSpPr>
          <p:cNvPr id="6" name="Rectangle 1">
            <a:extLst>
              <a:ext uri="{FF2B5EF4-FFF2-40B4-BE49-F238E27FC236}">
                <a16:creationId xmlns:a16="http://schemas.microsoft.com/office/drawing/2014/main" id="{3122090F-0C67-4C8D-8772-885A84C15DA1}"/>
              </a:ext>
            </a:extLst>
          </p:cNvPr>
          <p:cNvSpPr>
            <a:spLocks noChangeArrowheads="1"/>
          </p:cNvSpPr>
          <p:nvPr/>
        </p:nvSpPr>
        <p:spPr bwMode="auto">
          <a:xfrm>
            <a:off x="4351700" y="3682282"/>
            <a:ext cx="498391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anose="020B0604030504040204" pitchFamily="50" charset="-128"/>
              </a:rPr>
              <a:t>②毒性の分類方法</a:t>
            </a:r>
            <a:endParaRPr kumimoji="0" lang="ja-JP" altLang="en-US"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anose="020B0604030504040204" pitchFamily="50" charset="-128"/>
              </a:rPr>
              <a:t>　　日本産業衛生学会及び米国産業衛生専門家会議（</a:t>
            </a:r>
            <a:r>
              <a:rPr kumimoji="0" lang="en-US" altLang="ja-JP"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anose="020B0604030504040204" pitchFamily="50" charset="-128"/>
              </a:rPr>
              <a:t>ACGIH</a:t>
            </a:r>
            <a:r>
              <a:rPr kumimoji="0" lang="ja-JP" altLang="en-US"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anose="020B0604030504040204" pitchFamily="50" charset="-128"/>
              </a:rPr>
              <a:t>）を参考</a:t>
            </a:r>
            <a:endParaRPr kumimoji="0" lang="ja-JP" altLang="en-US"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14" name="Rectangle 1">
            <a:extLst>
              <a:ext uri="{FF2B5EF4-FFF2-40B4-BE49-F238E27FC236}">
                <a16:creationId xmlns:a16="http://schemas.microsoft.com/office/drawing/2014/main" id="{80CE5F25-216E-4A12-BE20-9F4BE84FB10D}"/>
              </a:ext>
            </a:extLst>
          </p:cNvPr>
          <p:cNvSpPr>
            <a:spLocks noChangeArrowheads="1"/>
          </p:cNvSpPr>
          <p:nvPr/>
        </p:nvSpPr>
        <p:spPr bwMode="auto">
          <a:xfrm>
            <a:off x="926911" y="3686213"/>
            <a:ext cx="3268269"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anose="020B0604030504040204" pitchFamily="50" charset="-128"/>
              </a:rPr>
              <a:t>①発がん性の分類方法</a:t>
            </a:r>
            <a:endParaRPr kumimoji="0" lang="ja-JP" altLang="ja-JP"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200" dirty="0">
                <a:latin typeface="BIZ UDPゴシック" panose="020B0400000000000000" pitchFamily="50" charset="-128"/>
                <a:ea typeface="BIZ UDPゴシック" panose="020B0400000000000000" pitchFamily="50" charset="-128"/>
                <a:cs typeface="Meiryo UI" panose="020B0604030504040204" pitchFamily="50" charset="-128"/>
              </a:rPr>
              <a:t>　</a:t>
            </a:r>
            <a:r>
              <a:rPr kumimoji="0" lang="ja-JP" altLang="ja-JP" sz="1200" b="0" i="0"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anose="020B0604030504040204" pitchFamily="50" charset="-128"/>
              </a:rPr>
              <a:t>国際がん研究機関（</a:t>
            </a:r>
            <a:r>
              <a:rPr kumimoji="0" lang="en-US" altLang="ja-JP" sz="1200" b="0" i="0"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anose="020B0604030504040204" pitchFamily="50" charset="-128"/>
              </a:rPr>
              <a:t>IARC</a:t>
            </a:r>
            <a:r>
              <a:rPr kumimoji="0" lang="ja-JP" altLang="en-US" sz="1200" b="0" i="0"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anose="020B0604030504040204" pitchFamily="50" charset="-128"/>
              </a:rPr>
              <a:t>）</a:t>
            </a:r>
            <a:r>
              <a:rPr kumimoji="0" lang="ja-JP" altLang="en-US"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anose="020B0604030504040204" pitchFamily="50" charset="-128"/>
              </a:rPr>
              <a:t>及び</a:t>
            </a:r>
            <a:r>
              <a:rPr kumimoji="0" lang="en-US" altLang="ja-JP"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anose="020B0604030504040204" pitchFamily="50" charset="-128"/>
              </a:rPr>
              <a:t>IARC</a:t>
            </a:r>
            <a:r>
              <a:rPr kumimoji="0" lang="ja-JP" altLang="en-US"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anose="020B0604030504040204" pitchFamily="50" charset="-128"/>
              </a:rPr>
              <a:t>の発がん性区分と同様のドイツ科学振興協会（</a:t>
            </a:r>
            <a:r>
              <a:rPr kumimoji="0" lang="en-US" altLang="ja-JP"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anose="020B0604030504040204" pitchFamily="50" charset="-128"/>
              </a:rPr>
              <a:t>DFG</a:t>
            </a:r>
            <a:r>
              <a:rPr kumimoji="0" lang="ja-JP" altLang="en-US"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anose="020B0604030504040204" pitchFamily="50" charset="-128"/>
              </a:rPr>
              <a:t>）を参考</a:t>
            </a:r>
            <a:endParaRPr kumimoji="0" lang="ja-JP" altLang="en-US"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8985726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a:extLst>
              <a:ext uri="{FF2B5EF4-FFF2-40B4-BE49-F238E27FC236}">
                <a16:creationId xmlns:a16="http://schemas.microsoft.com/office/drawing/2014/main" id="{7F3CD1F9-B8AA-42EF-9592-E185DEFA319C}"/>
              </a:ext>
            </a:extLst>
          </p:cNvPr>
          <p:cNvSpPr>
            <a:spLocks noGrp="1"/>
          </p:cNvSpPr>
          <p:nvPr>
            <p:ph type="title"/>
          </p:nvPr>
        </p:nvSpPr>
        <p:spPr>
          <a:xfrm>
            <a:off x="1083470" y="609600"/>
            <a:ext cx="8696634" cy="1320800"/>
          </a:xfrm>
        </p:spPr>
        <p:txBody>
          <a:bodyPr>
            <a:normAutofit/>
          </a:bodyPr>
          <a:lstStyle/>
          <a:p>
            <a:r>
              <a:rPr kumimoji="1" lang="ja-JP" altLang="en-US" sz="2800" dirty="0">
                <a:latin typeface="BIZ UDPゴシック" panose="020B0400000000000000" pitchFamily="50" charset="-128"/>
                <a:ea typeface="BIZ UDPゴシック" panose="020B0400000000000000" pitchFamily="50" charset="-128"/>
              </a:rPr>
              <a:t>（参考）特定粉じん排出施設の排出実態について</a:t>
            </a: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8" name="表 7">
            <a:extLst>
              <a:ext uri="{FF2B5EF4-FFF2-40B4-BE49-F238E27FC236}">
                <a16:creationId xmlns:a16="http://schemas.microsoft.com/office/drawing/2014/main" id="{B7618777-86ED-4570-A931-5A9ECB76C29F}"/>
              </a:ext>
            </a:extLst>
          </p:cNvPr>
          <p:cNvGraphicFramePr>
            <a:graphicFrameLocks noGrp="1"/>
          </p:cNvGraphicFramePr>
          <p:nvPr>
            <p:extLst>
              <p:ext uri="{D42A27DB-BD31-4B8C-83A1-F6EECF244321}">
                <p14:modId xmlns:p14="http://schemas.microsoft.com/office/powerpoint/2010/main" val="314925616"/>
              </p:ext>
            </p:extLst>
          </p:nvPr>
        </p:nvGraphicFramePr>
        <p:xfrm>
          <a:off x="875228" y="1222380"/>
          <a:ext cx="8480814" cy="4972827"/>
        </p:xfrm>
        <a:graphic>
          <a:graphicData uri="http://schemas.openxmlformats.org/drawingml/2006/table">
            <a:tbl>
              <a:tblPr firstRow="1" bandRow="1">
                <a:tableStyleId>{5C22544A-7EE6-4342-B048-85BDC9FD1C3A}</a:tableStyleId>
              </a:tblPr>
              <a:tblGrid>
                <a:gridCol w="936338">
                  <a:extLst>
                    <a:ext uri="{9D8B030D-6E8A-4147-A177-3AD203B41FA5}">
                      <a16:colId xmlns:a16="http://schemas.microsoft.com/office/drawing/2014/main" val="1479914303"/>
                    </a:ext>
                  </a:extLst>
                </a:gridCol>
                <a:gridCol w="1461721">
                  <a:extLst>
                    <a:ext uri="{9D8B030D-6E8A-4147-A177-3AD203B41FA5}">
                      <a16:colId xmlns:a16="http://schemas.microsoft.com/office/drawing/2014/main" val="2508731964"/>
                    </a:ext>
                  </a:extLst>
                </a:gridCol>
                <a:gridCol w="2659701">
                  <a:extLst>
                    <a:ext uri="{9D8B030D-6E8A-4147-A177-3AD203B41FA5}">
                      <a16:colId xmlns:a16="http://schemas.microsoft.com/office/drawing/2014/main" val="1533394733"/>
                    </a:ext>
                  </a:extLst>
                </a:gridCol>
                <a:gridCol w="1180330">
                  <a:extLst>
                    <a:ext uri="{9D8B030D-6E8A-4147-A177-3AD203B41FA5}">
                      <a16:colId xmlns:a16="http://schemas.microsoft.com/office/drawing/2014/main" val="2631828021"/>
                    </a:ext>
                  </a:extLst>
                </a:gridCol>
                <a:gridCol w="1082694">
                  <a:extLst>
                    <a:ext uri="{9D8B030D-6E8A-4147-A177-3AD203B41FA5}">
                      <a16:colId xmlns:a16="http://schemas.microsoft.com/office/drawing/2014/main" val="1239290742"/>
                    </a:ext>
                  </a:extLst>
                </a:gridCol>
                <a:gridCol w="1160030">
                  <a:extLst>
                    <a:ext uri="{9D8B030D-6E8A-4147-A177-3AD203B41FA5}">
                      <a16:colId xmlns:a16="http://schemas.microsoft.com/office/drawing/2014/main" val="2679884067"/>
                    </a:ext>
                  </a:extLst>
                </a:gridCol>
              </a:tblGrid>
              <a:tr h="278736">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測定日</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施設</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用途</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物質名</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測定値（</a:t>
                      </a:r>
                      <a:r>
                        <a:rPr lang="en-US" altLang="ja-JP" sz="1000" u="none" strike="noStrike" dirty="0">
                          <a:effectLst/>
                          <a:latin typeface="BIZ UDPゴシック" panose="020B0400000000000000" pitchFamily="50" charset="-128"/>
                          <a:ea typeface="BIZ UDPゴシック" panose="020B0400000000000000" pitchFamily="50" charset="-128"/>
                        </a:rPr>
                        <a:t>m</a:t>
                      </a:r>
                      <a:r>
                        <a:rPr lang="en-US" sz="1000" u="none" strike="noStrike" dirty="0">
                          <a:effectLst/>
                          <a:latin typeface="BIZ UDPゴシック" panose="020B0400000000000000" pitchFamily="50" charset="-128"/>
                          <a:ea typeface="BIZ UDPゴシック" panose="020B0400000000000000" pitchFamily="50" charset="-128"/>
                        </a:rPr>
                        <a:t>g/m3N)</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基準値（</a:t>
                      </a:r>
                      <a:r>
                        <a:rPr lang="en-US" altLang="ja-JP" sz="1000" u="none" strike="noStrike" dirty="0">
                          <a:effectLst/>
                          <a:latin typeface="BIZ UDPゴシック" panose="020B0400000000000000" pitchFamily="50" charset="-128"/>
                          <a:ea typeface="BIZ UDPゴシック" panose="020B0400000000000000" pitchFamily="50" charset="-128"/>
                        </a:rPr>
                        <a:t>mg/m3N)</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extLst>
                  <a:ext uri="{0D108BD9-81ED-4DB2-BD59-A6C34878D82A}">
                    <a16:rowId xmlns:a16="http://schemas.microsoft.com/office/drawing/2014/main" val="3680277028"/>
                  </a:ext>
                </a:extLst>
              </a:tr>
              <a:tr h="274264">
                <a:tc>
                  <a:txBody>
                    <a:bodyPr/>
                    <a:lstStyle/>
                    <a:p>
                      <a:pPr algn="ctr" fontAlgn="ctr"/>
                      <a:r>
                        <a:rPr lang="en-US" sz="1000" u="none" strike="noStrike" dirty="0">
                          <a:effectLst/>
                          <a:latin typeface="BIZ UDPゴシック" panose="020B0400000000000000" pitchFamily="50" charset="-128"/>
                          <a:ea typeface="BIZ UDPゴシック" panose="020B0400000000000000" pitchFamily="50" charset="-128"/>
                        </a:rPr>
                        <a:t>H29.10.31</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粉砕施設</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spcAft>
                          <a:spcPts val="0"/>
                        </a:spcAft>
                      </a:pPr>
                      <a:r>
                        <a:rPr lang="ja-JP" altLang="ja-JP" sz="1000" kern="0" dirty="0">
                          <a:effectLst/>
                          <a:latin typeface="BIZ UDPゴシック" panose="020B0400000000000000" pitchFamily="50" charset="-128"/>
                          <a:ea typeface="BIZ UDPゴシック" panose="020B0400000000000000" pitchFamily="50" charset="-128"/>
                        </a:rPr>
                        <a:t>窯業製品又は土石製品の製造</a:t>
                      </a:r>
                      <a:endParaRPr lang="en-US" altLang="ja-JP" sz="1000" kern="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水銀</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en-US" altLang="ja-JP" sz="1000" u="none" strike="noStrike" dirty="0">
                          <a:effectLst/>
                          <a:latin typeface="BIZ UDPゴシック" panose="020B0400000000000000" pitchFamily="50" charset="-128"/>
                          <a:ea typeface="BIZ UDPゴシック" panose="020B0400000000000000" pitchFamily="50" charset="-128"/>
                        </a:rPr>
                        <a:t>0.001</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en-US" altLang="ja-JP" sz="1000" u="none" strike="noStrike" dirty="0">
                          <a:effectLst/>
                          <a:latin typeface="BIZ UDPゴシック" panose="020B0400000000000000" pitchFamily="50" charset="-128"/>
                          <a:ea typeface="BIZ UDPゴシック" panose="020B0400000000000000" pitchFamily="50" charset="-128"/>
                        </a:rPr>
                        <a:t>7.158</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119092933"/>
                  </a:ext>
                </a:extLst>
              </a:tr>
              <a:tr h="274264">
                <a:tc>
                  <a:txBody>
                    <a:bodyPr/>
                    <a:lstStyle/>
                    <a:p>
                      <a:pPr algn="ctr" fontAlgn="ctr"/>
                      <a:r>
                        <a:rPr lang="en-US" sz="1000" u="none" strike="noStrike" dirty="0">
                          <a:effectLst/>
                          <a:latin typeface="BIZ UDPゴシック" panose="020B0400000000000000" pitchFamily="50" charset="-128"/>
                          <a:ea typeface="BIZ UDPゴシック" panose="020B0400000000000000" pitchFamily="50" charset="-128"/>
                        </a:rPr>
                        <a:t>H31.3.20</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混練施設</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ja-JP" sz="1000" kern="0" dirty="0">
                          <a:effectLst/>
                          <a:latin typeface="BIZ UDPゴシック" panose="020B0400000000000000" pitchFamily="50" charset="-128"/>
                          <a:ea typeface="BIZ UDPゴシック" panose="020B0400000000000000" pitchFamily="50" charset="-128"/>
                        </a:rPr>
                        <a:t>プラスチック製品の製造</a:t>
                      </a:r>
                      <a:endParaRPr lang="ja-JP" alt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アンチモン</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a:t>
                      </a:r>
                      <a:r>
                        <a:rPr lang="en-US" altLang="ja-JP" sz="1000" u="none" strike="noStrike" dirty="0">
                          <a:effectLst/>
                          <a:latin typeface="BIZ UDPゴシック" panose="020B0400000000000000" pitchFamily="50" charset="-128"/>
                          <a:ea typeface="BIZ UDPゴシック" panose="020B0400000000000000" pitchFamily="50" charset="-128"/>
                        </a:rPr>
                        <a:t>0.005</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en-US" sz="1000" u="none" strike="noStrike" dirty="0">
                          <a:effectLst/>
                          <a:latin typeface="BIZ UDPゴシック" panose="020B0400000000000000" pitchFamily="50" charset="-128"/>
                          <a:ea typeface="BIZ UDPゴシック" panose="020B0400000000000000" pitchFamily="50" charset="-128"/>
                        </a:rPr>
                        <a:t>2.638</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30496021"/>
                  </a:ext>
                </a:extLst>
              </a:tr>
              <a:tr h="274264">
                <a:tc>
                  <a:txBody>
                    <a:bodyPr/>
                    <a:lstStyle/>
                    <a:p>
                      <a:pPr algn="ctr" fontAlgn="ct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R1.7.23</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a:spcAft>
                          <a:spcPts val="0"/>
                        </a:spcAft>
                      </a:pP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粉粒塊輸送用コンベア</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ja-JP" sz="1000" kern="0" dirty="0">
                          <a:effectLst/>
                          <a:latin typeface="BIZ UDPゴシック" panose="020B0400000000000000" pitchFamily="50" charset="-128"/>
                          <a:ea typeface="BIZ UDPゴシック" panose="020B0400000000000000" pitchFamily="50" charset="-128"/>
                        </a:rPr>
                        <a:t>金属製品</a:t>
                      </a:r>
                      <a:r>
                        <a:rPr lang="ja-JP" altLang="en-US" sz="1000" kern="0" dirty="0">
                          <a:effectLst/>
                          <a:latin typeface="BIZ UDPゴシック" panose="020B0400000000000000" pitchFamily="50" charset="-128"/>
                          <a:ea typeface="BIZ UDPゴシック" panose="020B0400000000000000" pitchFamily="50" charset="-128"/>
                        </a:rPr>
                        <a:t>等</a:t>
                      </a:r>
                      <a:r>
                        <a:rPr lang="ja-JP" altLang="ja-JP" sz="1000" kern="0" dirty="0">
                          <a:effectLst/>
                          <a:latin typeface="BIZ UDPゴシック" panose="020B0400000000000000" pitchFamily="50" charset="-128"/>
                          <a:ea typeface="BIZ UDPゴシック" panose="020B0400000000000000" pitchFamily="50" charset="-128"/>
                        </a:rPr>
                        <a:t>の製造</a:t>
                      </a:r>
                      <a:endParaRPr lang="ja-JP" altLang="ja-JP" sz="1000" kern="100" dirty="0">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アニシジン</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&lt;0.1</a:t>
                      </a:r>
                    </a:p>
                  </a:txBody>
                  <a:tcPr marL="5539" marR="5539" marT="5539" marB="0" anchor="ctr"/>
                </a:tc>
                <a:tc>
                  <a:txBody>
                    <a:bodyPr/>
                    <a:lstStyle/>
                    <a:p>
                      <a:pPr algn="ctr">
                        <a:spcAft>
                          <a:spcPts val="0"/>
                        </a:spcAft>
                      </a:pPr>
                      <a:r>
                        <a:rPr lang="en-US"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8.18</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08811254"/>
                  </a:ext>
                </a:extLst>
              </a:tr>
              <a:tr h="274264">
                <a:tc>
                  <a:txBody>
                    <a:bodyPr/>
                    <a:lstStyle/>
                    <a:p>
                      <a:pPr algn="ctr" fontAlgn="ct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R1.7.23</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粉粒塊輸送用コンベア</a:t>
                      </a:r>
                      <a:endParaRPr lang="ja-JP" alt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ja-JP" sz="1000" kern="0" dirty="0">
                          <a:effectLst/>
                          <a:latin typeface="BIZ UDPゴシック" panose="020B0400000000000000" pitchFamily="50" charset="-128"/>
                          <a:ea typeface="BIZ UDPゴシック" panose="020B0400000000000000" pitchFamily="50" charset="-128"/>
                        </a:rPr>
                        <a:t>金属製品</a:t>
                      </a:r>
                      <a:r>
                        <a:rPr lang="ja-JP" altLang="en-US" sz="1000" kern="0" dirty="0">
                          <a:effectLst/>
                          <a:latin typeface="BIZ UDPゴシック" panose="020B0400000000000000" pitchFamily="50" charset="-128"/>
                          <a:ea typeface="BIZ UDPゴシック" panose="020B0400000000000000" pitchFamily="50" charset="-128"/>
                        </a:rPr>
                        <a:t>等</a:t>
                      </a:r>
                      <a:r>
                        <a:rPr lang="ja-JP" altLang="ja-JP" sz="1000" kern="0" dirty="0">
                          <a:effectLst/>
                          <a:latin typeface="BIZ UDPゴシック" panose="020B0400000000000000" pitchFamily="50" charset="-128"/>
                          <a:ea typeface="BIZ UDPゴシック" panose="020B0400000000000000" pitchFamily="50" charset="-128"/>
                        </a:rPr>
                        <a:t>の製造</a:t>
                      </a:r>
                      <a:endParaRPr lang="ja-JP" altLang="ja-JP" sz="1000" kern="100" dirty="0">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アンチモン</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&lt;0.001</a:t>
                      </a:r>
                    </a:p>
                  </a:txBody>
                  <a:tcPr marL="5539" marR="5539" marT="5539" marB="0" anchor="ctr"/>
                </a:tc>
                <a:tc>
                  <a:txBody>
                    <a:bodyPr/>
                    <a:lstStyle/>
                    <a:p>
                      <a:pPr algn="ctr">
                        <a:spcAft>
                          <a:spcPts val="0"/>
                        </a:spcAft>
                      </a:pPr>
                      <a:r>
                        <a:rPr lang="en-US"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0.89</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36230115"/>
                  </a:ext>
                </a:extLst>
              </a:tr>
              <a:tr h="274264">
                <a:tc>
                  <a:txBody>
                    <a:bodyPr/>
                    <a:lstStyle/>
                    <a:p>
                      <a:pPr algn="ctr" fontAlgn="ct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R1.7.23</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ja-JP" alt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粉粒塊輸送用コンベア</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ja-JP" altLang="ja-JP" sz="1000" kern="0" dirty="0">
                          <a:effectLst/>
                          <a:latin typeface="BIZ UDPゴシック" panose="020B0400000000000000" pitchFamily="50" charset="-128"/>
                          <a:ea typeface="BIZ UDPゴシック" panose="020B0400000000000000" pitchFamily="50" charset="-128"/>
                        </a:rPr>
                        <a:t>金属製品</a:t>
                      </a:r>
                      <a:r>
                        <a:rPr lang="ja-JP" altLang="en-US" sz="1000" kern="0" dirty="0">
                          <a:effectLst/>
                          <a:latin typeface="BIZ UDPゴシック" panose="020B0400000000000000" pitchFamily="50" charset="-128"/>
                          <a:ea typeface="BIZ UDPゴシック" panose="020B0400000000000000" pitchFamily="50" charset="-128"/>
                        </a:rPr>
                        <a:t>等</a:t>
                      </a:r>
                      <a:r>
                        <a:rPr lang="ja-JP" altLang="ja-JP" sz="1000" kern="0" dirty="0">
                          <a:effectLst/>
                          <a:latin typeface="BIZ UDPゴシック" panose="020B0400000000000000" pitchFamily="50" charset="-128"/>
                          <a:ea typeface="BIZ UDPゴシック" panose="020B0400000000000000" pitchFamily="50" charset="-128"/>
                        </a:rPr>
                        <a:t>の製造</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N-</a:t>
                      </a: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エチルアニリン</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&lt;0.1</a:t>
                      </a:r>
                    </a:p>
                  </a:txBody>
                  <a:tcPr marL="5539" marR="5539" marT="5539" marB="0" anchor="ctr"/>
                </a:tc>
                <a:tc>
                  <a:txBody>
                    <a:bodyPr/>
                    <a:lstStyle/>
                    <a:p>
                      <a:pPr algn="ctr">
                        <a:spcAft>
                          <a:spcPts val="0"/>
                        </a:spcAft>
                      </a:pPr>
                      <a:r>
                        <a:rPr lang="en-US"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16.09</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816155149"/>
                  </a:ext>
                </a:extLst>
              </a:tr>
              <a:tr h="274264">
                <a:tc>
                  <a:txBody>
                    <a:bodyPr/>
                    <a:lstStyle/>
                    <a:p>
                      <a:pPr algn="ctr" fontAlgn="ct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R1.7.23</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ja-JP" alt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粉粒塊輸送用コンベア</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ja-JP" altLang="ja-JP" sz="1000" kern="0" dirty="0">
                          <a:effectLst/>
                          <a:latin typeface="BIZ UDPゴシック" panose="020B0400000000000000" pitchFamily="50" charset="-128"/>
                          <a:ea typeface="BIZ UDPゴシック" panose="020B0400000000000000" pitchFamily="50" charset="-128"/>
                        </a:rPr>
                        <a:t>金属製品</a:t>
                      </a:r>
                      <a:r>
                        <a:rPr lang="ja-JP" altLang="en-US" sz="1000" kern="0" dirty="0">
                          <a:effectLst/>
                          <a:latin typeface="BIZ UDPゴシック" panose="020B0400000000000000" pitchFamily="50" charset="-128"/>
                          <a:ea typeface="BIZ UDPゴシック" panose="020B0400000000000000" pitchFamily="50" charset="-128"/>
                        </a:rPr>
                        <a:t>等</a:t>
                      </a:r>
                      <a:r>
                        <a:rPr lang="ja-JP" altLang="ja-JP" sz="1000" kern="0" dirty="0">
                          <a:effectLst/>
                          <a:latin typeface="BIZ UDPゴシック" panose="020B0400000000000000" pitchFamily="50" charset="-128"/>
                          <a:ea typeface="BIZ UDPゴシック" panose="020B0400000000000000" pitchFamily="50" charset="-128"/>
                        </a:rPr>
                        <a:t>の製造</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カドミウム</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&lt;0.001</a:t>
                      </a:r>
                    </a:p>
                  </a:txBody>
                  <a:tcPr marL="5539" marR="5539" marT="5539" marB="0" anchor="ctr"/>
                </a:tc>
                <a:tc>
                  <a:txBody>
                    <a:bodyPr/>
                    <a:lstStyle/>
                    <a:p>
                      <a:pPr algn="ctr">
                        <a:spcAft>
                          <a:spcPts val="0"/>
                        </a:spcAft>
                      </a:pPr>
                      <a:r>
                        <a:rPr lang="en-US"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0.07</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000699507"/>
                  </a:ext>
                </a:extLst>
              </a:tr>
              <a:tr h="274264">
                <a:tc>
                  <a:txBody>
                    <a:bodyPr/>
                    <a:lstStyle/>
                    <a:p>
                      <a:pPr algn="ctr" fontAlgn="ct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R1.7.23</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ja-JP" alt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粉粒塊輸送用コンベア</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ja-JP" altLang="ja-JP" sz="1000" kern="0" dirty="0">
                          <a:effectLst/>
                          <a:latin typeface="BIZ UDPゴシック" panose="020B0400000000000000" pitchFamily="50" charset="-128"/>
                          <a:ea typeface="BIZ UDPゴシック" panose="020B0400000000000000" pitchFamily="50" charset="-128"/>
                        </a:rPr>
                        <a:t>金属製品</a:t>
                      </a:r>
                      <a:r>
                        <a:rPr lang="ja-JP" altLang="en-US" sz="1000" kern="0" dirty="0">
                          <a:effectLst/>
                          <a:latin typeface="BIZ UDPゴシック" panose="020B0400000000000000" pitchFamily="50" charset="-128"/>
                          <a:ea typeface="BIZ UDPゴシック" panose="020B0400000000000000" pitchFamily="50" charset="-128"/>
                        </a:rPr>
                        <a:t>等</a:t>
                      </a:r>
                      <a:r>
                        <a:rPr lang="ja-JP" altLang="ja-JP" sz="1000" kern="0" dirty="0">
                          <a:effectLst/>
                          <a:latin typeface="BIZ UDPゴシック" panose="020B0400000000000000" pitchFamily="50" charset="-128"/>
                          <a:ea typeface="BIZ UDPゴシック" panose="020B0400000000000000" pitchFamily="50" charset="-128"/>
                        </a:rPr>
                        <a:t>の製造</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クロロニトロベンゼン</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&lt;1</a:t>
                      </a:r>
                    </a:p>
                  </a:txBody>
                  <a:tcPr marL="5539" marR="5539" marT="5539" marB="0" anchor="ctr"/>
                </a:tc>
                <a:tc>
                  <a:txBody>
                    <a:bodyPr/>
                    <a:lstStyle/>
                    <a:p>
                      <a:pPr algn="ctr">
                        <a:spcAft>
                          <a:spcPts val="0"/>
                        </a:spcAft>
                      </a:pPr>
                      <a:r>
                        <a:rPr lang="en-US"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1.49</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258915484"/>
                  </a:ext>
                </a:extLst>
              </a:tr>
              <a:tr h="274264">
                <a:tc>
                  <a:txBody>
                    <a:bodyPr/>
                    <a:lstStyle/>
                    <a:p>
                      <a:pPr algn="ctr" fontAlgn="ct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R1.7.23</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ja-JP" alt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粉粒塊輸送用コンベア</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ja-JP" altLang="ja-JP" sz="1000" kern="0" dirty="0">
                          <a:effectLst/>
                          <a:latin typeface="BIZ UDPゴシック" panose="020B0400000000000000" pitchFamily="50" charset="-128"/>
                          <a:ea typeface="BIZ UDPゴシック" panose="020B0400000000000000" pitchFamily="50" charset="-128"/>
                        </a:rPr>
                        <a:t>金属製品</a:t>
                      </a:r>
                      <a:r>
                        <a:rPr lang="ja-JP" altLang="en-US" sz="1000" kern="0" dirty="0">
                          <a:effectLst/>
                          <a:latin typeface="BIZ UDPゴシック" panose="020B0400000000000000" pitchFamily="50" charset="-128"/>
                          <a:ea typeface="BIZ UDPゴシック" panose="020B0400000000000000" pitchFamily="50" charset="-128"/>
                        </a:rPr>
                        <a:t>等</a:t>
                      </a:r>
                      <a:r>
                        <a:rPr lang="ja-JP" altLang="ja-JP" sz="1000" kern="0" dirty="0">
                          <a:effectLst/>
                          <a:latin typeface="BIZ UDPゴシック" panose="020B0400000000000000" pitchFamily="50" charset="-128"/>
                          <a:ea typeface="BIZ UDPゴシック" panose="020B0400000000000000" pitchFamily="50" charset="-128"/>
                        </a:rPr>
                        <a:t>の製造</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臭素</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&lt;2</a:t>
                      </a:r>
                    </a:p>
                  </a:txBody>
                  <a:tcPr marL="5539" marR="5539" marT="5539" marB="0" anchor="ctr"/>
                </a:tc>
                <a:tc>
                  <a:txBody>
                    <a:bodyPr/>
                    <a:lstStyle/>
                    <a:p>
                      <a:pPr algn="ctr">
                        <a:spcAft>
                          <a:spcPts val="0"/>
                        </a:spcAft>
                      </a:pPr>
                      <a:r>
                        <a:rPr lang="en-US"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3.18</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730987151"/>
                  </a:ext>
                </a:extLst>
              </a:tr>
              <a:tr h="274264">
                <a:tc>
                  <a:txBody>
                    <a:bodyPr/>
                    <a:lstStyle/>
                    <a:p>
                      <a:pPr algn="ctr" fontAlgn="ct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R1.7.23</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ja-JP" alt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粉粒塊輸送用コンベア</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ja-JP" altLang="ja-JP" sz="1000" kern="0" dirty="0">
                          <a:effectLst/>
                          <a:latin typeface="BIZ UDPゴシック" panose="020B0400000000000000" pitchFamily="50" charset="-128"/>
                          <a:ea typeface="BIZ UDPゴシック" panose="020B0400000000000000" pitchFamily="50" charset="-128"/>
                        </a:rPr>
                        <a:t>金属製品</a:t>
                      </a:r>
                      <a:r>
                        <a:rPr lang="ja-JP" altLang="en-US" sz="1000" kern="0" dirty="0">
                          <a:effectLst/>
                          <a:latin typeface="BIZ UDPゴシック" panose="020B0400000000000000" pitchFamily="50" charset="-128"/>
                          <a:ea typeface="BIZ UDPゴシック" panose="020B0400000000000000" pitchFamily="50" charset="-128"/>
                        </a:rPr>
                        <a:t>等</a:t>
                      </a:r>
                      <a:r>
                        <a:rPr lang="ja-JP" altLang="ja-JP" sz="1000" kern="0" dirty="0">
                          <a:effectLst/>
                          <a:latin typeface="BIZ UDPゴシック" panose="020B0400000000000000" pitchFamily="50" charset="-128"/>
                          <a:ea typeface="BIZ UDPゴシック" panose="020B0400000000000000" pitchFamily="50" charset="-128"/>
                        </a:rPr>
                        <a:t>の製造</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銅</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&lt;0.01</a:t>
                      </a:r>
                    </a:p>
                  </a:txBody>
                  <a:tcPr marL="5539" marR="5539" marT="5539" marB="0" anchor="ctr"/>
                </a:tc>
                <a:tc>
                  <a:txBody>
                    <a:bodyPr/>
                    <a:lstStyle/>
                    <a:p>
                      <a:pPr algn="ctr">
                        <a:spcAft>
                          <a:spcPts val="0"/>
                        </a:spcAft>
                      </a:pPr>
                      <a:r>
                        <a:rPr lang="en-US"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1.49</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906778988"/>
                  </a:ext>
                </a:extLst>
              </a:tr>
              <a:tr h="274264">
                <a:tc>
                  <a:txBody>
                    <a:bodyPr/>
                    <a:lstStyle/>
                    <a:p>
                      <a:pPr algn="ctr" fontAlgn="ct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R1.7.23</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ja-JP" alt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粉粒塊輸送用コンベア</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ja-JP" altLang="ja-JP" sz="1000" kern="0" dirty="0">
                          <a:effectLst/>
                          <a:latin typeface="BIZ UDPゴシック" panose="020B0400000000000000" pitchFamily="50" charset="-128"/>
                          <a:ea typeface="BIZ UDPゴシック" panose="020B0400000000000000" pitchFamily="50" charset="-128"/>
                        </a:rPr>
                        <a:t>金属製品</a:t>
                      </a:r>
                      <a:r>
                        <a:rPr lang="ja-JP" altLang="en-US" sz="1000" kern="0" dirty="0">
                          <a:effectLst/>
                          <a:latin typeface="BIZ UDPゴシック" panose="020B0400000000000000" pitchFamily="50" charset="-128"/>
                          <a:ea typeface="BIZ UDPゴシック" panose="020B0400000000000000" pitchFamily="50" charset="-128"/>
                        </a:rPr>
                        <a:t>等</a:t>
                      </a:r>
                      <a:r>
                        <a:rPr lang="ja-JP" altLang="ja-JP" sz="1000" kern="0" dirty="0">
                          <a:effectLst/>
                          <a:latin typeface="BIZ UDPゴシック" panose="020B0400000000000000" pitchFamily="50" charset="-128"/>
                          <a:ea typeface="BIZ UDPゴシック" panose="020B0400000000000000" pitchFamily="50" charset="-128"/>
                        </a:rPr>
                        <a:t>の製造</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鉛</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&lt;0.01</a:t>
                      </a:r>
                    </a:p>
                  </a:txBody>
                  <a:tcPr marL="5539" marR="5539" marT="5539" marB="0" anchor="ctr"/>
                </a:tc>
                <a:tc>
                  <a:txBody>
                    <a:bodyPr/>
                    <a:lstStyle/>
                    <a:p>
                      <a:pPr algn="ctr">
                        <a:spcAft>
                          <a:spcPts val="0"/>
                        </a:spcAft>
                      </a:pPr>
                      <a:r>
                        <a:rPr lang="en-US"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0.30</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911120002"/>
                  </a:ext>
                </a:extLst>
              </a:tr>
              <a:tr h="274264">
                <a:tc>
                  <a:txBody>
                    <a:bodyPr/>
                    <a:lstStyle/>
                    <a:p>
                      <a:pPr algn="ctr" fontAlgn="ct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R1.7.23</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ja-JP" alt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粉粒塊輸送用コンベア</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ja-JP" altLang="ja-JP" sz="1000" kern="0" dirty="0">
                          <a:effectLst/>
                          <a:latin typeface="BIZ UDPゴシック" panose="020B0400000000000000" pitchFamily="50" charset="-128"/>
                          <a:ea typeface="BIZ UDPゴシック" panose="020B0400000000000000" pitchFamily="50" charset="-128"/>
                        </a:rPr>
                        <a:t>金属製品</a:t>
                      </a:r>
                      <a:r>
                        <a:rPr lang="ja-JP" altLang="en-US" sz="1000" kern="0" dirty="0">
                          <a:effectLst/>
                          <a:latin typeface="BIZ UDPゴシック" panose="020B0400000000000000" pitchFamily="50" charset="-128"/>
                          <a:ea typeface="BIZ UDPゴシック" panose="020B0400000000000000" pitchFamily="50" charset="-128"/>
                        </a:rPr>
                        <a:t>等</a:t>
                      </a:r>
                      <a:r>
                        <a:rPr lang="ja-JP" altLang="ja-JP" sz="1000" kern="0" dirty="0">
                          <a:effectLst/>
                          <a:latin typeface="BIZ UDPゴシック" panose="020B0400000000000000" pitchFamily="50" charset="-128"/>
                          <a:ea typeface="BIZ UDPゴシック" panose="020B0400000000000000" pitchFamily="50" charset="-128"/>
                        </a:rPr>
                        <a:t>の製造</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バナジウム</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&lt;0.01</a:t>
                      </a:r>
                    </a:p>
                  </a:txBody>
                  <a:tcPr marL="5539" marR="5539" marT="5539" marB="0" anchor="ctr"/>
                </a:tc>
                <a:tc>
                  <a:txBody>
                    <a:bodyPr/>
                    <a:lstStyle/>
                    <a:p>
                      <a:pPr algn="ctr" fontAlgn="ct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0.15</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extLst>
                  <a:ext uri="{0D108BD9-81ED-4DB2-BD59-A6C34878D82A}">
                    <a16:rowId xmlns:a16="http://schemas.microsoft.com/office/drawing/2014/main" val="2585048740"/>
                  </a:ext>
                </a:extLst>
              </a:tr>
              <a:tr h="274264">
                <a:tc>
                  <a:txBody>
                    <a:bodyPr/>
                    <a:lstStyle/>
                    <a:p>
                      <a:pPr algn="ctr" fontAlgn="ct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R1.7.23</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ja-JP" alt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粉粒塊輸送用コンベア</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ja-JP" altLang="ja-JP" sz="1000" kern="0" dirty="0">
                          <a:effectLst/>
                          <a:latin typeface="BIZ UDPゴシック" panose="020B0400000000000000" pitchFamily="50" charset="-128"/>
                          <a:ea typeface="BIZ UDPゴシック" panose="020B0400000000000000" pitchFamily="50" charset="-128"/>
                        </a:rPr>
                        <a:t>金属製品</a:t>
                      </a:r>
                      <a:r>
                        <a:rPr lang="ja-JP" altLang="en-US" sz="1000" kern="0" dirty="0">
                          <a:effectLst/>
                          <a:latin typeface="BIZ UDPゴシック" panose="020B0400000000000000" pitchFamily="50" charset="-128"/>
                          <a:ea typeface="BIZ UDPゴシック" panose="020B0400000000000000" pitchFamily="50" charset="-128"/>
                        </a:rPr>
                        <a:t>等</a:t>
                      </a:r>
                      <a:r>
                        <a:rPr lang="ja-JP" altLang="ja-JP" sz="1000" kern="0" dirty="0">
                          <a:effectLst/>
                          <a:latin typeface="BIZ UDPゴシック" panose="020B0400000000000000" pitchFamily="50" charset="-128"/>
                          <a:ea typeface="BIZ UDPゴシック" panose="020B0400000000000000" pitchFamily="50" charset="-128"/>
                        </a:rPr>
                        <a:t>の製造</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ベリリウム</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&lt;0.01</a:t>
                      </a:r>
                    </a:p>
                  </a:txBody>
                  <a:tcPr marL="5539" marR="5539" marT="5539" marB="0" anchor="ctr"/>
                </a:tc>
                <a:tc>
                  <a:txBody>
                    <a:bodyPr/>
                    <a:lstStyle/>
                    <a:p>
                      <a:pPr algn="ctr" fontAlgn="ct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0.01</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extLst>
                  <a:ext uri="{0D108BD9-81ED-4DB2-BD59-A6C34878D82A}">
                    <a16:rowId xmlns:a16="http://schemas.microsoft.com/office/drawing/2014/main" val="1155407632"/>
                  </a:ext>
                </a:extLst>
              </a:tr>
              <a:tr h="274264">
                <a:tc>
                  <a:txBody>
                    <a:bodyPr/>
                    <a:lstStyle/>
                    <a:p>
                      <a:pPr algn="ctr" fontAlgn="ct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R1.7.23</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ja-JP" alt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粉粒塊輸送用コンベア</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ja-JP" altLang="ja-JP" sz="1000" kern="0" dirty="0">
                          <a:effectLst/>
                          <a:latin typeface="BIZ UDPゴシック" panose="020B0400000000000000" pitchFamily="50" charset="-128"/>
                          <a:ea typeface="BIZ UDPゴシック" panose="020B0400000000000000" pitchFamily="50" charset="-128"/>
                        </a:rPr>
                        <a:t>金属製品</a:t>
                      </a:r>
                      <a:r>
                        <a:rPr lang="ja-JP" altLang="en-US" sz="1000" kern="0" dirty="0">
                          <a:effectLst/>
                          <a:latin typeface="BIZ UDPゴシック" panose="020B0400000000000000" pitchFamily="50" charset="-128"/>
                          <a:ea typeface="BIZ UDPゴシック" panose="020B0400000000000000" pitchFamily="50" charset="-128"/>
                        </a:rPr>
                        <a:t>等</a:t>
                      </a:r>
                      <a:r>
                        <a:rPr lang="ja-JP" altLang="ja-JP" sz="1000" kern="0" dirty="0">
                          <a:effectLst/>
                          <a:latin typeface="BIZ UDPゴシック" panose="020B0400000000000000" pitchFamily="50" charset="-128"/>
                          <a:ea typeface="BIZ UDPゴシック" panose="020B0400000000000000" pitchFamily="50" charset="-128"/>
                        </a:rPr>
                        <a:t>の製造</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ホルムアルデヒド</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&lt;0.5</a:t>
                      </a:r>
                    </a:p>
                  </a:txBody>
                  <a:tcPr marL="5539" marR="5539" marT="5539" marB="0" anchor="ctr"/>
                </a:tc>
                <a:tc>
                  <a:txBody>
                    <a:bodyPr/>
                    <a:lstStyle/>
                    <a:p>
                      <a:pPr algn="ctr" fontAlgn="ct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1.99</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extLst>
                  <a:ext uri="{0D108BD9-81ED-4DB2-BD59-A6C34878D82A}">
                    <a16:rowId xmlns:a16="http://schemas.microsoft.com/office/drawing/2014/main" val="124163388"/>
                  </a:ext>
                </a:extLst>
              </a:tr>
              <a:tr h="274264">
                <a:tc>
                  <a:txBody>
                    <a:bodyPr/>
                    <a:lstStyle/>
                    <a:p>
                      <a:pPr algn="ctr" fontAlgn="ct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R1.7.23</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ja-JP" alt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粉粒塊輸送用コンベア</a:t>
                      </a:r>
                      <a:endParaRPr lang="zh-CN"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ja-JP" altLang="ja-JP" sz="1000" kern="0" dirty="0">
                          <a:effectLst/>
                          <a:latin typeface="BIZ UDPゴシック" panose="020B0400000000000000" pitchFamily="50" charset="-128"/>
                          <a:ea typeface="BIZ UDPゴシック" panose="020B0400000000000000" pitchFamily="50" charset="-128"/>
                        </a:rPr>
                        <a:t>金属製品</a:t>
                      </a:r>
                      <a:r>
                        <a:rPr lang="ja-JP" altLang="en-US" sz="1000" kern="0" dirty="0">
                          <a:effectLst/>
                          <a:latin typeface="BIZ UDPゴシック" panose="020B0400000000000000" pitchFamily="50" charset="-128"/>
                          <a:ea typeface="BIZ UDPゴシック" panose="020B0400000000000000" pitchFamily="50" charset="-128"/>
                        </a:rPr>
                        <a:t>等</a:t>
                      </a:r>
                      <a:r>
                        <a:rPr lang="ja-JP" altLang="ja-JP" sz="1000" kern="0" dirty="0">
                          <a:effectLst/>
                          <a:latin typeface="BIZ UDPゴシック" panose="020B0400000000000000" pitchFamily="50" charset="-128"/>
                          <a:ea typeface="BIZ UDPゴシック" panose="020B0400000000000000" pitchFamily="50" charset="-128"/>
                        </a:rPr>
                        <a:t>の製造</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マンガン</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&lt;0.01</a:t>
                      </a:r>
                    </a:p>
                  </a:txBody>
                  <a:tcPr marL="5539" marR="5539" marT="5539" marB="0" anchor="ctr"/>
                </a:tc>
                <a:tc>
                  <a:txBody>
                    <a:bodyPr/>
                    <a:lstStyle/>
                    <a:p>
                      <a:pPr algn="ctr" fontAlgn="ct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0.59</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extLst>
                  <a:ext uri="{0D108BD9-81ED-4DB2-BD59-A6C34878D82A}">
                    <a16:rowId xmlns:a16="http://schemas.microsoft.com/office/drawing/2014/main" val="1972222222"/>
                  </a:ext>
                </a:extLst>
              </a:tr>
              <a:tr h="274264">
                <a:tc>
                  <a:txBody>
                    <a:bodyPr/>
                    <a:lstStyle/>
                    <a:p>
                      <a:pPr algn="ctr" fontAlgn="ct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R1.7.23</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ja-JP" alt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粉粒塊輸送用コンベア</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ja-JP" altLang="ja-JP" sz="1000" kern="0" dirty="0">
                          <a:effectLst/>
                          <a:latin typeface="BIZ UDPゴシック" panose="020B0400000000000000" pitchFamily="50" charset="-128"/>
                          <a:ea typeface="BIZ UDPゴシック" panose="020B0400000000000000" pitchFamily="50" charset="-128"/>
                        </a:rPr>
                        <a:t>金属製品</a:t>
                      </a:r>
                      <a:r>
                        <a:rPr lang="ja-JP" altLang="en-US" sz="1000" kern="0" dirty="0">
                          <a:effectLst/>
                          <a:latin typeface="BIZ UDPゴシック" panose="020B0400000000000000" pitchFamily="50" charset="-128"/>
                          <a:ea typeface="BIZ UDPゴシック" panose="020B0400000000000000" pitchFamily="50" charset="-128"/>
                        </a:rPr>
                        <a:t>等</a:t>
                      </a:r>
                      <a:r>
                        <a:rPr lang="ja-JP" altLang="ja-JP" sz="1000" kern="0" dirty="0">
                          <a:effectLst/>
                          <a:latin typeface="BIZ UDPゴシック" panose="020B0400000000000000" pitchFamily="50" charset="-128"/>
                          <a:ea typeface="BIZ UDPゴシック" panose="020B0400000000000000" pitchFamily="50" charset="-128"/>
                        </a:rPr>
                        <a:t>の製造</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Ｎ－メチルアニリン</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tc>
                  <a:txBody>
                    <a:bodyPr/>
                    <a:lstStyle/>
                    <a:p>
                      <a:pPr algn="ctr" fontAlgn="ct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&lt;0.1</a:t>
                      </a:r>
                    </a:p>
                  </a:txBody>
                  <a:tcPr marL="5539" marR="5539" marT="5539" marB="0" anchor="ctr"/>
                </a:tc>
                <a:tc>
                  <a:txBody>
                    <a:bodyPr/>
                    <a:lstStyle/>
                    <a:p>
                      <a:pPr algn="ctr" fontAlgn="ct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14.26</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5539" marR="5539" marT="5539" marB="0" anchor="ctr"/>
                </a:tc>
                <a:extLst>
                  <a:ext uri="{0D108BD9-81ED-4DB2-BD59-A6C34878D82A}">
                    <a16:rowId xmlns:a16="http://schemas.microsoft.com/office/drawing/2014/main" val="3077925354"/>
                  </a:ext>
                </a:extLst>
              </a:tr>
              <a:tr h="274264">
                <a:tc>
                  <a:txBody>
                    <a:bodyPr/>
                    <a:lstStyle/>
                    <a:p>
                      <a:pPr algn="ctr" fontAlgn="ctr"/>
                      <a:r>
                        <a:rPr lang="en-US" sz="1000" u="none" strike="noStrike" dirty="0">
                          <a:effectLst/>
                          <a:latin typeface="BIZ UDPゴシック" panose="020B0400000000000000" pitchFamily="50" charset="-128"/>
                          <a:ea typeface="BIZ UDPゴシック" panose="020B0400000000000000" pitchFamily="50" charset="-128"/>
                        </a:rPr>
                        <a:t>R1.9.6</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混合施設</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ja-JP" sz="1000" kern="0" dirty="0">
                          <a:effectLst/>
                          <a:latin typeface="BIZ UDPゴシック" panose="020B0400000000000000" pitchFamily="50" charset="-128"/>
                          <a:ea typeface="BIZ UDPゴシック" panose="020B0400000000000000" pitchFamily="50" charset="-128"/>
                        </a:rPr>
                        <a:t>金属製品</a:t>
                      </a:r>
                      <a:r>
                        <a:rPr lang="ja-JP" altLang="en-US" sz="1000" kern="0" dirty="0">
                          <a:effectLst/>
                          <a:latin typeface="BIZ UDPゴシック" panose="020B0400000000000000" pitchFamily="50" charset="-128"/>
                          <a:ea typeface="BIZ UDPゴシック" panose="020B0400000000000000" pitchFamily="50" charset="-128"/>
                        </a:rPr>
                        <a:t>等</a:t>
                      </a:r>
                      <a:r>
                        <a:rPr lang="ja-JP" altLang="ja-JP" sz="1000" kern="0" dirty="0">
                          <a:effectLst/>
                          <a:latin typeface="BIZ UDPゴシック" panose="020B0400000000000000" pitchFamily="50" charset="-128"/>
                          <a:ea typeface="BIZ UDPゴシック" panose="020B0400000000000000" pitchFamily="50" charset="-128"/>
                        </a:rPr>
                        <a:t>の製造</a:t>
                      </a:r>
                      <a:endParaRPr lang="ja-JP" alt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マンガン</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en-US" altLang="ja-JP" sz="1000" u="none" strike="noStrike" dirty="0">
                          <a:effectLst/>
                          <a:latin typeface="BIZ UDPゴシック" panose="020B0400000000000000" pitchFamily="50" charset="-128"/>
                          <a:ea typeface="BIZ UDPゴシック" panose="020B0400000000000000" pitchFamily="50" charset="-128"/>
                        </a:rPr>
                        <a:t>0.23</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en-US" altLang="ja-JP" sz="1000" u="none" strike="noStrike" dirty="0">
                          <a:effectLst/>
                          <a:latin typeface="BIZ UDPゴシック" panose="020B0400000000000000" pitchFamily="50" charset="-128"/>
                          <a:ea typeface="BIZ UDPゴシック" panose="020B0400000000000000" pitchFamily="50" charset="-128"/>
                        </a:rPr>
                        <a:t>1.66</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673808150"/>
                  </a:ext>
                </a:extLst>
              </a:tr>
              <a:tr h="274264">
                <a:tc>
                  <a:txBody>
                    <a:bodyPr/>
                    <a:lstStyle/>
                    <a:p>
                      <a:pPr algn="ctr" fontAlgn="ctr"/>
                      <a:r>
                        <a:rPr lang="en-US" sz="1000" u="none" strike="noStrike" dirty="0">
                          <a:effectLst/>
                          <a:latin typeface="BIZ UDPゴシック" panose="020B0400000000000000" pitchFamily="50" charset="-128"/>
                          <a:ea typeface="BIZ UDPゴシック" panose="020B0400000000000000" pitchFamily="50" charset="-128"/>
                        </a:rPr>
                        <a:t>R1.9.6</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混合施設</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ja-JP" sz="1000" kern="0" dirty="0">
                          <a:effectLst/>
                          <a:latin typeface="BIZ UDPゴシック" panose="020B0400000000000000" pitchFamily="50" charset="-128"/>
                          <a:ea typeface="BIZ UDPゴシック" panose="020B0400000000000000" pitchFamily="50" charset="-128"/>
                        </a:rPr>
                        <a:t>金属製品</a:t>
                      </a:r>
                      <a:r>
                        <a:rPr lang="ja-JP" altLang="en-US" sz="1000" kern="0" dirty="0">
                          <a:effectLst/>
                          <a:latin typeface="BIZ UDPゴシック" panose="020B0400000000000000" pitchFamily="50" charset="-128"/>
                          <a:ea typeface="BIZ UDPゴシック" panose="020B0400000000000000" pitchFamily="50" charset="-128"/>
                        </a:rPr>
                        <a:t>等</a:t>
                      </a:r>
                      <a:r>
                        <a:rPr lang="ja-JP" altLang="ja-JP" sz="1000" kern="0" dirty="0">
                          <a:effectLst/>
                          <a:latin typeface="BIZ UDPゴシック" panose="020B0400000000000000" pitchFamily="50" charset="-128"/>
                          <a:ea typeface="BIZ UDPゴシック" panose="020B0400000000000000" pitchFamily="50" charset="-128"/>
                        </a:rPr>
                        <a:t>の製造</a:t>
                      </a:r>
                      <a:endParaRPr lang="ja-JP" alt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ja-JP" altLang="en-US" sz="1000" u="none" strike="noStrike" dirty="0">
                          <a:effectLst/>
                          <a:latin typeface="BIZ UDPゴシック" panose="020B0400000000000000" pitchFamily="50" charset="-128"/>
                          <a:ea typeface="BIZ UDPゴシック" panose="020B0400000000000000" pitchFamily="50" charset="-128"/>
                        </a:rPr>
                        <a:t>マンガン</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en-US" altLang="ja-JP" sz="1000" u="none" strike="noStrike" dirty="0">
                          <a:effectLst/>
                          <a:latin typeface="BIZ UDPゴシック" panose="020B0400000000000000" pitchFamily="50" charset="-128"/>
                          <a:ea typeface="BIZ UDPゴシック" panose="020B0400000000000000" pitchFamily="50" charset="-128"/>
                        </a:rPr>
                        <a:t>&lt;0.01</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en-US" altLang="ja-JP" sz="1000" u="none" strike="noStrike" dirty="0">
                          <a:effectLst/>
                          <a:latin typeface="BIZ UDPゴシック" panose="020B0400000000000000" pitchFamily="50" charset="-128"/>
                          <a:ea typeface="BIZ UDPゴシック" panose="020B0400000000000000" pitchFamily="50" charset="-128"/>
                        </a:rPr>
                        <a:t>3.43</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104357338"/>
                  </a:ext>
                </a:extLst>
              </a:tr>
            </a:tbl>
          </a:graphicData>
        </a:graphic>
      </p:graphicFrame>
      <p:sp>
        <p:nvSpPr>
          <p:cNvPr id="10" name="スライド番号プレースホルダー 2">
            <a:extLst>
              <a:ext uri="{FF2B5EF4-FFF2-40B4-BE49-F238E27FC236}">
                <a16:creationId xmlns:a16="http://schemas.microsoft.com/office/drawing/2014/main" id="{F13B1C72-6F99-4013-B271-7A3ED731F06D}"/>
              </a:ext>
            </a:extLst>
          </p:cNvPr>
          <p:cNvSpPr txBox="1">
            <a:spLocks/>
          </p:cNvSpPr>
          <p:nvPr/>
        </p:nvSpPr>
        <p:spPr>
          <a:xfrm>
            <a:off x="9350787" y="6041362"/>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chemeClr val="tx1"/>
                </a:solidFill>
                <a:latin typeface="BIZ UDPゴシック" panose="020B0400000000000000" pitchFamily="50" charset="-128"/>
                <a:ea typeface="BIZ UDPゴシック" panose="020B0400000000000000" pitchFamily="50" charset="-128"/>
              </a:rPr>
              <a:pPr>
                <a:spcAft>
                  <a:spcPts val="600"/>
                </a:spcAft>
              </a:pPr>
              <a:t>25</a:t>
            </a:fld>
            <a:endParaRPr lang="en-US" dirty="0">
              <a:solidFill>
                <a:schemeClr val="tx1"/>
              </a:solidFill>
              <a:latin typeface="BIZ UDPゴシック" panose="020B0400000000000000" pitchFamily="50" charset="-128"/>
              <a:ea typeface="BIZ UDPゴシック" panose="020B0400000000000000" pitchFamily="50" charset="-128"/>
            </a:endParaRPr>
          </a:p>
        </p:txBody>
      </p:sp>
      <p:sp>
        <p:nvSpPr>
          <p:cNvPr id="12" name="テキスト ボックス 11">
            <a:extLst>
              <a:ext uri="{FF2B5EF4-FFF2-40B4-BE49-F238E27FC236}">
                <a16:creationId xmlns:a16="http://schemas.microsoft.com/office/drawing/2014/main" id="{E765D22D-AF4B-4210-B043-4A3024F8A57D}"/>
              </a:ext>
            </a:extLst>
          </p:cNvPr>
          <p:cNvSpPr txBox="1"/>
          <p:nvPr/>
        </p:nvSpPr>
        <p:spPr>
          <a:xfrm>
            <a:off x="875228" y="6301010"/>
            <a:ext cx="5277407" cy="415498"/>
          </a:xfrm>
          <a:prstGeom prst="rect">
            <a:avLst/>
          </a:prstGeom>
          <a:noFill/>
        </p:spPr>
        <p:txBody>
          <a:bodyPr wrap="none" rtlCol="0">
            <a:spAutoFit/>
          </a:bodyPr>
          <a:lstStyle/>
          <a:p>
            <a:r>
              <a:rPr kumimoji="1" lang="en-US" altLang="ja-JP" sz="1050" dirty="0">
                <a:latin typeface="BIZ UDPゴシック" panose="020B0400000000000000" pitchFamily="50" charset="-128"/>
                <a:ea typeface="BIZ UDPゴシック" panose="020B0400000000000000" pitchFamily="50" charset="-128"/>
              </a:rPr>
              <a:t>※H29</a:t>
            </a:r>
            <a:r>
              <a:rPr kumimoji="1" lang="ja-JP" altLang="en-US" sz="1050" dirty="0">
                <a:latin typeface="BIZ UDPゴシック" panose="020B0400000000000000" pitchFamily="50" charset="-128"/>
                <a:ea typeface="BIZ UDPゴシック" panose="020B0400000000000000" pitchFamily="50" charset="-128"/>
              </a:rPr>
              <a:t>年度以降、政令市・権限移譲市が把握している事業所の排出濃度データの一部。</a:t>
            </a:r>
            <a:endParaRPr kumimoji="1" lang="en-US" altLang="ja-JP" sz="1050" dirty="0">
              <a:latin typeface="BIZ UDPゴシック" panose="020B0400000000000000" pitchFamily="50" charset="-128"/>
              <a:ea typeface="BIZ UDPゴシック" panose="020B0400000000000000" pitchFamily="50" charset="-128"/>
            </a:endParaRPr>
          </a:p>
          <a:p>
            <a:r>
              <a:rPr kumimoji="1" lang="ja-JP" altLang="en-US" sz="1050" dirty="0">
                <a:latin typeface="BIZ UDPゴシック" panose="020B0400000000000000" pitchFamily="50" charset="-128"/>
                <a:ea typeface="BIZ UDPゴシック" panose="020B0400000000000000" pitchFamily="50" charset="-128"/>
              </a:rPr>
              <a:t>　（</a:t>
            </a:r>
            <a:r>
              <a:rPr kumimoji="1" lang="en-US" altLang="ja-JP" sz="1050" dirty="0">
                <a:latin typeface="BIZ UDPゴシック" panose="020B0400000000000000" pitchFamily="50" charset="-128"/>
                <a:ea typeface="BIZ UDPゴシック" panose="020B0400000000000000" pitchFamily="50" charset="-128"/>
              </a:rPr>
              <a:t> R</a:t>
            </a:r>
            <a:r>
              <a:rPr kumimoji="1" lang="ja-JP" altLang="en-US" sz="1050" dirty="0">
                <a:latin typeface="BIZ UDPゴシック" panose="020B0400000000000000" pitchFamily="50" charset="-128"/>
                <a:ea typeface="BIZ UDPゴシック" panose="020B0400000000000000" pitchFamily="50" charset="-128"/>
              </a:rPr>
              <a:t>３</a:t>
            </a:r>
            <a:r>
              <a:rPr kumimoji="1" lang="en-US" altLang="ja-JP" sz="1050" dirty="0">
                <a:latin typeface="BIZ UDPゴシック" panose="020B0400000000000000" pitchFamily="50" charset="-128"/>
                <a:ea typeface="BIZ UDPゴシック" panose="020B0400000000000000" pitchFamily="50" charset="-128"/>
              </a:rPr>
              <a:t>.</a:t>
            </a:r>
            <a:r>
              <a:rPr kumimoji="1" lang="ja-JP" altLang="en-US" sz="1050" dirty="0">
                <a:latin typeface="BIZ UDPゴシック" panose="020B0400000000000000" pitchFamily="50" charset="-128"/>
                <a:ea typeface="BIZ UDPゴシック" panose="020B0400000000000000" pitchFamily="50" charset="-128"/>
              </a:rPr>
              <a:t>１政令市・権限移譲市アンケート調査による提供データより）</a:t>
            </a:r>
          </a:p>
        </p:txBody>
      </p:sp>
    </p:spTree>
    <p:extLst>
      <p:ext uri="{BB962C8B-B14F-4D97-AF65-F5344CB8AC3E}">
        <p14:creationId xmlns:p14="http://schemas.microsoft.com/office/powerpoint/2010/main" val="13512390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a:extLst>
              <a:ext uri="{FF2B5EF4-FFF2-40B4-BE49-F238E27FC236}">
                <a16:creationId xmlns:a16="http://schemas.microsoft.com/office/drawing/2014/main" id="{6E27593D-4E4E-4106-8D8F-CDA85AE21C34}"/>
              </a:ext>
            </a:extLst>
          </p:cNvPr>
          <p:cNvSpPr>
            <a:spLocks noGrp="1"/>
          </p:cNvSpPr>
          <p:nvPr>
            <p:ph type="title"/>
          </p:nvPr>
        </p:nvSpPr>
        <p:spPr>
          <a:xfrm>
            <a:off x="1083470" y="609600"/>
            <a:ext cx="7508080" cy="734351"/>
          </a:xfrm>
        </p:spPr>
        <p:txBody>
          <a:bodyPr>
            <a:normAutofit/>
          </a:bodyPr>
          <a:lstStyle/>
          <a:p>
            <a:r>
              <a:rPr kumimoji="1" lang="ja-JP" altLang="en-US" sz="2400" dirty="0">
                <a:latin typeface="BIZ UDPゴシック" panose="020B0400000000000000" pitchFamily="50" charset="-128"/>
                <a:ea typeface="BIZ UDPゴシック" panose="020B0400000000000000" pitchFamily="50" charset="-128"/>
              </a:rPr>
              <a:t>（参考）特定粉</a:t>
            </a:r>
            <a:r>
              <a:rPr lang="ja-JP" altLang="en-US" sz="2400" dirty="0">
                <a:latin typeface="BIZ UDPゴシック" panose="020B0400000000000000" pitchFamily="50" charset="-128"/>
                <a:ea typeface="BIZ UDPゴシック" panose="020B0400000000000000" pitchFamily="50" charset="-128"/>
              </a:rPr>
              <a:t>じん</a:t>
            </a:r>
            <a:r>
              <a:rPr kumimoji="1" lang="ja-JP" altLang="en-US" sz="2400" dirty="0">
                <a:latin typeface="BIZ UDPゴシック" panose="020B0400000000000000" pitchFamily="50" charset="-128"/>
                <a:ea typeface="BIZ UDPゴシック" panose="020B0400000000000000" pitchFamily="50" charset="-128"/>
              </a:rPr>
              <a:t>規制対象物質の物性</a:t>
            </a: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7" name="テキスト ボックス 6">
            <a:extLst>
              <a:ext uri="{FF2B5EF4-FFF2-40B4-BE49-F238E27FC236}">
                <a16:creationId xmlns:a16="http://schemas.microsoft.com/office/drawing/2014/main" id="{A53603C6-D424-45CD-BD4D-38A46B3130C1}"/>
              </a:ext>
            </a:extLst>
          </p:cNvPr>
          <p:cNvSpPr txBox="1"/>
          <p:nvPr/>
        </p:nvSpPr>
        <p:spPr>
          <a:xfrm>
            <a:off x="2725930" y="6358862"/>
            <a:ext cx="6370655" cy="400110"/>
          </a:xfrm>
          <a:prstGeom prst="rect">
            <a:avLst/>
          </a:prstGeom>
          <a:noFill/>
        </p:spPr>
        <p:txBody>
          <a:bodyPr wrap="none" rtlCol="0">
            <a:spAutoFit/>
          </a:bodyPr>
          <a:lstStyle/>
          <a:p>
            <a:r>
              <a:rPr kumimoji="1" lang="en-US" altLang="ja-JP" sz="1000" dirty="0">
                <a:latin typeface="BIZ UDPゴシック" panose="020B0400000000000000" pitchFamily="50" charset="-128"/>
                <a:ea typeface="BIZ UDPゴシック" panose="020B0400000000000000" pitchFamily="50" charset="-128"/>
              </a:rPr>
              <a:t>※</a:t>
            </a:r>
            <a:r>
              <a:rPr kumimoji="1" lang="ja-JP" altLang="en-US" sz="1000" dirty="0">
                <a:latin typeface="BIZ UDPゴシック" panose="020B0400000000000000" pitchFamily="50" charset="-128"/>
                <a:ea typeface="BIZ UDPゴシック" panose="020B0400000000000000" pitchFamily="50" charset="-128"/>
              </a:rPr>
              <a:t>出典は国立研究開発法人国立環境研究所化学物質データベース及び職場のあんぜんサイト（厚生労働省</a:t>
            </a:r>
            <a:r>
              <a:rPr kumimoji="1" lang="en-US" altLang="ja-JP" sz="1000" dirty="0">
                <a:latin typeface="BIZ UDPゴシック" panose="020B0400000000000000" pitchFamily="50" charset="-128"/>
                <a:ea typeface="BIZ UDPゴシック" panose="020B0400000000000000" pitchFamily="50" charset="-128"/>
              </a:rPr>
              <a:t>HP</a:t>
            </a:r>
            <a:r>
              <a:rPr kumimoji="1" lang="ja-JP" altLang="en-US" sz="1000" dirty="0">
                <a:latin typeface="BIZ UDPゴシック" panose="020B0400000000000000" pitchFamily="50" charset="-128"/>
                <a:ea typeface="BIZ UDPゴシック" panose="020B0400000000000000" pitchFamily="50" charset="-128"/>
              </a:rPr>
              <a:t>）</a:t>
            </a:r>
            <a:endParaRPr kumimoji="1" lang="en-US" altLang="ja-JP" sz="1000" dirty="0">
              <a:latin typeface="BIZ UDPゴシック" panose="020B0400000000000000" pitchFamily="50" charset="-128"/>
              <a:ea typeface="BIZ UDPゴシック" panose="020B0400000000000000" pitchFamily="50" charset="-128"/>
            </a:endParaRPr>
          </a:p>
          <a:p>
            <a:r>
              <a:rPr kumimoji="1" lang="en-US" altLang="ja-JP" sz="1000" dirty="0">
                <a:latin typeface="BIZ UDPゴシック" panose="020B0400000000000000" pitchFamily="50" charset="-128"/>
                <a:ea typeface="BIZ UDPゴシック" panose="020B0400000000000000" pitchFamily="50" charset="-128"/>
              </a:rPr>
              <a:t>※</a:t>
            </a:r>
            <a:r>
              <a:rPr kumimoji="1" lang="ja-JP" altLang="en-US" sz="1000" dirty="0">
                <a:latin typeface="BIZ UDPゴシック" panose="020B0400000000000000" pitchFamily="50" charset="-128"/>
                <a:ea typeface="BIZ UDPゴシック" panose="020B0400000000000000" pitchFamily="50" charset="-128"/>
              </a:rPr>
              <a:t>温度の単位は℃</a:t>
            </a:r>
          </a:p>
        </p:txBody>
      </p:sp>
      <p:graphicFrame>
        <p:nvGraphicFramePr>
          <p:cNvPr id="12" name="表 5">
            <a:extLst>
              <a:ext uri="{FF2B5EF4-FFF2-40B4-BE49-F238E27FC236}">
                <a16:creationId xmlns:a16="http://schemas.microsoft.com/office/drawing/2014/main" id="{A1C77F46-17F8-4A09-9837-144E2BD6446F}"/>
              </a:ext>
            </a:extLst>
          </p:cNvPr>
          <p:cNvGraphicFramePr>
            <a:graphicFrameLocks noGrp="1"/>
          </p:cNvGraphicFramePr>
          <p:nvPr>
            <p:extLst>
              <p:ext uri="{D42A27DB-BD31-4B8C-83A1-F6EECF244321}">
                <p14:modId xmlns:p14="http://schemas.microsoft.com/office/powerpoint/2010/main" val="4194224510"/>
              </p:ext>
            </p:extLst>
          </p:nvPr>
        </p:nvGraphicFramePr>
        <p:xfrm>
          <a:off x="601930" y="1118235"/>
          <a:ext cx="4248000" cy="4843008"/>
        </p:xfrm>
        <a:graphic>
          <a:graphicData uri="http://schemas.openxmlformats.org/drawingml/2006/table">
            <a:tbl>
              <a:tblPr firstRow="1" bandRow="1">
                <a:tableStyleId>{5C22544A-7EE6-4342-B048-85BDC9FD1C3A}</a:tableStyleId>
              </a:tblPr>
              <a:tblGrid>
                <a:gridCol w="1224000">
                  <a:extLst>
                    <a:ext uri="{9D8B030D-6E8A-4147-A177-3AD203B41FA5}">
                      <a16:colId xmlns:a16="http://schemas.microsoft.com/office/drawing/2014/main" val="3758625404"/>
                    </a:ext>
                  </a:extLst>
                </a:gridCol>
                <a:gridCol w="1080000">
                  <a:extLst>
                    <a:ext uri="{9D8B030D-6E8A-4147-A177-3AD203B41FA5}">
                      <a16:colId xmlns:a16="http://schemas.microsoft.com/office/drawing/2014/main" val="3162794145"/>
                    </a:ext>
                  </a:extLst>
                </a:gridCol>
                <a:gridCol w="468000">
                  <a:extLst>
                    <a:ext uri="{9D8B030D-6E8A-4147-A177-3AD203B41FA5}">
                      <a16:colId xmlns:a16="http://schemas.microsoft.com/office/drawing/2014/main" val="2412731014"/>
                    </a:ext>
                  </a:extLst>
                </a:gridCol>
                <a:gridCol w="540000">
                  <a:extLst>
                    <a:ext uri="{9D8B030D-6E8A-4147-A177-3AD203B41FA5}">
                      <a16:colId xmlns:a16="http://schemas.microsoft.com/office/drawing/2014/main" val="2027804058"/>
                    </a:ext>
                  </a:extLst>
                </a:gridCol>
                <a:gridCol w="468000">
                  <a:extLst>
                    <a:ext uri="{9D8B030D-6E8A-4147-A177-3AD203B41FA5}">
                      <a16:colId xmlns:a16="http://schemas.microsoft.com/office/drawing/2014/main" val="3029157012"/>
                    </a:ext>
                  </a:extLst>
                </a:gridCol>
                <a:gridCol w="468000">
                  <a:extLst>
                    <a:ext uri="{9D8B030D-6E8A-4147-A177-3AD203B41FA5}">
                      <a16:colId xmlns:a16="http://schemas.microsoft.com/office/drawing/2014/main" val="3538004235"/>
                    </a:ext>
                  </a:extLst>
                </a:gridCol>
              </a:tblGrid>
              <a:tr h="288000">
                <a:tc>
                  <a:txBody>
                    <a:bodyPr/>
                    <a:lstStyle/>
                    <a:p>
                      <a:pPr algn="ctr">
                        <a:lnSpc>
                          <a:spcPct val="100000"/>
                        </a:lnSpc>
                      </a:pPr>
                      <a:r>
                        <a:rPr kumimoji="1" lang="ja-JP" altLang="en-US" sz="800" dirty="0">
                          <a:latin typeface="BIZ UDPゴシック" panose="020B0400000000000000" pitchFamily="50" charset="-128"/>
                          <a:ea typeface="BIZ UDPゴシック" panose="020B0400000000000000" pitchFamily="50" charset="-128"/>
                        </a:rPr>
                        <a:t>物質名</a:t>
                      </a:r>
                    </a:p>
                  </a:txBody>
                  <a:tcPr marL="0" marR="0" marT="0" marB="0" anchor="ctr"/>
                </a:tc>
                <a:tc>
                  <a:txBody>
                    <a:bodyPr/>
                    <a:lstStyle/>
                    <a:p>
                      <a:pPr algn="ctr">
                        <a:lnSpc>
                          <a:spcPct val="100000"/>
                        </a:lnSpc>
                      </a:pP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kumimoji="1" lang="ja-JP" altLang="en-US" sz="800" dirty="0">
                          <a:latin typeface="BIZ UDPゴシック" panose="020B0400000000000000" pitchFamily="50" charset="-128"/>
                          <a:ea typeface="BIZ UDPゴシック" panose="020B0400000000000000" pitchFamily="50" charset="-128"/>
                        </a:rPr>
                        <a:t>融点</a:t>
                      </a:r>
                      <a:endParaRPr kumimoji="1" lang="en-US" altLang="ja-JP" sz="800" dirty="0">
                        <a:latin typeface="BIZ UDPゴシック" panose="020B0400000000000000" pitchFamily="50" charset="-128"/>
                        <a:ea typeface="BIZ UDPゴシック" panose="020B0400000000000000" pitchFamily="50" charset="-128"/>
                      </a:endParaRPr>
                    </a:p>
                    <a:p>
                      <a:pPr algn="ctr">
                        <a:lnSpc>
                          <a:spcPct val="100000"/>
                        </a:lnSpc>
                      </a:pPr>
                      <a:r>
                        <a:rPr kumimoji="1" lang="ja-JP" altLang="en-US" sz="800" dirty="0">
                          <a:latin typeface="BIZ UDPゴシック" panose="020B0400000000000000" pitchFamily="50" charset="-128"/>
                          <a:ea typeface="BIZ UDPゴシック" panose="020B0400000000000000" pitchFamily="50" charset="-128"/>
                        </a:rPr>
                        <a:t>（最小値）</a:t>
                      </a:r>
                    </a:p>
                  </a:txBody>
                  <a:tcPr marL="0" marR="0" marT="0" marB="0" anchor="ctr"/>
                </a:tc>
                <a:tc>
                  <a:txBody>
                    <a:bodyPr/>
                    <a:lstStyle/>
                    <a:p>
                      <a:pPr algn="ctr">
                        <a:lnSpc>
                          <a:spcPct val="100000"/>
                        </a:lnSpc>
                      </a:pPr>
                      <a:r>
                        <a:rPr kumimoji="1" lang="ja-JP" altLang="en-US" sz="800" dirty="0">
                          <a:latin typeface="BIZ UDPゴシック" panose="020B0400000000000000" pitchFamily="50" charset="-128"/>
                          <a:ea typeface="BIZ UDPゴシック" panose="020B0400000000000000" pitchFamily="50" charset="-128"/>
                        </a:rPr>
                        <a:t>融点</a:t>
                      </a:r>
                      <a:endParaRPr kumimoji="1" lang="en-US" altLang="ja-JP" sz="800" dirty="0">
                        <a:latin typeface="BIZ UDPゴシック" panose="020B0400000000000000" pitchFamily="50" charset="-128"/>
                        <a:ea typeface="BIZ UDPゴシック" panose="020B0400000000000000" pitchFamily="50" charset="-128"/>
                      </a:endParaRPr>
                    </a:p>
                    <a:p>
                      <a:pPr algn="ctr">
                        <a:lnSpc>
                          <a:spcPct val="100000"/>
                        </a:lnSpc>
                      </a:pPr>
                      <a:r>
                        <a:rPr kumimoji="1" lang="ja-JP" altLang="en-US" sz="800" dirty="0">
                          <a:latin typeface="BIZ UDPゴシック" panose="020B0400000000000000" pitchFamily="50" charset="-128"/>
                          <a:ea typeface="BIZ UDPゴシック" panose="020B0400000000000000" pitchFamily="50" charset="-128"/>
                        </a:rPr>
                        <a:t>（最大値）</a:t>
                      </a: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800" dirty="0">
                          <a:latin typeface="BIZ UDPゴシック" panose="020B0400000000000000" pitchFamily="50" charset="-128"/>
                          <a:ea typeface="BIZ UDPゴシック" panose="020B0400000000000000" pitchFamily="50" charset="-128"/>
                        </a:rPr>
                        <a:t>沸点</a:t>
                      </a:r>
                      <a:endParaRPr kumimoji="1" lang="en-US" altLang="ja-JP" sz="800" dirty="0">
                        <a:latin typeface="BIZ UDPゴシック" panose="020B0400000000000000" pitchFamily="50" charset="-128"/>
                        <a:ea typeface="BIZ UDPゴシック" panose="020B0400000000000000"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800" dirty="0">
                          <a:latin typeface="BIZ UDPゴシック" panose="020B0400000000000000" pitchFamily="50" charset="-128"/>
                          <a:ea typeface="BIZ UDPゴシック" panose="020B0400000000000000" pitchFamily="50" charset="-128"/>
                        </a:rPr>
                        <a:t>（最小値）</a:t>
                      </a:r>
                    </a:p>
                  </a:txBody>
                  <a:tcPr marL="0" marR="0" marT="0" marB="0" anchor="ctr"/>
                </a:tc>
                <a:tc>
                  <a:txBody>
                    <a:bodyPr/>
                    <a:lstStyle/>
                    <a:p>
                      <a:pPr algn="ctr">
                        <a:lnSpc>
                          <a:spcPct val="100000"/>
                        </a:lnSpc>
                      </a:pPr>
                      <a:r>
                        <a:rPr kumimoji="1" lang="ja-JP" altLang="en-US" sz="800" dirty="0">
                          <a:latin typeface="BIZ UDPゴシック" panose="020B0400000000000000" pitchFamily="50" charset="-128"/>
                          <a:ea typeface="BIZ UDPゴシック" panose="020B0400000000000000" pitchFamily="50" charset="-128"/>
                        </a:rPr>
                        <a:t>沸点</a:t>
                      </a:r>
                      <a:endParaRPr kumimoji="1" lang="en-US" altLang="ja-JP" sz="800" dirty="0">
                        <a:latin typeface="BIZ UDPゴシック" panose="020B0400000000000000" pitchFamily="50" charset="-128"/>
                        <a:ea typeface="BIZ UDPゴシック" panose="020B0400000000000000" pitchFamily="50" charset="-128"/>
                      </a:endParaRPr>
                    </a:p>
                    <a:p>
                      <a:pPr algn="ctr">
                        <a:lnSpc>
                          <a:spcPct val="100000"/>
                        </a:lnSpc>
                      </a:pPr>
                      <a:r>
                        <a:rPr kumimoji="1" lang="ja-JP" altLang="en-US" sz="800" dirty="0">
                          <a:latin typeface="BIZ UDPゴシック" panose="020B0400000000000000" pitchFamily="50" charset="-128"/>
                          <a:ea typeface="BIZ UDPゴシック" panose="020B0400000000000000" pitchFamily="50" charset="-128"/>
                        </a:rPr>
                        <a:t>（最大値）</a:t>
                      </a:r>
                    </a:p>
                  </a:txBody>
                  <a:tcPr marL="0" marR="0" marT="0" marB="0" anchor="ctr"/>
                </a:tc>
                <a:extLst>
                  <a:ext uri="{0D108BD9-81ED-4DB2-BD59-A6C34878D82A}">
                    <a16:rowId xmlns:a16="http://schemas.microsoft.com/office/drawing/2014/main" val="2171832387"/>
                  </a:ext>
                </a:extLst>
              </a:tr>
              <a:tr h="142344">
                <a:tc>
                  <a:txBody>
                    <a:bodyPr/>
                    <a:lstStyle/>
                    <a:p>
                      <a:pPr algn="ctr">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アニシジン</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ctr" fontAlgn="ctr">
                        <a:lnSpc>
                          <a:spcPct val="100000"/>
                        </a:lnSpc>
                      </a:pPr>
                      <a:r>
                        <a:rPr lang="en-US" sz="800" b="0" i="0" u="none" strike="noStrike" dirty="0">
                          <a:solidFill>
                            <a:srgbClr val="000000"/>
                          </a:solidFill>
                          <a:effectLst/>
                          <a:latin typeface="BIZ UDPゴシック" panose="020B0400000000000000" pitchFamily="50" charset="-128"/>
                          <a:ea typeface="BIZ UDPゴシック" panose="020B0400000000000000" pitchFamily="50" charset="-128"/>
                        </a:rPr>
                        <a:t>o-</a:t>
                      </a: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アニシジン</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5</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5</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225</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225</a:t>
                      </a:r>
                    </a:p>
                  </a:txBody>
                  <a:tcPr marL="0" marR="0" marT="0" marB="0" anchor="ctr"/>
                </a:tc>
                <a:extLst>
                  <a:ext uri="{0D108BD9-81ED-4DB2-BD59-A6C34878D82A}">
                    <a16:rowId xmlns:a16="http://schemas.microsoft.com/office/drawing/2014/main" val="4040796761"/>
                  </a:ext>
                </a:extLst>
              </a:tr>
              <a:tr h="142344">
                <a:tc>
                  <a:txBody>
                    <a:bodyPr/>
                    <a:lstStyle/>
                    <a:p>
                      <a:pPr algn="ctr">
                        <a:lnSpc>
                          <a:spcPct val="100000"/>
                        </a:lnSpc>
                        <a:spcAft>
                          <a:spcPts val="0"/>
                        </a:spcAft>
                      </a:pP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ctr" fontAlgn="ctr">
                        <a:lnSpc>
                          <a:spcPct val="100000"/>
                        </a:lnSpc>
                      </a:pPr>
                      <a:r>
                        <a:rPr lang="en-US" sz="800" b="0" i="0" u="none" strike="noStrike" dirty="0">
                          <a:solidFill>
                            <a:srgbClr val="000000"/>
                          </a:solidFill>
                          <a:effectLst/>
                          <a:latin typeface="BIZ UDPゴシック" panose="020B0400000000000000" pitchFamily="50" charset="-128"/>
                          <a:ea typeface="BIZ UDPゴシック" panose="020B0400000000000000" pitchFamily="50" charset="-128"/>
                        </a:rPr>
                        <a:t>p-</a:t>
                      </a: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アニシジン</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57</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57.2</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243</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246</a:t>
                      </a:r>
                    </a:p>
                  </a:txBody>
                  <a:tcPr marL="0" marR="0" marT="0" marB="0" anchor="ctr"/>
                </a:tc>
                <a:extLst>
                  <a:ext uri="{0D108BD9-81ED-4DB2-BD59-A6C34878D82A}">
                    <a16:rowId xmlns:a16="http://schemas.microsoft.com/office/drawing/2014/main" val="2201886363"/>
                  </a:ext>
                </a:extLst>
              </a:tr>
              <a:tr h="142344">
                <a:tc>
                  <a:txBody>
                    <a:bodyPr/>
                    <a:lstStyle/>
                    <a:p>
                      <a:pPr algn="ctr">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アンチモン及びその化合物</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ctr" fontAlgn="ctr">
                        <a:lnSpc>
                          <a:spcPct val="100000"/>
                        </a:lnSpc>
                      </a:pP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アンチモン</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630</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630.5</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1380</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1635</a:t>
                      </a:r>
                    </a:p>
                  </a:txBody>
                  <a:tcPr marL="0" marR="0" marT="0" marB="0" anchor="ctr"/>
                </a:tc>
                <a:extLst>
                  <a:ext uri="{0D108BD9-81ED-4DB2-BD59-A6C34878D82A}">
                    <a16:rowId xmlns:a16="http://schemas.microsoft.com/office/drawing/2014/main" val="1046620627"/>
                  </a:ext>
                </a:extLst>
              </a:tr>
              <a:tr h="142344">
                <a:tc>
                  <a:txBody>
                    <a:bodyPr/>
                    <a:lstStyle/>
                    <a:p>
                      <a:pPr algn="ctr">
                        <a:lnSpc>
                          <a:spcPct val="100000"/>
                        </a:lnSpc>
                        <a:spcAft>
                          <a:spcPts val="0"/>
                        </a:spcAft>
                      </a:pP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ctr" fontAlgn="ctr">
                        <a:lnSpc>
                          <a:spcPct val="100000"/>
                        </a:lnSpc>
                      </a:pP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三酸化アンチモン</a:t>
                      </a:r>
                      <a:endPar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573</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656</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656</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1425</a:t>
                      </a:r>
                    </a:p>
                  </a:txBody>
                  <a:tcPr marL="0" marR="0" marT="0" marB="0" anchor="ctr"/>
                </a:tc>
                <a:extLst>
                  <a:ext uri="{0D108BD9-81ED-4DB2-BD59-A6C34878D82A}">
                    <a16:rowId xmlns:a16="http://schemas.microsoft.com/office/drawing/2014/main" val="590563229"/>
                  </a:ext>
                </a:extLst>
              </a:tr>
              <a:tr h="142344">
                <a:tc>
                  <a:txBody>
                    <a:bodyPr/>
                    <a:lstStyle/>
                    <a:p>
                      <a:pPr algn="ctr">
                        <a:lnSpc>
                          <a:spcPct val="100000"/>
                        </a:lnSpc>
                        <a:spcAft>
                          <a:spcPts val="0"/>
                        </a:spcAft>
                      </a:pP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ctr" fontAlgn="ctr">
                        <a:lnSpc>
                          <a:spcPct val="100000"/>
                        </a:lnSpc>
                      </a:pP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三塩化アンチモン</a:t>
                      </a:r>
                      <a:endPar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73.4</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endParaRPr kumimoji="1" lang="ja-JP" altLang="en-US" sz="80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223</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080698235"/>
                  </a:ext>
                </a:extLst>
              </a:tr>
              <a:tr h="142344">
                <a:tc>
                  <a:txBody>
                    <a:bodyPr/>
                    <a:lstStyle/>
                    <a:p>
                      <a:pPr algn="ctr">
                        <a:lnSpc>
                          <a:spcPct val="100000"/>
                        </a:lnSpc>
                        <a:spcAft>
                          <a:spcPts val="0"/>
                        </a:spcAft>
                      </a:pP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ctr" fontAlgn="ctr">
                        <a:lnSpc>
                          <a:spcPct val="100000"/>
                        </a:lnSpc>
                      </a:pP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五塩化アンチモン</a:t>
                      </a:r>
                      <a:endPar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2.8</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endParaRPr kumimoji="1" lang="ja-JP" altLang="en-US" sz="80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140</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269537709"/>
                  </a:ext>
                </a:extLst>
              </a:tr>
              <a:tr h="142344">
                <a:tc>
                  <a:txBody>
                    <a:bodyPr/>
                    <a:lstStyle/>
                    <a:p>
                      <a:pPr algn="ctr">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Ｎ―エチルアニリン</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ctr">
                        <a:lnSpc>
                          <a:spcPct val="100000"/>
                        </a:lnSpc>
                      </a:pP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-63.5</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-63.5</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204</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206</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252150848"/>
                  </a:ext>
                </a:extLst>
              </a:tr>
              <a:tr h="142344">
                <a:tc>
                  <a:txBody>
                    <a:bodyPr/>
                    <a:lstStyle/>
                    <a:p>
                      <a:pPr algn="ctr">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カドミウム及びその化合物</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ctr" fontAlgn="ctr">
                        <a:lnSpc>
                          <a:spcPct val="100000"/>
                        </a:lnSpc>
                      </a:pP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カドミウム</a:t>
                      </a: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321</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endParaRPr kumimoji="1" lang="ja-JP" altLang="en-US" sz="80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764</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768</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851512707"/>
                  </a:ext>
                </a:extLst>
              </a:tr>
              <a:tr h="142344">
                <a:tc>
                  <a:txBody>
                    <a:bodyPr/>
                    <a:lstStyle/>
                    <a:p>
                      <a:pPr algn="ctr">
                        <a:lnSpc>
                          <a:spcPct val="100000"/>
                        </a:lnSpc>
                        <a:spcAft>
                          <a:spcPts val="0"/>
                        </a:spcAft>
                      </a:pP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ctr" fontAlgn="ctr">
                        <a:lnSpc>
                          <a:spcPct val="100000"/>
                        </a:lnSpc>
                      </a:pP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酸化カドミウム（</a:t>
                      </a: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Ⅱ</a:t>
                      </a: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1426</a:t>
                      </a:r>
                    </a:p>
                  </a:txBody>
                  <a:tcPr marL="0" marR="0" marT="0" marB="0" anchor="ctr"/>
                </a:tc>
                <a:tc>
                  <a:txBody>
                    <a:bodyPr/>
                    <a:lstStyle/>
                    <a:p>
                      <a:pPr algn="ctr" fontAlgn="ctr"/>
                      <a:r>
                        <a:rPr lang="ja-JP" altLang="en-US" sz="80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1559</a:t>
                      </a:r>
                    </a:p>
                  </a:txBody>
                  <a:tcPr marL="0" marR="0" marT="0" marB="0" anchor="ctr"/>
                </a:tc>
                <a:tc>
                  <a:txBody>
                    <a:bodyPr/>
                    <a:lstStyle/>
                    <a:p>
                      <a:pPr algn="ctr" fontAlgn="ct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0" marR="0" marT="0" marB="0" anchor="ctr"/>
                </a:tc>
                <a:extLst>
                  <a:ext uri="{0D108BD9-81ED-4DB2-BD59-A6C34878D82A}">
                    <a16:rowId xmlns:a16="http://schemas.microsoft.com/office/drawing/2014/main" val="2863127625"/>
                  </a:ext>
                </a:extLst>
              </a:tr>
              <a:tr h="142344">
                <a:tc>
                  <a:txBody>
                    <a:bodyPr/>
                    <a:lstStyle/>
                    <a:p>
                      <a:pPr algn="ctr">
                        <a:lnSpc>
                          <a:spcPct val="100000"/>
                        </a:lnSpc>
                        <a:spcAft>
                          <a:spcPts val="0"/>
                        </a:spcAft>
                      </a:pP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ctr" fontAlgn="ctr">
                        <a:lnSpc>
                          <a:spcPct val="100000"/>
                        </a:lnSpc>
                      </a:pP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硫酸カドミウム</a:t>
                      </a:r>
                      <a:endPar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1000</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endParaRPr kumimoji="1" lang="ja-JP" altLang="en-US" sz="80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endParaRPr kumimoji="1" lang="ja-JP" altLang="en-US" sz="80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723885983"/>
                  </a:ext>
                </a:extLst>
              </a:tr>
              <a:tr h="142344">
                <a:tc>
                  <a:txBody>
                    <a:bodyPr/>
                    <a:lstStyle/>
                    <a:p>
                      <a:pPr algn="ctr">
                        <a:lnSpc>
                          <a:spcPct val="100000"/>
                        </a:lnSpc>
                        <a:spcAft>
                          <a:spcPts val="0"/>
                        </a:spcAft>
                      </a:pP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ctr" fontAlgn="ctr">
                        <a:lnSpc>
                          <a:spcPct val="100000"/>
                        </a:lnSpc>
                      </a:pP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塩化カドミウム</a:t>
                      </a:r>
                      <a:endPar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568</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endParaRPr kumimoji="1" lang="ja-JP" altLang="en-US" sz="80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960</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971712440"/>
                  </a:ext>
                </a:extLst>
              </a:tr>
              <a:tr h="142344">
                <a:tc>
                  <a:txBody>
                    <a:bodyPr/>
                    <a:lstStyle/>
                    <a:p>
                      <a:pPr algn="ctr">
                        <a:lnSpc>
                          <a:spcPct val="100000"/>
                        </a:lnSpc>
                        <a:spcAft>
                          <a:spcPts val="0"/>
                        </a:spcAft>
                      </a:pP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ctr" fontAlgn="ctr">
                        <a:lnSpc>
                          <a:spcPct val="100000"/>
                        </a:lnSpc>
                      </a:pP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硝酸カドミウム</a:t>
                      </a:r>
                      <a:endPar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350</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endParaRPr kumimoji="1" lang="ja-JP" altLang="en-US" sz="80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59.5</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57339050"/>
                  </a:ext>
                </a:extLst>
              </a:tr>
              <a:tr h="142344">
                <a:tc>
                  <a:txBody>
                    <a:bodyPr/>
                    <a:lstStyle/>
                    <a:p>
                      <a:pPr algn="ctr">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クロロニトロベンゼン</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ctr" fontAlgn="ctr">
                        <a:lnSpc>
                          <a:spcPct val="100000"/>
                        </a:lnSpc>
                      </a:pP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o-</a:t>
                      </a: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クロロニトロベンゼン</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32</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33</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245</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247</a:t>
                      </a:r>
                    </a:p>
                  </a:txBody>
                  <a:tcPr marL="0" marR="0" marT="0" marB="0" anchor="ctr"/>
                </a:tc>
                <a:extLst>
                  <a:ext uri="{0D108BD9-81ED-4DB2-BD59-A6C34878D82A}">
                    <a16:rowId xmlns:a16="http://schemas.microsoft.com/office/drawing/2014/main" val="1648868116"/>
                  </a:ext>
                </a:extLst>
              </a:tr>
              <a:tr h="142344">
                <a:tc>
                  <a:txBody>
                    <a:bodyPr/>
                    <a:lstStyle/>
                    <a:p>
                      <a:pPr algn="ctr">
                        <a:lnSpc>
                          <a:spcPct val="100000"/>
                        </a:lnSpc>
                        <a:spcAft>
                          <a:spcPts val="0"/>
                        </a:spcAft>
                      </a:pP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ctr" fontAlgn="ctr">
                        <a:lnSpc>
                          <a:spcPct val="100000"/>
                        </a:lnSpc>
                      </a:pP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p-</a:t>
                      </a: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クロロニトロベンゼン</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82</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84</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242</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242</a:t>
                      </a:r>
                    </a:p>
                  </a:txBody>
                  <a:tcPr marL="0" marR="0" marT="0" marB="0" anchor="ctr"/>
                </a:tc>
                <a:extLst>
                  <a:ext uri="{0D108BD9-81ED-4DB2-BD59-A6C34878D82A}">
                    <a16:rowId xmlns:a16="http://schemas.microsoft.com/office/drawing/2014/main" val="1075400753"/>
                  </a:ext>
                </a:extLst>
              </a:tr>
              <a:tr h="142344">
                <a:tc>
                  <a:txBody>
                    <a:bodyPr/>
                    <a:lstStyle/>
                    <a:p>
                      <a:pPr algn="ctr">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臭素</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ctr">
                        <a:lnSpc>
                          <a:spcPct val="100000"/>
                        </a:lnSpc>
                      </a:pP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-7.3</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-7.2</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58.73</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58.8</a:t>
                      </a:r>
                    </a:p>
                  </a:txBody>
                  <a:tcPr marL="0" marR="0" marT="0" marB="0" anchor="ctr"/>
                </a:tc>
                <a:extLst>
                  <a:ext uri="{0D108BD9-81ED-4DB2-BD59-A6C34878D82A}">
                    <a16:rowId xmlns:a16="http://schemas.microsoft.com/office/drawing/2014/main" val="2071187401"/>
                  </a:ext>
                </a:extLst>
              </a:tr>
              <a:tr h="142344">
                <a:tc>
                  <a:txBody>
                    <a:bodyPr/>
                    <a:lstStyle/>
                    <a:p>
                      <a:pPr algn="ctr">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水銀及びその化合物</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ctr" fontAlgn="ctr">
                        <a:lnSpc>
                          <a:spcPct val="100000"/>
                        </a:lnSpc>
                      </a:pP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水銀</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-38.89</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-38.87</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356.58</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356.9</a:t>
                      </a:r>
                    </a:p>
                  </a:txBody>
                  <a:tcPr marL="0" marR="0" marT="0" marB="0" anchor="ctr"/>
                </a:tc>
                <a:extLst>
                  <a:ext uri="{0D108BD9-81ED-4DB2-BD59-A6C34878D82A}">
                    <a16:rowId xmlns:a16="http://schemas.microsoft.com/office/drawing/2014/main" val="241204272"/>
                  </a:ext>
                </a:extLst>
              </a:tr>
              <a:tr h="142344">
                <a:tc>
                  <a:txBody>
                    <a:bodyPr/>
                    <a:lstStyle/>
                    <a:p>
                      <a:pPr algn="ctr">
                        <a:lnSpc>
                          <a:spcPct val="100000"/>
                        </a:lnSpc>
                        <a:spcAft>
                          <a:spcPts val="0"/>
                        </a:spcAft>
                      </a:pP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ctr" fontAlgn="ctr">
                        <a:lnSpc>
                          <a:spcPct val="100000"/>
                        </a:lnSpc>
                      </a:pP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酸化水銀（</a:t>
                      </a: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Ⅱ</a:t>
                      </a: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500</a:t>
                      </a:r>
                    </a:p>
                  </a:txBody>
                  <a:tcPr marL="0" marR="0" marT="0" marB="0" anchor="ctr"/>
                </a:tc>
                <a:tc>
                  <a:txBody>
                    <a:bodyPr/>
                    <a:lstStyle/>
                    <a:p>
                      <a:pPr algn="ctr" fontAlgn="ctr"/>
                      <a:r>
                        <a:rPr lang="ja-JP" altLang="en-US" sz="80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0" marR="0" marT="0" marB="0" anchor="ctr"/>
                </a:tc>
                <a:tc gridSpan="2">
                  <a:txBody>
                    <a:bodyPr/>
                    <a:lstStyle/>
                    <a:p>
                      <a:pPr algn="ctr" fontAlgn="ct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５００℃で分解</a:t>
                      </a:r>
                    </a:p>
                  </a:txBody>
                  <a:tcPr marL="0" marR="0" marT="0" marB="0" anchor="ctr"/>
                </a:tc>
                <a:tc hMerge="1">
                  <a:txBody>
                    <a:bodyPr/>
                    <a:lstStyle/>
                    <a:p>
                      <a:endParaRPr kumimoji="1" lang="ja-JP" altLang="en-US"/>
                    </a:p>
                  </a:txBody>
                  <a:tcPr/>
                </a:tc>
                <a:extLst>
                  <a:ext uri="{0D108BD9-81ED-4DB2-BD59-A6C34878D82A}">
                    <a16:rowId xmlns:a16="http://schemas.microsoft.com/office/drawing/2014/main" val="3334451165"/>
                  </a:ext>
                </a:extLst>
              </a:tr>
              <a:tr h="142344">
                <a:tc>
                  <a:txBody>
                    <a:bodyPr/>
                    <a:lstStyle/>
                    <a:p>
                      <a:pPr algn="ctr">
                        <a:lnSpc>
                          <a:spcPct val="100000"/>
                        </a:lnSpc>
                        <a:spcAft>
                          <a:spcPts val="0"/>
                        </a:spcAft>
                      </a:pP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ctr" fontAlgn="ctr">
                        <a:lnSpc>
                          <a:spcPct val="100000"/>
                        </a:lnSpc>
                      </a:pP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塩化水銀（</a:t>
                      </a: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Ⅱ</a:t>
                      </a: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275</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277</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304</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615605303"/>
                  </a:ext>
                </a:extLst>
              </a:tr>
              <a:tr h="142344">
                <a:tc>
                  <a:txBody>
                    <a:bodyPr/>
                    <a:lstStyle/>
                    <a:p>
                      <a:pPr algn="ctr">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銅及びその化合物</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ctr" fontAlgn="ctr">
                        <a:lnSpc>
                          <a:spcPct val="100000"/>
                        </a:lnSpc>
                      </a:pP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銅</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1083</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1083</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2324</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2595</a:t>
                      </a:r>
                    </a:p>
                  </a:txBody>
                  <a:tcPr marL="0" marR="0" marT="0" marB="0" anchor="ctr"/>
                </a:tc>
                <a:extLst>
                  <a:ext uri="{0D108BD9-81ED-4DB2-BD59-A6C34878D82A}">
                    <a16:rowId xmlns:a16="http://schemas.microsoft.com/office/drawing/2014/main" val="3653575288"/>
                  </a:ext>
                </a:extLst>
              </a:tr>
              <a:tr h="142344">
                <a:tc>
                  <a:txBody>
                    <a:bodyPr/>
                    <a:lstStyle/>
                    <a:p>
                      <a:pPr algn="ctr">
                        <a:lnSpc>
                          <a:spcPct val="100000"/>
                        </a:lnSpc>
                        <a:spcAft>
                          <a:spcPts val="0"/>
                        </a:spcAft>
                      </a:pP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ctr" fontAlgn="ctr">
                        <a:lnSpc>
                          <a:spcPct val="100000"/>
                        </a:lnSpc>
                      </a:pPr>
                      <a:r>
                        <a:rPr lang="ja-JP" altLang="en-US" sz="800" b="0" i="0" u="none" strike="noStrike">
                          <a:solidFill>
                            <a:srgbClr val="000000"/>
                          </a:solidFill>
                          <a:effectLst/>
                          <a:latin typeface="BIZ UDPゴシック" panose="020B0400000000000000" pitchFamily="50" charset="-128"/>
                          <a:ea typeface="BIZ UDPゴシック" panose="020B0400000000000000" pitchFamily="50" charset="-128"/>
                        </a:rPr>
                        <a:t>酸化銅</a:t>
                      </a: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(Ⅱ)</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1064</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1064</a:t>
                      </a:r>
                    </a:p>
                  </a:txBody>
                  <a:tcPr marL="0" marR="0" marT="0" marB="0" anchor="ctr"/>
                </a:tc>
                <a:tc>
                  <a:txBody>
                    <a:bodyPr/>
                    <a:lstStyle/>
                    <a:p>
                      <a:pPr algn="ctr" fontAlgn="ctr"/>
                      <a:r>
                        <a:rPr lang="ja-JP" altLang="en-US" sz="80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0" marR="0" marT="0" marB="0" anchor="ctr"/>
                </a:tc>
                <a:tc>
                  <a:txBody>
                    <a:bodyPr/>
                    <a:lstStyle/>
                    <a:p>
                      <a:pPr algn="ctr" fontAlgn="ctr"/>
                      <a:r>
                        <a:rPr lang="ja-JP" altLang="en-US" sz="80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0" marR="0" marT="0" marB="0" anchor="ctr"/>
                </a:tc>
                <a:extLst>
                  <a:ext uri="{0D108BD9-81ED-4DB2-BD59-A6C34878D82A}">
                    <a16:rowId xmlns:a16="http://schemas.microsoft.com/office/drawing/2014/main" val="3833763921"/>
                  </a:ext>
                </a:extLst>
              </a:tr>
              <a:tr h="142344">
                <a:tc>
                  <a:txBody>
                    <a:bodyPr/>
                    <a:lstStyle/>
                    <a:p>
                      <a:pPr algn="ctr">
                        <a:lnSpc>
                          <a:spcPct val="100000"/>
                        </a:lnSpc>
                        <a:spcAft>
                          <a:spcPts val="0"/>
                        </a:spcAft>
                      </a:pP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ctr" fontAlgn="ctr">
                        <a:lnSpc>
                          <a:spcPct val="100000"/>
                        </a:lnSpc>
                      </a:pP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酸化銅</a:t>
                      </a: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(Ⅰ)</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1235</a:t>
                      </a:r>
                    </a:p>
                  </a:txBody>
                  <a:tcPr marL="0" marR="0" marT="0" marB="0" anchor="ctr"/>
                </a:tc>
                <a:tc>
                  <a:txBody>
                    <a:bodyPr/>
                    <a:lstStyle/>
                    <a:p>
                      <a:pPr algn="ctr" fontAlgn="ctr"/>
                      <a:r>
                        <a:rPr lang="ja-JP" altLang="en-US" sz="80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1800</a:t>
                      </a:r>
                    </a:p>
                  </a:txBody>
                  <a:tcPr marL="0" marR="0" marT="0" marB="0" anchor="ctr"/>
                </a:tc>
                <a:tc>
                  <a:txBody>
                    <a:bodyPr/>
                    <a:lstStyle/>
                    <a:p>
                      <a:pPr algn="ctr" fontAlgn="ct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0" marR="0" marT="0" marB="0" anchor="ctr"/>
                </a:tc>
                <a:extLst>
                  <a:ext uri="{0D108BD9-81ED-4DB2-BD59-A6C34878D82A}">
                    <a16:rowId xmlns:a16="http://schemas.microsoft.com/office/drawing/2014/main" val="3247139133"/>
                  </a:ext>
                </a:extLst>
              </a:tr>
              <a:tr h="142344">
                <a:tc>
                  <a:txBody>
                    <a:bodyPr/>
                    <a:lstStyle/>
                    <a:p>
                      <a:pPr algn="ctr">
                        <a:lnSpc>
                          <a:spcPct val="100000"/>
                        </a:lnSpc>
                        <a:spcAft>
                          <a:spcPts val="0"/>
                        </a:spcAft>
                      </a:pP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ctr" fontAlgn="ctr">
                        <a:lnSpc>
                          <a:spcPct val="100000"/>
                        </a:lnSpc>
                      </a:pP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塩化銅（</a:t>
                      </a: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Ⅱ</a:t>
                      </a: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498</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038976513"/>
                  </a:ext>
                </a:extLst>
              </a:tr>
              <a:tr h="142344">
                <a:tc>
                  <a:txBody>
                    <a:bodyPr/>
                    <a:lstStyle/>
                    <a:p>
                      <a:pPr algn="ctr">
                        <a:lnSpc>
                          <a:spcPct val="100000"/>
                        </a:lnSpc>
                        <a:spcAft>
                          <a:spcPts val="0"/>
                        </a:spcAft>
                      </a:pP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ctr" fontAlgn="ctr">
                        <a:lnSpc>
                          <a:spcPct val="100000"/>
                        </a:lnSpc>
                      </a:pP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塩化銅（</a:t>
                      </a: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Ⅰ</a:t>
                      </a: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422</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430</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1366</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28072535"/>
                  </a:ext>
                </a:extLst>
              </a:tr>
              <a:tr h="142344">
                <a:tc>
                  <a:txBody>
                    <a:bodyPr/>
                    <a:lstStyle/>
                    <a:p>
                      <a:pPr algn="ctr">
                        <a:lnSpc>
                          <a:spcPct val="100000"/>
                        </a:lnSpc>
                        <a:spcAft>
                          <a:spcPts val="0"/>
                        </a:spcAft>
                      </a:pP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ctr" fontAlgn="ctr">
                        <a:lnSpc>
                          <a:spcPct val="100000"/>
                        </a:lnSpc>
                      </a:pP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シアン化銅</a:t>
                      </a:r>
                      <a:endPar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473</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474</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840095080"/>
                  </a:ext>
                </a:extLst>
              </a:tr>
              <a:tr h="142344">
                <a:tc>
                  <a:txBody>
                    <a:bodyPr/>
                    <a:lstStyle/>
                    <a:p>
                      <a:pPr algn="ctr">
                        <a:lnSpc>
                          <a:spcPct val="100000"/>
                        </a:lnSpc>
                        <a:spcAft>
                          <a:spcPts val="0"/>
                        </a:spcAft>
                      </a:pP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ctr" fontAlgn="ctr">
                        <a:lnSpc>
                          <a:spcPct val="100000"/>
                        </a:lnSpc>
                      </a:pP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硝酸銅（</a:t>
                      </a: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Ⅱ</a:t>
                      </a: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114.5</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114.5</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170</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170</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625555260"/>
                  </a:ext>
                </a:extLst>
              </a:tr>
              <a:tr h="142344">
                <a:tc>
                  <a:txBody>
                    <a:bodyPr/>
                    <a:lstStyle/>
                    <a:p>
                      <a:pPr algn="ctr">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鉛及びその化合物</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ctr" fontAlgn="ctr">
                        <a:lnSpc>
                          <a:spcPct val="100000"/>
                        </a:lnSpc>
                      </a:pP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鉛</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327.43</a:t>
                      </a:r>
                    </a:p>
                  </a:txBody>
                  <a:tcPr marL="0" marR="0" marT="0" marB="0" anchor="ctr"/>
                </a:tc>
                <a:tc>
                  <a:txBody>
                    <a:bodyPr/>
                    <a:lstStyle/>
                    <a:p>
                      <a:pPr algn="ctr" fontAlgn="ctr"/>
                      <a:r>
                        <a:rPr lang="ja-JP" altLang="en-US" sz="80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1540</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1740</a:t>
                      </a:r>
                    </a:p>
                  </a:txBody>
                  <a:tcPr marL="0" marR="0" marT="0" marB="0" anchor="ctr"/>
                </a:tc>
                <a:extLst>
                  <a:ext uri="{0D108BD9-81ED-4DB2-BD59-A6C34878D82A}">
                    <a16:rowId xmlns:a16="http://schemas.microsoft.com/office/drawing/2014/main" val="3600521272"/>
                  </a:ext>
                </a:extLst>
              </a:tr>
              <a:tr h="142344">
                <a:tc>
                  <a:txBody>
                    <a:bodyPr/>
                    <a:lstStyle/>
                    <a:p>
                      <a:pPr algn="ctr">
                        <a:lnSpc>
                          <a:spcPct val="100000"/>
                        </a:lnSpc>
                        <a:spcAft>
                          <a:spcPts val="0"/>
                        </a:spcAft>
                      </a:pP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ctr" fontAlgn="ctr">
                        <a:lnSpc>
                          <a:spcPct val="100000"/>
                        </a:lnSpc>
                      </a:pP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硫酸鉛</a:t>
                      </a: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470</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470</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4292510972"/>
                  </a:ext>
                </a:extLst>
              </a:tr>
              <a:tr h="142344">
                <a:tc>
                  <a:txBody>
                    <a:bodyPr/>
                    <a:lstStyle/>
                    <a:p>
                      <a:pPr algn="ctr">
                        <a:lnSpc>
                          <a:spcPct val="100000"/>
                        </a:lnSpc>
                        <a:spcAft>
                          <a:spcPts val="0"/>
                        </a:spcAft>
                      </a:pP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ctr" fontAlgn="ctr">
                        <a:lnSpc>
                          <a:spcPct val="100000"/>
                        </a:lnSpc>
                      </a:pP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クロム酸鉛</a:t>
                      </a: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844</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4148404645"/>
                  </a:ext>
                </a:extLst>
              </a:tr>
              <a:tr h="142344">
                <a:tc>
                  <a:txBody>
                    <a:bodyPr/>
                    <a:lstStyle/>
                    <a:p>
                      <a:pPr algn="ctr">
                        <a:lnSpc>
                          <a:spcPct val="100000"/>
                        </a:lnSpc>
                        <a:spcAft>
                          <a:spcPts val="0"/>
                        </a:spcAft>
                      </a:pP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ctr" fontAlgn="ctr">
                        <a:lnSpc>
                          <a:spcPct val="100000"/>
                        </a:lnSpc>
                      </a:pP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塩化鉛</a:t>
                      </a: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501</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950</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949886752"/>
                  </a:ext>
                </a:extLst>
              </a:tr>
              <a:tr h="142344">
                <a:tc>
                  <a:txBody>
                    <a:bodyPr/>
                    <a:lstStyle/>
                    <a:p>
                      <a:pPr algn="ctr">
                        <a:lnSpc>
                          <a:spcPct val="100000"/>
                        </a:lnSpc>
                        <a:spcAft>
                          <a:spcPts val="0"/>
                        </a:spcAft>
                      </a:pP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ctr" fontAlgn="ctr">
                        <a:lnSpc>
                          <a:spcPct val="100000"/>
                        </a:lnSpc>
                      </a:pP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酢酸鉛</a:t>
                      </a: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75</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579790157"/>
                  </a:ext>
                </a:extLst>
              </a:tr>
              <a:tr h="142344">
                <a:tc>
                  <a:txBody>
                    <a:bodyPr/>
                    <a:lstStyle/>
                    <a:p>
                      <a:pPr algn="ctr">
                        <a:lnSpc>
                          <a:spcPct val="100000"/>
                        </a:lnSpc>
                        <a:spcAft>
                          <a:spcPts val="0"/>
                        </a:spcAft>
                      </a:pP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ctr" fontAlgn="ctr">
                        <a:lnSpc>
                          <a:spcPct val="100000"/>
                        </a:lnSpc>
                      </a:pP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ステアリン酸鉛</a:t>
                      </a: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113</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125</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979019272"/>
                  </a:ext>
                </a:extLst>
              </a:tr>
              <a:tr h="142344">
                <a:tc>
                  <a:txBody>
                    <a:bodyPr/>
                    <a:lstStyle/>
                    <a:p>
                      <a:pPr algn="ctr">
                        <a:lnSpc>
                          <a:spcPct val="100000"/>
                        </a:lnSpc>
                        <a:spcAft>
                          <a:spcPts val="0"/>
                        </a:spcAft>
                      </a:pP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ctr" fontAlgn="ctr">
                        <a:lnSpc>
                          <a:spcPct val="100000"/>
                        </a:lnSpc>
                      </a:pP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一酸化鉛</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888</a:t>
                      </a:r>
                    </a:p>
                  </a:txBody>
                  <a:tcPr marL="0" marR="0" marT="0" marB="0" anchor="ctr"/>
                </a:tc>
                <a:tc>
                  <a:txBody>
                    <a:bodyPr/>
                    <a:lstStyle/>
                    <a:p>
                      <a:pPr algn="ctr" fontAlgn="ctr"/>
                      <a:r>
                        <a:rPr lang="ja-JP" altLang="en-US" sz="80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0" marR="0" marT="0" marB="0" anchor="ctr"/>
                </a:tc>
                <a:tc>
                  <a:txBody>
                    <a:bodyPr/>
                    <a:lstStyle/>
                    <a:p>
                      <a:pPr algn="ctr" fontAlgn="ctr"/>
                      <a:r>
                        <a:rPr lang="ja-JP" altLang="en-US" sz="80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0" marR="0" marT="0" marB="0" anchor="ctr"/>
                </a:tc>
                <a:tc>
                  <a:txBody>
                    <a:bodyPr/>
                    <a:lstStyle/>
                    <a:p>
                      <a:pPr algn="ctr" fontAlgn="ct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0" marR="0" marT="0" marB="0" anchor="ctr"/>
                </a:tc>
                <a:extLst>
                  <a:ext uri="{0D108BD9-81ED-4DB2-BD59-A6C34878D82A}">
                    <a16:rowId xmlns:a16="http://schemas.microsoft.com/office/drawing/2014/main" val="1779732403"/>
                  </a:ext>
                </a:extLst>
              </a:tr>
            </a:tbl>
          </a:graphicData>
        </a:graphic>
      </p:graphicFrame>
      <p:graphicFrame>
        <p:nvGraphicFramePr>
          <p:cNvPr id="14" name="表 5">
            <a:extLst>
              <a:ext uri="{FF2B5EF4-FFF2-40B4-BE49-F238E27FC236}">
                <a16:creationId xmlns:a16="http://schemas.microsoft.com/office/drawing/2014/main" id="{DF2A029D-8176-4E90-9091-C5C902734496}"/>
              </a:ext>
            </a:extLst>
          </p:cNvPr>
          <p:cNvGraphicFramePr>
            <a:graphicFrameLocks noGrp="1"/>
          </p:cNvGraphicFramePr>
          <p:nvPr>
            <p:extLst>
              <p:ext uri="{D42A27DB-BD31-4B8C-83A1-F6EECF244321}">
                <p14:modId xmlns:p14="http://schemas.microsoft.com/office/powerpoint/2010/main" val="215370380"/>
              </p:ext>
            </p:extLst>
          </p:nvPr>
        </p:nvGraphicFramePr>
        <p:xfrm>
          <a:off x="5307860" y="1118234"/>
          <a:ext cx="4104000" cy="4824098"/>
        </p:xfrm>
        <a:graphic>
          <a:graphicData uri="http://schemas.openxmlformats.org/drawingml/2006/table">
            <a:tbl>
              <a:tblPr firstRow="1" bandRow="1">
                <a:tableStyleId>{5C22544A-7EE6-4342-B048-85BDC9FD1C3A}</a:tableStyleId>
              </a:tblPr>
              <a:tblGrid>
                <a:gridCol w="1224000">
                  <a:extLst>
                    <a:ext uri="{9D8B030D-6E8A-4147-A177-3AD203B41FA5}">
                      <a16:colId xmlns:a16="http://schemas.microsoft.com/office/drawing/2014/main" val="3758625404"/>
                    </a:ext>
                  </a:extLst>
                </a:gridCol>
                <a:gridCol w="1008000">
                  <a:extLst>
                    <a:ext uri="{9D8B030D-6E8A-4147-A177-3AD203B41FA5}">
                      <a16:colId xmlns:a16="http://schemas.microsoft.com/office/drawing/2014/main" val="3162794145"/>
                    </a:ext>
                  </a:extLst>
                </a:gridCol>
                <a:gridCol w="468000">
                  <a:extLst>
                    <a:ext uri="{9D8B030D-6E8A-4147-A177-3AD203B41FA5}">
                      <a16:colId xmlns:a16="http://schemas.microsoft.com/office/drawing/2014/main" val="2412731014"/>
                    </a:ext>
                  </a:extLst>
                </a:gridCol>
                <a:gridCol w="468000">
                  <a:extLst>
                    <a:ext uri="{9D8B030D-6E8A-4147-A177-3AD203B41FA5}">
                      <a16:colId xmlns:a16="http://schemas.microsoft.com/office/drawing/2014/main" val="2027804058"/>
                    </a:ext>
                  </a:extLst>
                </a:gridCol>
                <a:gridCol w="468000">
                  <a:extLst>
                    <a:ext uri="{9D8B030D-6E8A-4147-A177-3AD203B41FA5}">
                      <a16:colId xmlns:a16="http://schemas.microsoft.com/office/drawing/2014/main" val="3029157012"/>
                    </a:ext>
                  </a:extLst>
                </a:gridCol>
                <a:gridCol w="468000">
                  <a:extLst>
                    <a:ext uri="{9D8B030D-6E8A-4147-A177-3AD203B41FA5}">
                      <a16:colId xmlns:a16="http://schemas.microsoft.com/office/drawing/2014/main" val="3538004235"/>
                    </a:ext>
                  </a:extLst>
                </a:gridCol>
              </a:tblGrid>
              <a:tr h="429289">
                <a:tc>
                  <a:txBody>
                    <a:bodyPr/>
                    <a:lstStyle/>
                    <a:p>
                      <a:pPr algn="ctr">
                        <a:lnSpc>
                          <a:spcPct val="100000"/>
                        </a:lnSpc>
                      </a:pPr>
                      <a:r>
                        <a:rPr kumimoji="1" lang="ja-JP" altLang="en-US" sz="800" dirty="0">
                          <a:latin typeface="BIZ UDPゴシック" panose="020B0400000000000000" pitchFamily="50" charset="-128"/>
                          <a:ea typeface="BIZ UDPゴシック" panose="020B0400000000000000" pitchFamily="50" charset="-128"/>
                        </a:rPr>
                        <a:t>物質名</a:t>
                      </a:r>
                    </a:p>
                  </a:txBody>
                  <a:tcPr marL="0" marR="0" marT="0" marB="0" anchor="ctr"/>
                </a:tc>
                <a:tc>
                  <a:txBody>
                    <a:bodyPr/>
                    <a:lstStyle/>
                    <a:p>
                      <a:pPr algn="ctr">
                        <a:lnSpc>
                          <a:spcPct val="100000"/>
                        </a:lnSpc>
                      </a:pP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kumimoji="1" lang="ja-JP" altLang="en-US" sz="800" dirty="0">
                          <a:latin typeface="BIZ UDPゴシック" panose="020B0400000000000000" pitchFamily="50" charset="-128"/>
                          <a:ea typeface="BIZ UDPゴシック" panose="020B0400000000000000" pitchFamily="50" charset="-128"/>
                        </a:rPr>
                        <a:t>融点</a:t>
                      </a:r>
                      <a:endParaRPr kumimoji="1" lang="en-US" altLang="ja-JP" sz="800" dirty="0">
                        <a:latin typeface="BIZ UDPゴシック" panose="020B0400000000000000" pitchFamily="50" charset="-128"/>
                        <a:ea typeface="BIZ UDPゴシック" panose="020B0400000000000000" pitchFamily="50" charset="-128"/>
                      </a:endParaRPr>
                    </a:p>
                    <a:p>
                      <a:pPr algn="ctr">
                        <a:lnSpc>
                          <a:spcPct val="100000"/>
                        </a:lnSpc>
                      </a:pPr>
                      <a:r>
                        <a:rPr kumimoji="1" lang="ja-JP" altLang="en-US" sz="800" dirty="0">
                          <a:latin typeface="BIZ UDPゴシック" panose="020B0400000000000000" pitchFamily="50" charset="-128"/>
                          <a:ea typeface="BIZ UDPゴシック" panose="020B0400000000000000" pitchFamily="50" charset="-128"/>
                        </a:rPr>
                        <a:t>（最小値）</a:t>
                      </a:r>
                    </a:p>
                  </a:txBody>
                  <a:tcPr marL="0" marR="0" marT="0" marB="0" anchor="ctr"/>
                </a:tc>
                <a:tc>
                  <a:txBody>
                    <a:bodyPr/>
                    <a:lstStyle/>
                    <a:p>
                      <a:pPr algn="ctr">
                        <a:lnSpc>
                          <a:spcPct val="100000"/>
                        </a:lnSpc>
                      </a:pPr>
                      <a:r>
                        <a:rPr kumimoji="1" lang="ja-JP" altLang="en-US" sz="800" dirty="0">
                          <a:latin typeface="BIZ UDPゴシック" panose="020B0400000000000000" pitchFamily="50" charset="-128"/>
                          <a:ea typeface="BIZ UDPゴシック" panose="020B0400000000000000" pitchFamily="50" charset="-128"/>
                        </a:rPr>
                        <a:t>融点</a:t>
                      </a:r>
                      <a:endParaRPr kumimoji="1" lang="en-US" altLang="ja-JP" sz="800" dirty="0">
                        <a:latin typeface="BIZ UDPゴシック" panose="020B0400000000000000" pitchFamily="50" charset="-128"/>
                        <a:ea typeface="BIZ UDPゴシック" panose="020B0400000000000000" pitchFamily="50" charset="-128"/>
                      </a:endParaRPr>
                    </a:p>
                    <a:p>
                      <a:pPr algn="ctr">
                        <a:lnSpc>
                          <a:spcPct val="100000"/>
                        </a:lnSpc>
                      </a:pPr>
                      <a:r>
                        <a:rPr kumimoji="1" lang="ja-JP" altLang="en-US" sz="800" dirty="0">
                          <a:latin typeface="BIZ UDPゴシック" panose="020B0400000000000000" pitchFamily="50" charset="-128"/>
                          <a:ea typeface="BIZ UDPゴシック" panose="020B0400000000000000" pitchFamily="50" charset="-128"/>
                        </a:rPr>
                        <a:t>（最大値）</a:t>
                      </a: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800" dirty="0">
                          <a:latin typeface="BIZ UDPゴシック" panose="020B0400000000000000" pitchFamily="50" charset="-128"/>
                          <a:ea typeface="BIZ UDPゴシック" panose="020B0400000000000000" pitchFamily="50" charset="-128"/>
                        </a:rPr>
                        <a:t>沸点</a:t>
                      </a:r>
                      <a:endParaRPr kumimoji="1" lang="en-US" altLang="ja-JP" sz="800" dirty="0">
                        <a:latin typeface="BIZ UDPゴシック" panose="020B0400000000000000" pitchFamily="50" charset="-128"/>
                        <a:ea typeface="BIZ UDPゴシック" panose="020B0400000000000000"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800" dirty="0">
                          <a:latin typeface="BIZ UDPゴシック" panose="020B0400000000000000" pitchFamily="50" charset="-128"/>
                          <a:ea typeface="BIZ UDPゴシック" panose="020B0400000000000000" pitchFamily="50" charset="-128"/>
                        </a:rPr>
                        <a:t>（最小値）</a:t>
                      </a:r>
                    </a:p>
                  </a:txBody>
                  <a:tcPr marL="0" marR="0" marT="0" marB="0" anchor="ctr"/>
                </a:tc>
                <a:tc>
                  <a:txBody>
                    <a:bodyPr/>
                    <a:lstStyle/>
                    <a:p>
                      <a:pPr algn="ctr">
                        <a:lnSpc>
                          <a:spcPct val="100000"/>
                        </a:lnSpc>
                      </a:pPr>
                      <a:r>
                        <a:rPr kumimoji="1" lang="ja-JP" altLang="en-US" sz="800" dirty="0">
                          <a:latin typeface="BIZ UDPゴシック" panose="020B0400000000000000" pitchFamily="50" charset="-128"/>
                          <a:ea typeface="BIZ UDPゴシック" panose="020B0400000000000000" pitchFamily="50" charset="-128"/>
                        </a:rPr>
                        <a:t>沸点</a:t>
                      </a:r>
                      <a:endParaRPr kumimoji="1" lang="en-US" altLang="ja-JP" sz="800" dirty="0">
                        <a:latin typeface="BIZ UDPゴシック" panose="020B0400000000000000" pitchFamily="50" charset="-128"/>
                        <a:ea typeface="BIZ UDPゴシック" panose="020B0400000000000000" pitchFamily="50" charset="-128"/>
                      </a:endParaRPr>
                    </a:p>
                    <a:p>
                      <a:pPr algn="ctr">
                        <a:lnSpc>
                          <a:spcPct val="100000"/>
                        </a:lnSpc>
                      </a:pPr>
                      <a:r>
                        <a:rPr kumimoji="1" lang="ja-JP" altLang="en-US" sz="800" dirty="0">
                          <a:latin typeface="BIZ UDPゴシック" panose="020B0400000000000000" pitchFamily="50" charset="-128"/>
                          <a:ea typeface="BIZ UDPゴシック" panose="020B0400000000000000" pitchFamily="50" charset="-128"/>
                        </a:rPr>
                        <a:t>（最大値）</a:t>
                      </a:r>
                    </a:p>
                  </a:txBody>
                  <a:tcPr marL="0" marR="0" marT="0" marB="0" anchor="ctr"/>
                </a:tc>
                <a:extLst>
                  <a:ext uri="{0D108BD9-81ED-4DB2-BD59-A6C34878D82A}">
                    <a16:rowId xmlns:a16="http://schemas.microsoft.com/office/drawing/2014/main" val="2171832387"/>
                  </a:ext>
                </a:extLst>
              </a:tr>
              <a:tr h="212176">
                <a:tc>
                  <a:txBody>
                    <a:bodyPr/>
                    <a:lstStyle/>
                    <a:p>
                      <a:pPr algn="ctr">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ニッケル化合物</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ctr" fontAlgn="ctr">
                        <a:lnSpc>
                          <a:spcPct val="100000"/>
                        </a:lnSpc>
                      </a:pP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硝酸ニッケル</a:t>
                      </a: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56.7</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56.7</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136.7</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136.7</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571101601"/>
                  </a:ext>
                </a:extLst>
              </a:tr>
              <a:tr h="212176">
                <a:tc>
                  <a:txBody>
                    <a:bodyPr/>
                    <a:lstStyle/>
                    <a:p>
                      <a:pPr algn="ctr">
                        <a:lnSpc>
                          <a:spcPct val="100000"/>
                        </a:lnSpc>
                        <a:spcAft>
                          <a:spcPts val="0"/>
                        </a:spcAft>
                      </a:pP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ctr" fontAlgn="ctr">
                        <a:lnSpc>
                          <a:spcPct val="100000"/>
                        </a:lnSpc>
                      </a:pP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ニッケルカルボニル</a:t>
                      </a: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-19.3</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-19.3</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43</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43</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85751742"/>
                  </a:ext>
                </a:extLst>
              </a:tr>
              <a:tr h="212176">
                <a:tc>
                  <a:txBody>
                    <a:bodyPr/>
                    <a:lstStyle/>
                    <a:p>
                      <a:pPr algn="ctr">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バナジウム及びその化合物</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ctr" fontAlgn="ctr">
                        <a:lnSpc>
                          <a:spcPct val="100000"/>
                        </a:lnSpc>
                      </a:pP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バナジウム</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1917</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1917</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3000</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3000</a:t>
                      </a:r>
                    </a:p>
                  </a:txBody>
                  <a:tcPr marL="0" marR="0" marT="0" marB="0" anchor="ctr"/>
                </a:tc>
                <a:extLst>
                  <a:ext uri="{0D108BD9-81ED-4DB2-BD59-A6C34878D82A}">
                    <a16:rowId xmlns:a16="http://schemas.microsoft.com/office/drawing/2014/main" val="758509953"/>
                  </a:ext>
                </a:extLst>
              </a:tr>
              <a:tr h="212176">
                <a:tc>
                  <a:txBody>
                    <a:bodyPr/>
                    <a:lstStyle/>
                    <a:p>
                      <a:pPr algn="ctr">
                        <a:lnSpc>
                          <a:spcPct val="100000"/>
                        </a:lnSpc>
                        <a:spcAft>
                          <a:spcPts val="0"/>
                        </a:spcAft>
                      </a:pP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ctr" fontAlgn="ctr">
                        <a:lnSpc>
                          <a:spcPct val="100000"/>
                        </a:lnSpc>
                      </a:pP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五酸化バナジウム（</a:t>
                      </a: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V</a:t>
                      </a: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690</a:t>
                      </a:r>
                    </a:p>
                  </a:txBody>
                  <a:tcPr marL="0" marR="0" marT="0" marB="0" anchor="ctr"/>
                </a:tc>
                <a:tc>
                  <a:txBody>
                    <a:bodyPr/>
                    <a:lstStyle/>
                    <a:p>
                      <a:pPr algn="ctr" fontAlgn="ctr"/>
                      <a:r>
                        <a:rPr lang="ja-JP" altLang="en-US" sz="80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1750</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1750</a:t>
                      </a:r>
                    </a:p>
                  </a:txBody>
                  <a:tcPr marL="0" marR="0" marT="0" marB="0" anchor="ctr"/>
                </a:tc>
                <a:extLst>
                  <a:ext uri="{0D108BD9-81ED-4DB2-BD59-A6C34878D82A}">
                    <a16:rowId xmlns:a16="http://schemas.microsoft.com/office/drawing/2014/main" val="2317823785"/>
                  </a:ext>
                </a:extLst>
              </a:tr>
              <a:tr h="212176">
                <a:tc>
                  <a:txBody>
                    <a:bodyPr/>
                    <a:lstStyle/>
                    <a:p>
                      <a:pPr algn="ctr">
                        <a:lnSpc>
                          <a:spcPct val="100000"/>
                        </a:lnSpc>
                        <a:spcAft>
                          <a:spcPts val="0"/>
                        </a:spcAft>
                      </a:pP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ctr" fontAlgn="ctr">
                        <a:lnSpc>
                          <a:spcPct val="100000"/>
                        </a:lnSpc>
                      </a:pP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オキシ塩化バナジウム</a:t>
                      </a: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-79</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-75</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126.7</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126.7</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730033227"/>
                  </a:ext>
                </a:extLst>
              </a:tr>
              <a:tr h="212176">
                <a:tc>
                  <a:txBody>
                    <a:bodyPr/>
                    <a:lstStyle/>
                    <a:p>
                      <a:pPr algn="ctr">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ヒ素及びその化合物</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ctr" fontAlgn="ctr">
                        <a:lnSpc>
                          <a:spcPct val="100000"/>
                        </a:lnSpc>
                      </a:pP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ヒ素</a:t>
                      </a:r>
                    </a:p>
                  </a:txBody>
                  <a:tcPr marL="0" marR="0" marT="0" marB="0" anchor="ctr"/>
                </a:tc>
                <a:tc>
                  <a:txBody>
                    <a:bodyPr/>
                    <a:lstStyle/>
                    <a:p>
                      <a:pPr algn="ctr" fontAlgn="ct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0" marR="0" marT="0" marB="0" anchor="ctr"/>
                </a:tc>
                <a:tc>
                  <a:txBody>
                    <a:bodyPr/>
                    <a:lstStyle/>
                    <a:p>
                      <a:pPr algn="ctr" fontAlgn="ctr"/>
                      <a:r>
                        <a:rPr lang="ja-JP" altLang="en-US" sz="80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0" marR="0" marT="0" marB="0" anchor="ctr"/>
                </a:tc>
                <a:tc gridSpan="2">
                  <a:txBody>
                    <a:bodyPr/>
                    <a:lstStyle/>
                    <a:p>
                      <a:pPr algn="ctr" fontAlgn="ctr"/>
                      <a:r>
                        <a:rPr lang="ja-JP" altLang="en-US" sz="800" dirty="0">
                          <a:effectLst/>
                          <a:latin typeface="BIZ UDPゴシック" panose="020B0400000000000000" pitchFamily="50" charset="-128"/>
                          <a:ea typeface="BIZ UDPゴシック" panose="020B0400000000000000" pitchFamily="50" charset="-128"/>
                        </a:rPr>
                        <a:t>６１２℃で昇華</a:t>
                      </a:r>
                      <a:endPar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extLst>
                  <a:ext uri="{0D108BD9-81ED-4DB2-BD59-A6C34878D82A}">
                    <a16:rowId xmlns:a16="http://schemas.microsoft.com/office/drawing/2014/main" val="1954898242"/>
                  </a:ext>
                </a:extLst>
              </a:tr>
              <a:tr h="212176">
                <a:tc>
                  <a:txBody>
                    <a:bodyPr/>
                    <a:lstStyle/>
                    <a:p>
                      <a:pPr algn="ctr">
                        <a:lnSpc>
                          <a:spcPct val="100000"/>
                        </a:lnSpc>
                        <a:spcAft>
                          <a:spcPts val="0"/>
                        </a:spcAft>
                      </a:pP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ctr" fontAlgn="ctr">
                        <a:lnSpc>
                          <a:spcPct val="100000"/>
                        </a:lnSpc>
                      </a:pP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亜ヒ酸</a:t>
                      </a: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278</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280</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460</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544143595"/>
                  </a:ext>
                </a:extLst>
              </a:tr>
              <a:tr h="212176">
                <a:tc>
                  <a:txBody>
                    <a:bodyPr/>
                    <a:lstStyle/>
                    <a:p>
                      <a:pPr algn="ctr">
                        <a:lnSpc>
                          <a:spcPct val="100000"/>
                        </a:lnSpc>
                        <a:spcAft>
                          <a:spcPts val="0"/>
                        </a:spcAft>
                      </a:pP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ctr" fontAlgn="ctr">
                        <a:lnSpc>
                          <a:spcPct val="100000"/>
                        </a:lnSpc>
                      </a:pP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ヒ酸</a:t>
                      </a:r>
                    </a:p>
                  </a:txBody>
                  <a:tcPr marL="0" marR="0" marT="0" marB="0" anchor="ctr"/>
                </a:tc>
                <a:tc>
                  <a:txBody>
                    <a:bodyPr/>
                    <a:lstStyle/>
                    <a:p>
                      <a:pPr algn="ctr">
                        <a:lnSpc>
                          <a:spcPct val="100000"/>
                        </a:lnSpc>
                      </a:pP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35.5</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04425896"/>
                  </a:ext>
                </a:extLst>
              </a:tr>
              <a:tr h="212176">
                <a:tc>
                  <a:txBody>
                    <a:bodyPr/>
                    <a:lstStyle/>
                    <a:p>
                      <a:pPr algn="ctr">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ベリリウム及びその化合物</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ctr" fontAlgn="ctr">
                        <a:lnSpc>
                          <a:spcPct val="100000"/>
                        </a:lnSpc>
                      </a:pP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ベリリウム</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1278</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1278</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2970</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2970</a:t>
                      </a:r>
                    </a:p>
                  </a:txBody>
                  <a:tcPr marL="0" marR="0" marT="0" marB="0" anchor="ctr"/>
                </a:tc>
                <a:extLst>
                  <a:ext uri="{0D108BD9-81ED-4DB2-BD59-A6C34878D82A}">
                    <a16:rowId xmlns:a16="http://schemas.microsoft.com/office/drawing/2014/main" val="4239211787"/>
                  </a:ext>
                </a:extLst>
              </a:tr>
              <a:tr h="212176">
                <a:tc>
                  <a:txBody>
                    <a:bodyPr/>
                    <a:lstStyle/>
                    <a:p>
                      <a:pPr algn="ctr">
                        <a:lnSpc>
                          <a:spcPct val="100000"/>
                        </a:lnSpc>
                        <a:spcAft>
                          <a:spcPts val="0"/>
                        </a:spcAft>
                      </a:pP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ctr" fontAlgn="ctr">
                        <a:lnSpc>
                          <a:spcPct val="100000"/>
                        </a:lnSpc>
                      </a:pP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酸化ベリリウム</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2585</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2585</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3600</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3900</a:t>
                      </a:r>
                    </a:p>
                  </a:txBody>
                  <a:tcPr marL="0" marR="0" marT="0" marB="0" anchor="ctr"/>
                </a:tc>
                <a:extLst>
                  <a:ext uri="{0D108BD9-81ED-4DB2-BD59-A6C34878D82A}">
                    <a16:rowId xmlns:a16="http://schemas.microsoft.com/office/drawing/2014/main" val="1670168674"/>
                  </a:ext>
                </a:extLst>
              </a:tr>
              <a:tr h="212176">
                <a:tc>
                  <a:txBody>
                    <a:bodyPr/>
                    <a:lstStyle/>
                    <a:p>
                      <a:pPr algn="ctr">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ベンゼン</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ctr">
                        <a:lnSpc>
                          <a:spcPct val="100000"/>
                        </a:lnSpc>
                      </a:pP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5.53</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5.53</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80.1</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80.1</a:t>
                      </a:r>
                    </a:p>
                  </a:txBody>
                  <a:tcPr marL="0" marR="0" marT="0" marB="0" anchor="ctr"/>
                </a:tc>
                <a:extLst>
                  <a:ext uri="{0D108BD9-81ED-4DB2-BD59-A6C34878D82A}">
                    <a16:rowId xmlns:a16="http://schemas.microsoft.com/office/drawing/2014/main" val="2392630669"/>
                  </a:ext>
                </a:extLst>
              </a:tr>
              <a:tr h="212176">
                <a:tc>
                  <a:txBody>
                    <a:bodyPr/>
                    <a:lstStyle/>
                    <a:p>
                      <a:pPr algn="ctr">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ホルムアルデヒド</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ctr">
                        <a:lnSpc>
                          <a:spcPct val="100000"/>
                        </a:lnSpc>
                      </a:pPr>
                      <a:r>
                        <a:rPr kumimoji="1" lang="ja-JP" altLang="en-US" sz="800" dirty="0">
                          <a:latin typeface="BIZ UDPゴシック" panose="020B0400000000000000" pitchFamily="50" charset="-128"/>
                          <a:ea typeface="BIZ UDPゴシック" panose="020B0400000000000000" pitchFamily="50" charset="-128"/>
                        </a:rPr>
                        <a:t>パラホルムアルデヒド</a:t>
                      </a: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120</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170</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630915504"/>
                  </a:ext>
                </a:extLst>
              </a:tr>
              <a:tr h="363465">
                <a:tc>
                  <a:txBody>
                    <a:bodyPr/>
                    <a:lstStyle/>
                    <a:p>
                      <a:pPr algn="ctr">
                        <a:lnSpc>
                          <a:spcPct val="100000"/>
                        </a:lnSpc>
                        <a:spcAft>
                          <a:spcPts val="0"/>
                        </a:spcAft>
                      </a:pP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ctr">
                        <a:lnSpc>
                          <a:spcPct val="100000"/>
                        </a:lnSpc>
                      </a:pPr>
                      <a:r>
                        <a:rPr kumimoji="1" lang="ja-JP" altLang="en-US" sz="800" dirty="0">
                          <a:latin typeface="BIZ UDPゴシック" panose="020B0400000000000000" pitchFamily="50" charset="-128"/>
                          <a:ea typeface="BIZ UDPゴシック" panose="020B0400000000000000" pitchFamily="50" charset="-128"/>
                        </a:rPr>
                        <a:t>ホルマリン（ホルムアルデヒド水溶液）</a:t>
                      </a:r>
                    </a:p>
                  </a:txBody>
                  <a:tcPr marL="0" marR="0" marT="0" marB="0" anchor="ctr"/>
                </a:tc>
                <a:tc>
                  <a:txBody>
                    <a:bodyPr/>
                    <a:lstStyle/>
                    <a:p>
                      <a:pPr algn="ctr">
                        <a:lnSpc>
                          <a:spcPct val="100000"/>
                        </a:lnSpc>
                      </a:pP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algn="ctr">
                        <a:lnSpc>
                          <a:spcPct val="100000"/>
                        </a:lnSpc>
                      </a:pPr>
                      <a:r>
                        <a:rPr lang="en-US" altLang="ja-JP" sz="800" dirty="0">
                          <a:latin typeface="BIZ UDPゴシック" panose="020B0400000000000000" pitchFamily="50" charset="-128"/>
                          <a:ea typeface="BIZ UDPゴシック" panose="020B0400000000000000" pitchFamily="50" charset="-128"/>
                        </a:rPr>
                        <a:t>98(37</a:t>
                      </a:r>
                      <a:r>
                        <a:rPr lang="ja-JP" altLang="en-US" sz="800" dirty="0">
                          <a:latin typeface="BIZ UDPゴシック" panose="020B0400000000000000" pitchFamily="50" charset="-128"/>
                          <a:ea typeface="BIZ UDPゴシック" panose="020B0400000000000000" pitchFamily="50" charset="-128"/>
                        </a:rPr>
                        <a:t>％水溶液</a:t>
                      </a:r>
                      <a:r>
                        <a:rPr lang="en-US" altLang="ja-JP" sz="800" dirty="0">
                          <a:latin typeface="BIZ UDPゴシック" panose="020B0400000000000000" pitchFamily="50" charset="-128"/>
                          <a:ea typeface="BIZ UDPゴシック" panose="020B0400000000000000" pitchFamily="50" charset="-128"/>
                        </a:rPr>
                        <a:t>)</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pPr algn="ctr">
                        <a:lnSpc>
                          <a:spcPct val="100000"/>
                        </a:lnSpc>
                      </a:pP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351213111"/>
                  </a:ext>
                </a:extLst>
              </a:tr>
              <a:tr h="212176">
                <a:tc>
                  <a:txBody>
                    <a:bodyPr/>
                    <a:lstStyle/>
                    <a:p>
                      <a:pPr algn="ctr">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マンガン及びその化合物</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ctr" fontAlgn="ctr">
                        <a:lnSpc>
                          <a:spcPct val="100000"/>
                        </a:lnSpc>
                      </a:pP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マンガン</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1244</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1260</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1900</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2150</a:t>
                      </a:r>
                    </a:p>
                  </a:txBody>
                  <a:tcPr marL="0" marR="0" marT="0" marB="0" anchor="ctr"/>
                </a:tc>
                <a:extLst>
                  <a:ext uri="{0D108BD9-81ED-4DB2-BD59-A6C34878D82A}">
                    <a16:rowId xmlns:a16="http://schemas.microsoft.com/office/drawing/2014/main" val="2222627717"/>
                  </a:ext>
                </a:extLst>
              </a:tr>
              <a:tr h="212176">
                <a:tc>
                  <a:txBody>
                    <a:bodyPr/>
                    <a:lstStyle/>
                    <a:p>
                      <a:pPr algn="ctr">
                        <a:lnSpc>
                          <a:spcPct val="100000"/>
                        </a:lnSpc>
                        <a:spcAft>
                          <a:spcPts val="0"/>
                        </a:spcAft>
                      </a:pP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ctr" fontAlgn="ctr">
                        <a:lnSpc>
                          <a:spcPct val="100000"/>
                        </a:lnSpc>
                      </a:pP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塩化マンガン</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650</a:t>
                      </a:r>
                    </a:p>
                  </a:txBody>
                  <a:tcPr marL="0" marR="0" marT="0" marB="0" anchor="ctr"/>
                </a:tc>
                <a:tc>
                  <a:txBody>
                    <a:bodyPr/>
                    <a:lstStyle/>
                    <a:p>
                      <a:pPr algn="ctr" fontAlgn="ct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1190</a:t>
                      </a: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0" marR="0" marT="0" marB="0" anchor="ctr"/>
                </a:tc>
                <a:tc>
                  <a:txBody>
                    <a:bodyPr/>
                    <a:lstStyle/>
                    <a:p>
                      <a:pPr algn="ctr" fontAlgn="ct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0" marR="0" marT="0" marB="0" anchor="ctr"/>
                </a:tc>
                <a:extLst>
                  <a:ext uri="{0D108BD9-81ED-4DB2-BD59-A6C34878D82A}">
                    <a16:rowId xmlns:a16="http://schemas.microsoft.com/office/drawing/2014/main" val="2099833675"/>
                  </a:ext>
                </a:extLst>
              </a:tr>
              <a:tr h="212176">
                <a:tc>
                  <a:txBody>
                    <a:bodyPr/>
                    <a:lstStyle/>
                    <a:p>
                      <a:pPr algn="ctr">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Ｎ―メチルアニリン</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ctr">
                        <a:lnSpc>
                          <a:spcPct val="100000"/>
                        </a:lnSpc>
                      </a:pP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-57</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-57</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194</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197</a:t>
                      </a:r>
                    </a:p>
                  </a:txBody>
                  <a:tcPr marL="0" marR="0" marT="0" marB="0" anchor="ctr"/>
                </a:tc>
                <a:extLst>
                  <a:ext uri="{0D108BD9-81ED-4DB2-BD59-A6C34878D82A}">
                    <a16:rowId xmlns:a16="http://schemas.microsoft.com/office/drawing/2014/main" val="640221679"/>
                  </a:ext>
                </a:extLst>
              </a:tr>
              <a:tr h="212176">
                <a:tc>
                  <a:txBody>
                    <a:bodyPr/>
                    <a:lstStyle/>
                    <a:p>
                      <a:pPr algn="ctr">
                        <a:lnSpc>
                          <a:spcPct val="100000"/>
                        </a:lnSpc>
                        <a:spcAft>
                          <a:spcPts val="0"/>
                        </a:spcAft>
                      </a:pPr>
                      <a:r>
                        <a:rPr lang="ja-JP" sz="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六価クロム化合物</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ctr">
                        <a:lnSpc>
                          <a:spcPct val="100000"/>
                        </a:lnSpc>
                      </a:pPr>
                      <a:r>
                        <a:rPr kumimoji="1" lang="ja-JP" altLang="en-US" sz="800" dirty="0">
                          <a:latin typeface="BIZ UDPゴシック" panose="020B0400000000000000" pitchFamily="50" charset="-128"/>
                          <a:ea typeface="BIZ UDPゴシック" panose="020B0400000000000000" pitchFamily="50" charset="-128"/>
                        </a:rPr>
                        <a:t>クロム酸カリウム</a:t>
                      </a: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975</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299546168"/>
                  </a:ext>
                </a:extLst>
              </a:tr>
              <a:tr h="212176">
                <a:tc>
                  <a:txBody>
                    <a:bodyPr/>
                    <a:lstStyle/>
                    <a:p>
                      <a:pPr algn="ctr">
                        <a:lnSpc>
                          <a:spcPct val="100000"/>
                        </a:lnSpc>
                        <a:spcAft>
                          <a:spcPts val="0"/>
                        </a:spcAft>
                      </a:pP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ctr">
                        <a:lnSpc>
                          <a:spcPct val="100000"/>
                        </a:lnSpc>
                      </a:pPr>
                      <a:r>
                        <a:rPr kumimoji="1" lang="ja-JP" altLang="en-US" sz="800" dirty="0">
                          <a:latin typeface="BIZ UDPゴシック" panose="020B0400000000000000" pitchFamily="50" charset="-128"/>
                          <a:ea typeface="BIZ UDPゴシック" panose="020B0400000000000000" pitchFamily="50" charset="-128"/>
                        </a:rPr>
                        <a:t>重クロム酸ナトリウム</a:t>
                      </a: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356</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356</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811860456"/>
                  </a:ext>
                </a:extLst>
              </a:tr>
              <a:tr h="212176">
                <a:tc>
                  <a:txBody>
                    <a:bodyPr/>
                    <a:lstStyle/>
                    <a:p>
                      <a:pPr algn="ctr">
                        <a:lnSpc>
                          <a:spcPct val="100000"/>
                        </a:lnSpc>
                        <a:spcAft>
                          <a:spcPts val="0"/>
                        </a:spcAft>
                      </a:pP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ctr">
                        <a:lnSpc>
                          <a:spcPct val="100000"/>
                        </a:lnSpc>
                      </a:pPr>
                      <a:r>
                        <a:rPr kumimoji="1" lang="ja-JP" altLang="en-US" sz="800" dirty="0">
                          <a:latin typeface="BIZ UDPゴシック" panose="020B0400000000000000" pitchFamily="50" charset="-128"/>
                          <a:ea typeface="BIZ UDPゴシック" panose="020B0400000000000000" pitchFamily="50" charset="-128"/>
                        </a:rPr>
                        <a:t>重クロム酸カリウム</a:t>
                      </a: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398</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kumimoji="1" lang="en-US" altLang="ja-JP" sz="800" dirty="0">
                          <a:latin typeface="BIZ UDPゴシック" panose="020B0400000000000000" pitchFamily="50" charset="-128"/>
                          <a:ea typeface="BIZ UDPゴシック" panose="020B0400000000000000" pitchFamily="50" charset="-128"/>
                        </a:rPr>
                        <a:t>398</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266140027"/>
                  </a:ext>
                </a:extLst>
              </a:tr>
              <a:tr h="212176">
                <a:tc>
                  <a:txBody>
                    <a:bodyPr/>
                    <a:lstStyle/>
                    <a:p>
                      <a:pPr algn="ctr">
                        <a:lnSpc>
                          <a:spcPct val="100000"/>
                        </a:lnSpc>
                        <a:spcAft>
                          <a:spcPts val="0"/>
                        </a:spcAft>
                      </a:pP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ctr">
                        <a:lnSpc>
                          <a:spcPct val="100000"/>
                        </a:lnSpc>
                      </a:pPr>
                      <a:r>
                        <a:rPr kumimoji="1" lang="ja-JP" altLang="en-US" sz="800" dirty="0">
                          <a:latin typeface="BIZ UDPゴシック" panose="020B0400000000000000" pitchFamily="50" charset="-128"/>
                          <a:ea typeface="BIZ UDPゴシック" panose="020B0400000000000000" pitchFamily="50" charset="-128"/>
                        </a:rPr>
                        <a:t>無水クロム酸</a:t>
                      </a:r>
                      <a:r>
                        <a:rPr kumimoji="1" lang="en-US" altLang="ja-JP" sz="800" dirty="0">
                          <a:latin typeface="BIZ UDPゴシック" panose="020B0400000000000000" pitchFamily="50" charset="-128"/>
                          <a:ea typeface="BIZ UDPゴシック" panose="020B0400000000000000" pitchFamily="50" charset="-128"/>
                        </a:rPr>
                        <a:t>(Ⅵ)</a:t>
                      </a:r>
                      <a:endParaRPr kumimoji="1" lang="ja-JP" altLang="en-US" sz="8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196</a:t>
                      </a:r>
                    </a:p>
                  </a:txBody>
                  <a:tcPr marL="0" marR="0" marT="0" marB="0" anchor="ctr"/>
                </a:tc>
                <a:tc>
                  <a:txBody>
                    <a:bodyPr/>
                    <a:lstStyle/>
                    <a:p>
                      <a:pPr algn="ctr" fontAlgn="ctr"/>
                      <a:r>
                        <a:rPr lang="en-US" altLang="ja-JP" sz="800" b="0" i="0" u="none" strike="noStrike" dirty="0">
                          <a:solidFill>
                            <a:srgbClr val="000000"/>
                          </a:solidFill>
                          <a:effectLst/>
                          <a:latin typeface="BIZ UDPゴシック" panose="020B0400000000000000" pitchFamily="50" charset="-128"/>
                          <a:ea typeface="BIZ UDPゴシック" panose="020B0400000000000000" pitchFamily="50" charset="-128"/>
                        </a:rPr>
                        <a:t>196</a:t>
                      </a:r>
                    </a:p>
                  </a:txBody>
                  <a:tcPr marL="0" marR="0" marT="0" marB="0" anchor="ctr"/>
                </a:tc>
                <a:tc gridSpan="2">
                  <a:txBody>
                    <a:bodyPr/>
                    <a:lstStyle/>
                    <a:p>
                      <a:pPr algn="ctr" fontAlgn="ct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２５０℃で分解</a:t>
                      </a:r>
                    </a:p>
                  </a:txBody>
                  <a:tcPr marL="0" marR="0" marT="0" marB="0" anchor="ctr"/>
                </a:tc>
                <a:tc hMerge="1">
                  <a:txBody>
                    <a:bodyPr/>
                    <a:lstStyle/>
                    <a:p>
                      <a:endParaRPr kumimoji="1" lang="ja-JP" altLang="en-US" dirty="0"/>
                    </a:p>
                  </a:txBody>
                  <a:tcPr/>
                </a:tc>
                <a:extLst>
                  <a:ext uri="{0D108BD9-81ED-4DB2-BD59-A6C34878D82A}">
                    <a16:rowId xmlns:a16="http://schemas.microsoft.com/office/drawing/2014/main" val="634430215"/>
                  </a:ext>
                </a:extLst>
              </a:tr>
            </a:tbl>
          </a:graphicData>
        </a:graphic>
      </p:graphicFrame>
      <p:sp>
        <p:nvSpPr>
          <p:cNvPr id="10" name="スライド番号プレースホルダー 2">
            <a:extLst>
              <a:ext uri="{FF2B5EF4-FFF2-40B4-BE49-F238E27FC236}">
                <a16:creationId xmlns:a16="http://schemas.microsoft.com/office/drawing/2014/main" id="{F13B1C72-6F99-4013-B271-7A3ED731F06D}"/>
              </a:ext>
            </a:extLst>
          </p:cNvPr>
          <p:cNvSpPr>
            <a:spLocks noGrp="1"/>
          </p:cNvSpPr>
          <p:nvPr>
            <p:ph type="sldNum" sz="quarter" idx="12"/>
          </p:nvPr>
        </p:nvSpPr>
        <p:spPr>
          <a:xfrm>
            <a:off x="9350787" y="6041362"/>
            <a:ext cx="555213" cy="365125"/>
          </a:xfrm>
        </p:spPr>
        <p:txBody>
          <a:bodyPr>
            <a:normAutofit/>
          </a:bodyPr>
          <a:lstStyle/>
          <a:p>
            <a:pPr>
              <a:spcAft>
                <a:spcPts val="600"/>
              </a:spcAft>
            </a:pPr>
            <a:fld id="{519954A3-9DFD-4C44-94BA-B95130A3BA1C}" type="slidenum">
              <a:rPr lang="en-US" smtClean="0">
                <a:solidFill>
                  <a:schemeClr val="tx1"/>
                </a:solidFill>
                <a:latin typeface="BIZ UDPゴシック" panose="020B0400000000000000" pitchFamily="50" charset="-128"/>
                <a:ea typeface="BIZ UDPゴシック" panose="020B0400000000000000" pitchFamily="50" charset="-128"/>
              </a:rPr>
              <a:pPr>
                <a:spcAft>
                  <a:spcPts val="600"/>
                </a:spcAft>
              </a:pPr>
              <a:t>26</a:t>
            </a:fld>
            <a:endParaRPr lang="en-US"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8487500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コンテンツ プレースホルダー 2">
            <a:extLst>
              <a:ext uri="{FF2B5EF4-FFF2-40B4-BE49-F238E27FC236}">
                <a16:creationId xmlns:a16="http://schemas.microsoft.com/office/drawing/2014/main" id="{FFA2158A-9E03-414E-A2C9-594FB6EA4706}"/>
              </a:ext>
            </a:extLst>
          </p:cNvPr>
          <p:cNvSpPr txBox="1">
            <a:spLocks/>
          </p:cNvSpPr>
          <p:nvPr/>
        </p:nvSpPr>
        <p:spPr>
          <a:xfrm>
            <a:off x="6172513" y="3528077"/>
            <a:ext cx="2094193" cy="703546"/>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en-US" altLang="ja-JP" sz="1050" dirty="0">
                <a:latin typeface="BIZ UDPゴシック" panose="020B0400000000000000" pitchFamily="50" charset="-128"/>
                <a:ea typeface="BIZ UDPゴシック" panose="020B0400000000000000" pitchFamily="50" charset="-128"/>
              </a:rPr>
              <a:t>SPM</a:t>
            </a:r>
            <a:r>
              <a:rPr lang="ja-JP" altLang="en-US" sz="1050" dirty="0">
                <a:latin typeface="BIZ UDPゴシック" panose="020B0400000000000000" pitchFamily="50" charset="-128"/>
                <a:ea typeface="BIZ UDPゴシック" panose="020B0400000000000000" pitchFamily="50" charset="-128"/>
              </a:rPr>
              <a:t>の年平均濃度の推移</a:t>
            </a:r>
          </a:p>
        </p:txBody>
      </p:sp>
      <p:pic>
        <p:nvPicPr>
          <p:cNvPr id="19" name="図 18">
            <a:extLst>
              <a:ext uri="{FF2B5EF4-FFF2-40B4-BE49-F238E27FC236}">
                <a16:creationId xmlns:a16="http://schemas.microsoft.com/office/drawing/2014/main" id="{FD834442-44C6-42FF-9174-EE6E51B50CE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016551" y="4154701"/>
            <a:ext cx="4143485" cy="2367627"/>
          </a:xfrm>
          <a:prstGeom prst="rect">
            <a:avLst/>
          </a:prstGeom>
          <a:noFill/>
          <a:ln>
            <a:noFill/>
          </a:ln>
        </p:spPr>
      </p:pic>
      <p:pic>
        <p:nvPicPr>
          <p:cNvPr id="20" name="図 19">
            <a:extLst>
              <a:ext uri="{FF2B5EF4-FFF2-40B4-BE49-F238E27FC236}">
                <a16:creationId xmlns:a16="http://schemas.microsoft.com/office/drawing/2014/main" id="{28B0158B-A8B1-4E33-BAF4-B46A94B83F18}"/>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55626" y="4208986"/>
            <a:ext cx="4133825" cy="2102991"/>
          </a:xfrm>
          <a:prstGeom prst="rect">
            <a:avLst/>
          </a:prstGeom>
          <a:noFill/>
          <a:ln>
            <a:noFill/>
          </a:ln>
        </p:spPr>
      </p:pic>
      <p:pic>
        <p:nvPicPr>
          <p:cNvPr id="21" name="図 20">
            <a:extLst>
              <a:ext uri="{FF2B5EF4-FFF2-40B4-BE49-F238E27FC236}">
                <a16:creationId xmlns:a16="http://schemas.microsoft.com/office/drawing/2014/main" id="{1348BF61-1E0E-4C00-AF6C-F210519DBF93}"/>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999672" y="1362652"/>
            <a:ext cx="4143485" cy="2208902"/>
          </a:xfrm>
          <a:prstGeom prst="rect">
            <a:avLst/>
          </a:prstGeom>
          <a:noFill/>
          <a:ln>
            <a:noFill/>
          </a:ln>
        </p:spPr>
      </p:pic>
      <p:pic>
        <p:nvPicPr>
          <p:cNvPr id="22" name="図 21">
            <a:extLst>
              <a:ext uri="{FF2B5EF4-FFF2-40B4-BE49-F238E27FC236}">
                <a16:creationId xmlns:a16="http://schemas.microsoft.com/office/drawing/2014/main" id="{FDCE97B1-ABF3-4846-8A9F-108C92E07210}"/>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56757" y="1356456"/>
            <a:ext cx="4143485" cy="2257425"/>
          </a:xfrm>
          <a:prstGeom prst="rect">
            <a:avLst/>
          </a:prstGeom>
          <a:noFill/>
          <a:ln>
            <a:noFill/>
          </a:ln>
        </p:spPr>
      </p:pic>
      <p:sp>
        <p:nvSpPr>
          <p:cNvPr id="18" name="コンテンツ プレースホルダー 2">
            <a:extLst>
              <a:ext uri="{FF2B5EF4-FFF2-40B4-BE49-F238E27FC236}">
                <a16:creationId xmlns:a16="http://schemas.microsoft.com/office/drawing/2014/main" id="{1C126999-5499-4076-A631-FC6914DC9956}"/>
              </a:ext>
            </a:extLst>
          </p:cNvPr>
          <p:cNvSpPr txBox="1">
            <a:spLocks/>
          </p:cNvSpPr>
          <p:nvPr/>
        </p:nvSpPr>
        <p:spPr>
          <a:xfrm>
            <a:off x="6157598" y="6280156"/>
            <a:ext cx="1948178" cy="577844"/>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en-US" altLang="ja-JP" sz="1050" dirty="0">
                <a:latin typeface="BIZ UDPゴシック" panose="020B0400000000000000" pitchFamily="50" charset="-128"/>
                <a:ea typeface="BIZ UDPゴシック" panose="020B0400000000000000" pitchFamily="50" charset="-128"/>
              </a:rPr>
              <a:t>PM2.5</a:t>
            </a:r>
            <a:r>
              <a:rPr lang="ja-JP" altLang="en-US" sz="1050" dirty="0">
                <a:latin typeface="BIZ UDPゴシック" panose="020B0400000000000000" pitchFamily="50" charset="-128"/>
                <a:ea typeface="BIZ UDPゴシック" panose="020B0400000000000000" pitchFamily="50" charset="-128"/>
              </a:rPr>
              <a:t>の年平均濃度の推移</a:t>
            </a:r>
          </a:p>
        </p:txBody>
      </p:sp>
      <p:sp>
        <p:nvSpPr>
          <p:cNvPr id="17" name="コンテンツ プレースホルダー 2">
            <a:extLst>
              <a:ext uri="{FF2B5EF4-FFF2-40B4-BE49-F238E27FC236}">
                <a16:creationId xmlns:a16="http://schemas.microsoft.com/office/drawing/2014/main" id="{69059F6C-8650-4CE6-A462-3669529BF0A8}"/>
              </a:ext>
            </a:extLst>
          </p:cNvPr>
          <p:cNvSpPr txBox="1">
            <a:spLocks/>
          </p:cNvSpPr>
          <p:nvPr/>
        </p:nvSpPr>
        <p:spPr>
          <a:xfrm>
            <a:off x="1579297" y="6182364"/>
            <a:ext cx="4024219" cy="703546"/>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en-US" altLang="ja-JP" sz="1050" dirty="0">
                <a:latin typeface="BIZ UDPゴシック" panose="020B0400000000000000" pitchFamily="50" charset="-128"/>
                <a:ea typeface="BIZ UDPゴシック" panose="020B0400000000000000" pitchFamily="50" charset="-128"/>
              </a:rPr>
              <a:t>PM2.5</a:t>
            </a:r>
            <a:r>
              <a:rPr lang="ja-JP" altLang="en-US" sz="1050" dirty="0">
                <a:latin typeface="BIZ UDPゴシック" panose="020B0400000000000000" pitchFamily="50" charset="-128"/>
                <a:ea typeface="BIZ UDPゴシック" panose="020B0400000000000000" pitchFamily="50" charset="-128"/>
              </a:rPr>
              <a:t>の環境基準達成率の推移</a:t>
            </a:r>
          </a:p>
        </p:txBody>
      </p:sp>
      <p:sp>
        <p:nvSpPr>
          <p:cNvPr id="23" name="タイトル 1">
            <a:extLst>
              <a:ext uri="{FF2B5EF4-FFF2-40B4-BE49-F238E27FC236}">
                <a16:creationId xmlns:a16="http://schemas.microsoft.com/office/drawing/2014/main" id="{6267896B-1CCF-464B-94D9-4EAFB135E18C}"/>
              </a:ext>
            </a:extLst>
          </p:cNvPr>
          <p:cNvSpPr txBox="1">
            <a:spLocks/>
          </p:cNvSpPr>
          <p:nvPr/>
        </p:nvSpPr>
        <p:spPr>
          <a:xfrm>
            <a:off x="1097538" y="567396"/>
            <a:ext cx="7842894"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800" dirty="0">
                <a:latin typeface="BIZ UDPゴシック" panose="020B0400000000000000" pitchFamily="50" charset="-128"/>
                <a:ea typeface="BIZ UDPゴシック" panose="020B0400000000000000" pitchFamily="50" charset="-128"/>
              </a:rPr>
              <a:t>（参考）ばいじんが関係する大気濃度の状況</a:t>
            </a:r>
            <a:r>
              <a:rPr lang="en-US" altLang="ja-JP" sz="2800" dirty="0">
                <a:latin typeface="BIZ UDPゴシック" panose="020B0400000000000000" pitchFamily="50" charset="-128"/>
                <a:ea typeface="BIZ UDPゴシック" panose="020B0400000000000000" pitchFamily="50" charset="-128"/>
              </a:rPr>
              <a:t/>
            </a:r>
            <a:br>
              <a:rPr lang="en-US" altLang="ja-JP" sz="2800" dirty="0">
                <a:latin typeface="BIZ UDPゴシック" panose="020B0400000000000000" pitchFamily="50" charset="-128"/>
                <a:ea typeface="BIZ UDPゴシック" panose="020B0400000000000000" pitchFamily="50" charset="-128"/>
              </a:rPr>
            </a:br>
            <a:r>
              <a:rPr lang="en-US" altLang="ja-JP" sz="2200" dirty="0">
                <a:latin typeface="BIZ UDPゴシック" panose="020B0400000000000000" pitchFamily="50" charset="-128"/>
                <a:ea typeface="BIZ UDPゴシック" panose="020B0400000000000000" pitchFamily="50" charset="-128"/>
              </a:rPr>
              <a:t>【</a:t>
            </a:r>
            <a:r>
              <a:rPr lang="ja-JP" altLang="en-US" sz="2200" dirty="0">
                <a:latin typeface="BIZ UDPゴシック" panose="020B0400000000000000" pitchFamily="50" charset="-128"/>
                <a:ea typeface="BIZ UDPゴシック" panose="020B0400000000000000" pitchFamily="50" charset="-128"/>
              </a:rPr>
              <a:t>令和</a:t>
            </a:r>
            <a:r>
              <a:rPr lang="en-US" altLang="ja-JP" sz="2200" dirty="0">
                <a:latin typeface="BIZ UDPゴシック" panose="020B0400000000000000" pitchFamily="50" charset="-128"/>
                <a:ea typeface="BIZ UDPゴシック" panose="020B0400000000000000" pitchFamily="50" charset="-128"/>
              </a:rPr>
              <a:t>2</a:t>
            </a:r>
            <a:r>
              <a:rPr lang="ja-JP" altLang="en-US" sz="2200" dirty="0">
                <a:latin typeface="BIZ UDPゴシック" panose="020B0400000000000000" pitchFamily="50" charset="-128"/>
                <a:ea typeface="BIZ UDPゴシック" panose="020B0400000000000000" pitchFamily="50" charset="-128"/>
              </a:rPr>
              <a:t>年度第</a:t>
            </a:r>
            <a:r>
              <a:rPr lang="en-US" altLang="ja-JP" sz="2200" dirty="0">
                <a:latin typeface="BIZ UDPゴシック" panose="020B0400000000000000" pitchFamily="50" charset="-128"/>
                <a:ea typeface="BIZ UDPゴシック" panose="020B0400000000000000" pitchFamily="50" charset="-128"/>
              </a:rPr>
              <a:t>2</a:t>
            </a:r>
            <a:r>
              <a:rPr lang="ja-JP" altLang="en-US" sz="2200" dirty="0">
                <a:latin typeface="BIZ UDPゴシック" panose="020B0400000000000000" pitchFamily="50" charset="-128"/>
                <a:ea typeface="BIZ UDPゴシック" panose="020B0400000000000000" pitchFamily="50" charset="-128"/>
              </a:rPr>
              <a:t>回部会報告資料より再掲</a:t>
            </a:r>
            <a:r>
              <a:rPr lang="en-US" altLang="ja-JP" sz="2200" dirty="0">
                <a:latin typeface="BIZ UDPゴシック" panose="020B0400000000000000" pitchFamily="50" charset="-128"/>
                <a:ea typeface="BIZ UDPゴシック" panose="020B0400000000000000" pitchFamily="50" charset="-128"/>
              </a:rPr>
              <a:t>】</a:t>
            </a:r>
            <a:endParaRPr lang="ja-JP" altLang="en-US" sz="2200" dirty="0">
              <a:latin typeface="BIZ UDPゴシック" panose="020B0400000000000000" pitchFamily="50" charset="-128"/>
              <a:ea typeface="BIZ UDPゴシック" panose="020B0400000000000000" pitchFamily="50" charset="-128"/>
            </a:endParaRPr>
          </a:p>
        </p:txBody>
      </p:sp>
      <p:sp>
        <p:nvSpPr>
          <p:cNvPr id="4" name="スライド番号プレースホルダー 3">
            <a:extLst>
              <a:ext uri="{FF2B5EF4-FFF2-40B4-BE49-F238E27FC236}">
                <a16:creationId xmlns:a16="http://schemas.microsoft.com/office/drawing/2014/main" id="{5F733E11-4668-42D8-A76F-568C2BD9ECD1}"/>
              </a:ext>
            </a:extLst>
          </p:cNvPr>
          <p:cNvSpPr>
            <a:spLocks noGrp="1"/>
          </p:cNvSpPr>
          <p:nvPr>
            <p:ph type="sldNum" sz="quarter" idx="12"/>
          </p:nvPr>
        </p:nvSpPr>
        <p:spPr>
          <a:xfrm>
            <a:off x="9350787" y="6201017"/>
            <a:ext cx="555213" cy="365125"/>
          </a:xfrm>
        </p:spPr>
        <p:txBody>
          <a:bodyPr>
            <a:normAutofit/>
          </a:body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27</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273B89F3-6B23-4D1C-894A-BDAF1EEA0B18}"/>
              </a:ext>
            </a:extLst>
          </p:cNvPr>
          <p:cNvSpPr txBox="1"/>
          <p:nvPr/>
        </p:nvSpPr>
        <p:spPr>
          <a:xfrm>
            <a:off x="877390" y="3779032"/>
            <a:ext cx="3936230" cy="461665"/>
          </a:xfrm>
          <a:prstGeom prst="rect">
            <a:avLst/>
          </a:prstGeom>
          <a:solidFill>
            <a:schemeClr val="bg1"/>
          </a:solidFill>
          <a:ln>
            <a:solidFill>
              <a:schemeClr val="tx1"/>
            </a:solidFill>
            <a:prstDash val="dash"/>
          </a:ln>
        </p:spPr>
        <p:txBody>
          <a:bodyPr wrap="square" rtlCol="0">
            <a:spAutoFit/>
          </a:bodyPr>
          <a:lstStyle/>
          <a:p>
            <a:r>
              <a:rPr kumimoji="1" lang="ja-JP" altLang="en-US" sz="600" dirty="0"/>
              <a:t>環境基準値：１時間値の１日平均値が</a:t>
            </a:r>
            <a:r>
              <a:rPr kumimoji="1" lang="en-US" altLang="ja-JP" sz="600" dirty="0"/>
              <a:t>0 10 mg/m</a:t>
            </a:r>
            <a:r>
              <a:rPr kumimoji="1" lang="en-US" altLang="ja-JP" sz="600" baseline="30000" dirty="0"/>
              <a:t>3</a:t>
            </a:r>
            <a:r>
              <a:rPr kumimoji="1" lang="ja-JP" altLang="en-US" sz="600" dirty="0"/>
              <a:t>以下であり、かつ１時間値が</a:t>
            </a:r>
            <a:r>
              <a:rPr kumimoji="1" lang="en-US" altLang="ja-JP" sz="600" dirty="0"/>
              <a:t>0 20 mg/ m</a:t>
            </a:r>
            <a:r>
              <a:rPr kumimoji="1" lang="en-US" altLang="ja-JP" sz="600" baseline="30000" dirty="0"/>
              <a:t>3</a:t>
            </a:r>
            <a:r>
              <a:rPr kumimoji="1" lang="ja-JP" altLang="en-US" sz="600" dirty="0"/>
              <a:t>以下</a:t>
            </a:r>
            <a:endParaRPr kumimoji="1" lang="en-US" altLang="ja-JP" sz="600" dirty="0"/>
          </a:p>
          <a:p>
            <a:r>
              <a:rPr kumimoji="1" lang="ja-JP" altLang="en-US" sz="600" dirty="0"/>
              <a:t>長期的評価：年間の１日平均値のうち、高い方から２％の範囲にあるものを除外した後の最高値で評価。</a:t>
            </a:r>
          </a:p>
          <a:p>
            <a:r>
              <a:rPr kumimoji="1" lang="ja-JP" altLang="en-US" sz="600" dirty="0"/>
              <a:t>　　　　　　ただし、１日平均値について環境基準を超える日が２日以上連続した場合は、環境基準未達成。</a:t>
            </a:r>
            <a:endParaRPr kumimoji="1" lang="en-US" altLang="ja-JP" sz="600" dirty="0"/>
          </a:p>
          <a:p>
            <a:r>
              <a:rPr kumimoji="1" lang="ja-JP" altLang="en-US" sz="600" dirty="0"/>
              <a:t>短期的評価：</a:t>
            </a:r>
            <a:r>
              <a:rPr lang="ja-JP" altLang="en-US" sz="600" dirty="0"/>
              <a:t>測定を行った日の１時間値または１日平均値について評価。</a:t>
            </a:r>
            <a:endParaRPr kumimoji="1" lang="ja-JP" altLang="en-US" sz="600" dirty="0"/>
          </a:p>
        </p:txBody>
      </p:sp>
      <p:sp>
        <p:nvSpPr>
          <p:cNvPr id="24" name="テキスト ボックス 23">
            <a:extLst>
              <a:ext uri="{FF2B5EF4-FFF2-40B4-BE49-F238E27FC236}">
                <a16:creationId xmlns:a16="http://schemas.microsoft.com/office/drawing/2014/main" id="{B9031E7A-D93F-4442-9EA2-AA52257D895E}"/>
              </a:ext>
            </a:extLst>
          </p:cNvPr>
          <p:cNvSpPr txBox="1"/>
          <p:nvPr/>
        </p:nvSpPr>
        <p:spPr>
          <a:xfrm>
            <a:off x="870036" y="6411080"/>
            <a:ext cx="3870699" cy="369332"/>
          </a:xfrm>
          <a:prstGeom prst="rect">
            <a:avLst/>
          </a:prstGeom>
          <a:solidFill>
            <a:schemeClr val="bg1"/>
          </a:solidFill>
          <a:ln>
            <a:solidFill>
              <a:schemeClr val="tx1"/>
            </a:solidFill>
            <a:prstDash val="dash"/>
          </a:ln>
        </p:spPr>
        <p:txBody>
          <a:bodyPr wrap="square" rtlCol="0">
            <a:spAutoFit/>
          </a:bodyPr>
          <a:lstStyle/>
          <a:p>
            <a:r>
              <a:rPr kumimoji="1" lang="ja-JP" altLang="en-US" sz="600" dirty="0"/>
              <a:t>環境基準値：１年平均値が</a:t>
            </a:r>
            <a:r>
              <a:rPr kumimoji="1" lang="en-US" altLang="ja-JP" sz="600" dirty="0"/>
              <a:t>15μg</a:t>
            </a:r>
            <a:r>
              <a:rPr kumimoji="1" lang="ja-JP" altLang="en-US" sz="600" dirty="0"/>
              <a:t>／</a:t>
            </a:r>
            <a:r>
              <a:rPr kumimoji="1" lang="en-US" altLang="ja-JP" sz="600" dirty="0"/>
              <a:t> m</a:t>
            </a:r>
            <a:r>
              <a:rPr kumimoji="1" lang="en-US" altLang="ja-JP" sz="600" baseline="30000" dirty="0"/>
              <a:t>3</a:t>
            </a:r>
            <a:r>
              <a:rPr kumimoji="1" lang="ja-JP" altLang="en-US" sz="600" dirty="0"/>
              <a:t>以下であり、かつ、１日平均値が</a:t>
            </a:r>
            <a:r>
              <a:rPr kumimoji="1" lang="en-US" altLang="ja-JP" sz="600" dirty="0"/>
              <a:t>35μg</a:t>
            </a:r>
            <a:r>
              <a:rPr kumimoji="1" lang="ja-JP" altLang="en-US" sz="600" dirty="0"/>
              <a:t>／</a:t>
            </a:r>
            <a:r>
              <a:rPr kumimoji="1" lang="en-US" altLang="ja-JP" sz="600" dirty="0"/>
              <a:t> m</a:t>
            </a:r>
            <a:r>
              <a:rPr kumimoji="1" lang="en-US" altLang="ja-JP" sz="600" baseline="30000" dirty="0"/>
              <a:t>3</a:t>
            </a:r>
            <a:r>
              <a:rPr kumimoji="1" lang="ja-JP" altLang="en-US" sz="600" dirty="0"/>
              <a:t>以下</a:t>
            </a:r>
            <a:endParaRPr kumimoji="1" lang="en-US" altLang="ja-JP" sz="600" dirty="0"/>
          </a:p>
          <a:p>
            <a:r>
              <a:rPr kumimoji="1" lang="ja-JP" altLang="en-US" sz="600" dirty="0"/>
              <a:t>年平均値：欠測日を除く</a:t>
            </a:r>
            <a:r>
              <a:rPr kumimoji="1" lang="en-US" altLang="ja-JP" sz="600" dirty="0"/>
              <a:t>1</a:t>
            </a:r>
            <a:r>
              <a:rPr kumimoji="1" lang="ja-JP" altLang="en-US" sz="600" dirty="0"/>
              <a:t>年間に測定されたすべての日平均値の総和を測定日数で割った値</a:t>
            </a:r>
          </a:p>
          <a:p>
            <a:r>
              <a:rPr kumimoji="1" lang="ja-JP" altLang="en-US" sz="600" dirty="0"/>
              <a:t>日平均値：年間における１日平均値のうち、低い方から</a:t>
            </a:r>
            <a:r>
              <a:rPr kumimoji="1" lang="en-US" altLang="ja-JP" sz="600" dirty="0"/>
              <a:t>98</a:t>
            </a:r>
            <a:r>
              <a:rPr kumimoji="1" lang="ja-JP" altLang="en-US" sz="600" dirty="0"/>
              <a:t>％に相当するもの（１日平均値の年間</a:t>
            </a:r>
            <a:r>
              <a:rPr kumimoji="1" lang="en-US" altLang="ja-JP" sz="600" dirty="0"/>
              <a:t>98</a:t>
            </a:r>
            <a:r>
              <a:rPr kumimoji="1" lang="ja-JP" altLang="en-US" sz="600" dirty="0"/>
              <a:t>％値） </a:t>
            </a:r>
          </a:p>
        </p:txBody>
      </p:sp>
      <p:sp>
        <p:nvSpPr>
          <p:cNvPr id="16" name="コンテンツ プレースホルダー 2">
            <a:extLst>
              <a:ext uri="{FF2B5EF4-FFF2-40B4-BE49-F238E27FC236}">
                <a16:creationId xmlns:a16="http://schemas.microsoft.com/office/drawing/2014/main" id="{B35188EC-8A06-409D-AE32-B5B5E8ACEEC1}"/>
              </a:ext>
            </a:extLst>
          </p:cNvPr>
          <p:cNvSpPr>
            <a:spLocks noGrp="1"/>
          </p:cNvSpPr>
          <p:nvPr>
            <p:ph idx="1"/>
          </p:nvPr>
        </p:nvSpPr>
        <p:spPr>
          <a:xfrm>
            <a:off x="1700234" y="3493631"/>
            <a:ext cx="2405184" cy="703546"/>
          </a:xfrm>
        </p:spPr>
        <p:txBody>
          <a:bodyPr>
            <a:normAutofit/>
          </a:bodyPr>
          <a:lstStyle/>
          <a:p>
            <a:pPr marL="0" indent="0">
              <a:buNone/>
            </a:pPr>
            <a:r>
              <a:rPr lang="en-US" altLang="ja-JP" sz="1050" dirty="0">
                <a:latin typeface="BIZ UDPゴシック" panose="020B0400000000000000" pitchFamily="50" charset="-128"/>
                <a:ea typeface="BIZ UDPゴシック" panose="020B0400000000000000" pitchFamily="50" charset="-128"/>
              </a:rPr>
              <a:t>SPM</a:t>
            </a:r>
            <a:r>
              <a:rPr lang="ja-JP" altLang="en-US" sz="1050" dirty="0">
                <a:latin typeface="BIZ UDPゴシック" panose="020B0400000000000000" pitchFamily="50" charset="-128"/>
                <a:ea typeface="BIZ UDPゴシック" panose="020B0400000000000000" pitchFamily="50" charset="-128"/>
              </a:rPr>
              <a:t>の環境基準達成率の推移</a:t>
            </a:r>
            <a:endParaRPr kumimoji="1" lang="ja-JP" altLang="en-US" sz="105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5502877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a:extLst>
              <a:ext uri="{FF2B5EF4-FFF2-40B4-BE49-F238E27FC236}">
                <a16:creationId xmlns:a16="http://schemas.microsoft.com/office/drawing/2014/main" id="{51569EC6-1CE9-4F22-9C12-E1AA42A7B690}"/>
              </a:ext>
            </a:extLst>
          </p:cNvPr>
          <p:cNvSpPr>
            <a:spLocks noGrp="1"/>
          </p:cNvSpPr>
          <p:nvPr>
            <p:ph type="title"/>
          </p:nvPr>
        </p:nvSpPr>
        <p:spPr>
          <a:xfrm>
            <a:off x="1083470" y="609600"/>
            <a:ext cx="7967765" cy="734351"/>
          </a:xfrm>
        </p:spPr>
        <p:txBody>
          <a:bodyPr>
            <a:normAutofit/>
          </a:bodyPr>
          <a:lstStyle/>
          <a:p>
            <a:r>
              <a:rPr lang="ja-JP" altLang="en-US" sz="2800" dirty="0">
                <a:latin typeface="BIZ UDPゴシック" panose="020B0400000000000000" pitchFamily="50" charset="-128"/>
                <a:ea typeface="BIZ UDPゴシック" panose="020B0400000000000000" pitchFamily="50" charset="-128"/>
              </a:rPr>
              <a:t>（参考）労働安全衛生法粉じん障害防止規則の概要</a:t>
            </a:r>
            <a:endParaRPr kumimoji="1" lang="ja-JP" altLang="en-US" sz="28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表 5">
            <a:extLst>
              <a:ext uri="{FF2B5EF4-FFF2-40B4-BE49-F238E27FC236}">
                <a16:creationId xmlns:a16="http://schemas.microsoft.com/office/drawing/2014/main" id="{A9850EC3-5C02-4244-8616-9BCBDEEACF5D}"/>
              </a:ext>
            </a:extLst>
          </p:cNvPr>
          <p:cNvGraphicFramePr>
            <a:graphicFrameLocks noGrp="1"/>
          </p:cNvGraphicFramePr>
          <p:nvPr>
            <p:extLst>
              <p:ext uri="{D42A27DB-BD31-4B8C-83A1-F6EECF244321}">
                <p14:modId xmlns:p14="http://schemas.microsoft.com/office/powerpoint/2010/main" val="1467950070"/>
              </p:ext>
            </p:extLst>
          </p:nvPr>
        </p:nvGraphicFramePr>
        <p:xfrm>
          <a:off x="1083470" y="1343951"/>
          <a:ext cx="8482480" cy="5240594"/>
        </p:xfrm>
        <a:graphic>
          <a:graphicData uri="http://schemas.openxmlformats.org/drawingml/2006/table">
            <a:tbl>
              <a:tblPr firstRow="1" bandRow="1">
                <a:tableStyleId>{5C22544A-7EE6-4342-B048-85BDC9FD1C3A}</a:tableStyleId>
              </a:tblPr>
              <a:tblGrid>
                <a:gridCol w="2124000">
                  <a:extLst>
                    <a:ext uri="{9D8B030D-6E8A-4147-A177-3AD203B41FA5}">
                      <a16:colId xmlns:a16="http://schemas.microsoft.com/office/drawing/2014/main" val="4179687690"/>
                    </a:ext>
                  </a:extLst>
                </a:gridCol>
                <a:gridCol w="6358480">
                  <a:extLst>
                    <a:ext uri="{9D8B030D-6E8A-4147-A177-3AD203B41FA5}">
                      <a16:colId xmlns:a16="http://schemas.microsoft.com/office/drawing/2014/main" val="31659409"/>
                    </a:ext>
                  </a:extLst>
                </a:gridCol>
              </a:tblGrid>
              <a:tr h="392084">
                <a:tc>
                  <a:txBody>
                    <a:bodyPr/>
                    <a:lstStyle/>
                    <a:p>
                      <a:pPr algn="ctr"/>
                      <a:r>
                        <a:rPr kumimoji="1" lang="ja-JP" altLang="en-US" dirty="0">
                          <a:latin typeface="BIZ UDPゴシック" panose="020B0400000000000000" pitchFamily="50" charset="-128"/>
                          <a:ea typeface="BIZ UDPゴシック" panose="020B0400000000000000" pitchFamily="50" charset="-128"/>
                        </a:rPr>
                        <a:t>項目</a:t>
                      </a:r>
                    </a:p>
                  </a:txBody>
                  <a:tcPr anchor="ctr"/>
                </a:tc>
                <a:tc>
                  <a:txBody>
                    <a:bodyPr/>
                    <a:lstStyle/>
                    <a:p>
                      <a:pPr algn="ctr"/>
                      <a:r>
                        <a:rPr kumimoji="1" lang="ja-JP" altLang="en-US" dirty="0">
                          <a:latin typeface="BIZ UDPゴシック" panose="020B0400000000000000" pitchFamily="50" charset="-128"/>
                          <a:ea typeface="BIZ UDPゴシック" panose="020B0400000000000000" pitchFamily="50" charset="-128"/>
                        </a:rPr>
                        <a:t>内容</a:t>
                      </a:r>
                    </a:p>
                  </a:txBody>
                  <a:tcPr anchor="ctr"/>
                </a:tc>
                <a:extLst>
                  <a:ext uri="{0D108BD9-81ED-4DB2-BD59-A6C34878D82A}">
                    <a16:rowId xmlns:a16="http://schemas.microsoft.com/office/drawing/2014/main" val="2984311299"/>
                  </a:ext>
                </a:extLst>
              </a:tr>
              <a:tr h="625935">
                <a:tc>
                  <a:txBody>
                    <a:bodyPr/>
                    <a:lstStyle/>
                    <a:p>
                      <a:r>
                        <a:rPr kumimoji="1" lang="ja-JP" altLang="en-US" sz="1400" dirty="0">
                          <a:latin typeface="BIZ UDPゴシック" panose="020B0400000000000000" pitchFamily="50" charset="-128"/>
                          <a:ea typeface="BIZ UDPゴシック" panose="020B0400000000000000" pitchFamily="50" charset="-128"/>
                        </a:rPr>
                        <a:t>事業者の責務（第</a:t>
                      </a:r>
                      <a:r>
                        <a:rPr kumimoji="1" lang="en-US" altLang="ja-JP" sz="1400" dirty="0">
                          <a:latin typeface="BIZ UDPゴシック" panose="020B0400000000000000" pitchFamily="50" charset="-128"/>
                          <a:ea typeface="BIZ UDPゴシック" panose="020B0400000000000000" pitchFamily="50" charset="-128"/>
                        </a:rPr>
                        <a:t>1</a:t>
                      </a:r>
                      <a:r>
                        <a:rPr kumimoji="1" lang="ja-JP" altLang="en-US" sz="1400" dirty="0">
                          <a:latin typeface="BIZ UDPゴシック" panose="020B0400000000000000" pitchFamily="50" charset="-128"/>
                          <a:ea typeface="BIZ UDPゴシック" panose="020B0400000000000000" pitchFamily="50" charset="-128"/>
                        </a:rPr>
                        <a:t>条）</a:t>
                      </a:r>
                    </a:p>
                  </a:txBody>
                  <a:tcPr/>
                </a:tc>
                <a:tc>
                  <a:txBody>
                    <a:bodyPr/>
                    <a:lstStyle/>
                    <a:p>
                      <a:r>
                        <a:rPr kumimoji="1" lang="ja-JP" altLang="en-US" sz="1400" dirty="0">
                          <a:latin typeface="BIZ UDPゴシック" panose="020B0400000000000000" pitchFamily="50" charset="-128"/>
                          <a:ea typeface="BIZ UDPゴシック" panose="020B0400000000000000" pitchFamily="50" charset="-128"/>
                        </a:rPr>
                        <a:t>粉じんにさらされる労働者の健康障害を防止するため、以下を講ずるよう努めなければならない。</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・設備、作業工程又は作業方法の改善、作業環境の整備等必要な措置</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a:t>
                      </a:r>
                      <a:r>
                        <a:rPr lang="ja-JP" altLang="en-US" sz="1400" dirty="0">
                          <a:effectLst/>
                          <a:latin typeface="BIZ UDPゴシック" panose="020B0400000000000000" pitchFamily="50" charset="-128"/>
                          <a:ea typeface="BIZ UDPゴシック" panose="020B0400000000000000" pitchFamily="50" charset="-128"/>
                        </a:rPr>
                        <a:t>健康診断の実施、就業場所の変更、作業の転換、作業時間の短縮その他健康管理のための適切な措置</a:t>
                      </a:r>
                      <a:endParaRPr lang="en-US" altLang="ja-JP" sz="1400" dirty="0">
                        <a:effectLst/>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551925190"/>
                  </a:ext>
                </a:extLst>
              </a:tr>
              <a:tr h="625935">
                <a:tc>
                  <a:txBody>
                    <a:bodyPr/>
                    <a:lstStyle/>
                    <a:p>
                      <a:r>
                        <a:rPr kumimoji="1" lang="ja-JP" altLang="en-US" sz="1400" dirty="0">
                          <a:latin typeface="BIZ UDPゴシック" panose="020B0400000000000000" pitchFamily="50" charset="-128"/>
                          <a:ea typeface="BIZ UDPゴシック" panose="020B0400000000000000" pitchFamily="50" charset="-128"/>
                        </a:rPr>
                        <a:t>特定粉じん発生源にかかる措置（第</a:t>
                      </a:r>
                      <a:r>
                        <a:rPr kumimoji="1" lang="en-US" altLang="ja-JP" sz="1400" dirty="0">
                          <a:latin typeface="BIZ UDPゴシック" panose="020B0400000000000000" pitchFamily="50" charset="-128"/>
                          <a:ea typeface="BIZ UDPゴシック" panose="020B0400000000000000" pitchFamily="50" charset="-128"/>
                        </a:rPr>
                        <a:t>4</a:t>
                      </a:r>
                      <a:r>
                        <a:rPr kumimoji="1" lang="ja-JP" altLang="en-US" sz="1400" dirty="0">
                          <a:latin typeface="BIZ UDPゴシック" panose="020B0400000000000000" pitchFamily="50" charset="-128"/>
                          <a:ea typeface="BIZ UDPゴシック" panose="020B0400000000000000" pitchFamily="50" charset="-128"/>
                        </a:rPr>
                        <a:t>条）</a:t>
                      </a:r>
                    </a:p>
                  </a:txBody>
                  <a:tcPr/>
                </a:tc>
                <a:tc>
                  <a:txBody>
                    <a:bodyPr/>
                    <a:lstStyle/>
                    <a:p>
                      <a:r>
                        <a:rPr lang="ja-JP" altLang="en-US" sz="1400" dirty="0">
                          <a:effectLst/>
                          <a:latin typeface="BIZ UDPゴシック" panose="020B0400000000000000" pitchFamily="50" charset="-128"/>
                          <a:ea typeface="BIZ UDPゴシック" panose="020B0400000000000000" pitchFamily="50" charset="-128"/>
                        </a:rPr>
                        <a:t>指定する特定粉じん作業については、その粉じん発生源に粉じん発生防止措置をとらなければならない。</a:t>
                      </a:r>
                      <a:endParaRPr lang="en-US" altLang="ja-JP" sz="1400" dirty="0">
                        <a:effectLst/>
                        <a:latin typeface="BIZ UDPゴシック" panose="020B0400000000000000" pitchFamily="50" charset="-128"/>
                        <a:ea typeface="BIZ UDPゴシック" panose="020B0400000000000000" pitchFamily="50" charset="-128"/>
                      </a:endParaRPr>
                    </a:p>
                    <a:p>
                      <a:r>
                        <a:rPr lang="ja-JP" altLang="en-US" sz="1400" dirty="0">
                          <a:effectLst/>
                          <a:latin typeface="BIZ UDPゴシック" panose="020B0400000000000000" pitchFamily="50" charset="-128"/>
                          <a:ea typeface="BIZ UDPゴシック" panose="020B0400000000000000" pitchFamily="50" charset="-128"/>
                        </a:rPr>
                        <a:t>（特定粉じん作業及び措置の例）</a:t>
                      </a:r>
                      <a:endParaRPr lang="en-US" altLang="ja-JP" sz="1400" dirty="0">
                        <a:effectLst/>
                        <a:latin typeface="BIZ UDPゴシック" panose="020B0400000000000000" pitchFamily="50" charset="-128"/>
                        <a:ea typeface="BIZ UDPゴシック" panose="020B0400000000000000" pitchFamily="50" charset="-128"/>
                      </a:endParaRPr>
                    </a:p>
                    <a:p>
                      <a:r>
                        <a:rPr lang="ja-JP" altLang="en-US" sz="1400" dirty="0">
                          <a:effectLst/>
                          <a:latin typeface="BIZ UDPゴシック" panose="020B0400000000000000" pitchFamily="50" charset="-128"/>
                          <a:ea typeface="BIZ UDPゴシック" panose="020B0400000000000000" pitchFamily="50" charset="-128"/>
                        </a:rPr>
                        <a:t>①ドラムサンダー等により、岩石、鉱物若しくは金属を研磨等する作業等</a:t>
                      </a:r>
                      <a:endParaRPr lang="en-US" altLang="ja-JP" sz="1400" dirty="0">
                        <a:effectLst/>
                        <a:latin typeface="BIZ UDPゴシック" panose="020B0400000000000000" pitchFamily="50" charset="-128"/>
                        <a:ea typeface="BIZ UDPゴシック" panose="020B0400000000000000" pitchFamily="50" charset="-128"/>
                      </a:endParaRPr>
                    </a:p>
                    <a:p>
                      <a:r>
                        <a:rPr lang="ja-JP" altLang="en-US" sz="1400" dirty="0">
                          <a:effectLst/>
                          <a:latin typeface="BIZ UDPゴシック" panose="020B0400000000000000" pitchFamily="50" charset="-128"/>
                          <a:ea typeface="BIZ UDPゴシック" panose="020B0400000000000000" pitchFamily="50" charset="-128"/>
                        </a:rPr>
                        <a:t>　→局所排気装置、湿潤設備の設置</a:t>
                      </a:r>
                      <a:endParaRPr lang="en-US" altLang="ja-JP" sz="1400" dirty="0">
                        <a:effectLst/>
                        <a:latin typeface="BIZ UDPゴシック" panose="020B0400000000000000" pitchFamily="50" charset="-128"/>
                        <a:ea typeface="BIZ UDPゴシック" panose="020B0400000000000000" pitchFamily="50" charset="-128"/>
                      </a:endParaRPr>
                    </a:p>
                    <a:p>
                      <a:r>
                        <a:rPr lang="ja-JP" altLang="en-US" sz="1400" dirty="0">
                          <a:effectLst/>
                          <a:latin typeface="BIZ UDPゴシック" panose="020B0400000000000000" pitchFamily="50" charset="-128"/>
                          <a:ea typeface="BIZ UDPゴシック" panose="020B0400000000000000" pitchFamily="50" charset="-128"/>
                        </a:rPr>
                        <a:t>②耐火レンガ又はタイルの製造工程で原料を成形する作業等</a:t>
                      </a:r>
                      <a:endParaRPr lang="en-US" altLang="ja-JP" sz="1400" dirty="0">
                        <a:effectLst/>
                        <a:latin typeface="BIZ UDPゴシック" panose="020B0400000000000000" pitchFamily="50" charset="-128"/>
                        <a:ea typeface="BIZ UDPゴシック" panose="020B0400000000000000" pitchFamily="50" charset="-128"/>
                      </a:endParaRPr>
                    </a:p>
                    <a:p>
                      <a:r>
                        <a:rPr lang="ja-JP" altLang="en-US" sz="1400" dirty="0">
                          <a:effectLst/>
                          <a:latin typeface="BIZ UDPゴシック" panose="020B0400000000000000" pitchFamily="50" charset="-128"/>
                          <a:ea typeface="BIZ UDPゴシック" panose="020B0400000000000000" pitchFamily="50" charset="-128"/>
                        </a:rPr>
                        <a:t>　→局所排気装置、プッシュプル型換気装置の設置</a:t>
                      </a:r>
                      <a:endParaRPr lang="en-US" altLang="ja-JP" sz="1400" dirty="0">
                        <a:effectLst/>
                        <a:latin typeface="BIZ UDPゴシック" panose="020B0400000000000000" pitchFamily="50" charset="-128"/>
                        <a:ea typeface="BIZ UDPゴシック" panose="020B0400000000000000" pitchFamily="50" charset="-128"/>
                      </a:endParaRPr>
                    </a:p>
                    <a:p>
                      <a:r>
                        <a:rPr kumimoji="1" lang="ja-JP" altLang="en-US" sz="1400" dirty="0">
                          <a:effectLst/>
                          <a:latin typeface="BIZ UDPゴシック" panose="020B0400000000000000" pitchFamily="50" charset="-128"/>
                          <a:ea typeface="BIZ UDPゴシック" panose="020B0400000000000000" pitchFamily="50" charset="-128"/>
                        </a:rPr>
                        <a:t>③</a:t>
                      </a:r>
                      <a:r>
                        <a:rPr lang="ja-JP" altLang="en-US" sz="1400" dirty="0">
                          <a:effectLst/>
                          <a:latin typeface="BIZ UDPゴシック" panose="020B0400000000000000" pitchFamily="50" charset="-128"/>
                          <a:ea typeface="BIZ UDPゴシック" panose="020B0400000000000000" pitchFamily="50" charset="-128"/>
                        </a:rPr>
                        <a:t>粉状の鉱石等を原料等を混合・混入・散布する作業等</a:t>
                      </a:r>
                      <a:endParaRPr lang="en-US" altLang="ja-JP" sz="1400" dirty="0">
                        <a:effectLst/>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400" dirty="0">
                          <a:effectLst/>
                          <a:latin typeface="BIZ UDPゴシック" panose="020B0400000000000000" pitchFamily="50" charset="-128"/>
                          <a:ea typeface="BIZ UDPゴシック" panose="020B0400000000000000" pitchFamily="50" charset="-128"/>
                        </a:rPr>
                        <a:t>　→密閉設備、局所排気装置、プッシュプル型換気装置、湿潤設備の設置</a:t>
                      </a:r>
                      <a:endParaRPr kumimoji="1" lang="en-US" altLang="ja-JP" sz="1400" dirty="0">
                        <a:latin typeface="BIZ UDPゴシック" panose="020B0400000000000000" pitchFamily="50" charset="-128"/>
                        <a:ea typeface="BIZ UDPゴシック" panose="020B0400000000000000" pitchFamily="50" charset="-128"/>
                      </a:endParaRPr>
                    </a:p>
                    <a:p>
                      <a:r>
                        <a:rPr lang="ja-JP" altLang="en-US" sz="1400" dirty="0">
                          <a:effectLst/>
                          <a:latin typeface="BIZ UDPゴシック" panose="020B0400000000000000" pitchFamily="50" charset="-128"/>
                          <a:ea typeface="BIZ UDPゴシック" panose="020B0400000000000000" pitchFamily="50" charset="-128"/>
                        </a:rPr>
                        <a:t>④金属を溶射する場所における作業等</a:t>
                      </a:r>
                      <a:endParaRPr lang="en-US" altLang="ja-JP" sz="1400" dirty="0">
                        <a:effectLst/>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400" dirty="0">
                          <a:effectLst/>
                          <a:latin typeface="BIZ UDPゴシック" panose="020B0400000000000000" pitchFamily="50" charset="-128"/>
                          <a:ea typeface="BIZ UDPゴシック" panose="020B0400000000000000" pitchFamily="50" charset="-128"/>
                        </a:rPr>
                        <a:t>　→密閉設備、局所排気装置、プッシュプル型換気装置の設置</a:t>
                      </a:r>
                      <a:endParaRPr kumimoji="1" lang="ja-JP" altLang="en-US" sz="14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3885481175"/>
                  </a:ext>
                </a:extLst>
              </a:tr>
              <a:tr h="625935">
                <a:tc>
                  <a:txBody>
                    <a:bodyPr/>
                    <a:lstStyle/>
                    <a:p>
                      <a:r>
                        <a:rPr kumimoji="1" lang="ja-JP" altLang="en-US" sz="1400" dirty="0">
                          <a:latin typeface="BIZ UDPゴシック" panose="020B0400000000000000" pitchFamily="50" charset="-128"/>
                          <a:ea typeface="BIZ UDPゴシック" panose="020B0400000000000000" pitchFamily="50" charset="-128"/>
                        </a:rPr>
                        <a:t>換気の実施等（第</a:t>
                      </a:r>
                      <a:r>
                        <a:rPr kumimoji="1" lang="en-US" altLang="ja-JP" sz="1400" dirty="0">
                          <a:latin typeface="BIZ UDPゴシック" panose="020B0400000000000000" pitchFamily="50" charset="-128"/>
                          <a:ea typeface="BIZ UDPゴシック" panose="020B0400000000000000" pitchFamily="50" charset="-128"/>
                        </a:rPr>
                        <a:t>5,6</a:t>
                      </a:r>
                      <a:r>
                        <a:rPr kumimoji="1" lang="ja-JP" altLang="en-US" sz="1400" dirty="0">
                          <a:latin typeface="BIZ UDPゴシック" panose="020B0400000000000000" pitchFamily="50" charset="-128"/>
                          <a:ea typeface="BIZ UDPゴシック" panose="020B0400000000000000" pitchFamily="50" charset="-128"/>
                        </a:rPr>
                        <a:t>条）</a:t>
                      </a:r>
                    </a:p>
                  </a:txBody>
                  <a:tcPr/>
                </a:tc>
                <a:tc>
                  <a:txBody>
                    <a:bodyPr/>
                    <a:lstStyle/>
                    <a:p>
                      <a:r>
                        <a:rPr lang="ja-JP" altLang="en-US" sz="1400" dirty="0">
                          <a:effectLst/>
                          <a:latin typeface="BIZ UDPゴシック" panose="020B0400000000000000" pitchFamily="50" charset="-128"/>
                          <a:ea typeface="BIZ UDPゴシック" panose="020B0400000000000000" pitchFamily="50" charset="-128"/>
                        </a:rPr>
                        <a:t>特定粉じん作業以外の粉じん作業を行う屋内作業場については、全体換気装置による換気の実施又はこれと同等以上の措置を講じなければならない。</a:t>
                      </a:r>
                      <a:endParaRPr kumimoji="1" lang="ja-JP" altLang="en-US" sz="14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1204309091"/>
                  </a:ext>
                </a:extLst>
              </a:tr>
              <a:tr h="625935">
                <a:tc>
                  <a:txBody>
                    <a:bodyPr/>
                    <a:lstStyle/>
                    <a:p>
                      <a:r>
                        <a:rPr kumimoji="1" lang="ja-JP" altLang="en-US" sz="1400" dirty="0">
                          <a:latin typeface="BIZ UDPゴシック" panose="020B0400000000000000" pitchFamily="50" charset="-128"/>
                          <a:ea typeface="BIZ UDPゴシック" panose="020B0400000000000000" pitchFamily="50" charset="-128"/>
                        </a:rPr>
                        <a:t>除じん装置の設置（第</a:t>
                      </a:r>
                      <a:r>
                        <a:rPr kumimoji="1" lang="en-US" altLang="ja-JP" sz="1400" dirty="0">
                          <a:latin typeface="BIZ UDPゴシック" panose="020B0400000000000000" pitchFamily="50" charset="-128"/>
                          <a:ea typeface="BIZ UDPゴシック" panose="020B0400000000000000" pitchFamily="50" charset="-128"/>
                        </a:rPr>
                        <a:t>10</a:t>
                      </a:r>
                      <a:r>
                        <a:rPr kumimoji="1" lang="ja-JP" altLang="en-US" sz="1400" dirty="0">
                          <a:latin typeface="BIZ UDPゴシック" panose="020B0400000000000000" pitchFamily="50" charset="-128"/>
                          <a:ea typeface="BIZ UDPゴシック" panose="020B0400000000000000" pitchFamily="50" charset="-128"/>
                        </a:rPr>
                        <a:t>条）</a:t>
                      </a:r>
                    </a:p>
                  </a:txBody>
                  <a:tcPr/>
                </a:tc>
                <a:tc>
                  <a:txBody>
                    <a:bodyPr/>
                    <a:lstStyle/>
                    <a:p>
                      <a:r>
                        <a:rPr lang="ja-JP" altLang="en-US" sz="1400" dirty="0">
                          <a:effectLst/>
                          <a:latin typeface="BIZ UDPゴシック" panose="020B0400000000000000" pitchFamily="50" charset="-128"/>
                          <a:ea typeface="BIZ UDPゴシック" panose="020B0400000000000000" pitchFamily="50" charset="-128"/>
                        </a:rPr>
                        <a:t>第４条の規定により設ける局所排気装置のうち、①や④等の特定粉じん発生源に係るものには、除じん装置を設けなければならない。</a:t>
                      </a:r>
                      <a:endParaRPr kumimoji="1" lang="ja-JP" altLang="en-US" sz="14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2115207040"/>
                  </a:ext>
                </a:extLst>
              </a:tr>
            </a:tbl>
          </a:graphicData>
        </a:graphic>
      </p:graphicFrame>
      <p:sp>
        <p:nvSpPr>
          <p:cNvPr id="10" name="スライド番号プレースホルダー 3">
            <a:extLst>
              <a:ext uri="{FF2B5EF4-FFF2-40B4-BE49-F238E27FC236}">
                <a16:creationId xmlns:a16="http://schemas.microsoft.com/office/drawing/2014/main" id="{96492FBF-2EB4-43C4-B5CB-1203534B46F8}"/>
              </a:ext>
            </a:extLst>
          </p:cNvPr>
          <p:cNvSpPr>
            <a:spLocks noGrp="1"/>
          </p:cNvSpPr>
          <p:nvPr>
            <p:ph type="sldNum" sz="quarter" idx="12"/>
          </p:nvPr>
        </p:nvSpPr>
        <p:spPr>
          <a:xfrm>
            <a:off x="9350787" y="6201017"/>
            <a:ext cx="555213" cy="365125"/>
          </a:xfrm>
        </p:spPr>
        <p:txBody>
          <a:bodyPr>
            <a:normAutofit/>
          </a:body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28</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7036408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a:extLst>
              <a:ext uri="{FF2B5EF4-FFF2-40B4-BE49-F238E27FC236}">
                <a16:creationId xmlns:a16="http://schemas.microsoft.com/office/drawing/2014/main" id="{FE0D29E8-5A40-461E-82D2-2085AC2CFB9C}"/>
              </a:ext>
            </a:extLst>
          </p:cNvPr>
          <p:cNvSpPr>
            <a:spLocks noGrp="1"/>
          </p:cNvSpPr>
          <p:nvPr>
            <p:ph type="title"/>
          </p:nvPr>
        </p:nvSpPr>
        <p:spPr>
          <a:xfrm>
            <a:off x="1083470" y="609600"/>
            <a:ext cx="7821991" cy="1320800"/>
          </a:xfrm>
        </p:spPr>
        <p:txBody>
          <a:bodyPr>
            <a:normAutofit/>
          </a:bodyPr>
          <a:lstStyle/>
          <a:p>
            <a:r>
              <a:rPr kumimoji="1" lang="ja-JP" altLang="en-US" sz="2800" dirty="0">
                <a:latin typeface="BIZ UDPゴシック" panose="020B0400000000000000" pitchFamily="50" charset="-128"/>
                <a:ea typeface="BIZ UDPゴシック" panose="020B0400000000000000" pitchFamily="50" charset="-128"/>
              </a:rPr>
              <a:t>（参考）特定粉じん規制に係る他府県の状況</a:t>
            </a: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スライド番号プレースホルダー 3">
            <a:extLst>
              <a:ext uri="{FF2B5EF4-FFF2-40B4-BE49-F238E27FC236}">
                <a16:creationId xmlns:a16="http://schemas.microsoft.com/office/drawing/2014/main" id="{6A686E93-37C8-4E16-B447-571111127FF2}"/>
              </a:ext>
            </a:extLst>
          </p:cNvPr>
          <p:cNvSpPr>
            <a:spLocks noGrp="1"/>
          </p:cNvSpPr>
          <p:nvPr>
            <p:ph type="sldNum" sz="quarter" idx="12"/>
          </p:nvPr>
        </p:nvSpPr>
        <p:spPr>
          <a:xfrm>
            <a:off x="6979913" y="6041362"/>
            <a:ext cx="555213" cy="365125"/>
          </a:xfrm>
        </p:spPr>
        <p:txBody>
          <a:bodyPr>
            <a:normAutofit/>
          </a:bodyPr>
          <a:lstStyle/>
          <a:p>
            <a:pPr>
              <a:spcAft>
                <a:spcPts val="600"/>
              </a:spcAft>
            </a:pPr>
            <a:fld id="{519954A3-9DFD-4C44-94BA-B95130A3BA1C}" type="slidenum">
              <a:rPr lang="en-US" smtClean="0"/>
              <a:pPr>
                <a:spcAft>
                  <a:spcPts val="600"/>
                </a:spcAft>
              </a:pPr>
              <a:t>29</a:t>
            </a:fld>
            <a:endParaRPr lang="en-US" dirty="0"/>
          </a:p>
        </p:txBody>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7" name="表 7">
            <a:extLst>
              <a:ext uri="{FF2B5EF4-FFF2-40B4-BE49-F238E27FC236}">
                <a16:creationId xmlns:a16="http://schemas.microsoft.com/office/drawing/2014/main" id="{7E58B41E-9234-416D-8BDE-D7959A4F13C6}"/>
              </a:ext>
            </a:extLst>
          </p:cNvPr>
          <p:cNvGraphicFramePr>
            <a:graphicFrameLocks noGrp="1"/>
          </p:cNvGraphicFramePr>
          <p:nvPr>
            <p:extLst>
              <p:ext uri="{D42A27DB-BD31-4B8C-83A1-F6EECF244321}">
                <p14:modId xmlns:p14="http://schemas.microsoft.com/office/powerpoint/2010/main" val="1667827607"/>
              </p:ext>
            </p:extLst>
          </p:nvPr>
        </p:nvGraphicFramePr>
        <p:xfrm>
          <a:off x="684610" y="1832871"/>
          <a:ext cx="8766697" cy="4616696"/>
        </p:xfrm>
        <a:graphic>
          <a:graphicData uri="http://schemas.openxmlformats.org/drawingml/2006/table">
            <a:tbl>
              <a:tblPr firstRow="1" firstCol="1" bandRow="1">
                <a:tableStyleId>{21E4AEA4-8DFA-4A89-87EB-49C32662AFE0}</a:tableStyleId>
              </a:tblPr>
              <a:tblGrid>
                <a:gridCol w="967989">
                  <a:extLst>
                    <a:ext uri="{9D8B030D-6E8A-4147-A177-3AD203B41FA5}">
                      <a16:colId xmlns:a16="http://schemas.microsoft.com/office/drawing/2014/main" val="539660460"/>
                    </a:ext>
                  </a:extLst>
                </a:gridCol>
                <a:gridCol w="2016000">
                  <a:extLst>
                    <a:ext uri="{9D8B030D-6E8A-4147-A177-3AD203B41FA5}">
                      <a16:colId xmlns:a16="http://schemas.microsoft.com/office/drawing/2014/main" val="1216003637"/>
                    </a:ext>
                  </a:extLst>
                </a:gridCol>
                <a:gridCol w="1886857">
                  <a:extLst>
                    <a:ext uri="{9D8B030D-6E8A-4147-A177-3AD203B41FA5}">
                      <a16:colId xmlns:a16="http://schemas.microsoft.com/office/drawing/2014/main" val="3262467653"/>
                    </a:ext>
                  </a:extLst>
                </a:gridCol>
                <a:gridCol w="2160000">
                  <a:extLst>
                    <a:ext uri="{9D8B030D-6E8A-4147-A177-3AD203B41FA5}">
                      <a16:colId xmlns:a16="http://schemas.microsoft.com/office/drawing/2014/main" val="4161171595"/>
                    </a:ext>
                  </a:extLst>
                </a:gridCol>
                <a:gridCol w="1735851">
                  <a:extLst>
                    <a:ext uri="{9D8B030D-6E8A-4147-A177-3AD203B41FA5}">
                      <a16:colId xmlns:a16="http://schemas.microsoft.com/office/drawing/2014/main" val="98267944"/>
                    </a:ext>
                  </a:extLst>
                </a:gridCol>
              </a:tblGrid>
              <a:tr h="404102">
                <a:tc>
                  <a:txBody>
                    <a:bodyPr/>
                    <a:lstStyle/>
                    <a:p>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京都府</a:t>
                      </a:r>
                    </a:p>
                    <a:p>
                      <a:pPr algn="ctr"/>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兵庫県</a:t>
                      </a:r>
                    </a:p>
                    <a:p>
                      <a:pPr algn="ctr"/>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和歌山県</a:t>
                      </a:r>
                    </a:p>
                    <a:p>
                      <a:pPr algn="ctr"/>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東京都</a:t>
                      </a:r>
                    </a:p>
                    <a:p>
                      <a:pPr algn="ctr"/>
                      <a:endParaRPr kumimoji="1" lang="ja-JP" altLang="en-US" sz="11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3687595337"/>
                  </a:ext>
                </a:extLst>
              </a:tr>
              <a:tr h="215039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対象物質</a:t>
                      </a:r>
                    </a:p>
                    <a:p>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100" dirty="0">
                          <a:latin typeface="BIZ UDPゴシック" panose="020B0400000000000000" pitchFamily="50" charset="-128"/>
                          <a:ea typeface="BIZ UDPゴシック" panose="020B0400000000000000" pitchFamily="50" charset="-128"/>
                        </a:rPr>
                        <a:t>①カドミウム及びその化合物の粉じん</a:t>
                      </a: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100" dirty="0">
                          <a:latin typeface="BIZ UDPゴシック" panose="020B0400000000000000" pitchFamily="50" charset="-128"/>
                          <a:ea typeface="BIZ UDPゴシック" panose="020B0400000000000000" pitchFamily="50" charset="-128"/>
                        </a:rPr>
                        <a:t>②クロム及びその化合物の粉じん</a:t>
                      </a: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100" dirty="0">
                          <a:latin typeface="BIZ UDPゴシック" panose="020B0400000000000000" pitchFamily="50" charset="-128"/>
                          <a:ea typeface="BIZ UDPゴシック" panose="020B0400000000000000" pitchFamily="50" charset="-128"/>
                        </a:rPr>
                        <a:t>③銅及びその化合物の粉じん</a:t>
                      </a: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100" dirty="0">
                          <a:latin typeface="BIZ UDPゴシック" panose="020B0400000000000000" pitchFamily="50" charset="-128"/>
                          <a:ea typeface="BIZ UDPゴシック" panose="020B0400000000000000" pitchFamily="50" charset="-128"/>
                        </a:rPr>
                        <a:t>④鉛及びその化合物の粉じん</a:t>
                      </a:r>
                      <a:endParaRPr lang="en-US" altLang="ja-JP" sz="1100" dirty="0">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100" dirty="0">
                          <a:latin typeface="BIZ UDPゴシック" panose="020B0400000000000000" pitchFamily="50" charset="-128"/>
                          <a:ea typeface="BIZ UDPゴシック" panose="020B0400000000000000" pitchFamily="50" charset="-128"/>
                        </a:rPr>
                        <a:t>⑤その他の粉じん</a:t>
                      </a:r>
                      <a:endParaRPr kumimoji="1" lang="ja-JP" altLang="en-US" sz="1100" dirty="0">
                        <a:latin typeface="BIZ UDPゴシック" panose="020B0400000000000000" pitchFamily="50" charset="-128"/>
                        <a:ea typeface="BIZ UDPゴシック" panose="020B0400000000000000" pitchFamily="50" charset="-128"/>
                      </a:endParaRPr>
                    </a:p>
                    <a:p>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r>
                        <a:rPr kumimoji="1" lang="ja-JP" altLang="en-US" sz="1100" dirty="0">
                          <a:latin typeface="BIZ UDPゴシック" panose="020B0400000000000000" pitchFamily="50" charset="-128"/>
                          <a:ea typeface="BIZ UDPゴシック" panose="020B0400000000000000" pitchFamily="50" charset="-128"/>
                        </a:rPr>
                        <a:t>①クロム化合物</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②フッ化物</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③鉛化合物</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④ベリリウム化合物</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⑤カドミウム化合物</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⑥銅化合物</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⑦ニッケル化合物</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⑧バナジウム化合物</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⑨亜鉛化合物</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⑩マンガン及びその化合物</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⑪リン酸化合物</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⑫石綿</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⑬その他の粉じん</a:t>
                      </a:r>
                    </a:p>
                  </a:txBody>
                  <a:tcPr/>
                </a:tc>
                <a:tc>
                  <a:txBody>
                    <a:bodyPr/>
                    <a:lstStyle/>
                    <a:p>
                      <a:r>
                        <a:rPr kumimoji="1" lang="ja-JP" altLang="en-US" sz="1100" dirty="0">
                          <a:latin typeface="BIZ UDPゴシック" panose="020B0400000000000000" pitchFamily="50" charset="-128"/>
                          <a:ea typeface="BIZ UDPゴシック" panose="020B0400000000000000" pitchFamily="50" charset="-128"/>
                        </a:rPr>
                        <a:t>①シアン化水素及びその化合物</a:t>
                      </a:r>
                    </a:p>
                    <a:p>
                      <a:r>
                        <a:rPr kumimoji="1" lang="ja-JP" altLang="en-US" sz="1100" dirty="0">
                          <a:latin typeface="BIZ UDPゴシック" panose="020B0400000000000000" pitchFamily="50" charset="-128"/>
                          <a:ea typeface="BIZ UDPゴシック" panose="020B0400000000000000" pitchFamily="50" charset="-128"/>
                        </a:rPr>
                        <a:t>②ふっ素・ふっ化水素及びその化合物</a:t>
                      </a:r>
                    </a:p>
                    <a:p>
                      <a:r>
                        <a:rPr kumimoji="1" lang="ja-JP" altLang="en-US" sz="1100" dirty="0">
                          <a:latin typeface="BIZ UDPゴシック" panose="020B0400000000000000" pitchFamily="50" charset="-128"/>
                          <a:ea typeface="BIZ UDPゴシック" panose="020B0400000000000000" pitchFamily="50" charset="-128"/>
                        </a:rPr>
                        <a:t>③クロム酸</a:t>
                      </a:r>
                    </a:p>
                    <a:p>
                      <a:r>
                        <a:rPr kumimoji="1" lang="ja-JP" altLang="en-US" sz="1100" dirty="0">
                          <a:latin typeface="BIZ UDPゴシック" panose="020B0400000000000000" pitchFamily="50" charset="-128"/>
                          <a:ea typeface="BIZ UDPゴシック" panose="020B0400000000000000" pitchFamily="50" charset="-128"/>
                        </a:rPr>
                        <a:t>④鉛及びその化合物</a:t>
                      </a:r>
                    </a:p>
                    <a:p>
                      <a:r>
                        <a:rPr kumimoji="1" lang="ja-JP" altLang="en-US" sz="1100" dirty="0">
                          <a:latin typeface="BIZ UDPゴシック" panose="020B0400000000000000" pitchFamily="50" charset="-128"/>
                          <a:ea typeface="BIZ UDPゴシック" panose="020B0400000000000000" pitchFamily="50" charset="-128"/>
                        </a:rPr>
                        <a:t>⑤五塩化燐</a:t>
                      </a:r>
                    </a:p>
                    <a:p>
                      <a:r>
                        <a:rPr kumimoji="1" lang="ja-JP" altLang="en-US" sz="1100" dirty="0">
                          <a:latin typeface="BIZ UDPゴシック" panose="020B0400000000000000" pitchFamily="50" charset="-128"/>
                          <a:ea typeface="BIZ UDPゴシック" panose="020B0400000000000000" pitchFamily="50" charset="-128"/>
                        </a:rPr>
                        <a:t>⑥硫酸</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⑦亜鉛及びその化合物</a:t>
                      </a:r>
                    </a:p>
                    <a:p>
                      <a:r>
                        <a:rPr kumimoji="1" lang="ja-JP" altLang="en-US" sz="1100" dirty="0">
                          <a:latin typeface="BIZ UDPゴシック" panose="020B0400000000000000" pitchFamily="50" charset="-128"/>
                          <a:ea typeface="BIZ UDPゴシック" panose="020B0400000000000000" pitchFamily="50" charset="-128"/>
                        </a:rPr>
                        <a:t>⑧銅及びその化合物</a:t>
                      </a:r>
                    </a:p>
                    <a:p>
                      <a:r>
                        <a:rPr kumimoji="1" lang="ja-JP" altLang="en-US" sz="1100" dirty="0">
                          <a:latin typeface="BIZ UDPゴシック" panose="020B0400000000000000" pitchFamily="50" charset="-128"/>
                          <a:ea typeface="BIZ UDPゴシック" panose="020B0400000000000000" pitchFamily="50" charset="-128"/>
                        </a:rPr>
                        <a:t>⑨燐酸化合物</a:t>
                      </a:r>
                    </a:p>
                    <a:p>
                      <a:r>
                        <a:rPr kumimoji="1" lang="ja-JP" altLang="en-US" sz="1100" dirty="0">
                          <a:latin typeface="BIZ UDPゴシック" panose="020B0400000000000000" pitchFamily="50" charset="-128"/>
                          <a:ea typeface="BIZ UDPゴシック" panose="020B0400000000000000" pitchFamily="50" charset="-128"/>
                        </a:rPr>
                        <a:t>⑩カドミウム及びその化合物</a:t>
                      </a:r>
                    </a:p>
                    <a:p>
                      <a:r>
                        <a:rPr kumimoji="1" lang="ja-JP" altLang="en-US" sz="1100" dirty="0">
                          <a:latin typeface="BIZ UDPゴシック" panose="020B0400000000000000" pitchFamily="50" charset="-128"/>
                          <a:ea typeface="BIZ UDPゴシック" panose="020B0400000000000000" pitchFamily="50" charset="-128"/>
                        </a:rPr>
                        <a:t>⑪石綿</a:t>
                      </a:r>
                    </a:p>
                    <a:p>
                      <a:r>
                        <a:rPr kumimoji="1" lang="ja-JP" altLang="en-US" sz="1100" dirty="0">
                          <a:latin typeface="BIZ UDPゴシック" panose="020B0400000000000000" pitchFamily="50" charset="-128"/>
                          <a:ea typeface="BIZ UDPゴシック" panose="020B0400000000000000" pitchFamily="50" charset="-128"/>
                        </a:rPr>
                        <a:t>⑫その他の一般粉じん</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u="none" strike="noStrike" kern="1200" baseline="0" dirty="0">
                          <a:latin typeface="BIZ UDPゴシック" panose="020B0400000000000000" pitchFamily="50" charset="-128"/>
                          <a:ea typeface="BIZ UDPゴシック" panose="020B0400000000000000" pitchFamily="50" charset="-128"/>
                        </a:rPr>
                        <a:t>①顔料を主とした粉じん</a:t>
                      </a:r>
                    </a:p>
                    <a:p>
                      <a:r>
                        <a:rPr kumimoji="1" lang="ja-JP" altLang="en-US" sz="1100" dirty="0">
                          <a:latin typeface="BIZ UDPゴシック" panose="020B0400000000000000" pitchFamily="50" charset="-128"/>
                          <a:ea typeface="BIZ UDPゴシック" panose="020B0400000000000000" pitchFamily="50" charset="-128"/>
                        </a:rPr>
                        <a:t>②塩化アンモンを主とした粉じん</a:t>
                      </a:r>
                    </a:p>
                    <a:p>
                      <a:endParaRPr kumimoji="1" lang="ja-JP" altLang="en-US" sz="11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3264583664"/>
                  </a:ext>
                </a:extLst>
              </a:tr>
              <a:tr h="56285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対象施設</a:t>
                      </a:r>
                    </a:p>
                    <a:p>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100" dirty="0">
                          <a:effectLst/>
                          <a:latin typeface="BIZ UDPゴシック" panose="020B0400000000000000" pitchFamily="50" charset="-128"/>
                          <a:ea typeface="BIZ UDPゴシック" panose="020B0400000000000000" pitchFamily="50" charset="-128"/>
                        </a:rPr>
                        <a:t>５施設</a:t>
                      </a:r>
                      <a:endParaRPr lang="en-US" altLang="ja-JP" sz="1100" dirty="0">
                        <a:effectLst/>
                        <a:latin typeface="BIZ UDPゴシック" panose="020B0400000000000000" pitchFamily="50" charset="-128"/>
                        <a:ea typeface="BIZ UDPゴシック" panose="020B0400000000000000" pitchFamily="50" charset="-128"/>
                      </a:endParaRPr>
                    </a:p>
                    <a:p>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100" dirty="0">
                          <a:latin typeface="BIZ UDPゴシック" panose="020B0400000000000000" pitchFamily="50" charset="-128"/>
                          <a:ea typeface="BIZ UDPゴシック" panose="020B0400000000000000" pitchFamily="50" charset="-128"/>
                        </a:rPr>
                        <a:t>20</a:t>
                      </a:r>
                      <a:r>
                        <a:rPr kumimoji="1" lang="ja-JP" altLang="en-US" sz="1100" dirty="0">
                          <a:latin typeface="BIZ UDPゴシック" panose="020B0400000000000000" pitchFamily="50" charset="-128"/>
                          <a:ea typeface="BIZ UDPゴシック" panose="020B0400000000000000" pitchFamily="50" charset="-128"/>
                        </a:rPr>
                        <a:t>項目</a:t>
                      </a:r>
                      <a:r>
                        <a:rPr kumimoji="1" lang="en-US" altLang="ja-JP" sz="1100" dirty="0">
                          <a:latin typeface="BIZ UDPゴシック" panose="020B0400000000000000" pitchFamily="50" charset="-128"/>
                          <a:ea typeface="BIZ UDPゴシック" panose="020B0400000000000000" pitchFamily="50" charset="-128"/>
                        </a:rPr>
                        <a:t>27</a:t>
                      </a:r>
                      <a:r>
                        <a:rPr kumimoji="1" lang="ja-JP" altLang="en-US" sz="1100" dirty="0">
                          <a:latin typeface="BIZ UDPゴシック" panose="020B0400000000000000" pitchFamily="50" charset="-128"/>
                          <a:ea typeface="BIZ UDPゴシック" panose="020B0400000000000000" pitchFamily="50" charset="-128"/>
                        </a:rPr>
                        <a:t>施設</a:t>
                      </a:r>
                    </a:p>
                    <a:p>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100" dirty="0">
                          <a:latin typeface="BIZ UDPゴシック" panose="020B0400000000000000" pitchFamily="50" charset="-128"/>
                          <a:ea typeface="BIZ UDPゴシック" panose="020B0400000000000000" pitchFamily="50" charset="-128"/>
                        </a:rPr>
                        <a:t>12</a:t>
                      </a:r>
                      <a:r>
                        <a:rPr kumimoji="1" lang="ja-JP" altLang="en-US" sz="1100" dirty="0">
                          <a:latin typeface="BIZ UDPゴシック" panose="020B0400000000000000" pitchFamily="50" charset="-128"/>
                          <a:ea typeface="BIZ UDPゴシック" panose="020B0400000000000000" pitchFamily="50" charset="-128"/>
                        </a:rPr>
                        <a:t>項目</a:t>
                      </a:r>
                      <a:r>
                        <a:rPr kumimoji="1" lang="en-US" altLang="ja-JP" sz="1100" dirty="0">
                          <a:latin typeface="BIZ UDPゴシック" panose="020B0400000000000000" pitchFamily="50" charset="-128"/>
                          <a:ea typeface="BIZ UDPゴシック" panose="020B0400000000000000" pitchFamily="50" charset="-128"/>
                        </a:rPr>
                        <a:t>24</a:t>
                      </a:r>
                      <a:r>
                        <a:rPr kumimoji="1" lang="ja-JP" altLang="en-US" sz="1100" dirty="0">
                          <a:latin typeface="BIZ UDPゴシック" panose="020B0400000000000000" pitchFamily="50" charset="-128"/>
                          <a:ea typeface="BIZ UDPゴシック" panose="020B0400000000000000" pitchFamily="50" charset="-128"/>
                        </a:rPr>
                        <a:t>施設</a:t>
                      </a:r>
                    </a:p>
                    <a:p>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ja-JP" sz="1100" kern="1200" dirty="0">
                          <a:effectLst/>
                          <a:latin typeface="BIZ UDPゴシック" panose="020B0400000000000000" pitchFamily="50" charset="-128"/>
                          <a:ea typeface="BIZ UDPゴシック" panose="020B0400000000000000" pitchFamily="50" charset="-128"/>
                        </a:rPr>
                        <a:t>工場</a:t>
                      </a:r>
                      <a:r>
                        <a:rPr kumimoji="1" lang="en-US" altLang="ja-JP" sz="1100" kern="1200" dirty="0">
                          <a:effectLst/>
                          <a:latin typeface="BIZ UDPゴシック" panose="020B0400000000000000" pitchFamily="50" charset="-128"/>
                          <a:ea typeface="BIZ UDPゴシック" panose="020B0400000000000000" pitchFamily="50" charset="-128"/>
                        </a:rPr>
                        <a:t>57</a:t>
                      </a:r>
                      <a:r>
                        <a:rPr kumimoji="1" lang="ja-JP" altLang="ja-JP" sz="1100" kern="1200" dirty="0">
                          <a:effectLst/>
                          <a:latin typeface="BIZ UDPゴシック" panose="020B0400000000000000" pitchFamily="50" charset="-128"/>
                          <a:ea typeface="BIZ UDPゴシック" panose="020B0400000000000000" pitchFamily="50" charset="-128"/>
                        </a:rPr>
                        <a:t>種</a:t>
                      </a:r>
                      <a:r>
                        <a:rPr kumimoji="1" lang="en-US" altLang="ja-JP" sz="1100" kern="1200" dirty="0">
                          <a:effectLst/>
                          <a:latin typeface="BIZ UDPゴシック" panose="020B0400000000000000" pitchFamily="50" charset="-128"/>
                          <a:ea typeface="BIZ UDPゴシック" panose="020B0400000000000000" pitchFamily="50" charset="-128"/>
                        </a:rPr>
                        <a:t>,</a:t>
                      </a:r>
                      <a:r>
                        <a:rPr kumimoji="1" lang="ja-JP" altLang="en-US" sz="1100" kern="1200" dirty="0">
                          <a:effectLst/>
                          <a:latin typeface="BIZ UDPゴシック" panose="020B0400000000000000" pitchFamily="50" charset="-128"/>
                          <a:ea typeface="BIZ UDPゴシック" panose="020B0400000000000000" pitchFamily="50" charset="-128"/>
                        </a:rPr>
                        <a:t>指定</a:t>
                      </a:r>
                      <a:r>
                        <a:rPr kumimoji="1" lang="ja-JP" altLang="ja-JP" sz="1100" kern="1200" dirty="0">
                          <a:effectLst/>
                          <a:latin typeface="BIZ UDPゴシック" panose="020B0400000000000000" pitchFamily="50" charset="-128"/>
                          <a:ea typeface="BIZ UDPゴシック" panose="020B0400000000000000" pitchFamily="50" charset="-128"/>
                        </a:rPr>
                        <a:t>作業所</a:t>
                      </a:r>
                      <a:r>
                        <a:rPr kumimoji="1" lang="en-US" altLang="ja-JP" sz="1100" kern="1200" dirty="0">
                          <a:effectLst/>
                          <a:latin typeface="BIZ UDPゴシック" panose="020B0400000000000000" pitchFamily="50" charset="-128"/>
                          <a:ea typeface="BIZ UDPゴシック" panose="020B0400000000000000" pitchFamily="50" charset="-128"/>
                        </a:rPr>
                        <a:t>32</a:t>
                      </a:r>
                      <a:r>
                        <a:rPr kumimoji="1" lang="ja-JP" altLang="ja-JP" sz="1100" kern="1200" dirty="0">
                          <a:effectLst/>
                          <a:latin typeface="BIZ UDPゴシック" panose="020B0400000000000000" pitchFamily="50" charset="-128"/>
                          <a:ea typeface="BIZ UDPゴシック" panose="020B0400000000000000" pitchFamily="50" charset="-128"/>
                        </a:rPr>
                        <a:t>種</a:t>
                      </a:r>
                      <a:r>
                        <a:rPr kumimoji="1" lang="ja-JP" altLang="en-US" sz="1100" kern="1200" dirty="0">
                          <a:effectLst/>
                          <a:latin typeface="BIZ UDPゴシック" panose="020B0400000000000000" pitchFamily="50" charset="-128"/>
                          <a:ea typeface="BIZ UDPゴシック" panose="020B0400000000000000" pitchFamily="50" charset="-128"/>
                        </a:rPr>
                        <a:t>及びそれらに設置される６施設</a:t>
                      </a:r>
                      <a:endParaRPr kumimoji="1" lang="ja-JP" altLang="en-US" sz="11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164713945"/>
                  </a:ext>
                </a:extLst>
              </a:tr>
              <a:tr h="56285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規制基準</a:t>
                      </a:r>
                    </a:p>
                    <a:p>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敷地境界基準</a:t>
                      </a:r>
                      <a:endParaRPr kumimoji="1" lang="en-US" altLang="ja-JP" sz="1100" dirty="0">
                        <a:latin typeface="BIZ UDPゴシック" panose="020B0400000000000000" pitchFamily="50" charset="-128"/>
                        <a:ea typeface="BIZ UDPゴシック" panose="020B0400000000000000" pitchFamily="50" charset="-128"/>
                      </a:endParaRPr>
                    </a:p>
                    <a:p>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zh-TW" altLang="en-US" sz="1100" u="none" strike="noStrike" kern="1200" baseline="0" dirty="0">
                          <a:latin typeface="BIZ UDPゴシック" panose="020B0400000000000000" pitchFamily="50" charset="-128"/>
                          <a:ea typeface="BIZ UDPゴシック" panose="020B0400000000000000" pitchFamily="50" charset="-128"/>
                        </a:rPr>
                        <a:t>敷地境界線上濃度</a:t>
                      </a:r>
                      <a:r>
                        <a:rPr kumimoji="1" lang="ja-JP" altLang="en-US" sz="1100" u="none" strike="noStrike" kern="1200" baseline="0" dirty="0">
                          <a:latin typeface="BIZ UDPゴシック" panose="020B0400000000000000" pitchFamily="50" charset="-128"/>
                          <a:ea typeface="BIZ UDPゴシック" panose="020B0400000000000000" pitchFamily="50" charset="-128"/>
                        </a:rPr>
                        <a:t>基準及び地上到達濃度基準</a:t>
                      </a:r>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u="none" strike="noStrike" kern="1200" baseline="0" dirty="0">
                          <a:latin typeface="BIZ UDPゴシック" panose="020B0400000000000000" pitchFamily="50" charset="-128"/>
                          <a:ea typeface="BIZ UDPゴシック" panose="020B0400000000000000" pitchFamily="50" charset="-128"/>
                        </a:rPr>
                        <a:t>排出口</a:t>
                      </a:r>
                      <a:r>
                        <a:rPr kumimoji="1" lang="zh-TW" altLang="en-US" sz="1100" u="none" strike="noStrike" kern="1200" baseline="0" dirty="0">
                          <a:latin typeface="BIZ UDPゴシック" panose="020B0400000000000000" pitchFamily="50" charset="-128"/>
                          <a:ea typeface="BIZ UDPゴシック" panose="020B0400000000000000" pitchFamily="50" charset="-128"/>
                        </a:rPr>
                        <a:t>濃度</a:t>
                      </a:r>
                      <a:r>
                        <a:rPr kumimoji="1" lang="ja-JP" altLang="en-US" sz="1100" u="none" strike="noStrike" kern="1200" baseline="0" dirty="0">
                          <a:latin typeface="BIZ UDPゴシック" panose="020B0400000000000000" pitchFamily="50" charset="-128"/>
                          <a:ea typeface="BIZ UDPゴシック" panose="020B0400000000000000" pitchFamily="50" charset="-128"/>
                        </a:rPr>
                        <a:t>基準、地上到達地点濃度基準及び設備構造基準</a:t>
                      </a:r>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kern="1200" dirty="0">
                          <a:effectLst/>
                          <a:latin typeface="BIZ UDPゴシック" panose="020B0400000000000000" pitchFamily="50" charset="-128"/>
                          <a:ea typeface="BIZ UDPゴシック" panose="020B0400000000000000" pitchFamily="50" charset="-128"/>
                        </a:rPr>
                        <a:t>排出口濃度基準及び</a:t>
                      </a:r>
                      <a:r>
                        <a:rPr kumimoji="1" lang="ja-JP" altLang="ja-JP" sz="1100" kern="1200" dirty="0">
                          <a:effectLst/>
                          <a:latin typeface="BIZ UDPゴシック" panose="020B0400000000000000" pitchFamily="50" charset="-128"/>
                          <a:ea typeface="BIZ UDPゴシック" panose="020B0400000000000000" pitchFamily="50" charset="-128"/>
                        </a:rPr>
                        <a:t>設備</a:t>
                      </a:r>
                      <a:r>
                        <a:rPr kumimoji="1" lang="ja-JP" altLang="en-US" sz="1100" kern="1200" dirty="0">
                          <a:effectLst/>
                          <a:latin typeface="BIZ UDPゴシック" panose="020B0400000000000000" pitchFamily="50" charset="-128"/>
                          <a:ea typeface="BIZ UDPゴシック" panose="020B0400000000000000" pitchFamily="50" charset="-128"/>
                        </a:rPr>
                        <a:t>構造</a:t>
                      </a:r>
                      <a:r>
                        <a:rPr kumimoji="1" lang="ja-JP" altLang="ja-JP" sz="1100" kern="1200" dirty="0">
                          <a:effectLst/>
                          <a:latin typeface="BIZ UDPゴシック" panose="020B0400000000000000" pitchFamily="50" charset="-128"/>
                          <a:ea typeface="BIZ UDPゴシック" panose="020B0400000000000000" pitchFamily="50" charset="-128"/>
                        </a:rPr>
                        <a:t>基準</a:t>
                      </a:r>
                      <a:endParaRPr kumimoji="1" lang="ja-JP" altLang="en-US" sz="11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3311600030"/>
                  </a:ext>
                </a:extLst>
              </a:tr>
              <a:tr h="72161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備考</a:t>
                      </a:r>
                    </a:p>
                    <a:p>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特定粉じんではなく、一般粉じんとして規制。</a:t>
                      </a:r>
                    </a:p>
                    <a:p>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r>
                        <a:rPr kumimoji="1" lang="ja-JP" altLang="en-US" sz="1100" dirty="0">
                          <a:latin typeface="BIZ UDPゴシック" panose="020B0400000000000000" pitchFamily="50" charset="-128"/>
                          <a:ea typeface="BIZ UDPゴシック" panose="020B0400000000000000" pitchFamily="50" charset="-128"/>
                        </a:rPr>
                        <a:t>特定粉じんではなく粉じんとして規制。</a:t>
                      </a:r>
                      <a:endParaRPr kumimoji="1" lang="en-US" altLang="ja-JP" sz="1100" dirty="0">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一部許可制。</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特定粉じんではなく粉じんとして規制。</a:t>
                      </a:r>
                    </a:p>
                    <a:p>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r>
                        <a:rPr kumimoji="1" lang="ja-JP" altLang="en-US" sz="1100" dirty="0">
                          <a:latin typeface="BIZ UDPゴシック" panose="020B0400000000000000" pitchFamily="50" charset="-128"/>
                          <a:ea typeface="BIZ UDPゴシック" panose="020B0400000000000000" pitchFamily="50" charset="-128"/>
                        </a:rPr>
                        <a:t>特定粉じんではなく粉じんとして規制。</a:t>
                      </a:r>
                      <a:endParaRPr kumimoji="1" lang="en-US" altLang="ja-JP" sz="1100" dirty="0">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工場は許可制、指定作業場は届出制。</a:t>
                      </a:r>
                      <a:endParaRPr kumimoji="1" lang="en-US" altLang="ja-JP" sz="11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690331594"/>
                  </a:ext>
                </a:extLst>
              </a:tr>
            </a:tbl>
          </a:graphicData>
        </a:graphic>
      </p:graphicFrame>
      <p:sp>
        <p:nvSpPr>
          <p:cNvPr id="12" name="テキスト ボックス 11">
            <a:extLst>
              <a:ext uri="{FF2B5EF4-FFF2-40B4-BE49-F238E27FC236}">
                <a16:creationId xmlns:a16="http://schemas.microsoft.com/office/drawing/2014/main" id="{E9A7A160-3051-4324-9150-83D5E1406C79}"/>
              </a:ext>
            </a:extLst>
          </p:cNvPr>
          <p:cNvSpPr txBox="1"/>
          <p:nvPr/>
        </p:nvSpPr>
        <p:spPr>
          <a:xfrm>
            <a:off x="684610" y="1311948"/>
            <a:ext cx="8856794" cy="307777"/>
          </a:xfrm>
          <a:prstGeom prst="rect">
            <a:avLst/>
          </a:prstGeom>
          <a:noFill/>
          <a:ln>
            <a:solidFill>
              <a:schemeClr val="tx1"/>
            </a:solidFill>
          </a:ln>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〇有害粉じんを規制しているのは以下の４都府県であるが、いずれも法令上特定粉じんとしては規定していない。</a:t>
            </a:r>
          </a:p>
        </p:txBody>
      </p:sp>
      <p:sp>
        <p:nvSpPr>
          <p:cNvPr id="10" name="スライド番号プレースホルダー 2">
            <a:extLst>
              <a:ext uri="{FF2B5EF4-FFF2-40B4-BE49-F238E27FC236}">
                <a16:creationId xmlns:a16="http://schemas.microsoft.com/office/drawing/2014/main" id="{F13B1C72-6F99-4013-B271-7A3ED731F06D}"/>
              </a:ext>
            </a:extLst>
          </p:cNvPr>
          <p:cNvSpPr txBox="1">
            <a:spLocks/>
          </p:cNvSpPr>
          <p:nvPr/>
        </p:nvSpPr>
        <p:spPr>
          <a:xfrm>
            <a:off x="9350787" y="6041362"/>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chemeClr val="tx1"/>
                </a:solidFill>
                <a:latin typeface="BIZ UDPゴシック" panose="020B0400000000000000" pitchFamily="50" charset="-128"/>
                <a:ea typeface="BIZ UDPゴシック" panose="020B0400000000000000" pitchFamily="50" charset="-128"/>
              </a:rPr>
              <a:pPr>
                <a:spcAft>
                  <a:spcPts val="600"/>
                </a:spcAft>
              </a:pPr>
              <a:t>29</a:t>
            </a:fld>
            <a:endParaRPr lang="en-US"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3040251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p:cNvSpPr>
            <a:spLocks noGrp="1"/>
          </p:cNvSpPr>
          <p:nvPr>
            <p:ph type="title"/>
          </p:nvPr>
        </p:nvSpPr>
        <p:spPr>
          <a:xfrm>
            <a:off x="1083470" y="609600"/>
            <a:ext cx="6984793" cy="1320800"/>
          </a:xfrm>
        </p:spPr>
        <p:txBody>
          <a:bodyPr>
            <a:normAutofit/>
          </a:bodyPr>
          <a:lstStyle/>
          <a:p>
            <a:r>
              <a:rPr kumimoji="1" lang="ja-JP" altLang="en-US" dirty="0">
                <a:latin typeface="BIZ UDPゴシック" panose="020B0400000000000000" pitchFamily="50" charset="-128"/>
                <a:ea typeface="BIZ UDPゴシック" panose="020B0400000000000000" pitchFamily="50" charset="-128"/>
              </a:rPr>
              <a:t>検討に係る背景と課題②</a:t>
            </a: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スライド番号プレースホルダー 3">
            <a:extLst>
              <a:ext uri="{FF2B5EF4-FFF2-40B4-BE49-F238E27FC236}">
                <a16:creationId xmlns:a16="http://schemas.microsoft.com/office/drawing/2014/main" id="{310D0A49-9AE0-4604-A674-62AEC14157EB}"/>
              </a:ext>
            </a:extLst>
          </p:cNvPr>
          <p:cNvSpPr>
            <a:spLocks noGrp="1"/>
          </p:cNvSpPr>
          <p:nvPr>
            <p:ph type="sldNum" sz="quarter" idx="12"/>
          </p:nvPr>
        </p:nvSpPr>
        <p:spPr>
          <a:xfrm>
            <a:off x="9350787" y="6041362"/>
            <a:ext cx="555213" cy="365125"/>
          </a:xfrm>
        </p:spPr>
        <p:txBody>
          <a:bodyPr>
            <a:normAutofit/>
          </a:body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3</a:t>
            </a:fld>
            <a:endParaRPr lang="en-US" dirty="0">
              <a:solidFill>
                <a:srgbClr val="000000"/>
              </a:solidFill>
              <a:latin typeface="BIZ UDPゴシック" panose="020B0400000000000000" pitchFamily="50" charset="-128"/>
              <a:ea typeface="BIZ UDPゴシック" panose="020B0400000000000000" pitchFamily="50" charset="-128"/>
            </a:endParaRPr>
          </a:p>
        </p:txBody>
      </p:sp>
      <p:sp>
        <p:nvSpPr>
          <p:cNvPr id="3" name="コンテンツ プレースホルダー 2"/>
          <p:cNvSpPr>
            <a:spLocks noGrp="1"/>
          </p:cNvSpPr>
          <p:nvPr>
            <p:ph idx="1"/>
          </p:nvPr>
        </p:nvSpPr>
        <p:spPr>
          <a:xfrm>
            <a:off x="886265" y="1420836"/>
            <a:ext cx="8464522" cy="5208563"/>
          </a:xfrm>
        </p:spPr>
        <p:txBody>
          <a:bodyPr vert="horz" lIns="91440" tIns="45720" rIns="91440" bIns="45720" rtlCol="0">
            <a:noAutofit/>
          </a:bodyPr>
          <a:lstStyle/>
          <a:p>
            <a:pPr>
              <a:lnSpc>
                <a:spcPct val="200000"/>
              </a:lnSpc>
            </a:pPr>
            <a:r>
              <a:rPr lang="ja-JP" altLang="en-US" sz="1600" dirty="0">
                <a:latin typeface="BIZ UDPゴシック" panose="020B0400000000000000" pitchFamily="50" charset="-128"/>
                <a:ea typeface="BIZ UDPゴシック" panose="020B0400000000000000" pitchFamily="50" charset="-128"/>
              </a:rPr>
              <a:t>粉じんのうち、人の健康又は生活環境に係る被害を生ずるおそれがある物質を「特定粉じん」として規制しており、法では石綿１種類、条例では</a:t>
            </a:r>
            <a:r>
              <a:rPr lang="en-US" altLang="ja-JP" sz="1600" dirty="0">
                <a:latin typeface="BIZ UDPゴシック" panose="020B0400000000000000" pitchFamily="50" charset="-128"/>
                <a:ea typeface="BIZ UDPゴシック" panose="020B0400000000000000" pitchFamily="50" charset="-128"/>
              </a:rPr>
              <a:t>18</a:t>
            </a:r>
            <a:r>
              <a:rPr lang="ja-JP" altLang="en-US" sz="1600" dirty="0">
                <a:latin typeface="BIZ UDPゴシック" panose="020B0400000000000000" pitchFamily="50" charset="-128"/>
                <a:ea typeface="BIZ UDPゴシック" panose="020B0400000000000000" pitchFamily="50" charset="-128"/>
              </a:rPr>
              <a:t>種類の物質を規制している。条例では発がん性の高い４種類を指定特定粉じんとして設備構造基準を設定、それ以外の</a:t>
            </a:r>
            <a:r>
              <a:rPr lang="en-US" altLang="ja-JP" sz="1600" dirty="0">
                <a:latin typeface="BIZ UDPゴシック" panose="020B0400000000000000" pitchFamily="50" charset="-128"/>
                <a:ea typeface="BIZ UDPゴシック" panose="020B0400000000000000" pitchFamily="50" charset="-128"/>
              </a:rPr>
              <a:t>14</a:t>
            </a:r>
            <a:r>
              <a:rPr lang="ja-JP" altLang="en-US" sz="1600" dirty="0">
                <a:latin typeface="BIZ UDPゴシック" panose="020B0400000000000000" pitchFamily="50" charset="-128"/>
                <a:ea typeface="BIZ UDPゴシック" panose="020B0400000000000000" pitchFamily="50" charset="-128"/>
              </a:rPr>
              <a:t>種類は濃度基準を設定し規制を実施している。</a:t>
            </a:r>
            <a:endParaRPr lang="en-US" altLang="ja-JP" sz="1600" dirty="0">
              <a:latin typeface="BIZ UDPゴシック" panose="020B0400000000000000" pitchFamily="50" charset="-128"/>
              <a:ea typeface="BIZ UDPゴシック" panose="020B0400000000000000" pitchFamily="50" charset="-128"/>
            </a:endParaRPr>
          </a:p>
          <a:p>
            <a:pPr>
              <a:lnSpc>
                <a:spcPct val="200000"/>
              </a:lnSpc>
            </a:pPr>
            <a:r>
              <a:rPr lang="ja-JP" altLang="en-US" sz="1600" dirty="0">
                <a:latin typeface="BIZ UDPゴシック" panose="020B0400000000000000" pitchFamily="50" charset="-128"/>
                <a:ea typeface="BIZ UDPゴシック" panose="020B0400000000000000" pitchFamily="50" charset="-128"/>
              </a:rPr>
              <a:t>特定粉じんとして有害粉じんを規定している都道府県は大阪府のみであり、有害物質規制及び一般粉じん規制と関連し、やや複雑な規制内容となっている。</a:t>
            </a:r>
            <a:endParaRPr lang="en-US" altLang="ja-JP" sz="1600" dirty="0">
              <a:latin typeface="BIZ UDPゴシック" panose="020B0400000000000000" pitchFamily="50" charset="-128"/>
              <a:ea typeface="BIZ UDPゴシック" panose="020B0400000000000000" pitchFamily="50" charset="-128"/>
            </a:endParaRPr>
          </a:p>
          <a:p>
            <a:pPr>
              <a:lnSpc>
                <a:spcPct val="200000"/>
              </a:lnSpc>
            </a:pPr>
            <a:r>
              <a:rPr lang="ja-JP" altLang="en-US" sz="1600" dirty="0">
                <a:latin typeface="BIZ UDPゴシック" panose="020B0400000000000000" pitchFamily="50" charset="-128"/>
                <a:ea typeface="BIZ UDPゴシック" panose="020B0400000000000000" pitchFamily="50" charset="-128"/>
              </a:rPr>
              <a:t>以上の状況を踏まえ、これまでの府条例に基づく一般粉じん及び特定粉じん排出規制の効果や課題を整理し、今後の効果的な粉じん対策のあり方について検討する必要がある。</a:t>
            </a:r>
          </a:p>
          <a:p>
            <a:pPr>
              <a:lnSpc>
                <a:spcPct val="200000"/>
              </a:lnSpc>
            </a:pPr>
            <a:endParaRPr lang="ja-JP" altLang="en-US" sz="1600" dirty="0">
              <a:latin typeface="BIZ UDPゴシック" panose="020B0400000000000000" pitchFamily="50" charset="-128"/>
              <a:ea typeface="BIZ UDPゴシック" panose="020B0400000000000000" pitchFamily="50" charset="-128"/>
            </a:endParaRPr>
          </a:p>
        </p:txBody>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スライド番号プレースホルダー 3">
            <a:extLst>
              <a:ext uri="{FF2B5EF4-FFF2-40B4-BE49-F238E27FC236}">
                <a16:creationId xmlns:a16="http://schemas.microsoft.com/office/drawing/2014/main" id="{777019E5-109A-4327-8DD8-5AB68BDCE84C}"/>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3</a:t>
            </a:fld>
            <a:endParaRPr lang="en-US" dirty="0">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3197850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a:extLst>
              <a:ext uri="{FF2B5EF4-FFF2-40B4-BE49-F238E27FC236}">
                <a16:creationId xmlns:a16="http://schemas.microsoft.com/office/drawing/2014/main" id="{78553D2D-7ECE-45F1-8E06-F8DAF94999FD}"/>
              </a:ext>
            </a:extLst>
          </p:cNvPr>
          <p:cNvSpPr>
            <a:spLocks noGrp="1"/>
          </p:cNvSpPr>
          <p:nvPr>
            <p:ph type="title"/>
          </p:nvPr>
        </p:nvSpPr>
        <p:spPr>
          <a:xfrm>
            <a:off x="1083470" y="609600"/>
            <a:ext cx="8137920" cy="1320800"/>
          </a:xfrm>
        </p:spPr>
        <p:txBody>
          <a:bodyPr>
            <a:normAutofit/>
          </a:bodyPr>
          <a:lstStyle/>
          <a:p>
            <a:r>
              <a:rPr kumimoji="1" lang="ja-JP" altLang="en-US" sz="2800" dirty="0">
                <a:latin typeface="BIZ UDPゴシック" panose="020B0400000000000000" pitchFamily="50" charset="-128"/>
                <a:ea typeface="BIZ UDPゴシック" panose="020B0400000000000000" pitchFamily="50" charset="-128"/>
              </a:rPr>
              <a:t>（参考）ベルトコンベア及びバケットコンベアに係る</a:t>
            </a:r>
            <a:r>
              <a:rPr kumimoji="1" lang="en-US" altLang="ja-JP" sz="2800" dirty="0">
                <a:latin typeface="BIZ UDPゴシック" panose="020B0400000000000000" pitchFamily="50" charset="-128"/>
                <a:ea typeface="BIZ UDPゴシック" panose="020B0400000000000000" pitchFamily="50" charset="-128"/>
              </a:rPr>
              <a:t/>
            </a:r>
            <a:br>
              <a:rPr kumimoji="1" lang="en-US" altLang="ja-JP" sz="2800" dirty="0">
                <a:latin typeface="BIZ UDPゴシック" panose="020B0400000000000000" pitchFamily="50" charset="-128"/>
                <a:ea typeface="BIZ UDPゴシック" panose="020B0400000000000000" pitchFamily="50" charset="-128"/>
              </a:rPr>
            </a:br>
            <a:r>
              <a:rPr kumimoji="1" lang="ja-JP" altLang="en-US" sz="2800" dirty="0">
                <a:latin typeface="BIZ UDPゴシック" panose="020B0400000000000000" pitchFamily="50" charset="-128"/>
                <a:ea typeface="BIZ UDPゴシック" panose="020B0400000000000000" pitchFamily="50" charset="-128"/>
              </a:rPr>
              <a:t>　　　　他府県の規制状況</a:t>
            </a: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表 4">
            <a:extLst>
              <a:ext uri="{FF2B5EF4-FFF2-40B4-BE49-F238E27FC236}">
                <a16:creationId xmlns:a16="http://schemas.microsoft.com/office/drawing/2014/main" id="{246CE6FA-5071-40FC-8FEE-DE641BED5445}"/>
              </a:ext>
            </a:extLst>
          </p:cNvPr>
          <p:cNvGraphicFramePr>
            <a:graphicFrameLocks noGrp="1"/>
          </p:cNvGraphicFramePr>
          <p:nvPr>
            <p:extLst>
              <p:ext uri="{D42A27DB-BD31-4B8C-83A1-F6EECF244321}">
                <p14:modId xmlns:p14="http://schemas.microsoft.com/office/powerpoint/2010/main" val="2492387162"/>
              </p:ext>
            </p:extLst>
          </p:nvPr>
        </p:nvGraphicFramePr>
        <p:xfrm>
          <a:off x="684610" y="1616765"/>
          <a:ext cx="8381568" cy="4962083"/>
        </p:xfrm>
        <a:graphic>
          <a:graphicData uri="http://schemas.openxmlformats.org/drawingml/2006/table">
            <a:tbl>
              <a:tblPr firstRow="1" firstCol="1">
                <a:tableStyleId>{5C22544A-7EE6-4342-B048-85BDC9FD1C3A}</a:tableStyleId>
              </a:tblPr>
              <a:tblGrid>
                <a:gridCol w="735629">
                  <a:extLst>
                    <a:ext uri="{9D8B030D-6E8A-4147-A177-3AD203B41FA5}">
                      <a16:colId xmlns:a16="http://schemas.microsoft.com/office/drawing/2014/main" val="1293773759"/>
                    </a:ext>
                  </a:extLst>
                </a:gridCol>
                <a:gridCol w="4391558">
                  <a:extLst>
                    <a:ext uri="{9D8B030D-6E8A-4147-A177-3AD203B41FA5}">
                      <a16:colId xmlns:a16="http://schemas.microsoft.com/office/drawing/2014/main" val="108887556"/>
                    </a:ext>
                  </a:extLst>
                </a:gridCol>
                <a:gridCol w="3254381">
                  <a:extLst>
                    <a:ext uri="{9D8B030D-6E8A-4147-A177-3AD203B41FA5}">
                      <a16:colId xmlns:a16="http://schemas.microsoft.com/office/drawing/2014/main" val="3971237417"/>
                    </a:ext>
                  </a:extLst>
                </a:gridCol>
              </a:tblGrid>
              <a:tr h="230196">
                <a:tc>
                  <a:txBody>
                    <a:bodyPr/>
                    <a:lstStyle/>
                    <a:p>
                      <a:pPr algn="l" fontAlgn="ctr"/>
                      <a:r>
                        <a:rPr lang="ja-JP" altLang="en-US" sz="1200" u="none" strike="noStrike">
                          <a:effectLst/>
                          <a:latin typeface="BIZ UDPゴシック" panose="020B0400000000000000" pitchFamily="50" charset="-128"/>
                          <a:ea typeface="BIZ UDPゴシック" panose="020B0400000000000000" pitchFamily="50" charset="-128"/>
                        </a:rPr>
                        <a:t>　</a:t>
                      </a:r>
                      <a:endPar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tc>
                  <a:txBody>
                    <a:bodyPr/>
                    <a:lstStyle/>
                    <a:p>
                      <a:pPr algn="ctr" fontAlgn="ctr"/>
                      <a:r>
                        <a:rPr lang="ja-JP" altLang="en-US" sz="1200" u="none" strike="noStrike" dirty="0">
                          <a:effectLst/>
                          <a:latin typeface="BIZ UDPゴシック" panose="020B0400000000000000" pitchFamily="50" charset="-128"/>
                          <a:ea typeface="BIZ UDPゴシック" panose="020B0400000000000000" pitchFamily="50" charset="-128"/>
                        </a:rPr>
                        <a:t>ベルトコンベア</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tc>
                  <a:txBody>
                    <a:bodyPr/>
                    <a:lstStyle/>
                    <a:p>
                      <a:pPr algn="ctr" fontAlgn="ctr"/>
                      <a:r>
                        <a:rPr lang="ja-JP" altLang="en-US" sz="1200" u="none" strike="noStrike" dirty="0">
                          <a:effectLst/>
                          <a:latin typeface="BIZ UDPゴシック" panose="020B0400000000000000" pitchFamily="50" charset="-128"/>
                          <a:ea typeface="BIZ UDPゴシック" panose="020B0400000000000000" pitchFamily="50" charset="-128"/>
                        </a:rPr>
                        <a:t>バケットコンベア</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extLst>
                  <a:ext uri="{0D108BD9-81ED-4DB2-BD59-A6C34878D82A}">
                    <a16:rowId xmlns:a16="http://schemas.microsoft.com/office/drawing/2014/main" val="2542811016"/>
                  </a:ext>
                </a:extLst>
              </a:tr>
              <a:tr h="234449">
                <a:tc>
                  <a:txBody>
                    <a:bodyPr/>
                    <a:lstStyle/>
                    <a:p>
                      <a:pPr algn="ctr" fontAlgn="ctr"/>
                      <a:r>
                        <a:rPr lang="ja-JP" altLang="en-US" sz="1200" u="none" strike="noStrike" dirty="0">
                          <a:effectLst/>
                          <a:latin typeface="BIZ UDPゴシック" panose="020B0400000000000000" pitchFamily="50" charset="-128"/>
                          <a:ea typeface="BIZ UDPゴシック" panose="020B0400000000000000" pitchFamily="50" charset="-128"/>
                        </a:rPr>
                        <a:t>北海道</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tc>
                  <a:txBody>
                    <a:bodyPr/>
                    <a:lstStyle/>
                    <a:p>
                      <a:pPr algn="l" fontAlgn="ctr"/>
                      <a:r>
                        <a:rPr lang="ja-JP" altLang="en-US" sz="1200" u="none" strike="noStrike" dirty="0">
                          <a:effectLst/>
                          <a:latin typeface="BIZ UDPゴシック" panose="020B0400000000000000" pitchFamily="50" charset="-128"/>
                          <a:ea typeface="BIZ UDPゴシック" panose="020B0400000000000000" pitchFamily="50" charset="-128"/>
                        </a:rPr>
                        <a:t>ベルトの幅が</a:t>
                      </a:r>
                      <a:r>
                        <a:rPr lang="en-US" altLang="ja-JP" sz="1200" u="none" strike="noStrike" dirty="0">
                          <a:effectLst/>
                          <a:latin typeface="BIZ UDPゴシック" panose="020B0400000000000000" pitchFamily="50" charset="-128"/>
                          <a:ea typeface="BIZ UDPゴシック" panose="020B0400000000000000" pitchFamily="50" charset="-128"/>
                        </a:rPr>
                        <a:t>75cm</a:t>
                      </a:r>
                      <a:r>
                        <a:rPr lang="ja-JP" altLang="en-US" sz="1200" u="none" strike="noStrike" dirty="0">
                          <a:effectLst/>
                          <a:latin typeface="BIZ UDPゴシック" panose="020B0400000000000000" pitchFamily="50" charset="-128"/>
                          <a:ea typeface="BIZ UDPゴシック" panose="020B0400000000000000" pitchFamily="50" charset="-128"/>
                        </a:rPr>
                        <a:t>未満</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tc>
                  <a:txBody>
                    <a:bodyPr/>
                    <a:lstStyle/>
                    <a:p>
                      <a:pPr algn="l" fontAlgn="ctr"/>
                      <a:r>
                        <a:rPr lang="ja-JP" altLang="en-US" sz="1200" u="none" strike="noStrike" dirty="0">
                          <a:effectLst/>
                          <a:latin typeface="BIZ UDPゴシック" panose="020B0400000000000000" pitchFamily="50" charset="-128"/>
                          <a:ea typeface="BIZ UDPゴシック" panose="020B0400000000000000" pitchFamily="50" charset="-128"/>
                        </a:rPr>
                        <a:t>バケットの内容積が０．０３</a:t>
                      </a:r>
                      <a:r>
                        <a:rPr lang="en-US" altLang="ja-JP" sz="1200" u="none" strike="noStrike" dirty="0">
                          <a:effectLst/>
                          <a:latin typeface="BIZ UDPゴシック" panose="020B0400000000000000" pitchFamily="50" charset="-128"/>
                          <a:ea typeface="BIZ UDPゴシック" panose="020B0400000000000000" pitchFamily="50" charset="-128"/>
                        </a:rPr>
                        <a:t>m</a:t>
                      </a:r>
                      <a:r>
                        <a:rPr lang="en-US" altLang="ja-JP" sz="1200" u="none" strike="noStrike" baseline="30000" dirty="0">
                          <a:effectLst/>
                          <a:latin typeface="BIZ UDPゴシック" panose="020B0400000000000000" pitchFamily="50" charset="-128"/>
                          <a:ea typeface="BIZ UDPゴシック" panose="020B0400000000000000" pitchFamily="50" charset="-128"/>
                        </a:rPr>
                        <a:t>3</a:t>
                      </a:r>
                      <a:r>
                        <a:rPr lang="ja-JP" altLang="en-US" sz="1200" u="none" strike="noStrike" dirty="0">
                          <a:effectLst/>
                          <a:latin typeface="BIZ UDPゴシック" panose="020B0400000000000000" pitchFamily="50" charset="-128"/>
                          <a:ea typeface="BIZ UDPゴシック" panose="020B0400000000000000" pitchFamily="50" charset="-128"/>
                        </a:rPr>
                        <a:t>未満であること。</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extLst>
                  <a:ext uri="{0D108BD9-81ED-4DB2-BD59-A6C34878D82A}">
                    <a16:rowId xmlns:a16="http://schemas.microsoft.com/office/drawing/2014/main" val="746006393"/>
                  </a:ext>
                </a:extLst>
              </a:tr>
              <a:tr h="387037">
                <a:tc>
                  <a:txBody>
                    <a:bodyPr/>
                    <a:lstStyle/>
                    <a:p>
                      <a:pPr algn="ctr" fontAlgn="ctr"/>
                      <a:r>
                        <a:rPr lang="ja-JP" altLang="en-US" sz="1200" u="none" strike="noStrike" dirty="0">
                          <a:effectLst/>
                          <a:latin typeface="BIZ UDPゴシック" panose="020B0400000000000000" pitchFamily="50" charset="-128"/>
                          <a:ea typeface="BIZ UDPゴシック" panose="020B0400000000000000" pitchFamily="50" charset="-128"/>
                        </a:rPr>
                        <a:t>青森県</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tc>
                  <a:txBody>
                    <a:bodyPr/>
                    <a:lstStyle/>
                    <a:p>
                      <a:pPr algn="l" fontAlgn="ctr"/>
                      <a:r>
                        <a:rPr lang="ja-JP" altLang="en-US" sz="1200" u="none" strike="noStrike" dirty="0">
                          <a:effectLst/>
                          <a:latin typeface="BIZ UDPゴシック" panose="020B0400000000000000" pitchFamily="50" charset="-128"/>
                          <a:ea typeface="BIZ UDPゴシック" panose="020B0400000000000000" pitchFamily="50" charset="-128"/>
                        </a:rPr>
                        <a:t>ベルトの幅が</a:t>
                      </a:r>
                      <a:r>
                        <a:rPr lang="en-US" altLang="ja-JP" sz="1200" u="none" strike="noStrike" dirty="0">
                          <a:effectLst/>
                          <a:latin typeface="BIZ UDPゴシック" panose="020B0400000000000000" pitchFamily="50" charset="-128"/>
                          <a:ea typeface="BIZ UDPゴシック" panose="020B0400000000000000" pitchFamily="50" charset="-128"/>
                        </a:rPr>
                        <a:t>50cm</a:t>
                      </a:r>
                      <a:r>
                        <a:rPr lang="ja-JP" altLang="en-US" sz="1200" u="none" strike="noStrike" dirty="0">
                          <a:effectLst/>
                          <a:latin typeface="BIZ UDPゴシック" panose="020B0400000000000000" pitchFamily="50" charset="-128"/>
                          <a:ea typeface="BIZ UDPゴシック" panose="020B0400000000000000" pitchFamily="50" charset="-128"/>
                        </a:rPr>
                        <a:t>以上</a:t>
                      </a:r>
                      <a:r>
                        <a:rPr lang="en-US" altLang="ja-JP" sz="1200" u="none" strike="noStrike" dirty="0">
                          <a:effectLst/>
                          <a:latin typeface="BIZ UDPゴシック" panose="020B0400000000000000" pitchFamily="50" charset="-128"/>
                          <a:ea typeface="BIZ UDPゴシック" panose="020B0400000000000000" pitchFamily="50" charset="-128"/>
                        </a:rPr>
                        <a:t>75cm</a:t>
                      </a:r>
                      <a:r>
                        <a:rPr lang="ja-JP" altLang="en-US" sz="1200" u="none" strike="noStrike" dirty="0">
                          <a:effectLst/>
                          <a:latin typeface="BIZ UDPゴシック" panose="020B0400000000000000" pitchFamily="50" charset="-128"/>
                          <a:ea typeface="BIZ UDPゴシック" panose="020B0400000000000000" pitchFamily="50" charset="-128"/>
                        </a:rPr>
                        <a:t>未満</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tc>
                  <a:txBody>
                    <a:bodyPr/>
                    <a:lstStyle/>
                    <a:p>
                      <a:pPr algn="l" fontAlgn="ctr"/>
                      <a:r>
                        <a:rPr lang="ja-JP" altLang="en-US" sz="1200" u="none" strike="noStrike" dirty="0">
                          <a:effectLst/>
                          <a:latin typeface="BIZ UDPゴシック" panose="020B0400000000000000" pitchFamily="50" charset="-128"/>
                          <a:ea typeface="BIZ UDPゴシック" panose="020B0400000000000000" pitchFamily="50" charset="-128"/>
                        </a:rPr>
                        <a:t>バスケツトの内容積が</a:t>
                      </a:r>
                      <a:r>
                        <a:rPr lang="en-US" altLang="ja-JP" sz="1200" u="none" strike="noStrike" dirty="0">
                          <a:effectLst/>
                          <a:latin typeface="BIZ UDPゴシック" panose="020B0400000000000000" pitchFamily="50" charset="-128"/>
                          <a:ea typeface="BIZ UDPゴシック" panose="020B0400000000000000" pitchFamily="50" charset="-128"/>
                        </a:rPr>
                        <a:t>0.02m</a:t>
                      </a:r>
                      <a:r>
                        <a:rPr lang="en-US" altLang="ja-JP" sz="1200" u="none" strike="noStrike" baseline="30000" dirty="0">
                          <a:effectLst/>
                          <a:latin typeface="BIZ UDPゴシック" panose="020B0400000000000000" pitchFamily="50" charset="-128"/>
                          <a:ea typeface="BIZ UDPゴシック" panose="020B0400000000000000" pitchFamily="50" charset="-128"/>
                        </a:rPr>
                        <a:t>3</a:t>
                      </a:r>
                      <a:r>
                        <a:rPr lang="ja-JP" altLang="en-US" sz="1200" u="none" strike="noStrike" dirty="0">
                          <a:effectLst/>
                          <a:latin typeface="BIZ UDPゴシック" panose="020B0400000000000000" pitchFamily="50" charset="-128"/>
                          <a:ea typeface="BIZ UDPゴシック" panose="020B0400000000000000" pitchFamily="50" charset="-128"/>
                        </a:rPr>
                        <a:t>以上０．０３</a:t>
                      </a:r>
                      <a:r>
                        <a:rPr lang="en-US" altLang="ja-JP" sz="1200" u="none" strike="noStrike" dirty="0">
                          <a:effectLst/>
                          <a:latin typeface="BIZ UDPゴシック" panose="020B0400000000000000" pitchFamily="50" charset="-128"/>
                          <a:ea typeface="BIZ UDPゴシック" panose="020B0400000000000000" pitchFamily="50" charset="-128"/>
                        </a:rPr>
                        <a:t>m</a:t>
                      </a:r>
                      <a:r>
                        <a:rPr lang="en-US" altLang="ja-JP" sz="1200" u="none" strike="noStrike" baseline="30000" dirty="0">
                          <a:effectLst/>
                          <a:latin typeface="BIZ UDPゴシック" panose="020B0400000000000000" pitchFamily="50" charset="-128"/>
                          <a:ea typeface="BIZ UDPゴシック" panose="020B0400000000000000" pitchFamily="50" charset="-128"/>
                        </a:rPr>
                        <a:t>3</a:t>
                      </a:r>
                      <a:r>
                        <a:rPr lang="ja-JP" altLang="en-US" sz="1200" u="none" strike="noStrike" dirty="0">
                          <a:effectLst/>
                          <a:latin typeface="BIZ UDPゴシック" panose="020B0400000000000000" pitchFamily="50" charset="-128"/>
                          <a:ea typeface="BIZ UDPゴシック" panose="020B0400000000000000" pitchFamily="50" charset="-128"/>
                        </a:rPr>
                        <a:t>未満であること。</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extLst>
                  <a:ext uri="{0D108BD9-81ED-4DB2-BD59-A6C34878D82A}">
                    <a16:rowId xmlns:a16="http://schemas.microsoft.com/office/drawing/2014/main" val="3832579200"/>
                  </a:ext>
                </a:extLst>
              </a:tr>
              <a:tr h="468900">
                <a:tc>
                  <a:txBody>
                    <a:bodyPr/>
                    <a:lstStyle/>
                    <a:p>
                      <a:pPr algn="ctr" fontAlgn="ctr"/>
                      <a:r>
                        <a:rPr lang="ja-JP" altLang="en-US" sz="1200" u="none" strike="noStrike">
                          <a:effectLst/>
                          <a:latin typeface="BIZ UDPゴシック" panose="020B0400000000000000" pitchFamily="50" charset="-128"/>
                          <a:ea typeface="BIZ UDPゴシック" panose="020B0400000000000000" pitchFamily="50" charset="-128"/>
                        </a:rPr>
                        <a:t>埼玉県</a:t>
                      </a:r>
                      <a:endPar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tc>
                  <a:txBody>
                    <a:bodyPr/>
                    <a:lstStyle/>
                    <a:p>
                      <a:pPr algn="l" fontAlgn="ctr"/>
                      <a:r>
                        <a:rPr lang="ja-JP" altLang="en-US" sz="1200" u="none" strike="noStrike" dirty="0">
                          <a:effectLst/>
                          <a:latin typeface="BIZ UDPゴシック" panose="020B0400000000000000" pitchFamily="50" charset="-128"/>
                          <a:ea typeface="BIZ UDPゴシック" panose="020B0400000000000000" pitchFamily="50" charset="-128"/>
                        </a:rPr>
                        <a:t>ベルトの幅が</a:t>
                      </a:r>
                      <a:r>
                        <a:rPr lang="en-US" altLang="ja-JP" sz="1200" u="none" strike="noStrike" dirty="0">
                          <a:effectLst/>
                          <a:latin typeface="BIZ UDPゴシック" panose="020B0400000000000000" pitchFamily="50" charset="-128"/>
                          <a:ea typeface="BIZ UDPゴシック" panose="020B0400000000000000" pitchFamily="50" charset="-128"/>
                        </a:rPr>
                        <a:t>40cm</a:t>
                      </a:r>
                      <a:r>
                        <a:rPr lang="ja-JP" altLang="en-US" sz="1200" u="none" strike="noStrike" dirty="0">
                          <a:effectLst/>
                          <a:latin typeface="BIZ UDPゴシック" panose="020B0400000000000000" pitchFamily="50" charset="-128"/>
                          <a:ea typeface="BIZ UDPゴシック" panose="020B0400000000000000" pitchFamily="50" charset="-128"/>
                        </a:rPr>
                        <a:t>以上</a:t>
                      </a:r>
                      <a:r>
                        <a:rPr lang="en-US" altLang="ja-JP" sz="1200" u="none" strike="noStrike" dirty="0">
                          <a:effectLst/>
                          <a:latin typeface="BIZ UDPゴシック" panose="020B0400000000000000" pitchFamily="50" charset="-128"/>
                          <a:ea typeface="BIZ UDPゴシック" panose="020B0400000000000000" pitchFamily="50" charset="-128"/>
                        </a:rPr>
                        <a:t>75cm</a:t>
                      </a:r>
                      <a:r>
                        <a:rPr lang="ja-JP" altLang="en-US" sz="1200" u="none" strike="noStrike" dirty="0">
                          <a:effectLst/>
                          <a:latin typeface="BIZ UDPゴシック" panose="020B0400000000000000" pitchFamily="50" charset="-128"/>
                          <a:ea typeface="BIZ UDPゴシック" panose="020B0400000000000000" pitchFamily="50" charset="-128"/>
                        </a:rPr>
                        <a:t>未満</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tc>
                  <a:txBody>
                    <a:bodyPr/>
                    <a:lstStyle/>
                    <a:p>
                      <a:pPr algn="l" fontAlgn="ctr"/>
                      <a:r>
                        <a:rPr lang="ja-JP" altLang="en-US" sz="1200" u="none" strike="noStrike" dirty="0">
                          <a:effectLst/>
                          <a:latin typeface="BIZ UDPゴシック" panose="020B0400000000000000" pitchFamily="50" charset="-128"/>
                          <a:ea typeface="BIZ UDPゴシック" panose="020B0400000000000000" pitchFamily="50" charset="-128"/>
                        </a:rPr>
                        <a:t>バケットの内容積が０．０１</a:t>
                      </a:r>
                      <a:r>
                        <a:rPr lang="en-US" altLang="ja-JP" sz="1200" u="none" strike="noStrike" dirty="0">
                          <a:effectLst/>
                          <a:latin typeface="BIZ UDPゴシック" panose="020B0400000000000000" pitchFamily="50" charset="-128"/>
                          <a:ea typeface="BIZ UDPゴシック" panose="020B0400000000000000" pitchFamily="50" charset="-128"/>
                        </a:rPr>
                        <a:t>m</a:t>
                      </a:r>
                      <a:r>
                        <a:rPr lang="en-US" altLang="ja-JP" sz="1200" u="none" strike="noStrike" baseline="30000" dirty="0">
                          <a:effectLst/>
                          <a:latin typeface="BIZ UDPゴシック" panose="020B0400000000000000" pitchFamily="50" charset="-128"/>
                          <a:ea typeface="BIZ UDPゴシック" panose="020B0400000000000000" pitchFamily="50" charset="-128"/>
                        </a:rPr>
                        <a:t>3</a:t>
                      </a:r>
                      <a:r>
                        <a:rPr lang="ja-JP" altLang="en-US" sz="1200" u="none" strike="noStrike" dirty="0">
                          <a:effectLst/>
                          <a:latin typeface="BIZ UDPゴシック" panose="020B0400000000000000" pitchFamily="50" charset="-128"/>
                          <a:ea typeface="BIZ UDPゴシック" panose="020B0400000000000000" pitchFamily="50" charset="-128"/>
                        </a:rPr>
                        <a:t>以上０．０３</a:t>
                      </a:r>
                      <a:r>
                        <a:rPr lang="en-US" altLang="ja-JP" sz="1200" u="none" strike="noStrike" dirty="0">
                          <a:effectLst/>
                          <a:latin typeface="BIZ UDPゴシック" panose="020B0400000000000000" pitchFamily="50" charset="-128"/>
                          <a:ea typeface="BIZ UDPゴシック" panose="020B0400000000000000" pitchFamily="50" charset="-128"/>
                        </a:rPr>
                        <a:t>m</a:t>
                      </a:r>
                      <a:r>
                        <a:rPr lang="en-US" altLang="ja-JP" sz="1200" u="none" strike="noStrike" baseline="30000" dirty="0">
                          <a:effectLst/>
                          <a:latin typeface="BIZ UDPゴシック" panose="020B0400000000000000" pitchFamily="50" charset="-128"/>
                          <a:ea typeface="BIZ UDPゴシック" panose="020B0400000000000000" pitchFamily="50" charset="-128"/>
                        </a:rPr>
                        <a:t>3</a:t>
                      </a:r>
                      <a:r>
                        <a:rPr lang="ja-JP" altLang="en-US" sz="1200" u="none" strike="noStrike" dirty="0">
                          <a:effectLst/>
                          <a:latin typeface="BIZ UDPゴシック" panose="020B0400000000000000" pitchFamily="50" charset="-128"/>
                          <a:ea typeface="BIZ UDPゴシック" panose="020B0400000000000000" pitchFamily="50" charset="-128"/>
                        </a:rPr>
                        <a:t>未満</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extLst>
                  <a:ext uri="{0D108BD9-81ED-4DB2-BD59-A6C34878D82A}">
                    <a16:rowId xmlns:a16="http://schemas.microsoft.com/office/drawing/2014/main" val="1415770324"/>
                  </a:ext>
                </a:extLst>
              </a:tr>
              <a:tr h="685329">
                <a:tc>
                  <a:txBody>
                    <a:bodyPr/>
                    <a:lstStyle/>
                    <a:p>
                      <a:pPr algn="ctr" fontAlgn="ctr"/>
                      <a:r>
                        <a:rPr lang="ja-JP" altLang="en-US" sz="1200" u="none" strike="noStrike" dirty="0">
                          <a:effectLst/>
                          <a:latin typeface="BIZ UDPゴシック" panose="020B0400000000000000" pitchFamily="50" charset="-128"/>
                          <a:ea typeface="BIZ UDPゴシック" panose="020B0400000000000000" pitchFamily="50" charset="-128"/>
                        </a:rPr>
                        <a:t>三重県</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tc>
                  <a:txBody>
                    <a:bodyPr/>
                    <a:lstStyle/>
                    <a:p>
                      <a:pPr algn="l" fontAlgn="ctr"/>
                      <a:r>
                        <a:rPr lang="ja-JP" altLang="en-US" sz="1200" u="none" strike="noStrike" dirty="0">
                          <a:effectLst/>
                          <a:latin typeface="BIZ UDPゴシック" panose="020B0400000000000000" pitchFamily="50" charset="-128"/>
                          <a:ea typeface="BIZ UDPゴシック" panose="020B0400000000000000" pitchFamily="50" charset="-128"/>
                        </a:rPr>
                        <a:t>ベルトの幅が</a:t>
                      </a:r>
                      <a:r>
                        <a:rPr lang="en-US" altLang="ja-JP" sz="1200" u="none" strike="noStrike" dirty="0">
                          <a:effectLst/>
                          <a:latin typeface="BIZ UDPゴシック" panose="020B0400000000000000" pitchFamily="50" charset="-128"/>
                          <a:ea typeface="BIZ UDPゴシック" panose="020B0400000000000000" pitchFamily="50" charset="-128"/>
                        </a:rPr>
                        <a:t>50cm</a:t>
                      </a:r>
                      <a:r>
                        <a:rPr lang="ja-JP" altLang="en-US" sz="1200" u="none" strike="noStrike" dirty="0">
                          <a:effectLst/>
                          <a:latin typeface="BIZ UDPゴシック" panose="020B0400000000000000" pitchFamily="50" charset="-128"/>
                          <a:ea typeface="BIZ UDPゴシック" panose="020B0400000000000000" pitchFamily="50" charset="-128"/>
                        </a:rPr>
                        <a:t>以上（鉱物、土石又はセメントの用に供する施設にあっては、</a:t>
                      </a:r>
                      <a:r>
                        <a:rPr lang="en-US" altLang="ja-JP" sz="1200" u="none" strike="noStrike" dirty="0">
                          <a:effectLst/>
                          <a:latin typeface="BIZ UDPゴシック" panose="020B0400000000000000" pitchFamily="50" charset="-128"/>
                          <a:ea typeface="BIZ UDPゴシック" panose="020B0400000000000000" pitchFamily="50" charset="-128"/>
                        </a:rPr>
                        <a:t>75cm</a:t>
                      </a:r>
                      <a:r>
                        <a:rPr lang="ja-JP" altLang="en-US" sz="1200" u="none" strike="noStrike" dirty="0">
                          <a:effectLst/>
                          <a:latin typeface="BIZ UDPゴシック" panose="020B0400000000000000" pitchFamily="50" charset="-128"/>
                          <a:ea typeface="BIZ UDPゴシック" panose="020B0400000000000000" pitchFamily="50" charset="-128"/>
                        </a:rPr>
                        <a:t>未満であるものに限る。）</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tc>
                  <a:txBody>
                    <a:bodyPr/>
                    <a:lstStyle/>
                    <a:p>
                      <a:pPr algn="l" fontAlgn="ctr"/>
                      <a:r>
                        <a:rPr lang="ja-JP" altLang="en-US" sz="1200" u="none" strike="noStrike" dirty="0">
                          <a:effectLst/>
                          <a:latin typeface="BIZ UDPゴシック" panose="020B0400000000000000" pitchFamily="50" charset="-128"/>
                          <a:ea typeface="BIZ UDPゴシック" panose="020B0400000000000000" pitchFamily="50" charset="-128"/>
                        </a:rPr>
                        <a:t>バケットの内容積が０．０１</a:t>
                      </a:r>
                      <a:r>
                        <a:rPr lang="en-US" altLang="ja-JP" sz="1200" u="none" strike="noStrike" dirty="0">
                          <a:effectLst/>
                          <a:latin typeface="BIZ UDPゴシック" panose="020B0400000000000000" pitchFamily="50" charset="-128"/>
                          <a:ea typeface="BIZ UDPゴシック" panose="020B0400000000000000" pitchFamily="50" charset="-128"/>
                        </a:rPr>
                        <a:t>m</a:t>
                      </a:r>
                      <a:r>
                        <a:rPr lang="en-US" altLang="ja-JP" sz="1200" u="none" strike="noStrike" baseline="30000" dirty="0">
                          <a:effectLst/>
                          <a:latin typeface="BIZ UDPゴシック" panose="020B0400000000000000" pitchFamily="50" charset="-128"/>
                          <a:ea typeface="BIZ UDPゴシック" panose="020B0400000000000000" pitchFamily="50" charset="-128"/>
                        </a:rPr>
                        <a:t>3</a:t>
                      </a:r>
                      <a:r>
                        <a:rPr lang="ja-JP" altLang="en-US" sz="1200" u="none" strike="noStrike" dirty="0">
                          <a:effectLst/>
                          <a:latin typeface="BIZ UDPゴシック" panose="020B0400000000000000" pitchFamily="50" charset="-128"/>
                          <a:ea typeface="BIZ UDPゴシック" panose="020B0400000000000000" pitchFamily="50" charset="-128"/>
                        </a:rPr>
                        <a:t>以上（鉱物、土石又はセメントの用に供する施設にあっては、０．０３</a:t>
                      </a:r>
                      <a:r>
                        <a:rPr lang="en-US" altLang="ja-JP" sz="1200" u="none" strike="noStrike" dirty="0">
                          <a:effectLst/>
                          <a:latin typeface="BIZ UDPゴシック" panose="020B0400000000000000" pitchFamily="50" charset="-128"/>
                          <a:ea typeface="BIZ UDPゴシック" panose="020B0400000000000000" pitchFamily="50" charset="-128"/>
                        </a:rPr>
                        <a:t>m</a:t>
                      </a:r>
                      <a:r>
                        <a:rPr lang="en-US" altLang="ja-JP" sz="1200" u="none" strike="noStrike" baseline="30000" dirty="0">
                          <a:effectLst/>
                          <a:latin typeface="BIZ UDPゴシック" panose="020B0400000000000000" pitchFamily="50" charset="-128"/>
                          <a:ea typeface="BIZ UDPゴシック" panose="020B0400000000000000" pitchFamily="50" charset="-128"/>
                        </a:rPr>
                        <a:t>3</a:t>
                      </a:r>
                      <a:r>
                        <a:rPr lang="ja-JP" altLang="en-US" sz="1200" u="none" strike="noStrike" dirty="0">
                          <a:effectLst/>
                          <a:latin typeface="BIZ UDPゴシック" panose="020B0400000000000000" pitchFamily="50" charset="-128"/>
                          <a:ea typeface="BIZ UDPゴシック" panose="020B0400000000000000" pitchFamily="50" charset="-128"/>
                        </a:rPr>
                        <a:t>未満であるものに限る。）</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extLst>
                  <a:ext uri="{0D108BD9-81ED-4DB2-BD59-A6C34878D82A}">
                    <a16:rowId xmlns:a16="http://schemas.microsoft.com/office/drawing/2014/main" val="4117317511"/>
                  </a:ext>
                </a:extLst>
              </a:tr>
              <a:tr h="234449">
                <a:tc>
                  <a:txBody>
                    <a:bodyPr/>
                    <a:lstStyle/>
                    <a:p>
                      <a:pPr algn="ctr" fontAlgn="ctr"/>
                      <a:r>
                        <a:rPr lang="ja-JP" altLang="en-US" sz="1200" u="none" strike="noStrike" dirty="0">
                          <a:effectLst/>
                          <a:latin typeface="BIZ UDPゴシック" panose="020B0400000000000000" pitchFamily="50" charset="-128"/>
                          <a:ea typeface="BIZ UDPゴシック" panose="020B0400000000000000" pitchFamily="50" charset="-128"/>
                        </a:rPr>
                        <a:t>奈良県</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tc>
                  <a:txBody>
                    <a:bodyPr/>
                    <a:lstStyle/>
                    <a:p>
                      <a:pPr algn="l" fontAlgn="ctr"/>
                      <a:r>
                        <a:rPr lang="ja-JP" altLang="en-US" sz="1200" u="none" strike="noStrike" dirty="0">
                          <a:effectLst/>
                          <a:latin typeface="BIZ UDPゴシック" panose="020B0400000000000000" pitchFamily="50" charset="-128"/>
                          <a:ea typeface="BIZ UDPゴシック" panose="020B0400000000000000" pitchFamily="50" charset="-128"/>
                        </a:rPr>
                        <a:t>ベルトの幅が</a:t>
                      </a:r>
                      <a:r>
                        <a:rPr lang="en-US" altLang="ja-JP" sz="1200" u="none" strike="noStrike" dirty="0">
                          <a:effectLst/>
                          <a:latin typeface="BIZ UDPゴシック" panose="020B0400000000000000" pitchFamily="50" charset="-128"/>
                          <a:ea typeface="BIZ UDPゴシック" panose="020B0400000000000000" pitchFamily="50" charset="-128"/>
                        </a:rPr>
                        <a:t>50cm</a:t>
                      </a:r>
                      <a:r>
                        <a:rPr lang="ja-JP" altLang="en-US" sz="1200" u="none" strike="noStrike" dirty="0">
                          <a:effectLst/>
                          <a:latin typeface="BIZ UDPゴシック" panose="020B0400000000000000" pitchFamily="50" charset="-128"/>
                          <a:ea typeface="BIZ UDPゴシック" panose="020B0400000000000000" pitchFamily="50" charset="-128"/>
                        </a:rPr>
                        <a:t>以上</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tc>
                  <a:txBody>
                    <a:bodyPr/>
                    <a:lstStyle/>
                    <a:p>
                      <a:pPr algn="l" fontAlgn="ctr"/>
                      <a:r>
                        <a:rPr lang="ja-JP" altLang="en-US" sz="1200" u="none" strike="noStrike" dirty="0">
                          <a:effectLst/>
                          <a:latin typeface="BIZ UDPゴシック" panose="020B0400000000000000" pitchFamily="50" charset="-128"/>
                          <a:ea typeface="BIZ UDPゴシック" panose="020B0400000000000000" pitchFamily="50" charset="-128"/>
                        </a:rPr>
                        <a:t>バケットの内容積が</a:t>
                      </a:r>
                      <a:r>
                        <a:rPr lang="en-US" altLang="ja-JP" sz="1200" u="none" strike="noStrike" dirty="0">
                          <a:effectLst/>
                          <a:latin typeface="BIZ UDPゴシック" panose="020B0400000000000000" pitchFamily="50" charset="-128"/>
                          <a:ea typeface="BIZ UDPゴシック" panose="020B0400000000000000" pitchFamily="50" charset="-128"/>
                        </a:rPr>
                        <a:t>0.02m</a:t>
                      </a:r>
                      <a:r>
                        <a:rPr lang="en-US" altLang="ja-JP" sz="1200" u="none" strike="noStrike" baseline="30000" dirty="0">
                          <a:effectLst/>
                          <a:latin typeface="BIZ UDPゴシック" panose="020B0400000000000000" pitchFamily="50" charset="-128"/>
                          <a:ea typeface="BIZ UDPゴシック" panose="020B0400000000000000" pitchFamily="50" charset="-128"/>
                        </a:rPr>
                        <a:t>3</a:t>
                      </a:r>
                      <a:r>
                        <a:rPr lang="ja-JP" altLang="en-US" sz="1200" u="none" strike="noStrike" dirty="0">
                          <a:effectLst/>
                          <a:latin typeface="BIZ UDPゴシック" panose="020B0400000000000000" pitchFamily="50" charset="-128"/>
                          <a:ea typeface="BIZ UDPゴシック" panose="020B0400000000000000" pitchFamily="50" charset="-128"/>
                        </a:rPr>
                        <a:t>以上</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extLst>
                  <a:ext uri="{0D108BD9-81ED-4DB2-BD59-A6C34878D82A}">
                    <a16:rowId xmlns:a16="http://schemas.microsoft.com/office/drawing/2014/main" val="3476821550"/>
                  </a:ext>
                </a:extLst>
              </a:tr>
              <a:tr h="390749">
                <a:tc>
                  <a:txBody>
                    <a:bodyPr/>
                    <a:lstStyle/>
                    <a:p>
                      <a:pPr algn="ctr" fontAlgn="ctr"/>
                      <a:r>
                        <a:rPr lang="ja-JP" altLang="en-US" sz="1200" u="none" strike="noStrike" dirty="0">
                          <a:effectLst/>
                          <a:latin typeface="BIZ UDPゴシック" panose="020B0400000000000000" pitchFamily="50" charset="-128"/>
                          <a:ea typeface="BIZ UDPゴシック" panose="020B0400000000000000" pitchFamily="50" charset="-128"/>
                        </a:rPr>
                        <a:t>和歌山県</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tc>
                  <a:txBody>
                    <a:bodyPr/>
                    <a:lstStyle/>
                    <a:p>
                      <a:pPr algn="l" fontAlgn="ctr"/>
                      <a:r>
                        <a:rPr lang="ja-JP" altLang="en-US" sz="1200" u="none" strike="noStrike" dirty="0">
                          <a:effectLst/>
                          <a:latin typeface="BIZ UDPゴシック" panose="020B0400000000000000" pitchFamily="50" charset="-128"/>
                          <a:ea typeface="BIZ UDPゴシック" panose="020B0400000000000000" pitchFamily="50" charset="-128"/>
                        </a:rPr>
                        <a:t>ベルトの幅が</a:t>
                      </a:r>
                      <a:r>
                        <a:rPr lang="en-US" altLang="ja-JP" sz="1200" u="none" strike="noStrike" dirty="0">
                          <a:effectLst/>
                          <a:latin typeface="BIZ UDPゴシック" panose="020B0400000000000000" pitchFamily="50" charset="-128"/>
                          <a:ea typeface="BIZ UDPゴシック" panose="020B0400000000000000" pitchFamily="50" charset="-128"/>
                        </a:rPr>
                        <a:t>60cm</a:t>
                      </a:r>
                      <a:r>
                        <a:rPr lang="ja-JP" altLang="en-US" sz="1200" u="none" strike="noStrike" dirty="0">
                          <a:effectLst/>
                          <a:latin typeface="BIZ UDPゴシック" panose="020B0400000000000000" pitchFamily="50" charset="-128"/>
                          <a:ea typeface="BIZ UDPゴシック" panose="020B0400000000000000" pitchFamily="50" charset="-128"/>
                        </a:rPr>
                        <a:t>以上又は延長の長さ</a:t>
                      </a:r>
                      <a:r>
                        <a:rPr lang="en-US" altLang="ja-JP" sz="1200" u="none" strike="noStrike" dirty="0">
                          <a:effectLst/>
                          <a:latin typeface="BIZ UDPゴシック" panose="020B0400000000000000" pitchFamily="50" charset="-128"/>
                          <a:ea typeface="BIZ UDPゴシック" panose="020B0400000000000000" pitchFamily="50" charset="-128"/>
                        </a:rPr>
                        <a:t>100</a:t>
                      </a:r>
                      <a:r>
                        <a:rPr lang="ja-JP" altLang="en-US" sz="1200" u="none" strike="noStrike" dirty="0">
                          <a:effectLst/>
                          <a:latin typeface="BIZ UDPゴシック" panose="020B0400000000000000" pitchFamily="50" charset="-128"/>
                          <a:ea typeface="BIZ UDPゴシック" panose="020B0400000000000000" pitchFamily="50" charset="-128"/>
                        </a:rPr>
                        <a:t>ｍ以上であること。</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tc>
                  <a:txBody>
                    <a:bodyPr/>
                    <a:lstStyle/>
                    <a:p>
                      <a:pPr algn="l" fontAlgn="ctr"/>
                      <a:r>
                        <a:rPr lang="ja-JP" altLang="en-US" sz="1200" u="none" strike="noStrike" dirty="0">
                          <a:effectLst/>
                          <a:latin typeface="BIZ UDPゴシック" panose="020B0400000000000000" pitchFamily="50" charset="-128"/>
                          <a:ea typeface="BIZ UDPゴシック" panose="020B0400000000000000" pitchFamily="50" charset="-128"/>
                        </a:rPr>
                        <a:t>　－</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extLst>
                  <a:ext uri="{0D108BD9-81ED-4DB2-BD59-A6C34878D82A}">
                    <a16:rowId xmlns:a16="http://schemas.microsoft.com/office/drawing/2014/main" val="2997043799"/>
                  </a:ext>
                </a:extLst>
              </a:tr>
              <a:tr h="390749">
                <a:tc>
                  <a:txBody>
                    <a:bodyPr/>
                    <a:lstStyle/>
                    <a:p>
                      <a:pPr algn="ctr" fontAlgn="ctr"/>
                      <a:r>
                        <a:rPr lang="ja-JP" altLang="en-US" sz="1200" u="none" strike="noStrike" dirty="0">
                          <a:effectLst/>
                          <a:latin typeface="BIZ UDPゴシック" panose="020B0400000000000000" pitchFamily="50" charset="-128"/>
                          <a:ea typeface="BIZ UDPゴシック" panose="020B0400000000000000" pitchFamily="50" charset="-128"/>
                        </a:rPr>
                        <a:t>兵庫県</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tc>
                  <a:txBody>
                    <a:bodyPr/>
                    <a:lstStyle/>
                    <a:p>
                      <a:pPr algn="l" fontAlgn="ctr"/>
                      <a:r>
                        <a:rPr lang="ja-JP" altLang="en-US" sz="1200" u="none" strike="noStrike" dirty="0">
                          <a:effectLst/>
                          <a:latin typeface="BIZ UDPゴシック" panose="020B0400000000000000" pitchFamily="50" charset="-128"/>
                          <a:ea typeface="BIZ UDPゴシック" panose="020B0400000000000000" pitchFamily="50" charset="-128"/>
                        </a:rPr>
                        <a:t>ベルトの幅が</a:t>
                      </a:r>
                      <a:r>
                        <a:rPr lang="en-US" altLang="ja-JP" sz="1200" u="none" strike="noStrike" dirty="0">
                          <a:effectLst/>
                          <a:latin typeface="BIZ UDPゴシック" panose="020B0400000000000000" pitchFamily="50" charset="-128"/>
                          <a:ea typeface="BIZ UDPゴシック" panose="020B0400000000000000" pitchFamily="50" charset="-128"/>
                        </a:rPr>
                        <a:t>50cm</a:t>
                      </a:r>
                      <a:r>
                        <a:rPr lang="ja-JP" altLang="en-US" sz="1200" u="none" strike="noStrike" dirty="0">
                          <a:effectLst/>
                          <a:latin typeface="BIZ UDPゴシック" panose="020B0400000000000000" pitchFamily="50" charset="-128"/>
                          <a:ea typeface="BIZ UDPゴシック" panose="020B0400000000000000" pitchFamily="50" charset="-128"/>
                        </a:rPr>
                        <a:t>以上</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tc>
                  <a:txBody>
                    <a:bodyPr/>
                    <a:lstStyle/>
                    <a:p>
                      <a:pPr algn="l" fontAlgn="ctr"/>
                      <a:r>
                        <a:rPr lang="ja-JP" altLang="en-US" sz="1200" u="none" strike="noStrike" dirty="0">
                          <a:effectLst/>
                          <a:latin typeface="BIZ UDPゴシック" panose="020B0400000000000000" pitchFamily="50" charset="-128"/>
                          <a:ea typeface="BIZ UDPゴシック" panose="020B0400000000000000" pitchFamily="50" charset="-128"/>
                        </a:rPr>
                        <a:t>バケットの内容積が</a:t>
                      </a:r>
                      <a:r>
                        <a:rPr lang="en-US" altLang="ja-JP" sz="1200" u="none" strike="noStrike" dirty="0">
                          <a:effectLst/>
                          <a:latin typeface="BIZ UDPゴシック" panose="020B0400000000000000" pitchFamily="50" charset="-128"/>
                          <a:ea typeface="BIZ UDPゴシック" panose="020B0400000000000000" pitchFamily="50" charset="-128"/>
                        </a:rPr>
                        <a:t>0.02m</a:t>
                      </a:r>
                      <a:r>
                        <a:rPr lang="en-US" altLang="ja-JP" sz="1200" u="none" strike="noStrike" baseline="30000" dirty="0">
                          <a:effectLst/>
                          <a:latin typeface="BIZ UDPゴシック" panose="020B0400000000000000" pitchFamily="50" charset="-128"/>
                          <a:ea typeface="BIZ UDPゴシック" panose="020B0400000000000000" pitchFamily="50" charset="-128"/>
                        </a:rPr>
                        <a:t>3</a:t>
                      </a:r>
                      <a:r>
                        <a:rPr lang="ja-JP" altLang="en-US" sz="1200" u="none" strike="noStrike" dirty="0">
                          <a:effectLst/>
                          <a:latin typeface="BIZ UDPゴシック" panose="020B0400000000000000" pitchFamily="50" charset="-128"/>
                          <a:ea typeface="BIZ UDPゴシック" panose="020B0400000000000000" pitchFamily="50" charset="-128"/>
                        </a:rPr>
                        <a:t>以上のもの</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extLst>
                  <a:ext uri="{0D108BD9-81ED-4DB2-BD59-A6C34878D82A}">
                    <a16:rowId xmlns:a16="http://schemas.microsoft.com/office/drawing/2014/main" val="3295081663"/>
                  </a:ext>
                </a:extLst>
              </a:tr>
              <a:tr h="234449">
                <a:tc>
                  <a:txBody>
                    <a:bodyPr/>
                    <a:lstStyle/>
                    <a:p>
                      <a:pPr algn="ctr" fontAlgn="ctr"/>
                      <a:r>
                        <a:rPr lang="ja-JP" altLang="en-US" sz="1200" u="none" strike="noStrike">
                          <a:effectLst/>
                          <a:latin typeface="BIZ UDPゴシック" panose="020B0400000000000000" pitchFamily="50" charset="-128"/>
                          <a:ea typeface="BIZ UDPゴシック" panose="020B0400000000000000" pitchFamily="50" charset="-128"/>
                        </a:rPr>
                        <a:t>徳島県</a:t>
                      </a:r>
                      <a:endPar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ja-JP" altLang="en-US" sz="1200" u="none" strike="noStrike" dirty="0">
                          <a:effectLst/>
                          <a:latin typeface="BIZ UDPゴシック" panose="020B0400000000000000" pitchFamily="50" charset="-128"/>
                          <a:ea typeface="BIZ UDPゴシック" panose="020B0400000000000000" pitchFamily="50" charset="-128"/>
                        </a:rPr>
                        <a:t>ベルトの幅が</a:t>
                      </a:r>
                      <a:r>
                        <a:rPr lang="en-US" altLang="ja-JP" sz="1200" u="none" strike="noStrike" dirty="0">
                          <a:effectLst/>
                          <a:latin typeface="BIZ UDPゴシック" panose="020B0400000000000000" pitchFamily="50" charset="-128"/>
                          <a:ea typeface="BIZ UDPゴシック" panose="020B0400000000000000" pitchFamily="50" charset="-128"/>
                        </a:rPr>
                        <a:t>50cm</a:t>
                      </a:r>
                      <a:r>
                        <a:rPr lang="ja-JP" altLang="en-US" sz="1200" u="none" strike="noStrike" dirty="0">
                          <a:effectLst/>
                          <a:latin typeface="BIZ UDPゴシック" panose="020B0400000000000000" pitchFamily="50" charset="-128"/>
                          <a:ea typeface="BIZ UDPゴシック" panose="020B0400000000000000" pitchFamily="50" charset="-128"/>
                        </a:rPr>
                        <a:t>以上</a:t>
                      </a:r>
                      <a:r>
                        <a:rPr lang="en-US" altLang="ja-JP" sz="1200" u="none" strike="noStrike" dirty="0">
                          <a:effectLst/>
                          <a:latin typeface="BIZ UDPゴシック" panose="020B0400000000000000" pitchFamily="50" charset="-128"/>
                          <a:ea typeface="BIZ UDPゴシック" panose="020B0400000000000000" pitchFamily="50" charset="-128"/>
                        </a:rPr>
                        <a:t>75cm</a:t>
                      </a:r>
                      <a:r>
                        <a:rPr lang="ja-JP" altLang="en-US" sz="1200" u="none" strike="noStrike" dirty="0">
                          <a:effectLst/>
                          <a:latin typeface="BIZ UDPゴシック" panose="020B0400000000000000" pitchFamily="50" charset="-128"/>
                          <a:ea typeface="BIZ UDPゴシック" panose="020B0400000000000000" pitchFamily="50" charset="-128"/>
                        </a:rPr>
                        <a:t>未満</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tc>
                  <a:txBody>
                    <a:bodyPr/>
                    <a:lstStyle/>
                    <a:p>
                      <a:pPr algn="l" fontAlgn="ctr"/>
                      <a:r>
                        <a:rPr lang="ja-JP" altLang="en-US" sz="1200" u="none" strike="noStrike" dirty="0">
                          <a:effectLst/>
                          <a:latin typeface="BIZ UDPゴシック" panose="020B0400000000000000" pitchFamily="50" charset="-128"/>
                          <a:ea typeface="BIZ UDPゴシック" panose="020B0400000000000000" pitchFamily="50" charset="-128"/>
                        </a:rPr>
                        <a:t>０．０１５</a:t>
                      </a:r>
                      <a:r>
                        <a:rPr lang="en-US" altLang="ja-JP" sz="1200" u="none" strike="noStrike" dirty="0">
                          <a:effectLst/>
                          <a:latin typeface="BIZ UDPゴシック" panose="020B0400000000000000" pitchFamily="50" charset="-128"/>
                          <a:ea typeface="BIZ UDPゴシック" panose="020B0400000000000000" pitchFamily="50" charset="-128"/>
                        </a:rPr>
                        <a:t>m</a:t>
                      </a:r>
                      <a:r>
                        <a:rPr lang="en-US" altLang="ja-JP" sz="1200" u="none" strike="noStrike" baseline="30000" dirty="0">
                          <a:effectLst/>
                          <a:latin typeface="BIZ UDPゴシック" panose="020B0400000000000000" pitchFamily="50" charset="-128"/>
                          <a:ea typeface="BIZ UDPゴシック" panose="020B0400000000000000" pitchFamily="50" charset="-128"/>
                        </a:rPr>
                        <a:t>3</a:t>
                      </a:r>
                      <a:r>
                        <a:rPr lang="ja-JP" altLang="en-US" sz="1200" u="none" strike="noStrike" dirty="0">
                          <a:effectLst/>
                          <a:latin typeface="BIZ UDPゴシック" panose="020B0400000000000000" pitchFamily="50" charset="-128"/>
                          <a:ea typeface="BIZ UDPゴシック" panose="020B0400000000000000" pitchFamily="50" charset="-128"/>
                        </a:rPr>
                        <a:t>以上０．０３</a:t>
                      </a:r>
                      <a:r>
                        <a:rPr lang="en-US" altLang="ja-JP" sz="1200" u="none" strike="noStrike" dirty="0">
                          <a:effectLst/>
                          <a:latin typeface="BIZ UDPゴシック" panose="020B0400000000000000" pitchFamily="50" charset="-128"/>
                          <a:ea typeface="BIZ UDPゴシック" panose="020B0400000000000000" pitchFamily="50" charset="-128"/>
                        </a:rPr>
                        <a:t>m</a:t>
                      </a:r>
                      <a:r>
                        <a:rPr lang="en-US" altLang="ja-JP" sz="1200" u="none" strike="noStrike" baseline="30000" dirty="0">
                          <a:effectLst/>
                          <a:latin typeface="BIZ UDPゴシック" panose="020B0400000000000000" pitchFamily="50" charset="-128"/>
                          <a:ea typeface="BIZ UDPゴシック" panose="020B0400000000000000" pitchFamily="50" charset="-128"/>
                        </a:rPr>
                        <a:t>3</a:t>
                      </a:r>
                      <a:r>
                        <a:rPr lang="ja-JP" altLang="en-US" sz="1200" u="none" strike="noStrike" dirty="0">
                          <a:effectLst/>
                          <a:latin typeface="BIZ UDPゴシック" panose="020B0400000000000000" pitchFamily="50" charset="-128"/>
                          <a:ea typeface="BIZ UDPゴシック" panose="020B0400000000000000" pitchFamily="50" charset="-128"/>
                        </a:rPr>
                        <a:t>未満</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extLst>
                  <a:ext uri="{0D108BD9-81ED-4DB2-BD59-A6C34878D82A}">
                    <a16:rowId xmlns:a16="http://schemas.microsoft.com/office/drawing/2014/main" val="3645955865"/>
                  </a:ext>
                </a:extLst>
              </a:tr>
              <a:tr h="234449">
                <a:tc>
                  <a:txBody>
                    <a:bodyPr/>
                    <a:lstStyle/>
                    <a:p>
                      <a:pPr algn="ctr" fontAlgn="ctr"/>
                      <a:r>
                        <a:rPr lang="ja-JP" altLang="en-US" sz="1200" u="none" strike="noStrike" dirty="0">
                          <a:effectLst/>
                          <a:latin typeface="BIZ UDPゴシック" panose="020B0400000000000000" pitchFamily="50" charset="-128"/>
                          <a:ea typeface="BIZ UDPゴシック" panose="020B0400000000000000" pitchFamily="50" charset="-128"/>
                        </a:rPr>
                        <a:t>愛媛県</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tc>
                  <a:txBody>
                    <a:bodyPr/>
                    <a:lstStyle/>
                    <a:p>
                      <a:pPr algn="l" fontAlgn="ctr"/>
                      <a:r>
                        <a:rPr lang="ja-JP" altLang="en-US" sz="1200" u="none" strike="noStrike" dirty="0">
                          <a:effectLst/>
                          <a:latin typeface="BIZ UDPゴシック" panose="020B0400000000000000" pitchFamily="50" charset="-128"/>
                          <a:ea typeface="BIZ UDPゴシック" panose="020B0400000000000000" pitchFamily="50" charset="-128"/>
                        </a:rPr>
                        <a:t>ベルトの幅が</a:t>
                      </a:r>
                      <a:r>
                        <a:rPr lang="en-US" altLang="ja-JP" sz="1200" u="none" strike="noStrike" dirty="0">
                          <a:effectLst/>
                          <a:latin typeface="BIZ UDPゴシック" panose="020B0400000000000000" pitchFamily="50" charset="-128"/>
                          <a:ea typeface="BIZ UDPゴシック" panose="020B0400000000000000" pitchFamily="50" charset="-128"/>
                        </a:rPr>
                        <a:t>50cm</a:t>
                      </a:r>
                      <a:r>
                        <a:rPr lang="ja-JP" altLang="en-US" sz="1200" u="none" strike="noStrike" dirty="0">
                          <a:effectLst/>
                          <a:latin typeface="BIZ UDPゴシック" panose="020B0400000000000000" pitchFamily="50" charset="-128"/>
                          <a:ea typeface="BIZ UDPゴシック" panose="020B0400000000000000" pitchFamily="50" charset="-128"/>
                        </a:rPr>
                        <a:t>以上</a:t>
                      </a:r>
                      <a:r>
                        <a:rPr lang="en-US" altLang="ja-JP" sz="1200" u="none" strike="noStrike" dirty="0">
                          <a:effectLst/>
                          <a:latin typeface="BIZ UDPゴシック" panose="020B0400000000000000" pitchFamily="50" charset="-128"/>
                          <a:ea typeface="BIZ UDPゴシック" panose="020B0400000000000000" pitchFamily="50" charset="-128"/>
                        </a:rPr>
                        <a:t>75cm</a:t>
                      </a:r>
                      <a:r>
                        <a:rPr lang="ja-JP" altLang="en-US" sz="1200" u="none" strike="noStrike" dirty="0">
                          <a:effectLst/>
                          <a:latin typeface="BIZ UDPゴシック" panose="020B0400000000000000" pitchFamily="50" charset="-128"/>
                          <a:ea typeface="BIZ UDPゴシック" panose="020B0400000000000000" pitchFamily="50" charset="-128"/>
                        </a:rPr>
                        <a:t>未満</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tc>
                  <a:txBody>
                    <a:bodyPr/>
                    <a:lstStyle/>
                    <a:p>
                      <a:pPr algn="l" fontAlgn="ctr"/>
                      <a:r>
                        <a:rPr lang="ja-JP" altLang="en-US" sz="1200" u="none" strike="noStrike" dirty="0">
                          <a:effectLst/>
                          <a:latin typeface="BIZ UDPゴシック" panose="020B0400000000000000" pitchFamily="50" charset="-128"/>
                          <a:ea typeface="BIZ UDPゴシック" panose="020B0400000000000000" pitchFamily="50" charset="-128"/>
                        </a:rPr>
                        <a:t>　</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extLst>
                  <a:ext uri="{0D108BD9-81ED-4DB2-BD59-A6C34878D82A}">
                    <a16:rowId xmlns:a16="http://schemas.microsoft.com/office/drawing/2014/main" val="3028488662"/>
                  </a:ext>
                </a:extLst>
              </a:tr>
              <a:tr h="230196">
                <a:tc>
                  <a:txBody>
                    <a:bodyPr/>
                    <a:lstStyle/>
                    <a:p>
                      <a:pPr algn="ctr" fontAlgn="ctr"/>
                      <a:r>
                        <a:rPr lang="ja-JP" altLang="en-US" sz="1200" u="none" strike="noStrike" dirty="0">
                          <a:effectLst/>
                          <a:latin typeface="BIZ UDPゴシック" panose="020B0400000000000000" pitchFamily="50" charset="-128"/>
                          <a:ea typeface="BIZ UDPゴシック" panose="020B0400000000000000" pitchFamily="50" charset="-128"/>
                        </a:rPr>
                        <a:t>高知県</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tc>
                  <a:txBody>
                    <a:bodyPr/>
                    <a:lstStyle/>
                    <a:p>
                      <a:pPr algn="l" fontAlgn="ctr"/>
                      <a:r>
                        <a:rPr lang="ja-JP" altLang="en-US" sz="1200" u="none" strike="noStrike">
                          <a:effectLst/>
                          <a:latin typeface="BIZ UDPゴシック" panose="020B0400000000000000" pitchFamily="50" charset="-128"/>
                          <a:ea typeface="BIZ UDPゴシック" panose="020B0400000000000000" pitchFamily="50" charset="-128"/>
                        </a:rPr>
                        <a:t>屋外に設置するすべて</a:t>
                      </a:r>
                      <a:endParaRPr lang="ja-JP" altLang="en-US" sz="12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tc>
                  <a:txBody>
                    <a:bodyPr/>
                    <a:lstStyle/>
                    <a:p>
                      <a:pPr algn="l" fontAlgn="ctr"/>
                      <a:r>
                        <a:rPr lang="ja-JP" altLang="en-US" sz="1200" u="none" strike="noStrike" dirty="0">
                          <a:effectLst/>
                          <a:latin typeface="BIZ UDPゴシック" panose="020B0400000000000000" pitchFamily="50" charset="-128"/>
                          <a:ea typeface="BIZ UDPゴシック" panose="020B0400000000000000" pitchFamily="50" charset="-128"/>
                        </a:rPr>
                        <a:t>屋外に設置するすべて</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extLst>
                  <a:ext uri="{0D108BD9-81ED-4DB2-BD59-A6C34878D82A}">
                    <a16:rowId xmlns:a16="http://schemas.microsoft.com/office/drawing/2014/main" val="2387538336"/>
                  </a:ext>
                </a:extLst>
              </a:tr>
              <a:tr h="243202">
                <a:tc>
                  <a:txBody>
                    <a:bodyPr/>
                    <a:lstStyle/>
                    <a:p>
                      <a:pPr algn="ctr" fontAlgn="ctr"/>
                      <a:r>
                        <a:rPr lang="ja-JP" altLang="en-US" sz="1200" u="none" strike="noStrike" dirty="0">
                          <a:effectLst/>
                          <a:latin typeface="BIZ UDPゴシック" panose="020B0400000000000000" pitchFamily="50" charset="-128"/>
                          <a:ea typeface="BIZ UDPゴシック" panose="020B0400000000000000" pitchFamily="50" charset="-128"/>
                        </a:rPr>
                        <a:t>宮崎県</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tc>
                  <a:txBody>
                    <a:bodyPr/>
                    <a:lstStyle/>
                    <a:p>
                      <a:pPr algn="l" fontAlgn="ctr"/>
                      <a:r>
                        <a:rPr lang="ja-JP" altLang="en-US" sz="1200" u="none" strike="noStrike" dirty="0">
                          <a:effectLst/>
                          <a:latin typeface="BIZ UDPゴシック" panose="020B0400000000000000" pitchFamily="50" charset="-128"/>
                          <a:ea typeface="BIZ UDPゴシック" panose="020B0400000000000000" pitchFamily="50" charset="-128"/>
                        </a:rPr>
                        <a:t>ベルトの幅が</a:t>
                      </a:r>
                      <a:r>
                        <a:rPr lang="en-US" altLang="ja-JP" sz="1200" u="none" strike="noStrike" dirty="0">
                          <a:effectLst/>
                          <a:latin typeface="BIZ UDPゴシック" panose="020B0400000000000000" pitchFamily="50" charset="-128"/>
                          <a:ea typeface="BIZ UDPゴシック" panose="020B0400000000000000" pitchFamily="50" charset="-128"/>
                        </a:rPr>
                        <a:t>50cm</a:t>
                      </a:r>
                      <a:r>
                        <a:rPr lang="ja-JP" altLang="en-US" sz="1200" u="none" strike="noStrike" dirty="0">
                          <a:effectLst/>
                          <a:latin typeface="BIZ UDPゴシック" panose="020B0400000000000000" pitchFamily="50" charset="-128"/>
                          <a:ea typeface="BIZ UDPゴシック" panose="020B0400000000000000" pitchFamily="50" charset="-128"/>
                        </a:rPr>
                        <a:t>以上</a:t>
                      </a:r>
                      <a:r>
                        <a:rPr lang="en-US" altLang="ja-JP" sz="1200" u="none" strike="noStrike" dirty="0">
                          <a:effectLst/>
                          <a:latin typeface="BIZ UDPゴシック" panose="020B0400000000000000" pitchFamily="50" charset="-128"/>
                          <a:ea typeface="BIZ UDPゴシック" panose="020B0400000000000000" pitchFamily="50" charset="-128"/>
                        </a:rPr>
                        <a:t>75cm</a:t>
                      </a:r>
                      <a:r>
                        <a:rPr lang="ja-JP" altLang="en-US" sz="1200" u="none" strike="noStrike" dirty="0">
                          <a:effectLst/>
                          <a:latin typeface="BIZ UDPゴシック" panose="020B0400000000000000" pitchFamily="50" charset="-128"/>
                          <a:ea typeface="BIZ UDPゴシック" panose="020B0400000000000000" pitchFamily="50" charset="-128"/>
                        </a:rPr>
                        <a:t>未満</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tc>
                  <a:txBody>
                    <a:bodyPr/>
                    <a:lstStyle/>
                    <a:p>
                      <a:pPr algn="l" fontAlgn="ctr"/>
                      <a:r>
                        <a:rPr lang="ja-JP" altLang="en-US" sz="1200" u="none" strike="noStrike" dirty="0">
                          <a:effectLst/>
                          <a:latin typeface="BIZ UDPゴシック" panose="020B0400000000000000" pitchFamily="50" charset="-128"/>
                          <a:ea typeface="BIZ UDPゴシック" panose="020B0400000000000000" pitchFamily="50" charset="-128"/>
                        </a:rPr>
                        <a:t>　－</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extLst>
                  <a:ext uri="{0D108BD9-81ED-4DB2-BD59-A6C34878D82A}">
                    <a16:rowId xmlns:a16="http://schemas.microsoft.com/office/drawing/2014/main" val="437835504"/>
                  </a:ext>
                </a:extLst>
              </a:tr>
              <a:tr h="312600">
                <a:tc>
                  <a:txBody>
                    <a:bodyPr/>
                    <a:lstStyle/>
                    <a:p>
                      <a:pPr algn="ctr" fontAlgn="ctr"/>
                      <a:r>
                        <a:rPr lang="ja-JP" altLang="en-US" sz="1200" u="none" strike="noStrike" dirty="0">
                          <a:effectLst/>
                          <a:latin typeface="BIZ UDPゴシック" panose="020B0400000000000000" pitchFamily="50" charset="-128"/>
                          <a:ea typeface="BIZ UDPゴシック" panose="020B0400000000000000" pitchFamily="50" charset="-128"/>
                        </a:rPr>
                        <a:t>鹿児島県</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tc>
                  <a:txBody>
                    <a:bodyPr/>
                    <a:lstStyle/>
                    <a:p>
                      <a:pPr algn="l" fontAlgn="ctr"/>
                      <a:r>
                        <a:rPr lang="ja-JP" altLang="en-US" sz="1200" u="none" strike="noStrike" dirty="0">
                          <a:effectLst/>
                          <a:latin typeface="BIZ UDPゴシック" panose="020B0400000000000000" pitchFamily="50" charset="-128"/>
                          <a:ea typeface="BIZ UDPゴシック" panose="020B0400000000000000" pitchFamily="50" charset="-128"/>
                        </a:rPr>
                        <a:t>ベルトの幅が</a:t>
                      </a:r>
                      <a:r>
                        <a:rPr lang="en-US" altLang="ja-JP" sz="1200" u="none" strike="noStrike" dirty="0">
                          <a:effectLst/>
                          <a:latin typeface="BIZ UDPゴシック" panose="020B0400000000000000" pitchFamily="50" charset="-128"/>
                          <a:ea typeface="BIZ UDPゴシック" panose="020B0400000000000000" pitchFamily="50" charset="-128"/>
                        </a:rPr>
                        <a:t>60cm</a:t>
                      </a:r>
                      <a:r>
                        <a:rPr lang="ja-JP" altLang="en-US" sz="1200" u="none" strike="noStrike" dirty="0">
                          <a:effectLst/>
                          <a:latin typeface="BIZ UDPゴシック" panose="020B0400000000000000" pitchFamily="50" charset="-128"/>
                          <a:ea typeface="BIZ UDPゴシック" panose="020B0400000000000000" pitchFamily="50" charset="-128"/>
                        </a:rPr>
                        <a:t>以上</a:t>
                      </a:r>
                      <a:r>
                        <a:rPr lang="en-US" altLang="ja-JP" sz="1200" u="none" strike="noStrike" dirty="0">
                          <a:effectLst/>
                          <a:latin typeface="BIZ UDPゴシック" panose="020B0400000000000000" pitchFamily="50" charset="-128"/>
                          <a:ea typeface="BIZ UDPゴシック" panose="020B0400000000000000" pitchFamily="50" charset="-128"/>
                        </a:rPr>
                        <a:t>75cm</a:t>
                      </a:r>
                      <a:r>
                        <a:rPr lang="ja-JP" altLang="en-US" sz="1200" u="none" strike="noStrike" dirty="0">
                          <a:effectLst/>
                          <a:latin typeface="BIZ UDPゴシック" panose="020B0400000000000000" pitchFamily="50" charset="-128"/>
                          <a:ea typeface="BIZ UDPゴシック" panose="020B0400000000000000" pitchFamily="50" charset="-128"/>
                        </a:rPr>
                        <a:t>未満</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tc>
                  <a:txBody>
                    <a:bodyPr/>
                    <a:lstStyle/>
                    <a:p>
                      <a:pPr algn="l" fontAlgn="ctr"/>
                      <a:r>
                        <a:rPr lang="ja-JP" altLang="en-US" sz="1200" u="none" strike="noStrike" dirty="0">
                          <a:effectLst/>
                          <a:latin typeface="BIZ UDPゴシック" panose="020B0400000000000000" pitchFamily="50" charset="-128"/>
                          <a:ea typeface="BIZ UDPゴシック" panose="020B0400000000000000" pitchFamily="50" charset="-128"/>
                        </a:rPr>
                        <a:t>　－</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extLst>
                  <a:ext uri="{0D108BD9-81ED-4DB2-BD59-A6C34878D82A}">
                    <a16:rowId xmlns:a16="http://schemas.microsoft.com/office/drawing/2014/main" val="521454077"/>
                  </a:ext>
                </a:extLst>
              </a:tr>
              <a:tr h="685329">
                <a:tc>
                  <a:txBody>
                    <a:bodyPr/>
                    <a:lstStyle/>
                    <a:p>
                      <a:pPr algn="ctr" fontAlgn="ctr"/>
                      <a:r>
                        <a:rPr lang="ja-JP" altLang="en-US" sz="1200" u="none" strike="noStrike" dirty="0">
                          <a:effectLst/>
                          <a:latin typeface="BIZ UDPゴシック" panose="020B0400000000000000" pitchFamily="50" charset="-128"/>
                          <a:ea typeface="BIZ UDPゴシック" panose="020B0400000000000000" pitchFamily="50" charset="-128"/>
                        </a:rPr>
                        <a:t>沖縄県</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tc>
                  <a:txBody>
                    <a:bodyPr/>
                    <a:lstStyle/>
                    <a:p>
                      <a:pPr algn="l" fontAlgn="ctr"/>
                      <a:r>
                        <a:rPr lang="ja-JP" altLang="en-US" sz="1200" u="none" strike="noStrike" dirty="0">
                          <a:effectLst/>
                          <a:latin typeface="BIZ UDPゴシック" panose="020B0400000000000000" pitchFamily="50" charset="-128"/>
                          <a:ea typeface="BIZ UDPゴシック" panose="020B0400000000000000" pitchFamily="50" charset="-128"/>
                        </a:rPr>
                        <a:t>ベルトの幅が</a:t>
                      </a:r>
                      <a:r>
                        <a:rPr lang="en-US" altLang="ja-JP" sz="1200" u="none" strike="noStrike" dirty="0">
                          <a:effectLst/>
                          <a:latin typeface="BIZ UDPゴシック" panose="020B0400000000000000" pitchFamily="50" charset="-128"/>
                          <a:ea typeface="BIZ UDPゴシック" panose="020B0400000000000000" pitchFamily="50" charset="-128"/>
                        </a:rPr>
                        <a:t>60cm</a:t>
                      </a:r>
                      <a:r>
                        <a:rPr lang="ja-JP" altLang="en-US" sz="1200" u="none" strike="noStrike" dirty="0">
                          <a:effectLst/>
                          <a:latin typeface="BIZ UDPゴシック" panose="020B0400000000000000" pitchFamily="50" charset="-128"/>
                          <a:ea typeface="BIZ UDPゴシック" panose="020B0400000000000000" pitchFamily="50" charset="-128"/>
                        </a:rPr>
                        <a:t>以上</a:t>
                      </a:r>
                      <a:r>
                        <a:rPr lang="en-US" altLang="ja-JP" sz="1200" u="none" strike="noStrike" dirty="0">
                          <a:effectLst/>
                          <a:latin typeface="BIZ UDPゴシック" panose="020B0400000000000000" pitchFamily="50" charset="-128"/>
                          <a:ea typeface="BIZ UDPゴシック" panose="020B0400000000000000" pitchFamily="50" charset="-128"/>
                        </a:rPr>
                        <a:t>75cm</a:t>
                      </a:r>
                      <a:r>
                        <a:rPr lang="ja-JP" altLang="en-US" sz="1200" u="none" strike="noStrike" dirty="0">
                          <a:effectLst/>
                          <a:latin typeface="BIZ UDPゴシック" panose="020B0400000000000000" pitchFamily="50" charset="-128"/>
                          <a:ea typeface="BIZ UDPゴシック" panose="020B0400000000000000" pitchFamily="50" charset="-128"/>
                        </a:rPr>
                        <a:t>未満</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tc>
                  <a:txBody>
                    <a:bodyPr/>
                    <a:lstStyle/>
                    <a:p>
                      <a:pPr algn="l" fontAlgn="ctr"/>
                      <a:r>
                        <a:rPr lang="ja-JP" altLang="en-US" sz="1200" u="none" strike="noStrike" dirty="0">
                          <a:effectLst/>
                          <a:latin typeface="BIZ UDPゴシック" panose="020B0400000000000000" pitchFamily="50" charset="-128"/>
                          <a:ea typeface="BIZ UDPゴシック" panose="020B0400000000000000" pitchFamily="50" charset="-128"/>
                        </a:rPr>
                        <a:t>バケットの内容積が０．０１</a:t>
                      </a:r>
                      <a:r>
                        <a:rPr lang="en-US" altLang="ja-JP" sz="1200" u="none" strike="noStrike" dirty="0">
                          <a:effectLst/>
                          <a:latin typeface="BIZ UDPゴシック" panose="020B0400000000000000" pitchFamily="50" charset="-128"/>
                          <a:ea typeface="BIZ UDPゴシック" panose="020B0400000000000000" pitchFamily="50" charset="-128"/>
                        </a:rPr>
                        <a:t>m</a:t>
                      </a:r>
                      <a:r>
                        <a:rPr lang="en-US" altLang="ja-JP" sz="1200" u="none" strike="noStrike" baseline="30000" dirty="0">
                          <a:effectLst/>
                          <a:latin typeface="BIZ UDPゴシック" panose="020B0400000000000000" pitchFamily="50" charset="-128"/>
                          <a:ea typeface="BIZ UDPゴシック" panose="020B0400000000000000" pitchFamily="50" charset="-128"/>
                        </a:rPr>
                        <a:t>3</a:t>
                      </a:r>
                      <a:r>
                        <a:rPr lang="ja-JP" altLang="en-US" sz="1200" u="none" strike="noStrike" dirty="0">
                          <a:effectLst/>
                          <a:latin typeface="BIZ UDPゴシック" panose="020B0400000000000000" pitchFamily="50" charset="-128"/>
                          <a:ea typeface="BIZ UDPゴシック" panose="020B0400000000000000" pitchFamily="50" charset="-128"/>
                        </a:rPr>
                        <a:t>以上（鉱物、土石又はセメントの用に供する施設にあっては、０．０３</a:t>
                      </a:r>
                      <a:r>
                        <a:rPr lang="en-US" altLang="ja-JP" sz="1200" u="none" strike="noStrike" dirty="0">
                          <a:effectLst/>
                          <a:latin typeface="BIZ UDPゴシック" panose="020B0400000000000000" pitchFamily="50" charset="-128"/>
                          <a:ea typeface="BIZ UDPゴシック" panose="020B0400000000000000" pitchFamily="50" charset="-128"/>
                        </a:rPr>
                        <a:t>m</a:t>
                      </a:r>
                      <a:r>
                        <a:rPr lang="en-US" altLang="ja-JP" sz="1200" u="none" strike="noStrike" baseline="30000" dirty="0">
                          <a:effectLst/>
                          <a:latin typeface="BIZ UDPゴシック" panose="020B0400000000000000" pitchFamily="50" charset="-128"/>
                          <a:ea typeface="BIZ UDPゴシック" panose="020B0400000000000000" pitchFamily="50" charset="-128"/>
                        </a:rPr>
                        <a:t>3</a:t>
                      </a:r>
                      <a:r>
                        <a:rPr lang="ja-JP" altLang="en-US" sz="1200" u="none" strike="noStrike" dirty="0">
                          <a:effectLst/>
                          <a:latin typeface="BIZ UDPゴシック" panose="020B0400000000000000" pitchFamily="50" charset="-128"/>
                          <a:ea typeface="BIZ UDPゴシック" panose="020B0400000000000000" pitchFamily="50" charset="-128"/>
                        </a:rPr>
                        <a:t>未満であるものに限る。）</a:t>
                      </a:r>
                      <a:endParaRPr lang="ja-JP" altLang="en-US" sz="12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113" marR="2113" marT="2113" marB="0" anchor="ctr"/>
                </a:tc>
                <a:extLst>
                  <a:ext uri="{0D108BD9-81ED-4DB2-BD59-A6C34878D82A}">
                    <a16:rowId xmlns:a16="http://schemas.microsoft.com/office/drawing/2014/main" val="900896470"/>
                  </a:ext>
                </a:extLst>
              </a:tr>
            </a:tbl>
          </a:graphicData>
        </a:graphic>
      </p:graphicFrame>
      <p:sp>
        <p:nvSpPr>
          <p:cNvPr id="7" name="スライド番号プレースホルダー 2">
            <a:extLst>
              <a:ext uri="{FF2B5EF4-FFF2-40B4-BE49-F238E27FC236}">
                <a16:creationId xmlns:a16="http://schemas.microsoft.com/office/drawing/2014/main" id="{F13B1C72-6F99-4013-B271-7A3ED731F06D}"/>
              </a:ext>
            </a:extLst>
          </p:cNvPr>
          <p:cNvSpPr>
            <a:spLocks noGrp="1"/>
          </p:cNvSpPr>
          <p:nvPr>
            <p:ph type="sldNum" sz="quarter" idx="12"/>
          </p:nvPr>
        </p:nvSpPr>
        <p:spPr>
          <a:xfrm>
            <a:off x="9350787" y="6041362"/>
            <a:ext cx="555213" cy="365125"/>
          </a:xfrm>
        </p:spPr>
        <p:txBody>
          <a:bodyPr>
            <a:normAutofit/>
          </a:bodyPr>
          <a:lstStyle/>
          <a:p>
            <a:pPr>
              <a:spcAft>
                <a:spcPts val="600"/>
              </a:spcAft>
            </a:pPr>
            <a:fld id="{519954A3-9DFD-4C44-94BA-B95130A3BA1C}" type="slidenum">
              <a:rPr lang="en-US" smtClean="0">
                <a:solidFill>
                  <a:schemeClr val="tx1"/>
                </a:solidFill>
                <a:latin typeface="BIZ UDPゴシック" panose="020B0400000000000000" pitchFamily="50" charset="-128"/>
                <a:ea typeface="BIZ UDPゴシック" panose="020B0400000000000000" pitchFamily="50" charset="-128"/>
              </a:rPr>
              <a:pPr>
                <a:spcAft>
                  <a:spcPts val="600"/>
                </a:spcAft>
              </a:pPr>
              <a:t>30</a:t>
            </a:fld>
            <a:endParaRPr lang="en-US"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3070865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a:extLst>
              <a:ext uri="{FF2B5EF4-FFF2-40B4-BE49-F238E27FC236}">
                <a16:creationId xmlns:a16="http://schemas.microsoft.com/office/drawing/2014/main" id="{1A2945EE-4FC1-4BFA-AE06-8C28C148FE14}"/>
              </a:ext>
            </a:extLst>
          </p:cNvPr>
          <p:cNvSpPr>
            <a:spLocks noGrp="1"/>
          </p:cNvSpPr>
          <p:nvPr>
            <p:ph type="title"/>
          </p:nvPr>
        </p:nvSpPr>
        <p:spPr>
          <a:xfrm>
            <a:off x="1083470" y="609600"/>
            <a:ext cx="7517191" cy="934384"/>
          </a:xfrm>
        </p:spPr>
        <p:txBody>
          <a:bodyPr>
            <a:normAutofit/>
          </a:bodyPr>
          <a:lstStyle/>
          <a:p>
            <a:r>
              <a:rPr lang="ja-JP" altLang="en-US" sz="2400" dirty="0">
                <a:latin typeface="BIZ UDPゴシック" panose="020B0400000000000000" pitchFamily="50" charset="-128"/>
                <a:ea typeface="BIZ UDPゴシック" panose="020B0400000000000000" pitchFamily="50" charset="-128"/>
              </a:rPr>
              <a:t>（参考）府内市町村の規制権限に関する状況</a:t>
            </a:r>
            <a:r>
              <a:rPr lang="en-US" altLang="ja-JP" sz="2400" dirty="0">
                <a:latin typeface="BIZ UDPゴシック" panose="020B0400000000000000" pitchFamily="50" charset="-128"/>
                <a:ea typeface="BIZ UDPゴシック" panose="020B0400000000000000" pitchFamily="50" charset="-128"/>
              </a:rPr>
              <a:t/>
            </a:r>
            <a:br>
              <a:rPr lang="en-US" altLang="ja-JP" sz="2400" dirty="0">
                <a:latin typeface="BIZ UDPゴシック" panose="020B0400000000000000" pitchFamily="50" charset="-128"/>
                <a:ea typeface="BIZ UDPゴシック" panose="020B0400000000000000" pitchFamily="50" charset="-128"/>
              </a:rPr>
            </a:br>
            <a:r>
              <a:rPr lang="ja-JP" altLang="en-US" sz="2400" dirty="0">
                <a:latin typeface="BIZ UDPゴシック" panose="020B0400000000000000" pitchFamily="50" charset="-128"/>
                <a:ea typeface="BIZ UDPゴシック" panose="020B0400000000000000" pitchFamily="50" charset="-128"/>
              </a:rPr>
              <a:t>　　　　　（一般粉じん及び特定粉じん）</a:t>
            </a:r>
          </a:p>
        </p:txBody>
      </p:sp>
      <p:sp>
        <p:nvSpPr>
          <p:cNvPr id="13" name="Isosceles Triangle 12">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テキスト ボックス 7">
            <a:extLst>
              <a:ext uri="{FF2B5EF4-FFF2-40B4-BE49-F238E27FC236}">
                <a16:creationId xmlns:a16="http://schemas.microsoft.com/office/drawing/2014/main" id="{3310079B-FCFA-40BE-819E-3E0DD0842F65}"/>
              </a:ext>
            </a:extLst>
          </p:cNvPr>
          <p:cNvSpPr txBox="1"/>
          <p:nvPr/>
        </p:nvSpPr>
        <p:spPr>
          <a:xfrm>
            <a:off x="958332" y="1305909"/>
            <a:ext cx="8212172" cy="1200329"/>
          </a:xfrm>
          <a:prstGeom prst="rect">
            <a:avLst/>
          </a:prstGeom>
          <a:noFill/>
        </p:spPr>
        <p:txBody>
          <a:bodyPr wrap="square" rtlCol="0">
            <a:spAutoFit/>
          </a:bodyPr>
          <a:lstStyle/>
          <a:p>
            <a:r>
              <a:rPr kumimoji="1" lang="ja-JP" altLang="en-US" dirty="0">
                <a:latin typeface="BIZ UDPゴシック" panose="020B0400000000000000" pitchFamily="50" charset="-128"/>
                <a:ea typeface="BIZ UDPゴシック" panose="020B0400000000000000" pitchFamily="50" charset="-128"/>
              </a:rPr>
              <a:t>　令和２年度時点で府内</a:t>
            </a:r>
            <a:r>
              <a:rPr kumimoji="1" lang="en-US" altLang="ja-JP" dirty="0">
                <a:latin typeface="BIZ UDPゴシック" panose="020B0400000000000000" pitchFamily="50" charset="-128"/>
                <a:ea typeface="BIZ UDPゴシック" panose="020B0400000000000000" pitchFamily="50" charset="-128"/>
              </a:rPr>
              <a:t>43</a:t>
            </a:r>
            <a:r>
              <a:rPr kumimoji="1" lang="ja-JP" altLang="en-US" dirty="0">
                <a:latin typeface="BIZ UDPゴシック" panose="020B0400000000000000" pitchFamily="50" charset="-128"/>
                <a:ea typeface="BIZ UDPゴシック" panose="020B0400000000000000" pitchFamily="50" charset="-128"/>
              </a:rPr>
              <a:t>市町村のうち大気汚染関連（一般粉じん及び特定粉じん規制）に関して</a:t>
            </a:r>
            <a:endParaRPr kumimoji="1" lang="en-US" altLang="ja-JP" dirty="0">
              <a:latin typeface="BIZ UDPゴシック" panose="020B0400000000000000" pitchFamily="50" charset="-128"/>
              <a:ea typeface="BIZ UDPゴシック" panose="020B0400000000000000" pitchFamily="50" charset="-128"/>
            </a:endParaRPr>
          </a:p>
          <a:p>
            <a:r>
              <a:rPr kumimoji="1" lang="ja-JP" altLang="en-US" dirty="0">
                <a:latin typeface="BIZ UDPゴシック" panose="020B0400000000000000" pitchFamily="50" charset="-128"/>
                <a:ea typeface="BIZ UDPゴシック" panose="020B0400000000000000" pitchFamily="50" charset="-128"/>
              </a:rPr>
              <a:t>〇　府が直接規制を行う市町は</a:t>
            </a:r>
            <a:r>
              <a:rPr kumimoji="1" lang="en-US" altLang="ja-JP" dirty="0">
                <a:latin typeface="BIZ UDPゴシック" panose="020B0400000000000000" pitchFamily="50" charset="-128"/>
                <a:ea typeface="BIZ UDPゴシック" panose="020B0400000000000000" pitchFamily="50" charset="-128"/>
              </a:rPr>
              <a:t>16</a:t>
            </a:r>
            <a:r>
              <a:rPr kumimoji="1" lang="ja-JP" altLang="en-US" dirty="0">
                <a:latin typeface="BIZ UDPゴシック" panose="020B0400000000000000" pitchFamily="50" charset="-128"/>
                <a:ea typeface="BIZ UDPゴシック" panose="020B0400000000000000" pitchFamily="50" charset="-128"/>
              </a:rPr>
              <a:t>市町</a:t>
            </a:r>
            <a:endParaRPr kumimoji="1" lang="en-US" altLang="ja-JP" dirty="0">
              <a:latin typeface="BIZ UDPゴシック" panose="020B0400000000000000" pitchFamily="50" charset="-128"/>
              <a:ea typeface="BIZ UDPゴシック" panose="020B0400000000000000" pitchFamily="50" charset="-128"/>
            </a:endParaRPr>
          </a:p>
          <a:p>
            <a:r>
              <a:rPr kumimoji="1" lang="ja-JP" altLang="en-US" dirty="0">
                <a:latin typeface="BIZ UDPゴシック" panose="020B0400000000000000" pitchFamily="50" charset="-128"/>
                <a:ea typeface="BIZ UDPゴシック" panose="020B0400000000000000" pitchFamily="50" charset="-128"/>
              </a:rPr>
              <a:t>〇　法や府条例で市町村が規制権限を有するものは</a:t>
            </a:r>
            <a:r>
              <a:rPr kumimoji="1" lang="en-US" altLang="ja-JP" dirty="0">
                <a:latin typeface="BIZ UDPゴシック" panose="020B0400000000000000" pitchFamily="50" charset="-128"/>
                <a:ea typeface="BIZ UDPゴシック" panose="020B0400000000000000" pitchFamily="50" charset="-128"/>
              </a:rPr>
              <a:t>27</a:t>
            </a:r>
            <a:r>
              <a:rPr kumimoji="1" lang="ja-JP" altLang="en-US" dirty="0">
                <a:latin typeface="BIZ UDPゴシック" panose="020B0400000000000000" pitchFamily="50" charset="-128"/>
                <a:ea typeface="BIZ UDPゴシック" panose="020B0400000000000000" pitchFamily="50" charset="-128"/>
              </a:rPr>
              <a:t>市町村　　である。</a:t>
            </a:r>
          </a:p>
        </p:txBody>
      </p:sp>
      <p:graphicFrame>
        <p:nvGraphicFramePr>
          <p:cNvPr id="12" name="表 11">
            <a:extLst>
              <a:ext uri="{FF2B5EF4-FFF2-40B4-BE49-F238E27FC236}">
                <a16:creationId xmlns:a16="http://schemas.microsoft.com/office/drawing/2014/main" id="{A5160122-B571-4756-A56B-438637EF37A6}"/>
              </a:ext>
            </a:extLst>
          </p:cNvPr>
          <p:cNvGraphicFramePr>
            <a:graphicFrameLocks noGrp="1"/>
          </p:cNvGraphicFramePr>
          <p:nvPr>
            <p:extLst>
              <p:ext uri="{D42A27DB-BD31-4B8C-83A1-F6EECF244321}">
                <p14:modId xmlns:p14="http://schemas.microsoft.com/office/powerpoint/2010/main" val="2330228430"/>
              </p:ext>
            </p:extLst>
          </p:nvPr>
        </p:nvGraphicFramePr>
        <p:xfrm>
          <a:off x="1181519" y="2561343"/>
          <a:ext cx="7766148" cy="3687058"/>
        </p:xfrm>
        <a:graphic>
          <a:graphicData uri="http://schemas.openxmlformats.org/drawingml/2006/table">
            <a:tbl>
              <a:tblPr firstRow="1" firstCol="1" bandRow="1">
                <a:tableStyleId>{5C22544A-7EE6-4342-B048-85BDC9FD1C3A}</a:tableStyleId>
              </a:tblPr>
              <a:tblGrid>
                <a:gridCol w="2096091">
                  <a:extLst>
                    <a:ext uri="{9D8B030D-6E8A-4147-A177-3AD203B41FA5}">
                      <a16:colId xmlns:a16="http://schemas.microsoft.com/office/drawing/2014/main" val="3835309856"/>
                    </a:ext>
                  </a:extLst>
                </a:gridCol>
                <a:gridCol w="4611885">
                  <a:extLst>
                    <a:ext uri="{9D8B030D-6E8A-4147-A177-3AD203B41FA5}">
                      <a16:colId xmlns:a16="http://schemas.microsoft.com/office/drawing/2014/main" val="2911551775"/>
                    </a:ext>
                  </a:extLst>
                </a:gridCol>
                <a:gridCol w="455827">
                  <a:extLst>
                    <a:ext uri="{9D8B030D-6E8A-4147-A177-3AD203B41FA5}">
                      <a16:colId xmlns:a16="http://schemas.microsoft.com/office/drawing/2014/main" val="1888701746"/>
                    </a:ext>
                  </a:extLst>
                </a:gridCol>
                <a:gridCol w="602345">
                  <a:extLst>
                    <a:ext uri="{9D8B030D-6E8A-4147-A177-3AD203B41FA5}">
                      <a16:colId xmlns:a16="http://schemas.microsoft.com/office/drawing/2014/main" val="3877618380"/>
                    </a:ext>
                  </a:extLst>
                </a:gridCol>
              </a:tblGrid>
              <a:tr h="459137">
                <a:tc>
                  <a:txBody>
                    <a:bodyPr/>
                    <a:lstStyle/>
                    <a:p>
                      <a:pPr algn="l">
                        <a:lnSpc>
                          <a:spcPct val="150000"/>
                        </a:lnSpc>
                        <a:spcAft>
                          <a:spcPts val="0"/>
                        </a:spcAft>
                      </a:pPr>
                      <a:r>
                        <a:rPr lang="en-US" sz="1400" kern="100" dirty="0">
                          <a:solidFill>
                            <a:schemeClr val="tx1"/>
                          </a:solidFill>
                          <a:effectLst/>
                          <a:latin typeface="BIZ UDPゴシック" panose="020B0400000000000000" pitchFamily="50" charset="-128"/>
                          <a:ea typeface="BIZ UDPゴシック" panose="020B0400000000000000" pitchFamily="50" charset="-128"/>
                        </a:rPr>
                        <a:t> </a:t>
                      </a:r>
                      <a:endParaRPr 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ct val="150000"/>
                        </a:lnSpc>
                        <a:spcAft>
                          <a:spcPts val="0"/>
                        </a:spcAft>
                      </a:pPr>
                      <a:r>
                        <a:rPr lang="ja-JP" sz="1400" kern="100" dirty="0">
                          <a:solidFill>
                            <a:schemeClr val="tx1"/>
                          </a:solidFill>
                          <a:effectLst/>
                          <a:latin typeface="BIZ UDPゴシック" panose="020B0400000000000000" pitchFamily="50" charset="-128"/>
                          <a:ea typeface="BIZ UDPゴシック" panose="020B0400000000000000" pitchFamily="50" charset="-128"/>
                        </a:rPr>
                        <a:t>市町村</a:t>
                      </a:r>
                      <a:endParaRPr 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gridSpan="2">
                  <a:txBody>
                    <a:bodyPr/>
                    <a:lstStyle/>
                    <a:p>
                      <a:pPr marL="0" marR="0" lvl="0" indent="0" algn="ctr" defTabSz="457200" rtl="0" eaLnBrk="1" fontAlgn="auto" latinLnBrk="0" hangingPunct="1">
                        <a:lnSpc>
                          <a:spcPct val="150000"/>
                        </a:lnSpc>
                        <a:spcBef>
                          <a:spcPts val="0"/>
                        </a:spcBef>
                        <a:spcAft>
                          <a:spcPts val="0"/>
                        </a:spcAft>
                        <a:buClrTx/>
                        <a:buSzTx/>
                        <a:buFontTx/>
                        <a:buNone/>
                        <a:tabLst/>
                        <a:defRPr/>
                      </a:pPr>
                      <a:r>
                        <a:rPr lang="ja-JP" altLang="en-US"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数</a:t>
                      </a:r>
                      <a:endParaRPr lang="ja-JP" alt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hMerge="1">
                  <a:txBody>
                    <a:bodyPr/>
                    <a:lstStyle/>
                    <a:p>
                      <a:pPr algn="ctr">
                        <a:lnSpc>
                          <a:spcPct val="100000"/>
                        </a:lnSpc>
                        <a:spcAft>
                          <a:spcPts val="0"/>
                        </a:spcAft>
                      </a:pPr>
                      <a:endParaRPr lang="ja-JP" sz="1600" kern="100" dirty="0">
                        <a:solidFill>
                          <a:schemeClr val="tx1"/>
                        </a:solidFill>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769368805"/>
                  </a:ext>
                </a:extLst>
              </a:tr>
              <a:tr h="962593">
                <a:tc>
                  <a:txBody>
                    <a:bodyPr/>
                    <a:lstStyle/>
                    <a:p>
                      <a:pPr algn="l">
                        <a:lnSpc>
                          <a:spcPct val="150000"/>
                        </a:lnSpc>
                        <a:spcAft>
                          <a:spcPts val="0"/>
                        </a:spcAft>
                      </a:pPr>
                      <a:r>
                        <a:rPr lang="ja-JP" altLang="en-US"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府が直接規制指導等を行っている自治体</a:t>
                      </a:r>
                      <a:endParaRPr lang="en-US" alt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l">
                        <a:lnSpc>
                          <a:spcPct val="150000"/>
                        </a:lnSpc>
                        <a:spcAft>
                          <a:spcPts val="0"/>
                        </a:spcAft>
                      </a:pPr>
                      <a:r>
                        <a:rPr lang="ja-JP" altLang="en-US"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（府所管市町）</a:t>
                      </a:r>
                      <a:endParaRPr lang="en-US" alt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l">
                        <a:lnSpc>
                          <a:spcPct val="150000"/>
                        </a:lnSpc>
                        <a:spcAft>
                          <a:spcPts val="0"/>
                        </a:spcAft>
                      </a:pPr>
                      <a:r>
                        <a:rPr lang="ja-JP" altLang="en-US"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守口市、大東市、和泉市、柏原市、羽曳野市、</a:t>
                      </a:r>
                      <a:endParaRPr lang="en-US" alt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l">
                        <a:lnSpc>
                          <a:spcPct val="150000"/>
                        </a:lnSpc>
                        <a:spcAft>
                          <a:spcPts val="0"/>
                        </a:spcAft>
                      </a:pPr>
                      <a:r>
                        <a:rPr lang="ja-JP" altLang="en-US"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門真市、摂津市、高石市、藤井寺市、泉南市、</a:t>
                      </a:r>
                      <a:endParaRPr lang="en-US" alt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l">
                        <a:lnSpc>
                          <a:spcPct val="150000"/>
                        </a:lnSpc>
                        <a:spcAft>
                          <a:spcPts val="0"/>
                        </a:spcAft>
                      </a:pPr>
                      <a:r>
                        <a:rPr lang="ja-JP" altLang="en-US"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四條畷市、交野市、島本町、熊取町、田尻町、岬町</a:t>
                      </a:r>
                      <a:endParaRPr 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gridSpan="2">
                  <a:txBody>
                    <a:bodyPr/>
                    <a:lstStyle/>
                    <a:p>
                      <a:pPr algn="ctr">
                        <a:lnSpc>
                          <a:spcPct val="150000"/>
                        </a:lnSpc>
                        <a:spcAft>
                          <a:spcPts val="0"/>
                        </a:spcAft>
                      </a:pPr>
                      <a:r>
                        <a:rPr lang="en-US" alt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16</a:t>
                      </a:r>
                      <a:endParaRPr 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hMerge="1">
                  <a:txBody>
                    <a:bodyPr/>
                    <a:lstStyle/>
                    <a:p>
                      <a:pPr algn="ctr">
                        <a:lnSpc>
                          <a:spcPct val="100000"/>
                        </a:lnSpc>
                        <a:spcAft>
                          <a:spcPts val="0"/>
                        </a:spcAft>
                      </a:pPr>
                      <a:endParaRPr lang="ja-JP" sz="1600" kern="100" dirty="0">
                        <a:solidFill>
                          <a:schemeClr val="tx1"/>
                        </a:solidFill>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1503178129"/>
                  </a:ext>
                </a:extLst>
              </a:tr>
              <a:tr h="962593">
                <a:tc>
                  <a:txBody>
                    <a:bodyPr/>
                    <a:lstStyle/>
                    <a:p>
                      <a:pPr algn="l">
                        <a:lnSpc>
                          <a:spcPct val="150000"/>
                        </a:lnSpc>
                        <a:spcAft>
                          <a:spcPts val="0"/>
                        </a:spcAft>
                      </a:pPr>
                      <a:r>
                        <a:rPr lang="ja-JP" altLang="en-US"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大気汚染防止法で</a:t>
                      </a:r>
                      <a:endParaRPr lang="en-US" alt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l">
                        <a:lnSpc>
                          <a:spcPct val="150000"/>
                        </a:lnSpc>
                        <a:spcAft>
                          <a:spcPts val="0"/>
                        </a:spcAft>
                      </a:pPr>
                      <a:r>
                        <a:rPr lang="ja-JP" altLang="en-US"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権限を有する自治体</a:t>
                      </a:r>
                      <a:endParaRPr lang="en-US" alt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l">
                        <a:lnSpc>
                          <a:spcPct val="150000"/>
                        </a:lnSpc>
                        <a:spcAft>
                          <a:spcPts val="0"/>
                        </a:spcAft>
                      </a:pPr>
                      <a:r>
                        <a:rPr lang="en-US" alt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指定市・中核市）</a:t>
                      </a:r>
                      <a:endParaRPr lang="en-US" alt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l">
                        <a:lnSpc>
                          <a:spcPct val="150000"/>
                        </a:lnSpc>
                        <a:spcAft>
                          <a:spcPts val="0"/>
                        </a:spcAft>
                      </a:pPr>
                      <a:r>
                        <a:rPr lang="ja-JP" sz="1400" u="none" kern="100" dirty="0">
                          <a:solidFill>
                            <a:schemeClr val="tx1"/>
                          </a:solidFill>
                          <a:effectLst/>
                          <a:latin typeface="BIZ UDPゴシック" panose="020B0400000000000000" pitchFamily="50" charset="-128"/>
                          <a:ea typeface="BIZ UDPゴシック" panose="020B0400000000000000" pitchFamily="50" charset="-128"/>
                        </a:rPr>
                        <a:t>大阪市、堺市、豊中市、吹田市、高槻市、</a:t>
                      </a:r>
                      <a:endParaRPr lang="en-US" altLang="ja-JP" sz="1400" u="none" kern="100" dirty="0">
                        <a:solidFill>
                          <a:schemeClr val="tx1"/>
                        </a:solidFill>
                        <a:effectLst/>
                        <a:latin typeface="BIZ UDPゴシック" panose="020B0400000000000000" pitchFamily="50" charset="-128"/>
                        <a:ea typeface="BIZ UDPゴシック" panose="020B0400000000000000" pitchFamily="50" charset="-128"/>
                      </a:endParaRPr>
                    </a:p>
                    <a:p>
                      <a:pPr algn="l">
                        <a:lnSpc>
                          <a:spcPct val="150000"/>
                        </a:lnSpc>
                        <a:spcAft>
                          <a:spcPts val="0"/>
                        </a:spcAft>
                      </a:pPr>
                      <a:r>
                        <a:rPr lang="ja-JP" sz="1400" u="none" kern="100" dirty="0">
                          <a:solidFill>
                            <a:schemeClr val="tx1"/>
                          </a:solidFill>
                          <a:effectLst/>
                          <a:latin typeface="BIZ UDPゴシック" panose="020B0400000000000000" pitchFamily="50" charset="-128"/>
                          <a:ea typeface="BIZ UDPゴシック" panose="020B0400000000000000" pitchFamily="50" charset="-128"/>
                        </a:rPr>
                        <a:t>枚方市、</a:t>
                      </a:r>
                      <a:r>
                        <a:rPr lang="ja-JP" altLang="en-US" sz="1400" u="none" kern="100" dirty="0">
                          <a:solidFill>
                            <a:schemeClr val="tx1"/>
                          </a:solidFill>
                          <a:effectLst/>
                          <a:latin typeface="BIZ UDPゴシック" panose="020B0400000000000000" pitchFamily="50" charset="-128"/>
                          <a:ea typeface="BIZ UDPゴシック" panose="020B0400000000000000" pitchFamily="50" charset="-128"/>
                        </a:rPr>
                        <a:t>八尾市、</a:t>
                      </a:r>
                      <a:r>
                        <a:rPr lang="ja-JP" altLang="ja-JP" sz="1400" u="none" kern="100" dirty="0">
                          <a:solidFill>
                            <a:schemeClr val="tx1"/>
                          </a:solidFill>
                          <a:effectLst/>
                          <a:latin typeface="BIZ UDPゴシック" panose="020B0400000000000000" pitchFamily="50" charset="-128"/>
                          <a:ea typeface="BIZ UDPゴシック" panose="020B0400000000000000" pitchFamily="50" charset="-128"/>
                        </a:rPr>
                        <a:t>寝屋川市、</a:t>
                      </a:r>
                      <a:r>
                        <a:rPr lang="ja-JP" sz="1400" u="none" kern="100" dirty="0">
                          <a:solidFill>
                            <a:schemeClr val="tx1"/>
                          </a:solidFill>
                          <a:effectLst/>
                          <a:latin typeface="BIZ UDPゴシック" panose="020B0400000000000000" pitchFamily="50" charset="-128"/>
                          <a:ea typeface="BIZ UDPゴシック" panose="020B0400000000000000" pitchFamily="50" charset="-128"/>
                        </a:rPr>
                        <a:t>東大阪市</a:t>
                      </a:r>
                      <a:endParaRPr 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alt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9</a:t>
                      </a:r>
                      <a:endParaRPr 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rowSpan="2">
                  <a:txBody>
                    <a:bodyPr/>
                    <a:lstStyle/>
                    <a:p>
                      <a:pPr algn="ctr">
                        <a:lnSpc>
                          <a:spcPct val="150000"/>
                        </a:lnSpc>
                        <a:spcAft>
                          <a:spcPts val="0"/>
                        </a:spcAft>
                      </a:pPr>
                      <a:r>
                        <a:rPr lang="en-US" alt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27</a:t>
                      </a:r>
                      <a:endParaRPr 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8823659"/>
                  </a:ext>
                </a:extLst>
              </a:tr>
              <a:tr h="1302735">
                <a:tc>
                  <a:txBody>
                    <a:bodyPr/>
                    <a:lstStyle/>
                    <a:p>
                      <a:pPr algn="l">
                        <a:lnSpc>
                          <a:spcPct val="150000"/>
                        </a:lnSpc>
                        <a:spcAft>
                          <a:spcPts val="0"/>
                        </a:spcAft>
                      </a:pPr>
                      <a:r>
                        <a:rPr lang="ja-JP" altLang="en-US"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府条例で権限を移譲している自治体</a:t>
                      </a:r>
                      <a:endParaRPr 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l">
                        <a:lnSpc>
                          <a:spcPct val="150000"/>
                        </a:lnSpc>
                        <a:spcAft>
                          <a:spcPts val="0"/>
                        </a:spcAft>
                      </a:pPr>
                      <a:r>
                        <a:rPr lang="ja-JP" altLang="en-US" sz="1400" u="sng" kern="100" dirty="0">
                          <a:solidFill>
                            <a:schemeClr val="tx1"/>
                          </a:solidFill>
                          <a:effectLst/>
                          <a:latin typeface="BIZ UDPゴシック" panose="020B0400000000000000" pitchFamily="50" charset="-128"/>
                          <a:ea typeface="BIZ UDPゴシック" panose="020B0400000000000000" pitchFamily="50" charset="-128"/>
                        </a:rPr>
                        <a:t>岸和田市</a:t>
                      </a:r>
                      <a:r>
                        <a:rPr lang="ja-JP" altLang="en-US" sz="1400" kern="100" dirty="0">
                          <a:solidFill>
                            <a:schemeClr val="tx1"/>
                          </a:solidFill>
                          <a:effectLst/>
                          <a:latin typeface="BIZ UDPゴシック" panose="020B0400000000000000" pitchFamily="50" charset="-128"/>
                          <a:ea typeface="BIZ UDPゴシック" panose="020B0400000000000000" pitchFamily="50" charset="-128"/>
                        </a:rPr>
                        <a:t>、</a:t>
                      </a:r>
                      <a:r>
                        <a:rPr lang="ja-JP" altLang="ja-JP" sz="1400" kern="100" dirty="0">
                          <a:solidFill>
                            <a:schemeClr val="tx1"/>
                          </a:solidFill>
                          <a:effectLst/>
                          <a:latin typeface="BIZ UDPゴシック" panose="020B0400000000000000" pitchFamily="50" charset="-128"/>
                          <a:ea typeface="BIZ UDPゴシック" panose="020B0400000000000000" pitchFamily="50" charset="-128"/>
                        </a:rPr>
                        <a:t>池田市、泉大津市、貝塚市、</a:t>
                      </a:r>
                      <a:r>
                        <a:rPr lang="ja-JP" altLang="en-US" sz="1400" u="sng" kern="100" dirty="0">
                          <a:solidFill>
                            <a:schemeClr val="tx1"/>
                          </a:solidFill>
                          <a:effectLst/>
                          <a:latin typeface="BIZ UDPゴシック" panose="020B0400000000000000" pitchFamily="50" charset="-128"/>
                          <a:ea typeface="BIZ UDPゴシック" panose="020B0400000000000000" pitchFamily="50" charset="-128"/>
                        </a:rPr>
                        <a:t>茨木市</a:t>
                      </a:r>
                      <a:r>
                        <a:rPr lang="ja-JP" altLang="en-US" sz="1400" kern="100" dirty="0">
                          <a:solidFill>
                            <a:schemeClr val="tx1"/>
                          </a:solidFill>
                          <a:effectLst/>
                          <a:latin typeface="BIZ UDPゴシック" panose="020B0400000000000000" pitchFamily="50" charset="-128"/>
                          <a:ea typeface="BIZ UDPゴシック" panose="020B0400000000000000" pitchFamily="50" charset="-128"/>
                        </a:rPr>
                        <a:t>、</a:t>
                      </a:r>
                      <a:endParaRPr lang="en-US" altLang="ja-JP" sz="1400" kern="100" dirty="0">
                        <a:solidFill>
                          <a:schemeClr val="tx1"/>
                        </a:solidFill>
                        <a:effectLst/>
                        <a:latin typeface="BIZ UDPゴシック" panose="020B0400000000000000" pitchFamily="50" charset="-128"/>
                        <a:ea typeface="BIZ UDPゴシック" panose="020B0400000000000000" pitchFamily="50" charset="-128"/>
                      </a:endParaRPr>
                    </a:p>
                    <a:p>
                      <a:pPr algn="l">
                        <a:lnSpc>
                          <a:spcPct val="150000"/>
                        </a:lnSpc>
                        <a:spcAft>
                          <a:spcPts val="0"/>
                        </a:spcAft>
                      </a:pPr>
                      <a:r>
                        <a:rPr lang="ja-JP" altLang="en-US" sz="1400" kern="100" dirty="0">
                          <a:solidFill>
                            <a:schemeClr val="tx1"/>
                          </a:solidFill>
                          <a:effectLst/>
                          <a:latin typeface="BIZ UDPゴシック" panose="020B0400000000000000" pitchFamily="50" charset="-128"/>
                          <a:ea typeface="BIZ UDPゴシック" panose="020B0400000000000000" pitchFamily="50" charset="-128"/>
                        </a:rPr>
                        <a:t>泉佐野市、</a:t>
                      </a:r>
                      <a:r>
                        <a:rPr lang="ja-JP" altLang="ja-JP" sz="1400" kern="100" dirty="0">
                          <a:solidFill>
                            <a:schemeClr val="tx1"/>
                          </a:solidFill>
                          <a:effectLst/>
                          <a:latin typeface="BIZ UDPゴシック" panose="020B0400000000000000" pitchFamily="50" charset="-128"/>
                          <a:ea typeface="BIZ UDPゴシック" panose="020B0400000000000000" pitchFamily="50" charset="-128"/>
                        </a:rPr>
                        <a:t>富田林市、河内長野市、松原市、</a:t>
                      </a:r>
                      <a:endParaRPr lang="en-US" altLang="ja-JP" sz="1400" kern="100" dirty="0">
                        <a:solidFill>
                          <a:schemeClr val="tx1"/>
                        </a:solidFill>
                        <a:effectLst/>
                        <a:latin typeface="BIZ UDPゴシック" panose="020B0400000000000000" pitchFamily="50" charset="-128"/>
                        <a:ea typeface="BIZ UDPゴシック" panose="020B0400000000000000" pitchFamily="50" charset="-128"/>
                      </a:endParaRPr>
                    </a:p>
                    <a:p>
                      <a:pPr algn="l">
                        <a:lnSpc>
                          <a:spcPct val="150000"/>
                        </a:lnSpc>
                        <a:spcAft>
                          <a:spcPts val="0"/>
                        </a:spcAft>
                      </a:pPr>
                      <a:r>
                        <a:rPr lang="ja-JP" altLang="ja-JP" sz="1400" kern="100" dirty="0">
                          <a:solidFill>
                            <a:schemeClr val="tx1"/>
                          </a:solidFill>
                          <a:effectLst/>
                          <a:latin typeface="BIZ UDPゴシック" panose="020B0400000000000000" pitchFamily="50" charset="-128"/>
                          <a:ea typeface="BIZ UDPゴシック" panose="020B0400000000000000" pitchFamily="50" charset="-128"/>
                        </a:rPr>
                        <a:t>箕面市、大阪狭山市、阪南市</a:t>
                      </a:r>
                      <a:r>
                        <a:rPr lang="ja-JP" altLang="en-US" sz="1400" kern="100" dirty="0">
                          <a:solidFill>
                            <a:schemeClr val="tx1"/>
                          </a:solidFill>
                          <a:effectLst/>
                          <a:latin typeface="BIZ UDPゴシック" panose="020B0400000000000000" pitchFamily="50" charset="-128"/>
                          <a:ea typeface="BIZ UDPゴシック" panose="020B0400000000000000" pitchFamily="50" charset="-128"/>
                        </a:rPr>
                        <a:t>、</a:t>
                      </a:r>
                      <a:r>
                        <a:rPr lang="ja-JP" altLang="ja-JP" sz="1400" kern="100" dirty="0">
                          <a:solidFill>
                            <a:schemeClr val="tx1"/>
                          </a:solidFill>
                          <a:effectLst/>
                          <a:latin typeface="BIZ UDPゴシック" panose="020B0400000000000000" pitchFamily="50" charset="-128"/>
                          <a:ea typeface="BIZ UDPゴシック" panose="020B0400000000000000" pitchFamily="50" charset="-128"/>
                        </a:rPr>
                        <a:t>豊能町、能勢町、</a:t>
                      </a:r>
                      <a:endParaRPr lang="en-US" altLang="ja-JP" sz="1400" kern="100" dirty="0">
                        <a:solidFill>
                          <a:schemeClr val="tx1"/>
                        </a:solidFill>
                        <a:effectLst/>
                        <a:latin typeface="BIZ UDPゴシック" panose="020B0400000000000000" pitchFamily="50" charset="-128"/>
                        <a:ea typeface="BIZ UDPゴシック" panose="020B0400000000000000" pitchFamily="50" charset="-128"/>
                      </a:endParaRPr>
                    </a:p>
                    <a:p>
                      <a:pPr algn="l">
                        <a:lnSpc>
                          <a:spcPct val="150000"/>
                        </a:lnSpc>
                        <a:spcAft>
                          <a:spcPts val="0"/>
                        </a:spcAft>
                      </a:pPr>
                      <a:r>
                        <a:rPr lang="ja-JP" altLang="ja-JP" sz="1400" kern="100" dirty="0">
                          <a:solidFill>
                            <a:schemeClr val="tx1"/>
                          </a:solidFill>
                          <a:effectLst/>
                          <a:latin typeface="BIZ UDPゴシック" panose="020B0400000000000000" pitchFamily="50" charset="-128"/>
                          <a:ea typeface="BIZ UDPゴシック" panose="020B0400000000000000" pitchFamily="50" charset="-128"/>
                        </a:rPr>
                        <a:t>忠岡町、太子町、河南町、千早赤阪村</a:t>
                      </a:r>
                      <a:endParaRPr 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ct val="150000"/>
                        </a:lnSpc>
                        <a:spcAft>
                          <a:spcPts val="0"/>
                        </a:spcAft>
                      </a:pPr>
                      <a:r>
                        <a:rPr lang="en-US" alt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18</a:t>
                      </a:r>
                      <a:endParaRPr lang="ja-JP" sz="1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vMerge="1">
                  <a:txBody>
                    <a:bodyPr/>
                    <a:lstStyle/>
                    <a:p>
                      <a:pPr algn="ctr">
                        <a:lnSpc>
                          <a:spcPct val="100000"/>
                        </a:lnSpc>
                        <a:spcAft>
                          <a:spcPts val="0"/>
                        </a:spcAft>
                      </a:pPr>
                      <a:endParaRPr lang="ja-JP" sz="1600" kern="100" dirty="0">
                        <a:solidFill>
                          <a:schemeClr val="tx1"/>
                        </a:solidFill>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4148893803"/>
                  </a:ext>
                </a:extLst>
              </a:tr>
            </a:tbl>
          </a:graphicData>
        </a:graphic>
      </p:graphicFrame>
      <p:sp>
        <p:nvSpPr>
          <p:cNvPr id="4" name="スライド番号プレースホルダー 3">
            <a:extLst>
              <a:ext uri="{FF2B5EF4-FFF2-40B4-BE49-F238E27FC236}">
                <a16:creationId xmlns:a16="http://schemas.microsoft.com/office/drawing/2014/main" id="{3E635A2A-9964-42C1-80DA-9E511EB6DB85}"/>
              </a:ext>
            </a:extLst>
          </p:cNvPr>
          <p:cNvSpPr>
            <a:spLocks noGrp="1"/>
          </p:cNvSpPr>
          <p:nvPr>
            <p:ph type="sldNum" sz="quarter" idx="12"/>
          </p:nvPr>
        </p:nvSpPr>
        <p:spPr>
          <a:xfrm>
            <a:off x="9350787" y="6041362"/>
            <a:ext cx="555213" cy="365125"/>
          </a:xfrm>
        </p:spPr>
        <p:txBody>
          <a:bodyPr>
            <a:normAutofit/>
          </a:body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31</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8FDA3D7D-4D18-4F1B-B3C8-58B5CDB66818}"/>
              </a:ext>
            </a:extLst>
          </p:cNvPr>
          <p:cNvSpPr txBox="1"/>
          <p:nvPr/>
        </p:nvSpPr>
        <p:spPr>
          <a:xfrm>
            <a:off x="958332" y="6426242"/>
            <a:ext cx="4628190" cy="253916"/>
          </a:xfrm>
          <a:prstGeom prst="rect">
            <a:avLst/>
          </a:prstGeom>
          <a:noFill/>
        </p:spPr>
        <p:txBody>
          <a:bodyPr wrap="none" rtlCol="0">
            <a:spAutoFit/>
          </a:bodyPr>
          <a:lstStyle/>
          <a:p>
            <a:r>
              <a:rPr kumimoji="1" lang="en-US" altLang="ja-JP" sz="1050" dirty="0"/>
              <a:t>※</a:t>
            </a:r>
            <a:r>
              <a:rPr kumimoji="1" lang="ja-JP" altLang="en-US" sz="1050" dirty="0"/>
              <a:t>下線の２市は一般粉じん規制のみ大気汚染防止法で権限を有している。</a:t>
            </a:r>
          </a:p>
        </p:txBody>
      </p:sp>
    </p:spTree>
    <p:extLst>
      <p:ext uri="{BB962C8B-B14F-4D97-AF65-F5344CB8AC3E}">
        <p14:creationId xmlns:p14="http://schemas.microsoft.com/office/powerpoint/2010/main" val="34442066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a:extLst>
              <a:ext uri="{FF2B5EF4-FFF2-40B4-BE49-F238E27FC236}">
                <a16:creationId xmlns:a16="http://schemas.microsoft.com/office/drawing/2014/main" id="{DBE9715E-D4EA-40E4-B300-E2084F841652}"/>
              </a:ext>
            </a:extLst>
          </p:cNvPr>
          <p:cNvSpPr>
            <a:spLocks noGrp="1"/>
          </p:cNvSpPr>
          <p:nvPr>
            <p:ph type="title"/>
          </p:nvPr>
        </p:nvSpPr>
        <p:spPr>
          <a:xfrm>
            <a:off x="1083470" y="609600"/>
            <a:ext cx="6984793" cy="711200"/>
          </a:xfrm>
        </p:spPr>
        <p:txBody>
          <a:bodyPr>
            <a:normAutofit/>
          </a:bodyPr>
          <a:lstStyle/>
          <a:p>
            <a:r>
              <a:rPr lang="ja-JP" altLang="en-US" dirty="0">
                <a:latin typeface="BIZ UDPゴシック" panose="020B0400000000000000" pitchFamily="50" charset="-128"/>
                <a:ea typeface="BIZ UDPゴシック" panose="020B0400000000000000" pitchFamily="50" charset="-128"/>
              </a:rPr>
              <a:t>粉</a:t>
            </a:r>
            <a:r>
              <a:rPr kumimoji="1" lang="ja-JP" altLang="en-US" dirty="0">
                <a:latin typeface="BIZ UDPゴシック" panose="020B0400000000000000" pitchFamily="50" charset="-128"/>
                <a:ea typeface="BIZ UDPゴシック" panose="020B0400000000000000" pitchFamily="50" charset="-128"/>
              </a:rPr>
              <a:t>じんの定義と特徴等</a:t>
            </a: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表 5">
            <a:extLst>
              <a:ext uri="{FF2B5EF4-FFF2-40B4-BE49-F238E27FC236}">
                <a16:creationId xmlns:a16="http://schemas.microsoft.com/office/drawing/2014/main" id="{880BF358-7AB6-46AD-A6E8-F0FF38B9785F}"/>
              </a:ext>
            </a:extLst>
          </p:cNvPr>
          <p:cNvGraphicFramePr>
            <a:graphicFrameLocks noGrp="1"/>
          </p:cNvGraphicFramePr>
          <p:nvPr>
            <p:extLst>
              <p:ext uri="{D42A27DB-BD31-4B8C-83A1-F6EECF244321}">
                <p14:modId xmlns:p14="http://schemas.microsoft.com/office/powerpoint/2010/main" val="3718838163"/>
              </p:ext>
            </p:extLst>
          </p:nvPr>
        </p:nvGraphicFramePr>
        <p:xfrm>
          <a:off x="789645" y="1221387"/>
          <a:ext cx="8646724" cy="1742440"/>
        </p:xfrm>
        <a:graphic>
          <a:graphicData uri="http://schemas.openxmlformats.org/drawingml/2006/table">
            <a:tbl>
              <a:tblPr firstRow="1" bandRow="1">
                <a:tableStyleId>{21E4AEA4-8DFA-4A89-87EB-49C32662AFE0}</a:tableStyleId>
              </a:tblPr>
              <a:tblGrid>
                <a:gridCol w="823255">
                  <a:extLst>
                    <a:ext uri="{9D8B030D-6E8A-4147-A177-3AD203B41FA5}">
                      <a16:colId xmlns:a16="http://schemas.microsoft.com/office/drawing/2014/main" val="820116730"/>
                    </a:ext>
                  </a:extLst>
                </a:gridCol>
                <a:gridCol w="2988129">
                  <a:extLst>
                    <a:ext uri="{9D8B030D-6E8A-4147-A177-3AD203B41FA5}">
                      <a16:colId xmlns:a16="http://schemas.microsoft.com/office/drawing/2014/main" val="1518995464"/>
                    </a:ext>
                  </a:extLst>
                </a:gridCol>
                <a:gridCol w="4835340">
                  <a:extLst>
                    <a:ext uri="{9D8B030D-6E8A-4147-A177-3AD203B41FA5}">
                      <a16:colId xmlns:a16="http://schemas.microsoft.com/office/drawing/2014/main" val="2684810103"/>
                    </a:ext>
                  </a:extLst>
                </a:gridCol>
              </a:tblGrid>
              <a:tr h="370840">
                <a:tc>
                  <a:txBody>
                    <a:bodyPr/>
                    <a:lstStyle/>
                    <a:p>
                      <a:pPr algn="ctr"/>
                      <a:r>
                        <a:rPr kumimoji="1" lang="ja-JP" altLang="en-US" sz="1200" dirty="0">
                          <a:latin typeface="BIZ UDPゴシック" panose="020B0400000000000000" pitchFamily="50" charset="-128"/>
                          <a:ea typeface="BIZ UDPゴシック" panose="020B0400000000000000" pitchFamily="50" charset="-128"/>
                        </a:rPr>
                        <a:t>対象</a:t>
                      </a:r>
                    </a:p>
                  </a:txBody>
                  <a:tcPr/>
                </a:tc>
                <a:tc>
                  <a:txBody>
                    <a:bodyPr/>
                    <a:lstStyle/>
                    <a:p>
                      <a:pPr algn="ctr"/>
                      <a:r>
                        <a:rPr kumimoji="1" lang="ja-JP" altLang="en-US" sz="1200" dirty="0">
                          <a:latin typeface="BIZ UDPゴシック" panose="020B0400000000000000" pitchFamily="50" charset="-128"/>
                          <a:ea typeface="BIZ UDPゴシック" panose="020B0400000000000000" pitchFamily="50" charset="-128"/>
                        </a:rPr>
                        <a:t>条例等における定義</a:t>
                      </a:r>
                    </a:p>
                  </a:txBody>
                  <a:tcPr/>
                </a:tc>
                <a:tc>
                  <a:txBody>
                    <a:bodyPr/>
                    <a:lstStyle/>
                    <a:p>
                      <a:pPr algn="ctr"/>
                      <a:r>
                        <a:rPr kumimoji="1" lang="ja-JP" altLang="en-US" sz="1200" dirty="0">
                          <a:latin typeface="BIZ UDPゴシック" panose="020B0400000000000000" pitchFamily="50" charset="-128"/>
                          <a:ea typeface="BIZ UDPゴシック" panose="020B0400000000000000" pitchFamily="50" charset="-128"/>
                        </a:rPr>
                        <a:t>特徴等</a:t>
                      </a:r>
                    </a:p>
                  </a:txBody>
                  <a:tcPr/>
                </a:tc>
                <a:extLst>
                  <a:ext uri="{0D108BD9-81ED-4DB2-BD59-A6C34878D82A}">
                    <a16:rowId xmlns:a16="http://schemas.microsoft.com/office/drawing/2014/main" val="1194840550"/>
                  </a:ext>
                </a:extLst>
              </a:tr>
              <a:tr h="370840">
                <a:tc>
                  <a:txBody>
                    <a:bodyPr/>
                    <a:lstStyle/>
                    <a:p>
                      <a:r>
                        <a:rPr kumimoji="1" lang="ja-JP" altLang="en-US" sz="1200" dirty="0">
                          <a:latin typeface="BIZ UDPゴシック" panose="020B0400000000000000" pitchFamily="50" charset="-128"/>
                          <a:ea typeface="BIZ UDPゴシック" panose="020B0400000000000000" pitchFamily="50" charset="-128"/>
                        </a:rPr>
                        <a:t>粉じん</a:t>
                      </a:r>
                    </a:p>
                  </a:txBody>
                  <a:tcPr/>
                </a:tc>
                <a:tc>
                  <a:txBody>
                    <a:bodyPr/>
                    <a:lstStyle/>
                    <a:p>
                      <a:r>
                        <a:rPr lang="ja-JP" altLang="en-US" sz="1200" u="sng" dirty="0">
                          <a:latin typeface="BIZ UDPゴシック" panose="020B0400000000000000" pitchFamily="50" charset="-128"/>
                          <a:ea typeface="BIZ UDPゴシック" panose="020B0400000000000000" pitchFamily="50" charset="-128"/>
                        </a:rPr>
                        <a:t>物の破砕、選別その他の機械的処理又は堆積</a:t>
                      </a:r>
                      <a:r>
                        <a:rPr lang="ja-JP" altLang="en-US" sz="1200" dirty="0">
                          <a:latin typeface="BIZ UDPゴシック" panose="020B0400000000000000" pitchFamily="50" charset="-128"/>
                          <a:ea typeface="BIZ UDPゴシック" panose="020B0400000000000000" pitchFamily="50" charset="-128"/>
                        </a:rPr>
                        <a:t>に伴い発生し、又は飛散する物質</a:t>
                      </a:r>
                      <a:endParaRPr kumimoji="1" lang="ja-JP" altLang="en-US" sz="1200" dirty="0">
                        <a:latin typeface="BIZ UDPゴシック" panose="020B0400000000000000" pitchFamily="50" charset="-128"/>
                        <a:ea typeface="BIZ UDPゴシック" panose="020B0400000000000000" pitchFamily="50" charset="-128"/>
                      </a:endParaRPr>
                    </a:p>
                  </a:txBody>
                  <a:tcPr/>
                </a:tc>
                <a:tc>
                  <a:txBody>
                    <a:bodyPr/>
                    <a:lstStyle/>
                    <a:p>
                      <a:r>
                        <a:rPr kumimoji="1" lang="ja-JP" altLang="en-US" sz="1200" dirty="0">
                          <a:latin typeface="BIZ UDPゴシック" panose="020B0400000000000000" pitchFamily="50" charset="-128"/>
                          <a:ea typeface="BIZ UDPゴシック" panose="020B0400000000000000" pitchFamily="50" charset="-128"/>
                        </a:rPr>
                        <a:t>・ばいじんと同様個別物質に着目しない物質の総合体としての名称。</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・石炭、鉱石等の破砕、選別等の機械的処理またはたい積に伴って発生するため、概してばいじんに比較して粒子が大きく、健康に対する影響度がばいじんに比べて少ない。</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・排出の形態は特定の排出口がなく、堆積場あるいは建築物から全般的に発生する形態をとることが多いこと、被害が比較的工場近辺に限られている。</a:t>
                      </a:r>
                      <a:endParaRPr kumimoji="1" lang="en-US" altLang="ja-JP" sz="12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170792129"/>
                  </a:ext>
                </a:extLst>
              </a:tr>
            </a:tbl>
          </a:graphicData>
        </a:graphic>
      </p:graphicFrame>
      <p:graphicFrame>
        <p:nvGraphicFramePr>
          <p:cNvPr id="15" name="表 5">
            <a:extLst>
              <a:ext uri="{FF2B5EF4-FFF2-40B4-BE49-F238E27FC236}">
                <a16:creationId xmlns:a16="http://schemas.microsoft.com/office/drawing/2014/main" id="{64ABFE25-8EA0-41CD-88D3-E0342C3DC909}"/>
              </a:ext>
            </a:extLst>
          </p:cNvPr>
          <p:cNvGraphicFramePr>
            <a:graphicFrameLocks noGrp="1"/>
          </p:cNvGraphicFramePr>
          <p:nvPr>
            <p:extLst>
              <p:ext uri="{D42A27DB-BD31-4B8C-83A1-F6EECF244321}">
                <p14:modId xmlns:p14="http://schemas.microsoft.com/office/powerpoint/2010/main" val="2206482892"/>
              </p:ext>
            </p:extLst>
          </p:nvPr>
        </p:nvGraphicFramePr>
        <p:xfrm>
          <a:off x="789644" y="3700410"/>
          <a:ext cx="8844685" cy="2748280"/>
        </p:xfrm>
        <a:graphic>
          <a:graphicData uri="http://schemas.openxmlformats.org/drawingml/2006/table">
            <a:tbl>
              <a:tblPr firstRow="1" bandRow="1">
                <a:tableStyleId>{21E4AEA4-8DFA-4A89-87EB-49C32662AFE0}</a:tableStyleId>
              </a:tblPr>
              <a:tblGrid>
                <a:gridCol w="881075">
                  <a:extLst>
                    <a:ext uri="{9D8B030D-6E8A-4147-A177-3AD203B41FA5}">
                      <a16:colId xmlns:a16="http://schemas.microsoft.com/office/drawing/2014/main" val="820116730"/>
                    </a:ext>
                  </a:extLst>
                </a:gridCol>
                <a:gridCol w="3032414">
                  <a:extLst>
                    <a:ext uri="{9D8B030D-6E8A-4147-A177-3AD203B41FA5}">
                      <a16:colId xmlns:a16="http://schemas.microsoft.com/office/drawing/2014/main" val="1518995464"/>
                    </a:ext>
                  </a:extLst>
                </a:gridCol>
                <a:gridCol w="4931196">
                  <a:extLst>
                    <a:ext uri="{9D8B030D-6E8A-4147-A177-3AD203B41FA5}">
                      <a16:colId xmlns:a16="http://schemas.microsoft.com/office/drawing/2014/main" val="2684810103"/>
                    </a:ext>
                  </a:extLst>
                </a:gridCol>
              </a:tblGrid>
              <a:tr h="370840">
                <a:tc>
                  <a:txBody>
                    <a:bodyPr/>
                    <a:lstStyle/>
                    <a:p>
                      <a:pPr algn="ctr"/>
                      <a:r>
                        <a:rPr kumimoji="1" lang="ja-JP" altLang="en-US" sz="1200" dirty="0">
                          <a:latin typeface="BIZ UDPゴシック" panose="020B0400000000000000" pitchFamily="50" charset="-128"/>
                          <a:ea typeface="BIZ UDPゴシック" panose="020B0400000000000000" pitchFamily="50" charset="-128"/>
                        </a:rPr>
                        <a:t>対象</a:t>
                      </a:r>
                    </a:p>
                  </a:txBody>
                  <a:tcPr/>
                </a:tc>
                <a:tc>
                  <a:txBody>
                    <a:bodyPr/>
                    <a:lstStyle/>
                    <a:p>
                      <a:pPr algn="ctr"/>
                      <a:r>
                        <a:rPr kumimoji="1" lang="ja-JP" altLang="en-US" sz="1200" dirty="0">
                          <a:latin typeface="BIZ UDPゴシック" panose="020B0400000000000000" pitchFamily="50" charset="-128"/>
                          <a:ea typeface="BIZ UDPゴシック" panose="020B0400000000000000" pitchFamily="50" charset="-128"/>
                        </a:rPr>
                        <a:t>条例における定義</a:t>
                      </a:r>
                    </a:p>
                  </a:txBody>
                  <a:tcPr/>
                </a:tc>
                <a:tc>
                  <a:txBody>
                    <a:bodyPr/>
                    <a:lstStyle/>
                    <a:p>
                      <a:pPr algn="ctr"/>
                      <a:r>
                        <a:rPr kumimoji="1" lang="ja-JP" altLang="en-US" sz="1200" dirty="0">
                          <a:latin typeface="BIZ UDPゴシック" panose="020B0400000000000000" pitchFamily="50" charset="-128"/>
                          <a:ea typeface="BIZ UDPゴシック" panose="020B0400000000000000" pitchFamily="50" charset="-128"/>
                        </a:rPr>
                        <a:t>特徴等</a:t>
                      </a:r>
                    </a:p>
                  </a:txBody>
                  <a:tcPr/>
                </a:tc>
                <a:extLst>
                  <a:ext uri="{0D108BD9-81ED-4DB2-BD59-A6C34878D82A}">
                    <a16:rowId xmlns:a16="http://schemas.microsoft.com/office/drawing/2014/main" val="1194840550"/>
                  </a:ext>
                </a:extLst>
              </a:tr>
              <a:tr h="370840">
                <a:tc>
                  <a:txBody>
                    <a:bodyPr/>
                    <a:lstStyle/>
                    <a:p>
                      <a:r>
                        <a:rPr kumimoji="1" lang="ja-JP" altLang="en-US" sz="1200" dirty="0">
                          <a:latin typeface="BIZ UDPゴシック" panose="020B0400000000000000" pitchFamily="50" charset="-128"/>
                          <a:ea typeface="BIZ UDPゴシック" panose="020B0400000000000000" pitchFamily="50" charset="-128"/>
                        </a:rPr>
                        <a:t>特定粉じん</a:t>
                      </a:r>
                    </a:p>
                  </a:txBody>
                  <a:tcPr/>
                </a:tc>
                <a:tc>
                  <a:txBody>
                    <a:bodyPr/>
                    <a:lstStyle/>
                    <a:p>
                      <a:r>
                        <a:rPr lang="ja-JP" altLang="en-US" sz="1200" u="sng" dirty="0">
                          <a:latin typeface="BIZ UDPゴシック" panose="020B0400000000000000" pitchFamily="50" charset="-128"/>
                          <a:ea typeface="BIZ UDPゴシック" panose="020B0400000000000000" pitchFamily="50" charset="-128"/>
                        </a:rPr>
                        <a:t>粉じんのうち、人の健康又は生活環境に係る被害を生ずるおそれがある物質</a:t>
                      </a:r>
                      <a:r>
                        <a:rPr lang="ja-JP" altLang="en-US" sz="1200" dirty="0">
                          <a:latin typeface="BIZ UDPゴシック" panose="020B0400000000000000" pitchFamily="50" charset="-128"/>
                          <a:ea typeface="BIZ UDPゴシック" panose="020B0400000000000000" pitchFamily="50" charset="-128"/>
                        </a:rPr>
                        <a:t>で規則で定めるもの</a:t>
                      </a:r>
                      <a:endParaRPr kumimoji="1" lang="ja-JP" altLang="en-US" sz="1200" dirty="0">
                        <a:latin typeface="BIZ UDPゴシック" panose="020B0400000000000000" pitchFamily="50" charset="-128"/>
                        <a:ea typeface="BIZ UDPゴシック" panose="020B0400000000000000" pitchFamily="50" charset="-128"/>
                      </a:endParaRPr>
                    </a:p>
                  </a:txBody>
                  <a:tcPr/>
                </a:tc>
                <a:tc>
                  <a:txBody>
                    <a:bodyPr/>
                    <a:lstStyle/>
                    <a:p>
                      <a:r>
                        <a:rPr kumimoji="1" lang="ja-JP" altLang="en-US" sz="1200" dirty="0">
                          <a:latin typeface="BIZ UDPゴシック" panose="020B0400000000000000" pitchFamily="50" charset="-128"/>
                          <a:ea typeface="BIZ UDPゴシック" panose="020B0400000000000000" pitchFamily="50" charset="-128"/>
                        </a:rPr>
                        <a:t>・条例で規定されているものは以下の</a:t>
                      </a:r>
                      <a:r>
                        <a:rPr kumimoji="1" lang="en-US" altLang="ja-JP" sz="1200" dirty="0">
                          <a:latin typeface="BIZ UDPゴシック" panose="020B0400000000000000" pitchFamily="50" charset="-128"/>
                          <a:ea typeface="BIZ UDPゴシック" panose="020B0400000000000000" pitchFamily="50" charset="-128"/>
                        </a:rPr>
                        <a:t>18</a:t>
                      </a:r>
                      <a:r>
                        <a:rPr kumimoji="1" lang="ja-JP" altLang="en-US" sz="1200" dirty="0">
                          <a:latin typeface="BIZ UDPゴシック" panose="020B0400000000000000" pitchFamily="50" charset="-128"/>
                          <a:ea typeface="BIZ UDPゴシック" panose="020B0400000000000000" pitchFamily="50" charset="-128"/>
                        </a:rPr>
                        <a:t>種類</a:t>
                      </a:r>
                      <a:endParaRPr kumimoji="1" lang="en-US" altLang="ja-JP" sz="1200" dirty="0">
                        <a:latin typeface="BIZ UDPゴシック" panose="020B0400000000000000" pitchFamily="50" charset="-128"/>
                        <a:ea typeface="BIZ UDPゴシック" panose="020B0400000000000000" pitchFamily="50" charset="-128"/>
                      </a:endParaRPr>
                    </a:p>
                    <a:p>
                      <a:r>
                        <a:rPr lang="ja-JP" altLang="en-US" sz="1200" kern="0" dirty="0">
                          <a:effectLst/>
                          <a:latin typeface="BIZ UDPゴシック" panose="020B0400000000000000" pitchFamily="50" charset="-128"/>
                          <a:ea typeface="BIZ UDPゴシック" panose="020B0400000000000000" pitchFamily="50" charset="-128"/>
                        </a:rPr>
                        <a:t>　</a:t>
                      </a:r>
                      <a:r>
                        <a:rPr kumimoji="1" lang="ja-JP" altLang="en-US" sz="1200" kern="1200" dirty="0">
                          <a:effectLst/>
                          <a:latin typeface="BIZ UDPゴシック" panose="020B0400000000000000" pitchFamily="50" charset="-128"/>
                          <a:ea typeface="BIZ UDPゴシック" panose="020B0400000000000000" pitchFamily="50" charset="-128"/>
                        </a:rPr>
                        <a:t>アニシジン、</a:t>
                      </a:r>
                      <a:r>
                        <a:rPr lang="ja-JP" altLang="ja-JP" sz="1200" kern="0" dirty="0">
                          <a:effectLst/>
                          <a:latin typeface="BIZ UDPゴシック" panose="020B0400000000000000" pitchFamily="50" charset="-128"/>
                          <a:ea typeface="BIZ UDPゴシック" panose="020B0400000000000000" pitchFamily="50" charset="-128"/>
                        </a:rPr>
                        <a:t>アンチモン及びその化合物</a:t>
                      </a:r>
                      <a:r>
                        <a:rPr kumimoji="1" lang="ja-JP" altLang="en-US" sz="1200" kern="1200" dirty="0">
                          <a:effectLst/>
                          <a:latin typeface="BIZ UDPゴシック" panose="020B0400000000000000" pitchFamily="50" charset="-128"/>
                          <a:ea typeface="BIZ UDPゴシック" panose="020B0400000000000000" pitchFamily="50" charset="-128"/>
                        </a:rPr>
                        <a:t>、</a:t>
                      </a:r>
                      <a:r>
                        <a:rPr lang="ja-JP" altLang="ja-JP" sz="1200" kern="0" dirty="0">
                          <a:effectLst/>
                          <a:latin typeface="BIZ UDPゴシック" panose="020B0400000000000000" pitchFamily="50" charset="-128"/>
                          <a:ea typeface="BIZ UDPゴシック" panose="020B0400000000000000" pitchFamily="50" charset="-128"/>
                        </a:rPr>
                        <a:t>Ｎ―エチルアニリン</a:t>
                      </a:r>
                      <a:endParaRPr lang="en-US" altLang="ja-JP" sz="1200" kern="0" dirty="0">
                        <a:effectLst/>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200" kern="0" dirty="0">
                          <a:effectLst/>
                          <a:latin typeface="BIZ UDPゴシック" panose="020B0400000000000000" pitchFamily="50" charset="-128"/>
                          <a:ea typeface="BIZ UDPゴシック" panose="020B0400000000000000" pitchFamily="50" charset="-128"/>
                        </a:rPr>
                        <a:t>　</a:t>
                      </a:r>
                      <a:r>
                        <a:rPr lang="ja-JP" altLang="ja-JP" sz="1200" kern="0" dirty="0">
                          <a:effectLst/>
                          <a:latin typeface="BIZ UDPゴシック" panose="020B0400000000000000" pitchFamily="50" charset="-128"/>
                          <a:ea typeface="BIZ UDPゴシック" panose="020B0400000000000000" pitchFamily="50" charset="-128"/>
                        </a:rPr>
                        <a:t>カドミウム及びその化合物</a:t>
                      </a:r>
                      <a:r>
                        <a:rPr kumimoji="1" lang="ja-JP" altLang="en-US" sz="1200" kern="1200" dirty="0">
                          <a:effectLst/>
                          <a:latin typeface="BIZ UDPゴシック" panose="020B0400000000000000" pitchFamily="50" charset="-128"/>
                          <a:ea typeface="BIZ UDPゴシック" panose="020B0400000000000000" pitchFamily="50" charset="-128"/>
                        </a:rPr>
                        <a:t>、</a:t>
                      </a:r>
                      <a:r>
                        <a:rPr lang="ja-JP" altLang="ja-JP" sz="1200" kern="0" dirty="0">
                          <a:effectLst/>
                          <a:latin typeface="BIZ UDPゴシック" panose="020B0400000000000000" pitchFamily="50" charset="-128"/>
                          <a:ea typeface="BIZ UDPゴシック" panose="020B0400000000000000" pitchFamily="50" charset="-128"/>
                        </a:rPr>
                        <a:t>クロロニトロベンゼン</a:t>
                      </a:r>
                      <a:r>
                        <a:rPr kumimoji="1" lang="ja-JP" altLang="en-US" sz="1200" kern="1200" dirty="0">
                          <a:effectLst/>
                          <a:latin typeface="BIZ UDPゴシック" panose="020B0400000000000000" pitchFamily="50" charset="-128"/>
                          <a:ea typeface="BIZ UDPゴシック" panose="020B0400000000000000" pitchFamily="50" charset="-128"/>
                        </a:rPr>
                        <a:t>、</a:t>
                      </a:r>
                      <a:r>
                        <a:rPr lang="ja-JP" altLang="ja-JP" sz="1200" kern="0" dirty="0">
                          <a:effectLst/>
                          <a:latin typeface="BIZ UDPゴシック" panose="020B0400000000000000" pitchFamily="50" charset="-128"/>
                          <a:ea typeface="BIZ UDPゴシック" panose="020B0400000000000000" pitchFamily="50" charset="-128"/>
                        </a:rPr>
                        <a:t>臭素</a:t>
                      </a:r>
                      <a:endParaRPr kumimoji="1" lang="en-US" altLang="ja-JP" sz="1200" kern="1200" dirty="0">
                        <a:effectLst/>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200" kern="0" dirty="0">
                          <a:effectLst/>
                          <a:latin typeface="BIZ UDPゴシック" panose="020B0400000000000000" pitchFamily="50" charset="-128"/>
                          <a:ea typeface="BIZ UDPゴシック" panose="020B0400000000000000" pitchFamily="50" charset="-128"/>
                        </a:rPr>
                        <a:t>　</a:t>
                      </a:r>
                      <a:r>
                        <a:rPr lang="ja-JP" altLang="ja-JP" sz="1200" kern="0" dirty="0">
                          <a:effectLst/>
                          <a:latin typeface="BIZ UDPゴシック" panose="020B0400000000000000" pitchFamily="50" charset="-128"/>
                          <a:ea typeface="BIZ UDPゴシック" panose="020B0400000000000000" pitchFamily="50" charset="-128"/>
                        </a:rPr>
                        <a:t>水銀及びその化合物</a:t>
                      </a:r>
                      <a:r>
                        <a:rPr kumimoji="1" lang="ja-JP" altLang="en-US" sz="1200" kern="1200" dirty="0">
                          <a:effectLst/>
                          <a:latin typeface="BIZ UDPゴシック" panose="020B0400000000000000" pitchFamily="50" charset="-128"/>
                          <a:ea typeface="BIZ UDPゴシック" panose="020B0400000000000000" pitchFamily="50" charset="-128"/>
                        </a:rPr>
                        <a:t>、</a:t>
                      </a:r>
                      <a:r>
                        <a:rPr lang="ja-JP" altLang="ja-JP" sz="1200" kern="0" dirty="0">
                          <a:effectLst/>
                          <a:latin typeface="BIZ UDPゴシック" panose="020B0400000000000000" pitchFamily="50" charset="-128"/>
                          <a:ea typeface="BIZ UDPゴシック" panose="020B0400000000000000" pitchFamily="50" charset="-128"/>
                        </a:rPr>
                        <a:t>銅及びその化合物</a:t>
                      </a:r>
                      <a:r>
                        <a:rPr kumimoji="1" lang="ja-JP" altLang="en-US" sz="1200" kern="1200" dirty="0">
                          <a:effectLst/>
                          <a:latin typeface="BIZ UDPゴシック" panose="020B0400000000000000" pitchFamily="50" charset="-128"/>
                          <a:ea typeface="BIZ UDPゴシック" panose="020B0400000000000000" pitchFamily="50" charset="-128"/>
                        </a:rPr>
                        <a:t>、</a:t>
                      </a:r>
                      <a:r>
                        <a:rPr lang="ja-JP" altLang="ja-JP" sz="1200" kern="0" dirty="0">
                          <a:effectLst/>
                          <a:latin typeface="BIZ UDPゴシック" panose="020B0400000000000000" pitchFamily="50" charset="-128"/>
                          <a:ea typeface="BIZ UDPゴシック" panose="020B0400000000000000" pitchFamily="50" charset="-128"/>
                        </a:rPr>
                        <a:t>鉛及びその化合物</a:t>
                      </a:r>
                      <a:endParaRPr kumimoji="1" lang="ja-JP" altLang="en-US" sz="1200" dirty="0">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200" kern="0" dirty="0">
                          <a:effectLst/>
                          <a:latin typeface="BIZ UDPゴシック" panose="020B0400000000000000" pitchFamily="50" charset="-128"/>
                          <a:ea typeface="BIZ UDPゴシック" panose="020B0400000000000000" pitchFamily="50" charset="-128"/>
                        </a:rPr>
                        <a:t>　</a:t>
                      </a:r>
                      <a:r>
                        <a:rPr lang="ja-JP" altLang="ja-JP" sz="1200" kern="0" dirty="0">
                          <a:effectLst/>
                          <a:latin typeface="BIZ UDPゴシック" panose="020B0400000000000000" pitchFamily="50" charset="-128"/>
                          <a:ea typeface="BIZ UDPゴシック" panose="020B0400000000000000" pitchFamily="50" charset="-128"/>
                        </a:rPr>
                        <a:t>ニッケル化合物</a:t>
                      </a:r>
                      <a:r>
                        <a:rPr kumimoji="1" lang="ja-JP" altLang="en-US" sz="1200" kern="1200" dirty="0">
                          <a:effectLst/>
                          <a:latin typeface="BIZ UDPゴシック" panose="020B0400000000000000" pitchFamily="50" charset="-128"/>
                          <a:ea typeface="BIZ UDPゴシック" panose="020B0400000000000000" pitchFamily="50" charset="-128"/>
                        </a:rPr>
                        <a:t>、</a:t>
                      </a:r>
                      <a:r>
                        <a:rPr lang="ja-JP" altLang="ja-JP" sz="1200" kern="0" dirty="0">
                          <a:effectLst/>
                          <a:latin typeface="BIZ UDPゴシック" panose="020B0400000000000000" pitchFamily="50" charset="-128"/>
                          <a:ea typeface="BIZ UDPゴシック" panose="020B0400000000000000" pitchFamily="50" charset="-128"/>
                        </a:rPr>
                        <a:t>バナジウム及びその化合物</a:t>
                      </a:r>
                      <a:r>
                        <a:rPr lang="ja-JP" altLang="en-US" sz="1200" kern="0" dirty="0">
                          <a:effectLst/>
                          <a:latin typeface="BIZ UDPゴシック" panose="020B0400000000000000" pitchFamily="50" charset="-128"/>
                          <a:ea typeface="BIZ UDPゴシック" panose="020B0400000000000000" pitchFamily="50" charset="-128"/>
                        </a:rPr>
                        <a:t>、</a:t>
                      </a:r>
                      <a:r>
                        <a:rPr lang="ja-JP" altLang="ja-JP" sz="1200" kern="0" dirty="0">
                          <a:effectLst/>
                          <a:latin typeface="BIZ UDPゴシック" panose="020B0400000000000000" pitchFamily="50" charset="-128"/>
                          <a:ea typeface="BIZ UDPゴシック" panose="020B0400000000000000" pitchFamily="50" charset="-128"/>
                        </a:rPr>
                        <a:t>ヒ素及びその化合物</a:t>
                      </a:r>
                      <a:endParaRPr kumimoji="1" lang="en-US" altLang="ja-JP" sz="1200" kern="1200" dirty="0">
                        <a:effectLst/>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kern="1200" dirty="0">
                          <a:effectLst/>
                          <a:latin typeface="BIZ UDPゴシック" panose="020B0400000000000000" pitchFamily="50" charset="-128"/>
                          <a:ea typeface="BIZ UDPゴシック" panose="020B0400000000000000" pitchFamily="50" charset="-128"/>
                        </a:rPr>
                        <a:t>　</a:t>
                      </a:r>
                      <a:r>
                        <a:rPr lang="ja-JP" altLang="ja-JP" sz="1200" kern="0" dirty="0">
                          <a:effectLst/>
                          <a:latin typeface="BIZ UDPゴシック" panose="020B0400000000000000" pitchFamily="50" charset="-128"/>
                          <a:ea typeface="BIZ UDPゴシック" panose="020B0400000000000000" pitchFamily="50" charset="-128"/>
                        </a:rPr>
                        <a:t>ベリリウム及びその化合物</a:t>
                      </a:r>
                      <a:r>
                        <a:rPr lang="ja-JP" altLang="en-US" sz="1200" kern="0" dirty="0">
                          <a:effectLst/>
                          <a:latin typeface="BIZ UDPゴシック" panose="020B0400000000000000" pitchFamily="50" charset="-128"/>
                          <a:ea typeface="BIZ UDPゴシック" panose="020B0400000000000000" pitchFamily="50" charset="-128"/>
                        </a:rPr>
                        <a:t>、</a:t>
                      </a:r>
                      <a:r>
                        <a:rPr lang="ja-JP" altLang="ja-JP" sz="1200" kern="0" dirty="0">
                          <a:effectLst/>
                          <a:latin typeface="BIZ UDPゴシック" panose="020B0400000000000000" pitchFamily="50" charset="-128"/>
                          <a:ea typeface="BIZ UDPゴシック" panose="020B0400000000000000" pitchFamily="50" charset="-128"/>
                        </a:rPr>
                        <a:t>ベンゼン</a:t>
                      </a:r>
                      <a:r>
                        <a:rPr kumimoji="1" lang="ja-JP" altLang="en-US" sz="1200" kern="1200" dirty="0">
                          <a:effectLst/>
                          <a:latin typeface="BIZ UDPゴシック" panose="020B0400000000000000" pitchFamily="50" charset="-128"/>
                          <a:ea typeface="BIZ UDPゴシック" panose="020B0400000000000000" pitchFamily="50" charset="-128"/>
                        </a:rPr>
                        <a:t>、</a:t>
                      </a:r>
                      <a:r>
                        <a:rPr lang="ja-JP" altLang="ja-JP" sz="1200" kern="0" dirty="0">
                          <a:effectLst/>
                          <a:latin typeface="BIZ UDPゴシック" panose="020B0400000000000000" pitchFamily="50" charset="-128"/>
                          <a:ea typeface="BIZ UDPゴシック" panose="020B0400000000000000" pitchFamily="50" charset="-128"/>
                        </a:rPr>
                        <a:t>ホルムアルデヒド</a:t>
                      </a:r>
                      <a:endParaRPr kumimoji="1" lang="ja-JP" altLang="en-US" sz="1200" dirty="0">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200" kern="0" dirty="0">
                          <a:effectLst/>
                          <a:latin typeface="BIZ UDPゴシック" panose="020B0400000000000000" pitchFamily="50" charset="-128"/>
                          <a:ea typeface="BIZ UDPゴシック" panose="020B0400000000000000" pitchFamily="50" charset="-128"/>
                        </a:rPr>
                        <a:t>　</a:t>
                      </a:r>
                      <a:r>
                        <a:rPr lang="ja-JP" altLang="ja-JP" sz="1200" kern="0" dirty="0">
                          <a:effectLst/>
                          <a:latin typeface="BIZ UDPゴシック" panose="020B0400000000000000" pitchFamily="50" charset="-128"/>
                          <a:ea typeface="BIZ UDPゴシック" panose="020B0400000000000000" pitchFamily="50" charset="-128"/>
                        </a:rPr>
                        <a:t>マンガン及びその化合物</a:t>
                      </a:r>
                      <a:r>
                        <a:rPr kumimoji="1" lang="ja-JP" altLang="en-US" sz="1200" kern="1200" dirty="0">
                          <a:effectLst/>
                          <a:latin typeface="BIZ UDPゴシック" panose="020B0400000000000000" pitchFamily="50" charset="-128"/>
                          <a:ea typeface="BIZ UDPゴシック" panose="020B0400000000000000" pitchFamily="50" charset="-128"/>
                        </a:rPr>
                        <a:t>、</a:t>
                      </a:r>
                      <a:r>
                        <a:rPr lang="ja-JP" altLang="ja-JP" sz="1200" kern="0" dirty="0">
                          <a:effectLst/>
                          <a:latin typeface="BIZ UDPゴシック" panose="020B0400000000000000" pitchFamily="50" charset="-128"/>
                          <a:ea typeface="BIZ UDPゴシック" panose="020B0400000000000000" pitchFamily="50" charset="-128"/>
                        </a:rPr>
                        <a:t>Ｎ―メチルアニリン</a:t>
                      </a:r>
                      <a:r>
                        <a:rPr kumimoji="1" lang="ja-JP" altLang="en-US" sz="1200" kern="1200" dirty="0">
                          <a:effectLst/>
                          <a:latin typeface="BIZ UDPゴシック" panose="020B0400000000000000" pitchFamily="50" charset="-128"/>
                          <a:ea typeface="BIZ UDPゴシック" panose="020B0400000000000000" pitchFamily="50" charset="-128"/>
                        </a:rPr>
                        <a:t>、</a:t>
                      </a:r>
                      <a:r>
                        <a:rPr lang="ja-JP" altLang="ja-JP" sz="1200" kern="0" dirty="0">
                          <a:effectLst/>
                          <a:latin typeface="BIZ UDPゴシック" panose="020B0400000000000000" pitchFamily="50" charset="-128"/>
                          <a:ea typeface="BIZ UDPゴシック" panose="020B0400000000000000" pitchFamily="50" charset="-128"/>
                        </a:rPr>
                        <a:t>六価クロム化合物</a:t>
                      </a:r>
                      <a:endParaRPr kumimoji="1" lang="en-US" altLang="ja-JP" sz="1200" kern="1200" dirty="0">
                        <a:effectLst/>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・大気汚染防止法で規定されているものは以下</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　石綿（国内に施設は存在しない）</a:t>
                      </a:r>
                      <a:endParaRPr kumimoji="1" lang="en-US" altLang="ja-JP" sz="12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3618176214"/>
                  </a:ext>
                </a:extLst>
              </a:tr>
              <a:tr h="370840">
                <a:tc>
                  <a:txBody>
                    <a:bodyPr/>
                    <a:lstStyle/>
                    <a:p>
                      <a:r>
                        <a:rPr kumimoji="1" lang="ja-JP" altLang="en-US" sz="1200" dirty="0">
                          <a:latin typeface="BIZ UDPゴシック" panose="020B0400000000000000" pitchFamily="50" charset="-128"/>
                          <a:ea typeface="BIZ UDPゴシック" panose="020B0400000000000000" pitchFamily="50" charset="-128"/>
                        </a:rPr>
                        <a:t>一般粉じん</a:t>
                      </a:r>
                    </a:p>
                  </a:txBody>
                  <a:tcPr/>
                </a:tc>
                <a:tc>
                  <a:txBody>
                    <a:bodyPr/>
                    <a:lstStyle/>
                    <a:p>
                      <a:r>
                        <a:rPr lang="ja-JP" altLang="en-US" sz="1200" u="sng" dirty="0">
                          <a:latin typeface="BIZ UDPゴシック" panose="020B0400000000000000" pitchFamily="50" charset="-128"/>
                          <a:ea typeface="BIZ UDPゴシック" panose="020B0400000000000000" pitchFamily="50" charset="-128"/>
                        </a:rPr>
                        <a:t>特定粉じん以外の粉じん</a:t>
                      </a:r>
                      <a:endParaRPr kumimoji="1" lang="ja-JP" altLang="en-US" sz="1200" u="sng" dirty="0">
                        <a:latin typeface="BIZ UDPゴシック" panose="020B0400000000000000" pitchFamily="50" charset="-128"/>
                        <a:ea typeface="BIZ UDPゴシック" panose="020B0400000000000000" pitchFamily="50" charset="-128"/>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200" dirty="0">
                          <a:latin typeface="BIZ UDPゴシック" panose="020B0400000000000000" pitchFamily="50" charset="-128"/>
                          <a:ea typeface="BIZ UDPゴシック" panose="020B0400000000000000" pitchFamily="50" charset="-128"/>
                        </a:rPr>
                        <a:t>・金属、鉱物、プラスチック、食品等、粉じん状の様々な物質が対象。</a:t>
                      </a:r>
                      <a:endParaRPr lang="en-US" altLang="ja-JP" sz="1200" dirty="0">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dirty="0">
                          <a:latin typeface="BIZ UDPゴシック" panose="020B0400000000000000" pitchFamily="50" charset="-128"/>
                          <a:ea typeface="BIZ UDPゴシック" panose="020B0400000000000000" pitchFamily="50" charset="-128"/>
                        </a:rPr>
                        <a:t>・特定粉じん以外の粉じんを対象としていることから、法と条例では定義が異なる。</a:t>
                      </a:r>
                    </a:p>
                  </a:txBody>
                  <a:tcPr/>
                </a:tc>
                <a:extLst>
                  <a:ext uri="{0D108BD9-81ED-4DB2-BD59-A6C34878D82A}">
                    <a16:rowId xmlns:a16="http://schemas.microsoft.com/office/drawing/2014/main" val="242403739"/>
                  </a:ext>
                </a:extLst>
              </a:tr>
            </a:tbl>
          </a:graphicData>
        </a:graphic>
      </p:graphicFrame>
      <p:sp>
        <p:nvSpPr>
          <p:cNvPr id="12" name="スライド番号プレースホルダー 3">
            <a:extLst>
              <a:ext uri="{FF2B5EF4-FFF2-40B4-BE49-F238E27FC236}">
                <a16:creationId xmlns:a16="http://schemas.microsoft.com/office/drawing/2014/main" id="{9F2BA511-AA55-4B93-B804-6C6EB4E8B538}"/>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4</a:t>
            </a:fld>
            <a:endParaRPr lang="en-US" dirty="0">
              <a:solidFill>
                <a:srgbClr val="000000"/>
              </a:solidFill>
              <a:latin typeface="BIZ UDPゴシック" panose="020B0400000000000000" pitchFamily="50" charset="-128"/>
              <a:ea typeface="BIZ UDPゴシック" panose="020B0400000000000000" pitchFamily="50" charset="-128"/>
            </a:endParaRPr>
          </a:p>
        </p:txBody>
      </p:sp>
      <p:sp>
        <p:nvSpPr>
          <p:cNvPr id="3" name="大かっこ 2">
            <a:extLst>
              <a:ext uri="{FF2B5EF4-FFF2-40B4-BE49-F238E27FC236}">
                <a16:creationId xmlns:a16="http://schemas.microsoft.com/office/drawing/2014/main" id="{509A7CE0-F17E-42A7-9869-C726B86F1CB9}"/>
              </a:ext>
            </a:extLst>
          </p:cNvPr>
          <p:cNvSpPr/>
          <p:nvPr/>
        </p:nvSpPr>
        <p:spPr>
          <a:xfrm>
            <a:off x="4784035" y="5420139"/>
            <a:ext cx="4566752" cy="365125"/>
          </a:xfrm>
          <a:prstGeom prst="bracketPair">
            <a:avLst/>
          </a:prstGeom>
          <a:ln w="28575">
            <a:solidFill>
              <a:schemeClr val="tx1"/>
            </a:solidFill>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4" name="コンテンツ プレースホルダー 2">
            <a:extLst>
              <a:ext uri="{FF2B5EF4-FFF2-40B4-BE49-F238E27FC236}">
                <a16:creationId xmlns:a16="http://schemas.microsoft.com/office/drawing/2014/main" id="{C4CC94C2-900D-4545-81BB-A90FE4DDFDFC}"/>
              </a:ext>
            </a:extLst>
          </p:cNvPr>
          <p:cNvSpPr txBox="1">
            <a:spLocks/>
          </p:cNvSpPr>
          <p:nvPr/>
        </p:nvSpPr>
        <p:spPr>
          <a:xfrm>
            <a:off x="6257880" y="3021410"/>
            <a:ext cx="3695881" cy="407590"/>
          </a:xfrm>
          <a:prstGeom prst="rect">
            <a:avLst/>
          </a:prstGeom>
          <a:ln>
            <a:noFill/>
          </a:ln>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en-US" altLang="ja-JP" sz="1200" dirty="0">
                <a:latin typeface="BIZ UDPゴシック" panose="020B0400000000000000" pitchFamily="50" charset="-128"/>
                <a:ea typeface="BIZ UDPゴシック" panose="020B0400000000000000" pitchFamily="50" charset="-128"/>
              </a:rPr>
              <a:t>※</a:t>
            </a:r>
            <a:r>
              <a:rPr lang="ja-JP" altLang="en-US" sz="1200" dirty="0">
                <a:latin typeface="BIZ UDPゴシック" panose="020B0400000000000000" pitchFamily="50" charset="-128"/>
                <a:ea typeface="BIZ UDPゴシック" panose="020B0400000000000000" pitchFamily="50" charset="-128"/>
              </a:rPr>
              <a:t>参考　ぎょうせい「</a:t>
            </a:r>
            <a:r>
              <a:rPr lang="zh-CN" altLang="en-US" sz="1200" dirty="0">
                <a:latin typeface="BIZ UDPゴシック" panose="020B0400000000000000" pitchFamily="50" charset="-128"/>
                <a:ea typeface="BIZ UDPゴシック" panose="020B0400000000000000" pitchFamily="50" charset="-128"/>
              </a:rPr>
              <a:t>逐条解説</a:t>
            </a:r>
            <a:r>
              <a:rPr lang="ja-JP" altLang="en-US" sz="1200" dirty="0">
                <a:latin typeface="BIZ UDPゴシック" panose="020B0400000000000000" pitchFamily="50" charset="-128"/>
                <a:ea typeface="BIZ UDPゴシック" panose="020B0400000000000000" pitchFamily="50" charset="-128"/>
              </a:rPr>
              <a:t>　</a:t>
            </a:r>
            <a:r>
              <a:rPr lang="zh-CN" altLang="en-US" sz="1200" dirty="0">
                <a:latin typeface="BIZ UDPゴシック" panose="020B0400000000000000" pitchFamily="50" charset="-128"/>
                <a:ea typeface="BIZ UDPゴシック" panose="020B0400000000000000" pitchFamily="50" charset="-128"/>
              </a:rPr>
              <a:t>大気汚染防止法</a:t>
            </a:r>
            <a:r>
              <a:rPr lang="ja-JP" altLang="en-US" sz="1200" dirty="0">
                <a:latin typeface="BIZ UDPゴシック" panose="020B0400000000000000" pitchFamily="50" charset="-128"/>
                <a:ea typeface="BIZ UDPゴシック" panose="020B0400000000000000" pitchFamily="50" charset="-128"/>
              </a:rPr>
              <a:t>」</a:t>
            </a:r>
            <a:endParaRPr lang="en-US" altLang="ja-JP" sz="12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049945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p:cNvSpPr>
            <a:spLocks noGrp="1"/>
          </p:cNvSpPr>
          <p:nvPr>
            <p:ph type="title"/>
          </p:nvPr>
        </p:nvSpPr>
        <p:spPr>
          <a:xfrm>
            <a:off x="1083470" y="609600"/>
            <a:ext cx="6984793" cy="1320800"/>
          </a:xfrm>
        </p:spPr>
        <p:txBody>
          <a:bodyPr>
            <a:normAutofit/>
          </a:bodyPr>
          <a:lstStyle/>
          <a:p>
            <a:r>
              <a:rPr lang="ja-JP" altLang="en-US" dirty="0">
                <a:latin typeface="BIZ UDPゴシック" panose="020B0400000000000000" pitchFamily="50" charset="-128"/>
                <a:ea typeface="BIZ UDPゴシック" panose="020B0400000000000000" pitchFamily="50" charset="-128"/>
              </a:rPr>
              <a:t>法及び条例の規制の内容</a:t>
            </a:r>
            <a:endParaRPr kumimoji="1" lang="ja-JP" altLang="en-US" dirty="0">
              <a:latin typeface="BIZ UDPゴシック" panose="020B0400000000000000" pitchFamily="50" charset="-128"/>
              <a:ea typeface="BIZ UDPゴシック" panose="020B0400000000000000" pitchFamily="50" charset="-128"/>
            </a:endParaRPr>
          </a:p>
        </p:txBody>
      </p:sp>
      <p:sp>
        <p:nvSpPr>
          <p:cNvPr id="12" name="Isosceles Triangle 11">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5" name="コンテンツ プレースホルダー 4">
            <a:extLst>
              <a:ext uri="{FF2B5EF4-FFF2-40B4-BE49-F238E27FC236}">
                <a16:creationId xmlns:a16="http://schemas.microsoft.com/office/drawing/2014/main" id="{090F22FE-1D50-4F23-848F-3CA57E80914C}"/>
              </a:ext>
            </a:extLst>
          </p:cNvPr>
          <p:cNvSpPr>
            <a:spLocks noGrp="1"/>
          </p:cNvSpPr>
          <p:nvPr>
            <p:ph idx="1"/>
          </p:nvPr>
        </p:nvSpPr>
        <p:spPr>
          <a:xfrm>
            <a:off x="862934" y="1270000"/>
            <a:ext cx="8487853" cy="5359400"/>
          </a:xfrm>
        </p:spPr>
        <p:txBody>
          <a:bodyPr>
            <a:noAutofit/>
          </a:bodyPr>
          <a:lstStyle/>
          <a:p>
            <a:pPr marL="0" indent="0">
              <a:buNone/>
            </a:pPr>
            <a:r>
              <a:rPr lang="ja-JP" altLang="en-US" sz="1400" b="1" dirty="0">
                <a:solidFill>
                  <a:schemeClr val="tx1"/>
                </a:solidFill>
                <a:latin typeface="BIZ UDPゴシック" panose="020B0400000000000000" pitchFamily="50" charset="-128"/>
                <a:ea typeface="BIZ UDPゴシック" panose="020B0400000000000000" pitchFamily="50" charset="-128"/>
              </a:rPr>
              <a:t>１．一般粉じん</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pPr marL="0" indent="0">
              <a:buNone/>
            </a:pPr>
            <a:r>
              <a:rPr lang="ja-JP" altLang="en-US" sz="1400" b="1" dirty="0">
                <a:solidFill>
                  <a:schemeClr val="tx1"/>
                </a:solidFill>
                <a:latin typeface="BIZ UDPゴシック" panose="020B0400000000000000" pitchFamily="50" charset="-128"/>
                <a:ea typeface="BIZ UDPゴシック" panose="020B0400000000000000" pitchFamily="50" charset="-128"/>
              </a:rPr>
              <a:t>（１）大気汚染防止法</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pPr marL="0" indent="0">
              <a:buNone/>
            </a:pPr>
            <a:r>
              <a:rPr lang="ja-JP" altLang="en-US" sz="1400" dirty="0">
                <a:solidFill>
                  <a:schemeClr val="tx1"/>
                </a:solidFill>
                <a:latin typeface="BIZ UDPゴシック" panose="020B0400000000000000" pitchFamily="50" charset="-128"/>
                <a:ea typeface="BIZ UDPゴシック" panose="020B0400000000000000" pitchFamily="50" charset="-128"/>
              </a:rPr>
              <a:t>　　〇対象施設：コークス炉、堆積場等５項目の施設</a:t>
            </a: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marL="0" indent="0">
              <a:buNone/>
            </a:pPr>
            <a:r>
              <a:rPr lang="ja-JP" altLang="en-US" sz="1400" dirty="0">
                <a:solidFill>
                  <a:schemeClr val="tx1"/>
                </a:solidFill>
                <a:latin typeface="BIZ UDPゴシック" panose="020B0400000000000000" pitchFamily="50" charset="-128"/>
                <a:ea typeface="BIZ UDPゴシック" panose="020B0400000000000000" pitchFamily="50" charset="-128"/>
              </a:rPr>
              <a:t>　　〇規制基準：設備構造基準</a:t>
            </a: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marL="0" indent="0">
              <a:buNone/>
            </a:pPr>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pPr marL="0" indent="0">
              <a:buNone/>
            </a:pPr>
            <a:r>
              <a:rPr lang="ja-JP" altLang="en-US" sz="1400" b="1" dirty="0">
                <a:solidFill>
                  <a:schemeClr val="tx1"/>
                </a:solidFill>
                <a:latin typeface="BIZ UDPゴシック" panose="020B0400000000000000" pitchFamily="50" charset="-128"/>
                <a:ea typeface="BIZ UDPゴシック" panose="020B0400000000000000" pitchFamily="50" charset="-128"/>
              </a:rPr>
              <a:t>（２）大阪府生活環境の保全等に関する条例</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pPr marL="0" indent="0">
              <a:buNone/>
            </a:pPr>
            <a:r>
              <a:rPr lang="ja-JP" altLang="en-US" sz="1400" dirty="0">
                <a:solidFill>
                  <a:schemeClr val="tx1"/>
                </a:solidFill>
                <a:latin typeface="BIZ UDPゴシック" panose="020B0400000000000000" pitchFamily="50" charset="-128"/>
                <a:ea typeface="BIZ UDPゴシック" panose="020B0400000000000000" pitchFamily="50" charset="-128"/>
              </a:rPr>
              <a:t>　　〇対象施設：切断施設や吹付塗装施設等、</a:t>
            </a:r>
            <a:r>
              <a:rPr lang="en-US" altLang="ja-JP" sz="1400" dirty="0">
                <a:solidFill>
                  <a:schemeClr val="tx1"/>
                </a:solidFill>
                <a:latin typeface="BIZ UDPゴシック" panose="020B0400000000000000" pitchFamily="50" charset="-128"/>
                <a:ea typeface="BIZ UDPゴシック" panose="020B0400000000000000" pitchFamily="50" charset="-128"/>
              </a:rPr>
              <a:t>10</a:t>
            </a:r>
            <a:r>
              <a:rPr lang="ja-JP" altLang="en-US" sz="1400" dirty="0">
                <a:solidFill>
                  <a:schemeClr val="tx1"/>
                </a:solidFill>
                <a:latin typeface="BIZ UDPゴシック" panose="020B0400000000000000" pitchFamily="50" charset="-128"/>
                <a:ea typeface="BIZ UDPゴシック" panose="020B0400000000000000" pitchFamily="50" charset="-128"/>
              </a:rPr>
              <a:t>業種</a:t>
            </a:r>
            <a:r>
              <a:rPr lang="en-US" altLang="ja-JP" sz="1400" dirty="0">
                <a:solidFill>
                  <a:schemeClr val="tx1"/>
                </a:solidFill>
                <a:latin typeface="BIZ UDPゴシック" panose="020B0400000000000000" pitchFamily="50" charset="-128"/>
                <a:ea typeface="BIZ UDPゴシック" panose="020B0400000000000000" pitchFamily="50" charset="-128"/>
              </a:rPr>
              <a:t>63</a:t>
            </a:r>
            <a:r>
              <a:rPr lang="ja-JP" altLang="en-US" sz="1400" dirty="0">
                <a:solidFill>
                  <a:schemeClr val="tx1"/>
                </a:solidFill>
                <a:latin typeface="BIZ UDPゴシック" panose="020B0400000000000000" pitchFamily="50" charset="-128"/>
                <a:ea typeface="BIZ UDPゴシック" panose="020B0400000000000000" pitchFamily="50" charset="-128"/>
              </a:rPr>
              <a:t>項目の施設</a:t>
            </a: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marL="0" indent="0">
              <a:buNone/>
            </a:pPr>
            <a:r>
              <a:rPr lang="ja-JP" altLang="en-US" sz="1400" dirty="0">
                <a:solidFill>
                  <a:schemeClr val="tx1"/>
                </a:solidFill>
                <a:latin typeface="BIZ UDPゴシック" panose="020B0400000000000000" pitchFamily="50" charset="-128"/>
                <a:ea typeface="BIZ UDPゴシック" panose="020B0400000000000000" pitchFamily="50" charset="-128"/>
              </a:rPr>
              <a:t>　　〇規制基準：設備構造基準</a:t>
            </a: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marL="0" indent="0">
              <a:buNone/>
            </a:pP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marL="0" indent="0">
              <a:buNone/>
            </a:pPr>
            <a:r>
              <a:rPr lang="ja-JP" altLang="en-US" sz="1400" dirty="0">
                <a:solidFill>
                  <a:schemeClr val="tx1"/>
                </a:solidFill>
                <a:latin typeface="BIZ UDPゴシック" panose="020B0400000000000000" pitchFamily="50" charset="-128"/>
                <a:ea typeface="BIZ UDPゴシック" panose="020B0400000000000000" pitchFamily="50" charset="-128"/>
              </a:rPr>
              <a:t>　なお、一般粉じん排出施設の届出施設の設置にあたっては、ばい煙発生施設（ばいじん・有害物質・</a:t>
            </a:r>
            <a:r>
              <a:rPr lang="en-US" altLang="ja-JP" sz="1400" dirty="0">
                <a:solidFill>
                  <a:schemeClr val="tx1"/>
                </a:solidFill>
                <a:latin typeface="BIZ UDPゴシック" panose="020B0400000000000000" pitchFamily="50" charset="-128"/>
                <a:ea typeface="BIZ UDPゴシック" panose="020B0400000000000000" pitchFamily="50" charset="-128"/>
              </a:rPr>
              <a:t>VOC</a:t>
            </a:r>
            <a:r>
              <a:rPr lang="ja-JP" altLang="en-US" sz="1400" dirty="0">
                <a:solidFill>
                  <a:schemeClr val="tx1"/>
                </a:solidFill>
                <a:latin typeface="BIZ UDPゴシック" panose="020B0400000000000000" pitchFamily="50" charset="-128"/>
                <a:ea typeface="BIZ UDPゴシック" panose="020B0400000000000000" pitchFamily="50" charset="-128"/>
              </a:rPr>
              <a:t>）及び特定粉じん排出施設と以下の点が異なる。</a:t>
            </a: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marL="0" indent="0">
              <a:buNone/>
            </a:pPr>
            <a:r>
              <a:rPr lang="ja-JP" altLang="en-US" sz="1400" dirty="0">
                <a:solidFill>
                  <a:schemeClr val="tx1"/>
                </a:solidFill>
                <a:latin typeface="BIZ UDPゴシック" panose="020B0400000000000000" pitchFamily="50" charset="-128"/>
                <a:ea typeface="BIZ UDPゴシック" panose="020B0400000000000000" pitchFamily="50" charset="-128"/>
              </a:rPr>
              <a:t>　</a:t>
            </a: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marL="0" indent="0">
              <a:buNone/>
            </a:pP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marL="0" indent="0">
              <a:buNone/>
            </a:pP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marL="0" indent="0">
              <a:buNone/>
            </a:pP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marL="0" indent="0">
              <a:buNone/>
            </a:pPr>
            <a:r>
              <a:rPr lang="ja-JP" altLang="en-US" sz="1400" dirty="0">
                <a:solidFill>
                  <a:schemeClr val="tx1"/>
                </a:solidFill>
                <a:latin typeface="BIZ UDPゴシック" panose="020B0400000000000000" pitchFamily="50" charset="-128"/>
                <a:ea typeface="BIZ UDPゴシック" panose="020B0400000000000000" pitchFamily="50" charset="-128"/>
              </a:rPr>
              <a:t>　これらは、機械的処理等に伴って発生し飛散する「粉じん」は、「ばいじん」と比較して環境に与える影響がより限られていること、排出形態が様々であるため排出基準による規制が困難であることなどのためである。</a:t>
            </a:r>
            <a:endParaRPr lang="en-US" altLang="ja-JP" sz="1400" dirty="0">
              <a:solidFill>
                <a:schemeClr val="tx1"/>
              </a:solidFill>
              <a:latin typeface="BIZ UDPゴシック" panose="020B0400000000000000" pitchFamily="50" charset="-128"/>
              <a:ea typeface="BIZ UDPゴシック" panose="020B0400000000000000" pitchFamily="50" charset="-128"/>
            </a:endParaRPr>
          </a:p>
        </p:txBody>
      </p:sp>
      <p:sp>
        <p:nvSpPr>
          <p:cNvPr id="14" name="Isosceles Triangle 13">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スライド番号プレースホルダー 2">
            <a:extLst>
              <a:ext uri="{FF2B5EF4-FFF2-40B4-BE49-F238E27FC236}">
                <a16:creationId xmlns:a16="http://schemas.microsoft.com/office/drawing/2014/main" id="{F13B1C72-6F99-4013-B271-7A3ED731F06D}"/>
              </a:ext>
            </a:extLst>
          </p:cNvPr>
          <p:cNvSpPr>
            <a:spLocks noGrp="1"/>
          </p:cNvSpPr>
          <p:nvPr>
            <p:ph type="sldNum" sz="quarter" idx="12"/>
          </p:nvPr>
        </p:nvSpPr>
        <p:spPr>
          <a:xfrm>
            <a:off x="9350787" y="6041362"/>
            <a:ext cx="555213" cy="365125"/>
          </a:xfrm>
        </p:spPr>
        <p:txBody>
          <a:bodyPr>
            <a:normAutofit/>
          </a:bodyPr>
          <a:lstStyle/>
          <a:p>
            <a:pPr>
              <a:spcAft>
                <a:spcPts val="600"/>
              </a:spcAft>
            </a:pPr>
            <a:fld id="{519954A3-9DFD-4C44-94BA-B95130A3BA1C}" type="slidenum">
              <a:rPr lang="en-US" smtClean="0">
                <a:solidFill>
                  <a:schemeClr val="tx1"/>
                </a:solidFill>
                <a:latin typeface="BIZ UDPゴシック" panose="020B0400000000000000" pitchFamily="50" charset="-128"/>
                <a:ea typeface="BIZ UDPゴシック" panose="020B0400000000000000" pitchFamily="50" charset="-128"/>
              </a:rPr>
              <a:pPr>
                <a:spcAft>
                  <a:spcPts val="600"/>
                </a:spcAft>
              </a:pPr>
              <a:t>5</a:t>
            </a:fld>
            <a:endParaRPr lang="en-US" dirty="0">
              <a:solidFill>
                <a:schemeClr val="tx1"/>
              </a:solidFill>
              <a:latin typeface="BIZ UDPゴシック" panose="020B0400000000000000" pitchFamily="50" charset="-128"/>
              <a:ea typeface="BIZ UDPゴシック" panose="020B0400000000000000" pitchFamily="50" charset="-128"/>
            </a:endParaRPr>
          </a:p>
        </p:txBody>
      </p:sp>
      <p:graphicFrame>
        <p:nvGraphicFramePr>
          <p:cNvPr id="8" name="表 5">
            <a:extLst>
              <a:ext uri="{FF2B5EF4-FFF2-40B4-BE49-F238E27FC236}">
                <a16:creationId xmlns:a16="http://schemas.microsoft.com/office/drawing/2014/main" id="{64ABFE25-8EA0-41CD-88D3-E0342C3DC909}"/>
              </a:ext>
            </a:extLst>
          </p:cNvPr>
          <p:cNvGraphicFramePr>
            <a:graphicFrameLocks noGrp="1"/>
          </p:cNvGraphicFramePr>
          <p:nvPr>
            <p:extLst>
              <p:ext uri="{D42A27DB-BD31-4B8C-83A1-F6EECF244321}">
                <p14:modId xmlns:p14="http://schemas.microsoft.com/office/powerpoint/2010/main" val="1680264930"/>
              </p:ext>
            </p:extLst>
          </p:nvPr>
        </p:nvGraphicFramePr>
        <p:xfrm>
          <a:off x="1073889" y="4846320"/>
          <a:ext cx="8072290" cy="1417320"/>
        </p:xfrm>
        <a:graphic>
          <a:graphicData uri="http://schemas.openxmlformats.org/drawingml/2006/table">
            <a:tbl>
              <a:tblPr firstRow="1" bandRow="1">
                <a:tableStyleId>{21E4AEA4-8DFA-4A89-87EB-49C32662AFE0}</a:tableStyleId>
              </a:tblPr>
              <a:tblGrid>
                <a:gridCol w="2888511">
                  <a:extLst>
                    <a:ext uri="{9D8B030D-6E8A-4147-A177-3AD203B41FA5}">
                      <a16:colId xmlns:a16="http://schemas.microsoft.com/office/drawing/2014/main" val="820116730"/>
                    </a:ext>
                  </a:extLst>
                </a:gridCol>
                <a:gridCol w="3254326">
                  <a:extLst>
                    <a:ext uri="{9D8B030D-6E8A-4147-A177-3AD203B41FA5}">
                      <a16:colId xmlns:a16="http://schemas.microsoft.com/office/drawing/2014/main" val="1518995464"/>
                    </a:ext>
                  </a:extLst>
                </a:gridCol>
                <a:gridCol w="1929453">
                  <a:extLst>
                    <a:ext uri="{9D8B030D-6E8A-4147-A177-3AD203B41FA5}">
                      <a16:colId xmlns:a16="http://schemas.microsoft.com/office/drawing/2014/main" val="2684810103"/>
                    </a:ext>
                  </a:extLst>
                </a:gridCol>
              </a:tblGrid>
              <a:tr h="234335">
                <a:tc>
                  <a:txBody>
                    <a:bodyPr/>
                    <a:lstStyle/>
                    <a:p>
                      <a:pPr algn="ctr"/>
                      <a:r>
                        <a:rPr kumimoji="1" lang="ja-JP" altLang="en-US" sz="1050" dirty="0">
                          <a:latin typeface="BIZ UDPゴシック" panose="020B0400000000000000" pitchFamily="50" charset="-128"/>
                          <a:ea typeface="BIZ UDPゴシック" panose="020B0400000000000000" pitchFamily="50" charset="-128"/>
                        </a:rPr>
                        <a:t>項目</a:t>
                      </a:r>
                    </a:p>
                  </a:txBody>
                  <a:tcPr/>
                </a:tc>
                <a:tc>
                  <a:txBody>
                    <a:bodyPr/>
                    <a:lstStyle/>
                    <a:p>
                      <a:pPr algn="ctr"/>
                      <a:r>
                        <a:rPr kumimoji="1" lang="ja-JP" altLang="en-US" sz="1050" dirty="0" err="1">
                          <a:latin typeface="BIZ UDPゴシック" panose="020B0400000000000000" pitchFamily="50" charset="-128"/>
                          <a:ea typeface="BIZ UDPゴシック" panose="020B0400000000000000" pitchFamily="50" charset="-128"/>
                        </a:rPr>
                        <a:t>ばい</a:t>
                      </a:r>
                      <a:r>
                        <a:rPr kumimoji="1" lang="ja-JP" altLang="en-US" sz="1050" dirty="0">
                          <a:latin typeface="BIZ UDPゴシック" panose="020B0400000000000000" pitchFamily="50" charset="-128"/>
                          <a:ea typeface="BIZ UDPゴシック" panose="020B0400000000000000" pitchFamily="50" charset="-128"/>
                        </a:rPr>
                        <a:t>煙発生施設等</a:t>
                      </a:r>
                    </a:p>
                  </a:txBody>
                  <a:tcPr/>
                </a:tc>
                <a:tc>
                  <a:txBody>
                    <a:bodyPr/>
                    <a:lstStyle/>
                    <a:p>
                      <a:pPr algn="ctr"/>
                      <a:r>
                        <a:rPr kumimoji="1" lang="ja-JP" altLang="en-US" sz="1050" dirty="0">
                          <a:latin typeface="BIZ UDPゴシック" panose="020B0400000000000000" pitchFamily="50" charset="-128"/>
                          <a:ea typeface="BIZ UDPゴシック" panose="020B0400000000000000" pitchFamily="50" charset="-128"/>
                        </a:rPr>
                        <a:t>一般粉</a:t>
                      </a:r>
                      <a:r>
                        <a:rPr kumimoji="1" lang="ja-JP" altLang="en-US" sz="1050" dirty="0" err="1">
                          <a:latin typeface="BIZ UDPゴシック" panose="020B0400000000000000" pitchFamily="50" charset="-128"/>
                          <a:ea typeface="BIZ UDPゴシック" panose="020B0400000000000000" pitchFamily="50" charset="-128"/>
                        </a:rPr>
                        <a:t>じん</a:t>
                      </a:r>
                      <a:r>
                        <a:rPr kumimoji="1" lang="ja-JP" altLang="en-US" sz="1050" dirty="0">
                          <a:latin typeface="BIZ UDPゴシック" panose="020B0400000000000000" pitchFamily="50" charset="-128"/>
                          <a:ea typeface="BIZ UDPゴシック" panose="020B0400000000000000" pitchFamily="50" charset="-128"/>
                        </a:rPr>
                        <a:t>発生施設</a:t>
                      </a:r>
                    </a:p>
                  </a:txBody>
                  <a:tcPr/>
                </a:tc>
                <a:extLst>
                  <a:ext uri="{0D108BD9-81ED-4DB2-BD59-A6C34878D82A}">
                    <a16:rowId xmlns:a16="http://schemas.microsoft.com/office/drawing/2014/main" val="1194840550"/>
                  </a:ext>
                </a:extLst>
              </a:tr>
              <a:tr h="383458">
                <a:tc>
                  <a:txBody>
                    <a:bodyPr/>
                    <a:lstStyle/>
                    <a:p>
                      <a:r>
                        <a:rPr kumimoji="1" lang="ja-JP" altLang="en-US" sz="1050" dirty="0">
                          <a:latin typeface="BIZ UDPゴシック" panose="020B0400000000000000" pitchFamily="50" charset="-128"/>
                          <a:ea typeface="BIZ UDPゴシック" panose="020B0400000000000000" pitchFamily="50" charset="-128"/>
                        </a:rPr>
                        <a:t>設置等に関する実施の制限の規定</a:t>
                      </a:r>
                    </a:p>
                  </a:txBody>
                  <a:tcPr/>
                </a:tc>
                <a:tc>
                  <a:txBody>
                    <a:bodyPr/>
                    <a:lstStyle/>
                    <a:p>
                      <a:r>
                        <a:rPr kumimoji="1" lang="ja-JP" altLang="en-US" sz="1050" dirty="0">
                          <a:latin typeface="BIZ UDPゴシック" panose="020B0400000000000000" pitchFamily="50" charset="-128"/>
                          <a:ea typeface="BIZ UDPゴシック" panose="020B0400000000000000" pitchFamily="50" charset="-128"/>
                        </a:rPr>
                        <a:t>あり（届出が受理された日から</a:t>
                      </a:r>
                      <a:r>
                        <a:rPr kumimoji="1" lang="en-US" altLang="ja-JP" sz="1050" dirty="0">
                          <a:latin typeface="BIZ UDPゴシック" panose="020B0400000000000000" pitchFamily="50" charset="-128"/>
                          <a:ea typeface="BIZ UDPゴシック" panose="020B0400000000000000" pitchFamily="50" charset="-128"/>
                        </a:rPr>
                        <a:t>60</a:t>
                      </a:r>
                      <a:r>
                        <a:rPr kumimoji="1" lang="ja-JP" altLang="en-US" sz="1050" dirty="0">
                          <a:latin typeface="BIZ UDPゴシック" panose="020B0400000000000000" pitchFamily="50" charset="-128"/>
                          <a:ea typeface="BIZ UDPゴシック" panose="020B0400000000000000" pitchFamily="50" charset="-128"/>
                        </a:rPr>
                        <a:t>日を経過した後でなければ設置等ができない）</a:t>
                      </a:r>
                    </a:p>
                  </a:txBody>
                  <a:tcPr/>
                </a:tc>
                <a:tc>
                  <a:txBody>
                    <a:bodyPr/>
                    <a:lstStyle/>
                    <a:p>
                      <a:r>
                        <a:rPr kumimoji="1" lang="ja-JP" altLang="en-US" sz="1050" dirty="0">
                          <a:latin typeface="BIZ UDPゴシック" panose="020B0400000000000000" pitchFamily="50" charset="-128"/>
                          <a:ea typeface="BIZ UDPゴシック" panose="020B0400000000000000" pitchFamily="50" charset="-128"/>
                        </a:rPr>
                        <a:t>なし</a:t>
                      </a:r>
                      <a:endParaRPr kumimoji="1" lang="en-US" altLang="ja-JP" sz="105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3618176214"/>
                  </a:ext>
                </a:extLst>
              </a:tr>
              <a:tr h="234335">
                <a:tc>
                  <a:txBody>
                    <a:bodyPr/>
                    <a:lstStyle/>
                    <a:p>
                      <a:r>
                        <a:rPr kumimoji="1" lang="ja-JP" altLang="en-US" sz="1050" dirty="0">
                          <a:latin typeface="BIZ UDPゴシック" panose="020B0400000000000000" pitchFamily="50" charset="-128"/>
                          <a:ea typeface="BIZ UDPゴシック" panose="020B0400000000000000" pitchFamily="50" charset="-128"/>
                        </a:rPr>
                        <a:t>受理書の発行規定（令和３年３月廃止予定）</a:t>
                      </a:r>
                    </a:p>
                  </a:txBody>
                  <a:tcPr/>
                </a:tc>
                <a:tc>
                  <a:txBody>
                    <a:bodyPr/>
                    <a:lstStyle/>
                    <a:p>
                      <a:r>
                        <a:rPr kumimoji="1" lang="ja-JP" altLang="en-US" sz="1050" dirty="0">
                          <a:latin typeface="BIZ UDPゴシック" panose="020B0400000000000000" pitchFamily="50" charset="-128"/>
                          <a:ea typeface="BIZ UDPゴシック" panose="020B0400000000000000" pitchFamily="50" charset="-128"/>
                        </a:rPr>
                        <a:t>あり</a:t>
                      </a:r>
                    </a:p>
                  </a:txBody>
                  <a:tcPr/>
                </a:tc>
                <a:tc>
                  <a:txBody>
                    <a:bodyPr/>
                    <a:lstStyle/>
                    <a:p>
                      <a:r>
                        <a:rPr kumimoji="1" lang="ja-JP" altLang="en-US" sz="1050" dirty="0">
                          <a:latin typeface="BIZ UDPゴシック" panose="020B0400000000000000" pitchFamily="50" charset="-128"/>
                          <a:ea typeface="BIZ UDPゴシック" panose="020B0400000000000000" pitchFamily="50" charset="-128"/>
                        </a:rPr>
                        <a:t>なし</a:t>
                      </a:r>
                      <a:endParaRPr kumimoji="1" lang="en-US" altLang="ja-JP" sz="105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4069307297"/>
                  </a:ext>
                </a:extLst>
              </a:tr>
              <a:tr h="234335">
                <a:tc>
                  <a:txBody>
                    <a:bodyPr/>
                    <a:lstStyle/>
                    <a:p>
                      <a:r>
                        <a:rPr kumimoji="1" lang="ja-JP" altLang="en-US" sz="1050" dirty="0">
                          <a:latin typeface="BIZ UDPゴシック" panose="020B0400000000000000" pitchFamily="50" charset="-128"/>
                          <a:ea typeface="BIZ UDPゴシック" panose="020B0400000000000000" pitchFamily="50" charset="-128"/>
                        </a:rPr>
                        <a:t>設置等に関する計画変更命令等の規定</a:t>
                      </a:r>
                    </a:p>
                  </a:txBody>
                  <a:tcPr/>
                </a:tc>
                <a:tc>
                  <a:txBody>
                    <a:bodyPr/>
                    <a:lstStyle/>
                    <a:p>
                      <a:r>
                        <a:rPr kumimoji="1" lang="ja-JP" altLang="en-US" sz="1050" dirty="0">
                          <a:latin typeface="BIZ UDPゴシック" panose="020B0400000000000000" pitchFamily="50" charset="-128"/>
                          <a:ea typeface="BIZ UDPゴシック" panose="020B0400000000000000" pitchFamily="50" charset="-128"/>
                        </a:rPr>
                        <a:t>あり</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なし</a:t>
                      </a:r>
                    </a:p>
                  </a:txBody>
                  <a:tcPr/>
                </a:tc>
                <a:extLst>
                  <a:ext uri="{0D108BD9-81ED-4DB2-BD59-A6C34878D82A}">
                    <a16:rowId xmlns:a16="http://schemas.microsoft.com/office/drawing/2014/main" val="242403739"/>
                  </a:ext>
                </a:extLst>
              </a:tr>
              <a:tr h="234335">
                <a:tc>
                  <a:txBody>
                    <a:bodyPr/>
                    <a:lstStyle/>
                    <a:p>
                      <a:r>
                        <a:rPr kumimoji="1" lang="ja-JP" altLang="en-US" sz="1050" dirty="0">
                          <a:latin typeface="BIZ UDPゴシック" panose="020B0400000000000000" pitchFamily="50" charset="-128"/>
                          <a:ea typeface="BIZ UDPゴシック" panose="020B0400000000000000" pitchFamily="50" charset="-128"/>
                        </a:rPr>
                        <a:t>規制基準の遵守の強制のための措置</a:t>
                      </a:r>
                    </a:p>
                  </a:txBody>
                  <a:tcPr/>
                </a:tc>
                <a:tc>
                  <a:txBody>
                    <a:bodyPr/>
                    <a:lstStyle/>
                    <a:p>
                      <a:r>
                        <a:rPr kumimoji="1" lang="ja-JP" altLang="en-US" sz="1050" dirty="0">
                          <a:latin typeface="BIZ UDPゴシック" panose="020B0400000000000000" pitchFamily="50" charset="-128"/>
                          <a:ea typeface="BIZ UDPゴシック" panose="020B0400000000000000" pitchFamily="50" charset="-128"/>
                        </a:rPr>
                        <a:t>直接罰（排出基準）及び間接罰（改善命令違反）</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dirty="0">
                          <a:latin typeface="BIZ UDPゴシック" panose="020B0400000000000000" pitchFamily="50" charset="-128"/>
                          <a:ea typeface="BIZ UDPゴシック" panose="020B0400000000000000" pitchFamily="50" charset="-128"/>
                        </a:rPr>
                        <a:t>間接罰（改善命令違反）</a:t>
                      </a:r>
                    </a:p>
                  </a:txBody>
                  <a:tcPr/>
                </a:tc>
                <a:extLst>
                  <a:ext uri="{0D108BD9-81ED-4DB2-BD59-A6C34878D82A}">
                    <a16:rowId xmlns:a16="http://schemas.microsoft.com/office/drawing/2014/main" val="4053095762"/>
                  </a:ext>
                </a:extLst>
              </a:tr>
            </a:tbl>
          </a:graphicData>
        </a:graphic>
      </p:graphicFrame>
    </p:spTree>
    <p:extLst>
      <p:ext uri="{BB962C8B-B14F-4D97-AF65-F5344CB8AC3E}">
        <p14:creationId xmlns:p14="http://schemas.microsoft.com/office/powerpoint/2010/main" val="4060524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a:extLst>
              <a:ext uri="{FF2B5EF4-FFF2-40B4-BE49-F238E27FC236}">
                <a16:creationId xmlns:a16="http://schemas.microsoft.com/office/drawing/2014/main" id="{6F057FAA-3FCA-416C-AD01-F7DA68DA4A53}"/>
              </a:ext>
            </a:extLst>
          </p:cNvPr>
          <p:cNvSpPr>
            <a:spLocks noGrp="1"/>
          </p:cNvSpPr>
          <p:nvPr>
            <p:ph type="title"/>
          </p:nvPr>
        </p:nvSpPr>
        <p:spPr>
          <a:xfrm>
            <a:off x="1083470" y="609600"/>
            <a:ext cx="6984793" cy="1320800"/>
          </a:xfrm>
        </p:spPr>
        <p:txBody>
          <a:bodyPr>
            <a:normAutofit/>
          </a:bodyPr>
          <a:lstStyle/>
          <a:p>
            <a:r>
              <a:rPr lang="ja-JP" altLang="en-US" dirty="0">
                <a:latin typeface="BIZ UDPゴシック" panose="020B0400000000000000" pitchFamily="50" charset="-128"/>
                <a:ea typeface="BIZ UDPゴシック" panose="020B0400000000000000" pitchFamily="50" charset="-128"/>
              </a:rPr>
              <a:t>法及び条例の規制の内容</a:t>
            </a:r>
            <a:endParaRPr kumimoji="1" lang="ja-JP" altLang="en-US" dirty="0"/>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コンテンツ プレースホルダー 4">
            <a:extLst>
              <a:ext uri="{FF2B5EF4-FFF2-40B4-BE49-F238E27FC236}">
                <a16:creationId xmlns:a16="http://schemas.microsoft.com/office/drawing/2014/main" id="{6D49E097-0445-404E-9851-84D7082D2B16}"/>
              </a:ext>
            </a:extLst>
          </p:cNvPr>
          <p:cNvSpPr>
            <a:spLocks noGrp="1"/>
          </p:cNvSpPr>
          <p:nvPr>
            <p:ph idx="1"/>
          </p:nvPr>
        </p:nvSpPr>
        <p:spPr>
          <a:xfrm>
            <a:off x="858630" y="1335323"/>
            <a:ext cx="8844170" cy="5094906"/>
          </a:xfrm>
        </p:spPr>
        <p:txBody>
          <a:bodyPr>
            <a:noAutofit/>
          </a:bodyPr>
          <a:lstStyle/>
          <a:p>
            <a:pPr marL="0" indent="0">
              <a:lnSpc>
                <a:spcPts val="1500"/>
              </a:lnSpc>
              <a:buNone/>
            </a:pPr>
            <a:r>
              <a:rPr lang="ja-JP" altLang="en-US" sz="1400" b="1" dirty="0">
                <a:solidFill>
                  <a:schemeClr val="tx1"/>
                </a:solidFill>
                <a:latin typeface="BIZ UDPゴシック" panose="020B0400000000000000" pitchFamily="50" charset="-128"/>
                <a:ea typeface="BIZ UDPゴシック" panose="020B0400000000000000" pitchFamily="50" charset="-128"/>
              </a:rPr>
              <a:t>２．特定粉じん</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pPr marL="0" indent="0">
              <a:lnSpc>
                <a:spcPts val="1500"/>
              </a:lnSpc>
              <a:buNone/>
            </a:pPr>
            <a:r>
              <a:rPr lang="ja-JP" altLang="en-US" sz="1400" b="1" dirty="0">
                <a:solidFill>
                  <a:schemeClr val="tx1"/>
                </a:solidFill>
                <a:latin typeface="BIZ UDPゴシック" panose="020B0400000000000000" pitchFamily="50" charset="-128"/>
                <a:ea typeface="BIZ UDPゴシック" panose="020B0400000000000000" pitchFamily="50" charset="-128"/>
              </a:rPr>
              <a:t>（１）大気汚染防止法</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pPr marL="0" indent="0">
              <a:lnSpc>
                <a:spcPts val="1500"/>
              </a:lnSpc>
              <a:buNone/>
            </a:pPr>
            <a:r>
              <a:rPr lang="ja-JP" altLang="en-US" sz="1400" dirty="0">
                <a:solidFill>
                  <a:schemeClr val="tx1"/>
                </a:solidFill>
                <a:latin typeface="BIZ UDPゴシック" panose="020B0400000000000000" pitchFamily="50" charset="-128"/>
                <a:ea typeface="BIZ UDPゴシック" panose="020B0400000000000000" pitchFamily="50" charset="-128"/>
              </a:rPr>
              <a:t>　　〇対象施設：解綿用機械等９種類</a:t>
            </a: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marL="0" indent="0">
              <a:lnSpc>
                <a:spcPts val="1500"/>
              </a:lnSpc>
              <a:buNone/>
            </a:pPr>
            <a:r>
              <a:rPr lang="ja-JP" altLang="en-US" sz="1400" dirty="0">
                <a:solidFill>
                  <a:schemeClr val="tx1"/>
                </a:solidFill>
                <a:latin typeface="BIZ UDPゴシック" panose="020B0400000000000000" pitchFamily="50" charset="-128"/>
                <a:ea typeface="BIZ UDPゴシック" panose="020B0400000000000000" pitchFamily="50" charset="-128"/>
              </a:rPr>
              <a:t>　　〇対象物質：石綿のみ１種類</a:t>
            </a: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marL="0" indent="0">
              <a:lnSpc>
                <a:spcPts val="1500"/>
              </a:lnSpc>
              <a:buNone/>
            </a:pPr>
            <a:r>
              <a:rPr lang="ja-JP" altLang="en-US" sz="1400" dirty="0">
                <a:solidFill>
                  <a:schemeClr val="tx1"/>
                </a:solidFill>
                <a:latin typeface="BIZ UDPゴシック" panose="020B0400000000000000" pitchFamily="50" charset="-128"/>
                <a:ea typeface="BIZ UDPゴシック" panose="020B0400000000000000" pitchFamily="50" charset="-128"/>
              </a:rPr>
              <a:t>　　〇規制基準：敷地境界基準（</a:t>
            </a:r>
            <a:r>
              <a:rPr lang="en-US" altLang="ja-JP" sz="1400" dirty="0">
                <a:solidFill>
                  <a:schemeClr val="tx1"/>
                </a:solidFill>
                <a:latin typeface="BIZ UDPゴシック" panose="020B0400000000000000" pitchFamily="50" charset="-128"/>
                <a:ea typeface="BIZ UDPゴシック" panose="020B0400000000000000" pitchFamily="50" charset="-128"/>
              </a:rPr>
              <a:t>10</a:t>
            </a:r>
            <a:r>
              <a:rPr lang="ja-JP" altLang="en-US" sz="1400" dirty="0">
                <a:solidFill>
                  <a:schemeClr val="tx1"/>
                </a:solidFill>
                <a:latin typeface="BIZ UDPゴシック" panose="020B0400000000000000" pitchFamily="50" charset="-128"/>
                <a:ea typeface="BIZ UDPゴシック" panose="020B0400000000000000" pitchFamily="50" charset="-128"/>
              </a:rPr>
              <a:t>本</a:t>
            </a:r>
            <a:r>
              <a:rPr lang="en-US" altLang="ja-JP" sz="1400" dirty="0">
                <a:solidFill>
                  <a:schemeClr val="tx1"/>
                </a:solidFill>
                <a:latin typeface="BIZ UDPゴシック" panose="020B0400000000000000" pitchFamily="50" charset="-128"/>
                <a:ea typeface="BIZ UDPゴシック" panose="020B0400000000000000" pitchFamily="50" charset="-128"/>
              </a:rPr>
              <a:t>/L</a:t>
            </a:r>
            <a:r>
              <a:rPr lang="ja-JP" altLang="en-US" sz="1400" dirty="0">
                <a:solidFill>
                  <a:schemeClr val="tx1"/>
                </a:solidFill>
                <a:latin typeface="BIZ UDPゴシック" panose="020B0400000000000000" pitchFamily="50" charset="-128"/>
                <a:ea typeface="BIZ UDPゴシック" panose="020B0400000000000000" pitchFamily="50" charset="-128"/>
              </a:rPr>
              <a:t>）</a:t>
            </a: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marL="0" indent="0">
              <a:lnSpc>
                <a:spcPts val="1500"/>
              </a:lnSpc>
              <a:buNone/>
            </a:pPr>
            <a:r>
              <a:rPr lang="ja-JP" altLang="en-US" sz="1400" dirty="0">
                <a:solidFill>
                  <a:schemeClr val="tx1"/>
                </a:solidFill>
                <a:latin typeface="BIZ UDPゴシック" panose="020B0400000000000000" pitchFamily="50" charset="-128"/>
                <a:ea typeface="BIZ UDPゴシック" panose="020B0400000000000000" pitchFamily="50" charset="-128"/>
              </a:rPr>
              <a:t>　　〇その他義務：</a:t>
            </a:r>
            <a:r>
              <a:rPr lang="en-US" altLang="ja-JP" sz="1400" dirty="0">
                <a:solidFill>
                  <a:schemeClr val="tx1"/>
                </a:solidFill>
                <a:latin typeface="BIZ UDPゴシック" panose="020B0400000000000000" pitchFamily="50" charset="-128"/>
                <a:ea typeface="BIZ UDPゴシック" panose="020B0400000000000000" pitchFamily="50" charset="-128"/>
              </a:rPr>
              <a:t>6</a:t>
            </a:r>
            <a:r>
              <a:rPr lang="ja-JP" altLang="en-US" sz="1400" dirty="0">
                <a:solidFill>
                  <a:schemeClr val="tx1"/>
                </a:solidFill>
                <a:latin typeface="BIZ UDPゴシック" panose="020B0400000000000000" pitchFamily="50" charset="-128"/>
                <a:ea typeface="BIZ UDPゴシック" panose="020B0400000000000000" pitchFamily="50" charset="-128"/>
              </a:rPr>
              <a:t>か月に１回以上の濃度測定</a:t>
            </a: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marL="0" indent="0">
              <a:lnSpc>
                <a:spcPts val="1500"/>
              </a:lnSpc>
              <a:buNone/>
            </a:pPr>
            <a:r>
              <a:rPr lang="ja-JP" altLang="en-US" sz="1400" b="1" dirty="0">
                <a:solidFill>
                  <a:schemeClr val="tx1"/>
                </a:solidFill>
                <a:latin typeface="BIZ UDPゴシック" panose="020B0400000000000000" pitchFamily="50" charset="-128"/>
                <a:ea typeface="BIZ UDPゴシック" panose="020B0400000000000000" pitchFamily="50" charset="-128"/>
              </a:rPr>
              <a:t>（２）大阪府生活環境の保全等に関する条例</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pPr marL="0" indent="0">
              <a:lnSpc>
                <a:spcPts val="1500"/>
              </a:lnSpc>
              <a:buNone/>
            </a:pPr>
            <a:r>
              <a:rPr lang="ja-JP" altLang="en-US" sz="1400" dirty="0">
                <a:solidFill>
                  <a:schemeClr val="tx1"/>
                </a:solidFill>
                <a:latin typeface="BIZ UDPゴシック" panose="020B0400000000000000" pitchFamily="50" charset="-128"/>
                <a:ea typeface="BIZ UDPゴシック" panose="020B0400000000000000" pitchFamily="50" charset="-128"/>
              </a:rPr>
              <a:t>　　〇対象施設：コンベア等、６業種</a:t>
            </a:r>
            <a:r>
              <a:rPr lang="en-US" altLang="ja-JP" sz="1400" dirty="0">
                <a:solidFill>
                  <a:schemeClr val="tx1"/>
                </a:solidFill>
                <a:latin typeface="BIZ UDPゴシック" panose="020B0400000000000000" pitchFamily="50" charset="-128"/>
                <a:ea typeface="BIZ UDPゴシック" panose="020B0400000000000000" pitchFamily="50" charset="-128"/>
              </a:rPr>
              <a:t>35</a:t>
            </a:r>
            <a:r>
              <a:rPr lang="ja-JP" altLang="en-US" sz="1400" dirty="0">
                <a:solidFill>
                  <a:schemeClr val="tx1"/>
                </a:solidFill>
                <a:latin typeface="BIZ UDPゴシック" panose="020B0400000000000000" pitchFamily="50" charset="-128"/>
                <a:ea typeface="BIZ UDPゴシック" panose="020B0400000000000000" pitchFamily="50" charset="-128"/>
              </a:rPr>
              <a:t>項目の施設</a:t>
            </a: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marL="0" indent="0">
              <a:lnSpc>
                <a:spcPts val="1500"/>
              </a:lnSpc>
              <a:buNone/>
            </a:pPr>
            <a:r>
              <a:rPr lang="ja-JP" altLang="en-US" sz="1400" dirty="0">
                <a:solidFill>
                  <a:schemeClr val="tx1"/>
                </a:solidFill>
                <a:latin typeface="BIZ UDPゴシック" panose="020B0400000000000000" pitchFamily="50" charset="-128"/>
                <a:ea typeface="BIZ UDPゴシック" panose="020B0400000000000000" pitchFamily="50" charset="-128"/>
              </a:rPr>
              <a:t>　　〇対象物質、規制基準、その他義務、物質の選定理由</a:t>
            </a:r>
            <a:endParaRPr lang="en-US" altLang="ja-JP" sz="1400" dirty="0">
              <a:solidFill>
                <a:schemeClr val="tx1"/>
              </a:solidFill>
              <a:latin typeface="BIZ UDPゴシック" panose="020B0400000000000000" pitchFamily="50" charset="-128"/>
              <a:ea typeface="BIZ UDPゴシック" panose="020B0400000000000000" pitchFamily="50" charset="-128"/>
            </a:endParaRPr>
          </a:p>
        </p:txBody>
      </p:sp>
      <p:graphicFrame>
        <p:nvGraphicFramePr>
          <p:cNvPr id="6" name="表 6">
            <a:extLst>
              <a:ext uri="{FF2B5EF4-FFF2-40B4-BE49-F238E27FC236}">
                <a16:creationId xmlns:a16="http://schemas.microsoft.com/office/drawing/2014/main" id="{98611880-10B6-4363-A5D6-66C23BAD1E90}"/>
              </a:ext>
            </a:extLst>
          </p:cNvPr>
          <p:cNvGraphicFramePr>
            <a:graphicFrameLocks noGrp="1"/>
          </p:cNvGraphicFramePr>
          <p:nvPr>
            <p:extLst>
              <p:ext uri="{D42A27DB-BD31-4B8C-83A1-F6EECF244321}">
                <p14:modId xmlns:p14="http://schemas.microsoft.com/office/powerpoint/2010/main" val="485313514"/>
              </p:ext>
            </p:extLst>
          </p:nvPr>
        </p:nvGraphicFramePr>
        <p:xfrm>
          <a:off x="1219201" y="4236833"/>
          <a:ext cx="8322203" cy="2063105"/>
        </p:xfrm>
        <a:graphic>
          <a:graphicData uri="http://schemas.openxmlformats.org/drawingml/2006/table">
            <a:tbl>
              <a:tblPr firstRow="1" firstCol="1">
                <a:tableStyleId>{21E4AEA4-8DFA-4A89-87EB-49C32662AFE0}</a:tableStyleId>
              </a:tblPr>
              <a:tblGrid>
                <a:gridCol w="841616">
                  <a:extLst>
                    <a:ext uri="{9D8B030D-6E8A-4147-A177-3AD203B41FA5}">
                      <a16:colId xmlns:a16="http://schemas.microsoft.com/office/drawing/2014/main" val="3246155529"/>
                    </a:ext>
                  </a:extLst>
                </a:gridCol>
                <a:gridCol w="1903756">
                  <a:extLst>
                    <a:ext uri="{9D8B030D-6E8A-4147-A177-3AD203B41FA5}">
                      <a16:colId xmlns:a16="http://schemas.microsoft.com/office/drawing/2014/main" val="2234363676"/>
                    </a:ext>
                  </a:extLst>
                </a:gridCol>
                <a:gridCol w="1941831">
                  <a:extLst>
                    <a:ext uri="{9D8B030D-6E8A-4147-A177-3AD203B41FA5}">
                      <a16:colId xmlns:a16="http://schemas.microsoft.com/office/drawing/2014/main" val="585838697"/>
                    </a:ext>
                  </a:extLst>
                </a:gridCol>
                <a:gridCol w="1083967">
                  <a:extLst>
                    <a:ext uri="{9D8B030D-6E8A-4147-A177-3AD203B41FA5}">
                      <a16:colId xmlns:a16="http://schemas.microsoft.com/office/drawing/2014/main" val="2315493909"/>
                    </a:ext>
                  </a:extLst>
                </a:gridCol>
                <a:gridCol w="1561080">
                  <a:extLst>
                    <a:ext uri="{9D8B030D-6E8A-4147-A177-3AD203B41FA5}">
                      <a16:colId xmlns:a16="http://schemas.microsoft.com/office/drawing/2014/main" val="2922263212"/>
                    </a:ext>
                  </a:extLst>
                </a:gridCol>
                <a:gridCol w="989953">
                  <a:extLst>
                    <a:ext uri="{9D8B030D-6E8A-4147-A177-3AD203B41FA5}">
                      <a16:colId xmlns:a16="http://schemas.microsoft.com/office/drawing/2014/main" val="1761324120"/>
                    </a:ext>
                  </a:extLst>
                </a:gridCol>
              </a:tblGrid>
              <a:tr h="259084">
                <a:tc>
                  <a:txBody>
                    <a:bodyPr/>
                    <a:lstStyle/>
                    <a:p>
                      <a:endParaRPr kumimoji="1" lang="ja-JP" altLang="en-US" sz="1100" dirty="0">
                        <a:latin typeface="BIZ UDPゴシック" panose="020B0400000000000000" pitchFamily="50" charset="-128"/>
                        <a:ea typeface="BIZ UDPゴシック" panose="020B0400000000000000" pitchFamily="50" charset="-128"/>
                      </a:endParaRPr>
                    </a:p>
                  </a:txBody>
                  <a:tcP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対象物質</a:t>
                      </a:r>
                    </a:p>
                  </a:txBody>
                  <a:tcPr/>
                </a:tc>
                <a:tc h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dirty="0">
                        <a:latin typeface="BIZ UDPゴシック" panose="020B0400000000000000" pitchFamily="50" charset="-128"/>
                        <a:ea typeface="BIZ UDPゴシック" panose="020B0400000000000000" pitchFamily="50" charset="-128"/>
                      </a:endParaRP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規制基準</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その他基準</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選定理由</a:t>
                      </a:r>
                    </a:p>
                  </a:txBody>
                  <a:tcPr/>
                </a:tc>
                <a:extLst>
                  <a:ext uri="{0D108BD9-81ED-4DB2-BD59-A6C34878D82A}">
                    <a16:rowId xmlns:a16="http://schemas.microsoft.com/office/drawing/2014/main" val="2516643159"/>
                  </a:ext>
                </a:extLst>
              </a:tr>
              <a:tr h="508603">
                <a:tc>
                  <a:txBody>
                    <a:bodyPr/>
                    <a:lstStyle/>
                    <a:p>
                      <a:r>
                        <a:rPr kumimoji="1" lang="ja-JP" altLang="en-US" sz="1100" dirty="0">
                          <a:latin typeface="BIZ UDPゴシック" panose="020B0400000000000000" pitchFamily="50" charset="-128"/>
                          <a:ea typeface="BIZ UDPゴシック" panose="020B0400000000000000" pitchFamily="50" charset="-128"/>
                        </a:rPr>
                        <a:t>指定特定粉じん</a:t>
                      </a:r>
                    </a:p>
                  </a:txBody>
                  <a:tcPr/>
                </a:tc>
                <a:tc>
                  <a:txBody>
                    <a:bodyPr/>
                    <a:lstStyle/>
                    <a:p>
                      <a:r>
                        <a:rPr lang="ja-JP" altLang="ja-JP" sz="1100" kern="0" dirty="0">
                          <a:effectLst/>
                          <a:latin typeface="BIZ UDPゴシック" panose="020B0400000000000000" pitchFamily="50" charset="-128"/>
                          <a:ea typeface="BIZ UDPゴシック" panose="020B0400000000000000" pitchFamily="50" charset="-128"/>
                        </a:rPr>
                        <a:t>ニッケル化合物</a:t>
                      </a:r>
                      <a:endParaRPr kumimoji="1" lang="ja-JP" altLang="en-US" sz="1100" dirty="0">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ja-JP" sz="1100" kern="0" dirty="0">
                          <a:effectLst/>
                          <a:latin typeface="BIZ UDPゴシック" panose="020B0400000000000000" pitchFamily="50" charset="-128"/>
                          <a:ea typeface="BIZ UDPゴシック" panose="020B0400000000000000" pitchFamily="50" charset="-128"/>
                        </a:rPr>
                        <a:t>ヒ素及びその化合物</a:t>
                      </a:r>
                      <a:endParaRPr kumimoji="1" lang="ja-JP" altLang="en-US" sz="1100" dirty="0">
                        <a:latin typeface="BIZ UDPゴシック" panose="020B0400000000000000" pitchFamily="50" charset="-128"/>
                        <a:ea typeface="BIZ UDPゴシック" panose="020B0400000000000000" pitchFamily="50" charset="-128"/>
                      </a:endParaRPr>
                    </a:p>
                  </a:txBody>
                  <a:tcPr>
                    <a:lnR w="3175" cap="flat" cmpd="sng" algn="ctr">
                      <a:solidFill>
                        <a:schemeClr val="accent2">
                          <a:lumMod val="20000"/>
                          <a:lumOff val="80000"/>
                        </a:schemeClr>
                      </a:solidFill>
                      <a:prstDash val="solid"/>
                      <a:round/>
                      <a:headEnd type="none" w="med" len="med"/>
                      <a:tailEnd type="none" w="med" len="med"/>
                    </a:lnR>
                  </a:tcPr>
                </a:tc>
                <a:tc>
                  <a:txBody>
                    <a:bodyPr/>
                    <a:lstStyle/>
                    <a:p>
                      <a:r>
                        <a:rPr lang="ja-JP" altLang="ja-JP" sz="1100" kern="0" dirty="0">
                          <a:effectLst/>
                          <a:latin typeface="BIZ UDPゴシック" panose="020B0400000000000000" pitchFamily="50" charset="-128"/>
                          <a:ea typeface="BIZ UDPゴシック" panose="020B0400000000000000" pitchFamily="50" charset="-128"/>
                        </a:rPr>
                        <a:t>ベンゼン</a:t>
                      </a:r>
                      <a:endParaRPr kumimoji="1" lang="ja-JP" altLang="en-US" sz="1100" dirty="0">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ja-JP" sz="1100" kern="0" dirty="0">
                          <a:effectLst/>
                          <a:latin typeface="BIZ UDPゴシック" panose="020B0400000000000000" pitchFamily="50" charset="-128"/>
                          <a:ea typeface="BIZ UDPゴシック" panose="020B0400000000000000" pitchFamily="50" charset="-128"/>
                        </a:rPr>
                        <a:t>六価クロム化合物</a:t>
                      </a:r>
                      <a:endParaRPr kumimoji="1" lang="ja-JP" altLang="en-US" sz="1100" dirty="0">
                        <a:latin typeface="BIZ UDPゴシック" panose="020B0400000000000000" pitchFamily="50" charset="-128"/>
                        <a:ea typeface="BIZ UDPゴシック" panose="020B0400000000000000" pitchFamily="50" charset="-128"/>
                      </a:endParaRPr>
                    </a:p>
                  </a:txBody>
                  <a:tcPr>
                    <a:lnL w="3175" cap="flat" cmpd="sng" algn="ctr">
                      <a:solidFill>
                        <a:schemeClr val="accent2">
                          <a:lumMod val="20000"/>
                          <a:lumOff val="80000"/>
                        </a:schemeClr>
                      </a:solidFill>
                      <a:prstDash val="solid"/>
                      <a:round/>
                      <a:headEnd type="none" w="med" len="med"/>
                      <a:tailEnd type="none" w="med" len="med"/>
                    </a:ln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100" dirty="0">
                          <a:latin typeface="BIZ UDPゴシック" panose="020B0400000000000000" pitchFamily="50" charset="-128"/>
                          <a:ea typeface="BIZ UDPゴシック" panose="020B0400000000000000" pitchFamily="50" charset="-128"/>
                        </a:rPr>
                        <a:t>設備構造基準</a:t>
                      </a:r>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100" dirty="0">
                          <a:latin typeface="BIZ UDPゴシック" panose="020B0400000000000000" pitchFamily="50" charset="-128"/>
                          <a:ea typeface="BIZ UDPゴシック" panose="020B0400000000000000" pitchFamily="50" charset="-128"/>
                        </a:rPr>
                        <a:t>施設の使用・管理の状況の記録保存義務</a:t>
                      </a:r>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発がん性有り</a:t>
                      </a:r>
                      <a:r>
                        <a:rPr kumimoji="1" lang="en-US" altLang="ja-JP" sz="1100" dirty="0">
                          <a:latin typeface="BIZ UDPゴシック" panose="020B0400000000000000" pitchFamily="50" charset="-128"/>
                          <a:ea typeface="BIZ UDPゴシック" panose="020B0400000000000000" pitchFamily="50" charset="-128"/>
                        </a:rPr>
                        <a:t>※</a:t>
                      </a:r>
                      <a:endParaRPr kumimoji="1" lang="ja-JP" altLang="en-US" sz="11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3056542562"/>
                  </a:ext>
                </a:extLst>
              </a:tr>
              <a:tr h="1295418">
                <a:tc>
                  <a:txBody>
                    <a:bodyPr/>
                    <a:lstStyle/>
                    <a:p>
                      <a:r>
                        <a:rPr kumimoji="1" lang="ja-JP" altLang="en-US" sz="1100" dirty="0">
                          <a:latin typeface="BIZ UDPゴシック" panose="020B0400000000000000" pitchFamily="50" charset="-128"/>
                          <a:ea typeface="BIZ UDPゴシック" panose="020B0400000000000000" pitchFamily="50" charset="-128"/>
                        </a:rPr>
                        <a:t>特定粉じん</a:t>
                      </a:r>
                    </a:p>
                  </a:txBody>
                  <a:tcP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ja-JP" sz="1100" kern="0" dirty="0">
                          <a:effectLst/>
                          <a:latin typeface="BIZ UDPゴシック" panose="020B0400000000000000" pitchFamily="50" charset="-128"/>
                          <a:ea typeface="BIZ UDPゴシック" panose="020B0400000000000000" pitchFamily="50" charset="-128"/>
                        </a:rPr>
                        <a:t>アニシ</a:t>
                      </a:r>
                      <a:r>
                        <a:rPr lang="ja-JP" altLang="en-US" sz="1100" kern="0" dirty="0">
                          <a:effectLst/>
                          <a:latin typeface="BIZ UDPゴシック" panose="020B0400000000000000" pitchFamily="50" charset="-128"/>
                          <a:ea typeface="BIZ UDPゴシック" panose="020B0400000000000000" pitchFamily="50" charset="-128"/>
                        </a:rPr>
                        <a:t>ジン</a:t>
                      </a:r>
                      <a:endParaRPr kumimoji="1" lang="ja-JP" altLang="en-US" sz="1100" dirty="0">
                        <a:latin typeface="BIZ UDPゴシック" panose="020B0400000000000000" pitchFamily="50" charset="-128"/>
                        <a:ea typeface="BIZ UDPゴシック" panose="020B0400000000000000" pitchFamily="50" charset="-128"/>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ja-JP" sz="1100" kern="0" dirty="0">
                          <a:effectLst/>
                          <a:latin typeface="BIZ UDPゴシック" panose="020B0400000000000000" pitchFamily="50" charset="-128"/>
                          <a:ea typeface="BIZ UDPゴシック" panose="020B0400000000000000" pitchFamily="50" charset="-128"/>
                        </a:rPr>
                        <a:t>アンチモン及びその化合物</a:t>
                      </a:r>
                      <a:endParaRPr kumimoji="1" lang="ja-JP" altLang="en-US" sz="1100" dirty="0">
                        <a:latin typeface="BIZ UDPゴシック" panose="020B0400000000000000" pitchFamily="50" charset="-128"/>
                        <a:ea typeface="BIZ UDPゴシック" panose="020B0400000000000000" pitchFamily="50" charset="-128"/>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ja-JP" sz="1100" kern="0" dirty="0">
                          <a:effectLst/>
                          <a:latin typeface="BIZ UDPゴシック" panose="020B0400000000000000" pitchFamily="50" charset="-128"/>
                          <a:ea typeface="BIZ UDPゴシック" panose="020B0400000000000000" pitchFamily="50" charset="-128"/>
                        </a:rPr>
                        <a:t>Ｎ―エチルアニリン</a:t>
                      </a:r>
                      <a:endParaRPr lang="en-US" altLang="ja-JP" sz="1100" kern="0" dirty="0">
                        <a:effectLst/>
                        <a:latin typeface="BIZ UDPゴシック" panose="020B0400000000000000" pitchFamily="50" charset="-128"/>
                        <a:ea typeface="BIZ UDPゴシック" panose="020B0400000000000000" pitchFamily="50" charset="-128"/>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ja-JP" sz="1100" kern="0" dirty="0">
                          <a:effectLst/>
                          <a:latin typeface="BIZ UDPゴシック" panose="020B0400000000000000" pitchFamily="50" charset="-128"/>
                          <a:ea typeface="BIZ UDPゴシック" panose="020B0400000000000000" pitchFamily="50" charset="-128"/>
                        </a:rPr>
                        <a:t>カドミウム及びその化合物</a:t>
                      </a:r>
                      <a:endParaRPr kumimoji="1" lang="ja-JP" altLang="en-US" sz="1100" dirty="0">
                        <a:latin typeface="BIZ UDPゴシック" panose="020B0400000000000000" pitchFamily="50" charset="-128"/>
                        <a:ea typeface="BIZ UDPゴシック" panose="020B0400000000000000" pitchFamily="50" charset="-128"/>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ja-JP" sz="1100" kern="0" dirty="0">
                          <a:effectLst/>
                          <a:latin typeface="BIZ UDPゴシック" panose="020B0400000000000000" pitchFamily="50" charset="-128"/>
                          <a:ea typeface="BIZ UDPゴシック" panose="020B0400000000000000" pitchFamily="50" charset="-128"/>
                        </a:rPr>
                        <a:t>クロロニトロベンゼン</a:t>
                      </a:r>
                      <a:endParaRPr lang="en-US" altLang="ja-JP" sz="1100" kern="0" dirty="0">
                        <a:effectLst/>
                        <a:latin typeface="BIZ UDPゴシック" panose="020B0400000000000000" pitchFamily="50" charset="-128"/>
                        <a:ea typeface="BIZ UDPゴシック" panose="020B0400000000000000" pitchFamily="50" charset="-128"/>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ja-JP" sz="1100" kern="0" dirty="0">
                          <a:effectLst/>
                          <a:latin typeface="BIZ UDPゴシック" panose="020B0400000000000000" pitchFamily="50" charset="-128"/>
                          <a:ea typeface="BIZ UDPゴシック" panose="020B0400000000000000" pitchFamily="50" charset="-128"/>
                        </a:rPr>
                        <a:t>臭素</a:t>
                      </a:r>
                      <a:endParaRPr lang="en-US" altLang="ja-JP" sz="1100" kern="0" dirty="0">
                        <a:effectLst/>
                        <a:latin typeface="BIZ UDPゴシック" panose="020B0400000000000000" pitchFamily="50" charset="-128"/>
                        <a:ea typeface="BIZ UDPゴシック" panose="020B0400000000000000" pitchFamily="50" charset="-128"/>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ja-JP" sz="1100" kern="0" dirty="0">
                          <a:effectLst/>
                          <a:latin typeface="BIZ UDPゴシック" panose="020B0400000000000000" pitchFamily="50" charset="-128"/>
                          <a:ea typeface="BIZ UDPゴシック" panose="020B0400000000000000" pitchFamily="50" charset="-128"/>
                        </a:rPr>
                        <a:t>水銀及びその化合物</a:t>
                      </a:r>
                      <a:endParaRPr kumimoji="1" lang="ja-JP" altLang="en-US" sz="1100" dirty="0">
                        <a:latin typeface="BIZ UDPゴシック" panose="020B0400000000000000" pitchFamily="50" charset="-128"/>
                        <a:ea typeface="BIZ UDPゴシック" panose="020B0400000000000000" pitchFamily="50" charset="-128"/>
                      </a:endParaRPr>
                    </a:p>
                  </a:txBody>
                  <a:tcPr>
                    <a:lnR w="3175" cap="flat" cmpd="sng" algn="ctr">
                      <a:solidFill>
                        <a:schemeClr val="accent2">
                          <a:lumMod val="20000"/>
                          <a:lumOff val="80000"/>
                        </a:schemeClr>
                      </a:solidFill>
                      <a:prstDash val="solid"/>
                      <a:round/>
                      <a:headEnd type="none" w="med" len="med"/>
                      <a:tailEnd type="none" w="med" len="med"/>
                    </a:lnR>
                  </a:tcP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ja-JP" sz="1100" kern="0" dirty="0">
                          <a:effectLst/>
                          <a:latin typeface="BIZ UDPゴシック" panose="020B0400000000000000" pitchFamily="50" charset="-128"/>
                          <a:ea typeface="BIZ UDPゴシック" panose="020B0400000000000000" pitchFamily="50" charset="-128"/>
                        </a:rPr>
                        <a:t>銅及びその化合物</a:t>
                      </a:r>
                      <a:endParaRPr kumimoji="1" lang="ja-JP" altLang="en-US" sz="1100" dirty="0">
                        <a:latin typeface="BIZ UDPゴシック" panose="020B0400000000000000" pitchFamily="50" charset="-128"/>
                        <a:ea typeface="BIZ UDPゴシック" panose="020B0400000000000000" pitchFamily="50" charset="-128"/>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ja-JP" sz="1100" kern="0" dirty="0">
                          <a:effectLst/>
                          <a:latin typeface="BIZ UDPゴシック" panose="020B0400000000000000" pitchFamily="50" charset="-128"/>
                          <a:ea typeface="BIZ UDPゴシック" panose="020B0400000000000000" pitchFamily="50" charset="-128"/>
                        </a:rPr>
                        <a:t>鉛及びその化合物</a:t>
                      </a:r>
                      <a:endParaRPr kumimoji="1" lang="ja-JP" altLang="en-US" sz="1100" dirty="0">
                        <a:latin typeface="BIZ UDPゴシック" panose="020B0400000000000000" pitchFamily="50" charset="-128"/>
                        <a:ea typeface="BIZ UDPゴシック" panose="020B0400000000000000" pitchFamily="50" charset="-128"/>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ja-JP" sz="1100" kern="0" dirty="0">
                          <a:effectLst/>
                          <a:latin typeface="BIZ UDPゴシック" panose="020B0400000000000000" pitchFamily="50" charset="-128"/>
                          <a:ea typeface="BIZ UDPゴシック" panose="020B0400000000000000" pitchFamily="50" charset="-128"/>
                        </a:rPr>
                        <a:t>バナジウム及びその化合物</a:t>
                      </a:r>
                      <a:endParaRPr kumimoji="1" lang="ja-JP" altLang="en-US" sz="1100" dirty="0">
                        <a:latin typeface="BIZ UDPゴシック" panose="020B0400000000000000" pitchFamily="50" charset="-128"/>
                        <a:ea typeface="BIZ UDPゴシック" panose="020B0400000000000000" pitchFamily="50" charset="-128"/>
                      </a:endParaRPr>
                    </a:p>
                    <a:p>
                      <a:pPr algn="just">
                        <a:spcAft>
                          <a:spcPts val="0"/>
                        </a:spcAft>
                      </a:pPr>
                      <a:r>
                        <a:rPr lang="ja-JP" altLang="ja-JP" sz="1100" kern="0" dirty="0">
                          <a:effectLst/>
                          <a:latin typeface="BIZ UDPゴシック" panose="020B0400000000000000" pitchFamily="50" charset="-128"/>
                          <a:ea typeface="BIZ UDPゴシック" panose="020B0400000000000000" pitchFamily="50" charset="-128"/>
                        </a:rPr>
                        <a:t>ベリリウム及びその化合物</a:t>
                      </a:r>
                      <a:endParaRPr lang="en-US" altLang="ja-JP" sz="1100" kern="0" dirty="0">
                        <a:effectLst/>
                        <a:latin typeface="BIZ UDPゴシック" panose="020B0400000000000000" pitchFamily="50" charset="-128"/>
                        <a:ea typeface="BIZ UDPゴシック" panose="020B0400000000000000" pitchFamily="50" charset="-128"/>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ja-JP" sz="1100" kern="0" dirty="0">
                          <a:effectLst/>
                          <a:latin typeface="BIZ UDPゴシック" panose="020B0400000000000000" pitchFamily="50" charset="-128"/>
                          <a:ea typeface="BIZ UDPゴシック" panose="020B0400000000000000" pitchFamily="50" charset="-128"/>
                        </a:rPr>
                        <a:t>ホルムアルデヒド</a:t>
                      </a:r>
                      <a:endParaRPr kumimoji="1" lang="ja-JP" altLang="en-US" sz="1100" dirty="0">
                        <a:latin typeface="BIZ UDPゴシック" panose="020B0400000000000000" pitchFamily="50" charset="-128"/>
                        <a:ea typeface="BIZ UDPゴシック" panose="020B0400000000000000" pitchFamily="50" charset="-128"/>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ja-JP" sz="1100" kern="0" dirty="0">
                          <a:effectLst/>
                          <a:latin typeface="BIZ UDPゴシック" panose="020B0400000000000000" pitchFamily="50" charset="-128"/>
                          <a:ea typeface="BIZ UDPゴシック" panose="020B0400000000000000" pitchFamily="50" charset="-128"/>
                        </a:rPr>
                        <a:t>マンガン及びその化合物</a:t>
                      </a:r>
                      <a:endParaRPr kumimoji="1" lang="ja-JP" altLang="en-US" sz="1100" dirty="0">
                        <a:latin typeface="BIZ UDPゴシック" panose="020B0400000000000000" pitchFamily="50" charset="-128"/>
                        <a:ea typeface="BIZ UDPゴシック" panose="020B0400000000000000" pitchFamily="50" charset="-128"/>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ja-JP" sz="1100" kern="0" dirty="0">
                          <a:effectLst/>
                          <a:latin typeface="BIZ UDPゴシック" panose="020B0400000000000000" pitchFamily="50" charset="-128"/>
                          <a:ea typeface="BIZ UDPゴシック" panose="020B0400000000000000" pitchFamily="50" charset="-128"/>
                        </a:rPr>
                        <a:t>Ｎ―メチルアニリン</a:t>
                      </a:r>
                      <a:endParaRPr kumimoji="1" lang="ja-JP" altLang="en-US" sz="1100" dirty="0">
                        <a:latin typeface="BIZ UDPゴシック" panose="020B0400000000000000" pitchFamily="50" charset="-128"/>
                        <a:ea typeface="BIZ UDPゴシック" panose="020B0400000000000000" pitchFamily="50" charset="-128"/>
                      </a:endParaRPr>
                    </a:p>
                  </a:txBody>
                  <a:tcPr>
                    <a:lnL w="3175" cap="flat" cmpd="sng" algn="ctr">
                      <a:solidFill>
                        <a:schemeClr val="accent2">
                          <a:lumMod val="20000"/>
                          <a:lumOff val="80000"/>
                        </a:schemeClr>
                      </a:solidFill>
                      <a:prstDash val="solid"/>
                      <a:round/>
                      <a:headEnd type="none" w="med" len="med"/>
                      <a:tailEnd type="none" w="med" len="med"/>
                    </a:lnL>
                  </a:tcP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en-US" sz="1100" dirty="0">
                          <a:latin typeface="BIZ UDPゴシック" panose="020B0400000000000000" pitchFamily="50" charset="-128"/>
                          <a:ea typeface="BIZ UDPゴシック" panose="020B0400000000000000" pitchFamily="50" charset="-128"/>
                        </a:rPr>
                        <a:t>排出濃度基準</a:t>
                      </a:r>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n-US" altLang="ja-JP" sz="1100" dirty="0">
                          <a:latin typeface="BIZ UDPゴシック" panose="020B0400000000000000" pitchFamily="50" charset="-128"/>
                          <a:ea typeface="BIZ UDPゴシック" panose="020B0400000000000000" pitchFamily="50" charset="-128"/>
                        </a:rPr>
                        <a:t>6</a:t>
                      </a:r>
                      <a:r>
                        <a:rPr lang="ja-JP" altLang="en-US" sz="1100" dirty="0">
                          <a:latin typeface="BIZ UDPゴシック" panose="020B0400000000000000" pitchFamily="50" charset="-128"/>
                          <a:ea typeface="BIZ UDPゴシック" panose="020B0400000000000000" pitchFamily="50" charset="-128"/>
                        </a:rPr>
                        <a:t>か月に１回以上の濃度測定義務</a:t>
                      </a:r>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発がん性は無いが有害性有り</a:t>
                      </a:r>
                      <a:r>
                        <a:rPr kumimoji="1" lang="en-US" altLang="ja-JP" sz="1100" dirty="0">
                          <a:latin typeface="BIZ UDPゴシック" panose="020B0400000000000000" pitchFamily="50" charset="-128"/>
                          <a:ea typeface="BIZ UDPゴシック" panose="020B0400000000000000" pitchFamily="50" charset="-128"/>
                        </a:rPr>
                        <a:t>※</a:t>
                      </a:r>
                      <a:endParaRPr kumimoji="1" lang="ja-JP" altLang="en-US" sz="11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3765968958"/>
                  </a:ext>
                </a:extLst>
              </a:tr>
            </a:tbl>
          </a:graphicData>
        </a:graphic>
      </p:graphicFrame>
      <p:sp>
        <p:nvSpPr>
          <p:cNvPr id="10" name="テキスト ボックス 9">
            <a:extLst>
              <a:ext uri="{FF2B5EF4-FFF2-40B4-BE49-F238E27FC236}">
                <a16:creationId xmlns:a16="http://schemas.microsoft.com/office/drawing/2014/main" id="{37498835-7CB4-4750-89BB-467C95404406}"/>
              </a:ext>
            </a:extLst>
          </p:cNvPr>
          <p:cNvSpPr txBox="1"/>
          <p:nvPr/>
        </p:nvSpPr>
        <p:spPr>
          <a:xfrm>
            <a:off x="1329271" y="6299938"/>
            <a:ext cx="1625878" cy="260582"/>
          </a:xfrm>
          <a:prstGeom prst="rect">
            <a:avLst/>
          </a:prstGeom>
          <a:noFill/>
        </p:spPr>
        <p:txBody>
          <a:bodyPr wrap="square" rtlCol="0">
            <a:spAutoFit/>
          </a:bodyPr>
          <a:lstStyle/>
          <a:p>
            <a:r>
              <a:rPr lang="en-US" altLang="ja-JP" sz="1050" dirty="0">
                <a:latin typeface="BIZ UDPゴシック" panose="020B0400000000000000" pitchFamily="50" charset="-128"/>
                <a:ea typeface="BIZ UDPゴシック" panose="020B0400000000000000" pitchFamily="50" charset="-128"/>
              </a:rPr>
              <a:t>※</a:t>
            </a:r>
            <a:r>
              <a:rPr lang="ja-JP" altLang="en-US" sz="1050" dirty="0">
                <a:latin typeface="BIZ UDPゴシック" panose="020B0400000000000000" pitchFamily="50" charset="-128"/>
                <a:ea typeface="BIZ UDPゴシック" panose="020B0400000000000000" pitchFamily="50" charset="-128"/>
              </a:rPr>
              <a:t>条例制定時の知見</a:t>
            </a:r>
            <a:endParaRPr kumimoji="1" lang="ja-JP" altLang="en-US" sz="1050" dirty="0">
              <a:latin typeface="BIZ UDPゴシック" panose="020B0400000000000000" pitchFamily="50" charset="-128"/>
              <a:ea typeface="BIZ UDPゴシック" panose="020B0400000000000000" pitchFamily="50" charset="-128"/>
            </a:endParaRPr>
          </a:p>
        </p:txBody>
      </p:sp>
      <p:sp>
        <p:nvSpPr>
          <p:cNvPr id="12" name="スライド番号プレースホルダー 2">
            <a:extLst>
              <a:ext uri="{FF2B5EF4-FFF2-40B4-BE49-F238E27FC236}">
                <a16:creationId xmlns:a16="http://schemas.microsoft.com/office/drawing/2014/main" id="{F13B1C72-6F99-4013-B271-7A3ED731F06D}"/>
              </a:ext>
            </a:extLst>
          </p:cNvPr>
          <p:cNvSpPr>
            <a:spLocks noGrp="1"/>
          </p:cNvSpPr>
          <p:nvPr>
            <p:ph type="sldNum" sz="quarter" idx="12"/>
          </p:nvPr>
        </p:nvSpPr>
        <p:spPr>
          <a:xfrm>
            <a:off x="9350787" y="6041362"/>
            <a:ext cx="555213" cy="365125"/>
          </a:xfrm>
        </p:spPr>
        <p:txBody>
          <a:bodyPr>
            <a:normAutofit/>
          </a:bodyPr>
          <a:lstStyle/>
          <a:p>
            <a:pPr>
              <a:spcAft>
                <a:spcPts val="600"/>
              </a:spcAft>
            </a:pPr>
            <a:fld id="{519954A3-9DFD-4C44-94BA-B95130A3BA1C}" type="slidenum">
              <a:rPr lang="en-US" smtClean="0">
                <a:solidFill>
                  <a:schemeClr val="tx1"/>
                </a:solidFill>
                <a:latin typeface="BIZ UDPゴシック" panose="020B0400000000000000" pitchFamily="50" charset="-128"/>
                <a:ea typeface="BIZ UDPゴシック" panose="020B0400000000000000" pitchFamily="50" charset="-128"/>
              </a:rPr>
              <a:pPr>
                <a:spcAft>
                  <a:spcPts val="600"/>
                </a:spcAft>
              </a:pPr>
              <a:t>6</a:t>
            </a:fld>
            <a:endParaRPr lang="en-US"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3410934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5B71F80-1F92-4074-84D9-16A062B215B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a:extLst>
              <a:ext uri="{FF2B5EF4-FFF2-40B4-BE49-F238E27FC236}">
                <a16:creationId xmlns:a16="http://schemas.microsoft.com/office/drawing/2014/main" id="{820B56A1-652D-4D84-B428-A0F978B6E390}"/>
              </a:ext>
            </a:extLst>
          </p:cNvPr>
          <p:cNvSpPr>
            <a:spLocks noGrp="1"/>
          </p:cNvSpPr>
          <p:nvPr>
            <p:ph type="title"/>
          </p:nvPr>
        </p:nvSpPr>
        <p:spPr>
          <a:xfrm>
            <a:off x="1045633" y="609600"/>
            <a:ext cx="8285463" cy="1099457"/>
          </a:xfrm>
        </p:spPr>
        <p:txBody>
          <a:bodyPr>
            <a:normAutofit/>
          </a:bodyPr>
          <a:lstStyle/>
          <a:p>
            <a:pPr>
              <a:lnSpc>
                <a:spcPct val="90000"/>
              </a:lnSpc>
            </a:pPr>
            <a:r>
              <a:rPr kumimoji="1" lang="ja-JP" altLang="en-US" sz="3200" dirty="0">
                <a:latin typeface="BIZ UDPゴシック" panose="020B0400000000000000" pitchFamily="50" charset="-128"/>
                <a:ea typeface="BIZ UDPゴシック" panose="020B0400000000000000" pitchFamily="50" charset="-128"/>
              </a:rPr>
              <a:t>条例及び法における届出施設規制の概要①</a:t>
            </a:r>
          </a:p>
        </p:txBody>
      </p:sp>
      <p:sp>
        <p:nvSpPr>
          <p:cNvPr id="12" name="Isosceles Triangle 11">
            <a:extLst>
              <a:ext uri="{FF2B5EF4-FFF2-40B4-BE49-F238E27FC236}">
                <a16:creationId xmlns:a16="http://schemas.microsoft.com/office/drawing/2014/main" id="{7209C9DA-6E0D-46D9-8275-C52222D8CC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3EB57A4D-E0D0-46DA-B339-F24CA46FA70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スライド番号プレースホルダー 3">
            <a:extLst>
              <a:ext uri="{FF2B5EF4-FFF2-40B4-BE49-F238E27FC236}">
                <a16:creationId xmlns:a16="http://schemas.microsoft.com/office/drawing/2014/main" id="{7583E744-3796-4CB4-B51B-FF812138C616}"/>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7</a:t>
            </a:fld>
            <a:endParaRPr lang="en-US" dirty="0">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3" name="表 2">
            <a:extLst>
              <a:ext uri="{FF2B5EF4-FFF2-40B4-BE49-F238E27FC236}">
                <a16:creationId xmlns:a16="http://schemas.microsoft.com/office/drawing/2014/main" id="{43402031-4387-47C6-92B0-1F66DE5D2481}"/>
              </a:ext>
            </a:extLst>
          </p:cNvPr>
          <p:cNvGraphicFramePr>
            <a:graphicFrameLocks noGrp="1"/>
          </p:cNvGraphicFramePr>
          <p:nvPr>
            <p:extLst>
              <p:ext uri="{D42A27DB-BD31-4B8C-83A1-F6EECF244321}">
                <p14:modId xmlns:p14="http://schemas.microsoft.com/office/powerpoint/2010/main" val="65493259"/>
              </p:ext>
            </p:extLst>
          </p:nvPr>
        </p:nvGraphicFramePr>
        <p:xfrm>
          <a:off x="633297" y="1580301"/>
          <a:ext cx="8445640" cy="1510158"/>
        </p:xfrm>
        <a:graphic>
          <a:graphicData uri="http://schemas.openxmlformats.org/drawingml/2006/table">
            <a:tbl>
              <a:tblPr firstRow="1" bandRow="1">
                <a:tableStyleId>{5C22544A-7EE6-4342-B048-85BDC9FD1C3A}</a:tableStyleId>
              </a:tblPr>
              <a:tblGrid>
                <a:gridCol w="1224940">
                  <a:extLst>
                    <a:ext uri="{9D8B030D-6E8A-4147-A177-3AD203B41FA5}">
                      <a16:colId xmlns:a16="http://schemas.microsoft.com/office/drawing/2014/main" val="3309200950"/>
                    </a:ext>
                  </a:extLst>
                </a:gridCol>
                <a:gridCol w="257882">
                  <a:extLst>
                    <a:ext uri="{9D8B030D-6E8A-4147-A177-3AD203B41FA5}">
                      <a16:colId xmlns:a16="http://schemas.microsoft.com/office/drawing/2014/main" val="1282918307"/>
                    </a:ext>
                  </a:extLst>
                </a:gridCol>
                <a:gridCol w="2385410">
                  <a:extLst>
                    <a:ext uri="{9D8B030D-6E8A-4147-A177-3AD203B41FA5}">
                      <a16:colId xmlns:a16="http://schemas.microsoft.com/office/drawing/2014/main" val="95211599"/>
                    </a:ext>
                  </a:extLst>
                </a:gridCol>
                <a:gridCol w="3481409">
                  <a:extLst>
                    <a:ext uri="{9D8B030D-6E8A-4147-A177-3AD203B41FA5}">
                      <a16:colId xmlns:a16="http://schemas.microsoft.com/office/drawing/2014/main" val="723600625"/>
                    </a:ext>
                  </a:extLst>
                </a:gridCol>
                <a:gridCol w="1095999">
                  <a:extLst>
                    <a:ext uri="{9D8B030D-6E8A-4147-A177-3AD203B41FA5}">
                      <a16:colId xmlns:a16="http://schemas.microsoft.com/office/drawing/2014/main" val="2860533845"/>
                    </a:ext>
                  </a:extLst>
                </a:gridCol>
              </a:tblGrid>
              <a:tr h="216000">
                <a:tc gridSpan="5">
                  <a:txBody>
                    <a:bodyPr/>
                    <a:lstStyle/>
                    <a:p>
                      <a:pPr algn="ctr">
                        <a:spcAft>
                          <a:spcPts val="0"/>
                        </a:spcAft>
                      </a:pPr>
                      <a:r>
                        <a:rPr lang="en-US" altLang="ja-JP" sz="1000" kern="0" dirty="0">
                          <a:effectLst/>
                          <a:latin typeface="BIZ UDPゴシック" panose="020B0400000000000000" pitchFamily="50" charset="-128"/>
                          <a:ea typeface="BIZ UDPゴシック" panose="020B0400000000000000" pitchFamily="50" charset="-128"/>
                        </a:rPr>
                        <a:t>【</a:t>
                      </a:r>
                      <a:r>
                        <a:rPr lang="ja-JP" altLang="en-US" sz="1000" kern="0" dirty="0">
                          <a:effectLst/>
                          <a:latin typeface="BIZ UDPゴシック" panose="020B0400000000000000" pitchFamily="50" charset="-128"/>
                          <a:ea typeface="BIZ UDPゴシック" panose="020B0400000000000000" pitchFamily="50" charset="-128"/>
                        </a:rPr>
                        <a:t>一般粉じん</a:t>
                      </a:r>
                      <a:r>
                        <a:rPr lang="en-US" altLang="ja-JP" sz="1000" kern="0" dirty="0">
                          <a:effectLst/>
                          <a:latin typeface="BIZ UDPゴシック" panose="020B0400000000000000" pitchFamily="50" charset="-128"/>
                          <a:ea typeface="BIZ UDPゴシック" panose="020B0400000000000000" pitchFamily="50" charset="-128"/>
                        </a:rPr>
                        <a:t>】</a:t>
                      </a:r>
                      <a:endParaRPr lang="ja-JP" sz="1000" kern="100" dirty="0">
                        <a:effectLst/>
                        <a:latin typeface="BIZ UDPゴシック" panose="020B0400000000000000" pitchFamily="50" charset="-128"/>
                        <a:ea typeface="BIZ UDPゴシック" panose="020B0400000000000000" pitchFamily="50" charset="-128"/>
                      </a:endParaRPr>
                    </a:p>
                  </a:txBody>
                  <a:tcPr marL="23783" marR="23783"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23783" marR="23783" marT="0" marB="0" anchor="ctr"/>
                </a:tc>
                <a:extLst>
                  <a:ext uri="{0D108BD9-81ED-4DB2-BD59-A6C34878D82A}">
                    <a16:rowId xmlns:a16="http://schemas.microsoft.com/office/drawing/2014/main" val="2493744244"/>
                  </a:ext>
                </a:extLst>
              </a:tr>
              <a:tr h="257304">
                <a:tc>
                  <a:txBody>
                    <a:bodyPr/>
                    <a:lstStyle/>
                    <a:p>
                      <a:pPr algn="ctr">
                        <a:spcAft>
                          <a:spcPts val="0"/>
                        </a:spcAft>
                      </a:pPr>
                      <a:r>
                        <a:rPr lang="ja-JP" sz="1000" kern="0">
                          <a:effectLst/>
                          <a:latin typeface="BIZ UDPゴシック" panose="020B0400000000000000" pitchFamily="50" charset="-128"/>
                          <a:ea typeface="BIZ UDPゴシック" panose="020B0400000000000000" pitchFamily="50" charset="-128"/>
                        </a:rPr>
                        <a:t>用途</a:t>
                      </a:r>
                      <a:endParaRPr lang="ja-JP" sz="1000" kern="100">
                        <a:effectLst/>
                        <a:latin typeface="BIZ UDPゴシック" panose="020B0400000000000000" pitchFamily="50" charset="-128"/>
                        <a:ea typeface="BIZ UDPゴシック" panose="020B0400000000000000" pitchFamily="50" charset="-128"/>
                      </a:endParaRPr>
                    </a:p>
                  </a:txBody>
                  <a:tcPr marL="23783" marR="23783" marT="0" marB="0" anchor="ctr"/>
                </a:tc>
                <a:tc>
                  <a:txBody>
                    <a:bodyPr/>
                    <a:lstStyle/>
                    <a:p>
                      <a:pPr algn="ctr">
                        <a:spcAft>
                          <a:spcPts val="0"/>
                        </a:spcAft>
                      </a:pPr>
                      <a:r>
                        <a:rPr lang="ja-JP" sz="1000" kern="0" dirty="0">
                          <a:effectLst/>
                          <a:latin typeface="BIZ UDPゴシック" panose="020B0400000000000000" pitchFamily="50" charset="-128"/>
                          <a:ea typeface="BIZ UDPゴシック" panose="020B0400000000000000" pitchFamily="50" charset="-128"/>
                        </a:rPr>
                        <a:t>項</a:t>
                      </a:r>
                      <a:endParaRPr lang="ja-JP" sz="1000" kern="100" dirty="0">
                        <a:effectLst/>
                        <a:latin typeface="BIZ UDPゴシック" panose="020B0400000000000000" pitchFamily="50" charset="-128"/>
                        <a:ea typeface="BIZ UDPゴシック" panose="020B0400000000000000" pitchFamily="50" charset="-128"/>
                      </a:endParaRPr>
                    </a:p>
                  </a:txBody>
                  <a:tcPr marL="23783" marR="23783" marT="0" marB="0" anchor="ctr"/>
                </a:tc>
                <a:tc>
                  <a:txBody>
                    <a:bodyPr/>
                    <a:lstStyle/>
                    <a:p>
                      <a:pPr algn="ctr">
                        <a:spcAft>
                          <a:spcPts val="0"/>
                        </a:spcAft>
                      </a:pPr>
                      <a:r>
                        <a:rPr lang="ja-JP" sz="1000" kern="0" dirty="0">
                          <a:effectLst/>
                          <a:latin typeface="BIZ UDPゴシック" panose="020B0400000000000000" pitchFamily="50" charset="-128"/>
                          <a:ea typeface="BIZ UDPゴシック" panose="020B0400000000000000" pitchFamily="50" charset="-128"/>
                        </a:rPr>
                        <a:t>施設種類</a:t>
                      </a:r>
                      <a:endParaRPr lang="ja-JP" sz="1000" kern="100" dirty="0">
                        <a:effectLst/>
                        <a:latin typeface="BIZ UDPゴシック" panose="020B0400000000000000" pitchFamily="50" charset="-128"/>
                        <a:ea typeface="BIZ UDPゴシック" panose="020B0400000000000000" pitchFamily="50" charset="-128"/>
                      </a:endParaRPr>
                    </a:p>
                  </a:txBody>
                  <a:tcPr marL="23783" marR="23783" marT="0" marB="0" anchor="ctr"/>
                </a:tc>
                <a:tc>
                  <a:txBody>
                    <a:bodyPr/>
                    <a:lstStyle/>
                    <a:p>
                      <a:pPr algn="ctr">
                        <a:spcAft>
                          <a:spcPts val="0"/>
                        </a:spcAft>
                      </a:pPr>
                      <a:r>
                        <a:rPr lang="ja-JP" sz="1000" kern="0" dirty="0">
                          <a:effectLst/>
                          <a:latin typeface="BIZ UDPゴシック" panose="020B0400000000000000" pitchFamily="50" charset="-128"/>
                          <a:ea typeface="BIZ UDPゴシック" panose="020B0400000000000000" pitchFamily="50" charset="-128"/>
                        </a:rPr>
                        <a:t>規模</a:t>
                      </a:r>
                      <a:endParaRPr lang="ja-JP" sz="1000" kern="100" dirty="0">
                        <a:effectLst/>
                        <a:latin typeface="BIZ UDPゴシック" panose="020B0400000000000000" pitchFamily="50" charset="-128"/>
                        <a:ea typeface="BIZ UDPゴシック" panose="020B0400000000000000" pitchFamily="50" charset="-128"/>
                      </a:endParaRPr>
                    </a:p>
                  </a:txBody>
                  <a:tcPr marL="23783" marR="23783" marT="0" marB="0" anchor="ctr"/>
                </a:tc>
                <a:tc>
                  <a:txBody>
                    <a:bodyPr/>
                    <a:lstStyle/>
                    <a:p>
                      <a:pPr algn="ctr">
                        <a:spcAft>
                          <a:spcPts val="0"/>
                        </a:spcAft>
                      </a:pPr>
                      <a:r>
                        <a:rPr lang="ja-JP" altLang="en-US" sz="1000" kern="100" dirty="0">
                          <a:effectLst/>
                          <a:latin typeface="BIZ UDPゴシック" panose="020B0400000000000000" pitchFamily="50" charset="-128"/>
                          <a:ea typeface="BIZ UDPゴシック" panose="020B0400000000000000" pitchFamily="50" charset="-128"/>
                        </a:rPr>
                        <a:t>施設数</a:t>
                      </a:r>
                      <a:endParaRPr lang="en-US" altLang="ja-JP" sz="1000" kern="100" dirty="0">
                        <a:effectLst/>
                        <a:latin typeface="BIZ UDPゴシック" panose="020B0400000000000000" pitchFamily="50" charset="-128"/>
                        <a:ea typeface="BIZ UDPゴシック" panose="020B0400000000000000" pitchFamily="50" charset="-128"/>
                      </a:endParaRPr>
                    </a:p>
                    <a:p>
                      <a:pPr algn="ctr">
                        <a:spcAft>
                          <a:spcPts val="0"/>
                        </a:spcAft>
                      </a:pPr>
                      <a:r>
                        <a:rPr lang="ja-JP" altLang="en-US" sz="1000" kern="100" dirty="0">
                          <a:effectLst/>
                          <a:latin typeface="BIZ UDPゴシック" panose="020B0400000000000000" pitchFamily="50" charset="-128"/>
                          <a:ea typeface="BIZ UDPゴシック" panose="020B0400000000000000" pitchFamily="50" charset="-128"/>
                        </a:rPr>
                        <a:t>（</a:t>
                      </a:r>
                      <a:r>
                        <a:rPr lang="en-US" altLang="ja-JP" sz="1000" kern="100" dirty="0">
                          <a:effectLst/>
                          <a:latin typeface="BIZ UDPゴシック" panose="020B0400000000000000" pitchFamily="50" charset="-128"/>
                          <a:ea typeface="BIZ UDPゴシック" panose="020B0400000000000000" pitchFamily="50" charset="-128"/>
                        </a:rPr>
                        <a:t>H29</a:t>
                      </a:r>
                      <a:r>
                        <a:rPr lang="ja-JP" altLang="en-US" sz="1000" kern="100" dirty="0">
                          <a:effectLst/>
                          <a:latin typeface="BIZ UDPゴシック" panose="020B0400000000000000" pitchFamily="50" charset="-128"/>
                          <a:ea typeface="BIZ UDPゴシック" panose="020B0400000000000000" pitchFamily="50" charset="-128"/>
                        </a:rPr>
                        <a:t>末）</a:t>
                      </a:r>
                      <a:endParaRPr lang="ja-JP" sz="1000" kern="100" dirty="0">
                        <a:effectLst/>
                        <a:latin typeface="BIZ UDPゴシック" panose="020B0400000000000000" pitchFamily="50" charset="-128"/>
                        <a:ea typeface="BIZ UDPゴシック" panose="020B0400000000000000" pitchFamily="50" charset="-128"/>
                      </a:endParaRPr>
                    </a:p>
                  </a:txBody>
                  <a:tcPr marL="23783" marR="23783" marT="0" marB="0" anchor="ctr"/>
                </a:tc>
                <a:extLst>
                  <a:ext uri="{0D108BD9-81ED-4DB2-BD59-A6C34878D82A}">
                    <a16:rowId xmlns:a16="http://schemas.microsoft.com/office/drawing/2014/main" val="988201422"/>
                  </a:ext>
                </a:extLst>
              </a:tr>
              <a:tr h="128652">
                <a:tc rowSpan="2">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23783" marR="23783" marT="0" marB="0" anchor="ctr"/>
                </a:tc>
                <a:tc>
                  <a:txBody>
                    <a:bodyPr/>
                    <a:lstStyle/>
                    <a:p>
                      <a:pPr algn="ctr">
                        <a:spcAft>
                          <a:spcPts val="0"/>
                        </a:spcAft>
                      </a:pPr>
                      <a:r>
                        <a:rPr lang="en-US" sz="1000" kern="0" dirty="0">
                          <a:effectLst/>
                          <a:latin typeface="BIZ UDPゴシック" panose="020B0400000000000000" pitchFamily="50" charset="-128"/>
                          <a:ea typeface="BIZ UDPゴシック" panose="020B0400000000000000" pitchFamily="50" charset="-128"/>
                        </a:rPr>
                        <a:t>1</a:t>
                      </a:r>
                      <a:endParaRPr lang="ja-JP" sz="1000" kern="100">
                        <a:effectLst/>
                        <a:latin typeface="BIZ UDPゴシック" panose="020B0400000000000000" pitchFamily="50" charset="-128"/>
                        <a:ea typeface="BIZ UDPゴシック" panose="020B0400000000000000" pitchFamily="50" charset="-128"/>
                      </a:endParaRPr>
                    </a:p>
                  </a:txBody>
                  <a:tcPr marL="23783" marR="23783" marT="0" marB="0" anchor="ctr"/>
                </a:tc>
                <a:tc>
                  <a:txBody>
                    <a:bodyPr/>
                    <a:lstStyle/>
                    <a:p>
                      <a:pPr algn="just">
                        <a:spcAft>
                          <a:spcPts val="0"/>
                        </a:spcAft>
                      </a:pPr>
                      <a:r>
                        <a:rPr lang="ja-JP" sz="1000" kern="0">
                          <a:effectLst/>
                          <a:latin typeface="BIZ UDPゴシック" panose="020B0400000000000000" pitchFamily="50" charset="-128"/>
                          <a:ea typeface="BIZ UDPゴシック" panose="020B0400000000000000" pitchFamily="50" charset="-128"/>
                        </a:rPr>
                        <a:t>コークス炉</a:t>
                      </a:r>
                      <a:endParaRPr lang="ja-JP" sz="1000" kern="100">
                        <a:effectLst/>
                        <a:latin typeface="BIZ UDPゴシック" panose="020B0400000000000000" pitchFamily="50" charset="-128"/>
                        <a:ea typeface="BIZ UDPゴシック" panose="020B0400000000000000" pitchFamily="50" charset="-128"/>
                      </a:endParaRPr>
                    </a:p>
                  </a:txBody>
                  <a:tcPr marL="23783" marR="23783" marT="0" marB="0" anchor="ct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原料の処理能力（</a:t>
                      </a:r>
                      <a:r>
                        <a:rPr lang="en-US" sz="1000" kern="0" dirty="0">
                          <a:effectLst/>
                          <a:latin typeface="BIZ UDPゴシック" panose="020B0400000000000000" pitchFamily="50" charset="-128"/>
                          <a:ea typeface="BIZ UDPゴシック" panose="020B0400000000000000" pitchFamily="50" charset="-128"/>
                        </a:rPr>
                        <a:t>50 t / </a:t>
                      </a:r>
                      <a:r>
                        <a:rPr lang="ja-JP" sz="1000" kern="0" dirty="0">
                          <a:effectLst/>
                          <a:latin typeface="BIZ UDPゴシック" panose="020B0400000000000000" pitchFamily="50" charset="-128"/>
                          <a:ea typeface="BIZ UDPゴシック" panose="020B0400000000000000" pitchFamily="50" charset="-128"/>
                        </a:rPr>
                        <a:t>日以上）</a:t>
                      </a:r>
                      <a:endParaRPr lang="ja-JP" sz="1000" kern="100" dirty="0">
                        <a:effectLst/>
                        <a:latin typeface="BIZ UDPゴシック" panose="020B0400000000000000" pitchFamily="50" charset="-128"/>
                        <a:ea typeface="BIZ UDPゴシック" panose="020B0400000000000000" pitchFamily="50" charset="-128"/>
                      </a:endParaRPr>
                    </a:p>
                  </a:txBody>
                  <a:tcPr marL="23783" marR="23783" marT="0" marB="0" anchor="ctr"/>
                </a:tc>
                <a:tc>
                  <a:txBody>
                    <a:bodyPr/>
                    <a:lstStyle/>
                    <a:p>
                      <a:pPr algn="ctr">
                        <a:spcAft>
                          <a:spcPts val="0"/>
                        </a:spcAft>
                      </a:pPr>
                      <a:r>
                        <a:rPr lang="en-US" altLang="ja-JP" sz="1000" kern="100" dirty="0">
                          <a:effectLst/>
                          <a:latin typeface="BIZ UDPゴシック" panose="020B0400000000000000" pitchFamily="50" charset="-128"/>
                          <a:ea typeface="BIZ UDPゴシック" panose="020B0400000000000000" pitchFamily="50" charset="-128"/>
                        </a:rPr>
                        <a:t>2</a:t>
                      </a:r>
                      <a:endParaRPr lang="ja-JP" sz="1000" kern="100" dirty="0">
                        <a:effectLst/>
                        <a:latin typeface="BIZ UDPゴシック" panose="020B0400000000000000" pitchFamily="50" charset="-128"/>
                        <a:ea typeface="BIZ UDPゴシック" panose="020B0400000000000000" pitchFamily="50" charset="-128"/>
                      </a:endParaRPr>
                    </a:p>
                  </a:txBody>
                  <a:tcPr marL="23783" marR="23783" marT="0" marB="0" anchor="ctr"/>
                </a:tc>
                <a:extLst>
                  <a:ext uri="{0D108BD9-81ED-4DB2-BD59-A6C34878D82A}">
                    <a16:rowId xmlns:a16="http://schemas.microsoft.com/office/drawing/2014/main" val="1056756334"/>
                  </a:ext>
                </a:extLst>
              </a:tr>
              <a:tr h="128652">
                <a:tc vMerge="1">
                  <a:txBody>
                    <a:bodyPr/>
                    <a:lstStyle/>
                    <a:p>
                      <a:endParaRPr kumimoji="1" lang="ja-JP" altLang="en-US"/>
                    </a:p>
                  </a:txBody>
                  <a:tcPr/>
                </a:tc>
                <a:tc>
                  <a:txBody>
                    <a:bodyPr/>
                    <a:lstStyle/>
                    <a:p>
                      <a:pPr algn="ctr">
                        <a:spcAft>
                          <a:spcPts val="0"/>
                        </a:spcAft>
                      </a:pPr>
                      <a:r>
                        <a:rPr lang="en-US" sz="1000" kern="0" dirty="0">
                          <a:effectLst/>
                          <a:latin typeface="BIZ UDPゴシック" panose="020B0400000000000000" pitchFamily="50" charset="-128"/>
                          <a:ea typeface="BIZ UDPゴシック" panose="020B0400000000000000" pitchFamily="50" charset="-128"/>
                        </a:rPr>
                        <a:t>2</a:t>
                      </a:r>
                      <a:endParaRPr lang="ja-JP" sz="1000" kern="100">
                        <a:effectLst/>
                        <a:latin typeface="BIZ UDPゴシック" panose="020B0400000000000000" pitchFamily="50" charset="-128"/>
                        <a:ea typeface="BIZ UDPゴシック" panose="020B0400000000000000" pitchFamily="50" charset="-128"/>
                      </a:endParaRPr>
                    </a:p>
                  </a:txBody>
                  <a:tcPr marL="23783" marR="23783" marT="0" marB="0" anchor="ctr"/>
                </a:tc>
                <a:tc>
                  <a:txBody>
                    <a:bodyPr/>
                    <a:lstStyle/>
                    <a:p>
                      <a:pPr algn="just">
                        <a:spcAft>
                          <a:spcPts val="0"/>
                        </a:spcAft>
                      </a:pPr>
                      <a:r>
                        <a:rPr lang="ja-JP" sz="1000" kern="0">
                          <a:effectLst/>
                          <a:latin typeface="BIZ UDPゴシック" panose="020B0400000000000000" pitchFamily="50" charset="-128"/>
                          <a:ea typeface="BIZ UDPゴシック" panose="020B0400000000000000" pitchFamily="50" charset="-128"/>
                        </a:rPr>
                        <a:t>鉱物又は土石の堆積場</a:t>
                      </a:r>
                      <a:endParaRPr lang="ja-JP" sz="1000" kern="100">
                        <a:effectLst/>
                        <a:latin typeface="BIZ UDPゴシック" panose="020B0400000000000000" pitchFamily="50" charset="-128"/>
                        <a:ea typeface="BIZ UDPゴシック" panose="020B0400000000000000" pitchFamily="50" charset="-128"/>
                      </a:endParaRPr>
                    </a:p>
                  </a:txBody>
                  <a:tcPr marL="23783" marR="23783" marT="0" marB="0" anchor="ct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面積（</a:t>
                      </a:r>
                      <a:r>
                        <a:rPr lang="en-US" sz="1000" kern="0" dirty="0">
                          <a:effectLst/>
                          <a:latin typeface="BIZ UDPゴシック" panose="020B0400000000000000" pitchFamily="50" charset="-128"/>
                          <a:ea typeface="BIZ UDPゴシック" panose="020B0400000000000000" pitchFamily="50" charset="-128"/>
                        </a:rPr>
                        <a:t>1000 m</a:t>
                      </a:r>
                      <a:r>
                        <a:rPr lang="en-US" sz="1000" kern="0" baseline="30000" dirty="0">
                          <a:effectLst/>
                          <a:latin typeface="BIZ UDPゴシック" panose="020B0400000000000000" pitchFamily="50" charset="-128"/>
                          <a:ea typeface="BIZ UDPゴシック" panose="020B0400000000000000" pitchFamily="50" charset="-128"/>
                        </a:rPr>
                        <a:t>2</a:t>
                      </a:r>
                      <a:r>
                        <a:rPr lang="ja-JP" sz="1000" kern="0" dirty="0">
                          <a:effectLst/>
                          <a:latin typeface="BIZ UDPゴシック" panose="020B0400000000000000" pitchFamily="50" charset="-128"/>
                          <a:ea typeface="BIZ UDPゴシック" panose="020B0400000000000000" pitchFamily="50" charset="-128"/>
                        </a:rPr>
                        <a:t>以上）</a:t>
                      </a:r>
                      <a:endParaRPr lang="ja-JP" sz="1000" kern="100" dirty="0">
                        <a:effectLst/>
                        <a:latin typeface="BIZ UDPゴシック" panose="020B0400000000000000" pitchFamily="50" charset="-128"/>
                        <a:ea typeface="BIZ UDPゴシック" panose="020B0400000000000000" pitchFamily="50" charset="-128"/>
                      </a:endParaRPr>
                    </a:p>
                  </a:txBody>
                  <a:tcPr marL="23783" marR="23783" marT="0" marB="0" anchor="ctr"/>
                </a:tc>
                <a:tc>
                  <a:txBody>
                    <a:bodyPr/>
                    <a:lstStyle/>
                    <a:p>
                      <a:pPr algn="ctr">
                        <a:spcAft>
                          <a:spcPts val="0"/>
                        </a:spcAft>
                      </a:pPr>
                      <a:r>
                        <a:rPr lang="en-US" altLang="ja-JP" sz="1000" kern="100" dirty="0">
                          <a:effectLst/>
                          <a:latin typeface="BIZ UDPゴシック" panose="020B0400000000000000" pitchFamily="50" charset="-128"/>
                          <a:ea typeface="BIZ UDPゴシック" panose="020B0400000000000000" pitchFamily="50" charset="-128"/>
                        </a:rPr>
                        <a:t>158</a:t>
                      </a:r>
                      <a:endParaRPr lang="ja-JP" sz="1000" kern="100" dirty="0">
                        <a:effectLst/>
                        <a:latin typeface="BIZ UDPゴシック" panose="020B0400000000000000" pitchFamily="50" charset="-128"/>
                        <a:ea typeface="BIZ UDPゴシック" panose="020B0400000000000000" pitchFamily="50" charset="-128"/>
                      </a:endParaRPr>
                    </a:p>
                  </a:txBody>
                  <a:tcPr marL="23783" marR="23783" marT="0" marB="0" anchor="ctr"/>
                </a:tc>
                <a:extLst>
                  <a:ext uri="{0D108BD9-81ED-4DB2-BD59-A6C34878D82A}">
                    <a16:rowId xmlns:a16="http://schemas.microsoft.com/office/drawing/2014/main" val="2473828148"/>
                  </a:ext>
                </a:extLst>
              </a:tr>
              <a:tr h="128652">
                <a:tc rowSpan="4">
                  <a:txBody>
                    <a:bodyPr/>
                    <a:lstStyle/>
                    <a:p>
                      <a:pPr marR="122555" algn="l">
                        <a:spcAft>
                          <a:spcPts val="0"/>
                        </a:spcAft>
                      </a:pPr>
                      <a:r>
                        <a:rPr lang="ja-JP" sz="1000" kern="0" dirty="0">
                          <a:effectLst/>
                          <a:latin typeface="BIZ UDPゴシック" panose="020B0400000000000000" pitchFamily="50" charset="-128"/>
                          <a:ea typeface="BIZ UDPゴシック" panose="020B0400000000000000" pitchFamily="50" charset="-128"/>
                        </a:rPr>
                        <a:t>鉱物、土石又はセメント</a:t>
                      </a:r>
                      <a:endParaRPr lang="ja-JP" sz="1000" kern="100" dirty="0">
                        <a:effectLst/>
                        <a:latin typeface="BIZ UDPゴシック" panose="020B0400000000000000" pitchFamily="50" charset="-128"/>
                        <a:ea typeface="BIZ UDPゴシック" panose="020B0400000000000000" pitchFamily="50" charset="-128"/>
                      </a:endParaRPr>
                    </a:p>
                  </a:txBody>
                  <a:tcPr marL="23783" marR="23783" marT="0" marB="0" anchor="ctr"/>
                </a:tc>
                <a:tc rowSpan="2">
                  <a:txBody>
                    <a:bodyPr/>
                    <a:lstStyle/>
                    <a:p>
                      <a:pPr algn="ctr">
                        <a:spcAft>
                          <a:spcPts val="0"/>
                        </a:spcAft>
                      </a:pPr>
                      <a:r>
                        <a:rPr lang="en-US" sz="1000" kern="0" dirty="0">
                          <a:effectLst/>
                          <a:latin typeface="BIZ UDPゴシック" panose="020B0400000000000000" pitchFamily="50" charset="-128"/>
                          <a:ea typeface="BIZ UDPゴシック" panose="020B0400000000000000" pitchFamily="50" charset="-128"/>
                        </a:rPr>
                        <a:t>3</a:t>
                      </a:r>
                      <a:endParaRPr lang="ja-JP" sz="1000" kern="100">
                        <a:effectLst/>
                        <a:latin typeface="BIZ UDPゴシック" panose="020B0400000000000000" pitchFamily="50" charset="-128"/>
                        <a:ea typeface="BIZ UDPゴシック" panose="020B0400000000000000" pitchFamily="50" charset="-128"/>
                      </a:endParaRPr>
                    </a:p>
                  </a:txBody>
                  <a:tcPr marL="23783" marR="23783" marT="0" marB="0" anchor="ctr"/>
                </a:tc>
                <a:tc>
                  <a:txBody>
                    <a:bodyPr/>
                    <a:lstStyle/>
                    <a:p>
                      <a:pPr algn="just">
                        <a:spcAft>
                          <a:spcPts val="0"/>
                        </a:spcAft>
                      </a:pPr>
                      <a:r>
                        <a:rPr lang="ja-JP" sz="1000" kern="0">
                          <a:effectLst/>
                          <a:latin typeface="BIZ UDPゴシック" panose="020B0400000000000000" pitchFamily="50" charset="-128"/>
                          <a:ea typeface="BIZ UDPゴシック" panose="020B0400000000000000" pitchFamily="50" charset="-128"/>
                        </a:rPr>
                        <a:t>ベルトコンベア</a:t>
                      </a:r>
                      <a:endParaRPr lang="ja-JP" sz="1000" kern="100">
                        <a:effectLst/>
                        <a:latin typeface="BIZ UDPゴシック" panose="020B0400000000000000" pitchFamily="50" charset="-128"/>
                        <a:ea typeface="BIZ UDPゴシック" panose="020B0400000000000000" pitchFamily="50" charset="-128"/>
                      </a:endParaRPr>
                    </a:p>
                  </a:txBody>
                  <a:tcPr marL="23783" marR="23783" marT="0" marB="0" anchor="ct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ベルトの幅（</a:t>
                      </a:r>
                      <a:r>
                        <a:rPr lang="en-US" sz="1000" kern="0" dirty="0">
                          <a:effectLst/>
                          <a:latin typeface="BIZ UDPゴシック" panose="020B0400000000000000" pitchFamily="50" charset="-128"/>
                          <a:ea typeface="BIZ UDPゴシック" panose="020B0400000000000000" pitchFamily="50" charset="-128"/>
                        </a:rPr>
                        <a:t>75 cm</a:t>
                      </a:r>
                      <a:r>
                        <a:rPr lang="ja-JP" sz="1000" kern="0" dirty="0">
                          <a:effectLst/>
                          <a:latin typeface="BIZ UDPゴシック" panose="020B0400000000000000" pitchFamily="50" charset="-128"/>
                          <a:ea typeface="BIZ UDPゴシック" panose="020B0400000000000000" pitchFamily="50" charset="-128"/>
                        </a:rPr>
                        <a:t>以上）</a:t>
                      </a:r>
                      <a:endParaRPr lang="ja-JP" sz="1000" kern="100" dirty="0">
                        <a:effectLst/>
                        <a:latin typeface="BIZ UDPゴシック" panose="020B0400000000000000" pitchFamily="50" charset="-128"/>
                        <a:ea typeface="BIZ UDPゴシック" panose="020B0400000000000000" pitchFamily="50" charset="-128"/>
                      </a:endParaRPr>
                    </a:p>
                  </a:txBody>
                  <a:tcPr marL="23783" marR="23783" marT="0" marB="0" anchor="ctr"/>
                </a:tc>
                <a:tc rowSpan="2">
                  <a:txBody>
                    <a:bodyPr/>
                    <a:lstStyle/>
                    <a:p>
                      <a:pPr algn="ctr">
                        <a:spcAft>
                          <a:spcPts val="0"/>
                        </a:spcAft>
                      </a:pPr>
                      <a:r>
                        <a:rPr lang="en-US" altLang="ja-JP" sz="1000" kern="100" dirty="0">
                          <a:effectLst/>
                          <a:latin typeface="BIZ UDPゴシック" panose="020B0400000000000000" pitchFamily="50" charset="-128"/>
                          <a:ea typeface="BIZ UDPゴシック" panose="020B0400000000000000" pitchFamily="50" charset="-128"/>
                        </a:rPr>
                        <a:t>891</a:t>
                      </a:r>
                      <a:endParaRPr lang="ja-JP" sz="1000" kern="100" dirty="0">
                        <a:effectLst/>
                        <a:latin typeface="BIZ UDPゴシック" panose="020B0400000000000000" pitchFamily="50" charset="-128"/>
                        <a:ea typeface="BIZ UDPゴシック" panose="020B0400000000000000" pitchFamily="50" charset="-128"/>
                      </a:endParaRPr>
                    </a:p>
                  </a:txBody>
                  <a:tcPr marL="23783" marR="23783" marT="0" marB="0" anchor="ctr"/>
                </a:tc>
                <a:extLst>
                  <a:ext uri="{0D108BD9-81ED-4DB2-BD59-A6C34878D82A}">
                    <a16:rowId xmlns:a16="http://schemas.microsoft.com/office/drawing/2014/main" val="35709070"/>
                  </a:ext>
                </a:extLst>
              </a:tr>
              <a:tr h="202675">
                <a:tc vMerge="1">
                  <a:txBody>
                    <a:bodyPr/>
                    <a:lstStyle/>
                    <a:p>
                      <a:endParaRPr kumimoji="1" lang="ja-JP" altLang="en-US"/>
                    </a:p>
                  </a:txBody>
                  <a:tcPr/>
                </a:tc>
                <a:tc vMerge="1">
                  <a:txBody>
                    <a:bodyPr/>
                    <a:lstStyle/>
                    <a:p>
                      <a:endParaRPr kumimoji="1" lang="ja-JP" altLang="en-US"/>
                    </a:p>
                  </a:txBody>
                  <a:tcP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バケットコンベア</a:t>
                      </a:r>
                      <a:endParaRPr lang="ja-JP" sz="1000" kern="100" dirty="0">
                        <a:effectLst/>
                        <a:latin typeface="BIZ UDPゴシック" panose="020B0400000000000000" pitchFamily="50" charset="-128"/>
                        <a:ea typeface="BIZ UDPゴシック" panose="020B0400000000000000" pitchFamily="50" charset="-128"/>
                      </a:endParaRPr>
                    </a:p>
                  </a:txBody>
                  <a:tcPr marL="23783" marR="23783" marT="0" marB="0" anchor="ct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バケットの内容積（</a:t>
                      </a:r>
                      <a:r>
                        <a:rPr lang="en-US" sz="1000" kern="0" dirty="0">
                          <a:effectLst/>
                          <a:latin typeface="BIZ UDPゴシック" panose="020B0400000000000000" pitchFamily="50" charset="-128"/>
                          <a:ea typeface="BIZ UDPゴシック" panose="020B0400000000000000" pitchFamily="50" charset="-128"/>
                        </a:rPr>
                        <a:t>0.03 m</a:t>
                      </a:r>
                      <a:r>
                        <a:rPr lang="en-US" sz="1000" kern="0" baseline="30000" dirty="0">
                          <a:effectLst/>
                          <a:latin typeface="BIZ UDPゴシック" panose="020B0400000000000000" pitchFamily="50" charset="-128"/>
                          <a:ea typeface="BIZ UDPゴシック" panose="020B0400000000000000" pitchFamily="50" charset="-128"/>
                        </a:rPr>
                        <a:t>3</a:t>
                      </a:r>
                      <a:r>
                        <a:rPr lang="ja-JP" sz="1000" kern="0" dirty="0">
                          <a:effectLst/>
                          <a:latin typeface="BIZ UDPゴシック" panose="020B0400000000000000" pitchFamily="50" charset="-128"/>
                          <a:ea typeface="BIZ UDPゴシック" panose="020B0400000000000000" pitchFamily="50" charset="-128"/>
                        </a:rPr>
                        <a:t>以上）</a:t>
                      </a:r>
                      <a:endParaRPr lang="ja-JP" sz="1000" kern="100" dirty="0">
                        <a:effectLst/>
                        <a:latin typeface="BIZ UDPゴシック" panose="020B0400000000000000" pitchFamily="50" charset="-128"/>
                        <a:ea typeface="BIZ UDPゴシック" panose="020B0400000000000000" pitchFamily="50" charset="-128"/>
                      </a:endParaRPr>
                    </a:p>
                  </a:txBody>
                  <a:tcPr marL="23783" marR="23783" marT="0" marB="0" anchor="ctr"/>
                </a:tc>
                <a:tc vMerge="1">
                  <a:txBody>
                    <a:bodyPr/>
                    <a:lstStyle/>
                    <a:p>
                      <a:pPr algn="ctr">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23783" marR="23783" marT="0" marB="0" anchor="ctr"/>
                </a:tc>
                <a:extLst>
                  <a:ext uri="{0D108BD9-81ED-4DB2-BD59-A6C34878D82A}">
                    <a16:rowId xmlns:a16="http://schemas.microsoft.com/office/drawing/2014/main" val="923196517"/>
                  </a:ext>
                </a:extLst>
              </a:tr>
              <a:tr h="128652">
                <a:tc vMerge="1">
                  <a:txBody>
                    <a:bodyPr/>
                    <a:lstStyle/>
                    <a:p>
                      <a:endParaRPr kumimoji="1" lang="ja-JP" altLang="en-US" dirty="0"/>
                    </a:p>
                  </a:txBody>
                  <a:tcPr marL="23783" marR="23783" marT="0" marB="0"/>
                </a:tc>
                <a:tc>
                  <a:txBody>
                    <a:bodyPr/>
                    <a:lstStyle/>
                    <a:p>
                      <a:pPr algn="ctr">
                        <a:spcAft>
                          <a:spcPts val="0"/>
                        </a:spcAft>
                      </a:pPr>
                      <a:r>
                        <a:rPr lang="en-US" sz="1000" kern="0" dirty="0">
                          <a:effectLst/>
                          <a:latin typeface="BIZ UDPゴシック" panose="020B0400000000000000" pitchFamily="50" charset="-128"/>
                          <a:ea typeface="BIZ UDPゴシック" panose="020B0400000000000000" pitchFamily="50" charset="-128"/>
                        </a:rPr>
                        <a:t>4</a:t>
                      </a:r>
                      <a:endParaRPr lang="ja-JP" sz="1000" kern="100">
                        <a:effectLst/>
                        <a:latin typeface="BIZ UDPゴシック" panose="020B0400000000000000" pitchFamily="50" charset="-128"/>
                        <a:ea typeface="BIZ UDPゴシック" panose="020B0400000000000000" pitchFamily="50" charset="-128"/>
                      </a:endParaRPr>
                    </a:p>
                  </a:txBody>
                  <a:tcPr marL="23783" marR="23783" marT="0" marB="0" anchor="ctr"/>
                </a:tc>
                <a:tc>
                  <a:txBody>
                    <a:bodyPr/>
                    <a:lstStyle/>
                    <a:p>
                      <a:pPr algn="just">
                        <a:spcAft>
                          <a:spcPts val="0"/>
                        </a:spcAft>
                      </a:pPr>
                      <a:r>
                        <a:rPr lang="ja-JP" sz="1000" kern="0">
                          <a:effectLst/>
                          <a:latin typeface="BIZ UDPゴシック" panose="020B0400000000000000" pitchFamily="50" charset="-128"/>
                          <a:ea typeface="BIZ UDPゴシック" panose="020B0400000000000000" pitchFamily="50" charset="-128"/>
                        </a:rPr>
                        <a:t>破砕機・摩砕機</a:t>
                      </a:r>
                      <a:endParaRPr lang="ja-JP" sz="1000" kern="100">
                        <a:effectLst/>
                        <a:latin typeface="BIZ UDPゴシック" panose="020B0400000000000000" pitchFamily="50" charset="-128"/>
                        <a:ea typeface="BIZ UDPゴシック" panose="020B0400000000000000" pitchFamily="50" charset="-128"/>
                      </a:endParaRPr>
                    </a:p>
                  </a:txBody>
                  <a:tcPr marL="23783" marR="23783" marT="0" marB="0" anchor="ctr"/>
                </a:tc>
                <a:tc>
                  <a:txBody>
                    <a:bodyPr/>
                    <a:lstStyle/>
                    <a:p>
                      <a:pPr algn="just">
                        <a:spcAft>
                          <a:spcPts val="0"/>
                        </a:spcAft>
                      </a:pPr>
                      <a:r>
                        <a:rPr lang="ja-JP" sz="1000" kern="0">
                          <a:effectLst/>
                          <a:latin typeface="BIZ UDPゴシック" panose="020B0400000000000000" pitchFamily="50" charset="-128"/>
                          <a:ea typeface="BIZ UDPゴシック" panose="020B0400000000000000" pitchFamily="50" charset="-128"/>
                        </a:rPr>
                        <a:t>原動機の定格出力（</a:t>
                      </a:r>
                      <a:r>
                        <a:rPr lang="en-US" sz="1000" kern="0" dirty="0">
                          <a:effectLst/>
                          <a:latin typeface="BIZ UDPゴシック" panose="020B0400000000000000" pitchFamily="50" charset="-128"/>
                          <a:ea typeface="BIZ UDPゴシック" panose="020B0400000000000000" pitchFamily="50" charset="-128"/>
                        </a:rPr>
                        <a:t>75 kW</a:t>
                      </a:r>
                      <a:r>
                        <a:rPr lang="ja-JP" sz="1000" kern="0">
                          <a:effectLst/>
                          <a:latin typeface="BIZ UDPゴシック" panose="020B0400000000000000" pitchFamily="50" charset="-128"/>
                          <a:ea typeface="BIZ UDPゴシック" panose="020B0400000000000000" pitchFamily="50" charset="-128"/>
                        </a:rPr>
                        <a:t>以上）</a:t>
                      </a:r>
                      <a:endParaRPr lang="ja-JP" sz="1000" kern="100">
                        <a:effectLst/>
                        <a:latin typeface="BIZ UDPゴシック" panose="020B0400000000000000" pitchFamily="50" charset="-128"/>
                        <a:ea typeface="BIZ UDPゴシック" panose="020B0400000000000000" pitchFamily="50" charset="-128"/>
                      </a:endParaRPr>
                    </a:p>
                  </a:txBody>
                  <a:tcPr marL="23783" marR="23783" marT="0" marB="0" anchor="ctr"/>
                </a:tc>
                <a:tc>
                  <a:txBody>
                    <a:bodyPr/>
                    <a:lstStyle/>
                    <a:p>
                      <a:pPr algn="ctr">
                        <a:spcAft>
                          <a:spcPts val="0"/>
                        </a:spcAft>
                      </a:pPr>
                      <a:r>
                        <a:rPr lang="en-US" altLang="ja-JP" sz="1000" kern="100" dirty="0">
                          <a:effectLst/>
                          <a:latin typeface="BIZ UDPゴシック" panose="020B0400000000000000" pitchFamily="50" charset="-128"/>
                          <a:ea typeface="BIZ UDPゴシック" panose="020B0400000000000000" pitchFamily="50" charset="-128"/>
                        </a:rPr>
                        <a:t>138</a:t>
                      </a:r>
                      <a:endParaRPr lang="ja-JP" sz="1000" kern="100" dirty="0">
                        <a:effectLst/>
                        <a:latin typeface="BIZ UDPゴシック" panose="020B0400000000000000" pitchFamily="50" charset="-128"/>
                        <a:ea typeface="BIZ UDPゴシック" panose="020B0400000000000000" pitchFamily="50" charset="-128"/>
                      </a:endParaRPr>
                    </a:p>
                  </a:txBody>
                  <a:tcPr marL="23783" marR="23783" marT="0" marB="0" anchor="ctr"/>
                </a:tc>
                <a:extLst>
                  <a:ext uri="{0D108BD9-81ED-4DB2-BD59-A6C34878D82A}">
                    <a16:rowId xmlns:a16="http://schemas.microsoft.com/office/drawing/2014/main" val="56816716"/>
                  </a:ext>
                </a:extLst>
              </a:tr>
              <a:tr h="177083">
                <a:tc vMerge="1">
                  <a:txBody>
                    <a:bodyPr/>
                    <a:lstStyle/>
                    <a:p>
                      <a:endParaRPr kumimoji="1" lang="ja-JP" altLang="en-US"/>
                    </a:p>
                  </a:txBody>
                  <a:tcPr/>
                </a:tc>
                <a:tc>
                  <a:txBody>
                    <a:bodyPr/>
                    <a:lstStyle/>
                    <a:p>
                      <a:pPr algn="ctr">
                        <a:spcAft>
                          <a:spcPts val="0"/>
                        </a:spcAft>
                      </a:pPr>
                      <a:r>
                        <a:rPr lang="en-US" sz="1000" kern="0" dirty="0">
                          <a:effectLst/>
                          <a:latin typeface="BIZ UDPゴシック" panose="020B0400000000000000" pitchFamily="50" charset="-128"/>
                          <a:ea typeface="BIZ UDPゴシック" panose="020B0400000000000000" pitchFamily="50" charset="-128"/>
                        </a:rPr>
                        <a:t>5</a:t>
                      </a:r>
                      <a:endParaRPr lang="ja-JP" sz="1000" kern="100">
                        <a:effectLst/>
                        <a:latin typeface="BIZ UDPゴシック" panose="020B0400000000000000" pitchFamily="50" charset="-128"/>
                        <a:ea typeface="BIZ UDPゴシック" panose="020B0400000000000000" pitchFamily="50" charset="-128"/>
                      </a:endParaRPr>
                    </a:p>
                  </a:txBody>
                  <a:tcPr marL="23783" marR="23783" marT="0" marB="0" anchor="ctr"/>
                </a:tc>
                <a:tc>
                  <a:txBody>
                    <a:bodyPr/>
                    <a:lstStyle/>
                    <a:p>
                      <a:pPr algn="just">
                        <a:spcAft>
                          <a:spcPts val="0"/>
                        </a:spcAft>
                      </a:pPr>
                      <a:r>
                        <a:rPr lang="ja-JP" sz="1000" kern="0">
                          <a:effectLst/>
                          <a:latin typeface="BIZ UDPゴシック" panose="020B0400000000000000" pitchFamily="50" charset="-128"/>
                          <a:ea typeface="BIZ UDPゴシック" panose="020B0400000000000000" pitchFamily="50" charset="-128"/>
                        </a:rPr>
                        <a:t>ふるい</a:t>
                      </a:r>
                      <a:endParaRPr lang="ja-JP" sz="1000" kern="100">
                        <a:effectLst/>
                        <a:latin typeface="BIZ UDPゴシック" panose="020B0400000000000000" pitchFamily="50" charset="-128"/>
                        <a:ea typeface="BIZ UDPゴシック" panose="020B0400000000000000" pitchFamily="50" charset="-128"/>
                      </a:endParaRPr>
                    </a:p>
                  </a:txBody>
                  <a:tcPr marL="23783" marR="23783" marT="0" marB="0" anchor="ct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原動機の定格出力（</a:t>
                      </a:r>
                      <a:r>
                        <a:rPr lang="en-US" sz="1000" kern="0" dirty="0">
                          <a:effectLst/>
                          <a:latin typeface="BIZ UDPゴシック" panose="020B0400000000000000" pitchFamily="50" charset="-128"/>
                          <a:ea typeface="BIZ UDPゴシック" panose="020B0400000000000000" pitchFamily="50" charset="-128"/>
                        </a:rPr>
                        <a:t>15 kW</a:t>
                      </a:r>
                      <a:r>
                        <a:rPr lang="ja-JP" sz="1000" kern="0" dirty="0">
                          <a:effectLst/>
                          <a:latin typeface="BIZ UDPゴシック" panose="020B0400000000000000" pitchFamily="50" charset="-128"/>
                          <a:ea typeface="BIZ UDPゴシック" panose="020B0400000000000000" pitchFamily="50" charset="-128"/>
                        </a:rPr>
                        <a:t>以上）</a:t>
                      </a:r>
                      <a:endParaRPr lang="ja-JP" sz="1000" kern="100" dirty="0">
                        <a:effectLst/>
                        <a:latin typeface="BIZ UDPゴシック" panose="020B0400000000000000" pitchFamily="50" charset="-128"/>
                        <a:ea typeface="BIZ UDPゴシック" panose="020B0400000000000000" pitchFamily="50" charset="-128"/>
                      </a:endParaRPr>
                    </a:p>
                  </a:txBody>
                  <a:tcPr marL="23783" marR="23783" marT="0" marB="0" anchor="ctr"/>
                </a:tc>
                <a:tc>
                  <a:txBody>
                    <a:bodyPr/>
                    <a:lstStyle/>
                    <a:p>
                      <a:pPr algn="ctr">
                        <a:spcAft>
                          <a:spcPts val="0"/>
                        </a:spcAft>
                      </a:pPr>
                      <a:r>
                        <a:rPr lang="en-US" altLang="ja-JP" sz="1000" kern="100" dirty="0">
                          <a:effectLst/>
                          <a:latin typeface="BIZ UDPゴシック" panose="020B0400000000000000" pitchFamily="50" charset="-128"/>
                          <a:ea typeface="BIZ UDPゴシック" panose="020B0400000000000000" pitchFamily="50" charset="-128"/>
                        </a:rPr>
                        <a:t>65</a:t>
                      </a:r>
                      <a:endParaRPr lang="ja-JP" sz="1000" kern="100" dirty="0">
                        <a:effectLst/>
                        <a:latin typeface="BIZ UDPゴシック" panose="020B0400000000000000" pitchFamily="50" charset="-128"/>
                        <a:ea typeface="BIZ UDPゴシック" panose="020B0400000000000000" pitchFamily="50" charset="-128"/>
                      </a:endParaRPr>
                    </a:p>
                  </a:txBody>
                  <a:tcPr marL="23783" marR="23783" marT="0" marB="0" anchor="ctr"/>
                </a:tc>
                <a:extLst>
                  <a:ext uri="{0D108BD9-81ED-4DB2-BD59-A6C34878D82A}">
                    <a16:rowId xmlns:a16="http://schemas.microsoft.com/office/drawing/2014/main" val="1200830249"/>
                  </a:ext>
                </a:extLst>
              </a:tr>
            </a:tbl>
          </a:graphicData>
        </a:graphic>
      </p:graphicFrame>
      <p:graphicFrame>
        <p:nvGraphicFramePr>
          <p:cNvPr id="9" name="表 8">
            <a:extLst>
              <a:ext uri="{FF2B5EF4-FFF2-40B4-BE49-F238E27FC236}">
                <a16:creationId xmlns:a16="http://schemas.microsoft.com/office/drawing/2014/main" id="{03151777-1126-4D41-ADA0-4276AB4C85FC}"/>
              </a:ext>
            </a:extLst>
          </p:cNvPr>
          <p:cNvGraphicFramePr>
            <a:graphicFrameLocks noGrp="1"/>
          </p:cNvGraphicFramePr>
          <p:nvPr>
            <p:extLst>
              <p:ext uri="{D42A27DB-BD31-4B8C-83A1-F6EECF244321}">
                <p14:modId xmlns:p14="http://schemas.microsoft.com/office/powerpoint/2010/main" val="1219908321"/>
              </p:ext>
            </p:extLst>
          </p:nvPr>
        </p:nvGraphicFramePr>
        <p:xfrm>
          <a:off x="528192" y="3814376"/>
          <a:ext cx="8550746" cy="2951719"/>
        </p:xfrm>
        <a:graphic>
          <a:graphicData uri="http://schemas.openxmlformats.org/drawingml/2006/table">
            <a:tbl>
              <a:tblPr firstRow="1" bandRow="1">
                <a:tableStyleId>{5C22544A-7EE6-4342-B048-85BDC9FD1C3A}</a:tableStyleId>
              </a:tblPr>
              <a:tblGrid>
                <a:gridCol w="966667">
                  <a:extLst>
                    <a:ext uri="{9D8B030D-6E8A-4147-A177-3AD203B41FA5}">
                      <a16:colId xmlns:a16="http://schemas.microsoft.com/office/drawing/2014/main" val="3309200950"/>
                    </a:ext>
                  </a:extLst>
                </a:gridCol>
                <a:gridCol w="176391">
                  <a:extLst>
                    <a:ext uri="{9D8B030D-6E8A-4147-A177-3AD203B41FA5}">
                      <a16:colId xmlns:a16="http://schemas.microsoft.com/office/drawing/2014/main" val="1282918307"/>
                    </a:ext>
                  </a:extLst>
                </a:gridCol>
                <a:gridCol w="167107">
                  <a:extLst>
                    <a:ext uri="{9D8B030D-6E8A-4147-A177-3AD203B41FA5}">
                      <a16:colId xmlns:a16="http://schemas.microsoft.com/office/drawing/2014/main" val="95211599"/>
                    </a:ext>
                  </a:extLst>
                </a:gridCol>
                <a:gridCol w="1633936">
                  <a:extLst>
                    <a:ext uri="{9D8B030D-6E8A-4147-A177-3AD203B41FA5}">
                      <a16:colId xmlns:a16="http://schemas.microsoft.com/office/drawing/2014/main" val="1605488265"/>
                    </a:ext>
                  </a:extLst>
                </a:gridCol>
                <a:gridCol w="2144541">
                  <a:extLst>
                    <a:ext uri="{9D8B030D-6E8A-4147-A177-3AD203B41FA5}">
                      <a16:colId xmlns:a16="http://schemas.microsoft.com/office/drawing/2014/main" val="723600625"/>
                    </a:ext>
                  </a:extLst>
                </a:gridCol>
                <a:gridCol w="610453">
                  <a:extLst>
                    <a:ext uri="{9D8B030D-6E8A-4147-A177-3AD203B41FA5}">
                      <a16:colId xmlns:a16="http://schemas.microsoft.com/office/drawing/2014/main" val="1758816592"/>
                    </a:ext>
                  </a:extLst>
                </a:gridCol>
                <a:gridCol w="376713">
                  <a:extLst>
                    <a:ext uri="{9D8B030D-6E8A-4147-A177-3AD203B41FA5}">
                      <a16:colId xmlns:a16="http://schemas.microsoft.com/office/drawing/2014/main" val="2775765242"/>
                    </a:ext>
                  </a:extLst>
                </a:gridCol>
                <a:gridCol w="1175942">
                  <a:extLst>
                    <a:ext uri="{9D8B030D-6E8A-4147-A177-3AD203B41FA5}">
                      <a16:colId xmlns:a16="http://schemas.microsoft.com/office/drawing/2014/main" val="4146785507"/>
                    </a:ext>
                  </a:extLst>
                </a:gridCol>
                <a:gridCol w="686996">
                  <a:extLst>
                    <a:ext uri="{9D8B030D-6E8A-4147-A177-3AD203B41FA5}">
                      <a16:colId xmlns:a16="http://schemas.microsoft.com/office/drawing/2014/main" val="2681749677"/>
                    </a:ext>
                  </a:extLst>
                </a:gridCol>
                <a:gridCol w="612000">
                  <a:extLst>
                    <a:ext uri="{9D8B030D-6E8A-4147-A177-3AD203B41FA5}">
                      <a16:colId xmlns:a16="http://schemas.microsoft.com/office/drawing/2014/main" val="392124927"/>
                    </a:ext>
                  </a:extLst>
                </a:gridCol>
              </a:tblGrid>
              <a:tr h="216382">
                <a:tc gridSpan="6">
                  <a:txBody>
                    <a:bodyPr/>
                    <a:lstStyle/>
                    <a:p>
                      <a:pPr algn="ctr">
                        <a:spcAft>
                          <a:spcPts val="0"/>
                        </a:spcAft>
                      </a:pPr>
                      <a:r>
                        <a:rPr lang="en-US" altLang="ja-JP" sz="1200" kern="0" dirty="0">
                          <a:effectLst/>
                          <a:latin typeface="BIZ UDPゴシック" panose="020B0400000000000000" pitchFamily="50" charset="-128"/>
                          <a:ea typeface="BIZ UDPゴシック" panose="020B0400000000000000" pitchFamily="50" charset="-128"/>
                        </a:rPr>
                        <a:t>【</a:t>
                      </a:r>
                      <a:r>
                        <a:rPr lang="ja-JP" altLang="en-US" sz="1200" kern="0" dirty="0">
                          <a:effectLst/>
                          <a:latin typeface="BIZ UDPゴシック" panose="020B0400000000000000" pitchFamily="50" charset="-128"/>
                          <a:ea typeface="BIZ UDPゴシック" panose="020B0400000000000000" pitchFamily="50" charset="-128"/>
                        </a:rPr>
                        <a:t>一般粉じん</a:t>
                      </a:r>
                      <a:r>
                        <a:rPr lang="en-US" altLang="ja-JP" sz="1200" kern="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23783" marR="23783" marT="0" marB="0" anchor="ctr"/>
                </a:tc>
                <a:tc gridSpan="4">
                  <a:txBody>
                    <a:bodyPr/>
                    <a:lstStyle/>
                    <a:p>
                      <a:pPr algn="ctr">
                        <a:spcAft>
                          <a:spcPts val="0"/>
                        </a:spcAft>
                      </a:pPr>
                      <a:r>
                        <a:rPr lang="en-US" altLang="ja-JP" sz="1200" kern="100" dirty="0">
                          <a:effectLst/>
                          <a:latin typeface="BIZ UDPゴシック" panose="020B0400000000000000" pitchFamily="50" charset="-128"/>
                          <a:ea typeface="BIZ UDPゴシック" panose="020B0400000000000000" pitchFamily="50" charset="-128"/>
                        </a:rPr>
                        <a:t>【</a:t>
                      </a:r>
                      <a:r>
                        <a:rPr lang="ja-JP" altLang="en-US" sz="1200" kern="100" dirty="0">
                          <a:effectLst/>
                          <a:latin typeface="BIZ UDPゴシック" panose="020B0400000000000000" pitchFamily="50" charset="-128"/>
                          <a:ea typeface="BIZ UDPゴシック" panose="020B0400000000000000" pitchFamily="50" charset="-128"/>
                        </a:rPr>
                        <a:t>特定粉じん</a:t>
                      </a:r>
                      <a:r>
                        <a:rPr lang="en-US" altLang="ja-JP"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endParaRPr>
                    </a:p>
                  </a:txBody>
                  <a:tcPr marL="0" marR="0" marT="0" marB="0"/>
                </a:tc>
                <a:tc hMerge="1">
                  <a:txBody>
                    <a:bodyPr/>
                    <a:lstStyle/>
                    <a:p>
                      <a:endParaRPr kumimoji="1" lang="ja-JP" altLang="en-US"/>
                    </a:p>
                  </a:txBody>
                  <a:tcPr/>
                </a:tc>
                <a:tc hMerge="1">
                  <a:txBody>
                    <a:bodyPr/>
                    <a:lstStyle/>
                    <a:p>
                      <a:endParaRPr kumimoji="1" lang="ja-JP" altLang="en-US"/>
                    </a:p>
                  </a:txBody>
                  <a:tcPr/>
                </a:tc>
                <a:tc hMerge="1">
                  <a:txBody>
                    <a:bodyPr/>
                    <a:lstStyle/>
                    <a:p>
                      <a:pPr algn="ctr">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2493744244"/>
                  </a:ext>
                </a:extLst>
              </a:tr>
              <a:tr h="275396">
                <a:tc>
                  <a:txBody>
                    <a:bodyPr/>
                    <a:lstStyle/>
                    <a:p>
                      <a:pPr algn="ctr">
                        <a:spcAft>
                          <a:spcPts val="0"/>
                        </a:spcAft>
                      </a:pPr>
                      <a:r>
                        <a:rPr lang="ja-JP" sz="1000" kern="0">
                          <a:effectLst/>
                          <a:latin typeface="BIZ UDPゴシック" panose="020B0400000000000000" pitchFamily="50" charset="-128"/>
                          <a:ea typeface="BIZ UDPゴシック" panose="020B0400000000000000" pitchFamily="50" charset="-128"/>
                        </a:rPr>
                        <a:t>用途</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ja-JP" sz="1000" kern="0">
                          <a:effectLst/>
                          <a:latin typeface="BIZ UDPゴシック" panose="020B0400000000000000" pitchFamily="50" charset="-128"/>
                          <a:ea typeface="BIZ UDPゴシック" panose="020B0400000000000000" pitchFamily="50" charset="-128"/>
                        </a:rPr>
                        <a:t>項</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algn="ctr">
                        <a:spcAft>
                          <a:spcPts val="0"/>
                        </a:spcAft>
                      </a:pPr>
                      <a:r>
                        <a:rPr lang="ja-JP" sz="1000" kern="0" dirty="0">
                          <a:effectLst/>
                          <a:latin typeface="BIZ UDPゴシック" panose="020B0400000000000000" pitchFamily="50" charset="-128"/>
                          <a:ea typeface="BIZ UDPゴシック" panose="020B0400000000000000" pitchFamily="50" charset="-128"/>
                        </a:rPr>
                        <a:t>施設種類</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a:txBody>
                    <a:bodyPr/>
                    <a:lstStyle/>
                    <a:p>
                      <a:pPr algn="ctr">
                        <a:spcAft>
                          <a:spcPts val="0"/>
                        </a:spcAft>
                      </a:pPr>
                      <a:r>
                        <a:rPr lang="ja-JP" sz="1000" kern="0" dirty="0">
                          <a:effectLst/>
                          <a:latin typeface="BIZ UDPゴシック" panose="020B0400000000000000" pitchFamily="50" charset="-128"/>
                          <a:ea typeface="BIZ UDPゴシック" panose="020B0400000000000000" pitchFamily="50" charset="-128"/>
                        </a:rPr>
                        <a:t>規模</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ja-JP" altLang="en-US" sz="1000" kern="100" dirty="0">
                          <a:effectLst/>
                          <a:latin typeface="BIZ UDPゴシック" panose="020B0400000000000000" pitchFamily="50" charset="-128"/>
                          <a:ea typeface="BIZ UDPゴシック" panose="020B0400000000000000" pitchFamily="50" charset="-128"/>
                        </a:rPr>
                        <a:t>施設数（</a:t>
                      </a:r>
                      <a:r>
                        <a:rPr lang="en-US" altLang="ja-JP" sz="1000" kern="100" dirty="0">
                          <a:effectLst/>
                          <a:latin typeface="BIZ UDPゴシック" panose="020B0400000000000000" pitchFamily="50" charset="-128"/>
                          <a:ea typeface="BIZ UDPゴシック" panose="020B0400000000000000" pitchFamily="50" charset="-128"/>
                        </a:rPr>
                        <a:t>H29</a:t>
                      </a:r>
                      <a:r>
                        <a:rPr lang="ja-JP" altLang="en-US" sz="1000" kern="100" dirty="0">
                          <a:effectLst/>
                          <a:latin typeface="BIZ UDPゴシック" panose="020B0400000000000000" pitchFamily="50" charset="-128"/>
                          <a:ea typeface="BIZ UDPゴシック" panose="020B0400000000000000" pitchFamily="50" charset="-128"/>
                        </a:rPr>
                        <a:t>末）</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ja-JP" sz="1000" kern="0" dirty="0">
                          <a:effectLst/>
                          <a:latin typeface="BIZ UDPゴシック" panose="020B0400000000000000" pitchFamily="50" charset="-128"/>
                          <a:ea typeface="BIZ UDPゴシック" panose="020B0400000000000000" pitchFamily="50" charset="-128"/>
                        </a:rPr>
                        <a:t>項</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ja-JP" sz="1000" kern="0" dirty="0">
                          <a:effectLst/>
                          <a:latin typeface="BIZ UDPゴシック" panose="020B0400000000000000" pitchFamily="50" charset="-128"/>
                          <a:ea typeface="BIZ UDPゴシック" panose="020B0400000000000000" pitchFamily="50" charset="-128"/>
                        </a:rPr>
                        <a:t>施設種類</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r>
                        <a:rPr lang="ja-JP" sz="1000" kern="0" dirty="0">
                          <a:effectLst/>
                          <a:latin typeface="BIZ UDPゴシック" panose="020B0400000000000000" pitchFamily="50" charset="-128"/>
                          <a:ea typeface="BIZ UDPゴシック" panose="020B0400000000000000" pitchFamily="50" charset="-128"/>
                        </a:rPr>
                        <a:t>規模</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00" kern="100" dirty="0">
                          <a:effectLst/>
                          <a:latin typeface="BIZ UDPゴシック" panose="020B0400000000000000" pitchFamily="50" charset="-128"/>
                          <a:ea typeface="BIZ UDPゴシック" panose="020B0400000000000000" pitchFamily="50" charset="-128"/>
                        </a:rPr>
                        <a:t>施設数</a:t>
                      </a:r>
                      <a:endParaRPr lang="en-US" altLang="ja-JP" sz="1000" kern="100" dirty="0">
                        <a:effectLst/>
                        <a:latin typeface="BIZ UDPゴシック" panose="020B0400000000000000" pitchFamily="50" charset="-128"/>
                        <a:ea typeface="BIZ UDPゴシック" panose="020B0400000000000000"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00" kern="100" dirty="0">
                          <a:effectLst/>
                          <a:latin typeface="BIZ UDPゴシック" panose="020B0400000000000000" pitchFamily="50" charset="-128"/>
                          <a:ea typeface="BIZ UDPゴシック" panose="020B0400000000000000" pitchFamily="50" charset="-128"/>
                        </a:rPr>
                        <a:t>（</a:t>
                      </a:r>
                      <a:r>
                        <a:rPr lang="en-US" altLang="ja-JP" sz="1000" kern="100" dirty="0">
                          <a:effectLst/>
                          <a:latin typeface="BIZ UDPゴシック" panose="020B0400000000000000" pitchFamily="50" charset="-128"/>
                          <a:ea typeface="BIZ UDPゴシック" panose="020B0400000000000000" pitchFamily="50" charset="-128"/>
                        </a:rPr>
                        <a:t>H29</a:t>
                      </a:r>
                      <a:r>
                        <a:rPr lang="ja-JP" altLang="en-US" sz="1000" kern="100" dirty="0">
                          <a:effectLst/>
                          <a:latin typeface="BIZ UDPゴシック" panose="020B0400000000000000" pitchFamily="50" charset="-128"/>
                          <a:ea typeface="BIZ UDPゴシック" panose="020B0400000000000000" pitchFamily="50" charset="-128"/>
                        </a:rPr>
                        <a:t>末）</a:t>
                      </a:r>
                      <a:endParaRPr lang="ja-JP" alt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988201422"/>
                  </a:ext>
                </a:extLst>
              </a:tr>
              <a:tr h="178457">
                <a:tc rowSpan="4">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食料品の製造</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rowSpan="4">
                  <a:txBody>
                    <a:bodyPr/>
                    <a:lstStyle/>
                    <a:p>
                      <a:pPr algn="ctr">
                        <a:spcAft>
                          <a:spcPts val="0"/>
                        </a:spcAft>
                      </a:pPr>
                      <a:r>
                        <a:rPr lang="en-US" sz="1000" kern="0" dirty="0">
                          <a:effectLst/>
                          <a:latin typeface="BIZ UDPゴシック" panose="020B0400000000000000" pitchFamily="50" charset="-128"/>
                          <a:ea typeface="BIZ UDPゴシック" panose="020B0400000000000000" pitchFamily="50" charset="-128"/>
                        </a:rPr>
                        <a:t>1</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ja-JP" sz="1000" kern="0">
                          <a:effectLst/>
                          <a:latin typeface="BIZ UDPゴシック" panose="020B0400000000000000" pitchFamily="50" charset="-128"/>
                          <a:ea typeface="BIZ UDPゴシック" panose="020B0400000000000000" pitchFamily="50" charset="-128"/>
                        </a:rPr>
                        <a:t>イ</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a:effectLst/>
                          <a:latin typeface="BIZ UDPゴシック" panose="020B0400000000000000" pitchFamily="50" charset="-128"/>
                          <a:ea typeface="BIZ UDPゴシック" panose="020B0400000000000000" pitchFamily="50" charset="-128"/>
                        </a:rPr>
                        <a:t>粉粒塊輸送用コンベア施設</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a:effectLst/>
                          <a:latin typeface="BIZ UDPゴシック" panose="020B0400000000000000" pitchFamily="50" charset="-128"/>
                          <a:ea typeface="BIZ UDPゴシック" panose="020B0400000000000000" pitchFamily="50" charset="-128"/>
                        </a:rPr>
                        <a:t>輸送能力（</a:t>
                      </a:r>
                      <a:r>
                        <a:rPr lang="en-US" sz="1000" kern="0" dirty="0">
                          <a:effectLst/>
                          <a:latin typeface="BIZ UDPゴシック" panose="020B0400000000000000" pitchFamily="50" charset="-128"/>
                          <a:ea typeface="BIZ UDPゴシック" panose="020B0400000000000000" pitchFamily="50" charset="-128"/>
                        </a:rPr>
                        <a:t>30 t / </a:t>
                      </a:r>
                      <a:r>
                        <a:rPr lang="ja-JP" sz="1000" kern="0">
                          <a:effectLst/>
                          <a:latin typeface="BIZ UDPゴシック" panose="020B0400000000000000" pitchFamily="50" charset="-128"/>
                          <a:ea typeface="BIZ UDPゴシック" panose="020B0400000000000000" pitchFamily="50" charset="-128"/>
                        </a:rPr>
                        <a:t>時以上）</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1000"/>
                        </a:lnSpc>
                      </a:pPr>
                      <a:r>
                        <a:rPr lang="en-US" sz="1000" kern="100" dirty="0">
                          <a:effectLst/>
                          <a:latin typeface="BIZ UDPゴシック" panose="020B0400000000000000" pitchFamily="50" charset="-128"/>
                          <a:ea typeface="BIZ UDPゴシック" panose="020B0400000000000000" pitchFamily="50" charset="-128"/>
                        </a:rPr>
                        <a:t>93</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rowSpan="8" gridSpan="4">
                  <a:txBody>
                    <a:bodyPr/>
                    <a:lstStyle/>
                    <a:p>
                      <a:pPr algn="ctr">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solidFill>
                        <a:schemeClr val="tx1"/>
                      </a:solidFill>
                      <a:prstDash val="solid"/>
                      <a:round/>
                      <a:headEnd type="none" w="med" len="med"/>
                      <a:tailEnd type="none" w="med" len="med"/>
                    </a:lnBlToTr>
                  </a:tcPr>
                </a:tc>
                <a:tc rowSpan="8" hMerge="1">
                  <a:txBody>
                    <a:bodyPr/>
                    <a:lstStyle/>
                    <a:p>
                      <a:endParaRPr kumimoji="1" lang="ja-JP" altLang="en-US"/>
                    </a:p>
                  </a:txBody>
                  <a:tcPr/>
                </a:tc>
                <a:tc rowSpan="8" hMerge="1">
                  <a:txBody>
                    <a:bodyPr/>
                    <a:lstStyle/>
                    <a:p>
                      <a:endParaRPr kumimoji="1" lang="ja-JP" altLang="en-US"/>
                    </a:p>
                  </a:txBody>
                  <a:tcPr/>
                </a:tc>
                <a:tc rowSpan="8" hMerge="1">
                  <a:txBody>
                    <a:bodyPr/>
                    <a:lstStyle/>
                    <a:p>
                      <a:pPr algn="ctr">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23783" marR="23783" marT="0" marB="0" anchor="ct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2097639472"/>
                  </a:ext>
                </a:extLst>
              </a:tr>
              <a:tr h="178457">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1000" kern="0">
                          <a:effectLst/>
                          <a:latin typeface="BIZ UDPゴシック" panose="020B0400000000000000" pitchFamily="50" charset="-128"/>
                          <a:ea typeface="BIZ UDPゴシック" panose="020B0400000000000000" pitchFamily="50" charset="-128"/>
                        </a:rPr>
                        <a:t>ロ</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ふるい分施設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a:effectLst/>
                          <a:latin typeface="BIZ UDPゴシック" panose="020B0400000000000000" pitchFamily="50" charset="-128"/>
                          <a:ea typeface="BIZ UDPゴシック" panose="020B0400000000000000" pitchFamily="50" charset="-128"/>
                        </a:rPr>
                        <a:t>原動機の定格出力（</a:t>
                      </a:r>
                      <a:r>
                        <a:rPr lang="en-US" sz="1000" kern="0" dirty="0">
                          <a:effectLst/>
                          <a:latin typeface="BIZ UDPゴシック" panose="020B0400000000000000" pitchFamily="50" charset="-128"/>
                          <a:ea typeface="BIZ UDPゴシック" panose="020B0400000000000000" pitchFamily="50" charset="-128"/>
                        </a:rPr>
                        <a:t>1.5 kW</a:t>
                      </a:r>
                      <a:r>
                        <a:rPr lang="ja-JP" sz="1000" kern="0">
                          <a:effectLst/>
                          <a:latin typeface="BIZ UDPゴシック" panose="020B0400000000000000" pitchFamily="50" charset="-128"/>
                          <a:ea typeface="BIZ UDPゴシック" panose="020B0400000000000000" pitchFamily="50" charset="-128"/>
                        </a:rPr>
                        <a:t>以上）</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1000"/>
                        </a:lnSpc>
                      </a:pPr>
                      <a:r>
                        <a:rPr lang="en-US" sz="1000" kern="100" dirty="0">
                          <a:effectLst/>
                          <a:latin typeface="BIZ UDPゴシック" panose="020B0400000000000000" pitchFamily="50" charset="-128"/>
                          <a:ea typeface="BIZ UDPゴシック" panose="020B0400000000000000" pitchFamily="50" charset="-128"/>
                        </a:rPr>
                        <a:t>69</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3133841059"/>
                  </a:ext>
                </a:extLst>
              </a:tr>
              <a:tr h="237943">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1000" kern="0">
                          <a:effectLst/>
                          <a:latin typeface="BIZ UDPゴシック" panose="020B0400000000000000" pitchFamily="50" charset="-128"/>
                          <a:ea typeface="BIZ UDPゴシック" panose="020B0400000000000000" pitchFamily="50" charset="-128"/>
                        </a:rPr>
                        <a:t>ハ</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粉砕施設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a:effectLst/>
                          <a:latin typeface="BIZ UDPゴシック" panose="020B0400000000000000" pitchFamily="50" charset="-128"/>
                          <a:ea typeface="BIZ UDPゴシック" panose="020B0400000000000000" pitchFamily="50" charset="-128"/>
                        </a:rPr>
                        <a:t>原動機の定格出力 （</a:t>
                      </a:r>
                      <a:r>
                        <a:rPr lang="en-US" sz="1000" kern="0" dirty="0">
                          <a:effectLst/>
                          <a:latin typeface="BIZ UDPゴシック" panose="020B0400000000000000" pitchFamily="50" charset="-128"/>
                          <a:ea typeface="BIZ UDPゴシック" panose="020B0400000000000000" pitchFamily="50" charset="-128"/>
                        </a:rPr>
                        <a:t>7.5 kW</a:t>
                      </a:r>
                      <a:r>
                        <a:rPr lang="ja-JP" sz="1000" kern="0">
                          <a:effectLst/>
                          <a:latin typeface="BIZ UDPゴシック" panose="020B0400000000000000" pitchFamily="50" charset="-128"/>
                          <a:ea typeface="BIZ UDPゴシック" panose="020B0400000000000000" pitchFamily="50" charset="-128"/>
                        </a:rPr>
                        <a:t>以上）</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1000"/>
                        </a:lnSpc>
                      </a:pPr>
                      <a:r>
                        <a:rPr lang="en-US" sz="1000" kern="100" dirty="0">
                          <a:effectLst/>
                          <a:latin typeface="BIZ UDPゴシック" panose="020B0400000000000000" pitchFamily="50" charset="-128"/>
                          <a:ea typeface="BIZ UDPゴシック" panose="020B0400000000000000" pitchFamily="50" charset="-128"/>
                        </a:rPr>
                        <a:t>105</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1604673566"/>
                  </a:ext>
                </a:extLst>
              </a:tr>
              <a:tr h="137698">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1000" kern="0">
                          <a:effectLst/>
                          <a:latin typeface="BIZ UDPゴシック" panose="020B0400000000000000" pitchFamily="50" charset="-128"/>
                          <a:ea typeface="BIZ UDPゴシック" panose="020B0400000000000000" pitchFamily="50" charset="-128"/>
                        </a:rPr>
                        <a:t>ニ</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リンターの分離施設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a:effectLst/>
                          <a:latin typeface="BIZ UDPゴシック" panose="020B0400000000000000" pitchFamily="50" charset="-128"/>
                          <a:ea typeface="BIZ UDPゴシック" panose="020B0400000000000000" pitchFamily="50" charset="-128"/>
                        </a:rPr>
                        <a:t>すべて</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1000"/>
                        </a:lnSpc>
                      </a:pPr>
                      <a:r>
                        <a:rPr lang="en-US" sz="1000" kern="100" dirty="0">
                          <a:effectLst/>
                          <a:latin typeface="BIZ UDPゴシック" panose="020B0400000000000000" pitchFamily="50" charset="-128"/>
                          <a:ea typeface="BIZ UDPゴシック" panose="020B0400000000000000" pitchFamily="50" charset="-128"/>
                        </a:rPr>
                        <a:t>14</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577075207"/>
                  </a:ext>
                </a:extLst>
              </a:tr>
              <a:tr h="137698">
                <a:tc rowSpan="5">
                  <a:txBody>
                    <a:bodyPr/>
                    <a:lstStyle/>
                    <a:p>
                      <a:pPr algn="just">
                        <a:spcAft>
                          <a:spcPts val="0"/>
                        </a:spcAft>
                      </a:pPr>
                      <a:r>
                        <a:rPr lang="ja-JP" sz="1000" kern="0">
                          <a:effectLst/>
                          <a:latin typeface="BIZ UDPゴシック" panose="020B0400000000000000" pitchFamily="50" charset="-128"/>
                          <a:ea typeface="BIZ UDPゴシック" panose="020B0400000000000000" pitchFamily="50" charset="-128"/>
                        </a:rPr>
                        <a:t>繊維製品 （衣服等に係るものを除く</a:t>
                      </a:r>
                      <a:r>
                        <a:rPr lang="en-US" sz="1000" kern="0" dirty="0">
                          <a:effectLst/>
                          <a:latin typeface="BIZ UDPゴシック" panose="020B0400000000000000" pitchFamily="50" charset="-128"/>
                          <a:ea typeface="BIZ UDPゴシック" panose="020B0400000000000000" pitchFamily="50" charset="-128"/>
                        </a:rPr>
                        <a:t>) </a:t>
                      </a:r>
                      <a:r>
                        <a:rPr lang="ja-JP" sz="1000" kern="0">
                          <a:effectLst/>
                          <a:latin typeface="BIZ UDPゴシック" panose="020B0400000000000000" pitchFamily="50" charset="-128"/>
                          <a:ea typeface="BIZ UDPゴシック" panose="020B0400000000000000" pitchFamily="50" charset="-128"/>
                        </a:rPr>
                        <a:t>の製造</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rowSpan="5">
                  <a:txBody>
                    <a:bodyPr/>
                    <a:lstStyle/>
                    <a:p>
                      <a:pPr algn="ctr">
                        <a:spcAft>
                          <a:spcPts val="0"/>
                        </a:spcAft>
                      </a:pPr>
                      <a:r>
                        <a:rPr lang="en-US" sz="1000" kern="0" dirty="0">
                          <a:effectLst/>
                          <a:latin typeface="BIZ UDPゴシック" panose="020B0400000000000000" pitchFamily="50" charset="-128"/>
                          <a:ea typeface="BIZ UDPゴシック" panose="020B0400000000000000" pitchFamily="50" charset="-128"/>
                        </a:rPr>
                        <a:t>2</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ja-JP" sz="1000" kern="0">
                          <a:effectLst/>
                          <a:latin typeface="BIZ UDPゴシック" panose="020B0400000000000000" pitchFamily="50" charset="-128"/>
                          <a:ea typeface="BIZ UDPゴシック" panose="020B0400000000000000" pitchFamily="50" charset="-128"/>
                        </a:rPr>
                        <a:t>イ</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製綿施設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a:effectLst/>
                          <a:latin typeface="BIZ UDPゴシック" panose="020B0400000000000000" pitchFamily="50" charset="-128"/>
                          <a:ea typeface="BIZ UDPゴシック" panose="020B0400000000000000" pitchFamily="50" charset="-128"/>
                        </a:rPr>
                        <a:t>すべて</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1000"/>
                        </a:lnSpc>
                      </a:pPr>
                      <a:r>
                        <a:rPr lang="en-US" sz="1000" kern="100" dirty="0">
                          <a:effectLst/>
                          <a:latin typeface="BIZ UDPゴシック" panose="020B0400000000000000" pitchFamily="50" charset="-128"/>
                          <a:ea typeface="BIZ UDPゴシック" panose="020B0400000000000000" pitchFamily="50" charset="-128"/>
                        </a:rPr>
                        <a:t>166</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gridSpan="4" vMerge="1">
                  <a:txBody>
                    <a:bodyPr/>
                    <a:lstStyle/>
                    <a:p>
                      <a:pPr algn="ctr">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23783" marR="23783" marT="0" marB="0" anchor="ctr">
                    <a:lnBlToTr w="12700" cap="flat" cmpd="sng" algn="ctr">
                      <a:solidFill>
                        <a:schemeClr val="tx1"/>
                      </a:solidFill>
                      <a:prstDash val="solid"/>
                      <a:round/>
                      <a:headEnd type="none" w="med" len="med"/>
                      <a:tailEnd type="none" w="med" len="med"/>
                    </a:lnBlToTr>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2132267289"/>
                  </a:ext>
                </a:extLst>
              </a:tr>
              <a:tr h="137698">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1000" kern="0">
                          <a:effectLst/>
                          <a:latin typeface="BIZ UDPゴシック" panose="020B0400000000000000" pitchFamily="50" charset="-128"/>
                          <a:ea typeface="BIZ UDPゴシック" panose="020B0400000000000000" pitchFamily="50" charset="-128"/>
                        </a:rPr>
                        <a:t>ロ</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植毛施設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1000"/>
                        </a:lnSpc>
                      </a:pPr>
                      <a:r>
                        <a:rPr lang="en-US" sz="1000" kern="100" dirty="0">
                          <a:effectLst/>
                          <a:latin typeface="BIZ UDPゴシック" panose="020B0400000000000000" pitchFamily="50" charset="-128"/>
                          <a:ea typeface="BIZ UDPゴシック" panose="020B0400000000000000" pitchFamily="50" charset="-128"/>
                        </a:rPr>
                        <a:t>6</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gridSpan="4" vMerge="1">
                  <a:txBody>
                    <a:bodyPr/>
                    <a:lstStyle/>
                    <a:p>
                      <a:pPr algn="ctr">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23783" marR="23783" marT="0" marB="0" anchor="ct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3122435270"/>
                  </a:ext>
                </a:extLst>
              </a:tr>
              <a:tr h="137698">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1000" kern="0">
                          <a:effectLst/>
                          <a:latin typeface="BIZ UDPゴシック" panose="020B0400000000000000" pitchFamily="50" charset="-128"/>
                          <a:ea typeface="BIZ UDPゴシック" panose="020B0400000000000000" pitchFamily="50" charset="-128"/>
                        </a:rPr>
                        <a:t>ハ</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起毛施設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1000"/>
                        </a:lnSpc>
                      </a:pPr>
                      <a:r>
                        <a:rPr lang="en-US" sz="1000" kern="100" dirty="0">
                          <a:effectLst/>
                          <a:latin typeface="BIZ UDPゴシック" panose="020B0400000000000000" pitchFamily="50" charset="-128"/>
                          <a:ea typeface="BIZ UDPゴシック" panose="020B0400000000000000" pitchFamily="50" charset="-128"/>
                        </a:rPr>
                        <a:t>150</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gridSpan="4" vMerge="1">
                  <a:txBody>
                    <a:bodyPr/>
                    <a:lstStyle/>
                    <a:p>
                      <a:pPr algn="ctr">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23783" marR="23783" marT="0" marB="0" anchor="ct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4093157009"/>
                  </a:ext>
                </a:extLst>
              </a:tr>
              <a:tr h="137698">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1000" kern="0">
                          <a:effectLst/>
                          <a:latin typeface="BIZ UDPゴシック" panose="020B0400000000000000" pitchFamily="50" charset="-128"/>
                          <a:ea typeface="BIZ UDPゴシック" panose="020B0400000000000000" pitchFamily="50" charset="-128"/>
                        </a:rPr>
                        <a:t>ニ</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剪毛施設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a:effectLst/>
                          <a:latin typeface="BIZ UDPゴシック" panose="020B0400000000000000" pitchFamily="50" charset="-128"/>
                          <a:ea typeface="BIZ UDPゴシック" panose="020B0400000000000000" pitchFamily="50" charset="-128"/>
                        </a:rPr>
                        <a:t>すべて</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1000"/>
                        </a:lnSpc>
                      </a:pPr>
                      <a:r>
                        <a:rPr lang="en-US" sz="1000" kern="100" dirty="0">
                          <a:effectLst/>
                          <a:latin typeface="BIZ UDPゴシック" panose="020B0400000000000000" pitchFamily="50" charset="-128"/>
                          <a:ea typeface="BIZ UDPゴシック" panose="020B0400000000000000" pitchFamily="50" charset="-128"/>
                        </a:rPr>
                        <a:t>80</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gridSpan="4" vMerge="1">
                  <a:txBody>
                    <a:bodyPr/>
                    <a:lstStyle/>
                    <a:p>
                      <a:pPr algn="ctr">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23783" marR="23783" marT="0" marB="0" anchor="ct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1314612319"/>
                  </a:ext>
                </a:extLst>
              </a:tr>
              <a:tr h="137698">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1000" kern="0">
                          <a:effectLst/>
                          <a:latin typeface="BIZ UDPゴシック" panose="020B0400000000000000" pitchFamily="50" charset="-128"/>
                          <a:ea typeface="BIZ UDPゴシック" panose="020B0400000000000000" pitchFamily="50" charset="-128"/>
                        </a:rPr>
                        <a:t>ホ</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a:effectLst/>
                          <a:latin typeface="BIZ UDPゴシック" panose="020B0400000000000000" pitchFamily="50" charset="-128"/>
                          <a:ea typeface="BIZ UDPゴシック" panose="020B0400000000000000" pitchFamily="50" charset="-128"/>
                        </a:rPr>
                        <a:t>混合施設</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a:effectLst/>
                          <a:latin typeface="BIZ UDPゴシック" panose="020B0400000000000000" pitchFamily="50" charset="-128"/>
                          <a:ea typeface="BIZ UDPゴシック" panose="020B0400000000000000" pitchFamily="50" charset="-128"/>
                        </a:rPr>
                        <a:t>すべて</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1000"/>
                        </a:lnSpc>
                      </a:pPr>
                      <a:r>
                        <a:rPr lang="en-US" sz="1000" kern="100" dirty="0">
                          <a:effectLst/>
                          <a:latin typeface="BIZ UDPゴシック" panose="020B0400000000000000" pitchFamily="50" charset="-128"/>
                          <a:ea typeface="BIZ UDPゴシック" panose="020B0400000000000000" pitchFamily="50" charset="-128"/>
                        </a:rPr>
                        <a:t>0</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en-US" altLang="ja-JP" sz="1000" kern="100" dirty="0">
                          <a:effectLst/>
                          <a:latin typeface="BIZ UDPゴシック" panose="020B0400000000000000" pitchFamily="50" charset="-128"/>
                          <a:ea typeface="BIZ UDPゴシック" panose="020B0400000000000000" pitchFamily="50" charset="-128"/>
                        </a:rPr>
                        <a:t>1</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ja-JP" sz="1000" kern="0" dirty="0">
                          <a:effectLst/>
                          <a:latin typeface="BIZ UDPゴシック" panose="020B0400000000000000" pitchFamily="50" charset="-128"/>
                          <a:ea typeface="BIZ UDPゴシック" panose="020B0400000000000000" pitchFamily="50" charset="-128"/>
                        </a:rPr>
                        <a:t>混合施設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en-US" altLang="ja-JP" sz="1000" kern="100" dirty="0">
                          <a:effectLst/>
                          <a:latin typeface="BIZ UDPゴシック" panose="020B0400000000000000" pitchFamily="50" charset="-128"/>
                          <a:ea typeface="BIZ UDPゴシック" panose="020B0400000000000000" pitchFamily="50" charset="-128"/>
                        </a:rPr>
                        <a:t>0</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391578424"/>
                  </a:ext>
                </a:extLst>
              </a:tr>
              <a:tr h="178457">
                <a:tc rowSpan="5">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木材若しくは木製品の製造 </a:t>
                      </a:r>
                      <a:r>
                        <a:rPr lang="en-US" sz="1000" kern="0" dirty="0">
                          <a:effectLst/>
                          <a:latin typeface="BIZ UDPゴシック" panose="020B0400000000000000" pitchFamily="50" charset="-128"/>
                          <a:ea typeface="BIZ UDPゴシック" panose="020B0400000000000000" pitchFamily="50" charset="-128"/>
                        </a:rPr>
                        <a:t>(</a:t>
                      </a:r>
                      <a:r>
                        <a:rPr lang="ja-JP" sz="1000" kern="0" dirty="0">
                          <a:effectLst/>
                          <a:latin typeface="BIZ UDPゴシック" panose="020B0400000000000000" pitchFamily="50" charset="-128"/>
                          <a:ea typeface="BIZ UDPゴシック" panose="020B0400000000000000" pitchFamily="50" charset="-128"/>
                        </a:rPr>
                        <a:t>家具を除く</a:t>
                      </a:r>
                      <a:r>
                        <a:rPr lang="en-US" sz="1000" kern="0" dirty="0">
                          <a:effectLst/>
                          <a:latin typeface="BIZ UDPゴシック" panose="020B0400000000000000" pitchFamily="50" charset="-128"/>
                          <a:ea typeface="BIZ UDPゴシック" panose="020B0400000000000000" pitchFamily="50" charset="-128"/>
                        </a:rPr>
                        <a:t>) </a:t>
                      </a:r>
                      <a:r>
                        <a:rPr lang="ja-JP" sz="1000" kern="0" dirty="0">
                          <a:effectLst/>
                          <a:latin typeface="BIZ UDPゴシック" panose="020B0400000000000000" pitchFamily="50" charset="-128"/>
                          <a:ea typeface="BIZ UDPゴシック" panose="020B0400000000000000" pitchFamily="50" charset="-128"/>
                        </a:rPr>
                        <a:t>又はパルプ、紙若しくは紙加工品の製造</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rowSpan="5">
                  <a:txBody>
                    <a:bodyPr/>
                    <a:lstStyle/>
                    <a:p>
                      <a:pPr algn="ctr">
                        <a:spcAft>
                          <a:spcPts val="0"/>
                        </a:spcAft>
                      </a:pPr>
                      <a:r>
                        <a:rPr lang="en-US" sz="1000" kern="0" dirty="0">
                          <a:effectLst/>
                          <a:latin typeface="BIZ UDPゴシック" panose="020B0400000000000000" pitchFamily="50" charset="-128"/>
                          <a:ea typeface="BIZ UDPゴシック" panose="020B0400000000000000" pitchFamily="50" charset="-128"/>
                        </a:rPr>
                        <a:t>3</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ja-JP" sz="1000" kern="0">
                          <a:effectLst/>
                          <a:latin typeface="BIZ UDPゴシック" panose="020B0400000000000000" pitchFamily="50" charset="-128"/>
                          <a:ea typeface="BIZ UDPゴシック" panose="020B0400000000000000" pitchFamily="50" charset="-128"/>
                        </a:rPr>
                        <a:t>イ</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a:effectLst/>
                          <a:latin typeface="BIZ UDPゴシック" panose="020B0400000000000000" pitchFamily="50" charset="-128"/>
                          <a:ea typeface="BIZ UDPゴシック" panose="020B0400000000000000" pitchFamily="50" charset="-128"/>
                        </a:rPr>
                        <a:t>粉粒塊輸送用コンベア施設</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a:effectLst/>
                          <a:latin typeface="BIZ UDPゴシック" panose="020B0400000000000000" pitchFamily="50" charset="-128"/>
                          <a:ea typeface="BIZ UDPゴシック" panose="020B0400000000000000" pitchFamily="50" charset="-128"/>
                        </a:rPr>
                        <a:t>輸送能力（</a:t>
                      </a:r>
                      <a:r>
                        <a:rPr lang="en-US" sz="1000" kern="0" dirty="0">
                          <a:effectLst/>
                          <a:latin typeface="BIZ UDPゴシック" panose="020B0400000000000000" pitchFamily="50" charset="-128"/>
                          <a:ea typeface="BIZ UDPゴシック" panose="020B0400000000000000" pitchFamily="50" charset="-128"/>
                        </a:rPr>
                        <a:t>30 t / </a:t>
                      </a:r>
                      <a:r>
                        <a:rPr lang="ja-JP" sz="1000" kern="0">
                          <a:effectLst/>
                          <a:latin typeface="BIZ UDPゴシック" panose="020B0400000000000000" pitchFamily="50" charset="-128"/>
                          <a:ea typeface="BIZ UDPゴシック" panose="020B0400000000000000" pitchFamily="50" charset="-128"/>
                        </a:rPr>
                        <a:t>時以上）</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1000"/>
                        </a:lnSpc>
                      </a:pPr>
                      <a:r>
                        <a:rPr lang="en-US" sz="1000" kern="100" dirty="0">
                          <a:effectLst/>
                          <a:latin typeface="BIZ UDPゴシック" panose="020B0400000000000000" pitchFamily="50" charset="-128"/>
                          <a:ea typeface="BIZ UDPゴシック" panose="020B0400000000000000" pitchFamily="50" charset="-128"/>
                        </a:rPr>
                        <a:t>12</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rowSpan="5" gridSpan="4">
                  <a:txBody>
                    <a:bodyPr/>
                    <a:lstStyle/>
                    <a:p>
                      <a:pPr algn="ctr">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solidFill>
                        <a:schemeClr val="tx1"/>
                      </a:solidFill>
                      <a:prstDash val="solid"/>
                      <a:round/>
                      <a:headEnd type="none" w="med" len="med"/>
                      <a:tailEnd type="none" w="med" len="med"/>
                    </a:lnBlToTr>
                  </a:tcPr>
                </a:tc>
                <a:tc rowSpan="5" hMerge="1">
                  <a:txBody>
                    <a:bodyPr/>
                    <a:lstStyle/>
                    <a:p>
                      <a:endParaRPr kumimoji="1" lang="ja-JP" altLang="en-US"/>
                    </a:p>
                  </a:txBody>
                  <a:tcPr/>
                </a:tc>
                <a:tc rowSpan="5" hMerge="1">
                  <a:txBody>
                    <a:bodyPr/>
                    <a:lstStyle/>
                    <a:p>
                      <a:endParaRPr kumimoji="1" lang="ja-JP" altLang="en-US"/>
                    </a:p>
                  </a:txBody>
                  <a:tcPr/>
                </a:tc>
                <a:tc rowSpan="5" hMerge="1">
                  <a:txBody>
                    <a:bodyPr/>
                    <a:lstStyle/>
                    <a:p>
                      <a:pPr algn="ctr">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23783" marR="23783" marT="0" marB="0" anchor="ct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2089535436"/>
                  </a:ext>
                </a:extLst>
              </a:tr>
              <a:tr h="178457">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1000" kern="0">
                          <a:effectLst/>
                          <a:latin typeface="BIZ UDPゴシック" panose="020B0400000000000000" pitchFamily="50" charset="-128"/>
                          <a:ea typeface="BIZ UDPゴシック" panose="020B0400000000000000" pitchFamily="50" charset="-128"/>
                        </a:rPr>
                        <a:t>ロ</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a:effectLst/>
                          <a:latin typeface="BIZ UDPゴシック" panose="020B0400000000000000" pitchFamily="50" charset="-128"/>
                          <a:ea typeface="BIZ UDPゴシック" panose="020B0400000000000000" pitchFamily="50" charset="-128"/>
                        </a:rPr>
                        <a:t>粉砕施設</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a:effectLst/>
                          <a:latin typeface="BIZ UDPゴシック" panose="020B0400000000000000" pitchFamily="50" charset="-128"/>
                          <a:ea typeface="BIZ UDPゴシック" panose="020B0400000000000000" pitchFamily="50" charset="-128"/>
                        </a:rPr>
                        <a:t>原動機の定格出力（</a:t>
                      </a:r>
                      <a:r>
                        <a:rPr lang="en-US" sz="1000" kern="0" dirty="0">
                          <a:effectLst/>
                          <a:latin typeface="BIZ UDPゴシック" panose="020B0400000000000000" pitchFamily="50" charset="-128"/>
                          <a:ea typeface="BIZ UDPゴシック" panose="020B0400000000000000" pitchFamily="50" charset="-128"/>
                        </a:rPr>
                        <a:t>7.5 kW</a:t>
                      </a:r>
                      <a:r>
                        <a:rPr lang="ja-JP" sz="1000" kern="0">
                          <a:effectLst/>
                          <a:latin typeface="BIZ UDPゴシック" panose="020B0400000000000000" pitchFamily="50" charset="-128"/>
                          <a:ea typeface="BIZ UDPゴシック" panose="020B0400000000000000" pitchFamily="50" charset="-128"/>
                        </a:rPr>
                        <a:t>以上）</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1000"/>
                        </a:lnSpc>
                      </a:pPr>
                      <a:r>
                        <a:rPr lang="en-US" sz="1000" kern="100" dirty="0">
                          <a:effectLst/>
                          <a:latin typeface="BIZ UDPゴシック" panose="020B0400000000000000" pitchFamily="50" charset="-128"/>
                          <a:ea typeface="BIZ UDPゴシック" panose="020B0400000000000000" pitchFamily="50" charset="-128"/>
                        </a:rPr>
                        <a:t>72</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2585669273"/>
                  </a:ext>
                </a:extLst>
              </a:tr>
              <a:tr h="237943">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1000" kern="0">
                          <a:effectLst/>
                          <a:latin typeface="BIZ UDPゴシック" panose="020B0400000000000000" pitchFamily="50" charset="-128"/>
                          <a:ea typeface="BIZ UDPゴシック" panose="020B0400000000000000" pitchFamily="50" charset="-128"/>
                        </a:rPr>
                        <a:t>ハ</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a:effectLst/>
                          <a:latin typeface="BIZ UDPゴシック" panose="020B0400000000000000" pitchFamily="50" charset="-128"/>
                          <a:ea typeface="BIZ UDPゴシック" panose="020B0400000000000000" pitchFamily="50" charset="-128"/>
                        </a:rPr>
                        <a:t>研削・研摩施設</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a:effectLst/>
                          <a:latin typeface="BIZ UDPゴシック" panose="020B0400000000000000" pitchFamily="50" charset="-128"/>
                          <a:ea typeface="BIZ UDPゴシック" panose="020B0400000000000000" pitchFamily="50" charset="-128"/>
                        </a:rPr>
                        <a:t>原動機の定格出力（</a:t>
                      </a:r>
                      <a:r>
                        <a:rPr lang="en-US" sz="1000" kern="0" dirty="0">
                          <a:effectLst/>
                          <a:latin typeface="BIZ UDPゴシック" panose="020B0400000000000000" pitchFamily="50" charset="-128"/>
                          <a:ea typeface="BIZ UDPゴシック" panose="020B0400000000000000" pitchFamily="50" charset="-128"/>
                        </a:rPr>
                        <a:t>0.75 kW</a:t>
                      </a:r>
                      <a:r>
                        <a:rPr lang="ja-JP" sz="1000" kern="0">
                          <a:effectLst/>
                          <a:latin typeface="BIZ UDPゴシック" panose="020B0400000000000000" pitchFamily="50" charset="-128"/>
                          <a:ea typeface="BIZ UDPゴシック" panose="020B0400000000000000" pitchFamily="50" charset="-128"/>
                        </a:rPr>
                        <a:t>以上）</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1000"/>
                        </a:lnSpc>
                      </a:pPr>
                      <a:r>
                        <a:rPr lang="en-US" sz="1000" kern="100" dirty="0">
                          <a:effectLst/>
                          <a:latin typeface="BIZ UDPゴシック" panose="020B0400000000000000" pitchFamily="50" charset="-128"/>
                          <a:ea typeface="BIZ UDPゴシック" panose="020B0400000000000000" pitchFamily="50" charset="-128"/>
                        </a:rPr>
                        <a:t>593</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3098887633"/>
                  </a:ext>
                </a:extLst>
              </a:tr>
              <a:tr h="174023">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1000" kern="0">
                          <a:effectLst/>
                          <a:latin typeface="BIZ UDPゴシック" panose="020B0400000000000000" pitchFamily="50" charset="-128"/>
                          <a:ea typeface="BIZ UDPゴシック" panose="020B0400000000000000" pitchFamily="50" charset="-128"/>
                        </a:rPr>
                        <a:t>ニ</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a:effectLst/>
                          <a:latin typeface="BIZ UDPゴシック" panose="020B0400000000000000" pitchFamily="50" charset="-128"/>
                          <a:ea typeface="BIZ UDPゴシック" panose="020B0400000000000000" pitchFamily="50" charset="-128"/>
                        </a:rPr>
                        <a:t>切断施設</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a:effectLst/>
                          <a:latin typeface="BIZ UDPゴシック" panose="020B0400000000000000" pitchFamily="50" charset="-128"/>
                          <a:ea typeface="BIZ UDPゴシック" panose="020B0400000000000000" pitchFamily="50" charset="-128"/>
                        </a:rPr>
                        <a:t>原動機の定格出力（</a:t>
                      </a:r>
                      <a:r>
                        <a:rPr lang="en-US" sz="1000" kern="0" dirty="0">
                          <a:effectLst/>
                          <a:latin typeface="BIZ UDPゴシック" panose="020B0400000000000000" pitchFamily="50" charset="-128"/>
                          <a:ea typeface="BIZ UDPゴシック" panose="020B0400000000000000" pitchFamily="50" charset="-128"/>
                        </a:rPr>
                        <a:t>0.75 kW</a:t>
                      </a:r>
                      <a:r>
                        <a:rPr lang="ja-JP" sz="1000" kern="0">
                          <a:effectLst/>
                          <a:latin typeface="BIZ UDPゴシック" panose="020B0400000000000000" pitchFamily="50" charset="-128"/>
                          <a:ea typeface="BIZ UDPゴシック" panose="020B0400000000000000" pitchFamily="50" charset="-128"/>
                        </a:rPr>
                        <a:t>以上）</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1000"/>
                        </a:lnSpc>
                      </a:pPr>
                      <a:r>
                        <a:rPr lang="en-US" sz="1000" kern="100" dirty="0">
                          <a:effectLst/>
                          <a:latin typeface="BIZ UDPゴシック" panose="020B0400000000000000" pitchFamily="50" charset="-128"/>
                          <a:ea typeface="BIZ UDPゴシック" panose="020B0400000000000000" pitchFamily="50" charset="-128"/>
                        </a:rPr>
                        <a:t>772</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3442299745"/>
                  </a:ext>
                </a:extLst>
              </a:tr>
              <a:tr h="137698">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1000" kern="0">
                          <a:effectLst/>
                          <a:latin typeface="BIZ UDPゴシック" panose="020B0400000000000000" pitchFamily="50" charset="-128"/>
                          <a:ea typeface="BIZ UDPゴシック" panose="020B0400000000000000" pitchFamily="50" charset="-128"/>
                        </a:rPr>
                        <a:t>ホ</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a:effectLst/>
                          <a:latin typeface="BIZ UDPゴシック" panose="020B0400000000000000" pitchFamily="50" charset="-128"/>
                          <a:ea typeface="BIZ UDPゴシック" panose="020B0400000000000000" pitchFamily="50" charset="-128"/>
                        </a:rPr>
                        <a:t>吹付塗装施設</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just">
                        <a:spcAft>
                          <a:spcPts val="0"/>
                        </a:spcAft>
                      </a:pPr>
                      <a:r>
                        <a:rPr lang="ja-JP" sz="1000" kern="0" dirty="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1000"/>
                        </a:lnSpc>
                      </a:pPr>
                      <a:r>
                        <a:rPr lang="en-US" sz="1000" kern="100" dirty="0">
                          <a:effectLst/>
                          <a:latin typeface="BIZ UDPゴシック" panose="020B0400000000000000" pitchFamily="50" charset="-128"/>
                          <a:ea typeface="BIZ UDPゴシック" panose="020B0400000000000000" pitchFamily="50" charset="-128"/>
                        </a:rPr>
                        <a:t>45</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1603368525"/>
                  </a:ext>
                </a:extLst>
              </a:tr>
            </a:tbl>
          </a:graphicData>
        </a:graphic>
      </p:graphicFrame>
      <p:sp>
        <p:nvSpPr>
          <p:cNvPr id="4" name="テキスト ボックス 3">
            <a:extLst>
              <a:ext uri="{FF2B5EF4-FFF2-40B4-BE49-F238E27FC236}">
                <a16:creationId xmlns:a16="http://schemas.microsoft.com/office/drawing/2014/main" id="{83A99E50-4BF6-4587-93CF-DF828D5CAFDB}"/>
              </a:ext>
            </a:extLst>
          </p:cNvPr>
          <p:cNvSpPr txBox="1"/>
          <p:nvPr/>
        </p:nvSpPr>
        <p:spPr>
          <a:xfrm>
            <a:off x="574904" y="1213320"/>
            <a:ext cx="2031325" cy="369332"/>
          </a:xfrm>
          <a:prstGeom prst="rect">
            <a:avLst/>
          </a:prstGeom>
          <a:noFill/>
        </p:spPr>
        <p:txBody>
          <a:bodyPr wrap="none" rtlCol="0">
            <a:spAutoFit/>
          </a:bodyPr>
          <a:lstStyle/>
          <a:p>
            <a:r>
              <a:rPr kumimoji="1" lang="ja-JP" altLang="en-US" dirty="0">
                <a:latin typeface="BIZ UDPゴシック" panose="020B0400000000000000" pitchFamily="50" charset="-128"/>
                <a:ea typeface="BIZ UDPゴシック" panose="020B0400000000000000" pitchFamily="50" charset="-128"/>
              </a:rPr>
              <a:t>〇大気汚染防止法</a:t>
            </a:r>
          </a:p>
        </p:txBody>
      </p:sp>
      <p:sp>
        <p:nvSpPr>
          <p:cNvPr id="11" name="テキスト ボックス 10">
            <a:extLst>
              <a:ext uri="{FF2B5EF4-FFF2-40B4-BE49-F238E27FC236}">
                <a16:creationId xmlns:a16="http://schemas.microsoft.com/office/drawing/2014/main" id="{052FB770-FCDD-4476-A2ED-3D97429213B1}"/>
              </a:ext>
            </a:extLst>
          </p:cNvPr>
          <p:cNvSpPr txBox="1"/>
          <p:nvPr/>
        </p:nvSpPr>
        <p:spPr>
          <a:xfrm>
            <a:off x="449791" y="3482890"/>
            <a:ext cx="2954655" cy="369332"/>
          </a:xfrm>
          <a:prstGeom prst="rect">
            <a:avLst/>
          </a:prstGeom>
          <a:noFill/>
        </p:spPr>
        <p:txBody>
          <a:bodyPr wrap="none" rtlCol="0">
            <a:spAutoFit/>
          </a:bodyPr>
          <a:lstStyle/>
          <a:p>
            <a:r>
              <a:rPr kumimoji="1" lang="ja-JP" altLang="en-US" dirty="0">
                <a:latin typeface="BIZ UDPゴシック" panose="020B0400000000000000" pitchFamily="50" charset="-128"/>
                <a:ea typeface="BIZ UDPゴシック" panose="020B0400000000000000" pitchFamily="50" charset="-128"/>
              </a:rPr>
              <a:t>〇大阪府生活環境保全条例</a:t>
            </a:r>
          </a:p>
        </p:txBody>
      </p:sp>
    </p:spTree>
    <p:extLst>
      <p:ext uri="{BB962C8B-B14F-4D97-AF65-F5344CB8AC3E}">
        <p14:creationId xmlns:p14="http://schemas.microsoft.com/office/powerpoint/2010/main" val="2337520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5B71F80-1F92-4074-84D9-16A062B215B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a:extLst>
              <a:ext uri="{FF2B5EF4-FFF2-40B4-BE49-F238E27FC236}">
                <a16:creationId xmlns:a16="http://schemas.microsoft.com/office/drawing/2014/main" id="{820B56A1-652D-4D84-B428-A0F978B6E390}"/>
              </a:ext>
            </a:extLst>
          </p:cNvPr>
          <p:cNvSpPr>
            <a:spLocks noGrp="1"/>
          </p:cNvSpPr>
          <p:nvPr>
            <p:ph type="title"/>
          </p:nvPr>
        </p:nvSpPr>
        <p:spPr>
          <a:xfrm>
            <a:off x="1045633" y="609600"/>
            <a:ext cx="8285463" cy="1099457"/>
          </a:xfrm>
        </p:spPr>
        <p:txBody>
          <a:bodyPr>
            <a:normAutofit/>
          </a:bodyPr>
          <a:lstStyle/>
          <a:p>
            <a:pPr>
              <a:lnSpc>
                <a:spcPct val="90000"/>
              </a:lnSpc>
            </a:pPr>
            <a:r>
              <a:rPr kumimoji="1" lang="ja-JP" altLang="en-US" sz="3200" dirty="0">
                <a:latin typeface="BIZ UDPゴシック" panose="020B0400000000000000" pitchFamily="50" charset="-128"/>
                <a:ea typeface="BIZ UDPゴシック" panose="020B0400000000000000" pitchFamily="50" charset="-128"/>
              </a:rPr>
              <a:t>条例及び法における届出施設規制の概要②</a:t>
            </a:r>
          </a:p>
        </p:txBody>
      </p:sp>
      <p:sp>
        <p:nvSpPr>
          <p:cNvPr id="12" name="Isosceles Triangle 11">
            <a:extLst>
              <a:ext uri="{FF2B5EF4-FFF2-40B4-BE49-F238E27FC236}">
                <a16:creationId xmlns:a16="http://schemas.microsoft.com/office/drawing/2014/main" id="{7209C9DA-6E0D-46D9-8275-C52222D8CC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3EB57A4D-E0D0-46DA-B339-F24CA46FA70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スライド番号プレースホルダー 3">
            <a:extLst>
              <a:ext uri="{FF2B5EF4-FFF2-40B4-BE49-F238E27FC236}">
                <a16:creationId xmlns:a16="http://schemas.microsoft.com/office/drawing/2014/main" id="{38F3CC81-577B-408E-AA18-7FBB526D52AB}"/>
              </a:ext>
            </a:extLst>
          </p:cNvPr>
          <p:cNvSpPr txBox="1">
            <a:spLocks/>
          </p:cNvSpPr>
          <p:nvPr/>
        </p:nvSpPr>
        <p:spPr>
          <a:xfrm>
            <a:off x="9350787" y="608356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8</a:t>
            </a:fld>
            <a:endParaRPr lang="en-US" dirty="0">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15" name="表 14">
            <a:extLst>
              <a:ext uri="{FF2B5EF4-FFF2-40B4-BE49-F238E27FC236}">
                <a16:creationId xmlns:a16="http://schemas.microsoft.com/office/drawing/2014/main" id="{2649C681-B330-420A-B0F0-25B842299727}"/>
              </a:ext>
            </a:extLst>
          </p:cNvPr>
          <p:cNvGraphicFramePr>
            <a:graphicFrameLocks noGrp="1"/>
          </p:cNvGraphicFramePr>
          <p:nvPr>
            <p:extLst>
              <p:ext uri="{D42A27DB-BD31-4B8C-83A1-F6EECF244321}">
                <p14:modId xmlns:p14="http://schemas.microsoft.com/office/powerpoint/2010/main" val="1576098404"/>
              </p:ext>
            </p:extLst>
          </p:nvPr>
        </p:nvGraphicFramePr>
        <p:xfrm>
          <a:off x="570020" y="1709057"/>
          <a:ext cx="8876076" cy="4405144"/>
        </p:xfrm>
        <a:graphic>
          <a:graphicData uri="http://schemas.openxmlformats.org/drawingml/2006/table">
            <a:tbl>
              <a:tblPr firstRow="1" bandRow="1">
                <a:tableStyleId>{5C22544A-7EE6-4342-B048-85BDC9FD1C3A}</a:tableStyleId>
              </a:tblPr>
              <a:tblGrid>
                <a:gridCol w="559079">
                  <a:extLst>
                    <a:ext uri="{9D8B030D-6E8A-4147-A177-3AD203B41FA5}">
                      <a16:colId xmlns:a16="http://schemas.microsoft.com/office/drawing/2014/main" val="1189134033"/>
                    </a:ext>
                  </a:extLst>
                </a:gridCol>
                <a:gridCol w="203302">
                  <a:extLst>
                    <a:ext uri="{9D8B030D-6E8A-4147-A177-3AD203B41FA5}">
                      <a16:colId xmlns:a16="http://schemas.microsoft.com/office/drawing/2014/main" val="1533960150"/>
                    </a:ext>
                  </a:extLst>
                </a:gridCol>
                <a:gridCol w="203449">
                  <a:extLst>
                    <a:ext uri="{9D8B030D-6E8A-4147-A177-3AD203B41FA5}">
                      <a16:colId xmlns:a16="http://schemas.microsoft.com/office/drawing/2014/main" val="3347940733"/>
                    </a:ext>
                  </a:extLst>
                </a:gridCol>
                <a:gridCol w="1003229">
                  <a:extLst>
                    <a:ext uri="{9D8B030D-6E8A-4147-A177-3AD203B41FA5}">
                      <a16:colId xmlns:a16="http://schemas.microsoft.com/office/drawing/2014/main" val="2810615711"/>
                    </a:ext>
                  </a:extLst>
                </a:gridCol>
                <a:gridCol w="2026971">
                  <a:extLst>
                    <a:ext uri="{9D8B030D-6E8A-4147-A177-3AD203B41FA5}">
                      <a16:colId xmlns:a16="http://schemas.microsoft.com/office/drawing/2014/main" val="1659613317"/>
                    </a:ext>
                  </a:extLst>
                </a:gridCol>
                <a:gridCol w="630504">
                  <a:extLst>
                    <a:ext uri="{9D8B030D-6E8A-4147-A177-3AD203B41FA5}">
                      <a16:colId xmlns:a16="http://schemas.microsoft.com/office/drawing/2014/main" val="3312900683"/>
                    </a:ext>
                  </a:extLst>
                </a:gridCol>
                <a:gridCol w="238568">
                  <a:extLst>
                    <a:ext uri="{9D8B030D-6E8A-4147-A177-3AD203B41FA5}">
                      <a16:colId xmlns:a16="http://schemas.microsoft.com/office/drawing/2014/main" val="2858221140"/>
                    </a:ext>
                  </a:extLst>
                </a:gridCol>
                <a:gridCol w="178927">
                  <a:extLst>
                    <a:ext uri="{9D8B030D-6E8A-4147-A177-3AD203B41FA5}">
                      <a16:colId xmlns:a16="http://schemas.microsoft.com/office/drawing/2014/main" val="1471191109"/>
                    </a:ext>
                  </a:extLst>
                </a:gridCol>
                <a:gridCol w="1674945">
                  <a:extLst>
                    <a:ext uri="{9D8B030D-6E8A-4147-A177-3AD203B41FA5}">
                      <a16:colId xmlns:a16="http://schemas.microsoft.com/office/drawing/2014/main" val="2846136713"/>
                    </a:ext>
                  </a:extLst>
                </a:gridCol>
                <a:gridCol w="1519469">
                  <a:extLst>
                    <a:ext uri="{9D8B030D-6E8A-4147-A177-3AD203B41FA5}">
                      <a16:colId xmlns:a16="http://schemas.microsoft.com/office/drawing/2014/main" val="2411612903"/>
                    </a:ext>
                  </a:extLst>
                </a:gridCol>
                <a:gridCol w="637633">
                  <a:extLst>
                    <a:ext uri="{9D8B030D-6E8A-4147-A177-3AD203B41FA5}">
                      <a16:colId xmlns:a16="http://schemas.microsoft.com/office/drawing/2014/main" val="2130829774"/>
                    </a:ext>
                  </a:extLst>
                </a:gridCol>
              </a:tblGrid>
              <a:tr h="134740">
                <a:tc gridSpan="6">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1200" kern="0" dirty="0">
                          <a:effectLst/>
                          <a:latin typeface="BIZ UDPゴシック" panose="020B0400000000000000" pitchFamily="50" charset="-128"/>
                          <a:ea typeface="BIZ UDPゴシック" panose="020B0400000000000000" pitchFamily="50" charset="-128"/>
                        </a:rPr>
                        <a:t>【</a:t>
                      </a:r>
                      <a:r>
                        <a:rPr lang="ja-JP" altLang="en-US" sz="1200" kern="0" dirty="0">
                          <a:effectLst/>
                          <a:latin typeface="BIZ UDPゴシック" panose="020B0400000000000000" pitchFamily="50" charset="-128"/>
                          <a:ea typeface="BIZ UDPゴシック" panose="020B0400000000000000" pitchFamily="50" charset="-128"/>
                        </a:rPr>
                        <a:t>一般粉じん</a:t>
                      </a:r>
                      <a:r>
                        <a:rPr lang="en-US" altLang="ja-JP" sz="1200" kern="0" dirty="0">
                          <a:effectLst/>
                          <a:latin typeface="BIZ UDPゴシック" panose="020B0400000000000000" pitchFamily="50" charset="-128"/>
                          <a:ea typeface="BIZ UDPゴシック" panose="020B0400000000000000" pitchFamily="50" charset="-128"/>
                        </a:rPr>
                        <a:t>】</a:t>
                      </a:r>
                      <a:endParaRPr lang="ja-JP" altLang="ja-JP" sz="1200" kern="100"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5">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1200" kern="0" dirty="0">
                          <a:effectLst/>
                          <a:latin typeface="BIZ UDPゴシック" panose="020B0400000000000000" pitchFamily="50" charset="-128"/>
                          <a:ea typeface="BIZ UDPゴシック" panose="020B0400000000000000" pitchFamily="50" charset="-128"/>
                        </a:rPr>
                        <a:t>【</a:t>
                      </a:r>
                      <a:r>
                        <a:rPr lang="ja-JP" altLang="en-US" sz="1200" kern="0" dirty="0">
                          <a:effectLst/>
                          <a:latin typeface="BIZ UDPゴシック" panose="020B0400000000000000" pitchFamily="50" charset="-128"/>
                          <a:ea typeface="BIZ UDPゴシック" panose="020B0400000000000000" pitchFamily="50" charset="-128"/>
                        </a:rPr>
                        <a:t>特定粉じん</a:t>
                      </a:r>
                      <a:r>
                        <a:rPr lang="en-US" altLang="ja-JP" sz="1200" kern="0" dirty="0">
                          <a:effectLst/>
                          <a:latin typeface="BIZ UDPゴシック" panose="020B0400000000000000" pitchFamily="50" charset="-128"/>
                          <a:ea typeface="BIZ UDPゴシック" panose="020B0400000000000000" pitchFamily="50" charset="-128"/>
                        </a:rPr>
                        <a:t>】</a:t>
                      </a:r>
                      <a:endParaRPr lang="ja-JP" altLang="ja-JP" sz="1200" kern="100"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lang="ja-JP" altLang="en-US" dirty="0"/>
                    </a:p>
                  </a:txBody>
                  <a:tcPr marL="13407" marR="13407"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334107380"/>
                  </a:ext>
                </a:extLst>
              </a:tr>
              <a:tr h="314617">
                <a:tc>
                  <a:txBody>
                    <a:bodyPr/>
                    <a:lstStyle/>
                    <a:p>
                      <a:pPr algn="ctr">
                        <a:spcAft>
                          <a:spcPts val="0"/>
                        </a:spcAft>
                      </a:pPr>
                      <a:r>
                        <a:rPr lang="ja-JP" sz="1000" kern="0" dirty="0">
                          <a:effectLst/>
                          <a:latin typeface="BIZ UDPゴシック" panose="020B0400000000000000" pitchFamily="50" charset="-128"/>
                          <a:ea typeface="BIZ UDPゴシック" panose="020B0400000000000000" pitchFamily="50" charset="-128"/>
                        </a:rPr>
                        <a:t>用途</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ja-JP" sz="1000" kern="0" dirty="0">
                          <a:effectLst/>
                          <a:latin typeface="BIZ UDPゴシック" panose="020B0400000000000000" pitchFamily="50" charset="-128"/>
                          <a:ea typeface="BIZ UDPゴシック" panose="020B0400000000000000" pitchFamily="50" charset="-128"/>
                        </a:rPr>
                        <a:t>項</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algn="ctr">
                        <a:spcAft>
                          <a:spcPts val="0"/>
                        </a:spcAft>
                      </a:pPr>
                      <a:r>
                        <a:rPr lang="ja-JP" sz="1000" kern="0" dirty="0">
                          <a:effectLst/>
                          <a:latin typeface="BIZ UDPゴシック" panose="020B0400000000000000" pitchFamily="50" charset="-128"/>
                          <a:ea typeface="BIZ UDPゴシック" panose="020B0400000000000000" pitchFamily="50" charset="-128"/>
                        </a:rPr>
                        <a:t>施設種類</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a:txBody>
                    <a:bodyPr/>
                    <a:lstStyle/>
                    <a:p>
                      <a:r>
                        <a:rPr lang="ja-JP" sz="1000" kern="0" dirty="0">
                          <a:effectLst/>
                          <a:latin typeface="BIZ UDPゴシック" panose="020B0400000000000000" pitchFamily="50" charset="-128"/>
                          <a:ea typeface="BIZ UDPゴシック" panose="020B0400000000000000" pitchFamily="50" charset="-128"/>
                        </a:rPr>
                        <a:t>規模</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ja-JP" altLang="en-US" sz="1000" kern="100" dirty="0">
                          <a:effectLst/>
                          <a:latin typeface="BIZ UDPゴシック" panose="020B0400000000000000" pitchFamily="50" charset="-128"/>
                          <a:ea typeface="BIZ UDPゴシック" panose="020B0400000000000000" pitchFamily="50" charset="-128"/>
                        </a:rPr>
                        <a:t>施設数（</a:t>
                      </a:r>
                      <a:r>
                        <a:rPr lang="en-US" altLang="ja-JP" sz="1000" kern="100" dirty="0">
                          <a:effectLst/>
                          <a:latin typeface="BIZ UDPゴシック" panose="020B0400000000000000" pitchFamily="50" charset="-128"/>
                          <a:ea typeface="BIZ UDPゴシック" panose="020B0400000000000000" pitchFamily="50" charset="-128"/>
                        </a:rPr>
                        <a:t>H29</a:t>
                      </a:r>
                      <a:r>
                        <a:rPr lang="ja-JP" altLang="en-US" sz="1000" kern="100" dirty="0">
                          <a:effectLst/>
                          <a:latin typeface="BIZ UDPゴシック" panose="020B0400000000000000" pitchFamily="50" charset="-128"/>
                          <a:ea typeface="BIZ UDPゴシック" panose="020B0400000000000000" pitchFamily="50" charset="-128"/>
                        </a:rPr>
                        <a:t>末）</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spcAft>
                          <a:spcPts val="0"/>
                        </a:spcAft>
                      </a:pPr>
                      <a:r>
                        <a:rPr lang="ja-JP" altLang="en-US" sz="1000" kern="100" dirty="0">
                          <a:effectLst/>
                          <a:latin typeface="BIZ UDPゴシック" panose="020B0400000000000000" pitchFamily="50" charset="-128"/>
                          <a:ea typeface="BIZ UDPゴシック" panose="020B0400000000000000" pitchFamily="50" charset="-128"/>
                        </a:rPr>
                        <a:t>項</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ja-JP" sz="1000" kern="0" dirty="0">
                          <a:effectLst/>
                          <a:latin typeface="BIZ UDPゴシック" panose="020B0400000000000000" pitchFamily="50" charset="-128"/>
                          <a:ea typeface="BIZ UDPゴシック" panose="020B0400000000000000" pitchFamily="50" charset="-128"/>
                        </a:rPr>
                        <a:t>施設種類</a:t>
                      </a:r>
                      <a:endParaRPr lang="ja-JP" alt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ja-JP" sz="1000" kern="0" dirty="0">
                          <a:effectLst/>
                          <a:latin typeface="BIZ UDPゴシック" panose="020B0400000000000000" pitchFamily="50" charset="-128"/>
                          <a:ea typeface="BIZ UDPゴシック" panose="020B0400000000000000" pitchFamily="50" charset="-128"/>
                        </a:rPr>
                        <a:t>規模</a:t>
                      </a:r>
                      <a:endParaRPr lang="ja-JP" alt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00" kern="100" dirty="0">
                          <a:effectLst/>
                          <a:latin typeface="BIZ UDPゴシック" panose="020B0400000000000000" pitchFamily="50" charset="-128"/>
                          <a:ea typeface="BIZ UDPゴシック" panose="020B0400000000000000" pitchFamily="50" charset="-128"/>
                        </a:rPr>
                        <a:t>施設数（</a:t>
                      </a:r>
                      <a:r>
                        <a:rPr lang="en-US" altLang="ja-JP" sz="1000" kern="100" dirty="0">
                          <a:effectLst/>
                          <a:latin typeface="BIZ UDPゴシック" panose="020B0400000000000000" pitchFamily="50" charset="-128"/>
                          <a:ea typeface="BIZ UDPゴシック" panose="020B0400000000000000" pitchFamily="50" charset="-128"/>
                        </a:rPr>
                        <a:t>H29</a:t>
                      </a:r>
                      <a:r>
                        <a:rPr lang="ja-JP" altLang="en-US" sz="1000" kern="100" dirty="0">
                          <a:effectLst/>
                          <a:latin typeface="BIZ UDPゴシック" panose="020B0400000000000000" pitchFamily="50" charset="-128"/>
                          <a:ea typeface="BIZ UDPゴシック" panose="020B0400000000000000" pitchFamily="50" charset="-128"/>
                        </a:rPr>
                        <a:t>末）</a:t>
                      </a:r>
                      <a:endParaRPr lang="ja-JP" alt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638017862"/>
                  </a:ext>
                </a:extLst>
              </a:tr>
              <a:tr h="269480">
                <a:tc rowSpan="11">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化学工業品、石油製品又は石炭製品の製造</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rowSpan="11">
                  <a:txBody>
                    <a:bodyPr/>
                    <a:lstStyle/>
                    <a:p>
                      <a:pPr algn="l">
                        <a:spcAft>
                          <a:spcPts val="0"/>
                        </a:spcAft>
                      </a:pPr>
                      <a:r>
                        <a:rPr lang="en-US" sz="1000" kern="0" dirty="0">
                          <a:effectLst/>
                          <a:latin typeface="BIZ UDPゴシック" panose="020B0400000000000000" pitchFamily="50" charset="-128"/>
                          <a:ea typeface="BIZ UDPゴシック" panose="020B0400000000000000" pitchFamily="50" charset="-128"/>
                        </a:rPr>
                        <a:t>4</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rowSpan="2" gridSpan="4">
                  <a:txBody>
                    <a:bodyPr/>
                    <a:lstStyle/>
                    <a:p>
                      <a:pPr algn="l">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solidFill>
                        <a:schemeClr val="tx1"/>
                      </a:solidFill>
                      <a:prstDash val="solid"/>
                      <a:round/>
                      <a:headEnd type="none" w="med" len="med"/>
                      <a:tailEnd type="none" w="med" len="med"/>
                    </a:lnBlToTr>
                  </a:tcPr>
                </a:tc>
                <a:tc rowSpan="2" hMerge="1">
                  <a:txBody>
                    <a:bodyPr/>
                    <a:lstStyle/>
                    <a:p>
                      <a:pPr algn="just">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23783" marR="23783" marT="0" marB="0" anchor="ctr"/>
                </a:tc>
                <a:tc rowSpan="2" hMerge="1">
                  <a:txBody>
                    <a:bodyPr/>
                    <a:lstStyle/>
                    <a:p>
                      <a:endParaRPr kumimoji="1" lang="ja-JP" altLang="en-US"/>
                    </a:p>
                  </a:txBody>
                  <a:tcPr/>
                </a:tc>
                <a:tc rowSpan="2" hMerge="1">
                  <a:txBody>
                    <a:bodyPr/>
                    <a:lstStyle/>
                    <a:p>
                      <a:endParaRPr kumimoji="1" lang="ja-JP" altLang="en-US"/>
                    </a:p>
                  </a:txBody>
                  <a:tcPr/>
                </a:tc>
                <a:tc rowSpan="11">
                  <a:txBody>
                    <a:bodyPr/>
                    <a:lstStyle/>
                    <a:p>
                      <a:pPr algn="l">
                        <a:spcAft>
                          <a:spcPts val="0"/>
                        </a:spcAft>
                      </a:pPr>
                      <a:r>
                        <a:rPr lang="en-US" altLang="ja-JP" sz="1000" kern="100" dirty="0">
                          <a:effectLst/>
                          <a:latin typeface="BIZ UDPゴシック" panose="020B0400000000000000" pitchFamily="50" charset="-128"/>
                          <a:ea typeface="BIZ UDPゴシック" panose="020B0400000000000000" pitchFamily="50" charset="-128"/>
                        </a:rPr>
                        <a:t>2</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イ</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r>
                        <a:rPr lang="ja-JP" sz="10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法に掲げるベルトコンベア、バケットコンベア</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a:txBody>
                    <a:bodyPr/>
                    <a:lstStyle/>
                    <a:p>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ベルト幅（</a:t>
                      </a:r>
                      <a:r>
                        <a:rPr lang="en-US"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75cm</a:t>
                      </a: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
                      </a:r>
                      <a:br>
                        <a:rPr lang="en-US"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b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内容積（</a:t>
                      </a:r>
                      <a:r>
                        <a:rPr lang="en-US"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0.03</a:t>
                      </a: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r>
                        <a:rPr kumimoji="1" lang="en-US" altLang="ja-JP" sz="1000" dirty="0">
                          <a:latin typeface="BIZ UDPゴシック" panose="020B0400000000000000" pitchFamily="50" charset="-128"/>
                          <a:ea typeface="BIZ UDPゴシック" panose="020B0400000000000000" pitchFamily="50" charset="-128"/>
                        </a:rPr>
                        <a:t>0</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399228746"/>
                  </a:ext>
                </a:extLst>
              </a:tr>
              <a:tr h="269480">
                <a:tc vMerge="1">
                  <a:txBody>
                    <a:bodyPr/>
                    <a:lstStyle/>
                    <a:p>
                      <a:pPr algn="just">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23783" marR="23783" marT="0" marB="0" anchor="ctr"/>
                </a:tc>
                <a:tc vMerge="1">
                  <a:txBody>
                    <a:bodyPr/>
                    <a:lstStyle/>
                    <a:p>
                      <a:pPr algn="ctr">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23783" marR="23783" marT="0" marB="0" anchor="ctr"/>
                </a:tc>
                <a:tc gridSpan="4" vMerge="1">
                  <a:txBody>
                    <a:bodyPr/>
                    <a:lstStyle/>
                    <a:p>
                      <a:pPr algn="ctr">
                        <a:spcAft>
                          <a:spcPts val="0"/>
                        </a:spcAft>
                      </a:pPr>
                      <a:endParaRPr lang="ja-JP" sz="1050" kern="100">
                        <a:effectLst/>
                        <a:latin typeface="BIZ UDPゴシック" panose="020B0400000000000000" pitchFamily="50" charset="-128"/>
                        <a:ea typeface="BIZ UDPゴシック" panose="020B0400000000000000" pitchFamily="50" charset="-128"/>
                      </a:endParaRPr>
                    </a:p>
                  </a:txBody>
                  <a:tcPr marL="23783" marR="23783" marT="0" marB="0" anchor="ctr"/>
                </a:tc>
                <a:tc hMerge="1" vMerge="1">
                  <a:txBody>
                    <a:bodyPr/>
                    <a:lstStyle/>
                    <a:p>
                      <a:pPr algn="just">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23783" marR="23783" marT="0" marB="0" anchor="ctr"/>
                </a:tc>
                <a:tc hMerge="1" vMerge="1">
                  <a:txBody>
                    <a:bodyPr/>
                    <a:lstStyle/>
                    <a:p>
                      <a:endParaRPr kumimoji="1" lang="ja-JP" altLang="en-US"/>
                    </a:p>
                  </a:txBody>
                  <a:tcPr/>
                </a:tc>
                <a:tc hMerge="1" vMerge="1">
                  <a:txBody>
                    <a:bodyPr/>
                    <a:lstStyle/>
                    <a:p>
                      <a:endParaRPr kumimoji="1" lang="ja-JP" altLang="en-US"/>
                    </a:p>
                  </a:txBody>
                  <a:tcPr/>
                </a:tc>
                <a:tc vMerge="1">
                  <a:txBody>
                    <a:bodyPr/>
                    <a:lstStyle/>
                    <a:p>
                      <a:pPr algn="l">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ハ</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法に掲げるふるい</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r>
                        <a:rPr lang="ja-JP" sz="10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原動機の定格出力（</a:t>
                      </a:r>
                      <a:r>
                        <a:rPr lang="en-US" sz="10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15kW</a:t>
                      </a:r>
                      <a:r>
                        <a:rPr lang="ja-JP" sz="10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r>
                        <a:rPr kumimoji="1" lang="en-US" altLang="ja-JP" sz="1000" dirty="0">
                          <a:latin typeface="BIZ UDPゴシック" panose="020B0400000000000000" pitchFamily="50" charset="-128"/>
                          <a:ea typeface="BIZ UDPゴシック" panose="020B0400000000000000" pitchFamily="50" charset="-128"/>
                        </a:rPr>
                        <a:t>0</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945499126"/>
                  </a:ext>
                </a:extLst>
              </a:tr>
              <a:tr h="134740">
                <a:tc vMerge="1">
                  <a:txBody>
                    <a:bodyPr/>
                    <a:lstStyle/>
                    <a:p>
                      <a:pPr algn="just">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23783" marR="23783" marT="0" marB="0" anchor="ctr"/>
                </a:tc>
                <a:tc vMerge="1">
                  <a:txBody>
                    <a:bodyPr/>
                    <a:lstStyle/>
                    <a:p>
                      <a:pPr algn="ctr">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23783" marR="23783" marT="0" marB="0" anchor="ct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イ</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粉粒塊堆積場</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a:effectLst/>
                          <a:latin typeface="BIZ UDPゴシック" panose="020B0400000000000000" pitchFamily="50" charset="-128"/>
                          <a:ea typeface="BIZ UDPゴシック" panose="020B0400000000000000" pitchFamily="50" charset="-128"/>
                        </a:rPr>
                        <a:t>面積（</a:t>
                      </a:r>
                      <a:r>
                        <a:rPr lang="en-US" sz="1000" kern="0" dirty="0">
                          <a:effectLst/>
                          <a:latin typeface="BIZ UDPゴシック" panose="020B0400000000000000" pitchFamily="50" charset="-128"/>
                          <a:ea typeface="BIZ UDPゴシック" panose="020B0400000000000000" pitchFamily="50" charset="-128"/>
                        </a:rPr>
                        <a:t>500 m</a:t>
                      </a:r>
                      <a:r>
                        <a:rPr lang="en-US" sz="1000" kern="0" baseline="30000" dirty="0">
                          <a:effectLst/>
                          <a:latin typeface="BIZ UDPゴシック" panose="020B0400000000000000" pitchFamily="50" charset="-128"/>
                          <a:ea typeface="BIZ UDPゴシック" panose="020B0400000000000000" pitchFamily="50" charset="-128"/>
                        </a:rPr>
                        <a:t>2</a:t>
                      </a:r>
                      <a:r>
                        <a:rPr lang="ja-JP" sz="1000" kern="0">
                          <a:effectLst/>
                          <a:latin typeface="BIZ UDPゴシック" panose="020B0400000000000000" pitchFamily="50" charset="-128"/>
                          <a:ea typeface="BIZ UDPゴシック" panose="020B0400000000000000" pitchFamily="50" charset="-128"/>
                        </a:rPr>
                        <a:t>以上）</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1000"/>
                        </a:lnSpc>
                      </a:pPr>
                      <a:r>
                        <a:rPr lang="en-US" sz="1000" kern="100" dirty="0">
                          <a:effectLst/>
                          <a:latin typeface="BIZ UDPゴシック" panose="020B0400000000000000" pitchFamily="50" charset="-128"/>
                          <a:ea typeface="BIZ UDPゴシック" panose="020B0400000000000000" pitchFamily="50" charset="-128"/>
                        </a:rPr>
                        <a:t>8</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0" marR="0" marT="0" marB="0" anchor="ctr"/>
                </a:tc>
                <a:tc gridSpan="4">
                  <a:txBody>
                    <a:bodyPr/>
                    <a:lstStyle/>
                    <a:p>
                      <a:pPr algn="ctr">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solidFill>
                        <a:schemeClr val="tx1"/>
                      </a:solidFill>
                      <a:prstDash val="solid"/>
                      <a:round/>
                      <a:headEnd type="none" w="med" len="med"/>
                      <a:tailEnd type="none" w="med" len="med"/>
                    </a:lnBlToT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66564330"/>
                  </a:ext>
                </a:extLst>
              </a:tr>
              <a:tr h="269480">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a:effectLst/>
                          <a:latin typeface="BIZ UDPゴシック" panose="020B0400000000000000" pitchFamily="50" charset="-128"/>
                          <a:ea typeface="BIZ UDPゴシック" panose="020B0400000000000000" pitchFamily="50" charset="-128"/>
                        </a:rPr>
                        <a:t>粉粒塊輸送用コンベア施設</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a:effectLst/>
                          <a:latin typeface="BIZ UDPゴシック" panose="020B0400000000000000" pitchFamily="50" charset="-128"/>
                          <a:ea typeface="BIZ UDPゴシック" panose="020B0400000000000000" pitchFamily="50" charset="-128"/>
                        </a:rPr>
                        <a:t>輸送能力（</a:t>
                      </a:r>
                      <a:r>
                        <a:rPr lang="en-US" sz="1000" kern="0" dirty="0">
                          <a:effectLst/>
                          <a:latin typeface="BIZ UDPゴシック" panose="020B0400000000000000" pitchFamily="50" charset="-128"/>
                          <a:ea typeface="BIZ UDPゴシック" panose="020B0400000000000000" pitchFamily="50" charset="-128"/>
                        </a:rPr>
                        <a:t>30 t / </a:t>
                      </a:r>
                      <a:r>
                        <a:rPr lang="ja-JP" sz="1000" kern="0">
                          <a:effectLst/>
                          <a:latin typeface="BIZ UDPゴシック" panose="020B0400000000000000" pitchFamily="50" charset="-128"/>
                          <a:ea typeface="BIZ UDPゴシック" panose="020B0400000000000000" pitchFamily="50" charset="-128"/>
                        </a:rPr>
                        <a:t>時以上）</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1000"/>
                        </a:lnSpc>
                      </a:pPr>
                      <a:r>
                        <a:rPr lang="en-US" sz="1000" kern="100" dirty="0">
                          <a:effectLst/>
                          <a:latin typeface="BIZ UDPゴシック" panose="020B0400000000000000" pitchFamily="50" charset="-128"/>
                          <a:ea typeface="BIZ UDPゴシック" panose="020B0400000000000000" pitchFamily="50" charset="-128"/>
                        </a:rPr>
                        <a:t>35</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r>
                        <a:rPr lang="ja-JP" sz="10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粉粒塊輸送用コンベア施設</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rowSpan="10">
                  <a:txBody>
                    <a:bodyPr/>
                    <a:lstStyle/>
                    <a:p>
                      <a:r>
                        <a:rPr kumimoji="1" lang="ja-JP" altLang="en-US" sz="1000" kern="100" dirty="0">
                          <a:effectLst/>
                          <a:latin typeface="BIZ UDPゴシック" panose="020B0400000000000000" pitchFamily="50" charset="-128"/>
                          <a:ea typeface="BIZ UDPゴシック" panose="020B0400000000000000" pitchFamily="50" charset="-128"/>
                        </a:rPr>
                        <a:t>すべて</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r>
                        <a:rPr kumimoji="1" lang="en-US" altLang="ja-JP" sz="1000" dirty="0">
                          <a:latin typeface="BIZ UDPゴシック" panose="020B0400000000000000" pitchFamily="50" charset="-128"/>
                          <a:ea typeface="BIZ UDPゴシック" panose="020B0400000000000000" pitchFamily="50" charset="-128"/>
                        </a:rPr>
                        <a:t>0</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4285502254"/>
                  </a:ext>
                </a:extLst>
              </a:tr>
              <a:tr h="230983">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sz="1000" kern="0">
                          <a:effectLst/>
                          <a:latin typeface="BIZ UDPゴシック" panose="020B0400000000000000" pitchFamily="50" charset="-128"/>
                          <a:ea typeface="BIZ UDPゴシック" panose="020B0400000000000000" pitchFamily="50" charset="-128"/>
                        </a:rPr>
                        <a:t>ハ</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ふるい分施設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a:effectLst/>
                          <a:latin typeface="BIZ UDPゴシック" panose="020B0400000000000000" pitchFamily="50" charset="-128"/>
                          <a:ea typeface="BIZ UDPゴシック" panose="020B0400000000000000" pitchFamily="50" charset="-128"/>
                        </a:rPr>
                        <a:t>原動機の定格出力（</a:t>
                      </a:r>
                      <a:r>
                        <a:rPr lang="en-US" sz="1000" kern="0" dirty="0">
                          <a:effectLst/>
                          <a:latin typeface="BIZ UDPゴシック" panose="020B0400000000000000" pitchFamily="50" charset="-128"/>
                          <a:ea typeface="BIZ UDPゴシック" panose="020B0400000000000000" pitchFamily="50" charset="-128"/>
                        </a:rPr>
                        <a:t>1.5 kW</a:t>
                      </a:r>
                      <a:r>
                        <a:rPr lang="ja-JP" sz="1000" kern="0">
                          <a:effectLst/>
                          <a:latin typeface="BIZ UDPゴシック" panose="020B0400000000000000" pitchFamily="50" charset="-128"/>
                          <a:ea typeface="BIZ UDPゴシック" panose="020B0400000000000000" pitchFamily="50" charset="-128"/>
                        </a:rPr>
                        <a:t>以上）</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1000"/>
                        </a:lnSpc>
                      </a:pPr>
                      <a:r>
                        <a:rPr lang="en-US" sz="1000" kern="100" dirty="0">
                          <a:effectLst/>
                          <a:latin typeface="BIZ UDPゴシック" panose="020B0400000000000000" pitchFamily="50" charset="-128"/>
                          <a:ea typeface="BIZ UDPゴシック" panose="020B0400000000000000" pitchFamily="50" charset="-128"/>
                        </a:rPr>
                        <a:t>133</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ニ</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r>
                        <a:rPr lang="ja-JP" sz="10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ふるい分施設</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marL="62865" marR="62865" marT="0" marB="0" anchor="ctr"/>
                </a:tc>
                <a:tc>
                  <a:txBody>
                    <a:bodyPr/>
                    <a:lstStyle/>
                    <a:p>
                      <a:pPr algn="ctr"/>
                      <a:r>
                        <a:rPr kumimoji="1" lang="en-US" altLang="ja-JP" sz="1000" dirty="0">
                          <a:latin typeface="BIZ UDPゴシック" panose="020B0400000000000000" pitchFamily="50" charset="-128"/>
                          <a:ea typeface="BIZ UDPゴシック" panose="020B0400000000000000" pitchFamily="50" charset="-128"/>
                        </a:rPr>
                        <a:t>26</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101683099"/>
                  </a:ext>
                </a:extLst>
              </a:tr>
              <a:tr h="230983">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sz="1000" kern="0">
                          <a:effectLst/>
                          <a:latin typeface="BIZ UDPゴシック" panose="020B0400000000000000" pitchFamily="50" charset="-128"/>
                          <a:ea typeface="BIZ UDPゴシック" panose="020B0400000000000000" pitchFamily="50" charset="-128"/>
                        </a:rPr>
                        <a:t>ニ</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選別施設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a:effectLst/>
                          <a:latin typeface="BIZ UDPゴシック" panose="020B0400000000000000" pitchFamily="50" charset="-128"/>
                          <a:ea typeface="BIZ UDPゴシック" panose="020B0400000000000000" pitchFamily="50" charset="-128"/>
                        </a:rPr>
                        <a:t>原動機の定格出力（</a:t>
                      </a:r>
                      <a:r>
                        <a:rPr lang="en-US" sz="1000" kern="0" dirty="0">
                          <a:effectLst/>
                          <a:latin typeface="BIZ UDPゴシック" panose="020B0400000000000000" pitchFamily="50" charset="-128"/>
                          <a:ea typeface="BIZ UDPゴシック" panose="020B0400000000000000" pitchFamily="50" charset="-128"/>
                        </a:rPr>
                        <a:t>1.5 kW</a:t>
                      </a:r>
                      <a:r>
                        <a:rPr lang="ja-JP" sz="1000" kern="0">
                          <a:effectLst/>
                          <a:latin typeface="BIZ UDPゴシック" panose="020B0400000000000000" pitchFamily="50" charset="-128"/>
                          <a:ea typeface="BIZ UDPゴシック" panose="020B0400000000000000" pitchFamily="50" charset="-128"/>
                        </a:rPr>
                        <a:t>以上）</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1000"/>
                        </a:lnSpc>
                      </a:pPr>
                      <a:r>
                        <a:rPr lang="en-US" sz="1000" kern="100" dirty="0">
                          <a:effectLst/>
                          <a:latin typeface="BIZ UDPゴシック" panose="020B0400000000000000" pitchFamily="50" charset="-128"/>
                          <a:ea typeface="BIZ UDPゴシック" panose="020B0400000000000000" pitchFamily="50" charset="-128"/>
                        </a:rPr>
                        <a:t>2</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ホ</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r>
                        <a:rPr lang="ja-JP" sz="10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選別施設</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marL="62865" marR="62865" marT="0" marB="0" anchor="ctr"/>
                </a:tc>
                <a:tc>
                  <a:txBody>
                    <a:bodyPr/>
                    <a:lstStyle/>
                    <a:p>
                      <a:pPr algn="ctr"/>
                      <a:r>
                        <a:rPr kumimoji="1" lang="en-US" altLang="ja-JP" sz="1000" dirty="0">
                          <a:latin typeface="BIZ UDPゴシック" panose="020B0400000000000000" pitchFamily="50" charset="-128"/>
                          <a:ea typeface="BIZ UDPゴシック" panose="020B0400000000000000" pitchFamily="50" charset="-128"/>
                        </a:rPr>
                        <a:t>0</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015495224"/>
                  </a:ext>
                </a:extLst>
              </a:tr>
              <a:tr h="230983">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sz="1000" kern="0">
                          <a:effectLst/>
                          <a:latin typeface="BIZ UDPゴシック" panose="020B0400000000000000" pitchFamily="50" charset="-128"/>
                          <a:ea typeface="BIZ UDPゴシック" panose="020B0400000000000000" pitchFamily="50" charset="-128"/>
                        </a:rPr>
                        <a:t>ホ</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粉砕施設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a:effectLst/>
                          <a:latin typeface="BIZ UDPゴシック" panose="020B0400000000000000" pitchFamily="50" charset="-128"/>
                          <a:ea typeface="BIZ UDPゴシック" panose="020B0400000000000000" pitchFamily="50" charset="-128"/>
                        </a:rPr>
                        <a:t>原動機の定格出力（</a:t>
                      </a:r>
                      <a:r>
                        <a:rPr lang="en-US" sz="1000" kern="0" dirty="0">
                          <a:effectLst/>
                          <a:latin typeface="BIZ UDPゴシック" panose="020B0400000000000000" pitchFamily="50" charset="-128"/>
                          <a:ea typeface="BIZ UDPゴシック" panose="020B0400000000000000" pitchFamily="50" charset="-128"/>
                        </a:rPr>
                        <a:t>7.5 kW</a:t>
                      </a:r>
                      <a:r>
                        <a:rPr lang="ja-JP" sz="1000" kern="0">
                          <a:effectLst/>
                          <a:latin typeface="BIZ UDPゴシック" panose="020B0400000000000000" pitchFamily="50" charset="-128"/>
                          <a:ea typeface="BIZ UDPゴシック" panose="020B0400000000000000" pitchFamily="50" charset="-128"/>
                        </a:rPr>
                        <a:t>以上）</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1000"/>
                        </a:lnSpc>
                      </a:pPr>
                      <a:r>
                        <a:rPr lang="en-US" sz="1000" kern="100" dirty="0">
                          <a:effectLst/>
                          <a:latin typeface="BIZ UDPゴシック" panose="020B0400000000000000" pitchFamily="50" charset="-128"/>
                          <a:ea typeface="BIZ UDPゴシック" panose="020B0400000000000000" pitchFamily="50" charset="-128"/>
                        </a:rPr>
                        <a:t>224</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ヘ</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r>
                        <a:rPr lang="ja-JP" sz="10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粉砕施設</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marL="62865" marR="62865" marT="0" marB="0" anchor="ctr"/>
                </a:tc>
                <a:tc>
                  <a:txBody>
                    <a:bodyPr/>
                    <a:lstStyle/>
                    <a:p>
                      <a:pPr algn="ctr"/>
                      <a:r>
                        <a:rPr kumimoji="1" lang="en-US" altLang="ja-JP" sz="1000" dirty="0">
                          <a:latin typeface="BIZ UDPゴシック" panose="020B0400000000000000" pitchFamily="50" charset="-128"/>
                          <a:ea typeface="BIZ UDPゴシック" panose="020B0400000000000000" pitchFamily="50" charset="-128"/>
                        </a:rPr>
                        <a:t>24</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981135283"/>
                  </a:ext>
                </a:extLst>
              </a:tr>
              <a:tr h="230983">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sz="1000" kern="0">
                          <a:effectLst/>
                          <a:latin typeface="BIZ UDPゴシック" panose="020B0400000000000000" pitchFamily="50" charset="-128"/>
                          <a:ea typeface="BIZ UDPゴシック" panose="020B0400000000000000" pitchFamily="50" charset="-128"/>
                        </a:rPr>
                        <a:t>ヘ</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混合施設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1000"/>
                        </a:lnSpc>
                      </a:pPr>
                      <a:r>
                        <a:rPr lang="en-US" sz="1000" kern="100" dirty="0">
                          <a:effectLst/>
                          <a:latin typeface="BIZ UDPゴシック" panose="020B0400000000000000" pitchFamily="50" charset="-128"/>
                          <a:ea typeface="BIZ UDPゴシック" panose="020B0400000000000000" pitchFamily="50" charset="-128"/>
                        </a:rPr>
                        <a:t>621</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ト</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r>
                        <a:rPr lang="ja-JP" sz="10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混合施設</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marL="62865" marR="62865" marT="0" marB="0" anchor="ctr"/>
                </a:tc>
                <a:tc>
                  <a:txBody>
                    <a:bodyPr/>
                    <a:lstStyle/>
                    <a:p>
                      <a:pPr algn="ctr"/>
                      <a:r>
                        <a:rPr kumimoji="1" lang="en-US" altLang="ja-JP" sz="1000" dirty="0">
                          <a:latin typeface="BIZ UDPゴシック" panose="020B0400000000000000" pitchFamily="50" charset="-128"/>
                          <a:ea typeface="BIZ UDPゴシック" panose="020B0400000000000000" pitchFamily="50" charset="-128"/>
                        </a:rPr>
                        <a:t>123</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532005597"/>
                  </a:ext>
                </a:extLst>
              </a:tr>
              <a:tr h="230983">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sz="1000" kern="0">
                          <a:effectLst/>
                          <a:latin typeface="BIZ UDPゴシック" panose="020B0400000000000000" pitchFamily="50" charset="-128"/>
                          <a:ea typeface="BIZ UDPゴシック" panose="020B0400000000000000" pitchFamily="50" charset="-128"/>
                        </a:rPr>
                        <a:t>ト</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配合施設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1000"/>
                        </a:lnSpc>
                      </a:pPr>
                      <a:r>
                        <a:rPr lang="en-US" sz="1000" kern="100" dirty="0">
                          <a:effectLst/>
                          <a:latin typeface="BIZ UDPゴシック" panose="020B0400000000000000" pitchFamily="50" charset="-128"/>
                          <a:ea typeface="BIZ UDPゴシック" panose="020B0400000000000000" pitchFamily="50" charset="-128"/>
                        </a:rPr>
                        <a:t>136</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チ</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r>
                        <a:rPr lang="ja-JP" sz="10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配合施設</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marL="62865" marR="62865" marT="0" marB="0" anchor="ctr"/>
                </a:tc>
                <a:tc>
                  <a:txBody>
                    <a:bodyPr/>
                    <a:lstStyle/>
                    <a:p>
                      <a:pPr algn="ctr"/>
                      <a:r>
                        <a:rPr kumimoji="1" lang="en-US" altLang="ja-JP" sz="1000" dirty="0">
                          <a:latin typeface="BIZ UDPゴシック" panose="020B0400000000000000" pitchFamily="50" charset="-128"/>
                          <a:ea typeface="BIZ UDPゴシック" panose="020B0400000000000000" pitchFamily="50" charset="-128"/>
                        </a:rPr>
                        <a:t>2</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280715987"/>
                  </a:ext>
                </a:extLst>
              </a:tr>
              <a:tr h="230983">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チ</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混練施設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1000"/>
                        </a:lnSpc>
                      </a:pPr>
                      <a:r>
                        <a:rPr lang="en-US" sz="1000" kern="100" dirty="0">
                          <a:effectLst/>
                          <a:latin typeface="BIZ UDPゴシック" panose="020B0400000000000000" pitchFamily="50" charset="-128"/>
                          <a:ea typeface="BIZ UDPゴシック" panose="020B0400000000000000" pitchFamily="50" charset="-128"/>
                        </a:rPr>
                        <a:t>89</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a:tc>
                <a:tc>
                  <a:txBody>
                    <a:bodyPr/>
                    <a:lstStyle/>
                    <a:p>
                      <a:pPr algn="l">
                        <a:spcAft>
                          <a:spcPts val="0"/>
                        </a:spcAft>
                      </a:pPr>
                      <a:r>
                        <a:rPr lang="ja-JP" altLang="en-US" sz="1000" kern="100" dirty="0">
                          <a:effectLst/>
                          <a:latin typeface="BIZ UDPゴシック" panose="020B0400000000000000" pitchFamily="50" charset="-128"/>
                          <a:ea typeface="BIZ UDPゴシック" panose="020B0400000000000000" pitchFamily="50" charset="-128"/>
                        </a:rPr>
                        <a:t>リ</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r>
                        <a:rPr lang="ja-JP" altLang="en-US" sz="1000" kern="100">
                          <a:effectLst/>
                          <a:latin typeface="BIZ UDPゴシック" panose="020B0400000000000000" pitchFamily="50" charset="-128"/>
                          <a:ea typeface="BIZ UDPゴシック" panose="020B0400000000000000" pitchFamily="50" charset="-128"/>
                        </a:rPr>
                        <a:t>混練施設</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marL="62865" marR="62865" marT="0" marB="0" anchor="ctr"/>
                </a:tc>
                <a:tc>
                  <a:txBody>
                    <a:bodyPr/>
                    <a:lstStyle/>
                    <a:p>
                      <a:pPr algn="ctr"/>
                      <a:r>
                        <a:rPr kumimoji="1" lang="en-US" altLang="ja-JP" sz="1000" dirty="0">
                          <a:latin typeface="BIZ UDPゴシック" panose="020B0400000000000000" pitchFamily="50" charset="-128"/>
                          <a:ea typeface="BIZ UDPゴシック" panose="020B0400000000000000" pitchFamily="50" charset="-128"/>
                        </a:rPr>
                        <a:t>8</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711187648"/>
                  </a:ext>
                </a:extLst>
              </a:tr>
              <a:tr h="230983">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altLang="en-US" sz="1000" kern="100" dirty="0">
                          <a:effectLst/>
                          <a:latin typeface="BIZ UDPゴシック" panose="020B0400000000000000" pitchFamily="50" charset="-128"/>
                          <a:ea typeface="BIZ UDPゴシック" panose="020B0400000000000000" pitchFamily="50" charset="-128"/>
                        </a:rPr>
                        <a:t>リ</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altLang="en-US" sz="1000" kern="100" dirty="0">
                          <a:effectLst/>
                          <a:latin typeface="BIZ UDPゴシック" panose="020B0400000000000000" pitchFamily="50" charset="-128"/>
                          <a:ea typeface="BIZ UDPゴシック" panose="020B0400000000000000" pitchFamily="50" charset="-128"/>
                        </a:rPr>
                        <a:t>造粒施設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altLang="ja-JP" sz="1000" kern="0">
                          <a:effectLst/>
                          <a:latin typeface="BIZ UDPゴシック" panose="020B0400000000000000" pitchFamily="50" charset="-128"/>
                          <a:ea typeface="BIZ UDPゴシック" panose="020B0400000000000000" pitchFamily="50" charset="-128"/>
                        </a:rPr>
                        <a:t>造粒面の内径（</a:t>
                      </a:r>
                      <a:r>
                        <a:rPr lang="en-US" altLang="ja-JP" sz="1000" kern="0" dirty="0">
                          <a:effectLst/>
                          <a:latin typeface="BIZ UDPゴシック" panose="020B0400000000000000" pitchFamily="50" charset="-128"/>
                          <a:ea typeface="BIZ UDPゴシック" panose="020B0400000000000000" pitchFamily="50" charset="-128"/>
                        </a:rPr>
                        <a:t>1.5 m</a:t>
                      </a:r>
                      <a:r>
                        <a:rPr lang="ja-JP" altLang="ja-JP" sz="1000" kern="0">
                          <a:effectLst/>
                          <a:latin typeface="BIZ UDPゴシック" panose="020B0400000000000000" pitchFamily="50" charset="-128"/>
                          <a:ea typeface="BIZ UDPゴシック" panose="020B0400000000000000" pitchFamily="50" charset="-128"/>
                        </a:rPr>
                        <a:t>以上）</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1000"/>
                        </a:lnSpc>
                      </a:pPr>
                      <a:r>
                        <a:rPr lang="en-US" sz="1000" kern="100" dirty="0">
                          <a:effectLst/>
                          <a:latin typeface="BIZ UDPゴシック" panose="020B0400000000000000" pitchFamily="50" charset="-128"/>
                          <a:ea typeface="BIZ UDPゴシック" panose="020B0400000000000000" pitchFamily="50" charset="-128"/>
                        </a:rPr>
                        <a:t>17</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a:tc>
                <a:tc>
                  <a:txBody>
                    <a:bodyPr/>
                    <a:lstStyle/>
                    <a:p>
                      <a:pPr algn="l">
                        <a:spcAft>
                          <a:spcPts val="0"/>
                        </a:spcAft>
                      </a:pPr>
                      <a:r>
                        <a:rPr lang="ja-JP" altLang="en-US" sz="1000" kern="100" dirty="0">
                          <a:effectLst/>
                          <a:latin typeface="BIZ UDPゴシック" panose="020B0400000000000000" pitchFamily="50" charset="-128"/>
                          <a:ea typeface="BIZ UDPゴシック" panose="020B0400000000000000" pitchFamily="50" charset="-128"/>
                        </a:rPr>
                        <a:t>ヌ</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r>
                        <a:rPr lang="ja-JP" altLang="en-US" sz="1000" kern="100">
                          <a:effectLst/>
                          <a:latin typeface="BIZ UDPゴシック" panose="020B0400000000000000" pitchFamily="50" charset="-128"/>
                          <a:ea typeface="BIZ UDPゴシック" panose="020B0400000000000000" pitchFamily="50" charset="-128"/>
                        </a:rPr>
                        <a:t>造粒施設</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marL="62865" marR="62865" marT="0" marB="0" anchor="ctr"/>
                </a:tc>
                <a:tc>
                  <a:txBody>
                    <a:bodyPr/>
                    <a:lstStyle/>
                    <a:p>
                      <a:pPr algn="ctr"/>
                      <a:r>
                        <a:rPr kumimoji="1" lang="en-US" altLang="ja-JP" sz="1000" dirty="0">
                          <a:latin typeface="BIZ UDPゴシック" panose="020B0400000000000000" pitchFamily="50" charset="-128"/>
                          <a:ea typeface="BIZ UDPゴシック" panose="020B0400000000000000" pitchFamily="50" charset="-128"/>
                        </a:rPr>
                        <a:t>1</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322685793"/>
                  </a:ext>
                </a:extLst>
              </a:tr>
              <a:tr h="230983">
                <a:tc rowSpan="5">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プラスチック製品の製造</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rowSpan="5">
                  <a:txBody>
                    <a:bodyPr/>
                    <a:lstStyle/>
                    <a:p>
                      <a:pPr algn="l">
                        <a:spcAft>
                          <a:spcPts val="0"/>
                        </a:spcAft>
                      </a:pPr>
                      <a:r>
                        <a:rPr lang="en-US" sz="1000" kern="0" dirty="0">
                          <a:effectLst/>
                          <a:latin typeface="BIZ UDPゴシック" panose="020B0400000000000000" pitchFamily="50" charset="-128"/>
                          <a:ea typeface="BIZ UDPゴシック" panose="020B0400000000000000" pitchFamily="50" charset="-128"/>
                        </a:rPr>
                        <a:t>5</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イ</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粉砕施設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1000"/>
                        </a:lnSpc>
                      </a:pPr>
                      <a:r>
                        <a:rPr lang="en-US" sz="1000" kern="100" dirty="0">
                          <a:effectLst/>
                          <a:latin typeface="BIZ UDPゴシック" panose="020B0400000000000000" pitchFamily="50" charset="-128"/>
                          <a:ea typeface="BIZ UDPゴシック" panose="020B0400000000000000" pitchFamily="50" charset="-128"/>
                        </a:rPr>
                        <a:t>693</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rowSpan="5">
                  <a:txBody>
                    <a:bodyPr/>
                    <a:lstStyle/>
                    <a:p>
                      <a:pPr algn="l">
                        <a:spcAft>
                          <a:spcPts val="0"/>
                        </a:spcAft>
                      </a:pPr>
                      <a:r>
                        <a:rPr lang="en-US" altLang="ja-JP" sz="1000" kern="100" dirty="0">
                          <a:effectLst/>
                          <a:latin typeface="BIZ UDPゴシック" panose="020B0400000000000000" pitchFamily="50" charset="-128"/>
                          <a:ea typeface="BIZ UDPゴシック" panose="020B0400000000000000" pitchFamily="50" charset="-128"/>
                        </a:rPr>
                        <a:t>3</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イ</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r>
                        <a:rPr lang="ja-JP" sz="1000" kern="0">
                          <a:effectLst/>
                          <a:latin typeface="BIZ UDPゴシック" panose="020B0400000000000000" pitchFamily="50" charset="-128"/>
                          <a:ea typeface="BIZ UDPゴシック" panose="020B0400000000000000" pitchFamily="50" charset="-128"/>
                        </a:rPr>
                        <a:t>粉砕施設</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marL="13407" marR="13407" marT="0" marB="0" anchor="ctr"/>
                </a:tc>
                <a:tc>
                  <a:txBody>
                    <a:bodyPr/>
                    <a:lstStyle/>
                    <a:p>
                      <a:pPr algn="ctr"/>
                      <a:r>
                        <a:rPr kumimoji="1" lang="en-US" altLang="ja-JP" sz="1000" dirty="0">
                          <a:latin typeface="BIZ UDPゴシック" panose="020B0400000000000000" pitchFamily="50" charset="-128"/>
                          <a:ea typeface="BIZ UDPゴシック" panose="020B0400000000000000" pitchFamily="50" charset="-128"/>
                        </a:rPr>
                        <a:t>11</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470133379"/>
                  </a:ext>
                </a:extLst>
              </a:tr>
              <a:tr h="230983">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sz="1000" kern="0">
                          <a:effectLst/>
                          <a:latin typeface="BIZ UDPゴシック" panose="020B0400000000000000" pitchFamily="50" charset="-128"/>
                          <a:ea typeface="BIZ UDPゴシック" panose="020B0400000000000000" pitchFamily="50" charset="-128"/>
                        </a:rPr>
                        <a:t>ロ</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研摩施設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1000"/>
                        </a:lnSpc>
                      </a:pPr>
                      <a:r>
                        <a:rPr lang="en-US" sz="1000" kern="100" dirty="0">
                          <a:effectLst/>
                          <a:latin typeface="BIZ UDPゴシック" panose="020B0400000000000000" pitchFamily="50" charset="-128"/>
                          <a:ea typeface="BIZ UDPゴシック" panose="020B0400000000000000" pitchFamily="50" charset="-128"/>
                        </a:rPr>
                        <a:t>220</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a:tc>
                <a:tc>
                  <a:txBody>
                    <a:bodyPr/>
                    <a:lstStyle/>
                    <a:p>
                      <a:pPr algn="l">
                        <a:spcAft>
                          <a:spcPts val="0"/>
                        </a:spcAft>
                      </a:pPr>
                      <a:r>
                        <a:rPr lang="ja-JP" sz="1000" kern="0">
                          <a:effectLst/>
                          <a:latin typeface="BIZ UDPゴシック" panose="020B0400000000000000" pitchFamily="50" charset="-128"/>
                          <a:ea typeface="BIZ UDPゴシック" panose="020B0400000000000000" pitchFamily="50" charset="-128"/>
                        </a:rPr>
                        <a:t>ロ</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r>
                        <a:rPr lang="ja-JP" sz="1000" kern="0" dirty="0">
                          <a:effectLst/>
                          <a:latin typeface="BIZ UDPゴシック" panose="020B0400000000000000" pitchFamily="50" charset="-128"/>
                          <a:ea typeface="BIZ UDPゴシック" panose="020B0400000000000000" pitchFamily="50" charset="-128"/>
                        </a:rPr>
                        <a:t>研摩施設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dirty="0"/>
                    </a:p>
                  </a:txBody>
                  <a:tcPr marL="13407" marR="13407" marT="0" marB="0" anchor="ctr"/>
                </a:tc>
                <a:tc>
                  <a:txBody>
                    <a:bodyPr/>
                    <a:lstStyle/>
                    <a:p>
                      <a:pPr algn="ctr"/>
                      <a:r>
                        <a:rPr kumimoji="1" lang="en-US" altLang="ja-JP" sz="1000" dirty="0">
                          <a:latin typeface="BIZ UDPゴシック" panose="020B0400000000000000" pitchFamily="50" charset="-128"/>
                          <a:ea typeface="BIZ UDPゴシック" panose="020B0400000000000000" pitchFamily="50" charset="-128"/>
                        </a:rPr>
                        <a:t>0</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025930735"/>
                  </a:ext>
                </a:extLst>
              </a:tr>
              <a:tr h="134740">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sz="1000" kern="0">
                          <a:effectLst/>
                          <a:latin typeface="BIZ UDPゴシック" panose="020B0400000000000000" pitchFamily="50" charset="-128"/>
                          <a:ea typeface="BIZ UDPゴシック" panose="020B0400000000000000" pitchFamily="50" charset="-128"/>
                        </a:rPr>
                        <a:t>ハ</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吹付塗装施設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1000"/>
                        </a:lnSpc>
                      </a:pPr>
                      <a:r>
                        <a:rPr lang="en-US" sz="1000" kern="100" dirty="0">
                          <a:effectLst/>
                          <a:latin typeface="BIZ UDPゴシック" panose="020B0400000000000000" pitchFamily="50" charset="-128"/>
                          <a:ea typeface="BIZ UDPゴシック" panose="020B0400000000000000" pitchFamily="50" charset="-128"/>
                        </a:rPr>
                        <a:t>147</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a:tc>
                <a:tc gridSpan="4">
                  <a:txBody>
                    <a:bodyPr/>
                    <a:lstStyle/>
                    <a:p>
                      <a:pPr algn="ctr">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solidFill>
                        <a:schemeClr val="tx1"/>
                      </a:solidFill>
                      <a:prstDash val="solid"/>
                      <a:round/>
                      <a:headEnd type="none" w="med" len="med"/>
                      <a:tailEnd type="none" w="med" len="med"/>
                    </a:lnBlToT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08475479"/>
                  </a:ext>
                </a:extLst>
              </a:tr>
              <a:tr h="134740">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sz="1000" kern="0">
                          <a:effectLst/>
                          <a:latin typeface="BIZ UDPゴシック" panose="020B0400000000000000" pitchFamily="50" charset="-128"/>
                          <a:ea typeface="BIZ UDPゴシック" panose="020B0400000000000000" pitchFamily="50" charset="-128"/>
                        </a:rPr>
                        <a:t>ニ</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配合施設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1000"/>
                        </a:lnSpc>
                      </a:pPr>
                      <a:r>
                        <a:rPr lang="en-US" sz="1000" kern="100" dirty="0">
                          <a:effectLst/>
                          <a:latin typeface="BIZ UDPゴシック" panose="020B0400000000000000" pitchFamily="50" charset="-128"/>
                          <a:ea typeface="BIZ UDPゴシック" panose="020B0400000000000000" pitchFamily="50" charset="-128"/>
                        </a:rPr>
                        <a:t>321</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a:tc>
                <a:tc>
                  <a:txBody>
                    <a:bodyPr/>
                    <a:lstStyle/>
                    <a:p>
                      <a:pPr algn="l">
                        <a:spcAft>
                          <a:spcPts val="0"/>
                        </a:spcAft>
                      </a:pPr>
                      <a:r>
                        <a:rPr lang="ja-JP" altLang="en-US" sz="1000" kern="0" dirty="0">
                          <a:effectLst/>
                          <a:latin typeface="BIZ UDPゴシック" panose="020B0400000000000000" pitchFamily="50" charset="-128"/>
                          <a:ea typeface="BIZ UDPゴシック" panose="020B0400000000000000" pitchFamily="50" charset="-128"/>
                        </a:rPr>
                        <a:t>ハ</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r>
                        <a:rPr lang="ja-JP" sz="1000" kern="0">
                          <a:effectLst/>
                          <a:latin typeface="BIZ UDPゴシック" panose="020B0400000000000000" pitchFamily="50" charset="-128"/>
                          <a:ea typeface="BIZ UDPゴシック" panose="020B0400000000000000" pitchFamily="50" charset="-128"/>
                        </a:rPr>
                        <a:t>配合施設</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rowSpan="3">
                  <a:txBody>
                    <a:bodyPr/>
                    <a:lstStyle/>
                    <a:p>
                      <a:r>
                        <a:rPr kumimoji="1" lang="ja-JP" altLang="en-US" sz="1000" kern="0" dirty="0">
                          <a:effectLst/>
                          <a:latin typeface="BIZ UDPゴシック" panose="020B0400000000000000" pitchFamily="50" charset="-128"/>
                          <a:ea typeface="BIZ UDPゴシック" panose="020B0400000000000000" pitchFamily="50" charset="-128"/>
                        </a:rPr>
                        <a:t>すべて</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r>
                        <a:rPr lang="en-US" altLang="ja-JP" sz="1000" kern="100" dirty="0">
                          <a:effectLst/>
                          <a:latin typeface="BIZ UDPゴシック" panose="020B0400000000000000" pitchFamily="50" charset="-128"/>
                          <a:ea typeface="BIZ UDPゴシック" panose="020B0400000000000000" pitchFamily="50" charset="-128"/>
                        </a:rPr>
                        <a:t>5</a:t>
                      </a:r>
                      <a:endParaRPr kumimoji="1" lang="ja-JP" altLang="en-US" dirty="0"/>
                    </a:p>
                  </a:txBody>
                  <a:tcPr marL="0" marR="0" marT="0" marB="0" anchor="ctr"/>
                </a:tc>
                <a:extLst>
                  <a:ext uri="{0D108BD9-81ED-4DB2-BD59-A6C34878D82A}">
                    <a16:rowId xmlns:a16="http://schemas.microsoft.com/office/drawing/2014/main" val="261647546"/>
                  </a:ext>
                </a:extLst>
              </a:tr>
              <a:tr h="134740">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sz="1000" kern="0">
                          <a:effectLst/>
                          <a:latin typeface="BIZ UDPゴシック" panose="020B0400000000000000" pitchFamily="50" charset="-128"/>
                          <a:ea typeface="BIZ UDPゴシック" panose="020B0400000000000000" pitchFamily="50" charset="-128"/>
                        </a:rPr>
                        <a:t>ホ</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混練施設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ja-JP" sz="1000" kern="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1000"/>
                        </a:lnSpc>
                      </a:pPr>
                      <a:r>
                        <a:rPr lang="en-US" sz="1000" kern="100" dirty="0">
                          <a:effectLst/>
                          <a:latin typeface="BIZ UDPゴシック" panose="020B0400000000000000" pitchFamily="50" charset="-128"/>
                          <a:ea typeface="BIZ UDPゴシック" panose="020B0400000000000000" pitchFamily="50" charset="-128"/>
                        </a:rPr>
                        <a:t>178</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a:tc>
                <a:tc>
                  <a:txBody>
                    <a:bodyPr/>
                    <a:lstStyle/>
                    <a:p>
                      <a:pPr algn="l">
                        <a:spcAft>
                          <a:spcPts val="0"/>
                        </a:spcAft>
                      </a:pPr>
                      <a:r>
                        <a:rPr lang="ja-JP" altLang="en-US" sz="1000" kern="0" dirty="0">
                          <a:effectLst/>
                          <a:latin typeface="BIZ UDPゴシック" panose="020B0400000000000000" pitchFamily="50" charset="-128"/>
                          <a:ea typeface="BIZ UDPゴシック" panose="020B0400000000000000" pitchFamily="50" charset="-128"/>
                        </a:rPr>
                        <a:t>ニ</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r>
                        <a:rPr lang="ja-JP" sz="1000" kern="0" dirty="0">
                          <a:effectLst/>
                          <a:latin typeface="BIZ UDPゴシック" panose="020B0400000000000000" pitchFamily="50" charset="-128"/>
                          <a:ea typeface="BIZ UDPゴシック" panose="020B0400000000000000" pitchFamily="50" charset="-128"/>
                        </a:rPr>
                        <a:t>混練施設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dirty="0"/>
                    </a:p>
                  </a:txBody>
                  <a:tcPr marL="13407" marR="13407" marT="0" marB="0" anchor="ctr"/>
                </a:tc>
                <a:tc>
                  <a:txBody>
                    <a:bodyPr/>
                    <a:lstStyle/>
                    <a:p>
                      <a:pPr algn="ctr"/>
                      <a:r>
                        <a:rPr lang="en-US" altLang="ja-JP" sz="1000" kern="100" dirty="0">
                          <a:effectLst/>
                          <a:latin typeface="BIZ UDPゴシック" panose="020B0400000000000000" pitchFamily="50" charset="-128"/>
                          <a:ea typeface="BIZ UDPゴシック" panose="020B0400000000000000" pitchFamily="50" charset="-128"/>
                        </a:rPr>
                        <a:t>25</a:t>
                      </a:r>
                      <a:endParaRPr kumimoji="1" lang="ja-JP" altLang="en-US"/>
                    </a:p>
                  </a:txBody>
                  <a:tcPr marL="0" marR="0" marT="0" marB="0" anchor="ctr"/>
                </a:tc>
                <a:extLst>
                  <a:ext uri="{0D108BD9-81ED-4DB2-BD59-A6C34878D82A}">
                    <a16:rowId xmlns:a16="http://schemas.microsoft.com/office/drawing/2014/main" val="2426016797"/>
                  </a:ext>
                </a:extLst>
              </a:tr>
              <a:tr h="269480">
                <a:tc>
                  <a:txBody>
                    <a:bodyPr/>
                    <a:lstStyle/>
                    <a:p>
                      <a:pPr algn="l">
                        <a:spcAft>
                          <a:spcPts val="0"/>
                        </a:spcAft>
                      </a:pPr>
                      <a:r>
                        <a:rPr lang="ja-JP" sz="1000" kern="0">
                          <a:effectLst/>
                          <a:latin typeface="BIZ UDPゴシック" panose="020B0400000000000000" pitchFamily="50" charset="-128"/>
                          <a:ea typeface="BIZ UDPゴシック" panose="020B0400000000000000" pitchFamily="50" charset="-128"/>
                        </a:rPr>
                        <a:t>ゴム製品製造</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en-US" sz="1000" kern="0" dirty="0">
                          <a:effectLst/>
                          <a:latin typeface="BIZ UDPゴシック" panose="020B0400000000000000" pitchFamily="50" charset="-128"/>
                          <a:ea typeface="BIZ UDPゴシック" panose="020B0400000000000000" pitchFamily="50" charset="-128"/>
                        </a:rPr>
                        <a:t>6</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混練施設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1000"/>
                        </a:lnSpc>
                      </a:pPr>
                      <a:r>
                        <a:rPr lang="en-US" sz="1000" kern="100" dirty="0">
                          <a:solidFill>
                            <a:srgbClr val="000000"/>
                          </a:solidFill>
                          <a:effectLst/>
                          <a:latin typeface="BIZ UDPゴシック" panose="020B0400000000000000" pitchFamily="50" charset="-128"/>
                          <a:ea typeface="BIZ UDPゴシック" panose="020B0400000000000000" pitchFamily="50" charset="-128"/>
                        </a:rPr>
                        <a:t>89</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spcAft>
                          <a:spcPts val="0"/>
                        </a:spcAft>
                      </a:pPr>
                      <a:r>
                        <a:rPr lang="en-US" altLang="ja-JP" sz="1000" kern="0" dirty="0">
                          <a:effectLst/>
                          <a:latin typeface="BIZ UDPゴシック" panose="020B0400000000000000" pitchFamily="50" charset="-128"/>
                          <a:ea typeface="BIZ UDPゴシック" panose="020B0400000000000000" pitchFamily="50" charset="-128"/>
                        </a:rPr>
                        <a:t>4</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algn="l">
                        <a:spcAft>
                          <a:spcPts val="0"/>
                        </a:spcAft>
                      </a:pPr>
                      <a:r>
                        <a:rPr lang="ja-JP" sz="1000" kern="0" dirty="0">
                          <a:effectLst/>
                          <a:latin typeface="BIZ UDPゴシック" panose="020B0400000000000000" pitchFamily="50" charset="-128"/>
                          <a:ea typeface="BIZ UDPゴシック" panose="020B0400000000000000" pitchFamily="50" charset="-128"/>
                        </a:rPr>
                        <a:t>混練施設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vMerge="1">
                  <a:txBody>
                    <a:bodyPr/>
                    <a:lstStyle/>
                    <a:p>
                      <a:pPr algn="l">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13407" marR="13407" marT="0" marB="0" anchor="ctr"/>
                </a:tc>
                <a:tc>
                  <a:txBody>
                    <a:bodyPr/>
                    <a:lstStyle/>
                    <a:p>
                      <a:pPr algn="ctr"/>
                      <a:r>
                        <a:rPr lang="en-US" altLang="ja-JP" sz="1000" kern="100" dirty="0">
                          <a:effectLst/>
                          <a:latin typeface="BIZ UDPゴシック" panose="020B0400000000000000" pitchFamily="50" charset="-128"/>
                          <a:ea typeface="BIZ UDPゴシック" panose="020B0400000000000000" pitchFamily="50" charset="-128"/>
                        </a:rPr>
                        <a:t>1</a:t>
                      </a:r>
                      <a:endParaRPr kumimoji="1" lang="ja-JP" altLang="en-US" dirty="0"/>
                    </a:p>
                  </a:txBody>
                  <a:tcPr marL="0" marR="0" marT="0" marB="0" anchor="ctr"/>
                </a:tc>
                <a:extLst>
                  <a:ext uri="{0D108BD9-81ED-4DB2-BD59-A6C34878D82A}">
                    <a16:rowId xmlns:a16="http://schemas.microsoft.com/office/drawing/2014/main" val="1087144635"/>
                  </a:ext>
                </a:extLst>
              </a:tr>
            </a:tbl>
          </a:graphicData>
        </a:graphic>
      </p:graphicFrame>
    </p:spTree>
    <p:extLst>
      <p:ext uri="{BB962C8B-B14F-4D97-AF65-F5344CB8AC3E}">
        <p14:creationId xmlns:p14="http://schemas.microsoft.com/office/powerpoint/2010/main" val="10293766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5B71F80-1F92-4074-84D9-16A062B215B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a:extLst>
              <a:ext uri="{FF2B5EF4-FFF2-40B4-BE49-F238E27FC236}">
                <a16:creationId xmlns:a16="http://schemas.microsoft.com/office/drawing/2014/main" id="{820B56A1-652D-4D84-B428-A0F978B6E390}"/>
              </a:ext>
            </a:extLst>
          </p:cNvPr>
          <p:cNvSpPr>
            <a:spLocks noGrp="1"/>
          </p:cNvSpPr>
          <p:nvPr>
            <p:ph type="title"/>
          </p:nvPr>
        </p:nvSpPr>
        <p:spPr>
          <a:xfrm>
            <a:off x="1045633" y="609600"/>
            <a:ext cx="8285463" cy="1099457"/>
          </a:xfrm>
        </p:spPr>
        <p:txBody>
          <a:bodyPr>
            <a:normAutofit fontScale="90000"/>
          </a:bodyPr>
          <a:lstStyle/>
          <a:p>
            <a:r>
              <a:rPr kumimoji="1" lang="ja-JP" altLang="en-US" dirty="0">
                <a:latin typeface="BIZ UDPゴシック" panose="020B0400000000000000" pitchFamily="50" charset="-128"/>
                <a:ea typeface="BIZ UDPゴシック" panose="020B0400000000000000" pitchFamily="50" charset="-128"/>
              </a:rPr>
              <a:t>条例及び法における届出施設規制の概要③</a:t>
            </a:r>
          </a:p>
        </p:txBody>
      </p:sp>
      <p:sp>
        <p:nvSpPr>
          <p:cNvPr id="12" name="Isosceles Triangle 11">
            <a:extLst>
              <a:ext uri="{FF2B5EF4-FFF2-40B4-BE49-F238E27FC236}">
                <a16:creationId xmlns:a16="http://schemas.microsoft.com/office/drawing/2014/main" id="{7209C9DA-6E0D-46D9-8275-C52222D8CCA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3EB57A4D-E0D0-46DA-B339-F24CA46FA70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スライド番号プレースホルダー 3">
            <a:extLst>
              <a:ext uri="{FF2B5EF4-FFF2-40B4-BE49-F238E27FC236}">
                <a16:creationId xmlns:a16="http://schemas.microsoft.com/office/drawing/2014/main" id="{855DA1A0-7824-465F-8655-BA4643299FB7}"/>
              </a:ext>
            </a:extLst>
          </p:cNvPr>
          <p:cNvSpPr>
            <a:spLocks noGrp="1"/>
          </p:cNvSpPr>
          <p:nvPr>
            <p:ph type="sldNum" sz="quarter" idx="12"/>
          </p:nvPr>
        </p:nvSpPr>
        <p:spPr>
          <a:xfrm>
            <a:off x="9350787" y="6182876"/>
            <a:ext cx="555213" cy="365125"/>
          </a:xfrm>
        </p:spPr>
        <p:txBody>
          <a:bodyPr>
            <a:normAutofit/>
          </a:body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9</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graphicFrame>
        <p:nvGraphicFramePr>
          <p:cNvPr id="7" name="コンテンツ プレースホルダー 6">
            <a:extLst>
              <a:ext uri="{FF2B5EF4-FFF2-40B4-BE49-F238E27FC236}">
                <a16:creationId xmlns:a16="http://schemas.microsoft.com/office/drawing/2014/main" id="{CE9FA32C-6580-4453-89A0-C20E389CA66D}"/>
              </a:ext>
            </a:extLst>
          </p:cNvPr>
          <p:cNvGraphicFramePr>
            <a:graphicFrameLocks noGrp="1"/>
          </p:cNvGraphicFramePr>
          <p:nvPr>
            <p:ph idx="1"/>
            <p:extLst>
              <p:ext uri="{D42A27DB-BD31-4B8C-83A1-F6EECF244321}">
                <p14:modId xmlns:p14="http://schemas.microsoft.com/office/powerpoint/2010/main" val="532913262"/>
              </p:ext>
            </p:extLst>
          </p:nvPr>
        </p:nvGraphicFramePr>
        <p:xfrm>
          <a:off x="472274" y="1253650"/>
          <a:ext cx="9156119" cy="5493700"/>
        </p:xfrm>
        <a:graphic>
          <a:graphicData uri="http://schemas.openxmlformats.org/drawingml/2006/table">
            <a:tbl>
              <a:tblPr firstRow="1" bandRow="1">
                <a:tableStyleId>{5C22544A-7EE6-4342-B048-85BDC9FD1C3A}</a:tableStyleId>
              </a:tblPr>
              <a:tblGrid>
                <a:gridCol w="638433">
                  <a:extLst>
                    <a:ext uri="{9D8B030D-6E8A-4147-A177-3AD203B41FA5}">
                      <a16:colId xmlns:a16="http://schemas.microsoft.com/office/drawing/2014/main" val="1481846174"/>
                    </a:ext>
                  </a:extLst>
                </a:gridCol>
                <a:gridCol w="139146">
                  <a:extLst>
                    <a:ext uri="{9D8B030D-6E8A-4147-A177-3AD203B41FA5}">
                      <a16:colId xmlns:a16="http://schemas.microsoft.com/office/drawing/2014/main" val="1733726100"/>
                    </a:ext>
                  </a:extLst>
                </a:gridCol>
                <a:gridCol w="146047">
                  <a:extLst>
                    <a:ext uri="{9D8B030D-6E8A-4147-A177-3AD203B41FA5}">
                      <a16:colId xmlns:a16="http://schemas.microsoft.com/office/drawing/2014/main" val="358737786"/>
                    </a:ext>
                  </a:extLst>
                </a:gridCol>
                <a:gridCol w="1512000">
                  <a:extLst>
                    <a:ext uri="{9D8B030D-6E8A-4147-A177-3AD203B41FA5}">
                      <a16:colId xmlns:a16="http://schemas.microsoft.com/office/drawing/2014/main" val="4231308782"/>
                    </a:ext>
                  </a:extLst>
                </a:gridCol>
                <a:gridCol w="1899134">
                  <a:extLst>
                    <a:ext uri="{9D8B030D-6E8A-4147-A177-3AD203B41FA5}">
                      <a16:colId xmlns:a16="http://schemas.microsoft.com/office/drawing/2014/main" val="3509570511"/>
                    </a:ext>
                  </a:extLst>
                </a:gridCol>
                <a:gridCol w="592727">
                  <a:extLst>
                    <a:ext uri="{9D8B030D-6E8A-4147-A177-3AD203B41FA5}">
                      <a16:colId xmlns:a16="http://schemas.microsoft.com/office/drawing/2014/main" val="3578010920"/>
                    </a:ext>
                  </a:extLst>
                </a:gridCol>
                <a:gridCol w="200178">
                  <a:extLst>
                    <a:ext uri="{9D8B030D-6E8A-4147-A177-3AD203B41FA5}">
                      <a16:colId xmlns:a16="http://schemas.microsoft.com/office/drawing/2014/main" val="1089646073"/>
                    </a:ext>
                  </a:extLst>
                </a:gridCol>
                <a:gridCol w="144000">
                  <a:extLst>
                    <a:ext uri="{9D8B030D-6E8A-4147-A177-3AD203B41FA5}">
                      <a16:colId xmlns:a16="http://schemas.microsoft.com/office/drawing/2014/main" val="474289773"/>
                    </a:ext>
                  </a:extLst>
                </a:gridCol>
                <a:gridCol w="1512000">
                  <a:extLst>
                    <a:ext uri="{9D8B030D-6E8A-4147-A177-3AD203B41FA5}">
                      <a16:colId xmlns:a16="http://schemas.microsoft.com/office/drawing/2014/main" val="1915968078"/>
                    </a:ext>
                  </a:extLst>
                </a:gridCol>
                <a:gridCol w="1800000">
                  <a:extLst>
                    <a:ext uri="{9D8B030D-6E8A-4147-A177-3AD203B41FA5}">
                      <a16:colId xmlns:a16="http://schemas.microsoft.com/office/drawing/2014/main" val="2780928331"/>
                    </a:ext>
                  </a:extLst>
                </a:gridCol>
                <a:gridCol w="572454">
                  <a:extLst>
                    <a:ext uri="{9D8B030D-6E8A-4147-A177-3AD203B41FA5}">
                      <a16:colId xmlns:a16="http://schemas.microsoft.com/office/drawing/2014/main" val="3995733835"/>
                    </a:ext>
                  </a:extLst>
                </a:gridCol>
              </a:tblGrid>
              <a:tr h="288000">
                <a:tc gridSpan="6">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1200" kern="0" dirty="0">
                          <a:effectLst/>
                          <a:latin typeface="BIZ UDPゴシック" panose="020B0400000000000000" pitchFamily="50" charset="-128"/>
                          <a:ea typeface="BIZ UDPゴシック" panose="020B0400000000000000" pitchFamily="50" charset="-128"/>
                        </a:rPr>
                        <a:t>【</a:t>
                      </a:r>
                      <a:r>
                        <a:rPr lang="ja-JP" altLang="en-US" sz="1200" kern="0" dirty="0">
                          <a:effectLst/>
                          <a:latin typeface="BIZ UDPゴシック" panose="020B0400000000000000" pitchFamily="50" charset="-128"/>
                          <a:ea typeface="BIZ UDPゴシック" panose="020B0400000000000000" pitchFamily="50" charset="-128"/>
                        </a:rPr>
                        <a:t>一般粉じん</a:t>
                      </a:r>
                      <a:r>
                        <a:rPr lang="en-US" altLang="ja-JP" sz="1200" kern="0" dirty="0">
                          <a:effectLst/>
                          <a:latin typeface="BIZ UDPゴシック" panose="020B0400000000000000" pitchFamily="50" charset="-128"/>
                          <a:ea typeface="BIZ UDPゴシック" panose="020B0400000000000000" pitchFamily="50" charset="-128"/>
                        </a:rPr>
                        <a:t>】</a:t>
                      </a:r>
                      <a:endParaRPr lang="ja-JP" altLang="ja-JP" sz="1200" kern="100"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ja-JP" altLang="ja-JP" sz="1050" kern="100" dirty="0">
                        <a:effectLst/>
                        <a:latin typeface="BIZ UDPゴシック" panose="020B0400000000000000" pitchFamily="50" charset="-128"/>
                        <a:ea typeface="BIZ UDPゴシック" panose="020B0400000000000000" pitchFamily="50" charset="-128"/>
                      </a:endParaRPr>
                    </a:p>
                  </a:txBody>
                  <a:tcPr marL="0" marR="0" marT="0" marB="0" anchor="ctr"/>
                </a:tc>
                <a:tc gridSpan="5">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1200" kern="0" dirty="0">
                          <a:effectLst/>
                          <a:latin typeface="BIZ UDPゴシック" panose="020B0400000000000000" pitchFamily="50" charset="-128"/>
                          <a:ea typeface="BIZ UDPゴシック" panose="020B0400000000000000" pitchFamily="50" charset="-128"/>
                        </a:rPr>
                        <a:t>【</a:t>
                      </a:r>
                      <a:r>
                        <a:rPr lang="ja-JP" altLang="en-US" sz="1200" kern="0" dirty="0">
                          <a:effectLst/>
                          <a:latin typeface="BIZ UDPゴシック" panose="020B0400000000000000" pitchFamily="50" charset="-128"/>
                          <a:ea typeface="BIZ UDPゴシック" panose="020B0400000000000000" pitchFamily="50" charset="-128"/>
                        </a:rPr>
                        <a:t>特定粉じん</a:t>
                      </a:r>
                      <a:r>
                        <a:rPr lang="en-US" altLang="ja-JP" sz="1200" kern="0" dirty="0">
                          <a:effectLst/>
                          <a:latin typeface="BIZ UDPゴシック" panose="020B0400000000000000" pitchFamily="50" charset="-128"/>
                          <a:ea typeface="BIZ UDPゴシック" panose="020B0400000000000000" pitchFamily="50" charset="-128"/>
                        </a:rPr>
                        <a:t>】</a:t>
                      </a:r>
                      <a:endParaRPr lang="ja-JP" altLang="ja-JP" sz="1200" kern="100"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lang="ja-JP" altLang="en-US" dirty="0"/>
                    </a:p>
                  </a:txBody>
                  <a:tcPr marL="13407" marR="13407"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39997140"/>
                  </a:ext>
                </a:extLst>
              </a:tr>
              <a:tr h="264123">
                <a:tc>
                  <a:txBody>
                    <a:bodyPr/>
                    <a:lstStyle/>
                    <a:p>
                      <a:pPr algn="ctr">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用途</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項</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algn="ctr">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施設種類</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a:txBody>
                    <a:bodyPr/>
                    <a:lstStyle/>
                    <a:p>
                      <a:pPr algn="ctr">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規模</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spcAft>
                          <a:spcPts val="0"/>
                        </a:spcAft>
                      </a:pPr>
                      <a:r>
                        <a:rPr lang="ja-JP" altLang="en-US" sz="1000" kern="100" dirty="0">
                          <a:effectLst/>
                          <a:latin typeface="BIZ UDPゴシック" panose="020B0400000000000000" pitchFamily="50" charset="-128"/>
                          <a:ea typeface="BIZ UDPゴシック" panose="020B0400000000000000" pitchFamily="50" charset="-128"/>
                        </a:rPr>
                        <a:t>施設数（</a:t>
                      </a:r>
                      <a:r>
                        <a:rPr lang="en-US" altLang="ja-JP" sz="1000" kern="100" dirty="0">
                          <a:effectLst/>
                          <a:latin typeface="BIZ UDPゴシック" panose="020B0400000000000000" pitchFamily="50" charset="-128"/>
                          <a:ea typeface="BIZ UDPゴシック" panose="020B0400000000000000" pitchFamily="50" charset="-128"/>
                        </a:rPr>
                        <a:t>H29</a:t>
                      </a:r>
                      <a:r>
                        <a:rPr lang="ja-JP" altLang="en-US" sz="1000" kern="100" dirty="0">
                          <a:effectLst/>
                          <a:latin typeface="BIZ UDPゴシック" panose="020B0400000000000000" pitchFamily="50" charset="-128"/>
                          <a:ea typeface="BIZ UDPゴシック" panose="020B0400000000000000" pitchFamily="50" charset="-128"/>
                        </a:rPr>
                        <a:t>末）</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spcAft>
                          <a:spcPts val="0"/>
                        </a:spcAft>
                      </a:pPr>
                      <a:r>
                        <a:rPr lang="ja-JP" altLang="en-US" sz="1000" kern="100" dirty="0">
                          <a:effectLst/>
                          <a:latin typeface="BIZ UDPゴシック" panose="020B0400000000000000" pitchFamily="50" charset="-128"/>
                          <a:ea typeface="BIZ UDPゴシック" panose="020B0400000000000000" pitchFamily="50" charset="-128"/>
                        </a:rPr>
                        <a:t>項</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ja-JP" sz="1000" kern="0" dirty="0">
                          <a:effectLst/>
                          <a:latin typeface="BIZ UDPゴシック" panose="020B0400000000000000" pitchFamily="50" charset="-128"/>
                          <a:ea typeface="BIZ UDPゴシック" panose="020B0400000000000000" pitchFamily="50" charset="-128"/>
                        </a:rPr>
                        <a:t>施設種類</a:t>
                      </a:r>
                      <a:endParaRPr lang="ja-JP" alt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ja-JP" sz="1000" kern="0" dirty="0">
                          <a:effectLst/>
                          <a:latin typeface="BIZ UDPゴシック" panose="020B0400000000000000" pitchFamily="50" charset="-128"/>
                          <a:ea typeface="BIZ UDPゴシック" panose="020B0400000000000000" pitchFamily="50" charset="-128"/>
                        </a:rPr>
                        <a:t>規模</a:t>
                      </a:r>
                      <a:endParaRPr lang="ja-JP" alt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00" kern="100">
                          <a:effectLst/>
                          <a:latin typeface="BIZ UDPゴシック" panose="020B0400000000000000" pitchFamily="50" charset="-128"/>
                          <a:ea typeface="BIZ UDPゴシック" panose="020B0400000000000000" pitchFamily="50" charset="-128"/>
                        </a:rPr>
                        <a:t>施設数（</a:t>
                      </a:r>
                      <a:r>
                        <a:rPr lang="en-US" altLang="ja-JP" sz="1000" kern="100" dirty="0">
                          <a:effectLst/>
                          <a:latin typeface="BIZ UDPゴシック" panose="020B0400000000000000" pitchFamily="50" charset="-128"/>
                          <a:ea typeface="BIZ UDPゴシック" panose="020B0400000000000000" pitchFamily="50" charset="-128"/>
                        </a:rPr>
                        <a:t>H29</a:t>
                      </a:r>
                      <a:r>
                        <a:rPr lang="ja-JP" altLang="en-US" sz="1000" kern="100">
                          <a:effectLst/>
                          <a:latin typeface="BIZ UDPゴシック" panose="020B0400000000000000" pitchFamily="50" charset="-128"/>
                          <a:ea typeface="BIZ UDPゴシック" panose="020B0400000000000000" pitchFamily="50" charset="-128"/>
                        </a:rPr>
                        <a:t>末）</a:t>
                      </a:r>
                      <a:endParaRPr lang="ja-JP" alt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034938838"/>
                  </a:ext>
                </a:extLst>
              </a:tr>
              <a:tr h="264123">
                <a:tc rowSpan="12">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窯業製品又は土石製品の製造</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rowSpan="12">
                  <a:txBody>
                    <a:bodyPr/>
                    <a:lstStyle/>
                    <a:p>
                      <a:pPr algn="l">
                        <a:lnSpc>
                          <a:spcPct val="100000"/>
                        </a:lnSpc>
                        <a:spcAft>
                          <a:spcPts val="0"/>
                        </a:spcAft>
                      </a:pPr>
                      <a:r>
                        <a:rPr lang="en-US" sz="1000" kern="0" dirty="0">
                          <a:effectLst/>
                          <a:latin typeface="BIZ UDPゴシック" panose="020B0400000000000000" pitchFamily="50" charset="-128"/>
                          <a:ea typeface="BIZ UDPゴシック" panose="020B0400000000000000" pitchFamily="50" charset="-128"/>
                        </a:rPr>
                        <a:t>7</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rowSpan="2" gridSpan="4">
                  <a:txBody>
                    <a:bodyPr/>
                    <a:lstStyle/>
                    <a:p>
                      <a:pPr algn="l">
                        <a:lnSpc>
                          <a:spcPct val="100000"/>
                        </a:lnSpc>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solidFill>
                        <a:schemeClr val="tx1"/>
                      </a:solidFill>
                      <a:prstDash val="solid"/>
                      <a:round/>
                      <a:headEnd type="none" w="med" len="med"/>
                      <a:tailEnd type="none" w="med" len="med"/>
                    </a:lnBlToTr>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pPr algn="l">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0" marR="0" marT="0" marB="0" anchor="ctr"/>
                </a:tc>
                <a:tc rowSpan="12">
                  <a:txBody>
                    <a:bodyPr/>
                    <a:lstStyle/>
                    <a:p>
                      <a:pPr algn="l">
                        <a:lnSpc>
                          <a:spcPct val="100000"/>
                        </a:lnSpc>
                        <a:spcAft>
                          <a:spcPts val="0"/>
                        </a:spcAft>
                      </a:pPr>
                      <a:r>
                        <a:rPr lang="en-US" altLang="ja-JP" sz="1000" kern="100" dirty="0">
                          <a:effectLst/>
                          <a:latin typeface="BIZ UDPゴシック" panose="020B0400000000000000" pitchFamily="50" charset="-128"/>
                          <a:ea typeface="BIZ UDPゴシック" panose="020B0400000000000000" pitchFamily="50" charset="-128"/>
                        </a:rPr>
                        <a:t>5</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noFill/>
                      <a:prstDash val="solid"/>
                      <a:round/>
                      <a:headEnd type="none" w="med" len="med"/>
                      <a:tailEnd type="none" w="med" len="med"/>
                    </a:lnBlToTr>
                  </a:tcPr>
                </a:tc>
                <a:tc>
                  <a:txBody>
                    <a:bodyPr/>
                    <a:lstStyle/>
                    <a:p>
                      <a:pPr algn="l">
                        <a:lnSpc>
                          <a:spcPct val="100000"/>
                        </a:lnSpc>
                        <a:spcAft>
                          <a:spcPts val="0"/>
                        </a:spcAft>
                      </a:pPr>
                      <a:r>
                        <a:rPr lang="ja-JP" altLang="en-US" sz="1000" kern="100" dirty="0">
                          <a:effectLst/>
                          <a:latin typeface="BIZ UDPゴシック" panose="020B0400000000000000" pitchFamily="50" charset="-128"/>
                          <a:ea typeface="BIZ UDPゴシック" panose="020B0400000000000000" pitchFamily="50" charset="-128"/>
                        </a:rPr>
                        <a:t>イ</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nSpc>
                          <a:spcPct val="100000"/>
                        </a:lnSpc>
                      </a:pP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法に掲げるベルトコンベア、バケットコンベア</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alt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ベルト幅（</a:t>
                      </a:r>
                      <a:r>
                        <a:rPr lang="en-US" alt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75cm</a:t>
                      </a:r>
                      <a:r>
                        <a:rPr lang="ja-JP" alt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r>
                        <a:rPr lang="en-US" alt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
                      </a:r>
                      <a:br>
                        <a:rPr lang="en-US" alt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br>
                      <a:r>
                        <a:rPr lang="ja-JP" alt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内容積（</a:t>
                      </a:r>
                      <a:r>
                        <a:rPr lang="en-US" alt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0.03</a:t>
                      </a:r>
                      <a:r>
                        <a:rPr lang="ja-JP" alt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spcAft>
                          <a:spcPts val="0"/>
                        </a:spcAft>
                      </a:pPr>
                      <a:r>
                        <a:rPr kumimoji="1" lang="en-US" altLang="ja-JP" sz="1000" dirty="0">
                          <a:latin typeface="BIZ UDPゴシック" panose="020B0400000000000000" pitchFamily="50" charset="-128"/>
                          <a:ea typeface="BIZ UDPゴシック" panose="020B0400000000000000" pitchFamily="50" charset="-128"/>
                        </a:rPr>
                        <a:t>28</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586417932"/>
                  </a:ext>
                </a:extLst>
              </a:tr>
              <a:tr h="132062">
                <a:tc vMerge="1">
                  <a:txBody>
                    <a:bodyPr/>
                    <a:lstStyle/>
                    <a:p>
                      <a:pPr algn="l">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13407" marR="13407" marT="0" marB="0" anchor="ctr"/>
                </a:tc>
                <a:tc vMerge="1">
                  <a:txBody>
                    <a:bodyPr/>
                    <a:lstStyle/>
                    <a:p>
                      <a:pPr algn="l">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13407" marR="13407" marT="0" marB="0" anchor="ctr"/>
                </a:tc>
                <a:tc gridSpan="4" vMerge="1">
                  <a:txBody>
                    <a:bodyPr/>
                    <a:lstStyle/>
                    <a:p>
                      <a:pPr algn="l">
                        <a:spcAft>
                          <a:spcPts val="0"/>
                        </a:spcAft>
                      </a:pPr>
                      <a:endParaRPr lang="ja-JP" sz="1050" kern="100">
                        <a:effectLst/>
                        <a:latin typeface="BIZ UDPゴシック" panose="020B0400000000000000" pitchFamily="50" charset="-128"/>
                        <a:ea typeface="BIZ UDPゴシック" panose="020B0400000000000000" pitchFamily="50" charset="-128"/>
                      </a:endParaRPr>
                    </a:p>
                  </a:txBody>
                  <a:tcPr marL="13407" marR="13407" marT="0" marB="0" anchor="ct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pPr algn="l"/>
                      <a:endParaRPr kumimoji="1" lang="ja-JP" altLang="en-US" sz="1050">
                        <a:latin typeface="BIZ UDPゴシック" panose="020B0400000000000000" pitchFamily="50" charset="-128"/>
                        <a:ea typeface="BIZ UDPゴシック" panose="020B0400000000000000" pitchFamily="50" charset="-128"/>
                      </a:endParaRPr>
                    </a:p>
                  </a:txBody>
                  <a:tcPr marL="0" marR="0" marT="0" marB="0" anchor="ctr">
                    <a:lnBlToTr w="12700" cap="flat" cmpd="sng" algn="ctr">
                      <a:noFill/>
                      <a:prstDash val="solid"/>
                      <a:round/>
                      <a:headEnd type="none" w="med" len="med"/>
                      <a:tailEnd type="none" w="med" len="med"/>
                    </a:lnBlToTr>
                  </a:tcPr>
                </a:tc>
                <a:tc>
                  <a:txBody>
                    <a:bodyPr/>
                    <a:lstStyle/>
                    <a:p>
                      <a:pPr algn="l">
                        <a:lnSpc>
                          <a:spcPct val="100000"/>
                        </a:lnSpc>
                        <a:spcAft>
                          <a:spcPts val="0"/>
                        </a:spcAft>
                      </a:pP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ハ</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nSpc>
                          <a:spcPct val="100000"/>
                        </a:lnSpc>
                      </a:pP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法に掲げるふるい</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原動機の定格出力（</a:t>
                      </a:r>
                      <a:r>
                        <a:rPr lang="en-US" sz="10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15kW</a:t>
                      </a:r>
                      <a:r>
                        <a:rPr lang="ja-JP" sz="10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kumimoji="1" lang="en-US" altLang="ja-JP" sz="1000" dirty="0">
                          <a:latin typeface="BIZ UDPゴシック" panose="020B0400000000000000" pitchFamily="50" charset="-128"/>
                          <a:ea typeface="BIZ UDPゴシック" panose="020B0400000000000000" pitchFamily="50" charset="-128"/>
                        </a:rPr>
                        <a:t>16</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520106951"/>
                  </a:ext>
                </a:extLst>
              </a:tr>
              <a:tr h="132062">
                <a:tc vMerge="1">
                  <a:txBody>
                    <a:bodyPr/>
                    <a:lstStyle/>
                    <a:p>
                      <a:pPr algn="l">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13407" marR="13407" marT="0" marB="0" anchor="ctr"/>
                </a:tc>
                <a:tc vMerge="1">
                  <a:txBody>
                    <a:bodyPr/>
                    <a:lstStyle/>
                    <a:p>
                      <a:pPr algn="l">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13407" marR="13407" marT="0" marB="0" anchor="ctr"/>
                </a:tc>
                <a:tc>
                  <a:txBody>
                    <a:bodyPr/>
                    <a:lstStyle/>
                    <a:p>
                      <a:pPr algn="l">
                        <a:lnSpc>
                          <a:spcPct val="100000"/>
                        </a:lnSpc>
                        <a:spcAft>
                          <a:spcPts val="0"/>
                        </a:spcAft>
                      </a:pPr>
                      <a:r>
                        <a:rPr lang="ja-JP" sz="1000" kern="0">
                          <a:effectLst/>
                          <a:latin typeface="BIZ UDPゴシック" panose="020B0400000000000000" pitchFamily="50" charset="-128"/>
                          <a:ea typeface="BIZ UDPゴシック" panose="020B0400000000000000" pitchFamily="50" charset="-128"/>
                        </a:rPr>
                        <a:t>イ</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粉粒塊堆積場</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a:effectLst/>
                          <a:latin typeface="BIZ UDPゴシック" panose="020B0400000000000000" pitchFamily="50" charset="-128"/>
                          <a:ea typeface="BIZ UDPゴシック" panose="020B0400000000000000" pitchFamily="50" charset="-128"/>
                        </a:rPr>
                        <a:t>面積（</a:t>
                      </a:r>
                      <a:r>
                        <a:rPr lang="en-US" sz="1000" kern="0" dirty="0">
                          <a:effectLst/>
                          <a:latin typeface="BIZ UDPゴシック" panose="020B0400000000000000" pitchFamily="50" charset="-128"/>
                          <a:ea typeface="BIZ UDPゴシック" panose="020B0400000000000000" pitchFamily="50" charset="-128"/>
                        </a:rPr>
                        <a:t>500 m</a:t>
                      </a:r>
                      <a:r>
                        <a:rPr lang="en-US" sz="1000" kern="0" baseline="30000" dirty="0">
                          <a:effectLst/>
                          <a:latin typeface="BIZ UDPゴシック" panose="020B0400000000000000" pitchFamily="50" charset="-128"/>
                          <a:ea typeface="BIZ UDPゴシック" panose="020B0400000000000000" pitchFamily="50" charset="-128"/>
                        </a:rPr>
                        <a:t>2</a:t>
                      </a:r>
                      <a:r>
                        <a:rPr lang="ja-JP" sz="1000" kern="0">
                          <a:effectLst/>
                          <a:latin typeface="BIZ UDPゴシック" panose="020B0400000000000000" pitchFamily="50" charset="-128"/>
                          <a:ea typeface="BIZ UDPゴシック" panose="020B0400000000000000" pitchFamily="50" charset="-128"/>
                        </a:rPr>
                        <a:t>以上）</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lang="en-US" sz="1000" kern="100" dirty="0">
                          <a:effectLst/>
                          <a:latin typeface="BIZ UDPゴシック" panose="020B0400000000000000" pitchFamily="50" charset="-128"/>
                          <a:ea typeface="BIZ UDPゴシック" panose="020B0400000000000000" pitchFamily="50" charset="-128"/>
                        </a:rPr>
                        <a:t>56</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noFill/>
                      <a:prstDash val="solid"/>
                      <a:round/>
                      <a:headEnd type="none" w="med" len="med"/>
                      <a:tailEnd type="none" w="med" len="med"/>
                    </a:lnBlToTr>
                  </a:tcPr>
                </a:tc>
                <a:tc vMerge="1">
                  <a:txBody>
                    <a:bodyPr/>
                    <a:lstStyle/>
                    <a:p>
                      <a:pPr algn="l">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noFill/>
                      <a:prstDash val="solid"/>
                      <a:round/>
                      <a:headEnd type="none" w="med" len="med"/>
                      <a:tailEnd type="none" w="med" len="med"/>
                    </a:lnBlToTr>
                  </a:tcPr>
                </a:tc>
                <a:tc gridSpan="4">
                  <a:txBody>
                    <a:bodyPr/>
                    <a:lstStyle/>
                    <a:p>
                      <a:pPr algn="l">
                        <a:lnSpc>
                          <a:spcPct val="100000"/>
                        </a:lnSpc>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solidFill>
                        <a:schemeClr val="tx1"/>
                      </a:solidFill>
                      <a:prstDash val="solid"/>
                      <a:round/>
                      <a:headEnd type="none" w="med" len="med"/>
                      <a:tailEnd type="none" w="med" len="med"/>
                    </a:lnBlToT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110874994"/>
                  </a:ext>
                </a:extLst>
              </a:tr>
              <a:tr h="132062">
                <a:tc vMerge="1">
                  <a:txBody>
                    <a:bodyPr/>
                    <a:lstStyle/>
                    <a:p>
                      <a:endParaRPr kumimoji="1" lang="ja-JP" altLang="en-US"/>
                    </a:p>
                  </a:txBody>
                  <a:tcPr/>
                </a:tc>
                <a:tc vMerge="1">
                  <a:txBody>
                    <a:bodyPr/>
                    <a:lstStyle/>
                    <a:p>
                      <a:endParaRPr kumimoji="1" lang="ja-JP" altLang="en-US"/>
                    </a:p>
                  </a:txBody>
                  <a:tcPr/>
                </a:tc>
                <a:tc>
                  <a:txBody>
                    <a:bodyPr/>
                    <a:lstStyle/>
                    <a:p>
                      <a:pPr algn="l">
                        <a:lnSpc>
                          <a:spcPct val="100000"/>
                        </a:lnSpc>
                        <a:spcAft>
                          <a:spcPts val="0"/>
                        </a:spcAft>
                      </a:pPr>
                      <a:r>
                        <a:rPr lang="ja-JP" sz="1000" kern="0">
                          <a:effectLst/>
                          <a:latin typeface="BIZ UDPゴシック" panose="020B0400000000000000" pitchFamily="50" charset="-128"/>
                          <a:ea typeface="BIZ UDPゴシック" panose="020B0400000000000000" pitchFamily="50" charset="-128"/>
                        </a:rPr>
                        <a:t>ロ</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粉粒塊輸送用コンベア施設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a:effectLst/>
                          <a:latin typeface="BIZ UDPゴシック" panose="020B0400000000000000" pitchFamily="50" charset="-128"/>
                          <a:ea typeface="BIZ UDPゴシック" panose="020B0400000000000000" pitchFamily="50" charset="-128"/>
                        </a:rPr>
                        <a:t>輸送能力（</a:t>
                      </a:r>
                      <a:r>
                        <a:rPr lang="en-US" sz="1000" kern="0" dirty="0">
                          <a:effectLst/>
                          <a:latin typeface="BIZ UDPゴシック" panose="020B0400000000000000" pitchFamily="50" charset="-128"/>
                          <a:ea typeface="BIZ UDPゴシック" panose="020B0400000000000000" pitchFamily="50" charset="-128"/>
                        </a:rPr>
                        <a:t>30 t / </a:t>
                      </a:r>
                      <a:r>
                        <a:rPr lang="ja-JP" sz="1000" kern="0">
                          <a:effectLst/>
                          <a:latin typeface="BIZ UDPゴシック" panose="020B0400000000000000" pitchFamily="50" charset="-128"/>
                          <a:ea typeface="BIZ UDPゴシック" panose="020B0400000000000000" pitchFamily="50" charset="-128"/>
                        </a:rPr>
                        <a:t>時以上）</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lang="en-US" sz="1000" kern="100" dirty="0">
                          <a:effectLst/>
                          <a:latin typeface="BIZ UDPゴシック" panose="020B0400000000000000" pitchFamily="50" charset="-128"/>
                          <a:ea typeface="BIZ UDPゴシック" panose="020B0400000000000000" pitchFamily="50" charset="-128"/>
                        </a:rPr>
                        <a:t>1.288</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noFill/>
                      <a:prstDash val="solid"/>
                      <a:round/>
                      <a:headEnd type="none" w="med" len="med"/>
                      <a:tailEnd type="none" w="med" len="med"/>
                    </a:lnBlToTr>
                  </a:tcPr>
                </a:tc>
                <a:tc vMerge="1">
                  <a:txBody>
                    <a:bodyPr/>
                    <a:lstStyle/>
                    <a:p>
                      <a:pPr algn="l">
                        <a:spcAft>
                          <a:spcPts val="0"/>
                        </a:spcAft>
                      </a:pPr>
                      <a:endParaRPr lang="ja-JP" sz="1050" kern="100">
                        <a:effectLst/>
                        <a:latin typeface="BIZ UDPゴシック" panose="020B0400000000000000" pitchFamily="50" charset="-128"/>
                        <a:ea typeface="BIZ UDPゴシック" panose="020B0400000000000000" pitchFamily="50" charset="-128"/>
                      </a:endParaRPr>
                    </a:p>
                  </a:txBody>
                  <a:tcPr marL="13407" marR="13407" marT="0" marB="0" anchor="ctr">
                    <a:lnBlToTr w="12700" cap="flat" cmpd="sng" algn="ctr">
                      <a:noFill/>
                      <a:prstDash val="solid"/>
                      <a:round/>
                      <a:headEnd type="none" w="med" len="med"/>
                      <a:tailEnd type="none" w="med" len="med"/>
                    </a:lnBlToTr>
                  </a:tcP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粉粒塊輸送用コンベア施設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rowSpan="5">
                  <a:txBody>
                    <a:bodyPr/>
                    <a:lstStyle/>
                    <a:p>
                      <a:pPr algn="l">
                        <a:lnSpc>
                          <a:spcPct val="100000"/>
                        </a:lnSpc>
                      </a:pPr>
                      <a:r>
                        <a:rPr lang="ja-JP" altLang="en-US" sz="10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a:t>
                      </a:r>
                      <a:r>
                        <a:rPr lang="ja-JP" sz="10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て</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kumimoji="1" lang="en-US" altLang="ja-JP" sz="1000" dirty="0">
                          <a:latin typeface="BIZ UDPゴシック" panose="020B0400000000000000" pitchFamily="50" charset="-128"/>
                          <a:ea typeface="BIZ UDPゴシック" panose="020B0400000000000000" pitchFamily="50" charset="-128"/>
                        </a:rPr>
                        <a:t>35</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627131261"/>
                  </a:ext>
                </a:extLst>
              </a:tr>
              <a:tr h="132062">
                <a:tc vMerge="1">
                  <a:txBody>
                    <a:bodyPr/>
                    <a:lstStyle/>
                    <a:p>
                      <a:endParaRPr kumimoji="1" lang="ja-JP" altLang="en-US"/>
                    </a:p>
                  </a:txBody>
                  <a:tcPr/>
                </a:tc>
                <a:tc vMerge="1">
                  <a:txBody>
                    <a:bodyPr/>
                    <a:lstStyle/>
                    <a:p>
                      <a:endParaRPr kumimoji="1" lang="ja-JP" altLang="en-US"/>
                    </a:p>
                  </a:txBody>
                  <a:tcPr/>
                </a:tc>
                <a:tc>
                  <a:txBody>
                    <a:bodyPr/>
                    <a:lstStyle/>
                    <a:p>
                      <a:pPr algn="l">
                        <a:lnSpc>
                          <a:spcPct val="100000"/>
                        </a:lnSpc>
                        <a:spcAft>
                          <a:spcPts val="0"/>
                        </a:spcAft>
                      </a:pPr>
                      <a:r>
                        <a:rPr lang="ja-JP" sz="1000" kern="0">
                          <a:effectLst/>
                          <a:latin typeface="BIZ UDPゴシック" panose="020B0400000000000000" pitchFamily="50" charset="-128"/>
                          <a:ea typeface="BIZ UDPゴシック" panose="020B0400000000000000" pitchFamily="50" charset="-128"/>
                        </a:rPr>
                        <a:t>ハ</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ふるい分施設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原動機の定格出力（</a:t>
                      </a:r>
                      <a:r>
                        <a:rPr lang="en-US" sz="1000" kern="0" dirty="0">
                          <a:effectLst/>
                          <a:latin typeface="BIZ UDPゴシック" panose="020B0400000000000000" pitchFamily="50" charset="-128"/>
                          <a:ea typeface="BIZ UDPゴシック" panose="020B0400000000000000" pitchFamily="50" charset="-128"/>
                        </a:rPr>
                        <a:t>1.5 kW</a:t>
                      </a:r>
                      <a:r>
                        <a:rPr lang="ja-JP" sz="1000" kern="0" dirty="0">
                          <a:effectLst/>
                          <a:latin typeface="BIZ UDPゴシック" panose="020B0400000000000000" pitchFamily="50" charset="-128"/>
                          <a:ea typeface="BIZ UDPゴシック" panose="020B0400000000000000" pitchFamily="50" charset="-128"/>
                        </a:rPr>
                        <a:t>以上）</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lang="en-US" sz="1000" kern="100" dirty="0">
                          <a:effectLst/>
                          <a:latin typeface="BIZ UDPゴシック" panose="020B0400000000000000" pitchFamily="50" charset="-128"/>
                          <a:ea typeface="BIZ UDPゴシック" panose="020B0400000000000000" pitchFamily="50" charset="-128"/>
                        </a:rPr>
                        <a:t>297</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noFill/>
                      <a:prstDash val="solid"/>
                      <a:round/>
                      <a:headEnd type="none" w="med" len="med"/>
                      <a:tailEnd type="none" w="med" len="med"/>
                    </a:lnBlToTr>
                  </a:tcPr>
                </a:tc>
                <a:tc vMerge="1">
                  <a:txBody>
                    <a:bodyPr/>
                    <a:lstStyle/>
                    <a:p>
                      <a:pPr algn="l">
                        <a:spcAft>
                          <a:spcPts val="0"/>
                        </a:spcAft>
                      </a:pPr>
                      <a:endParaRPr lang="ja-JP" sz="1050" kern="100">
                        <a:effectLst/>
                        <a:latin typeface="BIZ UDPゴシック" panose="020B0400000000000000" pitchFamily="50" charset="-128"/>
                        <a:ea typeface="BIZ UDPゴシック" panose="020B0400000000000000" pitchFamily="50" charset="-128"/>
                      </a:endParaRPr>
                    </a:p>
                  </a:txBody>
                  <a:tcPr marL="13407" marR="13407" marT="0" marB="0" anchor="ctr">
                    <a:lnBlToTr w="12700" cap="flat" cmpd="sng" algn="ctr">
                      <a:noFill/>
                      <a:prstDash val="solid"/>
                      <a:round/>
                      <a:headEnd type="none" w="med" len="med"/>
                      <a:tailEnd type="none" w="med" len="med"/>
                    </a:lnBlToTr>
                  </a:tcPr>
                </a:tc>
                <a:tc>
                  <a:txBody>
                    <a:bodyPr/>
                    <a:lstStyle/>
                    <a:p>
                      <a:pPr algn="l">
                        <a:lnSpc>
                          <a:spcPct val="100000"/>
                        </a:lnSpc>
                        <a:spcAft>
                          <a:spcPts val="0"/>
                        </a:spcAft>
                      </a:pPr>
                      <a:r>
                        <a:rPr lang="ja-JP" altLang="en-US" sz="1000" kern="100" dirty="0">
                          <a:effectLst/>
                          <a:latin typeface="BIZ UDPゴシック" panose="020B0400000000000000" pitchFamily="50" charset="-128"/>
                          <a:ea typeface="BIZ UDPゴシック" panose="020B0400000000000000" pitchFamily="50" charset="-128"/>
                        </a:rPr>
                        <a:t>ニ</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altLang="ja-JP" sz="1000" kern="0">
                          <a:effectLst/>
                          <a:latin typeface="BIZ UDPゴシック" panose="020B0400000000000000" pitchFamily="50" charset="-128"/>
                          <a:ea typeface="BIZ UDPゴシック" panose="020B0400000000000000" pitchFamily="50" charset="-128"/>
                        </a:rPr>
                        <a:t>ふるい分施設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endParaRPr kumimoji="1" lang="ja-JP" altLang="en-US"/>
                    </a:p>
                  </a:txBody>
                  <a:tcPr marL="62865" marR="62865"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1000" kern="100" dirty="0">
                          <a:effectLst/>
                          <a:latin typeface="BIZ UDPゴシック" panose="020B0400000000000000" pitchFamily="50" charset="-128"/>
                          <a:ea typeface="BIZ UDPゴシック" panose="020B0400000000000000" pitchFamily="50" charset="-128"/>
                        </a:rPr>
                        <a:t>20</a:t>
                      </a:r>
                      <a:endParaRPr lang="ja-JP" alt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078278592"/>
                  </a:ext>
                </a:extLst>
              </a:tr>
              <a:tr h="132062">
                <a:tc vMerge="1">
                  <a:txBody>
                    <a:bodyPr/>
                    <a:lstStyle/>
                    <a:p>
                      <a:endParaRPr kumimoji="1" lang="ja-JP" altLang="en-US"/>
                    </a:p>
                  </a:txBody>
                  <a:tcPr/>
                </a:tc>
                <a:tc vMerge="1">
                  <a:txBody>
                    <a:bodyPr/>
                    <a:lstStyle/>
                    <a:p>
                      <a:endParaRPr kumimoji="1" lang="ja-JP" altLang="en-US"/>
                    </a:p>
                  </a:txBody>
                  <a:tcPr/>
                </a:tc>
                <a:tc>
                  <a:txBody>
                    <a:bodyPr/>
                    <a:lstStyle/>
                    <a:p>
                      <a:pPr algn="l">
                        <a:lnSpc>
                          <a:spcPct val="100000"/>
                        </a:lnSpc>
                        <a:spcAft>
                          <a:spcPts val="0"/>
                        </a:spcAft>
                      </a:pPr>
                      <a:r>
                        <a:rPr lang="ja-JP" sz="1000" kern="0">
                          <a:effectLst/>
                          <a:latin typeface="BIZ UDPゴシック" panose="020B0400000000000000" pitchFamily="50" charset="-128"/>
                          <a:ea typeface="BIZ UDPゴシック" panose="020B0400000000000000" pitchFamily="50" charset="-128"/>
                        </a:rPr>
                        <a:t>ニ</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選別施設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a:effectLst/>
                          <a:latin typeface="BIZ UDPゴシック" panose="020B0400000000000000" pitchFamily="50" charset="-128"/>
                          <a:ea typeface="BIZ UDPゴシック" panose="020B0400000000000000" pitchFamily="50" charset="-128"/>
                        </a:rPr>
                        <a:t>原動機の定格出力（</a:t>
                      </a:r>
                      <a:r>
                        <a:rPr lang="en-US" sz="1000" kern="0" dirty="0">
                          <a:effectLst/>
                          <a:latin typeface="BIZ UDPゴシック" panose="020B0400000000000000" pitchFamily="50" charset="-128"/>
                          <a:ea typeface="BIZ UDPゴシック" panose="020B0400000000000000" pitchFamily="50" charset="-128"/>
                        </a:rPr>
                        <a:t>1.5 kW</a:t>
                      </a:r>
                      <a:r>
                        <a:rPr lang="ja-JP" sz="1000" kern="0">
                          <a:effectLst/>
                          <a:latin typeface="BIZ UDPゴシック" panose="020B0400000000000000" pitchFamily="50" charset="-128"/>
                          <a:ea typeface="BIZ UDPゴシック" panose="020B0400000000000000" pitchFamily="50" charset="-128"/>
                        </a:rPr>
                        <a:t>以上）</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lang="en-US" sz="1000" kern="100" dirty="0">
                          <a:effectLst/>
                          <a:latin typeface="BIZ UDPゴシック" panose="020B0400000000000000" pitchFamily="50" charset="-128"/>
                          <a:ea typeface="BIZ UDPゴシック" panose="020B0400000000000000" pitchFamily="50" charset="-128"/>
                        </a:rPr>
                        <a:t>38</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noFill/>
                      <a:prstDash val="solid"/>
                      <a:round/>
                      <a:headEnd type="none" w="med" len="med"/>
                      <a:tailEnd type="none" w="med" len="med"/>
                    </a:lnBlToTr>
                  </a:tcPr>
                </a:tc>
                <a:tc vMerge="1">
                  <a:txBody>
                    <a:bodyPr/>
                    <a:lstStyle/>
                    <a:p>
                      <a:pPr algn="l">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13407" marR="13407" marT="0" marB="0" anchor="ctr">
                    <a:lnBlToTr w="12700" cap="flat" cmpd="sng" algn="ctr">
                      <a:noFill/>
                      <a:prstDash val="solid"/>
                      <a:round/>
                      <a:headEnd type="none" w="med" len="med"/>
                      <a:tailEnd type="none" w="med" len="med"/>
                    </a:lnBlToTr>
                  </a:tcPr>
                </a:tc>
                <a:tc>
                  <a:txBody>
                    <a:bodyPr/>
                    <a:lstStyle/>
                    <a:p>
                      <a:pPr algn="l">
                        <a:lnSpc>
                          <a:spcPct val="100000"/>
                        </a:lnSpc>
                        <a:spcAft>
                          <a:spcPts val="0"/>
                        </a:spcAft>
                      </a:pPr>
                      <a:r>
                        <a:rPr lang="ja-JP" altLang="en-US" sz="1000" kern="100" dirty="0">
                          <a:effectLst/>
                          <a:latin typeface="BIZ UDPゴシック" panose="020B0400000000000000" pitchFamily="50" charset="-128"/>
                          <a:ea typeface="BIZ UDPゴシック" panose="020B0400000000000000" pitchFamily="50" charset="-128"/>
                        </a:rPr>
                        <a:t>ホ</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a:effectLst/>
                          <a:latin typeface="BIZ UDPゴシック" panose="020B0400000000000000" pitchFamily="50" charset="-128"/>
                          <a:ea typeface="BIZ UDPゴシック" panose="020B0400000000000000" pitchFamily="50" charset="-128"/>
                        </a:rPr>
                        <a:t>選別施設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endParaRPr kumimoji="1" lang="ja-JP" altLang="en-US"/>
                    </a:p>
                  </a:txBody>
                  <a:tcPr marL="13407" marR="13407" marT="0" marB="0" anchor="ctr"/>
                </a:tc>
                <a:tc>
                  <a:txBody>
                    <a:bodyPr/>
                    <a:lstStyle/>
                    <a:p>
                      <a:pPr algn="ctr">
                        <a:lnSpc>
                          <a:spcPct val="100000"/>
                        </a:lnSpc>
                      </a:pPr>
                      <a:r>
                        <a:rPr kumimoji="1" lang="en-US" altLang="ja-JP" sz="1000" dirty="0">
                          <a:latin typeface="BIZ UDPゴシック" panose="020B0400000000000000" pitchFamily="50" charset="-128"/>
                          <a:ea typeface="BIZ UDPゴシック" panose="020B0400000000000000" pitchFamily="50" charset="-128"/>
                        </a:rPr>
                        <a:t>18</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291387991"/>
                  </a:ext>
                </a:extLst>
              </a:tr>
              <a:tr h="132062">
                <a:tc vMerge="1">
                  <a:txBody>
                    <a:bodyPr/>
                    <a:lstStyle/>
                    <a:p>
                      <a:endParaRPr kumimoji="1" lang="ja-JP" altLang="en-US"/>
                    </a:p>
                  </a:txBody>
                  <a:tcPr/>
                </a:tc>
                <a:tc vMerge="1">
                  <a:txBody>
                    <a:bodyPr/>
                    <a:lstStyle/>
                    <a:p>
                      <a:endParaRPr kumimoji="1" lang="ja-JP" altLang="en-US"/>
                    </a:p>
                  </a:txBody>
                  <a:tcPr/>
                </a:tc>
                <a:tc>
                  <a:txBody>
                    <a:bodyPr/>
                    <a:lstStyle/>
                    <a:p>
                      <a:pPr algn="l">
                        <a:lnSpc>
                          <a:spcPct val="100000"/>
                        </a:lnSpc>
                        <a:spcAft>
                          <a:spcPts val="0"/>
                        </a:spcAft>
                      </a:pPr>
                      <a:r>
                        <a:rPr lang="ja-JP" sz="1000" kern="0">
                          <a:effectLst/>
                          <a:latin typeface="BIZ UDPゴシック" panose="020B0400000000000000" pitchFamily="50" charset="-128"/>
                          <a:ea typeface="BIZ UDPゴシック" panose="020B0400000000000000" pitchFamily="50" charset="-128"/>
                        </a:rPr>
                        <a:t>ホ</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粉砕施設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原動機の定格出力（</a:t>
                      </a:r>
                      <a:r>
                        <a:rPr lang="en-US" sz="1000" kern="0" dirty="0">
                          <a:effectLst/>
                          <a:latin typeface="BIZ UDPゴシック" panose="020B0400000000000000" pitchFamily="50" charset="-128"/>
                          <a:ea typeface="BIZ UDPゴシック" panose="020B0400000000000000" pitchFamily="50" charset="-128"/>
                        </a:rPr>
                        <a:t>7.5 kW</a:t>
                      </a:r>
                      <a:r>
                        <a:rPr lang="ja-JP" sz="1000" kern="0" dirty="0">
                          <a:effectLst/>
                          <a:latin typeface="BIZ UDPゴシック" panose="020B0400000000000000" pitchFamily="50" charset="-128"/>
                          <a:ea typeface="BIZ UDPゴシック" panose="020B0400000000000000" pitchFamily="50" charset="-128"/>
                        </a:rPr>
                        <a:t>以上）</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lang="en-US" sz="1000" kern="100" dirty="0">
                          <a:effectLst/>
                          <a:latin typeface="BIZ UDPゴシック" panose="020B0400000000000000" pitchFamily="50" charset="-128"/>
                          <a:ea typeface="BIZ UDPゴシック" panose="020B0400000000000000" pitchFamily="50" charset="-128"/>
                        </a:rPr>
                        <a:t>214</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noFill/>
                      <a:prstDash val="solid"/>
                      <a:round/>
                      <a:headEnd type="none" w="med" len="med"/>
                      <a:tailEnd type="none" w="med" len="med"/>
                    </a:lnBlToTr>
                  </a:tcPr>
                </a:tc>
                <a:tc vMerge="1">
                  <a:txBody>
                    <a:bodyPr/>
                    <a:lstStyle/>
                    <a:p>
                      <a:pPr algn="l">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13407" marR="13407" marT="0" marB="0" anchor="ctr">
                    <a:lnBlToTr w="12700" cap="flat" cmpd="sng" algn="ctr">
                      <a:noFill/>
                      <a:prstDash val="solid"/>
                      <a:round/>
                      <a:headEnd type="none" w="med" len="med"/>
                      <a:tailEnd type="none" w="med" len="med"/>
                    </a:lnBlToTr>
                  </a:tcPr>
                </a:tc>
                <a:tc>
                  <a:txBody>
                    <a:bodyPr/>
                    <a:lstStyle/>
                    <a:p>
                      <a:pPr algn="l">
                        <a:lnSpc>
                          <a:spcPct val="100000"/>
                        </a:lnSpc>
                        <a:spcAft>
                          <a:spcPts val="0"/>
                        </a:spcAft>
                      </a:pPr>
                      <a:r>
                        <a:rPr lang="ja-JP" altLang="en-US" sz="1000" kern="100" dirty="0">
                          <a:effectLst/>
                          <a:latin typeface="BIZ UDPゴシック" panose="020B0400000000000000" pitchFamily="50" charset="-128"/>
                          <a:ea typeface="BIZ UDPゴシック" panose="020B0400000000000000" pitchFamily="50" charset="-128"/>
                        </a:rPr>
                        <a:t>ヘ</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a:effectLst/>
                          <a:latin typeface="BIZ UDPゴシック" panose="020B0400000000000000" pitchFamily="50" charset="-128"/>
                          <a:ea typeface="BIZ UDPゴシック" panose="020B0400000000000000" pitchFamily="50" charset="-128"/>
                        </a:rPr>
                        <a:t>粉砕施設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endParaRPr kumimoji="1" lang="ja-JP" altLang="en-US"/>
                    </a:p>
                  </a:txBody>
                  <a:tcPr marL="13407" marR="13407" marT="0" marB="0" anchor="ctr"/>
                </a:tc>
                <a:tc>
                  <a:txBody>
                    <a:bodyPr/>
                    <a:lstStyle/>
                    <a:p>
                      <a:pPr algn="ctr">
                        <a:lnSpc>
                          <a:spcPct val="100000"/>
                        </a:lnSpc>
                      </a:pPr>
                      <a:r>
                        <a:rPr kumimoji="1" lang="en-US" altLang="ja-JP" sz="1000" dirty="0">
                          <a:latin typeface="BIZ UDPゴシック" panose="020B0400000000000000" pitchFamily="50" charset="-128"/>
                          <a:ea typeface="BIZ UDPゴシック" panose="020B0400000000000000" pitchFamily="50" charset="-128"/>
                        </a:rPr>
                        <a:t>3</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119211922"/>
                  </a:ext>
                </a:extLst>
              </a:tr>
              <a:tr h="132062">
                <a:tc vMerge="1">
                  <a:txBody>
                    <a:bodyPr/>
                    <a:lstStyle/>
                    <a:p>
                      <a:endParaRPr kumimoji="1" lang="ja-JP" altLang="en-US"/>
                    </a:p>
                  </a:txBody>
                  <a:tcPr/>
                </a:tc>
                <a:tc vMerge="1">
                  <a:txBody>
                    <a:bodyPr/>
                    <a:lstStyle/>
                    <a:p>
                      <a:endParaRPr kumimoji="1" lang="ja-JP" altLang="en-US"/>
                    </a:p>
                  </a:txBody>
                  <a:tcPr/>
                </a:tc>
                <a:tc>
                  <a:txBody>
                    <a:bodyPr/>
                    <a:lstStyle/>
                    <a:p>
                      <a:pPr algn="l">
                        <a:lnSpc>
                          <a:spcPct val="100000"/>
                        </a:lnSpc>
                        <a:spcAft>
                          <a:spcPts val="0"/>
                        </a:spcAft>
                      </a:pPr>
                      <a:r>
                        <a:rPr lang="ja-JP" sz="1000" kern="0">
                          <a:effectLst/>
                          <a:latin typeface="BIZ UDPゴシック" panose="020B0400000000000000" pitchFamily="50" charset="-128"/>
                          <a:ea typeface="BIZ UDPゴシック" panose="020B0400000000000000" pitchFamily="50" charset="-128"/>
                        </a:rPr>
                        <a:t>ヘ</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研摩施設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lang="en-US" sz="1000" kern="100" dirty="0">
                          <a:effectLst/>
                          <a:latin typeface="BIZ UDPゴシック" panose="020B0400000000000000" pitchFamily="50" charset="-128"/>
                          <a:ea typeface="BIZ UDPゴシック" panose="020B0400000000000000" pitchFamily="50" charset="-128"/>
                        </a:rPr>
                        <a:t>64</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noFill/>
                      <a:prstDash val="solid"/>
                      <a:round/>
                      <a:headEnd type="none" w="med" len="med"/>
                      <a:tailEnd type="none" w="med" len="med"/>
                    </a:lnBlToTr>
                  </a:tcPr>
                </a:tc>
                <a:tc vMerge="1">
                  <a:txBody>
                    <a:bodyPr/>
                    <a:lstStyle/>
                    <a:p>
                      <a:pPr algn="l">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13407" marR="13407" marT="0" marB="0" anchor="ctr">
                    <a:lnBlToTr w="12700" cap="flat" cmpd="sng" algn="ctr">
                      <a:noFill/>
                      <a:prstDash val="solid"/>
                      <a:round/>
                      <a:headEnd type="none" w="med" len="med"/>
                      <a:tailEnd type="none" w="med" len="med"/>
                    </a:lnBlToTr>
                  </a:tcPr>
                </a:tc>
                <a:tc>
                  <a:txBody>
                    <a:bodyPr/>
                    <a:lstStyle/>
                    <a:p>
                      <a:pPr algn="l">
                        <a:lnSpc>
                          <a:spcPct val="100000"/>
                        </a:lnSpc>
                        <a:spcAft>
                          <a:spcPts val="0"/>
                        </a:spcAft>
                      </a:pPr>
                      <a:r>
                        <a:rPr lang="ja-JP" altLang="en-US" sz="1000" kern="100" dirty="0">
                          <a:effectLst/>
                          <a:latin typeface="BIZ UDPゴシック" panose="020B0400000000000000" pitchFamily="50" charset="-128"/>
                          <a:ea typeface="BIZ UDPゴシック" panose="020B0400000000000000" pitchFamily="50" charset="-128"/>
                        </a:rPr>
                        <a:t>ト</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altLang="ja-JP" sz="1000" kern="0" dirty="0">
                          <a:effectLst/>
                          <a:latin typeface="BIZ UDPゴシック" panose="020B0400000000000000" pitchFamily="50" charset="-128"/>
                          <a:ea typeface="BIZ UDPゴシック" panose="020B0400000000000000" pitchFamily="50" charset="-128"/>
                        </a:rPr>
                        <a:t>研摩施設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endParaRPr kumimoji="1" lang="ja-JP" altLang="en-US" dirty="0"/>
                    </a:p>
                  </a:txBody>
                  <a:tcPr marL="62865" marR="62865"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1000" kern="100" dirty="0">
                          <a:effectLst/>
                          <a:latin typeface="BIZ UDPゴシック" panose="020B0400000000000000" pitchFamily="50" charset="-128"/>
                          <a:ea typeface="BIZ UDPゴシック" panose="020B0400000000000000" pitchFamily="50" charset="-128"/>
                        </a:rPr>
                        <a:t>7</a:t>
                      </a:r>
                      <a:endParaRPr lang="ja-JP" alt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577800730"/>
                  </a:ext>
                </a:extLst>
              </a:tr>
              <a:tr h="132062">
                <a:tc vMerge="1">
                  <a:txBody>
                    <a:bodyPr/>
                    <a:lstStyle/>
                    <a:p>
                      <a:endParaRPr kumimoji="1" lang="ja-JP" altLang="en-US"/>
                    </a:p>
                  </a:txBody>
                  <a:tcPr/>
                </a:tc>
                <a:tc vMerge="1">
                  <a:txBody>
                    <a:bodyPr/>
                    <a:lstStyle/>
                    <a:p>
                      <a:endParaRPr kumimoji="1" lang="ja-JP" altLang="en-US"/>
                    </a:p>
                  </a:txBody>
                  <a:tcPr/>
                </a:tc>
                <a:tc>
                  <a:txBody>
                    <a:bodyPr/>
                    <a:lstStyle/>
                    <a:p>
                      <a:pPr algn="l">
                        <a:lnSpc>
                          <a:spcPct val="100000"/>
                        </a:lnSpc>
                        <a:spcAft>
                          <a:spcPts val="0"/>
                        </a:spcAft>
                      </a:pPr>
                      <a:r>
                        <a:rPr lang="ja-JP" sz="1000" kern="0">
                          <a:effectLst/>
                          <a:latin typeface="BIZ UDPゴシック" panose="020B0400000000000000" pitchFamily="50" charset="-128"/>
                          <a:ea typeface="BIZ UDPゴシック" panose="020B0400000000000000" pitchFamily="50" charset="-128"/>
                        </a:rPr>
                        <a:t>ト</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岩綿又は鉱滓綿加工施設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a:effectLst/>
                          <a:latin typeface="BIZ UDPゴシック" panose="020B0400000000000000" pitchFamily="50" charset="-128"/>
                          <a:ea typeface="BIZ UDPゴシック" panose="020B0400000000000000" pitchFamily="50" charset="-128"/>
                        </a:rPr>
                        <a:t>すべて</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lang="en-US" sz="1000" kern="100" dirty="0">
                          <a:effectLst/>
                          <a:latin typeface="BIZ UDPゴシック" panose="020B0400000000000000" pitchFamily="50" charset="-128"/>
                          <a:ea typeface="BIZ UDPゴシック" panose="020B0400000000000000" pitchFamily="50" charset="-128"/>
                        </a:rPr>
                        <a:t>23</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noFill/>
                      <a:prstDash val="solid"/>
                      <a:round/>
                      <a:headEnd type="none" w="med" len="med"/>
                      <a:tailEnd type="none" w="med" len="med"/>
                    </a:lnBlToTr>
                  </a:tcPr>
                </a:tc>
                <a:tc vMerge="1">
                  <a:txBody>
                    <a:bodyPr/>
                    <a:lstStyle/>
                    <a:p>
                      <a:pPr algn="l">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13407" marR="13407" marT="0" marB="0" anchor="ctr">
                    <a:lnBlToTr w="12700" cap="flat" cmpd="sng" algn="ctr">
                      <a:noFill/>
                      <a:prstDash val="solid"/>
                      <a:round/>
                      <a:headEnd type="none" w="med" len="med"/>
                      <a:tailEnd type="none" w="med" len="med"/>
                    </a:lnBlToTr>
                  </a:tcPr>
                </a:tc>
                <a:tc rowSpan="3" gridSpan="4">
                  <a:txBody>
                    <a:bodyPr/>
                    <a:lstStyle/>
                    <a:p>
                      <a:pPr algn="l">
                        <a:lnSpc>
                          <a:spcPct val="100000"/>
                        </a:lnSpc>
                      </a:pPr>
                      <a:endParaRPr lang="ja-JP" altLang="en-US" sz="1000" dirty="0">
                        <a:latin typeface="BIZ UDPゴシック" panose="020B0400000000000000" pitchFamily="50" charset="-128"/>
                        <a:ea typeface="BIZ UDPゴシック" panose="020B0400000000000000" pitchFamily="50" charset="-128"/>
                      </a:endParaRPr>
                    </a:p>
                  </a:txBody>
                  <a:tcPr marL="0" marR="0" marT="0" marB="0" anchor="ctr">
                    <a:lnBlToTr w="12700" cap="flat" cmpd="sng" algn="ctr">
                      <a:solidFill>
                        <a:schemeClr val="tx1"/>
                      </a:solidFill>
                      <a:prstDash val="solid"/>
                      <a:round/>
                      <a:headEnd type="none" w="med" len="med"/>
                      <a:tailEnd type="none" w="med" len="med"/>
                    </a:lnBlToTr>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extLst>
                  <a:ext uri="{0D108BD9-81ED-4DB2-BD59-A6C34878D82A}">
                    <a16:rowId xmlns:a16="http://schemas.microsoft.com/office/drawing/2014/main" val="1743001348"/>
                  </a:ext>
                </a:extLst>
              </a:tr>
              <a:tr h="132062">
                <a:tc vMerge="1">
                  <a:txBody>
                    <a:bodyPr/>
                    <a:lstStyle/>
                    <a:p>
                      <a:endParaRPr kumimoji="1" lang="ja-JP" altLang="en-US"/>
                    </a:p>
                  </a:txBody>
                  <a:tcPr/>
                </a:tc>
                <a:tc vMerge="1">
                  <a:txBody>
                    <a:bodyPr/>
                    <a:lstStyle/>
                    <a:p>
                      <a:endParaRPr kumimoji="1" lang="ja-JP" altLang="en-US"/>
                    </a:p>
                  </a:txBody>
                  <a:tcPr/>
                </a:tc>
                <a:tc>
                  <a:txBody>
                    <a:bodyPr/>
                    <a:lstStyle/>
                    <a:p>
                      <a:pPr algn="l">
                        <a:lnSpc>
                          <a:spcPct val="100000"/>
                        </a:lnSpc>
                        <a:spcAft>
                          <a:spcPts val="0"/>
                        </a:spcAft>
                      </a:pPr>
                      <a:r>
                        <a:rPr lang="ja-JP" sz="1000" kern="0">
                          <a:effectLst/>
                          <a:latin typeface="BIZ UDPゴシック" panose="020B0400000000000000" pitchFamily="50" charset="-128"/>
                          <a:ea typeface="BIZ UDPゴシック" panose="020B0400000000000000" pitchFamily="50" charset="-128"/>
                        </a:rPr>
                        <a:t>チ</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吹付塗装施設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a:effectLst/>
                          <a:latin typeface="BIZ UDPゴシック" panose="020B0400000000000000" pitchFamily="50" charset="-128"/>
                          <a:ea typeface="BIZ UDPゴシック" panose="020B0400000000000000" pitchFamily="50" charset="-128"/>
                        </a:rPr>
                        <a:t>すべて</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lang="en-US" sz="1000" kern="100" dirty="0">
                          <a:effectLst/>
                          <a:latin typeface="BIZ UDPゴシック" panose="020B0400000000000000" pitchFamily="50" charset="-128"/>
                          <a:ea typeface="BIZ UDPゴシック" panose="020B0400000000000000" pitchFamily="50" charset="-128"/>
                        </a:rPr>
                        <a:t>28</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noFill/>
                      <a:prstDash val="solid"/>
                      <a:round/>
                      <a:headEnd type="none" w="med" len="med"/>
                      <a:tailEnd type="none" w="med" len="med"/>
                    </a:lnBlToTr>
                  </a:tcPr>
                </a:tc>
                <a:tc vMerge="1">
                  <a:txBody>
                    <a:bodyPr/>
                    <a:lstStyle/>
                    <a:p>
                      <a:pPr algn="l">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13407" marR="13407" marT="0" marB="0" anchor="ctr">
                    <a:lnBlToTr w="12700" cap="flat" cmpd="sng" algn="ctr">
                      <a:noFill/>
                      <a:prstDash val="solid"/>
                      <a:round/>
                      <a:headEnd type="none" w="med" len="med"/>
                      <a:tailEnd type="none" w="med" len="med"/>
                    </a:lnBlToTr>
                  </a:tcPr>
                </a:tc>
                <a:tc gridSpan="4" vMerge="1">
                  <a:txBody>
                    <a:bodyPr/>
                    <a:lstStyle/>
                    <a:p>
                      <a:endParaRPr lang="ja-JP" altLang="en-US" sz="1050">
                        <a:latin typeface="BIZ UDPゴシック" panose="020B0400000000000000" pitchFamily="50" charset="-128"/>
                        <a:ea typeface="BIZ UDPゴシック" panose="020B0400000000000000" pitchFamily="50" charset="-128"/>
                      </a:endParaRPr>
                    </a:p>
                  </a:txBody>
                  <a:tcPr marL="13407" marR="13407" marT="0" marB="0" anchor="ct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3345364915"/>
                  </a:ext>
                </a:extLst>
              </a:tr>
              <a:tr h="132062">
                <a:tc vMerge="1">
                  <a:txBody>
                    <a:bodyPr/>
                    <a:lstStyle/>
                    <a:p>
                      <a:endParaRPr kumimoji="1" lang="ja-JP" altLang="en-US"/>
                    </a:p>
                  </a:txBody>
                  <a:tcPr/>
                </a:tc>
                <a:tc vMerge="1">
                  <a:txBody>
                    <a:bodyPr/>
                    <a:lstStyle/>
                    <a:p>
                      <a:endParaRPr kumimoji="1" lang="ja-JP" altLang="en-US"/>
                    </a:p>
                  </a:txBody>
                  <a:tcPr/>
                </a:tc>
                <a:tc>
                  <a:txBody>
                    <a:bodyPr/>
                    <a:lstStyle/>
                    <a:p>
                      <a:pPr algn="l">
                        <a:lnSpc>
                          <a:spcPct val="100000"/>
                        </a:lnSpc>
                        <a:spcAft>
                          <a:spcPts val="0"/>
                        </a:spcAft>
                      </a:pPr>
                      <a:r>
                        <a:rPr lang="ja-JP" sz="1000" kern="0">
                          <a:effectLst/>
                          <a:latin typeface="BIZ UDPゴシック" panose="020B0400000000000000" pitchFamily="50" charset="-128"/>
                          <a:ea typeface="BIZ UDPゴシック" panose="020B0400000000000000" pitchFamily="50" charset="-128"/>
                        </a:rPr>
                        <a:t>リ</a:t>
                      </a:r>
                      <a:endParaRPr lang="ja-JP" sz="1000" kern="10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セメントサイロ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貯蔵容量（</a:t>
                      </a:r>
                      <a:r>
                        <a:rPr lang="en-US" sz="1000" kern="0" dirty="0">
                          <a:effectLst/>
                          <a:latin typeface="BIZ UDPゴシック" panose="020B0400000000000000" pitchFamily="50" charset="-128"/>
                          <a:ea typeface="BIZ UDPゴシック" panose="020B0400000000000000" pitchFamily="50" charset="-128"/>
                        </a:rPr>
                        <a:t>300 m</a:t>
                      </a:r>
                      <a:r>
                        <a:rPr lang="en-US" sz="1000" kern="0" baseline="30000" dirty="0">
                          <a:effectLst/>
                          <a:latin typeface="BIZ UDPゴシック" panose="020B0400000000000000" pitchFamily="50" charset="-128"/>
                          <a:ea typeface="BIZ UDPゴシック" panose="020B0400000000000000" pitchFamily="50" charset="-128"/>
                        </a:rPr>
                        <a:t>3</a:t>
                      </a:r>
                      <a:r>
                        <a:rPr lang="ja-JP" sz="1000" kern="0" dirty="0">
                          <a:effectLst/>
                          <a:latin typeface="BIZ UDPゴシック" panose="020B0400000000000000" pitchFamily="50" charset="-128"/>
                          <a:ea typeface="BIZ UDPゴシック" panose="020B0400000000000000" pitchFamily="50" charset="-128"/>
                        </a:rPr>
                        <a:t>以上）</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lang="en-US" sz="1000" kern="100" dirty="0">
                          <a:effectLst/>
                          <a:latin typeface="BIZ UDPゴシック" panose="020B0400000000000000" pitchFamily="50" charset="-128"/>
                          <a:ea typeface="BIZ UDPゴシック" panose="020B0400000000000000" pitchFamily="50" charset="-128"/>
                        </a:rPr>
                        <a:t>56</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noFill/>
                      <a:prstDash val="solid"/>
                      <a:round/>
                      <a:headEnd type="none" w="med" len="med"/>
                      <a:tailEnd type="none" w="med" len="med"/>
                    </a:lnBlToTr>
                  </a:tcPr>
                </a:tc>
                <a:tc vMerge="1">
                  <a:txBody>
                    <a:bodyPr/>
                    <a:lstStyle/>
                    <a:p>
                      <a:pPr algn="l">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13407" marR="13407" marT="0" marB="0" anchor="ctr">
                    <a:lnBlToTr w="12700" cap="flat" cmpd="sng" algn="ctr">
                      <a:noFill/>
                      <a:prstDash val="solid"/>
                      <a:round/>
                      <a:headEnd type="none" w="med" len="med"/>
                      <a:tailEnd type="none" w="med" len="med"/>
                    </a:lnBlToTr>
                  </a:tcPr>
                </a:tc>
                <a:tc gridSpan="4" vMerge="1">
                  <a:txBody>
                    <a:bodyPr/>
                    <a:lstStyle/>
                    <a:p>
                      <a:endParaRPr lang="ja-JP" altLang="en-US" sz="1050">
                        <a:latin typeface="BIZ UDPゴシック" panose="020B0400000000000000" pitchFamily="50" charset="-128"/>
                        <a:ea typeface="BIZ UDPゴシック" panose="020B0400000000000000" pitchFamily="50" charset="-128"/>
                      </a:endParaRPr>
                    </a:p>
                  </a:txBody>
                  <a:tcPr marL="13407" marR="13407" marT="0" marB="0" anchor="ct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3943875888"/>
                  </a:ext>
                </a:extLst>
              </a:tr>
              <a:tr h="132062">
                <a:tc vMerge="1">
                  <a:txBody>
                    <a:bodyPr/>
                    <a:lstStyle/>
                    <a:p>
                      <a:endParaRPr kumimoji="1" lang="ja-JP" altLang="en-US"/>
                    </a:p>
                  </a:txBody>
                  <a:tcPr/>
                </a:tc>
                <a:tc vMerge="1">
                  <a:txBody>
                    <a:bodyPr/>
                    <a:lstStyle/>
                    <a:p>
                      <a:endParaRPr kumimoji="1" lang="ja-JP" altLang="en-US"/>
                    </a:p>
                  </a:txBody>
                  <a:tcP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ヌ</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混合施設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すべて</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lang="en-US" sz="1000" kern="100" dirty="0">
                          <a:effectLst/>
                          <a:latin typeface="BIZ UDPゴシック" panose="020B0400000000000000" pitchFamily="50" charset="-128"/>
                          <a:ea typeface="BIZ UDPゴシック" panose="020B0400000000000000" pitchFamily="50" charset="-128"/>
                        </a:rPr>
                        <a:t>295</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noFill/>
                      <a:prstDash val="solid"/>
                      <a:round/>
                      <a:headEnd type="none" w="med" len="med"/>
                      <a:tailEnd type="none" w="med" len="med"/>
                    </a:lnBlToTr>
                  </a:tcPr>
                </a:tc>
                <a:tc vMerge="1">
                  <a:txBody>
                    <a:bodyPr/>
                    <a:lstStyle/>
                    <a:p>
                      <a:endParaRPr lang="ja-JP" altLang="en-US"/>
                    </a:p>
                  </a:txBody>
                  <a:tcPr marL="13407" marR="13407" marT="0" marB="0" anchor="ctr">
                    <a:lnBlToTr w="12700" cap="flat" cmpd="sng" algn="ctr">
                      <a:noFill/>
                      <a:prstDash val="solid"/>
                      <a:round/>
                      <a:headEnd type="none" w="med" len="med"/>
                      <a:tailEnd type="none" w="med" len="med"/>
                    </a:lnBlToTr>
                  </a:tcPr>
                </a:tc>
                <a:tc>
                  <a:txBody>
                    <a:bodyPr/>
                    <a:lstStyle/>
                    <a:p>
                      <a:pPr algn="l">
                        <a:lnSpc>
                          <a:spcPct val="100000"/>
                        </a:lnSpc>
                        <a:spcAft>
                          <a:spcPts val="0"/>
                        </a:spcAft>
                      </a:pP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チ</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nSpc>
                          <a:spcPct val="100000"/>
                        </a:lnSpc>
                      </a:pP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混合施設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すべて</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0" marR="0" marT="0" marB="0" anchor="ctr"/>
                </a:tc>
                <a:tc>
                  <a:txBody>
                    <a:bodyPr/>
                    <a:lstStyle/>
                    <a:p>
                      <a:pPr algn="ctr">
                        <a:lnSpc>
                          <a:spcPct val="100000"/>
                        </a:lnSpc>
                      </a:pPr>
                      <a:r>
                        <a:rPr lang="en-US" altLang="ja-JP" sz="1000" dirty="0">
                          <a:latin typeface="BIZ UDPゴシック" panose="020B0400000000000000" pitchFamily="50" charset="-128"/>
                          <a:ea typeface="BIZ UDPゴシック" panose="020B0400000000000000" pitchFamily="50" charset="-128"/>
                        </a:rPr>
                        <a:t>0</a:t>
                      </a:r>
                      <a:endParaRPr lang="ja-JP" altLang="en-US" sz="10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657090163"/>
                  </a:ext>
                </a:extLst>
              </a:tr>
              <a:tr h="264123">
                <a:tc rowSpan="18">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鉄鋼、非鉄金属の製造、金属製品の製造又は機械若しくは機械器具の製造</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rowSpan="18">
                  <a:txBody>
                    <a:bodyPr/>
                    <a:lstStyle/>
                    <a:p>
                      <a:pPr algn="l">
                        <a:lnSpc>
                          <a:spcPct val="100000"/>
                        </a:lnSpc>
                        <a:spcAft>
                          <a:spcPts val="0"/>
                        </a:spcAft>
                      </a:pPr>
                      <a:r>
                        <a:rPr lang="en-US" sz="1000" kern="0" dirty="0">
                          <a:effectLst/>
                          <a:latin typeface="BIZ UDPゴシック" panose="020B0400000000000000" pitchFamily="50" charset="-128"/>
                          <a:ea typeface="BIZ UDPゴシック" panose="020B0400000000000000" pitchFamily="50" charset="-128"/>
                        </a:rPr>
                        <a:t>8</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rowSpan="2" gridSpan="4">
                  <a:txBody>
                    <a:bodyPr/>
                    <a:lstStyle/>
                    <a:p>
                      <a:pPr algn="l">
                        <a:lnSpc>
                          <a:spcPct val="100000"/>
                        </a:lnSpc>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solidFill>
                        <a:schemeClr val="tx1"/>
                      </a:solidFill>
                      <a:prstDash val="solid"/>
                      <a:round/>
                      <a:headEnd type="none" w="med" len="med"/>
                      <a:tailEnd type="none" w="med" len="med"/>
                    </a:lnBlToTr>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pPr algn="l">
                        <a:lnSpc>
                          <a:spcPts val="900"/>
                        </a:lnSpc>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solidFill>
                        <a:schemeClr val="tx1"/>
                      </a:solidFill>
                      <a:prstDash val="solid"/>
                      <a:round/>
                      <a:headEnd type="none" w="med" len="med"/>
                      <a:tailEnd type="none" w="med" len="med"/>
                    </a:lnBlToTr>
                  </a:tcPr>
                </a:tc>
                <a:tc rowSpan="18">
                  <a:txBody>
                    <a:bodyPr/>
                    <a:lstStyle/>
                    <a:p>
                      <a:pPr>
                        <a:lnSpc>
                          <a:spcPct val="100000"/>
                        </a:lnSpc>
                      </a:pPr>
                      <a:r>
                        <a:rPr kumimoji="1" lang="en-US" altLang="ja-JP" sz="1000" dirty="0">
                          <a:latin typeface="BIZ UDPゴシック" panose="020B0400000000000000" pitchFamily="50" charset="-128"/>
                          <a:ea typeface="BIZ UDPゴシック" panose="020B0400000000000000" pitchFamily="50" charset="-128"/>
                        </a:rPr>
                        <a:t>6</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lnBlToTr w="12700" cap="flat" cmpd="sng" algn="ctr">
                      <a:noFill/>
                      <a:prstDash val="solid"/>
                      <a:round/>
                      <a:headEnd type="none" w="med" len="med"/>
                      <a:tailEnd type="none" w="med" len="med"/>
                    </a:lnBlToTr>
                  </a:tcP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イ</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nSpc>
                          <a:spcPct val="100000"/>
                        </a:lnSpc>
                      </a:pPr>
                      <a:r>
                        <a:rPr lang="ja-JP" sz="10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法に掲げるベルトコンベア、バケットコンベア</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ベルト幅（</a:t>
                      </a:r>
                      <a:r>
                        <a:rPr lang="en-US"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75cm</a:t>
                      </a: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endParaRPr lang="en-US" alt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algn="l">
                        <a:lnSpc>
                          <a:spcPct val="100000"/>
                        </a:lnSpc>
                      </a:pP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内容積（</a:t>
                      </a:r>
                      <a:r>
                        <a:rPr lang="en-US"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0.03</a:t>
                      </a: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lang="en-US" altLang="ja-JP" sz="1000" dirty="0">
                          <a:latin typeface="BIZ UDPゴシック" panose="020B0400000000000000" pitchFamily="50" charset="-128"/>
                          <a:ea typeface="BIZ UDPゴシック" panose="020B0400000000000000" pitchFamily="50" charset="-128"/>
                        </a:rPr>
                        <a:t>10</a:t>
                      </a:r>
                      <a:endParaRPr lang="ja-JP" altLang="en-US" sz="10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234490518"/>
                  </a:ext>
                </a:extLst>
              </a:tr>
              <a:tr h="132062">
                <a:tc vMerge="1">
                  <a:txBody>
                    <a:bodyPr/>
                    <a:lstStyle/>
                    <a:p>
                      <a:pPr algn="just">
                        <a:lnSpc>
                          <a:spcPts val="900"/>
                        </a:lnSpc>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14625" marR="14625" marT="0" marB="0" anchor="ctr"/>
                </a:tc>
                <a:tc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ハ</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nSpc>
                          <a:spcPct val="100000"/>
                        </a:lnSpc>
                      </a:pP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法に掲げるふるい</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原動機の定格出力（</a:t>
                      </a:r>
                      <a:r>
                        <a:rPr lang="en-US" sz="10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15kW</a:t>
                      </a:r>
                      <a:r>
                        <a:rPr lang="ja-JP" sz="10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以上）</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lang="en-US" altLang="ja-JP" sz="1000" dirty="0">
                          <a:latin typeface="BIZ UDPゴシック" panose="020B0400000000000000" pitchFamily="50" charset="-128"/>
                          <a:ea typeface="BIZ UDPゴシック" panose="020B0400000000000000" pitchFamily="50" charset="-128"/>
                        </a:rPr>
                        <a:t>1</a:t>
                      </a:r>
                      <a:endParaRPr lang="ja-JP" altLang="en-US" sz="10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496319475"/>
                  </a:ext>
                </a:extLst>
              </a:tr>
              <a:tr h="132062">
                <a:tc vMerge="1">
                  <a:txBody>
                    <a:bodyPr/>
                    <a:lstStyle/>
                    <a:p>
                      <a:pPr algn="just">
                        <a:lnSpc>
                          <a:spcPts val="900"/>
                        </a:lnSpc>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14625" marR="14625" marT="0" marB="0" anchor="ctr"/>
                </a:tc>
                <a:tc vMerge="1">
                  <a:txBody>
                    <a:bodyPr/>
                    <a:lstStyle/>
                    <a:p>
                      <a:endParaRPr kumimoji="1" lang="ja-JP" altLang="en-US"/>
                    </a:p>
                  </a:txBody>
                  <a:tcPr/>
                </a:tc>
                <a:tc>
                  <a:txBody>
                    <a:bodyPr/>
                    <a:lstStyle/>
                    <a:p>
                      <a:pPr algn="l">
                        <a:lnSpc>
                          <a:spcPct val="100000"/>
                        </a:lnSpc>
                      </a:pPr>
                      <a:r>
                        <a:rPr lang="ja-JP" sz="1000" kern="0">
                          <a:effectLst/>
                          <a:latin typeface="BIZ UDPゴシック" panose="020B0400000000000000" pitchFamily="50" charset="-128"/>
                          <a:ea typeface="BIZ UDPゴシック" panose="020B0400000000000000" pitchFamily="50" charset="-128"/>
                        </a:rPr>
                        <a:t>イ</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a:effectLst/>
                          <a:latin typeface="BIZ UDPゴシック" panose="020B0400000000000000" pitchFamily="50" charset="-128"/>
                          <a:ea typeface="BIZ UDPゴシック" panose="020B0400000000000000" pitchFamily="50" charset="-128"/>
                        </a:rPr>
                        <a:t>粉粒塊堆積場</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a:effectLst/>
                          <a:latin typeface="BIZ UDPゴシック" panose="020B0400000000000000" pitchFamily="50" charset="-128"/>
                          <a:ea typeface="BIZ UDPゴシック" panose="020B0400000000000000" pitchFamily="50" charset="-128"/>
                        </a:rPr>
                        <a:t>面積（</a:t>
                      </a:r>
                      <a:r>
                        <a:rPr lang="en-US" sz="1000" kern="0" dirty="0">
                          <a:effectLst/>
                          <a:latin typeface="BIZ UDPゴシック" panose="020B0400000000000000" pitchFamily="50" charset="-128"/>
                          <a:ea typeface="BIZ UDPゴシック" panose="020B0400000000000000" pitchFamily="50" charset="-128"/>
                        </a:rPr>
                        <a:t>500 m</a:t>
                      </a:r>
                      <a:r>
                        <a:rPr lang="en-US" sz="1000" kern="0" baseline="30000" dirty="0">
                          <a:effectLst/>
                          <a:latin typeface="BIZ UDPゴシック" panose="020B0400000000000000" pitchFamily="50" charset="-128"/>
                          <a:ea typeface="BIZ UDPゴシック" panose="020B0400000000000000" pitchFamily="50" charset="-128"/>
                        </a:rPr>
                        <a:t>2</a:t>
                      </a:r>
                      <a:r>
                        <a:rPr lang="ja-JP" sz="1000" kern="0">
                          <a:effectLst/>
                          <a:latin typeface="BIZ UDPゴシック" panose="020B0400000000000000" pitchFamily="50" charset="-128"/>
                          <a:ea typeface="BIZ UDPゴシック" panose="020B0400000000000000" pitchFamily="50" charset="-128"/>
                        </a:rPr>
                        <a:t>以上）</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lang="en-US" sz="1000" kern="100" dirty="0">
                          <a:effectLst/>
                          <a:latin typeface="BIZ UDPゴシック" panose="020B0400000000000000" pitchFamily="50" charset="-128"/>
                          <a:ea typeface="BIZ UDPゴシック" panose="020B0400000000000000" pitchFamily="50" charset="-128"/>
                        </a:rPr>
                        <a:t>1</a:t>
                      </a:r>
                      <a:endParaRPr lang="ja-JP" sz="105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lnSpc>
                          <a:spcPts val="900"/>
                        </a:lnSpc>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0" marR="0" marT="0" marB="0" anchor="ctr"/>
                </a:tc>
                <a:tc gridSpan="4">
                  <a:txBody>
                    <a:bodyPr/>
                    <a:lstStyle/>
                    <a:p>
                      <a:pPr algn="l">
                        <a:lnSpc>
                          <a:spcPct val="100000"/>
                        </a:lnSpc>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solidFill>
                        <a:schemeClr val="tx1"/>
                      </a:solidFill>
                      <a:prstDash val="solid"/>
                      <a:round/>
                      <a:headEnd type="none" w="med" len="med"/>
                      <a:tailEnd type="none" w="med" len="med"/>
                    </a:lnBlToTr>
                  </a:tcPr>
                </a:tc>
                <a:tc hMerge="1">
                  <a:txBody>
                    <a:bodyPr/>
                    <a:lstStyle/>
                    <a:p>
                      <a:endParaRPr kumimoji="1" lang="ja-JP" altLang="en-US"/>
                    </a:p>
                  </a:txBody>
                  <a:tcPr/>
                </a:tc>
                <a:tc hMerge="1">
                  <a:txBody>
                    <a:bodyPr/>
                    <a:lstStyle/>
                    <a:p>
                      <a:endParaRPr kumimoji="1" lang="ja-JP" altLang="en-US"/>
                    </a:p>
                  </a:txBody>
                  <a:tcPr/>
                </a:tc>
                <a:tc hMerge="1">
                  <a:txBody>
                    <a:bodyPr/>
                    <a:lstStyle/>
                    <a:p>
                      <a:pPr algn="just">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23783" marR="23783" marT="0" marB="0" anchor="ctr"/>
                </a:tc>
                <a:extLst>
                  <a:ext uri="{0D108BD9-81ED-4DB2-BD59-A6C34878D82A}">
                    <a16:rowId xmlns:a16="http://schemas.microsoft.com/office/drawing/2014/main" val="1961543362"/>
                  </a:ext>
                </a:extLst>
              </a:tr>
              <a:tr h="132062">
                <a:tc vMerge="1">
                  <a:txBody>
                    <a:bodyPr/>
                    <a:lstStyle/>
                    <a:p>
                      <a:endParaRPr kumimoji="1" lang="ja-JP" altLang="en-US"/>
                    </a:p>
                  </a:txBody>
                  <a:tcPr/>
                </a:tc>
                <a:tc vMerge="1">
                  <a:txBody>
                    <a:bodyPr/>
                    <a:lstStyle/>
                    <a:p>
                      <a:endParaRPr kumimoji="1" lang="ja-JP" altLang="en-US"/>
                    </a:p>
                  </a:txBody>
                  <a:tcPr/>
                </a:tc>
                <a:tc>
                  <a:txBody>
                    <a:bodyPr/>
                    <a:lstStyle/>
                    <a:p>
                      <a:pPr algn="l">
                        <a:lnSpc>
                          <a:spcPct val="100000"/>
                        </a:lnSpc>
                      </a:pPr>
                      <a:r>
                        <a:rPr lang="ja-JP" sz="1000" kern="0">
                          <a:effectLst/>
                          <a:latin typeface="BIZ UDPゴシック" panose="020B0400000000000000" pitchFamily="50" charset="-128"/>
                          <a:ea typeface="BIZ UDPゴシック" panose="020B0400000000000000" pitchFamily="50" charset="-128"/>
                        </a:rPr>
                        <a:t>ロ</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a:effectLst/>
                          <a:latin typeface="BIZ UDPゴシック" panose="020B0400000000000000" pitchFamily="50" charset="-128"/>
                          <a:ea typeface="BIZ UDPゴシック" panose="020B0400000000000000" pitchFamily="50" charset="-128"/>
                        </a:rPr>
                        <a:t>粉粒塊輸送用コンベア施設</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a:effectLst/>
                          <a:latin typeface="BIZ UDPゴシック" panose="020B0400000000000000" pitchFamily="50" charset="-128"/>
                          <a:ea typeface="BIZ UDPゴシック" panose="020B0400000000000000" pitchFamily="50" charset="-128"/>
                        </a:rPr>
                        <a:t>輸送能力（</a:t>
                      </a:r>
                      <a:r>
                        <a:rPr lang="en-US" sz="1000" kern="0" dirty="0">
                          <a:effectLst/>
                          <a:latin typeface="BIZ UDPゴシック" panose="020B0400000000000000" pitchFamily="50" charset="-128"/>
                          <a:ea typeface="BIZ UDPゴシック" panose="020B0400000000000000" pitchFamily="50" charset="-128"/>
                        </a:rPr>
                        <a:t>30 t / </a:t>
                      </a:r>
                      <a:r>
                        <a:rPr lang="ja-JP" sz="1000" kern="0">
                          <a:effectLst/>
                          <a:latin typeface="BIZ UDPゴシック" panose="020B0400000000000000" pitchFamily="50" charset="-128"/>
                          <a:ea typeface="BIZ UDPゴシック" panose="020B0400000000000000" pitchFamily="50" charset="-128"/>
                        </a:rPr>
                        <a:t>時以上）</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lang="en-US" sz="1000" kern="100" dirty="0">
                          <a:effectLst/>
                          <a:latin typeface="BIZ UDPゴシック" panose="020B0400000000000000" pitchFamily="50" charset="-128"/>
                          <a:ea typeface="BIZ UDPゴシック" panose="020B0400000000000000" pitchFamily="50" charset="-128"/>
                        </a:rPr>
                        <a:t>82</a:t>
                      </a:r>
                      <a:endParaRPr lang="ja-JP" sz="105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lnSpc>
                          <a:spcPts val="900"/>
                        </a:lnSpc>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ロ</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nSpc>
                          <a:spcPct val="100000"/>
                        </a:lnSpc>
                      </a:pPr>
                      <a:r>
                        <a:rPr lang="ja-JP" sz="10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粉粒塊輸送用コンベア施設</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rowSpan="5">
                  <a:txBody>
                    <a:bodyPr/>
                    <a:lstStyle/>
                    <a:p>
                      <a:pPr algn="l">
                        <a:lnSpc>
                          <a:spcPct val="100000"/>
                        </a:lnSpc>
                      </a:pPr>
                      <a:r>
                        <a:rPr lang="ja-JP" altLang="en-US" sz="10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a:t>
                      </a:r>
                      <a:r>
                        <a:rPr lang="ja-JP" altLang="ja-JP" sz="10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て</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lang="en-US" altLang="ja-JP" sz="1000" dirty="0">
                          <a:latin typeface="BIZ UDPゴシック" panose="020B0400000000000000" pitchFamily="50" charset="-128"/>
                          <a:ea typeface="BIZ UDPゴシック" panose="020B0400000000000000" pitchFamily="50" charset="-128"/>
                        </a:rPr>
                        <a:t>398</a:t>
                      </a:r>
                      <a:endParaRPr lang="ja-JP" altLang="en-US" sz="10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201503356"/>
                  </a:ext>
                </a:extLst>
              </a:tr>
              <a:tr h="132062">
                <a:tc vMerge="1">
                  <a:txBody>
                    <a:bodyPr/>
                    <a:lstStyle/>
                    <a:p>
                      <a:endParaRPr kumimoji="1" lang="ja-JP" altLang="en-US"/>
                    </a:p>
                  </a:txBody>
                  <a:tcPr/>
                </a:tc>
                <a:tc vMerge="1">
                  <a:txBody>
                    <a:bodyPr/>
                    <a:lstStyle/>
                    <a:p>
                      <a:endParaRPr kumimoji="1" lang="ja-JP" altLang="en-US"/>
                    </a:p>
                  </a:txBody>
                  <a:tcPr/>
                </a:tc>
                <a:tc>
                  <a:txBody>
                    <a:bodyPr/>
                    <a:lstStyle/>
                    <a:p>
                      <a:pPr algn="l">
                        <a:lnSpc>
                          <a:spcPct val="100000"/>
                        </a:lnSpc>
                      </a:pPr>
                      <a:r>
                        <a:rPr lang="ja-JP" sz="1000" kern="0">
                          <a:effectLst/>
                          <a:latin typeface="BIZ UDPゴシック" panose="020B0400000000000000" pitchFamily="50" charset="-128"/>
                          <a:ea typeface="BIZ UDPゴシック" panose="020B0400000000000000" pitchFamily="50" charset="-128"/>
                        </a:rPr>
                        <a:t>ハ</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ふるい分施設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原動機の定格出力（</a:t>
                      </a:r>
                      <a:r>
                        <a:rPr lang="en-US" sz="1000" kern="0" dirty="0">
                          <a:effectLst/>
                          <a:latin typeface="BIZ UDPゴシック" panose="020B0400000000000000" pitchFamily="50" charset="-128"/>
                          <a:ea typeface="BIZ UDPゴシック" panose="020B0400000000000000" pitchFamily="50" charset="-128"/>
                        </a:rPr>
                        <a:t>1.5 kW</a:t>
                      </a:r>
                      <a:r>
                        <a:rPr lang="ja-JP" sz="1000" kern="0" dirty="0">
                          <a:effectLst/>
                          <a:latin typeface="BIZ UDPゴシック" panose="020B0400000000000000" pitchFamily="50" charset="-128"/>
                          <a:ea typeface="BIZ UDPゴシック" panose="020B0400000000000000" pitchFamily="50" charset="-128"/>
                        </a:rPr>
                        <a:t>以上）</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lang="en-US" sz="1000" kern="100" dirty="0">
                          <a:effectLst/>
                          <a:latin typeface="BIZ UDPゴシック" panose="020B0400000000000000" pitchFamily="50" charset="-128"/>
                          <a:ea typeface="BIZ UDPゴシック" panose="020B0400000000000000" pitchFamily="50" charset="-128"/>
                        </a:rPr>
                        <a:t>69</a:t>
                      </a:r>
                      <a:endParaRPr lang="ja-JP" sz="105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lnSpc>
                          <a:spcPts val="900"/>
                        </a:lnSpc>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ニ</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nSpc>
                          <a:spcPct val="100000"/>
                        </a:lnSpc>
                      </a:pP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ふるい分施設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a:tc>
                <a:tc>
                  <a:txBody>
                    <a:bodyPr/>
                    <a:lstStyle/>
                    <a:p>
                      <a:pPr algn="ctr">
                        <a:lnSpc>
                          <a:spcPct val="100000"/>
                        </a:lnSpc>
                      </a:pPr>
                      <a:r>
                        <a:rPr lang="en-US" altLang="ja-JP" sz="1000" dirty="0">
                          <a:latin typeface="BIZ UDPゴシック" panose="020B0400000000000000" pitchFamily="50" charset="-128"/>
                          <a:ea typeface="BIZ UDPゴシック" panose="020B0400000000000000" pitchFamily="50" charset="-128"/>
                        </a:rPr>
                        <a:t>48</a:t>
                      </a:r>
                      <a:endParaRPr lang="ja-JP" altLang="en-US" sz="10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4001795767"/>
                  </a:ext>
                </a:extLst>
              </a:tr>
              <a:tr h="132062">
                <a:tc vMerge="1">
                  <a:txBody>
                    <a:bodyPr/>
                    <a:lstStyle/>
                    <a:p>
                      <a:endParaRPr kumimoji="1" lang="ja-JP" altLang="en-US"/>
                    </a:p>
                  </a:txBody>
                  <a:tcPr/>
                </a:tc>
                <a:tc vMerge="1">
                  <a:txBody>
                    <a:bodyPr/>
                    <a:lstStyle/>
                    <a:p>
                      <a:endParaRPr kumimoji="1" lang="ja-JP" altLang="en-US"/>
                    </a:p>
                  </a:txBody>
                  <a:tcPr/>
                </a:tc>
                <a:tc>
                  <a:txBody>
                    <a:bodyPr/>
                    <a:lstStyle/>
                    <a:p>
                      <a:pPr algn="l">
                        <a:lnSpc>
                          <a:spcPct val="100000"/>
                        </a:lnSpc>
                      </a:pPr>
                      <a:r>
                        <a:rPr lang="ja-JP" sz="1000" kern="0">
                          <a:effectLst/>
                          <a:latin typeface="BIZ UDPゴシック" panose="020B0400000000000000" pitchFamily="50" charset="-128"/>
                          <a:ea typeface="BIZ UDPゴシック" panose="020B0400000000000000" pitchFamily="50" charset="-128"/>
                        </a:rPr>
                        <a:t>ニ</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a:effectLst/>
                          <a:latin typeface="BIZ UDPゴシック" panose="020B0400000000000000" pitchFamily="50" charset="-128"/>
                          <a:ea typeface="BIZ UDPゴシック" panose="020B0400000000000000" pitchFamily="50" charset="-128"/>
                        </a:rPr>
                        <a:t>粉砕施設</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原動機の定格出力（</a:t>
                      </a:r>
                      <a:r>
                        <a:rPr lang="en-US" sz="1000" kern="0" dirty="0">
                          <a:effectLst/>
                          <a:latin typeface="BIZ UDPゴシック" panose="020B0400000000000000" pitchFamily="50" charset="-128"/>
                          <a:ea typeface="BIZ UDPゴシック" panose="020B0400000000000000" pitchFamily="50" charset="-128"/>
                        </a:rPr>
                        <a:t>7.5 kW</a:t>
                      </a:r>
                      <a:r>
                        <a:rPr lang="ja-JP" sz="1000" kern="0" dirty="0">
                          <a:effectLst/>
                          <a:latin typeface="BIZ UDPゴシック" panose="020B0400000000000000" pitchFamily="50" charset="-128"/>
                          <a:ea typeface="BIZ UDPゴシック" panose="020B0400000000000000" pitchFamily="50" charset="-128"/>
                        </a:rPr>
                        <a:t>以上）</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lang="en-US" sz="1000" kern="100" dirty="0">
                          <a:effectLst/>
                          <a:latin typeface="BIZ UDPゴシック" panose="020B0400000000000000" pitchFamily="50" charset="-128"/>
                          <a:ea typeface="BIZ UDPゴシック" panose="020B0400000000000000" pitchFamily="50" charset="-128"/>
                        </a:rPr>
                        <a:t>97</a:t>
                      </a:r>
                      <a:endParaRPr lang="ja-JP" sz="105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just">
                        <a:lnSpc>
                          <a:spcPts val="900"/>
                        </a:lnSpc>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14625" marR="14625" marT="0" marB="0" anchor="ct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ホ</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nSpc>
                          <a:spcPct val="100000"/>
                        </a:lnSpc>
                      </a:pPr>
                      <a:r>
                        <a:rPr lang="ja-JP" alt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粉砕施設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a:tc>
                <a:tc>
                  <a:txBody>
                    <a:bodyPr/>
                    <a:lstStyle/>
                    <a:p>
                      <a:pPr algn="ctr">
                        <a:lnSpc>
                          <a:spcPct val="100000"/>
                        </a:lnSpc>
                      </a:pPr>
                      <a:r>
                        <a:rPr lang="en-US" altLang="ja-JP" sz="1000" dirty="0">
                          <a:latin typeface="BIZ UDPゴシック" panose="020B0400000000000000" pitchFamily="50" charset="-128"/>
                          <a:ea typeface="BIZ UDPゴシック" panose="020B0400000000000000" pitchFamily="50" charset="-128"/>
                        </a:rPr>
                        <a:t>92</a:t>
                      </a:r>
                      <a:endParaRPr lang="ja-JP" altLang="en-US" sz="10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518130380"/>
                  </a:ext>
                </a:extLst>
              </a:tr>
              <a:tr h="132062">
                <a:tc vMerge="1">
                  <a:txBody>
                    <a:bodyPr/>
                    <a:lstStyle/>
                    <a:p>
                      <a:endParaRPr kumimoji="1" lang="ja-JP" altLang="en-US"/>
                    </a:p>
                  </a:txBody>
                  <a:tcPr/>
                </a:tc>
                <a:tc vMerge="1">
                  <a:txBody>
                    <a:bodyPr/>
                    <a:lstStyle/>
                    <a:p>
                      <a:endParaRPr kumimoji="1" lang="ja-JP" altLang="en-US"/>
                    </a:p>
                  </a:txBody>
                  <a:tcPr/>
                </a:tc>
                <a:tc>
                  <a:txBody>
                    <a:bodyPr/>
                    <a:lstStyle/>
                    <a:p>
                      <a:pPr algn="l">
                        <a:lnSpc>
                          <a:spcPct val="100000"/>
                        </a:lnSpc>
                      </a:pPr>
                      <a:r>
                        <a:rPr lang="ja-JP" sz="1000" kern="0">
                          <a:effectLst/>
                          <a:latin typeface="BIZ UDPゴシック" panose="020B0400000000000000" pitchFamily="50" charset="-128"/>
                          <a:ea typeface="BIZ UDPゴシック" panose="020B0400000000000000" pitchFamily="50" charset="-128"/>
                        </a:rPr>
                        <a:t>ホ</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研摩施設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a:effectLst/>
                          <a:latin typeface="BIZ UDPゴシック" panose="020B0400000000000000" pitchFamily="50" charset="-128"/>
                          <a:ea typeface="BIZ UDPゴシック" panose="020B0400000000000000" pitchFamily="50" charset="-128"/>
                        </a:rPr>
                        <a:t>すべて</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lang="en-US" sz="1000" kern="100" dirty="0">
                          <a:effectLst/>
                          <a:latin typeface="BIZ UDPゴシック" panose="020B0400000000000000" pitchFamily="50" charset="-128"/>
                          <a:ea typeface="BIZ UDPゴシック" panose="020B0400000000000000" pitchFamily="50" charset="-128"/>
                        </a:rPr>
                        <a:t>2,348</a:t>
                      </a:r>
                      <a:endParaRPr lang="ja-JP" sz="105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just">
                        <a:lnSpc>
                          <a:spcPts val="900"/>
                        </a:lnSpc>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14625" marR="14625" marT="0" marB="0" anchor="ct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ヘ</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nSpc>
                          <a:spcPct val="100000"/>
                        </a:lnSpc>
                      </a:pPr>
                      <a:r>
                        <a:rPr lang="ja-JP" altLang="en-US" sz="1000" kern="100">
                          <a:effectLst/>
                          <a:latin typeface="BIZ UDPゴシック" panose="020B0400000000000000" pitchFamily="50" charset="-128"/>
                          <a:ea typeface="BIZ UDPゴシック" panose="020B0400000000000000" pitchFamily="50" charset="-128"/>
                        </a:rPr>
                        <a:t>研摩施設</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a:tc>
                <a:tc>
                  <a:txBody>
                    <a:bodyPr/>
                    <a:lstStyle/>
                    <a:p>
                      <a:pPr algn="ctr">
                        <a:lnSpc>
                          <a:spcPct val="100000"/>
                        </a:lnSpc>
                      </a:pPr>
                      <a:r>
                        <a:rPr lang="en-US" altLang="ja-JP" sz="1000" dirty="0">
                          <a:latin typeface="BIZ UDPゴシック" panose="020B0400000000000000" pitchFamily="50" charset="-128"/>
                          <a:ea typeface="BIZ UDPゴシック" panose="020B0400000000000000" pitchFamily="50" charset="-128"/>
                        </a:rPr>
                        <a:t>200</a:t>
                      </a:r>
                      <a:endParaRPr lang="ja-JP" altLang="en-US" sz="10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4185257216"/>
                  </a:ext>
                </a:extLst>
              </a:tr>
              <a:tr h="132062">
                <a:tc vMerge="1">
                  <a:txBody>
                    <a:bodyPr/>
                    <a:lstStyle/>
                    <a:p>
                      <a:endParaRPr kumimoji="1" lang="ja-JP" altLang="en-US"/>
                    </a:p>
                  </a:txBody>
                  <a:tcPr/>
                </a:tc>
                <a:tc vMerge="1">
                  <a:txBody>
                    <a:bodyPr/>
                    <a:lstStyle/>
                    <a:p>
                      <a:endParaRPr kumimoji="1" lang="ja-JP" altLang="en-US"/>
                    </a:p>
                  </a:txBody>
                  <a:tcPr/>
                </a:tc>
                <a:tc>
                  <a:txBody>
                    <a:bodyPr/>
                    <a:lstStyle/>
                    <a:p>
                      <a:pPr algn="l">
                        <a:lnSpc>
                          <a:spcPct val="100000"/>
                        </a:lnSpc>
                      </a:pPr>
                      <a:r>
                        <a:rPr lang="ja-JP" sz="1000" kern="0">
                          <a:effectLst/>
                          <a:latin typeface="BIZ UDPゴシック" panose="020B0400000000000000" pitchFamily="50" charset="-128"/>
                          <a:ea typeface="BIZ UDPゴシック" panose="020B0400000000000000" pitchFamily="50" charset="-128"/>
                        </a:rPr>
                        <a:t>ヘ</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a:effectLst/>
                          <a:latin typeface="BIZ UDPゴシック" panose="020B0400000000000000" pitchFamily="50" charset="-128"/>
                          <a:ea typeface="BIZ UDPゴシック" panose="020B0400000000000000" pitchFamily="50" charset="-128"/>
                        </a:rPr>
                        <a:t>溶射施設</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すべて</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lang="en-US" sz="1000" kern="100" dirty="0">
                          <a:effectLst/>
                          <a:latin typeface="BIZ UDPゴシック" panose="020B0400000000000000" pitchFamily="50" charset="-128"/>
                          <a:ea typeface="BIZ UDPゴシック" panose="020B0400000000000000" pitchFamily="50" charset="-128"/>
                        </a:rPr>
                        <a:t>44</a:t>
                      </a:r>
                      <a:endParaRPr lang="ja-JP" sz="105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lnSpc>
                          <a:spcPts val="900"/>
                        </a:lnSpc>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sz="1000" kern="0" dirty="0">
                          <a:effectLst/>
                          <a:latin typeface="BIZ UDPゴシック" panose="020B0400000000000000" pitchFamily="50" charset="-128"/>
                          <a:ea typeface="BIZ UDPゴシック" panose="020B0400000000000000" pitchFamily="50" charset="-128"/>
                        </a:rPr>
                        <a:t>ト</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nSpc>
                          <a:spcPct val="100000"/>
                        </a:lnSpc>
                      </a:pPr>
                      <a:r>
                        <a:rPr lang="ja-JP" altLang="en-US"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溶射</a:t>
                      </a: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a:tc>
                <a:tc>
                  <a:txBody>
                    <a:bodyPr/>
                    <a:lstStyle/>
                    <a:p>
                      <a:pPr algn="ctr">
                        <a:lnSpc>
                          <a:spcPct val="100000"/>
                        </a:lnSpc>
                      </a:pPr>
                      <a:r>
                        <a:rPr lang="en-US" altLang="ja-JP" sz="1000" dirty="0">
                          <a:latin typeface="BIZ UDPゴシック" panose="020B0400000000000000" pitchFamily="50" charset="-128"/>
                          <a:ea typeface="BIZ UDPゴシック" panose="020B0400000000000000" pitchFamily="50" charset="-128"/>
                        </a:rPr>
                        <a:t>16</a:t>
                      </a:r>
                      <a:endParaRPr lang="ja-JP" altLang="en-US" sz="10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758214731"/>
                  </a:ext>
                </a:extLst>
              </a:tr>
              <a:tr h="132062">
                <a:tc vMerge="1">
                  <a:txBody>
                    <a:bodyPr/>
                    <a:lstStyle/>
                    <a:p>
                      <a:endParaRPr kumimoji="1" lang="ja-JP" altLang="en-US"/>
                    </a:p>
                  </a:txBody>
                  <a:tcPr/>
                </a:tc>
                <a:tc vMerge="1">
                  <a:txBody>
                    <a:bodyPr/>
                    <a:lstStyle/>
                    <a:p>
                      <a:endParaRPr kumimoji="1" lang="ja-JP" altLang="en-US"/>
                    </a:p>
                  </a:txBody>
                  <a:tcPr/>
                </a:tc>
                <a:tc>
                  <a:txBody>
                    <a:bodyPr/>
                    <a:lstStyle/>
                    <a:p>
                      <a:pPr algn="l">
                        <a:lnSpc>
                          <a:spcPct val="100000"/>
                        </a:lnSpc>
                      </a:pPr>
                      <a:r>
                        <a:rPr lang="ja-JP" sz="1000" kern="0">
                          <a:effectLst/>
                          <a:latin typeface="BIZ UDPゴシック" panose="020B0400000000000000" pitchFamily="50" charset="-128"/>
                          <a:ea typeface="BIZ UDPゴシック" panose="020B0400000000000000" pitchFamily="50" charset="-128"/>
                        </a:rPr>
                        <a:t>ト</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a:effectLst/>
                          <a:latin typeface="BIZ UDPゴシック" panose="020B0400000000000000" pitchFamily="50" charset="-128"/>
                          <a:ea typeface="BIZ UDPゴシック" panose="020B0400000000000000" pitchFamily="50" charset="-128"/>
                        </a:rPr>
                        <a:t>吹付塗装施設</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a:effectLst/>
                          <a:latin typeface="BIZ UDPゴシック" panose="020B0400000000000000" pitchFamily="50" charset="-128"/>
                          <a:ea typeface="BIZ UDPゴシック" panose="020B0400000000000000" pitchFamily="50" charset="-128"/>
                        </a:rPr>
                        <a:t>すべて</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lang="en-US" sz="1000" kern="100" dirty="0">
                          <a:effectLst/>
                          <a:latin typeface="BIZ UDPゴシック" panose="020B0400000000000000" pitchFamily="50" charset="-128"/>
                          <a:ea typeface="BIZ UDPゴシック" panose="020B0400000000000000" pitchFamily="50" charset="-128"/>
                        </a:rPr>
                        <a:t>1,354</a:t>
                      </a:r>
                      <a:endParaRPr lang="ja-JP" sz="105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lnSpc>
                          <a:spcPts val="900"/>
                        </a:lnSpc>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0" marR="0" marT="0" marB="0" anchor="ctr"/>
                </a:tc>
                <a:tc gridSpan="4">
                  <a:txBody>
                    <a:bodyPr/>
                    <a:lstStyle/>
                    <a:p>
                      <a:pPr algn="l">
                        <a:lnSpc>
                          <a:spcPct val="100000"/>
                        </a:lnSpc>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solidFill>
                        <a:schemeClr val="tx1"/>
                      </a:solidFill>
                      <a:prstDash val="solid"/>
                      <a:round/>
                      <a:headEnd type="none" w="med" len="med"/>
                      <a:tailEnd type="none" w="med" len="med"/>
                    </a:lnBlToTr>
                  </a:tcPr>
                </a:tc>
                <a:tc hMerge="1">
                  <a:txBody>
                    <a:bodyPr/>
                    <a:lstStyle/>
                    <a:p>
                      <a:endParaRPr kumimoji="1" lang="ja-JP" altLang="en-US"/>
                    </a:p>
                  </a:txBody>
                  <a:tcPr/>
                </a:tc>
                <a:tc hMerge="1">
                  <a:txBody>
                    <a:bodyPr/>
                    <a:lstStyle/>
                    <a:p>
                      <a:endParaRPr kumimoji="1" lang="ja-JP" altLang="en-US" dirty="0"/>
                    </a:p>
                  </a:txBody>
                  <a:tcPr marL="0" marR="0" marT="0" marB="0" anchor="ctr"/>
                </a:tc>
                <a:tc hMerge="1">
                  <a:txBody>
                    <a:bodyPr/>
                    <a:lstStyle/>
                    <a:p>
                      <a:pPr algn="l"/>
                      <a:endParaRPr lang="ja-JP" altLang="en-US" sz="105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076495571"/>
                  </a:ext>
                </a:extLst>
              </a:tr>
              <a:tr h="176500">
                <a:tc vMerge="1">
                  <a:txBody>
                    <a:bodyPr/>
                    <a:lstStyle/>
                    <a:p>
                      <a:endParaRPr kumimoji="1" lang="ja-JP" altLang="en-US"/>
                    </a:p>
                  </a:txBody>
                  <a:tcPr/>
                </a:tc>
                <a:tc vMerge="1">
                  <a:txBody>
                    <a:bodyPr/>
                    <a:lstStyle/>
                    <a:p>
                      <a:endParaRPr kumimoji="1" lang="ja-JP" altLang="en-US"/>
                    </a:p>
                  </a:txBody>
                  <a:tcPr/>
                </a:tc>
                <a:tc>
                  <a:txBody>
                    <a:bodyPr/>
                    <a:lstStyle/>
                    <a:p>
                      <a:pPr algn="l">
                        <a:lnSpc>
                          <a:spcPct val="100000"/>
                        </a:lnSpc>
                      </a:pPr>
                      <a:r>
                        <a:rPr lang="ja-JP" sz="1000" kern="0">
                          <a:effectLst/>
                          <a:latin typeface="BIZ UDPゴシック" panose="020B0400000000000000" pitchFamily="50" charset="-128"/>
                          <a:ea typeface="BIZ UDPゴシック" panose="020B0400000000000000" pitchFamily="50" charset="-128"/>
                        </a:rPr>
                        <a:t>チ</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切断施設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a:effectLst/>
                          <a:latin typeface="BIZ UDPゴシック" panose="020B0400000000000000" pitchFamily="50" charset="-128"/>
                          <a:ea typeface="BIZ UDPゴシック" panose="020B0400000000000000" pitchFamily="50" charset="-128"/>
                        </a:rPr>
                        <a:t>すべて</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lang="en-US" sz="1000" kern="100" dirty="0">
                          <a:effectLst/>
                          <a:latin typeface="BIZ UDPゴシック" panose="020B0400000000000000" pitchFamily="50" charset="-128"/>
                          <a:ea typeface="BIZ UDPゴシック" panose="020B0400000000000000" pitchFamily="50" charset="-128"/>
                        </a:rPr>
                        <a:t>481</a:t>
                      </a:r>
                      <a:endParaRPr lang="ja-JP" sz="1050" kern="10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lnSpc>
                          <a:spcPts val="900"/>
                        </a:lnSpc>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altLang="en-US" sz="1000" kern="0" dirty="0">
                          <a:effectLst/>
                          <a:latin typeface="BIZ UDPゴシック" panose="020B0400000000000000" pitchFamily="50" charset="-128"/>
                          <a:ea typeface="BIZ UDPゴシック" panose="020B0400000000000000" pitchFamily="50" charset="-128"/>
                        </a:rPr>
                        <a:t>チ</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nSpc>
                          <a:spcPct val="100000"/>
                        </a:lnSpc>
                      </a:pPr>
                      <a:r>
                        <a:rPr lang="ja-JP" altLang="en-US"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切断</a:t>
                      </a:r>
                      <a:r>
                        <a:rPr lang="ja-JP" sz="10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0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a:t>
                      </a:r>
                      <a:r>
                        <a:rPr lang="ja-JP" altLang="ja-JP" sz="10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て</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lang="en-US" altLang="ja-JP" sz="1000" dirty="0">
                          <a:latin typeface="BIZ UDPゴシック" panose="020B0400000000000000" pitchFamily="50" charset="-128"/>
                          <a:ea typeface="BIZ UDPゴシック" panose="020B0400000000000000" pitchFamily="50" charset="-128"/>
                        </a:rPr>
                        <a:t>23</a:t>
                      </a:r>
                      <a:r>
                        <a:rPr lang="ja-JP" altLang="en-US" sz="1000" dirty="0">
                          <a:latin typeface="BIZ UDPゴシック" panose="020B0400000000000000" pitchFamily="50" charset="-128"/>
                          <a:ea typeface="BIZ UDPゴシック" panose="020B0400000000000000" pitchFamily="50" charset="-128"/>
                        </a:rPr>
                        <a:t>２</a:t>
                      </a:r>
                    </a:p>
                  </a:txBody>
                  <a:tcPr marL="0" marR="0" marT="0" marB="0" anchor="ctr"/>
                </a:tc>
                <a:extLst>
                  <a:ext uri="{0D108BD9-81ED-4DB2-BD59-A6C34878D82A}">
                    <a16:rowId xmlns:a16="http://schemas.microsoft.com/office/drawing/2014/main" val="1806636026"/>
                  </a:ext>
                </a:extLst>
              </a:tr>
              <a:tr h="132062">
                <a:tc vMerge="1">
                  <a:txBody>
                    <a:bodyPr/>
                    <a:lstStyle/>
                    <a:p>
                      <a:endParaRPr kumimoji="1" lang="ja-JP" altLang="en-US"/>
                    </a:p>
                  </a:txBody>
                  <a:tcPr/>
                </a:tc>
                <a:tc vMerge="1">
                  <a:txBody>
                    <a:bodyPr/>
                    <a:lstStyle/>
                    <a:p>
                      <a:endParaRPr kumimoji="1" lang="ja-JP" altLang="en-US"/>
                    </a:p>
                  </a:txBody>
                  <a:tcPr/>
                </a:tc>
                <a:tc>
                  <a:txBody>
                    <a:bodyPr/>
                    <a:lstStyle/>
                    <a:p>
                      <a:pPr algn="l">
                        <a:lnSpc>
                          <a:spcPct val="100000"/>
                        </a:lnSpc>
                      </a:pPr>
                      <a:r>
                        <a:rPr lang="ja-JP" sz="1000" kern="0">
                          <a:effectLst/>
                          <a:latin typeface="BIZ UDPゴシック" panose="020B0400000000000000" pitchFamily="50" charset="-128"/>
                          <a:ea typeface="BIZ UDPゴシック" panose="020B0400000000000000" pitchFamily="50" charset="-128"/>
                        </a:rPr>
                        <a:t>リ</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鋳型砂処理施設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a:effectLst/>
                          <a:latin typeface="BIZ UDPゴシック" panose="020B0400000000000000" pitchFamily="50" charset="-128"/>
                          <a:ea typeface="BIZ UDPゴシック" panose="020B0400000000000000" pitchFamily="50" charset="-128"/>
                        </a:rPr>
                        <a:t>すべて</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lang="en-US" sz="1000" kern="100" dirty="0">
                          <a:effectLst/>
                          <a:latin typeface="BIZ UDPゴシック" panose="020B0400000000000000" pitchFamily="50" charset="-128"/>
                          <a:ea typeface="BIZ UDPゴシック" panose="020B0400000000000000" pitchFamily="50" charset="-128"/>
                        </a:rPr>
                        <a:t>67</a:t>
                      </a:r>
                      <a:endParaRPr lang="ja-JP" sz="105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a:tc>
                <a:tc rowSpan="4" gridSpan="4">
                  <a:txBody>
                    <a:bodyPr/>
                    <a:lstStyle/>
                    <a:p>
                      <a:pPr algn="l">
                        <a:lnSpc>
                          <a:spcPct val="100000"/>
                        </a:lnSpc>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solidFill>
                        <a:schemeClr val="tx1"/>
                      </a:solidFill>
                      <a:prstDash val="solid"/>
                      <a:round/>
                      <a:headEnd type="none" w="med" len="med"/>
                      <a:tailEnd type="none" w="med" len="med"/>
                    </a:lnBlToTr>
                  </a:tcPr>
                </a:tc>
                <a:tc rowSpan="4" hMerge="1">
                  <a:txBody>
                    <a:bodyPr/>
                    <a:lstStyle/>
                    <a:p>
                      <a:endParaRPr kumimoji="1" lang="ja-JP" altLang="en-US"/>
                    </a:p>
                  </a:txBody>
                  <a:tcPr/>
                </a:tc>
                <a:tc rowSpan="4" hMerge="1">
                  <a:txBody>
                    <a:bodyPr/>
                    <a:lstStyle/>
                    <a:p>
                      <a:endParaRPr kumimoji="1" lang="ja-JP" altLang="en-US" dirty="0"/>
                    </a:p>
                  </a:txBody>
                  <a:tcPr marL="0" marR="0" marT="0" marB="0" anchor="ctr"/>
                </a:tc>
                <a:tc rowSpan="4" hMerge="1">
                  <a:txBody>
                    <a:bodyPr/>
                    <a:lstStyle/>
                    <a:p>
                      <a:pPr algn="l"/>
                      <a:endParaRPr lang="ja-JP" altLang="en-US" sz="105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439324588"/>
                  </a:ext>
                </a:extLst>
              </a:tr>
              <a:tr h="132062">
                <a:tc vMerge="1">
                  <a:txBody>
                    <a:bodyPr/>
                    <a:lstStyle/>
                    <a:p>
                      <a:endParaRPr kumimoji="1" lang="ja-JP" altLang="en-US"/>
                    </a:p>
                  </a:txBody>
                  <a:tcPr/>
                </a:tc>
                <a:tc vMerge="1">
                  <a:txBody>
                    <a:bodyPr/>
                    <a:lstStyle/>
                    <a:p>
                      <a:endParaRPr kumimoji="1" lang="ja-JP" altLang="en-US"/>
                    </a:p>
                  </a:txBody>
                  <a:tcPr/>
                </a:tc>
                <a:tc>
                  <a:txBody>
                    <a:bodyPr/>
                    <a:lstStyle/>
                    <a:p>
                      <a:pPr algn="l">
                        <a:lnSpc>
                          <a:spcPct val="100000"/>
                        </a:lnSpc>
                      </a:pPr>
                      <a:r>
                        <a:rPr lang="ja-JP" sz="1000" kern="0">
                          <a:effectLst/>
                          <a:latin typeface="BIZ UDPゴシック" panose="020B0400000000000000" pitchFamily="50" charset="-128"/>
                          <a:ea typeface="BIZ UDPゴシック" panose="020B0400000000000000" pitchFamily="50" charset="-128"/>
                        </a:rPr>
                        <a:t>ヌ</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鋳型ばらし施設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a:effectLst/>
                          <a:latin typeface="BIZ UDPゴシック" panose="020B0400000000000000" pitchFamily="50" charset="-128"/>
                          <a:ea typeface="BIZ UDPゴシック" panose="020B0400000000000000" pitchFamily="50" charset="-128"/>
                        </a:rPr>
                        <a:t>すべて</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lang="en-US" sz="1000" kern="100" dirty="0">
                          <a:effectLst/>
                          <a:latin typeface="BIZ UDPゴシック" panose="020B0400000000000000" pitchFamily="50" charset="-128"/>
                          <a:ea typeface="BIZ UDPゴシック" panose="020B0400000000000000" pitchFamily="50" charset="-128"/>
                        </a:rPr>
                        <a:t>45</a:t>
                      </a:r>
                      <a:endParaRPr lang="ja-JP" sz="1050" kern="10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lnSpc>
                          <a:spcPts val="900"/>
                        </a:lnSpc>
                        <a:spcAft>
                          <a:spcPts val="0"/>
                        </a:spcAft>
                      </a:pPr>
                      <a:endParaRPr lang="ja-JP" sz="1050" kern="100">
                        <a:effectLst/>
                        <a:latin typeface="BIZ UDPゴシック" panose="020B0400000000000000" pitchFamily="50" charset="-128"/>
                        <a:ea typeface="BIZ UDPゴシック" panose="020B0400000000000000" pitchFamily="50" charset="-128"/>
                      </a:endParaRPr>
                    </a:p>
                  </a:txBody>
                  <a:tcPr marL="0" marR="0" marT="0" marB="0" anchor="ctr"/>
                </a:tc>
                <a:tc gridSpan="4" vMerge="1">
                  <a:txBody>
                    <a:bodyPr/>
                    <a:lstStyle/>
                    <a:p>
                      <a:pPr algn="l">
                        <a:lnSpc>
                          <a:spcPts val="900"/>
                        </a:lnSpc>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noFill/>
                      <a:prstDash val="solid"/>
                      <a:round/>
                      <a:headEnd type="none" w="med" len="med"/>
                      <a:tailEnd type="none" w="med" len="med"/>
                    </a:lnBlToTr>
                  </a:tcPr>
                </a:tc>
                <a:tc hMerge="1" vMerge="1">
                  <a:txBody>
                    <a:bodyPr/>
                    <a:lstStyle/>
                    <a:p>
                      <a:endParaRPr kumimoji="1" lang="ja-JP" altLang="en-US"/>
                    </a:p>
                  </a:txBody>
                  <a:tcPr/>
                </a:tc>
                <a:tc hMerge="1" vMerge="1">
                  <a:txBody>
                    <a:bodyPr/>
                    <a:lstStyle/>
                    <a:p>
                      <a:endParaRPr kumimoji="1" lang="ja-JP" altLang="en-US" sz="1050" dirty="0">
                        <a:latin typeface="BIZ UDPゴシック" panose="020B0400000000000000" pitchFamily="50" charset="-128"/>
                        <a:ea typeface="BIZ UDPゴシック" panose="020B0400000000000000" pitchFamily="50" charset="-128"/>
                      </a:endParaRPr>
                    </a:p>
                  </a:txBody>
                  <a:tcPr marL="0" marR="0" marT="0" marB="0" anchor="ctr">
                    <a:lnBlToTr w="12700" cap="flat" cmpd="sng" algn="ctr">
                      <a:noFill/>
                      <a:prstDash val="solid"/>
                      <a:round/>
                      <a:headEnd type="none" w="med" len="med"/>
                      <a:tailEnd type="none" w="med" len="med"/>
                    </a:lnBlToTr>
                  </a:tcPr>
                </a:tc>
                <a:tc hMerge="1" vMerge="1">
                  <a:txBody>
                    <a:bodyPr/>
                    <a:lstStyle/>
                    <a:p>
                      <a:pPr algn="ctr">
                        <a:lnSpc>
                          <a:spcPts val="900"/>
                        </a:lnSpc>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noFill/>
                      <a:prstDash val="solid"/>
                      <a:round/>
                      <a:headEnd type="none" w="med" len="med"/>
                      <a:tailEnd type="none" w="med" len="med"/>
                    </a:lnBlToTr>
                  </a:tcPr>
                </a:tc>
                <a:extLst>
                  <a:ext uri="{0D108BD9-81ED-4DB2-BD59-A6C34878D82A}">
                    <a16:rowId xmlns:a16="http://schemas.microsoft.com/office/drawing/2014/main" val="2359419950"/>
                  </a:ext>
                </a:extLst>
              </a:tr>
              <a:tr h="132062">
                <a:tc vMerge="1">
                  <a:txBody>
                    <a:bodyPr/>
                    <a:lstStyle/>
                    <a:p>
                      <a:endParaRPr kumimoji="1" lang="ja-JP" altLang="en-US"/>
                    </a:p>
                  </a:txBody>
                  <a:tcPr/>
                </a:tc>
                <a:tc vMerge="1">
                  <a:txBody>
                    <a:bodyPr/>
                    <a:lstStyle/>
                    <a:p>
                      <a:endParaRPr kumimoji="1" lang="ja-JP" altLang="en-US"/>
                    </a:p>
                  </a:txBody>
                  <a:tcPr/>
                </a:tc>
                <a:tc>
                  <a:txBody>
                    <a:bodyPr/>
                    <a:lstStyle/>
                    <a:p>
                      <a:pPr algn="l">
                        <a:lnSpc>
                          <a:spcPct val="100000"/>
                        </a:lnSpc>
                      </a:pPr>
                      <a:r>
                        <a:rPr lang="ja-JP" sz="1000" kern="0">
                          <a:effectLst/>
                          <a:latin typeface="BIZ UDPゴシック" panose="020B0400000000000000" pitchFamily="50" charset="-128"/>
                          <a:ea typeface="BIZ UDPゴシック" panose="020B0400000000000000" pitchFamily="50" charset="-128"/>
                        </a:rPr>
                        <a:t>ル</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ダクタイル処理施設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a:effectLst/>
                          <a:latin typeface="BIZ UDPゴシック" panose="020B0400000000000000" pitchFamily="50" charset="-128"/>
                          <a:ea typeface="BIZ UDPゴシック" panose="020B0400000000000000" pitchFamily="50" charset="-128"/>
                        </a:rPr>
                        <a:t>すべて</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lang="en-US" sz="1000" kern="100" dirty="0">
                          <a:effectLst/>
                          <a:latin typeface="BIZ UDPゴシック" panose="020B0400000000000000" pitchFamily="50" charset="-128"/>
                          <a:ea typeface="BIZ UDPゴシック" panose="020B0400000000000000" pitchFamily="50" charset="-128"/>
                        </a:rPr>
                        <a:t>6</a:t>
                      </a:r>
                      <a:endParaRPr lang="ja-JP" sz="105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lnSpc>
                          <a:spcPts val="900"/>
                        </a:lnSpc>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0" marR="0" marT="0" marB="0" anchor="ctr"/>
                </a:tc>
                <a:tc gridSpan="4" vMerge="1">
                  <a:txBody>
                    <a:bodyPr/>
                    <a:lstStyle/>
                    <a:p>
                      <a:pPr algn="ctr">
                        <a:lnSpc>
                          <a:spcPts val="900"/>
                        </a:lnSpc>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noFill/>
                      <a:prstDash val="solid"/>
                      <a:round/>
                      <a:headEnd type="none" w="med" len="med"/>
                      <a:tailEnd type="none" w="med" len="med"/>
                    </a:lnBlToTr>
                  </a:tcPr>
                </a:tc>
                <a:tc hMerge="1" vMerge="1">
                  <a:txBody>
                    <a:bodyPr/>
                    <a:lstStyle/>
                    <a:p>
                      <a:endParaRPr kumimoji="1" lang="ja-JP" altLang="en-US"/>
                    </a:p>
                  </a:txBody>
                  <a:tcPr/>
                </a:tc>
                <a:tc hMerge="1" vMerge="1">
                  <a:txBody>
                    <a:bodyPr/>
                    <a:lstStyle/>
                    <a:p>
                      <a:endParaRPr kumimoji="1" lang="ja-JP" altLang="en-US" sz="1050" dirty="0">
                        <a:latin typeface="BIZ UDPゴシック" panose="020B0400000000000000" pitchFamily="50" charset="-128"/>
                        <a:ea typeface="BIZ UDPゴシック" panose="020B0400000000000000" pitchFamily="50" charset="-128"/>
                      </a:endParaRPr>
                    </a:p>
                  </a:txBody>
                  <a:tcPr marL="0" marR="0" marT="0" marB="0" anchor="ctr">
                    <a:lnBlToTr w="12700" cap="flat" cmpd="sng" algn="ctr">
                      <a:noFill/>
                      <a:prstDash val="solid"/>
                      <a:round/>
                      <a:headEnd type="none" w="med" len="med"/>
                      <a:tailEnd type="none" w="med" len="med"/>
                    </a:lnBlToTr>
                  </a:tcPr>
                </a:tc>
                <a:tc hMerge="1" vMerge="1">
                  <a:txBody>
                    <a:bodyPr/>
                    <a:lstStyle/>
                    <a:p>
                      <a:endParaRPr kumimoji="1" lang="ja-JP" altLang="en-US" sz="1050" dirty="0">
                        <a:latin typeface="BIZ UDPゴシック" panose="020B0400000000000000" pitchFamily="50" charset="-128"/>
                        <a:ea typeface="BIZ UDPゴシック" panose="020B0400000000000000" pitchFamily="50" charset="-128"/>
                      </a:endParaRPr>
                    </a:p>
                  </a:txBody>
                  <a:tcPr marL="0" marR="0" marT="0" marB="0" anchor="ctr">
                    <a:lnBlToTr w="12700" cap="flat" cmpd="sng" algn="ctr">
                      <a:noFill/>
                      <a:prstDash val="solid"/>
                      <a:round/>
                      <a:headEnd type="none" w="med" len="med"/>
                      <a:tailEnd type="none" w="med" len="med"/>
                    </a:lnBlToTr>
                  </a:tcPr>
                </a:tc>
                <a:extLst>
                  <a:ext uri="{0D108BD9-81ED-4DB2-BD59-A6C34878D82A}">
                    <a16:rowId xmlns:a16="http://schemas.microsoft.com/office/drawing/2014/main" val="4134267874"/>
                  </a:ext>
                </a:extLst>
              </a:tr>
              <a:tr h="132062">
                <a:tc vMerge="1">
                  <a:txBody>
                    <a:bodyPr/>
                    <a:lstStyle/>
                    <a:p>
                      <a:endParaRPr kumimoji="1" lang="ja-JP" altLang="en-US"/>
                    </a:p>
                  </a:txBody>
                  <a:tcPr/>
                </a:tc>
                <a:tc vMerge="1">
                  <a:txBody>
                    <a:bodyPr/>
                    <a:lstStyle/>
                    <a:p>
                      <a:endParaRPr kumimoji="1" lang="ja-JP" altLang="en-US"/>
                    </a:p>
                  </a:txBody>
                  <a:tcPr/>
                </a:tc>
                <a:tc>
                  <a:txBody>
                    <a:bodyPr/>
                    <a:lstStyle/>
                    <a:p>
                      <a:pPr algn="l">
                        <a:lnSpc>
                          <a:spcPct val="100000"/>
                        </a:lnSpc>
                      </a:pPr>
                      <a:r>
                        <a:rPr lang="ja-JP" sz="1000" kern="0">
                          <a:effectLst/>
                          <a:latin typeface="BIZ UDPゴシック" panose="020B0400000000000000" pitchFamily="50" charset="-128"/>
                          <a:ea typeface="BIZ UDPゴシック" panose="020B0400000000000000" pitchFamily="50" charset="-128"/>
                        </a:rPr>
                        <a:t>ヲ</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スカーファ</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a:effectLst/>
                          <a:latin typeface="BIZ UDPゴシック" panose="020B0400000000000000" pitchFamily="50" charset="-128"/>
                          <a:ea typeface="BIZ UDPゴシック" panose="020B0400000000000000" pitchFamily="50" charset="-128"/>
                        </a:rPr>
                        <a:t>すべて</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lang="en-US" sz="1000" kern="100" dirty="0">
                          <a:effectLst/>
                          <a:latin typeface="BIZ UDPゴシック" panose="020B0400000000000000" pitchFamily="50" charset="-128"/>
                          <a:ea typeface="BIZ UDPゴシック" panose="020B0400000000000000" pitchFamily="50" charset="-128"/>
                        </a:rPr>
                        <a:t>0</a:t>
                      </a:r>
                      <a:endParaRPr lang="ja-JP" sz="105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endParaRPr kumimoji="1" lang="ja-JP" altLang="en-US"/>
                    </a:p>
                  </a:txBody>
                  <a:tcPr/>
                </a:tc>
                <a:tc gridSpan="4" vMerge="1">
                  <a:txBody>
                    <a:bodyPr/>
                    <a:lstStyle/>
                    <a:p>
                      <a:pPr algn="l">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solidFill>
                        <a:schemeClr val="tx1"/>
                      </a:solidFill>
                      <a:prstDash val="solid"/>
                      <a:round/>
                      <a:headEnd type="none" w="med" len="med"/>
                      <a:tailEnd type="none" w="med" len="med"/>
                    </a:lnBlToTr>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299791611"/>
                  </a:ext>
                </a:extLst>
              </a:tr>
              <a:tr h="132062">
                <a:tc vMerge="1">
                  <a:txBody>
                    <a:bodyPr/>
                    <a:lstStyle/>
                    <a:p>
                      <a:endParaRPr kumimoji="1" lang="ja-JP" altLang="en-US"/>
                    </a:p>
                  </a:txBody>
                  <a:tcPr/>
                </a:tc>
                <a:tc vMerge="1">
                  <a:txBody>
                    <a:bodyPr/>
                    <a:lstStyle/>
                    <a:p>
                      <a:endParaRPr kumimoji="1" lang="ja-JP" altLang="en-US"/>
                    </a:p>
                  </a:txBody>
                  <a:tcPr/>
                </a:tc>
                <a:tc>
                  <a:txBody>
                    <a:bodyPr/>
                    <a:lstStyle/>
                    <a:p>
                      <a:pPr algn="l">
                        <a:lnSpc>
                          <a:spcPct val="100000"/>
                        </a:lnSpc>
                      </a:pPr>
                      <a:r>
                        <a:rPr lang="ja-JP" sz="1000" kern="0">
                          <a:effectLst/>
                          <a:latin typeface="BIZ UDPゴシック" panose="020B0400000000000000" pitchFamily="50" charset="-128"/>
                          <a:ea typeface="BIZ UDPゴシック" panose="020B0400000000000000" pitchFamily="50" charset="-128"/>
                        </a:rPr>
                        <a:t>ワ</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混合施設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a:effectLst/>
                          <a:latin typeface="BIZ UDPゴシック" panose="020B0400000000000000" pitchFamily="50" charset="-128"/>
                          <a:ea typeface="BIZ UDPゴシック" panose="020B0400000000000000" pitchFamily="50" charset="-128"/>
                        </a:rPr>
                        <a:t>すべて</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lang="en-US" sz="1000" kern="100" dirty="0">
                          <a:effectLst/>
                          <a:latin typeface="BIZ UDPゴシック" panose="020B0400000000000000" pitchFamily="50" charset="-128"/>
                          <a:ea typeface="BIZ UDPゴシック" panose="020B0400000000000000" pitchFamily="50" charset="-128"/>
                        </a:rPr>
                        <a:t>36</a:t>
                      </a:r>
                      <a:endParaRPr lang="ja-JP" sz="1050" kern="10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lnSpc>
                          <a:spcPts val="900"/>
                        </a:lnSpc>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altLang="en-US" sz="1000" kern="100" dirty="0">
                          <a:effectLst/>
                          <a:latin typeface="BIZ UDPゴシック" panose="020B0400000000000000" pitchFamily="50" charset="-128"/>
                          <a:ea typeface="BIZ UDPゴシック" panose="020B0400000000000000" pitchFamily="50" charset="-128"/>
                        </a:rPr>
                        <a:t>リ</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noFill/>
                      <a:prstDash val="solid"/>
                      <a:round/>
                      <a:headEnd type="none" w="med" len="med"/>
                      <a:tailEnd type="none" w="med" len="med"/>
                    </a:lnBlToTr>
                  </a:tcPr>
                </a:tc>
                <a:tc>
                  <a:txBody>
                    <a:bodyPr/>
                    <a:lstStyle/>
                    <a:p>
                      <a:pPr>
                        <a:lnSpc>
                          <a:spcPct val="100000"/>
                        </a:lnSpc>
                      </a:pPr>
                      <a:r>
                        <a:rPr kumimoji="1" lang="ja-JP" altLang="en-US" sz="1000" dirty="0">
                          <a:latin typeface="BIZ UDPゴシック" panose="020B0400000000000000" pitchFamily="50" charset="-128"/>
                          <a:ea typeface="BIZ UDPゴシック" panose="020B0400000000000000" pitchFamily="50" charset="-128"/>
                        </a:rPr>
                        <a:t>混合施設</a:t>
                      </a:r>
                    </a:p>
                  </a:txBody>
                  <a:tcPr marL="0" marR="0" marT="0" marB="0" anchor="ctr">
                    <a:lnBlToTr w="12700" cap="flat" cmpd="sng" algn="ctr">
                      <a:noFill/>
                      <a:prstDash val="solid"/>
                      <a:round/>
                      <a:headEnd type="none" w="med" len="med"/>
                      <a:tailEnd type="none" w="med" len="med"/>
                    </a:lnBlToTr>
                  </a:tcPr>
                </a:tc>
                <a:tc rowSpan="3">
                  <a:txBody>
                    <a:bodyPr/>
                    <a:lstStyle/>
                    <a:p>
                      <a:pPr>
                        <a:lnSpc>
                          <a:spcPct val="100000"/>
                        </a:lnSpc>
                      </a:pPr>
                      <a:r>
                        <a:rPr lang="ja-JP" altLang="en-US" sz="10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すべ</a:t>
                      </a:r>
                      <a:r>
                        <a:rPr lang="ja-JP" altLang="ja-JP" sz="1000" kern="0"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て</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lnBlToTr w="12700" cap="flat" cmpd="sng" algn="ctr">
                      <a:noFill/>
                      <a:prstDash val="solid"/>
                      <a:round/>
                      <a:headEnd type="none" w="med" len="med"/>
                      <a:tailEnd type="none" w="med" len="med"/>
                    </a:lnBlToTr>
                  </a:tcPr>
                </a:tc>
                <a:tc>
                  <a:txBody>
                    <a:bodyPr/>
                    <a:lstStyle/>
                    <a:p>
                      <a:pPr algn="ctr">
                        <a:lnSpc>
                          <a:spcPct val="100000"/>
                        </a:lnSpc>
                      </a:pPr>
                      <a:r>
                        <a:rPr kumimoji="1" lang="en-US" altLang="ja-JP" sz="1000" dirty="0">
                          <a:latin typeface="BIZ UDPゴシック" panose="020B0400000000000000" pitchFamily="50" charset="-128"/>
                          <a:ea typeface="BIZ UDPゴシック" panose="020B0400000000000000" pitchFamily="50" charset="-128"/>
                        </a:rPr>
                        <a:t>23</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lnBlToTr w="12700" cap="flat" cmpd="sng" algn="ctr">
                      <a:noFill/>
                      <a:prstDash val="solid"/>
                      <a:round/>
                      <a:headEnd type="none" w="med" len="med"/>
                      <a:tailEnd type="none" w="med" len="med"/>
                    </a:lnBlToTr>
                  </a:tcPr>
                </a:tc>
                <a:extLst>
                  <a:ext uri="{0D108BD9-81ED-4DB2-BD59-A6C34878D82A}">
                    <a16:rowId xmlns:a16="http://schemas.microsoft.com/office/drawing/2014/main" val="2907100815"/>
                  </a:ext>
                </a:extLst>
              </a:tr>
              <a:tr h="132062">
                <a:tc vMerge="1">
                  <a:txBody>
                    <a:bodyPr/>
                    <a:lstStyle/>
                    <a:p>
                      <a:endParaRPr kumimoji="1" lang="ja-JP" altLang="en-US"/>
                    </a:p>
                  </a:txBody>
                  <a:tcPr/>
                </a:tc>
                <a:tc vMerge="1">
                  <a:txBody>
                    <a:bodyPr/>
                    <a:lstStyle/>
                    <a:p>
                      <a:endParaRPr kumimoji="1" lang="ja-JP" altLang="en-US"/>
                    </a:p>
                  </a:txBody>
                  <a:tcPr/>
                </a:tc>
                <a:tc>
                  <a:txBody>
                    <a:bodyPr/>
                    <a:lstStyle/>
                    <a:p>
                      <a:pPr algn="l">
                        <a:lnSpc>
                          <a:spcPct val="100000"/>
                        </a:lnSpc>
                      </a:pPr>
                      <a:r>
                        <a:rPr lang="ja-JP" sz="1000" kern="0">
                          <a:effectLst/>
                          <a:latin typeface="BIZ UDPゴシック" panose="020B0400000000000000" pitchFamily="50" charset="-128"/>
                          <a:ea typeface="BIZ UDPゴシック" panose="020B0400000000000000" pitchFamily="50" charset="-128"/>
                        </a:rPr>
                        <a:t>カ</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配合施設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a:effectLst/>
                          <a:latin typeface="BIZ UDPゴシック" panose="020B0400000000000000" pitchFamily="50" charset="-128"/>
                          <a:ea typeface="BIZ UDPゴシック" panose="020B0400000000000000" pitchFamily="50" charset="-128"/>
                        </a:rPr>
                        <a:t>すべて</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lang="en-US" sz="1000" kern="100" dirty="0">
                          <a:effectLst/>
                          <a:latin typeface="BIZ UDPゴシック" panose="020B0400000000000000" pitchFamily="50" charset="-128"/>
                          <a:ea typeface="BIZ UDPゴシック" panose="020B0400000000000000" pitchFamily="50" charset="-128"/>
                        </a:rPr>
                        <a:t>42</a:t>
                      </a:r>
                      <a:endParaRPr lang="ja-JP" sz="1050" kern="10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lnSpc>
                          <a:spcPts val="900"/>
                        </a:lnSpc>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altLang="en-US" sz="1000" kern="100" dirty="0">
                          <a:effectLst/>
                          <a:latin typeface="BIZ UDPゴシック" panose="020B0400000000000000" pitchFamily="50" charset="-128"/>
                          <a:ea typeface="BIZ UDPゴシック" panose="020B0400000000000000" pitchFamily="50" charset="-128"/>
                        </a:rPr>
                        <a:t>ヌ</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noFill/>
                      <a:prstDash val="solid"/>
                      <a:round/>
                      <a:headEnd type="none" w="med" len="med"/>
                      <a:tailEnd type="none" w="med" len="med"/>
                    </a:lnBlToTr>
                  </a:tcPr>
                </a:tc>
                <a:tc>
                  <a:txBody>
                    <a:bodyPr/>
                    <a:lstStyle/>
                    <a:p>
                      <a:pPr>
                        <a:lnSpc>
                          <a:spcPct val="100000"/>
                        </a:lnSpc>
                      </a:pPr>
                      <a:r>
                        <a:rPr kumimoji="1" lang="ja-JP" altLang="en-US" sz="1000" dirty="0">
                          <a:latin typeface="BIZ UDPゴシック" panose="020B0400000000000000" pitchFamily="50" charset="-128"/>
                          <a:ea typeface="BIZ UDPゴシック" panose="020B0400000000000000" pitchFamily="50" charset="-128"/>
                        </a:rPr>
                        <a:t>配合施設</a:t>
                      </a:r>
                    </a:p>
                  </a:txBody>
                  <a:tcPr marL="0" marR="0" marT="0" marB="0" anchor="ctr">
                    <a:lnBlToTr w="12700" cap="flat" cmpd="sng" algn="ctr">
                      <a:noFill/>
                      <a:prstDash val="solid"/>
                      <a:round/>
                      <a:headEnd type="none" w="med" len="med"/>
                      <a:tailEnd type="none" w="med" len="med"/>
                    </a:lnBlToTr>
                  </a:tcPr>
                </a:tc>
                <a:tc vMerge="1">
                  <a:txBody>
                    <a:bodyPr/>
                    <a:lstStyle/>
                    <a:p>
                      <a:endParaRPr kumimoji="1" lang="ja-JP" altLang="en-US" sz="1050" dirty="0">
                        <a:latin typeface="BIZ UDPゴシック" panose="020B0400000000000000" pitchFamily="50" charset="-128"/>
                        <a:ea typeface="BIZ UDPゴシック" panose="020B0400000000000000" pitchFamily="50" charset="-128"/>
                      </a:endParaRPr>
                    </a:p>
                  </a:txBody>
                  <a:tcPr marL="0" marR="0" marT="0" marB="0" anchor="ctr">
                    <a:lnBlToTr w="12700" cap="flat" cmpd="sng" algn="ctr">
                      <a:noFill/>
                      <a:prstDash val="solid"/>
                      <a:round/>
                      <a:headEnd type="none" w="med" len="med"/>
                      <a:tailEnd type="none" w="med" len="med"/>
                    </a:lnBlToTr>
                  </a:tcPr>
                </a:tc>
                <a:tc>
                  <a:txBody>
                    <a:bodyPr/>
                    <a:lstStyle/>
                    <a:p>
                      <a:pPr algn="ctr">
                        <a:lnSpc>
                          <a:spcPct val="100000"/>
                        </a:lnSpc>
                      </a:pPr>
                      <a:r>
                        <a:rPr kumimoji="1" lang="en-US" altLang="ja-JP" sz="1000" dirty="0">
                          <a:latin typeface="BIZ UDPゴシック" panose="020B0400000000000000" pitchFamily="50" charset="-128"/>
                          <a:ea typeface="BIZ UDPゴシック" panose="020B0400000000000000" pitchFamily="50" charset="-128"/>
                        </a:rPr>
                        <a:t>8</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lnBlToTr w="12700" cap="flat" cmpd="sng" algn="ctr">
                      <a:noFill/>
                      <a:prstDash val="solid"/>
                      <a:round/>
                      <a:headEnd type="none" w="med" len="med"/>
                      <a:tailEnd type="none" w="med" len="med"/>
                    </a:lnBlToTr>
                  </a:tcPr>
                </a:tc>
                <a:extLst>
                  <a:ext uri="{0D108BD9-81ED-4DB2-BD59-A6C34878D82A}">
                    <a16:rowId xmlns:a16="http://schemas.microsoft.com/office/drawing/2014/main" val="1977061456"/>
                  </a:ext>
                </a:extLst>
              </a:tr>
              <a:tr h="132062">
                <a:tc vMerge="1">
                  <a:txBody>
                    <a:bodyPr/>
                    <a:lstStyle/>
                    <a:p>
                      <a:endParaRPr kumimoji="1" lang="ja-JP" altLang="en-US"/>
                    </a:p>
                  </a:txBody>
                  <a:tcPr/>
                </a:tc>
                <a:tc vMerge="1">
                  <a:txBody>
                    <a:bodyPr/>
                    <a:lstStyle/>
                    <a:p>
                      <a:endParaRPr kumimoji="1" lang="ja-JP" altLang="en-US"/>
                    </a:p>
                  </a:txBody>
                  <a:tcPr/>
                </a:tc>
                <a:tc>
                  <a:txBody>
                    <a:bodyPr/>
                    <a:lstStyle/>
                    <a:p>
                      <a:pPr algn="l">
                        <a:lnSpc>
                          <a:spcPct val="100000"/>
                        </a:lnSpc>
                      </a:pPr>
                      <a:r>
                        <a:rPr lang="ja-JP" sz="1000" kern="0">
                          <a:effectLst/>
                          <a:latin typeface="BIZ UDPゴシック" panose="020B0400000000000000" pitchFamily="50" charset="-128"/>
                          <a:ea typeface="BIZ UDPゴシック" panose="020B0400000000000000" pitchFamily="50" charset="-128"/>
                        </a:rPr>
                        <a:t>ヨ</a:t>
                      </a:r>
                      <a:endParaRPr kumimoji="1" lang="ja-JP" altLang="en-US" sz="100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混練施設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すべて</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lang="en-US" sz="1000" kern="100" dirty="0">
                          <a:effectLst/>
                          <a:latin typeface="BIZ UDPゴシック" panose="020B0400000000000000" pitchFamily="50" charset="-128"/>
                          <a:ea typeface="BIZ UDPゴシック" panose="020B0400000000000000" pitchFamily="50" charset="-128"/>
                        </a:rPr>
                        <a:t>15</a:t>
                      </a:r>
                      <a:endParaRPr lang="ja-JP" sz="1050" kern="10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lnSpc>
                          <a:spcPts val="900"/>
                        </a:lnSpc>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spcAft>
                          <a:spcPts val="0"/>
                        </a:spcAft>
                      </a:pPr>
                      <a:r>
                        <a:rPr lang="ja-JP" altLang="en-US" sz="1000" kern="100" dirty="0">
                          <a:effectLst/>
                          <a:latin typeface="BIZ UDPゴシック" panose="020B0400000000000000" pitchFamily="50" charset="-128"/>
                          <a:ea typeface="BIZ UDPゴシック" panose="020B0400000000000000" pitchFamily="50" charset="-128"/>
                        </a:rPr>
                        <a:t>ル</a:t>
                      </a: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noFill/>
                      <a:prstDash val="solid"/>
                      <a:round/>
                      <a:headEnd type="none" w="med" len="med"/>
                      <a:tailEnd type="none" w="med" len="med"/>
                    </a:lnBlToTr>
                  </a:tcPr>
                </a:tc>
                <a:tc>
                  <a:txBody>
                    <a:bodyPr/>
                    <a:lstStyle/>
                    <a:p>
                      <a:pPr>
                        <a:lnSpc>
                          <a:spcPct val="100000"/>
                        </a:lnSpc>
                      </a:pPr>
                      <a:r>
                        <a:rPr kumimoji="1" lang="ja-JP" altLang="en-US" sz="1000" dirty="0">
                          <a:latin typeface="BIZ UDPゴシック" panose="020B0400000000000000" pitchFamily="50" charset="-128"/>
                          <a:ea typeface="BIZ UDPゴシック" panose="020B0400000000000000" pitchFamily="50" charset="-128"/>
                        </a:rPr>
                        <a:t>混練施設</a:t>
                      </a:r>
                    </a:p>
                  </a:txBody>
                  <a:tcPr marL="0" marR="0" marT="0" marB="0" anchor="ctr">
                    <a:lnBlToTr w="12700" cap="flat" cmpd="sng" algn="ctr">
                      <a:noFill/>
                      <a:prstDash val="solid"/>
                      <a:round/>
                      <a:headEnd type="none" w="med" len="med"/>
                      <a:tailEnd type="none" w="med" len="med"/>
                    </a:lnBlToTr>
                  </a:tcPr>
                </a:tc>
                <a:tc vMerge="1">
                  <a:txBody>
                    <a:bodyPr/>
                    <a:lstStyle/>
                    <a:p>
                      <a:endParaRPr kumimoji="1" lang="ja-JP" altLang="en-US" sz="1050" dirty="0">
                        <a:latin typeface="BIZ UDPゴシック" panose="020B0400000000000000" pitchFamily="50" charset="-128"/>
                        <a:ea typeface="BIZ UDPゴシック" panose="020B0400000000000000" pitchFamily="50" charset="-128"/>
                      </a:endParaRPr>
                    </a:p>
                  </a:txBody>
                  <a:tcPr marL="0" marR="0" marT="0" marB="0" anchor="ctr">
                    <a:lnBlToTr w="12700" cap="flat" cmpd="sng" algn="ctr">
                      <a:noFill/>
                      <a:prstDash val="solid"/>
                      <a:round/>
                      <a:headEnd type="none" w="med" len="med"/>
                      <a:tailEnd type="none" w="med" len="med"/>
                    </a:lnBlToTr>
                  </a:tcPr>
                </a:tc>
                <a:tc>
                  <a:txBody>
                    <a:bodyPr/>
                    <a:lstStyle/>
                    <a:p>
                      <a:pPr algn="ctr">
                        <a:lnSpc>
                          <a:spcPct val="100000"/>
                        </a:lnSpc>
                      </a:pPr>
                      <a:r>
                        <a:rPr kumimoji="1" lang="en-US" altLang="ja-JP" sz="1000" dirty="0">
                          <a:latin typeface="BIZ UDPゴシック" panose="020B0400000000000000" pitchFamily="50" charset="-128"/>
                          <a:ea typeface="BIZ UDPゴシック" panose="020B0400000000000000" pitchFamily="50" charset="-128"/>
                        </a:rPr>
                        <a:t>24</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lnBlToTr w="12700" cap="flat" cmpd="sng" algn="ctr">
                      <a:noFill/>
                      <a:prstDash val="solid"/>
                      <a:round/>
                      <a:headEnd type="none" w="med" len="med"/>
                      <a:tailEnd type="none" w="med" len="med"/>
                    </a:lnBlToTr>
                  </a:tcPr>
                </a:tc>
                <a:extLst>
                  <a:ext uri="{0D108BD9-81ED-4DB2-BD59-A6C34878D82A}">
                    <a16:rowId xmlns:a16="http://schemas.microsoft.com/office/drawing/2014/main" val="3357745824"/>
                  </a:ext>
                </a:extLst>
              </a:tr>
              <a:tr h="132062">
                <a:tc vMerge="1">
                  <a:txBody>
                    <a:bodyPr/>
                    <a:lstStyle/>
                    <a:p>
                      <a:endParaRPr kumimoji="1" lang="ja-JP" altLang="en-US"/>
                    </a:p>
                  </a:txBody>
                  <a:tcPr/>
                </a:tc>
                <a:tc vMerge="1">
                  <a:txBody>
                    <a:bodyPr/>
                    <a:lstStyle/>
                    <a:p>
                      <a:endParaRPr kumimoji="1" lang="ja-JP" altLang="en-US"/>
                    </a:p>
                  </a:txBody>
                  <a:tcP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タ</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造粒施設</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a:lnSpc>
                          <a:spcPct val="100000"/>
                        </a:lnSpc>
                      </a:pPr>
                      <a:r>
                        <a:rPr lang="ja-JP" sz="1000" kern="0" dirty="0">
                          <a:effectLst/>
                          <a:latin typeface="BIZ UDPゴシック" panose="020B0400000000000000" pitchFamily="50" charset="-128"/>
                          <a:ea typeface="BIZ UDPゴシック" panose="020B0400000000000000" pitchFamily="50" charset="-128"/>
                        </a:rPr>
                        <a:t>造粒面の内径（</a:t>
                      </a:r>
                      <a:r>
                        <a:rPr lang="en-US" sz="1000" kern="0" dirty="0">
                          <a:effectLst/>
                          <a:latin typeface="BIZ UDPゴシック" panose="020B0400000000000000" pitchFamily="50" charset="-128"/>
                          <a:ea typeface="BIZ UDPゴシック" panose="020B0400000000000000" pitchFamily="50" charset="-128"/>
                        </a:rPr>
                        <a:t>1.5 m</a:t>
                      </a:r>
                      <a:r>
                        <a:rPr lang="ja-JP" sz="1000" kern="0" dirty="0">
                          <a:effectLst/>
                          <a:latin typeface="BIZ UDPゴシック" panose="020B0400000000000000" pitchFamily="50" charset="-128"/>
                          <a:ea typeface="BIZ UDPゴシック" panose="020B0400000000000000" pitchFamily="50" charset="-128"/>
                        </a:rPr>
                        <a:t>以上）</a:t>
                      </a: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00000"/>
                        </a:lnSpc>
                      </a:pPr>
                      <a:r>
                        <a:rPr lang="en-US" sz="1000" kern="100" dirty="0">
                          <a:effectLst/>
                          <a:latin typeface="BIZ UDPゴシック" panose="020B0400000000000000" pitchFamily="50" charset="-128"/>
                          <a:ea typeface="BIZ UDPゴシック" panose="020B0400000000000000" pitchFamily="50" charset="-128"/>
                        </a:rPr>
                        <a:t>3</a:t>
                      </a:r>
                      <a:endParaRPr lang="ja-JP" sz="1050" kern="100" dirty="0">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l">
                        <a:lnSpc>
                          <a:spcPts val="900"/>
                        </a:lnSpc>
                        <a:spcAft>
                          <a:spcPts val="0"/>
                        </a:spcAft>
                      </a:pPr>
                      <a:endParaRPr lang="ja-JP" sz="1050" kern="100" dirty="0">
                        <a:effectLst/>
                        <a:latin typeface="BIZ UDPゴシック" panose="020B0400000000000000" pitchFamily="50" charset="-128"/>
                        <a:ea typeface="BIZ UDPゴシック" panose="020B0400000000000000" pitchFamily="50" charset="-128"/>
                      </a:endParaRPr>
                    </a:p>
                  </a:txBody>
                  <a:tcPr marL="0" marR="0" marT="0" marB="0" anchor="ctr"/>
                </a:tc>
                <a:tc gridSpan="4">
                  <a:txBody>
                    <a:bodyPr/>
                    <a:lstStyle/>
                    <a:p>
                      <a:pPr algn="ctr">
                        <a:lnSpc>
                          <a:spcPct val="100000"/>
                        </a:lnSpc>
                        <a:spcAft>
                          <a:spcPts val="0"/>
                        </a:spcAft>
                      </a:pPr>
                      <a:endParaRPr lang="ja-JP" sz="1000" kern="100" dirty="0">
                        <a:effectLst/>
                        <a:latin typeface="BIZ UDPゴシック" panose="020B0400000000000000" pitchFamily="50" charset="-128"/>
                        <a:ea typeface="BIZ UDPゴシック" panose="020B0400000000000000" pitchFamily="50" charset="-128"/>
                      </a:endParaRPr>
                    </a:p>
                  </a:txBody>
                  <a:tcPr marL="0" marR="0" marT="0" marB="0" anchor="ctr">
                    <a:lnBlToTr w="12700" cap="flat" cmpd="sng" algn="ctr">
                      <a:solidFill>
                        <a:schemeClr val="tx1"/>
                      </a:solidFill>
                      <a:prstDash val="solid"/>
                      <a:round/>
                      <a:headEnd type="none" w="med" len="med"/>
                      <a:tailEnd type="none" w="med" len="med"/>
                    </a:lnBlToTr>
                  </a:tcPr>
                </a:tc>
                <a:tc hMerge="1">
                  <a:txBody>
                    <a:bodyPr/>
                    <a:lstStyle/>
                    <a:p>
                      <a:pPr>
                        <a:lnSpc>
                          <a:spcPct val="100000"/>
                        </a:lnSpc>
                      </a:pP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lnBlToTr w="12700" cap="flat" cmpd="sng" algn="ctr">
                      <a:noFill/>
                      <a:prstDash val="solid"/>
                      <a:round/>
                      <a:headEnd type="none" w="med" len="med"/>
                      <a:tailEnd type="none" w="med" len="med"/>
                    </a:lnBlToTr>
                  </a:tcPr>
                </a:tc>
                <a:tc hMerge="1">
                  <a:txBody>
                    <a:bodyPr/>
                    <a:lstStyle/>
                    <a:p>
                      <a:pPr>
                        <a:lnSpc>
                          <a:spcPct val="100000"/>
                        </a:lnSpc>
                      </a:pP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lnBlToTr w="12700" cap="flat" cmpd="sng" algn="ctr">
                      <a:noFill/>
                      <a:prstDash val="solid"/>
                      <a:round/>
                      <a:headEnd type="none" w="med" len="med"/>
                      <a:tailEnd type="none" w="med" len="med"/>
                    </a:lnBlToTr>
                  </a:tcPr>
                </a:tc>
                <a:tc hMerge="1">
                  <a:txBody>
                    <a:bodyPr/>
                    <a:lstStyle/>
                    <a:p>
                      <a:pPr>
                        <a:lnSpc>
                          <a:spcPct val="100000"/>
                        </a:lnSpc>
                      </a:pPr>
                      <a:endParaRPr kumimoji="1" lang="ja-JP" altLang="en-US" sz="1000" dirty="0">
                        <a:latin typeface="BIZ UDPゴシック" panose="020B0400000000000000" pitchFamily="50" charset="-128"/>
                        <a:ea typeface="BIZ UDPゴシック" panose="020B0400000000000000" pitchFamily="50" charset="-128"/>
                      </a:endParaRPr>
                    </a:p>
                  </a:txBody>
                  <a:tcPr marL="0" marR="0" marT="0" marB="0" anchor="ctr">
                    <a:lnBlToTr w="12700" cap="flat" cmpd="sng" algn="ctr">
                      <a:noFill/>
                      <a:prstDash val="solid"/>
                      <a:round/>
                      <a:headEnd type="none" w="med" len="med"/>
                      <a:tailEnd type="none" w="med" len="med"/>
                    </a:lnBlToTr>
                  </a:tcPr>
                </a:tc>
                <a:extLst>
                  <a:ext uri="{0D108BD9-81ED-4DB2-BD59-A6C34878D82A}">
                    <a16:rowId xmlns:a16="http://schemas.microsoft.com/office/drawing/2014/main" val="2280181378"/>
                  </a:ext>
                </a:extLst>
              </a:tr>
            </a:tbl>
          </a:graphicData>
        </a:graphic>
      </p:graphicFrame>
    </p:spTree>
    <p:extLst>
      <p:ext uri="{BB962C8B-B14F-4D97-AF65-F5344CB8AC3E}">
        <p14:creationId xmlns:p14="http://schemas.microsoft.com/office/powerpoint/2010/main" val="3069540915"/>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9144</Words>
  <Application>Microsoft Office PowerPoint</Application>
  <PresentationFormat>A4 210 x 297 mm</PresentationFormat>
  <Paragraphs>1584</Paragraphs>
  <Slides>31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31</vt:i4>
      </vt:variant>
    </vt:vector>
  </HeadingPairs>
  <TitlesOfParts>
    <vt:vector size="41" baseType="lpstr">
      <vt:lpstr>BIZ UDPゴシック</vt:lpstr>
      <vt:lpstr>Meiryo UI</vt:lpstr>
      <vt:lpstr>ＭＳ Ｐゴシック</vt:lpstr>
      <vt:lpstr>メイリオ</vt:lpstr>
      <vt:lpstr>游ゴシック</vt:lpstr>
      <vt:lpstr>Arial</vt:lpstr>
      <vt:lpstr>Times New Roman</vt:lpstr>
      <vt:lpstr>Trebuchet MS</vt:lpstr>
      <vt:lpstr>Wingdings 3</vt:lpstr>
      <vt:lpstr>ファセット</vt:lpstr>
      <vt:lpstr>粉じん排出規制に係る現状と論点整理について（一般粉じん及び特定粉じん）</vt:lpstr>
      <vt:lpstr>検討に係る背景と課題①</vt:lpstr>
      <vt:lpstr>検討に係る背景と課題②</vt:lpstr>
      <vt:lpstr>粉じんの定義と特徴等</vt:lpstr>
      <vt:lpstr>法及び条例の規制の内容</vt:lpstr>
      <vt:lpstr>法及び条例の規制の内容</vt:lpstr>
      <vt:lpstr>条例及び法における届出施設規制の概要①</vt:lpstr>
      <vt:lpstr>条例及び法における届出施設規制の概要②</vt:lpstr>
      <vt:lpstr>条例及び法における届出施設規制の概要③</vt:lpstr>
      <vt:lpstr>条例及び法における届出施設規制の概要④</vt:lpstr>
      <vt:lpstr>粉じん規制のイメージ図</vt:lpstr>
      <vt:lpstr>過去一度も届出のない施設について</vt:lpstr>
      <vt:lpstr>粉じんに係る苦情件数の推移</vt:lpstr>
      <vt:lpstr>条例における排出規制制度の効果と課題①</vt:lpstr>
      <vt:lpstr>条例における排出規制制度の効果と課題②</vt:lpstr>
      <vt:lpstr>粉じん規制に関する論点整理案①</vt:lpstr>
      <vt:lpstr>粉じん規制に関する論点整理案②</vt:lpstr>
      <vt:lpstr>粉じん規制に関する論点整理案③</vt:lpstr>
      <vt:lpstr>（参考）法における規制基準</vt:lpstr>
      <vt:lpstr>（参考）条例における規制基準①</vt:lpstr>
      <vt:lpstr>（参考）条例における規制基準②</vt:lpstr>
      <vt:lpstr>（参考）条例における規制基準③</vt:lpstr>
      <vt:lpstr>（参考）法特定粉じん規制対象施設</vt:lpstr>
      <vt:lpstr>（参考）現行条例における特定粉じん対象物質の選定の考え方</vt:lpstr>
      <vt:lpstr>（参考）特定粉じん排出施設の排出実態について</vt:lpstr>
      <vt:lpstr>（参考）特定粉じん規制対象物質の物性</vt:lpstr>
      <vt:lpstr>PowerPoint プレゼンテーション</vt:lpstr>
      <vt:lpstr>（参考）労働安全衛生法粉じん障害防止規則の概要</vt:lpstr>
      <vt:lpstr>（参考）特定粉じん規制に係る他府県の状況</vt:lpstr>
      <vt:lpstr>（参考）ベルトコンベア及びバケットコンベアに係る 　　　　他府県の規制状況</vt:lpstr>
      <vt:lpstr>（参考）府内市町村の規制権限に関する状況 　　　　　（一般粉じん及び特定粉じん）</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2021-04-13T06:03:12Z</dcterms:created>
  <dcterms:modified xsi:type="dcterms:W3CDTF">2021-04-13T06:03:17Z</dcterms:modified>
</cp:coreProperties>
</file>