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69" r:id="rId1"/>
  </p:sldMasterIdLst>
  <p:notesMasterIdLst>
    <p:notesMasterId r:id="rId8"/>
  </p:notesMasterIdLst>
  <p:handoutMasterIdLst>
    <p:handoutMasterId r:id="rId9"/>
  </p:handoutMasterIdLst>
  <p:sldIdLst>
    <p:sldId id="257" r:id="rId2"/>
    <p:sldId id="316" r:id="rId3"/>
    <p:sldId id="317" r:id="rId4"/>
    <p:sldId id="315" r:id="rId5"/>
    <p:sldId id="319" r:id="rId6"/>
    <p:sldId id="321"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38" autoAdjust="0"/>
  </p:normalViewPr>
  <p:slideViewPr>
    <p:cSldViewPr snapToGrid="0">
      <p:cViewPr varScale="1">
        <p:scale>
          <a:sx n="74" d="100"/>
          <a:sy n="74" d="100"/>
        </p:scale>
        <p:origin x="108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88658D3-820C-4A15-B271-1639FD22586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a:extLst>
              <a:ext uri="{FF2B5EF4-FFF2-40B4-BE49-F238E27FC236}">
                <a16:creationId xmlns:a16="http://schemas.microsoft.com/office/drawing/2014/main" id="{D718745C-0B19-4D09-B0CB-4A875CA2D07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F9C584F-74AE-47DC-A83F-A551590D61A1}" type="datetimeFigureOut">
              <a:rPr kumimoji="1" lang="ja-JP" altLang="en-US" smtClean="0"/>
              <a:t>2021/2/9</a:t>
            </a:fld>
            <a:endParaRPr kumimoji="1" lang="ja-JP" altLang="en-US" dirty="0"/>
          </a:p>
        </p:txBody>
      </p:sp>
      <p:sp>
        <p:nvSpPr>
          <p:cNvPr id="4" name="フッター プレースホルダー 3">
            <a:extLst>
              <a:ext uri="{FF2B5EF4-FFF2-40B4-BE49-F238E27FC236}">
                <a16:creationId xmlns:a16="http://schemas.microsoft.com/office/drawing/2014/main" id="{DA3AFB1A-1CF8-474D-947A-5CDA9800225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a:extLst>
              <a:ext uri="{FF2B5EF4-FFF2-40B4-BE49-F238E27FC236}">
                <a16:creationId xmlns:a16="http://schemas.microsoft.com/office/drawing/2014/main" id="{73DB8E78-91E5-4FFF-B1AC-6B22ED00B280}"/>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42FA6BE-E03D-422C-8DEF-25CE055DB854}" type="slidenum">
              <a:rPr kumimoji="1" lang="ja-JP" altLang="en-US" smtClean="0"/>
              <a:t>‹#›</a:t>
            </a:fld>
            <a:endParaRPr kumimoji="1" lang="ja-JP" altLang="en-US" dirty="0"/>
          </a:p>
        </p:txBody>
      </p:sp>
    </p:spTree>
    <p:extLst>
      <p:ext uri="{BB962C8B-B14F-4D97-AF65-F5344CB8AC3E}">
        <p14:creationId xmlns:p14="http://schemas.microsoft.com/office/powerpoint/2010/main" val="3777233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A5CA084-FE37-49B5-B8C7-FCA1579D17A1}" type="datetimeFigureOut">
              <a:rPr kumimoji="1" lang="ja-JP" altLang="en-US" smtClean="0"/>
              <a:t>2021/2/9</a:t>
            </a:fld>
            <a:endParaRPr kumimoji="1" lang="ja-JP" altLang="en-US" dirty="0"/>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4B1ED3-4897-46F3-9949-886ECDDD896F}" type="slidenum">
              <a:rPr kumimoji="1" lang="ja-JP" altLang="en-US" smtClean="0"/>
              <a:t>‹#›</a:t>
            </a:fld>
            <a:endParaRPr kumimoji="1" lang="ja-JP" altLang="en-US" dirty="0"/>
          </a:p>
        </p:txBody>
      </p:sp>
    </p:spTree>
    <p:extLst>
      <p:ext uri="{BB962C8B-B14F-4D97-AF65-F5344CB8AC3E}">
        <p14:creationId xmlns:p14="http://schemas.microsoft.com/office/powerpoint/2010/main" val="18941448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3"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a:p>
        </p:txBody>
      </p:sp>
      <p:sp>
        <p:nvSpPr>
          <p:cNvPr id="3" name="Subtitle 2"/>
          <p:cNvSpPr>
            <a:spLocks noGrp="1"/>
          </p:cNvSpPr>
          <p:nvPr>
            <p:ph type="subTitle" idx="1"/>
          </p:nvPr>
        </p:nvSpPr>
        <p:spPr>
          <a:xfrm>
            <a:off x="1224813" y="4050837"/>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AD899286-43CA-4458-AEE9-B2408FE5E034}" type="datetime1">
              <a:rPr lang="en-US" altLang="ja-JP"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7423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035609E-B970-4986-AB71-738187B6D8BC}" type="datetime1">
              <a:rPr lang="en-US" altLang="ja-JP"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204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60" y="609600"/>
            <a:ext cx="6578197"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4D04534-739B-48C6-BFB9-3A4354136C1C}" type="datetime1">
              <a:rPr lang="en-US" altLang="ja-JP"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9"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9"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077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400" y="1931988"/>
            <a:ext cx="6876691" cy="2595460"/>
          </a:xfrm>
        </p:spPr>
        <p:txBody>
          <a:bodyPr anchor="b">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7A2161-ACDB-4735-A7E1-A167784375DF}" type="datetime1">
              <a:rPr lang="en-US" altLang="ja-JP"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5695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60" y="609600"/>
            <a:ext cx="6578197"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A1DED1C-9B30-4281-817D-EAC542599844}" type="datetime1">
              <a:rPr lang="en-US" altLang="ja-JP"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9"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9"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87607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E9EF03-60E5-459D-BFD0-0BE87EBE20C1}" type="datetime1">
              <a:rPr lang="en-US" altLang="ja-JP"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9138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ECD0D8F6-577B-4C1B-9F38-4B586E825DD5}" type="datetime1">
              <a:rPr lang="en-US" altLang="ja-JP"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937135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3"/>
            <a:ext cx="1060380" cy="5251451"/>
          </a:xfrm>
        </p:spPr>
        <p:txBody>
          <a:bodyPr vert="eaVert" anchor="ct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60400" y="609603"/>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0B42724-BD6F-4569-8A5D-9194E3A4454F}" type="datetime1">
              <a:rPr lang="en-US" altLang="ja-JP"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862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C37A21-5411-4C20-8150-A11B89F5BDA2}" type="datetime1">
              <a:rPr lang="en-US" altLang="ja-JP"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794306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400" y="2700871"/>
            <a:ext cx="6876691" cy="1826581"/>
          </a:xfrm>
        </p:spPr>
        <p:txBody>
          <a:bodyPr anchor="b"/>
          <a:lstStyle>
            <a:lvl1pPr algn="l">
              <a:defRPr sz="40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7C1B916-456A-48B0-BB5C-772318EC46BB}" type="datetime1">
              <a:rPr lang="en-US" altLang="ja-JP"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40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60402"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F97165D4-D20A-43FA-BC05-0D041581D3CD}" type="datetime1">
              <a:rPr lang="en-US" altLang="ja-JP"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26151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1" y="609600"/>
            <a:ext cx="6876689" cy="1320800"/>
          </a:xfrm>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9"/>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9"/>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F276A167-90C6-41C4-B849-36D78258E96D}" type="datetime1">
              <a:rPr lang="en-US" altLang="ja-JP" smtClean="0"/>
              <a:t>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0185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0EFF8C82-DE96-4E35-844E-8DEEE08A44E4}" type="datetime1">
              <a:rPr lang="en-US" altLang="ja-JP" smtClean="0"/>
              <a:t>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315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9640F-F021-4698-97D7-F9EC9A3B813E}" type="datetime1">
              <a:rPr lang="en-US" altLang="ja-JP" smtClean="0"/>
              <a:t>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0106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a:p>
        </p:txBody>
      </p:sp>
      <p:sp>
        <p:nvSpPr>
          <p:cNvPr id="3" name="Content Placeholder 2"/>
          <p:cNvSpPr>
            <a:spLocks noGrp="1"/>
          </p:cNvSpPr>
          <p:nvPr>
            <p:ph idx="1"/>
          </p:nvPr>
        </p:nvSpPr>
        <p:spPr>
          <a:xfrm>
            <a:off x="3868883" y="514928"/>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1EB0C4-350B-446E-80CC-4FC9865CE783}" type="datetime1">
              <a:rPr lang="en-US" altLang="ja-JP"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13039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dirty="0"/>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01F751-6B80-4CB7-A0CE-9ED5F82DB15C}" type="datetime1">
              <a:rPr lang="en-US" altLang="ja-JP"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8258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1"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1"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5855696" y="6041366"/>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7312EC-6A4A-4307-AAB1-1BCA3EEC624C}" type="datetime1">
              <a:rPr lang="en-US" altLang="ja-JP" smtClean="0"/>
              <a:t>2/9/2021</a:t>
            </a:fld>
            <a:endParaRPr lang="en-US" dirty="0"/>
          </a:p>
        </p:txBody>
      </p:sp>
      <p:sp>
        <p:nvSpPr>
          <p:cNvPr id="5" name="Footer Placeholder 4"/>
          <p:cNvSpPr>
            <a:spLocks noGrp="1"/>
          </p:cNvSpPr>
          <p:nvPr>
            <p:ph type="ftr" sz="quarter" idx="3"/>
          </p:nvPr>
        </p:nvSpPr>
        <p:spPr>
          <a:xfrm>
            <a:off x="660400" y="6041366"/>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81732" y="6041366"/>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802552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39E83425-D51E-42CE-BC08-115E590DBAA2}"/>
              </a:ext>
            </a:extLst>
          </p:cNvPr>
          <p:cNvSpPr txBox="1">
            <a:spLocks/>
          </p:cNvSpPr>
          <p:nvPr/>
        </p:nvSpPr>
        <p:spPr>
          <a:xfrm>
            <a:off x="1055073" y="2687247"/>
            <a:ext cx="7431258" cy="168780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z="4000" dirty="0">
                <a:latin typeface="BIZ UDPゴシック" panose="020B0400000000000000" pitchFamily="50" charset="-128"/>
                <a:ea typeface="BIZ UDPゴシック" panose="020B0400000000000000" pitchFamily="50" charset="-128"/>
              </a:rPr>
              <a:t>VOC</a:t>
            </a:r>
            <a:r>
              <a:rPr lang="ja-JP" altLang="en-US" sz="4000" dirty="0">
                <a:latin typeface="BIZ UDPゴシック" panose="020B0400000000000000" pitchFamily="50" charset="-128"/>
                <a:ea typeface="BIZ UDPゴシック" panose="020B0400000000000000" pitchFamily="50" charset="-128"/>
              </a:rPr>
              <a:t>削減対策に係る</a:t>
            </a:r>
            <a:r>
              <a:rPr lang="en-US" altLang="ja-JP" sz="4000" dirty="0">
                <a:latin typeface="BIZ UDPゴシック" panose="020B0400000000000000" pitchFamily="50" charset="-128"/>
                <a:ea typeface="BIZ UDPゴシック" panose="020B0400000000000000" pitchFamily="50" charset="-128"/>
              </a:rPr>
              <a:t/>
            </a:r>
            <a:br>
              <a:rPr lang="en-US" altLang="ja-JP" sz="4000" dirty="0">
                <a:latin typeface="BIZ UDPゴシック" panose="020B0400000000000000" pitchFamily="50" charset="-128"/>
                <a:ea typeface="BIZ UDPゴシック" panose="020B0400000000000000" pitchFamily="50" charset="-128"/>
              </a:rPr>
            </a:br>
            <a:r>
              <a:rPr lang="ja-JP" altLang="en-US" sz="4000" dirty="0">
                <a:latin typeface="BIZ UDPゴシック" panose="020B0400000000000000" pitchFamily="50" charset="-128"/>
                <a:ea typeface="BIZ UDPゴシック" panose="020B0400000000000000" pitchFamily="50" charset="-128"/>
              </a:rPr>
              <a:t>課題と論点整理</a:t>
            </a:r>
          </a:p>
        </p:txBody>
      </p:sp>
      <p:sp>
        <p:nvSpPr>
          <p:cNvPr id="14" name="テキスト ボックス 13">
            <a:extLst>
              <a:ext uri="{FF2B5EF4-FFF2-40B4-BE49-F238E27FC236}">
                <a16:creationId xmlns:a16="http://schemas.microsoft.com/office/drawing/2014/main" id="{8728B353-79E7-4790-8AE5-BCA8082CC6B2}"/>
              </a:ext>
            </a:extLst>
          </p:cNvPr>
          <p:cNvSpPr txBox="1"/>
          <p:nvPr/>
        </p:nvSpPr>
        <p:spPr>
          <a:xfrm>
            <a:off x="7315200" y="520505"/>
            <a:ext cx="1197764"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資料１－</a:t>
            </a:r>
            <a:r>
              <a:rPr kumimoji="1" lang="en-US" altLang="ja-JP" dirty="0">
                <a:latin typeface="BIZ UDPゴシック" panose="020B0400000000000000" pitchFamily="50" charset="-128"/>
                <a:ea typeface="BIZ UDPゴシック" panose="020B0400000000000000" pitchFamily="50" charset="-128"/>
              </a:rPr>
              <a:t>3</a:t>
            </a:r>
            <a:endParaRPr kumimoji="1"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A3076C18-B732-4295-8F7B-6C7C03225696}"/>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a:t>
            </a:fld>
            <a:endParaRPr lang="en-US">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23765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70" y="609600"/>
            <a:ext cx="7399348" cy="132080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条例における排出規制制度の効果と課題①</a:t>
            </a:r>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コンテンツ プレースホルダー 5">
            <a:extLst>
              <a:ext uri="{FF2B5EF4-FFF2-40B4-BE49-F238E27FC236}">
                <a16:creationId xmlns:a16="http://schemas.microsoft.com/office/drawing/2014/main" id="{B92A4CCA-E3E8-47B2-B0FC-F3DC93C9ACDD}"/>
              </a:ext>
            </a:extLst>
          </p:cNvPr>
          <p:cNvSpPr>
            <a:spLocks noGrp="1"/>
          </p:cNvSpPr>
          <p:nvPr>
            <p:ph idx="1"/>
          </p:nvPr>
        </p:nvSpPr>
        <p:spPr>
          <a:xfrm>
            <a:off x="807684" y="1203740"/>
            <a:ext cx="8403552" cy="5654260"/>
          </a:xfrm>
        </p:spPr>
        <p:txBody>
          <a:bodyPr>
            <a:noAutofit/>
          </a:bodyPr>
          <a:lstStyle/>
          <a:p>
            <a:pPr marL="0" indent="0">
              <a:lnSpc>
                <a:spcPts val="1700"/>
              </a:lnSpc>
              <a:buNone/>
            </a:pPr>
            <a:r>
              <a:rPr lang="ja-JP" altLang="en-US" b="1" dirty="0">
                <a:solidFill>
                  <a:schemeClr val="tx1"/>
                </a:solidFill>
                <a:latin typeface="BIZ UDPゴシック" panose="020B0400000000000000" pitchFamily="50" charset="-128"/>
                <a:ea typeface="BIZ UDPゴシック" panose="020B0400000000000000" pitchFamily="50" charset="-128"/>
              </a:rPr>
              <a:t>〇届出施設規制</a:t>
            </a:r>
            <a:endParaRPr lang="en-US" altLang="ja-JP" b="1" dirty="0">
              <a:solidFill>
                <a:schemeClr val="tx1"/>
              </a:solidFill>
              <a:latin typeface="BIZ UDPゴシック" panose="020B0400000000000000" pitchFamily="50" charset="-128"/>
              <a:ea typeface="BIZ UDPゴシック" panose="020B0400000000000000" pitchFamily="50" charset="-128"/>
            </a:endParaRPr>
          </a:p>
          <a:p>
            <a:pPr marL="0" indent="0">
              <a:lnSpc>
                <a:spcPts val="17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◆効果</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lnSpc>
                <a:spcPts val="17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・国に先駆け、実態を踏まえ網羅的に選定した発生源からの対策を行うことで、</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排出削減を進めることができた。</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P17</a:t>
            </a: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P18】</a:t>
            </a:r>
          </a:p>
          <a:p>
            <a:pPr marL="0" indent="0">
              <a:lnSpc>
                <a:spcPts val="17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・設備構造基準は処理施設の必要性等の</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削減対策に係る事業者の意識向上につながり、原料使用基準は塗料・インキ・接着剤中の溶剤含有率の低減や水性化のインセンティブにつながった。</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lnSpc>
                <a:spcPts val="1700"/>
              </a:lnSpc>
              <a:buNone/>
            </a:pP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lnSpc>
                <a:spcPts val="17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◆課題</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lnSpc>
                <a:spcPts val="17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・設備構造基準の一律規制は、</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排出量が比較的少ない事業者にとって不公平感が出るとともに、事業者自らによる</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及び有害性の高い化学物質の効果的な排出抑制の検討機会を奪う面がある。</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P10】</a:t>
            </a:r>
          </a:p>
          <a:p>
            <a:pPr marL="0" indent="0">
              <a:lnSpc>
                <a:spcPts val="17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・法に比べ対象施設の裾切値がかなり小さいことから、事業規模が小さい事業者にとっては処理装置設置にかかる費用は負担が大きく、中小企業が多い府域の地域特性にマッチしているとはいえない。</a:t>
            </a:r>
            <a:r>
              <a:rPr lang="en-US" altLang="ja-JP" sz="1500" dirty="0">
                <a:solidFill>
                  <a:schemeClr val="tx1"/>
                </a:solidFill>
                <a:latin typeface="BIZ UDPゴシック" panose="020B0400000000000000" pitchFamily="50" charset="-128"/>
                <a:ea typeface="BIZ UDPゴシック" panose="020B0400000000000000" pitchFamily="50" charset="-128"/>
              </a:rPr>
              <a:t> 【</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P27】</a:t>
            </a:r>
          </a:p>
          <a:p>
            <a:pPr marL="0" indent="0">
              <a:lnSpc>
                <a:spcPts val="17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・原料使用基準については、発注元から塗料指定を受ける場合があり、塗料を変更できないケースもある。</a:t>
            </a:r>
            <a:r>
              <a:rPr lang="en-US" altLang="ja-JP" sz="1500" dirty="0">
                <a:solidFill>
                  <a:schemeClr val="tx1"/>
                </a:solidFill>
                <a:latin typeface="BIZ UDPゴシック" panose="020B0400000000000000" pitchFamily="50" charset="-128"/>
                <a:ea typeface="BIZ UDPゴシック" panose="020B0400000000000000" pitchFamily="50" charset="-128"/>
              </a:rPr>
              <a:t> 【</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P10】</a:t>
            </a:r>
          </a:p>
          <a:p>
            <a:pPr marL="0" indent="0">
              <a:lnSpc>
                <a:spcPts val="17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NMHC</a:t>
            </a:r>
            <a:r>
              <a:rPr lang="ja-JP" altLang="en-US" sz="1500" dirty="0">
                <a:solidFill>
                  <a:schemeClr val="tx1"/>
                </a:solidFill>
                <a:latin typeface="BIZ UDPゴシック" panose="020B0400000000000000" pitchFamily="50" charset="-128"/>
                <a:ea typeface="BIZ UDPゴシック" panose="020B0400000000000000" pitchFamily="50" charset="-128"/>
              </a:rPr>
              <a:t>濃度の推移を見ると、近年は条例排出規制による大気濃度改善への寄与割合は小さいと考えられる。</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P21】</a:t>
            </a:r>
          </a:p>
        </p:txBody>
      </p:sp>
      <p:sp>
        <p:nvSpPr>
          <p:cNvPr id="15" name="Isosceles Triangle 14">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A3076C18-B732-4295-8F7B-6C7C03225696}"/>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a:t>
            </a:fld>
            <a:endParaRPr lang="en-US">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78128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72" y="609600"/>
            <a:ext cx="7174265" cy="132080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条例における排出規制制度の効果と課題②</a:t>
            </a:r>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コンテンツ プレースホルダー 5">
            <a:extLst>
              <a:ext uri="{FF2B5EF4-FFF2-40B4-BE49-F238E27FC236}">
                <a16:creationId xmlns:a16="http://schemas.microsoft.com/office/drawing/2014/main" id="{B92A4CCA-E3E8-47B2-B0FC-F3DC93C9ACDD}"/>
              </a:ext>
            </a:extLst>
          </p:cNvPr>
          <p:cNvSpPr>
            <a:spLocks noGrp="1"/>
          </p:cNvSpPr>
          <p:nvPr>
            <p:ph idx="1"/>
          </p:nvPr>
        </p:nvSpPr>
        <p:spPr>
          <a:xfrm>
            <a:off x="979973" y="1270000"/>
            <a:ext cx="8370813" cy="5018204"/>
          </a:xfrm>
        </p:spPr>
        <p:txBody>
          <a:bodyPr>
            <a:noAutofit/>
          </a:bodyPr>
          <a:lstStyle/>
          <a:p>
            <a:pPr marL="0" indent="0">
              <a:buNone/>
            </a:pPr>
            <a:r>
              <a:rPr lang="ja-JP" altLang="en-US" b="1" dirty="0">
                <a:solidFill>
                  <a:schemeClr val="tx1"/>
                </a:solidFill>
                <a:latin typeface="BIZ UDPゴシック" panose="020B0400000000000000" pitchFamily="50" charset="-128"/>
                <a:ea typeface="BIZ UDPゴシック" panose="020B0400000000000000" pitchFamily="50" charset="-128"/>
              </a:rPr>
              <a:t>〇届出工場規制</a:t>
            </a:r>
            <a:endParaRPr lang="en-US" altLang="ja-JP" b="1"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◆効果</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・大規模工場に対して塗装ライン全体から排出される</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の総量規制を実施することで、府内の</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排出削減を進めることができた。</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a:t>
            </a:r>
            <a:r>
              <a:rPr lang="ja-JP" altLang="en-US" sz="1500" dirty="0">
                <a:solidFill>
                  <a:schemeClr val="tx1"/>
                </a:solidFill>
                <a:latin typeface="BIZ UDPゴシック" panose="020B0400000000000000" pitchFamily="50" charset="-128"/>
                <a:ea typeface="BIZ UDPゴシック" panose="020B0400000000000000" pitchFamily="50" charset="-128"/>
              </a:rPr>
              <a:t>１</a:t>
            </a:r>
            <a:r>
              <a:rPr lang="en-US" altLang="ja-JP" sz="1500" dirty="0">
                <a:solidFill>
                  <a:schemeClr val="tx1"/>
                </a:solidFill>
                <a:latin typeface="BIZ UDPゴシック" panose="020B0400000000000000" pitchFamily="50" charset="-128"/>
                <a:ea typeface="BIZ UDPゴシック" panose="020B0400000000000000" pitchFamily="50" charset="-128"/>
              </a:rPr>
              <a:t>7</a:t>
            </a: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P18】</a:t>
            </a:r>
          </a:p>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・設備構造基準に比べ事業者の自主性を促進する制度であることから、対象事業者の</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に対する意識向上につながった。</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◆課題</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・対象工場が令和元年度末で府内</a:t>
            </a:r>
            <a:r>
              <a:rPr lang="en-US" altLang="ja-JP" sz="1500" dirty="0">
                <a:solidFill>
                  <a:schemeClr val="tx1"/>
                </a:solidFill>
                <a:latin typeface="BIZ UDPゴシック" panose="020B0400000000000000" pitchFamily="50" charset="-128"/>
                <a:ea typeface="BIZ UDPゴシック" panose="020B0400000000000000" pitchFamily="50" charset="-128"/>
              </a:rPr>
              <a:t>21</a:t>
            </a:r>
            <a:r>
              <a:rPr lang="ja-JP" altLang="en-US" sz="1500" dirty="0">
                <a:solidFill>
                  <a:schemeClr val="tx1"/>
                </a:solidFill>
                <a:latin typeface="BIZ UDPゴシック" panose="020B0400000000000000" pitchFamily="50" charset="-128"/>
                <a:ea typeface="BIZ UDPゴシック" panose="020B0400000000000000" pitchFamily="50" charset="-128"/>
              </a:rPr>
              <a:t>工場と少なく、事業所全体の</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排出量と比べると対象工場の</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排出量はごく一部である。</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P19】</a:t>
            </a:r>
          </a:p>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・事業者、行政双方にとって基準順守状況の把握が困難である。</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P10】</a:t>
            </a:r>
          </a:p>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・未届工場が対象工場の規模要件を満たしているかどうかが分かりにくい。</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P10】</a:t>
            </a:r>
          </a:p>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NMHC</a:t>
            </a:r>
            <a:r>
              <a:rPr lang="ja-JP" altLang="en-US" sz="1500" dirty="0">
                <a:solidFill>
                  <a:schemeClr val="tx1"/>
                </a:solidFill>
                <a:latin typeface="BIZ UDPゴシック" panose="020B0400000000000000" pitchFamily="50" charset="-128"/>
                <a:ea typeface="BIZ UDPゴシック" panose="020B0400000000000000" pitchFamily="50" charset="-128"/>
              </a:rPr>
              <a:t>濃度の推移を見ると 、近年は条例排出規制による大気濃度改善への寄与割合は小さいと考えられる。 （届出施設規制制度と同じ）</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P21】</a:t>
            </a:r>
          </a:p>
        </p:txBody>
      </p:sp>
      <p:sp>
        <p:nvSpPr>
          <p:cNvPr id="15" name="Isosceles Triangle 14">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A3076C18-B732-4295-8F7B-6C7C03225696}"/>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3</a:t>
            </a:fld>
            <a:endParaRPr lang="en-US">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50087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F5CE0E2-E04E-440C-BE08-3853AB35B7CF}"/>
              </a:ext>
            </a:extLst>
          </p:cNvPr>
          <p:cNvSpPr>
            <a:spLocks noGrp="1"/>
          </p:cNvSpPr>
          <p:nvPr>
            <p:ph type="title"/>
          </p:nvPr>
        </p:nvSpPr>
        <p:spPr>
          <a:xfrm>
            <a:off x="1083472" y="609602"/>
            <a:ext cx="6984793" cy="734351"/>
          </a:xfrm>
        </p:spPr>
        <p:txBody>
          <a:bodyPr>
            <a:normAutofit fontScale="90000"/>
          </a:bodyPr>
          <a:lstStyle/>
          <a:p>
            <a:r>
              <a:rPr kumimoji="1" lang="en-US" altLang="ja-JP" dirty="0">
                <a:latin typeface="BIZ UDPゴシック" panose="020B0400000000000000" pitchFamily="50" charset="-128"/>
                <a:ea typeface="BIZ UDPゴシック" panose="020B0400000000000000" pitchFamily="50" charset="-128"/>
              </a:rPr>
              <a:t>VOC</a:t>
            </a:r>
            <a:r>
              <a:rPr kumimoji="1" lang="ja-JP" altLang="en-US" dirty="0">
                <a:latin typeface="BIZ UDPゴシック" panose="020B0400000000000000" pitchFamily="50" charset="-128"/>
                <a:ea typeface="BIZ UDPゴシック" panose="020B0400000000000000" pitchFamily="50" charset="-128"/>
              </a:rPr>
              <a:t>排出削減に関する論点整理案①</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29E82CCF-53E3-4CE0-B101-F00861F864C6}"/>
              </a:ext>
            </a:extLst>
          </p:cNvPr>
          <p:cNvSpPr>
            <a:spLocks noGrp="1"/>
          </p:cNvSpPr>
          <p:nvPr>
            <p:ph idx="1"/>
          </p:nvPr>
        </p:nvSpPr>
        <p:spPr>
          <a:xfrm>
            <a:off x="874033" y="1953555"/>
            <a:ext cx="8667371" cy="4535336"/>
          </a:xfrm>
        </p:spPr>
        <p:txBody>
          <a:bodyPr>
            <a:noAutofit/>
          </a:bodyPr>
          <a:lstStyle/>
          <a:p>
            <a:pPr marL="0" indent="0">
              <a:lnSpc>
                <a:spcPts val="2000"/>
              </a:lnSpc>
              <a:buNone/>
            </a:pPr>
            <a:r>
              <a:rPr kumimoji="1" lang="ja-JP" altLang="en-US" sz="1500" dirty="0">
                <a:solidFill>
                  <a:schemeClr val="tx1"/>
                </a:solidFill>
                <a:latin typeface="BIZ UDPゴシック" panose="020B0400000000000000" pitchFamily="50" charset="-128"/>
                <a:ea typeface="BIZ UDPゴシック" panose="020B0400000000000000" pitchFamily="50" charset="-128"/>
              </a:rPr>
              <a:t>・条例及び法</a:t>
            </a:r>
            <a:r>
              <a:rPr lang="ja-JP" altLang="en-US" sz="1500" dirty="0">
                <a:solidFill>
                  <a:schemeClr val="tx1"/>
                </a:solidFill>
                <a:latin typeface="BIZ UDPゴシック" panose="020B0400000000000000" pitchFamily="50" charset="-128"/>
                <a:ea typeface="BIZ UDPゴシック" panose="020B0400000000000000" pitchFamily="50" charset="-128"/>
              </a:rPr>
              <a:t>等による対策により、府域の</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排出量は条例規制開始前より</a:t>
            </a:r>
            <a:r>
              <a:rPr lang="en-US" altLang="ja-JP" sz="1500" dirty="0">
                <a:solidFill>
                  <a:schemeClr val="tx1"/>
                </a:solidFill>
                <a:latin typeface="BIZ UDPゴシック" panose="020B0400000000000000" pitchFamily="50" charset="-128"/>
                <a:ea typeface="BIZ UDPゴシック" panose="020B0400000000000000" pitchFamily="50" charset="-128"/>
              </a:rPr>
              <a:t>3</a:t>
            </a:r>
            <a:r>
              <a:rPr lang="ja-JP" altLang="en-US" sz="1500" dirty="0">
                <a:solidFill>
                  <a:schemeClr val="tx1"/>
                </a:solidFill>
                <a:latin typeface="BIZ UDPゴシック" panose="020B0400000000000000" pitchFamily="50" charset="-128"/>
                <a:ea typeface="BIZ UDPゴシック" panose="020B0400000000000000" pitchFamily="50" charset="-128"/>
              </a:rPr>
              <a:t>分の</a:t>
            </a:r>
            <a:r>
              <a:rPr lang="en-US" altLang="ja-JP" sz="1500" dirty="0">
                <a:solidFill>
                  <a:schemeClr val="tx1"/>
                </a:solidFill>
                <a:latin typeface="BIZ UDPゴシック" panose="020B0400000000000000" pitchFamily="50" charset="-128"/>
                <a:ea typeface="BIZ UDPゴシック" panose="020B0400000000000000" pitchFamily="50" charset="-128"/>
              </a:rPr>
              <a:t>1</a:t>
            </a:r>
            <a:r>
              <a:rPr lang="ja-JP" altLang="en-US" sz="1500" dirty="0">
                <a:solidFill>
                  <a:schemeClr val="tx1"/>
                </a:solidFill>
                <a:latin typeface="BIZ UDPゴシック" panose="020B0400000000000000" pitchFamily="50" charset="-128"/>
                <a:ea typeface="BIZ UDPゴシック" panose="020B0400000000000000" pitchFamily="50" charset="-128"/>
              </a:rPr>
              <a:t>程度まで減少し、</a:t>
            </a:r>
            <a:r>
              <a:rPr lang="en-US" altLang="ja-JP" sz="1500" dirty="0">
                <a:solidFill>
                  <a:schemeClr val="tx1"/>
                </a:solidFill>
                <a:latin typeface="BIZ UDPゴシック" panose="020B0400000000000000" pitchFamily="50" charset="-128"/>
                <a:ea typeface="BIZ UDPゴシック" panose="020B0400000000000000" pitchFamily="50" charset="-128"/>
              </a:rPr>
              <a:t>NMHC</a:t>
            </a:r>
            <a:r>
              <a:rPr lang="ja-JP" altLang="en-US" sz="1500" dirty="0" err="1">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SPM</a:t>
            </a:r>
            <a:r>
              <a:rPr lang="ja-JP" altLang="en-US" sz="1500" dirty="0" err="1">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PM2.5</a:t>
            </a:r>
            <a:r>
              <a:rPr lang="ja-JP" altLang="en-US" sz="1500" dirty="0">
                <a:solidFill>
                  <a:schemeClr val="tx1"/>
                </a:solidFill>
                <a:latin typeface="BIZ UDPゴシック" panose="020B0400000000000000" pitchFamily="50" charset="-128"/>
                <a:ea typeface="BIZ UDPゴシック" panose="020B0400000000000000" pitchFamily="50" charset="-128"/>
              </a:rPr>
              <a:t>の濃度は低下した。</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a:t>
            </a:r>
            <a:r>
              <a:rPr lang="ja-JP" altLang="en-US" sz="1500" dirty="0">
                <a:solidFill>
                  <a:schemeClr val="tx1"/>
                </a:solidFill>
                <a:latin typeface="BIZ UDPゴシック" panose="020B0400000000000000" pitchFamily="50" charset="-128"/>
                <a:ea typeface="BIZ UDPゴシック" panose="020B0400000000000000" pitchFamily="50" charset="-128"/>
              </a:rPr>
              <a:t>１</a:t>
            </a:r>
            <a:r>
              <a:rPr lang="en-US" altLang="ja-JP" sz="1500" dirty="0">
                <a:solidFill>
                  <a:schemeClr val="tx1"/>
                </a:solidFill>
                <a:latin typeface="BIZ UDPゴシック" panose="020B0400000000000000" pitchFamily="50" charset="-128"/>
                <a:ea typeface="BIZ UDPゴシック" panose="020B0400000000000000" pitchFamily="50" charset="-128"/>
              </a:rPr>
              <a:t>7</a:t>
            </a: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P22</a:t>
            </a: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P23】</a:t>
            </a:r>
          </a:p>
          <a:p>
            <a:pPr marL="0" indent="0">
              <a:lnSpc>
                <a:spcPts val="20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・一方</a:t>
            </a:r>
            <a:r>
              <a:rPr lang="en-US" altLang="ja-JP" sz="1500" dirty="0">
                <a:solidFill>
                  <a:schemeClr val="tx1"/>
                </a:solidFill>
                <a:latin typeface="BIZ UDPゴシック" panose="020B0400000000000000" pitchFamily="50" charset="-128"/>
                <a:ea typeface="BIZ UDPゴシック" panose="020B0400000000000000" pitchFamily="50" charset="-128"/>
              </a:rPr>
              <a:t>Ox</a:t>
            </a:r>
            <a:r>
              <a:rPr lang="ja-JP" altLang="en-US" sz="1500" dirty="0">
                <a:solidFill>
                  <a:schemeClr val="tx1"/>
                </a:solidFill>
                <a:latin typeface="BIZ UDPゴシック" panose="020B0400000000000000" pitchFamily="50" charset="-128"/>
                <a:ea typeface="BIZ UDPゴシック" panose="020B0400000000000000" pitchFamily="50" charset="-128"/>
              </a:rPr>
              <a:t>については注意報等の発令状況や被害届出数は減少しているものの、濃度は改善されているとは言えず、環境基準も全国的に非達成の状況が続いている。</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P22</a:t>
            </a: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P</a:t>
            </a:r>
            <a:r>
              <a:rPr lang="ja-JP" altLang="en-US" sz="1500" dirty="0">
                <a:solidFill>
                  <a:schemeClr val="tx1"/>
                </a:solidFill>
                <a:latin typeface="BIZ UDPゴシック" panose="020B0400000000000000" pitchFamily="50" charset="-128"/>
                <a:ea typeface="BIZ UDPゴシック" panose="020B0400000000000000" pitchFamily="50" charset="-128"/>
              </a:rPr>
              <a:t>２</a:t>
            </a:r>
            <a:r>
              <a:rPr lang="en-US" altLang="ja-JP" sz="1500" dirty="0">
                <a:solidFill>
                  <a:schemeClr val="tx1"/>
                </a:solidFill>
                <a:latin typeface="BIZ UDPゴシック" panose="020B0400000000000000" pitchFamily="50" charset="-128"/>
                <a:ea typeface="BIZ UDPゴシック" panose="020B0400000000000000" pitchFamily="50" charset="-128"/>
              </a:rPr>
              <a:t>4</a:t>
            </a: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P38】</a:t>
            </a:r>
          </a:p>
          <a:p>
            <a:pPr marL="0" indent="0">
              <a:lnSpc>
                <a:spcPts val="20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Ox</a:t>
            </a:r>
            <a:r>
              <a:rPr lang="ja-JP" altLang="en-US" sz="1500" dirty="0">
                <a:solidFill>
                  <a:schemeClr val="tx1"/>
                </a:solidFill>
                <a:latin typeface="BIZ UDPゴシック" panose="020B0400000000000000" pitchFamily="50" charset="-128"/>
                <a:ea typeface="BIZ UDPゴシック" panose="020B0400000000000000" pitchFamily="50" charset="-128"/>
              </a:rPr>
              <a:t>の生成機構は複雑であり、国では長期変動の要因として</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固定発生源の他に越境大気汚染の増加や窒素酸化物の減少を指摘しており、また植物起源</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や未把握</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発生源の存在も考慮したシミュレーションモデルの改善の必要があるとし、今後は生成能に着目した効果的な対策の方向性について検討するとしている。</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P25</a:t>
            </a: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en-US" altLang="ja-JP" sz="1500" dirty="0">
                <a:solidFill>
                  <a:schemeClr val="tx1"/>
                </a:solidFill>
                <a:latin typeface="BIZ UDPゴシック" panose="020B0400000000000000" pitchFamily="50" charset="-128"/>
                <a:ea typeface="BIZ UDPゴシック" panose="020B0400000000000000" pitchFamily="50" charset="-128"/>
              </a:rPr>
              <a:t>P26】</a:t>
            </a:r>
          </a:p>
          <a:p>
            <a:pPr marL="0" indent="0">
              <a:lnSpc>
                <a:spcPts val="20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・なお、近年は国によるアジア地域との連携協力や中国における環境対策等により越境大気汚染の影響が低下していると考えられており、また令和</a:t>
            </a:r>
            <a:r>
              <a:rPr lang="en-US" altLang="ja-JP" sz="1500" dirty="0">
                <a:solidFill>
                  <a:schemeClr val="tx1"/>
                </a:solidFill>
                <a:latin typeface="BIZ UDPゴシック" panose="020B0400000000000000" pitchFamily="50" charset="-128"/>
                <a:ea typeface="BIZ UDPゴシック" panose="020B0400000000000000" pitchFamily="50" charset="-128"/>
              </a:rPr>
              <a:t>2</a:t>
            </a:r>
            <a:r>
              <a:rPr lang="ja-JP" altLang="en-US" sz="1500" dirty="0">
                <a:solidFill>
                  <a:schemeClr val="tx1"/>
                </a:solidFill>
                <a:latin typeface="BIZ UDPゴシック" panose="020B0400000000000000" pitchFamily="50" charset="-128"/>
                <a:ea typeface="BIZ UDPゴシック" panose="020B0400000000000000" pitchFamily="50" charset="-128"/>
              </a:rPr>
              <a:t>年には中国で</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排出規制が開始され、今後の一層の越境大気汚染の濃度低下が予想される。</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a:t>
            </a:r>
            <a:r>
              <a:rPr lang="ja-JP" altLang="en-US" sz="1500" dirty="0">
                <a:solidFill>
                  <a:schemeClr val="tx1"/>
                </a:solidFill>
                <a:latin typeface="BIZ UDPゴシック" panose="020B0400000000000000" pitchFamily="50" charset="-128"/>
                <a:ea typeface="BIZ UDPゴシック" panose="020B0400000000000000" pitchFamily="50" charset="-128"/>
              </a:rPr>
              <a:t>８、</a:t>
            </a:r>
            <a:r>
              <a:rPr lang="en-US" altLang="ja-JP" sz="1500" dirty="0">
                <a:solidFill>
                  <a:schemeClr val="tx1"/>
                </a:solidFill>
                <a:latin typeface="BIZ UDPゴシック" panose="020B0400000000000000" pitchFamily="50" charset="-128"/>
                <a:ea typeface="BIZ UDPゴシック" panose="020B0400000000000000" pitchFamily="50" charset="-128"/>
              </a:rPr>
              <a:t>P40】</a:t>
            </a:r>
          </a:p>
          <a:p>
            <a:pPr marL="0" indent="0">
              <a:lnSpc>
                <a:spcPts val="20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・これらの状況から</a:t>
            </a:r>
            <a:r>
              <a:rPr lang="ja-JP" altLang="en-US" sz="1500" u="sng" dirty="0">
                <a:solidFill>
                  <a:schemeClr val="tx1"/>
                </a:solidFill>
                <a:latin typeface="BIZ UDPゴシック" panose="020B0400000000000000" pitchFamily="50" charset="-128"/>
                <a:ea typeface="BIZ UDPゴシック" panose="020B0400000000000000" pitchFamily="50" charset="-128"/>
              </a:rPr>
              <a:t>固定発生源からの</a:t>
            </a:r>
            <a:r>
              <a:rPr lang="en-US" altLang="ja-JP" sz="1500" u="sng" dirty="0">
                <a:solidFill>
                  <a:schemeClr val="tx1"/>
                </a:solidFill>
                <a:latin typeface="BIZ UDPゴシック" panose="020B0400000000000000" pitchFamily="50" charset="-128"/>
                <a:ea typeface="BIZ UDPゴシック" panose="020B0400000000000000" pitchFamily="50" charset="-128"/>
              </a:rPr>
              <a:t>VOC</a:t>
            </a:r>
            <a:r>
              <a:rPr lang="ja-JP" altLang="en-US" sz="1500" u="sng" dirty="0">
                <a:solidFill>
                  <a:schemeClr val="tx1"/>
                </a:solidFill>
                <a:latin typeface="BIZ UDPゴシック" panose="020B0400000000000000" pitchFamily="50" charset="-128"/>
                <a:ea typeface="BIZ UDPゴシック" panose="020B0400000000000000" pitchFamily="50" charset="-128"/>
              </a:rPr>
              <a:t>排出量の削減は引き続き必要</a:t>
            </a:r>
            <a:r>
              <a:rPr lang="ja-JP" altLang="en-US" sz="1500" dirty="0">
                <a:solidFill>
                  <a:schemeClr val="tx1"/>
                </a:solidFill>
                <a:latin typeface="BIZ UDPゴシック" panose="020B0400000000000000" pitchFamily="50" charset="-128"/>
                <a:ea typeface="BIZ UDPゴシック" panose="020B0400000000000000" pitchFamily="50" charset="-128"/>
              </a:rPr>
              <a:t>であると考えるが、</a:t>
            </a:r>
            <a:r>
              <a:rPr lang="ja-JP" altLang="en-US" sz="1500" u="sng" dirty="0">
                <a:solidFill>
                  <a:schemeClr val="tx1"/>
                </a:solidFill>
                <a:latin typeface="BIZ UDPゴシック" panose="020B0400000000000000" pitchFamily="50" charset="-128"/>
                <a:ea typeface="BIZ UDPゴシック" panose="020B0400000000000000" pitchFamily="50" charset="-128"/>
              </a:rPr>
              <a:t>今後は国の知見等を踏まえ</a:t>
            </a:r>
            <a:r>
              <a:rPr lang="ja-JP" altLang="en-US" sz="1500" u="sng" dirty="0" smtClean="0">
                <a:solidFill>
                  <a:schemeClr val="tx1"/>
                </a:solidFill>
                <a:latin typeface="BIZ UDPゴシック" panose="020B0400000000000000" pitchFamily="50" charset="-128"/>
                <a:ea typeface="BIZ UDPゴシック" panose="020B0400000000000000" pitchFamily="50" charset="-128"/>
              </a:rPr>
              <a:t>、より</a:t>
            </a:r>
            <a:r>
              <a:rPr lang="ja-JP" altLang="en-US" sz="1500" u="sng" dirty="0">
                <a:solidFill>
                  <a:schemeClr val="tx1"/>
                </a:solidFill>
                <a:latin typeface="BIZ UDPゴシック" panose="020B0400000000000000" pitchFamily="50" charset="-128"/>
                <a:ea typeface="BIZ UDPゴシック" panose="020B0400000000000000" pitchFamily="50" charset="-128"/>
              </a:rPr>
              <a:t>効果的な</a:t>
            </a:r>
            <a:r>
              <a:rPr lang="en-US" altLang="ja-JP" sz="1500" u="sng" dirty="0">
                <a:solidFill>
                  <a:schemeClr val="tx1"/>
                </a:solidFill>
                <a:latin typeface="BIZ UDPゴシック" panose="020B0400000000000000" pitchFamily="50" charset="-128"/>
                <a:ea typeface="BIZ UDPゴシック" panose="020B0400000000000000" pitchFamily="50" charset="-128"/>
              </a:rPr>
              <a:t>VOC</a:t>
            </a:r>
            <a:r>
              <a:rPr lang="ja-JP" altLang="en-US" sz="1500" u="sng" dirty="0" smtClean="0">
                <a:solidFill>
                  <a:schemeClr val="tx1"/>
                </a:solidFill>
                <a:latin typeface="BIZ UDPゴシック" panose="020B0400000000000000" pitchFamily="50" charset="-128"/>
                <a:ea typeface="BIZ UDPゴシック" panose="020B0400000000000000" pitchFamily="50" charset="-128"/>
              </a:rPr>
              <a:t>排出削減</a:t>
            </a:r>
            <a:r>
              <a:rPr lang="ja-JP" altLang="en-US" sz="1500" u="sng" dirty="0">
                <a:solidFill>
                  <a:schemeClr val="tx1"/>
                </a:solidFill>
                <a:latin typeface="BIZ UDPゴシック" panose="020B0400000000000000" pitchFamily="50" charset="-128"/>
                <a:ea typeface="BIZ UDPゴシック" panose="020B0400000000000000" pitchFamily="50" charset="-128"/>
              </a:rPr>
              <a:t>対策を重点的に行っていくべき</a:t>
            </a:r>
            <a:r>
              <a:rPr lang="ja-JP" altLang="en-US" sz="1500" dirty="0">
                <a:solidFill>
                  <a:schemeClr val="tx1"/>
                </a:solidFill>
                <a:latin typeface="BIZ UDPゴシック" panose="020B0400000000000000" pitchFamily="50" charset="-128"/>
                <a:ea typeface="BIZ UDPゴシック" panose="020B0400000000000000" pitchFamily="50" charset="-128"/>
              </a:rPr>
              <a:t>ではないか。</a:t>
            </a:r>
            <a:endParaRPr kumimoji="1" lang="ja-JP" altLang="en-US" sz="1500" dirty="0">
              <a:solidFill>
                <a:schemeClr val="tx1"/>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テキスト ボックス 5">
            <a:extLst>
              <a:ext uri="{FF2B5EF4-FFF2-40B4-BE49-F238E27FC236}">
                <a16:creationId xmlns:a16="http://schemas.microsoft.com/office/drawing/2014/main" id="{F6B23F63-B494-4C7A-B7F2-5BEC59EBF571}"/>
              </a:ext>
            </a:extLst>
          </p:cNvPr>
          <p:cNvSpPr txBox="1"/>
          <p:nvPr/>
        </p:nvSpPr>
        <p:spPr>
          <a:xfrm>
            <a:off x="1083472" y="1377702"/>
            <a:ext cx="8193053"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論点①　</a:t>
            </a:r>
            <a:r>
              <a:rPr lang="en-US" altLang="ja-JP" sz="2000" dirty="0">
                <a:latin typeface="BIZ UDPゴシック" panose="020B0400000000000000" pitchFamily="50" charset="-128"/>
                <a:ea typeface="BIZ UDPゴシック" panose="020B0400000000000000" pitchFamily="50" charset="-128"/>
              </a:rPr>
              <a:t>VOC</a:t>
            </a:r>
            <a:r>
              <a:rPr lang="ja-JP" altLang="en-US" sz="2000" dirty="0" smtClean="0">
                <a:latin typeface="BIZ UDPゴシック" panose="020B0400000000000000" pitchFamily="50" charset="-128"/>
                <a:ea typeface="BIZ UDPゴシック" panose="020B0400000000000000" pitchFamily="50" charset="-128"/>
              </a:rPr>
              <a:t>排出削減</a:t>
            </a:r>
            <a:r>
              <a:rPr lang="ja-JP" altLang="en-US" sz="2000" dirty="0">
                <a:latin typeface="BIZ UDPゴシック" panose="020B0400000000000000" pitchFamily="50" charset="-128"/>
                <a:ea typeface="BIZ UDPゴシック" panose="020B0400000000000000" pitchFamily="50" charset="-128"/>
              </a:rPr>
              <a:t>対策の必要性とその方向性について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D92496B8-FC12-48FE-8352-E9A5D234DD08}"/>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4</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94262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454DA33-2E73-4B19-90C7-F5DC5D403F31}"/>
              </a:ext>
            </a:extLst>
          </p:cNvPr>
          <p:cNvSpPr>
            <a:spLocks noGrp="1"/>
          </p:cNvSpPr>
          <p:nvPr>
            <p:ph type="title"/>
          </p:nvPr>
        </p:nvSpPr>
        <p:spPr>
          <a:xfrm>
            <a:off x="1083472" y="609600"/>
            <a:ext cx="8006740" cy="1320800"/>
          </a:xfrm>
        </p:spPr>
        <p:txBody>
          <a:bodyPr>
            <a:normAutofit/>
          </a:bodyPr>
          <a:lstStyle/>
          <a:p>
            <a:r>
              <a:rPr lang="en-US" altLang="ja-JP" dirty="0">
                <a:latin typeface="BIZ UDPゴシック" panose="020B0400000000000000" pitchFamily="50" charset="-128"/>
                <a:ea typeface="BIZ UDPゴシック" panose="020B0400000000000000" pitchFamily="50" charset="-128"/>
              </a:rPr>
              <a:t>VOC</a:t>
            </a:r>
            <a:r>
              <a:rPr lang="ja-JP" altLang="en-US" dirty="0">
                <a:latin typeface="BIZ UDPゴシック" panose="020B0400000000000000" pitchFamily="50" charset="-128"/>
                <a:ea typeface="BIZ UDPゴシック" panose="020B0400000000000000" pitchFamily="50" charset="-128"/>
              </a:rPr>
              <a:t>排出削減に関する論点整理案②</a:t>
            </a:r>
            <a:endParaRPr kumimoji="1" lang="ja-JP" altLang="en-US"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6FF612D6-4F5C-4BBA-8222-AE1F9598EBF0}"/>
              </a:ext>
            </a:extLst>
          </p:cNvPr>
          <p:cNvSpPr>
            <a:spLocks noGrp="1"/>
          </p:cNvSpPr>
          <p:nvPr>
            <p:ph idx="1"/>
          </p:nvPr>
        </p:nvSpPr>
        <p:spPr>
          <a:xfrm>
            <a:off x="1083472" y="2058446"/>
            <a:ext cx="8393587" cy="4522990"/>
          </a:xfrm>
        </p:spPr>
        <p:txBody>
          <a:bodyPr>
            <a:noAutofit/>
          </a:bodyPr>
          <a:lstStyle/>
          <a:p>
            <a:pPr marL="0" indent="0">
              <a:lnSpc>
                <a:spcPts val="20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・現行の府条例の排出規制については、法に先駆けて網羅的な対策を実施し</a:t>
            </a:r>
            <a:r>
              <a:rPr lang="en-US" altLang="ja-JP" sz="1400" dirty="0">
                <a:solidFill>
                  <a:schemeClr val="tx1"/>
                </a:solidFill>
                <a:latin typeface="BIZ UDPゴシック" panose="020B0400000000000000" pitchFamily="50" charset="-128"/>
                <a:ea typeface="BIZ UDPゴシック" panose="020B0400000000000000" pitchFamily="50" charset="-128"/>
              </a:rPr>
              <a:t>VOC</a:t>
            </a:r>
            <a:r>
              <a:rPr lang="ja-JP" altLang="en-US" sz="1400" dirty="0" smtClean="0">
                <a:solidFill>
                  <a:schemeClr val="tx1"/>
                </a:solidFill>
                <a:latin typeface="BIZ UDPゴシック" panose="020B0400000000000000" pitchFamily="50" charset="-128"/>
                <a:ea typeface="BIZ UDPゴシック" panose="020B0400000000000000" pitchFamily="50" charset="-128"/>
              </a:rPr>
              <a:t>排出削減</a:t>
            </a:r>
            <a:r>
              <a:rPr lang="ja-JP" altLang="en-US" sz="1400" dirty="0">
                <a:solidFill>
                  <a:schemeClr val="tx1"/>
                </a:solidFill>
                <a:latin typeface="BIZ UDPゴシック" panose="020B0400000000000000" pitchFamily="50" charset="-128"/>
                <a:ea typeface="BIZ UDPゴシック" panose="020B0400000000000000" pitchFamily="50" charset="-128"/>
              </a:rPr>
              <a:t>及び府内事業者への</a:t>
            </a:r>
            <a:r>
              <a:rPr lang="en-US" altLang="ja-JP" sz="1400" dirty="0">
                <a:solidFill>
                  <a:schemeClr val="tx1"/>
                </a:solidFill>
                <a:latin typeface="BIZ UDPゴシック" panose="020B0400000000000000" pitchFamily="50" charset="-128"/>
                <a:ea typeface="BIZ UDPゴシック" panose="020B0400000000000000" pitchFamily="50" charset="-128"/>
              </a:rPr>
              <a:t>VOC</a:t>
            </a:r>
            <a:r>
              <a:rPr lang="ja-JP" altLang="en-US" sz="1400" dirty="0">
                <a:solidFill>
                  <a:schemeClr val="tx1"/>
                </a:solidFill>
                <a:latin typeface="BIZ UDPゴシック" panose="020B0400000000000000" pitchFamily="50" charset="-128"/>
                <a:ea typeface="BIZ UDPゴシック" panose="020B0400000000000000" pitchFamily="50" charset="-128"/>
              </a:rPr>
              <a:t>削減対策の意識向上に有効であったものの、大気濃度の状況からみると近年は条例排出規制による大気濃度改善への寄与割合は小さいと考えられる。</a:t>
            </a: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資料</a:t>
            </a:r>
            <a:r>
              <a:rPr lang="en-US" altLang="ja-JP" sz="1400" dirty="0">
                <a:solidFill>
                  <a:schemeClr val="tx1"/>
                </a:solidFill>
                <a:latin typeface="BIZ UDPゴシック" panose="020B0400000000000000" pitchFamily="50" charset="-128"/>
                <a:ea typeface="BIZ UDPゴシック" panose="020B0400000000000000" pitchFamily="50" charset="-128"/>
              </a:rPr>
              <a:t>1-1 P21】</a:t>
            </a:r>
          </a:p>
          <a:p>
            <a:pPr marL="0" indent="0">
              <a:lnSpc>
                <a:spcPts val="2000"/>
              </a:lnSpc>
              <a:buNone/>
            </a:pP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a:t>
            </a:r>
            <a:r>
              <a:rPr lang="ja-JP" altLang="en-US" sz="1400" dirty="0" smtClean="0">
                <a:solidFill>
                  <a:schemeClr val="tx1"/>
                </a:solidFill>
                <a:latin typeface="BIZ UDPゴシック" panose="020B0400000000000000" pitchFamily="50" charset="-128"/>
                <a:ea typeface="BIZ UDPゴシック" panose="020B0400000000000000" pitchFamily="50" charset="-128"/>
              </a:rPr>
              <a:t>届出施設規制においては、</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中小</a:t>
            </a:r>
            <a:r>
              <a:rPr kumimoji="1" lang="ja-JP" altLang="en-US" sz="1400" dirty="0">
                <a:solidFill>
                  <a:schemeClr val="tx1"/>
                </a:solidFill>
                <a:latin typeface="BIZ UDPゴシック" panose="020B0400000000000000" pitchFamily="50" charset="-128"/>
                <a:ea typeface="BIZ UDPゴシック" panose="020B0400000000000000" pitchFamily="50" charset="-128"/>
              </a:rPr>
              <a:t>企業が多いという府域の特性を鑑みると、一定の費用がかかる設備構造</a:t>
            </a:r>
            <a:r>
              <a:rPr lang="ja-JP" altLang="en-US" sz="1400" dirty="0">
                <a:solidFill>
                  <a:schemeClr val="tx1"/>
                </a:solidFill>
                <a:latin typeface="BIZ UDPゴシック" panose="020B0400000000000000" pitchFamily="50" charset="-128"/>
                <a:ea typeface="BIZ UDPゴシック" panose="020B0400000000000000" pitchFamily="50" charset="-128"/>
              </a:rPr>
              <a:t>基準</a:t>
            </a:r>
            <a:r>
              <a:rPr kumimoji="1" lang="ja-JP" altLang="en-US" sz="1400" dirty="0">
                <a:solidFill>
                  <a:schemeClr val="tx1"/>
                </a:solidFill>
                <a:latin typeface="BIZ UDPゴシック" panose="020B0400000000000000" pitchFamily="50" charset="-128"/>
                <a:ea typeface="BIZ UDPゴシック" panose="020B0400000000000000" pitchFamily="50" charset="-128"/>
              </a:rPr>
              <a:t>は事業規模が小さい事業者にとって負担が大きく、大気濃度改善への寄与割合が小さいと考えられる中</a:t>
            </a:r>
            <a:r>
              <a:rPr kumimoji="1" lang="en-US" altLang="ja-JP" sz="1400" dirty="0">
                <a:solidFill>
                  <a:schemeClr val="tx1"/>
                </a:solidFill>
                <a:latin typeface="BIZ UDPゴシック" panose="020B0400000000000000" pitchFamily="50" charset="-128"/>
                <a:ea typeface="BIZ UDPゴシック" panose="020B0400000000000000" pitchFamily="50" charset="-128"/>
              </a:rPr>
              <a:t>VOC</a:t>
            </a:r>
            <a:r>
              <a:rPr kumimoji="1" lang="ja-JP" altLang="en-US" sz="1400" dirty="0">
                <a:solidFill>
                  <a:schemeClr val="tx1"/>
                </a:solidFill>
                <a:latin typeface="BIZ UDPゴシック" panose="020B0400000000000000" pitchFamily="50" charset="-128"/>
                <a:ea typeface="BIZ UDPゴシック" panose="020B0400000000000000" pitchFamily="50" charset="-128"/>
              </a:rPr>
              <a:t>排出量の少ない施設も含む一律の規制は事業者間に不公平感が</a:t>
            </a:r>
            <a:r>
              <a:rPr lang="ja-JP" altLang="en-US" sz="1400" dirty="0">
                <a:solidFill>
                  <a:schemeClr val="tx1"/>
                </a:solidFill>
                <a:latin typeface="BIZ UDPゴシック" panose="020B0400000000000000" pitchFamily="50" charset="-128"/>
                <a:ea typeface="BIZ UDPゴシック" panose="020B0400000000000000" pitchFamily="50" charset="-128"/>
              </a:rPr>
              <a:t>生まれるとともに、事業者自らの</a:t>
            </a:r>
            <a:r>
              <a:rPr lang="en-US" altLang="ja-JP" sz="1400" dirty="0">
                <a:solidFill>
                  <a:schemeClr val="tx1"/>
                </a:solidFill>
                <a:latin typeface="BIZ UDPゴシック" panose="020B0400000000000000" pitchFamily="50" charset="-128"/>
                <a:ea typeface="BIZ UDPゴシック" panose="020B0400000000000000" pitchFamily="50" charset="-128"/>
              </a:rPr>
              <a:t>VOC</a:t>
            </a:r>
            <a:r>
              <a:rPr lang="ja-JP" altLang="en-US" sz="1400" dirty="0">
                <a:solidFill>
                  <a:schemeClr val="tx1"/>
                </a:solidFill>
                <a:latin typeface="BIZ UDPゴシック" panose="020B0400000000000000" pitchFamily="50" charset="-128"/>
                <a:ea typeface="BIZ UDPゴシック" panose="020B0400000000000000" pitchFamily="50" charset="-128"/>
              </a:rPr>
              <a:t>及び有害物質の排出抑制検討の妨げになっている恐れが</a:t>
            </a:r>
            <a:r>
              <a:rPr lang="ja-JP" altLang="en-US" sz="1400" dirty="0" smtClean="0">
                <a:solidFill>
                  <a:schemeClr val="tx1"/>
                </a:solidFill>
                <a:latin typeface="BIZ UDPゴシック" panose="020B0400000000000000" pitchFamily="50" charset="-128"/>
                <a:ea typeface="BIZ UDPゴシック" panose="020B0400000000000000" pitchFamily="50" charset="-128"/>
              </a:rPr>
              <a:t>ある。</a:t>
            </a:r>
            <a:r>
              <a:rPr lang="en-US" altLang="ja-JP" sz="1400" dirty="0" smtClean="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資料</a:t>
            </a:r>
            <a:r>
              <a:rPr lang="en-US" altLang="ja-JP" sz="1400" dirty="0">
                <a:solidFill>
                  <a:schemeClr val="tx1"/>
                </a:solidFill>
                <a:latin typeface="BIZ UDPゴシック" panose="020B0400000000000000" pitchFamily="50" charset="-128"/>
                <a:ea typeface="BIZ UDPゴシック" panose="020B0400000000000000" pitchFamily="50" charset="-128"/>
              </a:rPr>
              <a:t>1-1 P10</a:t>
            </a: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P</a:t>
            </a:r>
            <a:r>
              <a:rPr lang="ja-JP" altLang="en-US" sz="1400" dirty="0">
                <a:solidFill>
                  <a:schemeClr val="tx1"/>
                </a:solidFill>
                <a:latin typeface="BIZ UDPゴシック" panose="020B0400000000000000" pitchFamily="50" charset="-128"/>
                <a:ea typeface="BIZ UDPゴシック" panose="020B0400000000000000" pitchFamily="50" charset="-128"/>
              </a:rPr>
              <a:t>１３、</a:t>
            </a:r>
            <a:r>
              <a:rPr lang="en-US" altLang="ja-JP" sz="1400" dirty="0">
                <a:solidFill>
                  <a:schemeClr val="tx1"/>
                </a:solidFill>
                <a:latin typeface="BIZ UDPゴシック" panose="020B0400000000000000" pitchFamily="50" charset="-128"/>
                <a:ea typeface="BIZ UDPゴシック" panose="020B0400000000000000" pitchFamily="50" charset="-128"/>
              </a:rPr>
              <a:t>P27</a:t>
            </a:r>
            <a:r>
              <a:rPr lang="en-US" altLang="ja-JP" sz="1400" dirty="0" smtClean="0">
                <a:solidFill>
                  <a:schemeClr val="tx1"/>
                </a:solidFill>
                <a:latin typeface="BIZ UDPゴシック" panose="020B0400000000000000" pitchFamily="50" charset="-128"/>
                <a:ea typeface="BIZ UDPゴシック" panose="020B0400000000000000" pitchFamily="50" charset="-128"/>
              </a:rPr>
              <a:t>】</a:t>
            </a:r>
            <a:r>
              <a:rPr lang="ja-JP" altLang="en-US" sz="1400" dirty="0" smtClean="0">
                <a:solidFill>
                  <a:schemeClr val="tx1"/>
                </a:solidFill>
                <a:latin typeface="BIZ UDPゴシック" panose="020B0400000000000000" pitchFamily="50" charset="-128"/>
                <a:ea typeface="BIZ UDPゴシック" panose="020B0400000000000000" pitchFamily="50" charset="-128"/>
              </a:rPr>
              <a:t>　</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lnSpc>
                <a:spcPts val="2000"/>
              </a:lnSpc>
              <a:buNone/>
            </a:pPr>
            <a:r>
              <a:rPr lang="ja-JP" altLang="en-US" sz="1400" dirty="0" smtClean="0">
                <a:solidFill>
                  <a:schemeClr val="tx1"/>
                </a:solidFill>
                <a:latin typeface="BIZ UDPゴシック" panose="020B0400000000000000" pitchFamily="50" charset="-128"/>
                <a:ea typeface="BIZ UDPゴシック" panose="020B0400000000000000" pitchFamily="50" charset="-128"/>
              </a:rPr>
              <a:t>・届出</a:t>
            </a:r>
            <a:r>
              <a:rPr lang="ja-JP" altLang="en-US" sz="1400" dirty="0">
                <a:solidFill>
                  <a:schemeClr val="tx1"/>
                </a:solidFill>
                <a:latin typeface="BIZ UDPゴシック" panose="020B0400000000000000" pitchFamily="50" charset="-128"/>
                <a:ea typeface="BIZ UDPゴシック" panose="020B0400000000000000" pitchFamily="50" charset="-128"/>
              </a:rPr>
              <a:t>工場制度においては、府域全体の</a:t>
            </a:r>
            <a:r>
              <a:rPr lang="en-US" altLang="ja-JP" sz="1400" dirty="0">
                <a:solidFill>
                  <a:schemeClr val="tx1"/>
                </a:solidFill>
                <a:latin typeface="BIZ UDPゴシック" panose="020B0400000000000000" pitchFamily="50" charset="-128"/>
                <a:ea typeface="BIZ UDPゴシック" panose="020B0400000000000000" pitchFamily="50" charset="-128"/>
              </a:rPr>
              <a:t>VOC</a:t>
            </a:r>
            <a:r>
              <a:rPr lang="ja-JP" altLang="en-US" sz="1400" dirty="0">
                <a:solidFill>
                  <a:schemeClr val="tx1"/>
                </a:solidFill>
                <a:latin typeface="BIZ UDPゴシック" panose="020B0400000000000000" pitchFamily="50" charset="-128"/>
                <a:ea typeface="BIZ UDPゴシック" panose="020B0400000000000000" pitchFamily="50" charset="-128"/>
              </a:rPr>
              <a:t>排出量における対象工場からの割合は小さく、また事業者側・行政側にとっても運用が困難な面が</a:t>
            </a:r>
            <a:r>
              <a:rPr lang="ja-JP" altLang="en-US" sz="1400" dirty="0" smtClean="0">
                <a:solidFill>
                  <a:schemeClr val="tx1"/>
                </a:solidFill>
                <a:latin typeface="BIZ UDPゴシック" panose="020B0400000000000000" pitchFamily="50" charset="-128"/>
                <a:ea typeface="BIZ UDPゴシック" panose="020B0400000000000000" pitchFamily="50" charset="-128"/>
              </a:rPr>
              <a:t>ある。</a:t>
            </a:r>
            <a:r>
              <a:rPr lang="en-US" altLang="ja-JP" sz="1400" dirty="0" smtClean="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資料</a:t>
            </a:r>
            <a:r>
              <a:rPr lang="en-US" altLang="ja-JP" sz="1400" dirty="0">
                <a:solidFill>
                  <a:schemeClr val="tx1"/>
                </a:solidFill>
                <a:latin typeface="BIZ UDPゴシック" panose="020B0400000000000000" pitchFamily="50" charset="-128"/>
                <a:ea typeface="BIZ UDPゴシック" panose="020B0400000000000000" pitchFamily="50" charset="-128"/>
              </a:rPr>
              <a:t>1-1 P19</a:t>
            </a:r>
            <a:r>
              <a:rPr lang="en-US" altLang="ja-JP" sz="1400" dirty="0" smtClean="0">
                <a:solidFill>
                  <a:schemeClr val="tx1"/>
                </a:solidFill>
                <a:latin typeface="BIZ UDPゴシック" panose="020B0400000000000000" pitchFamily="50" charset="-128"/>
                <a:ea typeface="BIZ UDPゴシック" panose="020B0400000000000000" pitchFamily="50" charset="-128"/>
              </a:rPr>
              <a:t>】</a:t>
            </a:r>
          </a:p>
          <a:p>
            <a:pPr marL="0" indent="0">
              <a:lnSpc>
                <a:spcPts val="20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・以上より、これら</a:t>
            </a:r>
            <a:r>
              <a:rPr lang="ja-JP" altLang="en-US" sz="1400" u="sng" dirty="0">
                <a:solidFill>
                  <a:schemeClr val="tx1"/>
                </a:solidFill>
                <a:latin typeface="BIZ UDPゴシック" panose="020B0400000000000000" pitchFamily="50" charset="-128"/>
                <a:ea typeface="BIZ UDPゴシック" panose="020B0400000000000000" pitchFamily="50" charset="-128"/>
              </a:rPr>
              <a:t>規制的手法については一定の見直しも検討する必要が</a:t>
            </a:r>
            <a:r>
              <a:rPr lang="ja-JP" altLang="en-US" sz="1400" u="sng" dirty="0" smtClean="0">
                <a:solidFill>
                  <a:schemeClr val="tx1"/>
                </a:solidFill>
                <a:latin typeface="BIZ UDPゴシック" panose="020B0400000000000000" pitchFamily="50" charset="-128"/>
                <a:ea typeface="BIZ UDPゴシック" panose="020B0400000000000000" pitchFamily="50" charset="-128"/>
              </a:rPr>
              <a:t>あるのではないか</a:t>
            </a:r>
            <a:r>
              <a:rPr lang="ja-JP" altLang="en-US" sz="1400" u="sng" dirty="0">
                <a:solidFill>
                  <a:schemeClr val="tx1"/>
                </a:solidFill>
                <a:latin typeface="BIZ UDPゴシック" panose="020B0400000000000000" pitchFamily="50" charset="-128"/>
                <a:ea typeface="BIZ UDPゴシック" panose="020B0400000000000000" pitchFamily="50" charset="-128"/>
              </a:rPr>
              <a:t>。</a:t>
            </a:r>
            <a:endParaRPr lang="en-US" altLang="ja-JP" sz="1400" u="sng" dirty="0" smtClean="0">
              <a:solidFill>
                <a:schemeClr val="tx1"/>
              </a:solidFill>
              <a:latin typeface="BIZ UDPゴシック" panose="020B0400000000000000" pitchFamily="50" charset="-128"/>
              <a:ea typeface="BIZ UDPゴシック" panose="020B0400000000000000" pitchFamily="50" charset="-128"/>
            </a:endParaRPr>
          </a:p>
          <a:p>
            <a:pPr marL="0" indent="0">
              <a:lnSpc>
                <a:spcPts val="2000"/>
              </a:lnSpc>
              <a:buNone/>
            </a:pPr>
            <a:r>
              <a:rPr lang="ja-JP" altLang="en-US" sz="1400" dirty="0" smtClean="0">
                <a:solidFill>
                  <a:schemeClr val="tx1"/>
                </a:solidFill>
                <a:latin typeface="BIZ UDPゴシック" panose="020B0400000000000000" pitchFamily="50" charset="-128"/>
                <a:ea typeface="BIZ UDPゴシック" panose="020B0400000000000000" pitchFamily="50" charset="-128"/>
              </a:rPr>
              <a:t>・一方</a:t>
            </a:r>
            <a:r>
              <a:rPr lang="ja-JP" altLang="en-US" sz="1400" dirty="0">
                <a:solidFill>
                  <a:schemeClr val="tx1"/>
                </a:solidFill>
                <a:latin typeface="BIZ UDPゴシック" panose="020B0400000000000000" pitchFamily="50" charset="-128"/>
                <a:ea typeface="BIZ UDPゴシック" panose="020B0400000000000000" pitchFamily="50" charset="-128"/>
              </a:rPr>
              <a:t>で、</a:t>
            </a:r>
            <a:r>
              <a:rPr lang="en-US" altLang="ja-JP" sz="1400" dirty="0">
                <a:solidFill>
                  <a:schemeClr val="tx1"/>
                </a:solidFill>
                <a:latin typeface="BIZ UDPゴシック" panose="020B0400000000000000" pitchFamily="50" charset="-128"/>
                <a:ea typeface="BIZ UDPゴシック" panose="020B0400000000000000" pitchFamily="50" charset="-128"/>
              </a:rPr>
              <a:t>VOC</a:t>
            </a:r>
            <a:r>
              <a:rPr lang="ja-JP" altLang="en-US" sz="1400" dirty="0">
                <a:solidFill>
                  <a:schemeClr val="tx1"/>
                </a:solidFill>
                <a:latin typeface="BIZ UDPゴシック" panose="020B0400000000000000" pitchFamily="50" charset="-128"/>
                <a:ea typeface="BIZ UDPゴシック" panose="020B0400000000000000" pitchFamily="50" charset="-128"/>
              </a:rPr>
              <a:t>総量も対象とした化学物質管理制度を推進することにより</a:t>
            </a:r>
            <a:r>
              <a:rPr lang="ja-JP" altLang="en-US" sz="1400" dirty="0" smtClean="0">
                <a:solidFill>
                  <a:schemeClr val="tx1"/>
                </a:solidFill>
                <a:latin typeface="BIZ UDPゴシック" panose="020B0400000000000000" pitchFamily="50" charset="-128"/>
                <a:ea typeface="BIZ UDPゴシック" panose="020B0400000000000000" pitchFamily="50" charset="-128"/>
              </a:rPr>
              <a:t>、府内</a:t>
            </a:r>
            <a:r>
              <a:rPr lang="ja-JP" altLang="en-US" sz="1400" dirty="0">
                <a:solidFill>
                  <a:schemeClr val="tx1"/>
                </a:solidFill>
                <a:latin typeface="BIZ UDPゴシック" panose="020B0400000000000000" pitchFamily="50" charset="-128"/>
                <a:ea typeface="BIZ UDPゴシック" panose="020B0400000000000000" pitchFamily="50" charset="-128"/>
              </a:rPr>
              <a:t>の多くの事業者の実態に応じた自主的な</a:t>
            </a:r>
            <a:r>
              <a:rPr lang="en-US" altLang="ja-JP" sz="1400" dirty="0">
                <a:solidFill>
                  <a:schemeClr val="tx1"/>
                </a:solidFill>
                <a:latin typeface="BIZ UDPゴシック" panose="020B0400000000000000" pitchFamily="50" charset="-128"/>
                <a:ea typeface="BIZ UDPゴシック" panose="020B0400000000000000" pitchFamily="50" charset="-128"/>
              </a:rPr>
              <a:t>VOC</a:t>
            </a:r>
            <a:r>
              <a:rPr lang="ja-JP" altLang="en-US" sz="1400" dirty="0">
                <a:solidFill>
                  <a:schemeClr val="tx1"/>
                </a:solidFill>
                <a:latin typeface="BIZ UDPゴシック" panose="020B0400000000000000" pitchFamily="50" charset="-128"/>
                <a:ea typeface="BIZ UDPゴシック" panose="020B0400000000000000" pitchFamily="50" charset="-128"/>
              </a:rPr>
              <a:t>削減対策が実施され、効果的な排出量の削減につながっていることから</a:t>
            </a:r>
            <a:r>
              <a:rPr lang="ja-JP" altLang="en-US" sz="1400" dirty="0" smtClean="0">
                <a:solidFill>
                  <a:schemeClr val="tx1"/>
                </a:solidFill>
                <a:latin typeface="BIZ UDPゴシック" panose="020B0400000000000000" pitchFamily="50" charset="-128"/>
                <a:ea typeface="BIZ UDPゴシック" panose="020B0400000000000000" pitchFamily="50" charset="-128"/>
              </a:rPr>
              <a:t>、</a:t>
            </a:r>
            <a:r>
              <a:rPr lang="ja-JP" altLang="en-US" sz="1400" u="sng" dirty="0" smtClean="0">
                <a:solidFill>
                  <a:schemeClr val="tx1"/>
                </a:solidFill>
                <a:latin typeface="BIZ UDPゴシック" panose="020B0400000000000000" pitchFamily="50" charset="-128"/>
                <a:ea typeface="BIZ UDPゴシック" panose="020B0400000000000000" pitchFamily="50" charset="-128"/>
              </a:rPr>
              <a:t>引き続き</a:t>
            </a:r>
            <a:r>
              <a:rPr lang="en-US" altLang="ja-JP" sz="1400" u="sng" dirty="0">
                <a:solidFill>
                  <a:schemeClr val="tx1"/>
                </a:solidFill>
                <a:latin typeface="BIZ UDPゴシック" panose="020B0400000000000000" pitchFamily="50" charset="-128"/>
                <a:ea typeface="BIZ UDPゴシック" panose="020B0400000000000000" pitchFamily="50" charset="-128"/>
              </a:rPr>
              <a:t>VOC</a:t>
            </a:r>
            <a:r>
              <a:rPr lang="ja-JP" altLang="en-US" sz="1400" u="sng" dirty="0">
                <a:solidFill>
                  <a:schemeClr val="tx1"/>
                </a:solidFill>
                <a:latin typeface="BIZ UDPゴシック" panose="020B0400000000000000" pitchFamily="50" charset="-128"/>
                <a:ea typeface="BIZ UDPゴシック" panose="020B0400000000000000" pitchFamily="50" charset="-128"/>
              </a:rPr>
              <a:t>総量を管理制度の府独自指定物質に位置付けるべきではないか</a:t>
            </a:r>
            <a:r>
              <a:rPr lang="ja-JP" altLang="en-US" sz="1400" u="sng" dirty="0" smtClean="0">
                <a:solidFill>
                  <a:schemeClr val="tx1"/>
                </a:solidFill>
                <a:latin typeface="BIZ UDPゴシック" panose="020B0400000000000000" pitchFamily="50" charset="-128"/>
                <a:ea typeface="BIZ UDPゴシック" panose="020B0400000000000000" pitchFamily="50" charset="-128"/>
              </a:rPr>
              <a:t>。</a:t>
            </a:r>
            <a:r>
              <a:rPr lang="en-US" altLang="ja-JP" sz="1400" dirty="0" smtClean="0">
                <a:solidFill>
                  <a:schemeClr val="tx1"/>
                </a:solidFill>
                <a:latin typeface="BIZ UDPゴシック" panose="020B0400000000000000" pitchFamily="50" charset="-128"/>
                <a:ea typeface="BIZ UDPゴシック" panose="020B0400000000000000" pitchFamily="50" charset="-128"/>
              </a:rPr>
              <a:t>【</a:t>
            </a:r>
            <a:r>
              <a:rPr lang="ja-JP" altLang="en-US" sz="1400" dirty="0" smtClean="0">
                <a:solidFill>
                  <a:schemeClr val="tx1"/>
                </a:solidFill>
                <a:latin typeface="BIZ UDPゴシック" panose="020B0400000000000000" pitchFamily="50" charset="-128"/>
                <a:ea typeface="BIZ UDPゴシック" panose="020B0400000000000000" pitchFamily="50" charset="-128"/>
              </a:rPr>
              <a:t>資料</a:t>
            </a:r>
            <a:r>
              <a:rPr lang="en-US" altLang="ja-JP" sz="1400" dirty="0" smtClean="0">
                <a:solidFill>
                  <a:schemeClr val="tx1"/>
                </a:solidFill>
                <a:latin typeface="BIZ UDPゴシック" panose="020B0400000000000000" pitchFamily="50" charset="-128"/>
                <a:ea typeface="BIZ UDPゴシック" panose="020B0400000000000000" pitchFamily="50" charset="-128"/>
              </a:rPr>
              <a:t>1-2】</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lnSpc>
                <a:spcPts val="2000"/>
              </a:lnSpc>
              <a:buNone/>
            </a:pPr>
            <a:r>
              <a:rPr lang="ja-JP" altLang="en-US" sz="1400" dirty="0" smtClean="0">
                <a:solidFill>
                  <a:schemeClr val="tx1"/>
                </a:solidFill>
                <a:latin typeface="BIZ UDPゴシック" panose="020B0400000000000000" pitchFamily="50" charset="-128"/>
                <a:ea typeface="BIZ UDPゴシック" panose="020B0400000000000000" pitchFamily="50" charset="-128"/>
              </a:rPr>
              <a:t>・規制的手法と管理制度等の</a:t>
            </a:r>
            <a:r>
              <a:rPr lang="ja-JP" altLang="en-US" sz="1400" dirty="0">
                <a:solidFill>
                  <a:schemeClr val="tx1"/>
                </a:solidFill>
                <a:latin typeface="BIZ UDPゴシック" panose="020B0400000000000000" pitchFamily="50" charset="-128"/>
                <a:ea typeface="BIZ UDPゴシック" panose="020B0400000000000000" pitchFamily="50" charset="-128"/>
              </a:rPr>
              <a:t>定量的な効果検証は困難であるが</a:t>
            </a:r>
            <a:r>
              <a:rPr lang="ja-JP" altLang="en-US" sz="1400" dirty="0" smtClean="0">
                <a:solidFill>
                  <a:schemeClr val="tx1"/>
                </a:solidFill>
                <a:latin typeface="BIZ UDPゴシック" panose="020B0400000000000000" pitchFamily="50" charset="-128"/>
                <a:ea typeface="BIZ UDPゴシック" panose="020B0400000000000000" pitchFamily="50" charset="-128"/>
              </a:rPr>
              <a:t>、処理施設の設置費用をはじめとする事</a:t>
            </a:r>
            <a:r>
              <a:rPr lang="ja-JP" altLang="en-US" sz="1400" dirty="0">
                <a:solidFill>
                  <a:schemeClr val="tx1"/>
                </a:solidFill>
                <a:latin typeface="BIZ UDPゴシック" panose="020B0400000000000000" pitchFamily="50" charset="-128"/>
                <a:ea typeface="BIZ UDPゴシック" panose="020B0400000000000000" pitchFamily="50" charset="-128"/>
              </a:rPr>
              <a:t>業者の</a:t>
            </a:r>
            <a:r>
              <a:rPr lang="ja-JP" altLang="en-US" sz="1400" dirty="0" smtClean="0">
                <a:solidFill>
                  <a:schemeClr val="tx1"/>
                </a:solidFill>
                <a:latin typeface="BIZ UDPゴシック" panose="020B0400000000000000" pitchFamily="50" charset="-128"/>
                <a:ea typeface="BIZ UDPゴシック" panose="020B0400000000000000" pitchFamily="50" charset="-128"/>
              </a:rPr>
              <a:t>負担や規制の</a:t>
            </a:r>
            <a:r>
              <a:rPr lang="ja-JP" altLang="en-US" sz="1400" dirty="0">
                <a:solidFill>
                  <a:schemeClr val="tx1"/>
                </a:solidFill>
                <a:latin typeface="BIZ UDPゴシック" panose="020B0400000000000000" pitchFamily="50" charset="-128"/>
                <a:ea typeface="BIZ UDPゴシック" panose="020B0400000000000000" pitchFamily="50" charset="-128"/>
              </a:rPr>
              <a:t>公平性、事業者の意識向上、運用面</a:t>
            </a:r>
            <a:r>
              <a:rPr lang="ja-JP" altLang="en-US" sz="1400" dirty="0" smtClean="0">
                <a:solidFill>
                  <a:schemeClr val="tx1"/>
                </a:solidFill>
                <a:latin typeface="BIZ UDPゴシック" panose="020B0400000000000000" pitchFamily="50" charset="-128"/>
                <a:ea typeface="BIZ UDPゴシック" panose="020B0400000000000000" pitchFamily="50" charset="-128"/>
              </a:rPr>
              <a:t>の課題等</a:t>
            </a:r>
            <a:r>
              <a:rPr lang="ja-JP" altLang="en-US" sz="1400" dirty="0">
                <a:solidFill>
                  <a:schemeClr val="tx1"/>
                </a:solidFill>
                <a:latin typeface="BIZ UDPゴシック" panose="020B0400000000000000" pitchFamily="50" charset="-128"/>
                <a:ea typeface="BIZ UDPゴシック" panose="020B0400000000000000" pitchFamily="50" charset="-128"/>
              </a:rPr>
              <a:t>の観点から</a:t>
            </a:r>
            <a:r>
              <a:rPr lang="ja-JP" altLang="en-US" sz="1400" dirty="0" smtClean="0">
                <a:solidFill>
                  <a:schemeClr val="tx1"/>
                </a:solidFill>
                <a:latin typeface="BIZ UDPゴシック" panose="020B0400000000000000" pitchFamily="50" charset="-128"/>
                <a:ea typeface="BIZ UDPゴシック" panose="020B0400000000000000" pitchFamily="50" charset="-128"/>
              </a:rPr>
              <a:t>、</a:t>
            </a:r>
            <a:r>
              <a:rPr lang="ja-JP" altLang="en-US" sz="1400" u="sng" dirty="0" smtClean="0">
                <a:solidFill>
                  <a:schemeClr val="tx1"/>
                </a:solidFill>
                <a:latin typeface="BIZ UDPゴシック" panose="020B0400000000000000" pitchFamily="50" charset="-128"/>
                <a:ea typeface="BIZ UDPゴシック" panose="020B0400000000000000" pitchFamily="50" charset="-128"/>
              </a:rPr>
              <a:t>今後の</a:t>
            </a:r>
            <a:r>
              <a:rPr lang="en-US" altLang="ja-JP" sz="1400" u="sng" dirty="0" smtClean="0">
                <a:solidFill>
                  <a:schemeClr val="tx1"/>
                </a:solidFill>
                <a:latin typeface="BIZ UDPゴシック" panose="020B0400000000000000" pitchFamily="50" charset="-128"/>
                <a:ea typeface="BIZ UDPゴシック" panose="020B0400000000000000" pitchFamily="50" charset="-128"/>
              </a:rPr>
              <a:t>VOC</a:t>
            </a:r>
            <a:r>
              <a:rPr lang="ja-JP" altLang="en-US" sz="1400" u="sng" dirty="0" smtClean="0">
                <a:solidFill>
                  <a:schemeClr val="tx1"/>
                </a:solidFill>
                <a:latin typeface="BIZ UDPゴシック" panose="020B0400000000000000" pitchFamily="50" charset="-128"/>
                <a:ea typeface="BIZ UDPゴシック" panose="020B0400000000000000" pitchFamily="50" charset="-128"/>
              </a:rPr>
              <a:t>排出削減は管理的</a:t>
            </a:r>
            <a:r>
              <a:rPr lang="ja-JP" altLang="en-US" sz="1400" u="sng" dirty="0">
                <a:solidFill>
                  <a:schemeClr val="tx1"/>
                </a:solidFill>
                <a:latin typeface="BIZ UDPゴシック" panose="020B0400000000000000" pitchFamily="50" charset="-128"/>
                <a:ea typeface="BIZ UDPゴシック" panose="020B0400000000000000" pitchFamily="50" charset="-128"/>
              </a:rPr>
              <a:t>手法による対策を中心</a:t>
            </a:r>
            <a:r>
              <a:rPr lang="ja-JP" altLang="en-US" sz="1400" u="sng" dirty="0" smtClean="0">
                <a:solidFill>
                  <a:schemeClr val="tx1"/>
                </a:solidFill>
                <a:latin typeface="BIZ UDPゴシック" panose="020B0400000000000000" pitchFamily="50" charset="-128"/>
                <a:ea typeface="BIZ UDPゴシック" panose="020B0400000000000000" pitchFamily="50" charset="-128"/>
              </a:rPr>
              <a:t>に推進</a:t>
            </a:r>
            <a:r>
              <a:rPr lang="ja-JP" altLang="en-US" sz="1400" u="sng" dirty="0">
                <a:solidFill>
                  <a:schemeClr val="tx1"/>
                </a:solidFill>
                <a:latin typeface="BIZ UDPゴシック" panose="020B0400000000000000" pitchFamily="50" charset="-128"/>
                <a:ea typeface="BIZ UDPゴシック" panose="020B0400000000000000" pitchFamily="50" charset="-128"/>
              </a:rPr>
              <a:t>していくべきではないか。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テキスト ボックス 7">
            <a:extLst>
              <a:ext uri="{FF2B5EF4-FFF2-40B4-BE49-F238E27FC236}">
                <a16:creationId xmlns:a16="http://schemas.microsoft.com/office/drawing/2014/main" id="{CC4FD51C-92B1-4524-A095-ED4E463E240F}"/>
              </a:ext>
            </a:extLst>
          </p:cNvPr>
          <p:cNvSpPr txBox="1"/>
          <p:nvPr/>
        </p:nvSpPr>
        <p:spPr>
          <a:xfrm>
            <a:off x="1147817" y="1270000"/>
            <a:ext cx="7942395" cy="707886"/>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論点②　府域の地域特性を考慮した排出規制と管理的手法のバランスは、現状で問題ない</a:t>
            </a:r>
            <a:r>
              <a:rPr lang="ja-JP" altLang="en-US" sz="2000" dirty="0" smtClean="0">
                <a:latin typeface="BIZ UDPゴシック" panose="020B0400000000000000" pitchFamily="50" charset="-128"/>
                <a:ea typeface="BIZ UDPゴシック" panose="020B0400000000000000" pitchFamily="50" charset="-128"/>
              </a:rPr>
              <a:t>か</a:t>
            </a:r>
            <a:endParaRPr lang="ja-JP" altLang="en-US" sz="20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212592F9-DD98-4532-9ED9-2D3EBAC43E0F}"/>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5</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98380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タイトル 1">
            <a:extLst>
              <a:ext uri="{FF2B5EF4-FFF2-40B4-BE49-F238E27FC236}">
                <a16:creationId xmlns:a16="http://schemas.microsoft.com/office/drawing/2014/main" id="{9EA91C82-2EBD-454C-BB42-B075CD20E1B0}"/>
              </a:ext>
            </a:extLst>
          </p:cNvPr>
          <p:cNvSpPr>
            <a:spLocks noGrp="1"/>
          </p:cNvSpPr>
          <p:nvPr>
            <p:ph type="title"/>
          </p:nvPr>
        </p:nvSpPr>
        <p:spPr>
          <a:xfrm>
            <a:off x="1083472" y="609600"/>
            <a:ext cx="7710904" cy="1320800"/>
          </a:xfrm>
        </p:spPr>
        <p:txBody>
          <a:bodyPr>
            <a:normAutofit/>
          </a:bodyPr>
          <a:lstStyle/>
          <a:p>
            <a:r>
              <a:rPr lang="en-US" altLang="ja-JP" dirty="0">
                <a:latin typeface="BIZ UDPゴシック" panose="020B0400000000000000" pitchFamily="50" charset="-128"/>
                <a:ea typeface="BIZ UDPゴシック" panose="020B0400000000000000" pitchFamily="50" charset="-128"/>
              </a:rPr>
              <a:t>VOC</a:t>
            </a:r>
            <a:r>
              <a:rPr lang="ja-JP" altLang="en-US" dirty="0">
                <a:latin typeface="BIZ UDPゴシック" panose="020B0400000000000000" pitchFamily="50" charset="-128"/>
                <a:ea typeface="BIZ UDPゴシック" panose="020B0400000000000000" pitchFamily="50" charset="-128"/>
              </a:rPr>
              <a:t>排出削減に関する論点整理案③</a:t>
            </a:r>
            <a:endParaRPr kumimoji="1" lang="ja-JP" altLang="en-US"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BB3AC313-9BF0-404A-BFC3-0D3C2AD3EC45}"/>
              </a:ext>
            </a:extLst>
          </p:cNvPr>
          <p:cNvSpPr txBox="1"/>
          <p:nvPr/>
        </p:nvSpPr>
        <p:spPr>
          <a:xfrm>
            <a:off x="1083470" y="1617787"/>
            <a:ext cx="7993295" cy="707886"/>
          </a:xfrm>
          <a:prstGeom prst="rect">
            <a:avLst/>
          </a:prstGeom>
          <a:noFill/>
          <a:ln>
            <a:solidFill>
              <a:schemeClr val="tx1"/>
            </a:solidFill>
          </a:ln>
        </p:spPr>
        <p:txBody>
          <a:bodyPr wrap="square" rtlCol="0">
            <a:spAutoFit/>
          </a:bodyPr>
          <a:lstStyle/>
          <a:p>
            <a:r>
              <a:rPr lang="ja-JP" altLang="en-US" sz="2000" smtClean="0">
                <a:latin typeface="BIZ UDPゴシック" panose="020B0400000000000000" pitchFamily="50" charset="-128"/>
                <a:ea typeface="BIZ UDPゴシック" panose="020B0400000000000000" pitchFamily="50" charset="-128"/>
              </a:rPr>
              <a:t>その</a:t>
            </a:r>
            <a:r>
              <a:rPr lang="ja-JP" altLang="en-US" sz="2000">
                <a:latin typeface="BIZ UDPゴシック" panose="020B0400000000000000" pitchFamily="50" charset="-128"/>
                <a:ea typeface="BIZ UDPゴシック" panose="020B0400000000000000" pitchFamily="50" charset="-128"/>
              </a:rPr>
              <a:t>他</a:t>
            </a:r>
            <a:r>
              <a:rPr lang="ja-JP" altLang="en-US" sz="2000" dirty="0">
                <a:latin typeface="BIZ UDPゴシック" panose="020B0400000000000000" pitchFamily="50" charset="-128"/>
                <a:ea typeface="BIZ UDPゴシック" panose="020B0400000000000000" pitchFamily="50" charset="-128"/>
              </a:rPr>
              <a:t>　家庭における日用品からの</a:t>
            </a:r>
            <a:r>
              <a:rPr lang="en-US" altLang="ja-JP" sz="2000" dirty="0">
                <a:latin typeface="BIZ UDPゴシック" panose="020B0400000000000000" pitchFamily="50" charset="-128"/>
                <a:ea typeface="BIZ UDPゴシック" panose="020B0400000000000000" pitchFamily="50" charset="-128"/>
              </a:rPr>
              <a:t>VOC</a:t>
            </a:r>
            <a:r>
              <a:rPr lang="ja-JP" altLang="en-US" sz="2000" dirty="0">
                <a:latin typeface="BIZ UDPゴシック" panose="020B0400000000000000" pitchFamily="50" charset="-128"/>
                <a:ea typeface="BIZ UDPゴシック" panose="020B0400000000000000" pitchFamily="50" charset="-128"/>
              </a:rPr>
              <a:t>排出削減に対する取組み推進について</a:t>
            </a:r>
          </a:p>
        </p:txBody>
      </p:sp>
      <p:sp>
        <p:nvSpPr>
          <p:cNvPr id="15" name="コンテンツ プレースホルダー 2">
            <a:extLst>
              <a:ext uri="{FF2B5EF4-FFF2-40B4-BE49-F238E27FC236}">
                <a16:creationId xmlns:a16="http://schemas.microsoft.com/office/drawing/2014/main" id="{14F7FF66-DD77-4B6B-9307-F259D255935A}"/>
              </a:ext>
            </a:extLst>
          </p:cNvPr>
          <p:cNvSpPr>
            <a:spLocks noGrp="1"/>
          </p:cNvSpPr>
          <p:nvPr>
            <p:ph idx="1"/>
          </p:nvPr>
        </p:nvSpPr>
        <p:spPr>
          <a:xfrm>
            <a:off x="1083470" y="2417208"/>
            <a:ext cx="8114318" cy="3866487"/>
          </a:xfrm>
        </p:spPr>
        <p:txBody>
          <a:bodyPr>
            <a:normAutofit/>
          </a:bodyPr>
          <a:lstStyle/>
          <a:p>
            <a:pPr marL="0" indent="0">
              <a:lnSpc>
                <a:spcPct val="1500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・環境省</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排出インベントリデータでは、日用品をはじめとする家庭からの</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排出量は全体の２割程度と、一定量の排出量がある状況。</a:t>
            </a:r>
            <a:r>
              <a:rPr lang="en-US" altLang="ja-JP" sz="1500" dirty="0">
                <a:solidFill>
                  <a:schemeClr val="tx1"/>
                </a:solidFill>
                <a:latin typeface="BIZ UDPゴシック" panose="020B0400000000000000" pitchFamily="50" charset="-128"/>
                <a:ea typeface="BIZ UDPゴシック" panose="020B0400000000000000" pitchFamily="50" charset="-128"/>
              </a:rPr>
              <a:t>【</a:t>
            </a:r>
            <a:r>
              <a:rPr lang="ja-JP" altLang="en-US" sz="1500" dirty="0">
                <a:solidFill>
                  <a:schemeClr val="tx1"/>
                </a:solidFill>
                <a:latin typeface="BIZ UDPゴシック" panose="020B0400000000000000" pitchFamily="50" charset="-128"/>
                <a:ea typeface="BIZ UDPゴシック" panose="020B0400000000000000" pitchFamily="50" charset="-128"/>
              </a:rPr>
              <a:t>資料</a:t>
            </a:r>
            <a:r>
              <a:rPr lang="en-US" altLang="ja-JP" sz="1500" dirty="0">
                <a:solidFill>
                  <a:schemeClr val="tx1"/>
                </a:solidFill>
                <a:latin typeface="BIZ UDPゴシック" panose="020B0400000000000000" pitchFamily="50" charset="-128"/>
                <a:ea typeface="BIZ UDPゴシック" panose="020B0400000000000000" pitchFamily="50" charset="-128"/>
              </a:rPr>
              <a:t>1-1 P20】</a:t>
            </a:r>
          </a:p>
          <a:p>
            <a:pPr marL="0" indent="0">
              <a:lnSpc>
                <a:spcPct val="1500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ja-JP" altLang="en-US" sz="1500" u="sng" dirty="0">
                <a:solidFill>
                  <a:schemeClr val="tx1"/>
                </a:solidFill>
                <a:latin typeface="BIZ UDPゴシック" panose="020B0400000000000000" pitchFamily="50" charset="-128"/>
                <a:ea typeface="BIZ UDPゴシック" panose="020B0400000000000000" pitchFamily="50" charset="-128"/>
              </a:rPr>
              <a:t>今後はこれまでの事業者に対する規制等の取組みに加え、家庭における日用品からの</a:t>
            </a:r>
            <a:r>
              <a:rPr lang="en-US" altLang="ja-JP" sz="1500" u="sng" dirty="0">
                <a:solidFill>
                  <a:schemeClr val="tx1"/>
                </a:solidFill>
                <a:latin typeface="BIZ UDPゴシック" panose="020B0400000000000000" pitchFamily="50" charset="-128"/>
                <a:ea typeface="BIZ UDPゴシック" panose="020B0400000000000000" pitchFamily="50" charset="-128"/>
              </a:rPr>
              <a:t>VOC</a:t>
            </a:r>
            <a:r>
              <a:rPr lang="ja-JP" altLang="en-US" sz="1500" u="sng" dirty="0">
                <a:solidFill>
                  <a:schemeClr val="tx1"/>
                </a:solidFill>
                <a:latin typeface="BIZ UDPゴシック" panose="020B0400000000000000" pitchFamily="50" charset="-128"/>
                <a:ea typeface="BIZ UDPゴシック" panose="020B0400000000000000" pitchFamily="50" charset="-128"/>
              </a:rPr>
              <a:t>排出量の削減にも積極的に取り組むべき</a:t>
            </a:r>
            <a:r>
              <a:rPr lang="ja-JP" altLang="en-US" sz="1500" dirty="0">
                <a:solidFill>
                  <a:schemeClr val="tx1"/>
                </a:solidFill>
                <a:latin typeface="BIZ UDPゴシック" panose="020B0400000000000000" pitchFamily="50" charset="-128"/>
                <a:ea typeface="BIZ UDPゴシック" panose="020B0400000000000000" pitchFamily="50" charset="-128"/>
              </a:rPr>
              <a:t>ではないか。</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・日用品からの</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排出量削減には、消費者が低</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製品を選択することに加え、製造者や販売者による</a:t>
            </a:r>
            <a:r>
              <a:rPr lang="en-US" altLang="ja-JP" sz="1500" dirty="0">
                <a:solidFill>
                  <a:schemeClr val="tx1"/>
                </a:solidFill>
                <a:latin typeface="BIZ UDPゴシック" panose="020B0400000000000000" pitchFamily="50" charset="-128"/>
                <a:ea typeface="BIZ UDPゴシック" panose="020B0400000000000000" pitchFamily="50" charset="-128"/>
              </a:rPr>
              <a:t>VOC</a:t>
            </a:r>
            <a:r>
              <a:rPr lang="ja-JP" altLang="en-US" sz="1500" dirty="0">
                <a:solidFill>
                  <a:schemeClr val="tx1"/>
                </a:solidFill>
                <a:latin typeface="BIZ UDPゴシック" panose="020B0400000000000000" pitchFamily="50" charset="-128"/>
                <a:ea typeface="BIZ UDPゴシック" panose="020B0400000000000000" pitchFamily="50" charset="-128"/>
              </a:rPr>
              <a:t>の含有率を減らした製品の開発及び適正な使用量や保管方法についての消費者への呼びかけ等の取組みが必要である。</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500" dirty="0">
                <a:solidFill>
                  <a:schemeClr val="tx1"/>
                </a:solidFill>
                <a:latin typeface="BIZ UDPゴシック" panose="020B0400000000000000" pitchFamily="50" charset="-128"/>
                <a:ea typeface="BIZ UDPゴシック" panose="020B0400000000000000" pitchFamily="50" charset="-128"/>
              </a:rPr>
              <a:t>・</a:t>
            </a:r>
            <a:r>
              <a:rPr lang="ja-JP" altLang="en-US" sz="1500" u="sng" dirty="0">
                <a:solidFill>
                  <a:schemeClr val="tx1"/>
                </a:solidFill>
                <a:latin typeface="BIZ UDPゴシック" panose="020B0400000000000000" pitchFamily="50" charset="-128"/>
                <a:ea typeface="BIZ UDPゴシック" panose="020B0400000000000000" pitchFamily="50" charset="-128"/>
              </a:rPr>
              <a:t>これらの取組みについては</a:t>
            </a:r>
            <a:r>
              <a:rPr lang="ja-JP" altLang="en-US" sz="1500" u="sng" dirty="0" smtClean="0">
                <a:solidFill>
                  <a:schemeClr val="tx1"/>
                </a:solidFill>
                <a:latin typeface="BIZ UDPゴシック" panose="020B0400000000000000" pitchFamily="50" charset="-128"/>
                <a:ea typeface="BIZ UDPゴシック" panose="020B0400000000000000" pitchFamily="50" charset="-128"/>
              </a:rPr>
              <a:t>、事</a:t>
            </a:r>
            <a:r>
              <a:rPr lang="ja-JP" altLang="en-US" sz="1500" u="sng" dirty="0">
                <a:solidFill>
                  <a:schemeClr val="tx1"/>
                </a:solidFill>
                <a:latin typeface="BIZ UDPゴシック" panose="020B0400000000000000" pitchFamily="50" charset="-128"/>
                <a:ea typeface="BIZ UDPゴシック" panose="020B0400000000000000" pitchFamily="50" charset="-128"/>
              </a:rPr>
              <a:t>業者への協力や、府民の生活スタイルの転換を呼びかける啓発的手法を中心に実施していくべき</a:t>
            </a:r>
            <a:r>
              <a:rPr lang="ja-JP" altLang="en-US" sz="1500" dirty="0">
                <a:solidFill>
                  <a:schemeClr val="tx1"/>
                </a:solidFill>
                <a:latin typeface="BIZ UDPゴシック" panose="020B0400000000000000" pitchFamily="50" charset="-128"/>
                <a:ea typeface="BIZ UDPゴシック" panose="020B0400000000000000" pitchFamily="50" charset="-128"/>
              </a:rPr>
              <a:t>ではないか。</a:t>
            </a:r>
            <a:endParaRPr kumimoji="1" lang="ja-JP" altLang="en-US" sz="1500" dirty="0">
              <a:solidFill>
                <a:schemeClr val="tx1"/>
              </a:solidFill>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8812ECBA-063D-486C-8C29-DAB6C6008A19}"/>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6</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5431323"/>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1471</Words>
  <Application>Microsoft Office PowerPoint</Application>
  <PresentationFormat>A4 210 x 297 mm</PresentationFormat>
  <Paragraphs>51</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BIZ UDPゴシック</vt:lpstr>
      <vt:lpstr>メイリオ</vt:lpstr>
      <vt:lpstr>游ゴシック</vt:lpstr>
      <vt:lpstr>Arial</vt:lpstr>
      <vt:lpstr>Trebuchet MS</vt:lpstr>
      <vt:lpstr>Wingdings 3</vt:lpstr>
      <vt:lpstr>ファセット</vt:lpstr>
      <vt:lpstr>PowerPoint プレゼンテーション</vt:lpstr>
      <vt:lpstr>条例における排出規制制度の効果と課題①</vt:lpstr>
      <vt:lpstr>条例における排出規制制度の効果と課題②</vt:lpstr>
      <vt:lpstr>VOC排出削減に関する論点整理案①</vt:lpstr>
      <vt:lpstr>VOC排出削減に関する論点整理案②</vt:lpstr>
      <vt:lpstr>VOC排出削減に関する論点整理案③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2021-02-09T02:11:31Z</dcterms:created>
  <dcterms:modified xsi:type="dcterms:W3CDTF">2021-02-09T02:11:36Z</dcterms:modified>
</cp:coreProperties>
</file>