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autoCompressPictures="0">
  <p:sldMasterIdLst>
    <p:sldMasterId id="2147483686" r:id="rId1"/>
  </p:sldMasterIdLst>
  <p:notesMasterIdLst>
    <p:notesMasterId r:id="rId34"/>
  </p:notesMasterIdLst>
  <p:handoutMasterIdLst>
    <p:handoutMasterId r:id="rId35"/>
  </p:handoutMasterIdLst>
  <p:sldIdLst>
    <p:sldId id="262" r:id="rId2"/>
    <p:sldId id="317" r:id="rId3"/>
    <p:sldId id="373" r:id="rId4"/>
    <p:sldId id="259" r:id="rId5"/>
    <p:sldId id="367" r:id="rId6"/>
    <p:sldId id="374" r:id="rId7"/>
    <p:sldId id="323" r:id="rId8"/>
    <p:sldId id="376" r:id="rId9"/>
    <p:sldId id="378" r:id="rId10"/>
    <p:sldId id="383" r:id="rId11"/>
    <p:sldId id="381" r:id="rId12"/>
    <p:sldId id="387" r:id="rId13"/>
    <p:sldId id="368" r:id="rId14"/>
    <p:sldId id="389" r:id="rId15"/>
    <p:sldId id="371" r:id="rId16"/>
    <p:sldId id="372" r:id="rId17"/>
    <p:sldId id="382" r:id="rId18"/>
    <p:sldId id="386" r:id="rId19"/>
    <p:sldId id="396" r:id="rId20"/>
    <p:sldId id="391" r:id="rId21"/>
    <p:sldId id="392" r:id="rId22"/>
    <p:sldId id="393" r:id="rId23"/>
    <p:sldId id="394" r:id="rId24"/>
    <p:sldId id="395" r:id="rId25"/>
    <p:sldId id="380" r:id="rId26"/>
    <p:sldId id="364" r:id="rId27"/>
    <p:sldId id="365" r:id="rId28"/>
    <p:sldId id="366" r:id="rId29"/>
    <p:sldId id="384" r:id="rId30"/>
    <p:sldId id="321" r:id="rId31"/>
    <p:sldId id="316" r:id="rId32"/>
    <p:sldId id="390" r:id="rId3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6600"/>
    <a:srgbClr val="FFFFFF"/>
    <a:srgbClr val="FFCC66"/>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5830" autoAdjust="0"/>
  </p:normalViewPr>
  <p:slideViewPr>
    <p:cSldViewPr snapToGrid="0">
      <p:cViewPr varScale="1">
        <p:scale>
          <a:sx n="74" d="100"/>
          <a:sy n="74" d="100"/>
        </p:scale>
        <p:origin x="384" y="7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88658D3-820C-4A15-B271-1639FD22586C}"/>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718745C-0B19-4D09-B0CB-4A875CA2D07C}"/>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6F9C584F-74AE-47DC-A83F-A551590D61A1}" type="datetimeFigureOut">
              <a:rPr kumimoji="1" lang="ja-JP" altLang="en-US" smtClean="0"/>
              <a:t>2021/4/13</a:t>
            </a:fld>
            <a:endParaRPr kumimoji="1" lang="ja-JP" altLang="en-US"/>
          </a:p>
        </p:txBody>
      </p:sp>
      <p:sp>
        <p:nvSpPr>
          <p:cNvPr id="4" name="フッター プレースホルダー 3">
            <a:extLst>
              <a:ext uri="{FF2B5EF4-FFF2-40B4-BE49-F238E27FC236}">
                <a16:creationId xmlns:a16="http://schemas.microsoft.com/office/drawing/2014/main" id="{DA3AFB1A-1CF8-474D-947A-5CDA9800225B}"/>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73DB8E78-91E5-4FFF-B1AC-6B22ED00B280}"/>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42FA6BE-E03D-422C-8DEF-25CE055DB854}" type="slidenum">
              <a:rPr kumimoji="1" lang="ja-JP" altLang="en-US" smtClean="0"/>
              <a:t>‹#›</a:t>
            </a:fld>
            <a:endParaRPr kumimoji="1" lang="ja-JP" altLang="en-US"/>
          </a:p>
        </p:txBody>
      </p:sp>
    </p:spTree>
    <p:extLst>
      <p:ext uri="{BB962C8B-B14F-4D97-AF65-F5344CB8AC3E}">
        <p14:creationId xmlns:p14="http://schemas.microsoft.com/office/powerpoint/2010/main" val="37772334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A5CA084-FE37-49B5-B8C7-FCA1579D17A1}" type="datetimeFigureOut">
              <a:rPr kumimoji="1" lang="ja-JP" altLang="en-US" smtClean="0"/>
              <a:t>2021/4/13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B4B1ED3-4897-46F3-9949-886ECDDD896F}" type="slidenum">
              <a:rPr kumimoji="1" lang="ja-JP" altLang="en-US" smtClean="0"/>
              <a:t>‹#›</a:t>
            </a:fld>
            <a:endParaRPr kumimoji="1" lang="ja-JP" altLang="en-US"/>
          </a:p>
        </p:txBody>
      </p:sp>
    </p:spTree>
    <p:extLst>
      <p:ext uri="{BB962C8B-B14F-4D97-AF65-F5344CB8AC3E}">
        <p14:creationId xmlns:p14="http://schemas.microsoft.com/office/powerpoint/2010/main" val="18941448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171" y="-8468"/>
            <a:ext cx="9935592"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7D54CBD-1E73-4DB0-A80E-2D631038AE97}"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00222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FF852C9-40AE-4562-9FC8-EE63901DDEAC}"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35488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C5CEBF-FCE6-4B49-858C-6DD8D95F634D}"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41131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368C4E5-1B83-437F-B4C1-5F762EF3DC6B}"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096943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2EEE1DB-8C72-430E-8233-1BDAE291053C}"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10915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58606FB-F559-4E09-AEDE-E2D82A215524}"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77820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A31576-4D32-499C-BA79-261BC51CB9A3}"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639021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D84AF1-34C4-45E4-BD76-48422B2028E2}"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217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F38C21-6AB4-4178-B9B8-09902E1F3BAD}"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2356083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C01743-F1D4-471E-83FD-4110CB1E1EEA}"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33648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98FFACE-B253-49B6-B727-27FB52378CF7}" type="datetime1">
              <a:rPr lang="en-US" altLang="ja-JP" smtClean="0"/>
              <a:t>4/13/2021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311406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90CA6D-D8D5-48F5-AB7C-089C3FBAADB6}" type="datetime1">
              <a:rPr lang="en-US" altLang="ja-JP" smtClean="0"/>
              <a:t>4/13/2021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56753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E35C277-81C0-449A-9FE8-5C3FDDBC0D21}" type="datetime1">
              <a:rPr lang="en-US" altLang="ja-JP" smtClean="0"/>
              <a:t>4/13/2021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38309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290BA1-8F42-447A-A980-90C789177F68}" type="datetime1">
              <a:rPr lang="en-US" altLang="ja-JP" smtClean="0"/>
              <a:t>4/13/2021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692582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543CB40-17AF-430A-9DAA-78C79AA052F3}" type="datetime1">
              <a:rPr lang="en-US" altLang="ja-JP" smtClean="0"/>
              <a:t>4/13/2021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066790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0B33D3-C56C-405B-94C3-1B28AC5347B6}" type="datetime1">
              <a:rPr lang="en-US" altLang="ja-JP" smtClean="0"/>
              <a:t>4/13/2021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53987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7" name="Group 16"/>
          <p:cNvGrpSpPr/>
          <p:nvPr/>
        </p:nvGrpSpPr>
        <p:grpSpPr>
          <a:xfrm>
            <a:off x="-9172" y="-8468"/>
            <a:ext cx="9935593"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6BE295-9B3E-4679-9DE7-7B93C88DF62D}" type="datetime1">
              <a:rPr lang="en-US" altLang="ja-JP" smtClean="0"/>
              <a:t>4/13/2021</a:t>
            </a:fld>
            <a:endParaRPr lang="en-US"/>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42690044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タイトル 1">
            <a:extLst>
              <a:ext uri="{FF2B5EF4-FFF2-40B4-BE49-F238E27FC236}">
                <a16:creationId xmlns:a16="http://schemas.microsoft.com/office/drawing/2014/main" id="{66514161-D461-47ED-B67B-B85211C9821C}"/>
              </a:ext>
            </a:extLst>
          </p:cNvPr>
          <p:cNvSpPr txBox="1">
            <a:spLocks/>
          </p:cNvSpPr>
          <p:nvPr/>
        </p:nvSpPr>
        <p:spPr>
          <a:xfrm>
            <a:off x="609600" y="1491177"/>
            <a:ext cx="7665716" cy="2629999"/>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endParaRPr lang="ja-JP" altLang="en-US"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6F1E4E8C-C05F-4C3D-940D-BAB485AB187E}"/>
              </a:ext>
            </a:extLst>
          </p:cNvPr>
          <p:cNvSpPr txBox="1"/>
          <p:nvPr/>
        </p:nvSpPr>
        <p:spPr>
          <a:xfrm>
            <a:off x="7315200" y="520505"/>
            <a:ext cx="1197764" cy="369332"/>
          </a:xfrm>
          <a:prstGeom prst="rect">
            <a:avLst/>
          </a:prstGeom>
          <a:noFill/>
          <a:ln>
            <a:solidFill>
              <a:schemeClr val="tx1"/>
            </a:solidFill>
          </a:ln>
        </p:spPr>
        <p:txBody>
          <a:bodyPr wrap="none" rtlCol="0">
            <a:spAutoFit/>
          </a:bodyPr>
          <a:lstStyle/>
          <a:p>
            <a:r>
              <a:rPr kumimoji="1" lang="ja-JP" altLang="en-US">
                <a:latin typeface="BIZ UDPゴシック" panose="020B0400000000000000" pitchFamily="50" charset="-128"/>
                <a:ea typeface="BIZ UDPゴシック" panose="020B0400000000000000" pitchFamily="50" charset="-128"/>
              </a:rPr>
              <a:t>資料１－２</a:t>
            </a:r>
            <a:endParaRPr kumimoji="1" lang="ja-JP" altLang="en-US" dirty="0">
              <a:latin typeface="BIZ UDPゴシック" panose="020B0400000000000000" pitchFamily="50" charset="-128"/>
              <a:ea typeface="BIZ UDPゴシック" panose="020B0400000000000000" pitchFamily="50" charset="-128"/>
            </a:endParaRPr>
          </a:p>
        </p:txBody>
      </p:sp>
      <p:sp>
        <p:nvSpPr>
          <p:cNvPr id="8" name="タイトル 7">
            <a:extLst>
              <a:ext uri="{FF2B5EF4-FFF2-40B4-BE49-F238E27FC236}">
                <a16:creationId xmlns:a16="http://schemas.microsoft.com/office/drawing/2014/main" id="{03F00E16-5A40-4748-9F1E-7BA895C4D2D4}"/>
              </a:ext>
            </a:extLst>
          </p:cNvPr>
          <p:cNvSpPr>
            <a:spLocks noGrp="1"/>
          </p:cNvSpPr>
          <p:nvPr>
            <p:ph type="title"/>
          </p:nvPr>
        </p:nvSpPr>
        <p:spPr>
          <a:xfrm>
            <a:off x="1674662" y="2768600"/>
            <a:ext cx="6876689" cy="1320800"/>
          </a:xfrm>
        </p:spPr>
        <p:txBody>
          <a:bodyPr>
            <a:normAutofit fontScale="90000"/>
          </a:bodyPr>
          <a:lstStyle/>
          <a:p>
            <a:pPr algn="ctr"/>
            <a:r>
              <a:rPr lang="ja-JP" altLang="en-US" dirty="0">
                <a:latin typeface="BIZ UDPゴシック" panose="020B0400000000000000" pitchFamily="50" charset="-128"/>
                <a:ea typeface="BIZ UDPゴシック" panose="020B0400000000000000" pitchFamily="50" charset="-128"/>
              </a:rPr>
              <a:t>ばいじん排出規制に係る現状と論点整理について</a:t>
            </a:r>
            <a:br>
              <a:rPr lang="ja-JP" altLang="en-US" dirty="0">
                <a:latin typeface="BIZ UDPゴシック" panose="020B0400000000000000" pitchFamily="50" charset="-128"/>
                <a:ea typeface="BIZ UDPゴシック" panose="020B0400000000000000" pitchFamily="50" charset="-128"/>
              </a:rPr>
            </a:br>
            <a:endParaRPr lang="ja-JP" altLang="en-US"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7904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7EBFE593-D5DF-49A8-B41A-5AF8CBC99A0A}"/>
              </a:ext>
            </a:extLst>
          </p:cNvPr>
          <p:cNvSpPr>
            <a:spLocks noGrp="1"/>
          </p:cNvSpPr>
          <p:nvPr>
            <p:ph type="title"/>
          </p:nvPr>
        </p:nvSpPr>
        <p:spPr>
          <a:xfrm>
            <a:off x="1083470" y="609600"/>
            <a:ext cx="8365330" cy="850900"/>
          </a:xfrm>
        </p:spPr>
        <p:txBody>
          <a:bodyPr>
            <a:noAutofit/>
          </a:bodyPr>
          <a:lstStyle/>
          <a:p>
            <a:r>
              <a:rPr lang="ja-JP" altLang="en-US" sz="2800" dirty="0">
                <a:latin typeface="BIZ UDPゴシック" panose="020B0400000000000000" pitchFamily="50" charset="-128"/>
                <a:ea typeface="BIZ UDPゴシック" panose="020B0400000000000000" pitchFamily="50" charset="-128"/>
              </a:rPr>
              <a:t>施設分類毎</a:t>
            </a:r>
            <a:r>
              <a:rPr kumimoji="1" lang="ja-JP" altLang="en-US" sz="2800" dirty="0">
                <a:latin typeface="BIZ UDPゴシック" panose="020B0400000000000000" pitchFamily="50" charset="-128"/>
                <a:ea typeface="BIZ UDPゴシック" panose="020B0400000000000000" pitchFamily="50" charset="-128"/>
              </a:rPr>
              <a:t>のばいじん発生源および排出状況</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7" name="表 7">
            <a:extLst>
              <a:ext uri="{FF2B5EF4-FFF2-40B4-BE49-F238E27FC236}">
                <a16:creationId xmlns:a16="http://schemas.microsoft.com/office/drawing/2014/main" id="{059D412F-3296-49A6-A2D9-B33D0710B0B1}"/>
              </a:ext>
            </a:extLst>
          </p:cNvPr>
          <p:cNvGraphicFramePr>
            <a:graphicFrameLocks noGrp="1"/>
          </p:cNvGraphicFramePr>
          <p:nvPr>
            <p:extLst>
              <p:ext uri="{D42A27DB-BD31-4B8C-83A1-F6EECF244321}">
                <p14:modId xmlns:p14="http://schemas.microsoft.com/office/powerpoint/2010/main" val="3886899143"/>
              </p:ext>
            </p:extLst>
          </p:nvPr>
        </p:nvGraphicFramePr>
        <p:xfrm>
          <a:off x="930342" y="1374123"/>
          <a:ext cx="8365329" cy="4709442"/>
        </p:xfrm>
        <a:graphic>
          <a:graphicData uri="http://schemas.openxmlformats.org/drawingml/2006/table">
            <a:tbl>
              <a:tblPr firstRow="1" bandRow="1">
                <a:tableStyleId>{5C22544A-7EE6-4342-B048-85BDC9FD1C3A}</a:tableStyleId>
              </a:tblPr>
              <a:tblGrid>
                <a:gridCol w="2196168">
                  <a:extLst>
                    <a:ext uri="{9D8B030D-6E8A-4147-A177-3AD203B41FA5}">
                      <a16:colId xmlns:a16="http://schemas.microsoft.com/office/drawing/2014/main" val="1744772253"/>
                    </a:ext>
                  </a:extLst>
                </a:gridCol>
                <a:gridCol w="1382911">
                  <a:extLst>
                    <a:ext uri="{9D8B030D-6E8A-4147-A177-3AD203B41FA5}">
                      <a16:colId xmlns:a16="http://schemas.microsoft.com/office/drawing/2014/main" val="106549763"/>
                    </a:ext>
                  </a:extLst>
                </a:gridCol>
                <a:gridCol w="1528169">
                  <a:extLst>
                    <a:ext uri="{9D8B030D-6E8A-4147-A177-3AD203B41FA5}">
                      <a16:colId xmlns:a16="http://schemas.microsoft.com/office/drawing/2014/main" val="1796750392"/>
                    </a:ext>
                  </a:extLst>
                </a:gridCol>
                <a:gridCol w="2099869">
                  <a:extLst>
                    <a:ext uri="{9D8B030D-6E8A-4147-A177-3AD203B41FA5}">
                      <a16:colId xmlns:a16="http://schemas.microsoft.com/office/drawing/2014/main" val="3371727951"/>
                    </a:ext>
                  </a:extLst>
                </a:gridCol>
                <a:gridCol w="1158212">
                  <a:extLst>
                    <a:ext uri="{9D8B030D-6E8A-4147-A177-3AD203B41FA5}">
                      <a16:colId xmlns:a16="http://schemas.microsoft.com/office/drawing/2014/main" val="1913069011"/>
                    </a:ext>
                  </a:extLst>
                </a:gridCol>
              </a:tblGrid>
              <a:tr h="749229">
                <a:tc>
                  <a:txBody>
                    <a:bodyPr/>
                    <a:lstStyle/>
                    <a:p>
                      <a:pPr algn="ctr"/>
                      <a:r>
                        <a:rPr kumimoji="1" lang="ja-JP" altLang="en-US" sz="1200" dirty="0">
                          <a:latin typeface="BIZ UDPゴシック" panose="020B0400000000000000" pitchFamily="50" charset="-128"/>
                          <a:ea typeface="BIZ UDPゴシック" panose="020B0400000000000000" pitchFamily="50" charset="-128"/>
                        </a:rPr>
                        <a:t>分類</a:t>
                      </a: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条例項番号</a:t>
                      </a: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主な燃料</a:t>
                      </a: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主な発生源</a:t>
                      </a: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事業者自らの測定による排出状況</a:t>
                      </a:r>
                    </a:p>
                  </a:txBody>
                  <a:tcPr anchor="ctr"/>
                </a:tc>
                <a:extLst>
                  <a:ext uri="{0D108BD9-81ED-4DB2-BD59-A6C34878D82A}">
                    <a16:rowId xmlns:a16="http://schemas.microsoft.com/office/drawing/2014/main" val="270818653"/>
                  </a:ext>
                </a:extLst>
              </a:tr>
              <a:tr h="535164">
                <a:tc>
                  <a:txBody>
                    <a:bodyPr/>
                    <a:lstStyle/>
                    <a:p>
                      <a:r>
                        <a:rPr kumimoji="1" lang="ja-JP" altLang="en-US" sz="1200" dirty="0">
                          <a:latin typeface="BIZ UDPゴシック" panose="020B0400000000000000" pitchFamily="50" charset="-128"/>
                          <a:ea typeface="BIZ UDPゴシック" panose="020B0400000000000000" pitchFamily="50" charset="-128"/>
                        </a:rPr>
                        <a:t>①食料品の製造の用に供する直火炉・加熱炉</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２、３項</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都市ガス</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原料（小麦粉等）</a:t>
                      </a: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中</a:t>
                      </a:r>
                    </a:p>
                  </a:txBody>
                  <a:tcPr anchor="ctr"/>
                </a:tc>
                <a:extLst>
                  <a:ext uri="{0D108BD9-81ED-4DB2-BD59-A6C34878D82A}">
                    <a16:rowId xmlns:a16="http://schemas.microsoft.com/office/drawing/2014/main" val="3810645871"/>
                  </a:ext>
                </a:extLst>
              </a:tr>
              <a:tr h="53516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rPr>
                        <a:t>②無機化学工業品の製造</a:t>
                      </a:r>
                      <a:r>
                        <a:rPr kumimoji="1" lang="ja-JP" altLang="en-US" sz="1200" kern="100" dirty="0">
                          <a:effectLst/>
                          <a:latin typeface="BIZ UDPゴシック" panose="020B0400000000000000" pitchFamily="50" charset="-128"/>
                          <a:ea typeface="BIZ UDPゴシック" panose="020B0400000000000000" pitchFamily="50" charset="-128"/>
                        </a:rPr>
                        <a:t>の用に供する反応炉・加熱炉等</a:t>
                      </a:r>
                      <a:endParaRPr lang="ja-JP" altLang="ja-JP" sz="1200" kern="100" dirty="0">
                        <a:effectLst/>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４～９項</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都市ガス・</a:t>
                      </a:r>
                      <a:r>
                        <a:rPr kumimoji="1" lang="en-US" altLang="ja-JP" sz="1200" dirty="0">
                          <a:latin typeface="BIZ UDPゴシック" panose="020B0400000000000000" pitchFamily="50" charset="-128"/>
                          <a:ea typeface="BIZ UDPゴシック" panose="020B0400000000000000" pitchFamily="50" charset="-128"/>
                        </a:rPr>
                        <a:t>LNG</a:t>
                      </a:r>
                      <a:r>
                        <a:rPr kumimoji="1" lang="ja-JP" altLang="en-US" sz="1200" dirty="0">
                          <a:latin typeface="BIZ UDPゴシック" panose="020B0400000000000000" pitchFamily="50" charset="-128"/>
                          <a:ea typeface="BIZ UDPゴシック" panose="020B0400000000000000" pitchFamily="50" charset="-128"/>
                        </a:rPr>
                        <a:t>・電気</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原料（苛性ソーダ等）</a:t>
                      </a:r>
                    </a:p>
                  </a:txBody>
                  <a:tcPr anchor="ctr"/>
                </a:tc>
                <a:tc>
                  <a:txBody>
                    <a:bodyPr/>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小</a:t>
                      </a:r>
                    </a:p>
                  </a:txBody>
                  <a:tcPr anchor="ctr"/>
                </a:tc>
                <a:extLst>
                  <a:ext uri="{0D108BD9-81ED-4DB2-BD59-A6C34878D82A}">
                    <a16:rowId xmlns:a16="http://schemas.microsoft.com/office/drawing/2014/main" val="2878110782"/>
                  </a:ext>
                </a:extLst>
              </a:tr>
              <a:tr h="535164">
                <a:tc>
                  <a:txBody>
                    <a:bodyPr/>
                    <a:lstStyle/>
                    <a:p>
                      <a:r>
                        <a:rPr kumimoji="1" lang="ja-JP" altLang="en-US" sz="1200" dirty="0">
                          <a:latin typeface="BIZ UDPゴシック" panose="020B0400000000000000" pitchFamily="50" charset="-128"/>
                          <a:ea typeface="BIZ UDPゴシック" panose="020B0400000000000000" pitchFamily="50" charset="-128"/>
                        </a:rPr>
                        <a:t>③窯業製品の製造の用に供する焼成炉・加熱炉等</a:t>
                      </a:r>
                    </a:p>
                  </a:txBody>
                  <a:tcPr anchor="ctr"/>
                </a:tc>
                <a:tc>
                  <a:txBody>
                    <a:bodyPr/>
                    <a:lstStyle/>
                    <a:p>
                      <a:r>
                        <a:rPr kumimoji="1" lang="en-US" altLang="ja-JP" sz="1200" dirty="0">
                          <a:latin typeface="BIZ UDPゴシック" panose="020B0400000000000000" pitchFamily="50" charset="-128"/>
                          <a:ea typeface="BIZ UDPゴシック" panose="020B0400000000000000" pitchFamily="50" charset="-128"/>
                        </a:rPr>
                        <a:t>11</a:t>
                      </a: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13</a:t>
                      </a:r>
                      <a:r>
                        <a:rPr kumimoji="1" lang="ja-JP" altLang="en-US" sz="1200" dirty="0">
                          <a:latin typeface="BIZ UDPゴシック" panose="020B0400000000000000" pitchFamily="50" charset="-128"/>
                          <a:ea typeface="BIZ UDPゴシック" panose="020B0400000000000000" pitchFamily="50" charset="-128"/>
                        </a:rPr>
                        <a:t>項</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都市ガス・電気</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原料（セメント・骨材・ホーロー等）</a:t>
                      </a:r>
                    </a:p>
                  </a:txBody>
                  <a:tcPr anchor="ctr"/>
                </a:tc>
                <a:tc>
                  <a:txBody>
                    <a:bodyPr/>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小</a:t>
                      </a:r>
                    </a:p>
                  </a:txBody>
                  <a:tcPr anchor="ctr"/>
                </a:tc>
                <a:extLst>
                  <a:ext uri="{0D108BD9-81ED-4DB2-BD59-A6C34878D82A}">
                    <a16:rowId xmlns:a16="http://schemas.microsoft.com/office/drawing/2014/main" val="877480925"/>
                  </a:ext>
                </a:extLst>
              </a:tr>
              <a:tr h="535164">
                <a:tc>
                  <a:txBody>
                    <a:bodyPr/>
                    <a:lstStyle/>
                    <a:p>
                      <a:r>
                        <a:rPr kumimoji="1" lang="ja-JP" altLang="en-US" sz="1200" dirty="0">
                          <a:latin typeface="BIZ UDPゴシック" panose="020B0400000000000000" pitchFamily="50" charset="-128"/>
                          <a:ea typeface="BIZ UDPゴシック" panose="020B0400000000000000" pitchFamily="50" charset="-128"/>
                        </a:rPr>
                        <a:t>④金属精錬に供する焼結炉・煆焼炉・電気炉</a:t>
                      </a:r>
                    </a:p>
                  </a:txBody>
                  <a:tcPr anchor="ctr"/>
                </a:tc>
                <a:tc>
                  <a:txBody>
                    <a:bodyPr/>
                    <a:lstStyle/>
                    <a:p>
                      <a:r>
                        <a:rPr kumimoji="1" lang="en-US" altLang="ja-JP" sz="1200" dirty="0">
                          <a:latin typeface="BIZ UDPゴシック" panose="020B0400000000000000" pitchFamily="50" charset="-128"/>
                          <a:ea typeface="BIZ UDPゴシック" panose="020B0400000000000000" pitchFamily="50" charset="-128"/>
                        </a:rPr>
                        <a:t>15</a:t>
                      </a: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16</a:t>
                      </a: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22</a:t>
                      </a:r>
                      <a:r>
                        <a:rPr kumimoji="1" lang="ja-JP" altLang="en-US" sz="1200" dirty="0">
                          <a:latin typeface="BIZ UDPゴシック" panose="020B0400000000000000" pitchFamily="50" charset="-128"/>
                          <a:ea typeface="BIZ UDPゴシック" panose="020B0400000000000000" pitchFamily="50" charset="-128"/>
                        </a:rPr>
                        <a:t>項</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電気</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原料（金属）</a:t>
                      </a: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小</a:t>
                      </a:r>
                    </a:p>
                  </a:txBody>
                  <a:tcPr anchor="ctr"/>
                </a:tc>
                <a:extLst>
                  <a:ext uri="{0D108BD9-81ED-4DB2-BD59-A6C34878D82A}">
                    <a16:rowId xmlns:a16="http://schemas.microsoft.com/office/drawing/2014/main" val="995507117"/>
                  </a:ext>
                </a:extLst>
              </a:tr>
              <a:tr h="749229">
                <a:tc>
                  <a:txBody>
                    <a:bodyPr/>
                    <a:lstStyle/>
                    <a:p>
                      <a:r>
                        <a:rPr kumimoji="1" lang="ja-JP" altLang="en-US" sz="1200" dirty="0">
                          <a:latin typeface="BIZ UDPゴシック" panose="020B0400000000000000" pitchFamily="50" charset="-128"/>
                          <a:ea typeface="BIZ UDPゴシック" panose="020B0400000000000000" pitchFamily="50" charset="-128"/>
                        </a:rPr>
                        <a:t>⑤金属精製、製錬、鍛造、溶融めっきに用に供する溶解炉・加熱炉</a:t>
                      </a:r>
                    </a:p>
                  </a:txBody>
                  <a:tcPr anchor="ctr"/>
                </a:tc>
                <a:tc>
                  <a:txBody>
                    <a:bodyPr/>
                    <a:lstStyle/>
                    <a:p>
                      <a:r>
                        <a:rPr kumimoji="1" lang="en-US" altLang="ja-JP" sz="1200" dirty="0">
                          <a:latin typeface="BIZ UDPゴシック" panose="020B0400000000000000" pitchFamily="50" charset="-128"/>
                          <a:ea typeface="BIZ UDPゴシック" panose="020B0400000000000000" pitchFamily="50" charset="-128"/>
                        </a:rPr>
                        <a:t>17</a:t>
                      </a: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20</a:t>
                      </a:r>
                      <a:r>
                        <a:rPr kumimoji="1" lang="ja-JP" altLang="en-US" sz="1200" dirty="0">
                          <a:latin typeface="BIZ UDPゴシック" panose="020B0400000000000000" pitchFamily="50" charset="-128"/>
                          <a:ea typeface="BIZ UDPゴシック" panose="020B0400000000000000" pitchFamily="50" charset="-128"/>
                        </a:rPr>
                        <a:t>項</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都市ガス・</a:t>
                      </a:r>
                      <a:r>
                        <a:rPr kumimoji="1" lang="en-US" altLang="ja-JP" sz="1200" dirty="0">
                          <a:latin typeface="BIZ UDPゴシック" panose="020B0400000000000000" pitchFamily="50" charset="-128"/>
                          <a:ea typeface="BIZ UDPゴシック" panose="020B0400000000000000" pitchFamily="50" charset="-128"/>
                        </a:rPr>
                        <a:t>LPG</a:t>
                      </a: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LNG</a:t>
                      </a:r>
                      <a:r>
                        <a:rPr kumimoji="1" lang="ja-JP" altLang="en-US" sz="1200" dirty="0">
                          <a:latin typeface="BIZ UDPゴシック" panose="020B0400000000000000" pitchFamily="50" charset="-128"/>
                          <a:ea typeface="BIZ UDPゴシック" panose="020B0400000000000000" pitchFamily="50" charset="-128"/>
                        </a:rPr>
                        <a:t>・電気・</a:t>
                      </a:r>
                      <a:r>
                        <a:rPr kumimoji="1" lang="en-US" altLang="ja-JP" sz="1200" dirty="0">
                          <a:latin typeface="BIZ UDPゴシック" panose="020B0400000000000000" pitchFamily="50" charset="-128"/>
                          <a:ea typeface="BIZ UDPゴシック" panose="020B0400000000000000" pitchFamily="50" charset="-128"/>
                        </a:rPr>
                        <a:t>A</a:t>
                      </a:r>
                      <a:r>
                        <a:rPr kumimoji="1" lang="ja-JP" altLang="en-US" sz="1200" dirty="0">
                          <a:latin typeface="BIZ UDPゴシック" panose="020B0400000000000000" pitchFamily="50" charset="-128"/>
                          <a:ea typeface="BIZ UDPゴシック" panose="020B0400000000000000" pitchFamily="50" charset="-128"/>
                        </a:rPr>
                        <a:t>重油・灯油・コークス</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原料（金属）</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燃料（すす）</a:t>
                      </a: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小</a:t>
                      </a:r>
                    </a:p>
                  </a:txBody>
                  <a:tcPr anchor="ctr"/>
                </a:tc>
                <a:extLst>
                  <a:ext uri="{0D108BD9-81ED-4DB2-BD59-A6C34878D82A}">
                    <a16:rowId xmlns:a16="http://schemas.microsoft.com/office/drawing/2014/main" val="1148583962"/>
                  </a:ext>
                </a:extLst>
              </a:tr>
              <a:tr h="535164">
                <a:tc>
                  <a:txBody>
                    <a:bodyPr/>
                    <a:lstStyle/>
                    <a:p>
                      <a:r>
                        <a:rPr kumimoji="1" lang="ja-JP" altLang="en-US" sz="1200" dirty="0">
                          <a:latin typeface="BIZ UDPゴシック" panose="020B0400000000000000" pitchFamily="50" charset="-128"/>
                          <a:ea typeface="BIZ UDPゴシック" panose="020B0400000000000000" pitchFamily="50" charset="-128"/>
                        </a:rPr>
                        <a:t>⑥乾燥炉</a:t>
                      </a:r>
                    </a:p>
                  </a:txBody>
                  <a:tcPr anchor="ctr"/>
                </a:tc>
                <a:tc>
                  <a:txBody>
                    <a:bodyPr/>
                    <a:lstStyle/>
                    <a:p>
                      <a:r>
                        <a:rPr kumimoji="1" lang="en-US" altLang="ja-JP" sz="1200" dirty="0">
                          <a:latin typeface="BIZ UDPゴシック" panose="020B0400000000000000" pitchFamily="50" charset="-128"/>
                          <a:ea typeface="BIZ UDPゴシック" panose="020B0400000000000000" pitchFamily="50" charset="-128"/>
                        </a:rPr>
                        <a:t>23</a:t>
                      </a:r>
                      <a:r>
                        <a:rPr kumimoji="1" lang="ja-JP" altLang="en-US" sz="1200" dirty="0">
                          <a:latin typeface="BIZ UDPゴシック" panose="020B0400000000000000" pitchFamily="50" charset="-128"/>
                          <a:ea typeface="BIZ UDPゴシック" panose="020B0400000000000000" pitchFamily="50" charset="-128"/>
                        </a:rPr>
                        <a:t>項</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都市ガス・</a:t>
                      </a:r>
                      <a:r>
                        <a:rPr kumimoji="1" lang="en-US" altLang="ja-JP" sz="1200" dirty="0">
                          <a:latin typeface="BIZ UDPゴシック" panose="020B0400000000000000" pitchFamily="50" charset="-128"/>
                          <a:ea typeface="BIZ UDPゴシック" panose="020B0400000000000000" pitchFamily="50" charset="-128"/>
                        </a:rPr>
                        <a:t>LPG</a:t>
                      </a:r>
                      <a:r>
                        <a:rPr kumimoji="1" lang="ja-JP" altLang="en-US" sz="1200" dirty="0">
                          <a:latin typeface="BIZ UDPゴシック" panose="020B0400000000000000" pitchFamily="50" charset="-128"/>
                          <a:ea typeface="BIZ UDPゴシック" panose="020B0400000000000000" pitchFamily="50" charset="-128"/>
                        </a:rPr>
                        <a:t>・電気</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原料（有機化合物・無機化合物等）</a:t>
                      </a: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中</a:t>
                      </a:r>
                    </a:p>
                  </a:txBody>
                  <a:tcPr anchor="ctr"/>
                </a:tc>
                <a:extLst>
                  <a:ext uri="{0D108BD9-81ED-4DB2-BD59-A6C34878D82A}">
                    <a16:rowId xmlns:a16="http://schemas.microsoft.com/office/drawing/2014/main" val="4193843010"/>
                  </a:ext>
                </a:extLst>
              </a:tr>
              <a:tr h="535164">
                <a:tc>
                  <a:txBody>
                    <a:bodyPr/>
                    <a:lstStyle/>
                    <a:p>
                      <a:r>
                        <a:rPr kumimoji="1" lang="ja-JP" altLang="en-US" sz="1200" dirty="0">
                          <a:latin typeface="BIZ UDPゴシック" panose="020B0400000000000000" pitchFamily="50" charset="-128"/>
                          <a:ea typeface="BIZ UDPゴシック" panose="020B0400000000000000" pitchFamily="50" charset="-128"/>
                        </a:rPr>
                        <a:t>⑦廃棄物焼却炉</a:t>
                      </a:r>
                    </a:p>
                  </a:txBody>
                  <a:tcPr anchor="ctr"/>
                </a:tc>
                <a:tc>
                  <a:txBody>
                    <a:bodyPr/>
                    <a:lstStyle/>
                    <a:p>
                      <a:r>
                        <a:rPr kumimoji="1" lang="en-US" altLang="ja-JP" sz="1200" dirty="0">
                          <a:latin typeface="BIZ UDPゴシック" panose="020B0400000000000000" pitchFamily="50" charset="-128"/>
                          <a:ea typeface="BIZ UDPゴシック" panose="020B0400000000000000" pitchFamily="50" charset="-128"/>
                        </a:rPr>
                        <a:t>24</a:t>
                      </a:r>
                      <a:r>
                        <a:rPr kumimoji="1" lang="ja-JP" altLang="en-US" sz="1200" dirty="0">
                          <a:latin typeface="BIZ UDPゴシック" panose="020B0400000000000000" pitchFamily="50" charset="-128"/>
                          <a:ea typeface="BIZ UDPゴシック" panose="020B0400000000000000" pitchFamily="50" charset="-128"/>
                        </a:rPr>
                        <a:t>項</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灯油・産業廃棄物</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原料（廃棄物燃えがら）</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燃料（すす）</a:t>
                      </a: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大</a:t>
                      </a:r>
                    </a:p>
                  </a:txBody>
                  <a:tcPr anchor="ctr"/>
                </a:tc>
                <a:extLst>
                  <a:ext uri="{0D108BD9-81ED-4DB2-BD59-A6C34878D82A}">
                    <a16:rowId xmlns:a16="http://schemas.microsoft.com/office/drawing/2014/main" val="706422741"/>
                  </a:ext>
                </a:extLst>
              </a:tr>
            </a:tbl>
          </a:graphicData>
        </a:graphic>
      </p:graphicFrame>
      <p:sp>
        <p:nvSpPr>
          <p:cNvPr id="8" name="スライド番号プレースホルダー 3">
            <a:extLst>
              <a:ext uri="{FF2B5EF4-FFF2-40B4-BE49-F238E27FC236}">
                <a16:creationId xmlns:a16="http://schemas.microsoft.com/office/drawing/2014/main" id="{4E5FB2E0-84B4-40D0-B76B-EF3853B7CDB7}"/>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10</a:t>
            </a:fld>
            <a:endParaRPr lang="en-US">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96248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677D1AA6-E743-43A0-96BE-D5438A5D9C17}"/>
              </a:ext>
            </a:extLst>
          </p:cNvPr>
          <p:cNvSpPr>
            <a:spLocks noGrp="1"/>
          </p:cNvSpPr>
          <p:nvPr>
            <p:ph type="title"/>
          </p:nvPr>
        </p:nvSpPr>
        <p:spPr>
          <a:xfrm>
            <a:off x="1083470" y="609600"/>
            <a:ext cx="7857330" cy="909720"/>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過去一度も届出のない施設について</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a:extLst>
              <a:ext uri="{FF2B5EF4-FFF2-40B4-BE49-F238E27FC236}">
                <a16:creationId xmlns:a16="http://schemas.microsoft.com/office/drawing/2014/main" id="{0E08D737-48E1-49ED-8CD7-79C9E9A0E1D7}"/>
              </a:ext>
            </a:extLst>
          </p:cNvPr>
          <p:cNvSpPr>
            <a:spLocks noGrp="1"/>
          </p:cNvSpPr>
          <p:nvPr>
            <p:ph idx="1"/>
          </p:nvPr>
        </p:nvSpPr>
        <p:spPr>
          <a:xfrm>
            <a:off x="965200" y="1395598"/>
            <a:ext cx="8238330" cy="4852802"/>
          </a:xfrm>
        </p:spPr>
        <p:txBody>
          <a:bodyPr>
            <a:normAutofit/>
          </a:bodyPr>
          <a:lstStyle/>
          <a:p>
            <a:pPr marL="0" indent="0">
              <a:buNone/>
            </a:pPr>
            <a:r>
              <a:rPr kumimoji="1" lang="ja-JP" altLang="en-US" dirty="0">
                <a:latin typeface="BIZ UDPゴシック" panose="020B0400000000000000" pitchFamily="50" charset="-128"/>
                <a:ea typeface="BIZ UDPゴシック" panose="020B0400000000000000" pitchFamily="50" charset="-128"/>
              </a:rPr>
              <a:t>〇条例届出施設のうち</a:t>
            </a:r>
            <a:r>
              <a:rPr kumimoji="1" lang="ja-JP" altLang="en-US" u="sng" dirty="0">
                <a:latin typeface="BIZ UDPゴシック" panose="020B0400000000000000" pitchFamily="50" charset="-128"/>
                <a:ea typeface="BIZ UDPゴシック" panose="020B0400000000000000" pitchFamily="50" charset="-128"/>
              </a:rPr>
              <a:t>「第</a:t>
            </a:r>
            <a:r>
              <a:rPr kumimoji="1" lang="en-US" altLang="ja-JP" u="sng" dirty="0">
                <a:latin typeface="BIZ UDPゴシック" panose="020B0400000000000000" pitchFamily="50" charset="-128"/>
                <a:ea typeface="BIZ UDPゴシック" panose="020B0400000000000000" pitchFamily="50" charset="-128"/>
              </a:rPr>
              <a:t>1</a:t>
            </a:r>
            <a:r>
              <a:rPr kumimoji="1" lang="ja-JP" altLang="en-US" u="sng" dirty="0">
                <a:latin typeface="BIZ UDPゴシック" panose="020B0400000000000000" pitchFamily="50" charset="-128"/>
                <a:ea typeface="BIZ UDPゴシック" panose="020B0400000000000000" pitchFamily="50" charset="-128"/>
              </a:rPr>
              <a:t>項　</a:t>
            </a:r>
            <a:r>
              <a:rPr lang="ja-JP" altLang="ja-JP" u="sng" dirty="0">
                <a:latin typeface="BIZ UDPゴシック" panose="020B0400000000000000" pitchFamily="50" charset="-128"/>
                <a:ea typeface="BIZ UDPゴシック" panose="020B0400000000000000" pitchFamily="50" charset="-128"/>
              </a:rPr>
              <a:t>食料品の製造の用に供する反応炉</a:t>
            </a:r>
            <a:r>
              <a:rPr lang="ja-JP" altLang="en-US" u="sng"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については、府内政令市・権限移譲市町村含め、これまで届出が一度もされていない。</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〇反応炉とは、炉の用途から区別されるもので、化学反応を起こさせるため加熱し、その炉内で反応させるものである。</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〇当該施設は</a:t>
            </a:r>
            <a:r>
              <a:rPr lang="ja-JP" altLang="en-US" u="sng" dirty="0">
                <a:latin typeface="BIZ UDPゴシック" panose="020B0400000000000000" pitchFamily="50" charset="-128"/>
                <a:ea typeface="BIZ UDPゴシック" panose="020B0400000000000000" pitchFamily="50" charset="-128"/>
              </a:rPr>
              <a:t>大防法の届出施設の裾下げ施設</a:t>
            </a:r>
            <a:r>
              <a:rPr lang="ja-JP" altLang="en-US" dirty="0">
                <a:latin typeface="BIZ UDPゴシック" panose="020B0400000000000000" pitchFamily="50" charset="-128"/>
                <a:ea typeface="BIZ UDPゴシック" panose="020B0400000000000000" pitchFamily="50" charset="-128"/>
              </a:rPr>
              <a:t>に該当する。</a:t>
            </a:r>
            <a:endParaRPr lang="en-US" altLang="ja-JP" dirty="0">
              <a:latin typeface="BIZ UDPゴシック" panose="020B0400000000000000" pitchFamily="50" charset="-128"/>
              <a:ea typeface="BIZ UDPゴシック" panose="020B0400000000000000" pitchFamily="50" charset="-128"/>
            </a:endParaRPr>
          </a:p>
          <a:p>
            <a:pPr marL="0" indent="0">
              <a:buNone/>
            </a:pPr>
            <a:endParaRPr lang="en-US" altLang="ja-JP" dirty="0">
              <a:latin typeface="BIZ UDPゴシック" panose="020B0400000000000000" pitchFamily="50" charset="-128"/>
              <a:ea typeface="BIZ UDPゴシック" panose="020B0400000000000000" pitchFamily="50" charset="-128"/>
            </a:endParaRPr>
          </a:p>
          <a:p>
            <a:pPr marL="0" indent="0">
              <a:buNone/>
            </a:pPr>
            <a:endParaRPr lang="en-US" altLang="ja-JP" dirty="0">
              <a:latin typeface="BIZ UDPゴシック" panose="020B0400000000000000" pitchFamily="50" charset="-128"/>
              <a:ea typeface="BIZ UDPゴシック" panose="020B0400000000000000" pitchFamily="50" charset="-128"/>
            </a:endParaRPr>
          </a:p>
          <a:p>
            <a:pPr marL="0" indent="0">
              <a:buNone/>
            </a:pPr>
            <a:endParaRPr lang="en-US" altLang="ja-JP" dirty="0">
              <a:latin typeface="BIZ UDPゴシック" panose="020B0400000000000000" pitchFamily="50" charset="-128"/>
              <a:ea typeface="BIZ UDPゴシック" panose="020B0400000000000000" pitchFamily="50" charset="-128"/>
            </a:endParaRPr>
          </a:p>
          <a:p>
            <a:pPr marL="0" indent="0">
              <a:buNone/>
            </a:pP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〇法では第</a:t>
            </a:r>
            <a:r>
              <a:rPr lang="en-US" altLang="ja-JP" dirty="0">
                <a:latin typeface="BIZ UDPゴシック" panose="020B0400000000000000" pitchFamily="50" charset="-128"/>
                <a:ea typeface="BIZ UDPゴシック" panose="020B0400000000000000" pitchFamily="50" charset="-128"/>
              </a:rPr>
              <a:t>10</a:t>
            </a:r>
            <a:r>
              <a:rPr lang="ja-JP" altLang="en-US" dirty="0">
                <a:latin typeface="BIZ UDPゴシック" panose="020B0400000000000000" pitchFamily="50" charset="-128"/>
                <a:ea typeface="BIZ UDPゴシック" panose="020B0400000000000000" pitchFamily="50" charset="-128"/>
              </a:rPr>
              <a:t>項としては</a:t>
            </a:r>
            <a:r>
              <a:rPr lang="en-US" altLang="ja-JP" dirty="0">
                <a:latin typeface="BIZ UDPゴシック" panose="020B0400000000000000" pitchFamily="50" charset="-128"/>
                <a:ea typeface="BIZ UDPゴシック" panose="020B0400000000000000" pitchFamily="50" charset="-128"/>
              </a:rPr>
              <a:t>69</a:t>
            </a:r>
            <a:r>
              <a:rPr lang="ja-JP" altLang="en-US" dirty="0">
                <a:latin typeface="BIZ UDPゴシック" panose="020B0400000000000000" pitchFamily="50" charset="-128"/>
                <a:ea typeface="BIZ UDPゴシック" panose="020B0400000000000000" pitchFamily="50" charset="-128"/>
              </a:rPr>
              <a:t>基（平成</a:t>
            </a:r>
            <a:r>
              <a:rPr lang="en-US" altLang="ja-JP" dirty="0">
                <a:latin typeface="BIZ UDPゴシック" panose="020B0400000000000000" pitchFamily="50" charset="-128"/>
                <a:ea typeface="BIZ UDPゴシック" panose="020B0400000000000000" pitchFamily="50" charset="-128"/>
              </a:rPr>
              <a:t>29</a:t>
            </a:r>
            <a:r>
              <a:rPr lang="ja-JP" altLang="en-US" dirty="0">
                <a:latin typeface="BIZ UDPゴシック" panose="020B0400000000000000" pitchFamily="50" charset="-128"/>
                <a:ea typeface="BIZ UDPゴシック" panose="020B0400000000000000" pitchFamily="50" charset="-128"/>
              </a:rPr>
              <a:t>年度末）の届出があり、そのうち食料品の反応炉としての届出は現時点ではないものの</a:t>
            </a:r>
            <a:r>
              <a:rPr lang="ja-JP" altLang="en-US" dirty="0">
                <a:solidFill>
                  <a:schemeClr val="tx1"/>
                </a:solidFill>
                <a:latin typeface="BIZ UDPゴシック" panose="020B0400000000000000" pitchFamily="50" charset="-128"/>
                <a:ea typeface="BIZ UDPゴシック" panose="020B0400000000000000" pitchFamily="50" charset="-128"/>
              </a:rPr>
              <a:t>反応炉自体の届出は多数あることや、</a:t>
            </a:r>
            <a:r>
              <a:rPr lang="ja-JP" altLang="en-US" u="sng" dirty="0">
                <a:solidFill>
                  <a:schemeClr val="tx1"/>
                </a:solidFill>
                <a:latin typeface="BIZ UDPゴシック" panose="020B0400000000000000" pitchFamily="50" charset="-128"/>
                <a:ea typeface="BIZ UDPゴシック" panose="020B0400000000000000" pitchFamily="50" charset="-128"/>
              </a:rPr>
              <a:t>法</a:t>
            </a:r>
            <a:r>
              <a:rPr lang="ja-JP" altLang="en-US" u="sng" dirty="0">
                <a:latin typeface="BIZ UDPゴシック" panose="020B0400000000000000" pitchFamily="50" charset="-128"/>
                <a:ea typeface="BIZ UDPゴシック" panose="020B0400000000000000" pitchFamily="50" charset="-128"/>
              </a:rPr>
              <a:t>対象施設の裾下げ施設であることを踏まえると、今後届出の可能性はあると考えられる</a:t>
            </a:r>
            <a:r>
              <a:rPr lang="ja-JP" altLang="en-US" dirty="0">
                <a:latin typeface="BIZ UDPゴシック" panose="020B0400000000000000" pitchFamily="50" charset="-128"/>
                <a:ea typeface="BIZ UDPゴシック" panose="020B0400000000000000" pitchFamily="50" charset="-128"/>
              </a:rPr>
              <a:t>。</a:t>
            </a:r>
            <a:endParaRPr lang="en-US" altLang="ja-JP" dirty="0">
              <a:latin typeface="BIZ UDPゴシック" panose="020B0400000000000000" pitchFamily="50" charset="-128"/>
              <a:ea typeface="BIZ UDPゴシック" panose="020B0400000000000000" pitchFamily="50" charset="-128"/>
            </a:endParaRPr>
          </a:p>
          <a:p>
            <a:pPr marL="0" indent="0">
              <a:buNone/>
            </a:pPr>
            <a:endParaRPr lang="en-US" altLang="ja-JP"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表 5">
            <a:extLst>
              <a:ext uri="{FF2B5EF4-FFF2-40B4-BE49-F238E27FC236}">
                <a16:creationId xmlns:a16="http://schemas.microsoft.com/office/drawing/2014/main" id="{1BE50A0D-7D34-4256-A6DD-2B108EF76AB4}"/>
              </a:ext>
            </a:extLst>
          </p:cNvPr>
          <p:cNvGraphicFramePr>
            <a:graphicFrameLocks noGrp="1"/>
          </p:cNvGraphicFramePr>
          <p:nvPr>
            <p:extLst>
              <p:ext uri="{D42A27DB-BD31-4B8C-83A1-F6EECF244321}">
                <p14:modId xmlns:p14="http://schemas.microsoft.com/office/powerpoint/2010/main" val="3001567426"/>
              </p:ext>
            </p:extLst>
          </p:nvPr>
        </p:nvGraphicFramePr>
        <p:xfrm>
          <a:off x="1350433" y="3177773"/>
          <a:ext cx="7853097" cy="1598764"/>
        </p:xfrm>
        <a:graphic>
          <a:graphicData uri="http://schemas.openxmlformats.org/drawingml/2006/table">
            <a:tbl>
              <a:tblPr firstRow="1" bandRow="1">
                <a:tableStyleId>{5C22544A-7EE6-4342-B048-85BDC9FD1C3A}</a:tableStyleId>
              </a:tblPr>
              <a:tblGrid>
                <a:gridCol w="1069644">
                  <a:extLst>
                    <a:ext uri="{9D8B030D-6E8A-4147-A177-3AD203B41FA5}">
                      <a16:colId xmlns:a16="http://schemas.microsoft.com/office/drawing/2014/main" val="1785915810"/>
                    </a:ext>
                  </a:extLst>
                </a:gridCol>
                <a:gridCol w="3214753">
                  <a:extLst>
                    <a:ext uri="{9D8B030D-6E8A-4147-A177-3AD203B41FA5}">
                      <a16:colId xmlns:a16="http://schemas.microsoft.com/office/drawing/2014/main" val="4159021971"/>
                    </a:ext>
                  </a:extLst>
                </a:gridCol>
                <a:gridCol w="3568700">
                  <a:extLst>
                    <a:ext uri="{9D8B030D-6E8A-4147-A177-3AD203B41FA5}">
                      <a16:colId xmlns:a16="http://schemas.microsoft.com/office/drawing/2014/main" val="3784846730"/>
                    </a:ext>
                  </a:extLst>
                </a:gridCol>
              </a:tblGrid>
              <a:tr h="403840">
                <a:tc>
                  <a:txBody>
                    <a:bodyPr/>
                    <a:lstStyle/>
                    <a:p>
                      <a:pPr>
                        <a:lnSpc>
                          <a:spcPct val="100000"/>
                        </a:lnSpc>
                      </a:pP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ct val="100000"/>
                        </a:lnSpc>
                      </a:pPr>
                      <a:r>
                        <a:rPr kumimoji="1" lang="ja-JP" altLang="en-US" sz="1200" dirty="0">
                          <a:latin typeface="BIZ UDPゴシック" panose="020B0400000000000000" pitchFamily="50" charset="-128"/>
                          <a:ea typeface="BIZ UDPゴシック" panose="020B0400000000000000" pitchFamily="50" charset="-128"/>
                        </a:rPr>
                        <a:t>条例</a:t>
                      </a:r>
                    </a:p>
                  </a:txBody>
                  <a:tcPr anchor="ctr"/>
                </a:tc>
                <a:tc>
                  <a:txBody>
                    <a:bodyPr/>
                    <a:lstStyle/>
                    <a:p>
                      <a:pPr algn="ctr">
                        <a:lnSpc>
                          <a:spcPct val="100000"/>
                        </a:lnSpc>
                      </a:pPr>
                      <a:r>
                        <a:rPr kumimoji="1" lang="ja-JP" altLang="en-US" sz="1200" dirty="0">
                          <a:latin typeface="BIZ UDPゴシック" panose="020B0400000000000000" pitchFamily="50" charset="-128"/>
                          <a:ea typeface="BIZ UDPゴシック" panose="020B0400000000000000" pitchFamily="50" charset="-128"/>
                        </a:rPr>
                        <a:t>法</a:t>
                      </a:r>
                    </a:p>
                  </a:txBody>
                  <a:tcPr anchor="ctr"/>
                </a:tc>
                <a:extLst>
                  <a:ext uri="{0D108BD9-81ED-4DB2-BD59-A6C34878D82A}">
                    <a16:rowId xmlns:a16="http://schemas.microsoft.com/office/drawing/2014/main" val="2621437871"/>
                  </a:ext>
                </a:extLst>
              </a:tr>
              <a:tr h="497885">
                <a:tc>
                  <a:txBody>
                    <a:bodyPr/>
                    <a:lstStyle/>
                    <a:p>
                      <a:pPr>
                        <a:lnSpc>
                          <a:spcPct val="100000"/>
                        </a:lnSpc>
                      </a:pPr>
                      <a:r>
                        <a:rPr kumimoji="1" lang="ja-JP" altLang="en-US" sz="1200" dirty="0">
                          <a:latin typeface="BIZ UDPゴシック" panose="020B0400000000000000" pitchFamily="50" charset="-128"/>
                          <a:ea typeface="BIZ UDPゴシック" panose="020B0400000000000000" pitchFamily="50" charset="-128"/>
                        </a:rPr>
                        <a:t>対象施設名</a:t>
                      </a:r>
                    </a:p>
                  </a:txBody>
                  <a:tcPr anchor="ctr"/>
                </a:tc>
                <a:tc>
                  <a:txBody>
                    <a:bodyPr/>
                    <a:lstStyle/>
                    <a:p>
                      <a:pPr>
                        <a:lnSpc>
                          <a:spcPct val="100000"/>
                        </a:lnSpc>
                      </a:pPr>
                      <a:r>
                        <a:rPr kumimoji="1" lang="ja-JP" altLang="en-US" sz="1200" dirty="0">
                          <a:latin typeface="BIZ UDPゴシック" panose="020B0400000000000000" pitchFamily="50" charset="-128"/>
                          <a:ea typeface="BIZ UDPゴシック" panose="020B0400000000000000" pitchFamily="50" charset="-128"/>
                        </a:rPr>
                        <a:t>第</a:t>
                      </a:r>
                      <a:r>
                        <a:rPr kumimoji="1" lang="en-US" altLang="ja-JP" sz="1200" dirty="0">
                          <a:latin typeface="BIZ UDPゴシック" panose="020B0400000000000000" pitchFamily="50" charset="-128"/>
                          <a:ea typeface="BIZ UDPゴシック" panose="020B0400000000000000" pitchFamily="50" charset="-128"/>
                        </a:rPr>
                        <a:t>1</a:t>
                      </a:r>
                      <a:r>
                        <a:rPr kumimoji="1" lang="ja-JP" altLang="en-US" sz="1200" dirty="0">
                          <a:latin typeface="BIZ UDPゴシック" panose="020B0400000000000000" pitchFamily="50" charset="-128"/>
                          <a:ea typeface="BIZ UDPゴシック" panose="020B0400000000000000" pitchFamily="50" charset="-128"/>
                        </a:rPr>
                        <a:t>項　食料品の製造の用に供する反応炉</a:t>
                      </a:r>
                    </a:p>
                  </a:txBody>
                  <a:tcPr anchor="ctr"/>
                </a:tc>
                <a:tc>
                  <a:txBody>
                    <a:bodyPr/>
                    <a:lstStyle/>
                    <a:p>
                      <a:pPr>
                        <a:lnSpc>
                          <a:spcPct val="100000"/>
                        </a:lnSpc>
                      </a:pPr>
                      <a:r>
                        <a:rPr kumimoji="1" lang="ja-JP" altLang="en-US" sz="1200" dirty="0">
                          <a:latin typeface="BIZ UDPゴシック" panose="020B0400000000000000" pitchFamily="50" charset="-128"/>
                          <a:ea typeface="BIZ UDPゴシック" panose="020B0400000000000000" pitchFamily="50" charset="-128"/>
                        </a:rPr>
                        <a:t>第</a:t>
                      </a:r>
                      <a:r>
                        <a:rPr kumimoji="1" lang="en-US" altLang="ja-JP" sz="1200" dirty="0">
                          <a:latin typeface="BIZ UDPゴシック" panose="020B0400000000000000" pitchFamily="50" charset="-128"/>
                          <a:ea typeface="BIZ UDPゴシック" panose="020B0400000000000000" pitchFamily="50" charset="-128"/>
                        </a:rPr>
                        <a:t>10</a:t>
                      </a:r>
                      <a:r>
                        <a:rPr kumimoji="1" lang="ja-JP" altLang="en-US" sz="1200" dirty="0">
                          <a:latin typeface="BIZ UDPゴシック" panose="020B0400000000000000" pitchFamily="50" charset="-128"/>
                          <a:ea typeface="BIZ UDPゴシック" panose="020B0400000000000000" pitchFamily="50" charset="-128"/>
                        </a:rPr>
                        <a:t>項　</a:t>
                      </a:r>
                      <a:r>
                        <a:rPr kumimoji="1" lang="ja-JP" altLang="en-US" sz="12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無機化学工業品又は食料品の製造の用に供する反応炉及び直火炉</a:t>
                      </a: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357899935"/>
                  </a:ext>
                </a:extLst>
              </a:tr>
              <a:tr h="697039">
                <a:tc>
                  <a:txBody>
                    <a:bodyPr/>
                    <a:lstStyle/>
                    <a:p>
                      <a:pPr>
                        <a:lnSpc>
                          <a:spcPct val="100000"/>
                        </a:lnSpc>
                      </a:pPr>
                      <a:r>
                        <a:rPr kumimoji="1" lang="ja-JP" altLang="en-US" sz="1200" dirty="0">
                          <a:latin typeface="BIZ UDPゴシック" panose="020B0400000000000000" pitchFamily="50" charset="-128"/>
                          <a:ea typeface="BIZ UDPゴシック" panose="020B0400000000000000" pitchFamily="50" charset="-128"/>
                        </a:rPr>
                        <a:t>施設規模</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zh-TW" altLang="en-US" sz="1200" u="none" strike="noStrike" dirty="0">
                          <a:effectLst/>
                          <a:latin typeface="BIZ UDPゴシック" panose="020B0400000000000000" pitchFamily="50" charset="-128"/>
                          <a:ea typeface="BIZ UDPゴシック" panose="020B0400000000000000" pitchFamily="50" charset="-128"/>
                        </a:rPr>
                        <a:t>火格子面積（</a:t>
                      </a:r>
                      <a:r>
                        <a:rPr lang="en-US" altLang="zh-TW" sz="1200" u="none" strike="noStrike" dirty="0">
                          <a:effectLst/>
                          <a:latin typeface="BIZ UDPゴシック" panose="020B0400000000000000" pitchFamily="50" charset="-128"/>
                          <a:ea typeface="BIZ UDPゴシック" panose="020B0400000000000000" pitchFamily="50" charset="-128"/>
                        </a:rPr>
                        <a:t>0.5</a:t>
                      </a:r>
                      <a:r>
                        <a:rPr lang="zh-TW" altLang="en-US" sz="1200" u="none" strike="noStrike" dirty="0">
                          <a:effectLst/>
                          <a:latin typeface="BIZ UDPゴシック" panose="020B0400000000000000" pitchFamily="50" charset="-128"/>
                          <a:ea typeface="BIZ UDPゴシック" panose="020B0400000000000000" pitchFamily="50" charset="-128"/>
                        </a:rPr>
                        <a:t>ｍ</a:t>
                      </a:r>
                      <a:r>
                        <a:rPr lang="en-US" altLang="zh-TW" sz="1200" u="none" strike="noStrike" baseline="30000" dirty="0">
                          <a:effectLst/>
                          <a:latin typeface="BIZ UDPゴシック" panose="020B0400000000000000" pitchFamily="50" charset="-128"/>
                          <a:ea typeface="BIZ UDPゴシック" panose="020B0400000000000000" pitchFamily="50" charset="-128"/>
                        </a:rPr>
                        <a:t>2</a:t>
                      </a:r>
                      <a:r>
                        <a:rPr lang="zh-TW" altLang="en-US" sz="1200" u="none" strike="noStrike" dirty="0">
                          <a:effectLst/>
                          <a:latin typeface="BIZ UDPゴシック" panose="020B0400000000000000" pitchFamily="50" charset="-128"/>
                          <a:ea typeface="BIZ UDPゴシック" panose="020B0400000000000000" pitchFamily="50" charset="-128"/>
                        </a:rPr>
                        <a:t>以上１ｍ</a:t>
                      </a:r>
                      <a:r>
                        <a:rPr lang="en-US" altLang="zh-TW" sz="1200" u="none" strike="noStrike" baseline="30000" dirty="0">
                          <a:effectLst/>
                          <a:latin typeface="BIZ UDPゴシック" panose="020B0400000000000000" pitchFamily="50" charset="-128"/>
                          <a:ea typeface="BIZ UDPゴシック" panose="020B0400000000000000" pitchFamily="50" charset="-128"/>
                        </a:rPr>
                        <a:t>2</a:t>
                      </a:r>
                      <a:r>
                        <a:rPr lang="zh-TW" altLang="en-US" sz="1200" u="none" strike="noStrike" dirty="0">
                          <a:effectLst/>
                          <a:latin typeface="BIZ UDPゴシック" panose="020B0400000000000000" pitchFamily="50" charset="-128"/>
                          <a:ea typeface="BIZ UDPゴシック" panose="020B0400000000000000" pitchFamily="50" charset="-128"/>
                        </a:rPr>
                        <a:t>未満）</a:t>
                      </a:r>
                      <a:br>
                        <a:rPr lang="zh-TW" altLang="en-US" sz="1200" u="none" strike="noStrike" dirty="0">
                          <a:effectLst/>
                          <a:latin typeface="BIZ UDPゴシック" panose="020B0400000000000000" pitchFamily="50" charset="-128"/>
                          <a:ea typeface="BIZ UDPゴシック" panose="020B0400000000000000" pitchFamily="50" charset="-128"/>
                        </a:rPr>
                      </a:br>
                      <a:r>
                        <a:rPr lang="zh-TW" altLang="en-US" sz="1200" u="none" strike="noStrike" dirty="0">
                          <a:effectLst/>
                          <a:latin typeface="BIZ UDPゴシック" panose="020B0400000000000000" pitchFamily="50" charset="-128"/>
                          <a:ea typeface="BIZ UDPゴシック" panose="020B0400000000000000" pitchFamily="50" charset="-128"/>
                        </a:rPr>
                        <a:t>燃焼能力（</a:t>
                      </a:r>
                      <a:r>
                        <a:rPr lang="en-US" altLang="zh-TW" sz="1200" u="none" strike="noStrike" dirty="0">
                          <a:effectLst/>
                          <a:latin typeface="BIZ UDPゴシック" panose="020B0400000000000000" pitchFamily="50" charset="-128"/>
                          <a:ea typeface="BIZ UDPゴシック" panose="020B0400000000000000" pitchFamily="50" charset="-128"/>
                        </a:rPr>
                        <a:t>30L/</a:t>
                      </a:r>
                      <a:r>
                        <a:rPr lang="zh-TW" altLang="en-US" sz="1200" u="none" strike="noStrike" dirty="0">
                          <a:effectLst/>
                          <a:latin typeface="BIZ UDPゴシック" panose="020B0400000000000000" pitchFamily="50" charset="-128"/>
                          <a:ea typeface="BIZ UDPゴシック" panose="020B0400000000000000" pitchFamily="50" charset="-128"/>
                        </a:rPr>
                        <a:t>時以上</a:t>
                      </a:r>
                      <a:r>
                        <a:rPr lang="en-US" altLang="zh-TW" sz="1200" u="none" strike="noStrike" dirty="0">
                          <a:effectLst/>
                          <a:latin typeface="BIZ UDPゴシック" panose="020B0400000000000000" pitchFamily="50" charset="-128"/>
                          <a:ea typeface="BIZ UDPゴシック" panose="020B0400000000000000" pitchFamily="50" charset="-128"/>
                        </a:rPr>
                        <a:t>50L/</a:t>
                      </a:r>
                      <a:r>
                        <a:rPr lang="zh-TW" altLang="en-US" sz="1200" u="none" strike="noStrike" dirty="0">
                          <a:effectLst/>
                          <a:latin typeface="BIZ UDPゴシック" panose="020B0400000000000000" pitchFamily="50" charset="-128"/>
                          <a:ea typeface="BIZ UDPゴシック" panose="020B0400000000000000" pitchFamily="50" charset="-128"/>
                        </a:rPr>
                        <a:t>時未満）</a:t>
                      </a:r>
                      <a:endParaRPr lang="en-US" altLang="zh-TW" sz="1200" u="none" strike="noStrike" dirty="0">
                        <a:effectLst/>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u="none" strike="noStrike" dirty="0">
                          <a:effectLst/>
                          <a:latin typeface="BIZ UDPゴシック" panose="020B0400000000000000" pitchFamily="50" charset="-128"/>
                          <a:ea typeface="BIZ UDPゴシック" panose="020B0400000000000000" pitchFamily="50" charset="-128"/>
                        </a:rPr>
                        <a:t>変圧器容量（</a:t>
                      </a:r>
                      <a:r>
                        <a:rPr lang="en-US" altLang="ja-JP" sz="1200" u="none" strike="noStrike" dirty="0">
                          <a:effectLst/>
                          <a:latin typeface="BIZ UDPゴシック" panose="020B0400000000000000" pitchFamily="50" charset="-128"/>
                          <a:ea typeface="BIZ UDPゴシック" panose="020B0400000000000000" pitchFamily="50" charset="-128"/>
                        </a:rPr>
                        <a:t>100kVA</a:t>
                      </a:r>
                      <a:r>
                        <a:rPr lang="ja-JP" altLang="en-US" sz="1200" u="none" strike="noStrike" dirty="0">
                          <a:effectLst/>
                          <a:latin typeface="BIZ UDPゴシック" panose="020B0400000000000000" pitchFamily="50" charset="-128"/>
                          <a:ea typeface="BIZ UDPゴシック" panose="020B0400000000000000" pitchFamily="50" charset="-128"/>
                        </a:rPr>
                        <a:t>以上</a:t>
                      </a:r>
                      <a:r>
                        <a:rPr lang="en-US" altLang="ja-JP" sz="1200" u="none" strike="noStrike" dirty="0">
                          <a:effectLst/>
                          <a:latin typeface="BIZ UDPゴシック" panose="020B0400000000000000" pitchFamily="50" charset="-128"/>
                          <a:ea typeface="BIZ UDPゴシック" panose="020B0400000000000000" pitchFamily="50" charset="-128"/>
                        </a:rPr>
                        <a:t>200kVA</a:t>
                      </a:r>
                      <a:r>
                        <a:rPr lang="ja-JP" altLang="en-US" sz="1200" u="none" strike="noStrike" dirty="0">
                          <a:effectLst/>
                          <a:latin typeface="BIZ UDPゴシック" panose="020B0400000000000000" pitchFamily="50" charset="-128"/>
                          <a:ea typeface="BIZ UDPゴシック" panose="020B0400000000000000" pitchFamily="50" charset="-128"/>
                        </a:rPr>
                        <a:t>未満</a:t>
                      </a:r>
                      <a:r>
                        <a:rPr lang="en-US" altLang="ja-JP" sz="1200" u="none" strike="noStrike" dirty="0">
                          <a:effectLst/>
                          <a:latin typeface="BIZ UDPゴシック" panose="020B0400000000000000" pitchFamily="50" charset="-128"/>
                          <a:ea typeface="BIZ UDPゴシック" panose="020B0400000000000000" pitchFamily="50" charset="-128"/>
                        </a:rPr>
                        <a:t>)</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anchor="ctr"/>
                </a:tc>
                <a:tc>
                  <a:txBody>
                    <a:bodyPr/>
                    <a:lstStyle/>
                    <a:p>
                      <a:pPr>
                        <a:lnSpc>
                          <a:spcPct val="100000"/>
                        </a:lnSpc>
                      </a:pPr>
                      <a:r>
                        <a:rPr kumimoji="1" lang="zh-TW" altLang="en-US" sz="1200" u="none" strike="noStrike" kern="1200" baseline="0" dirty="0">
                          <a:latin typeface="BIZ UDPゴシック" panose="020B0400000000000000" pitchFamily="50" charset="-128"/>
                          <a:ea typeface="BIZ UDPゴシック" panose="020B0400000000000000" pitchFamily="50" charset="-128"/>
                        </a:rPr>
                        <a:t>火格子面積（</a:t>
                      </a:r>
                      <a:r>
                        <a:rPr kumimoji="1" lang="en-US" altLang="zh-TW" sz="1200" u="none" strike="noStrike" kern="1200" baseline="0" dirty="0">
                          <a:latin typeface="BIZ UDPゴシック" panose="020B0400000000000000" pitchFamily="50" charset="-128"/>
                          <a:ea typeface="BIZ UDPゴシック" panose="020B0400000000000000" pitchFamily="50" charset="-128"/>
                        </a:rPr>
                        <a:t>1</a:t>
                      </a:r>
                      <a:r>
                        <a:rPr lang="zh-TW" altLang="en-US" sz="1200" u="none" strike="noStrike" dirty="0">
                          <a:effectLst/>
                          <a:latin typeface="BIZ UDPゴシック" panose="020B0400000000000000" pitchFamily="50" charset="-128"/>
                          <a:ea typeface="BIZ UDPゴシック" panose="020B0400000000000000" pitchFamily="50" charset="-128"/>
                        </a:rPr>
                        <a:t>ｍ</a:t>
                      </a:r>
                      <a:r>
                        <a:rPr lang="en-US" altLang="zh-TW" sz="1200" u="none" strike="noStrike" baseline="30000" dirty="0">
                          <a:effectLst/>
                          <a:latin typeface="BIZ UDPゴシック" panose="020B0400000000000000" pitchFamily="50" charset="-128"/>
                          <a:ea typeface="BIZ UDPゴシック" panose="020B0400000000000000" pitchFamily="50" charset="-128"/>
                        </a:rPr>
                        <a:t>2</a:t>
                      </a:r>
                      <a:r>
                        <a:rPr kumimoji="1" lang="zh-TW" altLang="en-US" sz="1200" u="none" strike="noStrike" kern="1200" baseline="0" dirty="0">
                          <a:latin typeface="BIZ UDPゴシック" panose="020B0400000000000000" pitchFamily="50" charset="-128"/>
                          <a:ea typeface="BIZ UDPゴシック" panose="020B0400000000000000" pitchFamily="50" charset="-128"/>
                        </a:rPr>
                        <a:t>以上）</a:t>
                      </a:r>
                    </a:p>
                    <a:p>
                      <a:pPr>
                        <a:lnSpc>
                          <a:spcPct val="100000"/>
                        </a:lnSpc>
                      </a:pPr>
                      <a:r>
                        <a:rPr kumimoji="1" lang="zh-TW" altLang="en-US" sz="1200" u="none" strike="noStrike" kern="1200" baseline="0" dirty="0">
                          <a:latin typeface="BIZ UDPゴシック" panose="020B0400000000000000" pitchFamily="50" charset="-128"/>
                          <a:ea typeface="BIZ UDPゴシック" panose="020B0400000000000000" pitchFamily="50" charset="-128"/>
                        </a:rPr>
                        <a:t>燃焼能力（</a:t>
                      </a:r>
                      <a:r>
                        <a:rPr kumimoji="1" lang="en-US" altLang="zh-TW" sz="1200" u="none" strike="noStrike" kern="1200" baseline="0" dirty="0">
                          <a:latin typeface="BIZ UDPゴシック" panose="020B0400000000000000" pitchFamily="50" charset="-128"/>
                          <a:ea typeface="BIZ UDPゴシック" panose="020B0400000000000000" pitchFamily="50" charset="-128"/>
                        </a:rPr>
                        <a:t>50L/</a:t>
                      </a:r>
                      <a:r>
                        <a:rPr kumimoji="1" lang="zh-TW" altLang="en-US" sz="1200" u="none" strike="noStrike" kern="1200" baseline="0" dirty="0">
                          <a:latin typeface="BIZ UDPゴシック" panose="020B0400000000000000" pitchFamily="50" charset="-128"/>
                          <a:ea typeface="BIZ UDPゴシック" panose="020B0400000000000000" pitchFamily="50" charset="-128"/>
                        </a:rPr>
                        <a:t>時以上）</a:t>
                      </a:r>
                    </a:p>
                    <a:p>
                      <a:pPr>
                        <a:lnSpc>
                          <a:spcPct val="100000"/>
                        </a:lnSpc>
                      </a:pPr>
                      <a:r>
                        <a:rPr kumimoji="1" lang="zh-TW" altLang="en-US" sz="1200" u="none" strike="noStrike" kern="1200" baseline="0" dirty="0">
                          <a:latin typeface="BIZ UDPゴシック" panose="020B0400000000000000" pitchFamily="50" charset="-128"/>
                          <a:ea typeface="BIZ UDPゴシック" panose="020B0400000000000000" pitchFamily="50" charset="-128"/>
                        </a:rPr>
                        <a:t>変圧器容量（</a:t>
                      </a:r>
                      <a:r>
                        <a:rPr kumimoji="1" lang="en-US" altLang="zh-TW" sz="1200" u="none" strike="noStrike" kern="1200" baseline="0" dirty="0">
                          <a:latin typeface="BIZ UDPゴシック" panose="020B0400000000000000" pitchFamily="50" charset="-128"/>
                          <a:ea typeface="BIZ UDPゴシック" panose="020B0400000000000000" pitchFamily="50" charset="-128"/>
                        </a:rPr>
                        <a:t>200kVA</a:t>
                      </a:r>
                      <a:r>
                        <a:rPr kumimoji="1" lang="zh-TW" altLang="en-US" sz="1200" u="none" strike="noStrike" kern="1200" baseline="0" dirty="0">
                          <a:latin typeface="BIZ UDPゴシック" panose="020B0400000000000000" pitchFamily="50" charset="-128"/>
                          <a:ea typeface="BIZ UDPゴシック" panose="020B0400000000000000" pitchFamily="50" charset="-128"/>
                        </a:rPr>
                        <a:t>以上）</a:t>
                      </a:r>
                      <a:endParaRPr kumimoji="1" lang="en-US" altLang="zh-TW" sz="12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anchor="ctr"/>
                </a:tc>
                <a:extLst>
                  <a:ext uri="{0D108BD9-81ED-4DB2-BD59-A6C34878D82A}">
                    <a16:rowId xmlns:a16="http://schemas.microsoft.com/office/drawing/2014/main" val="3192960862"/>
                  </a:ext>
                </a:extLst>
              </a:tr>
            </a:tbl>
          </a:graphicData>
        </a:graphic>
      </p:graphicFrame>
      <p:sp>
        <p:nvSpPr>
          <p:cNvPr id="10" name="スライド番号プレースホルダー 3">
            <a:extLst>
              <a:ext uri="{FF2B5EF4-FFF2-40B4-BE49-F238E27FC236}">
                <a16:creationId xmlns:a16="http://schemas.microsoft.com/office/drawing/2014/main" id="{A6674396-7A08-4E04-B320-32562F9EF1ED}"/>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11</a:t>
            </a:fld>
            <a:endParaRPr lang="en-US">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349083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AEB115E1-5F15-4A3D-88E9-64C3867CEEE6}"/>
              </a:ext>
            </a:extLst>
          </p:cNvPr>
          <p:cNvSpPr>
            <a:spLocks noGrp="1"/>
          </p:cNvSpPr>
          <p:nvPr>
            <p:ph type="title"/>
          </p:nvPr>
        </p:nvSpPr>
        <p:spPr>
          <a:xfrm>
            <a:off x="1083470" y="609600"/>
            <a:ext cx="6984793" cy="1320800"/>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ばいじんに係る苦情件数の推移</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03FAA915-910E-4E9C-A5D5-59CD65202FDE}"/>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12</a:t>
            </a:fld>
            <a:endParaRPr lang="en-US">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4" name="表 3">
            <a:extLst>
              <a:ext uri="{FF2B5EF4-FFF2-40B4-BE49-F238E27FC236}">
                <a16:creationId xmlns:a16="http://schemas.microsoft.com/office/drawing/2014/main" id="{179FFAAC-7194-4923-9CA4-274115FF01CD}"/>
              </a:ext>
            </a:extLst>
          </p:cNvPr>
          <p:cNvGraphicFramePr>
            <a:graphicFrameLocks noGrp="1"/>
          </p:cNvGraphicFramePr>
          <p:nvPr>
            <p:extLst>
              <p:ext uri="{D42A27DB-BD31-4B8C-83A1-F6EECF244321}">
                <p14:modId xmlns:p14="http://schemas.microsoft.com/office/powerpoint/2010/main" val="1019048171"/>
              </p:ext>
            </p:extLst>
          </p:nvPr>
        </p:nvGraphicFramePr>
        <p:xfrm>
          <a:off x="875228" y="2540000"/>
          <a:ext cx="7926675" cy="1521240"/>
        </p:xfrm>
        <a:graphic>
          <a:graphicData uri="http://schemas.openxmlformats.org/drawingml/2006/table">
            <a:tbl>
              <a:tblPr firstRow="1" firstCol="1">
                <a:tableStyleId>{5C22544A-7EE6-4342-B048-85BDC9FD1C3A}</a:tableStyleId>
              </a:tblPr>
              <a:tblGrid>
                <a:gridCol w="466275">
                  <a:extLst>
                    <a:ext uri="{9D8B030D-6E8A-4147-A177-3AD203B41FA5}">
                      <a16:colId xmlns:a16="http://schemas.microsoft.com/office/drawing/2014/main" val="3640022131"/>
                    </a:ext>
                  </a:extLst>
                </a:gridCol>
                <a:gridCol w="466275">
                  <a:extLst>
                    <a:ext uri="{9D8B030D-6E8A-4147-A177-3AD203B41FA5}">
                      <a16:colId xmlns:a16="http://schemas.microsoft.com/office/drawing/2014/main" val="3671793878"/>
                    </a:ext>
                  </a:extLst>
                </a:gridCol>
                <a:gridCol w="466275">
                  <a:extLst>
                    <a:ext uri="{9D8B030D-6E8A-4147-A177-3AD203B41FA5}">
                      <a16:colId xmlns:a16="http://schemas.microsoft.com/office/drawing/2014/main" val="3119586302"/>
                    </a:ext>
                  </a:extLst>
                </a:gridCol>
                <a:gridCol w="466275">
                  <a:extLst>
                    <a:ext uri="{9D8B030D-6E8A-4147-A177-3AD203B41FA5}">
                      <a16:colId xmlns:a16="http://schemas.microsoft.com/office/drawing/2014/main" val="619843333"/>
                    </a:ext>
                  </a:extLst>
                </a:gridCol>
                <a:gridCol w="466275">
                  <a:extLst>
                    <a:ext uri="{9D8B030D-6E8A-4147-A177-3AD203B41FA5}">
                      <a16:colId xmlns:a16="http://schemas.microsoft.com/office/drawing/2014/main" val="1271741646"/>
                    </a:ext>
                  </a:extLst>
                </a:gridCol>
                <a:gridCol w="466275">
                  <a:extLst>
                    <a:ext uri="{9D8B030D-6E8A-4147-A177-3AD203B41FA5}">
                      <a16:colId xmlns:a16="http://schemas.microsoft.com/office/drawing/2014/main" val="316460661"/>
                    </a:ext>
                  </a:extLst>
                </a:gridCol>
                <a:gridCol w="466275">
                  <a:extLst>
                    <a:ext uri="{9D8B030D-6E8A-4147-A177-3AD203B41FA5}">
                      <a16:colId xmlns:a16="http://schemas.microsoft.com/office/drawing/2014/main" val="1085638558"/>
                    </a:ext>
                  </a:extLst>
                </a:gridCol>
                <a:gridCol w="466275">
                  <a:extLst>
                    <a:ext uri="{9D8B030D-6E8A-4147-A177-3AD203B41FA5}">
                      <a16:colId xmlns:a16="http://schemas.microsoft.com/office/drawing/2014/main" val="3979969209"/>
                    </a:ext>
                  </a:extLst>
                </a:gridCol>
                <a:gridCol w="466275">
                  <a:extLst>
                    <a:ext uri="{9D8B030D-6E8A-4147-A177-3AD203B41FA5}">
                      <a16:colId xmlns:a16="http://schemas.microsoft.com/office/drawing/2014/main" val="1956295274"/>
                    </a:ext>
                  </a:extLst>
                </a:gridCol>
                <a:gridCol w="466275">
                  <a:extLst>
                    <a:ext uri="{9D8B030D-6E8A-4147-A177-3AD203B41FA5}">
                      <a16:colId xmlns:a16="http://schemas.microsoft.com/office/drawing/2014/main" val="3195303206"/>
                    </a:ext>
                  </a:extLst>
                </a:gridCol>
                <a:gridCol w="466275">
                  <a:extLst>
                    <a:ext uri="{9D8B030D-6E8A-4147-A177-3AD203B41FA5}">
                      <a16:colId xmlns:a16="http://schemas.microsoft.com/office/drawing/2014/main" val="3284755416"/>
                    </a:ext>
                  </a:extLst>
                </a:gridCol>
                <a:gridCol w="466275">
                  <a:extLst>
                    <a:ext uri="{9D8B030D-6E8A-4147-A177-3AD203B41FA5}">
                      <a16:colId xmlns:a16="http://schemas.microsoft.com/office/drawing/2014/main" val="2430292890"/>
                    </a:ext>
                  </a:extLst>
                </a:gridCol>
                <a:gridCol w="466275">
                  <a:extLst>
                    <a:ext uri="{9D8B030D-6E8A-4147-A177-3AD203B41FA5}">
                      <a16:colId xmlns:a16="http://schemas.microsoft.com/office/drawing/2014/main" val="2524553511"/>
                    </a:ext>
                  </a:extLst>
                </a:gridCol>
                <a:gridCol w="466275">
                  <a:extLst>
                    <a:ext uri="{9D8B030D-6E8A-4147-A177-3AD203B41FA5}">
                      <a16:colId xmlns:a16="http://schemas.microsoft.com/office/drawing/2014/main" val="3071779475"/>
                    </a:ext>
                  </a:extLst>
                </a:gridCol>
                <a:gridCol w="466275">
                  <a:extLst>
                    <a:ext uri="{9D8B030D-6E8A-4147-A177-3AD203B41FA5}">
                      <a16:colId xmlns:a16="http://schemas.microsoft.com/office/drawing/2014/main" val="2866057606"/>
                    </a:ext>
                  </a:extLst>
                </a:gridCol>
                <a:gridCol w="466275">
                  <a:extLst>
                    <a:ext uri="{9D8B030D-6E8A-4147-A177-3AD203B41FA5}">
                      <a16:colId xmlns:a16="http://schemas.microsoft.com/office/drawing/2014/main" val="491380843"/>
                    </a:ext>
                  </a:extLst>
                </a:gridCol>
                <a:gridCol w="466275">
                  <a:extLst>
                    <a:ext uri="{9D8B030D-6E8A-4147-A177-3AD203B41FA5}">
                      <a16:colId xmlns:a16="http://schemas.microsoft.com/office/drawing/2014/main" val="3566685130"/>
                    </a:ext>
                  </a:extLst>
                </a:gridCol>
              </a:tblGrid>
              <a:tr h="760620">
                <a:tc>
                  <a:txBody>
                    <a:bodyPr/>
                    <a:lstStyle/>
                    <a:p>
                      <a:pPr algn="ctr" fontAlgn="b"/>
                      <a:r>
                        <a:rPr lang="ja-JP" altLang="en-US" sz="1400" u="none" strike="noStrike" dirty="0">
                          <a:effectLst/>
                          <a:latin typeface="BIZ UDPゴシック" panose="020B0400000000000000" pitchFamily="50" charset="-128"/>
                          <a:ea typeface="BIZ UDPゴシック" panose="020B0400000000000000" pitchFamily="50" charset="-128"/>
                        </a:rPr>
                        <a:t>年度</a:t>
                      </a:r>
                      <a:endParaRPr 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sz="1400" u="none" strike="noStrike" dirty="0">
                          <a:effectLst/>
                          <a:latin typeface="BIZ UDPゴシック" panose="020B0400000000000000" pitchFamily="50" charset="-128"/>
                          <a:ea typeface="BIZ UDPゴシック" panose="020B0400000000000000" pitchFamily="50" charset="-128"/>
                        </a:rPr>
                        <a:t>H16</a:t>
                      </a:r>
                      <a:endParaRPr 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sz="1400" u="none" strike="noStrike" dirty="0">
                          <a:effectLst/>
                          <a:latin typeface="BIZ UDPゴシック" panose="020B0400000000000000" pitchFamily="50" charset="-128"/>
                          <a:ea typeface="BIZ UDPゴシック" panose="020B0400000000000000" pitchFamily="50" charset="-128"/>
                        </a:rPr>
                        <a:t>H17</a:t>
                      </a:r>
                      <a:endParaRPr 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sz="1400" u="none" strike="noStrike">
                          <a:effectLst/>
                          <a:latin typeface="BIZ UDPゴシック" panose="020B0400000000000000" pitchFamily="50" charset="-128"/>
                          <a:ea typeface="BIZ UDPゴシック" panose="020B0400000000000000" pitchFamily="50" charset="-128"/>
                        </a:rPr>
                        <a:t>H18</a:t>
                      </a:r>
                      <a:endParaRPr lang="en-US"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sz="1400" u="none" strike="noStrike">
                          <a:effectLst/>
                          <a:latin typeface="BIZ UDPゴシック" panose="020B0400000000000000" pitchFamily="50" charset="-128"/>
                          <a:ea typeface="BIZ UDPゴシック" panose="020B0400000000000000" pitchFamily="50" charset="-128"/>
                        </a:rPr>
                        <a:t>H19</a:t>
                      </a:r>
                      <a:endParaRPr lang="en-US"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sz="1400" u="none" strike="noStrike" dirty="0">
                          <a:effectLst/>
                          <a:latin typeface="BIZ UDPゴシック" panose="020B0400000000000000" pitchFamily="50" charset="-128"/>
                          <a:ea typeface="BIZ UDPゴシック" panose="020B0400000000000000" pitchFamily="50" charset="-128"/>
                        </a:rPr>
                        <a:t>H20</a:t>
                      </a:r>
                      <a:endParaRPr 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sz="1400" u="none" strike="noStrike">
                          <a:effectLst/>
                          <a:latin typeface="BIZ UDPゴシック" panose="020B0400000000000000" pitchFamily="50" charset="-128"/>
                          <a:ea typeface="BIZ UDPゴシック" panose="020B0400000000000000" pitchFamily="50" charset="-128"/>
                        </a:rPr>
                        <a:t>H21</a:t>
                      </a:r>
                      <a:endParaRPr lang="en-US"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sz="1400" u="none" strike="noStrike">
                          <a:effectLst/>
                          <a:latin typeface="BIZ UDPゴシック" panose="020B0400000000000000" pitchFamily="50" charset="-128"/>
                          <a:ea typeface="BIZ UDPゴシック" panose="020B0400000000000000" pitchFamily="50" charset="-128"/>
                        </a:rPr>
                        <a:t>H22</a:t>
                      </a:r>
                      <a:endParaRPr lang="en-US"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sz="1400" u="none" strike="noStrike">
                          <a:effectLst/>
                          <a:latin typeface="BIZ UDPゴシック" panose="020B0400000000000000" pitchFamily="50" charset="-128"/>
                          <a:ea typeface="BIZ UDPゴシック" panose="020B0400000000000000" pitchFamily="50" charset="-128"/>
                        </a:rPr>
                        <a:t>H23</a:t>
                      </a:r>
                      <a:endParaRPr lang="en-US"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sz="1400" u="none" strike="noStrike">
                          <a:effectLst/>
                          <a:latin typeface="BIZ UDPゴシック" panose="020B0400000000000000" pitchFamily="50" charset="-128"/>
                          <a:ea typeface="BIZ UDPゴシック" panose="020B0400000000000000" pitchFamily="50" charset="-128"/>
                        </a:rPr>
                        <a:t>H24</a:t>
                      </a:r>
                      <a:endParaRPr lang="en-US"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sz="1400" u="none" strike="noStrike">
                          <a:effectLst/>
                          <a:latin typeface="BIZ UDPゴシック" panose="020B0400000000000000" pitchFamily="50" charset="-128"/>
                          <a:ea typeface="BIZ UDPゴシック" panose="020B0400000000000000" pitchFamily="50" charset="-128"/>
                        </a:rPr>
                        <a:t>H25</a:t>
                      </a:r>
                      <a:endParaRPr lang="en-US"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sz="1400" u="none" strike="noStrike">
                          <a:effectLst/>
                          <a:latin typeface="BIZ UDPゴシック" panose="020B0400000000000000" pitchFamily="50" charset="-128"/>
                          <a:ea typeface="BIZ UDPゴシック" panose="020B0400000000000000" pitchFamily="50" charset="-128"/>
                        </a:rPr>
                        <a:t>H26</a:t>
                      </a:r>
                      <a:endParaRPr lang="en-US"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sz="1400" u="none" strike="noStrike" dirty="0">
                          <a:effectLst/>
                          <a:latin typeface="BIZ UDPゴシック" panose="020B0400000000000000" pitchFamily="50" charset="-128"/>
                          <a:ea typeface="BIZ UDPゴシック" panose="020B0400000000000000" pitchFamily="50" charset="-128"/>
                        </a:rPr>
                        <a:t>H27</a:t>
                      </a:r>
                      <a:endParaRPr 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sz="1400" u="none" strike="noStrike">
                          <a:effectLst/>
                          <a:latin typeface="BIZ UDPゴシック" panose="020B0400000000000000" pitchFamily="50" charset="-128"/>
                          <a:ea typeface="BIZ UDPゴシック" panose="020B0400000000000000" pitchFamily="50" charset="-128"/>
                        </a:rPr>
                        <a:t>H28</a:t>
                      </a:r>
                      <a:endParaRPr lang="en-US"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sz="1400" u="none" strike="noStrike">
                          <a:effectLst/>
                          <a:latin typeface="BIZ UDPゴシック" panose="020B0400000000000000" pitchFamily="50" charset="-128"/>
                          <a:ea typeface="BIZ UDPゴシック" panose="020B0400000000000000" pitchFamily="50" charset="-128"/>
                        </a:rPr>
                        <a:t>H29</a:t>
                      </a:r>
                      <a:endParaRPr lang="en-US"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sz="1400" u="none" strike="noStrike">
                          <a:effectLst/>
                          <a:latin typeface="BIZ UDPゴシック" panose="020B0400000000000000" pitchFamily="50" charset="-128"/>
                          <a:ea typeface="BIZ UDPゴシック" panose="020B0400000000000000" pitchFamily="50" charset="-128"/>
                        </a:rPr>
                        <a:t>H30</a:t>
                      </a:r>
                      <a:endParaRPr lang="en-US"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sz="1400" u="none" strike="noStrike">
                          <a:effectLst/>
                          <a:latin typeface="BIZ UDPゴシック" panose="020B0400000000000000" pitchFamily="50" charset="-128"/>
                          <a:ea typeface="BIZ UDPゴシック" panose="020B0400000000000000" pitchFamily="50" charset="-128"/>
                        </a:rPr>
                        <a:t>R1</a:t>
                      </a:r>
                      <a:endParaRPr lang="en-US"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extLst>
                  <a:ext uri="{0D108BD9-81ED-4DB2-BD59-A6C34878D82A}">
                    <a16:rowId xmlns:a16="http://schemas.microsoft.com/office/drawing/2014/main" val="3998421351"/>
                  </a:ext>
                </a:extLst>
              </a:tr>
              <a:tr h="760620">
                <a:tc>
                  <a:txBody>
                    <a:bodyPr/>
                    <a:lstStyle/>
                    <a:p>
                      <a:pPr algn="ctr" fontAlgn="b"/>
                      <a:r>
                        <a:rPr lang="ja-JP" altLang="en-US" sz="1400" u="none" strike="noStrike" dirty="0">
                          <a:effectLst/>
                          <a:latin typeface="BIZ UDPゴシック" panose="020B0400000000000000" pitchFamily="50" charset="-128"/>
                          <a:ea typeface="BIZ UDPゴシック" panose="020B0400000000000000" pitchFamily="50" charset="-128"/>
                        </a:rPr>
                        <a:t>件数</a:t>
                      </a:r>
                      <a:endParaRPr lang="en-US" altLang="ja-JP"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altLang="ja-JP" sz="1400" u="none" strike="noStrike" dirty="0">
                          <a:effectLst/>
                          <a:latin typeface="BIZ UDPゴシック" panose="020B0400000000000000" pitchFamily="50" charset="-128"/>
                          <a:ea typeface="BIZ UDPゴシック" panose="020B0400000000000000" pitchFamily="50" charset="-128"/>
                        </a:rPr>
                        <a:t>121</a:t>
                      </a:r>
                      <a:endParaRPr lang="en-US" altLang="ja-JP"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altLang="ja-JP" sz="1400" u="none" strike="noStrike">
                          <a:effectLst/>
                          <a:latin typeface="BIZ UDPゴシック" panose="020B0400000000000000" pitchFamily="50" charset="-128"/>
                          <a:ea typeface="BIZ UDPゴシック" panose="020B0400000000000000" pitchFamily="50" charset="-128"/>
                        </a:rPr>
                        <a:t>93</a:t>
                      </a:r>
                      <a:endPar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altLang="ja-JP" sz="1400" u="none" strike="noStrike">
                          <a:effectLst/>
                          <a:latin typeface="BIZ UDPゴシック" panose="020B0400000000000000" pitchFamily="50" charset="-128"/>
                          <a:ea typeface="BIZ UDPゴシック" panose="020B0400000000000000" pitchFamily="50" charset="-128"/>
                        </a:rPr>
                        <a:t>126</a:t>
                      </a:r>
                      <a:endPar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altLang="ja-JP" sz="1400" u="none" strike="noStrike">
                          <a:effectLst/>
                          <a:latin typeface="BIZ UDPゴシック" panose="020B0400000000000000" pitchFamily="50" charset="-128"/>
                          <a:ea typeface="BIZ UDPゴシック" panose="020B0400000000000000" pitchFamily="50" charset="-128"/>
                        </a:rPr>
                        <a:t>87</a:t>
                      </a:r>
                      <a:endPar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altLang="ja-JP" sz="1400" u="none" strike="noStrike">
                          <a:effectLst/>
                          <a:latin typeface="BIZ UDPゴシック" panose="020B0400000000000000" pitchFamily="50" charset="-128"/>
                          <a:ea typeface="BIZ UDPゴシック" panose="020B0400000000000000" pitchFamily="50" charset="-128"/>
                        </a:rPr>
                        <a:t>59</a:t>
                      </a:r>
                      <a:endPar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altLang="ja-JP" sz="1400" u="none" strike="noStrike">
                          <a:effectLst/>
                          <a:latin typeface="BIZ UDPゴシック" panose="020B0400000000000000" pitchFamily="50" charset="-128"/>
                          <a:ea typeface="BIZ UDPゴシック" panose="020B0400000000000000" pitchFamily="50" charset="-128"/>
                        </a:rPr>
                        <a:t>52</a:t>
                      </a:r>
                      <a:endPar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altLang="ja-JP" sz="1400" u="none" strike="noStrike">
                          <a:effectLst/>
                          <a:latin typeface="BIZ UDPゴシック" panose="020B0400000000000000" pitchFamily="50" charset="-128"/>
                          <a:ea typeface="BIZ UDPゴシック" panose="020B0400000000000000" pitchFamily="50" charset="-128"/>
                        </a:rPr>
                        <a:t>65</a:t>
                      </a:r>
                      <a:endPar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altLang="ja-JP" sz="1400" u="none" strike="noStrike">
                          <a:effectLst/>
                          <a:latin typeface="BIZ UDPゴシック" panose="020B0400000000000000" pitchFamily="50" charset="-128"/>
                          <a:ea typeface="BIZ UDPゴシック" panose="020B0400000000000000" pitchFamily="50" charset="-128"/>
                        </a:rPr>
                        <a:t>50</a:t>
                      </a:r>
                      <a:endPar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altLang="ja-JP" sz="1400" u="none" strike="noStrike">
                          <a:effectLst/>
                          <a:latin typeface="BIZ UDPゴシック" panose="020B0400000000000000" pitchFamily="50" charset="-128"/>
                          <a:ea typeface="BIZ UDPゴシック" panose="020B0400000000000000" pitchFamily="50" charset="-128"/>
                        </a:rPr>
                        <a:t>50</a:t>
                      </a:r>
                      <a:endPar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altLang="ja-JP" sz="1400" u="none" strike="noStrike">
                          <a:effectLst/>
                          <a:latin typeface="BIZ UDPゴシック" panose="020B0400000000000000" pitchFamily="50" charset="-128"/>
                          <a:ea typeface="BIZ UDPゴシック" panose="020B0400000000000000" pitchFamily="50" charset="-128"/>
                        </a:rPr>
                        <a:t>51</a:t>
                      </a:r>
                      <a:endPar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altLang="ja-JP" sz="1400" u="none" strike="noStrike">
                          <a:effectLst/>
                          <a:latin typeface="BIZ UDPゴシック" panose="020B0400000000000000" pitchFamily="50" charset="-128"/>
                          <a:ea typeface="BIZ UDPゴシック" panose="020B0400000000000000" pitchFamily="50" charset="-128"/>
                        </a:rPr>
                        <a:t>41</a:t>
                      </a:r>
                      <a:endPar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altLang="ja-JP" sz="1400" u="none" strike="noStrike">
                          <a:effectLst/>
                          <a:latin typeface="BIZ UDPゴシック" panose="020B0400000000000000" pitchFamily="50" charset="-128"/>
                          <a:ea typeface="BIZ UDPゴシック" panose="020B0400000000000000" pitchFamily="50" charset="-128"/>
                        </a:rPr>
                        <a:t>43</a:t>
                      </a:r>
                      <a:endPar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altLang="ja-JP" sz="1400" u="none" strike="noStrike">
                          <a:effectLst/>
                          <a:latin typeface="BIZ UDPゴシック" panose="020B0400000000000000" pitchFamily="50" charset="-128"/>
                          <a:ea typeface="BIZ UDPゴシック" panose="020B0400000000000000" pitchFamily="50" charset="-128"/>
                        </a:rPr>
                        <a:t>35</a:t>
                      </a:r>
                      <a:endPar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altLang="ja-JP" sz="1400" u="none" strike="noStrike">
                          <a:effectLst/>
                          <a:latin typeface="BIZ UDPゴシック" panose="020B0400000000000000" pitchFamily="50" charset="-128"/>
                          <a:ea typeface="BIZ UDPゴシック" panose="020B0400000000000000" pitchFamily="50" charset="-128"/>
                        </a:rPr>
                        <a:t>35</a:t>
                      </a:r>
                      <a:endPar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altLang="ja-JP" sz="1400" u="none" strike="noStrike">
                          <a:effectLst/>
                          <a:latin typeface="BIZ UDPゴシック" panose="020B0400000000000000" pitchFamily="50" charset="-128"/>
                          <a:ea typeface="BIZ UDPゴシック" panose="020B0400000000000000" pitchFamily="50" charset="-128"/>
                        </a:rPr>
                        <a:t>30</a:t>
                      </a:r>
                      <a:endParaRPr lang="en-US" altLang="ja-JP" sz="1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tc>
                  <a:txBody>
                    <a:bodyPr/>
                    <a:lstStyle/>
                    <a:p>
                      <a:pPr algn="ctr" fontAlgn="b"/>
                      <a:r>
                        <a:rPr lang="en-US" altLang="ja-JP" sz="1400" u="none" strike="noStrike" dirty="0">
                          <a:effectLst/>
                          <a:latin typeface="BIZ UDPゴシック" panose="020B0400000000000000" pitchFamily="50" charset="-128"/>
                          <a:ea typeface="BIZ UDPゴシック" panose="020B0400000000000000" pitchFamily="50" charset="-128"/>
                        </a:rPr>
                        <a:t>31</a:t>
                      </a:r>
                      <a:endParaRPr lang="en-US" altLang="ja-JP"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619" marR="5619" marT="5619" marB="0" anchor="ctr"/>
                </a:tc>
                <a:extLst>
                  <a:ext uri="{0D108BD9-81ED-4DB2-BD59-A6C34878D82A}">
                    <a16:rowId xmlns:a16="http://schemas.microsoft.com/office/drawing/2014/main" val="3413599381"/>
                  </a:ext>
                </a:extLst>
              </a:tr>
            </a:tbl>
          </a:graphicData>
        </a:graphic>
      </p:graphicFrame>
      <p:sp>
        <p:nvSpPr>
          <p:cNvPr id="5" name="テキスト ボックス 4">
            <a:extLst>
              <a:ext uri="{FF2B5EF4-FFF2-40B4-BE49-F238E27FC236}">
                <a16:creationId xmlns:a16="http://schemas.microsoft.com/office/drawing/2014/main" id="{1105ABC7-A403-4146-A350-A0647EE87816}"/>
              </a:ext>
            </a:extLst>
          </p:cNvPr>
          <p:cNvSpPr txBox="1"/>
          <p:nvPr/>
        </p:nvSpPr>
        <p:spPr>
          <a:xfrm>
            <a:off x="1083470" y="1930400"/>
            <a:ext cx="5262979"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〇施設からの焼却に係る大気汚染関連の苦情件数</a:t>
            </a:r>
          </a:p>
        </p:txBody>
      </p:sp>
      <p:sp>
        <p:nvSpPr>
          <p:cNvPr id="14" name="テキスト ボックス 13">
            <a:extLst>
              <a:ext uri="{FF2B5EF4-FFF2-40B4-BE49-F238E27FC236}">
                <a16:creationId xmlns:a16="http://schemas.microsoft.com/office/drawing/2014/main" id="{737BD455-6E3A-4088-AE87-9F10315F80A3}"/>
              </a:ext>
            </a:extLst>
          </p:cNvPr>
          <p:cNvSpPr txBox="1"/>
          <p:nvPr/>
        </p:nvSpPr>
        <p:spPr>
          <a:xfrm>
            <a:off x="875227" y="4176164"/>
            <a:ext cx="7411003" cy="430887"/>
          </a:xfrm>
          <a:prstGeom prst="rect">
            <a:avLst/>
          </a:prstGeom>
          <a:noFill/>
        </p:spPr>
        <p:txBody>
          <a:bodyPr wrap="none" rtlCol="0">
            <a:spAutoFit/>
          </a:bodyPr>
          <a:lstStyle/>
          <a:p>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出展は公害等調整委員会による「公害苦情調査」より。</a:t>
            </a:r>
            <a:endParaRPr kumimoji="1" lang="en-US" altLang="ja-JP" sz="1100" dirty="0">
              <a:latin typeface="BIZ UDPゴシック" panose="020B0400000000000000" pitchFamily="50" charset="-128"/>
              <a:ea typeface="BIZ UDPゴシック" panose="020B0400000000000000" pitchFamily="50" charset="-128"/>
            </a:endParaRPr>
          </a:p>
          <a:p>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「大気汚染」カテゴリの「焼却（施設）」の件数を掲載しているため、有害物質等ばいじん以外の苦情も件数に含まれる。</a:t>
            </a:r>
          </a:p>
        </p:txBody>
      </p:sp>
    </p:spTree>
    <p:extLst>
      <p:ext uri="{BB962C8B-B14F-4D97-AF65-F5344CB8AC3E}">
        <p14:creationId xmlns:p14="http://schemas.microsoft.com/office/powerpoint/2010/main" val="2852231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70" y="609600"/>
            <a:ext cx="7870030" cy="1320800"/>
          </a:xfrm>
        </p:spPr>
        <p:txBody>
          <a:bodyPr>
            <a:normAutofit/>
          </a:bodyPr>
          <a:lstStyle/>
          <a:p>
            <a:r>
              <a:rPr lang="ja-JP" altLang="en-US" sz="3200" dirty="0">
                <a:latin typeface="BIZ UDPゴシック" panose="020B0400000000000000" pitchFamily="50" charset="-128"/>
                <a:ea typeface="BIZ UDPゴシック" panose="020B0400000000000000" pitchFamily="50" charset="-128"/>
              </a:rPr>
              <a:t>条例ばいじん規制における効果と課題</a:t>
            </a:r>
          </a:p>
        </p:txBody>
      </p:sp>
      <p:sp>
        <p:nvSpPr>
          <p:cNvPr id="13" name="Isosceles Triangle 12">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 name="コンテンツ プレースホルダー 5">
            <a:extLst>
              <a:ext uri="{FF2B5EF4-FFF2-40B4-BE49-F238E27FC236}">
                <a16:creationId xmlns:a16="http://schemas.microsoft.com/office/drawing/2014/main" id="{B92A4CCA-E3E8-47B2-B0FC-F3DC93C9ACDD}"/>
              </a:ext>
            </a:extLst>
          </p:cNvPr>
          <p:cNvSpPr>
            <a:spLocks noGrp="1"/>
          </p:cNvSpPr>
          <p:nvPr>
            <p:ph idx="1"/>
          </p:nvPr>
        </p:nvSpPr>
        <p:spPr>
          <a:xfrm>
            <a:off x="956470" y="1491587"/>
            <a:ext cx="7997030" cy="4914900"/>
          </a:xfrm>
        </p:spPr>
        <p:txBody>
          <a:bodyPr>
            <a:noAutofit/>
          </a:bodyPr>
          <a:lstStyle/>
          <a:p>
            <a:pPr marL="0" indent="0">
              <a:lnSpc>
                <a:spcPct val="90000"/>
              </a:lnSpc>
              <a:buNone/>
            </a:pPr>
            <a:r>
              <a:rPr lang="ja-JP" altLang="en-US" dirty="0">
                <a:latin typeface="BIZ UDPゴシック" panose="020B0400000000000000" pitchFamily="50" charset="-128"/>
                <a:ea typeface="BIZ UDPゴシック" panose="020B0400000000000000" pitchFamily="50" charset="-128"/>
              </a:rPr>
              <a:t>◆効果</a:t>
            </a:r>
            <a:endParaRPr lang="en-US" altLang="ja-JP" dirty="0">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dirty="0">
                <a:latin typeface="BIZ UDPゴシック" panose="020B0400000000000000" pitchFamily="50" charset="-128"/>
                <a:ea typeface="BIZ UDPゴシック" panose="020B0400000000000000" pitchFamily="50" charset="-128"/>
              </a:rPr>
              <a:t>・中小企業が多いという大阪府の地域的な特性を踏まえた法対象施設の横出しおよび裾下げによる排出規制の実施により、</a:t>
            </a:r>
            <a:r>
              <a:rPr lang="en-US" altLang="ja-JP" dirty="0">
                <a:latin typeface="BIZ UDPゴシック" panose="020B0400000000000000" pitchFamily="50" charset="-128"/>
                <a:ea typeface="BIZ UDPゴシック" panose="020B0400000000000000" pitchFamily="50" charset="-128"/>
              </a:rPr>
              <a:t> SPM</a:t>
            </a:r>
            <a:r>
              <a:rPr lang="ja-JP" altLang="en-US" dirty="0">
                <a:latin typeface="BIZ UDPゴシック" panose="020B0400000000000000" pitchFamily="50" charset="-128"/>
                <a:ea typeface="BIZ UDPゴシック" panose="020B0400000000000000" pitchFamily="50" charset="-128"/>
              </a:rPr>
              <a:t>や</a:t>
            </a:r>
            <a:r>
              <a:rPr lang="en-US" altLang="ja-JP" dirty="0">
                <a:latin typeface="BIZ UDPゴシック" panose="020B0400000000000000" pitchFamily="50" charset="-128"/>
                <a:ea typeface="BIZ UDPゴシック" panose="020B0400000000000000" pitchFamily="50" charset="-128"/>
              </a:rPr>
              <a:t>PM2.5</a:t>
            </a:r>
            <a:r>
              <a:rPr lang="ja-JP" altLang="en-US" dirty="0">
                <a:latin typeface="BIZ UDPゴシック" panose="020B0400000000000000" pitchFamily="50" charset="-128"/>
                <a:ea typeface="BIZ UDPゴシック" panose="020B0400000000000000" pitchFamily="50" charset="-128"/>
              </a:rPr>
              <a:t>といった大気環境濃度の低減され、「煙の都」と呼ばれるほどであった</a:t>
            </a:r>
            <a:r>
              <a:rPr lang="ja-JP" altLang="en-US" u="sng" dirty="0">
                <a:latin typeface="BIZ UDPゴシック" panose="020B0400000000000000" pitchFamily="50" charset="-128"/>
                <a:ea typeface="BIZ UDPゴシック" panose="020B0400000000000000" pitchFamily="50" charset="-128"/>
              </a:rPr>
              <a:t>府域の大気環境の改善につながった</a:t>
            </a:r>
            <a:r>
              <a:rPr lang="ja-JP" altLang="en-US" dirty="0">
                <a:latin typeface="BIZ UDPゴシック" panose="020B0400000000000000" pitchFamily="50" charset="-128"/>
                <a:ea typeface="BIZ UDPゴシック" panose="020B0400000000000000" pitchFamily="50" charset="-128"/>
              </a:rPr>
              <a:t>。</a:t>
            </a:r>
            <a:endParaRPr lang="en-US" altLang="ja-JP" dirty="0">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dirty="0">
                <a:solidFill>
                  <a:schemeClr val="tx1"/>
                </a:solidFill>
                <a:latin typeface="BIZ UDPゴシック" panose="020B0400000000000000" pitchFamily="50" charset="-128"/>
                <a:ea typeface="BIZ UDPゴシック" panose="020B0400000000000000" pitchFamily="50" charset="-128"/>
              </a:rPr>
              <a:t>・小型廃棄物焼却炉や乾燥炉等ばいじん排出量が比較的多い施設を規制対象とすることで、</a:t>
            </a:r>
            <a:r>
              <a:rPr lang="ja-JP" altLang="en-US" u="sng" dirty="0">
                <a:solidFill>
                  <a:schemeClr val="tx1"/>
                </a:solidFill>
                <a:latin typeface="BIZ UDPゴシック" panose="020B0400000000000000" pitchFamily="50" charset="-128"/>
                <a:ea typeface="BIZ UDPゴシック" panose="020B0400000000000000" pitchFamily="50" charset="-128"/>
              </a:rPr>
              <a:t>苦情件数は近年減少傾向</a:t>
            </a:r>
            <a:r>
              <a:rPr lang="ja-JP" altLang="en-US" dirty="0">
                <a:solidFill>
                  <a:schemeClr val="tx1"/>
                </a:solidFill>
                <a:latin typeface="BIZ UDPゴシック" panose="020B0400000000000000" pitchFamily="50" charset="-128"/>
                <a:ea typeface="BIZ UDPゴシック" panose="020B0400000000000000" pitchFamily="50" charset="-128"/>
              </a:rPr>
              <a:t>にあり、局所的なばいじん被害を低減することができた。</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0" indent="0">
              <a:lnSpc>
                <a:spcPct val="90000"/>
              </a:lnSpc>
              <a:buNone/>
            </a:pPr>
            <a:endParaRPr lang="en-US" altLang="ja-JP" dirty="0">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dirty="0">
                <a:latin typeface="BIZ UDPゴシック" panose="020B0400000000000000" pitchFamily="50" charset="-128"/>
                <a:ea typeface="BIZ UDPゴシック" panose="020B0400000000000000" pitchFamily="50" charset="-128"/>
              </a:rPr>
              <a:t>◆課題</a:t>
            </a:r>
            <a:endParaRPr lang="en-US" altLang="ja-JP" dirty="0">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dirty="0">
                <a:latin typeface="BIZ UDPゴシック" panose="020B0400000000000000" pitchFamily="50" charset="-128"/>
                <a:ea typeface="BIZ UDPゴシック" panose="020B0400000000000000" pitchFamily="50" charset="-128"/>
              </a:rPr>
              <a:t>・</a:t>
            </a:r>
            <a:r>
              <a:rPr lang="ja-JP" altLang="en-US" u="sng" dirty="0">
                <a:latin typeface="BIZ UDPゴシック" panose="020B0400000000000000" pitchFamily="50" charset="-128"/>
                <a:ea typeface="BIZ UDPゴシック" panose="020B0400000000000000" pitchFamily="50" charset="-128"/>
              </a:rPr>
              <a:t>電気やガス（都市ガス・</a:t>
            </a:r>
            <a:r>
              <a:rPr lang="en-US" altLang="ja-JP" u="sng" dirty="0">
                <a:latin typeface="BIZ UDPゴシック" panose="020B0400000000000000" pitchFamily="50" charset="-128"/>
                <a:ea typeface="BIZ UDPゴシック" panose="020B0400000000000000" pitchFamily="50" charset="-128"/>
              </a:rPr>
              <a:t>LNG</a:t>
            </a:r>
            <a:r>
              <a:rPr lang="ja-JP" altLang="en-US" u="sng" dirty="0">
                <a:latin typeface="BIZ UDPゴシック" panose="020B0400000000000000" pitchFamily="50" charset="-128"/>
                <a:ea typeface="BIZ UDPゴシック" panose="020B0400000000000000" pitchFamily="50" charset="-128"/>
              </a:rPr>
              <a:t>・</a:t>
            </a:r>
            <a:r>
              <a:rPr lang="en-US" altLang="ja-JP" u="sng" dirty="0">
                <a:latin typeface="BIZ UDPゴシック" panose="020B0400000000000000" pitchFamily="50" charset="-128"/>
                <a:ea typeface="BIZ UDPゴシック" panose="020B0400000000000000" pitchFamily="50" charset="-128"/>
              </a:rPr>
              <a:t>LPG</a:t>
            </a:r>
            <a:r>
              <a:rPr lang="ja-JP" altLang="en-US" u="sng" dirty="0">
                <a:latin typeface="BIZ UDPゴシック" panose="020B0400000000000000" pitchFamily="50" charset="-128"/>
                <a:ea typeface="BIZ UDPゴシック" panose="020B0400000000000000" pitchFamily="50" charset="-128"/>
              </a:rPr>
              <a:t>）といった燃料由来のばいじん発生量が少ない施設も規制の対象</a:t>
            </a:r>
            <a:r>
              <a:rPr lang="ja-JP" altLang="en-US" dirty="0">
                <a:latin typeface="BIZ UDPゴシック" panose="020B0400000000000000" pitchFamily="50" charset="-128"/>
                <a:ea typeface="BIZ UDPゴシック" panose="020B0400000000000000" pitchFamily="50" charset="-128"/>
              </a:rPr>
              <a:t>となっている。</a:t>
            </a:r>
            <a:endParaRPr lang="en-US" altLang="ja-JP" dirty="0">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dirty="0">
                <a:latin typeface="BIZ UDPゴシック" panose="020B0400000000000000" pitchFamily="50" charset="-128"/>
                <a:ea typeface="BIZ UDPゴシック" panose="020B0400000000000000" pitchFamily="50" charset="-128"/>
              </a:rPr>
              <a:t>・条例制定以降対象施設の見直しを行っておらず、</a:t>
            </a:r>
            <a:r>
              <a:rPr lang="ja-JP" altLang="en-US" u="sng" dirty="0">
                <a:latin typeface="BIZ UDPゴシック" panose="020B0400000000000000" pitchFamily="50" charset="-128"/>
                <a:ea typeface="BIZ UDPゴシック" panose="020B0400000000000000" pitchFamily="50" charset="-128"/>
              </a:rPr>
              <a:t>過去一度も届出実績のない施設が存在する</a:t>
            </a:r>
            <a:r>
              <a:rPr lang="ja-JP" altLang="en-US" dirty="0">
                <a:latin typeface="BIZ UDPゴシック" panose="020B0400000000000000" pitchFamily="50" charset="-128"/>
                <a:ea typeface="BIZ UDPゴシック" panose="020B0400000000000000" pitchFamily="50" charset="-128"/>
              </a:rPr>
              <a:t>。</a:t>
            </a:r>
            <a:endParaRPr lang="en-US" altLang="ja-JP" dirty="0">
              <a:latin typeface="BIZ UDPゴシック" panose="020B0400000000000000" pitchFamily="50" charset="-128"/>
              <a:ea typeface="BIZ UDPゴシック" panose="020B0400000000000000" pitchFamily="50" charset="-128"/>
            </a:endParaRPr>
          </a:p>
        </p:txBody>
      </p:sp>
      <p:sp>
        <p:nvSpPr>
          <p:cNvPr id="15" name="Isosceles Triangle 14">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94794F6A-5A02-46B9-A6BC-5FE08528651E}"/>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13</a:t>
            </a:fld>
            <a:endParaRPr lang="en-US">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78128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7F7831EA-9ECA-46EB-90E1-7ECAFCFD2A90}"/>
              </a:ext>
            </a:extLst>
          </p:cNvPr>
          <p:cNvSpPr>
            <a:spLocks noGrp="1"/>
          </p:cNvSpPr>
          <p:nvPr>
            <p:ph type="title"/>
          </p:nvPr>
        </p:nvSpPr>
        <p:spPr>
          <a:xfrm>
            <a:off x="1083472" y="609602"/>
            <a:ext cx="10402626" cy="734351"/>
          </a:xfrm>
        </p:spPr>
        <p:txBody>
          <a:bodyPr>
            <a:normAutofit/>
          </a:bodyPr>
          <a:lstStyle/>
          <a:p>
            <a:r>
              <a:rPr lang="ja-JP" altLang="en-US" dirty="0">
                <a:latin typeface="BIZ UDPゴシック" panose="020B0400000000000000" pitchFamily="50" charset="-128"/>
                <a:ea typeface="BIZ UDPゴシック" panose="020B0400000000000000" pitchFamily="50" charset="-128"/>
              </a:rPr>
              <a:t>ばいじん</a:t>
            </a:r>
            <a:r>
              <a:rPr kumimoji="1" lang="ja-JP" altLang="en-US" dirty="0">
                <a:latin typeface="BIZ UDPゴシック" panose="020B0400000000000000" pitchFamily="50" charset="-128"/>
                <a:ea typeface="BIZ UDPゴシック" panose="020B0400000000000000" pitchFamily="50" charset="-128"/>
              </a:rPr>
              <a:t>排出削減に関する論点整理案①</a:t>
            </a:r>
          </a:p>
        </p:txBody>
      </p:sp>
      <p:sp>
        <p:nvSpPr>
          <p:cNvPr id="10" name="コンテンツ プレースホルダー 2">
            <a:extLst>
              <a:ext uri="{FF2B5EF4-FFF2-40B4-BE49-F238E27FC236}">
                <a16:creationId xmlns:a16="http://schemas.microsoft.com/office/drawing/2014/main" id="{8E52CE1E-41A4-47B5-AE68-BC9046ED8DF7}"/>
              </a:ext>
            </a:extLst>
          </p:cNvPr>
          <p:cNvSpPr>
            <a:spLocks noGrp="1"/>
          </p:cNvSpPr>
          <p:nvPr>
            <p:ph idx="1"/>
          </p:nvPr>
        </p:nvSpPr>
        <p:spPr>
          <a:xfrm>
            <a:off x="894555" y="1847378"/>
            <a:ext cx="8279493" cy="2470528"/>
          </a:xfrm>
        </p:spPr>
        <p:txBody>
          <a:bodyPr>
            <a:noAutofit/>
          </a:bodyPr>
          <a:lstStyle/>
          <a:p>
            <a:pPr marL="0" indent="0">
              <a:buNone/>
            </a:pPr>
            <a:r>
              <a:rPr kumimoji="1" lang="ja-JP" altLang="en-US" sz="1600" dirty="0">
                <a:solidFill>
                  <a:schemeClr val="tx1"/>
                </a:solidFill>
                <a:latin typeface="BIZ UDPゴシック" panose="020B0400000000000000" pitchFamily="50" charset="-128"/>
                <a:ea typeface="BIZ UDPゴシック" panose="020B0400000000000000" pitchFamily="50" charset="-128"/>
              </a:rPr>
              <a:t>・条例及び法</a:t>
            </a:r>
            <a:r>
              <a:rPr lang="ja-JP" altLang="en-US" sz="1600" dirty="0">
                <a:solidFill>
                  <a:schemeClr val="tx1"/>
                </a:solidFill>
                <a:latin typeface="BIZ UDPゴシック" panose="020B0400000000000000" pitchFamily="50" charset="-128"/>
                <a:ea typeface="BIZ UDPゴシック" panose="020B0400000000000000" pitchFamily="50" charset="-128"/>
              </a:rPr>
              <a:t>による規制により、固定発生源からのばいじん排出は抑制され、</a:t>
            </a:r>
            <a:r>
              <a:rPr lang="ja-JP" altLang="en-US" sz="1600" u="sng" dirty="0">
                <a:solidFill>
                  <a:schemeClr val="tx1"/>
                </a:solidFill>
                <a:latin typeface="BIZ UDPゴシック" panose="020B0400000000000000" pitchFamily="50" charset="-128"/>
                <a:ea typeface="BIZ UDPゴシック" panose="020B0400000000000000" pitchFamily="50" charset="-128"/>
              </a:rPr>
              <a:t>府域の</a:t>
            </a:r>
            <a:r>
              <a:rPr lang="en-US" altLang="ja-JP" sz="1600" u="sng" dirty="0">
                <a:solidFill>
                  <a:schemeClr val="tx1"/>
                </a:solidFill>
                <a:latin typeface="BIZ UDPゴシック" panose="020B0400000000000000" pitchFamily="50" charset="-128"/>
                <a:ea typeface="BIZ UDPゴシック" panose="020B0400000000000000" pitchFamily="50" charset="-128"/>
              </a:rPr>
              <a:t>SPM</a:t>
            </a:r>
            <a:r>
              <a:rPr lang="ja-JP" altLang="en-US" sz="1600" u="sng" dirty="0" err="1">
                <a:solidFill>
                  <a:schemeClr val="tx1"/>
                </a:solidFill>
                <a:latin typeface="BIZ UDPゴシック" panose="020B0400000000000000" pitchFamily="50" charset="-128"/>
                <a:ea typeface="BIZ UDPゴシック" panose="020B0400000000000000" pitchFamily="50" charset="-128"/>
              </a:rPr>
              <a:t>、</a:t>
            </a:r>
            <a:r>
              <a:rPr lang="en-US" altLang="ja-JP" sz="1600" u="sng" dirty="0">
                <a:solidFill>
                  <a:schemeClr val="tx1"/>
                </a:solidFill>
                <a:latin typeface="BIZ UDPゴシック" panose="020B0400000000000000" pitchFamily="50" charset="-128"/>
                <a:ea typeface="BIZ UDPゴシック" panose="020B0400000000000000" pitchFamily="50" charset="-128"/>
              </a:rPr>
              <a:t>PM2.5</a:t>
            </a:r>
            <a:r>
              <a:rPr lang="ja-JP" altLang="en-US" sz="1600" u="sng" dirty="0">
                <a:solidFill>
                  <a:schemeClr val="tx1"/>
                </a:solidFill>
                <a:latin typeface="BIZ UDPゴシック" panose="020B0400000000000000" pitchFamily="50" charset="-128"/>
                <a:ea typeface="BIZ UDPゴシック" panose="020B0400000000000000" pitchFamily="50" charset="-128"/>
              </a:rPr>
              <a:t>の大気濃度は改善</a:t>
            </a:r>
            <a:r>
              <a:rPr lang="ja-JP" altLang="en-US" sz="1600" dirty="0">
                <a:solidFill>
                  <a:schemeClr val="tx1"/>
                </a:solidFill>
                <a:latin typeface="BIZ UDPゴシック" panose="020B0400000000000000" pitchFamily="50" charset="-128"/>
                <a:ea typeface="BIZ UDPゴシック" panose="020B0400000000000000" pitchFamily="50" charset="-128"/>
              </a:rPr>
              <a:t>し、また</a:t>
            </a:r>
            <a:r>
              <a:rPr lang="ja-JP" altLang="en-US" sz="1600" u="sng" dirty="0">
                <a:solidFill>
                  <a:schemeClr val="tx1"/>
                </a:solidFill>
                <a:latin typeface="BIZ UDPゴシック" panose="020B0400000000000000" pitchFamily="50" charset="-128"/>
                <a:ea typeface="BIZ UDPゴシック" panose="020B0400000000000000" pitchFamily="50" charset="-128"/>
              </a:rPr>
              <a:t>苦情の件数も減少</a:t>
            </a:r>
            <a:r>
              <a:rPr lang="ja-JP" altLang="en-US" sz="1600" dirty="0">
                <a:solidFill>
                  <a:schemeClr val="tx1"/>
                </a:solidFill>
                <a:latin typeface="BIZ UDPゴシック" panose="020B0400000000000000" pitchFamily="50" charset="-128"/>
                <a:ea typeface="BIZ UDPゴシック" panose="020B0400000000000000" pitchFamily="50" charset="-128"/>
              </a:rPr>
              <a:t>しており、局地的なばいじん被害も抑えられている。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・一方で、金属製品製造に係る焼結炉等や窯業製品製造に係る焼成炉等、廃棄物焼却炉のように、</a:t>
            </a:r>
            <a:r>
              <a:rPr lang="ja-JP" altLang="en-US" sz="1600" u="sng" dirty="0">
                <a:solidFill>
                  <a:schemeClr val="tx1"/>
                </a:solidFill>
                <a:latin typeface="BIZ UDPゴシック" panose="020B0400000000000000" pitchFamily="50" charset="-128"/>
                <a:ea typeface="BIZ UDPゴシック" panose="020B0400000000000000" pitchFamily="50" charset="-128"/>
              </a:rPr>
              <a:t>対策を講じなければ多くのばいじんが排出される可能性のある施設も存在する</a:t>
            </a:r>
            <a:r>
              <a:rPr lang="ja-JP" altLang="en-US" sz="1600" dirty="0">
                <a:solidFill>
                  <a:schemeClr val="tx1"/>
                </a:solidFill>
                <a:latin typeface="BIZ UDPゴシック" panose="020B0400000000000000" pitchFamily="50" charset="-128"/>
                <a:ea typeface="BIZ UDPゴシック" panose="020B0400000000000000" pitchFamily="50" charset="-128"/>
              </a:rPr>
              <a:t>。</a:t>
            </a: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ja-JP" altLang="en-US" sz="1600" u="sng" dirty="0">
                <a:solidFill>
                  <a:schemeClr val="tx1"/>
                </a:solidFill>
                <a:latin typeface="BIZ UDPゴシック" panose="020B0400000000000000" pitchFamily="50" charset="-128"/>
                <a:ea typeface="BIZ UDPゴシック" panose="020B0400000000000000" pitchFamily="50" charset="-128"/>
              </a:rPr>
              <a:t>濃度基準については</a:t>
            </a:r>
            <a:r>
              <a:rPr lang="ja-JP" altLang="en-US" sz="1600" dirty="0">
                <a:solidFill>
                  <a:schemeClr val="tx1"/>
                </a:solidFill>
                <a:latin typeface="BIZ UDPゴシック" panose="020B0400000000000000" pitchFamily="50" charset="-128"/>
                <a:ea typeface="BIZ UDPゴシック" panose="020B0400000000000000" pitchFamily="50" charset="-128"/>
              </a:rPr>
              <a:t>、測定義務という負担が一部生じるものの、設備構造基準に比べ</a:t>
            </a:r>
            <a:r>
              <a:rPr lang="ja-JP" altLang="en-US" sz="1600" u="sng" dirty="0">
                <a:solidFill>
                  <a:schemeClr val="tx1"/>
                </a:solidFill>
                <a:latin typeface="BIZ UDPゴシック" panose="020B0400000000000000" pitchFamily="50" charset="-128"/>
                <a:ea typeface="BIZ UDPゴシック" panose="020B0400000000000000" pitchFamily="50" charset="-128"/>
              </a:rPr>
              <a:t>負担は小さく、事業者にとって基準遵守状況の把握が比較的容易であることや、業種や業態ごとに現実的かつ効果的な対策が選択可能といったメリットがある</a:t>
            </a: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endParaRPr lang="ja-JP" altLang="en-US" sz="1600" dirty="0">
              <a:solidFill>
                <a:schemeClr val="tx1"/>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291F3C47-C771-4971-BF64-E3A9250ABFAB}"/>
              </a:ext>
            </a:extLst>
          </p:cNvPr>
          <p:cNvSpPr txBox="1"/>
          <p:nvPr/>
        </p:nvSpPr>
        <p:spPr>
          <a:xfrm>
            <a:off x="1083473" y="1377702"/>
            <a:ext cx="7235027" cy="400110"/>
          </a:xfrm>
          <a:prstGeom prst="rect">
            <a:avLst/>
          </a:prstGeom>
          <a:noFill/>
          <a:ln>
            <a:solidFill>
              <a:schemeClr val="tx1"/>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論点①　現在の規制手法及び規制の方向性について</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4" name="スライド番号プレースホルダー 3">
            <a:extLst>
              <a:ext uri="{FF2B5EF4-FFF2-40B4-BE49-F238E27FC236}">
                <a16:creationId xmlns:a16="http://schemas.microsoft.com/office/drawing/2014/main" id="{756D2F7F-1FB9-4081-BFBD-41C418B894C5}"/>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14</a:t>
            </a:fld>
            <a:endParaRPr lang="en-US">
              <a:solidFill>
                <a:srgbClr val="000000"/>
              </a:solidFill>
              <a:latin typeface="BIZ UDPゴシック" panose="020B0400000000000000" pitchFamily="50" charset="-128"/>
              <a:ea typeface="BIZ UDPゴシック" panose="020B0400000000000000" pitchFamily="50" charset="-128"/>
            </a:endParaRPr>
          </a:p>
        </p:txBody>
      </p:sp>
      <p:sp>
        <p:nvSpPr>
          <p:cNvPr id="15" name="下矢印 14"/>
          <p:cNvSpPr/>
          <p:nvPr/>
        </p:nvSpPr>
        <p:spPr>
          <a:xfrm>
            <a:off x="4581281" y="4222501"/>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コンテンツ プレースホルダー 2">
            <a:extLst>
              <a:ext uri="{FF2B5EF4-FFF2-40B4-BE49-F238E27FC236}">
                <a16:creationId xmlns:a16="http://schemas.microsoft.com/office/drawing/2014/main" id="{8E52CE1E-41A4-47B5-AE68-BC9046ED8DF7}"/>
              </a:ext>
            </a:extLst>
          </p:cNvPr>
          <p:cNvSpPr txBox="1">
            <a:spLocks/>
          </p:cNvSpPr>
          <p:nvPr/>
        </p:nvSpPr>
        <p:spPr>
          <a:xfrm>
            <a:off x="975985" y="4627548"/>
            <a:ext cx="8279493" cy="2065481"/>
          </a:xfrm>
          <a:prstGeom prst="rect">
            <a:avLst/>
          </a:prstGeom>
          <a:ln>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固定発生源からのばいじん規制は引き続き必要</a:t>
            </a:r>
            <a:r>
              <a:rPr lang="ja-JP" altLang="en-US" sz="1600" dirty="0" smtClean="0">
                <a:solidFill>
                  <a:schemeClr val="tx1"/>
                </a:solidFill>
                <a:latin typeface="BIZ UDPゴシック" panose="020B0400000000000000" pitchFamily="50" charset="-128"/>
                <a:ea typeface="BIZ UDPゴシック" panose="020B0400000000000000" pitchFamily="50" charset="-128"/>
              </a:rPr>
              <a:t>であり、規制手法については</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濃度基準を引き続き実施</a:t>
            </a:r>
            <a:r>
              <a:rPr lang="ja-JP" altLang="en-US" sz="1600" dirty="0" smtClean="0">
                <a:solidFill>
                  <a:schemeClr val="tx1"/>
                </a:solidFill>
                <a:latin typeface="BIZ UDPゴシック" panose="020B0400000000000000" pitchFamily="50" charset="-128"/>
                <a:ea typeface="BIZ UDPゴシック" panose="020B0400000000000000" pitchFamily="50" charset="-128"/>
              </a:rPr>
              <a:t>するべきではないか。</a:t>
            </a:r>
          </a:p>
          <a:p>
            <a:pPr marL="0" indent="0">
              <a:buFont typeface="Wingdings 3" charset="2"/>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・排出濃度基準値については、法の最も小さい規模施設の基準値等を原則採用している現行の考えを継続すべきではないか。</a:t>
            </a:r>
          </a:p>
          <a:p>
            <a:pPr marL="0" indent="0">
              <a:buFont typeface="Wingdings 3" charset="2"/>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・なお、</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測定義務については、府公告に基づく測定義務の軽減及び免除の規定を積極的に適用することで、小規模の事業者や適正な施設管理を実施している事業者の負担を軽減すべきではないか</a:t>
            </a: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endParaRPr lang="ja-JP" altLang="en-US" sz="16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42150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タイトル 1">
            <a:extLst>
              <a:ext uri="{FF2B5EF4-FFF2-40B4-BE49-F238E27FC236}">
                <a16:creationId xmlns:a16="http://schemas.microsoft.com/office/drawing/2014/main" id="{4AD42ADD-1F44-4BB3-98B2-83FF03829282}"/>
              </a:ext>
            </a:extLst>
          </p:cNvPr>
          <p:cNvSpPr>
            <a:spLocks noGrp="1"/>
          </p:cNvSpPr>
          <p:nvPr>
            <p:ph type="title"/>
          </p:nvPr>
        </p:nvSpPr>
        <p:spPr>
          <a:xfrm>
            <a:off x="1083472" y="609602"/>
            <a:ext cx="7444467" cy="734351"/>
          </a:xfrm>
        </p:spPr>
        <p:txBody>
          <a:bodyPr>
            <a:normAutofit fontScale="90000"/>
          </a:bodyPr>
          <a:lstStyle/>
          <a:p>
            <a:r>
              <a:rPr lang="ja-JP" altLang="en-US" dirty="0">
                <a:latin typeface="BIZ UDPゴシック" panose="020B0400000000000000" pitchFamily="50" charset="-128"/>
                <a:ea typeface="BIZ UDPゴシック" panose="020B0400000000000000" pitchFamily="50" charset="-128"/>
              </a:rPr>
              <a:t>ばいじん</a:t>
            </a:r>
            <a:r>
              <a:rPr kumimoji="1" lang="ja-JP" altLang="en-US" dirty="0">
                <a:latin typeface="BIZ UDPゴシック" panose="020B0400000000000000" pitchFamily="50" charset="-128"/>
                <a:ea typeface="BIZ UDPゴシック" panose="020B0400000000000000" pitchFamily="50" charset="-128"/>
              </a:rPr>
              <a:t>排出削減に関する論点整理案②</a:t>
            </a:r>
          </a:p>
        </p:txBody>
      </p:sp>
      <p:sp>
        <p:nvSpPr>
          <p:cNvPr id="15" name="コンテンツ プレースホルダー 2">
            <a:extLst>
              <a:ext uri="{FF2B5EF4-FFF2-40B4-BE49-F238E27FC236}">
                <a16:creationId xmlns:a16="http://schemas.microsoft.com/office/drawing/2014/main" id="{9ACD225B-C685-45C6-A90F-EAD96A2FDAF1}"/>
              </a:ext>
            </a:extLst>
          </p:cNvPr>
          <p:cNvSpPr>
            <a:spLocks noGrp="1"/>
          </p:cNvSpPr>
          <p:nvPr>
            <p:ph idx="1"/>
          </p:nvPr>
        </p:nvSpPr>
        <p:spPr>
          <a:xfrm>
            <a:off x="1192695" y="1953555"/>
            <a:ext cx="8044069" cy="2714490"/>
          </a:xfrm>
        </p:spPr>
        <p:txBody>
          <a:bodyPr>
            <a:noAutofit/>
          </a:bodyPr>
          <a:lstStyle/>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・現行条例届出施設のうち</a:t>
            </a:r>
            <a:r>
              <a:rPr lang="ja-JP" altLang="en-US" sz="1600" u="sng" dirty="0">
                <a:solidFill>
                  <a:schemeClr val="tx1"/>
                </a:solidFill>
                <a:latin typeface="BIZ UDPゴシック" panose="020B0400000000000000" pitchFamily="50" charset="-128"/>
                <a:ea typeface="BIZ UDPゴシック" panose="020B0400000000000000" pitchFamily="50" charset="-128"/>
              </a:rPr>
              <a:t>「第</a:t>
            </a:r>
            <a:r>
              <a:rPr lang="en-US" altLang="ja-JP" sz="1600" u="sng" dirty="0">
                <a:solidFill>
                  <a:schemeClr val="tx1"/>
                </a:solidFill>
                <a:latin typeface="BIZ UDPゴシック" panose="020B0400000000000000" pitchFamily="50" charset="-128"/>
                <a:ea typeface="BIZ UDPゴシック" panose="020B0400000000000000" pitchFamily="50" charset="-128"/>
              </a:rPr>
              <a:t>1</a:t>
            </a:r>
            <a:r>
              <a:rPr lang="ja-JP" altLang="en-US" sz="1600" u="sng" dirty="0">
                <a:solidFill>
                  <a:schemeClr val="tx1"/>
                </a:solidFill>
                <a:latin typeface="BIZ UDPゴシック" panose="020B0400000000000000" pitchFamily="50" charset="-128"/>
                <a:ea typeface="BIZ UDPゴシック" panose="020B0400000000000000" pitchFamily="50" charset="-128"/>
              </a:rPr>
              <a:t>項　食料品の製造の用に供する反応炉」</a:t>
            </a:r>
            <a:r>
              <a:rPr lang="ja-JP" altLang="en-US" sz="1600" dirty="0">
                <a:solidFill>
                  <a:schemeClr val="tx1"/>
                </a:solidFill>
                <a:latin typeface="BIZ UDPゴシック" panose="020B0400000000000000" pitchFamily="50" charset="-128"/>
                <a:ea typeface="BIZ UDPゴシック" panose="020B0400000000000000" pitchFamily="50" charset="-128"/>
              </a:rPr>
              <a:t>は過去に一度も届出の実績がない。</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・本施設は大防法の届出施設の裾下げ施設に該当するが、</a:t>
            </a:r>
            <a:r>
              <a:rPr lang="ja-JP" altLang="en-US" sz="1600" u="sng" dirty="0">
                <a:solidFill>
                  <a:schemeClr val="tx1"/>
                </a:solidFill>
                <a:latin typeface="BIZ UDPゴシック" panose="020B0400000000000000" pitchFamily="50" charset="-128"/>
                <a:ea typeface="BIZ UDPゴシック" panose="020B0400000000000000" pitchFamily="50" charset="-128"/>
              </a:rPr>
              <a:t>今後届出の可能性はあるものである</a:t>
            </a:r>
            <a:r>
              <a:rPr lang="ja-JP" altLang="en-US" sz="1600" dirty="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・また、当該施設からの</a:t>
            </a:r>
            <a:r>
              <a:rPr lang="ja-JP" altLang="en-US" sz="1600" u="sng" dirty="0">
                <a:solidFill>
                  <a:schemeClr val="tx1"/>
                </a:solidFill>
                <a:latin typeface="BIZ UDPゴシック" panose="020B0400000000000000" pitchFamily="50" charset="-128"/>
                <a:ea typeface="BIZ UDPゴシック" panose="020B0400000000000000" pitchFamily="50" charset="-128"/>
              </a:rPr>
              <a:t>主な発生源は原料である食料品</a:t>
            </a:r>
            <a:r>
              <a:rPr lang="ja-JP" altLang="en-US" sz="1600" dirty="0">
                <a:solidFill>
                  <a:schemeClr val="tx1"/>
                </a:solidFill>
                <a:latin typeface="BIZ UDPゴシック" panose="020B0400000000000000" pitchFamily="50" charset="-128"/>
                <a:ea typeface="BIZ UDPゴシック" panose="020B0400000000000000" pitchFamily="50" charset="-128"/>
              </a:rPr>
              <a:t>と考えるが、食料品の形態にもよるが施設からばいじんの排出される可能性は高いものと</a:t>
            </a:r>
            <a:r>
              <a:rPr lang="ja-JP" altLang="en-US" sz="1600" dirty="0" smtClean="0">
                <a:solidFill>
                  <a:schemeClr val="tx1"/>
                </a:solidFill>
                <a:latin typeface="BIZ UDPゴシック" panose="020B0400000000000000" pitchFamily="50" charset="-128"/>
                <a:ea typeface="BIZ UDPゴシック" panose="020B0400000000000000" pitchFamily="50" charset="-128"/>
              </a:rPr>
              <a:t>考える。</a:t>
            </a:r>
          </a:p>
        </p:txBody>
      </p:sp>
      <p:sp>
        <p:nvSpPr>
          <p:cNvPr id="16" name="テキスト ボックス 15">
            <a:extLst>
              <a:ext uri="{FF2B5EF4-FFF2-40B4-BE49-F238E27FC236}">
                <a16:creationId xmlns:a16="http://schemas.microsoft.com/office/drawing/2014/main" id="{D0596544-A77C-40A1-9721-9E699EA08938}"/>
              </a:ext>
            </a:extLst>
          </p:cNvPr>
          <p:cNvSpPr txBox="1"/>
          <p:nvPr/>
        </p:nvSpPr>
        <p:spPr>
          <a:xfrm>
            <a:off x="1083473" y="1377702"/>
            <a:ext cx="7235028" cy="400110"/>
          </a:xfrm>
          <a:prstGeom prst="rect">
            <a:avLst/>
          </a:prstGeom>
          <a:noFill/>
          <a:ln>
            <a:solidFill>
              <a:schemeClr val="tx1"/>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論点②　対象施設の見直しの必要性について</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0" name="スライド番号プレースホルダー 3">
            <a:extLst>
              <a:ext uri="{FF2B5EF4-FFF2-40B4-BE49-F238E27FC236}">
                <a16:creationId xmlns:a16="http://schemas.microsoft.com/office/drawing/2014/main" id="{237A3C65-9D67-4082-A3DC-3B441498E397}"/>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15</a:t>
            </a:fld>
            <a:endParaRPr lang="en-US">
              <a:solidFill>
                <a:srgbClr val="000000"/>
              </a:solidFill>
              <a:latin typeface="BIZ UDPゴシック" panose="020B0400000000000000" pitchFamily="50" charset="-128"/>
              <a:ea typeface="BIZ UDPゴシック" panose="020B0400000000000000" pitchFamily="50" charset="-128"/>
            </a:endParaRPr>
          </a:p>
        </p:txBody>
      </p:sp>
      <p:sp>
        <p:nvSpPr>
          <p:cNvPr id="12" name="下矢印 11"/>
          <p:cNvSpPr/>
          <p:nvPr/>
        </p:nvSpPr>
        <p:spPr>
          <a:xfrm>
            <a:off x="4499978" y="4709541"/>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コンテンツ プレースホルダー 2">
            <a:extLst>
              <a:ext uri="{FF2B5EF4-FFF2-40B4-BE49-F238E27FC236}">
                <a16:creationId xmlns:a16="http://schemas.microsoft.com/office/drawing/2014/main" id="{9ACD225B-C685-45C6-A90F-EAD96A2FDAF1}"/>
              </a:ext>
            </a:extLst>
          </p:cNvPr>
          <p:cNvSpPr txBox="1">
            <a:spLocks/>
          </p:cNvSpPr>
          <p:nvPr/>
        </p:nvSpPr>
        <p:spPr>
          <a:xfrm>
            <a:off x="1083472" y="5323730"/>
            <a:ext cx="8044069" cy="756915"/>
          </a:xfrm>
          <a:prstGeom prst="rect">
            <a:avLst/>
          </a:prstGeom>
          <a:ln>
            <a:solidFill>
              <a:srgbClr val="000000"/>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200000"/>
              </a:lnSpc>
              <a:buFont typeface="Wingdings 3" charset="2"/>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当該施設は引き続き規制対象と位置付けるべきではないか</a:t>
            </a: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14440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8FE428B9-DD33-46FB-9951-5AD2EF5783AA}"/>
              </a:ext>
            </a:extLst>
          </p:cNvPr>
          <p:cNvSpPr>
            <a:spLocks noGrp="1"/>
          </p:cNvSpPr>
          <p:nvPr>
            <p:ph type="title"/>
          </p:nvPr>
        </p:nvSpPr>
        <p:spPr>
          <a:xfrm>
            <a:off x="1083472" y="609600"/>
            <a:ext cx="8006740" cy="1320800"/>
          </a:xfrm>
        </p:spPr>
        <p:txBody>
          <a:bodyPr>
            <a:normAutofit/>
          </a:bodyPr>
          <a:lstStyle/>
          <a:p>
            <a:r>
              <a:rPr lang="ja-JP" altLang="en-US" sz="3200" dirty="0">
                <a:latin typeface="BIZ UDPゴシック" panose="020B0400000000000000" pitchFamily="50" charset="-128"/>
                <a:ea typeface="BIZ UDPゴシック" panose="020B0400000000000000" pitchFamily="50" charset="-128"/>
              </a:rPr>
              <a:t>ばいじん排出削減に関する論点整理案③</a:t>
            </a:r>
            <a:endParaRPr kumimoji="1" lang="ja-JP" altLang="en-US" sz="3200" dirty="0">
              <a:latin typeface="BIZ UDPゴシック" panose="020B0400000000000000" pitchFamily="50" charset="-128"/>
              <a:ea typeface="BIZ UDPゴシック" panose="020B0400000000000000" pitchFamily="50" charset="-128"/>
            </a:endParaRPr>
          </a:p>
        </p:txBody>
      </p:sp>
      <p:sp>
        <p:nvSpPr>
          <p:cNvPr id="10" name="コンテンツ プレースホルダー 2">
            <a:extLst>
              <a:ext uri="{FF2B5EF4-FFF2-40B4-BE49-F238E27FC236}">
                <a16:creationId xmlns:a16="http://schemas.microsoft.com/office/drawing/2014/main" id="{324A3442-BD10-46E9-B013-3F705A1C2FE1}"/>
              </a:ext>
            </a:extLst>
          </p:cNvPr>
          <p:cNvSpPr>
            <a:spLocks noGrp="1"/>
          </p:cNvSpPr>
          <p:nvPr>
            <p:ph idx="1"/>
          </p:nvPr>
        </p:nvSpPr>
        <p:spPr>
          <a:xfrm>
            <a:off x="875227" y="2050081"/>
            <a:ext cx="8393587" cy="3127037"/>
          </a:xfrm>
        </p:spPr>
        <p:txBody>
          <a:bodyPr>
            <a:noAutofit/>
          </a:bodyPr>
          <a:lstStyle/>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・条例におけるばいじん規制対象施設には、</a:t>
            </a:r>
            <a:r>
              <a:rPr lang="ja-JP" altLang="en-US" sz="1600" u="sng" dirty="0">
                <a:solidFill>
                  <a:schemeClr val="tx1"/>
                </a:solidFill>
                <a:latin typeface="BIZ UDPゴシック" panose="020B0400000000000000" pitchFamily="50" charset="-128"/>
                <a:ea typeface="BIZ UDPゴシック" panose="020B0400000000000000" pitchFamily="50" charset="-128"/>
              </a:rPr>
              <a:t>電気やガス（都市ガス・</a:t>
            </a:r>
            <a:r>
              <a:rPr lang="en-US" altLang="ja-JP" sz="1600" u="sng" dirty="0">
                <a:solidFill>
                  <a:schemeClr val="tx1"/>
                </a:solidFill>
                <a:latin typeface="BIZ UDPゴシック" panose="020B0400000000000000" pitchFamily="50" charset="-128"/>
                <a:ea typeface="BIZ UDPゴシック" panose="020B0400000000000000" pitchFamily="50" charset="-128"/>
              </a:rPr>
              <a:t>LNG</a:t>
            </a:r>
            <a:r>
              <a:rPr lang="ja-JP" altLang="en-US" sz="1600" u="sng" dirty="0">
                <a:solidFill>
                  <a:schemeClr val="tx1"/>
                </a:solidFill>
                <a:latin typeface="BIZ UDPゴシック" panose="020B0400000000000000" pitchFamily="50" charset="-128"/>
                <a:ea typeface="BIZ UDPゴシック" panose="020B0400000000000000" pitchFamily="50" charset="-128"/>
              </a:rPr>
              <a:t>・</a:t>
            </a:r>
            <a:r>
              <a:rPr lang="en-US" altLang="ja-JP" sz="1600" u="sng" dirty="0">
                <a:solidFill>
                  <a:schemeClr val="tx1"/>
                </a:solidFill>
                <a:latin typeface="BIZ UDPゴシック" panose="020B0400000000000000" pitchFamily="50" charset="-128"/>
                <a:ea typeface="BIZ UDPゴシック" panose="020B0400000000000000" pitchFamily="50" charset="-128"/>
              </a:rPr>
              <a:t>LPG</a:t>
            </a:r>
            <a:r>
              <a:rPr lang="ja-JP" altLang="en-US" sz="1600" u="sng" dirty="0">
                <a:solidFill>
                  <a:schemeClr val="tx1"/>
                </a:solidFill>
                <a:latin typeface="BIZ UDPゴシック" panose="020B0400000000000000" pitchFamily="50" charset="-128"/>
                <a:ea typeface="BIZ UDPゴシック" panose="020B0400000000000000" pitchFamily="50" charset="-128"/>
              </a:rPr>
              <a:t>）といった燃料由来のばいじん発生量が少ないものも対象</a:t>
            </a:r>
            <a:r>
              <a:rPr lang="ja-JP" altLang="en-US" sz="1600" dirty="0">
                <a:solidFill>
                  <a:schemeClr val="tx1"/>
                </a:solidFill>
                <a:latin typeface="BIZ UDPゴシック" panose="020B0400000000000000" pitchFamily="50" charset="-128"/>
                <a:ea typeface="BIZ UDPゴシック" panose="020B0400000000000000" pitchFamily="50" charset="-128"/>
              </a:rPr>
              <a:t>となっている。</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・府内に設置されているこれらの施設における</a:t>
            </a:r>
            <a:r>
              <a:rPr lang="ja-JP" altLang="en-US" sz="1600" u="sng" dirty="0">
                <a:solidFill>
                  <a:schemeClr val="tx1"/>
                </a:solidFill>
                <a:latin typeface="BIZ UDPゴシック" panose="020B0400000000000000" pitchFamily="50" charset="-128"/>
                <a:ea typeface="BIZ UDPゴシック" panose="020B0400000000000000" pitchFamily="50" charset="-128"/>
              </a:rPr>
              <a:t>過去の排ガス測定結果からは、いずれも高い排出濃度は確認されていない</a:t>
            </a:r>
            <a:r>
              <a:rPr lang="ja-JP" altLang="en-US" sz="1600" dirty="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None/>
            </a:pPr>
            <a:r>
              <a:rPr kumimoji="1" lang="ja-JP" altLang="en-US" sz="1600" dirty="0">
                <a:solidFill>
                  <a:schemeClr val="tx1"/>
                </a:solidFill>
                <a:latin typeface="BIZ UDPゴシック" panose="020B0400000000000000" pitchFamily="50" charset="-128"/>
                <a:ea typeface="BIZ UDPゴシック" panose="020B0400000000000000" pitchFamily="50" charset="-128"/>
              </a:rPr>
              <a:t>・これらの施設は燃料由来のばいじん排出量は少ないと考えられるが、食料品、窯業製品、金属製品といった</a:t>
            </a:r>
            <a:r>
              <a:rPr kumimoji="1" lang="ja-JP" altLang="en-US" sz="1600" u="sng" dirty="0">
                <a:solidFill>
                  <a:schemeClr val="tx1"/>
                </a:solidFill>
                <a:latin typeface="BIZ UDPゴシック" panose="020B0400000000000000" pitchFamily="50" charset="-128"/>
                <a:ea typeface="BIZ UDPゴシック" panose="020B0400000000000000" pitchFamily="50" charset="-128"/>
              </a:rPr>
              <a:t>原料由来のばいじん排出量は一定量ある</a:t>
            </a:r>
            <a:r>
              <a:rPr kumimoji="1" lang="ja-JP" altLang="en-US" sz="1600" dirty="0">
                <a:solidFill>
                  <a:schemeClr val="tx1"/>
                </a:solidFill>
                <a:latin typeface="BIZ UDPゴシック" panose="020B0400000000000000" pitchFamily="50" charset="-128"/>
                <a:ea typeface="BIZ UDPゴシック" panose="020B0400000000000000" pitchFamily="50" charset="-128"/>
              </a:rPr>
              <a:t>ことから、原料由来のばいじん排出を抑えるという考えに基づき条例・法とも規制対象となっている</a:t>
            </a: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08850D4A-8586-45C5-A814-73DE3F35E883}"/>
              </a:ext>
            </a:extLst>
          </p:cNvPr>
          <p:cNvSpPr txBox="1"/>
          <p:nvPr/>
        </p:nvSpPr>
        <p:spPr>
          <a:xfrm>
            <a:off x="1147817" y="1448270"/>
            <a:ext cx="7942395" cy="400110"/>
          </a:xfrm>
          <a:prstGeom prst="rect">
            <a:avLst/>
          </a:prstGeom>
          <a:noFill/>
          <a:ln>
            <a:solidFill>
              <a:schemeClr val="tx1"/>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論点③　燃料の種類による施設の見直しについて</a:t>
            </a:r>
          </a:p>
        </p:txBody>
      </p:sp>
      <p:sp>
        <p:nvSpPr>
          <p:cNvPr id="14" name="スライド番号プレースホルダー 3">
            <a:extLst>
              <a:ext uri="{FF2B5EF4-FFF2-40B4-BE49-F238E27FC236}">
                <a16:creationId xmlns:a16="http://schemas.microsoft.com/office/drawing/2014/main" id="{E8E48C78-21AB-490E-BB2A-63127BA918B0}"/>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16</a:t>
            </a:fld>
            <a:endParaRPr lang="en-US">
              <a:solidFill>
                <a:srgbClr val="000000"/>
              </a:solidFill>
              <a:latin typeface="BIZ UDPゴシック" panose="020B0400000000000000" pitchFamily="50" charset="-128"/>
              <a:ea typeface="BIZ UDPゴシック" panose="020B0400000000000000" pitchFamily="50" charset="-128"/>
            </a:endParaRPr>
          </a:p>
        </p:txBody>
      </p:sp>
      <p:sp>
        <p:nvSpPr>
          <p:cNvPr id="15" name="下矢印 14"/>
          <p:cNvSpPr/>
          <p:nvPr/>
        </p:nvSpPr>
        <p:spPr>
          <a:xfrm>
            <a:off x="4564676" y="5108206"/>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コンテンツ プレースホルダー 2">
            <a:extLst>
              <a:ext uri="{FF2B5EF4-FFF2-40B4-BE49-F238E27FC236}">
                <a16:creationId xmlns:a16="http://schemas.microsoft.com/office/drawing/2014/main" id="{324A3442-BD10-46E9-B013-3F705A1C2FE1}"/>
              </a:ext>
            </a:extLst>
          </p:cNvPr>
          <p:cNvSpPr txBox="1">
            <a:spLocks/>
          </p:cNvSpPr>
          <p:nvPr/>
        </p:nvSpPr>
        <p:spPr>
          <a:xfrm>
            <a:off x="820903" y="5778857"/>
            <a:ext cx="8393587" cy="813579"/>
          </a:xfrm>
          <a:prstGeom prst="rect">
            <a:avLst/>
          </a:prstGeom>
          <a:ln>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Font typeface="Wingdings 3" charset="2"/>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ばいじん排出量が少ない電気やガスを燃料とする施設</a:t>
            </a:r>
            <a:r>
              <a:rPr lang="ja-JP" altLang="en-US" sz="1600" dirty="0" smtClean="0">
                <a:solidFill>
                  <a:schemeClr val="tx1"/>
                </a:solidFill>
                <a:latin typeface="BIZ UDPゴシック" panose="020B0400000000000000" pitchFamily="50" charset="-128"/>
                <a:ea typeface="BIZ UDPゴシック" panose="020B0400000000000000" pitchFamily="50" charset="-128"/>
              </a:rPr>
              <a:t>においても、</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原料由来のばいじん排出の可能性があることから、引き続き規制対象とするべき</a:t>
            </a:r>
            <a:r>
              <a:rPr lang="ja-JP" altLang="en-US" sz="1600" dirty="0" smtClean="0">
                <a:solidFill>
                  <a:schemeClr val="tx1"/>
                </a:solidFill>
                <a:latin typeface="BIZ UDPゴシック" panose="020B0400000000000000" pitchFamily="50" charset="-128"/>
                <a:ea typeface="BIZ UDPゴシック" panose="020B0400000000000000" pitchFamily="50" charset="-128"/>
              </a:rPr>
              <a:t>ではないか。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79570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DBE9715E-D4EA-40E4-B300-E2084F841652}"/>
              </a:ext>
            </a:extLst>
          </p:cNvPr>
          <p:cNvSpPr>
            <a:spLocks noGrp="1"/>
          </p:cNvSpPr>
          <p:nvPr>
            <p:ph type="title"/>
          </p:nvPr>
        </p:nvSpPr>
        <p:spPr>
          <a:xfrm>
            <a:off x="817188" y="543552"/>
            <a:ext cx="8499911" cy="1320800"/>
          </a:xfrm>
        </p:spPr>
        <p:txBody>
          <a:bodyPr vert="horz" lIns="91440" tIns="45720" rIns="91440" bIns="45720" rtlCol="0" anchor="t">
            <a:normAutofit/>
          </a:bodyPr>
          <a:lstStyle/>
          <a:p>
            <a:r>
              <a:rPr kumimoji="1" lang="ja-JP" altLang="en-US" sz="2400" dirty="0">
                <a:latin typeface="BIZ UDPゴシック" panose="020B0400000000000000" pitchFamily="50" charset="-128"/>
                <a:ea typeface="BIZ UDPゴシック" panose="020B0400000000000000" pitchFamily="50" charset="-128"/>
              </a:rPr>
              <a:t>（参考）ばいじん、粉じん、</a:t>
            </a:r>
            <a:r>
              <a:rPr kumimoji="1" lang="en-US" altLang="ja-JP" sz="2400" dirty="0">
                <a:latin typeface="BIZ UDPゴシック" panose="020B0400000000000000" pitchFamily="50" charset="-128"/>
                <a:ea typeface="BIZ UDPゴシック" panose="020B0400000000000000" pitchFamily="50" charset="-128"/>
              </a:rPr>
              <a:t>SPM</a:t>
            </a:r>
            <a:r>
              <a:rPr kumimoji="1" lang="ja-JP" altLang="en-US" sz="2400" dirty="0">
                <a:latin typeface="BIZ UDPゴシック" panose="020B0400000000000000" pitchFamily="50" charset="-128"/>
                <a:ea typeface="BIZ UDPゴシック" panose="020B0400000000000000" pitchFamily="50" charset="-128"/>
              </a:rPr>
              <a:t>および</a:t>
            </a:r>
            <a:r>
              <a:rPr kumimoji="1" lang="en-US" altLang="ja-JP" sz="2400" dirty="0">
                <a:latin typeface="BIZ UDPゴシック" panose="020B0400000000000000" pitchFamily="50" charset="-128"/>
                <a:ea typeface="BIZ UDPゴシック" panose="020B0400000000000000" pitchFamily="50" charset="-128"/>
              </a:rPr>
              <a:t>PM2.5</a:t>
            </a:r>
            <a:r>
              <a:rPr kumimoji="1" lang="ja-JP" altLang="en-US" sz="2400" dirty="0">
                <a:latin typeface="BIZ UDPゴシック" panose="020B0400000000000000" pitchFamily="50" charset="-128"/>
                <a:ea typeface="BIZ UDPゴシック" panose="020B0400000000000000" pitchFamily="50" charset="-128"/>
              </a:rPr>
              <a:t>の関係</a:t>
            </a:r>
          </a:p>
        </p:txBody>
      </p:sp>
      <p:sp>
        <p:nvSpPr>
          <p:cNvPr id="15" name="Isosceles Triangle 14">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楕円 2">
            <a:extLst>
              <a:ext uri="{FF2B5EF4-FFF2-40B4-BE49-F238E27FC236}">
                <a16:creationId xmlns:a16="http://schemas.microsoft.com/office/drawing/2014/main" id="{C31C296B-0393-49F3-A95E-E1BB404E1EB3}"/>
              </a:ext>
            </a:extLst>
          </p:cNvPr>
          <p:cNvSpPr/>
          <p:nvPr/>
        </p:nvSpPr>
        <p:spPr>
          <a:xfrm>
            <a:off x="2382077" y="1385316"/>
            <a:ext cx="5141843" cy="4829478"/>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 name="楕円 11">
            <a:extLst>
              <a:ext uri="{FF2B5EF4-FFF2-40B4-BE49-F238E27FC236}">
                <a16:creationId xmlns:a16="http://schemas.microsoft.com/office/drawing/2014/main" id="{2C60D3D2-1462-41D9-97A6-B56D62F4E3CC}"/>
              </a:ext>
            </a:extLst>
          </p:cNvPr>
          <p:cNvSpPr/>
          <p:nvPr/>
        </p:nvSpPr>
        <p:spPr>
          <a:xfrm>
            <a:off x="3735906" y="2595365"/>
            <a:ext cx="2434187" cy="2409381"/>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7" name="直線コネクタ 6">
            <a:extLst>
              <a:ext uri="{FF2B5EF4-FFF2-40B4-BE49-F238E27FC236}">
                <a16:creationId xmlns:a16="http://schemas.microsoft.com/office/drawing/2014/main" id="{695239C9-226E-4199-BF25-A4C8C38F0F57}"/>
              </a:ext>
            </a:extLst>
          </p:cNvPr>
          <p:cNvCxnSpPr>
            <a:stCxn id="3" idx="0"/>
          </p:cNvCxnSpPr>
          <p:nvPr/>
        </p:nvCxnSpPr>
        <p:spPr>
          <a:xfrm>
            <a:off x="4952999" y="1385316"/>
            <a:ext cx="0" cy="2414739"/>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6" name="直線コネクタ 15">
            <a:extLst>
              <a:ext uri="{FF2B5EF4-FFF2-40B4-BE49-F238E27FC236}">
                <a16:creationId xmlns:a16="http://schemas.microsoft.com/office/drawing/2014/main" id="{925517D1-EF51-4C13-8636-8639937FBACD}"/>
              </a:ext>
            </a:extLst>
          </p:cNvPr>
          <p:cNvCxnSpPr>
            <a:cxnSpLocks/>
          </p:cNvCxnSpPr>
          <p:nvPr/>
        </p:nvCxnSpPr>
        <p:spPr>
          <a:xfrm flipH="1" flipV="1">
            <a:off x="4952998" y="3814310"/>
            <a:ext cx="2304521" cy="1137429"/>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9" name="直線コネクタ 18">
            <a:extLst>
              <a:ext uri="{FF2B5EF4-FFF2-40B4-BE49-F238E27FC236}">
                <a16:creationId xmlns:a16="http://schemas.microsoft.com/office/drawing/2014/main" id="{0B8F4E20-BA25-4BAE-82FA-6E4F40E53F0A}"/>
              </a:ext>
            </a:extLst>
          </p:cNvPr>
          <p:cNvCxnSpPr>
            <a:cxnSpLocks/>
          </p:cNvCxnSpPr>
          <p:nvPr/>
        </p:nvCxnSpPr>
        <p:spPr>
          <a:xfrm flipV="1">
            <a:off x="2971405" y="3810387"/>
            <a:ext cx="1981593" cy="1486774"/>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2" name="直線コネクタ 21">
            <a:extLst>
              <a:ext uri="{FF2B5EF4-FFF2-40B4-BE49-F238E27FC236}">
                <a16:creationId xmlns:a16="http://schemas.microsoft.com/office/drawing/2014/main" id="{A97CF1BC-338D-44B5-87F7-D2CBEF02E6E3}"/>
              </a:ext>
            </a:extLst>
          </p:cNvPr>
          <p:cNvCxnSpPr>
            <a:cxnSpLocks/>
            <a:stCxn id="3" idx="2"/>
          </p:cNvCxnSpPr>
          <p:nvPr/>
        </p:nvCxnSpPr>
        <p:spPr>
          <a:xfrm>
            <a:off x="2382077" y="3800055"/>
            <a:ext cx="2559556" cy="1885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6" name="コンテンツ プレースホルダー 2">
            <a:extLst>
              <a:ext uri="{FF2B5EF4-FFF2-40B4-BE49-F238E27FC236}">
                <a16:creationId xmlns:a16="http://schemas.microsoft.com/office/drawing/2014/main" id="{1E154240-6B17-44D4-9CD1-218389E8A360}"/>
              </a:ext>
            </a:extLst>
          </p:cNvPr>
          <p:cNvSpPr txBox="1">
            <a:spLocks/>
          </p:cNvSpPr>
          <p:nvPr/>
        </p:nvSpPr>
        <p:spPr>
          <a:xfrm>
            <a:off x="4952998" y="6346815"/>
            <a:ext cx="4221228" cy="407590"/>
          </a:xfrm>
          <a:prstGeom prst="rect">
            <a:avLst/>
          </a:prstGeom>
          <a:ln>
            <a:noFill/>
          </a:ln>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　ぎょうせい「</a:t>
            </a:r>
            <a:r>
              <a:rPr lang="zh-CN" altLang="en-US" sz="1200" dirty="0">
                <a:latin typeface="BIZ UDPゴシック" panose="020B0400000000000000" pitchFamily="50" charset="-128"/>
                <a:ea typeface="BIZ UDPゴシック" panose="020B0400000000000000" pitchFamily="50" charset="-128"/>
              </a:rPr>
              <a:t>逐条解説</a:t>
            </a:r>
            <a:r>
              <a:rPr lang="ja-JP" altLang="en-US" sz="1200" dirty="0">
                <a:latin typeface="BIZ UDPゴシック" panose="020B0400000000000000" pitchFamily="50" charset="-128"/>
                <a:ea typeface="BIZ UDPゴシック" panose="020B0400000000000000" pitchFamily="50" charset="-128"/>
              </a:rPr>
              <a:t>　</a:t>
            </a:r>
            <a:r>
              <a:rPr lang="zh-CN" altLang="en-US" sz="1200" dirty="0">
                <a:latin typeface="BIZ UDPゴシック" panose="020B0400000000000000" pitchFamily="50" charset="-128"/>
                <a:ea typeface="BIZ UDPゴシック" panose="020B0400000000000000" pitchFamily="50" charset="-128"/>
              </a:rPr>
              <a:t>大気汚染防止法</a:t>
            </a:r>
            <a:r>
              <a:rPr lang="ja-JP" altLang="en-US" sz="1200" dirty="0">
                <a:latin typeface="BIZ UDPゴシック" panose="020B0400000000000000" pitchFamily="50" charset="-128"/>
                <a:ea typeface="BIZ UDPゴシック" panose="020B0400000000000000" pitchFamily="50" charset="-128"/>
              </a:rPr>
              <a:t>」における図を府で加工</a:t>
            </a:r>
            <a:endParaRPr lang="en-US" altLang="ja-JP" sz="1200" dirty="0">
              <a:latin typeface="BIZ UDPゴシック" panose="020B0400000000000000" pitchFamily="50" charset="-128"/>
              <a:ea typeface="BIZ UDPゴシック" panose="020B0400000000000000" pitchFamily="50" charset="-128"/>
            </a:endParaRPr>
          </a:p>
        </p:txBody>
      </p:sp>
      <p:sp>
        <p:nvSpPr>
          <p:cNvPr id="27" name="コンテンツ プレースホルダー 2">
            <a:extLst>
              <a:ext uri="{FF2B5EF4-FFF2-40B4-BE49-F238E27FC236}">
                <a16:creationId xmlns:a16="http://schemas.microsoft.com/office/drawing/2014/main" id="{F63D9D46-BCC9-4DE1-8DFC-0B0C97FE5637}"/>
              </a:ext>
            </a:extLst>
          </p:cNvPr>
          <p:cNvSpPr txBox="1">
            <a:spLocks/>
          </p:cNvSpPr>
          <p:nvPr/>
        </p:nvSpPr>
        <p:spPr>
          <a:xfrm>
            <a:off x="3776044" y="5356399"/>
            <a:ext cx="3038522" cy="407590"/>
          </a:xfrm>
          <a:prstGeom prst="rect">
            <a:avLst/>
          </a:prstGeom>
          <a:ln>
            <a:no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200" dirty="0">
                <a:latin typeface="BIZ UDPゴシック" panose="020B0400000000000000" pitchFamily="50" charset="-128"/>
                <a:ea typeface="BIZ UDPゴシック" panose="020B0400000000000000" pitchFamily="50" charset="-128"/>
              </a:rPr>
              <a:t>自然界、自動車のまき上げなど</a:t>
            </a:r>
            <a:endParaRPr lang="en-US" altLang="ja-JP" sz="1200" dirty="0">
              <a:latin typeface="BIZ UDPゴシック" panose="020B0400000000000000" pitchFamily="50" charset="-128"/>
              <a:ea typeface="BIZ UDPゴシック" panose="020B0400000000000000" pitchFamily="50" charset="-128"/>
            </a:endParaRPr>
          </a:p>
        </p:txBody>
      </p:sp>
      <p:sp>
        <p:nvSpPr>
          <p:cNvPr id="28" name="コンテンツ プレースホルダー 2">
            <a:extLst>
              <a:ext uri="{FF2B5EF4-FFF2-40B4-BE49-F238E27FC236}">
                <a16:creationId xmlns:a16="http://schemas.microsoft.com/office/drawing/2014/main" id="{F1F59CA8-BBB0-491E-AD1D-862D20366896}"/>
              </a:ext>
            </a:extLst>
          </p:cNvPr>
          <p:cNvSpPr txBox="1">
            <a:spLocks/>
          </p:cNvSpPr>
          <p:nvPr/>
        </p:nvSpPr>
        <p:spPr>
          <a:xfrm>
            <a:off x="7685796" y="2420798"/>
            <a:ext cx="1030075" cy="424723"/>
          </a:xfrm>
          <a:prstGeom prst="rect">
            <a:avLst/>
          </a:prstGeom>
          <a:ln>
            <a:no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200" dirty="0">
                <a:latin typeface="BIZ UDPゴシック" panose="020B0400000000000000" pitchFamily="50" charset="-128"/>
                <a:ea typeface="BIZ UDPゴシック" panose="020B0400000000000000" pitchFamily="50" charset="-128"/>
              </a:rPr>
              <a:t>粉じん</a:t>
            </a:r>
            <a:endParaRPr lang="en-US" altLang="ja-JP" sz="1200" dirty="0">
              <a:latin typeface="BIZ UDPゴシック" panose="020B0400000000000000" pitchFamily="50" charset="-128"/>
              <a:ea typeface="BIZ UDPゴシック" panose="020B0400000000000000" pitchFamily="50" charset="-128"/>
            </a:endParaRPr>
          </a:p>
        </p:txBody>
      </p:sp>
      <p:sp>
        <p:nvSpPr>
          <p:cNvPr id="29" name="コンテンツ プレースホルダー 2">
            <a:extLst>
              <a:ext uri="{FF2B5EF4-FFF2-40B4-BE49-F238E27FC236}">
                <a16:creationId xmlns:a16="http://schemas.microsoft.com/office/drawing/2014/main" id="{267109F4-3765-4E8A-9248-F2460E765F05}"/>
              </a:ext>
            </a:extLst>
          </p:cNvPr>
          <p:cNvSpPr txBox="1">
            <a:spLocks/>
          </p:cNvSpPr>
          <p:nvPr/>
        </p:nvSpPr>
        <p:spPr>
          <a:xfrm>
            <a:off x="1582247" y="2167962"/>
            <a:ext cx="1030075" cy="424723"/>
          </a:xfrm>
          <a:prstGeom prst="rect">
            <a:avLst/>
          </a:prstGeom>
          <a:ln>
            <a:no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200" dirty="0">
                <a:latin typeface="BIZ UDPゴシック" panose="020B0400000000000000" pitchFamily="50" charset="-128"/>
                <a:ea typeface="BIZ UDPゴシック" panose="020B0400000000000000" pitchFamily="50" charset="-128"/>
              </a:rPr>
              <a:t>ばいじん</a:t>
            </a:r>
            <a:endParaRPr lang="en-US" altLang="ja-JP" sz="1200" dirty="0">
              <a:latin typeface="BIZ UDPゴシック" panose="020B0400000000000000" pitchFamily="50" charset="-128"/>
              <a:ea typeface="BIZ UDPゴシック" panose="020B0400000000000000" pitchFamily="50" charset="-128"/>
            </a:endParaRPr>
          </a:p>
        </p:txBody>
      </p:sp>
      <p:sp>
        <p:nvSpPr>
          <p:cNvPr id="30" name="コンテンツ プレースホルダー 2">
            <a:extLst>
              <a:ext uri="{FF2B5EF4-FFF2-40B4-BE49-F238E27FC236}">
                <a16:creationId xmlns:a16="http://schemas.microsoft.com/office/drawing/2014/main" id="{904EE4B8-93DE-46A4-9B9C-C7CB5488FF6D}"/>
              </a:ext>
            </a:extLst>
          </p:cNvPr>
          <p:cNvSpPr txBox="1">
            <a:spLocks/>
          </p:cNvSpPr>
          <p:nvPr/>
        </p:nvSpPr>
        <p:spPr>
          <a:xfrm>
            <a:off x="2732979" y="4077893"/>
            <a:ext cx="1030075" cy="424723"/>
          </a:xfrm>
          <a:prstGeom prst="rect">
            <a:avLst/>
          </a:prstGeom>
          <a:ln>
            <a:noFill/>
          </a:ln>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200" dirty="0">
                <a:latin typeface="BIZ UDPゴシック" panose="020B0400000000000000" pitchFamily="50" charset="-128"/>
                <a:ea typeface="BIZ UDPゴシック" panose="020B0400000000000000" pitchFamily="50" charset="-128"/>
              </a:rPr>
              <a:t>自動車の運行に伴い発生</a:t>
            </a:r>
            <a:endParaRPr lang="en-US" altLang="ja-JP" sz="1200" dirty="0">
              <a:latin typeface="BIZ UDPゴシック" panose="020B0400000000000000" pitchFamily="50" charset="-128"/>
              <a:ea typeface="BIZ UDPゴシック" panose="020B0400000000000000" pitchFamily="50" charset="-128"/>
            </a:endParaRPr>
          </a:p>
        </p:txBody>
      </p:sp>
      <p:sp>
        <p:nvSpPr>
          <p:cNvPr id="31" name="コンテンツ プレースホルダー 2">
            <a:extLst>
              <a:ext uri="{FF2B5EF4-FFF2-40B4-BE49-F238E27FC236}">
                <a16:creationId xmlns:a16="http://schemas.microsoft.com/office/drawing/2014/main" id="{F8C3AC87-FEC3-4AEC-A1F1-EA2CD7D5D1BF}"/>
              </a:ext>
            </a:extLst>
          </p:cNvPr>
          <p:cNvSpPr txBox="1">
            <a:spLocks/>
          </p:cNvSpPr>
          <p:nvPr/>
        </p:nvSpPr>
        <p:spPr>
          <a:xfrm>
            <a:off x="3095873" y="2109146"/>
            <a:ext cx="1385001" cy="746232"/>
          </a:xfrm>
          <a:prstGeom prst="rect">
            <a:avLst/>
          </a:prstGeom>
          <a:ln>
            <a:no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200" dirty="0">
                <a:latin typeface="BIZ UDPゴシック" panose="020B0400000000000000" pitchFamily="50" charset="-128"/>
                <a:ea typeface="BIZ UDPゴシック" panose="020B0400000000000000" pitchFamily="50" charset="-128"/>
              </a:rPr>
              <a:t>物の燃焼又は熱源としての電気の使用に伴い発生</a:t>
            </a:r>
            <a:endParaRPr lang="en-US" altLang="ja-JP" sz="1200" dirty="0">
              <a:latin typeface="BIZ UDPゴシック" panose="020B0400000000000000" pitchFamily="50" charset="-128"/>
              <a:ea typeface="BIZ UDPゴシック" panose="020B0400000000000000" pitchFamily="50" charset="-128"/>
            </a:endParaRPr>
          </a:p>
        </p:txBody>
      </p:sp>
      <p:sp>
        <p:nvSpPr>
          <p:cNvPr id="32" name="コンテンツ プレースホルダー 2">
            <a:extLst>
              <a:ext uri="{FF2B5EF4-FFF2-40B4-BE49-F238E27FC236}">
                <a16:creationId xmlns:a16="http://schemas.microsoft.com/office/drawing/2014/main" id="{3EF1ABC8-F093-4E0C-B3A7-1A931F9079F9}"/>
              </a:ext>
            </a:extLst>
          </p:cNvPr>
          <p:cNvSpPr txBox="1">
            <a:spLocks/>
          </p:cNvSpPr>
          <p:nvPr/>
        </p:nvSpPr>
        <p:spPr>
          <a:xfrm>
            <a:off x="5259810" y="2028709"/>
            <a:ext cx="1501543" cy="706379"/>
          </a:xfrm>
          <a:prstGeom prst="rect">
            <a:avLst/>
          </a:prstGeom>
          <a:ln>
            <a:no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200" dirty="0">
                <a:latin typeface="BIZ UDPゴシック" panose="020B0400000000000000" pitchFamily="50" charset="-128"/>
                <a:ea typeface="BIZ UDPゴシック" panose="020B0400000000000000" pitchFamily="50" charset="-128"/>
              </a:rPr>
              <a:t>物の破砕、選別等の機械的処理またはたい積により発生</a:t>
            </a:r>
            <a:endParaRPr lang="en-US" altLang="ja-JP" sz="1200" dirty="0">
              <a:latin typeface="BIZ UDPゴシック" panose="020B0400000000000000" pitchFamily="50" charset="-128"/>
              <a:ea typeface="BIZ UDPゴシック" panose="020B0400000000000000" pitchFamily="50" charset="-128"/>
            </a:endParaRPr>
          </a:p>
        </p:txBody>
      </p:sp>
      <p:cxnSp>
        <p:nvCxnSpPr>
          <p:cNvPr id="34" name="直線コネクタ 33">
            <a:extLst>
              <a:ext uri="{FF2B5EF4-FFF2-40B4-BE49-F238E27FC236}">
                <a16:creationId xmlns:a16="http://schemas.microsoft.com/office/drawing/2014/main" id="{16A34EBB-EADD-45FC-B325-2B77CBA46B6C}"/>
              </a:ext>
            </a:extLst>
          </p:cNvPr>
          <p:cNvCxnSpPr/>
          <p:nvPr/>
        </p:nvCxnSpPr>
        <p:spPr>
          <a:xfrm flipV="1">
            <a:off x="6761353" y="2735088"/>
            <a:ext cx="856076" cy="469045"/>
          </a:xfrm>
          <a:prstGeom prst="line">
            <a:avLst/>
          </a:prstGeom>
        </p:spPr>
        <p:style>
          <a:lnRef idx="1">
            <a:schemeClr val="dk1"/>
          </a:lnRef>
          <a:fillRef idx="0">
            <a:schemeClr val="dk1"/>
          </a:fillRef>
          <a:effectRef idx="0">
            <a:schemeClr val="dk1"/>
          </a:effectRef>
          <a:fontRef idx="minor">
            <a:schemeClr val="tx1"/>
          </a:fontRef>
        </p:style>
      </p:cxnSp>
      <p:cxnSp>
        <p:nvCxnSpPr>
          <p:cNvPr id="35" name="直線コネクタ 34">
            <a:extLst>
              <a:ext uri="{FF2B5EF4-FFF2-40B4-BE49-F238E27FC236}">
                <a16:creationId xmlns:a16="http://schemas.microsoft.com/office/drawing/2014/main" id="{E950CE2E-B072-4BB9-9241-4613274D736F}"/>
              </a:ext>
            </a:extLst>
          </p:cNvPr>
          <p:cNvCxnSpPr>
            <a:cxnSpLocks/>
          </p:cNvCxnSpPr>
          <p:nvPr/>
        </p:nvCxnSpPr>
        <p:spPr>
          <a:xfrm>
            <a:off x="1954039" y="2507558"/>
            <a:ext cx="1057143" cy="196720"/>
          </a:xfrm>
          <a:prstGeom prst="line">
            <a:avLst/>
          </a:prstGeom>
        </p:spPr>
        <p:style>
          <a:lnRef idx="1">
            <a:schemeClr val="dk1"/>
          </a:lnRef>
          <a:fillRef idx="0">
            <a:schemeClr val="dk1"/>
          </a:fillRef>
          <a:effectRef idx="0">
            <a:schemeClr val="dk1"/>
          </a:effectRef>
          <a:fontRef idx="minor">
            <a:schemeClr val="tx1"/>
          </a:fontRef>
        </p:style>
      </p:cxnSp>
      <p:cxnSp>
        <p:nvCxnSpPr>
          <p:cNvPr id="37" name="直線コネクタ 36">
            <a:extLst>
              <a:ext uri="{FF2B5EF4-FFF2-40B4-BE49-F238E27FC236}">
                <a16:creationId xmlns:a16="http://schemas.microsoft.com/office/drawing/2014/main" id="{D58B6AF2-5785-4D6C-87F8-4077C520B04F}"/>
              </a:ext>
            </a:extLst>
          </p:cNvPr>
          <p:cNvCxnSpPr/>
          <p:nvPr/>
        </p:nvCxnSpPr>
        <p:spPr>
          <a:xfrm flipV="1">
            <a:off x="1837734" y="4494875"/>
            <a:ext cx="856076" cy="469045"/>
          </a:xfrm>
          <a:prstGeom prst="line">
            <a:avLst/>
          </a:prstGeom>
        </p:spPr>
        <p:style>
          <a:lnRef idx="1">
            <a:schemeClr val="dk1"/>
          </a:lnRef>
          <a:fillRef idx="0">
            <a:schemeClr val="dk1"/>
          </a:fillRef>
          <a:effectRef idx="0">
            <a:schemeClr val="dk1"/>
          </a:effectRef>
          <a:fontRef idx="minor">
            <a:schemeClr val="tx1"/>
          </a:fontRef>
        </p:style>
      </p:cxnSp>
      <p:sp>
        <p:nvSpPr>
          <p:cNvPr id="38" name="コンテンツ プレースホルダー 2">
            <a:extLst>
              <a:ext uri="{FF2B5EF4-FFF2-40B4-BE49-F238E27FC236}">
                <a16:creationId xmlns:a16="http://schemas.microsoft.com/office/drawing/2014/main" id="{ECEC90A4-B0CC-4546-A378-1CE396ED32A2}"/>
              </a:ext>
            </a:extLst>
          </p:cNvPr>
          <p:cNvSpPr txBox="1">
            <a:spLocks/>
          </p:cNvSpPr>
          <p:nvPr/>
        </p:nvSpPr>
        <p:spPr>
          <a:xfrm>
            <a:off x="568432" y="5015155"/>
            <a:ext cx="1030075" cy="748834"/>
          </a:xfrm>
          <a:prstGeom prst="rect">
            <a:avLst/>
          </a:prstGeom>
          <a:ln>
            <a:no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200" dirty="0">
                <a:latin typeface="BIZ UDPゴシック" panose="020B0400000000000000" pitchFamily="50" charset="-128"/>
                <a:ea typeface="BIZ UDPゴシック" panose="020B0400000000000000" pitchFamily="50" charset="-128"/>
              </a:rPr>
              <a:t>自動車排出ガス中の粒子状物質</a:t>
            </a:r>
            <a:endParaRPr lang="en-US" altLang="ja-JP" sz="1200" dirty="0">
              <a:latin typeface="BIZ UDPゴシック" panose="020B0400000000000000" pitchFamily="50" charset="-128"/>
              <a:ea typeface="BIZ UDPゴシック" panose="020B0400000000000000" pitchFamily="50" charset="-128"/>
            </a:endParaRPr>
          </a:p>
        </p:txBody>
      </p:sp>
      <p:sp>
        <p:nvSpPr>
          <p:cNvPr id="39" name="コンテンツ プレースホルダー 2">
            <a:extLst>
              <a:ext uri="{FF2B5EF4-FFF2-40B4-BE49-F238E27FC236}">
                <a16:creationId xmlns:a16="http://schemas.microsoft.com/office/drawing/2014/main" id="{24791A7F-C48A-4D6A-A750-03B76870A077}"/>
              </a:ext>
            </a:extLst>
          </p:cNvPr>
          <p:cNvSpPr txBox="1">
            <a:spLocks/>
          </p:cNvSpPr>
          <p:nvPr/>
        </p:nvSpPr>
        <p:spPr>
          <a:xfrm>
            <a:off x="4309585" y="2795783"/>
            <a:ext cx="1260730" cy="464255"/>
          </a:xfrm>
          <a:prstGeom prst="rect">
            <a:avLst/>
          </a:prstGeom>
          <a:solidFill>
            <a:schemeClr val="bg1"/>
          </a:solidFill>
          <a:ln>
            <a:no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200" dirty="0">
                <a:latin typeface="BIZ UDPゴシック" panose="020B0400000000000000" pitchFamily="50" charset="-128"/>
                <a:ea typeface="BIZ UDPゴシック" panose="020B0400000000000000" pitchFamily="50" charset="-128"/>
              </a:rPr>
              <a:t>浮遊粒子状物質（</a:t>
            </a:r>
            <a:r>
              <a:rPr lang="en-US" altLang="ja-JP" sz="1200" dirty="0">
                <a:latin typeface="BIZ UDPゴシック" panose="020B0400000000000000" pitchFamily="50" charset="-128"/>
                <a:ea typeface="BIZ UDPゴシック" panose="020B0400000000000000" pitchFamily="50" charset="-128"/>
              </a:rPr>
              <a:t>10μm</a:t>
            </a:r>
            <a:r>
              <a:rPr lang="ja-JP" altLang="en-US" sz="1200" dirty="0">
                <a:latin typeface="BIZ UDPゴシック" panose="020B0400000000000000" pitchFamily="50" charset="-128"/>
                <a:ea typeface="BIZ UDPゴシック" panose="020B0400000000000000" pitchFamily="50" charset="-128"/>
              </a:rPr>
              <a:t>以下）</a:t>
            </a:r>
            <a:endParaRPr lang="en-US" altLang="ja-JP" sz="1200" dirty="0">
              <a:latin typeface="BIZ UDPゴシック" panose="020B0400000000000000" pitchFamily="50" charset="-128"/>
              <a:ea typeface="BIZ UDPゴシック" panose="020B0400000000000000" pitchFamily="50" charset="-128"/>
            </a:endParaRPr>
          </a:p>
        </p:txBody>
      </p:sp>
      <p:sp>
        <p:nvSpPr>
          <p:cNvPr id="40" name="コンテンツ プレースホルダー 2">
            <a:extLst>
              <a:ext uri="{FF2B5EF4-FFF2-40B4-BE49-F238E27FC236}">
                <a16:creationId xmlns:a16="http://schemas.microsoft.com/office/drawing/2014/main" id="{C7AF263E-BEC6-477A-9A12-63B3416447D5}"/>
              </a:ext>
            </a:extLst>
          </p:cNvPr>
          <p:cNvSpPr txBox="1">
            <a:spLocks/>
          </p:cNvSpPr>
          <p:nvPr/>
        </p:nvSpPr>
        <p:spPr>
          <a:xfrm>
            <a:off x="4512673" y="3648834"/>
            <a:ext cx="1009708" cy="307777"/>
          </a:xfrm>
          <a:prstGeom prst="rect">
            <a:avLst/>
          </a:prstGeom>
          <a:solidFill>
            <a:schemeClr val="bg1"/>
          </a:solidFill>
          <a:ln>
            <a:noFill/>
          </a:ln>
        </p:spPr>
        <p:txBody>
          <a:bodyPr vert="horz" wrap="square" lIns="0" tIns="0" rIns="0" bIns="0" rtlCol="0">
            <a:sp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000" dirty="0">
                <a:latin typeface="BIZ UDPゴシック" panose="020B0400000000000000" pitchFamily="50" charset="-128"/>
                <a:ea typeface="BIZ UDPゴシック" panose="020B0400000000000000" pitchFamily="50" charset="-128"/>
              </a:rPr>
              <a:t>微小粒子状物質（</a:t>
            </a:r>
            <a:r>
              <a:rPr lang="en-US" altLang="ja-JP" sz="1000" dirty="0">
                <a:latin typeface="BIZ UDPゴシック" panose="020B0400000000000000" pitchFamily="50" charset="-128"/>
                <a:ea typeface="BIZ UDPゴシック" panose="020B0400000000000000" pitchFamily="50" charset="-128"/>
              </a:rPr>
              <a:t>2.5μm</a:t>
            </a:r>
            <a:r>
              <a:rPr lang="ja-JP" altLang="en-US" sz="1000" dirty="0">
                <a:latin typeface="BIZ UDPゴシック" panose="020B0400000000000000" pitchFamily="50" charset="-128"/>
                <a:ea typeface="BIZ UDPゴシック" panose="020B0400000000000000" pitchFamily="50" charset="-128"/>
              </a:rPr>
              <a:t>以下）</a:t>
            </a:r>
            <a:endParaRPr lang="en-US" altLang="ja-JP" sz="1000" dirty="0">
              <a:latin typeface="BIZ UDPゴシック" panose="020B0400000000000000" pitchFamily="50" charset="-128"/>
              <a:ea typeface="BIZ UDPゴシック" panose="020B0400000000000000" pitchFamily="50" charset="-128"/>
            </a:endParaRPr>
          </a:p>
        </p:txBody>
      </p:sp>
      <p:sp>
        <p:nvSpPr>
          <p:cNvPr id="14" name="楕円 13">
            <a:extLst>
              <a:ext uri="{FF2B5EF4-FFF2-40B4-BE49-F238E27FC236}">
                <a16:creationId xmlns:a16="http://schemas.microsoft.com/office/drawing/2014/main" id="{408D12EB-3CC2-4763-938E-B756A47CB184}"/>
              </a:ext>
            </a:extLst>
          </p:cNvPr>
          <p:cNvSpPr/>
          <p:nvPr/>
        </p:nvSpPr>
        <p:spPr>
          <a:xfrm>
            <a:off x="4454837" y="3305460"/>
            <a:ext cx="996326" cy="989191"/>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3" name="スライド番号プレースホルダー 3">
            <a:extLst>
              <a:ext uri="{FF2B5EF4-FFF2-40B4-BE49-F238E27FC236}">
                <a16:creationId xmlns:a16="http://schemas.microsoft.com/office/drawing/2014/main" id="{43B38C75-3558-4EB6-A916-4AC49C92FFC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17</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593552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497F64B3-A952-4F20-B43C-7B3F7AAF2640}"/>
              </a:ext>
            </a:extLst>
          </p:cNvPr>
          <p:cNvSpPr>
            <a:spLocks noGrp="1"/>
          </p:cNvSpPr>
          <p:nvPr>
            <p:ph type="title"/>
          </p:nvPr>
        </p:nvSpPr>
        <p:spPr>
          <a:xfrm>
            <a:off x="1083470" y="609600"/>
            <a:ext cx="6984793" cy="825500"/>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（参考）すすの生成について</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a:extLst>
              <a:ext uri="{FF2B5EF4-FFF2-40B4-BE49-F238E27FC236}">
                <a16:creationId xmlns:a16="http://schemas.microsoft.com/office/drawing/2014/main" id="{81A44CE3-D3FF-4D3B-8D8C-41364D0CDDD1}"/>
              </a:ext>
            </a:extLst>
          </p:cNvPr>
          <p:cNvSpPr>
            <a:spLocks noGrp="1"/>
          </p:cNvSpPr>
          <p:nvPr>
            <p:ph idx="1"/>
          </p:nvPr>
        </p:nvSpPr>
        <p:spPr>
          <a:xfrm>
            <a:off x="1083468" y="1328199"/>
            <a:ext cx="8251031" cy="3527992"/>
          </a:xfrm>
        </p:spPr>
        <p:txBody>
          <a:bodyPr>
            <a:normAutofit/>
          </a:bodyPr>
          <a:lstStyle/>
          <a:p>
            <a:pPr marL="0" indent="0">
              <a:buNone/>
            </a:pPr>
            <a:r>
              <a:rPr kumimoji="1" lang="ja-JP" altLang="en-US" dirty="0">
                <a:latin typeface="BIZ UDPゴシック" panose="020B0400000000000000" pitchFamily="50" charset="-128"/>
                <a:ea typeface="BIZ UDPゴシック" panose="020B0400000000000000" pitchFamily="50" charset="-128"/>
              </a:rPr>
              <a:t>〇すすの性状</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・種々の燃料の燃焼が完了した後にできる炭素粒子</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・炭素の大きさは１～</a:t>
            </a:r>
            <a:r>
              <a:rPr kumimoji="1" lang="en-US" altLang="ja-JP" dirty="0">
                <a:latin typeface="BIZ UDPゴシック" panose="020B0400000000000000" pitchFamily="50" charset="-128"/>
                <a:ea typeface="BIZ UDPゴシック" panose="020B0400000000000000" pitchFamily="50" charset="-128"/>
              </a:rPr>
              <a:t>100nm</a:t>
            </a:r>
            <a:r>
              <a:rPr kumimoji="1" lang="ja-JP" altLang="en-US" dirty="0">
                <a:latin typeface="BIZ UDPゴシック" panose="020B0400000000000000" pitchFamily="50" charset="-128"/>
                <a:ea typeface="BIZ UDPゴシック" panose="020B0400000000000000" pitchFamily="50" charset="-128"/>
              </a:rPr>
              <a:t>程度</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・燃料の燃焼によって発生したすすが核となって、燃料中の硫黄から燃焼により生成した硫酸を吸着し、雪状に成長したものを生じる。（スノースマット）</a:t>
            </a:r>
            <a:endParaRPr kumimoji="1" lang="en-US" altLang="ja-JP" dirty="0">
              <a:latin typeface="BIZ UDPゴシック" panose="020B0400000000000000" pitchFamily="50" charset="-128"/>
              <a:ea typeface="BIZ UDPゴシック" panose="020B0400000000000000" pitchFamily="50" charset="-128"/>
            </a:endParaRPr>
          </a:p>
          <a:p>
            <a:pPr marL="0" indent="0">
              <a:buNone/>
            </a:pP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〇燃料の種類とすすの生成量</a:t>
            </a:r>
          </a:p>
          <a:p>
            <a:pPr marL="0" indent="0">
              <a:buNone/>
            </a:pPr>
            <a:r>
              <a:rPr kumimoji="1" lang="ja-JP" altLang="en-US" dirty="0">
                <a:latin typeface="BIZ UDPゴシック" panose="020B0400000000000000" pitchFamily="50" charset="-128"/>
                <a:ea typeface="BIZ UDPゴシック" panose="020B0400000000000000" pitchFamily="50" charset="-128"/>
              </a:rPr>
              <a:t>・燃料の炭素と水素の比（</a:t>
            </a:r>
            <a:r>
              <a:rPr kumimoji="1" lang="en-US" altLang="ja-JP" dirty="0">
                <a:latin typeface="BIZ UDPゴシック" panose="020B0400000000000000" pitchFamily="50" charset="-128"/>
                <a:ea typeface="BIZ UDPゴシック" panose="020B0400000000000000" pitchFamily="50" charset="-128"/>
              </a:rPr>
              <a:t>C/H</a:t>
            </a:r>
            <a:r>
              <a:rPr kumimoji="1" lang="ja-JP" altLang="en-US" dirty="0">
                <a:latin typeface="BIZ UDPゴシック" panose="020B0400000000000000" pitchFamily="50" charset="-128"/>
                <a:ea typeface="BIZ UDPゴシック" panose="020B0400000000000000" pitchFamily="50" charset="-128"/>
              </a:rPr>
              <a:t>）が大きいものほどすすが発生しやすい。</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・燃料の種類とすすの生成の関係は、一般的には以下の通り。</a:t>
            </a:r>
            <a:endParaRPr kumimoji="1" lang="ja-JP" altLang="en-US"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コンテンツ プレースホルダー 2">
            <a:extLst>
              <a:ext uri="{FF2B5EF4-FFF2-40B4-BE49-F238E27FC236}">
                <a16:creationId xmlns:a16="http://schemas.microsoft.com/office/drawing/2014/main" id="{53A0A555-6C68-41D5-8618-73616E4D076E}"/>
              </a:ext>
            </a:extLst>
          </p:cNvPr>
          <p:cNvSpPr txBox="1">
            <a:spLocks/>
          </p:cNvSpPr>
          <p:nvPr/>
        </p:nvSpPr>
        <p:spPr>
          <a:xfrm>
            <a:off x="3994150" y="5130800"/>
            <a:ext cx="1917700" cy="328612"/>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endParaRPr lang="ja-JP" altLang="en-US" dirty="0"/>
          </a:p>
        </p:txBody>
      </p:sp>
      <p:sp>
        <p:nvSpPr>
          <p:cNvPr id="10" name="正方形/長方形 9">
            <a:extLst>
              <a:ext uri="{FF2B5EF4-FFF2-40B4-BE49-F238E27FC236}">
                <a16:creationId xmlns:a16="http://schemas.microsoft.com/office/drawing/2014/main" id="{A2ACAA97-5473-46D8-9A1A-EF18D5CC6EEB}"/>
              </a:ext>
            </a:extLst>
          </p:cNvPr>
          <p:cNvSpPr/>
          <p:nvPr/>
        </p:nvSpPr>
        <p:spPr>
          <a:xfrm>
            <a:off x="1214834" y="4905750"/>
            <a:ext cx="8251031" cy="1574800"/>
          </a:xfrm>
          <a:prstGeom prst="rect">
            <a:avLst/>
          </a:prstGeom>
          <a:solidFill>
            <a:schemeClr val="accent5">
              <a:lumMod val="20000"/>
              <a:lumOff val="80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BIZ UDPゴシック" panose="020B0400000000000000" pitchFamily="50" charset="-128"/>
                <a:ea typeface="BIZ UDPゴシック" panose="020B0400000000000000" pitchFamily="50" charset="-128"/>
              </a:rPr>
              <a:t>すすの生成量大</a:t>
            </a:r>
            <a:endParaRPr lang="en-US" altLang="ja-JP" dirty="0">
              <a:latin typeface="BIZ UDPゴシック" panose="020B0400000000000000" pitchFamily="50" charset="-128"/>
              <a:ea typeface="BIZ UDPゴシック" panose="020B0400000000000000" pitchFamily="50" charset="-128"/>
            </a:endParaRPr>
          </a:p>
          <a:p>
            <a:pPr algn="ctr"/>
            <a:endParaRPr lang="en-US" altLang="ja-JP" dirty="0">
              <a:latin typeface="BIZ UDPゴシック" panose="020B0400000000000000" pitchFamily="50" charset="-128"/>
              <a:ea typeface="BIZ UDPゴシック" panose="020B0400000000000000" pitchFamily="50" charset="-128"/>
            </a:endParaRPr>
          </a:p>
          <a:p>
            <a:pPr algn="ctr"/>
            <a:endParaRPr lang="en-US" altLang="ja-JP" dirty="0">
              <a:latin typeface="BIZ UDPゴシック" panose="020B0400000000000000" pitchFamily="50" charset="-128"/>
              <a:ea typeface="BIZ UDPゴシック" panose="020B0400000000000000" pitchFamily="50" charset="-128"/>
            </a:endParaRPr>
          </a:p>
          <a:p>
            <a:pPr algn="ctr"/>
            <a:endParaRPr lang="ja-JP" altLang="en-US" dirty="0">
              <a:latin typeface="BIZ UDPゴシック" panose="020B0400000000000000" pitchFamily="50" charset="-128"/>
              <a:ea typeface="BIZ UDPゴシック" panose="020B0400000000000000" pitchFamily="50" charset="-128"/>
            </a:endParaRPr>
          </a:p>
          <a:p>
            <a:pPr algn="ctr"/>
            <a:endParaRPr kumimoji="1" lang="ja-JP" altLang="en-US" dirty="0">
              <a:latin typeface="BIZ UDPゴシック" panose="020B0400000000000000" pitchFamily="50" charset="-128"/>
              <a:ea typeface="BIZ UDPゴシック" panose="020B0400000000000000" pitchFamily="50" charset="-128"/>
            </a:endParaRPr>
          </a:p>
        </p:txBody>
      </p:sp>
      <p:graphicFrame>
        <p:nvGraphicFramePr>
          <p:cNvPr id="16" name="表 5">
            <a:extLst>
              <a:ext uri="{FF2B5EF4-FFF2-40B4-BE49-F238E27FC236}">
                <a16:creationId xmlns:a16="http://schemas.microsoft.com/office/drawing/2014/main" id="{EC8624E0-409C-4CBD-8A05-3182E11BC509}"/>
              </a:ext>
            </a:extLst>
          </p:cNvPr>
          <p:cNvGraphicFramePr>
            <a:graphicFrameLocks noGrp="1"/>
          </p:cNvGraphicFramePr>
          <p:nvPr>
            <p:extLst>
              <p:ext uri="{D42A27DB-BD31-4B8C-83A1-F6EECF244321}">
                <p14:modId xmlns:p14="http://schemas.microsoft.com/office/powerpoint/2010/main" val="3962951405"/>
              </p:ext>
            </p:extLst>
          </p:nvPr>
        </p:nvGraphicFramePr>
        <p:xfrm>
          <a:off x="2478157" y="5478156"/>
          <a:ext cx="6191754" cy="518160"/>
        </p:xfrm>
        <a:graphic>
          <a:graphicData uri="http://schemas.openxmlformats.org/drawingml/2006/table">
            <a:tbl>
              <a:tblPr>
                <a:tableStyleId>{69C7853C-536D-4A76-A0AE-DD22124D55A5}</a:tableStyleId>
              </a:tblPr>
              <a:tblGrid>
                <a:gridCol w="1031959">
                  <a:extLst>
                    <a:ext uri="{9D8B030D-6E8A-4147-A177-3AD203B41FA5}">
                      <a16:colId xmlns:a16="http://schemas.microsoft.com/office/drawing/2014/main" val="4131731048"/>
                    </a:ext>
                  </a:extLst>
                </a:gridCol>
                <a:gridCol w="1031959">
                  <a:extLst>
                    <a:ext uri="{9D8B030D-6E8A-4147-A177-3AD203B41FA5}">
                      <a16:colId xmlns:a16="http://schemas.microsoft.com/office/drawing/2014/main" val="361571095"/>
                    </a:ext>
                  </a:extLst>
                </a:gridCol>
                <a:gridCol w="1031959">
                  <a:extLst>
                    <a:ext uri="{9D8B030D-6E8A-4147-A177-3AD203B41FA5}">
                      <a16:colId xmlns:a16="http://schemas.microsoft.com/office/drawing/2014/main" val="1321913179"/>
                    </a:ext>
                  </a:extLst>
                </a:gridCol>
                <a:gridCol w="1031959">
                  <a:extLst>
                    <a:ext uri="{9D8B030D-6E8A-4147-A177-3AD203B41FA5}">
                      <a16:colId xmlns:a16="http://schemas.microsoft.com/office/drawing/2014/main" val="711422720"/>
                    </a:ext>
                  </a:extLst>
                </a:gridCol>
                <a:gridCol w="1031959">
                  <a:extLst>
                    <a:ext uri="{9D8B030D-6E8A-4147-A177-3AD203B41FA5}">
                      <a16:colId xmlns:a16="http://schemas.microsoft.com/office/drawing/2014/main" val="1078934318"/>
                    </a:ext>
                  </a:extLst>
                </a:gridCol>
                <a:gridCol w="1031959">
                  <a:extLst>
                    <a:ext uri="{9D8B030D-6E8A-4147-A177-3AD203B41FA5}">
                      <a16:colId xmlns:a16="http://schemas.microsoft.com/office/drawing/2014/main" val="1359776758"/>
                    </a:ext>
                  </a:extLst>
                </a:gridCol>
              </a:tblGrid>
              <a:tr h="370840">
                <a:tc>
                  <a:txBody>
                    <a:bodyPr/>
                    <a:lstStyle/>
                    <a:p>
                      <a:pPr algn="ctr"/>
                      <a:r>
                        <a:rPr kumimoji="1" lang="en-US" altLang="ja-JP" sz="1400" dirty="0">
                          <a:latin typeface="BIZ UDPゴシック" panose="020B0400000000000000" pitchFamily="50" charset="-128"/>
                          <a:ea typeface="BIZ UDPゴシック" panose="020B0400000000000000" pitchFamily="50" charset="-128"/>
                        </a:rPr>
                        <a:t>LNG</a:t>
                      </a:r>
                      <a:r>
                        <a:rPr kumimoji="1" lang="ja-JP" altLang="en-US" sz="1400" dirty="0">
                          <a:latin typeface="BIZ UDPゴシック" panose="020B0400000000000000" pitchFamily="50" charset="-128"/>
                          <a:ea typeface="BIZ UDPゴシック" panose="020B0400000000000000" pitchFamily="50" charset="-128"/>
                        </a:rPr>
                        <a:t>・</a:t>
                      </a:r>
                      <a:endParaRPr kumimoji="1" lang="en-US" altLang="ja-JP" sz="1400" dirty="0">
                        <a:latin typeface="BIZ UDPゴシック" panose="020B0400000000000000" pitchFamily="50" charset="-128"/>
                        <a:ea typeface="BIZ UDPゴシック" panose="020B0400000000000000" pitchFamily="50" charset="-128"/>
                      </a:endParaRPr>
                    </a:p>
                    <a:p>
                      <a:pPr algn="ctr"/>
                      <a:r>
                        <a:rPr kumimoji="1" lang="ja-JP" altLang="en-US" sz="1400" dirty="0">
                          <a:latin typeface="BIZ UDPゴシック" panose="020B0400000000000000" pitchFamily="50" charset="-128"/>
                          <a:ea typeface="BIZ UDPゴシック" panose="020B0400000000000000" pitchFamily="50" charset="-128"/>
                        </a:rPr>
                        <a:t>都市ガス</a:t>
                      </a:r>
                    </a:p>
                  </a:txBody>
                  <a:tcPr anchor="ctr"/>
                </a:tc>
                <a:tc>
                  <a:txBody>
                    <a:bodyPr/>
                    <a:lstStyle/>
                    <a:p>
                      <a:pPr algn="ctr"/>
                      <a:r>
                        <a:rPr kumimoji="1" lang="en-US" altLang="ja-JP" sz="1400" dirty="0">
                          <a:latin typeface="BIZ UDPゴシック" panose="020B0400000000000000" pitchFamily="50" charset="-128"/>
                          <a:ea typeface="BIZ UDPゴシック" panose="020B0400000000000000" pitchFamily="50" charset="-128"/>
                        </a:rPr>
                        <a:t>LPG</a:t>
                      </a:r>
                      <a:endParaRPr kumimoji="1" lang="ja-JP" altLang="en-US" sz="140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灯油</a:t>
                      </a:r>
                    </a:p>
                  </a:txBody>
                  <a:tcPr anchor="ct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コークス</a:t>
                      </a:r>
                    </a:p>
                  </a:txBody>
                  <a:tcPr anchor="ct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石炭</a:t>
                      </a:r>
                    </a:p>
                  </a:txBody>
                  <a:tcPr anchor="ct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重油</a:t>
                      </a:r>
                    </a:p>
                  </a:txBody>
                  <a:tcPr anchor="ctr"/>
                </a:tc>
                <a:extLst>
                  <a:ext uri="{0D108BD9-81ED-4DB2-BD59-A6C34878D82A}">
                    <a16:rowId xmlns:a16="http://schemas.microsoft.com/office/drawing/2014/main" val="3598454990"/>
                  </a:ext>
                </a:extLst>
              </a:tr>
            </a:tbl>
          </a:graphicData>
        </a:graphic>
      </p:graphicFrame>
      <p:cxnSp>
        <p:nvCxnSpPr>
          <p:cNvPr id="17" name="直線矢印コネクタ 16">
            <a:extLst>
              <a:ext uri="{FF2B5EF4-FFF2-40B4-BE49-F238E27FC236}">
                <a16:creationId xmlns:a16="http://schemas.microsoft.com/office/drawing/2014/main" id="{3258A914-8994-4170-B3C4-7DEBEA031786}"/>
              </a:ext>
            </a:extLst>
          </p:cNvPr>
          <p:cNvCxnSpPr>
            <a:cxnSpLocks/>
          </p:cNvCxnSpPr>
          <p:nvPr/>
        </p:nvCxnSpPr>
        <p:spPr>
          <a:xfrm>
            <a:off x="2641600" y="5340379"/>
            <a:ext cx="6049566" cy="0"/>
          </a:xfrm>
          <a:prstGeom prst="straightConnector1">
            <a:avLst/>
          </a:prstGeom>
          <a:ln w="28575">
            <a:tailEnd type="stealth" w="lg" len="lg"/>
          </a:ln>
        </p:spPr>
        <p:style>
          <a:lnRef idx="1">
            <a:schemeClr val="dk1"/>
          </a:lnRef>
          <a:fillRef idx="0">
            <a:schemeClr val="dk1"/>
          </a:fillRef>
          <a:effectRef idx="0">
            <a:schemeClr val="dk1"/>
          </a:effectRef>
          <a:fontRef idx="minor">
            <a:schemeClr val="tx1"/>
          </a:fontRef>
        </p:style>
      </p:cxnSp>
      <p:sp>
        <p:nvSpPr>
          <p:cNvPr id="18" name="コンテンツ プレースホルダー 2">
            <a:extLst>
              <a:ext uri="{FF2B5EF4-FFF2-40B4-BE49-F238E27FC236}">
                <a16:creationId xmlns:a16="http://schemas.microsoft.com/office/drawing/2014/main" id="{089D2AD8-254D-4571-8BD8-3C1E7910231B}"/>
              </a:ext>
            </a:extLst>
          </p:cNvPr>
          <p:cNvSpPr txBox="1">
            <a:spLocks/>
          </p:cNvSpPr>
          <p:nvPr/>
        </p:nvSpPr>
        <p:spPr>
          <a:xfrm>
            <a:off x="1333442" y="6105555"/>
            <a:ext cx="3843405" cy="32861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ts val="500"/>
              </a:lnSpc>
              <a:buFont typeface="Wingdings 3" charset="2"/>
              <a:buNone/>
            </a:pP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「新・公害防止の技術と法規</a:t>
            </a:r>
            <a:r>
              <a:rPr lang="en-US" altLang="ja-JP" sz="900" dirty="0">
                <a:latin typeface="BIZ UDPゴシック" panose="020B0400000000000000" pitchFamily="50" charset="-128"/>
                <a:ea typeface="BIZ UDPゴシック" panose="020B0400000000000000" pitchFamily="50" charset="-128"/>
              </a:rPr>
              <a:t>2015</a:t>
            </a:r>
            <a:r>
              <a:rPr lang="ja-JP" altLang="en-US" sz="900" dirty="0">
                <a:latin typeface="BIZ UDPゴシック" panose="020B0400000000000000" pitchFamily="50" charset="-128"/>
                <a:ea typeface="BIZ UDPゴシック" panose="020B0400000000000000" pitchFamily="50" charset="-128"/>
              </a:rPr>
              <a:t>」における表を府で加工。</a:t>
            </a:r>
            <a:endParaRPr lang="en-US" altLang="ja-JP" sz="900" dirty="0">
              <a:latin typeface="BIZ UDPゴシック" panose="020B0400000000000000" pitchFamily="50" charset="-128"/>
              <a:ea typeface="BIZ UDPゴシック" panose="020B0400000000000000" pitchFamily="50" charset="-128"/>
            </a:endParaRPr>
          </a:p>
          <a:p>
            <a:pPr marL="0" indent="0">
              <a:lnSpc>
                <a:spcPts val="500"/>
              </a:lnSpc>
              <a:buFont typeface="Wingdings 3" charset="2"/>
              <a:buNone/>
            </a:pP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燃焼方法等により入れ替わることもある。</a:t>
            </a:r>
          </a:p>
        </p:txBody>
      </p:sp>
      <p:sp>
        <p:nvSpPr>
          <p:cNvPr id="15" name="スライド番号プレースホルダー 3">
            <a:extLst>
              <a:ext uri="{FF2B5EF4-FFF2-40B4-BE49-F238E27FC236}">
                <a16:creationId xmlns:a16="http://schemas.microsoft.com/office/drawing/2014/main" id="{CEB452CF-0738-4DCF-B097-57FD477C2F52}"/>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18</a:t>
            </a:fld>
            <a:endParaRPr lang="en-US">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19" name="表 5">
            <a:extLst>
              <a:ext uri="{FF2B5EF4-FFF2-40B4-BE49-F238E27FC236}">
                <a16:creationId xmlns:a16="http://schemas.microsoft.com/office/drawing/2014/main" id="{3D967D62-3CB9-450B-80CF-7250F58ECA5C}"/>
              </a:ext>
            </a:extLst>
          </p:cNvPr>
          <p:cNvGraphicFramePr>
            <a:graphicFrameLocks noGrp="1"/>
          </p:cNvGraphicFramePr>
          <p:nvPr>
            <p:extLst>
              <p:ext uri="{D42A27DB-BD31-4B8C-83A1-F6EECF244321}">
                <p14:modId xmlns:p14="http://schemas.microsoft.com/office/powerpoint/2010/main" val="4251156911"/>
              </p:ext>
            </p:extLst>
          </p:nvPr>
        </p:nvGraphicFramePr>
        <p:xfrm>
          <a:off x="1339402" y="5494676"/>
          <a:ext cx="1031959" cy="501640"/>
        </p:xfrm>
        <a:graphic>
          <a:graphicData uri="http://schemas.openxmlformats.org/drawingml/2006/table">
            <a:tbl>
              <a:tblPr>
                <a:tableStyleId>{69C7853C-536D-4A76-A0AE-DD22124D55A5}</a:tableStyleId>
              </a:tblPr>
              <a:tblGrid>
                <a:gridCol w="1031959">
                  <a:extLst>
                    <a:ext uri="{9D8B030D-6E8A-4147-A177-3AD203B41FA5}">
                      <a16:colId xmlns:a16="http://schemas.microsoft.com/office/drawing/2014/main" val="1214935652"/>
                    </a:ext>
                  </a:extLst>
                </a:gridCol>
              </a:tblGrid>
              <a:tr h="501640">
                <a:tc>
                  <a:txBody>
                    <a:bodyPr/>
                    <a:lstStyle/>
                    <a:p>
                      <a:pPr algn="ctr"/>
                      <a:r>
                        <a:rPr kumimoji="1" lang="ja-JP" altLang="en-US" sz="1400" dirty="0">
                          <a:latin typeface="BIZ UDPゴシック" panose="020B0400000000000000" pitchFamily="50" charset="-128"/>
                          <a:ea typeface="BIZ UDPゴシック" panose="020B0400000000000000" pitchFamily="50" charset="-128"/>
                        </a:rPr>
                        <a:t>電気</a:t>
                      </a:r>
                    </a:p>
                  </a:txBody>
                  <a:tcPr anchor="ctr"/>
                </a:tc>
                <a:extLst>
                  <a:ext uri="{0D108BD9-81ED-4DB2-BD59-A6C34878D82A}">
                    <a16:rowId xmlns:a16="http://schemas.microsoft.com/office/drawing/2014/main" val="3598454990"/>
                  </a:ext>
                </a:extLst>
              </a:tr>
            </a:tbl>
          </a:graphicData>
        </a:graphic>
      </p:graphicFrame>
      <p:sp>
        <p:nvSpPr>
          <p:cNvPr id="6" name="テキスト ボックス 5">
            <a:extLst>
              <a:ext uri="{FF2B5EF4-FFF2-40B4-BE49-F238E27FC236}">
                <a16:creationId xmlns:a16="http://schemas.microsoft.com/office/drawing/2014/main" id="{060C6B89-7497-4E81-8560-DC23CAE411F1}"/>
              </a:ext>
            </a:extLst>
          </p:cNvPr>
          <p:cNvSpPr txBox="1"/>
          <p:nvPr/>
        </p:nvSpPr>
        <p:spPr>
          <a:xfrm>
            <a:off x="1289844" y="4996760"/>
            <a:ext cx="1081517" cy="400110"/>
          </a:xfrm>
          <a:prstGeom prst="rect">
            <a:avLst/>
          </a:prstGeom>
          <a:noFill/>
          <a:ln>
            <a:solidFill>
              <a:schemeClr val="tx1"/>
            </a:solidFill>
            <a:prstDash val="dash"/>
          </a:ln>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燃料からのすすの生成無し</a:t>
            </a:r>
          </a:p>
        </p:txBody>
      </p:sp>
    </p:spTree>
    <p:extLst>
      <p:ext uri="{BB962C8B-B14F-4D97-AF65-F5344CB8AC3E}">
        <p14:creationId xmlns:p14="http://schemas.microsoft.com/office/powerpoint/2010/main" val="2995499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70" y="609600"/>
            <a:ext cx="7530443" cy="1320800"/>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（参考）電気炉からのばいじん排出について</a:t>
            </a:r>
          </a:p>
        </p:txBody>
      </p:sp>
      <p:sp>
        <p:nvSpPr>
          <p:cNvPr id="12" name="Isosceles Triangle 11">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 name="コンテンツ プレースホルダー 4">
            <a:extLst>
              <a:ext uri="{FF2B5EF4-FFF2-40B4-BE49-F238E27FC236}">
                <a16:creationId xmlns:a16="http://schemas.microsoft.com/office/drawing/2014/main" id="{090F22FE-1D50-4F23-848F-3CA57E80914C}"/>
              </a:ext>
            </a:extLst>
          </p:cNvPr>
          <p:cNvSpPr>
            <a:spLocks noGrp="1"/>
          </p:cNvSpPr>
          <p:nvPr>
            <p:ph idx="1"/>
          </p:nvPr>
        </p:nvSpPr>
        <p:spPr>
          <a:xfrm>
            <a:off x="1083470" y="1554827"/>
            <a:ext cx="8045077" cy="527973"/>
          </a:xfrm>
        </p:spPr>
        <p:txBody>
          <a:bodyPr>
            <a:noAutofit/>
          </a:bodyPr>
          <a:lstStyle/>
          <a:p>
            <a:pPr marL="0" indent="0">
              <a:lnSpc>
                <a:spcPct val="90000"/>
              </a:lnSpc>
              <a:buNone/>
            </a:pPr>
            <a:r>
              <a:rPr lang="ja-JP" altLang="en-US" sz="1600" dirty="0">
                <a:latin typeface="BIZ UDPゴシック" panose="020B0400000000000000" pitchFamily="50" charset="-128"/>
                <a:ea typeface="BIZ UDPゴシック" panose="020B0400000000000000" pitchFamily="50" charset="-128"/>
              </a:rPr>
              <a:t>〇製鋼用電気炉</a:t>
            </a:r>
            <a:endParaRPr lang="en-US" altLang="ja-JP" sz="1600" dirty="0">
              <a:latin typeface="BIZ UDPゴシック" panose="020B0400000000000000" pitchFamily="50" charset="-128"/>
              <a:ea typeface="BIZ UDPゴシック" panose="020B0400000000000000" pitchFamily="50" charset="-128"/>
            </a:endParaRPr>
          </a:p>
        </p:txBody>
      </p:sp>
      <p:sp>
        <p:nvSpPr>
          <p:cNvPr id="14" name="Isosceles Triangle 13">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4" name="表 5">
            <a:extLst>
              <a:ext uri="{FF2B5EF4-FFF2-40B4-BE49-F238E27FC236}">
                <a16:creationId xmlns:a16="http://schemas.microsoft.com/office/drawing/2014/main" id="{E5788F21-35FA-4638-B8E1-2AD1E22CF512}"/>
              </a:ext>
            </a:extLst>
          </p:cNvPr>
          <p:cNvGraphicFramePr>
            <a:graphicFrameLocks noGrp="1"/>
          </p:cNvGraphicFramePr>
          <p:nvPr>
            <p:extLst>
              <p:ext uri="{D42A27DB-BD31-4B8C-83A1-F6EECF244321}">
                <p14:modId xmlns:p14="http://schemas.microsoft.com/office/powerpoint/2010/main" val="377260189"/>
              </p:ext>
            </p:extLst>
          </p:nvPr>
        </p:nvGraphicFramePr>
        <p:xfrm>
          <a:off x="1346289" y="4165093"/>
          <a:ext cx="7666484" cy="2199640"/>
        </p:xfrm>
        <a:graphic>
          <a:graphicData uri="http://schemas.openxmlformats.org/drawingml/2006/table">
            <a:tbl>
              <a:tblPr firstRow="1" bandRow="1">
                <a:tableStyleId>{21E4AEA4-8DFA-4A89-87EB-49C32662AFE0}</a:tableStyleId>
              </a:tblPr>
              <a:tblGrid>
                <a:gridCol w="2238527">
                  <a:extLst>
                    <a:ext uri="{9D8B030D-6E8A-4147-A177-3AD203B41FA5}">
                      <a16:colId xmlns:a16="http://schemas.microsoft.com/office/drawing/2014/main" val="3917361396"/>
                    </a:ext>
                  </a:extLst>
                </a:gridCol>
                <a:gridCol w="2872463">
                  <a:extLst>
                    <a:ext uri="{9D8B030D-6E8A-4147-A177-3AD203B41FA5}">
                      <a16:colId xmlns:a16="http://schemas.microsoft.com/office/drawing/2014/main" val="4201599655"/>
                    </a:ext>
                  </a:extLst>
                </a:gridCol>
                <a:gridCol w="2555494">
                  <a:extLst>
                    <a:ext uri="{9D8B030D-6E8A-4147-A177-3AD203B41FA5}">
                      <a16:colId xmlns:a16="http://schemas.microsoft.com/office/drawing/2014/main" val="213358996"/>
                    </a:ext>
                  </a:extLst>
                </a:gridCol>
              </a:tblGrid>
              <a:tr h="370840">
                <a:tc>
                  <a:txBody>
                    <a:bodyPr/>
                    <a:lstStyle/>
                    <a:p>
                      <a:r>
                        <a:rPr kumimoji="1" lang="ja-JP" altLang="en-US" sz="1200" dirty="0">
                          <a:latin typeface="BIZ UDPゴシック" panose="020B0400000000000000" pitchFamily="50" charset="-128"/>
                          <a:ea typeface="BIZ UDPゴシック" panose="020B0400000000000000" pitchFamily="50" charset="-128"/>
                        </a:rPr>
                        <a:t>種類</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炉の形式・主原料</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ばいじん発生工程・発生濃度</a:t>
                      </a:r>
                    </a:p>
                  </a:txBody>
                  <a:tcPr anchor="ctr"/>
                </a:tc>
                <a:extLst>
                  <a:ext uri="{0D108BD9-81ED-4DB2-BD59-A6C34878D82A}">
                    <a16:rowId xmlns:a16="http://schemas.microsoft.com/office/drawing/2014/main" val="1238837748"/>
                  </a:ext>
                </a:extLst>
              </a:tr>
              <a:tr h="370840">
                <a:tc>
                  <a:txBody>
                    <a:bodyPr/>
                    <a:lstStyle/>
                    <a:p>
                      <a:r>
                        <a:rPr kumimoji="1" lang="ja-JP" altLang="en-US" sz="1200" dirty="0">
                          <a:latin typeface="BIZ UDPゴシック" panose="020B0400000000000000" pitchFamily="50" charset="-128"/>
                          <a:ea typeface="BIZ UDPゴシック" panose="020B0400000000000000" pitchFamily="50" charset="-128"/>
                        </a:rPr>
                        <a:t>黄銅溶解炉</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・低周波誘導電気炉</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・除滓、鋳込み時に発生</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・発生濃度は</a:t>
                      </a:r>
                      <a:r>
                        <a:rPr kumimoji="1" lang="en-US" altLang="ja-JP" sz="1200" dirty="0">
                          <a:latin typeface="BIZ UDPゴシック" panose="020B0400000000000000" pitchFamily="50" charset="-128"/>
                          <a:ea typeface="BIZ UDPゴシック" panose="020B0400000000000000" pitchFamily="50" charset="-128"/>
                        </a:rPr>
                        <a:t>10g/</a:t>
                      </a:r>
                      <a:r>
                        <a:rPr lang="en-US" altLang="ja-JP" sz="1200" dirty="0">
                          <a:latin typeface="BIZ UDPゴシック" panose="020B0400000000000000" pitchFamily="50" charset="-128"/>
                          <a:ea typeface="BIZ UDPゴシック" panose="020B0400000000000000" pitchFamily="50" charset="-128"/>
                        </a:rPr>
                        <a:t>m</a:t>
                      </a:r>
                      <a:r>
                        <a:rPr lang="en-US" altLang="ja-JP" sz="1200" baseline="30000" dirty="0">
                          <a:latin typeface="BIZ UDPゴシック" panose="020B0400000000000000" pitchFamily="50" charset="-128"/>
                          <a:ea typeface="BIZ UDPゴシック" panose="020B0400000000000000" pitchFamily="50" charset="-128"/>
                        </a:rPr>
                        <a:t>3</a:t>
                      </a:r>
                      <a:r>
                        <a:rPr kumimoji="1" lang="ja-JP" altLang="en-US" sz="1200" dirty="0">
                          <a:latin typeface="BIZ UDPゴシック" panose="020B0400000000000000" pitchFamily="50" charset="-128"/>
                          <a:ea typeface="BIZ UDPゴシック" panose="020B0400000000000000" pitchFamily="50" charset="-128"/>
                        </a:rPr>
                        <a:t>程度</a:t>
                      </a:r>
                    </a:p>
                  </a:txBody>
                  <a:tcPr anchor="ctr"/>
                </a:tc>
                <a:extLst>
                  <a:ext uri="{0D108BD9-81ED-4DB2-BD59-A6C34878D82A}">
                    <a16:rowId xmlns:a16="http://schemas.microsoft.com/office/drawing/2014/main" val="405677260"/>
                  </a:ext>
                </a:extLst>
              </a:tr>
              <a:tr h="370840">
                <a:tc>
                  <a:txBody>
                    <a:bodyPr/>
                    <a:lstStyle/>
                    <a:p>
                      <a:r>
                        <a:rPr kumimoji="1" lang="ja-JP" altLang="en-US" sz="1200" dirty="0">
                          <a:latin typeface="BIZ UDPゴシック" panose="020B0400000000000000" pitchFamily="50" charset="-128"/>
                          <a:ea typeface="BIZ UDPゴシック" panose="020B0400000000000000" pitchFamily="50" charset="-128"/>
                        </a:rPr>
                        <a:t>鉛再製錬炉</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・立形溶解炉、反射炉</a:t>
                      </a:r>
                      <a:endParaRPr kumimoji="1" lang="en-US" altLang="ja-JP" sz="12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・原料は鉛蓄電池のくず</a:t>
                      </a:r>
                      <a:endParaRPr kumimoji="1" lang="en-US" altLang="ja-JP"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・溶解工程中に発生</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・発生濃度は</a:t>
                      </a:r>
                      <a:r>
                        <a:rPr kumimoji="1" lang="en-US" altLang="ja-JP" sz="1200" dirty="0">
                          <a:latin typeface="BIZ UDPゴシック" panose="020B0400000000000000" pitchFamily="50" charset="-128"/>
                          <a:ea typeface="BIZ UDPゴシック" panose="020B0400000000000000" pitchFamily="50" charset="-128"/>
                        </a:rPr>
                        <a:t>10</a:t>
                      </a: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30g/</a:t>
                      </a:r>
                      <a:r>
                        <a:rPr lang="en-US" altLang="ja-JP" sz="1200" dirty="0">
                          <a:latin typeface="BIZ UDPゴシック" panose="020B0400000000000000" pitchFamily="50" charset="-128"/>
                          <a:ea typeface="BIZ UDPゴシック" panose="020B0400000000000000" pitchFamily="50" charset="-128"/>
                        </a:rPr>
                        <a:t>m</a:t>
                      </a:r>
                      <a:r>
                        <a:rPr lang="en-US" altLang="ja-JP" sz="1200" baseline="30000" dirty="0">
                          <a:latin typeface="BIZ UDPゴシック" panose="020B0400000000000000" pitchFamily="50" charset="-128"/>
                          <a:ea typeface="BIZ UDPゴシック" panose="020B0400000000000000" pitchFamily="50" charset="-128"/>
                        </a:rPr>
                        <a:t>3</a:t>
                      </a: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342675608"/>
                  </a:ext>
                </a:extLst>
              </a:tr>
              <a:tr h="370840">
                <a:tc>
                  <a:txBody>
                    <a:bodyPr/>
                    <a:lstStyle/>
                    <a:p>
                      <a:r>
                        <a:rPr kumimoji="1" lang="ja-JP" altLang="en-US" sz="1200" dirty="0">
                          <a:latin typeface="BIZ UDPゴシック" panose="020B0400000000000000" pitchFamily="50" charset="-128"/>
                          <a:ea typeface="BIZ UDPゴシック" panose="020B0400000000000000" pitchFamily="50" charset="-128"/>
                        </a:rPr>
                        <a:t>アルミニウム二次製錬炉</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・鉄なべ炉、反射炉、かす絞り炉</a:t>
                      </a:r>
                      <a:endParaRPr kumimoji="1" lang="en-US" altLang="ja-JP"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・かす絞り時に発生</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・発生濃度は</a:t>
                      </a:r>
                      <a:r>
                        <a:rPr kumimoji="1" lang="en-US" altLang="ja-JP" sz="1200" dirty="0">
                          <a:latin typeface="BIZ UDPゴシック" panose="020B0400000000000000" pitchFamily="50" charset="-128"/>
                          <a:ea typeface="BIZ UDPゴシック" panose="020B0400000000000000" pitchFamily="50" charset="-128"/>
                        </a:rPr>
                        <a:t>10g/</a:t>
                      </a:r>
                      <a:r>
                        <a:rPr lang="en-US" altLang="ja-JP" sz="1200" dirty="0">
                          <a:latin typeface="BIZ UDPゴシック" panose="020B0400000000000000" pitchFamily="50" charset="-128"/>
                          <a:ea typeface="BIZ UDPゴシック" panose="020B0400000000000000" pitchFamily="50" charset="-128"/>
                        </a:rPr>
                        <a:t>m</a:t>
                      </a:r>
                      <a:r>
                        <a:rPr lang="en-US" altLang="ja-JP" sz="1200" baseline="30000" dirty="0">
                          <a:latin typeface="BIZ UDPゴシック" panose="020B0400000000000000" pitchFamily="50" charset="-128"/>
                          <a:ea typeface="BIZ UDPゴシック" panose="020B0400000000000000" pitchFamily="50" charset="-128"/>
                        </a:rPr>
                        <a:t>3</a:t>
                      </a:r>
                      <a:r>
                        <a:rPr kumimoji="1" lang="ja-JP" altLang="en-US" sz="1200" dirty="0">
                          <a:latin typeface="BIZ UDPゴシック" panose="020B0400000000000000" pitchFamily="50" charset="-128"/>
                          <a:ea typeface="BIZ UDPゴシック" panose="020B0400000000000000" pitchFamily="50" charset="-128"/>
                        </a:rPr>
                        <a:t>程度</a:t>
                      </a:r>
                    </a:p>
                  </a:txBody>
                  <a:tcPr anchor="ctr"/>
                </a:tc>
                <a:extLst>
                  <a:ext uri="{0D108BD9-81ED-4DB2-BD59-A6C34878D82A}">
                    <a16:rowId xmlns:a16="http://schemas.microsoft.com/office/drawing/2014/main" val="777625256"/>
                  </a:ext>
                </a:extLst>
              </a:tr>
              <a:tr h="370840">
                <a:tc>
                  <a:txBody>
                    <a:bodyPr/>
                    <a:lstStyle/>
                    <a:p>
                      <a:r>
                        <a:rPr kumimoji="1" lang="ja-JP" altLang="en-US" sz="1200" dirty="0">
                          <a:latin typeface="BIZ UDPゴシック" panose="020B0400000000000000" pitchFamily="50" charset="-128"/>
                          <a:ea typeface="BIZ UDPゴシック" panose="020B0400000000000000" pitchFamily="50" charset="-128"/>
                        </a:rPr>
                        <a:t>鉛合金るつぼ炉</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・反射炉、るつぼ炉</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・鉛へのすず、アンチモン等の溶解時に鉛ヒュームが発生</a:t>
                      </a:r>
                      <a:endParaRPr kumimoji="1" lang="en-US" altLang="ja-JP"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07510445"/>
                  </a:ext>
                </a:extLst>
              </a:tr>
            </a:tbl>
          </a:graphicData>
        </a:graphic>
      </p:graphicFrame>
      <p:graphicFrame>
        <p:nvGraphicFramePr>
          <p:cNvPr id="11" name="表 5">
            <a:extLst>
              <a:ext uri="{FF2B5EF4-FFF2-40B4-BE49-F238E27FC236}">
                <a16:creationId xmlns:a16="http://schemas.microsoft.com/office/drawing/2014/main" id="{31F2127E-FBBD-4868-A114-BBA81A314905}"/>
              </a:ext>
            </a:extLst>
          </p:cNvPr>
          <p:cNvGraphicFramePr>
            <a:graphicFrameLocks noGrp="1"/>
          </p:cNvGraphicFramePr>
          <p:nvPr>
            <p:extLst>
              <p:ext uri="{D42A27DB-BD31-4B8C-83A1-F6EECF244321}">
                <p14:modId xmlns:p14="http://schemas.microsoft.com/office/powerpoint/2010/main" val="516035841"/>
              </p:ext>
            </p:extLst>
          </p:nvPr>
        </p:nvGraphicFramePr>
        <p:xfrm>
          <a:off x="1346289" y="1930400"/>
          <a:ext cx="7666484" cy="1376680"/>
        </p:xfrm>
        <a:graphic>
          <a:graphicData uri="http://schemas.openxmlformats.org/drawingml/2006/table">
            <a:tbl>
              <a:tblPr firstRow="1" bandRow="1">
                <a:tableStyleId>{21E4AEA4-8DFA-4A89-87EB-49C32662AFE0}</a:tableStyleId>
              </a:tblPr>
              <a:tblGrid>
                <a:gridCol w="2238527">
                  <a:extLst>
                    <a:ext uri="{9D8B030D-6E8A-4147-A177-3AD203B41FA5}">
                      <a16:colId xmlns:a16="http://schemas.microsoft.com/office/drawing/2014/main" val="3917361396"/>
                    </a:ext>
                  </a:extLst>
                </a:gridCol>
                <a:gridCol w="2872463">
                  <a:extLst>
                    <a:ext uri="{9D8B030D-6E8A-4147-A177-3AD203B41FA5}">
                      <a16:colId xmlns:a16="http://schemas.microsoft.com/office/drawing/2014/main" val="4201599655"/>
                    </a:ext>
                  </a:extLst>
                </a:gridCol>
                <a:gridCol w="2555494">
                  <a:extLst>
                    <a:ext uri="{9D8B030D-6E8A-4147-A177-3AD203B41FA5}">
                      <a16:colId xmlns:a16="http://schemas.microsoft.com/office/drawing/2014/main" val="213358996"/>
                    </a:ext>
                  </a:extLst>
                </a:gridCol>
              </a:tblGrid>
              <a:tr h="370840">
                <a:tc>
                  <a:txBody>
                    <a:bodyPr/>
                    <a:lstStyle/>
                    <a:p>
                      <a:r>
                        <a:rPr kumimoji="1" lang="ja-JP" altLang="en-US" sz="1200" dirty="0">
                          <a:latin typeface="BIZ UDPゴシック" panose="020B0400000000000000" pitchFamily="50" charset="-128"/>
                          <a:ea typeface="BIZ UDPゴシック" panose="020B0400000000000000" pitchFamily="50" charset="-128"/>
                        </a:rPr>
                        <a:t>種類</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炉の形式・主原料</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ばいじん発生工程・発生濃度等</a:t>
                      </a:r>
                    </a:p>
                  </a:txBody>
                  <a:tcPr anchor="ctr"/>
                </a:tc>
                <a:extLst>
                  <a:ext uri="{0D108BD9-81ED-4DB2-BD59-A6C34878D82A}">
                    <a16:rowId xmlns:a16="http://schemas.microsoft.com/office/drawing/2014/main" val="1238837748"/>
                  </a:ext>
                </a:extLst>
              </a:tr>
              <a:tr h="370840">
                <a:tc>
                  <a:txBody>
                    <a:bodyPr/>
                    <a:lstStyle/>
                    <a:p>
                      <a:r>
                        <a:rPr kumimoji="1" lang="ja-JP" altLang="en-US" sz="1200" dirty="0">
                          <a:latin typeface="BIZ UDPゴシック" panose="020B0400000000000000" pitchFamily="50" charset="-128"/>
                          <a:ea typeface="BIZ UDPゴシック" panose="020B0400000000000000" pitchFamily="50" charset="-128"/>
                        </a:rPr>
                        <a:t>製鋼用電気炉</a:t>
                      </a:r>
                    </a:p>
                  </a:txBody>
                  <a:tcPr anchor="ctr"/>
                </a:tc>
                <a:tc>
                  <a:txBody>
                    <a:bodyPr/>
                    <a:lstStyle/>
                    <a:p>
                      <a:r>
                        <a:rPr lang="ja-JP" altLang="en-US" sz="1200" dirty="0">
                          <a:latin typeface="BIZ UDPゴシック" panose="020B0400000000000000" pitchFamily="50" charset="-128"/>
                          <a:ea typeface="BIZ UDPゴシック" panose="020B0400000000000000" pitchFamily="50" charset="-128"/>
                        </a:rPr>
                        <a:t>・アーク炉（アーク放電による加熱によって金属材料や耐火物などを溶解する電気炉）</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・主原料にはくず鉄、ダライ粉（アルミ製品の加工時に出る切削屑）、スクラップ等</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・カッティング時、酸素吹込み時に発生</a:t>
                      </a:r>
                      <a:endParaRPr kumimoji="1"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・発生濃度は</a:t>
                      </a:r>
                      <a:r>
                        <a:rPr lang="en-US" altLang="ja-JP" sz="1200" dirty="0">
                          <a:latin typeface="BIZ UDPゴシック" panose="020B0400000000000000" pitchFamily="50" charset="-128"/>
                          <a:ea typeface="BIZ UDPゴシック" panose="020B0400000000000000" pitchFamily="50" charset="-128"/>
                        </a:rPr>
                        <a:t>10</a:t>
                      </a:r>
                      <a:r>
                        <a:rPr lang="ja-JP" altLang="en-US" sz="1200" dirty="0">
                          <a:latin typeface="BIZ UDPゴシック" panose="020B0400000000000000" pitchFamily="50" charset="-128"/>
                          <a:ea typeface="BIZ UDPゴシック" panose="020B0400000000000000" pitchFamily="50" charset="-128"/>
                        </a:rPr>
                        <a:t>～</a:t>
                      </a:r>
                      <a:r>
                        <a:rPr lang="en-US" altLang="ja-JP" sz="1200" dirty="0">
                          <a:latin typeface="BIZ UDPゴシック" panose="020B0400000000000000" pitchFamily="50" charset="-128"/>
                          <a:ea typeface="BIZ UDPゴシック" panose="020B0400000000000000" pitchFamily="50" charset="-128"/>
                        </a:rPr>
                        <a:t>30g/m</a:t>
                      </a:r>
                      <a:r>
                        <a:rPr lang="en-US" altLang="ja-JP" sz="1200" baseline="30000" dirty="0">
                          <a:latin typeface="BIZ UDPゴシック" panose="020B0400000000000000" pitchFamily="50" charset="-128"/>
                          <a:ea typeface="BIZ UDPゴシック" panose="020B0400000000000000" pitchFamily="50" charset="-128"/>
                        </a:rPr>
                        <a:t>3</a:t>
                      </a:r>
                    </a:p>
                    <a:p>
                      <a:r>
                        <a:rPr lang="ja-JP" altLang="en-US" sz="1200" dirty="0">
                          <a:latin typeface="BIZ UDPゴシック" panose="020B0400000000000000" pitchFamily="50" charset="-128"/>
                          <a:ea typeface="BIZ UDPゴシック" panose="020B0400000000000000" pitchFamily="50" charset="-128"/>
                        </a:rPr>
                        <a:t>・酸化亜鉛（</a:t>
                      </a:r>
                      <a:r>
                        <a:rPr lang="en-US" altLang="ja-JP" sz="1200" dirty="0" err="1">
                          <a:latin typeface="BIZ UDPゴシック" panose="020B0400000000000000" pitchFamily="50" charset="-128"/>
                          <a:ea typeface="BIZ UDPゴシック" panose="020B0400000000000000" pitchFamily="50" charset="-128"/>
                        </a:rPr>
                        <a:t>ZnO</a:t>
                      </a:r>
                      <a:r>
                        <a:rPr lang="ja-JP" altLang="en-US" sz="1200" dirty="0">
                          <a:latin typeface="BIZ UDPゴシック" panose="020B0400000000000000" pitchFamily="50" charset="-128"/>
                          <a:ea typeface="BIZ UDPゴシック" panose="020B0400000000000000" pitchFamily="50" charset="-128"/>
                        </a:rPr>
                        <a:t>）、</a:t>
                      </a:r>
                      <a:r>
                        <a:rPr lang="ja-JP" altLang="pt-BR" sz="1200" dirty="0">
                          <a:latin typeface="BIZ UDPゴシック" panose="020B0400000000000000" pitchFamily="50" charset="-128"/>
                          <a:ea typeface="BIZ UDPゴシック" panose="020B0400000000000000" pitchFamily="50" charset="-128"/>
                        </a:rPr>
                        <a:t>酸化第二鉄</a:t>
                      </a:r>
                      <a:r>
                        <a:rPr lang="ja-JP" altLang="en-US" sz="1200" dirty="0">
                          <a:latin typeface="BIZ UDPゴシック" panose="020B0400000000000000" pitchFamily="50" charset="-128"/>
                          <a:ea typeface="BIZ UDPゴシック" panose="020B0400000000000000" pitchFamily="50" charset="-128"/>
                        </a:rPr>
                        <a:t>（</a:t>
                      </a:r>
                      <a:r>
                        <a:rPr lang="pt-BR" altLang="ja-JP" sz="1200" dirty="0">
                          <a:latin typeface="BIZ UDPゴシック" panose="020B0400000000000000" pitchFamily="50" charset="-128"/>
                          <a:ea typeface="BIZ UDPゴシック" panose="020B0400000000000000" pitchFamily="50" charset="-128"/>
                        </a:rPr>
                        <a:t>Fe2O3</a:t>
                      </a:r>
                      <a:r>
                        <a:rPr lang="ja-JP" altLang="en-US" sz="1200" dirty="0">
                          <a:latin typeface="BIZ UDPゴシック" panose="020B0400000000000000" pitchFamily="50" charset="-128"/>
                          <a:ea typeface="BIZ UDPゴシック" panose="020B0400000000000000" pitchFamily="50" charset="-128"/>
                        </a:rPr>
                        <a:t>）が多い</a:t>
                      </a: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05677260"/>
                  </a:ext>
                </a:extLst>
              </a:tr>
            </a:tbl>
          </a:graphicData>
        </a:graphic>
      </p:graphicFrame>
      <p:sp>
        <p:nvSpPr>
          <p:cNvPr id="13" name="コンテンツ プレースホルダー 4">
            <a:extLst>
              <a:ext uri="{FF2B5EF4-FFF2-40B4-BE49-F238E27FC236}">
                <a16:creationId xmlns:a16="http://schemas.microsoft.com/office/drawing/2014/main" id="{0659D61D-DB40-4DEE-964E-9214D5D90F26}"/>
              </a:ext>
            </a:extLst>
          </p:cNvPr>
          <p:cNvSpPr txBox="1">
            <a:spLocks/>
          </p:cNvSpPr>
          <p:nvPr/>
        </p:nvSpPr>
        <p:spPr>
          <a:xfrm>
            <a:off x="1156992" y="3682653"/>
            <a:ext cx="8045077" cy="52797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90000"/>
              </a:lnSpc>
              <a:buFont typeface="Wingdings 3" charset="2"/>
              <a:buNone/>
            </a:pPr>
            <a:r>
              <a:rPr lang="ja-JP" altLang="en-US" sz="1600" dirty="0">
                <a:latin typeface="BIZ UDPゴシック" panose="020B0400000000000000" pitchFamily="50" charset="-128"/>
                <a:ea typeface="BIZ UDPゴシック" panose="020B0400000000000000" pitchFamily="50" charset="-128"/>
              </a:rPr>
              <a:t>〇非鉄金属溶解炉</a:t>
            </a:r>
            <a:endParaRPr lang="en-US" altLang="ja-JP" sz="1600" dirty="0">
              <a:latin typeface="BIZ UDPゴシック" panose="020B0400000000000000" pitchFamily="50" charset="-128"/>
              <a:ea typeface="BIZ UDPゴシック" panose="020B0400000000000000" pitchFamily="50" charset="-128"/>
            </a:endParaRPr>
          </a:p>
        </p:txBody>
      </p:sp>
      <p:sp>
        <p:nvSpPr>
          <p:cNvPr id="15" name="スライド番号プレースホルダー 3">
            <a:extLst>
              <a:ext uri="{FF2B5EF4-FFF2-40B4-BE49-F238E27FC236}">
                <a16:creationId xmlns:a16="http://schemas.microsoft.com/office/drawing/2014/main" id="{F2FE62CE-D4B6-4EEA-83DF-623188CF8482}"/>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19</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6" name="コンテンツ プレースホルダー 2">
            <a:extLst>
              <a:ext uri="{FF2B5EF4-FFF2-40B4-BE49-F238E27FC236}">
                <a16:creationId xmlns:a16="http://schemas.microsoft.com/office/drawing/2014/main" id="{350A5384-9AB6-400C-A03E-B428335BF669}"/>
              </a:ext>
            </a:extLst>
          </p:cNvPr>
          <p:cNvSpPr txBox="1">
            <a:spLocks/>
          </p:cNvSpPr>
          <p:nvPr/>
        </p:nvSpPr>
        <p:spPr>
          <a:xfrm>
            <a:off x="7091070" y="6539289"/>
            <a:ext cx="3843405" cy="32861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ts val="500"/>
              </a:lnSpc>
              <a:buFont typeface="Wingdings 3" charset="2"/>
              <a:buNone/>
            </a:pPr>
            <a:r>
              <a:rPr lang="ja-JP" altLang="en-US" sz="900" dirty="0">
                <a:latin typeface="BIZ UDPゴシック" panose="020B0400000000000000" pitchFamily="50" charset="-128"/>
                <a:ea typeface="BIZ UDPゴシック" panose="020B0400000000000000" pitchFamily="50" charset="-128"/>
              </a:rPr>
              <a:t>（参考）「新・公害防止の技術と法規</a:t>
            </a:r>
            <a:r>
              <a:rPr lang="en-US" altLang="ja-JP" sz="900" dirty="0">
                <a:latin typeface="BIZ UDPゴシック" panose="020B0400000000000000" pitchFamily="50" charset="-128"/>
                <a:ea typeface="BIZ UDPゴシック" panose="020B0400000000000000" pitchFamily="50" charset="-128"/>
              </a:rPr>
              <a:t>2015</a:t>
            </a: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807499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70" y="609600"/>
            <a:ext cx="6984793" cy="1320800"/>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検討に係る背景</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a:t>
            </a:fld>
            <a:endParaRPr lang="en-US">
              <a:solidFill>
                <a:srgbClr val="000000"/>
              </a:solidFill>
              <a:latin typeface="BIZ UDPゴシック" panose="020B0400000000000000" pitchFamily="50" charset="-128"/>
              <a:ea typeface="BIZ UDPゴシック" panose="020B0400000000000000" pitchFamily="50" charset="-128"/>
            </a:endParaRPr>
          </a:p>
        </p:txBody>
      </p:sp>
      <p:sp>
        <p:nvSpPr>
          <p:cNvPr id="3" name="コンテンツ プレースホルダー 2"/>
          <p:cNvSpPr>
            <a:spLocks noGrp="1"/>
          </p:cNvSpPr>
          <p:nvPr>
            <p:ph idx="1"/>
          </p:nvPr>
        </p:nvSpPr>
        <p:spPr>
          <a:xfrm>
            <a:off x="886265" y="1240127"/>
            <a:ext cx="8464522" cy="5518482"/>
          </a:xfrm>
        </p:spPr>
        <p:txBody>
          <a:bodyPr vert="horz" lIns="91440" tIns="45720" rIns="91440" bIns="45720" rtlCol="0">
            <a:noAutofit/>
          </a:bodyPr>
          <a:lstStyle/>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ばいじんを含むばい煙については、明治時代から石炭燃焼によるものが問題となり、大阪は工業生産活動の活発化に伴い、大正時代から昭和初期にかけて「煙の都」と呼ばれるほどであった。当時大粒のばいじんが降下し工場付近の住民を悩ませたことから、府は昭和</a:t>
            </a:r>
            <a:r>
              <a:rPr lang="en-US" altLang="ja-JP" sz="1600" dirty="0">
                <a:solidFill>
                  <a:schemeClr val="tx1"/>
                </a:solidFill>
                <a:latin typeface="BIZ UDPゴシック" panose="020B0400000000000000" pitchFamily="50" charset="-128"/>
                <a:ea typeface="BIZ UDPゴシック" panose="020B0400000000000000" pitchFamily="50" charset="-128"/>
              </a:rPr>
              <a:t>7</a:t>
            </a:r>
            <a:r>
              <a:rPr lang="ja-JP" altLang="en-US" sz="1600" dirty="0">
                <a:solidFill>
                  <a:schemeClr val="tx1"/>
                </a:solidFill>
                <a:latin typeface="BIZ UDPゴシック" panose="020B0400000000000000" pitchFamily="50" charset="-128"/>
                <a:ea typeface="BIZ UDPゴシック" panose="020B0400000000000000" pitchFamily="50" charset="-128"/>
              </a:rPr>
              <a:t>年に日本最初の公害規制を主目的とした法令とされている「ばい煙防止規則」を制定し、ばい煙排出規制を開始した。その後、国は昭和</a:t>
            </a:r>
            <a:r>
              <a:rPr lang="en-US" altLang="ja-JP" sz="1600" dirty="0">
                <a:solidFill>
                  <a:schemeClr val="tx1"/>
                </a:solidFill>
                <a:latin typeface="BIZ UDPゴシック" panose="020B0400000000000000" pitchFamily="50" charset="-128"/>
                <a:ea typeface="BIZ UDPゴシック" panose="020B0400000000000000" pitchFamily="50" charset="-128"/>
              </a:rPr>
              <a:t>37</a:t>
            </a:r>
            <a:r>
              <a:rPr lang="ja-JP" altLang="en-US" sz="1600" dirty="0">
                <a:solidFill>
                  <a:schemeClr val="tx1"/>
                </a:solidFill>
                <a:latin typeface="BIZ UDPゴシック" panose="020B0400000000000000" pitchFamily="50" charset="-128"/>
                <a:ea typeface="BIZ UDPゴシック" panose="020B0400000000000000" pitchFamily="50" charset="-128"/>
              </a:rPr>
              <a:t>年にばい煙等規制法を制定し、全国的に規制が行われるようになった。</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府や国の規制の効果や石炭から石油への燃料転換により、昭和３０年代には降下ばいじん（粒径</a:t>
            </a:r>
            <a:r>
              <a:rPr lang="en-US" altLang="ja-JP" sz="1600" dirty="0">
                <a:solidFill>
                  <a:schemeClr val="tx1"/>
                </a:solidFill>
                <a:latin typeface="BIZ UDPゴシック" panose="020B0400000000000000" pitchFamily="50" charset="-128"/>
                <a:ea typeface="BIZ UDPゴシック" panose="020B0400000000000000" pitchFamily="50" charset="-128"/>
              </a:rPr>
              <a:t>10μm</a:t>
            </a:r>
            <a:r>
              <a:rPr lang="ja-JP" altLang="en-US" sz="1600" dirty="0">
                <a:solidFill>
                  <a:schemeClr val="tx1"/>
                </a:solidFill>
                <a:latin typeface="BIZ UDPゴシック" panose="020B0400000000000000" pitchFamily="50" charset="-128"/>
                <a:ea typeface="BIZ UDPゴシック" panose="020B0400000000000000" pitchFamily="50" charset="-128"/>
              </a:rPr>
              <a:t>以上）は減少したが、その頃より産業活動の拡大に伴い浮遊粒子状物質（</a:t>
            </a:r>
            <a:r>
              <a:rPr lang="en-US" altLang="ja-JP" sz="1600" dirty="0">
                <a:solidFill>
                  <a:schemeClr val="tx1"/>
                </a:solidFill>
                <a:latin typeface="BIZ UDPゴシック" panose="020B0400000000000000" pitchFamily="50" charset="-128"/>
                <a:ea typeface="BIZ UDPゴシック" panose="020B0400000000000000" pitchFamily="50" charset="-128"/>
              </a:rPr>
              <a:t>SPM</a:t>
            </a:r>
            <a:r>
              <a:rPr lang="ja-JP" altLang="en-US" sz="1600" dirty="0">
                <a:solidFill>
                  <a:schemeClr val="tx1"/>
                </a:solidFill>
                <a:latin typeface="BIZ UDPゴシック" panose="020B0400000000000000" pitchFamily="50" charset="-128"/>
                <a:ea typeface="BIZ UDPゴシック" panose="020B0400000000000000" pitchFamily="50" charset="-128"/>
              </a:rPr>
              <a:t>、粒径</a:t>
            </a:r>
            <a:r>
              <a:rPr lang="en-US" altLang="ja-JP" sz="1600" dirty="0">
                <a:solidFill>
                  <a:schemeClr val="tx1"/>
                </a:solidFill>
                <a:latin typeface="BIZ UDPゴシック" panose="020B0400000000000000" pitchFamily="50" charset="-128"/>
                <a:ea typeface="BIZ UDPゴシック" panose="020B0400000000000000" pitchFamily="50" charset="-128"/>
              </a:rPr>
              <a:t>10μm</a:t>
            </a:r>
            <a:r>
              <a:rPr lang="ja-JP" altLang="en-US" sz="1600" dirty="0">
                <a:solidFill>
                  <a:schemeClr val="tx1"/>
                </a:solidFill>
                <a:latin typeface="BIZ UDPゴシック" panose="020B0400000000000000" pitchFamily="50" charset="-128"/>
                <a:ea typeface="BIZ UDPゴシック" panose="020B0400000000000000" pitchFamily="50" charset="-128"/>
              </a:rPr>
              <a:t>以下）が問題となった。</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その後、大気汚染防止法や府条例によるばいじん等の規制に加え、自動車排ガス対策の効果や都市ガス等の普及もあり、現在は</a:t>
            </a:r>
            <a:r>
              <a:rPr lang="en-US" altLang="ja-JP" sz="1600" dirty="0">
                <a:solidFill>
                  <a:schemeClr val="tx1"/>
                </a:solidFill>
                <a:latin typeface="BIZ UDPゴシック" panose="020B0400000000000000" pitchFamily="50" charset="-128"/>
                <a:ea typeface="BIZ UDPゴシック" panose="020B0400000000000000" pitchFamily="50" charset="-128"/>
              </a:rPr>
              <a:t>SPM</a:t>
            </a:r>
            <a:r>
              <a:rPr lang="ja-JP" altLang="en-US" sz="1600" dirty="0">
                <a:solidFill>
                  <a:schemeClr val="tx1"/>
                </a:solidFill>
                <a:latin typeface="BIZ UDPゴシック" panose="020B0400000000000000" pitchFamily="50" charset="-128"/>
                <a:ea typeface="BIZ UDPゴシック" panose="020B0400000000000000" pitchFamily="50" charset="-128"/>
              </a:rPr>
              <a:t>濃度も低減し、微小粒子状物質（</a:t>
            </a:r>
            <a:r>
              <a:rPr lang="en-US" altLang="ja-JP" sz="1600" dirty="0">
                <a:solidFill>
                  <a:schemeClr val="tx1"/>
                </a:solidFill>
                <a:latin typeface="BIZ UDPゴシック" panose="020B0400000000000000" pitchFamily="50" charset="-128"/>
                <a:ea typeface="BIZ UDPゴシック" panose="020B0400000000000000" pitchFamily="50" charset="-128"/>
              </a:rPr>
              <a:t>PM2.5</a:t>
            </a:r>
            <a:r>
              <a:rPr lang="ja-JP" altLang="en-US" sz="1600" dirty="0">
                <a:solidFill>
                  <a:schemeClr val="tx1"/>
                </a:solidFill>
                <a:latin typeface="BIZ UDPゴシック" panose="020B0400000000000000" pitchFamily="50" charset="-128"/>
                <a:ea typeface="BIZ UDPゴシック" panose="020B0400000000000000" pitchFamily="50" charset="-128"/>
              </a:rPr>
              <a:t>）濃度についても近年は改善傾向にある。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lang="ja-JP" altLang="en-US" sz="1600" dirty="0">
                <a:solidFill>
                  <a:schemeClr val="tx1"/>
                </a:solidFill>
                <a:latin typeface="BIZ UDPゴシック" panose="020B0400000000000000" pitchFamily="50" charset="-128"/>
                <a:ea typeface="BIZ UDPゴシック" panose="020B0400000000000000" pitchFamily="50" charset="-128"/>
              </a:rPr>
              <a:t>以上の状況の変化を踏まえ、これまでの府条例に基づくばいじん排出規制の効果や課題を整理し、今後の効果的なばいじん対策のあり方について検討する必要がある。</a:t>
            </a:r>
          </a:p>
          <a:p>
            <a:pPr>
              <a:lnSpc>
                <a:spcPct val="150000"/>
              </a:lnSpc>
            </a:pPr>
            <a:endParaRPr lang="ja-JP" altLang="en-US" sz="1600" dirty="0">
              <a:solidFill>
                <a:schemeClr val="tx1"/>
              </a:solidFill>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a:t>
            </a:fld>
            <a:endParaRPr lang="en-US">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71892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A40BE3CD-1E29-4213-AC7A-3306C4FCB8D2}"/>
              </a:ext>
            </a:extLst>
          </p:cNvPr>
          <p:cNvSpPr>
            <a:spLocks noGrp="1"/>
          </p:cNvSpPr>
          <p:nvPr>
            <p:ph type="title"/>
          </p:nvPr>
        </p:nvSpPr>
        <p:spPr>
          <a:xfrm>
            <a:off x="1057362" y="423456"/>
            <a:ext cx="6984793" cy="723900"/>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（参考）法における規制基準①</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7" name="表 6">
            <a:extLst>
              <a:ext uri="{FF2B5EF4-FFF2-40B4-BE49-F238E27FC236}">
                <a16:creationId xmlns:a16="http://schemas.microsoft.com/office/drawing/2014/main" id="{9A19DE05-157A-4E60-9787-2DE6F46BBA49}"/>
              </a:ext>
            </a:extLst>
          </p:cNvPr>
          <p:cNvGraphicFramePr>
            <a:graphicFrameLocks noGrp="1"/>
          </p:cNvGraphicFramePr>
          <p:nvPr>
            <p:extLst>
              <p:ext uri="{D42A27DB-BD31-4B8C-83A1-F6EECF244321}">
                <p14:modId xmlns:p14="http://schemas.microsoft.com/office/powerpoint/2010/main" val="3140276144"/>
              </p:ext>
            </p:extLst>
          </p:nvPr>
        </p:nvGraphicFramePr>
        <p:xfrm>
          <a:off x="5086288" y="1167112"/>
          <a:ext cx="4491116" cy="4543693"/>
        </p:xfrm>
        <a:graphic>
          <a:graphicData uri="http://schemas.openxmlformats.org/drawingml/2006/table">
            <a:tbl>
              <a:tblPr firstRow="1" firstCol="1" bandRow="1">
                <a:tableStyleId>{5C22544A-7EE6-4342-B048-85BDC9FD1C3A}</a:tableStyleId>
              </a:tblPr>
              <a:tblGrid>
                <a:gridCol w="432000">
                  <a:extLst>
                    <a:ext uri="{9D8B030D-6E8A-4147-A177-3AD203B41FA5}">
                      <a16:colId xmlns:a16="http://schemas.microsoft.com/office/drawing/2014/main" val="3357853642"/>
                    </a:ext>
                  </a:extLst>
                </a:gridCol>
                <a:gridCol w="324000">
                  <a:extLst>
                    <a:ext uri="{9D8B030D-6E8A-4147-A177-3AD203B41FA5}">
                      <a16:colId xmlns:a16="http://schemas.microsoft.com/office/drawing/2014/main" val="1856724287"/>
                    </a:ext>
                  </a:extLst>
                </a:gridCol>
                <a:gridCol w="1728000">
                  <a:extLst>
                    <a:ext uri="{9D8B030D-6E8A-4147-A177-3AD203B41FA5}">
                      <a16:colId xmlns:a16="http://schemas.microsoft.com/office/drawing/2014/main" val="3714744412"/>
                    </a:ext>
                  </a:extLst>
                </a:gridCol>
                <a:gridCol w="576000">
                  <a:extLst>
                    <a:ext uri="{9D8B030D-6E8A-4147-A177-3AD203B41FA5}">
                      <a16:colId xmlns:a16="http://schemas.microsoft.com/office/drawing/2014/main" val="2525402779"/>
                    </a:ext>
                  </a:extLst>
                </a:gridCol>
                <a:gridCol w="391558">
                  <a:extLst>
                    <a:ext uri="{9D8B030D-6E8A-4147-A177-3AD203B41FA5}">
                      <a16:colId xmlns:a16="http://schemas.microsoft.com/office/drawing/2014/main" val="4050704511"/>
                    </a:ext>
                  </a:extLst>
                </a:gridCol>
                <a:gridCol w="391558">
                  <a:extLst>
                    <a:ext uri="{9D8B030D-6E8A-4147-A177-3AD203B41FA5}">
                      <a16:colId xmlns:a16="http://schemas.microsoft.com/office/drawing/2014/main" val="414177546"/>
                    </a:ext>
                  </a:extLst>
                </a:gridCol>
                <a:gridCol w="648000">
                  <a:extLst>
                    <a:ext uri="{9D8B030D-6E8A-4147-A177-3AD203B41FA5}">
                      <a16:colId xmlns:a16="http://schemas.microsoft.com/office/drawing/2014/main" val="2908943466"/>
                    </a:ext>
                  </a:extLst>
                </a:gridCol>
              </a:tblGrid>
              <a:tr h="360000">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令別表第１</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規則別表第２</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l">
                        <a:spcAft>
                          <a:spcPts val="0"/>
                        </a:spcAft>
                      </a:pPr>
                      <a:r>
                        <a:rPr lang="ja-JP" sz="900" kern="0" dirty="0">
                          <a:effectLst/>
                          <a:latin typeface="BIZ UDPゴシック" panose="020B0400000000000000" pitchFamily="50" charset="-128"/>
                          <a:ea typeface="BIZ UDPゴシック" panose="020B0400000000000000" pitchFamily="50" charset="-128"/>
                        </a:rPr>
                        <a:t>ばい煙発生施設の種類</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排出ガス規模</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gridSpan="2">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排出基準</a:t>
                      </a:r>
                      <a:r>
                        <a:rPr lang="en-US" sz="900" kern="0">
                          <a:effectLst/>
                          <a:latin typeface="BIZ UDPゴシック" panose="020B0400000000000000" pitchFamily="50" charset="-128"/>
                          <a:ea typeface="BIZ UDPゴシック" panose="020B0400000000000000" pitchFamily="50" charset="-128"/>
                        </a:rPr>
                        <a:t>(g/Nm</a:t>
                      </a:r>
                      <a:r>
                        <a:rPr lang="en-US" sz="900" kern="0" baseline="30000">
                          <a:effectLst/>
                          <a:latin typeface="BIZ UDPゴシック" panose="020B0400000000000000" pitchFamily="50" charset="-128"/>
                          <a:ea typeface="BIZ UDPゴシック" panose="020B0400000000000000" pitchFamily="50" charset="-128"/>
                        </a:rPr>
                        <a:t>3</a:t>
                      </a:r>
                      <a:r>
                        <a:rPr lang="en-US" sz="900" kern="0">
                          <a:effectLst/>
                          <a:latin typeface="BIZ UDPゴシック" panose="020B0400000000000000" pitchFamily="50" charset="-128"/>
                          <a:ea typeface="BIZ UDPゴシック" panose="020B0400000000000000" pitchFamily="50" charset="-128"/>
                        </a:rPr>
                        <a:t>)</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hMerge="1">
                  <a:txBody>
                    <a:bodyPr/>
                    <a:lstStyle/>
                    <a:p>
                      <a:endParaRPr kumimoji="1" lang="ja-JP" altLang="en-US"/>
                    </a:p>
                  </a:txBody>
                  <a:tcPr/>
                </a:tc>
                <a:tc rowSpan="2">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On</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1149507150"/>
                  </a:ext>
                </a:extLst>
              </a:tr>
              <a:tr h="324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（万Ｎｍ</a:t>
                      </a:r>
                      <a:r>
                        <a:rPr lang="en-US" sz="900" kern="0" baseline="30000" dirty="0">
                          <a:effectLst/>
                          <a:latin typeface="BIZ UDPゴシック" panose="020B0400000000000000" pitchFamily="50" charset="-128"/>
                          <a:ea typeface="BIZ UDPゴシック" panose="020B0400000000000000" pitchFamily="50" charset="-128"/>
                        </a:rPr>
                        <a:t>3</a:t>
                      </a:r>
                      <a:r>
                        <a:rPr 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ｈ）</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A</a:t>
                      </a:r>
                      <a:r>
                        <a:rPr lang="ja-JP" sz="900" kern="0" dirty="0">
                          <a:effectLst/>
                          <a:latin typeface="BIZ UDPゴシック" panose="020B0400000000000000" pitchFamily="50" charset="-128"/>
                          <a:ea typeface="BIZ UDPゴシック" panose="020B0400000000000000" pitchFamily="50" charset="-128"/>
                        </a:rPr>
                        <a:t>地域</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A</a:t>
                      </a:r>
                      <a:r>
                        <a:rPr lang="ja-JP" sz="900" kern="0" dirty="0">
                          <a:effectLst/>
                          <a:latin typeface="BIZ UDPゴシック" panose="020B0400000000000000" pitchFamily="50" charset="-128"/>
                          <a:ea typeface="BIZ UDPゴシック" panose="020B0400000000000000" pitchFamily="50" charset="-128"/>
                        </a:rPr>
                        <a:t>地域以外</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vMerge="1">
                  <a:txBody>
                    <a:bodyPr/>
                    <a:lstStyle/>
                    <a:p>
                      <a:pPr algn="ctr">
                        <a:spcAft>
                          <a:spcPts val="0"/>
                        </a:spcAft>
                      </a:pPr>
                      <a:endParaRPr lang="ja-JP" sz="900" kern="100" dirty="0">
                        <a:effectLst/>
                        <a:latin typeface="Times New Roman" panose="02020603050405020304" pitchFamily="18" charset="0"/>
                        <a:ea typeface="ＭＳ 明朝" panose="02020609040205080304" pitchFamily="17" charset="-128"/>
                      </a:endParaRPr>
                    </a:p>
                  </a:txBody>
                  <a:tcPr marL="34060" marR="34060" marT="0" marB="0" anchor="ctr"/>
                </a:tc>
                <a:extLst>
                  <a:ext uri="{0D108BD9-81ED-4DB2-BD59-A6C34878D82A}">
                    <a16:rowId xmlns:a16="http://schemas.microsoft.com/office/drawing/2014/main" val="970487046"/>
                  </a:ext>
                </a:extLst>
              </a:tr>
              <a:tr h="435545">
                <a:tc rowSpan="3">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五</a:t>
                      </a:r>
                      <a:endParaRPr lang="ja-JP" sz="900" kern="100" dirty="0">
                        <a:effectLst/>
                        <a:latin typeface="BIZ UDPゴシック" panose="020B0400000000000000" pitchFamily="50" charset="-128"/>
                        <a:ea typeface="BIZ UDPゴシック" panose="020B0400000000000000" pitchFamily="50" charset="-128"/>
                      </a:endParaRPr>
                    </a:p>
                  </a:txBody>
                  <a:tcPr marL="35932" marR="35932" marT="0" marB="0" anchor="ctr"/>
                </a:tc>
                <a:tc rowSpan="3">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17</a:t>
                      </a:r>
                      <a:endParaRPr lang="ja-JP" sz="900" kern="100" dirty="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just">
                        <a:spcAft>
                          <a:spcPts val="0"/>
                        </a:spcAft>
                      </a:pPr>
                      <a:r>
                        <a:rPr lang="ja-JP" sz="900" kern="0" dirty="0">
                          <a:effectLst/>
                          <a:latin typeface="BIZ UDPゴシック" panose="020B0400000000000000" pitchFamily="50" charset="-128"/>
                          <a:ea typeface="BIZ UDPゴシック" panose="020B0400000000000000" pitchFamily="50" charset="-128"/>
                        </a:rPr>
                        <a:t>金属溶解炉（アルミニウムの地金若しくは合金の製造又はアルミニウムの再生用反射炉）</a:t>
                      </a:r>
                      <a:endParaRPr lang="ja-JP" sz="900" kern="100" dirty="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dirty="0" err="1">
                          <a:effectLst/>
                          <a:latin typeface="BIZ UDPゴシック" panose="020B0400000000000000" pitchFamily="50" charset="-128"/>
                          <a:ea typeface="BIZ UDPゴシック" panose="020B0400000000000000" pitchFamily="50" charset="-128"/>
                        </a:rPr>
                        <a:t>Os</a:t>
                      </a:r>
                      <a:endParaRPr lang="ja-JP" sz="900" kern="100" dirty="0">
                        <a:effectLst/>
                        <a:latin typeface="BIZ UDPゴシック" panose="020B0400000000000000" pitchFamily="50" charset="-128"/>
                        <a:ea typeface="BIZ UDPゴシック" panose="020B0400000000000000" pitchFamily="50" charset="-128"/>
                      </a:endParaRPr>
                    </a:p>
                  </a:txBody>
                  <a:tcPr marL="35932" marR="35932" marT="0" marB="0" anchor="ctr"/>
                </a:tc>
                <a:extLst>
                  <a:ext uri="{0D108BD9-81ED-4DB2-BD59-A6C34878D82A}">
                    <a16:rowId xmlns:a16="http://schemas.microsoft.com/office/drawing/2014/main" val="1532222869"/>
                  </a:ext>
                </a:extLst>
              </a:tr>
              <a:tr h="102716">
                <a:tc vMerge="1">
                  <a:txBody>
                    <a:bodyPr/>
                    <a:lstStyle/>
                    <a:p>
                      <a:endParaRPr kumimoji="1" lang="ja-JP" altLang="en-US"/>
                    </a:p>
                  </a:txBody>
                  <a:tcPr/>
                </a:tc>
                <a:tc vMerge="1">
                  <a:txBody>
                    <a:bodyPr/>
                    <a:lstStyle/>
                    <a:p>
                      <a:endParaRPr kumimoji="1" lang="ja-JP" altLang="en-US"/>
                    </a:p>
                  </a:txBody>
                  <a:tcP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上に掲げるもの以外の金属溶解炉</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extLst>
                  <a:ext uri="{0D108BD9-81ED-4DB2-BD59-A6C34878D82A}">
                    <a16:rowId xmlns:a16="http://schemas.microsoft.com/office/drawing/2014/main" val="36868007"/>
                  </a:ext>
                </a:extLst>
              </a:tr>
              <a:tr h="10271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tc>
                <a:tc>
                  <a:txBody>
                    <a:bodyPr/>
                    <a:lstStyle/>
                    <a:p>
                      <a:pPr algn="ct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tc>
                <a:tc>
                  <a:txBody>
                    <a:bodyPr/>
                    <a:lstStyle/>
                    <a:p>
                      <a:pPr algn="ctr">
                        <a:lnSpc>
                          <a:spcPts val="1200"/>
                        </a:lnSpc>
                        <a:spcAft>
                          <a:spcPts val="0"/>
                        </a:spcAft>
                      </a:pPr>
                      <a:r>
                        <a:rPr lang="en-US" sz="900" kern="0" dirty="0">
                          <a:effectLst/>
                          <a:latin typeface="BIZ UDPゴシック" panose="020B0400000000000000" pitchFamily="50" charset="-128"/>
                          <a:ea typeface="BIZ UDPゴシック" panose="020B0400000000000000" pitchFamily="50" charset="-128"/>
                        </a:rPr>
                        <a:t>0.20</a:t>
                      </a:r>
                      <a:endParaRPr lang="ja-JP" sz="900" kern="100" dirty="0">
                        <a:effectLst/>
                        <a:latin typeface="BIZ UDPゴシック" panose="020B0400000000000000" pitchFamily="50" charset="-128"/>
                        <a:ea typeface="BIZ UDPゴシック" panose="020B0400000000000000" pitchFamily="50" charset="-128"/>
                      </a:endParaRPr>
                    </a:p>
                  </a:txBody>
                  <a:tcPr marL="35932" marR="35932" marT="0" marB="0"/>
                </a:tc>
                <a:tc vMerge="1">
                  <a:txBody>
                    <a:bodyPr/>
                    <a:lstStyle/>
                    <a:p>
                      <a:endParaRPr kumimoji="1" lang="ja-JP" altLang="en-US"/>
                    </a:p>
                  </a:txBody>
                  <a:tcPr/>
                </a:tc>
                <a:extLst>
                  <a:ext uri="{0D108BD9-81ED-4DB2-BD59-A6C34878D82A}">
                    <a16:rowId xmlns:a16="http://schemas.microsoft.com/office/drawing/2014/main" val="852832048"/>
                  </a:ext>
                </a:extLst>
              </a:tr>
              <a:tr h="102716">
                <a:tc rowSpan="2">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六</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rowSpan="2">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18</a:t>
                      </a:r>
                      <a:endParaRPr lang="ja-JP" sz="900" kern="100" dirty="0">
                        <a:effectLst/>
                        <a:latin typeface="BIZ UDPゴシック" panose="020B0400000000000000" pitchFamily="50" charset="-128"/>
                        <a:ea typeface="BIZ UDPゴシック" panose="020B0400000000000000" pitchFamily="50" charset="-128"/>
                      </a:endParaRPr>
                    </a:p>
                  </a:txBody>
                  <a:tcPr marL="35932" marR="35932" marT="0" marB="0" anchor="ctr"/>
                </a:tc>
                <a:tc rowSpan="2">
                  <a:txBody>
                    <a:bodyPr/>
                    <a:lstStyle/>
                    <a:p>
                      <a:pPr algn="just">
                        <a:spcAft>
                          <a:spcPts val="0"/>
                        </a:spcAft>
                      </a:pPr>
                      <a:r>
                        <a:rPr lang="ja-JP" sz="900" kern="0" dirty="0">
                          <a:effectLst/>
                          <a:latin typeface="BIZ UDPゴシック" panose="020B0400000000000000" pitchFamily="50" charset="-128"/>
                          <a:ea typeface="BIZ UDPゴシック" panose="020B0400000000000000" pitchFamily="50" charset="-128"/>
                        </a:rPr>
                        <a:t>金属加熱炉</a:t>
                      </a:r>
                      <a:endParaRPr lang="ja-JP" sz="900" kern="100" dirty="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当分の間</a:t>
                      </a:r>
                      <a:r>
                        <a:rPr lang="en-US" sz="900" kern="0" dirty="0" err="1">
                          <a:effectLst/>
                          <a:latin typeface="BIZ UDPゴシック" panose="020B0400000000000000" pitchFamily="50" charset="-128"/>
                          <a:ea typeface="BIZ UDPゴシック" panose="020B0400000000000000" pitchFamily="50" charset="-128"/>
                        </a:rPr>
                        <a:t>Os</a:t>
                      </a:r>
                      <a:r>
                        <a:rPr lang="ja-JP" sz="900" kern="0" dirty="0">
                          <a:effectLst/>
                          <a:latin typeface="BIZ UDPゴシック" panose="020B0400000000000000" pitchFamily="50" charset="-128"/>
                          <a:ea typeface="BIZ UDPゴシック" panose="020B0400000000000000" pitchFamily="50" charset="-128"/>
                        </a:rPr>
                        <a:t>（</a:t>
                      </a:r>
                      <a:r>
                        <a:rPr lang="en-US" sz="900" kern="0" dirty="0">
                          <a:effectLst/>
                          <a:latin typeface="BIZ UDPゴシック" panose="020B0400000000000000" pitchFamily="50" charset="-128"/>
                          <a:ea typeface="BIZ UDPゴシック" panose="020B0400000000000000" pitchFamily="50" charset="-128"/>
                        </a:rPr>
                        <a:t>11</a:t>
                      </a:r>
                      <a:r>
                        <a:rPr lang="ja-JP" sz="900" kern="0" dirty="0">
                          <a:effectLst/>
                          <a:latin typeface="BIZ UDPゴシック" panose="020B0400000000000000" pitchFamily="50" charset="-128"/>
                          <a:ea typeface="BIZ UDPゴシック" panose="020B0400000000000000" pitchFamily="50" charset="-128"/>
                        </a:rPr>
                        <a:t>）</a:t>
                      </a:r>
                      <a:endParaRPr lang="ja-JP" sz="900" kern="100" dirty="0">
                        <a:effectLst/>
                        <a:latin typeface="BIZ UDPゴシック" panose="020B0400000000000000" pitchFamily="50" charset="-128"/>
                        <a:ea typeface="BIZ UDPゴシック" panose="020B0400000000000000" pitchFamily="50" charset="-128"/>
                      </a:endParaRPr>
                    </a:p>
                  </a:txBody>
                  <a:tcPr marL="35932" marR="35932" marT="0" marB="0" anchor="ctr"/>
                </a:tc>
                <a:extLst>
                  <a:ext uri="{0D108BD9-81ED-4DB2-BD59-A6C34878D82A}">
                    <a16:rowId xmlns:a16="http://schemas.microsoft.com/office/drawing/2014/main" val="3758401367"/>
                  </a:ext>
                </a:extLst>
              </a:tr>
              <a:tr h="15861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vMerge="1">
                  <a:txBody>
                    <a:bodyPr/>
                    <a:lstStyle/>
                    <a:p>
                      <a:endParaRPr kumimoji="1" lang="ja-JP" altLang="en-US"/>
                    </a:p>
                  </a:txBody>
                  <a:tcPr/>
                </a:tc>
                <a:extLst>
                  <a:ext uri="{0D108BD9-81ED-4DB2-BD59-A6C34878D82A}">
                    <a16:rowId xmlns:a16="http://schemas.microsoft.com/office/drawing/2014/main" val="1673410702"/>
                  </a:ext>
                </a:extLst>
              </a:tr>
              <a:tr h="102716">
                <a:tc rowSpan="2">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七</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rowSpan="2">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19</a:t>
                      </a:r>
                      <a:endParaRPr lang="ja-JP" sz="900" kern="100" dirty="0">
                        <a:effectLst/>
                        <a:latin typeface="BIZ UDPゴシック" panose="020B0400000000000000" pitchFamily="50" charset="-128"/>
                        <a:ea typeface="BIZ UDPゴシック" panose="020B0400000000000000" pitchFamily="50" charset="-128"/>
                      </a:endParaRPr>
                    </a:p>
                  </a:txBody>
                  <a:tcPr marL="35932" marR="35932"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石油加熱炉</a:t>
                      </a:r>
                      <a:r>
                        <a:rPr lang="en-US" sz="900" kern="0">
                          <a:effectLst/>
                          <a:latin typeface="BIZ UDPゴシック" panose="020B0400000000000000" pitchFamily="50" charset="-128"/>
                          <a:ea typeface="BIZ UDPゴシック" panose="020B0400000000000000" pitchFamily="50" charset="-128"/>
                        </a:rPr>
                        <a:t>(</a:t>
                      </a:r>
                      <a:r>
                        <a:rPr lang="ja-JP" sz="900" kern="0">
                          <a:effectLst/>
                          <a:latin typeface="BIZ UDPゴシック" panose="020B0400000000000000" pitchFamily="50" charset="-128"/>
                          <a:ea typeface="BIZ UDPゴシック" panose="020B0400000000000000" pitchFamily="50" charset="-128"/>
                        </a:rPr>
                        <a:t>潤滑油の製造の用に供するもの）</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6</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extLst>
                  <a:ext uri="{0D108BD9-81ED-4DB2-BD59-A6C34878D82A}">
                    <a16:rowId xmlns:a16="http://schemas.microsoft.com/office/drawing/2014/main" val="1272290455"/>
                  </a:ext>
                </a:extLst>
              </a:tr>
              <a:tr h="15861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vMerge="1">
                  <a:txBody>
                    <a:bodyPr/>
                    <a:lstStyle/>
                    <a:p>
                      <a:endParaRPr kumimoji="1" lang="ja-JP" altLang="en-US"/>
                    </a:p>
                  </a:txBody>
                  <a:tcPr/>
                </a:tc>
                <a:extLst>
                  <a:ext uri="{0D108BD9-81ED-4DB2-BD59-A6C34878D82A}">
                    <a16:rowId xmlns:a16="http://schemas.microsoft.com/office/drawing/2014/main" val="1648216791"/>
                  </a:ext>
                </a:extLst>
              </a:tr>
              <a:tr h="102716">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八</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触媒再生塔</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6</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extLst>
                  <a:ext uri="{0D108BD9-81ED-4DB2-BD59-A6C34878D82A}">
                    <a16:rowId xmlns:a16="http://schemas.microsoft.com/office/drawing/2014/main" val="1412977639"/>
                  </a:ext>
                </a:extLst>
              </a:tr>
              <a:tr h="102716">
                <a:tc>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八の二</a:t>
                      </a:r>
                      <a:endParaRPr lang="ja-JP" sz="900" kern="100" dirty="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21</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just">
                        <a:lnSpc>
                          <a:spcPts val="1300"/>
                        </a:lnSpc>
                        <a:spcAft>
                          <a:spcPts val="0"/>
                        </a:spcAft>
                      </a:pPr>
                      <a:r>
                        <a:rPr lang="ja-JP" sz="900" kern="0">
                          <a:effectLst/>
                          <a:latin typeface="BIZ UDPゴシック" panose="020B0400000000000000" pitchFamily="50" charset="-128"/>
                          <a:ea typeface="BIZ UDPゴシック" panose="020B0400000000000000" pitchFamily="50" charset="-128"/>
                        </a:rPr>
                        <a:t>硫黄回収燃焼炉</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8</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extLst>
                  <a:ext uri="{0D108BD9-81ED-4DB2-BD59-A6C34878D82A}">
                    <a16:rowId xmlns:a16="http://schemas.microsoft.com/office/drawing/2014/main" val="323903721"/>
                  </a:ext>
                </a:extLst>
              </a:tr>
              <a:tr h="181296">
                <a:tc rowSpan="13">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九</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22</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just">
                        <a:lnSpc>
                          <a:spcPts val="1300"/>
                        </a:lnSpc>
                        <a:spcAft>
                          <a:spcPts val="0"/>
                        </a:spcAft>
                      </a:pPr>
                      <a:r>
                        <a:rPr lang="ja-JP" sz="900" kern="0">
                          <a:effectLst/>
                          <a:latin typeface="BIZ UDPゴシック" panose="020B0400000000000000" pitchFamily="50" charset="-128"/>
                          <a:ea typeface="BIZ UDPゴシック" panose="020B0400000000000000" pitchFamily="50" charset="-128"/>
                        </a:rPr>
                        <a:t>石灰焼成炉のうち土中釜</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0.40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extLst>
                  <a:ext uri="{0D108BD9-81ED-4DB2-BD59-A6C34878D82A}">
                    <a16:rowId xmlns:a16="http://schemas.microsoft.com/office/drawing/2014/main" val="1646014794"/>
                  </a:ext>
                </a:extLst>
              </a:tr>
              <a:tr h="181296">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23</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just">
                        <a:lnSpc>
                          <a:spcPts val="1300"/>
                        </a:lnSpc>
                        <a:spcAft>
                          <a:spcPts val="0"/>
                        </a:spcAft>
                      </a:pPr>
                      <a:r>
                        <a:rPr lang="ja-JP" sz="900" kern="0">
                          <a:effectLst/>
                          <a:latin typeface="BIZ UDPゴシック" panose="020B0400000000000000" pitchFamily="50" charset="-128"/>
                          <a:ea typeface="BIZ UDPゴシック" panose="020B0400000000000000" pitchFamily="50" charset="-128"/>
                        </a:rPr>
                        <a:t>その他の石灰焼成炉</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0.30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extLst>
                  <a:ext uri="{0D108BD9-81ED-4DB2-BD59-A6C34878D82A}">
                    <a16:rowId xmlns:a16="http://schemas.microsoft.com/office/drawing/2014/main" val="1910527082"/>
                  </a:ext>
                </a:extLst>
              </a:tr>
              <a:tr h="181296">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24</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just">
                        <a:lnSpc>
                          <a:spcPts val="1300"/>
                        </a:lnSpc>
                        <a:spcAft>
                          <a:spcPts val="0"/>
                        </a:spcAft>
                      </a:pPr>
                      <a:r>
                        <a:rPr lang="ja-JP" sz="900" kern="0">
                          <a:effectLst/>
                          <a:latin typeface="BIZ UDPゴシック" panose="020B0400000000000000" pitchFamily="50" charset="-128"/>
                          <a:ea typeface="BIZ UDPゴシック" panose="020B0400000000000000" pitchFamily="50" charset="-128"/>
                        </a:rPr>
                        <a:t>セメント製造用焼成炉</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extLst>
                  <a:ext uri="{0D108BD9-81ED-4DB2-BD59-A6C34878D82A}">
                    <a16:rowId xmlns:a16="http://schemas.microsoft.com/office/drawing/2014/main" val="2448739818"/>
                  </a:ext>
                </a:extLst>
              </a:tr>
              <a:tr h="102716">
                <a:tc vMerge="1">
                  <a:txBody>
                    <a:bodyPr/>
                    <a:lstStyle/>
                    <a:p>
                      <a:endParaRPr kumimoji="1" lang="ja-JP" altLang="en-US"/>
                    </a:p>
                  </a:txBody>
                  <a:tcP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rowSpan="2">
                  <a:txBody>
                    <a:bodyPr/>
                    <a:lstStyle/>
                    <a:p>
                      <a:pPr algn="just">
                        <a:lnSpc>
                          <a:spcPts val="1300"/>
                        </a:lnSpc>
                        <a:spcAft>
                          <a:spcPts val="0"/>
                        </a:spcAft>
                      </a:pPr>
                      <a:r>
                        <a:rPr lang="ja-JP" sz="900" kern="0">
                          <a:effectLst/>
                          <a:latin typeface="BIZ UDPゴシック" panose="020B0400000000000000" pitchFamily="50" charset="-128"/>
                          <a:ea typeface="BIZ UDPゴシック" panose="020B0400000000000000" pitchFamily="50" charset="-128"/>
                        </a:rPr>
                        <a:t>耐火レンガ、耐火物原料製造用の焼成炉</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18</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extLst>
                  <a:ext uri="{0D108BD9-81ED-4DB2-BD59-A6C34878D82A}">
                    <a16:rowId xmlns:a16="http://schemas.microsoft.com/office/drawing/2014/main" val="1155067699"/>
                  </a:ext>
                </a:extLst>
              </a:tr>
              <a:tr h="17294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vMerge="1">
                  <a:txBody>
                    <a:bodyPr/>
                    <a:lstStyle/>
                    <a:p>
                      <a:endParaRPr kumimoji="1" lang="ja-JP" altLang="en-US"/>
                    </a:p>
                  </a:txBody>
                  <a:tcPr/>
                </a:tc>
                <a:extLst>
                  <a:ext uri="{0D108BD9-81ED-4DB2-BD59-A6C34878D82A}">
                    <a16:rowId xmlns:a16="http://schemas.microsoft.com/office/drawing/2014/main" val="995251478"/>
                  </a:ext>
                </a:extLst>
              </a:tr>
              <a:tr h="174218">
                <a:tc vMerge="1">
                  <a:txBody>
                    <a:bodyPr/>
                    <a:lstStyle/>
                    <a:p>
                      <a:endParaRPr kumimoji="1" lang="ja-JP" altLang="en-US"/>
                    </a:p>
                  </a:txBody>
                  <a:tcP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26</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rowSpan="2">
                  <a:txBody>
                    <a:bodyPr/>
                    <a:lstStyle/>
                    <a:p>
                      <a:pPr algn="just">
                        <a:lnSpc>
                          <a:spcPts val="1300"/>
                        </a:lnSpc>
                        <a:spcAft>
                          <a:spcPts val="0"/>
                        </a:spcAft>
                      </a:pPr>
                      <a:r>
                        <a:rPr lang="ja-JP" sz="900" kern="0">
                          <a:effectLst/>
                          <a:latin typeface="BIZ UDPゴシック" panose="020B0400000000000000" pitchFamily="50" charset="-128"/>
                          <a:ea typeface="BIZ UDPゴシック" panose="020B0400000000000000" pitchFamily="50" charset="-128"/>
                        </a:rPr>
                        <a:t>その他の焼成炉</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当分の間</a:t>
                      </a:r>
                      <a:r>
                        <a:rPr lang="en-US" sz="900" kern="0" dirty="0" err="1">
                          <a:effectLst/>
                          <a:latin typeface="BIZ UDPゴシック" panose="020B0400000000000000" pitchFamily="50" charset="-128"/>
                          <a:ea typeface="BIZ UDPゴシック" panose="020B0400000000000000" pitchFamily="50" charset="-128"/>
                        </a:rPr>
                        <a:t>Os</a:t>
                      </a:r>
                      <a:r>
                        <a:rPr lang="ja-JP" sz="900" kern="0" dirty="0">
                          <a:effectLst/>
                          <a:latin typeface="BIZ UDPゴシック" panose="020B0400000000000000" pitchFamily="50" charset="-128"/>
                          <a:ea typeface="BIZ UDPゴシック" panose="020B0400000000000000" pitchFamily="50" charset="-128"/>
                        </a:rPr>
                        <a:t>（</a:t>
                      </a:r>
                      <a:r>
                        <a:rPr lang="en-US" sz="900" kern="0" dirty="0">
                          <a:effectLst/>
                          <a:latin typeface="BIZ UDPゴシック" panose="020B0400000000000000" pitchFamily="50" charset="-128"/>
                          <a:ea typeface="BIZ UDPゴシック" panose="020B0400000000000000" pitchFamily="50" charset="-128"/>
                        </a:rPr>
                        <a:t>15</a:t>
                      </a:r>
                      <a:r>
                        <a:rPr lang="ja-JP" sz="900" kern="0" dirty="0">
                          <a:effectLst/>
                          <a:latin typeface="BIZ UDPゴシック" panose="020B0400000000000000" pitchFamily="50" charset="-128"/>
                          <a:ea typeface="BIZ UDPゴシック" panose="020B0400000000000000" pitchFamily="50" charset="-128"/>
                        </a:rPr>
                        <a:t>）</a:t>
                      </a:r>
                      <a:endParaRPr lang="ja-JP" sz="900" kern="100" dirty="0">
                        <a:effectLst/>
                        <a:latin typeface="BIZ UDPゴシック" panose="020B0400000000000000" pitchFamily="50" charset="-128"/>
                        <a:ea typeface="BIZ UDPゴシック" panose="020B0400000000000000" pitchFamily="50" charset="-128"/>
                      </a:endParaRPr>
                    </a:p>
                  </a:txBody>
                  <a:tcPr marL="35932" marR="35932" marT="0" marB="0" anchor="ctr"/>
                </a:tc>
                <a:extLst>
                  <a:ext uri="{0D108BD9-81ED-4DB2-BD59-A6C34878D82A}">
                    <a16:rowId xmlns:a16="http://schemas.microsoft.com/office/drawing/2014/main" val="2560703999"/>
                  </a:ext>
                </a:extLst>
              </a:tr>
              <a:tr h="10271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vMerge="1">
                  <a:txBody>
                    <a:bodyPr/>
                    <a:lstStyle/>
                    <a:p>
                      <a:pPr algn="ctr">
                        <a:spcAft>
                          <a:spcPts val="0"/>
                        </a:spcAft>
                      </a:pPr>
                      <a:endParaRPr lang="ja-JP" sz="900" kern="100" dirty="0">
                        <a:effectLst/>
                        <a:latin typeface="Times New Roman" panose="02020603050405020304" pitchFamily="18" charset="0"/>
                        <a:ea typeface="ＭＳ 明朝" panose="02020609040205080304" pitchFamily="17" charset="-128"/>
                      </a:endParaRPr>
                    </a:p>
                  </a:txBody>
                  <a:tcPr marL="35932" marR="35932" marT="0" marB="0" anchor="ctr"/>
                </a:tc>
                <a:extLst>
                  <a:ext uri="{0D108BD9-81ED-4DB2-BD59-A6C34878D82A}">
                    <a16:rowId xmlns:a16="http://schemas.microsoft.com/office/drawing/2014/main" val="1719773606"/>
                  </a:ext>
                </a:extLst>
              </a:tr>
              <a:tr h="102716">
                <a:tc vMerge="1">
                  <a:txBody>
                    <a:bodyPr/>
                    <a:lstStyle/>
                    <a:p>
                      <a:endParaRPr kumimoji="1" lang="ja-JP" altLang="en-US"/>
                    </a:p>
                  </a:txBody>
                  <a:tcP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27</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板ガラス又はガラス繊維製品の製造の用に供する溶融炉</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extLst>
                  <a:ext uri="{0D108BD9-81ED-4DB2-BD59-A6C34878D82A}">
                    <a16:rowId xmlns:a16="http://schemas.microsoft.com/office/drawing/2014/main" val="365701006"/>
                  </a:ext>
                </a:extLst>
              </a:tr>
              <a:tr h="24572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vMerge="1">
                  <a:txBody>
                    <a:bodyPr/>
                    <a:lstStyle/>
                    <a:p>
                      <a:endParaRPr kumimoji="1" lang="ja-JP" altLang="en-US"/>
                    </a:p>
                  </a:txBody>
                  <a:tcPr/>
                </a:tc>
                <a:extLst>
                  <a:ext uri="{0D108BD9-81ED-4DB2-BD59-A6C34878D82A}">
                    <a16:rowId xmlns:a16="http://schemas.microsoft.com/office/drawing/2014/main" val="3279057691"/>
                  </a:ext>
                </a:extLst>
              </a:tr>
              <a:tr h="102716">
                <a:tc vMerge="1">
                  <a:txBody>
                    <a:bodyPr/>
                    <a:lstStyle/>
                    <a:p>
                      <a:endParaRPr kumimoji="1" lang="ja-JP" altLang="en-US"/>
                    </a:p>
                  </a:txBody>
                  <a:tcP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28</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光学ガラス・電気ガラス又はフリットの製造の用に供する溶融炉</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16</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extLst>
                  <a:ext uri="{0D108BD9-81ED-4DB2-BD59-A6C34878D82A}">
                    <a16:rowId xmlns:a16="http://schemas.microsoft.com/office/drawing/2014/main" val="2374212582"/>
                  </a:ext>
                </a:extLst>
              </a:tr>
              <a:tr h="24572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vMerge="1">
                  <a:txBody>
                    <a:bodyPr/>
                    <a:lstStyle/>
                    <a:p>
                      <a:endParaRPr kumimoji="1" lang="ja-JP" altLang="en-US"/>
                    </a:p>
                  </a:txBody>
                  <a:tcPr/>
                </a:tc>
                <a:extLst>
                  <a:ext uri="{0D108BD9-81ED-4DB2-BD59-A6C34878D82A}">
                    <a16:rowId xmlns:a16="http://schemas.microsoft.com/office/drawing/2014/main" val="2541122796"/>
                  </a:ext>
                </a:extLst>
              </a:tr>
              <a:tr h="102716">
                <a:tc vMerge="1">
                  <a:txBody>
                    <a:bodyPr/>
                    <a:lstStyle/>
                    <a:p>
                      <a:endParaRPr kumimoji="1" lang="ja-JP" altLang="en-US"/>
                    </a:p>
                  </a:txBody>
                  <a:tcP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29</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その他の溶融炉</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extLst>
                  <a:ext uri="{0D108BD9-81ED-4DB2-BD59-A6C34878D82A}">
                    <a16:rowId xmlns:a16="http://schemas.microsoft.com/office/drawing/2014/main" val="125708981"/>
                  </a:ext>
                </a:extLst>
              </a:tr>
              <a:tr h="10271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5932" marR="35932"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0.20</a:t>
                      </a:r>
                      <a:endParaRPr lang="ja-JP" sz="900" kern="100" dirty="0">
                        <a:effectLst/>
                        <a:latin typeface="BIZ UDPゴシック" panose="020B0400000000000000" pitchFamily="50" charset="-128"/>
                        <a:ea typeface="BIZ UDPゴシック" panose="020B0400000000000000" pitchFamily="50" charset="-128"/>
                      </a:endParaRPr>
                    </a:p>
                  </a:txBody>
                  <a:tcPr marL="35932" marR="35932" marT="0" marB="0" anchor="ctr"/>
                </a:tc>
                <a:tc vMerge="1">
                  <a:txBody>
                    <a:bodyPr/>
                    <a:lstStyle/>
                    <a:p>
                      <a:endParaRPr kumimoji="1" lang="ja-JP" altLang="en-US"/>
                    </a:p>
                  </a:txBody>
                  <a:tcPr/>
                </a:tc>
                <a:extLst>
                  <a:ext uri="{0D108BD9-81ED-4DB2-BD59-A6C34878D82A}">
                    <a16:rowId xmlns:a16="http://schemas.microsoft.com/office/drawing/2014/main" val="1613099940"/>
                  </a:ext>
                </a:extLst>
              </a:tr>
            </a:tbl>
          </a:graphicData>
        </a:graphic>
      </p:graphicFrame>
      <p:graphicFrame>
        <p:nvGraphicFramePr>
          <p:cNvPr id="8" name="表 7">
            <a:extLst>
              <a:ext uri="{FF2B5EF4-FFF2-40B4-BE49-F238E27FC236}">
                <a16:creationId xmlns:a16="http://schemas.microsoft.com/office/drawing/2014/main" id="{2DE4225D-B869-42F6-8155-C666BFBB95E0}"/>
              </a:ext>
            </a:extLst>
          </p:cNvPr>
          <p:cNvGraphicFramePr>
            <a:graphicFrameLocks noGrp="1"/>
          </p:cNvGraphicFramePr>
          <p:nvPr>
            <p:extLst>
              <p:ext uri="{D42A27DB-BD31-4B8C-83A1-F6EECF244321}">
                <p14:modId xmlns:p14="http://schemas.microsoft.com/office/powerpoint/2010/main" val="488404141"/>
              </p:ext>
            </p:extLst>
          </p:nvPr>
        </p:nvGraphicFramePr>
        <p:xfrm>
          <a:off x="684610" y="1167112"/>
          <a:ext cx="4257072" cy="5404282"/>
        </p:xfrm>
        <a:graphic>
          <a:graphicData uri="http://schemas.openxmlformats.org/drawingml/2006/table">
            <a:tbl>
              <a:tblPr firstRow="1" firstCol="1" bandRow="1">
                <a:tableStyleId>{5C22544A-7EE6-4342-B048-85BDC9FD1C3A}</a:tableStyleId>
              </a:tblPr>
              <a:tblGrid>
                <a:gridCol w="324000">
                  <a:extLst>
                    <a:ext uri="{9D8B030D-6E8A-4147-A177-3AD203B41FA5}">
                      <a16:colId xmlns:a16="http://schemas.microsoft.com/office/drawing/2014/main" val="2978552755"/>
                    </a:ext>
                  </a:extLst>
                </a:gridCol>
                <a:gridCol w="324000">
                  <a:extLst>
                    <a:ext uri="{9D8B030D-6E8A-4147-A177-3AD203B41FA5}">
                      <a16:colId xmlns:a16="http://schemas.microsoft.com/office/drawing/2014/main" val="1437808438"/>
                    </a:ext>
                  </a:extLst>
                </a:gridCol>
                <a:gridCol w="1728000">
                  <a:extLst>
                    <a:ext uri="{9D8B030D-6E8A-4147-A177-3AD203B41FA5}">
                      <a16:colId xmlns:a16="http://schemas.microsoft.com/office/drawing/2014/main" val="3484321570"/>
                    </a:ext>
                  </a:extLst>
                </a:gridCol>
                <a:gridCol w="576000">
                  <a:extLst>
                    <a:ext uri="{9D8B030D-6E8A-4147-A177-3AD203B41FA5}">
                      <a16:colId xmlns:a16="http://schemas.microsoft.com/office/drawing/2014/main" val="299531098"/>
                    </a:ext>
                  </a:extLst>
                </a:gridCol>
                <a:gridCol w="382536">
                  <a:extLst>
                    <a:ext uri="{9D8B030D-6E8A-4147-A177-3AD203B41FA5}">
                      <a16:colId xmlns:a16="http://schemas.microsoft.com/office/drawing/2014/main" val="4050839126"/>
                    </a:ext>
                  </a:extLst>
                </a:gridCol>
                <a:gridCol w="382536">
                  <a:extLst>
                    <a:ext uri="{9D8B030D-6E8A-4147-A177-3AD203B41FA5}">
                      <a16:colId xmlns:a16="http://schemas.microsoft.com/office/drawing/2014/main" val="769005010"/>
                    </a:ext>
                  </a:extLst>
                </a:gridCol>
                <a:gridCol w="540000">
                  <a:extLst>
                    <a:ext uri="{9D8B030D-6E8A-4147-A177-3AD203B41FA5}">
                      <a16:colId xmlns:a16="http://schemas.microsoft.com/office/drawing/2014/main" val="3453531852"/>
                    </a:ext>
                  </a:extLst>
                </a:gridCol>
              </a:tblGrid>
              <a:tr h="360000">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令別表第１</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規則別表第２</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l">
                        <a:spcAft>
                          <a:spcPts val="0"/>
                        </a:spcAft>
                      </a:pPr>
                      <a:r>
                        <a:rPr lang="ja-JP" sz="900" kern="0" dirty="0">
                          <a:effectLst/>
                          <a:latin typeface="BIZ UDPゴシック" panose="020B0400000000000000" pitchFamily="50" charset="-128"/>
                          <a:ea typeface="BIZ UDPゴシック" panose="020B0400000000000000" pitchFamily="50" charset="-128"/>
                        </a:rPr>
                        <a:t>ばい煙発生施設の種類</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排出ガス規模</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grid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排出基準</a:t>
                      </a:r>
                      <a:r>
                        <a:rPr lang="en-US" sz="900" kern="0" dirty="0">
                          <a:effectLst/>
                          <a:latin typeface="BIZ UDPゴシック" panose="020B0400000000000000" pitchFamily="50" charset="-128"/>
                          <a:ea typeface="BIZ UDPゴシック" panose="020B0400000000000000" pitchFamily="50" charset="-128"/>
                        </a:rPr>
                        <a:t>(g/Nm</a:t>
                      </a:r>
                      <a:r>
                        <a:rPr lang="en-US" sz="900" kern="0" baseline="30000" dirty="0">
                          <a:effectLst/>
                          <a:latin typeface="BIZ UDPゴシック" panose="020B0400000000000000" pitchFamily="50" charset="-128"/>
                          <a:ea typeface="BIZ UDPゴシック" panose="020B0400000000000000" pitchFamily="50" charset="-128"/>
                        </a:rPr>
                        <a:t>3</a:t>
                      </a:r>
                      <a:r>
                        <a:rPr lang="en-US" sz="900" kern="0" dirty="0">
                          <a:effectLst/>
                          <a:latin typeface="BIZ UDPゴシック" panose="020B0400000000000000" pitchFamily="50" charset="-128"/>
                          <a:ea typeface="BIZ UDPゴシック" panose="020B0400000000000000" pitchFamily="50" charset="-128"/>
                        </a:rPr>
                        <a:t>)</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hMerge="1">
                  <a:txBody>
                    <a:bodyPr/>
                    <a:lstStyle/>
                    <a:p>
                      <a:endParaRPr kumimoji="1" lang="ja-JP" altLang="en-US"/>
                    </a:p>
                  </a:txBody>
                  <a:tcPr/>
                </a:tc>
                <a:tc rowSpan="2">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On</a:t>
                      </a:r>
                      <a:r>
                        <a:rPr lang="en-US" altLang="ja-JP" sz="900" kern="0" dirty="0">
                          <a:effectLst/>
                          <a:latin typeface="BIZ UDPゴシック" panose="020B0400000000000000" pitchFamily="50" charset="-128"/>
                          <a:ea typeface="BIZ UDPゴシック" panose="020B0400000000000000" pitchFamily="50" charset="-128"/>
                        </a:rPr>
                        <a:t>※</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2401564712"/>
                  </a:ext>
                </a:extLst>
              </a:tr>
              <a:tr h="324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（万Ｎｍ</a:t>
                      </a:r>
                      <a:r>
                        <a:rPr lang="en-US" sz="900" kern="0" baseline="30000" dirty="0">
                          <a:effectLst/>
                          <a:latin typeface="BIZ UDPゴシック" panose="020B0400000000000000" pitchFamily="50" charset="-128"/>
                          <a:ea typeface="BIZ UDPゴシック" panose="020B0400000000000000" pitchFamily="50" charset="-128"/>
                        </a:rPr>
                        <a:t>3</a:t>
                      </a:r>
                      <a:r>
                        <a:rPr 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ｈ）</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A</a:t>
                      </a:r>
                      <a:r>
                        <a:rPr lang="ja-JP" sz="900" kern="0" dirty="0">
                          <a:effectLst/>
                          <a:latin typeface="BIZ UDPゴシック" panose="020B0400000000000000" pitchFamily="50" charset="-128"/>
                          <a:ea typeface="BIZ UDPゴシック" panose="020B0400000000000000" pitchFamily="50" charset="-128"/>
                        </a:rPr>
                        <a:t>地域</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A</a:t>
                      </a:r>
                      <a:r>
                        <a:rPr lang="ja-JP" sz="900" kern="0" dirty="0">
                          <a:effectLst/>
                          <a:latin typeface="BIZ UDPゴシック" panose="020B0400000000000000" pitchFamily="50" charset="-128"/>
                          <a:ea typeface="BIZ UDPゴシック" panose="020B0400000000000000" pitchFamily="50" charset="-128"/>
                        </a:rPr>
                        <a:t>地域以外</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vMerge="1">
                  <a:txBody>
                    <a:bodyPr/>
                    <a:lstStyle/>
                    <a:p>
                      <a:pPr algn="ctr">
                        <a:spcAft>
                          <a:spcPts val="0"/>
                        </a:spcAft>
                      </a:pPr>
                      <a:endParaRPr lang="ja-JP" sz="900" kern="100" dirty="0">
                        <a:effectLst/>
                        <a:latin typeface="Times New Roman" panose="02020603050405020304" pitchFamily="18" charset="0"/>
                        <a:ea typeface="ＭＳ 明朝" panose="02020609040205080304" pitchFamily="17" charset="-128"/>
                      </a:endParaRPr>
                    </a:p>
                  </a:txBody>
                  <a:tcPr marL="34060" marR="34060" marT="0" marB="0" anchor="ctr"/>
                </a:tc>
                <a:extLst>
                  <a:ext uri="{0D108BD9-81ED-4DB2-BD59-A6C34878D82A}">
                    <a16:rowId xmlns:a16="http://schemas.microsoft.com/office/drawing/2014/main" val="1578693516"/>
                  </a:ext>
                </a:extLst>
              </a:tr>
              <a:tr h="105359">
                <a:tc rowSpan="16">
                  <a:txBody>
                    <a:bodyPr/>
                    <a:lstStyle/>
                    <a:p>
                      <a:pPr algn="ctr">
                        <a:lnSpc>
                          <a:spcPts val="1300"/>
                        </a:lnSpc>
                        <a:spcAft>
                          <a:spcPts val="0"/>
                        </a:spcAft>
                      </a:pPr>
                      <a:r>
                        <a:rPr lang="ja-JP" sz="900" kern="0">
                          <a:effectLst/>
                          <a:latin typeface="BIZ UDPゴシック" panose="020B0400000000000000" pitchFamily="50" charset="-128"/>
                          <a:ea typeface="BIZ UDPゴシック" panose="020B0400000000000000" pitchFamily="50" charset="-128"/>
                        </a:rPr>
                        <a:t>一</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ctr">
                        <a:lnSpc>
                          <a:spcPts val="1300"/>
                        </a:lnSpc>
                        <a:spcAft>
                          <a:spcPts val="0"/>
                        </a:spcAft>
                      </a:pPr>
                      <a:r>
                        <a:rPr lang="en-US" sz="900" kern="0">
                          <a:effectLst/>
                          <a:latin typeface="BIZ UDPゴシック" panose="020B0400000000000000" pitchFamily="50" charset="-128"/>
                          <a:ea typeface="BIZ UDPゴシック" panose="020B0400000000000000" pitchFamily="50" charset="-128"/>
                        </a:rPr>
                        <a:t>1</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ガス専焼ボイラ－</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0.03</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4080960550"/>
                  </a:ext>
                </a:extLst>
              </a:tr>
              <a:tr h="10535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0.10</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vMerge="1">
                  <a:txBody>
                    <a:bodyPr/>
                    <a:lstStyle/>
                    <a:p>
                      <a:endParaRPr kumimoji="1" lang="ja-JP" altLang="en-US"/>
                    </a:p>
                  </a:txBody>
                  <a:tcPr/>
                </a:tc>
                <a:extLst>
                  <a:ext uri="{0D108BD9-81ED-4DB2-BD59-A6C34878D82A}">
                    <a16:rowId xmlns:a16="http://schemas.microsoft.com/office/drawing/2014/main" val="1087699086"/>
                  </a:ext>
                </a:extLst>
              </a:tr>
              <a:tr h="105359">
                <a:tc vMerge="1">
                  <a:txBody>
                    <a:bodyPr/>
                    <a:lstStyle/>
                    <a:p>
                      <a:endParaRPr kumimoji="1" lang="ja-JP" altLang="en-US"/>
                    </a:p>
                  </a:txBody>
                  <a:tcPr/>
                </a:tc>
                <a:tc rowSpan="4">
                  <a:txBody>
                    <a:bodyPr/>
                    <a:lstStyle/>
                    <a:p>
                      <a:pPr algn="ctr">
                        <a:lnSpc>
                          <a:spcPts val="1300"/>
                        </a:lnSpc>
                        <a:spcAft>
                          <a:spcPts val="0"/>
                        </a:spcAft>
                      </a:pPr>
                      <a:r>
                        <a:rPr lang="en-US" sz="900" kern="0" dirty="0">
                          <a:effectLst/>
                          <a:latin typeface="BIZ UDPゴシック" panose="020B0400000000000000" pitchFamily="50" charset="-128"/>
                          <a:ea typeface="BIZ UDPゴシック" panose="020B0400000000000000" pitchFamily="50" charset="-128"/>
                        </a:rPr>
                        <a:t>2</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rowSpan="4">
                  <a:txBody>
                    <a:bodyPr/>
                    <a:lstStyle/>
                    <a:p>
                      <a:pPr algn="just">
                        <a:spcAft>
                          <a:spcPts val="0"/>
                        </a:spcAft>
                      </a:pPr>
                      <a:r>
                        <a:rPr lang="ja-JP" sz="900" kern="0" dirty="0">
                          <a:effectLst/>
                          <a:latin typeface="BIZ UDPゴシック" panose="020B0400000000000000" pitchFamily="50" charset="-128"/>
                          <a:ea typeface="BIZ UDPゴシック" panose="020B0400000000000000" pitchFamily="50" charset="-128"/>
                        </a:rPr>
                        <a:t>重油等の液体燃料専焼ボイラー</a:t>
                      </a:r>
                      <a:endParaRPr lang="ja-JP" sz="900" kern="100" dirty="0">
                        <a:effectLst/>
                        <a:latin typeface="BIZ UDPゴシック" panose="020B0400000000000000" pitchFamily="50" charset="-128"/>
                        <a:ea typeface="BIZ UDPゴシック" panose="020B0400000000000000" pitchFamily="50" charset="-128"/>
                      </a:endParaRPr>
                    </a:p>
                    <a:p>
                      <a:pPr algn="just">
                        <a:spcAft>
                          <a:spcPts val="0"/>
                        </a:spcAft>
                      </a:pPr>
                      <a:r>
                        <a:rPr lang="ja-JP" sz="900" kern="0" dirty="0">
                          <a:effectLst/>
                          <a:latin typeface="BIZ UDPゴシック" panose="020B0400000000000000" pitchFamily="50" charset="-128"/>
                          <a:ea typeface="BIZ UDPゴシック" panose="020B0400000000000000" pitchFamily="50" charset="-128"/>
                        </a:rPr>
                        <a:t>ガス液体燃料混焼ボイラ－</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20</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0.04</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rowSpan="3">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4</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387616001"/>
                  </a:ext>
                </a:extLst>
              </a:tr>
              <a:tr h="10535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20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vMerge="1">
                  <a:txBody>
                    <a:bodyPr/>
                    <a:lstStyle/>
                    <a:p>
                      <a:endParaRPr kumimoji="1" lang="ja-JP" altLang="en-US"/>
                    </a:p>
                  </a:txBody>
                  <a:tcPr/>
                </a:tc>
                <a:extLst>
                  <a:ext uri="{0D108BD9-81ED-4DB2-BD59-A6C34878D82A}">
                    <a16:rowId xmlns:a16="http://schemas.microsoft.com/office/drawing/2014/main" val="846690981"/>
                  </a:ext>
                </a:extLst>
              </a:tr>
              <a:tr h="10535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4</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vMerge="1">
                  <a:txBody>
                    <a:bodyPr/>
                    <a:lstStyle/>
                    <a:p>
                      <a:endParaRPr kumimoji="1" lang="ja-JP" altLang="en-US"/>
                    </a:p>
                  </a:txBody>
                  <a:tcPr/>
                </a:tc>
                <a:extLst>
                  <a:ext uri="{0D108BD9-81ED-4DB2-BD59-A6C34878D82A}">
                    <a16:rowId xmlns:a16="http://schemas.microsoft.com/office/drawing/2014/main" val="2525341709"/>
                  </a:ext>
                </a:extLst>
              </a:tr>
              <a:tr h="2680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0.30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当分の間</a:t>
                      </a:r>
                      <a:r>
                        <a:rPr lang="en-US" sz="900" kern="0" dirty="0" err="1">
                          <a:effectLst/>
                          <a:latin typeface="BIZ UDPゴシック" panose="020B0400000000000000" pitchFamily="50" charset="-128"/>
                          <a:ea typeface="BIZ UDPゴシック" panose="020B0400000000000000" pitchFamily="50" charset="-128"/>
                        </a:rPr>
                        <a:t>Os</a:t>
                      </a:r>
                      <a:r>
                        <a:rPr lang="ja-JP" altLang="en-US" sz="900" kern="0" dirty="0">
                          <a:effectLst/>
                          <a:latin typeface="BIZ UDPゴシック" panose="020B0400000000000000" pitchFamily="50" charset="-128"/>
                          <a:ea typeface="BIZ UDPゴシック" panose="020B0400000000000000" pitchFamily="50" charset="-128"/>
                        </a:rPr>
                        <a:t>（</a:t>
                      </a:r>
                      <a:r>
                        <a:rPr lang="en-US" sz="900" kern="0" dirty="0">
                          <a:effectLst/>
                          <a:latin typeface="BIZ UDPゴシック" panose="020B0400000000000000" pitchFamily="50" charset="-128"/>
                          <a:ea typeface="BIZ UDPゴシック" panose="020B0400000000000000" pitchFamily="50" charset="-128"/>
                        </a:rPr>
                        <a:t>4</a:t>
                      </a:r>
                      <a:r>
                        <a:rPr lang="ja-JP" sz="900" kern="0" dirty="0">
                          <a:effectLst/>
                          <a:latin typeface="BIZ UDPゴシック" panose="020B0400000000000000" pitchFamily="50" charset="-128"/>
                          <a:ea typeface="BIZ UDPゴシック" panose="020B0400000000000000" pitchFamily="50" charset="-128"/>
                        </a:rPr>
                        <a:t>）</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3028627671"/>
                  </a:ext>
                </a:extLst>
              </a:tr>
              <a:tr h="105359">
                <a:tc vMerge="1">
                  <a:txBody>
                    <a:bodyPr/>
                    <a:lstStyle/>
                    <a:p>
                      <a:endParaRPr kumimoji="1" lang="ja-JP" altLang="en-US"/>
                    </a:p>
                  </a:txBody>
                  <a:tcPr/>
                </a:tc>
                <a:tc rowSpan="3">
                  <a:txBody>
                    <a:bodyPr/>
                    <a:lstStyle/>
                    <a:p>
                      <a:pPr algn="ctr">
                        <a:lnSpc>
                          <a:spcPts val="1300"/>
                        </a:lnSpc>
                        <a:spcAft>
                          <a:spcPts val="0"/>
                        </a:spcAft>
                      </a:pPr>
                      <a:r>
                        <a:rPr lang="en-US" sz="900" kern="0">
                          <a:effectLst/>
                          <a:latin typeface="BIZ UDPゴシック" panose="020B0400000000000000" pitchFamily="50" charset="-128"/>
                          <a:ea typeface="BIZ UDPゴシック" panose="020B0400000000000000" pitchFamily="50" charset="-128"/>
                        </a:rPr>
                        <a:t>3</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rowSpan="3">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黒液燃焼ボイラ－</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20</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rowSpan="3">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2699891720"/>
                  </a:ext>
                </a:extLst>
              </a:tr>
              <a:tr h="10535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20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vMerge="1">
                  <a:txBody>
                    <a:bodyPr/>
                    <a:lstStyle/>
                    <a:p>
                      <a:endParaRPr kumimoji="1" lang="ja-JP" altLang="en-US"/>
                    </a:p>
                  </a:txBody>
                  <a:tcPr/>
                </a:tc>
                <a:extLst>
                  <a:ext uri="{0D108BD9-81ED-4DB2-BD59-A6C34878D82A}">
                    <a16:rowId xmlns:a16="http://schemas.microsoft.com/office/drawing/2014/main" val="3660888790"/>
                  </a:ext>
                </a:extLst>
              </a:tr>
              <a:tr h="10535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0.30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vMerge="1">
                  <a:txBody>
                    <a:bodyPr/>
                    <a:lstStyle/>
                    <a:p>
                      <a:endParaRPr kumimoji="1" lang="ja-JP" altLang="en-US"/>
                    </a:p>
                  </a:txBody>
                  <a:tcPr/>
                </a:tc>
                <a:extLst>
                  <a:ext uri="{0D108BD9-81ED-4DB2-BD59-A6C34878D82A}">
                    <a16:rowId xmlns:a16="http://schemas.microsoft.com/office/drawing/2014/main" val="1641328385"/>
                  </a:ext>
                </a:extLst>
              </a:tr>
              <a:tr h="105359">
                <a:tc vMerge="1">
                  <a:txBody>
                    <a:bodyPr/>
                    <a:lstStyle/>
                    <a:p>
                      <a:endParaRPr kumimoji="1" lang="ja-JP" altLang="en-US"/>
                    </a:p>
                  </a:txBody>
                  <a:tcPr/>
                </a:tc>
                <a:tc rowSpan="3">
                  <a:txBody>
                    <a:bodyPr/>
                    <a:lstStyle/>
                    <a:p>
                      <a:pPr algn="ctr">
                        <a:lnSpc>
                          <a:spcPts val="1300"/>
                        </a:lnSpc>
                        <a:spcAft>
                          <a:spcPts val="0"/>
                        </a:spcAft>
                      </a:pPr>
                      <a:r>
                        <a:rPr lang="en-US" sz="900" kern="0">
                          <a:effectLst/>
                          <a:latin typeface="BIZ UDPゴシック" panose="020B0400000000000000" pitchFamily="50" charset="-128"/>
                          <a:ea typeface="BIZ UDPゴシック" panose="020B0400000000000000" pitchFamily="50" charset="-128"/>
                        </a:rPr>
                        <a:t>4</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rowSpan="3">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石炭燃焼ボイラ－</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20</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rowSpan="3">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6</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2612092413"/>
                  </a:ext>
                </a:extLst>
              </a:tr>
              <a:tr h="10535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20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vMerge="1">
                  <a:txBody>
                    <a:bodyPr/>
                    <a:lstStyle/>
                    <a:p>
                      <a:endParaRPr kumimoji="1" lang="ja-JP" altLang="en-US"/>
                    </a:p>
                  </a:txBody>
                  <a:tcPr/>
                </a:tc>
                <a:extLst>
                  <a:ext uri="{0D108BD9-81ED-4DB2-BD59-A6C34878D82A}">
                    <a16:rowId xmlns:a16="http://schemas.microsoft.com/office/drawing/2014/main" val="696531026"/>
                  </a:ext>
                </a:extLst>
              </a:tr>
              <a:tr h="10535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0.30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vMerge="1">
                  <a:txBody>
                    <a:bodyPr/>
                    <a:lstStyle/>
                    <a:p>
                      <a:endParaRPr kumimoji="1" lang="ja-JP" altLang="en-US"/>
                    </a:p>
                  </a:txBody>
                  <a:tcPr/>
                </a:tc>
                <a:extLst>
                  <a:ext uri="{0D108BD9-81ED-4DB2-BD59-A6C34878D82A}">
                    <a16:rowId xmlns:a16="http://schemas.microsoft.com/office/drawing/2014/main" val="3160325219"/>
                  </a:ext>
                </a:extLst>
              </a:tr>
              <a:tr h="178700">
                <a:tc vMerge="1">
                  <a:txBody>
                    <a:bodyPr/>
                    <a:lstStyle/>
                    <a:p>
                      <a:endParaRPr kumimoji="1" lang="ja-JP" altLang="en-US"/>
                    </a:p>
                  </a:txBody>
                  <a:tcPr/>
                </a:tc>
                <a:tc>
                  <a:txBody>
                    <a:bodyPr/>
                    <a:lstStyle/>
                    <a:p>
                      <a:pPr algn="ctr">
                        <a:lnSpc>
                          <a:spcPts val="1300"/>
                        </a:lnSpc>
                        <a:spcAft>
                          <a:spcPts val="0"/>
                        </a:spcAft>
                      </a:pPr>
                      <a:r>
                        <a:rPr lang="en-US" sz="900" kern="0">
                          <a:effectLst/>
                          <a:latin typeface="BIZ UDPゴシック" panose="020B0400000000000000" pitchFamily="50" charset="-128"/>
                          <a:ea typeface="BIZ UDPゴシック" panose="020B0400000000000000" pitchFamily="50" charset="-128"/>
                        </a:rPr>
                        <a:t>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触媒再生塔附属ボイラ－</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2711324495"/>
                  </a:ext>
                </a:extLst>
              </a:tr>
              <a:tr h="105359">
                <a:tc vMerge="1">
                  <a:txBody>
                    <a:bodyPr/>
                    <a:lstStyle/>
                    <a:p>
                      <a:endParaRPr kumimoji="1" lang="ja-JP" altLang="en-US"/>
                    </a:p>
                  </a:txBody>
                  <a:tcPr/>
                </a:tc>
                <a:tc rowSpan="2">
                  <a:txBody>
                    <a:bodyPr/>
                    <a:lstStyle/>
                    <a:p>
                      <a:pPr algn="ctr">
                        <a:lnSpc>
                          <a:spcPts val="1300"/>
                        </a:lnSpc>
                        <a:spcAft>
                          <a:spcPts val="0"/>
                        </a:spcAft>
                      </a:pPr>
                      <a:r>
                        <a:rPr lang="en-US" sz="900" kern="0">
                          <a:effectLst/>
                          <a:latin typeface="BIZ UDPゴシック" panose="020B0400000000000000" pitchFamily="50" charset="-128"/>
                          <a:ea typeface="BIZ UDPゴシック" panose="020B0400000000000000" pitchFamily="50" charset="-128"/>
                        </a:rPr>
                        <a:t>6</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just">
                        <a:spcAft>
                          <a:spcPts val="0"/>
                        </a:spcAft>
                      </a:pPr>
                      <a:r>
                        <a:rPr lang="en-US" sz="900" kern="0">
                          <a:effectLst/>
                          <a:latin typeface="BIZ UDPゴシック" panose="020B0400000000000000" pitchFamily="50" charset="-128"/>
                          <a:ea typeface="BIZ UDPゴシック" panose="020B0400000000000000" pitchFamily="50" charset="-128"/>
                        </a:rPr>
                        <a:t>1</a:t>
                      </a:r>
                      <a:r>
                        <a:rPr lang="ja-JP" sz="900" kern="0">
                          <a:effectLst/>
                          <a:latin typeface="BIZ UDPゴシック" panose="020B0400000000000000" pitchFamily="50" charset="-128"/>
                          <a:ea typeface="BIZ UDPゴシック" panose="020B0400000000000000" pitchFamily="50" charset="-128"/>
                        </a:rPr>
                        <a:t>から</a:t>
                      </a:r>
                      <a:r>
                        <a:rPr lang="en-US" sz="900" kern="0">
                          <a:effectLst/>
                          <a:latin typeface="BIZ UDPゴシック" panose="020B0400000000000000" pitchFamily="50" charset="-128"/>
                          <a:ea typeface="BIZ UDPゴシック" panose="020B0400000000000000" pitchFamily="50" charset="-128"/>
                        </a:rPr>
                        <a:t>5</a:t>
                      </a:r>
                      <a:r>
                        <a:rPr lang="ja-JP" sz="900" kern="0">
                          <a:effectLst/>
                          <a:latin typeface="BIZ UDPゴシック" panose="020B0400000000000000" pitchFamily="50" charset="-128"/>
                          <a:ea typeface="BIZ UDPゴシック" panose="020B0400000000000000" pitchFamily="50" charset="-128"/>
                        </a:rPr>
                        <a:t>に掲げるもの以外のボイラ－（例：固体燃焼ボイラー）</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0.30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当分の間</a:t>
                      </a:r>
                      <a:r>
                        <a:rPr lang="en-US" sz="900" kern="0" dirty="0" err="1">
                          <a:effectLst/>
                          <a:latin typeface="BIZ UDPゴシック" panose="020B0400000000000000" pitchFamily="50" charset="-128"/>
                          <a:ea typeface="BIZ UDPゴシック" panose="020B0400000000000000" pitchFamily="50" charset="-128"/>
                        </a:rPr>
                        <a:t>Os</a:t>
                      </a:r>
                      <a:r>
                        <a:rPr lang="ja-JP" sz="900" kern="0" dirty="0">
                          <a:effectLst/>
                          <a:latin typeface="BIZ UDPゴシック" panose="020B0400000000000000" pitchFamily="50" charset="-128"/>
                          <a:ea typeface="BIZ UDPゴシック" panose="020B0400000000000000" pitchFamily="50" charset="-128"/>
                        </a:rPr>
                        <a:t>（</a:t>
                      </a:r>
                      <a:r>
                        <a:rPr lang="en-US" sz="900" kern="0" dirty="0">
                          <a:effectLst/>
                          <a:latin typeface="BIZ UDPゴシック" panose="020B0400000000000000" pitchFamily="50" charset="-128"/>
                          <a:ea typeface="BIZ UDPゴシック" panose="020B0400000000000000" pitchFamily="50" charset="-128"/>
                        </a:rPr>
                        <a:t>6</a:t>
                      </a:r>
                      <a:r>
                        <a:rPr lang="ja-JP" sz="900" kern="0" dirty="0">
                          <a:effectLst/>
                          <a:latin typeface="BIZ UDPゴシック" panose="020B0400000000000000" pitchFamily="50" charset="-128"/>
                          <a:ea typeface="BIZ UDPゴシック" panose="020B0400000000000000" pitchFamily="50" charset="-128"/>
                        </a:rPr>
                        <a:t>）</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707762929"/>
                  </a:ext>
                </a:extLst>
              </a:tr>
              <a:tr h="25204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0.30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vMerge="1">
                  <a:txBody>
                    <a:bodyPr/>
                    <a:lstStyle/>
                    <a:p>
                      <a:endParaRPr kumimoji="1" lang="ja-JP" altLang="en-US"/>
                    </a:p>
                  </a:txBody>
                  <a:tcPr/>
                </a:tc>
                <a:extLst>
                  <a:ext uri="{0D108BD9-81ED-4DB2-BD59-A6C34878D82A}">
                    <a16:rowId xmlns:a16="http://schemas.microsoft.com/office/drawing/2014/main" val="180075546"/>
                  </a:ext>
                </a:extLst>
              </a:tr>
              <a:tr h="396000">
                <a:tc vMerge="1">
                  <a:txBody>
                    <a:bodyPr/>
                    <a:lstStyle/>
                    <a:p>
                      <a:endParaRPr kumimoji="1" lang="ja-JP" altLang="en-US"/>
                    </a:p>
                  </a:txBody>
                  <a:tcPr/>
                </a:tc>
                <a:tc gridSpan="6">
                  <a:txBody>
                    <a:bodyPr/>
                    <a:lstStyle/>
                    <a:p>
                      <a:pPr marL="285750" indent="-285750" algn="just">
                        <a:spcAft>
                          <a:spcPts val="0"/>
                        </a:spcAft>
                      </a:pPr>
                      <a:r>
                        <a:rPr lang="ja-JP" sz="700" kern="0" dirty="0">
                          <a:effectLst/>
                          <a:latin typeface="BIZ UDPゴシック" panose="020B0400000000000000" pitchFamily="50" charset="-128"/>
                          <a:ea typeface="BIZ UDPゴシック" panose="020B0400000000000000" pitchFamily="50" charset="-128"/>
                        </a:rPr>
                        <a:t>備考：小型ボイラー（伝熱面積が</a:t>
                      </a:r>
                      <a:r>
                        <a:rPr lang="en-US" sz="700" kern="0" dirty="0">
                          <a:effectLst/>
                          <a:latin typeface="BIZ UDPゴシック" panose="020B0400000000000000" pitchFamily="50" charset="-128"/>
                          <a:ea typeface="BIZ UDPゴシック" panose="020B0400000000000000" pitchFamily="50" charset="-128"/>
                        </a:rPr>
                        <a:t>10</a:t>
                      </a:r>
                      <a:r>
                        <a:rPr lang="ja-JP" sz="700" kern="0" dirty="0">
                          <a:effectLst/>
                          <a:latin typeface="BIZ UDPゴシック" panose="020B0400000000000000" pitchFamily="50" charset="-128"/>
                          <a:ea typeface="BIZ UDPゴシック" panose="020B0400000000000000" pitchFamily="50" charset="-128"/>
                        </a:rPr>
                        <a:t>ｍ</a:t>
                      </a:r>
                      <a:r>
                        <a:rPr lang="en-US" sz="700" kern="0" baseline="30000" dirty="0">
                          <a:effectLst/>
                          <a:latin typeface="BIZ UDPゴシック" panose="020B0400000000000000" pitchFamily="50" charset="-128"/>
                          <a:ea typeface="BIZ UDPゴシック" panose="020B0400000000000000" pitchFamily="50" charset="-128"/>
                        </a:rPr>
                        <a:t>2</a:t>
                      </a:r>
                      <a:r>
                        <a:rPr lang="ja-JP" sz="700" kern="0" dirty="0">
                          <a:effectLst/>
                          <a:latin typeface="BIZ UDPゴシック" panose="020B0400000000000000" pitchFamily="50" charset="-128"/>
                          <a:ea typeface="BIZ UDPゴシック" panose="020B0400000000000000" pitchFamily="50" charset="-128"/>
                        </a:rPr>
                        <a:t>未満）については、ガス、灯油、軽油又は、Ａ重油を専焼または混焼させるものについては排出基準を当分の間適用しない。</a:t>
                      </a:r>
                      <a:r>
                        <a:rPr lang="en-US" sz="700" kern="0" dirty="0">
                          <a:effectLst/>
                          <a:latin typeface="BIZ UDPゴシック" panose="020B0400000000000000" pitchFamily="50" charset="-128"/>
                          <a:ea typeface="BIZ UDPゴシック" panose="020B0400000000000000" pitchFamily="50" charset="-128"/>
                        </a:rPr>
                        <a:t/>
                      </a:r>
                      <a:br>
                        <a:rPr lang="en-US" sz="700" kern="0" dirty="0">
                          <a:effectLst/>
                          <a:latin typeface="BIZ UDPゴシック" panose="020B0400000000000000" pitchFamily="50" charset="-128"/>
                          <a:ea typeface="BIZ UDPゴシック" panose="020B0400000000000000" pitchFamily="50" charset="-128"/>
                        </a:rPr>
                      </a:br>
                      <a:r>
                        <a:rPr lang="ja-JP" sz="700" kern="0" dirty="0">
                          <a:effectLst/>
                          <a:latin typeface="BIZ UDPゴシック" panose="020B0400000000000000" pitchFamily="50" charset="-128"/>
                          <a:ea typeface="BIZ UDPゴシック" panose="020B0400000000000000" pitchFamily="50" charset="-128"/>
                        </a:rPr>
                        <a:t>その他の小型ボイラー施設に対しては、現在規制対象になっているボイラ－のうち最小規模のものに対して定められている基準が適用される。</a:t>
                      </a:r>
                      <a:endParaRPr lang="ja-JP" sz="700" kern="100" dirty="0">
                        <a:effectLst/>
                        <a:latin typeface="BIZ UDPゴシック" panose="020B0400000000000000" pitchFamily="50" charset="-128"/>
                        <a:ea typeface="BIZ UDPゴシック" panose="020B0400000000000000" pitchFamily="50" charset="-128"/>
                      </a:endParaRPr>
                    </a:p>
                  </a:txBody>
                  <a:tcPr marL="34060" marR="3406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97993713"/>
                  </a:ext>
                </a:extLst>
              </a:tr>
              <a:tr h="105359">
                <a:tc rowSpan="2">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二</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7</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ガス発生炉</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0.03</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7</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250404061"/>
                  </a:ext>
                </a:extLst>
              </a:tr>
              <a:tr h="105359">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8</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加熱炉</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0.03</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7</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594386309"/>
                  </a:ext>
                </a:extLst>
              </a:tr>
              <a:tr h="105359">
                <a:tc rowSpan="6">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三</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9</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焙焼炉</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3885367242"/>
                  </a:ext>
                </a:extLst>
              </a:tr>
              <a:tr h="10535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vMerge="1">
                  <a:txBody>
                    <a:bodyPr/>
                    <a:lstStyle/>
                    <a:p>
                      <a:endParaRPr kumimoji="1" lang="ja-JP" altLang="en-US"/>
                    </a:p>
                  </a:txBody>
                  <a:tcPr/>
                </a:tc>
                <a:extLst>
                  <a:ext uri="{0D108BD9-81ED-4DB2-BD59-A6C34878D82A}">
                    <a16:rowId xmlns:a16="http://schemas.microsoft.com/office/drawing/2014/main" val="1657270772"/>
                  </a:ext>
                </a:extLst>
              </a:tr>
              <a:tr h="178700">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フェロマンガン製造用焼結炉</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2284227927"/>
                  </a:ext>
                </a:extLst>
              </a:tr>
              <a:tr h="105359">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11</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その他の焼結炉</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242048361"/>
                  </a:ext>
                </a:extLst>
              </a:tr>
              <a:tr h="105359">
                <a:tc vMerge="1">
                  <a:txBody>
                    <a:bodyPr/>
                    <a:lstStyle/>
                    <a:p>
                      <a:endParaRPr kumimoji="1" lang="ja-JP" altLang="en-US"/>
                    </a:p>
                  </a:txBody>
                  <a:tcP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12</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煆</a:t>
                      </a:r>
                      <a:r>
                        <a:rPr lang="en-US" sz="900" kern="0">
                          <a:effectLst/>
                          <a:latin typeface="BIZ UDPゴシック" panose="020B0400000000000000" pitchFamily="50" charset="-128"/>
                          <a:ea typeface="BIZ UDPゴシック" panose="020B0400000000000000" pitchFamily="50" charset="-128"/>
                        </a:rPr>
                        <a:t>(</a:t>
                      </a:r>
                      <a:r>
                        <a:rPr lang="ja-JP" sz="900" kern="0">
                          <a:effectLst/>
                          <a:latin typeface="BIZ UDPゴシック" panose="020B0400000000000000" pitchFamily="50" charset="-128"/>
                          <a:ea typeface="BIZ UDPゴシック" panose="020B0400000000000000" pitchFamily="50" charset="-128"/>
                        </a:rPr>
                        <a:t>か</a:t>
                      </a:r>
                      <a:r>
                        <a:rPr lang="en-US" sz="900" kern="0">
                          <a:effectLst/>
                          <a:latin typeface="BIZ UDPゴシック" panose="020B0400000000000000" pitchFamily="50" charset="-128"/>
                          <a:ea typeface="BIZ UDPゴシック" panose="020B0400000000000000" pitchFamily="50" charset="-128"/>
                        </a:rPr>
                        <a:t>)</a:t>
                      </a:r>
                      <a:r>
                        <a:rPr lang="ja-JP" sz="900" kern="0">
                          <a:effectLst/>
                          <a:latin typeface="BIZ UDPゴシック" panose="020B0400000000000000" pitchFamily="50" charset="-128"/>
                          <a:ea typeface="BIZ UDPゴシック" panose="020B0400000000000000" pitchFamily="50" charset="-128"/>
                        </a:rPr>
                        <a:t>焼炉</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1899749363"/>
                  </a:ext>
                </a:extLst>
              </a:tr>
              <a:tr h="10535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vMerge="1">
                  <a:txBody>
                    <a:bodyPr/>
                    <a:lstStyle/>
                    <a:p>
                      <a:endParaRPr kumimoji="1" lang="ja-JP" altLang="en-US"/>
                    </a:p>
                  </a:txBody>
                  <a:tcPr/>
                </a:tc>
                <a:extLst>
                  <a:ext uri="{0D108BD9-81ED-4DB2-BD59-A6C34878D82A}">
                    <a16:rowId xmlns:a16="http://schemas.microsoft.com/office/drawing/2014/main" val="3620489775"/>
                  </a:ext>
                </a:extLst>
              </a:tr>
              <a:tr h="105359">
                <a:tc rowSpan="5">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四</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13</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溶鉱炉のうち高炉</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0.03</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3479253800"/>
                  </a:ext>
                </a:extLst>
              </a:tr>
              <a:tr h="105359">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14</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その他の溶鉱炉</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4110731723"/>
                  </a:ext>
                </a:extLst>
              </a:tr>
              <a:tr h="105359">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転炉</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580998705"/>
                  </a:ext>
                </a:extLst>
              </a:tr>
              <a:tr h="144301">
                <a:tc vMerge="1">
                  <a:txBody>
                    <a:bodyPr/>
                    <a:lstStyle/>
                    <a:p>
                      <a:endParaRPr kumimoji="1" lang="ja-JP" altLang="en-US"/>
                    </a:p>
                  </a:txBody>
                  <a:tcP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16</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平炉</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2397547759"/>
                  </a:ext>
                </a:extLst>
              </a:tr>
              <a:tr h="14430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0.20</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vMerge="1">
                  <a:txBody>
                    <a:bodyPr/>
                    <a:lstStyle/>
                    <a:p>
                      <a:endParaRPr kumimoji="1" lang="ja-JP" altLang="en-US"/>
                    </a:p>
                  </a:txBody>
                  <a:tcPr/>
                </a:tc>
                <a:extLst>
                  <a:ext uri="{0D108BD9-81ED-4DB2-BD59-A6C34878D82A}">
                    <a16:rowId xmlns:a16="http://schemas.microsoft.com/office/drawing/2014/main" val="3044252665"/>
                  </a:ext>
                </a:extLst>
              </a:tr>
            </a:tbl>
          </a:graphicData>
        </a:graphic>
      </p:graphicFrame>
      <p:sp>
        <p:nvSpPr>
          <p:cNvPr id="10" name="スライド番号プレースホルダー 3">
            <a:extLst>
              <a:ext uri="{FF2B5EF4-FFF2-40B4-BE49-F238E27FC236}">
                <a16:creationId xmlns:a16="http://schemas.microsoft.com/office/drawing/2014/main" id="{EF929654-E6E1-4BA9-8142-D9D30CDCFDEA}"/>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20</a:t>
            </a:fld>
            <a:endParaRPr lang="en-US">
              <a:solidFill>
                <a:srgbClr val="000000"/>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2ABE3561-E6A8-4277-9670-A6B6357FA9B2}"/>
              </a:ext>
            </a:extLst>
          </p:cNvPr>
          <p:cNvSpPr txBox="1"/>
          <p:nvPr/>
        </p:nvSpPr>
        <p:spPr>
          <a:xfrm>
            <a:off x="6042269" y="5728493"/>
            <a:ext cx="3499135" cy="400110"/>
          </a:xfrm>
          <a:prstGeom prst="rect">
            <a:avLst/>
          </a:prstGeom>
          <a:noFill/>
        </p:spPr>
        <p:txBody>
          <a:bodyPr wrap="square" rtlCol="0">
            <a:spAutoFit/>
          </a:bodyPr>
          <a:lstStyle/>
          <a:p>
            <a:r>
              <a:rPr lang="en-US" altLang="ja-JP" sz="1000" dirty="0">
                <a:latin typeface="BIZ UDPゴシック" panose="020B0400000000000000" pitchFamily="50" charset="-128"/>
                <a:ea typeface="BIZ UDPゴシック" panose="020B0400000000000000" pitchFamily="50" charset="-128"/>
              </a:rPr>
              <a:t>※On</a:t>
            </a:r>
            <a:r>
              <a:rPr lang="ja-JP" altLang="en-US" sz="1000" dirty="0">
                <a:latin typeface="BIZ UDPゴシック" panose="020B0400000000000000" pitchFamily="50" charset="-128"/>
                <a:ea typeface="BIZ UDPゴシック" panose="020B0400000000000000" pitchFamily="50" charset="-128"/>
              </a:rPr>
              <a:t>：施設ごとの標準酸素濃度（％）</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a:t>
            </a:r>
            <a:r>
              <a:rPr lang="en-US" altLang="ja-JP" sz="1000" dirty="0" err="1">
                <a:latin typeface="BIZ UDPゴシック" panose="020B0400000000000000" pitchFamily="50" charset="-128"/>
                <a:ea typeface="BIZ UDPゴシック" panose="020B0400000000000000" pitchFamily="50" charset="-128"/>
              </a:rPr>
              <a:t>Os</a:t>
            </a:r>
            <a:r>
              <a:rPr lang="ja-JP" altLang="en-US" sz="1000" dirty="0">
                <a:latin typeface="BIZ UDPゴシック" panose="020B0400000000000000" pitchFamily="50" charset="-128"/>
                <a:ea typeface="BIZ UDPゴシック" panose="020B0400000000000000" pitchFamily="50" charset="-128"/>
              </a:rPr>
              <a:t>：排ガス中の酸素濃度（％）</a:t>
            </a:r>
            <a:endParaRPr lang="en-US" altLang="ja-JP" sz="10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414299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0EEB982A-720D-4668-BCB5-5D0C15B715C4}"/>
              </a:ext>
            </a:extLst>
          </p:cNvPr>
          <p:cNvSpPr>
            <a:spLocks noGrp="1"/>
          </p:cNvSpPr>
          <p:nvPr>
            <p:ph type="title"/>
          </p:nvPr>
        </p:nvSpPr>
        <p:spPr>
          <a:xfrm>
            <a:off x="1083470" y="609600"/>
            <a:ext cx="6984793" cy="1320800"/>
          </a:xfrm>
        </p:spPr>
        <p:txBody>
          <a:bodyPr>
            <a:normAutofit/>
          </a:bodyPr>
          <a:lstStyle/>
          <a:p>
            <a:r>
              <a:rPr lang="ja-JP" altLang="en-US" dirty="0">
                <a:latin typeface="BIZ UDPゴシック" panose="020B0400000000000000" pitchFamily="50" charset="-128"/>
                <a:ea typeface="BIZ UDPゴシック" panose="020B0400000000000000" pitchFamily="50" charset="-128"/>
              </a:rPr>
              <a:t>（参考）法における規制基準②</a:t>
            </a:r>
            <a:endParaRPr kumimoji="1" lang="ja-JP" altLang="en-US"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表 4">
            <a:extLst>
              <a:ext uri="{FF2B5EF4-FFF2-40B4-BE49-F238E27FC236}">
                <a16:creationId xmlns:a16="http://schemas.microsoft.com/office/drawing/2014/main" id="{884FE787-F96E-4A35-B488-24E0AB54C0AF}"/>
              </a:ext>
            </a:extLst>
          </p:cNvPr>
          <p:cNvGraphicFramePr>
            <a:graphicFrameLocks noGrp="1"/>
          </p:cNvGraphicFramePr>
          <p:nvPr>
            <p:extLst>
              <p:ext uri="{D42A27DB-BD31-4B8C-83A1-F6EECF244321}">
                <p14:modId xmlns:p14="http://schemas.microsoft.com/office/powerpoint/2010/main" val="3504471192"/>
              </p:ext>
            </p:extLst>
          </p:nvPr>
        </p:nvGraphicFramePr>
        <p:xfrm>
          <a:off x="684610" y="1297986"/>
          <a:ext cx="4190580" cy="5551391"/>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674106445"/>
                    </a:ext>
                  </a:extLst>
                </a:gridCol>
                <a:gridCol w="324000">
                  <a:extLst>
                    <a:ext uri="{9D8B030D-6E8A-4147-A177-3AD203B41FA5}">
                      <a16:colId xmlns:a16="http://schemas.microsoft.com/office/drawing/2014/main" val="1461521592"/>
                    </a:ext>
                  </a:extLst>
                </a:gridCol>
                <a:gridCol w="1368000">
                  <a:extLst>
                    <a:ext uri="{9D8B030D-6E8A-4147-A177-3AD203B41FA5}">
                      <a16:colId xmlns:a16="http://schemas.microsoft.com/office/drawing/2014/main" val="2223889109"/>
                    </a:ext>
                  </a:extLst>
                </a:gridCol>
                <a:gridCol w="864000">
                  <a:extLst>
                    <a:ext uri="{9D8B030D-6E8A-4147-A177-3AD203B41FA5}">
                      <a16:colId xmlns:a16="http://schemas.microsoft.com/office/drawing/2014/main" val="1382851868"/>
                    </a:ext>
                  </a:extLst>
                </a:gridCol>
                <a:gridCol w="367290">
                  <a:extLst>
                    <a:ext uri="{9D8B030D-6E8A-4147-A177-3AD203B41FA5}">
                      <a16:colId xmlns:a16="http://schemas.microsoft.com/office/drawing/2014/main" val="1722998170"/>
                    </a:ext>
                  </a:extLst>
                </a:gridCol>
                <a:gridCol w="367290">
                  <a:extLst>
                    <a:ext uri="{9D8B030D-6E8A-4147-A177-3AD203B41FA5}">
                      <a16:colId xmlns:a16="http://schemas.microsoft.com/office/drawing/2014/main" val="591585930"/>
                    </a:ext>
                  </a:extLst>
                </a:gridCol>
                <a:gridCol w="540000">
                  <a:extLst>
                    <a:ext uri="{9D8B030D-6E8A-4147-A177-3AD203B41FA5}">
                      <a16:colId xmlns:a16="http://schemas.microsoft.com/office/drawing/2014/main" val="2612205917"/>
                    </a:ext>
                  </a:extLst>
                </a:gridCol>
              </a:tblGrid>
              <a:tr h="360000">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令別表第１</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規則別表第２</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l">
                        <a:spcAft>
                          <a:spcPts val="0"/>
                        </a:spcAft>
                      </a:pPr>
                      <a:r>
                        <a:rPr lang="ja-JP" sz="900" kern="0" dirty="0">
                          <a:effectLst/>
                          <a:latin typeface="BIZ UDPゴシック" panose="020B0400000000000000" pitchFamily="50" charset="-128"/>
                          <a:ea typeface="BIZ UDPゴシック" panose="020B0400000000000000" pitchFamily="50" charset="-128"/>
                        </a:rPr>
                        <a:t>ばい煙発生施設の種類</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排出ガス規模</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grid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排出基準</a:t>
                      </a:r>
                      <a:r>
                        <a:rPr lang="en-US" sz="900" kern="0" dirty="0">
                          <a:effectLst/>
                          <a:latin typeface="BIZ UDPゴシック" panose="020B0400000000000000" pitchFamily="50" charset="-128"/>
                          <a:ea typeface="BIZ UDPゴシック" panose="020B0400000000000000" pitchFamily="50" charset="-128"/>
                        </a:rPr>
                        <a:t>(g/Nm</a:t>
                      </a:r>
                      <a:r>
                        <a:rPr lang="en-US" sz="900" kern="0" baseline="30000" dirty="0">
                          <a:effectLst/>
                          <a:latin typeface="BIZ UDPゴシック" panose="020B0400000000000000" pitchFamily="50" charset="-128"/>
                          <a:ea typeface="BIZ UDPゴシック" panose="020B0400000000000000" pitchFamily="50" charset="-128"/>
                        </a:rPr>
                        <a:t>3</a:t>
                      </a:r>
                      <a:r>
                        <a:rPr lang="en-US" sz="900" kern="0" dirty="0">
                          <a:effectLst/>
                          <a:latin typeface="BIZ UDPゴシック" panose="020B0400000000000000" pitchFamily="50" charset="-128"/>
                          <a:ea typeface="BIZ UDPゴシック" panose="020B0400000000000000" pitchFamily="50" charset="-128"/>
                        </a:rPr>
                        <a:t>)</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hMerge="1">
                  <a:txBody>
                    <a:bodyPr/>
                    <a:lstStyle/>
                    <a:p>
                      <a:endParaRPr kumimoji="1" lang="ja-JP" altLang="en-US"/>
                    </a:p>
                  </a:txBody>
                  <a:tcPr/>
                </a:tc>
                <a:tc rowSpan="2">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On</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3484058003"/>
                  </a:ext>
                </a:extLst>
              </a:tr>
              <a:tr h="324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（万Ｎｍ</a:t>
                      </a:r>
                      <a:r>
                        <a:rPr lang="en-US" sz="900" kern="0" baseline="30000" dirty="0">
                          <a:effectLst/>
                          <a:latin typeface="BIZ UDPゴシック" panose="020B0400000000000000" pitchFamily="50" charset="-128"/>
                          <a:ea typeface="BIZ UDPゴシック" panose="020B0400000000000000" pitchFamily="50" charset="-128"/>
                        </a:rPr>
                        <a:t>3</a:t>
                      </a:r>
                      <a:r>
                        <a:rPr 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ｈ）</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A</a:t>
                      </a:r>
                      <a:r>
                        <a:rPr lang="ja-JP" sz="900" kern="0" dirty="0">
                          <a:effectLst/>
                          <a:latin typeface="BIZ UDPゴシック" panose="020B0400000000000000" pitchFamily="50" charset="-128"/>
                          <a:ea typeface="BIZ UDPゴシック" panose="020B0400000000000000" pitchFamily="50" charset="-128"/>
                        </a:rPr>
                        <a:t>地域</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A</a:t>
                      </a:r>
                      <a:r>
                        <a:rPr lang="ja-JP" sz="900" kern="0" dirty="0">
                          <a:effectLst/>
                          <a:latin typeface="BIZ UDPゴシック" panose="020B0400000000000000" pitchFamily="50" charset="-128"/>
                          <a:ea typeface="BIZ UDPゴシック" panose="020B0400000000000000" pitchFamily="50" charset="-128"/>
                        </a:rPr>
                        <a:t>地域以外</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vMerge="1">
                  <a:txBody>
                    <a:bodyPr/>
                    <a:lstStyle/>
                    <a:p>
                      <a:pPr algn="ctr">
                        <a:spcAft>
                          <a:spcPts val="0"/>
                        </a:spcAft>
                      </a:pPr>
                      <a:endParaRPr lang="ja-JP" sz="900" kern="100" dirty="0">
                        <a:effectLst/>
                        <a:latin typeface="Times New Roman" panose="02020603050405020304" pitchFamily="18" charset="0"/>
                        <a:ea typeface="ＭＳ 明朝" panose="02020609040205080304" pitchFamily="17" charset="-128"/>
                      </a:endParaRPr>
                    </a:p>
                  </a:txBody>
                  <a:tcPr marL="34060" marR="34060" marT="0" marB="0" anchor="ctr"/>
                </a:tc>
                <a:extLst>
                  <a:ext uri="{0D108BD9-81ED-4DB2-BD59-A6C34878D82A}">
                    <a16:rowId xmlns:a16="http://schemas.microsoft.com/office/drawing/2014/main" val="2536198402"/>
                  </a:ext>
                </a:extLst>
              </a:tr>
              <a:tr h="97049">
                <a:tc rowSpan="3">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一〇</a:t>
                      </a:r>
                      <a:endParaRPr lang="ja-JP" sz="900" kern="100" dirty="0">
                        <a:effectLst/>
                        <a:latin typeface="BIZ UDPゴシック" panose="020B0400000000000000" pitchFamily="50" charset="-128"/>
                        <a:ea typeface="BIZ UDPゴシック" panose="020B0400000000000000" pitchFamily="50" charset="-128"/>
                      </a:endParaRPr>
                    </a:p>
                  </a:txBody>
                  <a:tcPr marL="33950" marR="33950" marT="0" marB="0" anchor="ctr"/>
                </a:tc>
                <a:tc rowSpan="3">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30</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rowSpan="2">
                  <a:txBody>
                    <a:bodyPr/>
                    <a:lstStyle/>
                    <a:p>
                      <a:pPr algn="just">
                        <a:spcAft>
                          <a:spcPts val="0"/>
                        </a:spcAft>
                      </a:pPr>
                      <a:r>
                        <a:rPr lang="ja-JP" sz="900" kern="0" dirty="0">
                          <a:effectLst/>
                          <a:latin typeface="BIZ UDPゴシック" panose="020B0400000000000000" pitchFamily="50" charset="-128"/>
                          <a:ea typeface="BIZ UDPゴシック" panose="020B0400000000000000" pitchFamily="50" charset="-128"/>
                        </a:rPr>
                        <a:t>反応炉及び直火炉</a:t>
                      </a:r>
                      <a:endParaRPr lang="ja-JP" sz="900" kern="100" dirty="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4</a:t>
                      </a:r>
                      <a:r>
                        <a:rPr lang="ja-JP" sz="900" kern="0" dirty="0">
                          <a:effectLst/>
                          <a:latin typeface="BIZ UDPゴシック" panose="020B0400000000000000" pitchFamily="50" charset="-128"/>
                          <a:ea typeface="BIZ UDPゴシック" panose="020B0400000000000000" pitchFamily="50" charset="-128"/>
                        </a:rPr>
                        <a:t>以上</a:t>
                      </a:r>
                      <a:endParaRPr lang="ja-JP" sz="900" kern="100" dirty="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当分の間</a:t>
                      </a:r>
                      <a:r>
                        <a:rPr lang="en-US" sz="900" kern="0" dirty="0" err="1">
                          <a:effectLst/>
                          <a:latin typeface="BIZ UDPゴシック" panose="020B0400000000000000" pitchFamily="50" charset="-128"/>
                          <a:ea typeface="BIZ UDPゴシック" panose="020B0400000000000000" pitchFamily="50" charset="-128"/>
                        </a:rPr>
                        <a:t>Os</a:t>
                      </a:r>
                      <a:r>
                        <a:rPr lang="ja-JP" sz="900" kern="0" dirty="0">
                          <a:effectLst/>
                          <a:latin typeface="BIZ UDPゴシック" panose="020B0400000000000000" pitchFamily="50" charset="-128"/>
                          <a:ea typeface="BIZ UDPゴシック" panose="020B0400000000000000" pitchFamily="50" charset="-128"/>
                        </a:rPr>
                        <a:t>（</a:t>
                      </a:r>
                      <a:r>
                        <a:rPr lang="en-US" sz="900" kern="0" dirty="0">
                          <a:effectLst/>
                          <a:latin typeface="BIZ UDPゴシック" panose="020B0400000000000000" pitchFamily="50" charset="-128"/>
                          <a:ea typeface="BIZ UDPゴシック" panose="020B0400000000000000" pitchFamily="50" charset="-128"/>
                        </a:rPr>
                        <a:t>6</a:t>
                      </a:r>
                      <a:r>
                        <a:rPr lang="ja-JP" sz="900" kern="0" dirty="0">
                          <a:effectLst/>
                          <a:latin typeface="BIZ UDPゴシック" panose="020B0400000000000000" pitchFamily="50" charset="-128"/>
                          <a:ea typeface="BIZ UDPゴシック" panose="020B0400000000000000" pitchFamily="50" charset="-128"/>
                        </a:rPr>
                        <a:t>）</a:t>
                      </a:r>
                      <a:endParaRPr lang="ja-JP" sz="900" kern="100" dirty="0">
                        <a:effectLst/>
                        <a:latin typeface="BIZ UDPゴシック" panose="020B0400000000000000" pitchFamily="50" charset="-128"/>
                        <a:ea typeface="BIZ UDPゴシック" panose="020B0400000000000000" pitchFamily="50" charset="-128"/>
                      </a:endParaRPr>
                    </a:p>
                  </a:txBody>
                  <a:tcPr marL="33950" marR="33950" marT="0" marB="0" anchor="ctr"/>
                </a:tc>
                <a:extLst>
                  <a:ext uri="{0D108BD9-81ED-4DB2-BD59-A6C34878D82A}">
                    <a16:rowId xmlns:a16="http://schemas.microsoft.com/office/drawing/2014/main" val="1935824751"/>
                  </a:ext>
                </a:extLst>
              </a:tr>
              <a:tr h="14986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4</a:t>
                      </a:r>
                      <a:r>
                        <a:rPr lang="ja-JP" sz="900" kern="0" dirty="0">
                          <a:effectLst/>
                          <a:latin typeface="BIZ UDPゴシック" panose="020B0400000000000000" pitchFamily="50" charset="-128"/>
                          <a:ea typeface="BIZ UDPゴシック" panose="020B0400000000000000" pitchFamily="50" charset="-128"/>
                        </a:rPr>
                        <a:t>未満</a:t>
                      </a:r>
                      <a:endParaRPr lang="ja-JP" sz="900" kern="100" dirty="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vMerge="1">
                  <a:txBody>
                    <a:bodyPr/>
                    <a:lstStyle/>
                    <a:p>
                      <a:endParaRPr kumimoji="1" lang="ja-JP" altLang="en-US"/>
                    </a:p>
                  </a:txBody>
                  <a:tcPr/>
                </a:tc>
                <a:extLst>
                  <a:ext uri="{0D108BD9-81ED-4DB2-BD59-A6C34878D82A}">
                    <a16:rowId xmlns:a16="http://schemas.microsoft.com/office/drawing/2014/main" val="148578998"/>
                  </a:ext>
                </a:extLst>
              </a:tr>
              <a:tr h="329211">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sz="900" kern="0" dirty="0">
                          <a:effectLst/>
                          <a:latin typeface="BIZ UDPゴシック" panose="020B0400000000000000" pitchFamily="50" charset="-128"/>
                          <a:ea typeface="BIZ UDPゴシック" panose="020B0400000000000000" pitchFamily="50" charset="-128"/>
                        </a:rPr>
                        <a:t>活性炭製造用の反応炉及び直火炉（排出ガス</a:t>
                      </a:r>
                      <a:r>
                        <a:rPr lang="en-US" sz="900" kern="0" dirty="0">
                          <a:effectLst/>
                          <a:latin typeface="BIZ UDPゴシック" panose="020B0400000000000000" pitchFamily="50" charset="-128"/>
                          <a:ea typeface="BIZ UDPゴシック" panose="020B0400000000000000" pitchFamily="50" charset="-128"/>
                        </a:rPr>
                        <a:t>1</a:t>
                      </a:r>
                      <a:r>
                        <a:rPr lang="ja-JP" sz="900" kern="0" dirty="0">
                          <a:effectLst/>
                          <a:latin typeface="BIZ UDPゴシック" panose="020B0400000000000000" pitchFamily="50" charset="-128"/>
                          <a:ea typeface="BIZ UDPゴシック" panose="020B0400000000000000" pitchFamily="50" charset="-128"/>
                        </a:rPr>
                        <a:t>万</a:t>
                      </a:r>
                      <a:r>
                        <a:rPr lang="en-US" sz="900" kern="0" dirty="0">
                          <a:effectLst/>
                          <a:latin typeface="BIZ UDPゴシック" panose="020B0400000000000000" pitchFamily="50" charset="-128"/>
                          <a:ea typeface="BIZ UDPゴシック" panose="020B0400000000000000" pitchFamily="50" charset="-128"/>
                        </a:rPr>
                        <a:t>m</a:t>
                      </a:r>
                      <a:r>
                        <a:rPr lang="en-US" sz="900" kern="0" baseline="30000" dirty="0">
                          <a:effectLst/>
                          <a:latin typeface="BIZ UDPゴシック" panose="020B0400000000000000" pitchFamily="50" charset="-128"/>
                          <a:ea typeface="BIZ UDPゴシック" panose="020B0400000000000000" pitchFamily="50" charset="-128"/>
                        </a:rPr>
                        <a:t>3</a:t>
                      </a:r>
                      <a:r>
                        <a:rPr lang="en-US" sz="900" kern="0" dirty="0">
                          <a:effectLst/>
                          <a:latin typeface="BIZ UDPゴシック" panose="020B0400000000000000" pitchFamily="50" charset="-128"/>
                          <a:ea typeface="BIZ UDPゴシック" panose="020B0400000000000000" pitchFamily="50" charset="-128"/>
                        </a:rPr>
                        <a:t>/ h</a:t>
                      </a:r>
                      <a:r>
                        <a:rPr lang="ja-JP" sz="900" kern="0" dirty="0">
                          <a:effectLst/>
                          <a:latin typeface="BIZ UDPゴシック" panose="020B0400000000000000" pitchFamily="50" charset="-128"/>
                          <a:ea typeface="BIZ UDPゴシック" panose="020B0400000000000000" pitchFamily="50" charset="-128"/>
                        </a:rPr>
                        <a:t>未満）</a:t>
                      </a:r>
                      <a:endParaRPr lang="ja-JP" sz="900" kern="100" dirty="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endParaRPr lang="ja-JP" sz="900" dirty="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当分の間</a:t>
                      </a:r>
                      <a:r>
                        <a:rPr lang="en-US" sz="900" kern="0" dirty="0" err="1">
                          <a:effectLst/>
                          <a:latin typeface="BIZ UDPゴシック" panose="020B0400000000000000" pitchFamily="50" charset="-128"/>
                          <a:ea typeface="BIZ UDPゴシック" panose="020B0400000000000000" pitchFamily="50" charset="-128"/>
                        </a:rPr>
                        <a:t>Os</a:t>
                      </a:r>
                      <a:r>
                        <a:rPr lang="ja-JP" sz="900" kern="0" dirty="0">
                          <a:effectLst/>
                          <a:latin typeface="BIZ UDPゴシック" panose="020B0400000000000000" pitchFamily="50" charset="-128"/>
                          <a:ea typeface="BIZ UDPゴシック" panose="020B0400000000000000" pitchFamily="50" charset="-128"/>
                        </a:rPr>
                        <a:t>（</a:t>
                      </a:r>
                      <a:r>
                        <a:rPr lang="en-US" sz="900" kern="0" dirty="0">
                          <a:effectLst/>
                          <a:latin typeface="BIZ UDPゴシック" panose="020B0400000000000000" pitchFamily="50" charset="-128"/>
                          <a:ea typeface="BIZ UDPゴシック" panose="020B0400000000000000" pitchFamily="50" charset="-128"/>
                        </a:rPr>
                        <a:t>6</a:t>
                      </a:r>
                      <a:r>
                        <a:rPr lang="ja-JP" sz="900" kern="0" dirty="0">
                          <a:effectLst/>
                          <a:latin typeface="BIZ UDPゴシック" panose="020B0400000000000000" pitchFamily="50" charset="-128"/>
                          <a:ea typeface="BIZ UDPゴシック" panose="020B0400000000000000" pitchFamily="50" charset="-128"/>
                        </a:rPr>
                        <a:t>）</a:t>
                      </a:r>
                      <a:endParaRPr lang="ja-JP" sz="900" kern="100" dirty="0">
                        <a:effectLst/>
                        <a:latin typeface="BIZ UDPゴシック" panose="020B0400000000000000" pitchFamily="50" charset="-128"/>
                        <a:ea typeface="BIZ UDPゴシック" panose="020B0400000000000000" pitchFamily="50" charset="-128"/>
                      </a:endParaRPr>
                    </a:p>
                  </a:txBody>
                  <a:tcPr marL="33950" marR="33950" marT="0" marB="0" anchor="ctr"/>
                </a:tc>
                <a:extLst>
                  <a:ext uri="{0D108BD9-81ED-4DB2-BD59-A6C34878D82A}">
                    <a16:rowId xmlns:a16="http://schemas.microsoft.com/office/drawing/2014/main" val="2506195271"/>
                  </a:ext>
                </a:extLst>
              </a:tr>
              <a:tr h="97049">
                <a:tc rowSpan="5">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一一</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31</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骨材乾燥炉</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0.50</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16</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extLst>
                  <a:ext uri="{0D108BD9-81ED-4DB2-BD59-A6C34878D82A}">
                    <a16:rowId xmlns:a16="http://schemas.microsoft.com/office/drawing/2014/main" val="3296610088"/>
                  </a:ext>
                </a:extLst>
              </a:tr>
              <a:tr h="9704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備考：直接熱風乾燥炉は</a:t>
                      </a:r>
                      <a:r>
                        <a:rPr lang="en-US" sz="900" kern="0">
                          <a:effectLst/>
                          <a:latin typeface="BIZ UDPゴシック" panose="020B0400000000000000" pitchFamily="50" charset="-128"/>
                          <a:ea typeface="BIZ UDPゴシック" panose="020B0400000000000000" pitchFamily="50" charset="-128"/>
                        </a:rPr>
                        <a:t>On</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02167797"/>
                  </a:ext>
                </a:extLst>
              </a:tr>
              <a:tr h="106994">
                <a:tc vMerge="1">
                  <a:txBody>
                    <a:bodyPr/>
                    <a:lstStyle/>
                    <a:p>
                      <a:endParaRPr kumimoji="1" lang="ja-JP" altLang="en-US"/>
                    </a:p>
                  </a:txBody>
                  <a:tcPr/>
                </a:tc>
                <a:tc rowSpan="3">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32</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rowSpan="3">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その他の乾燥炉</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16</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extLst>
                  <a:ext uri="{0D108BD9-81ED-4DB2-BD59-A6C34878D82A}">
                    <a16:rowId xmlns:a16="http://schemas.microsoft.com/office/drawing/2014/main" val="2665012902"/>
                  </a:ext>
                </a:extLst>
              </a:tr>
              <a:tr h="10699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vMerge="1">
                  <a:txBody>
                    <a:bodyPr/>
                    <a:lstStyle/>
                    <a:p>
                      <a:endParaRPr kumimoji="1" lang="ja-JP" altLang="en-US"/>
                    </a:p>
                  </a:txBody>
                  <a:tcPr/>
                </a:tc>
                <a:extLst>
                  <a:ext uri="{0D108BD9-81ED-4DB2-BD59-A6C34878D82A}">
                    <a16:rowId xmlns:a16="http://schemas.microsoft.com/office/drawing/2014/main" val="1166369940"/>
                  </a:ext>
                </a:extLst>
              </a:tr>
              <a:tr h="9704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備考：直接熱風乾燥炉は</a:t>
                      </a:r>
                      <a:r>
                        <a:rPr lang="en-US" sz="900" kern="0">
                          <a:effectLst/>
                          <a:latin typeface="BIZ UDPゴシック" panose="020B0400000000000000" pitchFamily="50" charset="-128"/>
                          <a:ea typeface="BIZ UDPゴシック" panose="020B0400000000000000" pitchFamily="50" charset="-128"/>
                        </a:rPr>
                        <a:t>On</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16862699"/>
                  </a:ext>
                </a:extLst>
              </a:tr>
              <a:tr h="97049">
                <a:tc rowSpan="4">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一二</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33</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合金鉄製造用電気炉（珪素含有量</a:t>
                      </a:r>
                      <a:r>
                        <a:rPr lang="en-US" sz="900" kern="0">
                          <a:effectLst/>
                          <a:latin typeface="BIZ UDPゴシック" panose="020B0400000000000000" pitchFamily="50" charset="-128"/>
                          <a:ea typeface="BIZ UDPゴシック" panose="020B0400000000000000" pitchFamily="50" charset="-128"/>
                        </a:rPr>
                        <a:t>40</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3950" marR="33950"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extLst>
                  <a:ext uri="{0D108BD9-81ED-4DB2-BD59-A6C34878D82A}">
                    <a16:rowId xmlns:a16="http://schemas.microsoft.com/office/drawing/2014/main" val="3795898590"/>
                  </a:ext>
                </a:extLst>
              </a:tr>
              <a:tr h="14986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en-US" sz="900" kern="0">
                          <a:effectLst/>
                          <a:latin typeface="BIZ UDPゴシック" panose="020B0400000000000000" pitchFamily="50" charset="-128"/>
                          <a:ea typeface="BIZ UDPゴシック" panose="020B0400000000000000" pitchFamily="50" charset="-128"/>
                        </a:rPr>
                        <a:t> </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659117412"/>
                  </a:ext>
                </a:extLst>
              </a:tr>
              <a:tr h="493817">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34</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合金鉄製造用電気炉（珪素含有量</a:t>
                      </a:r>
                      <a:r>
                        <a:rPr lang="en-US" sz="900" kern="0">
                          <a:effectLst/>
                          <a:latin typeface="BIZ UDPゴシック" panose="020B0400000000000000" pitchFamily="50" charset="-128"/>
                          <a:ea typeface="BIZ UDPゴシック" panose="020B0400000000000000" pitchFamily="50" charset="-128"/>
                        </a:rPr>
                        <a:t>40</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p>
                      <a:pPr algn="just">
                        <a:spcAft>
                          <a:spcPts val="0"/>
                        </a:spcAft>
                      </a:pPr>
                      <a:r>
                        <a:rPr lang="ja-JP" sz="900" kern="0">
                          <a:effectLst/>
                          <a:latin typeface="BIZ UDPゴシック" panose="020B0400000000000000" pitchFamily="50" charset="-128"/>
                          <a:ea typeface="BIZ UDPゴシック" panose="020B0400000000000000" pitchFamily="50" charset="-128"/>
                        </a:rPr>
                        <a:t>カ－バイドの製造の用に供する電気炉</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endParaRPr lang="ja-JP" sz="900" dirty="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extLst>
                  <a:ext uri="{0D108BD9-81ED-4DB2-BD59-A6C34878D82A}">
                    <a16:rowId xmlns:a16="http://schemas.microsoft.com/office/drawing/2014/main" val="1970647466"/>
                  </a:ext>
                </a:extLst>
              </a:tr>
              <a:tr h="97049">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35</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その他の電気炉</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extLst>
                  <a:ext uri="{0D108BD9-81ED-4DB2-BD59-A6C34878D82A}">
                    <a16:rowId xmlns:a16="http://schemas.microsoft.com/office/drawing/2014/main" val="1971537501"/>
                  </a:ext>
                </a:extLst>
              </a:tr>
              <a:tr h="164606">
                <a:tc rowSpan="4">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一三</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rowSpan="4">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36</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rowSpan="4">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廃棄物焼却炉</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4(t/</a:t>
                      </a:r>
                      <a:r>
                        <a:rPr lang="ja-JP" sz="900" kern="0">
                          <a:effectLst/>
                          <a:latin typeface="BIZ UDPゴシック" panose="020B0400000000000000" pitchFamily="50" charset="-128"/>
                          <a:ea typeface="BIZ UDPゴシック" panose="020B0400000000000000" pitchFamily="50" charset="-128"/>
                        </a:rPr>
                        <a:t>時間</a:t>
                      </a:r>
                      <a:r>
                        <a:rPr lang="en-US" sz="900" kern="0">
                          <a:effectLst/>
                          <a:latin typeface="BIZ UDPゴシック" panose="020B0400000000000000" pitchFamily="50" charset="-128"/>
                          <a:ea typeface="BIZ UDPゴシック" panose="020B0400000000000000" pitchFamily="50" charset="-128"/>
                        </a:rPr>
                        <a:t>)</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grid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0.04</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hMerge="1">
                  <a:txBody>
                    <a:bodyPr/>
                    <a:lstStyle/>
                    <a:p>
                      <a:endParaRPr kumimoji="1" lang="ja-JP" altLang="en-US"/>
                    </a:p>
                  </a:txBody>
                  <a:tcPr/>
                </a:tc>
                <a:tc rowSpan="3">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12</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extLst>
                  <a:ext uri="{0D108BD9-81ED-4DB2-BD59-A6C34878D82A}">
                    <a16:rowId xmlns:a16="http://schemas.microsoft.com/office/drawing/2014/main" val="1457900868"/>
                  </a:ext>
                </a:extLst>
              </a:tr>
              <a:tr h="1646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4(t/</a:t>
                      </a:r>
                      <a:r>
                        <a:rPr lang="ja-JP" sz="900" kern="0">
                          <a:effectLst/>
                          <a:latin typeface="BIZ UDPゴシック" panose="020B0400000000000000" pitchFamily="50" charset="-128"/>
                          <a:ea typeface="BIZ UDPゴシック" panose="020B0400000000000000" pitchFamily="50" charset="-128"/>
                        </a:rPr>
                        <a:t>時間</a:t>
                      </a:r>
                      <a:r>
                        <a:rPr lang="en-US" sz="900" kern="0">
                          <a:effectLst/>
                          <a:latin typeface="BIZ UDPゴシック" panose="020B0400000000000000" pitchFamily="50" charset="-128"/>
                          <a:ea typeface="BIZ UDPゴシック" panose="020B0400000000000000" pitchFamily="50" charset="-128"/>
                        </a:rPr>
                        <a:t>)</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grid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693103036"/>
                  </a:ext>
                </a:extLst>
              </a:tr>
              <a:tr h="1646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2</a:t>
                      </a:r>
                      <a:r>
                        <a:rPr lang="ja-JP" sz="900" kern="0" dirty="0">
                          <a:effectLst/>
                          <a:latin typeface="BIZ UDPゴシック" panose="020B0400000000000000" pitchFamily="50" charset="-128"/>
                          <a:ea typeface="BIZ UDPゴシック" panose="020B0400000000000000" pitchFamily="50" charset="-128"/>
                        </a:rPr>
                        <a:t>未満</a:t>
                      </a:r>
                      <a:r>
                        <a:rPr lang="en-US" sz="900" kern="0" dirty="0">
                          <a:effectLst/>
                          <a:latin typeface="BIZ UDPゴシック" panose="020B0400000000000000" pitchFamily="50" charset="-128"/>
                          <a:ea typeface="BIZ UDPゴシック" panose="020B0400000000000000" pitchFamily="50" charset="-128"/>
                        </a:rPr>
                        <a:t>(t/</a:t>
                      </a:r>
                      <a:r>
                        <a:rPr lang="ja-JP" sz="900" kern="0" dirty="0">
                          <a:effectLst/>
                          <a:latin typeface="BIZ UDPゴシック" panose="020B0400000000000000" pitchFamily="50" charset="-128"/>
                          <a:ea typeface="BIZ UDPゴシック" panose="020B0400000000000000" pitchFamily="50" charset="-128"/>
                        </a:rPr>
                        <a:t>時間</a:t>
                      </a:r>
                      <a:r>
                        <a:rPr lang="en-US" sz="900" kern="0" dirty="0">
                          <a:effectLst/>
                          <a:latin typeface="BIZ UDPゴシック" panose="020B0400000000000000" pitchFamily="50" charset="-128"/>
                          <a:ea typeface="BIZ UDPゴシック" panose="020B0400000000000000" pitchFamily="50" charset="-128"/>
                        </a:rPr>
                        <a:t>)</a:t>
                      </a:r>
                      <a:endParaRPr lang="ja-JP" sz="900" kern="100" dirty="0">
                        <a:effectLst/>
                        <a:latin typeface="BIZ UDPゴシック" panose="020B0400000000000000" pitchFamily="50" charset="-128"/>
                        <a:ea typeface="BIZ UDPゴシック" panose="020B0400000000000000" pitchFamily="50" charset="-128"/>
                      </a:endParaRPr>
                    </a:p>
                  </a:txBody>
                  <a:tcPr marL="33950" marR="33950" marT="0" marB="0" anchor="ctr"/>
                </a:tc>
                <a:tc grid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755881254"/>
                  </a:ext>
                </a:extLst>
              </a:tr>
              <a:tr h="9704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備考</a:t>
                      </a:r>
                      <a:r>
                        <a:rPr lang="en-US" sz="900" kern="0">
                          <a:effectLst/>
                          <a:latin typeface="BIZ UDPゴシック" panose="020B0400000000000000" pitchFamily="50" charset="-128"/>
                          <a:ea typeface="BIZ UDPゴシック" panose="020B0400000000000000" pitchFamily="50" charset="-128"/>
                        </a:rPr>
                        <a:t>:</a:t>
                      </a:r>
                      <a:r>
                        <a:rPr lang="ja-JP" sz="900" kern="0">
                          <a:effectLst/>
                          <a:latin typeface="BIZ UDPゴシック" panose="020B0400000000000000" pitchFamily="50" charset="-128"/>
                          <a:ea typeface="BIZ UDPゴシック" panose="020B0400000000000000" pitchFamily="50" charset="-128"/>
                        </a:rPr>
                        <a:t>焼却炉の規模は焼却能力</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15171410"/>
                  </a:ext>
                </a:extLst>
              </a:tr>
              <a:tr h="97049">
                <a:tc rowSpan="10">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一四</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38</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rowSpan="2">
                  <a:txBody>
                    <a:bodyPr/>
                    <a:lstStyle/>
                    <a:p>
                      <a:pPr algn="just">
                        <a:lnSpc>
                          <a:spcPts val="1300"/>
                        </a:lnSpc>
                        <a:spcAft>
                          <a:spcPts val="0"/>
                        </a:spcAft>
                      </a:pPr>
                      <a:r>
                        <a:rPr lang="ja-JP" sz="900" kern="0">
                          <a:effectLst/>
                          <a:latin typeface="BIZ UDPゴシック" panose="020B0400000000000000" pitchFamily="50" charset="-128"/>
                          <a:ea typeface="BIZ UDPゴシック" panose="020B0400000000000000" pitchFamily="50" charset="-128"/>
                        </a:rPr>
                        <a:t>銅、鉛、亜鉛精錬用焙焼炉</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extLst>
                  <a:ext uri="{0D108BD9-81ED-4DB2-BD59-A6C34878D82A}">
                    <a16:rowId xmlns:a16="http://schemas.microsoft.com/office/drawing/2014/main" val="1615802985"/>
                  </a:ext>
                </a:extLst>
              </a:tr>
              <a:tr h="9704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vMerge="1">
                  <a:txBody>
                    <a:bodyPr/>
                    <a:lstStyle/>
                    <a:p>
                      <a:endParaRPr kumimoji="1" lang="ja-JP" altLang="en-US"/>
                    </a:p>
                  </a:txBody>
                  <a:tcPr/>
                </a:tc>
                <a:extLst>
                  <a:ext uri="{0D108BD9-81ED-4DB2-BD59-A6C34878D82A}">
                    <a16:rowId xmlns:a16="http://schemas.microsoft.com/office/drawing/2014/main" val="2529736841"/>
                  </a:ext>
                </a:extLst>
              </a:tr>
              <a:tr h="260454">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39</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just">
                        <a:lnSpc>
                          <a:spcPts val="1300"/>
                        </a:lnSpc>
                        <a:spcAft>
                          <a:spcPts val="0"/>
                        </a:spcAft>
                      </a:pPr>
                      <a:r>
                        <a:rPr lang="ja-JP" sz="900" kern="0">
                          <a:effectLst/>
                          <a:latin typeface="BIZ UDPゴシック" panose="020B0400000000000000" pitchFamily="50" charset="-128"/>
                          <a:ea typeface="BIZ UDPゴシック" panose="020B0400000000000000" pitchFamily="50" charset="-128"/>
                        </a:rPr>
                        <a:t>銅、鉛、亜鉛精錬用焼結炉（ペレット焼成炉含）</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endParaRPr lang="ja-JP" sz="900" dirty="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extLst>
                  <a:ext uri="{0D108BD9-81ED-4DB2-BD59-A6C34878D82A}">
                    <a16:rowId xmlns:a16="http://schemas.microsoft.com/office/drawing/2014/main" val="316816035"/>
                  </a:ext>
                </a:extLst>
              </a:tr>
              <a:tr h="260454">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40</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just">
                        <a:lnSpc>
                          <a:spcPts val="1300"/>
                        </a:lnSpc>
                        <a:spcAft>
                          <a:spcPts val="0"/>
                        </a:spcAft>
                      </a:pPr>
                      <a:r>
                        <a:rPr lang="ja-JP" sz="900" kern="0">
                          <a:effectLst/>
                          <a:latin typeface="BIZ UDPゴシック" panose="020B0400000000000000" pitchFamily="50" charset="-128"/>
                          <a:ea typeface="BIZ UDPゴシック" panose="020B0400000000000000" pitchFamily="50" charset="-128"/>
                        </a:rPr>
                        <a:t>銅、鉛、亜鉛精錬用溶鉱炉（溶鉱用反射炉含）</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extLst>
                  <a:ext uri="{0D108BD9-81ED-4DB2-BD59-A6C34878D82A}">
                    <a16:rowId xmlns:a16="http://schemas.microsoft.com/office/drawing/2014/main" val="1108212913"/>
                  </a:ext>
                </a:extLst>
              </a:tr>
              <a:tr h="171293">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41</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just">
                        <a:lnSpc>
                          <a:spcPts val="1300"/>
                        </a:lnSpc>
                        <a:spcAft>
                          <a:spcPts val="0"/>
                        </a:spcAft>
                      </a:pPr>
                      <a:r>
                        <a:rPr lang="ja-JP" sz="900" kern="0">
                          <a:effectLst/>
                          <a:latin typeface="BIZ UDPゴシック" panose="020B0400000000000000" pitchFamily="50" charset="-128"/>
                          <a:ea typeface="BIZ UDPゴシック" panose="020B0400000000000000" pitchFamily="50" charset="-128"/>
                        </a:rPr>
                        <a:t>銅、鉛、亜鉛精錬用転炉</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extLst>
                  <a:ext uri="{0D108BD9-81ED-4DB2-BD59-A6C34878D82A}">
                    <a16:rowId xmlns:a16="http://schemas.microsoft.com/office/drawing/2014/main" val="739374381"/>
                  </a:ext>
                </a:extLst>
              </a:tr>
              <a:tr h="97049">
                <a:tc vMerge="1">
                  <a:txBody>
                    <a:bodyPr/>
                    <a:lstStyle/>
                    <a:p>
                      <a:endParaRPr kumimoji="1" lang="ja-JP" altLang="en-US"/>
                    </a:p>
                  </a:txBody>
                  <a:tcP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42</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rowSpan="2">
                  <a:txBody>
                    <a:bodyPr/>
                    <a:lstStyle/>
                    <a:p>
                      <a:pPr algn="just">
                        <a:lnSpc>
                          <a:spcPts val="1300"/>
                        </a:lnSpc>
                        <a:spcAft>
                          <a:spcPts val="0"/>
                        </a:spcAft>
                      </a:pPr>
                      <a:r>
                        <a:rPr lang="ja-JP" sz="900" kern="0">
                          <a:effectLst/>
                          <a:latin typeface="BIZ UDPゴシック" panose="020B0400000000000000" pitchFamily="50" charset="-128"/>
                          <a:ea typeface="BIZ UDPゴシック" panose="020B0400000000000000" pitchFamily="50" charset="-128"/>
                        </a:rPr>
                        <a:t>銅、鉛、亜鉛精錬用溶解炉</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extLst>
                  <a:ext uri="{0D108BD9-81ED-4DB2-BD59-A6C34878D82A}">
                    <a16:rowId xmlns:a16="http://schemas.microsoft.com/office/drawing/2014/main" val="1214892504"/>
                  </a:ext>
                </a:extLst>
              </a:tr>
              <a:tr h="9704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vMerge="1">
                  <a:txBody>
                    <a:bodyPr/>
                    <a:lstStyle/>
                    <a:p>
                      <a:endParaRPr kumimoji="1" lang="ja-JP" altLang="en-US"/>
                    </a:p>
                  </a:txBody>
                  <a:tcPr/>
                </a:tc>
                <a:extLst>
                  <a:ext uri="{0D108BD9-81ED-4DB2-BD59-A6C34878D82A}">
                    <a16:rowId xmlns:a16="http://schemas.microsoft.com/office/drawing/2014/main" val="1280290047"/>
                  </a:ext>
                </a:extLst>
              </a:tr>
              <a:tr h="97049">
                <a:tc vMerge="1">
                  <a:txBody>
                    <a:bodyPr/>
                    <a:lstStyle/>
                    <a:p>
                      <a:endParaRPr kumimoji="1" lang="ja-JP" altLang="en-US"/>
                    </a:p>
                  </a:txBody>
                  <a:tcPr/>
                </a:tc>
                <a:tc rowSpan="3">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43</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rowSpan="3">
                  <a:txBody>
                    <a:bodyPr/>
                    <a:lstStyle/>
                    <a:p>
                      <a:pPr algn="just">
                        <a:lnSpc>
                          <a:spcPts val="1300"/>
                        </a:lnSpc>
                        <a:spcAft>
                          <a:spcPts val="0"/>
                        </a:spcAft>
                      </a:pPr>
                      <a:r>
                        <a:rPr lang="ja-JP" sz="900" kern="0">
                          <a:effectLst/>
                          <a:latin typeface="BIZ UDPゴシック" panose="020B0400000000000000" pitchFamily="50" charset="-128"/>
                          <a:ea typeface="BIZ UDPゴシック" panose="020B0400000000000000" pitchFamily="50" charset="-128"/>
                        </a:rPr>
                        <a:t>銅、鉛、亜鉛精錬用乾燥炉</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16</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extLst>
                  <a:ext uri="{0D108BD9-81ED-4DB2-BD59-A6C34878D82A}">
                    <a16:rowId xmlns:a16="http://schemas.microsoft.com/office/drawing/2014/main" val="3344228988"/>
                  </a:ext>
                </a:extLst>
              </a:tr>
              <a:tr h="9704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33950" marR="33950" marT="0" marB="0" anchor="ctr"/>
                </a:tc>
                <a:tc vMerge="1">
                  <a:txBody>
                    <a:bodyPr/>
                    <a:lstStyle/>
                    <a:p>
                      <a:endParaRPr kumimoji="1" lang="ja-JP" altLang="en-US"/>
                    </a:p>
                  </a:txBody>
                  <a:tcPr/>
                </a:tc>
                <a:extLst>
                  <a:ext uri="{0D108BD9-81ED-4DB2-BD59-A6C34878D82A}">
                    <a16:rowId xmlns:a16="http://schemas.microsoft.com/office/drawing/2014/main" val="3147305874"/>
                  </a:ext>
                </a:extLst>
              </a:tr>
              <a:tr h="9704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just">
                        <a:spcAft>
                          <a:spcPts val="0"/>
                        </a:spcAft>
                      </a:pPr>
                      <a:r>
                        <a:rPr lang="ja-JP" sz="900" kern="0" dirty="0">
                          <a:effectLst/>
                          <a:latin typeface="BIZ UDPゴシック" panose="020B0400000000000000" pitchFamily="50" charset="-128"/>
                          <a:ea typeface="BIZ UDPゴシック" panose="020B0400000000000000" pitchFamily="50" charset="-128"/>
                        </a:rPr>
                        <a:t>備考：直接熱風乾燥炉は</a:t>
                      </a:r>
                      <a:r>
                        <a:rPr lang="en-US" sz="900" kern="0" dirty="0">
                          <a:effectLst/>
                          <a:latin typeface="BIZ UDPゴシック" panose="020B0400000000000000" pitchFamily="50" charset="-128"/>
                          <a:ea typeface="BIZ UDPゴシック" panose="020B0400000000000000" pitchFamily="50" charset="-128"/>
                        </a:rPr>
                        <a:t>On</a:t>
                      </a:r>
                      <a:r>
                        <a:rPr lang="ja-JP" sz="900" kern="0" dirty="0">
                          <a:effectLst/>
                          <a:latin typeface="BIZ UDPゴシック" panose="020B0400000000000000" pitchFamily="50" charset="-128"/>
                          <a:ea typeface="BIZ UDPゴシック" panose="020B0400000000000000" pitchFamily="50" charset="-128"/>
                        </a:rPr>
                        <a:t>＝</a:t>
                      </a:r>
                      <a:r>
                        <a:rPr lang="en-US" sz="900" kern="0" dirty="0" err="1">
                          <a:effectLst/>
                          <a:latin typeface="BIZ UDPゴシック" panose="020B0400000000000000" pitchFamily="50" charset="-128"/>
                          <a:ea typeface="BIZ UDPゴシック" panose="020B0400000000000000" pitchFamily="50" charset="-128"/>
                        </a:rPr>
                        <a:t>Os</a:t>
                      </a:r>
                      <a:endParaRPr lang="ja-JP" sz="900" kern="100" dirty="0">
                        <a:effectLst/>
                        <a:latin typeface="BIZ UDPゴシック" panose="020B0400000000000000" pitchFamily="50" charset="-128"/>
                        <a:ea typeface="BIZ UDPゴシック" panose="020B0400000000000000" pitchFamily="50" charset="-128"/>
                      </a:endParaRPr>
                    </a:p>
                  </a:txBody>
                  <a:tcPr marL="33950" marR="3395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8741041"/>
                  </a:ext>
                </a:extLst>
              </a:tr>
            </a:tbl>
          </a:graphicData>
        </a:graphic>
      </p:graphicFrame>
      <p:graphicFrame>
        <p:nvGraphicFramePr>
          <p:cNvPr id="6" name="表 5">
            <a:extLst>
              <a:ext uri="{FF2B5EF4-FFF2-40B4-BE49-F238E27FC236}">
                <a16:creationId xmlns:a16="http://schemas.microsoft.com/office/drawing/2014/main" id="{CB087C44-B513-4BB1-92F2-D4B502A491A0}"/>
              </a:ext>
            </a:extLst>
          </p:cNvPr>
          <p:cNvGraphicFramePr>
            <a:graphicFrameLocks noGrp="1"/>
          </p:cNvGraphicFramePr>
          <p:nvPr>
            <p:extLst>
              <p:ext uri="{D42A27DB-BD31-4B8C-83A1-F6EECF244321}">
                <p14:modId xmlns:p14="http://schemas.microsoft.com/office/powerpoint/2010/main" val="2358017484"/>
              </p:ext>
            </p:extLst>
          </p:nvPr>
        </p:nvGraphicFramePr>
        <p:xfrm>
          <a:off x="5030810" y="1297986"/>
          <a:ext cx="4538137" cy="5314594"/>
        </p:xfrm>
        <a:graphic>
          <a:graphicData uri="http://schemas.openxmlformats.org/drawingml/2006/table">
            <a:tbl>
              <a:tblPr firstRow="1" firstCol="1" bandRow="1">
                <a:tableStyleId>{5C22544A-7EE6-4342-B048-85BDC9FD1C3A}</a:tableStyleId>
              </a:tblPr>
              <a:tblGrid>
                <a:gridCol w="342808">
                  <a:extLst>
                    <a:ext uri="{9D8B030D-6E8A-4147-A177-3AD203B41FA5}">
                      <a16:colId xmlns:a16="http://schemas.microsoft.com/office/drawing/2014/main" val="2680087090"/>
                    </a:ext>
                  </a:extLst>
                </a:gridCol>
                <a:gridCol w="342808">
                  <a:extLst>
                    <a:ext uri="{9D8B030D-6E8A-4147-A177-3AD203B41FA5}">
                      <a16:colId xmlns:a16="http://schemas.microsoft.com/office/drawing/2014/main" val="2067480450"/>
                    </a:ext>
                  </a:extLst>
                </a:gridCol>
                <a:gridCol w="1947560">
                  <a:extLst>
                    <a:ext uri="{9D8B030D-6E8A-4147-A177-3AD203B41FA5}">
                      <a16:colId xmlns:a16="http://schemas.microsoft.com/office/drawing/2014/main" val="1213647578"/>
                    </a:ext>
                  </a:extLst>
                </a:gridCol>
                <a:gridCol w="639372">
                  <a:extLst>
                    <a:ext uri="{9D8B030D-6E8A-4147-A177-3AD203B41FA5}">
                      <a16:colId xmlns:a16="http://schemas.microsoft.com/office/drawing/2014/main" val="4132363618"/>
                    </a:ext>
                  </a:extLst>
                </a:gridCol>
                <a:gridCol w="396000">
                  <a:extLst>
                    <a:ext uri="{9D8B030D-6E8A-4147-A177-3AD203B41FA5}">
                      <a16:colId xmlns:a16="http://schemas.microsoft.com/office/drawing/2014/main" val="47516060"/>
                    </a:ext>
                  </a:extLst>
                </a:gridCol>
                <a:gridCol w="398725">
                  <a:extLst>
                    <a:ext uri="{9D8B030D-6E8A-4147-A177-3AD203B41FA5}">
                      <a16:colId xmlns:a16="http://schemas.microsoft.com/office/drawing/2014/main" val="656523764"/>
                    </a:ext>
                  </a:extLst>
                </a:gridCol>
                <a:gridCol w="470864">
                  <a:extLst>
                    <a:ext uri="{9D8B030D-6E8A-4147-A177-3AD203B41FA5}">
                      <a16:colId xmlns:a16="http://schemas.microsoft.com/office/drawing/2014/main" val="242044549"/>
                    </a:ext>
                  </a:extLst>
                </a:gridCol>
              </a:tblGrid>
              <a:tr h="360000">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令別表第１</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規則別表第２</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rowSpan="2">
                  <a:txBody>
                    <a:bodyPr/>
                    <a:lstStyle/>
                    <a:p>
                      <a:pPr algn="l">
                        <a:spcAft>
                          <a:spcPts val="0"/>
                        </a:spcAft>
                      </a:pPr>
                      <a:r>
                        <a:rPr lang="ja-JP" sz="900" kern="0" dirty="0">
                          <a:effectLst/>
                          <a:latin typeface="BIZ UDPゴシック" panose="020B0400000000000000" pitchFamily="50" charset="-128"/>
                          <a:ea typeface="BIZ UDPゴシック" panose="020B0400000000000000" pitchFamily="50" charset="-128"/>
                        </a:rPr>
                        <a:t>ばい煙発生施設の種類</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排出ガス規模</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gridSpan="2">
                  <a:txBody>
                    <a:bodyPr/>
                    <a:lstStyle/>
                    <a:p>
                      <a:pPr algn="ctr">
                        <a:spcAft>
                          <a:spcPts val="0"/>
                        </a:spcAft>
                      </a:pPr>
                      <a:r>
                        <a:rPr lang="ja-JP" altLang="ja-JP" sz="900" kern="0" dirty="0">
                          <a:effectLst/>
                          <a:latin typeface="BIZ UDPゴシック" panose="020B0400000000000000" pitchFamily="50" charset="-128"/>
                          <a:ea typeface="BIZ UDPゴシック" panose="020B0400000000000000" pitchFamily="50" charset="-128"/>
                        </a:rPr>
                        <a:t>排出基準</a:t>
                      </a:r>
                      <a:r>
                        <a:rPr lang="en-US" altLang="ja-JP" sz="900" kern="0" dirty="0">
                          <a:effectLst/>
                          <a:latin typeface="BIZ UDPゴシック" panose="020B0400000000000000" pitchFamily="50" charset="-128"/>
                          <a:ea typeface="BIZ UDPゴシック" panose="020B0400000000000000" pitchFamily="50" charset="-128"/>
                        </a:rPr>
                        <a:t>(g/Nm</a:t>
                      </a:r>
                      <a:r>
                        <a:rPr lang="en-US" altLang="ja-JP" sz="900" kern="0" baseline="30000" dirty="0">
                          <a:effectLst/>
                          <a:latin typeface="BIZ UDPゴシック" panose="020B0400000000000000" pitchFamily="50" charset="-128"/>
                          <a:ea typeface="BIZ UDPゴシック" panose="020B0400000000000000" pitchFamily="50" charset="-128"/>
                        </a:rPr>
                        <a:t>3</a:t>
                      </a:r>
                      <a:r>
                        <a:rPr lang="en-US" altLang="ja-JP" sz="900" kern="0" dirty="0">
                          <a:effectLst/>
                          <a:latin typeface="BIZ UDPゴシック" panose="020B0400000000000000" pitchFamily="50" charset="-128"/>
                          <a:ea typeface="BIZ UDPゴシック" panose="020B0400000000000000" pitchFamily="50" charset="-128"/>
                        </a:rPr>
                        <a:t>)</a:t>
                      </a:r>
                      <a:endParaRPr lang="ja-JP" sz="600" kern="100" dirty="0">
                        <a:effectLst/>
                        <a:latin typeface="BIZ UDPゴシック" panose="020B0400000000000000" pitchFamily="50" charset="-128"/>
                        <a:ea typeface="BIZ UDPゴシック" panose="020B0400000000000000" pitchFamily="50" charset="-128"/>
                      </a:endParaRPr>
                    </a:p>
                  </a:txBody>
                  <a:tcPr marL="37314" marR="37314" marT="0" marB="0" anchor="ctr"/>
                </a:tc>
                <a:tc hMerge="1">
                  <a:txBody>
                    <a:bodyPr/>
                    <a:lstStyle/>
                    <a:p>
                      <a:endParaRPr kumimoji="1" lang="ja-JP" altLang="en-US"/>
                    </a:p>
                  </a:txBody>
                  <a:tcP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On</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extLst>
                  <a:ext uri="{0D108BD9-81ED-4DB2-BD59-A6C34878D82A}">
                    <a16:rowId xmlns:a16="http://schemas.microsoft.com/office/drawing/2014/main" val="1300684027"/>
                  </a:ext>
                </a:extLst>
              </a:tr>
              <a:tr h="324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dirty="0"/>
                    </a:p>
                  </a:txBody>
                  <a:tcPr/>
                </a:tc>
                <a:tc>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（万Ｎｍ</a:t>
                      </a:r>
                      <a:r>
                        <a:rPr lang="en-US" sz="900" kern="0" baseline="30000" dirty="0">
                          <a:effectLst/>
                          <a:latin typeface="BIZ UDPゴシック" panose="020B0400000000000000" pitchFamily="50" charset="-128"/>
                          <a:ea typeface="BIZ UDPゴシック" panose="020B0400000000000000" pitchFamily="50" charset="-128"/>
                        </a:rPr>
                        <a:t>3</a:t>
                      </a:r>
                      <a:r>
                        <a:rPr 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ｈ）</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A</a:t>
                      </a:r>
                      <a:r>
                        <a:rPr lang="ja-JP" sz="900" kern="0" dirty="0">
                          <a:effectLst/>
                          <a:latin typeface="BIZ UDPゴシック" panose="020B0400000000000000" pitchFamily="50" charset="-128"/>
                          <a:ea typeface="BIZ UDPゴシック" panose="020B0400000000000000" pitchFamily="50" charset="-128"/>
                        </a:rPr>
                        <a:t>地域</a:t>
                      </a:r>
                      <a:endParaRPr lang="ja-JP" sz="900" kern="100" dirty="0">
                        <a:effectLst/>
                        <a:latin typeface="BIZ UDPゴシック" panose="020B0400000000000000" pitchFamily="50" charset="-128"/>
                        <a:ea typeface="BIZ UDPゴシック" panose="020B0400000000000000" pitchFamily="50" charset="-128"/>
                      </a:endParaRPr>
                    </a:p>
                  </a:txBody>
                  <a:tcPr marL="34060" marR="34060" marT="0" marB="0" anchor="ctr"/>
                </a:tc>
                <a:tc>
                  <a:txBody>
                    <a:bodyPr/>
                    <a:lstStyle/>
                    <a:p>
                      <a:r>
                        <a:rPr lang="en-US" sz="900" kern="0" dirty="0">
                          <a:effectLst/>
                          <a:latin typeface="BIZ UDPゴシック" panose="020B0400000000000000" pitchFamily="50" charset="-128"/>
                          <a:ea typeface="BIZ UDPゴシック" panose="020B0400000000000000" pitchFamily="50" charset="-128"/>
                        </a:rPr>
                        <a:t>A</a:t>
                      </a:r>
                      <a:r>
                        <a:rPr lang="ja-JP" sz="900" kern="0" dirty="0">
                          <a:effectLst/>
                          <a:latin typeface="BIZ UDPゴシック" panose="020B0400000000000000" pitchFamily="50" charset="-128"/>
                          <a:ea typeface="BIZ UDPゴシック" panose="020B0400000000000000" pitchFamily="50" charset="-128"/>
                        </a:rPr>
                        <a:t>地域以外</a:t>
                      </a:r>
                      <a:endParaRPr kumimoji="1" lang="ja-JP" altLang="en-US" dirty="0">
                        <a:latin typeface="BIZ UDPゴシック" panose="020B0400000000000000" pitchFamily="50" charset="-128"/>
                        <a:ea typeface="BIZ UDPゴシック" panose="020B0400000000000000" pitchFamily="50" charset="-128"/>
                      </a:endParaRPr>
                    </a:p>
                  </a:txBody>
                  <a:tcPr marL="34060" marR="34060" marT="0" marB="0" anchor="ctr"/>
                </a:tc>
                <a:tc vMerge="1">
                  <a:txBody>
                    <a:bodyPr/>
                    <a:lstStyle/>
                    <a:p>
                      <a:endParaRPr kumimoji="1" lang="ja-JP" altLang="en-US"/>
                    </a:p>
                  </a:txBody>
                  <a:tcPr/>
                </a:tc>
                <a:extLst>
                  <a:ext uri="{0D108BD9-81ED-4DB2-BD59-A6C34878D82A}">
                    <a16:rowId xmlns:a16="http://schemas.microsoft.com/office/drawing/2014/main" val="1166753058"/>
                  </a:ext>
                </a:extLst>
              </a:tr>
              <a:tr h="106666">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一八</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44</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just">
                        <a:spcAft>
                          <a:spcPts val="0"/>
                        </a:spcAft>
                      </a:pPr>
                      <a:r>
                        <a:rPr lang="ja-JP" sz="900" kern="0" dirty="0">
                          <a:effectLst/>
                          <a:latin typeface="BIZ UDPゴシック" panose="020B0400000000000000" pitchFamily="50" charset="-128"/>
                          <a:ea typeface="BIZ UDPゴシック" panose="020B0400000000000000" pitchFamily="50" charset="-128"/>
                        </a:rPr>
                        <a:t>活性炭製造用反応炉（塩化亜鉛を使用するもの）</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endParaRPr lang="ja-JP" sz="900" dirty="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r>
                        <a:rPr lang="en-US" sz="900" kern="0" dirty="0">
                          <a:effectLst/>
                          <a:latin typeface="BIZ UDPゴシック" panose="020B0400000000000000" pitchFamily="50" charset="-128"/>
                          <a:ea typeface="BIZ UDPゴシック" panose="020B0400000000000000" pitchFamily="50" charset="-128"/>
                        </a:rPr>
                        <a:t>0.30</a:t>
                      </a:r>
                      <a:endParaRPr kumimoji="1" lang="ja-JP" altLang="en-US" dirty="0">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6</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extLst>
                  <a:ext uri="{0D108BD9-81ED-4DB2-BD59-A6C34878D82A}">
                    <a16:rowId xmlns:a16="http://schemas.microsoft.com/office/drawing/2014/main" val="744898901"/>
                  </a:ext>
                </a:extLst>
              </a:tr>
              <a:tr h="16471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endParaRPr lang="ja-JP" sz="900" dirty="0">
                        <a:effectLst/>
                        <a:latin typeface="BIZ UDPゴシック" panose="020B0400000000000000" pitchFamily="50" charset="-128"/>
                        <a:ea typeface="BIZ UDPゴシック" panose="020B0400000000000000" pitchFamily="50" charset="-128"/>
                      </a:endParaRPr>
                    </a:p>
                  </a:txBody>
                  <a:tcPr marL="37314" marR="37314" marT="0" marB="0"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33990635"/>
                  </a:ext>
                </a:extLst>
              </a:tr>
              <a:tr h="180918">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二〇</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45</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アルミニウム精錬用電解炉</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0.03</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r>
                        <a:rPr lang="en-US" sz="900" kern="0">
                          <a:effectLst/>
                          <a:latin typeface="BIZ UDPゴシック" panose="020B0400000000000000" pitchFamily="50" charset="-128"/>
                          <a:ea typeface="BIZ UDPゴシック" panose="020B0400000000000000" pitchFamily="50" charset="-128"/>
                        </a:rPr>
                        <a:t>0.05</a:t>
                      </a:r>
                      <a:endParaRPr kumimoji="1" lang="ja-JP" altLang="en-US">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extLst>
                  <a:ext uri="{0D108BD9-81ED-4DB2-BD59-A6C34878D82A}">
                    <a16:rowId xmlns:a16="http://schemas.microsoft.com/office/drawing/2014/main" val="2325009124"/>
                  </a:ext>
                </a:extLst>
              </a:tr>
              <a:tr h="106666">
                <a:tc rowSpan="2">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二一</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46</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just">
                        <a:spcAft>
                          <a:spcPts val="0"/>
                        </a:spcAft>
                      </a:pPr>
                      <a:r>
                        <a:rPr lang="ja-JP" sz="900" kern="0" dirty="0">
                          <a:effectLst/>
                          <a:latin typeface="BIZ UDPゴシック" panose="020B0400000000000000" pitchFamily="50" charset="-128"/>
                          <a:ea typeface="BIZ UDPゴシック" panose="020B0400000000000000" pitchFamily="50" charset="-128"/>
                        </a:rPr>
                        <a:t>燐、燐酸、燐酸質肥料、複合肥料</a:t>
                      </a:r>
                      <a:endParaRPr lang="ja-JP" sz="900" kern="100" dirty="0">
                        <a:effectLst/>
                        <a:latin typeface="BIZ UDPゴシック" panose="020B0400000000000000" pitchFamily="50" charset="-128"/>
                        <a:ea typeface="BIZ UDPゴシック" panose="020B0400000000000000" pitchFamily="50" charset="-128"/>
                      </a:endParaRPr>
                    </a:p>
                    <a:p>
                      <a:pPr algn="just">
                        <a:spcAft>
                          <a:spcPts val="0"/>
                        </a:spcAft>
                      </a:pPr>
                      <a:r>
                        <a:rPr lang="ja-JP" sz="900" kern="0" dirty="0">
                          <a:effectLst/>
                          <a:latin typeface="BIZ UDPゴシック" panose="020B0400000000000000" pitchFamily="50" charset="-128"/>
                          <a:ea typeface="BIZ UDPゴシック" panose="020B0400000000000000" pitchFamily="50" charset="-128"/>
                        </a:rPr>
                        <a:t>製造用焼成炉</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r>
                        <a:rPr lang="en-US" sz="900" kern="0">
                          <a:effectLst/>
                          <a:latin typeface="BIZ UDPゴシック" panose="020B0400000000000000" pitchFamily="50" charset="-128"/>
                          <a:ea typeface="BIZ UDPゴシック" panose="020B0400000000000000" pitchFamily="50" charset="-128"/>
                        </a:rPr>
                        <a:t>0.15</a:t>
                      </a:r>
                      <a:endParaRPr kumimoji="1" lang="ja-JP" altLang="en-US">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extLst>
                  <a:ext uri="{0D108BD9-81ED-4DB2-BD59-A6C34878D82A}">
                    <a16:rowId xmlns:a16="http://schemas.microsoft.com/office/drawing/2014/main" val="3350950536"/>
                  </a:ext>
                </a:extLst>
              </a:tr>
              <a:tr h="16471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7314" marR="37314" marT="0" marB="0"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105374384"/>
                  </a:ext>
                </a:extLst>
              </a:tr>
              <a:tr h="106666">
                <a:tc rowSpan="2">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二一</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47</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燐、燐酸、燐酸質肥料、複合肥料製造用溶解炉</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r>
                        <a:rPr lang="en-US" sz="900" kern="0">
                          <a:effectLst/>
                          <a:latin typeface="BIZ UDPゴシック" panose="020B0400000000000000" pitchFamily="50" charset="-128"/>
                          <a:ea typeface="BIZ UDPゴシック" panose="020B0400000000000000" pitchFamily="50" charset="-128"/>
                        </a:rPr>
                        <a:t>0.20</a:t>
                      </a:r>
                      <a:endParaRPr kumimoji="1" lang="ja-JP" altLang="en-US">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extLst>
                  <a:ext uri="{0D108BD9-81ED-4DB2-BD59-A6C34878D82A}">
                    <a16:rowId xmlns:a16="http://schemas.microsoft.com/office/drawing/2014/main" val="3827082158"/>
                  </a:ext>
                </a:extLst>
              </a:tr>
              <a:tr h="16471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7314" marR="37314" marT="0" marB="0"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91573477"/>
                  </a:ext>
                </a:extLst>
              </a:tr>
              <a:tr h="106666">
                <a:tc rowSpan="3">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二三</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48</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トリポリ燐酸ナトリウム製造用乾燥炉</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0.05</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r>
                        <a:rPr lang="en-US" sz="900" kern="0" dirty="0">
                          <a:effectLst/>
                          <a:latin typeface="BIZ UDPゴシック" panose="020B0400000000000000" pitchFamily="50" charset="-128"/>
                          <a:ea typeface="BIZ UDPゴシック" panose="020B0400000000000000" pitchFamily="50" charset="-128"/>
                        </a:rPr>
                        <a:t>0.10</a:t>
                      </a:r>
                      <a:endParaRPr kumimoji="1" lang="ja-JP" altLang="en-US" dirty="0">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16</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extLst>
                  <a:ext uri="{0D108BD9-81ED-4DB2-BD59-A6C34878D82A}">
                    <a16:rowId xmlns:a16="http://schemas.microsoft.com/office/drawing/2014/main" val="527088643"/>
                  </a:ext>
                </a:extLst>
              </a:tr>
              <a:tr h="10666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marL="342900" indent="-342900" algn="just">
                        <a:spcAft>
                          <a:spcPts val="0"/>
                        </a:spcAft>
                      </a:pPr>
                      <a:r>
                        <a:rPr lang="ja-JP" sz="900" kern="0">
                          <a:effectLst/>
                          <a:latin typeface="BIZ UDPゴシック" panose="020B0400000000000000" pitchFamily="50" charset="-128"/>
                          <a:ea typeface="BIZ UDPゴシック" panose="020B0400000000000000" pitchFamily="50" charset="-128"/>
                        </a:rPr>
                        <a:t>備考：直接熱風乾燥炉は</a:t>
                      </a:r>
                      <a:r>
                        <a:rPr lang="en-US" sz="900" kern="0">
                          <a:effectLst/>
                          <a:latin typeface="BIZ UDPゴシック" panose="020B0400000000000000" pitchFamily="50" charset="-128"/>
                          <a:ea typeface="BIZ UDPゴシック" panose="020B0400000000000000" pitchFamily="50" charset="-128"/>
                        </a:rPr>
                        <a:t>On</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hMerge="1">
                  <a:txBody>
                    <a:bodyPr/>
                    <a:lstStyle/>
                    <a:p>
                      <a:endParaRPr kumimoji="1" lang="ja-JP" altLang="en-US"/>
                    </a:p>
                  </a:txBody>
                  <a:tcPr/>
                </a:tc>
                <a:tc hMerge="1">
                  <a:txBody>
                    <a:bodyPr/>
                    <a:lstStyle/>
                    <a:p>
                      <a:endParaRPr kumimoji="1" lang="ja-JP" altLang="en-US"/>
                    </a:p>
                  </a:txBody>
                  <a:tcPr/>
                </a:tc>
                <a:tc hMerge="1">
                  <a:txBody>
                    <a:bodyPr/>
                    <a:lstStyle/>
                    <a:p>
                      <a:pPr marL="342900" indent="-342900" algn="just">
                        <a:spcAft>
                          <a:spcPts val="0"/>
                        </a:spcAft>
                      </a:pPr>
                      <a:endParaRPr lang="ja-JP" sz="900" kern="100">
                        <a:effectLst/>
                        <a:latin typeface="Times New Roman" panose="02020603050405020304" pitchFamily="18" charset="0"/>
                        <a:ea typeface="ＭＳ 明朝" panose="02020609040205080304" pitchFamily="17" charset="-128"/>
                      </a:endParaRPr>
                    </a:p>
                  </a:txBody>
                  <a:tcPr marL="37314" marR="37314" marT="0" marB="0" anchor="ctr"/>
                </a:tc>
                <a:extLst>
                  <a:ext uri="{0D108BD9-81ED-4DB2-BD59-A6C34878D82A}">
                    <a16:rowId xmlns:a16="http://schemas.microsoft.com/office/drawing/2014/main" val="4016318063"/>
                  </a:ext>
                </a:extLst>
              </a:tr>
              <a:tr h="180918">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49</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トリポリ燐酸ナトリウム製造用焼成炉</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r>
                        <a:rPr lang="en-US" sz="900" kern="0">
                          <a:effectLst/>
                          <a:latin typeface="BIZ UDPゴシック" panose="020B0400000000000000" pitchFamily="50" charset="-128"/>
                          <a:ea typeface="BIZ UDPゴシック" panose="020B0400000000000000" pitchFamily="50" charset="-128"/>
                        </a:rPr>
                        <a:t>0.15</a:t>
                      </a:r>
                      <a:endParaRPr kumimoji="1" lang="ja-JP" altLang="en-US">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extLst>
                  <a:ext uri="{0D108BD9-81ED-4DB2-BD59-A6C34878D82A}">
                    <a16:rowId xmlns:a16="http://schemas.microsoft.com/office/drawing/2014/main" val="2371342775"/>
                  </a:ext>
                </a:extLst>
              </a:tr>
              <a:tr h="106666">
                <a:tc rowSpan="2">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二四</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50</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鉛の二次精錬</a:t>
                      </a:r>
                      <a:endParaRPr lang="ja-JP" sz="900" kern="100">
                        <a:effectLst/>
                        <a:latin typeface="BIZ UDPゴシック" panose="020B0400000000000000" pitchFamily="50" charset="-128"/>
                        <a:ea typeface="BIZ UDPゴシック" panose="020B0400000000000000" pitchFamily="50" charset="-128"/>
                      </a:endParaRPr>
                    </a:p>
                    <a:p>
                      <a:pPr algn="just">
                        <a:spcAft>
                          <a:spcPts val="0"/>
                        </a:spcAft>
                      </a:pPr>
                      <a:r>
                        <a:rPr lang="ja-JP" sz="900" kern="0">
                          <a:effectLst/>
                          <a:latin typeface="BIZ UDPゴシック" panose="020B0400000000000000" pitchFamily="50" charset="-128"/>
                          <a:ea typeface="BIZ UDPゴシック" panose="020B0400000000000000" pitchFamily="50" charset="-128"/>
                        </a:rPr>
                        <a:t>鉛の管、板、線の製造用溶解炉</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0.05</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r>
                        <a:rPr lang="en-US" sz="900" kern="0">
                          <a:effectLst/>
                          <a:latin typeface="BIZ UDPゴシック" panose="020B0400000000000000" pitchFamily="50" charset="-128"/>
                          <a:ea typeface="BIZ UDPゴシック" panose="020B0400000000000000" pitchFamily="50" charset="-128"/>
                        </a:rPr>
                        <a:t>0.10</a:t>
                      </a:r>
                      <a:endParaRPr kumimoji="1" lang="ja-JP" altLang="en-US">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extLst>
                  <a:ext uri="{0D108BD9-81ED-4DB2-BD59-A6C34878D82A}">
                    <a16:rowId xmlns:a16="http://schemas.microsoft.com/office/drawing/2014/main" val="2416180779"/>
                  </a:ext>
                </a:extLst>
              </a:tr>
              <a:tr h="16471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r>
                        <a:rPr lang="en-US" sz="900" kern="0">
                          <a:effectLst/>
                          <a:latin typeface="BIZ UDPゴシック" panose="020B0400000000000000" pitchFamily="50" charset="-128"/>
                          <a:ea typeface="BIZ UDPゴシック" panose="020B0400000000000000" pitchFamily="50" charset="-128"/>
                        </a:rPr>
                        <a:t>0.20</a:t>
                      </a:r>
                      <a:endParaRPr kumimoji="1" lang="ja-JP" altLang="en-US">
                        <a:latin typeface="BIZ UDPゴシック" panose="020B0400000000000000" pitchFamily="50" charset="-128"/>
                        <a:ea typeface="BIZ UDPゴシック" panose="020B0400000000000000" pitchFamily="50" charset="-128"/>
                      </a:endParaRPr>
                    </a:p>
                  </a:txBody>
                  <a:tcPr marL="37314" marR="37314" marT="0" marB="0" anchor="ctr"/>
                </a:tc>
                <a:tc vMerge="1">
                  <a:txBody>
                    <a:bodyPr/>
                    <a:lstStyle/>
                    <a:p>
                      <a:endParaRPr kumimoji="1" lang="ja-JP" altLang="en-US"/>
                    </a:p>
                  </a:txBody>
                  <a:tcPr/>
                </a:tc>
                <a:extLst>
                  <a:ext uri="{0D108BD9-81ED-4DB2-BD59-A6C34878D82A}">
                    <a16:rowId xmlns:a16="http://schemas.microsoft.com/office/drawing/2014/main" val="2064589200"/>
                  </a:ext>
                </a:extLst>
              </a:tr>
              <a:tr h="106666">
                <a:tc rowSpan="2">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二五</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51</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鉛蓄電池製造用溶解炉</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r>
                        <a:rPr lang="en-US" sz="900" kern="0">
                          <a:effectLst/>
                          <a:latin typeface="BIZ UDPゴシック" panose="020B0400000000000000" pitchFamily="50" charset="-128"/>
                          <a:ea typeface="BIZ UDPゴシック" panose="020B0400000000000000" pitchFamily="50" charset="-128"/>
                        </a:rPr>
                        <a:t>0.10</a:t>
                      </a:r>
                      <a:endParaRPr kumimoji="1" lang="ja-JP" altLang="en-US">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extLst>
                  <a:ext uri="{0D108BD9-81ED-4DB2-BD59-A6C34878D82A}">
                    <a16:rowId xmlns:a16="http://schemas.microsoft.com/office/drawing/2014/main" val="1088053220"/>
                  </a:ext>
                </a:extLst>
              </a:tr>
              <a:tr h="10666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r>
                        <a:rPr lang="en-US" sz="900" kern="0">
                          <a:effectLst/>
                          <a:latin typeface="BIZ UDPゴシック" panose="020B0400000000000000" pitchFamily="50" charset="-128"/>
                          <a:ea typeface="BIZ UDPゴシック" panose="020B0400000000000000" pitchFamily="50" charset="-128"/>
                        </a:rPr>
                        <a:t>0.15</a:t>
                      </a:r>
                      <a:endParaRPr kumimoji="1" lang="ja-JP" altLang="en-US">
                        <a:latin typeface="BIZ UDPゴシック" panose="020B0400000000000000" pitchFamily="50" charset="-128"/>
                        <a:ea typeface="BIZ UDPゴシック" panose="020B0400000000000000" pitchFamily="50" charset="-128"/>
                      </a:endParaRPr>
                    </a:p>
                  </a:txBody>
                  <a:tcPr marL="37314" marR="37314" marT="0" marB="0" anchor="ctr"/>
                </a:tc>
                <a:tc vMerge="1">
                  <a:txBody>
                    <a:bodyPr/>
                    <a:lstStyle/>
                    <a:p>
                      <a:endParaRPr kumimoji="1" lang="ja-JP" altLang="en-US"/>
                    </a:p>
                  </a:txBody>
                  <a:tcPr/>
                </a:tc>
                <a:extLst>
                  <a:ext uri="{0D108BD9-81ED-4DB2-BD59-A6C34878D82A}">
                    <a16:rowId xmlns:a16="http://schemas.microsoft.com/office/drawing/2014/main" val="1212349205"/>
                  </a:ext>
                </a:extLst>
              </a:tr>
              <a:tr h="106666">
                <a:tc rowSpan="5">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二六</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52</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鉛系顔料製造用溶解炉</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r>
                        <a:rPr lang="en-US" sz="900" kern="0">
                          <a:effectLst/>
                          <a:latin typeface="BIZ UDPゴシック" panose="020B0400000000000000" pitchFamily="50" charset="-128"/>
                          <a:ea typeface="BIZ UDPゴシック" panose="020B0400000000000000" pitchFamily="50" charset="-128"/>
                        </a:rPr>
                        <a:t>0.10</a:t>
                      </a:r>
                      <a:endParaRPr kumimoji="1" lang="ja-JP" altLang="en-US">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extLst>
                  <a:ext uri="{0D108BD9-81ED-4DB2-BD59-A6C34878D82A}">
                    <a16:rowId xmlns:a16="http://schemas.microsoft.com/office/drawing/2014/main" val="65796195"/>
                  </a:ext>
                </a:extLst>
              </a:tr>
              <a:tr h="10666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r>
                        <a:rPr lang="en-US" sz="900" kern="0">
                          <a:effectLst/>
                          <a:latin typeface="BIZ UDPゴシック" panose="020B0400000000000000" pitchFamily="50" charset="-128"/>
                          <a:ea typeface="BIZ UDPゴシック" panose="020B0400000000000000" pitchFamily="50" charset="-128"/>
                        </a:rPr>
                        <a:t>0.15</a:t>
                      </a:r>
                      <a:endParaRPr kumimoji="1" lang="ja-JP" altLang="en-US">
                        <a:latin typeface="BIZ UDPゴシック" panose="020B0400000000000000" pitchFamily="50" charset="-128"/>
                        <a:ea typeface="BIZ UDPゴシック" panose="020B0400000000000000" pitchFamily="50" charset="-128"/>
                      </a:endParaRPr>
                    </a:p>
                  </a:txBody>
                  <a:tcPr marL="37314" marR="37314" marT="0" marB="0" anchor="ctr"/>
                </a:tc>
                <a:tc vMerge="1">
                  <a:txBody>
                    <a:bodyPr/>
                    <a:lstStyle/>
                    <a:p>
                      <a:endParaRPr kumimoji="1" lang="ja-JP" altLang="en-US"/>
                    </a:p>
                  </a:txBody>
                  <a:tcPr/>
                </a:tc>
                <a:extLst>
                  <a:ext uri="{0D108BD9-81ED-4DB2-BD59-A6C34878D82A}">
                    <a16:rowId xmlns:a16="http://schemas.microsoft.com/office/drawing/2014/main" val="1467852785"/>
                  </a:ext>
                </a:extLst>
              </a:tr>
              <a:tr h="180918">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53</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鉛系顔料製造用反射炉</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r>
                        <a:rPr lang="en-US" sz="900" kern="0">
                          <a:effectLst/>
                          <a:latin typeface="BIZ UDPゴシック" panose="020B0400000000000000" pitchFamily="50" charset="-128"/>
                          <a:ea typeface="BIZ UDPゴシック" panose="020B0400000000000000" pitchFamily="50" charset="-128"/>
                        </a:rPr>
                        <a:t>0.10</a:t>
                      </a:r>
                      <a:endParaRPr kumimoji="1" lang="ja-JP" altLang="en-US">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extLst>
                  <a:ext uri="{0D108BD9-81ED-4DB2-BD59-A6C34878D82A}">
                    <a16:rowId xmlns:a16="http://schemas.microsoft.com/office/drawing/2014/main" val="3637080780"/>
                  </a:ext>
                </a:extLst>
              </a:tr>
              <a:tr h="106666">
                <a:tc vMerge="1">
                  <a:txBody>
                    <a:bodyPr/>
                    <a:lstStyle/>
                    <a:p>
                      <a:endParaRPr kumimoji="1" lang="ja-JP" altLang="en-US"/>
                    </a:p>
                  </a:txBody>
                  <a:tcP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54</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just">
                        <a:spcAft>
                          <a:spcPts val="0"/>
                        </a:spcAft>
                      </a:pPr>
                      <a:r>
                        <a:rPr lang="ja-JP" sz="900" kern="0" dirty="0">
                          <a:effectLst/>
                          <a:latin typeface="BIZ UDPゴシック" panose="020B0400000000000000" pitchFamily="50" charset="-128"/>
                          <a:ea typeface="BIZ UDPゴシック" panose="020B0400000000000000" pitchFamily="50" charset="-128"/>
                        </a:rPr>
                        <a:t>鉛系顔料製造用反応炉（硝酸鉛製造用を除く）</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0.03</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r>
                        <a:rPr lang="en-US" sz="900" kern="0" dirty="0">
                          <a:effectLst/>
                          <a:latin typeface="BIZ UDPゴシック" panose="020B0400000000000000" pitchFamily="50" charset="-128"/>
                          <a:ea typeface="BIZ UDPゴシック" panose="020B0400000000000000" pitchFamily="50" charset="-128"/>
                        </a:rPr>
                        <a:t>0.05</a:t>
                      </a:r>
                      <a:endParaRPr kumimoji="1" lang="ja-JP" altLang="en-US" dirty="0">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6</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extLst>
                  <a:ext uri="{0D108BD9-81ED-4DB2-BD59-A6C34878D82A}">
                    <a16:rowId xmlns:a16="http://schemas.microsoft.com/office/drawing/2014/main" val="2613119515"/>
                  </a:ext>
                </a:extLst>
              </a:tr>
              <a:tr h="16471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marL="342900" indent="-342900" algn="just">
                        <a:spcAft>
                          <a:spcPts val="0"/>
                        </a:spcAft>
                      </a:pPr>
                      <a:r>
                        <a:rPr lang="ja-JP" sz="900" kern="0">
                          <a:effectLst/>
                          <a:latin typeface="BIZ UDPゴシック" panose="020B0400000000000000" pitchFamily="50" charset="-128"/>
                          <a:ea typeface="BIZ UDPゴシック" panose="020B0400000000000000" pitchFamily="50" charset="-128"/>
                        </a:rPr>
                        <a:t>備考：鉛酸化物製造用反応炉は</a:t>
                      </a:r>
                      <a:r>
                        <a:rPr lang="en-US" sz="900" kern="0">
                          <a:effectLst/>
                          <a:latin typeface="BIZ UDPゴシック" panose="020B0400000000000000" pitchFamily="50" charset="-128"/>
                          <a:ea typeface="BIZ UDPゴシック" panose="020B0400000000000000" pitchFamily="50" charset="-128"/>
                        </a:rPr>
                        <a:t>On</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hMerge="1">
                  <a:txBody>
                    <a:bodyPr/>
                    <a:lstStyle/>
                    <a:p>
                      <a:endParaRPr kumimoji="1" lang="ja-JP" altLang="en-US"/>
                    </a:p>
                  </a:txBody>
                  <a:tcPr/>
                </a:tc>
                <a:tc hMerge="1">
                  <a:txBody>
                    <a:bodyPr/>
                    <a:lstStyle/>
                    <a:p>
                      <a:endParaRPr kumimoji="1" lang="ja-JP" altLang="en-US"/>
                    </a:p>
                  </a:txBody>
                  <a:tcPr/>
                </a:tc>
                <a:tc hMerge="1">
                  <a:txBody>
                    <a:bodyPr/>
                    <a:lstStyle/>
                    <a:p>
                      <a:pPr marL="342900" indent="-342900" algn="just">
                        <a:spcAft>
                          <a:spcPts val="0"/>
                        </a:spcAft>
                      </a:pPr>
                      <a:endParaRPr lang="ja-JP" sz="900" kern="100">
                        <a:effectLst/>
                        <a:latin typeface="Times New Roman" panose="02020603050405020304" pitchFamily="18" charset="0"/>
                        <a:ea typeface="ＭＳ 明朝" panose="02020609040205080304" pitchFamily="17" charset="-128"/>
                      </a:endParaRPr>
                    </a:p>
                  </a:txBody>
                  <a:tcPr marL="37314" marR="37314" marT="0" marB="0" anchor="ctr"/>
                </a:tc>
                <a:extLst>
                  <a:ext uri="{0D108BD9-81ED-4DB2-BD59-A6C34878D82A}">
                    <a16:rowId xmlns:a16="http://schemas.microsoft.com/office/drawing/2014/main" val="4112593801"/>
                  </a:ext>
                </a:extLst>
              </a:tr>
              <a:tr h="106666">
                <a:tc rowSpan="2">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二八</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55</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コ－クス炉</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0.10</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r>
                        <a:rPr lang="en-US" sz="900" kern="0" dirty="0">
                          <a:effectLst/>
                          <a:latin typeface="BIZ UDPゴシック" panose="020B0400000000000000" pitchFamily="50" charset="-128"/>
                          <a:ea typeface="BIZ UDPゴシック" panose="020B0400000000000000" pitchFamily="50" charset="-128"/>
                        </a:rPr>
                        <a:t>0.15</a:t>
                      </a:r>
                      <a:endParaRPr kumimoji="1" lang="ja-JP" altLang="en-US" dirty="0">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7</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extLst>
                  <a:ext uri="{0D108BD9-81ED-4DB2-BD59-A6C34878D82A}">
                    <a16:rowId xmlns:a16="http://schemas.microsoft.com/office/drawing/2014/main" val="4063514361"/>
                  </a:ext>
                </a:extLst>
              </a:tr>
              <a:tr h="10666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備考：電気炉は</a:t>
                      </a:r>
                      <a:r>
                        <a:rPr lang="en-US" sz="900" kern="0">
                          <a:effectLst/>
                          <a:latin typeface="BIZ UDPゴシック" panose="020B0400000000000000" pitchFamily="50" charset="-128"/>
                          <a:ea typeface="BIZ UDPゴシック" panose="020B0400000000000000" pitchFamily="50" charset="-128"/>
                        </a:rPr>
                        <a:t>On</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hMerge="1">
                  <a:txBody>
                    <a:bodyPr/>
                    <a:lstStyle/>
                    <a:p>
                      <a:endParaRPr kumimoji="1" lang="ja-JP" altLang="en-US"/>
                    </a:p>
                  </a:txBody>
                  <a:tcPr/>
                </a:tc>
                <a:tc hMerge="1">
                  <a:txBody>
                    <a:bodyPr/>
                    <a:lstStyle/>
                    <a:p>
                      <a:endParaRPr kumimoji="1" lang="ja-JP" altLang="en-US"/>
                    </a:p>
                  </a:txBody>
                  <a:tcPr/>
                </a:tc>
                <a:tc hMerge="1">
                  <a:txBody>
                    <a:bodyPr/>
                    <a:lstStyle/>
                    <a:p>
                      <a:pPr algn="just">
                        <a:spcAft>
                          <a:spcPts val="0"/>
                        </a:spcAft>
                      </a:pPr>
                      <a:endParaRPr lang="ja-JP" sz="900" kern="100">
                        <a:effectLst/>
                        <a:latin typeface="Times New Roman" panose="02020603050405020304" pitchFamily="18" charset="0"/>
                        <a:ea typeface="ＭＳ 明朝" panose="02020609040205080304" pitchFamily="17" charset="-128"/>
                      </a:endParaRPr>
                    </a:p>
                  </a:txBody>
                  <a:tcPr marL="37314" marR="37314" marT="0" marB="0" anchor="ctr"/>
                </a:tc>
                <a:extLst>
                  <a:ext uri="{0D108BD9-81ED-4DB2-BD59-A6C34878D82A}">
                    <a16:rowId xmlns:a16="http://schemas.microsoft.com/office/drawing/2014/main" val="1484581547"/>
                  </a:ext>
                </a:extLst>
              </a:tr>
              <a:tr h="106666">
                <a:tc rowSpan="2">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二九</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56</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ガスタ－ビン</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0.04</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r>
                        <a:rPr lang="en-US" sz="900" kern="0" dirty="0">
                          <a:effectLst/>
                          <a:latin typeface="BIZ UDPゴシック" panose="020B0400000000000000" pitchFamily="50" charset="-128"/>
                          <a:ea typeface="BIZ UDPゴシック" panose="020B0400000000000000" pitchFamily="50" charset="-128"/>
                        </a:rPr>
                        <a:t>0.05</a:t>
                      </a:r>
                      <a:endParaRPr kumimoji="1" lang="ja-JP" altLang="en-US" dirty="0">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16</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extLst>
                  <a:ext uri="{0D108BD9-81ED-4DB2-BD59-A6C34878D82A}">
                    <a16:rowId xmlns:a16="http://schemas.microsoft.com/office/drawing/2014/main" val="245480514"/>
                  </a:ext>
                </a:extLst>
              </a:tr>
              <a:tr h="24423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marL="285750" indent="-285750" algn="just">
                        <a:lnSpc>
                          <a:spcPts val="800"/>
                        </a:lnSpc>
                        <a:spcAft>
                          <a:spcPts val="0"/>
                        </a:spcAft>
                      </a:pPr>
                      <a:r>
                        <a:rPr lang="ja-JP" sz="700" kern="0" dirty="0">
                          <a:effectLst/>
                          <a:latin typeface="BIZ UDPゴシック" panose="020B0400000000000000" pitchFamily="50" charset="-128"/>
                          <a:ea typeface="BIZ UDPゴシック" panose="020B0400000000000000" pitchFamily="50" charset="-128"/>
                        </a:rPr>
                        <a:t>備考：昭和</a:t>
                      </a:r>
                      <a:r>
                        <a:rPr lang="en-US" sz="700" kern="0" dirty="0">
                          <a:effectLst/>
                          <a:latin typeface="BIZ UDPゴシック" panose="020B0400000000000000" pitchFamily="50" charset="-128"/>
                          <a:ea typeface="BIZ UDPゴシック" panose="020B0400000000000000" pitchFamily="50" charset="-128"/>
                        </a:rPr>
                        <a:t>63</a:t>
                      </a:r>
                      <a:r>
                        <a:rPr lang="ja-JP" sz="700" kern="0" dirty="0">
                          <a:effectLst/>
                          <a:latin typeface="BIZ UDPゴシック" panose="020B0400000000000000" pitchFamily="50" charset="-128"/>
                          <a:ea typeface="BIZ UDPゴシック" panose="020B0400000000000000" pitchFamily="50" charset="-128"/>
                        </a:rPr>
                        <a:t>年１月</a:t>
                      </a:r>
                      <a:r>
                        <a:rPr lang="en-US" sz="700" kern="0" dirty="0">
                          <a:effectLst/>
                          <a:latin typeface="BIZ UDPゴシック" panose="020B0400000000000000" pitchFamily="50" charset="-128"/>
                          <a:ea typeface="BIZ UDPゴシック" panose="020B0400000000000000" pitchFamily="50" charset="-128"/>
                        </a:rPr>
                        <a:t>31</a:t>
                      </a:r>
                      <a:r>
                        <a:rPr lang="ja-JP" sz="700" kern="0" dirty="0">
                          <a:effectLst/>
                          <a:latin typeface="BIZ UDPゴシック" panose="020B0400000000000000" pitchFamily="50" charset="-128"/>
                          <a:ea typeface="BIZ UDPゴシック" panose="020B0400000000000000" pitchFamily="50" charset="-128"/>
                        </a:rPr>
                        <a:t>日以前に設置されたものは当分の間適用しない。</a:t>
                      </a:r>
                      <a:r>
                        <a:rPr lang="en-US" sz="700" kern="0" dirty="0">
                          <a:effectLst/>
                          <a:latin typeface="BIZ UDPゴシック" panose="020B0400000000000000" pitchFamily="50" charset="-128"/>
                          <a:ea typeface="BIZ UDPゴシック" panose="020B0400000000000000" pitchFamily="50" charset="-128"/>
                        </a:rPr>
                        <a:t/>
                      </a:r>
                      <a:br>
                        <a:rPr lang="en-US" sz="700" kern="0" dirty="0">
                          <a:effectLst/>
                          <a:latin typeface="BIZ UDPゴシック" panose="020B0400000000000000" pitchFamily="50" charset="-128"/>
                          <a:ea typeface="BIZ UDPゴシック" panose="020B0400000000000000" pitchFamily="50" charset="-128"/>
                        </a:rPr>
                      </a:br>
                      <a:r>
                        <a:rPr lang="ja-JP" sz="700" kern="0" dirty="0">
                          <a:effectLst/>
                          <a:latin typeface="BIZ UDPゴシック" panose="020B0400000000000000" pitchFamily="50" charset="-128"/>
                          <a:ea typeface="BIZ UDPゴシック" panose="020B0400000000000000" pitchFamily="50" charset="-128"/>
                        </a:rPr>
                        <a:t>非常用については当分の間適用しない</a:t>
                      </a:r>
                      <a:endParaRPr lang="ja-JP" sz="700" kern="100" dirty="0">
                        <a:effectLst/>
                        <a:latin typeface="BIZ UDPゴシック" panose="020B0400000000000000" pitchFamily="50" charset="-128"/>
                        <a:ea typeface="BIZ UDPゴシック" panose="020B0400000000000000" pitchFamily="50" charset="-128"/>
                      </a:endParaRPr>
                    </a:p>
                  </a:txBody>
                  <a:tcPr marL="37314" marR="37314" marT="0" marB="0" anchor="ctr"/>
                </a:tc>
                <a:tc hMerge="1">
                  <a:txBody>
                    <a:bodyPr/>
                    <a:lstStyle/>
                    <a:p>
                      <a:endParaRPr kumimoji="1" lang="ja-JP" altLang="en-US"/>
                    </a:p>
                  </a:txBody>
                  <a:tcPr/>
                </a:tc>
                <a:tc hMerge="1">
                  <a:txBody>
                    <a:bodyPr/>
                    <a:lstStyle/>
                    <a:p>
                      <a:endParaRPr kumimoji="1" lang="ja-JP" altLang="en-US"/>
                    </a:p>
                  </a:txBody>
                  <a:tcPr/>
                </a:tc>
                <a:tc hMerge="1">
                  <a:txBody>
                    <a:bodyPr/>
                    <a:lstStyle/>
                    <a:p>
                      <a:pPr marL="285750" indent="-285750" algn="just">
                        <a:spcAft>
                          <a:spcPts val="0"/>
                        </a:spcAft>
                      </a:pPr>
                      <a:endParaRPr lang="ja-JP" sz="900" kern="100">
                        <a:effectLst/>
                        <a:latin typeface="Times New Roman" panose="02020603050405020304" pitchFamily="18" charset="0"/>
                        <a:ea typeface="ＭＳ 明朝" panose="02020609040205080304" pitchFamily="17" charset="-128"/>
                      </a:endParaRPr>
                    </a:p>
                  </a:txBody>
                  <a:tcPr marL="37314" marR="37314" marT="0" marB="0" anchor="ctr"/>
                </a:tc>
                <a:extLst>
                  <a:ext uri="{0D108BD9-81ED-4DB2-BD59-A6C34878D82A}">
                    <a16:rowId xmlns:a16="http://schemas.microsoft.com/office/drawing/2014/main" val="2435118442"/>
                  </a:ext>
                </a:extLst>
              </a:tr>
              <a:tr h="106666">
                <a:tc rowSpan="2">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三〇</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57</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ディ－ゼル機関</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0.08</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r>
                        <a:rPr lang="en-US" sz="900" kern="0" dirty="0">
                          <a:effectLst/>
                          <a:latin typeface="BIZ UDPゴシック" panose="020B0400000000000000" pitchFamily="50" charset="-128"/>
                          <a:ea typeface="BIZ UDPゴシック" panose="020B0400000000000000" pitchFamily="50" charset="-128"/>
                        </a:rPr>
                        <a:t>0.10</a:t>
                      </a:r>
                      <a:endParaRPr kumimoji="1" lang="ja-JP" altLang="en-US" dirty="0">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13</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extLst>
                  <a:ext uri="{0D108BD9-81ED-4DB2-BD59-A6C34878D82A}">
                    <a16:rowId xmlns:a16="http://schemas.microsoft.com/office/drawing/2014/main" val="439043319"/>
                  </a:ext>
                </a:extLst>
              </a:tr>
              <a:tr h="24423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marL="285750" indent="-285750" algn="just">
                        <a:lnSpc>
                          <a:spcPts val="800"/>
                        </a:lnSpc>
                        <a:spcAft>
                          <a:spcPts val="0"/>
                        </a:spcAft>
                      </a:pPr>
                      <a:r>
                        <a:rPr lang="ja-JP" altLang="ja-JP" sz="700" kern="0" dirty="0">
                          <a:effectLst/>
                          <a:latin typeface="BIZ UDPゴシック" panose="020B0400000000000000" pitchFamily="50" charset="-128"/>
                          <a:ea typeface="BIZ UDPゴシック" panose="020B0400000000000000" pitchFamily="50" charset="-128"/>
                        </a:rPr>
                        <a:t>備考：昭和</a:t>
                      </a:r>
                      <a:r>
                        <a:rPr lang="en-US" altLang="ja-JP" sz="700" kern="0" dirty="0">
                          <a:effectLst/>
                          <a:latin typeface="BIZ UDPゴシック" panose="020B0400000000000000" pitchFamily="50" charset="-128"/>
                          <a:ea typeface="BIZ UDPゴシック" panose="020B0400000000000000" pitchFamily="50" charset="-128"/>
                        </a:rPr>
                        <a:t>63</a:t>
                      </a:r>
                      <a:r>
                        <a:rPr lang="ja-JP" altLang="ja-JP" sz="700" kern="0" dirty="0">
                          <a:effectLst/>
                          <a:latin typeface="BIZ UDPゴシック" panose="020B0400000000000000" pitchFamily="50" charset="-128"/>
                          <a:ea typeface="BIZ UDPゴシック" panose="020B0400000000000000" pitchFamily="50" charset="-128"/>
                        </a:rPr>
                        <a:t>年１月</a:t>
                      </a:r>
                      <a:r>
                        <a:rPr lang="en-US" altLang="ja-JP" sz="700" kern="0" dirty="0">
                          <a:effectLst/>
                          <a:latin typeface="BIZ UDPゴシック" panose="020B0400000000000000" pitchFamily="50" charset="-128"/>
                          <a:ea typeface="BIZ UDPゴシック" panose="020B0400000000000000" pitchFamily="50" charset="-128"/>
                        </a:rPr>
                        <a:t>31</a:t>
                      </a:r>
                      <a:r>
                        <a:rPr lang="ja-JP" altLang="ja-JP" sz="700" kern="0" dirty="0">
                          <a:effectLst/>
                          <a:latin typeface="BIZ UDPゴシック" panose="020B0400000000000000" pitchFamily="50" charset="-128"/>
                          <a:ea typeface="BIZ UDPゴシック" panose="020B0400000000000000" pitchFamily="50" charset="-128"/>
                        </a:rPr>
                        <a:t>日以前に設置されたものは当分の間適用しない。</a:t>
                      </a:r>
                      <a:r>
                        <a:rPr lang="en-US" altLang="ja-JP" sz="700" kern="0" dirty="0">
                          <a:effectLst/>
                          <a:latin typeface="BIZ UDPゴシック" panose="020B0400000000000000" pitchFamily="50" charset="-128"/>
                          <a:ea typeface="BIZ UDPゴシック" panose="020B0400000000000000" pitchFamily="50" charset="-128"/>
                        </a:rPr>
                        <a:t/>
                      </a:r>
                      <a:br>
                        <a:rPr lang="en-US" altLang="ja-JP" sz="700" kern="0" dirty="0">
                          <a:effectLst/>
                          <a:latin typeface="BIZ UDPゴシック" panose="020B0400000000000000" pitchFamily="50" charset="-128"/>
                          <a:ea typeface="BIZ UDPゴシック" panose="020B0400000000000000" pitchFamily="50" charset="-128"/>
                        </a:rPr>
                      </a:br>
                      <a:r>
                        <a:rPr lang="ja-JP" altLang="ja-JP" sz="700" kern="0" dirty="0">
                          <a:effectLst/>
                          <a:latin typeface="BIZ UDPゴシック" panose="020B0400000000000000" pitchFamily="50" charset="-128"/>
                          <a:ea typeface="BIZ UDPゴシック" panose="020B0400000000000000" pitchFamily="50" charset="-128"/>
                        </a:rPr>
                        <a:t>非常用については当分の間適用しない</a:t>
                      </a:r>
                      <a:endParaRPr lang="ja-JP" altLang="ja-JP" sz="700" kern="100" dirty="0">
                        <a:effectLst/>
                        <a:latin typeface="BIZ UDPゴシック" panose="020B0400000000000000" pitchFamily="50" charset="-128"/>
                        <a:ea typeface="BIZ UDPゴシック" panose="020B0400000000000000" pitchFamily="50" charset="-128"/>
                      </a:endParaRPr>
                    </a:p>
                  </a:txBody>
                  <a:tcPr marL="37314" marR="37314" marT="0" marB="0" anchor="ctr"/>
                </a:tc>
                <a:tc hMerge="1">
                  <a:txBody>
                    <a:bodyPr/>
                    <a:lstStyle/>
                    <a:p>
                      <a:endParaRPr kumimoji="1" lang="ja-JP" altLang="en-US"/>
                    </a:p>
                  </a:txBody>
                  <a:tcPr/>
                </a:tc>
                <a:tc hMerge="1">
                  <a:txBody>
                    <a:bodyPr/>
                    <a:lstStyle/>
                    <a:p>
                      <a:endParaRPr kumimoji="1" lang="ja-JP" altLang="en-US"/>
                    </a:p>
                  </a:txBody>
                  <a:tcPr/>
                </a:tc>
                <a:tc hMerge="1">
                  <a:txBody>
                    <a:bodyPr/>
                    <a:lstStyle/>
                    <a:p>
                      <a:pPr marL="342900" indent="-342900" algn="just">
                        <a:spcAft>
                          <a:spcPts val="0"/>
                        </a:spcAft>
                      </a:pPr>
                      <a:endParaRPr lang="ja-JP" sz="900" kern="100">
                        <a:effectLst/>
                        <a:latin typeface="Times New Roman" panose="02020603050405020304" pitchFamily="18" charset="0"/>
                        <a:ea typeface="ＭＳ 明朝" panose="02020609040205080304" pitchFamily="17" charset="-128"/>
                      </a:endParaRPr>
                    </a:p>
                  </a:txBody>
                  <a:tcPr marL="37314" marR="37314" marT="0" marB="0" anchor="ctr"/>
                </a:tc>
                <a:extLst>
                  <a:ext uri="{0D108BD9-81ED-4DB2-BD59-A6C34878D82A}">
                    <a16:rowId xmlns:a16="http://schemas.microsoft.com/office/drawing/2014/main" val="648429806"/>
                  </a:ext>
                </a:extLst>
              </a:tr>
              <a:tr h="106666">
                <a:tc rowSpan="2">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三一</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58</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ガス機関</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0.04</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r>
                        <a:rPr lang="en-US" sz="900" kern="0" dirty="0">
                          <a:effectLst/>
                          <a:latin typeface="BIZ UDPゴシック" panose="020B0400000000000000" pitchFamily="50" charset="-128"/>
                          <a:ea typeface="BIZ UDPゴシック" panose="020B0400000000000000" pitchFamily="50" charset="-128"/>
                        </a:rPr>
                        <a:t>0.05</a:t>
                      </a:r>
                      <a:endParaRPr kumimoji="1" lang="ja-JP" altLang="en-US" dirty="0">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0</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extLst>
                  <a:ext uri="{0D108BD9-81ED-4DB2-BD59-A6C34878D82A}">
                    <a16:rowId xmlns:a16="http://schemas.microsoft.com/office/drawing/2014/main" val="2246703790"/>
                  </a:ext>
                </a:extLst>
              </a:tr>
              <a:tr h="10666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marL="342900" indent="-342900" algn="just">
                        <a:spcAft>
                          <a:spcPts val="0"/>
                        </a:spcAft>
                      </a:pPr>
                      <a:r>
                        <a:rPr lang="ja-JP" sz="700" kern="0" dirty="0">
                          <a:effectLst/>
                          <a:latin typeface="BIZ UDPゴシック" panose="020B0400000000000000" pitchFamily="50" charset="-128"/>
                          <a:ea typeface="BIZ UDPゴシック" panose="020B0400000000000000" pitchFamily="50" charset="-128"/>
                        </a:rPr>
                        <a:t>備考：非常用については当分の間適用しない</a:t>
                      </a:r>
                      <a:endParaRPr lang="ja-JP" sz="700" kern="100" dirty="0">
                        <a:effectLst/>
                        <a:latin typeface="BIZ UDPゴシック" panose="020B0400000000000000" pitchFamily="50" charset="-128"/>
                        <a:ea typeface="BIZ UDPゴシック" panose="020B0400000000000000" pitchFamily="50" charset="-128"/>
                      </a:endParaRPr>
                    </a:p>
                  </a:txBody>
                  <a:tcPr marL="37314" marR="37314" marT="0" marB="0" anchor="ctr"/>
                </a:tc>
                <a:tc hMerge="1">
                  <a:txBody>
                    <a:bodyPr/>
                    <a:lstStyle/>
                    <a:p>
                      <a:endParaRPr kumimoji="1" lang="ja-JP" altLang="en-US"/>
                    </a:p>
                  </a:txBody>
                  <a:tcPr/>
                </a:tc>
                <a:tc hMerge="1">
                  <a:txBody>
                    <a:bodyPr/>
                    <a:lstStyle/>
                    <a:p>
                      <a:endParaRPr kumimoji="1" lang="ja-JP" altLang="en-US"/>
                    </a:p>
                  </a:txBody>
                  <a:tcPr/>
                </a:tc>
                <a:tc hMerge="1">
                  <a:txBody>
                    <a:bodyPr/>
                    <a:lstStyle/>
                    <a:p>
                      <a:pPr marL="342900" indent="-342900" algn="just">
                        <a:spcAft>
                          <a:spcPts val="0"/>
                        </a:spcAft>
                      </a:pPr>
                      <a:endParaRPr lang="ja-JP" sz="900" kern="100">
                        <a:effectLst/>
                        <a:latin typeface="Times New Roman" panose="02020603050405020304" pitchFamily="18" charset="0"/>
                        <a:ea typeface="ＭＳ 明朝" panose="02020609040205080304" pitchFamily="17" charset="-128"/>
                      </a:endParaRPr>
                    </a:p>
                  </a:txBody>
                  <a:tcPr marL="37314" marR="37314" marT="0" marB="0" anchor="ctr"/>
                </a:tc>
                <a:extLst>
                  <a:ext uri="{0D108BD9-81ED-4DB2-BD59-A6C34878D82A}">
                    <a16:rowId xmlns:a16="http://schemas.microsoft.com/office/drawing/2014/main" val="2179916272"/>
                  </a:ext>
                </a:extLst>
              </a:tr>
              <a:tr h="106666">
                <a:tc rowSpan="2">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三二</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59</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rowSpan="2">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ガソリン機関</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marL="285750" indent="-285750" algn="just">
                        <a:spcAft>
                          <a:spcPts val="0"/>
                        </a:spcAft>
                      </a:pPr>
                      <a:r>
                        <a:rPr lang="en-US" sz="900" kern="0">
                          <a:effectLst/>
                          <a:latin typeface="BIZ UDPゴシック" panose="020B0400000000000000" pitchFamily="50" charset="-128"/>
                          <a:ea typeface="BIZ UDPゴシック" panose="020B0400000000000000" pitchFamily="50" charset="-128"/>
                        </a:rPr>
                        <a:t> </a:t>
                      </a:r>
                      <a:endParaRPr lang="ja-JP" sz="900" kern="10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r>
                        <a:rPr lang="en-US" sz="900" kern="0" dirty="0">
                          <a:effectLst/>
                          <a:latin typeface="BIZ UDPゴシック" panose="020B0400000000000000" pitchFamily="50" charset="-128"/>
                          <a:ea typeface="BIZ UDPゴシック" panose="020B0400000000000000" pitchFamily="50" charset="-128"/>
                        </a:rPr>
                        <a:t>0.04</a:t>
                      </a:r>
                      <a:endParaRPr kumimoji="1" lang="ja-JP" altLang="en-US" dirty="0">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0.05</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0</a:t>
                      </a:r>
                      <a:endParaRPr lang="ja-JP" sz="900" kern="100" dirty="0">
                        <a:effectLst/>
                        <a:latin typeface="BIZ UDPゴシック" panose="020B0400000000000000" pitchFamily="50" charset="-128"/>
                        <a:ea typeface="BIZ UDPゴシック" panose="020B0400000000000000" pitchFamily="50" charset="-128"/>
                      </a:endParaRPr>
                    </a:p>
                  </a:txBody>
                  <a:tcPr marL="37314" marR="37314" marT="0" marB="0" anchor="ctr"/>
                </a:tc>
                <a:extLst>
                  <a:ext uri="{0D108BD9-81ED-4DB2-BD59-A6C34878D82A}">
                    <a16:rowId xmlns:a16="http://schemas.microsoft.com/office/drawing/2014/main" val="3145976884"/>
                  </a:ext>
                </a:extLst>
              </a:tr>
              <a:tr h="10666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marL="342900" indent="-342900" algn="just">
                        <a:spcAft>
                          <a:spcPts val="0"/>
                        </a:spcAft>
                      </a:pPr>
                      <a:r>
                        <a:rPr lang="ja-JP" sz="700" kern="0" dirty="0">
                          <a:effectLst/>
                          <a:latin typeface="BIZ UDPゴシック" panose="020B0400000000000000" pitchFamily="50" charset="-128"/>
                          <a:ea typeface="BIZ UDPゴシック" panose="020B0400000000000000" pitchFamily="50" charset="-128"/>
                        </a:rPr>
                        <a:t>備考：非常用については当分の間適用しない</a:t>
                      </a:r>
                      <a:endParaRPr lang="ja-JP" sz="700" kern="100" dirty="0">
                        <a:effectLst/>
                        <a:latin typeface="BIZ UDPゴシック" panose="020B0400000000000000" pitchFamily="50" charset="-128"/>
                        <a:ea typeface="BIZ UDPゴシック" panose="020B0400000000000000" pitchFamily="50" charset="-128"/>
                      </a:endParaRPr>
                    </a:p>
                  </a:txBody>
                  <a:tcPr marL="37314" marR="37314" marT="0" marB="0" anchor="ctr"/>
                </a:tc>
                <a:tc hMerge="1">
                  <a:txBody>
                    <a:bodyPr/>
                    <a:lstStyle/>
                    <a:p>
                      <a:endParaRPr kumimoji="1" lang="ja-JP" altLang="en-US"/>
                    </a:p>
                  </a:txBody>
                  <a:tcPr/>
                </a:tc>
                <a:tc hMerge="1">
                  <a:txBody>
                    <a:bodyPr/>
                    <a:lstStyle/>
                    <a:p>
                      <a:endParaRPr kumimoji="1" lang="ja-JP" altLang="en-US"/>
                    </a:p>
                  </a:txBody>
                  <a:tcPr/>
                </a:tc>
                <a:tc hMerge="1">
                  <a:txBody>
                    <a:bodyPr/>
                    <a:lstStyle/>
                    <a:p>
                      <a:pPr marL="342900" indent="-342900" algn="just">
                        <a:spcAft>
                          <a:spcPts val="0"/>
                        </a:spcAft>
                      </a:pPr>
                      <a:endParaRPr lang="ja-JP" sz="900" kern="100" dirty="0">
                        <a:effectLst/>
                        <a:latin typeface="Times New Roman" panose="02020603050405020304" pitchFamily="18" charset="0"/>
                        <a:ea typeface="ＭＳ 明朝" panose="02020609040205080304" pitchFamily="17" charset="-128"/>
                      </a:endParaRPr>
                    </a:p>
                  </a:txBody>
                  <a:tcPr marL="37314" marR="37314" marT="0" marB="0" anchor="ctr"/>
                </a:tc>
                <a:extLst>
                  <a:ext uri="{0D108BD9-81ED-4DB2-BD59-A6C34878D82A}">
                    <a16:rowId xmlns:a16="http://schemas.microsoft.com/office/drawing/2014/main" val="350696982"/>
                  </a:ext>
                </a:extLst>
              </a:tr>
            </a:tbl>
          </a:graphicData>
        </a:graphic>
      </p:graphicFrame>
      <p:sp>
        <p:nvSpPr>
          <p:cNvPr id="10" name="スライド番号プレースホルダー 3">
            <a:extLst>
              <a:ext uri="{FF2B5EF4-FFF2-40B4-BE49-F238E27FC236}">
                <a16:creationId xmlns:a16="http://schemas.microsoft.com/office/drawing/2014/main" id="{53E28172-8D4F-4F40-AB8F-507CE8FEBC9F}"/>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21</a:t>
            </a:fld>
            <a:endParaRPr lang="en-US">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853034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24300EBD-B849-4151-8355-AC74F8A078AE}"/>
              </a:ext>
            </a:extLst>
          </p:cNvPr>
          <p:cNvSpPr>
            <a:spLocks noGrp="1"/>
          </p:cNvSpPr>
          <p:nvPr>
            <p:ph type="title"/>
          </p:nvPr>
        </p:nvSpPr>
        <p:spPr>
          <a:xfrm>
            <a:off x="1083470" y="609600"/>
            <a:ext cx="6984793" cy="787400"/>
          </a:xfrm>
        </p:spPr>
        <p:txBody>
          <a:bodyPr>
            <a:normAutofit/>
          </a:bodyPr>
          <a:lstStyle/>
          <a:p>
            <a:r>
              <a:rPr lang="ja-JP" altLang="en-US" dirty="0">
                <a:latin typeface="BIZ UDPゴシック" panose="020B0400000000000000" pitchFamily="50" charset="-128"/>
                <a:ea typeface="BIZ UDPゴシック" panose="020B0400000000000000" pitchFamily="50" charset="-128"/>
              </a:rPr>
              <a:t>（参考）条例における規制基準</a:t>
            </a:r>
            <a:endParaRPr kumimoji="1" lang="ja-JP" altLang="en-US"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コンテンツ プレースホルダー 4">
            <a:extLst>
              <a:ext uri="{FF2B5EF4-FFF2-40B4-BE49-F238E27FC236}">
                <a16:creationId xmlns:a16="http://schemas.microsoft.com/office/drawing/2014/main" id="{D01687C2-37A7-4430-AAF2-4BEDD9F68524}"/>
              </a:ext>
            </a:extLst>
          </p:cNvPr>
          <p:cNvGraphicFramePr>
            <a:graphicFrameLocks noGrp="1"/>
          </p:cNvGraphicFramePr>
          <p:nvPr>
            <p:ph idx="1"/>
            <p:extLst>
              <p:ext uri="{D42A27DB-BD31-4B8C-83A1-F6EECF244321}">
                <p14:modId xmlns:p14="http://schemas.microsoft.com/office/powerpoint/2010/main" val="828157199"/>
              </p:ext>
            </p:extLst>
          </p:nvPr>
        </p:nvGraphicFramePr>
        <p:xfrm>
          <a:off x="569449" y="1263650"/>
          <a:ext cx="4237253" cy="4800227"/>
        </p:xfrm>
        <a:graphic>
          <a:graphicData uri="http://schemas.openxmlformats.org/drawingml/2006/table">
            <a:tbl>
              <a:tblPr firstRow="1" firstCol="1" bandRow="1">
                <a:tableStyleId>{5C22544A-7EE6-4342-B048-85BDC9FD1C3A}</a:tableStyleId>
              </a:tblPr>
              <a:tblGrid>
                <a:gridCol w="324000">
                  <a:extLst>
                    <a:ext uri="{9D8B030D-6E8A-4147-A177-3AD203B41FA5}">
                      <a16:colId xmlns:a16="http://schemas.microsoft.com/office/drawing/2014/main" val="853618252"/>
                    </a:ext>
                  </a:extLst>
                </a:gridCol>
                <a:gridCol w="252000">
                  <a:extLst>
                    <a:ext uri="{9D8B030D-6E8A-4147-A177-3AD203B41FA5}">
                      <a16:colId xmlns:a16="http://schemas.microsoft.com/office/drawing/2014/main" val="1735896776"/>
                    </a:ext>
                  </a:extLst>
                </a:gridCol>
                <a:gridCol w="1800000">
                  <a:extLst>
                    <a:ext uri="{9D8B030D-6E8A-4147-A177-3AD203B41FA5}">
                      <a16:colId xmlns:a16="http://schemas.microsoft.com/office/drawing/2014/main" val="2439086812"/>
                    </a:ext>
                  </a:extLst>
                </a:gridCol>
                <a:gridCol w="720000">
                  <a:extLst>
                    <a:ext uri="{9D8B030D-6E8A-4147-A177-3AD203B41FA5}">
                      <a16:colId xmlns:a16="http://schemas.microsoft.com/office/drawing/2014/main" val="3101197682"/>
                    </a:ext>
                  </a:extLst>
                </a:gridCol>
                <a:gridCol w="393105">
                  <a:extLst>
                    <a:ext uri="{9D8B030D-6E8A-4147-A177-3AD203B41FA5}">
                      <a16:colId xmlns:a16="http://schemas.microsoft.com/office/drawing/2014/main" val="885327552"/>
                    </a:ext>
                  </a:extLst>
                </a:gridCol>
                <a:gridCol w="433772">
                  <a:extLst>
                    <a:ext uri="{9D8B030D-6E8A-4147-A177-3AD203B41FA5}">
                      <a16:colId xmlns:a16="http://schemas.microsoft.com/office/drawing/2014/main" val="2548806610"/>
                    </a:ext>
                  </a:extLst>
                </a:gridCol>
                <a:gridCol w="314376">
                  <a:extLst>
                    <a:ext uri="{9D8B030D-6E8A-4147-A177-3AD203B41FA5}">
                      <a16:colId xmlns:a16="http://schemas.microsoft.com/office/drawing/2014/main" val="3169065852"/>
                    </a:ext>
                  </a:extLst>
                </a:gridCol>
              </a:tblGrid>
              <a:tr h="360000">
                <a:tc rowSpan="2" grid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項</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rowSpan="2" hMerge="1">
                  <a:txBody>
                    <a:bodyPr/>
                    <a:lstStyle/>
                    <a:p>
                      <a:endParaRPr kumimoji="1" lang="ja-JP" altLang="en-US"/>
                    </a:p>
                  </a:txBody>
                  <a:tcPr/>
                </a:tc>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施設種類</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排ガス規模</a:t>
                      </a:r>
                      <a:endParaRPr lang="ja-JP" sz="900" kern="100" dirty="0">
                        <a:effectLst/>
                        <a:latin typeface="BIZ UDPゴシック" panose="020B0400000000000000" pitchFamily="50" charset="-128"/>
                        <a:ea typeface="BIZ UDPゴシック" panose="020B0400000000000000" pitchFamily="50" charset="-128"/>
                      </a:endParaRPr>
                    </a:p>
                    <a:p>
                      <a:pPr algn="ctr">
                        <a:spcAft>
                          <a:spcPts val="0"/>
                        </a:spcAft>
                      </a:pPr>
                      <a:r>
                        <a:rPr 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万Ｎｍ</a:t>
                      </a:r>
                      <a:r>
                        <a:rPr lang="en-US" sz="900" kern="0" baseline="30000" dirty="0">
                          <a:effectLst/>
                          <a:latin typeface="BIZ UDPゴシック" panose="020B0400000000000000" pitchFamily="50" charset="-128"/>
                          <a:ea typeface="BIZ UDPゴシック" panose="020B0400000000000000" pitchFamily="50" charset="-128"/>
                        </a:rPr>
                        <a:t>3</a:t>
                      </a:r>
                      <a:r>
                        <a:rPr 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ｈ</a:t>
                      </a:r>
                      <a:r>
                        <a:rPr lang="en-US" sz="900" kern="0" dirty="0">
                          <a:effectLst/>
                          <a:latin typeface="BIZ UDPゴシック" panose="020B0400000000000000" pitchFamily="50" charset="-128"/>
                          <a:ea typeface="BIZ UDPゴシック" panose="020B0400000000000000" pitchFamily="50" charset="-128"/>
                        </a:rPr>
                        <a:t>)</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grid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排出基準（</a:t>
                      </a:r>
                      <a:r>
                        <a:rPr lang="en-US" sz="900" kern="0" dirty="0">
                          <a:effectLst/>
                          <a:latin typeface="BIZ UDPゴシック" panose="020B0400000000000000" pitchFamily="50" charset="-128"/>
                          <a:ea typeface="BIZ UDPゴシック" panose="020B0400000000000000" pitchFamily="50" charset="-128"/>
                        </a:rPr>
                        <a:t>g/Nm</a:t>
                      </a:r>
                      <a:r>
                        <a:rPr lang="en-US" sz="900" kern="0" baseline="30000" dirty="0">
                          <a:effectLst/>
                          <a:latin typeface="BIZ UDPゴシック" panose="020B0400000000000000" pitchFamily="50" charset="-128"/>
                          <a:ea typeface="BIZ UDPゴシック" panose="020B0400000000000000" pitchFamily="50" charset="-128"/>
                        </a:rPr>
                        <a:t>3</a:t>
                      </a:r>
                      <a:r>
                        <a:rPr lang="ja-JP" sz="900" kern="0" dirty="0">
                          <a:effectLst/>
                          <a:latin typeface="BIZ UDPゴシック" panose="020B0400000000000000" pitchFamily="50" charset="-128"/>
                          <a:ea typeface="BIZ UDPゴシック" panose="020B0400000000000000" pitchFamily="50" charset="-128"/>
                        </a:rPr>
                        <a:t>）</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hMerge="1">
                  <a:txBody>
                    <a:bodyPr/>
                    <a:lstStyle/>
                    <a:p>
                      <a:endParaRPr kumimoji="1" lang="ja-JP" altLang="en-US"/>
                    </a:p>
                  </a:txBody>
                  <a:tcPr/>
                </a:tc>
                <a:tc rowSpan="2">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On</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2741477610"/>
                  </a:ext>
                </a:extLst>
              </a:tr>
              <a:tr h="221937">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A</a:t>
                      </a:r>
                      <a:r>
                        <a:rPr lang="ja-JP" sz="900" kern="0">
                          <a:effectLst/>
                          <a:latin typeface="BIZ UDPゴシック" panose="020B0400000000000000" pitchFamily="50" charset="-128"/>
                          <a:ea typeface="BIZ UDPゴシック" panose="020B0400000000000000" pitchFamily="50" charset="-128"/>
                        </a:rPr>
                        <a:t>地域</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A</a:t>
                      </a:r>
                      <a:r>
                        <a:rPr lang="ja-JP" sz="900" kern="0" dirty="0">
                          <a:effectLst/>
                          <a:latin typeface="BIZ UDPゴシック" panose="020B0400000000000000" pitchFamily="50" charset="-128"/>
                          <a:ea typeface="BIZ UDPゴシック" panose="020B0400000000000000" pitchFamily="50" charset="-128"/>
                        </a:rPr>
                        <a:t>地域</a:t>
                      </a:r>
                      <a:endParaRPr lang="ja-JP" sz="900" kern="100" dirty="0">
                        <a:effectLst/>
                        <a:latin typeface="BIZ UDPゴシック" panose="020B0400000000000000" pitchFamily="50" charset="-128"/>
                        <a:ea typeface="BIZ UDPゴシック" panose="020B0400000000000000" pitchFamily="50" charset="-128"/>
                      </a:endParaRPr>
                    </a:p>
                    <a:p>
                      <a:pPr algn="ctr">
                        <a:spcAft>
                          <a:spcPts val="0"/>
                        </a:spcAft>
                      </a:pPr>
                      <a:r>
                        <a:rPr lang="ja-JP" sz="900" kern="0" dirty="0">
                          <a:effectLst/>
                          <a:latin typeface="BIZ UDPゴシック" panose="020B0400000000000000" pitchFamily="50" charset="-128"/>
                          <a:ea typeface="BIZ UDPゴシック" panose="020B0400000000000000" pitchFamily="50" charset="-128"/>
                        </a:rPr>
                        <a:t>以外</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vMerge="1">
                  <a:txBody>
                    <a:bodyPr/>
                    <a:lstStyle/>
                    <a:p>
                      <a:endParaRPr kumimoji="1" lang="ja-JP" altLang="en-US"/>
                    </a:p>
                  </a:txBody>
                  <a:tcPr/>
                </a:tc>
                <a:extLst>
                  <a:ext uri="{0D108BD9-81ED-4DB2-BD59-A6C34878D82A}">
                    <a16:rowId xmlns:a16="http://schemas.microsoft.com/office/drawing/2014/main" val="2247758483"/>
                  </a:ext>
                </a:extLst>
              </a:tr>
              <a:tr h="130850">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一</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1</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反応炉</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1006973421"/>
                  </a:ext>
                </a:extLst>
              </a:tr>
              <a:tr h="130850">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二</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直火炉</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3932767169"/>
                  </a:ext>
                </a:extLst>
              </a:tr>
              <a:tr h="130850">
                <a:tc rowSpan="2">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三</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rowSpan="2">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3</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rowSpan="2">
                  <a:txBody>
                    <a:bodyPr/>
                    <a:lstStyle/>
                    <a:p>
                      <a:pPr algn="l">
                        <a:spcAft>
                          <a:spcPts val="0"/>
                        </a:spcAft>
                      </a:pPr>
                      <a:r>
                        <a:rPr lang="ja-JP" sz="900" kern="0" dirty="0">
                          <a:effectLst/>
                          <a:latin typeface="BIZ UDPゴシック" panose="020B0400000000000000" pitchFamily="50" charset="-128"/>
                          <a:ea typeface="BIZ UDPゴシック" panose="020B0400000000000000" pitchFamily="50" charset="-128"/>
                        </a:rPr>
                        <a:t>加熱炉</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４以上</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1601632226"/>
                  </a:ext>
                </a:extLst>
              </a:tr>
              <a:tr h="1308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４未満</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959315100"/>
                  </a:ext>
                </a:extLst>
              </a:tr>
              <a:tr h="130850">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四</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4</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ばい焼炉</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368075521"/>
                  </a:ext>
                </a:extLst>
              </a:tr>
              <a:tr h="130850">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五</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焼結炉</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1522511560"/>
                  </a:ext>
                </a:extLst>
              </a:tr>
              <a:tr h="130850">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六</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6</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煆</a:t>
                      </a:r>
                      <a:r>
                        <a:rPr lang="en-US" sz="900" kern="0">
                          <a:effectLst/>
                          <a:latin typeface="BIZ UDPゴシック" panose="020B0400000000000000" pitchFamily="50" charset="-128"/>
                          <a:ea typeface="BIZ UDPゴシック" panose="020B0400000000000000" pitchFamily="50" charset="-128"/>
                        </a:rPr>
                        <a:t>(</a:t>
                      </a:r>
                      <a:r>
                        <a:rPr lang="ja-JP" sz="900" kern="0">
                          <a:effectLst/>
                          <a:latin typeface="BIZ UDPゴシック" panose="020B0400000000000000" pitchFamily="50" charset="-128"/>
                          <a:ea typeface="BIZ UDPゴシック" panose="020B0400000000000000" pitchFamily="50" charset="-128"/>
                        </a:rPr>
                        <a:t>か</a:t>
                      </a:r>
                      <a:r>
                        <a:rPr lang="en-US" sz="900" kern="0">
                          <a:effectLst/>
                          <a:latin typeface="BIZ UDPゴシック" panose="020B0400000000000000" pitchFamily="50" charset="-128"/>
                          <a:ea typeface="BIZ UDPゴシック" panose="020B0400000000000000" pitchFamily="50" charset="-128"/>
                        </a:rPr>
                        <a:t>)</a:t>
                      </a:r>
                      <a:r>
                        <a:rPr lang="ja-JP" sz="900" kern="0">
                          <a:effectLst/>
                          <a:latin typeface="BIZ UDPゴシック" panose="020B0400000000000000" pitchFamily="50" charset="-128"/>
                          <a:ea typeface="BIZ UDPゴシック" panose="020B0400000000000000" pitchFamily="50" charset="-128"/>
                        </a:rPr>
                        <a:t>焼炉</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766918316"/>
                  </a:ext>
                </a:extLst>
              </a:tr>
              <a:tr h="130850">
                <a:tc rowSpan="3">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七</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rowSpan="2">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7</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rowSpan="2">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反応炉（活性炭製造用のもの（塩化亜鉛を使用するものを除く））</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１以上</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2105608509"/>
                  </a:ext>
                </a:extLst>
              </a:tr>
              <a:tr h="202054">
                <a:tc vMerge="1">
                  <a:txBody>
                    <a:bodyPr/>
                    <a:lstStyle/>
                    <a:p>
                      <a:pPr algn="ctr">
                        <a:spcAft>
                          <a:spcPts val="0"/>
                        </a:spcAft>
                      </a:pP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１未満</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521987587"/>
                  </a:ext>
                </a:extLst>
              </a:tr>
              <a:tr h="130850">
                <a:tc vMerge="1">
                  <a:txBody>
                    <a:bodyPr/>
                    <a:lstStyle/>
                    <a:p>
                      <a:pPr algn="ctr"/>
                      <a:endParaRPr lang="ja-JP" sz="900" dirty="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8</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反応炉（７項以外のもの）</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4057598682"/>
                  </a:ext>
                </a:extLst>
              </a:tr>
              <a:tr h="130850">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八</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9</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直火炉</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793859614"/>
                  </a:ext>
                </a:extLst>
              </a:tr>
              <a:tr h="130850">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九</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rowSpan="2">
                  <a:txBody>
                    <a:bodyPr/>
                    <a:lstStyle/>
                    <a:p>
                      <a:pPr algn="l">
                        <a:spcAft>
                          <a:spcPts val="0"/>
                        </a:spcAft>
                      </a:pPr>
                      <a:r>
                        <a:rPr lang="ja-JP" sz="900" kern="0" dirty="0">
                          <a:effectLst/>
                          <a:latin typeface="BIZ UDPゴシック" panose="020B0400000000000000" pitchFamily="50" charset="-128"/>
                          <a:ea typeface="BIZ UDPゴシック" panose="020B0400000000000000" pitchFamily="50" charset="-128"/>
                        </a:rPr>
                        <a:t>加熱炉</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４以上</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2905953887"/>
                  </a:ext>
                </a:extLst>
              </a:tr>
              <a:tr h="1308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４未満</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194553714"/>
                  </a:ext>
                </a:extLst>
              </a:tr>
              <a:tr h="130850">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一〇</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11</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電気炉</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3904466348"/>
                  </a:ext>
                </a:extLst>
              </a:tr>
              <a:tr h="130850">
                <a:tc rowSpan="5">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一一</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12</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石灰焼成炉（土中釜）</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0.40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3804975235"/>
                  </a:ext>
                </a:extLst>
              </a:tr>
              <a:tr h="221937">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13</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石灰焼成炉（１２項以外のもの）</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0.30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3681650575"/>
                  </a:ext>
                </a:extLst>
              </a:tr>
              <a:tr h="221937">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14</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焼成炉（セメント製造用のもの）</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2348564043"/>
                  </a:ext>
                </a:extLst>
              </a:tr>
              <a:tr h="221937">
                <a:tc vMerge="1">
                  <a:txBody>
                    <a:bodyPr/>
                    <a:lstStyle/>
                    <a:p>
                      <a:endParaRPr kumimoji="1" lang="ja-JP" altLang="en-US"/>
                    </a:p>
                  </a:txBody>
                  <a:tcP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15</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焼成炉（耐性レンガ又は耐火物原料製造用のもの）</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18</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804672607"/>
                  </a:ext>
                </a:extLst>
              </a:tr>
              <a:tr h="221937">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16</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焼成炉（１２項～１５項以外のもの）</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3451630186"/>
                  </a:ext>
                </a:extLst>
              </a:tr>
              <a:tr h="332905">
                <a:tc rowSpan="3">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一二</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17</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板ガラス又はガラス繊維製品（ガラス繊維を含む）の製造用溶融炉</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4268472954"/>
                  </a:ext>
                </a:extLst>
              </a:tr>
              <a:tr h="221937">
                <a:tc vMerge="1">
                  <a:txBody>
                    <a:bodyPr/>
                    <a:lstStyle/>
                    <a:p>
                      <a:endParaRPr kumimoji="1" lang="ja-JP" altLang="en-US"/>
                    </a:p>
                  </a:txBody>
                  <a:tcP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18</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光学ガラス、電気ガラス又はフリットの製造用溶融炉</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16</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1838493060"/>
                  </a:ext>
                </a:extLst>
              </a:tr>
              <a:tr h="221937">
                <a:tc vMerge="1">
                  <a:txBody>
                    <a:bodyPr/>
                    <a:lstStyle/>
                    <a:p>
                      <a:endParaRPr kumimoji="1" lang="ja-JP" altLang="en-US"/>
                    </a:p>
                  </a:txBody>
                  <a:tcP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19</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溶融炉（１７項、１８項以外のもの）</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467182642"/>
                  </a:ext>
                </a:extLst>
              </a:tr>
              <a:tr h="130850">
                <a:tc rowSpan="2">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一三</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rowSpan="2">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20</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rowSpan="2">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加熱炉</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４以上</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3456809711"/>
                  </a:ext>
                </a:extLst>
              </a:tr>
              <a:tr h="1308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４未満</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0.25</a:t>
                      </a:r>
                      <a:endParaRPr lang="ja-JP" sz="900" kern="10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15</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314617251"/>
                  </a:ext>
                </a:extLst>
              </a:tr>
            </a:tbl>
          </a:graphicData>
        </a:graphic>
      </p:graphicFrame>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6" name="表 5">
            <a:extLst>
              <a:ext uri="{FF2B5EF4-FFF2-40B4-BE49-F238E27FC236}">
                <a16:creationId xmlns:a16="http://schemas.microsoft.com/office/drawing/2014/main" id="{A59EA81E-24F2-41AF-856F-EC5EBA914355}"/>
              </a:ext>
            </a:extLst>
          </p:cNvPr>
          <p:cNvGraphicFramePr>
            <a:graphicFrameLocks noGrp="1"/>
          </p:cNvGraphicFramePr>
          <p:nvPr>
            <p:extLst>
              <p:ext uri="{D42A27DB-BD31-4B8C-83A1-F6EECF244321}">
                <p14:modId xmlns:p14="http://schemas.microsoft.com/office/powerpoint/2010/main" val="1924633805"/>
              </p:ext>
            </p:extLst>
          </p:nvPr>
        </p:nvGraphicFramePr>
        <p:xfrm>
          <a:off x="4859162" y="1270000"/>
          <a:ext cx="4599625" cy="4832894"/>
        </p:xfrm>
        <a:graphic>
          <a:graphicData uri="http://schemas.openxmlformats.org/drawingml/2006/table">
            <a:tbl>
              <a:tblPr firstRow="1" firstCol="1" bandRow="1">
                <a:tableStyleId>{5C22544A-7EE6-4342-B048-85BDC9FD1C3A}</a:tableStyleId>
              </a:tblPr>
              <a:tblGrid>
                <a:gridCol w="324000">
                  <a:extLst>
                    <a:ext uri="{9D8B030D-6E8A-4147-A177-3AD203B41FA5}">
                      <a16:colId xmlns:a16="http://schemas.microsoft.com/office/drawing/2014/main" val="2390270661"/>
                    </a:ext>
                  </a:extLst>
                </a:gridCol>
                <a:gridCol w="288000">
                  <a:extLst>
                    <a:ext uri="{9D8B030D-6E8A-4147-A177-3AD203B41FA5}">
                      <a16:colId xmlns:a16="http://schemas.microsoft.com/office/drawing/2014/main" val="1728239226"/>
                    </a:ext>
                  </a:extLst>
                </a:gridCol>
                <a:gridCol w="2160000">
                  <a:extLst>
                    <a:ext uri="{9D8B030D-6E8A-4147-A177-3AD203B41FA5}">
                      <a16:colId xmlns:a16="http://schemas.microsoft.com/office/drawing/2014/main" val="789193223"/>
                    </a:ext>
                  </a:extLst>
                </a:gridCol>
                <a:gridCol w="720000">
                  <a:extLst>
                    <a:ext uri="{9D8B030D-6E8A-4147-A177-3AD203B41FA5}">
                      <a16:colId xmlns:a16="http://schemas.microsoft.com/office/drawing/2014/main" val="659046709"/>
                    </a:ext>
                  </a:extLst>
                </a:gridCol>
                <a:gridCol w="396000">
                  <a:extLst>
                    <a:ext uri="{9D8B030D-6E8A-4147-A177-3AD203B41FA5}">
                      <a16:colId xmlns:a16="http://schemas.microsoft.com/office/drawing/2014/main" val="3136977942"/>
                    </a:ext>
                  </a:extLst>
                </a:gridCol>
                <a:gridCol w="432000">
                  <a:extLst>
                    <a:ext uri="{9D8B030D-6E8A-4147-A177-3AD203B41FA5}">
                      <a16:colId xmlns:a16="http://schemas.microsoft.com/office/drawing/2014/main" val="2934342706"/>
                    </a:ext>
                  </a:extLst>
                </a:gridCol>
                <a:gridCol w="279625">
                  <a:extLst>
                    <a:ext uri="{9D8B030D-6E8A-4147-A177-3AD203B41FA5}">
                      <a16:colId xmlns:a16="http://schemas.microsoft.com/office/drawing/2014/main" val="4160429243"/>
                    </a:ext>
                  </a:extLst>
                </a:gridCol>
              </a:tblGrid>
              <a:tr h="360000">
                <a:tc rowSpan="2" grid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項</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rowSpan="2" hMerge="1">
                  <a:txBody>
                    <a:bodyPr/>
                    <a:lstStyle/>
                    <a:p>
                      <a:endParaRPr kumimoji="1" lang="ja-JP" altLang="en-US"/>
                    </a:p>
                  </a:txBody>
                  <a:tcPr/>
                </a:tc>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施設種類</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排ガス規模</a:t>
                      </a:r>
                      <a:endParaRPr lang="ja-JP" sz="900" kern="100" dirty="0">
                        <a:effectLst/>
                        <a:latin typeface="BIZ UDPゴシック" panose="020B0400000000000000" pitchFamily="50" charset="-128"/>
                        <a:ea typeface="BIZ UDPゴシック" panose="020B0400000000000000" pitchFamily="50" charset="-128"/>
                      </a:endParaRPr>
                    </a:p>
                    <a:p>
                      <a:pPr algn="ctr">
                        <a:spcAft>
                          <a:spcPts val="0"/>
                        </a:spcAft>
                      </a:pPr>
                      <a:r>
                        <a:rPr 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万Ｎｍ</a:t>
                      </a:r>
                      <a:r>
                        <a:rPr lang="en-US" sz="900" kern="0" baseline="30000" dirty="0">
                          <a:effectLst/>
                          <a:latin typeface="BIZ UDPゴシック" panose="020B0400000000000000" pitchFamily="50" charset="-128"/>
                          <a:ea typeface="BIZ UDPゴシック" panose="020B0400000000000000" pitchFamily="50" charset="-128"/>
                        </a:rPr>
                        <a:t>3</a:t>
                      </a:r>
                      <a:r>
                        <a:rPr 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ｈ</a:t>
                      </a:r>
                      <a:r>
                        <a:rPr lang="en-US" sz="900" kern="0" dirty="0">
                          <a:effectLst/>
                          <a:latin typeface="BIZ UDPゴシック" panose="020B0400000000000000" pitchFamily="50" charset="-128"/>
                          <a:ea typeface="BIZ UDPゴシック" panose="020B0400000000000000" pitchFamily="50" charset="-128"/>
                        </a:rPr>
                        <a:t>)</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grid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排出基準（</a:t>
                      </a:r>
                      <a:r>
                        <a:rPr lang="en-US" sz="900" kern="0" dirty="0">
                          <a:effectLst/>
                          <a:latin typeface="BIZ UDPゴシック" panose="020B0400000000000000" pitchFamily="50" charset="-128"/>
                          <a:ea typeface="BIZ UDPゴシック" panose="020B0400000000000000" pitchFamily="50" charset="-128"/>
                        </a:rPr>
                        <a:t>g/Nm</a:t>
                      </a:r>
                      <a:r>
                        <a:rPr lang="en-US" sz="900" kern="0" baseline="30000" dirty="0">
                          <a:effectLst/>
                          <a:latin typeface="BIZ UDPゴシック" panose="020B0400000000000000" pitchFamily="50" charset="-128"/>
                          <a:ea typeface="BIZ UDPゴシック" panose="020B0400000000000000" pitchFamily="50" charset="-128"/>
                        </a:rPr>
                        <a:t>3</a:t>
                      </a:r>
                      <a:r>
                        <a:rPr lang="ja-JP" sz="900" kern="0" dirty="0">
                          <a:effectLst/>
                          <a:latin typeface="BIZ UDPゴシック" panose="020B0400000000000000" pitchFamily="50" charset="-128"/>
                          <a:ea typeface="BIZ UDPゴシック" panose="020B0400000000000000" pitchFamily="50" charset="-128"/>
                        </a:rPr>
                        <a:t>）</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hMerge="1">
                  <a:txBody>
                    <a:bodyPr/>
                    <a:lstStyle/>
                    <a:p>
                      <a:endParaRPr kumimoji="1" lang="ja-JP" altLang="en-US"/>
                    </a:p>
                  </a:txBody>
                  <a:tcPr/>
                </a:tc>
                <a:tc rowSpan="2">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On</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extLst>
                  <a:ext uri="{0D108BD9-81ED-4DB2-BD59-A6C34878D82A}">
                    <a16:rowId xmlns:a16="http://schemas.microsoft.com/office/drawing/2014/main" val="1343125452"/>
                  </a:ext>
                </a:extLst>
              </a:tr>
              <a:tr h="188351">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A</a:t>
                      </a:r>
                      <a:r>
                        <a:rPr lang="ja-JP" sz="900" kern="0" dirty="0">
                          <a:effectLst/>
                          <a:latin typeface="BIZ UDPゴシック" panose="020B0400000000000000" pitchFamily="50" charset="-128"/>
                          <a:ea typeface="BIZ UDPゴシック" panose="020B0400000000000000" pitchFamily="50" charset="-128"/>
                        </a:rPr>
                        <a:t>地域</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A</a:t>
                      </a:r>
                      <a:r>
                        <a:rPr lang="ja-JP" sz="900" kern="0" dirty="0">
                          <a:effectLst/>
                          <a:latin typeface="BIZ UDPゴシック" panose="020B0400000000000000" pitchFamily="50" charset="-128"/>
                          <a:ea typeface="BIZ UDPゴシック" panose="020B0400000000000000" pitchFamily="50" charset="-128"/>
                        </a:rPr>
                        <a:t>地域</a:t>
                      </a:r>
                      <a:endParaRPr lang="ja-JP" sz="900" kern="100" dirty="0">
                        <a:effectLst/>
                        <a:latin typeface="BIZ UDPゴシック" panose="020B0400000000000000" pitchFamily="50" charset="-128"/>
                        <a:ea typeface="BIZ UDPゴシック" panose="020B0400000000000000" pitchFamily="50" charset="-128"/>
                      </a:endParaRPr>
                    </a:p>
                    <a:p>
                      <a:pPr algn="ctr">
                        <a:spcAft>
                          <a:spcPts val="0"/>
                        </a:spcAft>
                      </a:pPr>
                      <a:r>
                        <a:rPr lang="ja-JP" sz="900" kern="0" dirty="0">
                          <a:effectLst/>
                          <a:latin typeface="BIZ UDPゴシック" panose="020B0400000000000000" pitchFamily="50" charset="-128"/>
                          <a:ea typeface="BIZ UDPゴシック" panose="020B0400000000000000" pitchFamily="50" charset="-128"/>
                        </a:rPr>
                        <a:t>以外</a:t>
                      </a:r>
                      <a:endParaRPr lang="ja-JP" sz="900" kern="100" dirty="0">
                        <a:effectLst/>
                        <a:latin typeface="BIZ UDPゴシック" panose="020B0400000000000000" pitchFamily="50" charset="-128"/>
                        <a:ea typeface="BIZ UDPゴシック" panose="020B0400000000000000" pitchFamily="50" charset="-128"/>
                      </a:endParaRPr>
                    </a:p>
                  </a:txBody>
                  <a:tcPr marL="40342" marR="40342" marT="0" marB="0" anchor="ctr"/>
                </a:tc>
                <a:tc vMerge="1">
                  <a:txBody>
                    <a:bodyPr/>
                    <a:lstStyle/>
                    <a:p>
                      <a:endParaRPr kumimoji="1" lang="ja-JP" altLang="en-US" dirty="0"/>
                    </a:p>
                  </a:txBody>
                  <a:tcPr/>
                </a:tc>
                <a:extLst>
                  <a:ext uri="{0D108BD9-81ED-4DB2-BD59-A6C34878D82A}">
                    <a16:rowId xmlns:a16="http://schemas.microsoft.com/office/drawing/2014/main" val="2547696863"/>
                  </a:ext>
                </a:extLst>
              </a:tr>
              <a:tr h="138032">
                <a:tc>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一四</a:t>
                      </a:r>
                      <a:endParaRPr lang="ja-JP" sz="900" kern="100" dirty="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21</a:t>
                      </a:r>
                      <a:endParaRPr lang="ja-JP" sz="900" kern="100" dirty="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ばい焼炉</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extLst>
                  <a:ext uri="{0D108BD9-81ED-4DB2-BD59-A6C34878D82A}">
                    <a16:rowId xmlns:a16="http://schemas.microsoft.com/office/drawing/2014/main" val="2351450062"/>
                  </a:ext>
                </a:extLst>
              </a:tr>
              <a:tr h="234118">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一五</a:t>
                      </a:r>
                      <a:endParaRPr lang="ja-JP" sz="900" kern="100" dirty="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22</a:t>
                      </a:r>
                      <a:endParaRPr lang="ja-JP" sz="900" kern="100" dirty="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dirty="0">
                          <a:effectLst/>
                          <a:latin typeface="BIZ UDPゴシック" panose="020B0400000000000000" pitchFamily="50" charset="-128"/>
                          <a:ea typeface="BIZ UDPゴシック" panose="020B0400000000000000" pitchFamily="50" charset="-128"/>
                        </a:rPr>
                        <a:t>焼結炉（フェロマンガン製造用のもの）</a:t>
                      </a:r>
                      <a:endParaRPr lang="ja-JP" sz="900" kern="100" dirty="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extLst>
                  <a:ext uri="{0D108BD9-81ED-4DB2-BD59-A6C34878D82A}">
                    <a16:rowId xmlns:a16="http://schemas.microsoft.com/office/drawing/2014/main" val="1265303349"/>
                  </a:ext>
                </a:extLst>
              </a:tr>
              <a:tr h="138032">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23</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焼結炉（２２項以外のもの）</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extLst>
                  <a:ext uri="{0D108BD9-81ED-4DB2-BD59-A6C34878D82A}">
                    <a16:rowId xmlns:a16="http://schemas.microsoft.com/office/drawing/2014/main" val="320570445"/>
                  </a:ext>
                </a:extLst>
              </a:tr>
              <a:tr h="138032">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一六</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24</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煆</a:t>
                      </a:r>
                      <a:r>
                        <a:rPr lang="en-US" sz="900" kern="0">
                          <a:effectLst/>
                          <a:latin typeface="BIZ UDPゴシック" panose="020B0400000000000000" pitchFamily="50" charset="-128"/>
                          <a:ea typeface="BIZ UDPゴシック" panose="020B0400000000000000" pitchFamily="50" charset="-128"/>
                        </a:rPr>
                        <a:t>(</a:t>
                      </a:r>
                      <a:r>
                        <a:rPr lang="ja-JP" sz="900" kern="0">
                          <a:effectLst/>
                          <a:latin typeface="BIZ UDPゴシック" panose="020B0400000000000000" pitchFamily="50" charset="-128"/>
                          <a:ea typeface="BIZ UDPゴシック" panose="020B0400000000000000" pitchFamily="50" charset="-128"/>
                        </a:rPr>
                        <a:t>か</a:t>
                      </a:r>
                      <a:r>
                        <a:rPr lang="en-US" sz="900" kern="0">
                          <a:effectLst/>
                          <a:latin typeface="BIZ UDPゴシック" panose="020B0400000000000000" pitchFamily="50" charset="-128"/>
                          <a:ea typeface="BIZ UDPゴシック" panose="020B0400000000000000" pitchFamily="50" charset="-128"/>
                        </a:rPr>
                        <a:t>)</a:t>
                      </a:r>
                      <a:r>
                        <a:rPr lang="ja-JP" sz="900" kern="0">
                          <a:effectLst/>
                          <a:latin typeface="BIZ UDPゴシック" panose="020B0400000000000000" pitchFamily="50" charset="-128"/>
                          <a:ea typeface="BIZ UDPゴシック" panose="020B0400000000000000" pitchFamily="50" charset="-128"/>
                        </a:rPr>
                        <a:t>焼炉</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0.25</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extLst>
                  <a:ext uri="{0D108BD9-81ED-4DB2-BD59-A6C34878D82A}">
                    <a16:rowId xmlns:a16="http://schemas.microsoft.com/office/drawing/2014/main" val="1697137465"/>
                  </a:ext>
                </a:extLst>
              </a:tr>
              <a:tr h="234118">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一七</a:t>
                      </a:r>
                      <a:endParaRPr lang="ja-JP" sz="900" kern="100" dirty="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25</a:t>
                      </a:r>
                      <a:endParaRPr lang="ja-JP" sz="900" kern="100" dirty="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溶解炉（アルミニウム再生用反射炉）</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extLst>
                  <a:ext uri="{0D108BD9-81ED-4DB2-BD59-A6C34878D82A}">
                    <a16:rowId xmlns:a16="http://schemas.microsoft.com/office/drawing/2014/main" val="2068708552"/>
                  </a:ext>
                </a:extLst>
              </a:tr>
              <a:tr h="138032">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26</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溶解炉（２５項以外のもの）</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extLst>
                  <a:ext uri="{0D108BD9-81ED-4DB2-BD59-A6C34878D82A}">
                    <a16:rowId xmlns:a16="http://schemas.microsoft.com/office/drawing/2014/main" val="1266938748"/>
                  </a:ext>
                </a:extLst>
              </a:tr>
              <a:tr h="138032">
                <a:tc rowSpan="3">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一八</a:t>
                      </a:r>
                      <a:endParaRPr lang="ja-JP" sz="900" kern="100" dirty="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27</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溶解炉</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４以上</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extLst>
                  <a:ext uri="{0D108BD9-81ED-4DB2-BD59-A6C34878D82A}">
                    <a16:rowId xmlns:a16="http://schemas.microsoft.com/office/drawing/2014/main" val="1028013591"/>
                  </a:ext>
                </a:extLst>
              </a:tr>
              <a:tr h="234118">
                <a:tc vMerge="1">
                  <a:txBody>
                    <a:bodyPr/>
                    <a:lstStyle/>
                    <a:p>
                      <a:pPr algn="ctr">
                        <a:spcAft>
                          <a:spcPts val="0"/>
                        </a:spcAft>
                      </a:pPr>
                      <a:endParaRPr lang="ja-JP" sz="900" kern="100" dirty="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28</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溶解炉（アルミニウムの地金又は合金製造用反射炉）</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４未満</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extLst>
                  <a:ext uri="{0D108BD9-81ED-4DB2-BD59-A6C34878D82A}">
                    <a16:rowId xmlns:a16="http://schemas.microsoft.com/office/drawing/2014/main" val="2661690691"/>
                  </a:ext>
                </a:extLst>
              </a:tr>
              <a:tr h="138032">
                <a:tc vMerge="1">
                  <a:txBody>
                    <a:bodyPr/>
                    <a:lstStyle/>
                    <a:p>
                      <a:pPr algn="ctr"/>
                      <a:endParaRPr lang="ja-JP" sz="900" dirty="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29</a:t>
                      </a:r>
                      <a:endParaRPr lang="ja-JP" sz="900" kern="100" dirty="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溶解炉（２８項以外のもの）</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４未満</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extLst>
                  <a:ext uri="{0D108BD9-81ED-4DB2-BD59-A6C34878D82A}">
                    <a16:rowId xmlns:a16="http://schemas.microsoft.com/office/drawing/2014/main" val="273540266"/>
                  </a:ext>
                </a:extLst>
              </a:tr>
              <a:tr h="138032">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一九</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加熱炉</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tc>
                <a:extLst>
                  <a:ext uri="{0D108BD9-81ED-4DB2-BD59-A6C34878D82A}">
                    <a16:rowId xmlns:a16="http://schemas.microsoft.com/office/drawing/2014/main" val="3281460836"/>
                  </a:ext>
                </a:extLst>
              </a:tr>
              <a:tr h="138032">
                <a:tc rowSpan="2">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二〇</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rowSpan="2">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31</a:t>
                      </a:r>
                      <a:endParaRPr lang="ja-JP" sz="900" kern="100" dirty="0">
                        <a:effectLst/>
                        <a:latin typeface="BIZ UDPゴシック" panose="020B0400000000000000" pitchFamily="50" charset="-128"/>
                        <a:ea typeface="BIZ UDPゴシック" panose="020B0400000000000000" pitchFamily="50" charset="-128"/>
                      </a:endParaRPr>
                    </a:p>
                  </a:txBody>
                  <a:tcPr marL="46884" marR="46884" marT="0" marB="0" anchor="ctr"/>
                </a:tc>
                <a:tc rowSpan="2">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加熱炉</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４以上</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tc>
                <a:extLst>
                  <a:ext uri="{0D108BD9-81ED-4DB2-BD59-A6C34878D82A}">
                    <a16:rowId xmlns:a16="http://schemas.microsoft.com/office/drawing/2014/main" val="2715576744"/>
                  </a:ext>
                </a:extLst>
              </a:tr>
              <a:tr h="13803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４未満</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tc>
                <a:extLst>
                  <a:ext uri="{0D108BD9-81ED-4DB2-BD59-A6C34878D82A}">
                    <a16:rowId xmlns:a16="http://schemas.microsoft.com/office/drawing/2014/main" val="1922358911"/>
                  </a:ext>
                </a:extLst>
              </a:tr>
              <a:tr h="234118">
                <a:tc rowSpan="3">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二一</a:t>
                      </a:r>
                      <a:endParaRPr lang="ja-JP" sz="900" kern="100" dirty="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32</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電気炉（合金鉄製造用（珪素含有率４０％以上））</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extLst>
                  <a:ext uri="{0D108BD9-81ED-4DB2-BD59-A6C34878D82A}">
                    <a16:rowId xmlns:a16="http://schemas.microsoft.com/office/drawing/2014/main" val="3265534980"/>
                  </a:ext>
                </a:extLst>
              </a:tr>
              <a:tr h="234118">
                <a:tc vMerge="1">
                  <a:txBody>
                    <a:bodyPr/>
                    <a:lstStyle/>
                    <a:p>
                      <a:pPr algn="ctr">
                        <a:spcAft>
                          <a:spcPts val="0"/>
                        </a:spcAft>
                      </a:pPr>
                      <a:endParaRPr lang="ja-JP" sz="900" kern="100" dirty="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33</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電気炉（合金鉄製造用（珪素含有率４０％未満））</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0.08</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extLst>
                  <a:ext uri="{0D108BD9-81ED-4DB2-BD59-A6C34878D82A}">
                    <a16:rowId xmlns:a16="http://schemas.microsoft.com/office/drawing/2014/main" val="3042162519"/>
                  </a:ext>
                </a:extLst>
              </a:tr>
              <a:tr h="234118">
                <a:tc vMerge="1">
                  <a:txBody>
                    <a:bodyPr/>
                    <a:lstStyle/>
                    <a:p>
                      <a:pPr algn="ctr"/>
                      <a:endParaRPr lang="ja-JP" sz="900" dirty="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34</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電気炉（３２項、３３項以外のもの）</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extLst>
                  <a:ext uri="{0D108BD9-81ED-4DB2-BD59-A6C34878D82A}">
                    <a16:rowId xmlns:a16="http://schemas.microsoft.com/office/drawing/2014/main" val="34180263"/>
                  </a:ext>
                </a:extLst>
              </a:tr>
              <a:tr h="138032">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二二</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35</a:t>
                      </a:r>
                      <a:endParaRPr lang="ja-JP" sz="900" kern="100" dirty="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電気炉</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0.05</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extLst>
                  <a:ext uri="{0D108BD9-81ED-4DB2-BD59-A6C34878D82A}">
                    <a16:rowId xmlns:a16="http://schemas.microsoft.com/office/drawing/2014/main" val="885132376"/>
                  </a:ext>
                </a:extLst>
              </a:tr>
              <a:tr h="138032">
                <a:tc rowSpan="4">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二三</a:t>
                      </a:r>
                      <a:endParaRPr lang="ja-JP" sz="900" kern="100" dirty="0">
                        <a:effectLst/>
                        <a:latin typeface="BIZ UDPゴシック" panose="020B0400000000000000" pitchFamily="50" charset="-128"/>
                        <a:ea typeface="BIZ UDPゴシック" panose="020B0400000000000000" pitchFamily="50" charset="-128"/>
                      </a:endParaRPr>
                    </a:p>
                  </a:txBody>
                  <a:tcPr marL="46884" marR="46884"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36</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rowSpan="2">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骨材乾燥炉</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0.50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16</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extLst>
                  <a:ext uri="{0D108BD9-81ED-4DB2-BD59-A6C34878D82A}">
                    <a16:rowId xmlns:a16="http://schemas.microsoft.com/office/drawing/2014/main" val="264413666"/>
                  </a:ext>
                </a:extLst>
              </a:tr>
              <a:tr h="23411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en-US" sz="900" kern="0">
                          <a:effectLst/>
                          <a:latin typeface="BIZ UDPゴシック" panose="020B0400000000000000" pitchFamily="50" charset="-128"/>
                          <a:ea typeface="BIZ UDPゴシック" panose="020B0400000000000000" pitchFamily="50" charset="-128"/>
                        </a:rPr>
                        <a:t> </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gridSpan="3">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備考</a:t>
                      </a:r>
                      <a:r>
                        <a:rPr lang="en-US" sz="900" kern="0">
                          <a:effectLst/>
                          <a:latin typeface="BIZ UDPゴシック" panose="020B0400000000000000" pitchFamily="50" charset="-128"/>
                          <a:ea typeface="BIZ UDPゴシック" panose="020B0400000000000000" pitchFamily="50" charset="-128"/>
                        </a:rPr>
                        <a:t>:</a:t>
                      </a:r>
                      <a:r>
                        <a:rPr lang="ja-JP" sz="900" kern="0">
                          <a:effectLst/>
                          <a:latin typeface="BIZ UDPゴシック" panose="020B0400000000000000" pitchFamily="50" charset="-128"/>
                          <a:ea typeface="BIZ UDPゴシック" panose="020B0400000000000000" pitchFamily="50" charset="-128"/>
                        </a:rPr>
                        <a:t>直接熱風乾燥炉は</a:t>
                      </a:r>
                      <a:r>
                        <a:rPr lang="en-US" sz="900" kern="0">
                          <a:effectLst/>
                          <a:latin typeface="BIZ UDPゴシック" panose="020B0400000000000000" pitchFamily="50" charset="-128"/>
                          <a:ea typeface="BIZ UDPゴシック" panose="020B0400000000000000" pitchFamily="50" charset="-128"/>
                        </a:rPr>
                        <a:t>On</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05363797"/>
                  </a:ext>
                </a:extLst>
              </a:tr>
              <a:tr h="138032">
                <a:tc vMerge="1">
                  <a:txBody>
                    <a:bodyPr/>
                    <a:lstStyle/>
                    <a:p>
                      <a:endParaRPr kumimoji="1" lang="ja-JP" altLang="en-US"/>
                    </a:p>
                  </a:txBody>
                  <a:tcPr/>
                </a:tc>
                <a:tc rowSpan="2">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37</a:t>
                      </a:r>
                      <a:endParaRPr lang="ja-JP" sz="900" kern="100" dirty="0">
                        <a:effectLst/>
                        <a:latin typeface="BIZ UDPゴシック" panose="020B0400000000000000" pitchFamily="50" charset="-128"/>
                        <a:ea typeface="BIZ UDPゴシック" panose="020B0400000000000000" pitchFamily="50" charset="-128"/>
                      </a:endParaRPr>
                    </a:p>
                  </a:txBody>
                  <a:tcPr marL="46884" marR="46884" marT="0" marB="0" anchor="ctr"/>
                </a:tc>
                <a:tc rowSpan="2">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乾燥炉（３６項以外のもの）</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16</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extLst>
                  <a:ext uri="{0D108BD9-81ED-4DB2-BD59-A6C34878D82A}">
                    <a16:rowId xmlns:a16="http://schemas.microsoft.com/office/drawing/2014/main" val="938380015"/>
                  </a:ext>
                </a:extLst>
              </a:tr>
              <a:tr h="23411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en-US" sz="900" kern="0">
                          <a:effectLst/>
                          <a:latin typeface="BIZ UDPゴシック" panose="020B0400000000000000" pitchFamily="50" charset="-128"/>
                          <a:ea typeface="BIZ UDPゴシック" panose="020B0400000000000000" pitchFamily="50" charset="-128"/>
                        </a:rPr>
                        <a:t> </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gridSpan="3">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備考</a:t>
                      </a:r>
                      <a:r>
                        <a:rPr lang="en-US" sz="900" kern="0">
                          <a:effectLst/>
                          <a:latin typeface="BIZ UDPゴシック" panose="020B0400000000000000" pitchFamily="50" charset="-128"/>
                          <a:ea typeface="BIZ UDPゴシック" panose="020B0400000000000000" pitchFamily="50" charset="-128"/>
                        </a:rPr>
                        <a:t>:</a:t>
                      </a:r>
                      <a:r>
                        <a:rPr lang="ja-JP" sz="900" kern="0">
                          <a:effectLst/>
                          <a:latin typeface="BIZ UDPゴシック" panose="020B0400000000000000" pitchFamily="50" charset="-128"/>
                          <a:ea typeface="BIZ UDPゴシック" panose="020B0400000000000000" pitchFamily="50" charset="-128"/>
                        </a:rPr>
                        <a:t>直接熱風乾燥炉は</a:t>
                      </a:r>
                      <a:r>
                        <a:rPr lang="en-US" sz="900" kern="0">
                          <a:effectLst/>
                          <a:latin typeface="BIZ UDPゴシック" panose="020B0400000000000000" pitchFamily="50" charset="-128"/>
                          <a:ea typeface="BIZ UDPゴシック" panose="020B0400000000000000" pitchFamily="50" charset="-128"/>
                        </a:rPr>
                        <a:t>On</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03019084"/>
                  </a:ext>
                </a:extLst>
              </a:tr>
              <a:tr h="234118">
                <a:tc rowSpan="2">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二四</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38</a:t>
                      </a:r>
                      <a:endParaRPr lang="ja-JP" sz="900" kern="100" dirty="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廃棄物焼却炉（連続炉のもの）</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0.15</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0.50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tc>
                <a:extLst>
                  <a:ext uri="{0D108BD9-81ED-4DB2-BD59-A6C34878D82A}">
                    <a16:rowId xmlns:a16="http://schemas.microsoft.com/office/drawing/2014/main" val="1234797483"/>
                  </a:ext>
                </a:extLst>
              </a:tr>
              <a:tr h="234118">
                <a:tc vMerge="1">
                  <a:txBody>
                    <a:bodyPr/>
                    <a:lstStyle/>
                    <a:p>
                      <a:endParaRPr kumimoji="1" lang="ja-JP" altLang="en-US"/>
                    </a:p>
                  </a:txBody>
                  <a:tcP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39</a:t>
                      </a:r>
                      <a:endParaRPr lang="ja-JP" sz="900" kern="100" dirty="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l">
                        <a:spcAft>
                          <a:spcPts val="0"/>
                        </a:spcAft>
                      </a:pPr>
                      <a:r>
                        <a:rPr lang="ja-JP" sz="900" kern="0">
                          <a:effectLst/>
                          <a:latin typeface="BIZ UDPゴシック" panose="020B0400000000000000" pitchFamily="50" charset="-128"/>
                          <a:ea typeface="BIZ UDPゴシック" panose="020B0400000000000000" pitchFamily="50" charset="-128"/>
                        </a:rPr>
                        <a:t>廃棄物焼却炉（３８項以外のもの）</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0.25</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0.50</a:t>
                      </a:r>
                      <a:endParaRPr lang="ja-JP" sz="900" kern="100">
                        <a:effectLst/>
                        <a:latin typeface="BIZ UDPゴシック" panose="020B0400000000000000" pitchFamily="50" charset="-128"/>
                        <a:ea typeface="BIZ UDPゴシック" panose="020B0400000000000000" pitchFamily="50" charset="-128"/>
                      </a:endParaRPr>
                    </a:p>
                  </a:txBody>
                  <a:tcPr marL="46884" marR="46884" marT="0" marB="0" anchor="ctr"/>
                </a:tc>
                <a:tc>
                  <a:txBody>
                    <a:bodyPr/>
                    <a:lstStyle/>
                    <a:p>
                      <a:pPr algn="ctr">
                        <a:spcAft>
                          <a:spcPts val="0"/>
                        </a:spcAft>
                      </a:pPr>
                      <a:r>
                        <a:rPr lang="en-US" sz="900" kern="0" dirty="0" err="1">
                          <a:effectLst/>
                          <a:latin typeface="BIZ UDPゴシック" panose="020B0400000000000000" pitchFamily="50" charset="-128"/>
                          <a:ea typeface="BIZ UDPゴシック" panose="020B0400000000000000" pitchFamily="50" charset="-128"/>
                        </a:rPr>
                        <a:t>Os</a:t>
                      </a:r>
                      <a:endParaRPr lang="ja-JP" sz="900" kern="100" dirty="0">
                        <a:effectLst/>
                        <a:latin typeface="BIZ UDPゴシック" panose="020B0400000000000000" pitchFamily="50" charset="-128"/>
                        <a:ea typeface="BIZ UDPゴシック" panose="020B0400000000000000" pitchFamily="50" charset="-128"/>
                      </a:endParaRPr>
                    </a:p>
                  </a:txBody>
                  <a:tcPr marL="46884" marR="46884" marT="0" marB="0"/>
                </a:tc>
                <a:extLst>
                  <a:ext uri="{0D108BD9-81ED-4DB2-BD59-A6C34878D82A}">
                    <a16:rowId xmlns:a16="http://schemas.microsoft.com/office/drawing/2014/main" val="202854627"/>
                  </a:ext>
                </a:extLst>
              </a:tr>
            </a:tbl>
          </a:graphicData>
        </a:graphic>
      </p:graphicFrame>
      <p:sp>
        <p:nvSpPr>
          <p:cNvPr id="10" name="スライド番号プレースホルダー 3">
            <a:extLst>
              <a:ext uri="{FF2B5EF4-FFF2-40B4-BE49-F238E27FC236}">
                <a16:creationId xmlns:a16="http://schemas.microsoft.com/office/drawing/2014/main" id="{571F9955-D8DC-403D-AC30-4CBA23E811BA}"/>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22</a:t>
            </a:fld>
            <a:endParaRPr lang="en-US">
              <a:solidFill>
                <a:srgbClr val="000000"/>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5E2A7445-8AE9-48C8-B238-5E4D5F829CC3}"/>
              </a:ext>
            </a:extLst>
          </p:cNvPr>
          <p:cNvSpPr txBox="1"/>
          <p:nvPr/>
        </p:nvSpPr>
        <p:spPr>
          <a:xfrm>
            <a:off x="879872" y="6140850"/>
            <a:ext cx="8146255" cy="707886"/>
          </a:xfrm>
          <a:prstGeom prst="rect">
            <a:avLst/>
          </a:prstGeom>
          <a:noFill/>
        </p:spPr>
        <p:txBody>
          <a:bodyPr wrap="square" rtlCol="0">
            <a:spAutoFit/>
          </a:bodyPr>
          <a:lstStyle/>
          <a:p>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条例における基準値の考え方</a:t>
            </a:r>
            <a:r>
              <a:rPr lang="en-US" altLang="ja-JP" sz="1000" dirty="0">
                <a:latin typeface="BIZ UDPゴシック" panose="020B0400000000000000" pitchFamily="50" charset="-128"/>
                <a:ea typeface="BIZ UDPゴシック" panose="020B0400000000000000" pitchFamily="50" charset="-128"/>
              </a:rPr>
              <a:t>】</a:t>
            </a:r>
          </a:p>
          <a:p>
            <a:r>
              <a:rPr lang="ja-JP" altLang="en-US" sz="1000" dirty="0">
                <a:latin typeface="BIZ UDPゴシック" panose="020B0400000000000000" pitchFamily="50" charset="-128"/>
                <a:ea typeface="BIZ UDPゴシック" panose="020B0400000000000000" pitchFamily="50" charset="-128"/>
              </a:rPr>
              <a:t>　・大気汚染防止法で採用されている標準酸素濃度補正方式を採用し、基準値及び地域については同法による排出基準との整合に配慮。</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・施設の横出し施設（裾下げ施設）については、原則として法の最も小さい規模施設に適用されている基準値と同等の値を採用する。</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・種類の横出し施設については、原則として法における同種の届出施設の基準を採用する。</a:t>
            </a:r>
            <a:endParaRPr lang="en-US" altLang="ja-JP" sz="10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524835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B15530AE-B4F3-4CD7-8897-2B0B255C6E54}"/>
              </a:ext>
            </a:extLst>
          </p:cNvPr>
          <p:cNvSpPr>
            <a:spLocks noGrp="1"/>
          </p:cNvSpPr>
          <p:nvPr>
            <p:ph type="title"/>
          </p:nvPr>
        </p:nvSpPr>
        <p:spPr>
          <a:xfrm>
            <a:off x="1083470" y="609600"/>
            <a:ext cx="8124030" cy="1320800"/>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（参考）規制基準における地域区分</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コンテンツ プレースホルダー 4">
            <a:extLst>
              <a:ext uri="{FF2B5EF4-FFF2-40B4-BE49-F238E27FC236}">
                <a16:creationId xmlns:a16="http://schemas.microsoft.com/office/drawing/2014/main" id="{B09113C6-104F-4C6E-8C26-1DB63115FCC5}"/>
              </a:ext>
            </a:extLst>
          </p:cNvPr>
          <p:cNvGraphicFramePr>
            <a:graphicFrameLocks noGrp="1"/>
          </p:cNvGraphicFramePr>
          <p:nvPr>
            <p:ph idx="1"/>
            <p:extLst>
              <p:ext uri="{D42A27DB-BD31-4B8C-83A1-F6EECF244321}">
                <p14:modId xmlns:p14="http://schemas.microsoft.com/office/powerpoint/2010/main" val="218115353"/>
              </p:ext>
            </p:extLst>
          </p:nvPr>
        </p:nvGraphicFramePr>
        <p:xfrm>
          <a:off x="1294695" y="1615440"/>
          <a:ext cx="8001219" cy="4206240"/>
        </p:xfrm>
        <a:graphic>
          <a:graphicData uri="http://schemas.openxmlformats.org/drawingml/2006/table">
            <a:tbl>
              <a:tblPr firstRow="1" firstCol="1" bandRow="1">
                <a:tableStyleId>{5C22544A-7EE6-4342-B048-85BDC9FD1C3A}</a:tableStyleId>
              </a:tblPr>
              <a:tblGrid>
                <a:gridCol w="555115">
                  <a:extLst>
                    <a:ext uri="{9D8B030D-6E8A-4147-A177-3AD203B41FA5}">
                      <a16:colId xmlns:a16="http://schemas.microsoft.com/office/drawing/2014/main" val="1905674838"/>
                    </a:ext>
                  </a:extLst>
                </a:gridCol>
                <a:gridCol w="3143476">
                  <a:extLst>
                    <a:ext uri="{9D8B030D-6E8A-4147-A177-3AD203B41FA5}">
                      <a16:colId xmlns:a16="http://schemas.microsoft.com/office/drawing/2014/main" val="982543789"/>
                    </a:ext>
                  </a:extLst>
                </a:gridCol>
                <a:gridCol w="989745">
                  <a:extLst>
                    <a:ext uri="{9D8B030D-6E8A-4147-A177-3AD203B41FA5}">
                      <a16:colId xmlns:a16="http://schemas.microsoft.com/office/drawing/2014/main" val="209765247"/>
                    </a:ext>
                  </a:extLst>
                </a:gridCol>
                <a:gridCol w="3312883">
                  <a:extLst>
                    <a:ext uri="{9D8B030D-6E8A-4147-A177-3AD203B41FA5}">
                      <a16:colId xmlns:a16="http://schemas.microsoft.com/office/drawing/2014/main" val="2686880673"/>
                    </a:ext>
                  </a:extLst>
                </a:gridCol>
              </a:tblGrid>
              <a:tr h="215900">
                <a:tc gridSpan="2">
                  <a:txBody>
                    <a:bodyPr/>
                    <a:lstStyle/>
                    <a:p>
                      <a:pPr algn="ctr">
                        <a:spcAft>
                          <a:spcPts val="0"/>
                        </a:spcAft>
                      </a:pPr>
                      <a:r>
                        <a:rPr lang="ja-JP" sz="1400" kern="0">
                          <a:effectLst/>
                          <a:latin typeface="BIZ UDPゴシック" panose="020B0400000000000000" pitchFamily="50" charset="-128"/>
                          <a:ea typeface="BIZ UDPゴシック" panose="020B0400000000000000" pitchFamily="50" charset="-128"/>
                        </a:rPr>
                        <a:t>地域区分</a:t>
                      </a:r>
                      <a:endParaRPr lang="ja-JP" sz="1600" kern="100">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a:spcAft>
                          <a:spcPts val="0"/>
                        </a:spcAft>
                      </a:pPr>
                      <a:r>
                        <a:rPr lang="ja-JP" sz="1400" kern="0">
                          <a:effectLst/>
                          <a:latin typeface="BIZ UDPゴシック" panose="020B0400000000000000" pitchFamily="50" charset="-128"/>
                          <a:ea typeface="BIZ UDPゴシック" panose="020B0400000000000000" pitchFamily="50" charset="-128"/>
                        </a:rPr>
                        <a:t>指定地域区分</a:t>
                      </a:r>
                      <a:endParaRPr lang="ja-JP" sz="1600" kern="100">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extLst>
                  <a:ext uri="{0D108BD9-81ED-4DB2-BD59-A6C34878D82A}">
                    <a16:rowId xmlns:a16="http://schemas.microsoft.com/office/drawing/2014/main" val="2069045451"/>
                  </a:ext>
                </a:extLst>
              </a:tr>
              <a:tr h="1007745">
                <a:tc rowSpan="2">
                  <a:txBody>
                    <a:bodyPr/>
                    <a:lstStyle/>
                    <a:p>
                      <a:pPr algn="ctr">
                        <a:spcAft>
                          <a:spcPts val="0"/>
                        </a:spcAft>
                      </a:pPr>
                      <a:r>
                        <a:rPr lang="ja-JP" sz="1400" kern="0">
                          <a:effectLst/>
                          <a:latin typeface="BIZ UDPゴシック" panose="020B0400000000000000" pitchFamily="50" charset="-128"/>
                          <a:ea typeface="BIZ UDPゴシック" panose="020B0400000000000000" pitchFamily="50" charset="-128"/>
                        </a:rPr>
                        <a:t>Ａ</a:t>
                      </a:r>
                      <a:endParaRPr lang="ja-JP" sz="1600" kern="100">
                        <a:effectLst/>
                        <a:latin typeface="BIZ UDPゴシック" panose="020B0400000000000000" pitchFamily="50" charset="-128"/>
                        <a:ea typeface="BIZ UDPゴシック" panose="020B0400000000000000" pitchFamily="50" charset="-128"/>
                      </a:endParaRPr>
                    </a:p>
                  </a:txBody>
                  <a:tcPr anchor="ctr"/>
                </a:tc>
                <a:tc rowSpan="2">
                  <a:txBody>
                    <a:bodyPr/>
                    <a:lstStyle/>
                    <a:p>
                      <a:pPr algn="l">
                        <a:spcAft>
                          <a:spcPts val="0"/>
                        </a:spcAft>
                      </a:pPr>
                      <a:r>
                        <a:rPr lang="ja-JP" sz="1400" kern="0" spc="-20" dirty="0">
                          <a:effectLst/>
                          <a:latin typeface="BIZ UDPゴシック" panose="020B0400000000000000" pitchFamily="50" charset="-128"/>
                          <a:ea typeface="BIZ UDPゴシック" panose="020B0400000000000000" pitchFamily="50" charset="-128"/>
                        </a:rPr>
                        <a:t>大阪市・堺市（美原区以外の区域）・豊中市・吹田市・泉大津市・守口市・枚方市・八尾市・寝屋川市・松原市・大東市・門真市・摂津市・高石市・東大阪市・四條畷市・交野市・忠岡町</a:t>
                      </a:r>
                      <a:endParaRPr lang="ja-JP" sz="1600" kern="100" dirty="0">
                        <a:effectLst/>
                        <a:latin typeface="BIZ UDPゴシック" panose="020B0400000000000000" pitchFamily="50" charset="-128"/>
                        <a:ea typeface="BIZ UDPゴシック" panose="020B0400000000000000" pitchFamily="50" charset="-128"/>
                      </a:endParaRPr>
                    </a:p>
                    <a:p>
                      <a:pPr algn="l">
                        <a:spcAft>
                          <a:spcPts val="0"/>
                        </a:spcAft>
                      </a:pPr>
                      <a:r>
                        <a:rPr lang="ja-JP" sz="1400" kern="0" spc="-40" dirty="0">
                          <a:effectLst/>
                          <a:latin typeface="BIZ UDPゴシック" panose="020B0400000000000000" pitchFamily="50" charset="-128"/>
                          <a:ea typeface="BIZ UDPゴシック" panose="020B0400000000000000" pitchFamily="50" charset="-128"/>
                        </a:rPr>
                        <a:t>（大気汚染防止法施行令別表第</a:t>
                      </a:r>
                      <a:r>
                        <a:rPr lang="en-US" sz="1400" kern="0" spc="-40" dirty="0">
                          <a:effectLst/>
                          <a:latin typeface="BIZ UDPゴシック" panose="020B0400000000000000" pitchFamily="50" charset="-128"/>
                          <a:ea typeface="BIZ UDPゴシック" panose="020B0400000000000000" pitchFamily="50" charset="-128"/>
                        </a:rPr>
                        <a:t>3</a:t>
                      </a:r>
                      <a:r>
                        <a:rPr lang="ja-JP" sz="1400" kern="0" spc="-40" dirty="0">
                          <a:effectLst/>
                          <a:latin typeface="BIZ UDPゴシック" panose="020B0400000000000000" pitchFamily="50" charset="-128"/>
                          <a:ea typeface="BIZ UDPゴシック" panose="020B0400000000000000" pitchFamily="50" charset="-128"/>
                        </a:rPr>
                        <a:t>の第</a:t>
                      </a:r>
                      <a:r>
                        <a:rPr lang="en-US" sz="1400" kern="0" spc="-40" dirty="0">
                          <a:effectLst/>
                          <a:latin typeface="BIZ UDPゴシック" panose="020B0400000000000000" pitchFamily="50" charset="-128"/>
                          <a:ea typeface="BIZ UDPゴシック" panose="020B0400000000000000" pitchFamily="50" charset="-128"/>
                        </a:rPr>
                        <a:t>58</a:t>
                      </a:r>
                      <a:r>
                        <a:rPr lang="ja-JP" sz="1400" kern="0" spc="-40" dirty="0">
                          <a:effectLst/>
                          <a:latin typeface="BIZ UDPゴシック" panose="020B0400000000000000" pitchFamily="50" charset="-128"/>
                          <a:ea typeface="BIZ UDPゴシック" panose="020B0400000000000000" pitchFamily="50" charset="-128"/>
                        </a:rPr>
                        <a:t>号に掲げる区域）</a:t>
                      </a:r>
                      <a:endParaRPr lang="ja-JP" sz="1600" kern="100" dirty="0">
                        <a:effectLst/>
                        <a:latin typeface="BIZ UDPゴシック" panose="020B0400000000000000" pitchFamily="50" charset="-128"/>
                        <a:ea typeface="BIZ UDPゴシック" panose="020B0400000000000000" pitchFamily="50" charset="-128"/>
                      </a:endParaRPr>
                    </a:p>
                  </a:txBody>
                  <a:tcPr anchor="ctr"/>
                </a:tc>
                <a:tc>
                  <a:txBody>
                    <a:bodyPr/>
                    <a:lstStyle/>
                    <a:p>
                      <a:pPr algn="ctr">
                        <a:spcAft>
                          <a:spcPts val="0"/>
                        </a:spcAft>
                      </a:pPr>
                      <a:r>
                        <a:rPr lang="ja-JP" sz="1400" kern="0">
                          <a:effectLst/>
                          <a:latin typeface="BIZ UDPゴシック" panose="020B0400000000000000" pitchFamily="50" charset="-128"/>
                          <a:ea typeface="BIZ UDPゴシック" panose="020B0400000000000000" pitchFamily="50" charset="-128"/>
                        </a:rPr>
                        <a:t>Ａ－１</a:t>
                      </a:r>
                      <a:endParaRPr lang="ja-JP" sz="1600" kern="100">
                        <a:effectLst/>
                        <a:latin typeface="BIZ UDPゴシック" panose="020B0400000000000000" pitchFamily="50" charset="-128"/>
                        <a:ea typeface="BIZ UDPゴシック" panose="020B0400000000000000" pitchFamily="50" charset="-128"/>
                      </a:endParaRPr>
                    </a:p>
                  </a:txBody>
                  <a:tcPr anchor="ctr"/>
                </a:tc>
                <a:tc>
                  <a:txBody>
                    <a:bodyPr/>
                    <a:lstStyle/>
                    <a:p>
                      <a:pPr algn="l">
                        <a:spcAft>
                          <a:spcPts val="0"/>
                        </a:spcAft>
                      </a:pPr>
                      <a:r>
                        <a:rPr lang="ja-JP" sz="1400" kern="0" spc="-20">
                          <a:effectLst/>
                          <a:latin typeface="BIZ UDPゴシック" panose="020B0400000000000000" pitchFamily="50" charset="-128"/>
                          <a:ea typeface="BIZ UDPゴシック" panose="020B0400000000000000" pitchFamily="50" charset="-128"/>
                        </a:rPr>
                        <a:t>大阪市の区域、堺市の区域のうち</a:t>
                      </a:r>
                      <a:r>
                        <a:rPr lang="en-US" sz="1400" kern="0" spc="-20">
                          <a:effectLst/>
                          <a:latin typeface="BIZ UDPゴシック" panose="020B0400000000000000" pitchFamily="50" charset="-128"/>
                          <a:ea typeface="BIZ UDPゴシック" panose="020B0400000000000000" pitchFamily="50" charset="-128"/>
                        </a:rPr>
                        <a:t>JR</a:t>
                      </a:r>
                      <a:r>
                        <a:rPr lang="ja-JP" sz="1400" kern="0" spc="-20">
                          <a:effectLst/>
                          <a:latin typeface="BIZ UDPゴシック" panose="020B0400000000000000" pitchFamily="50" charset="-128"/>
                          <a:ea typeface="BIZ UDPゴシック" panose="020B0400000000000000" pitchFamily="50" charset="-128"/>
                        </a:rPr>
                        <a:t>阪和線以西の区域（石津川左岸線以南の区域のうち府道大阪臨海線以東の区域を除く）高石市の区域のうち高砂１丁目、２丁目、３丁目、羽衣公園丁、高師浜丁</a:t>
                      </a:r>
                      <a:endParaRPr lang="ja-JP" sz="1600" kern="100">
                        <a:effectLst/>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428508861"/>
                  </a:ext>
                </a:extLst>
              </a:tr>
              <a:tr h="179705">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400" kern="0" dirty="0">
                          <a:effectLst/>
                          <a:latin typeface="BIZ UDPゴシック" panose="020B0400000000000000" pitchFamily="50" charset="-128"/>
                          <a:ea typeface="BIZ UDPゴシック" panose="020B0400000000000000" pitchFamily="50" charset="-128"/>
                        </a:rPr>
                        <a:t>Ａ－２</a:t>
                      </a:r>
                      <a:endParaRPr lang="ja-JP" sz="1600" kern="100" dirty="0">
                        <a:effectLst/>
                        <a:latin typeface="BIZ UDPゴシック" panose="020B0400000000000000" pitchFamily="50" charset="-128"/>
                        <a:ea typeface="BIZ UDPゴシック" panose="020B0400000000000000" pitchFamily="50" charset="-128"/>
                      </a:endParaRPr>
                    </a:p>
                  </a:txBody>
                  <a:tcPr anchor="ctr"/>
                </a:tc>
                <a:tc>
                  <a:txBody>
                    <a:bodyPr/>
                    <a:lstStyle/>
                    <a:p>
                      <a:pPr algn="l">
                        <a:spcAft>
                          <a:spcPts val="0"/>
                        </a:spcAft>
                      </a:pPr>
                      <a:r>
                        <a:rPr lang="ja-JP" sz="1400" kern="0" spc="-20">
                          <a:effectLst/>
                          <a:latin typeface="BIZ UDPゴシック" panose="020B0400000000000000" pitchFamily="50" charset="-128"/>
                          <a:ea typeface="BIZ UDPゴシック" panose="020B0400000000000000" pitchFamily="50" charset="-128"/>
                        </a:rPr>
                        <a:t>Ａ区域のうちＡ－１区域以外</a:t>
                      </a:r>
                      <a:endParaRPr lang="ja-JP" sz="1600" kern="100">
                        <a:effectLst/>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181348825"/>
                  </a:ext>
                </a:extLst>
              </a:tr>
              <a:tr h="647700">
                <a:tc rowSpan="2">
                  <a:txBody>
                    <a:bodyPr/>
                    <a:lstStyle/>
                    <a:p>
                      <a:pPr algn="ctr">
                        <a:spcAft>
                          <a:spcPts val="0"/>
                        </a:spcAft>
                      </a:pPr>
                      <a:r>
                        <a:rPr lang="ja-JP" sz="1400" kern="0">
                          <a:effectLst/>
                          <a:latin typeface="BIZ UDPゴシック" panose="020B0400000000000000" pitchFamily="50" charset="-128"/>
                          <a:ea typeface="BIZ UDPゴシック" panose="020B0400000000000000" pitchFamily="50" charset="-128"/>
                        </a:rPr>
                        <a:t>Ｂ</a:t>
                      </a:r>
                      <a:endParaRPr lang="ja-JP" sz="1600" kern="100">
                        <a:effectLst/>
                        <a:latin typeface="BIZ UDPゴシック" panose="020B0400000000000000" pitchFamily="50" charset="-128"/>
                        <a:ea typeface="BIZ UDPゴシック" panose="020B0400000000000000" pitchFamily="50" charset="-128"/>
                      </a:endParaRPr>
                    </a:p>
                  </a:txBody>
                  <a:tcPr anchor="ctr"/>
                </a:tc>
                <a:tc rowSpan="2">
                  <a:txBody>
                    <a:bodyPr/>
                    <a:lstStyle/>
                    <a:p>
                      <a:pPr algn="l">
                        <a:spcAft>
                          <a:spcPts val="0"/>
                        </a:spcAft>
                      </a:pPr>
                      <a:r>
                        <a:rPr lang="ja-JP" sz="1400" kern="0" spc="-20" dirty="0">
                          <a:effectLst/>
                          <a:latin typeface="BIZ UDPゴシック" panose="020B0400000000000000" pitchFamily="50" charset="-128"/>
                          <a:ea typeface="BIZ UDPゴシック" panose="020B0400000000000000" pitchFamily="50" charset="-128"/>
                        </a:rPr>
                        <a:t>堺市（美原区）・岸和田市・池田市・高槻市・貝塚市・茨木市・泉佐野市・富田林市・河内長野市・和泉市・箕面市・柏原市・羽曳野市・藤井寺市・泉南市・大阪狭山市・阪南市・島本町・熊取町・田尻町・岬町・美原町</a:t>
                      </a:r>
                      <a:endParaRPr lang="ja-JP" sz="1600" kern="100" dirty="0">
                        <a:effectLst/>
                        <a:latin typeface="BIZ UDPゴシック" panose="020B0400000000000000" pitchFamily="50" charset="-128"/>
                        <a:ea typeface="BIZ UDPゴシック" panose="020B0400000000000000" pitchFamily="50" charset="-128"/>
                      </a:endParaRPr>
                    </a:p>
                    <a:p>
                      <a:pPr algn="l">
                        <a:spcAft>
                          <a:spcPts val="0"/>
                        </a:spcAft>
                      </a:pPr>
                      <a:r>
                        <a:rPr lang="ja-JP" sz="1400" kern="0" spc="-40" dirty="0">
                          <a:effectLst/>
                          <a:latin typeface="BIZ UDPゴシック" panose="020B0400000000000000" pitchFamily="50" charset="-128"/>
                          <a:ea typeface="BIZ UDPゴシック" panose="020B0400000000000000" pitchFamily="50" charset="-128"/>
                        </a:rPr>
                        <a:t>（大気汚染防止法施行令別表第</a:t>
                      </a:r>
                      <a:r>
                        <a:rPr lang="en-US" sz="1400" kern="0" spc="-40" dirty="0">
                          <a:effectLst/>
                          <a:latin typeface="BIZ UDPゴシック" panose="020B0400000000000000" pitchFamily="50" charset="-128"/>
                          <a:ea typeface="BIZ UDPゴシック" panose="020B0400000000000000" pitchFamily="50" charset="-128"/>
                        </a:rPr>
                        <a:t>3</a:t>
                      </a:r>
                      <a:r>
                        <a:rPr lang="ja-JP" sz="1400" kern="0" spc="-40" dirty="0">
                          <a:effectLst/>
                          <a:latin typeface="BIZ UDPゴシック" panose="020B0400000000000000" pitchFamily="50" charset="-128"/>
                          <a:ea typeface="BIZ UDPゴシック" panose="020B0400000000000000" pitchFamily="50" charset="-128"/>
                        </a:rPr>
                        <a:t>の第</a:t>
                      </a:r>
                      <a:r>
                        <a:rPr lang="en-US" sz="1400" kern="0" spc="-40" dirty="0">
                          <a:effectLst/>
                          <a:latin typeface="BIZ UDPゴシック" panose="020B0400000000000000" pitchFamily="50" charset="-128"/>
                          <a:ea typeface="BIZ UDPゴシック" panose="020B0400000000000000" pitchFamily="50" charset="-128"/>
                        </a:rPr>
                        <a:t>59</a:t>
                      </a:r>
                      <a:r>
                        <a:rPr lang="ja-JP" sz="1400" kern="0" spc="-40" dirty="0">
                          <a:effectLst/>
                          <a:latin typeface="BIZ UDPゴシック" panose="020B0400000000000000" pitchFamily="50" charset="-128"/>
                          <a:ea typeface="BIZ UDPゴシック" panose="020B0400000000000000" pitchFamily="50" charset="-128"/>
                        </a:rPr>
                        <a:t>号に掲げる区域）</a:t>
                      </a:r>
                      <a:endParaRPr lang="ja-JP" sz="1600" kern="100" dirty="0">
                        <a:effectLst/>
                        <a:latin typeface="BIZ UDPゴシック" panose="020B0400000000000000" pitchFamily="50" charset="-128"/>
                        <a:ea typeface="BIZ UDPゴシック" panose="020B0400000000000000" pitchFamily="50" charset="-128"/>
                      </a:endParaRPr>
                    </a:p>
                  </a:txBody>
                  <a:tcPr anchor="ctr"/>
                </a:tc>
                <a:tc>
                  <a:txBody>
                    <a:bodyPr/>
                    <a:lstStyle/>
                    <a:p>
                      <a:pPr algn="ctr">
                        <a:spcAft>
                          <a:spcPts val="0"/>
                        </a:spcAft>
                      </a:pPr>
                      <a:r>
                        <a:rPr lang="ja-JP" sz="1400" kern="0" dirty="0">
                          <a:effectLst/>
                          <a:latin typeface="BIZ UDPゴシック" panose="020B0400000000000000" pitchFamily="50" charset="-128"/>
                          <a:ea typeface="BIZ UDPゴシック" panose="020B0400000000000000" pitchFamily="50" charset="-128"/>
                        </a:rPr>
                        <a:t>Ｂ－１</a:t>
                      </a:r>
                      <a:endParaRPr lang="ja-JP" sz="1600" kern="100" dirty="0">
                        <a:effectLst/>
                        <a:latin typeface="BIZ UDPゴシック" panose="020B0400000000000000" pitchFamily="50" charset="-128"/>
                        <a:ea typeface="BIZ UDPゴシック" panose="020B0400000000000000" pitchFamily="50" charset="-128"/>
                      </a:endParaRPr>
                    </a:p>
                  </a:txBody>
                  <a:tcPr anchor="ctr"/>
                </a:tc>
                <a:tc>
                  <a:txBody>
                    <a:bodyPr/>
                    <a:lstStyle/>
                    <a:p>
                      <a:pPr algn="l">
                        <a:spcAft>
                          <a:spcPts val="0"/>
                        </a:spcAft>
                      </a:pPr>
                      <a:r>
                        <a:rPr lang="ja-JP" sz="1400" kern="0" spc="-20" dirty="0">
                          <a:effectLst/>
                          <a:latin typeface="BIZ UDPゴシック" panose="020B0400000000000000" pitchFamily="50" charset="-128"/>
                          <a:ea typeface="BIZ UDPゴシック" panose="020B0400000000000000" pitchFamily="50" charset="-128"/>
                        </a:rPr>
                        <a:t>岸和田市の区域のうち木材町、新港町、臨海町、貝塚市のうち港の区域、泉佐野市の区域のうち住吉町、新浜町</a:t>
                      </a:r>
                      <a:endParaRPr lang="ja-JP" sz="1600" kern="100" dirty="0">
                        <a:effectLst/>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967230018"/>
                  </a:ext>
                </a:extLst>
              </a:tr>
              <a:tr h="21590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400" kern="0">
                          <a:effectLst/>
                          <a:latin typeface="BIZ UDPゴシック" panose="020B0400000000000000" pitchFamily="50" charset="-128"/>
                          <a:ea typeface="BIZ UDPゴシック" panose="020B0400000000000000" pitchFamily="50" charset="-128"/>
                        </a:rPr>
                        <a:t>Ｂ－２</a:t>
                      </a:r>
                      <a:endParaRPr lang="ja-JP" sz="1600" kern="100">
                        <a:effectLst/>
                        <a:latin typeface="BIZ UDPゴシック" panose="020B0400000000000000" pitchFamily="50" charset="-128"/>
                        <a:ea typeface="BIZ UDPゴシック" panose="020B0400000000000000" pitchFamily="50" charset="-128"/>
                      </a:endParaRPr>
                    </a:p>
                  </a:txBody>
                  <a:tcPr anchor="ctr"/>
                </a:tc>
                <a:tc>
                  <a:txBody>
                    <a:bodyPr/>
                    <a:lstStyle/>
                    <a:p>
                      <a:pPr algn="l">
                        <a:spcAft>
                          <a:spcPts val="0"/>
                        </a:spcAft>
                      </a:pPr>
                      <a:r>
                        <a:rPr lang="ja-JP" sz="1400" kern="0" dirty="0">
                          <a:effectLst/>
                          <a:latin typeface="BIZ UDPゴシック" panose="020B0400000000000000" pitchFamily="50" charset="-128"/>
                          <a:ea typeface="BIZ UDPゴシック" panose="020B0400000000000000" pitchFamily="50" charset="-128"/>
                        </a:rPr>
                        <a:t>Ｂ区域のうちＢ－１区域以外</a:t>
                      </a:r>
                      <a:endParaRPr lang="ja-JP" sz="1600" kern="100" dirty="0">
                        <a:effectLst/>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94041248"/>
                  </a:ext>
                </a:extLst>
              </a:tr>
              <a:tr h="0">
                <a:tc>
                  <a:txBody>
                    <a:bodyPr/>
                    <a:lstStyle/>
                    <a:p>
                      <a:pPr algn="ctr">
                        <a:spcAft>
                          <a:spcPts val="0"/>
                        </a:spcAft>
                      </a:pPr>
                      <a:r>
                        <a:rPr lang="ja-JP" sz="1400" kern="0">
                          <a:effectLst/>
                          <a:latin typeface="BIZ UDPゴシック" panose="020B0400000000000000" pitchFamily="50" charset="-128"/>
                          <a:ea typeface="BIZ UDPゴシック" panose="020B0400000000000000" pitchFamily="50" charset="-128"/>
                        </a:rPr>
                        <a:t>Ｃ</a:t>
                      </a:r>
                      <a:endParaRPr lang="ja-JP" sz="1600" kern="100">
                        <a:effectLst/>
                        <a:latin typeface="BIZ UDPゴシック" panose="020B0400000000000000" pitchFamily="50" charset="-128"/>
                        <a:ea typeface="BIZ UDPゴシック" panose="020B0400000000000000" pitchFamily="50" charset="-128"/>
                      </a:endParaRPr>
                    </a:p>
                  </a:txBody>
                  <a:tcPr anchor="ctr"/>
                </a:tc>
                <a:tc gridSpan="3">
                  <a:txBody>
                    <a:bodyPr/>
                    <a:lstStyle/>
                    <a:p>
                      <a:pPr algn="just">
                        <a:spcAft>
                          <a:spcPts val="0"/>
                        </a:spcAft>
                      </a:pPr>
                      <a:r>
                        <a:rPr lang="ja-JP" sz="1400" kern="0" dirty="0">
                          <a:effectLst/>
                          <a:latin typeface="BIZ UDPゴシック" panose="020B0400000000000000" pitchFamily="50" charset="-128"/>
                          <a:ea typeface="BIZ UDPゴシック" panose="020B0400000000000000" pitchFamily="50" charset="-128"/>
                        </a:rPr>
                        <a:t>能勢町・豊能町・太子町・河南町・千早赤阪村</a:t>
                      </a:r>
                      <a:endParaRPr lang="ja-JP" sz="1600" kern="100" dirty="0">
                        <a:effectLst/>
                        <a:latin typeface="BIZ UDPゴシック" panose="020B0400000000000000" pitchFamily="50" charset="-128"/>
                        <a:ea typeface="BIZ UDPゴシック" panose="020B0400000000000000" pitchFamily="50" charset="-128"/>
                      </a:endParaRP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（大阪府の区域のうち大気汚染防止法施行令別表第</a:t>
                      </a:r>
                      <a:r>
                        <a:rPr lang="en-US" sz="1400" kern="100" dirty="0">
                          <a:effectLst/>
                          <a:latin typeface="BIZ UDPゴシック" panose="020B0400000000000000" pitchFamily="50" charset="-128"/>
                          <a:ea typeface="BIZ UDPゴシック" panose="020B0400000000000000" pitchFamily="50" charset="-128"/>
                        </a:rPr>
                        <a:t>3</a:t>
                      </a:r>
                      <a:r>
                        <a:rPr lang="ja-JP" sz="1400" kern="100" dirty="0">
                          <a:effectLst/>
                          <a:latin typeface="BIZ UDPゴシック" panose="020B0400000000000000" pitchFamily="50" charset="-128"/>
                          <a:ea typeface="BIZ UDPゴシック" panose="020B0400000000000000" pitchFamily="50" charset="-128"/>
                        </a:rPr>
                        <a:t>の第</a:t>
                      </a:r>
                      <a:r>
                        <a:rPr lang="en-US" sz="1400" kern="100" dirty="0">
                          <a:effectLst/>
                          <a:latin typeface="BIZ UDPゴシック" panose="020B0400000000000000" pitchFamily="50" charset="-128"/>
                          <a:ea typeface="BIZ UDPゴシック" panose="020B0400000000000000" pitchFamily="50" charset="-128"/>
                        </a:rPr>
                        <a:t>100</a:t>
                      </a:r>
                      <a:r>
                        <a:rPr lang="ja-JP" sz="1400" kern="100" dirty="0">
                          <a:effectLst/>
                          <a:latin typeface="BIZ UDPゴシック" panose="020B0400000000000000" pitchFamily="50" charset="-128"/>
                          <a:ea typeface="BIZ UDPゴシック" panose="020B0400000000000000" pitchFamily="50" charset="-128"/>
                        </a:rPr>
                        <a:t>号に掲げる区域）</a:t>
                      </a:r>
                      <a:endParaRPr lang="ja-JP" sz="1600" kern="100" dirty="0">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48322582"/>
                  </a:ext>
                </a:extLst>
              </a:tr>
            </a:tbl>
          </a:graphicData>
        </a:graphic>
      </p:graphicFrame>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 name="Rectangle 1">
            <a:extLst>
              <a:ext uri="{FF2B5EF4-FFF2-40B4-BE49-F238E27FC236}">
                <a16:creationId xmlns:a16="http://schemas.microsoft.com/office/drawing/2014/main" id="{FE1F3DAA-CE18-4DA6-B5C3-6F284BB8216A}"/>
              </a:ext>
            </a:extLst>
          </p:cNvPr>
          <p:cNvSpPr>
            <a:spLocks noChangeArrowheads="1"/>
          </p:cNvSpPr>
          <p:nvPr/>
        </p:nvSpPr>
        <p:spPr bwMode="auto">
          <a:xfrm>
            <a:off x="1526481" y="5962206"/>
            <a:ext cx="5891356" cy="200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備考　この表に掲げる区域は、昭和</a:t>
            </a:r>
            <a:r>
              <a:rPr kumimoji="0" lang="en-US" altLang="ja-JP"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51</a:t>
            </a:r>
            <a:r>
              <a:rPr kumimoji="0" lang="ja-JP" altLang="en-US"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r>
              <a:rPr kumimoji="0" lang="en-US" altLang="ja-JP"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9</a:t>
            </a:r>
            <a:r>
              <a:rPr kumimoji="0" lang="ja-JP" altLang="en-US"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月</a:t>
            </a:r>
            <a:r>
              <a:rPr kumimoji="0" lang="en-US" altLang="ja-JP"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a:t>
            </a:r>
            <a:r>
              <a:rPr kumimoji="0" lang="ja-JP" altLang="en-US"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日における行政区画によって表示されたものとする。</a:t>
            </a:r>
            <a:endParaRPr kumimoji="0" lang="ja-JP" altLang="en-US"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10" name="スライド番号プレースホルダー 3">
            <a:extLst>
              <a:ext uri="{FF2B5EF4-FFF2-40B4-BE49-F238E27FC236}">
                <a16:creationId xmlns:a16="http://schemas.microsoft.com/office/drawing/2014/main" id="{C9CD6E62-1B23-473A-AA09-1A78DCC6F1C3}"/>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23</a:t>
            </a:fld>
            <a:endParaRPr lang="en-US">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63850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B71F80-1F92-4074-84D9-16A062B215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71EDA22D-FA49-4CF2-B5D5-B7CB6140703B}"/>
              </a:ext>
            </a:extLst>
          </p:cNvPr>
          <p:cNvSpPr>
            <a:spLocks noGrp="1"/>
          </p:cNvSpPr>
          <p:nvPr>
            <p:ph type="title"/>
          </p:nvPr>
        </p:nvSpPr>
        <p:spPr>
          <a:xfrm>
            <a:off x="1045633" y="609601"/>
            <a:ext cx="8285463" cy="774700"/>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（参考）測定義務について</a:t>
            </a:r>
          </a:p>
        </p:txBody>
      </p:sp>
      <p:sp>
        <p:nvSpPr>
          <p:cNvPr id="12" name="Isosceles Triangle 11">
            <a:extLst>
              <a:ext uri="{FF2B5EF4-FFF2-40B4-BE49-F238E27FC236}">
                <a16:creationId xmlns:a16="http://schemas.microsoft.com/office/drawing/2014/main" id="{7209C9DA-6E0D-46D9-8275-C52222D8CC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3EB57A4D-E0D0-46DA-B339-F24CA46FA70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コンテンツ プレースホルダー 4">
            <a:extLst>
              <a:ext uri="{FF2B5EF4-FFF2-40B4-BE49-F238E27FC236}">
                <a16:creationId xmlns:a16="http://schemas.microsoft.com/office/drawing/2014/main" id="{F79E878B-CC96-45C8-8427-F4778C1C56B3}"/>
              </a:ext>
            </a:extLst>
          </p:cNvPr>
          <p:cNvGraphicFramePr>
            <a:graphicFrameLocks noGrp="1"/>
          </p:cNvGraphicFramePr>
          <p:nvPr>
            <p:ph idx="1"/>
            <p:extLst>
              <p:ext uri="{D42A27DB-BD31-4B8C-83A1-F6EECF244321}">
                <p14:modId xmlns:p14="http://schemas.microsoft.com/office/powerpoint/2010/main" val="676996090"/>
              </p:ext>
            </p:extLst>
          </p:nvPr>
        </p:nvGraphicFramePr>
        <p:xfrm>
          <a:off x="1045633" y="2176257"/>
          <a:ext cx="8433353" cy="1422868"/>
        </p:xfrm>
        <a:graphic>
          <a:graphicData uri="http://schemas.openxmlformats.org/drawingml/2006/table">
            <a:tbl>
              <a:tblPr firstRow="1">
                <a:tableStyleId>{5C22544A-7EE6-4342-B048-85BDC9FD1C3A}</a:tableStyleId>
              </a:tblPr>
              <a:tblGrid>
                <a:gridCol w="1463406">
                  <a:extLst>
                    <a:ext uri="{9D8B030D-6E8A-4147-A177-3AD203B41FA5}">
                      <a16:colId xmlns:a16="http://schemas.microsoft.com/office/drawing/2014/main" val="1068536681"/>
                    </a:ext>
                  </a:extLst>
                </a:gridCol>
                <a:gridCol w="2029907">
                  <a:extLst>
                    <a:ext uri="{9D8B030D-6E8A-4147-A177-3AD203B41FA5}">
                      <a16:colId xmlns:a16="http://schemas.microsoft.com/office/drawing/2014/main" val="75749016"/>
                    </a:ext>
                  </a:extLst>
                </a:gridCol>
                <a:gridCol w="1548000">
                  <a:extLst>
                    <a:ext uri="{9D8B030D-6E8A-4147-A177-3AD203B41FA5}">
                      <a16:colId xmlns:a16="http://schemas.microsoft.com/office/drawing/2014/main" val="3696206155"/>
                    </a:ext>
                  </a:extLst>
                </a:gridCol>
                <a:gridCol w="1162751">
                  <a:extLst>
                    <a:ext uri="{9D8B030D-6E8A-4147-A177-3AD203B41FA5}">
                      <a16:colId xmlns:a16="http://schemas.microsoft.com/office/drawing/2014/main" val="394837236"/>
                    </a:ext>
                  </a:extLst>
                </a:gridCol>
                <a:gridCol w="2229289">
                  <a:extLst>
                    <a:ext uri="{9D8B030D-6E8A-4147-A177-3AD203B41FA5}">
                      <a16:colId xmlns:a16="http://schemas.microsoft.com/office/drawing/2014/main" val="1647786489"/>
                    </a:ext>
                  </a:extLst>
                </a:gridCol>
              </a:tblGrid>
              <a:tr h="355430">
                <a:tc>
                  <a:txBody>
                    <a:bodyPr/>
                    <a:lstStyle/>
                    <a:p>
                      <a:pPr algn="ctr">
                        <a:spcAft>
                          <a:spcPts val="0"/>
                        </a:spcAft>
                      </a:pPr>
                      <a:r>
                        <a:rPr lang="ja-JP" sz="1200" kern="0" dirty="0">
                          <a:effectLst/>
                          <a:latin typeface="BIZ UDPゴシック" panose="020B0400000000000000" pitchFamily="50" charset="-128"/>
                          <a:ea typeface="BIZ UDPゴシック" panose="020B0400000000000000" pitchFamily="50" charset="-128"/>
                        </a:rPr>
                        <a:t>ばい煙等</a:t>
                      </a:r>
                      <a:endParaRPr lang="ja-JP" sz="12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ja-JP" sz="1200" kern="0">
                          <a:effectLst/>
                          <a:latin typeface="BIZ UDPゴシック" panose="020B0400000000000000" pitchFamily="50" charset="-128"/>
                          <a:ea typeface="BIZ UDPゴシック" panose="020B0400000000000000" pitchFamily="50" charset="-128"/>
                        </a:rPr>
                        <a:t>施設の区分</a:t>
                      </a:r>
                      <a:endParaRPr lang="ja-JP" sz="12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ja-JP" sz="1200" kern="0">
                          <a:effectLst/>
                          <a:latin typeface="BIZ UDPゴシック" panose="020B0400000000000000" pitchFamily="50" charset="-128"/>
                          <a:ea typeface="BIZ UDPゴシック" panose="020B0400000000000000" pitchFamily="50" charset="-128"/>
                        </a:rPr>
                        <a:t>測定頻度</a:t>
                      </a:r>
                      <a:endParaRPr lang="ja-JP" sz="12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ja-JP" sz="1200" kern="0">
                          <a:effectLst/>
                          <a:latin typeface="BIZ UDPゴシック" panose="020B0400000000000000" pitchFamily="50" charset="-128"/>
                          <a:ea typeface="BIZ UDPゴシック" panose="020B0400000000000000" pitchFamily="50" charset="-128"/>
                        </a:rPr>
                        <a:t>測定方法</a:t>
                      </a:r>
                      <a:endParaRPr lang="ja-JP" sz="12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ja-JP" sz="1200" kern="0" dirty="0">
                          <a:effectLst/>
                          <a:latin typeface="BIZ UDPゴシック" panose="020B0400000000000000" pitchFamily="50" charset="-128"/>
                          <a:ea typeface="BIZ UDPゴシック" panose="020B0400000000000000" pitchFamily="50" charset="-128"/>
                        </a:rPr>
                        <a:t>備考</a:t>
                      </a:r>
                      <a:endParaRPr lang="ja-JP" sz="1200" kern="100" dirty="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3684117321"/>
                  </a:ext>
                </a:extLst>
              </a:tr>
              <a:tr h="533719">
                <a:tc rowSpan="2">
                  <a:txBody>
                    <a:bodyPr/>
                    <a:lstStyle/>
                    <a:p>
                      <a:pPr algn="ctr">
                        <a:spcAft>
                          <a:spcPts val="0"/>
                        </a:spcAft>
                      </a:pPr>
                      <a:r>
                        <a:rPr lang="ja-JP" sz="1200" kern="0" dirty="0">
                          <a:effectLst/>
                          <a:latin typeface="BIZ UDPゴシック" panose="020B0400000000000000" pitchFamily="50" charset="-128"/>
                          <a:ea typeface="BIZ UDPゴシック" panose="020B0400000000000000" pitchFamily="50" charset="-128"/>
                        </a:rPr>
                        <a:t>ばいじん</a:t>
                      </a:r>
                      <a:endParaRPr lang="ja-JP" sz="1200" kern="100" dirty="0">
                        <a:effectLst/>
                        <a:latin typeface="BIZ UDPゴシック" panose="020B0400000000000000" pitchFamily="50" charset="-128"/>
                        <a:ea typeface="BIZ UDPゴシック" panose="020B0400000000000000" pitchFamily="50" charset="-128"/>
                      </a:endParaRPr>
                    </a:p>
                  </a:txBody>
                  <a:tcPr marL="118206" marR="118206" marT="0" marB="0" anchor="ctr"/>
                </a:tc>
                <a:tc>
                  <a:txBody>
                    <a:bodyPr/>
                    <a:lstStyle/>
                    <a:p>
                      <a:pPr algn="l">
                        <a:spcAft>
                          <a:spcPts val="0"/>
                        </a:spcAft>
                      </a:pPr>
                      <a:r>
                        <a:rPr lang="ja-JP" sz="1200" kern="0" dirty="0">
                          <a:effectLst/>
                          <a:latin typeface="BIZ UDPゴシック" panose="020B0400000000000000" pitchFamily="50" charset="-128"/>
                          <a:ea typeface="BIZ UDPゴシック" panose="020B0400000000000000" pitchFamily="50" charset="-128"/>
                        </a:rPr>
                        <a:t>排出ガス量</a:t>
                      </a:r>
                      <a:endParaRPr lang="ja-JP" sz="1200" kern="100" dirty="0">
                        <a:effectLst/>
                        <a:latin typeface="BIZ UDPゴシック" panose="020B0400000000000000" pitchFamily="50" charset="-128"/>
                        <a:ea typeface="BIZ UDPゴシック" panose="020B0400000000000000" pitchFamily="50" charset="-128"/>
                      </a:endParaRPr>
                    </a:p>
                    <a:p>
                      <a:pPr algn="l">
                        <a:spcAft>
                          <a:spcPts val="0"/>
                        </a:spcAft>
                      </a:pPr>
                      <a:r>
                        <a:rPr lang="ja-JP" sz="1200" kern="0" dirty="0">
                          <a:effectLst/>
                          <a:latin typeface="BIZ UDPゴシック" panose="020B0400000000000000" pitchFamily="50" charset="-128"/>
                          <a:ea typeface="BIZ UDPゴシック" panose="020B0400000000000000" pitchFamily="50" charset="-128"/>
                        </a:rPr>
                        <a:t>４万Ｎ</a:t>
                      </a:r>
                      <a:r>
                        <a:rPr lang="en-US" sz="1200" kern="0" dirty="0">
                          <a:effectLst/>
                          <a:latin typeface="BIZ UDPゴシック" panose="020B0400000000000000" pitchFamily="50" charset="-128"/>
                          <a:ea typeface="BIZ UDPゴシック" panose="020B0400000000000000" pitchFamily="50" charset="-128"/>
                        </a:rPr>
                        <a:t>m</a:t>
                      </a:r>
                      <a:r>
                        <a:rPr lang="en-US" sz="1200" kern="0" baseline="30000" dirty="0">
                          <a:effectLst/>
                          <a:latin typeface="BIZ UDPゴシック" panose="020B0400000000000000" pitchFamily="50" charset="-128"/>
                          <a:ea typeface="BIZ UDPゴシック" panose="020B0400000000000000" pitchFamily="50" charset="-128"/>
                        </a:rPr>
                        <a:t>3</a:t>
                      </a:r>
                      <a:r>
                        <a:rPr lang="en-US" sz="1200" kern="0" dirty="0">
                          <a:effectLst/>
                          <a:latin typeface="BIZ UDPゴシック" panose="020B0400000000000000" pitchFamily="50" charset="-128"/>
                          <a:ea typeface="BIZ UDPゴシック" panose="020B0400000000000000" pitchFamily="50" charset="-128"/>
                        </a:rPr>
                        <a:t>/</a:t>
                      </a:r>
                      <a:r>
                        <a:rPr lang="ja-JP" sz="1200" kern="0" dirty="0">
                          <a:effectLst/>
                          <a:latin typeface="BIZ UDPゴシック" panose="020B0400000000000000" pitchFamily="50" charset="-128"/>
                          <a:ea typeface="BIZ UDPゴシック" panose="020B0400000000000000" pitchFamily="50" charset="-128"/>
                        </a:rPr>
                        <a:t>時以上</a:t>
                      </a:r>
                      <a:r>
                        <a:rPr lang="en-US" sz="1200" kern="0" dirty="0">
                          <a:effectLst/>
                          <a:latin typeface="BIZ UDPゴシック" panose="020B0400000000000000" pitchFamily="50" charset="-128"/>
                          <a:ea typeface="BIZ UDPゴシック" panose="020B0400000000000000" pitchFamily="50" charset="-128"/>
                        </a:rPr>
                        <a:t>*1</a:t>
                      </a:r>
                      <a:endParaRPr lang="ja-JP" sz="1200" kern="100" dirty="0">
                        <a:effectLst/>
                        <a:latin typeface="BIZ UDPゴシック" panose="020B0400000000000000" pitchFamily="50" charset="-128"/>
                        <a:ea typeface="BIZ UDPゴシック" panose="020B0400000000000000" pitchFamily="50" charset="-128"/>
                      </a:endParaRPr>
                    </a:p>
                  </a:txBody>
                  <a:tcPr marL="118206" marR="118206" marT="0" marB="0" anchor="ctr"/>
                </a:tc>
                <a:tc>
                  <a:txBody>
                    <a:bodyPr/>
                    <a:lstStyle/>
                    <a:p>
                      <a:pPr algn="l">
                        <a:spcAft>
                          <a:spcPts val="0"/>
                        </a:spcAft>
                      </a:pPr>
                      <a:r>
                        <a:rPr lang="ja-JP" sz="1200" kern="0" dirty="0">
                          <a:effectLst/>
                          <a:latin typeface="BIZ UDPゴシック" panose="020B0400000000000000" pitchFamily="50" charset="-128"/>
                          <a:ea typeface="BIZ UDPゴシック" panose="020B0400000000000000" pitchFamily="50" charset="-128"/>
                        </a:rPr>
                        <a:t>２ヶ月に１回以上</a:t>
                      </a:r>
                      <a:r>
                        <a:rPr lang="en-US" sz="1200" kern="0" dirty="0">
                          <a:effectLst/>
                          <a:latin typeface="BIZ UDPゴシック" panose="020B0400000000000000" pitchFamily="50" charset="-128"/>
                          <a:ea typeface="BIZ UDPゴシック" panose="020B0400000000000000" pitchFamily="50" charset="-128"/>
                        </a:rPr>
                        <a:t>*3</a:t>
                      </a:r>
                      <a:endParaRPr lang="ja-JP" sz="1200" kern="100" dirty="0">
                        <a:effectLst/>
                        <a:latin typeface="BIZ UDPゴシック" panose="020B0400000000000000" pitchFamily="50" charset="-128"/>
                        <a:ea typeface="BIZ UDPゴシック" panose="020B0400000000000000" pitchFamily="50" charset="-128"/>
                      </a:endParaRPr>
                    </a:p>
                  </a:txBody>
                  <a:tcPr marL="118206" marR="118206" marT="0" marB="0" anchor="ctr"/>
                </a:tc>
                <a:tc rowSpan="2">
                  <a:txBody>
                    <a:bodyPr/>
                    <a:lstStyle/>
                    <a:p>
                      <a:pPr algn="l">
                        <a:spcAft>
                          <a:spcPts val="0"/>
                        </a:spcAft>
                      </a:pPr>
                      <a:r>
                        <a:rPr lang="en-US" sz="1200" kern="0" dirty="0">
                          <a:effectLst/>
                          <a:latin typeface="BIZ UDPゴシック" panose="020B0400000000000000" pitchFamily="50" charset="-128"/>
                          <a:ea typeface="BIZ UDPゴシック" panose="020B0400000000000000" pitchFamily="50" charset="-128"/>
                        </a:rPr>
                        <a:t>JIS Z8808</a:t>
                      </a:r>
                      <a:endParaRPr lang="ja-JP" sz="1200" kern="100" dirty="0">
                        <a:effectLst/>
                        <a:latin typeface="BIZ UDPゴシック" panose="020B0400000000000000" pitchFamily="50" charset="-128"/>
                        <a:ea typeface="BIZ UDPゴシック" panose="020B0400000000000000" pitchFamily="50" charset="-128"/>
                      </a:endParaRPr>
                    </a:p>
                  </a:txBody>
                  <a:tcPr marL="118206" marR="118206" marT="0" marB="0" anchor="ctr"/>
                </a:tc>
                <a:tc rowSpan="2">
                  <a:txBody>
                    <a:bodyPr/>
                    <a:lstStyle/>
                    <a:p>
                      <a:pPr marL="127000" indent="-127000" algn="l">
                        <a:spcAft>
                          <a:spcPts val="0"/>
                        </a:spcAft>
                      </a:pPr>
                      <a:r>
                        <a:rPr lang="ja-JP" sz="1200" kern="0">
                          <a:effectLst/>
                          <a:latin typeface="BIZ UDPゴシック" panose="020B0400000000000000" pitchFamily="50" charset="-128"/>
                          <a:ea typeface="BIZ UDPゴシック" panose="020B0400000000000000" pitchFamily="50" charset="-128"/>
                        </a:rPr>
                        <a:t>・燃料点火等において排出されるばいじんは含まれない</a:t>
                      </a:r>
                      <a:endParaRPr lang="ja-JP" sz="1200" kern="100">
                        <a:effectLst/>
                        <a:latin typeface="BIZ UDPゴシック" panose="020B0400000000000000" pitchFamily="50" charset="-128"/>
                        <a:ea typeface="BIZ UDPゴシック" panose="020B0400000000000000" pitchFamily="50" charset="-128"/>
                      </a:endParaRPr>
                    </a:p>
                    <a:p>
                      <a:pPr marL="127000" indent="-127000" algn="l">
                        <a:spcAft>
                          <a:spcPts val="0"/>
                        </a:spcAft>
                      </a:pPr>
                      <a:r>
                        <a:rPr lang="ja-JP" sz="1200" kern="0">
                          <a:effectLst/>
                          <a:latin typeface="BIZ UDPゴシック" panose="020B0400000000000000" pitchFamily="50" charset="-128"/>
                          <a:ea typeface="BIZ UDPゴシック" panose="020B0400000000000000" pitchFamily="50" charset="-128"/>
                        </a:rPr>
                        <a:t>・ばいじん量が著しく変動する施設にあっては一工程の平均の量とする</a:t>
                      </a:r>
                      <a:endParaRPr lang="ja-JP" sz="1200" kern="100">
                        <a:effectLst/>
                        <a:latin typeface="BIZ UDPゴシック" panose="020B0400000000000000" pitchFamily="50" charset="-128"/>
                        <a:ea typeface="BIZ UDPゴシック" panose="020B0400000000000000" pitchFamily="50" charset="-128"/>
                      </a:endParaRPr>
                    </a:p>
                  </a:txBody>
                  <a:tcPr marL="118206" marR="118206" marT="0" marB="0" anchor="ctr"/>
                </a:tc>
                <a:extLst>
                  <a:ext uri="{0D108BD9-81ED-4DB2-BD59-A6C34878D82A}">
                    <a16:rowId xmlns:a16="http://schemas.microsoft.com/office/drawing/2014/main" val="1773745914"/>
                  </a:ext>
                </a:extLst>
              </a:tr>
              <a:tr h="533719">
                <a:tc vMerge="1">
                  <a:txBody>
                    <a:bodyPr/>
                    <a:lstStyle/>
                    <a:p>
                      <a:endParaRPr kumimoji="1" lang="ja-JP" altLang="en-US"/>
                    </a:p>
                  </a:txBody>
                  <a:tcPr/>
                </a:tc>
                <a:tc>
                  <a:txBody>
                    <a:bodyPr/>
                    <a:lstStyle/>
                    <a:p>
                      <a:pPr algn="l">
                        <a:spcAft>
                          <a:spcPts val="0"/>
                        </a:spcAft>
                      </a:pPr>
                      <a:r>
                        <a:rPr lang="ja-JP" sz="1200" kern="0">
                          <a:effectLst/>
                          <a:latin typeface="BIZ UDPゴシック" panose="020B0400000000000000" pitchFamily="50" charset="-128"/>
                          <a:ea typeface="BIZ UDPゴシック" panose="020B0400000000000000" pitchFamily="50" charset="-128"/>
                        </a:rPr>
                        <a:t>排出ガス量</a:t>
                      </a:r>
                      <a:endParaRPr lang="ja-JP" sz="1200" kern="100">
                        <a:effectLst/>
                        <a:latin typeface="BIZ UDPゴシック" panose="020B0400000000000000" pitchFamily="50" charset="-128"/>
                        <a:ea typeface="BIZ UDPゴシック" panose="020B0400000000000000" pitchFamily="50" charset="-128"/>
                      </a:endParaRPr>
                    </a:p>
                    <a:p>
                      <a:pPr algn="l">
                        <a:spcAft>
                          <a:spcPts val="0"/>
                        </a:spcAft>
                      </a:pPr>
                      <a:r>
                        <a:rPr lang="ja-JP" sz="1200" kern="0">
                          <a:effectLst/>
                          <a:latin typeface="BIZ UDPゴシック" panose="020B0400000000000000" pitchFamily="50" charset="-128"/>
                          <a:ea typeface="BIZ UDPゴシック" panose="020B0400000000000000" pitchFamily="50" charset="-128"/>
                        </a:rPr>
                        <a:t>４万Ｎ</a:t>
                      </a:r>
                      <a:r>
                        <a:rPr lang="en-US" sz="1200" kern="0">
                          <a:effectLst/>
                          <a:latin typeface="BIZ UDPゴシック" panose="020B0400000000000000" pitchFamily="50" charset="-128"/>
                          <a:ea typeface="BIZ UDPゴシック" panose="020B0400000000000000" pitchFamily="50" charset="-128"/>
                        </a:rPr>
                        <a:t>m</a:t>
                      </a:r>
                      <a:r>
                        <a:rPr lang="en-US" sz="1200" kern="0" baseline="30000">
                          <a:effectLst/>
                          <a:latin typeface="BIZ UDPゴシック" panose="020B0400000000000000" pitchFamily="50" charset="-128"/>
                          <a:ea typeface="BIZ UDPゴシック" panose="020B0400000000000000" pitchFamily="50" charset="-128"/>
                        </a:rPr>
                        <a:t>3</a:t>
                      </a:r>
                      <a:r>
                        <a:rPr lang="en-US" sz="1200" kern="0">
                          <a:effectLst/>
                          <a:latin typeface="BIZ UDPゴシック" panose="020B0400000000000000" pitchFamily="50" charset="-128"/>
                          <a:ea typeface="BIZ UDPゴシック" panose="020B0400000000000000" pitchFamily="50" charset="-128"/>
                        </a:rPr>
                        <a:t>/</a:t>
                      </a:r>
                      <a:r>
                        <a:rPr lang="ja-JP" sz="1200" kern="0">
                          <a:effectLst/>
                          <a:latin typeface="BIZ UDPゴシック" panose="020B0400000000000000" pitchFamily="50" charset="-128"/>
                          <a:ea typeface="BIZ UDPゴシック" panose="020B0400000000000000" pitchFamily="50" charset="-128"/>
                        </a:rPr>
                        <a:t>時未満</a:t>
                      </a:r>
                      <a:r>
                        <a:rPr lang="en-US" sz="1200" kern="0">
                          <a:effectLst/>
                          <a:latin typeface="BIZ UDPゴシック" panose="020B0400000000000000" pitchFamily="50" charset="-128"/>
                          <a:ea typeface="BIZ UDPゴシック" panose="020B0400000000000000" pitchFamily="50" charset="-128"/>
                        </a:rPr>
                        <a:t>*2</a:t>
                      </a:r>
                      <a:endParaRPr lang="ja-JP" sz="1200" kern="100">
                        <a:effectLst/>
                        <a:latin typeface="BIZ UDPゴシック" panose="020B0400000000000000" pitchFamily="50" charset="-128"/>
                        <a:ea typeface="BIZ UDPゴシック" panose="020B0400000000000000" pitchFamily="50" charset="-128"/>
                      </a:endParaRPr>
                    </a:p>
                  </a:txBody>
                  <a:tcPr marL="118206" marR="118206" marT="0" marB="0" anchor="ctr"/>
                </a:tc>
                <a:tc>
                  <a:txBody>
                    <a:bodyPr/>
                    <a:lstStyle/>
                    <a:p>
                      <a:pPr algn="l">
                        <a:spcAft>
                          <a:spcPts val="0"/>
                        </a:spcAft>
                      </a:pPr>
                      <a:r>
                        <a:rPr lang="ja-JP" sz="1200" kern="0" dirty="0">
                          <a:effectLst/>
                          <a:latin typeface="BIZ UDPゴシック" panose="020B0400000000000000" pitchFamily="50" charset="-128"/>
                          <a:ea typeface="BIZ UDPゴシック" panose="020B0400000000000000" pitchFamily="50" charset="-128"/>
                        </a:rPr>
                        <a:t>年２回以上</a:t>
                      </a:r>
                      <a:r>
                        <a:rPr lang="en-US" sz="1200" kern="0" dirty="0">
                          <a:effectLst/>
                          <a:latin typeface="BIZ UDPゴシック" panose="020B0400000000000000" pitchFamily="50" charset="-128"/>
                          <a:ea typeface="BIZ UDPゴシック" panose="020B0400000000000000" pitchFamily="50" charset="-128"/>
                        </a:rPr>
                        <a:t>*3*4</a:t>
                      </a:r>
                      <a:endParaRPr lang="ja-JP" sz="1200" kern="100" dirty="0">
                        <a:effectLst/>
                        <a:latin typeface="BIZ UDPゴシック" panose="020B0400000000000000" pitchFamily="50" charset="-128"/>
                        <a:ea typeface="BIZ UDPゴシック" panose="020B0400000000000000" pitchFamily="50" charset="-128"/>
                      </a:endParaRPr>
                    </a:p>
                  </a:txBody>
                  <a:tcPr marL="118206" marR="118206" marT="0" marB="0"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893030899"/>
                  </a:ext>
                </a:extLst>
              </a:tr>
            </a:tbl>
          </a:graphicData>
        </a:graphic>
      </p:graphicFrame>
      <p:sp>
        <p:nvSpPr>
          <p:cNvPr id="6" name="テキスト ボックス 5">
            <a:extLst>
              <a:ext uri="{FF2B5EF4-FFF2-40B4-BE49-F238E27FC236}">
                <a16:creationId xmlns:a16="http://schemas.microsoft.com/office/drawing/2014/main" id="{4D78D4AF-CA26-4939-AAD6-A02B6FF16024}"/>
              </a:ext>
            </a:extLst>
          </p:cNvPr>
          <p:cNvSpPr txBox="1"/>
          <p:nvPr/>
        </p:nvSpPr>
        <p:spPr>
          <a:xfrm>
            <a:off x="1373445" y="3733604"/>
            <a:ext cx="7479124" cy="954107"/>
          </a:xfrm>
          <a:prstGeom prst="rect">
            <a:avLst/>
          </a:prstGeom>
          <a:noFill/>
        </p:spPr>
        <p:txBody>
          <a:bodyPr wrap="square" rtlCol="0">
            <a:spAutoFit/>
          </a:bodyPr>
          <a:lstStyle/>
          <a:p>
            <a:r>
              <a:rPr lang="en-US" altLang="ja-JP" sz="800" dirty="0">
                <a:latin typeface="BIZ UDPゴシック" panose="020B0400000000000000" pitchFamily="50" charset="-128"/>
                <a:ea typeface="BIZ UDPゴシック" panose="020B0400000000000000" pitchFamily="50" charset="-128"/>
              </a:rPr>
              <a:t>*1 </a:t>
            </a:r>
            <a:r>
              <a:rPr lang="ja-JP" altLang="ja-JP" sz="800" dirty="0">
                <a:latin typeface="BIZ UDPゴシック" panose="020B0400000000000000" pitchFamily="50" charset="-128"/>
                <a:ea typeface="BIZ UDPゴシック" panose="020B0400000000000000" pitchFamily="50" charset="-128"/>
              </a:rPr>
              <a:t>廃棄物焼却炉については、焼却能力４トン</a:t>
            </a:r>
            <a:r>
              <a:rPr lang="en-US" altLang="ja-JP" sz="800" dirty="0">
                <a:latin typeface="BIZ UDPゴシック" panose="020B0400000000000000" pitchFamily="50" charset="-128"/>
                <a:ea typeface="BIZ UDPゴシック" panose="020B0400000000000000" pitchFamily="50" charset="-128"/>
              </a:rPr>
              <a:t>/</a:t>
            </a:r>
            <a:r>
              <a:rPr lang="ja-JP" altLang="ja-JP" sz="800" dirty="0">
                <a:latin typeface="BIZ UDPゴシック" panose="020B0400000000000000" pitchFamily="50" charset="-128"/>
                <a:ea typeface="BIZ UDPゴシック" panose="020B0400000000000000" pitchFamily="50" charset="-128"/>
              </a:rPr>
              <a:t>時以上</a:t>
            </a:r>
          </a:p>
          <a:p>
            <a:r>
              <a:rPr lang="en-US" altLang="ja-JP" sz="800" dirty="0">
                <a:latin typeface="BIZ UDPゴシック" panose="020B0400000000000000" pitchFamily="50" charset="-128"/>
                <a:ea typeface="BIZ UDPゴシック" panose="020B0400000000000000" pitchFamily="50" charset="-128"/>
              </a:rPr>
              <a:t>*2 </a:t>
            </a:r>
            <a:r>
              <a:rPr lang="ja-JP" altLang="ja-JP" sz="800" dirty="0">
                <a:latin typeface="BIZ UDPゴシック" panose="020B0400000000000000" pitchFamily="50" charset="-128"/>
                <a:ea typeface="BIZ UDPゴシック" panose="020B0400000000000000" pitchFamily="50" charset="-128"/>
              </a:rPr>
              <a:t>廃棄物焼却炉については、焼却能力４トン</a:t>
            </a:r>
            <a:r>
              <a:rPr lang="en-US" altLang="ja-JP" sz="800" dirty="0">
                <a:latin typeface="BIZ UDPゴシック" panose="020B0400000000000000" pitchFamily="50" charset="-128"/>
                <a:ea typeface="BIZ UDPゴシック" panose="020B0400000000000000" pitchFamily="50" charset="-128"/>
              </a:rPr>
              <a:t>/</a:t>
            </a:r>
            <a:r>
              <a:rPr lang="ja-JP" altLang="ja-JP" sz="800" dirty="0">
                <a:latin typeface="BIZ UDPゴシック" panose="020B0400000000000000" pitchFamily="50" charset="-128"/>
                <a:ea typeface="BIZ UDPゴシック" panose="020B0400000000000000" pitchFamily="50" charset="-128"/>
              </a:rPr>
              <a:t>時未満</a:t>
            </a:r>
          </a:p>
          <a:p>
            <a:r>
              <a:rPr lang="en-US" altLang="ja-JP" sz="800" dirty="0">
                <a:latin typeface="BIZ UDPゴシック" panose="020B0400000000000000" pitchFamily="50" charset="-128"/>
                <a:ea typeface="BIZ UDPゴシック" panose="020B0400000000000000" pitchFamily="50" charset="-128"/>
              </a:rPr>
              <a:t>*3 </a:t>
            </a:r>
            <a:r>
              <a:rPr lang="ja-JP" altLang="ja-JP" sz="800" dirty="0">
                <a:latin typeface="BIZ UDPゴシック" panose="020B0400000000000000" pitchFamily="50" charset="-128"/>
                <a:ea typeface="BIZ UDPゴシック" panose="020B0400000000000000" pitchFamily="50" charset="-128"/>
              </a:rPr>
              <a:t>ガス専焼のボイラー、ガスタービン及びガス機関については、</a:t>
            </a:r>
            <a:r>
              <a:rPr lang="en-US" altLang="ja-JP" sz="800" dirty="0">
                <a:latin typeface="BIZ UDPゴシック" panose="020B0400000000000000" pitchFamily="50" charset="-128"/>
                <a:ea typeface="BIZ UDPゴシック" panose="020B0400000000000000" pitchFamily="50" charset="-128"/>
              </a:rPr>
              <a:t>5</a:t>
            </a:r>
            <a:r>
              <a:rPr lang="ja-JP" altLang="ja-JP" sz="800" dirty="0">
                <a:latin typeface="BIZ UDPゴシック" panose="020B0400000000000000" pitchFamily="50" charset="-128"/>
                <a:ea typeface="BIZ UDPゴシック" panose="020B0400000000000000" pitchFamily="50" charset="-128"/>
              </a:rPr>
              <a:t>年に</a:t>
            </a:r>
            <a:r>
              <a:rPr lang="en-US" altLang="ja-JP" sz="800" dirty="0">
                <a:latin typeface="BIZ UDPゴシック" panose="020B0400000000000000" pitchFamily="50" charset="-128"/>
                <a:ea typeface="BIZ UDPゴシック" panose="020B0400000000000000" pitchFamily="50" charset="-128"/>
              </a:rPr>
              <a:t>1</a:t>
            </a:r>
            <a:r>
              <a:rPr lang="ja-JP" altLang="ja-JP" sz="800" dirty="0">
                <a:latin typeface="BIZ UDPゴシック" panose="020B0400000000000000" pitchFamily="50" charset="-128"/>
                <a:ea typeface="BIZ UDPゴシック" panose="020B0400000000000000" pitchFamily="50" charset="-128"/>
              </a:rPr>
              <a:t>回以上とする。</a:t>
            </a:r>
          </a:p>
          <a:p>
            <a:r>
              <a:rPr lang="ja-JP" altLang="ja-JP" sz="800" dirty="0">
                <a:latin typeface="BIZ UDPゴシック" panose="020B0400000000000000" pitchFamily="50" charset="-128"/>
                <a:ea typeface="BIZ UDPゴシック" panose="020B0400000000000000" pitchFamily="50" charset="-128"/>
              </a:rPr>
              <a:t>※燃料電池用改質器（ガス発生炉）については、ばいじん、窒素酸化物ともに</a:t>
            </a:r>
            <a:r>
              <a:rPr lang="en-US" altLang="ja-JP" sz="800" dirty="0">
                <a:latin typeface="BIZ UDPゴシック" panose="020B0400000000000000" pitchFamily="50" charset="-128"/>
                <a:ea typeface="BIZ UDPゴシック" panose="020B0400000000000000" pitchFamily="50" charset="-128"/>
              </a:rPr>
              <a:t>5</a:t>
            </a:r>
            <a:r>
              <a:rPr lang="ja-JP" altLang="ja-JP" sz="800" dirty="0">
                <a:latin typeface="BIZ UDPゴシック" panose="020B0400000000000000" pitchFamily="50" charset="-128"/>
                <a:ea typeface="BIZ UDPゴシック" panose="020B0400000000000000" pitchFamily="50" charset="-128"/>
              </a:rPr>
              <a:t>年に</a:t>
            </a:r>
            <a:r>
              <a:rPr lang="en-US" altLang="ja-JP" sz="800" dirty="0">
                <a:latin typeface="BIZ UDPゴシック" panose="020B0400000000000000" pitchFamily="50" charset="-128"/>
                <a:ea typeface="BIZ UDPゴシック" panose="020B0400000000000000" pitchFamily="50" charset="-128"/>
              </a:rPr>
              <a:t>1</a:t>
            </a:r>
            <a:r>
              <a:rPr lang="ja-JP" altLang="ja-JP" sz="800" dirty="0">
                <a:latin typeface="BIZ UDPゴシック" panose="020B0400000000000000" pitchFamily="50" charset="-128"/>
                <a:ea typeface="BIZ UDPゴシック" panose="020B0400000000000000" pitchFamily="50" charset="-128"/>
              </a:rPr>
              <a:t>回以上とする。</a:t>
            </a:r>
          </a:p>
          <a:p>
            <a:r>
              <a:rPr lang="en-US" altLang="ja-JP" sz="800" dirty="0">
                <a:latin typeface="BIZ UDPゴシック" panose="020B0400000000000000" pitchFamily="50" charset="-128"/>
                <a:ea typeface="BIZ UDPゴシック" panose="020B0400000000000000" pitchFamily="50" charset="-128"/>
              </a:rPr>
              <a:t>*4 </a:t>
            </a:r>
            <a:r>
              <a:rPr lang="ja-JP" altLang="ja-JP" sz="800" dirty="0">
                <a:latin typeface="BIZ UDPゴシック" panose="020B0400000000000000" pitchFamily="50" charset="-128"/>
                <a:ea typeface="BIZ UDPゴシック" panose="020B0400000000000000" pitchFamily="50" charset="-128"/>
              </a:rPr>
              <a:t>１年間につき継続して休止する期間（前年から引き続き休止し、かつ、その期間のうち前年に属する期間が</a:t>
            </a:r>
            <a:r>
              <a:rPr lang="en-US" altLang="ja-JP" sz="800" dirty="0">
                <a:latin typeface="BIZ UDPゴシック" panose="020B0400000000000000" pitchFamily="50" charset="-128"/>
                <a:ea typeface="BIZ UDPゴシック" panose="020B0400000000000000" pitchFamily="50" charset="-128"/>
              </a:rPr>
              <a:t>6</a:t>
            </a:r>
            <a:r>
              <a:rPr lang="ja-JP" altLang="ja-JP" sz="800" dirty="0">
                <a:latin typeface="BIZ UDPゴシック" panose="020B0400000000000000" pitchFamily="50" charset="-128"/>
                <a:ea typeface="BIZ UDPゴシック" panose="020B0400000000000000" pitchFamily="50" charset="-128"/>
              </a:rPr>
              <a:t>月未満である場合は、当該前年に属する期間を含む。）が</a:t>
            </a:r>
            <a:r>
              <a:rPr lang="en-US" altLang="ja-JP" sz="800" dirty="0">
                <a:latin typeface="BIZ UDPゴシック" panose="020B0400000000000000" pitchFamily="50" charset="-128"/>
                <a:ea typeface="BIZ UDPゴシック" panose="020B0400000000000000" pitchFamily="50" charset="-128"/>
              </a:rPr>
              <a:t>6</a:t>
            </a:r>
            <a:r>
              <a:rPr lang="ja-JP" altLang="ja-JP" sz="800" dirty="0">
                <a:latin typeface="BIZ UDPゴシック" panose="020B0400000000000000" pitchFamily="50" charset="-128"/>
                <a:ea typeface="BIZ UDPゴシック" panose="020B0400000000000000" pitchFamily="50" charset="-128"/>
              </a:rPr>
              <a:t>月以上のばい煙発生施設については年</a:t>
            </a:r>
            <a:r>
              <a:rPr lang="en-US" altLang="ja-JP" sz="800" dirty="0">
                <a:latin typeface="BIZ UDPゴシック" panose="020B0400000000000000" pitchFamily="50" charset="-128"/>
                <a:ea typeface="BIZ UDPゴシック" panose="020B0400000000000000" pitchFamily="50" charset="-128"/>
              </a:rPr>
              <a:t>1</a:t>
            </a:r>
            <a:r>
              <a:rPr lang="ja-JP" altLang="ja-JP" sz="800" dirty="0">
                <a:latin typeface="BIZ UDPゴシック" panose="020B0400000000000000" pitchFamily="50" charset="-128"/>
                <a:ea typeface="BIZ UDPゴシック" panose="020B0400000000000000" pitchFamily="50" charset="-128"/>
              </a:rPr>
              <a:t>回以上とする。</a:t>
            </a:r>
          </a:p>
          <a:p>
            <a:endParaRPr kumimoji="1" lang="ja-JP" altLang="en-US" sz="800" dirty="0">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253A9072-B50D-451A-BAFB-8AC95F8941DB}"/>
              </a:ext>
            </a:extLst>
          </p:cNvPr>
          <p:cNvSpPr txBox="1"/>
          <p:nvPr/>
        </p:nvSpPr>
        <p:spPr>
          <a:xfrm>
            <a:off x="684610" y="1518558"/>
            <a:ext cx="7468790" cy="523220"/>
          </a:xfrm>
          <a:prstGeom prst="rect">
            <a:avLst/>
          </a:prstGeom>
          <a:noFill/>
        </p:spPr>
        <p:txBody>
          <a:bodyPr wrap="square" rtlCol="0">
            <a:spAutoFit/>
          </a:bodyPr>
          <a:lstStyle/>
          <a:p>
            <a:r>
              <a:rPr lang="ja-JP" altLang="en-US" sz="1400" dirty="0">
                <a:latin typeface="BIZ UDPゴシック" panose="020B0400000000000000" pitchFamily="50" charset="-128"/>
                <a:ea typeface="BIZ UDPゴシック" panose="020B0400000000000000" pitchFamily="50" charset="-128"/>
              </a:rPr>
              <a:t>〇法における測定義務</a:t>
            </a:r>
            <a:endParaRPr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下表のとおり測定し、その結果を記録し、３年間保存すること。</a:t>
            </a:r>
          </a:p>
        </p:txBody>
      </p:sp>
      <p:sp>
        <p:nvSpPr>
          <p:cNvPr id="13" name="テキスト ボックス 12">
            <a:extLst>
              <a:ext uri="{FF2B5EF4-FFF2-40B4-BE49-F238E27FC236}">
                <a16:creationId xmlns:a16="http://schemas.microsoft.com/office/drawing/2014/main" id="{20EC8384-4E48-4745-B337-5733999E11A9}"/>
              </a:ext>
            </a:extLst>
          </p:cNvPr>
          <p:cNvSpPr txBox="1"/>
          <p:nvPr/>
        </p:nvSpPr>
        <p:spPr>
          <a:xfrm>
            <a:off x="782500" y="5018090"/>
            <a:ext cx="8285462" cy="738664"/>
          </a:xfrm>
          <a:prstGeom prst="rect">
            <a:avLst/>
          </a:prstGeom>
          <a:noFill/>
        </p:spPr>
        <p:txBody>
          <a:bodyPr wrap="square" rtlCol="0">
            <a:spAutoFit/>
          </a:bodyPr>
          <a:lstStyle/>
          <a:p>
            <a:r>
              <a:rPr lang="ja-JP" altLang="en-US" sz="1400" dirty="0">
                <a:latin typeface="BIZ UDPゴシック" panose="020B0400000000000000" pitchFamily="50" charset="-128"/>
                <a:ea typeface="BIZ UDPゴシック" panose="020B0400000000000000" pitchFamily="50" charset="-128"/>
              </a:rPr>
              <a:t>〇条例における測定義務</a:t>
            </a:r>
            <a:endParaRPr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r>
              <a:rPr lang="en-US" altLang="ja-JP" sz="1400" kern="0" dirty="0">
                <a:latin typeface="BIZ UDPゴシック" panose="020B0400000000000000" pitchFamily="50" charset="-128"/>
                <a:ea typeface="BIZ UDPゴシック" panose="020B0400000000000000" pitchFamily="50" charset="-128"/>
              </a:rPr>
              <a:t> JIS Z8808</a:t>
            </a:r>
            <a:r>
              <a:rPr lang="ja-JP" altLang="en-US" sz="1400" kern="100" dirty="0">
                <a:latin typeface="BIZ UDPゴシック" panose="020B0400000000000000" pitchFamily="50" charset="-128"/>
                <a:ea typeface="BIZ UDPゴシック" panose="020B0400000000000000" pitchFamily="50" charset="-128"/>
              </a:rPr>
              <a:t>に定める方法により、</a:t>
            </a:r>
            <a:r>
              <a:rPr lang="ja-JP" altLang="ja-JP" sz="1400" dirty="0">
                <a:latin typeface="BIZ UDPゴシック" panose="020B0400000000000000" pitchFamily="50" charset="-128"/>
                <a:ea typeface="BIZ UDPゴシック" panose="020B0400000000000000" pitchFamily="50" charset="-128"/>
              </a:rPr>
              <a:t>６ヶ月に１回以上測定し、その結果を記録し、３年間保存</a:t>
            </a:r>
            <a:r>
              <a:rPr lang="ja-JP" altLang="en-US" sz="1400" dirty="0">
                <a:latin typeface="BIZ UDPゴシック" panose="020B0400000000000000" pitchFamily="50" charset="-128"/>
                <a:ea typeface="BIZ UDPゴシック" panose="020B0400000000000000" pitchFamily="50" charset="-128"/>
              </a:rPr>
              <a:t>すること</a:t>
            </a:r>
            <a:r>
              <a:rPr lang="ja-JP" altLang="ja-JP" sz="1400" dirty="0">
                <a:latin typeface="BIZ UDPゴシック" panose="020B0400000000000000" pitchFamily="50" charset="-128"/>
                <a:ea typeface="BIZ UDPゴシック" panose="020B0400000000000000" pitchFamily="50" charset="-128"/>
              </a:rPr>
              <a:t>。</a:t>
            </a:r>
          </a:p>
          <a:p>
            <a:endParaRPr kumimoji="1" lang="ja-JP" altLang="en-US" sz="1400" dirty="0">
              <a:latin typeface="BIZ UDPゴシック" panose="020B0400000000000000" pitchFamily="50" charset="-128"/>
              <a:ea typeface="BIZ UDPゴシック" panose="020B0400000000000000" pitchFamily="50" charset="-128"/>
            </a:endParaRPr>
          </a:p>
        </p:txBody>
      </p:sp>
      <p:sp>
        <p:nvSpPr>
          <p:cNvPr id="15" name="スライド番号プレースホルダー 3">
            <a:extLst>
              <a:ext uri="{FF2B5EF4-FFF2-40B4-BE49-F238E27FC236}">
                <a16:creationId xmlns:a16="http://schemas.microsoft.com/office/drawing/2014/main" id="{F4B8D375-B804-4A85-8F0D-E1DCA4C02C50}"/>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24</a:t>
            </a:fld>
            <a:endParaRPr lang="en-US">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557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F150139C-1252-4A73-B970-5518FB7A245E}"/>
              </a:ext>
            </a:extLst>
          </p:cNvPr>
          <p:cNvSpPr>
            <a:spLocks noGrp="1"/>
          </p:cNvSpPr>
          <p:nvPr>
            <p:ph type="title"/>
          </p:nvPr>
        </p:nvSpPr>
        <p:spPr>
          <a:xfrm>
            <a:off x="1083470" y="609600"/>
            <a:ext cx="8955050" cy="1320800"/>
          </a:xfrm>
        </p:spPr>
        <p:txBody>
          <a:bodyPr>
            <a:normAutofit/>
          </a:bodyPr>
          <a:lstStyle/>
          <a:p>
            <a:r>
              <a:rPr kumimoji="1" lang="ja-JP" altLang="en-US" sz="3200" dirty="0">
                <a:latin typeface="BIZ UDPゴシック" panose="020B0400000000000000" pitchFamily="50" charset="-128"/>
                <a:ea typeface="BIZ UDPゴシック" panose="020B0400000000000000" pitchFamily="50" charset="-128"/>
              </a:rPr>
              <a:t>（参考）府条例届出施設の燃料別届出数</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8" name="表 7">
            <a:extLst>
              <a:ext uri="{FF2B5EF4-FFF2-40B4-BE49-F238E27FC236}">
                <a16:creationId xmlns:a16="http://schemas.microsoft.com/office/drawing/2014/main" id="{7B75AD5C-46D5-41E7-A3D0-A472CDFED23C}"/>
              </a:ext>
            </a:extLst>
          </p:cNvPr>
          <p:cNvGraphicFramePr>
            <a:graphicFrameLocks noGrp="1"/>
          </p:cNvGraphicFramePr>
          <p:nvPr>
            <p:extLst>
              <p:ext uri="{D42A27DB-BD31-4B8C-83A1-F6EECF244321}">
                <p14:modId xmlns:p14="http://schemas.microsoft.com/office/powerpoint/2010/main" val="3424852284"/>
              </p:ext>
            </p:extLst>
          </p:nvPr>
        </p:nvGraphicFramePr>
        <p:xfrm>
          <a:off x="514375" y="1128631"/>
          <a:ext cx="9009770" cy="5471684"/>
        </p:xfrm>
        <a:graphic>
          <a:graphicData uri="http://schemas.openxmlformats.org/drawingml/2006/table">
            <a:tbl>
              <a:tblPr firstRow="1" lastRow="1" lastCol="1" bandRow="1">
                <a:tableStyleId>{21E4AEA4-8DFA-4A89-87EB-49C32662AFE0}</a:tableStyleId>
              </a:tblPr>
              <a:tblGrid>
                <a:gridCol w="329026">
                  <a:extLst>
                    <a:ext uri="{9D8B030D-6E8A-4147-A177-3AD203B41FA5}">
                      <a16:colId xmlns:a16="http://schemas.microsoft.com/office/drawing/2014/main" val="4096665371"/>
                    </a:ext>
                  </a:extLst>
                </a:gridCol>
                <a:gridCol w="2250842">
                  <a:extLst>
                    <a:ext uri="{9D8B030D-6E8A-4147-A177-3AD203B41FA5}">
                      <a16:colId xmlns:a16="http://schemas.microsoft.com/office/drawing/2014/main" val="3482970627"/>
                    </a:ext>
                  </a:extLst>
                </a:gridCol>
                <a:gridCol w="1104201">
                  <a:extLst>
                    <a:ext uri="{9D8B030D-6E8A-4147-A177-3AD203B41FA5}">
                      <a16:colId xmlns:a16="http://schemas.microsoft.com/office/drawing/2014/main" val="831968613"/>
                    </a:ext>
                  </a:extLst>
                </a:gridCol>
                <a:gridCol w="461980">
                  <a:extLst>
                    <a:ext uri="{9D8B030D-6E8A-4147-A177-3AD203B41FA5}">
                      <a16:colId xmlns:a16="http://schemas.microsoft.com/office/drawing/2014/main" val="3667979999"/>
                    </a:ext>
                  </a:extLst>
                </a:gridCol>
                <a:gridCol w="461980">
                  <a:extLst>
                    <a:ext uri="{9D8B030D-6E8A-4147-A177-3AD203B41FA5}">
                      <a16:colId xmlns:a16="http://schemas.microsoft.com/office/drawing/2014/main" val="3058382059"/>
                    </a:ext>
                  </a:extLst>
                </a:gridCol>
                <a:gridCol w="461980">
                  <a:extLst>
                    <a:ext uri="{9D8B030D-6E8A-4147-A177-3AD203B41FA5}">
                      <a16:colId xmlns:a16="http://schemas.microsoft.com/office/drawing/2014/main" val="3188780874"/>
                    </a:ext>
                  </a:extLst>
                </a:gridCol>
                <a:gridCol w="461980">
                  <a:extLst>
                    <a:ext uri="{9D8B030D-6E8A-4147-A177-3AD203B41FA5}">
                      <a16:colId xmlns:a16="http://schemas.microsoft.com/office/drawing/2014/main" val="3332819649"/>
                    </a:ext>
                  </a:extLst>
                </a:gridCol>
                <a:gridCol w="461980">
                  <a:extLst>
                    <a:ext uri="{9D8B030D-6E8A-4147-A177-3AD203B41FA5}">
                      <a16:colId xmlns:a16="http://schemas.microsoft.com/office/drawing/2014/main" val="3020882893"/>
                    </a:ext>
                  </a:extLst>
                </a:gridCol>
                <a:gridCol w="461980">
                  <a:extLst>
                    <a:ext uri="{9D8B030D-6E8A-4147-A177-3AD203B41FA5}">
                      <a16:colId xmlns:a16="http://schemas.microsoft.com/office/drawing/2014/main" val="1858886272"/>
                    </a:ext>
                  </a:extLst>
                </a:gridCol>
                <a:gridCol w="461980">
                  <a:extLst>
                    <a:ext uri="{9D8B030D-6E8A-4147-A177-3AD203B41FA5}">
                      <a16:colId xmlns:a16="http://schemas.microsoft.com/office/drawing/2014/main" val="2285044414"/>
                    </a:ext>
                  </a:extLst>
                </a:gridCol>
                <a:gridCol w="461980">
                  <a:extLst>
                    <a:ext uri="{9D8B030D-6E8A-4147-A177-3AD203B41FA5}">
                      <a16:colId xmlns:a16="http://schemas.microsoft.com/office/drawing/2014/main" val="2761760452"/>
                    </a:ext>
                  </a:extLst>
                </a:gridCol>
                <a:gridCol w="461980">
                  <a:extLst>
                    <a:ext uri="{9D8B030D-6E8A-4147-A177-3AD203B41FA5}">
                      <a16:colId xmlns:a16="http://schemas.microsoft.com/office/drawing/2014/main" val="2489730357"/>
                    </a:ext>
                  </a:extLst>
                </a:gridCol>
                <a:gridCol w="461980">
                  <a:extLst>
                    <a:ext uri="{9D8B030D-6E8A-4147-A177-3AD203B41FA5}">
                      <a16:colId xmlns:a16="http://schemas.microsoft.com/office/drawing/2014/main" val="1400193704"/>
                    </a:ext>
                  </a:extLst>
                </a:gridCol>
                <a:gridCol w="705901">
                  <a:extLst>
                    <a:ext uri="{9D8B030D-6E8A-4147-A177-3AD203B41FA5}">
                      <a16:colId xmlns:a16="http://schemas.microsoft.com/office/drawing/2014/main" val="2081833560"/>
                    </a:ext>
                  </a:extLst>
                </a:gridCol>
              </a:tblGrid>
              <a:tr h="320422">
                <a:tc>
                  <a:txBody>
                    <a:bodyPr/>
                    <a:lstStyle/>
                    <a:p>
                      <a:pPr algn="ctr" fontAlgn="ctr">
                        <a:lnSpc>
                          <a:spcPts val="1300"/>
                        </a:lnSpc>
                      </a:pPr>
                      <a:r>
                        <a:rPr lang="ja-JP" altLang="en-US" sz="900" u="none" strike="noStrike">
                          <a:effectLst/>
                          <a:latin typeface="BIZ UDPゴシック" panose="020B0400000000000000" pitchFamily="50" charset="-128"/>
                          <a:ea typeface="BIZ UDPゴシック" panose="020B0400000000000000" pitchFamily="50" charset="-128"/>
                        </a:rPr>
                        <a:t>項</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ja-JP" altLang="en-US" sz="900" u="none" strike="noStrike" dirty="0">
                          <a:effectLst/>
                          <a:latin typeface="BIZ UDPゴシック" panose="020B0400000000000000" pitchFamily="50" charset="-128"/>
                          <a:ea typeface="BIZ UDPゴシック" panose="020B0400000000000000" pitchFamily="50" charset="-128"/>
                        </a:rPr>
                        <a:t>施設の種類</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ja-JP" altLang="en-US" sz="900" u="none" strike="noStrike" dirty="0">
                          <a:effectLst/>
                          <a:latin typeface="BIZ UDPゴシック" panose="020B0400000000000000" pitchFamily="50" charset="-128"/>
                          <a:ea typeface="BIZ UDPゴシック" panose="020B0400000000000000" pitchFamily="50" charset="-128"/>
                        </a:rPr>
                        <a:t>都市ガス</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sz="900" u="none" strike="noStrike" dirty="0">
                          <a:effectLst/>
                          <a:latin typeface="BIZ UDPゴシック" panose="020B0400000000000000" pitchFamily="50" charset="-128"/>
                          <a:ea typeface="BIZ UDPゴシック" panose="020B0400000000000000" pitchFamily="50" charset="-128"/>
                        </a:rPr>
                        <a:t>LPG</a:t>
                      </a:r>
                      <a:endParaRPr 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sz="900" u="none" strike="noStrike" dirty="0">
                          <a:effectLst/>
                          <a:latin typeface="BIZ UDPゴシック" panose="020B0400000000000000" pitchFamily="50" charset="-128"/>
                          <a:ea typeface="BIZ UDPゴシック" panose="020B0400000000000000" pitchFamily="50" charset="-128"/>
                        </a:rPr>
                        <a:t>LNG</a:t>
                      </a:r>
                      <a:endParaRPr 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ja-JP" altLang="en-US" sz="900" u="none" strike="noStrike" dirty="0">
                          <a:effectLst/>
                          <a:latin typeface="BIZ UDPゴシック" panose="020B0400000000000000" pitchFamily="50" charset="-128"/>
                          <a:ea typeface="BIZ UDPゴシック" panose="020B0400000000000000" pitchFamily="50" charset="-128"/>
                        </a:rPr>
                        <a:t>電気</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sz="900" u="none" strike="noStrike" dirty="0">
                          <a:effectLst/>
                          <a:latin typeface="BIZ UDPゴシック" panose="020B0400000000000000" pitchFamily="50" charset="-128"/>
                          <a:ea typeface="BIZ UDPゴシック" panose="020B0400000000000000" pitchFamily="50" charset="-128"/>
                        </a:rPr>
                        <a:t>A</a:t>
                      </a:r>
                      <a:r>
                        <a:rPr lang="ja-JP" altLang="en-US" sz="900" u="none" strike="noStrike" dirty="0">
                          <a:effectLst/>
                          <a:latin typeface="BIZ UDPゴシック" panose="020B0400000000000000" pitchFamily="50" charset="-128"/>
                          <a:ea typeface="BIZ UDPゴシック" panose="020B0400000000000000" pitchFamily="50" charset="-128"/>
                        </a:rPr>
                        <a:t>重油</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ja-JP" altLang="en-US" sz="900" u="none" strike="noStrike">
                          <a:effectLst/>
                          <a:latin typeface="BIZ UDPゴシック" panose="020B0400000000000000" pitchFamily="50" charset="-128"/>
                          <a:ea typeface="BIZ UDPゴシック" panose="020B0400000000000000" pitchFamily="50" charset="-128"/>
                        </a:rPr>
                        <a:t>灯油</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ja-JP" altLang="en-US" sz="900" u="none" strike="noStrike" dirty="0">
                          <a:effectLst/>
                          <a:latin typeface="BIZ UDPゴシック" panose="020B0400000000000000" pitchFamily="50" charset="-128"/>
                          <a:ea typeface="BIZ UDPゴシック" panose="020B0400000000000000" pitchFamily="50" charset="-128"/>
                        </a:rPr>
                        <a:t>コークス</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ja-JP" altLang="en-US" sz="900" u="none" strike="noStrike" dirty="0">
                          <a:effectLst/>
                          <a:latin typeface="BIZ UDPゴシック" panose="020B0400000000000000" pitchFamily="50" charset="-128"/>
                          <a:ea typeface="BIZ UDPゴシック" panose="020B0400000000000000" pitchFamily="50" charset="-128"/>
                        </a:rPr>
                        <a:t>産業廃棄物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ja-JP" altLang="en-US" sz="900" u="none" strike="noStrike" dirty="0">
                          <a:effectLst/>
                          <a:latin typeface="BIZ UDPゴシック" panose="020B0400000000000000" pitchFamily="50" charset="-128"/>
                          <a:ea typeface="BIZ UDPゴシック" panose="020B0400000000000000" pitchFamily="50" charset="-128"/>
                        </a:rPr>
                        <a:t>木材</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ja-JP" altLang="en-US" sz="900" u="none" strike="noStrike" dirty="0">
                          <a:effectLst/>
                          <a:latin typeface="BIZ UDPゴシック" panose="020B0400000000000000" pitchFamily="50" charset="-128"/>
                          <a:ea typeface="BIZ UDPゴシック" panose="020B0400000000000000" pitchFamily="50" charset="-128"/>
                        </a:rPr>
                        <a:t>その他</a:t>
                      </a:r>
                      <a:br>
                        <a:rPr lang="ja-JP" altLang="en-US" sz="900" u="none" strike="noStrike" dirty="0">
                          <a:effectLst/>
                          <a:latin typeface="BIZ UDPゴシック" panose="020B0400000000000000" pitchFamily="50" charset="-128"/>
                          <a:ea typeface="BIZ UDPゴシック" panose="020B0400000000000000" pitchFamily="50" charset="-128"/>
                        </a:rPr>
                      </a:br>
                      <a:r>
                        <a:rPr lang="ja-JP" altLang="en-US" sz="900" u="none" strike="noStrike" dirty="0">
                          <a:effectLst/>
                          <a:latin typeface="BIZ UDPゴシック" panose="020B0400000000000000" pitchFamily="50" charset="-128"/>
                          <a:ea typeface="BIZ UDPゴシック" panose="020B0400000000000000" pitchFamily="50" charset="-128"/>
                        </a:rPr>
                        <a:t>不明</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ja-JP" altLang="en-US" sz="900" u="none" strike="noStrike" dirty="0">
                          <a:effectLst/>
                          <a:latin typeface="BIZ UDPゴシック" panose="020B0400000000000000" pitchFamily="50" charset="-128"/>
                          <a:ea typeface="BIZ UDPゴシック" panose="020B0400000000000000" pitchFamily="50" charset="-128"/>
                        </a:rPr>
                        <a:t>ガス・電気の割合（％）</a:t>
                      </a:r>
                      <a:r>
                        <a:rPr lang="en-US" altLang="ja-JP" sz="900" u="none" strike="noStrike" dirty="0">
                          <a:effectLst/>
                          <a:latin typeface="BIZ UDPゴシック" panose="020B0400000000000000" pitchFamily="50" charset="-128"/>
                          <a:ea typeface="BIZ UDPゴシック" panose="020B0400000000000000" pitchFamily="50" charset="-128"/>
                        </a:rPr>
                        <a:t>※</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2852113370"/>
                  </a:ext>
                </a:extLst>
              </a:tr>
              <a:tr h="167998">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rowSpan="3">
                  <a:txBody>
                    <a:bodyPr/>
                    <a:lstStyle/>
                    <a:p>
                      <a:pPr algn="l">
                        <a:lnSpc>
                          <a:spcPts val="1300"/>
                        </a:lnSpc>
                        <a:spcBef>
                          <a:spcPts val="120"/>
                        </a:spcBef>
                        <a:spcAft>
                          <a:spcPts val="120"/>
                        </a:spcAft>
                      </a:pPr>
                      <a:r>
                        <a:rPr lang="ja-JP" altLang="en-US" sz="900" kern="0" dirty="0">
                          <a:effectLst/>
                          <a:latin typeface="BIZ UDPゴシック" panose="020B0400000000000000" pitchFamily="50" charset="-128"/>
                          <a:ea typeface="BIZ UDPゴシック" panose="020B0400000000000000" pitchFamily="50" charset="-128"/>
                        </a:rPr>
                        <a:t>食料品の製造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fontAlgn="ctr">
                        <a:lnSpc>
                          <a:spcPts val="1300"/>
                        </a:lnSpc>
                      </a:pPr>
                      <a:r>
                        <a:rPr lang="ja-JP" altLang="en-US" sz="900" u="none" strike="noStrike" dirty="0">
                          <a:effectLst/>
                          <a:latin typeface="BIZ UDPゴシック" panose="020B0400000000000000" pitchFamily="50" charset="-128"/>
                          <a:ea typeface="BIZ UDPゴシック" panose="020B0400000000000000" pitchFamily="50" charset="-128"/>
                        </a:rPr>
                        <a:t>反応炉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ja-JP" altLang="en-US" sz="900" u="none" strike="noStrike">
                          <a:effectLst/>
                          <a:latin typeface="BIZ UDPゴシック" panose="020B0400000000000000" pitchFamily="50" charset="-128"/>
                          <a:ea typeface="BIZ UDPゴシック" panose="020B0400000000000000" pitchFamily="50" charset="-128"/>
                        </a:rPr>
                        <a:t>－</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357284405"/>
                  </a:ext>
                </a:extLst>
              </a:tr>
              <a:tr h="167998">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2</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vMerge="1">
                  <a:txBody>
                    <a:bodyPr/>
                    <a:lstStyle/>
                    <a:p>
                      <a:pPr algn="l">
                        <a:lnSpc>
                          <a:spcPts val="1100"/>
                        </a:lnSpc>
                        <a:spcBef>
                          <a:spcPts val="120"/>
                        </a:spcBef>
                        <a:spcAft>
                          <a:spcPts val="120"/>
                        </a:spcAft>
                      </a:pPr>
                      <a:endParaRPr lang="ja-JP" sz="900" kern="100" dirty="0">
                        <a:effectLst/>
                        <a:latin typeface="Times New Roman" panose="02020603050405020304" pitchFamily="18" charset="0"/>
                        <a:ea typeface="ＭＳ 明朝" panose="02020609040205080304" pitchFamily="17" charset="-128"/>
                      </a:endParaRPr>
                    </a:p>
                  </a:txBody>
                  <a:tcPr marL="62865" marR="62865" marT="0" marB="0" anchor="ctr"/>
                </a:tc>
                <a:tc>
                  <a:txBody>
                    <a:bodyPr/>
                    <a:lstStyle/>
                    <a:p>
                      <a:pPr algn="l" fontAlgn="ctr">
                        <a:lnSpc>
                          <a:spcPts val="1300"/>
                        </a:lnSpc>
                      </a:pPr>
                      <a:r>
                        <a:rPr lang="ja-JP" altLang="en-US" sz="900" u="none" strike="noStrike" dirty="0">
                          <a:effectLst/>
                          <a:latin typeface="BIZ UDPゴシック" panose="020B0400000000000000" pitchFamily="50" charset="-128"/>
                          <a:ea typeface="BIZ UDPゴシック" panose="020B0400000000000000" pitchFamily="50" charset="-128"/>
                        </a:rPr>
                        <a:t>直火炉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40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100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2976858204"/>
                  </a:ext>
                </a:extLst>
              </a:tr>
              <a:tr h="167998">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3</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vMerge="1">
                  <a:txBody>
                    <a:bodyPr/>
                    <a:lstStyle/>
                    <a:p>
                      <a:pPr algn="l">
                        <a:lnSpc>
                          <a:spcPts val="1100"/>
                        </a:lnSpc>
                        <a:spcBef>
                          <a:spcPts val="120"/>
                        </a:spcBef>
                        <a:spcAft>
                          <a:spcPts val="120"/>
                        </a:spcAft>
                      </a:pPr>
                      <a:endParaRPr lang="ja-JP" sz="900" kern="100" dirty="0">
                        <a:effectLst/>
                        <a:latin typeface="Times New Roman" panose="02020603050405020304" pitchFamily="18" charset="0"/>
                        <a:ea typeface="ＭＳ 明朝" panose="02020609040205080304" pitchFamily="17" charset="-128"/>
                      </a:endParaRPr>
                    </a:p>
                  </a:txBody>
                  <a:tcPr marL="62865" marR="62865" marT="0" marB="0" anchor="ctr"/>
                </a:tc>
                <a:tc>
                  <a:txBody>
                    <a:bodyPr/>
                    <a:lstStyle/>
                    <a:p>
                      <a:pPr algn="l" fontAlgn="ctr">
                        <a:lnSpc>
                          <a:spcPts val="1300"/>
                        </a:lnSpc>
                      </a:pPr>
                      <a:r>
                        <a:rPr lang="ja-JP" altLang="en-US" sz="900" u="none" strike="noStrike" dirty="0">
                          <a:effectLst/>
                          <a:latin typeface="BIZ UDPゴシック" panose="020B0400000000000000" pitchFamily="50" charset="-128"/>
                          <a:ea typeface="BIZ UDPゴシック" panose="020B0400000000000000" pitchFamily="50" charset="-128"/>
                        </a:rPr>
                        <a:t>加熱炉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5</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100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1796388964"/>
                  </a:ext>
                </a:extLst>
              </a:tr>
              <a:tr h="167998">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4</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rowSpan="6">
                  <a:txBody>
                    <a:bodyPr/>
                    <a:lstStyle/>
                    <a:p>
                      <a:pPr algn="l">
                        <a:lnSpc>
                          <a:spcPts val="13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無機化学工業品の製造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fontAlgn="ctr">
                        <a:lnSpc>
                          <a:spcPts val="1300"/>
                        </a:lnSpc>
                      </a:pPr>
                      <a:r>
                        <a:rPr lang="ja-JP" altLang="en-US" sz="900" u="none" strike="noStrike" dirty="0">
                          <a:effectLst/>
                          <a:latin typeface="BIZ UDPゴシック" panose="020B0400000000000000" pitchFamily="50" charset="-128"/>
                          <a:ea typeface="BIZ UDPゴシック" panose="020B0400000000000000" pitchFamily="50" charset="-128"/>
                        </a:rPr>
                        <a:t>焙焼炉</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859898025"/>
                  </a:ext>
                </a:extLst>
              </a:tr>
              <a:tr h="167998">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5</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vMerge="1">
                  <a:txBody>
                    <a:bodyPr/>
                    <a:lstStyle/>
                    <a:p>
                      <a:pPr algn="l">
                        <a:lnSpc>
                          <a:spcPts val="1100"/>
                        </a:lnSpc>
                        <a:spcBef>
                          <a:spcPts val="50"/>
                        </a:spcBef>
                        <a:spcAft>
                          <a:spcPts val="50"/>
                        </a:spcAft>
                      </a:pPr>
                      <a:endParaRPr lang="ja-JP" sz="900" kern="100" dirty="0">
                        <a:effectLst/>
                        <a:latin typeface="Times New Roman" panose="02020603050405020304" pitchFamily="18" charset="0"/>
                        <a:ea typeface="ＭＳ 明朝" panose="02020609040205080304" pitchFamily="17" charset="-128"/>
                      </a:endParaRPr>
                    </a:p>
                  </a:txBody>
                  <a:tcPr marL="62865" marR="62865" marT="0" marB="0" anchor="ctr"/>
                </a:tc>
                <a:tc>
                  <a:txBody>
                    <a:bodyPr/>
                    <a:lstStyle/>
                    <a:p>
                      <a:pPr algn="l" fontAlgn="ctr">
                        <a:lnSpc>
                          <a:spcPts val="1300"/>
                        </a:lnSpc>
                      </a:pPr>
                      <a:r>
                        <a:rPr lang="ja-JP" altLang="en-US" sz="900" u="none" strike="noStrike" dirty="0">
                          <a:effectLst/>
                          <a:latin typeface="BIZ UDPゴシック" panose="020B0400000000000000" pitchFamily="50" charset="-128"/>
                          <a:ea typeface="BIZ UDPゴシック" panose="020B0400000000000000" pitchFamily="50" charset="-128"/>
                        </a:rPr>
                        <a:t>焼結炉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100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161779384"/>
                  </a:ext>
                </a:extLst>
              </a:tr>
              <a:tr h="167998">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6</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vMerge="1">
                  <a:txBody>
                    <a:bodyPr/>
                    <a:lstStyle/>
                    <a:p>
                      <a:pPr algn="l">
                        <a:lnSpc>
                          <a:spcPts val="1100"/>
                        </a:lnSpc>
                        <a:spcBef>
                          <a:spcPts val="50"/>
                        </a:spcBef>
                        <a:spcAft>
                          <a:spcPts val="50"/>
                        </a:spcAft>
                      </a:pPr>
                      <a:endParaRPr lang="ja-JP" sz="900" kern="100" dirty="0">
                        <a:effectLst/>
                        <a:latin typeface="Times New Roman" panose="02020603050405020304" pitchFamily="18" charset="0"/>
                        <a:ea typeface="ＭＳ 明朝" panose="02020609040205080304" pitchFamily="17" charset="-128"/>
                      </a:endParaRPr>
                    </a:p>
                  </a:txBody>
                  <a:tcPr marL="62865" marR="62865" marT="0" marB="0" anchor="ctr"/>
                </a:tc>
                <a:tc>
                  <a:txBody>
                    <a:bodyPr/>
                    <a:lstStyle/>
                    <a:p>
                      <a:pPr algn="l" fontAlgn="ctr">
                        <a:lnSpc>
                          <a:spcPts val="1300"/>
                        </a:lnSpc>
                      </a:pPr>
                      <a:r>
                        <a:rPr lang="ja-JP" altLang="en-US" sz="900" u="none" strike="noStrike" dirty="0">
                          <a:effectLst/>
                          <a:latin typeface="BIZ UDPゴシック" panose="020B0400000000000000" pitchFamily="50" charset="-128"/>
                          <a:ea typeface="BIZ UDPゴシック" panose="020B0400000000000000" pitchFamily="50" charset="-128"/>
                        </a:rPr>
                        <a:t>煆（か）焼炉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4</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100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146972776"/>
                  </a:ext>
                </a:extLst>
              </a:tr>
              <a:tr h="620404">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7</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vMerge="1">
                  <a:txBody>
                    <a:bodyPr/>
                    <a:lstStyle/>
                    <a:p>
                      <a:pPr algn="l">
                        <a:lnSpc>
                          <a:spcPts val="1100"/>
                        </a:lnSpc>
                        <a:spcBef>
                          <a:spcPts val="50"/>
                        </a:spcBef>
                        <a:spcAft>
                          <a:spcPts val="50"/>
                        </a:spcAft>
                      </a:pPr>
                      <a:endParaRPr lang="ja-JP" sz="900" kern="100" dirty="0">
                        <a:effectLst/>
                        <a:latin typeface="Times New Roman" panose="02020603050405020304" pitchFamily="18" charset="0"/>
                        <a:ea typeface="ＭＳ 明朝" panose="02020609040205080304" pitchFamily="17" charset="-128"/>
                      </a:endParaRPr>
                    </a:p>
                  </a:txBody>
                  <a:tcPr marL="62865" marR="62865" marT="0" marB="0" anchor="ctr"/>
                </a:tc>
                <a:tc>
                  <a:txBody>
                    <a:bodyPr/>
                    <a:lstStyle/>
                    <a:p>
                      <a:pPr algn="l" fontAlgn="ctr">
                        <a:lnSpc>
                          <a:spcPts val="1300"/>
                        </a:lnSpc>
                      </a:pPr>
                      <a:r>
                        <a:rPr lang="ja-JP" altLang="en-US" sz="900" u="none" strike="noStrike" dirty="0">
                          <a:effectLst/>
                          <a:latin typeface="BIZ UDPゴシック" panose="020B0400000000000000" pitchFamily="50" charset="-128"/>
                          <a:ea typeface="BIZ UDPゴシック" panose="020B0400000000000000" pitchFamily="50" charset="-128"/>
                        </a:rPr>
                        <a:t>反応炉（</a:t>
                      </a:r>
                      <a:r>
                        <a:rPr lang="ja-JP" altLang="en-US" sz="900" dirty="0">
                          <a:latin typeface="BIZ UDPゴシック" panose="020B0400000000000000" pitchFamily="50" charset="-128"/>
                          <a:ea typeface="BIZ UDPゴシック" panose="020B0400000000000000" pitchFamily="50" charset="-128"/>
                        </a:rPr>
                        <a:t>鉛系顔料の製造の用に供するものを除く。）</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3</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100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1196329676"/>
                  </a:ext>
                </a:extLst>
              </a:tr>
              <a:tr h="167998">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8</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vMerge="1">
                  <a:txBody>
                    <a:bodyPr/>
                    <a:lstStyle/>
                    <a:p>
                      <a:endParaRPr kumimoji="1" lang="ja-JP" altLang="en-US" dirty="0"/>
                    </a:p>
                  </a:txBody>
                  <a:tcPr/>
                </a:tc>
                <a:tc>
                  <a:txBody>
                    <a:bodyPr/>
                    <a:lstStyle/>
                    <a:p>
                      <a:pPr algn="l" fontAlgn="ctr">
                        <a:lnSpc>
                          <a:spcPts val="1300"/>
                        </a:lnSpc>
                      </a:pPr>
                      <a:r>
                        <a:rPr lang="ja-JP" altLang="en-US" sz="900" u="none" strike="noStrike" dirty="0">
                          <a:effectLst/>
                          <a:latin typeface="BIZ UDPゴシック" panose="020B0400000000000000" pitchFamily="50" charset="-128"/>
                          <a:ea typeface="BIZ UDPゴシック" panose="020B0400000000000000" pitchFamily="50" charset="-128"/>
                        </a:rPr>
                        <a:t>直火炉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5</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100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3759616628"/>
                  </a:ext>
                </a:extLst>
              </a:tr>
              <a:tr h="161587">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9</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vMerge="1">
                  <a:txBody>
                    <a:bodyPr/>
                    <a:lstStyle/>
                    <a:p>
                      <a:endParaRPr kumimoji="1" lang="ja-JP" altLang="en-US" dirty="0"/>
                    </a:p>
                  </a:txBody>
                  <a:tcPr/>
                </a:tc>
                <a:tc>
                  <a:txBody>
                    <a:bodyPr/>
                    <a:lstStyle/>
                    <a:p>
                      <a:pPr>
                        <a:lnSpc>
                          <a:spcPts val="1300"/>
                        </a:lnSpc>
                      </a:pPr>
                      <a:r>
                        <a:rPr lang="ja-JP" altLang="en-US" sz="900" u="none" strike="noStrike" dirty="0">
                          <a:effectLst/>
                          <a:latin typeface="BIZ UDPゴシック" panose="020B0400000000000000" pitchFamily="50" charset="-128"/>
                          <a:ea typeface="BIZ UDPゴシック" panose="020B0400000000000000" pitchFamily="50" charset="-128"/>
                        </a:rPr>
                        <a:t>加熱炉</a:t>
                      </a:r>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7</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100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1265140699"/>
                  </a:ext>
                </a:extLst>
              </a:tr>
              <a:tr h="161587">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l">
                        <a:lnSpc>
                          <a:spcPts val="13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カ－バイドの製造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300"/>
                        </a:lnSpc>
                        <a:spcAft>
                          <a:spcPts val="0"/>
                        </a:spcAft>
                      </a:pPr>
                      <a:r>
                        <a:rPr lang="ja-JP" sz="9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電気炉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ja-JP" altLang="en-US" sz="900" u="none" strike="noStrike">
                          <a:effectLst/>
                          <a:latin typeface="BIZ UDPゴシック" panose="020B0400000000000000" pitchFamily="50" charset="-128"/>
                          <a:ea typeface="BIZ UDPゴシック" panose="020B0400000000000000" pitchFamily="50" charset="-128"/>
                        </a:rPr>
                        <a:t>－</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582910853"/>
                  </a:ext>
                </a:extLst>
              </a:tr>
              <a:tr h="161587">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11</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rowSpan="3">
                  <a:txBody>
                    <a:bodyPr/>
                    <a:lstStyle/>
                    <a:p>
                      <a:pPr algn="l">
                        <a:lnSpc>
                          <a:spcPts val="13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窯業製品の製造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300"/>
                        </a:lnSpc>
                        <a:spcAft>
                          <a:spcPts val="0"/>
                        </a:spcAft>
                      </a:pPr>
                      <a:r>
                        <a:rPr lang="ja-JP" sz="9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焼成炉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8</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2</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100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3094901927"/>
                  </a:ext>
                </a:extLst>
              </a:tr>
              <a:tr h="161587">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12</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vMerge="1">
                  <a:txBody>
                    <a:bodyPr/>
                    <a:lstStyle/>
                    <a:p>
                      <a:pPr algn="l">
                        <a:lnSpc>
                          <a:spcPts val="1100"/>
                        </a:lnSpc>
                        <a:spcBef>
                          <a:spcPts val="50"/>
                        </a:spcBef>
                        <a:spcAft>
                          <a:spcPts val="50"/>
                        </a:spcAft>
                      </a:pP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300"/>
                        </a:lnSpc>
                        <a:spcAft>
                          <a:spcPts val="0"/>
                        </a:spcAft>
                      </a:pPr>
                      <a:r>
                        <a:rPr kumimoji="1" lang="ja-JP" altLang="ja-JP" sz="900" kern="1200" dirty="0">
                          <a:solidFill>
                            <a:schemeClr val="dk1"/>
                          </a:solidFill>
                          <a:effectLst/>
                          <a:latin typeface="BIZ UDPゴシック" panose="020B0400000000000000" pitchFamily="50" charset="-128"/>
                          <a:ea typeface="BIZ UDPゴシック" panose="020B0400000000000000" pitchFamily="50" charset="-128"/>
                          <a:cs typeface="+mn-cs"/>
                        </a:rPr>
                        <a:t>溶融炉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1390359936"/>
                  </a:ext>
                </a:extLst>
              </a:tr>
              <a:tr h="161587">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13</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vMerge="1">
                  <a:txBody>
                    <a:bodyPr/>
                    <a:lstStyle/>
                    <a:p>
                      <a:endParaRPr kumimoji="1" lang="ja-JP" altLang="en-US" dirty="0"/>
                    </a:p>
                  </a:txBody>
                  <a:tcPr/>
                </a:tc>
                <a:tc>
                  <a:txBody>
                    <a:bodyPr/>
                    <a:lstStyle/>
                    <a:p>
                      <a:pPr algn="l">
                        <a:lnSpc>
                          <a:spcPts val="13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加熱炉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4</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5</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100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3003473324"/>
                  </a:ext>
                </a:extLst>
              </a:tr>
              <a:tr h="161587">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14</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rowSpan="2">
                  <a:txBody>
                    <a:bodyPr/>
                    <a:lstStyle/>
                    <a:p>
                      <a:pPr algn="l">
                        <a:lnSpc>
                          <a:spcPts val="13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金属の精錬（銅、鉛又は亜鉛の精錬を除く）</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3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ばい焼炉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ja-JP" altLang="en-US" sz="900" u="none" strike="noStrike" dirty="0">
                          <a:effectLst/>
                          <a:latin typeface="BIZ UDPゴシック" panose="020B0400000000000000" pitchFamily="50" charset="-128"/>
                          <a:ea typeface="BIZ UDPゴシック" panose="020B0400000000000000" pitchFamily="50" charset="-128"/>
                        </a:rPr>
                        <a:t>－</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4216913088"/>
                  </a:ext>
                </a:extLst>
              </a:tr>
              <a:tr h="161587">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15</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vMerge="1">
                  <a:txBody>
                    <a:bodyPr/>
                    <a:lstStyle/>
                    <a:p>
                      <a:endParaRPr kumimoji="1" lang="ja-JP" altLang="en-US" dirty="0"/>
                    </a:p>
                  </a:txBody>
                  <a:tcPr/>
                </a:tc>
                <a:tc>
                  <a:txBody>
                    <a:bodyPr/>
                    <a:lstStyle/>
                    <a:p>
                      <a:pPr algn="l">
                        <a:lnSpc>
                          <a:spcPts val="13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焼結炉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3</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100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4167858419"/>
                  </a:ext>
                </a:extLst>
              </a:tr>
              <a:tr h="230848">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16</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l">
                        <a:lnSpc>
                          <a:spcPts val="1300"/>
                        </a:lnSpc>
                        <a:spcBef>
                          <a:spcPts val="50"/>
                        </a:spcBef>
                        <a:spcAft>
                          <a:spcPts val="50"/>
                        </a:spcAft>
                      </a:pPr>
                      <a:r>
                        <a:rPr lang="ja-JP" altLang="en-US" sz="900" kern="100">
                          <a:effectLst/>
                          <a:latin typeface="BIZ UDPゴシック" panose="020B0400000000000000" pitchFamily="50" charset="-128"/>
                          <a:ea typeface="BIZ UDPゴシック" panose="020B0400000000000000" pitchFamily="50" charset="-128"/>
                        </a:rPr>
                        <a:t>金属の精錬</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3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煆</a:t>
                      </a:r>
                      <a:r>
                        <a:rPr lang="en-US" altLang="ja-JP" sz="900" kern="100" dirty="0">
                          <a:effectLst/>
                          <a:latin typeface="BIZ UDPゴシック" panose="020B0400000000000000" pitchFamily="50" charset="-128"/>
                          <a:ea typeface="BIZ UDPゴシック" panose="020B0400000000000000" pitchFamily="50" charset="-128"/>
                        </a:rPr>
                        <a:t>(</a:t>
                      </a:r>
                      <a:r>
                        <a:rPr lang="ja-JP" altLang="en-US" sz="900" kern="100" dirty="0">
                          <a:effectLst/>
                          <a:latin typeface="BIZ UDPゴシック" panose="020B0400000000000000" pitchFamily="50" charset="-128"/>
                          <a:ea typeface="BIZ UDPゴシック" panose="020B0400000000000000" pitchFamily="50" charset="-128"/>
                        </a:rPr>
                        <a:t>か</a:t>
                      </a:r>
                      <a:r>
                        <a:rPr lang="en-US" altLang="ja-JP" sz="900" kern="100" dirty="0">
                          <a:effectLst/>
                          <a:latin typeface="BIZ UDPゴシック" panose="020B0400000000000000" pitchFamily="50" charset="-128"/>
                          <a:ea typeface="BIZ UDPゴシック" panose="020B0400000000000000" pitchFamily="50" charset="-128"/>
                        </a:rPr>
                        <a:t>)</a:t>
                      </a:r>
                      <a:r>
                        <a:rPr lang="ja-JP" altLang="en-US" sz="900" kern="100" dirty="0">
                          <a:effectLst/>
                          <a:latin typeface="BIZ UDPゴシック" panose="020B0400000000000000" pitchFamily="50" charset="-128"/>
                          <a:ea typeface="BIZ UDPゴシック" panose="020B0400000000000000" pitchFamily="50" charset="-128"/>
                        </a:rPr>
                        <a:t>焼炉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4</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100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860479250"/>
                  </a:ext>
                </a:extLst>
              </a:tr>
              <a:tr h="226408">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17</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l">
                        <a:lnSpc>
                          <a:spcPts val="13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金属の精製、鋳造</a:t>
                      </a:r>
                      <a:endParaRPr lang="en-US" alt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l" defTabSz="457200" rtl="0" eaLnBrk="1" fontAlgn="auto" latinLnBrk="0" hangingPunct="1">
                        <a:lnSpc>
                          <a:spcPts val="1300"/>
                        </a:lnSpc>
                        <a:spcBef>
                          <a:spcPts val="0"/>
                        </a:spcBef>
                        <a:spcAft>
                          <a:spcPts val="0"/>
                        </a:spcAft>
                        <a:buClrTx/>
                        <a:buSzTx/>
                        <a:buFontTx/>
                        <a:buNone/>
                        <a:tabLst/>
                        <a:defRPr/>
                      </a:pPr>
                      <a:r>
                        <a:rPr lang="ja-JP" altLang="en-US" sz="900" kern="100" dirty="0">
                          <a:effectLst/>
                          <a:latin typeface="BIZ UDPゴシック" panose="020B0400000000000000" pitchFamily="50" charset="-128"/>
                          <a:ea typeface="BIZ UDPゴシック" panose="020B0400000000000000" pitchFamily="50" charset="-128"/>
                        </a:rPr>
                        <a:t>溶解炉</a:t>
                      </a:r>
                      <a:endParaRPr lang="ja-JP" alt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4</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2</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2</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13</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2</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34</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26</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3853875031"/>
                  </a:ext>
                </a:extLst>
              </a:tr>
              <a:tr h="318218">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18</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l">
                        <a:lnSpc>
                          <a:spcPts val="13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金属製錬、合金の製造</a:t>
                      </a:r>
                      <a:endParaRPr lang="en-US" alt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300"/>
                        </a:lnSpc>
                        <a:spcAft>
                          <a:spcPts val="0"/>
                        </a:spcAft>
                      </a:pPr>
                      <a:r>
                        <a:rPr lang="ja-JP" sz="900" kern="0" dirty="0">
                          <a:effectLst/>
                          <a:latin typeface="BIZ UDPゴシック" panose="020B0400000000000000" pitchFamily="50" charset="-128"/>
                          <a:ea typeface="BIZ UDPゴシック" panose="020B0400000000000000" pitchFamily="50" charset="-128"/>
                        </a:rPr>
                        <a:t>溶解炉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2</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80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2805156722"/>
                  </a:ext>
                </a:extLst>
              </a:tr>
              <a:tr h="293782">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19</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l">
                        <a:lnSpc>
                          <a:spcPts val="1300"/>
                        </a:lnSpc>
                        <a:spcBef>
                          <a:spcPts val="50"/>
                        </a:spcBef>
                        <a:spcAft>
                          <a:spcPts val="50"/>
                        </a:spcAft>
                      </a:pPr>
                      <a:r>
                        <a:rPr lang="ja-JP" altLang="en-US" sz="900" kern="100">
                          <a:effectLst/>
                          <a:latin typeface="BIZ UDPゴシック" panose="020B0400000000000000" pitchFamily="50" charset="-128"/>
                          <a:ea typeface="BIZ UDPゴシック" panose="020B0400000000000000" pitchFamily="50" charset="-128"/>
                        </a:rPr>
                        <a:t>金属の鍛造若しくは圧延又は金属若しくは金属製品の熱処理</a:t>
                      </a:r>
                      <a:endParaRPr lang="ja-JP" altLang="en-US"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3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加熱炉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150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5</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186</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14</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11</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93</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1853766200"/>
                  </a:ext>
                </a:extLst>
              </a:tr>
              <a:tr h="161587">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20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l">
                        <a:lnSpc>
                          <a:spcPts val="13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金属若しくは金属製品の溶融めっきの製造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3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加熱炉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46</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5</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9</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15</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3</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95</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2462168521"/>
                  </a:ext>
                </a:extLst>
              </a:tr>
              <a:tr h="161587">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21</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l">
                        <a:lnSpc>
                          <a:spcPts val="13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製銑、製鋼又は合金鉄の製造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3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電気炉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ja-JP" altLang="en-US" sz="900" u="none" strike="noStrike">
                          <a:effectLst/>
                          <a:latin typeface="BIZ UDPゴシック" panose="020B0400000000000000" pitchFamily="50" charset="-128"/>
                          <a:ea typeface="BIZ UDPゴシック" panose="020B0400000000000000" pitchFamily="50" charset="-128"/>
                        </a:rPr>
                        <a:t>－</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1993967158"/>
                  </a:ext>
                </a:extLst>
              </a:tr>
              <a:tr h="161587">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22</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l">
                        <a:lnSpc>
                          <a:spcPts val="13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金属の精製若しくは製錬又は合金の製造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3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電気炉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12</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100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2763747535"/>
                  </a:ext>
                </a:extLst>
              </a:tr>
              <a:tr h="161587">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23</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l">
                        <a:lnSpc>
                          <a:spcPts val="13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すべて（銅・鉛・亜鉛の精錬用を除く）</a:t>
                      </a:r>
                    </a:p>
                  </a:txBody>
                  <a:tcPr marL="62865" marR="62865" marT="0" marB="0" anchor="ctr"/>
                </a:tc>
                <a:tc>
                  <a:txBody>
                    <a:bodyPr/>
                    <a:lstStyle/>
                    <a:p>
                      <a:pPr algn="l">
                        <a:lnSpc>
                          <a:spcPts val="13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乾燥炉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90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57</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3</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22</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2</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4</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96</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2763732361"/>
                  </a:ext>
                </a:extLst>
              </a:tr>
              <a:tr h="161587">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24</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l">
                        <a:lnSpc>
                          <a:spcPts val="13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すべて</a:t>
                      </a:r>
                    </a:p>
                  </a:txBody>
                  <a:tcPr marL="62865" marR="62865" marT="0" marB="0" anchor="ctr"/>
                </a:tc>
                <a:tc>
                  <a:txBody>
                    <a:bodyPr/>
                    <a:lstStyle/>
                    <a:p>
                      <a:pPr algn="l">
                        <a:lnSpc>
                          <a:spcPts val="1300"/>
                        </a:lnSpc>
                        <a:spcAft>
                          <a:spcPts val="0"/>
                        </a:spcAft>
                      </a:pPr>
                      <a:r>
                        <a:rPr lang="zh-CN" altLang="en-US" sz="900" kern="100" dirty="0">
                          <a:effectLst/>
                          <a:latin typeface="BIZ UDPゴシック" panose="020B0400000000000000" pitchFamily="50" charset="-128"/>
                          <a:ea typeface="BIZ UDPゴシック" panose="020B0400000000000000" pitchFamily="50" charset="-128"/>
                        </a:rPr>
                        <a:t>廃棄物焼却炉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4</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2</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11</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15</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3</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14</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401067952"/>
                  </a:ext>
                </a:extLst>
              </a:tr>
              <a:tr h="161587">
                <a:tc>
                  <a:txBody>
                    <a:bodyPr/>
                    <a:lstStyle/>
                    <a:p>
                      <a:pPr algn="l" fontAlgn="ctr">
                        <a:lnSpc>
                          <a:spcPts val="1300"/>
                        </a:lnSpc>
                      </a:pP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ja-JP" altLang="en-US" sz="900" u="none" strike="noStrike">
                          <a:effectLst/>
                          <a:latin typeface="BIZ UDPゴシック" panose="020B0400000000000000" pitchFamily="50" charset="-128"/>
                          <a:ea typeface="BIZ UDPゴシック" panose="020B0400000000000000" pitchFamily="50" charset="-128"/>
                        </a:rPr>
                        <a:t>合　計</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361</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70</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20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271</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31</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31</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37</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a:effectLst/>
                          <a:latin typeface="BIZ UDPゴシック" panose="020B0400000000000000" pitchFamily="50" charset="-128"/>
                          <a:ea typeface="BIZ UDPゴシック" panose="020B0400000000000000" pitchFamily="50" charset="-128"/>
                        </a:rPr>
                        <a:t>15</a:t>
                      </a:r>
                      <a:endPar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1</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7</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tc>
                  <a:txBody>
                    <a:bodyPr/>
                    <a:lstStyle/>
                    <a:p>
                      <a:pPr algn="ctr" fontAlgn="ctr">
                        <a:lnSpc>
                          <a:spcPts val="1300"/>
                        </a:lnSpc>
                      </a:pPr>
                      <a:r>
                        <a:rPr lang="en-US" altLang="ja-JP" sz="900" u="none" strike="noStrike" dirty="0">
                          <a:effectLst/>
                          <a:latin typeface="BIZ UDPゴシック" panose="020B0400000000000000" pitchFamily="50" charset="-128"/>
                          <a:ea typeface="BIZ UDPゴシック" panose="020B0400000000000000" pitchFamily="50" charset="-128"/>
                        </a:rPr>
                        <a:t>86</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862" marR="2862" marT="2862" marB="0" anchor="ctr"/>
                </a:tc>
                <a:extLst>
                  <a:ext uri="{0D108BD9-81ED-4DB2-BD59-A6C34878D82A}">
                    <a16:rowId xmlns:a16="http://schemas.microsoft.com/office/drawing/2014/main" val="3918730744"/>
                  </a:ext>
                </a:extLst>
              </a:tr>
            </a:tbl>
          </a:graphicData>
        </a:graphic>
      </p:graphicFrame>
      <p:sp>
        <p:nvSpPr>
          <p:cNvPr id="3" name="テキスト ボックス 2">
            <a:extLst>
              <a:ext uri="{FF2B5EF4-FFF2-40B4-BE49-F238E27FC236}">
                <a16:creationId xmlns:a16="http://schemas.microsoft.com/office/drawing/2014/main" id="{146A75DE-F737-400E-B594-F5EAB1966056}"/>
              </a:ext>
            </a:extLst>
          </p:cNvPr>
          <p:cNvSpPr txBox="1"/>
          <p:nvPr/>
        </p:nvSpPr>
        <p:spPr>
          <a:xfrm>
            <a:off x="684610" y="6605753"/>
            <a:ext cx="3235181" cy="253916"/>
          </a:xfrm>
          <a:prstGeom prst="rect">
            <a:avLst/>
          </a:prstGeom>
          <a:noFill/>
        </p:spPr>
        <p:txBody>
          <a:bodyPr wrap="none" rtlCol="0">
            <a:spAutoFit/>
          </a:bodyPr>
          <a:lstStyle/>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ガス・電気とは、都市ガス・</a:t>
            </a:r>
            <a:r>
              <a:rPr kumimoji="1" lang="en-US" altLang="ja-JP" sz="1050" dirty="0">
                <a:latin typeface="BIZ UDPゴシック" panose="020B0400000000000000" pitchFamily="50" charset="-128"/>
                <a:ea typeface="BIZ UDPゴシック" panose="020B0400000000000000" pitchFamily="50" charset="-128"/>
              </a:rPr>
              <a:t>LPG</a:t>
            </a:r>
            <a:r>
              <a:rPr kumimoji="1" lang="ja-JP" altLang="en-US" sz="1050" dirty="0">
                <a:latin typeface="BIZ UDPゴシック" panose="020B0400000000000000" pitchFamily="50" charset="-128"/>
                <a:ea typeface="BIZ UDPゴシック" panose="020B0400000000000000" pitchFamily="50" charset="-128"/>
              </a:rPr>
              <a:t>・</a:t>
            </a:r>
            <a:r>
              <a:rPr kumimoji="1" lang="en-US" altLang="ja-JP" sz="1050" dirty="0">
                <a:latin typeface="BIZ UDPゴシック" panose="020B0400000000000000" pitchFamily="50" charset="-128"/>
                <a:ea typeface="BIZ UDPゴシック" panose="020B0400000000000000" pitchFamily="50" charset="-128"/>
              </a:rPr>
              <a:t>LNG</a:t>
            </a:r>
            <a:r>
              <a:rPr kumimoji="1" lang="ja-JP" altLang="en-US" sz="1050" dirty="0">
                <a:latin typeface="BIZ UDPゴシック" panose="020B0400000000000000" pitchFamily="50" charset="-128"/>
                <a:ea typeface="BIZ UDPゴシック" panose="020B0400000000000000" pitchFamily="50" charset="-128"/>
              </a:rPr>
              <a:t>・電気をいう</a:t>
            </a:r>
          </a:p>
        </p:txBody>
      </p:sp>
      <p:graphicFrame>
        <p:nvGraphicFramePr>
          <p:cNvPr id="5" name="表 4">
            <a:extLst>
              <a:ext uri="{FF2B5EF4-FFF2-40B4-BE49-F238E27FC236}">
                <a16:creationId xmlns:a16="http://schemas.microsoft.com/office/drawing/2014/main" id="{81898485-B265-4AD0-9D1F-4ACBB916B7DD}"/>
              </a:ext>
            </a:extLst>
          </p:cNvPr>
          <p:cNvGraphicFramePr>
            <a:graphicFrameLocks noGrp="1"/>
          </p:cNvGraphicFramePr>
          <p:nvPr>
            <p:extLst>
              <p:ext uri="{D42A27DB-BD31-4B8C-83A1-F6EECF244321}">
                <p14:modId xmlns:p14="http://schemas.microsoft.com/office/powerpoint/2010/main" val="3768579898"/>
              </p:ext>
            </p:extLst>
          </p:nvPr>
        </p:nvGraphicFramePr>
        <p:xfrm>
          <a:off x="4191000" y="1130300"/>
          <a:ext cx="1866900" cy="5450053"/>
        </p:xfrm>
        <a:graphic>
          <a:graphicData uri="http://schemas.openxmlformats.org/drawingml/2006/table">
            <a:tbl>
              <a:tblPr/>
              <a:tblGrid>
                <a:gridCol w="1866900">
                  <a:extLst>
                    <a:ext uri="{9D8B030D-6E8A-4147-A177-3AD203B41FA5}">
                      <a16:colId xmlns:a16="http://schemas.microsoft.com/office/drawing/2014/main" val="797229295"/>
                    </a:ext>
                  </a:extLst>
                </a:gridCol>
              </a:tblGrid>
              <a:tr h="5450053">
                <a:tc>
                  <a:txBody>
                    <a:bodyPr/>
                    <a:lstStyle/>
                    <a:p>
                      <a:endParaRPr kumimoji="1" lang="ja-JP" altLang="en-US" dirty="0"/>
                    </a:p>
                  </a:txBody>
                  <a:tcPr>
                    <a:lnL w="28575" cmpd="sng">
                      <a:solidFill>
                        <a:srgbClr val="FF6600"/>
                      </a:solidFill>
                      <a:prstDash val="solid"/>
                    </a:lnL>
                    <a:lnR w="28575" cmpd="sng">
                      <a:solidFill>
                        <a:srgbClr val="FF6600"/>
                      </a:solidFill>
                      <a:prstDash val="solid"/>
                    </a:lnR>
                    <a:lnT w="28575" cmpd="sng">
                      <a:solidFill>
                        <a:srgbClr val="FF6600"/>
                      </a:solidFill>
                      <a:prstDash val="solid"/>
                    </a:lnT>
                    <a:lnB w="28575" cmpd="sng">
                      <a:solidFill>
                        <a:srgbClr val="FF6600"/>
                      </a:solidFill>
                      <a:prstDash val="solid"/>
                    </a:lnB>
                  </a:tcPr>
                </a:tc>
                <a:extLst>
                  <a:ext uri="{0D108BD9-81ED-4DB2-BD59-A6C34878D82A}">
                    <a16:rowId xmlns:a16="http://schemas.microsoft.com/office/drawing/2014/main" val="58685613"/>
                  </a:ext>
                </a:extLst>
              </a:tr>
            </a:tbl>
          </a:graphicData>
        </a:graphic>
      </p:graphicFrame>
      <p:sp>
        <p:nvSpPr>
          <p:cNvPr id="10" name="テキスト ボックス 9">
            <a:extLst>
              <a:ext uri="{FF2B5EF4-FFF2-40B4-BE49-F238E27FC236}">
                <a16:creationId xmlns:a16="http://schemas.microsoft.com/office/drawing/2014/main" id="{B8934073-FE1A-4BBE-BB07-D2DBC8E8A5B0}"/>
              </a:ext>
            </a:extLst>
          </p:cNvPr>
          <p:cNvSpPr txBox="1"/>
          <p:nvPr/>
        </p:nvSpPr>
        <p:spPr>
          <a:xfrm>
            <a:off x="8905849" y="901784"/>
            <a:ext cx="817853" cy="253916"/>
          </a:xfrm>
          <a:prstGeom prst="rect">
            <a:avLst/>
          </a:prstGeom>
          <a:noFill/>
        </p:spPr>
        <p:txBody>
          <a:bodyPr wrap="none" rtlCol="0">
            <a:spAutoFit/>
          </a:bodyPr>
          <a:lstStyle/>
          <a:p>
            <a:r>
              <a:rPr kumimoji="1" lang="ja-JP" altLang="en-US" sz="1050" dirty="0"/>
              <a:t>（</a:t>
            </a:r>
            <a:r>
              <a:rPr kumimoji="1" lang="en-US" altLang="ja-JP" sz="1050" dirty="0"/>
              <a:t>H29</a:t>
            </a:r>
            <a:r>
              <a:rPr kumimoji="1" lang="ja-JP" altLang="en-US" sz="1050" dirty="0"/>
              <a:t>末）</a:t>
            </a:r>
          </a:p>
        </p:txBody>
      </p:sp>
      <p:sp>
        <p:nvSpPr>
          <p:cNvPr id="12" name="スライド番号プレースホルダー 3">
            <a:extLst>
              <a:ext uri="{FF2B5EF4-FFF2-40B4-BE49-F238E27FC236}">
                <a16:creationId xmlns:a16="http://schemas.microsoft.com/office/drawing/2014/main" id="{C6017286-8A8B-4571-9B91-19886B296A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25</a:t>
            </a:fld>
            <a:endParaRPr lang="en-US">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985726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A6359BC7-0D38-45CF-8BB0-1FAF3BDC9276}"/>
              </a:ext>
            </a:extLst>
          </p:cNvPr>
          <p:cNvSpPr>
            <a:spLocks noGrp="1"/>
          </p:cNvSpPr>
          <p:nvPr>
            <p:ph type="title"/>
          </p:nvPr>
        </p:nvSpPr>
        <p:spPr>
          <a:xfrm>
            <a:off x="1083470" y="609600"/>
            <a:ext cx="6984793" cy="1320800"/>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（参考）環境省</a:t>
            </a:r>
            <a:r>
              <a:rPr lang="zh-TW" altLang="en-US" sz="2800" dirty="0">
                <a:latin typeface="BIZ UDPゴシック" panose="020B0400000000000000" pitchFamily="50" charset="-128"/>
                <a:ea typeface="BIZ UDPゴシック" panose="020B0400000000000000" pitchFamily="50" charset="-128"/>
              </a:rPr>
              <a:t>大気汚染物質排出量総合調査</a:t>
            </a:r>
            <a:r>
              <a:rPr lang="ja-JP" altLang="en-US" sz="2800" dirty="0">
                <a:latin typeface="BIZ UDPゴシック" panose="020B0400000000000000" pitchFamily="50" charset="-128"/>
                <a:ea typeface="BIZ UDPゴシック" panose="020B0400000000000000" pitchFamily="50" charset="-128"/>
              </a:rPr>
              <a:t>　</a:t>
            </a:r>
            <a:r>
              <a:rPr lang="en-US" altLang="ja-JP" sz="2800" dirty="0">
                <a:latin typeface="BIZ UDPゴシック" panose="020B0400000000000000" pitchFamily="50" charset="-128"/>
                <a:ea typeface="BIZ UDPゴシック" panose="020B0400000000000000" pitchFamily="50" charset="-128"/>
              </a:rPr>
              <a:t/>
            </a:r>
            <a:br>
              <a:rPr lang="en-US" altLang="ja-JP" sz="2800" dirty="0">
                <a:latin typeface="BIZ UDPゴシック" panose="020B0400000000000000" pitchFamily="50" charset="-128"/>
                <a:ea typeface="BIZ UDPゴシック" panose="020B0400000000000000" pitchFamily="50" charset="-128"/>
              </a:rPr>
            </a:br>
            <a:r>
              <a:rPr lang="ja-JP" altLang="en-US" sz="2800" dirty="0">
                <a:latin typeface="BIZ UDPゴシック" panose="020B0400000000000000" pitchFamily="50" charset="-128"/>
                <a:ea typeface="BIZ UDPゴシック" panose="020B0400000000000000" pitchFamily="50" charset="-128"/>
              </a:rPr>
              <a:t>　　　　</a:t>
            </a:r>
            <a:r>
              <a:rPr lang="zh-TW" altLang="en-US" sz="2800" dirty="0">
                <a:latin typeface="BIZ UDPゴシック" panose="020B0400000000000000" pitchFamily="50" charset="-128"/>
                <a:ea typeface="BIZ UDPゴシック" panose="020B0400000000000000" pitchFamily="50" charset="-128"/>
              </a:rPr>
              <a:t>（平成</a:t>
            </a:r>
            <a:r>
              <a:rPr lang="en-US" altLang="zh-TW" sz="2800" dirty="0">
                <a:latin typeface="BIZ UDPゴシック" panose="020B0400000000000000" pitchFamily="50" charset="-128"/>
                <a:ea typeface="BIZ UDPゴシック" panose="020B0400000000000000" pitchFamily="50" charset="-128"/>
              </a:rPr>
              <a:t>29</a:t>
            </a:r>
            <a:r>
              <a:rPr lang="zh-TW" altLang="en-US" sz="2800" dirty="0">
                <a:latin typeface="BIZ UDPゴシック" panose="020B0400000000000000" pitchFamily="50" charset="-128"/>
                <a:ea typeface="BIZ UDPゴシック" panose="020B0400000000000000" pitchFamily="50" charset="-128"/>
              </a:rPr>
              <a:t>年度実績）</a:t>
            </a:r>
            <a:r>
              <a:rPr lang="ja-JP" altLang="en-US" sz="2800" dirty="0">
                <a:latin typeface="BIZ UDPゴシック" panose="020B0400000000000000" pitchFamily="50" charset="-128"/>
                <a:ea typeface="BIZ UDPゴシック" panose="020B0400000000000000" pitchFamily="50" charset="-128"/>
              </a:rPr>
              <a:t>について①</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スライド番号プレースホルダー 3">
            <a:extLst>
              <a:ext uri="{FF2B5EF4-FFF2-40B4-BE49-F238E27FC236}">
                <a16:creationId xmlns:a16="http://schemas.microsoft.com/office/drawing/2014/main" id="{F12D0954-B208-4665-94D9-E321F96A762D}"/>
              </a:ext>
            </a:extLst>
          </p:cNvPr>
          <p:cNvSpPr txBox="1">
            <a:spLocks/>
          </p:cNvSpPr>
          <p:nvPr/>
        </p:nvSpPr>
        <p:spPr>
          <a:xfrm>
            <a:off x="9350787" y="6041362"/>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26</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pic>
        <p:nvPicPr>
          <p:cNvPr id="3" name="図 2"/>
          <p:cNvPicPr>
            <a:picLocks noChangeAspect="1"/>
          </p:cNvPicPr>
          <p:nvPr/>
        </p:nvPicPr>
        <p:blipFill>
          <a:blip r:embed="rId2"/>
          <a:stretch>
            <a:fillRect/>
          </a:stretch>
        </p:blipFill>
        <p:spPr>
          <a:xfrm>
            <a:off x="1181571" y="1678943"/>
            <a:ext cx="7542857" cy="5095238"/>
          </a:xfrm>
          <a:prstGeom prst="rect">
            <a:avLst/>
          </a:prstGeom>
        </p:spPr>
      </p:pic>
    </p:spTree>
    <p:extLst>
      <p:ext uri="{BB962C8B-B14F-4D97-AF65-F5344CB8AC3E}">
        <p14:creationId xmlns:p14="http://schemas.microsoft.com/office/powerpoint/2010/main" val="32193994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1F095C63-B352-4F84-B334-194161155EDD}"/>
              </a:ext>
            </a:extLst>
          </p:cNvPr>
          <p:cNvSpPr>
            <a:spLocks noGrp="1"/>
          </p:cNvSpPr>
          <p:nvPr>
            <p:ph type="title"/>
          </p:nvPr>
        </p:nvSpPr>
        <p:spPr>
          <a:xfrm>
            <a:off x="1083470" y="609600"/>
            <a:ext cx="6984793" cy="1320800"/>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（参考）環境省</a:t>
            </a:r>
            <a:r>
              <a:rPr lang="zh-TW" altLang="en-US" sz="2800" dirty="0">
                <a:latin typeface="BIZ UDPゴシック" panose="020B0400000000000000" pitchFamily="50" charset="-128"/>
                <a:ea typeface="BIZ UDPゴシック" panose="020B0400000000000000" pitchFamily="50" charset="-128"/>
              </a:rPr>
              <a:t>大気汚染物質排出量総合調査</a:t>
            </a:r>
            <a:r>
              <a:rPr lang="en-US" altLang="zh-TW" sz="2800" dirty="0">
                <a:latin typeface="BIZ UDPゴシック" panose="020B0400000000000000" pitchFamily="50" charset="-128"/>
                <a:ea typeface="BIZ UDPゴシック" panose="020B0400000000000000" pitchFamily="50" charset="-128"/>
              </a:rPr>
              <a:t/>
            </a:r>
            <a:br>
              <a:rPr lang="en-US" altLang="zh-TW" sz="2800" dirty="0">
                <a:latin typeface="BIZ UDPゴシック" panose="020B0400000000000000" pitchFamily="50" charset="-128"/>
                <a:ea typeface="BIZ UDPゴシック" panose="020B0400000000000000" pitchFamily="50" charset="-128"/>
              </a:rPr>
            </a:br>
            <a:r>
              <a:rPr lang="ja-JP" altLang="en-US" sz="2800" dirty="0">
                <a:latin typeface="BIZ UDPゴシック" panose="020B0400000000000000" pitchFamily="50" charset="-128"/>
                <a:ea typeface="BIZ UDPゴシック" panose="020B0400000000000000" pitchFamily="50" charset="-128"/>
              </a:rPr>
              <a:t>　　　　</a:t>
            </a:r>
            <a:r>
              <a:rPr lang="zh-TW" altLang="en-US" sz="2800" dirty="0">
                <a:latin typeface="BIZ UDPゴシック" panose="020B0400000000000000" pitchFamily="50" charset="-128"/>
                <a:ea typeface="BIZ UDPゴシック" panose="020B0400000000000000" pitchFamily="50" charset="-128"/>
              </a:rPr>
              <a:t>（平成</a:t>
            </a:r>
            <a:r>
              <a:rPr lang="en-US" altLang="zh-TW" sz="2800" dirty="0">
                <a:latin typeface="BIZ UDPゴシック" panose="020B0400000000000000" pitchFamily="50" charset="-128"/>
                <a:ea typeface="BIZ UDPゴシック" panose="020B0400000000000000" pitchFamily="50" charset="-128"/>
              </a:rPr>
              <a:t>29</a:t>
            </a:r>
            <a:r>
              <a:rPr lang="zh-TW" altLang="en-US" sz="2800" dirty="0">
                <a:latin typeface="BIZ UDPゴシック" panose="020B0400000000000000" pitchFamily="50" charset="-128"/>
                <a:ea typeface="BIZ UDPゴシック" panose="020B0400000000000000" pitchFamily="50" charset="-128"/>
              </a:rPr>
              <a:t>年度実績）</a:t>
            </a:r>
            <a:r>
              <a:rPr lang="ja-JP" altLang="en-US" sz="2800" dirty="0">
                <a:latin typeface="BIZ UDPゴシック" panose="020B0400000000000000" pitchFamily="50" charset="-128"/>
                <a:ea typeface="BIZ UDPゴシック" panose="020B0400000000000000" pitchFamily="50" charset="-128"/>
              </a:rPr>
              <a:t>について②</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8" name="コンテンツ プレースホルダー 7">
            <a:extLst>
              <a:ext uri="{FF2B5EF4-FFF2-40B4-BE49-F238E27FC236}">
                <a16:creationId xmlns:a16="http://schemas.microsoft.com/office/drawing/2014/main" id="{D47825FC-3383-41F5-A23D-8B27765A0D41}"/>
              </a:ext>
            </a:extLst>
          </p:cNvPr>
          <p:cNvGraphicFramePr>
            <a:graphicFrameLocks noGrp="1"/>
          </p:cNvGraphicFramePr>
          <p:nvPr>
            <p:ph idx="1"/>
            <p:extLst>
              <p:ext uri="{D42A27DB-BD31-4B8C-83A1-F6EECF244321}">
                <p14:modId xmlns:p14="http://schemas.microsoft.com/office/powerpoint/2010/main" val="2898329584"/>
              </p:ext>
            </p:extLst>
          </p:nvPr>
        </p:nvGraphicFramePr>
        <p:xfrm>
          <a:off x="1232547" y="2091992"/>
          <a:ext cx="2162449" cy="4455132"/>
        </p:xfrm>
        <a:graphic>
          <a:graphicData uri="http://schemas.openxmlformats.org/drawingml/2006/table">
            <a:tbl>
              <a:tblPr firstRow="1" firstCol="1">
                <a:tableStyleId>{21E4AEA4-8DFA-4A89-87EB-49C32662AFE0}</a:tableStyleId>
              </a:tblPr>
              <a:tblGrid>
                <a:gridCol w="974449">
                  <a:extLst>
                    <a:ext uri="{9D8B030D-6E8A-4147-A177-3AD203B41FA5}">
                      <a16:colId xmlns:a16="http://schemas.microsoft.com/office/drawing/2014/main" val="2567290886"/>
                    </a:ext>
                  </a:extLst>
                </a:gridCol>
                <a:gridCol w="1188000">
                  <a:extLst>
                    <a:ext uri="{9D8B030D-6E8A-4147-A177-3AD203B41FA5}">
                      <a16:colId xmlns:a16="http://schemas.microsoft.com/office/drawing/2014/main" val="270808930"/>
                    </a:ext>
                  </a:extLst>
                </a:gridCol>
              </a:tblGrid>
              <a:tr h="291985">
                <a:tc>
                  <a:txBody>
                    <a:bodyPr/>
                    <a:lstStyle/>
                    <a:p>
                      <a:pPr algn="ctr" fontAlgn="ctr"/>
                      <a:r>
                        <a:rPr lang="ja-JP" altLang="en-US" sz="900" u="none" strike="noStrike" dirty="0">
                          <a:effectLst/>
                          <a:latin typeface="BIZ UDPゴシック" panose="020B0400000000000000" pitchFamily="50" charset="-128"/>
                          <a:ea typeface="BIZ UDPゴシック" panose="020B0400000000000000" pitchFamily="50" charset="-128"/>
                        </a:rPr>
                        <a:t>都道府県</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ja-JP" altLang="en-US" sz="900" u="none" strike="noStrike" dirty="0">
                          <a:effectLst/>
                          <a:latin typeface="BIZ UDPゴシック" panose="020B0400000000000000" pitchFamily="50" charset="-128"/>
                          <a:ea typeface="BIZ UDPゴシック" panose="020B0400000000000000" pitchFamily="50" charset="-128"/>
                        </a:rPr>
                        <a:t>ばいじん排出量 （</a:t>
                      </a:r>
                      <a:r>
                        <a:rPr lang="en-US" altLang="ja-JP" sz="900" u="none" strike="noStrike" dirty="0">
                          <a:effectLst/>
                          <a:latin typeface="BIZ UDPゴシック" panose="020B0400000000000000" pitchFamily="50" charset="-128"/>
                          <a:ea typeface="BIZ UDPゴシック" panose="020B0400000000000000" pitchFamily="50" charset="-128"/>
                        </a:rPr>
                        <a:t>t/</a:t>
                      </a:r>
                      <a:r>
                        <a:rPr lang="ja-JP" altLang="en-US" sz="900" u="none" strike="noStrike" dirty="0">
                          <a:effectLst/>
                          <a:latin typeface="BIZ UDPゴシック" panose="020B0400000000000000" pitchFamily="50" charset="-128"/>
                          <a:ea typeface="BIZ UDPゴシック" panose="020B0400000000000000" pitchFamily="50" charset="-128"/>
                        </a:rPr>
                        <a:t>年）</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3300351151"/>
                  </a:ext>
                </a:extLst>
              </a:tr>
              <a:tr h="244891">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北海道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a:effectLst/>
                          <a:latin typeface="BIZ UDPゴシック" panose="020B0400000000000000" pitchFamily="50" charset="-128"/>
                          <a:ea typeface="BIZ UDPゴシック" panose="020B0400000000000000" pitchFamily="50" charset="-128"/>
                        </a:rPr>
                        <a:t>3,059</a:t>
                      </a:r>
                      <a:endParaRPr 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3186324210"/>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青森県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a:effectLst/>
                          <a:latin typeface="BIZ UDPゴシック" panose="020B0400000000000000" pitchFamily="50" charset="-128"/>
                          <a:ea typeface="BIZ UDPゴシック" panose="020B0400000000000000" pitchFamily="50" charset="-128"/>
                        </a:rPr>
                        <a:t>335</a:t>
                      </a:r>
                      <a:endParaRPr 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2694919019"/>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岩手県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471</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625572092"/>
                  </a:ext>
                </a:extLst>
              </a:tr>
              <a:tr h="244891">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宮城県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630</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1098506679"/>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秋田県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a:effectLst/>
                          <a:latin typeface="BIZ UDPゴシック" panose="020B0400000000000000" pitchFamily="50" charset="-128"/>
                          <a:ea typeface="BIZ UDPゴシック" panose="020B0400000000000000" pitchFamily="50" charset="-128"/>
                        </a:rPr>
                        <a:t>721</a:t>
                      </a:r>
                      <a:endParaRPr 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4077782017"/>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山形県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280</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2765828603"/>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福島県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1,101</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847936488"/>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茨城県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870</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1215133424"/>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栃木県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424</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2042619747"/>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群馬県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262</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1095857697"/>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埼玉県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351</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2487569569"/>
                  </a:ext>
                </a:extLst>
              </a:tr>
              <a:tr h="244891">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千葉県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solidFill>
                      <a:schemeClr val="bg1">
                        <a:lumMod val="65000"/>
                      </a:schemeClr>
                    </a:solidFill>
                  </a:tcP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901</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solidFill>
                      <a:schemeClr val="bg1">
                        <a:lumMod val="65000"/>
                      </a:schemeClr>
                    </a:solidFill>
                  </a:tcPr>
                </a:tc>
                <a:extLst>
                  <a:ext uri="{0D108BD9-81ED-4DB2-BD59-A6C34878D82A}">
                    <a16:rowId xmlns:a16="http://schemas.microsoft.com/office/drawing/2014/main" val="1585467267"/>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東京都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solidFill>
                      <a:schemeClr val="bg1">
                        <a:lumMod val="65000"/>
                      </a:schemeClr>
                    </a:solidFill>
                  </a:tcP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268</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solidFill>
                      <a:schemeClr val="bg1">
                        <a:lumMod val="65000"/>
                      </a:schemeClr>
                    </a:solidFill>
                  </a:tcPr>
                </a:tc>
                <a:extLst>
                  <a:ext uri="{0D108BD9-81ED-4DB2-BD59-A6C34878D82A}">
                    <a16:rowId xmlns:a16="http://schemas.microsoft.com/office/drawing/2014/main" val="135138411"/>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神奈川県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solidFill>
                      <a:schemeClr val="bg1">
                        <a:lumMod val="65000"/>
                      </a:schemeClr>
                    </a:solidFill>
                  </a:tcP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526</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solidFill>
                      <a:schemeClr val="bg1">
                        <a:lumMod val="65000"/>
                      </a:schemeClr>
                    </a:solidFill>
                  </a:tcPr>
                </a:tc>
                <a:extLst>
                  <a:ext uri="{0D108BD9-81ED-4DB2-BD59-A6C34878D82A}">
                    <a16:rowId xmlns:a16="http://schemas.microsoft.com/office/drawing/2014/main" val="2413725482"/>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新潟県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879</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1107523512"/>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富山県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305</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4126996496"/>
                  </a:ext>
                </a:extLst>
              </a:tr>
              <a:tr h="244891">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石川県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solidFill>
                      <a:schemeClr val="bg1">
                        <a:lumMod val="65000"/>
                      </a:schemeClr>
                    </a:solidFill>
                  </a:tcP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276</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solidFill>
                      <a:schemeClr val="bg1">
                        <a:lumMod val="65000"/>
                      </a:schemeClr>
                    </a:solidFill>
                  </a:tcPr>
                </a:tc>
                <a:extLst>
                  <a:ext uri="{0D108BD9-81ED-4DB2-BD59-A6C34878D82A}">
                    <a16:rowId xmlns:a16="http://schemas.microsoft.com/office/drawing/2014/main" val="689658326"/>
                  </a:ext>
                </a:extLst>
              </a:tr>
            </a:tbl>
          </a:graphicData>
        </a:graphic>
      </p:graphicFrame>
      <p:graphicFrame>
        <p:nvGraphicFramePr>
          <p:cNvPr id="10" name="表 9">
            <a:extLst>
              <a:ext uri="{FF2B5EF4-FFF2-40B4-BE49-F238E27FC236}">
                <a16:creationId xmlns:a16="http://schemas.microsoft.com/office/drawing/2014/main" id="{AA52B5D5-1ED4-4C9F-B5CA-FFB38A323540}"/>
              </a:ext>
            </a:extLst>
          </p:cNvPr>
          <p:cNvGraphicFramePr>
            <a:graphicFrameLocks noGrp="1"/>
          </p:cNvGraphicFramePr>
          <p:nvPr>
            <p:extLst>
              <p:ext uri="{D42A27DB-BD31-4B8C-83A1-F6EECF244321}">
                <p14:modId xmlns:p14="http://schemas.microsoft.com/office/powerpoint/2010/main" val="1692768116"/>
              </p:ext>
            </p:extLst>
          </p:nvPr>
        </p:nvGraphicFramePr>
        <p:xfrm>
          <a:off x="4016558" y="2075592"/>
          <a:ext cx="2162449" cy="4455132"/>
        </p:xfrm>
        <a:graphic>
          <a:graphicData uri="http://schemas.openxmlformats.org/drawingml/2006/table">
            <a:tbl>
              <a:tblPr firstRow="1" firstCol="1">
                <a:tableStyleId>{21E4AEA4-8DFA-4A89-87EB-49C32662AFE0}</a:tableStyleId>
              </a:tblPr>
              <a:tblGrid>
                <a:gridCol w="974449">
                  <a:extLst>
                    <a:ext uri="{9D8B030D-6E8A-4147-A177-3AD203B41FA5}">
                      <a16:colId xmlns:a16="http://schemas.microsoft.com/office/drawing/2014/main" val="1863202802"/>
                    </a:ext>
                  </a:extLst>
                </a:gridCol>
                <a:gridCol w="1188000">
                  <a:extLst>
                    <a:ext uri="{9D8B030D-6E8A-4147-A177-3AD203B41FA5}">
                      <a16:colId xmlns:a16="http://schemas.microsoft.com/office/drawing/2014/main" val="87715654"/>
                    </a:ext>
                  </a:extLst>
                </a:gridCol>
              </a:tblGrid>
              <a:tr h="291985">
                <a:tc>
                  <a:txBody>
                    <a:bodyPr/>
                    <a:lstStyle/>
                    <a:p>
                      <a:pPr algn="ctr" fontAlgn="ctr"/>
                      <a:r>
                        <a:rPr lang="ja-JP" altLang="en-US" sz="900" u="none" strike="noStrike" dirty="0">
                          <a:effectLst/>
                          <a:latin typeface="BIZ UDPゴシック" panose="020B0400000000000000" pitchFamily="50" charset="-128"/>
                          <a:ea typeface="BIZ UDPゴシック" panose="020B0400000000000000" pitchFamily="50" charset="-128"/>
                        </a:rPr>
                        <a:t>都道府県</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ja-JP" altLang="en-US" sz="900" u="none" strike="noStrike" dirty="0">
                          <a:effectLst/>
                          <a:latin typeface="BIZ UDPゴシック" panose="020B0400000000000000" pitchFamily="50" charset="-128"/>
                          <a:ea typeface="BIZ UDPゴシック" panose="020B0400000000000000" pitchFamily="50" charset="-128"/>
                        </a:rPr>
                        <a:t>ばいじん排出量 （</a:t>
                      </a:r>
                      <a:r>
                        <a:rPr lang="en-US" altLang="ja-JP" sz="900" u="none" strike="noStrike" dirty="0">
                          <a:effectLst/>
                          <a:latin typeface="BIZ UDPゴシック" panose="020B0400000000000000" pitchFamily="50" charset="-128"/>
                          <a:ea typeface="BIZ UDPゴシック" panose="020B0400000000000000" pitchFamily="50" charset="-128"/>
                        </a:rPr>
                        <a:t>t/</a:t>
                      </a:r>
                      <a:r>
                        <a:rPr lang="ja-JP" altLang="en-US" sz="900" u="none" strike="noStrike" dirty="0">
                          <a:effectLst/>
                          <a:latin typeface="BIZ UDPゴシック" panose="020B0400000000000000" pitchFamily="50" charset="-128"/>
                          <a:ea typeface="BIZ UDPゴシック" panose="020B0400000000000000" pitchFamily="50" charset="-128"/>
                        </a:rPr>
                        <a:t>年）</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3778634830"/>
                  </a:ext>
                </a:extLst>
              </a:tr>
              <a:tr h="244891">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福井県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422</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3275222184"/>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山梨県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36</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3835823731"/>
                  </a:ext>
                </a:extLst>
              </a:tr>
              <a:tr h="244891">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長野県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211</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4018117707"/>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岐阜県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494</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1054718686"/>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静岡県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747</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58808726"/>
                  </a:ext>
                </a:extLst>
              </a:tr>
              <a:tr h="244891">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愛知県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solidFill>
                      <a:schemeClr val="bg1">
                        <a:lumMod val="65000"/>
                      </a:schemeClr>
                    </a:solidFill>
                  </a:tcP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1,653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solidFill>
                      <a:schemeClr val="bg1">
                        <a:lumMod val="65000"/>
                      </a:schemeClr>
                    </a:solidFill>
                  </a:tcPr>
                </a:tc>
                <a:extLst>
                  <a:ext uri="{0D108BD9-81ED-4DB2-BD59-A6C34878D82A}">
                    <a16:rowId xmlns:a16="http://schemas.microsoft.com/office/drawing/2014/main" val="2778294941"/>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三重県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320</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1099931167"/>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滋賀県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154</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11756590"/>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京都府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330</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2897070183"/>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大阪府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1,012</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1960880393"/>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兵庫県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1,292</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3903841389"/>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奈良県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23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1542973225"/>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和歌山県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859</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2132134482"/>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鳥取県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290</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1639559376"/>
                  </a:ext>
                </a:extLst>
              </a:tr>
              <a:tr h="244891">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島根県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573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1448890692"/>
                  </a:ext>
                </a:extLst>
              </a:tr>
              <a:tr h="244891">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岡山県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1,162</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tc>
                <a:extLst>
                  <a:ext uri="{0D108BD9-81ED-4DB2-BD59-A6C34878D82A}">
                    <a16:rowId xmlns:a16="http://schemas.microsoft.com/office/drawing/2014/main" val="1013738374"/>
                  </a:ext>
                </a:extLst>
              </a:tr>
              <a:tr h="244891">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広島県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solidFill>
                      <a:schemeClr val="bg1">
                        <a:lumMod val="65000"/>
                      </a:schemeClr>
                    </a:solidFill>
                  </a:tcP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1,443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06" marR="8206" marT="8206" marB="0" anchor="ctr">
                    <a:solidFill>
                      <a:schemeClr val="bg1">
                        <a:lumMod val="65000"/>
                      </a:schemeClr>
                    </a:solidFill>
                  </a:tcPr>
                </a:tc>
                <a:extLst>
                  <a:ext uri="{0D108BD9-81ED-4DB2-BD59-A6C34878D82A}">
                    <a16:rowId xmlns:a16="http://schemas.microsoft.com/office/drawing/2014/main" val="1468299104"/>
                  </a:ext>
                </a:extLst>
              </a:tr>
            </a:tbl>
          </a:graphicData>
        </a:graphic>
      </p:graphicFrame>
      <p:graphicFrame>
        <p:nvGraphicFramePr>
          <p:cNvPr id="12" name="表 11">
            <a:extLst>
              <a:ext uri="{FF2B5EF4-FFF2-40B4-BE49-F238E27FC236}">
                <a16:creationId xmlns:a16="http://schemas.microsoft.com/office/drawing/2014/main" id="{C3E4885C-8475-400D-872F-84C847C439FE}"/>
              </a:ext>
            </a:extLst>
          </p:cNvPr>
          <p:cNvGraphicFramePr>
            <a:graphicFrameLocks noGrp="1"/>
          </p:cNvGraphicFramePr>
          <p:nvPr>
            <p:extLst>
              <p:ext uri="{D42A27DB-BD31-4B8C-83A1-F6EECF244321}">
                <p14:modId xmlns:p14="http://schemas.microsoft.com/office/powerpoint/2010/main" val="2177072515"/>
              </p:ext>
            </p:extLst>
          </p:nvPr>
        </p:nvGraphicFramePr>
        <p:xfrm>
          <a:off x="6598238" y="2057883"/>
          <a:ext cx="2162449" cy="4143702"/>
        </p:xfrm>
        <a:graphic>
          <a:graphicData uri="http://schemas.openxmlformats.org/drawingml/2006/table">
            <a:tbl>
              <a:tblPr firstRow="1" firstCol="1" lastRow="1">
                <a:tableStyleId>{21E4AEA4-8DFA-4A89-87EB-49C32662AFE0}</a:tableStyleId>
              </a:tblPr>
              <a:tblGrid>
                <a:gridCol w="974449">
                  <a:extLst>
                    <a:ext uri="{9D8B030D-6E8A-4147-A177-3AD203B41FA5}">
                      <a16:colId xmlns:a16="http://schemas.microsoft.com/office/drawing/2014/main" val="1189512902"/>
                    </a:ext>
                  </a:extLst>
                </a:gridCol>
                <a:gridCol w="1188000">
                  <a:extLst>
                    <a:ext uri="{9D8B030D-6E8A-4147-A177-3AD203B41FA5}">
                      <a16:colId xmlns:a16="http://schemas.microsoft.com/office/drawing/2014/main" val="977635411"/>
                    </a:ext>
                  </a:extLst>
                </a:gridCol>
              </a:tblGrid>
              <a:tr h="325202">
                <a:tc>
                  <a:txBody>
                    <a:bodyPr/>
                    <a:lstStyle/>
                    <a:p>
                      <a:pPr algn="ctr" fontAlgn="ctr"/>
                      <a:r>
                        <a:rPr lang="ja-JP" altLang="en-US" sz="900" u="none" strike="noStrike" dirty="0">
                          <a:effectLst/>
                          <a:latin typeface="BIZ UDPゴシック" panose="020B0400000000000000" pitchFamily="50" charset="-128"/>
                          <a:ea typeface="BIZ UDPゴシック" panose="020B0400000000000000" pitchFamily="50" charset="-128"/>
                        </a:rPr>
                        <a:t>都道府県</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ja-JP" altLang="en-US" sz="900" u="none" strike="noStrike" dirty="0">
                          <a:effectLst/>
                          <a:latin typeface="BIZ UDPゴシック" panose="020B0400000000000000" pitchFamily="50" charset="-128"/>
                          <a:ea typeface="BIZ UDPゴシック" panose="020B0400000000000000" pitchFamily="50" charset="-128"/>
                        </a:rPr>
                        <a:t>ばいじん排出量 （</a:t>
                      </a:r>
                      <a:r>
                        <a:rPr lang="en-US" altLang="ja-JP" sz="900" u="none" strike="noStrike" dirty="0">
                          <a:effectLst/>
                          <a:latin typeface="BIZ UDPゴシック" panose="020B0400000000000000" pitchFamily="50" charset="-128"/>
                          <a:ea typeface="BIZ UDPゴシック" panose="020B0400000000000000" pitchFamily="50" charset="-128"/>
                        </a:rPr>
                        <a:t>t/</a:t>
                      </a:r>
                      <a:r>
                        <a:rPr lang="ja-JP" altLang="en-US" sz="900" u="none" strike="noStrike" dirty="0">
                          <a:effectLst/>
                          <a:latin typeface="BIZ UDPゴシック" panose="020B0400000000000000" pitchFamily="50" charset="-128"/>
                          <a:ea typeface="BIZ UDPゴシック" panose="020B0400000000000000" pitchFamily="50" charset="-128"/>
                        </a:rPr>
                        <a:t>年）</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1783563363"/>
                  </a:ext>
                </a:extLst>
              </a:tr>
              <a:tr h="272750">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山口県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solidFill>
                      <a:schemeClr val="bg1">
                        <a:lumMod val="65000"/>
                      </a:schemeClr>
                    </a:solidFill>
                  </a:tcP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2,705</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solidFill>
                      <a:schemeClr val="bg1">
                        <a:lumMod val="65000"/>
                      </a:schemeClr>
                    </a:solidFill>
                  </a:tcPr>
                </a:tc>
                <a:extLst>
                  <a:ext uri="{0D108BD9-81ED-4DB2-BD59-A6C34878D82A}">
                    <a16:rowId xmlns:a16="http://schemas.microsoft.com/office/drawing/2014/main" val="2294011070"/>
                  </a:ext>
                </a:extLst>
              </a:tr>
              <a:tr h="272750">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徳島県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135</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1955524934"/>
                  </a:ext>
                </a:extLst>
              </a:tr>
              <a:tr h="272750">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香川県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181</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1001063685"/>
                  </a:ext>
                </a:extLst>
              </a:tr>
              <a:tr h="272750">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愛媛県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sz="1000" u="none" strike="noStrike">
                          <a:effectLst/>
                          <a:latin typeface="BIZ UDPゴシック" panose="020B0400000000000000" pitchFamily="50" charset="-128"/>
                          <a:ea typeface="BIZ UDPゴシック" panose="020B0400000000000000" pitchFamily="50" charset="-128"/>
                        </a:rPr>
                        <a:t>1,011</a:t>
                      </a:r>
                      <a:endParaRPr 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667640253"/>
                  </a:ext>
                </a:extLst>
              </a:tr>
              <a:tr h="272750">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高知県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156</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3217762231"/>
                  </a:ext>
                </a:extLst>
              </a:tr>
              <a:tr h="272750">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福岡県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solidFill>
                      <a:schemeClr val="bg1">
                        <a:lumMod val="65000"/>
                      </a:schemeClr>
                    </a:solidFill>
                  </a:tcP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1,127</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solidFill>
                      <a:schemeClr val="bg1">
                        <a:lumMod val="65000"/>
                      </a:schemeClr>
                    </a:solidFill>
                  </a:tcPr>
                </a:tc>
                <a:extLst>
                  <a:ext uri="{0D108BD9-81ED-4DB2-BD59-A6C34878D82A}">
                    <a16:rowId xmlns:a16="http://schemas.microsoft.com/office/drawing/2014/main" val="4092440120"/>
                  </a:ext>
                </a:extLst>
              </a:tr>
              <a:tr h="272750">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佐賀県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133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712666182"/>
                  </a:ext>
                </a:extLst>
              </a:tr>
              <a:tr h="272750">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長崎県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656</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4182482535"/>
                  </a:ext>
                </a:extLst>
              </a:tr>
              <a:tr h="272750">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熊本県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161</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721733811"/>
                  </a:ext>
                </a:extLst>
              </a:tr>
              <a:tr h="272750">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大分県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615</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1158151477"/>
                  </a:ext>
                </a:extLst>
              </a:tr>
              <a:tr h="272750">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宮崎県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598</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4269540636"/>
                  </a:ext>
                </a:extLst>
              </a:tr>
              <a:tr h="272750">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鹿児島県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524</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933397103"/>
                  </a:ext>
                </a:extLst>
              </a:tr>
              <a:tr h="272750">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沖縄県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519</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521821448"/>
                  </a:ext>
                </a:extLst>
              </a:tr>
              <a:tr h="272750">
                <a:tc>
                  <a:txBody>
                    <a:bodyPr/>
                    <a:lstStyle/>
                    <a:p>
                      <a:pPr algn="ctr" fontAlgn="ctr"/>
                      <a:r>
                        <a:rPr lang="ja-JP" altLang="en-US" sz="1000" u="none" strike="noStrike">
                          <a:effectLst/>
                          <a:latin typeface="BIZ UDPゴシック" panose="020B0400000000000000" pitchFamily="50" charset="-128"/>
                          <a:ea typeface="BIZ UDPゴシック" panose="020B0400000000000000" pitchFamily="50" charset="-128"/>
                        </a:rPr>
                        <a:t>合計</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31,200</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3023576012"/>
                  </a:ext>
                </a:extLst>
              </a:tr>
            </a:tbl>
          </a:graphicData>
        </a:graphic>
      </p:graphicFrame>
      <p:sp>
        <p:nvSpPr>
          <p:cNvPr id="14" name="テキスト ボックス 13">
            <a:extLst>
              <a:ext uri="{FF2B5EF4-FFF2-40B4-BE49-F238E27FC236}">
                <a16:creationId xmlns:a16="http://schemas.microsoft.com/office/drawing/2014/main" id="{A9ED765C-379B-4144-844F-AE9F1DF16F74}"/>
              </a:ext>
            </a:extLst>
          </p:cNvPr>
          <p:cNvSpPr txBox="1"/>
          <p:nvPr/>
        </p:nvSpPr>
        <p:spPr>
          <a:xfrm>
            <a:off x="6406865" y="6386022"/>
            <a:ext cx="3499135" cy="246221"/>
          </a:xfrm>
          <a:prstGeom prst="rect">
            <a:avLst/>
          </a:prstGeom>
          <a:noFill/>
        </p:spPr>
        <p:txBody>
          <a:bodyPr wrap="square" rtlCol="0">
            <a:spAutoFit/>
          </a:bodyPr>
          <a:lstStyle/>
          <a:p>
            <a:r>
              <a:rPr lang="en-US" altLang="ja-JP" sz="1000" b="1" dirty="0">
                <a:latin typeface="BIZ UDPゴシック" panose="020B0400000000000000" pitchFamily="50" charset="-128"/>
                <a:ea typeface="BIZ UDPゴシック" panose="020B0400000000000000" pitchFamily="50" charset="-128"/>
              </a:rPr>
              <a:t>※</a:t>
            </a:r>
            <a:r>
              <a:rPr lang="ja-JP" altLang="en-US" sz="1000" b="1" dirty="0">
                <a:latin typeface="BIZ UDPゴシック" panose="020B0400000000000000" pitchFamily="50" charset="-128"/>
                <a:ea typeface="BIZ UDPゴシック" panose="020B0400000000000000" pitchFamily="50" charset="-128"/>
              </a:rPr>
              <a:t>グレーの都県は独自調査結果（全地域または一部地域）</a:t>
            </a:r>
          </a:p>
        </p:txBody>
      </p:sp>
      <p:sp>
        <p:nvSpPr>
          <p:cNvPr id="15" name="スライド番号プレースホルダー 3">
            <a:extLst>
              <a:ext uri="{FF2B5EF4-FFF2-40B4-BE49-F238E27FC236}">
                <a16:creationId xmlns:a16="http://schemas.microsoft.com/office/drawing/2014/main" id="{767D90F5-0E23-49C8-8CED-36CF4EFC134F}"/>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27</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1BD4933D-2C54-494A-9F87-C60FBE69560F}"/>
              </a:ext>
            </a:extLst>
          </p:cNvPr>
          <p:cNvSpPr txBox="1"/>
          <p:nvPr/>
        </p:nvSpPr>
        <p:spPr>
          <a:xfrm>
            <a:off x="1289206" y="1637934"/>
            <a:ext cx="6853247" cy="400110"/>
          </a:xfrm>
          <a:prstGeom prst="rect">
            <a:avLst/>
          </a:prstGeom>
          <a:noFill/>
        </p:spPr>
        <p:txBody>
          <a:bodyPr wrap="square" rtlCol="0">
            <a:spAutoFit/>
          </a:bodyPr>
          <a:lstStyle/>
          <a:p>
            <a:pPr algn="ctr">
              <a:defRPr sz="1400" b="0" i="0" u="none" strike="noStrike" kern="1200" spc="0" baseline="0">
                <a:solidFill>
                  <a:prstClr val="black">
                    <a:lumMod val="65000"/>
                    <a:lumOff val="35000"/>
                  </a:prstClr>
                </a:solidFill>
                <a:latin typeface="+mn-lt"/>
                <a:ea typeface="+mn-ea"/>
                <a:cs typeface="+mn-cs"/>
              </a:defRPr>
            </a:pPr>
            <a:r>
              <a:rPr lang="ja-JP" altLang="en-US" sz="2000" dirty="0">
                <a:latin typeface="BIZ UDPゴシック" panose="020B0400000000000000" pitchFamily="50" charset="-128"/>
                <a:ea typeface="BIZ UDPゴシック" panose="020B0400000000000000" pitchFamily="50" charset="-128"/>
              </a:rPr>
              <a:t>都道府県別ばいじん排出量（大防法ばい煙発生施設のみ）</a:t>
            </a:r>
          </a:p>
        </p:txBody>
      </p:sp>
    </p:spTree>
    <p:extLst>
      <p:ext uri="{BB962C8B-B14F-4D97-AF65-F5344CB8AC3E}">
        <p14:creationId xmlns:p14="http://schemas.microsoft.com/office/powerpoint/2010/main" val="18503134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882E38B5-985E-4746-808D-2D18B3CED163}"/>
              </a:ext>
            </a:extLst>
          </p:cNvPr>
          <p:cNvSpPr>
            <a:spLocks noGrp="1"/>
          </p:cNvSpPr>
          <p:nvPr>
            <p:ph type="title"/>
          </p:nvPr>
        </p:nvSpPr>
        <p:spPr>
          <a:xfrm>
            <a:off x="1083470" y="609600"/>
            <a:ext cx="6984793" cy="1320800"/>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（参考）環境省</a:t>
            </a:r>
            <a:r>
              <a:rPr lang="zh-TW" altLang="en-US" sz="2800" dirty="0">
                <a:latin typeface="BIZ UDPゴシック" panose="020B0400000000000000" pitchFamily="50" charset="-128"/>
                <a:ea typeface="BIZ UDPゴシック" panose="020B0400000000000000" pitchFamily="50" charset="-128"/>
              </a:rPr>
              <a:t>大気汚染物質排出量総合調査（平成</a:t>
            </a:r>
            <a:r>
              <a:rPr lang="en-US" altLang="zh-TW" sz="2800" dirty="0">
                <a:latin typeface="BIZ UDPゴシック" panose="020B0400000000000000" pitchFamily="50" charset="-128"/>
                <a:ea typeface="BIZ UDPゴシック" panose="020B0400000000000000" pitchFamily="50" charset="-128"/>
              </a:rPr>
              <a:t>29 </a:t>
            </a:r>
            <a:r>
              <a:rPr lang="zh-TW" altLang="en-US" sz="2800" dirty="0">
                <a:latin typeface="BIZ UDPゴシック" panose="020B0400000000000000" pitchFamily="50" charset="-128"/>
                <a:ea typeface="BIZ UDPゴシック" panose="020B0400000000000000" pitchFamily="50" charset="-128"/>
              </a:rPr>
              <a:t>年度実績）</a:t>
            </a:r>
            <a:r>
              <a:rPr lang="ja-JP" altLang="en-US" sz="2800" dirty="0">
                <a:latin typeface="BIZ UDPゴシック" panose="020B0400000000000000" pitchFamily="50" charset="-128"/>
                <a:ea typeface="BIZ UDPゴシック" panose="020B0400000000000000" pitchFamily="50" charset="-128"/>
              </a:rPr>
              <a:t>について③</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6" name="コンテンツ プレースホルダー 5">
            <a:extLst>
              <a:ext uri="{FF2B5EF4-FFF2-40B4-BE49-F238E27FC236}">
                <a16:creationId xmlns:a16="http://schemas.microsoft.com/office/drawing/2014/main" id="{D1035A6B-B64E-4751-9C8D-5B7A0842418B}"/>
              </a:ext>
            </a:extLst>
          </p:cNvPr>
          <p:cNvPicPr>
            <a:picLocks noGrp="1" noChangeAspect="1"/>
          </p:cNvPicPr>
          <p:nvPr>
            <p:ph idx="1"/>
          </p:nvPr>
        </p:nvPicPr>
        <p:blipFill>
          <a:blip r:embed="rId2"/>
          <a:stretch>
            <a:fillRect/>
          </a:stretch>
        </p:blipFill>
        <p:spPr>
          <a:xfrm>
            <a:off x="523875" y="2472692"/>
            <a:ext cx="4771429" cy="3809524"/>
          </a:xfrm>
          <a:prstGeom prst="rect">
            <a:avLst/>
          </a:prstGeom>
        </p:spPr>
      </p:pic>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7" name="図 6">
            <a:extLst>
              <a:ext uri="{FF2B5EF4-FFF2-40B4-BE49-F238E27FC236}">
                <a16:creationId xmlns:a16="http://schemas.microsoft.com/office/drawing/2014/main" id="{04E26744-90B5-47F7-A51B-010FDB51223C}"/>
              </a:ext>
            </a:extLst>
          </p:cNvPr>
          <p:cNvPicPr>
            <a:picLocks noChangeAspect="1"/>
          </p:cNvPicPr>
          <p:nvPr/>
        </p:nvPicPr>
        <p:blipFill>
          <a:blip r:embed="rId3"/>
          <a:stretch>
            <a:fillRect/>
          </a:stretch>
        </p:blipFill>
        <p:spPr>
          <a:xfrm>
            <a:off x="5406344" y="2586978"/>
            <a:ext cx="3790476" cy="3580952"/>
          </a:xfrm>
          <a:prstGeom prst="rect">
            <a:avLst/>
          </a:prstGeom>
        </p:spPr>
      </p:pic>
      <p:sp>
        <p:nvSpPr>
          <p:cNvPr id="14" name="テキスト ボックス 13">
            <a:extLst>
              <a:ext uri="{FF2B5EF4-FFF2-40B4-BE49-F238E27FC236}">
                <a16:creationId xmlns:a16="http://schemas.microsoft.com/office/drawing/2014/main" id="{56A932C8-2138-43C4-9BBC-95884B81D9E6}"/>
              </a:ext>
            </a:extLst>
          </p:cNvPr>
          <p:cNvSpPr txBox="1"/>
          <p:nvPr/>
        </p:nvSpPr>
        <p:spPr>
          <a:xfrm>
            <a:off x="1439125" y="2107523"/>
            <a:ext cx="7273075" cy="400110"/>
          </a:xfrm>
          <a:prstGeom prst="rect">
            <a:avLst/>
          </a:prstGeom>
          <a:noFill/>
        </p:spPr>
        <p:txBody>
          <a:bodyPr wrap="square" rtlCol="0">
            <a:spAutoFit/>
          </a:bodyPr>
          <a:lstStyle/>
          <a:p>
            <a:pPr algn="ctr">
              <a:defRPr sz="1400" b="0" i="0" u="none" strike="noStrike" kern="1200" spc="0" baseline="0">
                <a:solidFill>
                  <a:prstClr val="black">
                    <a:lumMod val="65000"/>
                    <a:lumOff val="35000"/>
                  </a:prstClr>
                </a:solidFill>
                <a:latin typeface="+mn-lt"/>
                <a:ea typeface="+mn-ea"/>
                <a:cs typeface="+mn-cs"/>
              </a:defRPr>
            </a:pPr>
            <a:r>
              <a:rPr lang="ja-JP" altLang="en-US" sz="2000" dirty="0">
                <a:latin typeface="BIZ UDPゴシック" panose="020B0400000000000000" pitchFamily="50" charset="-128"/>
                <a:ea typeface="BIZ UDPゴシック" panose="020B0400000000000000" pitchFamily="50" charset="-128"/>
              </a:rPr>
              <a:t>ばいじん排出量の内訳（全国・大防法ばい煙発生施設のみ）</a:t>
            </a:r>
          </a:p>
        </p:txBody>
      </p:sp>
      <p:sp>
        <p:nvSpPr>
          <p:cNvPr id="15" name="スライド番号プレースホルダー 3">
            <a:extLst>
              <a:ext uri="{FF2B5EF4-FFF2-40B4-BE49-F238E27FC236}">
                <a16:creationId xmlns:a16="http://schemas.microsoft.com/office/drawing/2014/main" id="{BCF33369-398C-4CC8-878C-4CE4501ED974}"/>
              </a:ext>
            </a:extLst>
          </p:cNvPr>
          <p:cNvSpPr txBox="1">
            <a:spLocks/>
          </p:cNvSpPr>
          <p:nvPr/>
        </p:nvSpPr>
        <p:spPr>
          <a:xfrm>
            <a:off x="9350787" y="6041362"/>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28</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936661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7EBFE593-D5DF-49A8-B41A-5AF8CBC99A0A}"/>
              </a:ext>
            </a:extLst>
          </p:cNvPr>
          <p:cNvSpPr>
            <a:spLocks noGrp="1"/>
          </p:cNvSpPr>
          <p:nvPr>
            <p:ph type="title"/>
          </p:nvPr>
        </p:nvSpPr>
        <p:spPr>
          <a:xfrm>
            <a:off x="1083470" y="609600"/>
            <a:ext cx="6984793" cy="497534"/>
          </a:xfrm>
        </p:spPr>
        <p:txBody>
          <a:bodyPr>
            <a:normAutofit/>
          </a:bodyPr>
          <a:lstStyle/>
          <a:p>
            <a:r>
              <a:rPr kumimoji="1" lang="ja-JP" altLang="en-US" sz="2000" dirty="0">
                <a:latin typeface="BIZ UDPゴシック" panose="020B0400000000000000" pitchFamily="50" charset="-128"/>
                <a:ea typeface="BIZ UDPゴシック" panose="020B0400000000000000" pitchFamily="50" charset="-128"/>
              </a:rPr>
              <a:t>（参考）届出施設における測定結果</a:t>
            </a:r>
            <a:r>
              <a:rPr lang="ja-JP" altLang="en-US" sz="2000" dirty="0">
                <a:latin typeface="BIZ UDPゴシック" panose="020B0400000000000000" pitchFamily="50" charset="-128"/>
                <a:ea typeface="BIZ UDPゴシック" panose="020B0400000000000000" pitchFamily="50" charset="-128"/>
              </a:rPr>
              <a:t>例</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表 4">
            <a:extLst>
              <a:ext uri="{FF2B5EF4-FFF2-40B4-BE49-F238E27FC236}">
                <a16:creationId xmlns:a16="http://schemas.microsoft.com/office/drawing/2014/main" id="{BAB6D42F-94DB-40D7-8446-18EBF5B70412}"/>
              </a:ext>
            </a:extLst>
          </p:cNvPr>
          <p:cNvGraphicFramePr>
            <a:graphicFrameLocks noGrp="1"/>
          </p:cNvGraphicFramePr>
          <p:nvPr>
            <p:extLst>
              <p:ext uri="{D42A27DB-BD31-4B8C-83A1-F6EECF244321}">
                <p14:modId xmlns:p14="http://schemas.microsoft.com/office/powerpoint/2010/main" val="1916037514"/>
              </p:ext>
            </p:extLst>
          </p:nvPr>
        </p:nvGraphicFramePr>
        <p:xfrm>
          <a:off x="875227" y="1107134"/>
          <a:ext cx="8129073" cy="4865807"/>
        </p:xfrm>
        <a:graphic>
          <a:graphicData uri="http://schemas.openxmlformats.org/drawingml/2006/table">
            <a:tbl>
              <a:tblPr firstRow="1" bandRow="1">
                <a:tableStyleId>{5C22544A-7EE6-4342-B048-85BDC9FD1C3A}</a:tableStyleId>
              </a:tblPr>
              <a:tblGrid>
                <a:gridCol w="610673">
                  <a:extLst>
                    <a:ext uri="{9D8B030D-6E8A-4147-A177-3AD203B41FA5}">
                      <a16:colId xmlns:a16="http://schemas.microsoft.com/office/drawing/2014/main" val="84365441"/>
                    </a:ext>
                  </a:extLst>
                </a:gridCol>
                <a:gridCol w="1604261">
                  <a:extLst>
                    <a:ext uri="{9D8B030D-6E8A-4147-A177-3AD203B41FA5}">
                      <a16:colId xmlns:a16="http://schemas.microsoft.com/office/drawing/2014/main" val="1479914303"/>
                    </a:ext>
                  </a:extLst>
                </a:gridCol>
                <a:gridCol w="1734641">
                  <a:extLst>
                    <a:ext uri="{9D8B030D-6E8A-4147-A177-3AD203B41FA5}">
                      <a16:colId xmlns:a16="http://schemas.microsoft.com/office/drawing/2014/main" val="2508731964"/>
                    </a:ext>
                  </a:extLst>
                </a:gridCol>
                <a:gridCol w="1338317">
                  <a:extLst>
                    <a:ext uri="{9D8B030D-6E8A-4147-A177-3AD203B41FA5}">
                      <a16:colId xmlns:a16="http://schemas.microsoft.com/office/drawing/2014/main" val="3373473049"/>
                    </a:ext>
                  </a:extLst>
                </a:gridCol>
                <a:gridCol w="1568683">
                  <a:extLst>
                    <a:ext uri="{9D8B030D-6E8A-4147-A177-3AD203B41FA5}">
                      <a16:colId xmlns:a16="http://schemas.microsoft.com/office/drawing/2014/main" val="1239290742"/>
                    </a:ext>
                  </a:extLst>
                </a:gridCol>
                <a:gridCol w="1272498">
                  <a:extLst>
                    <a:ext uri="{9D8B030D-6E8A-4147-A177-3AD203B41FA5}">
                      <a16:colId xmlns:a16="http://schemas.microsoft.com/office/drawing/2014/main" val="2679884067"/>
                    </a:ext>
                  </a:extLst>
                </a:gridCol>
              </a:tblGrid>
              <a:tr h="288000">
                <a:tc>
                  <a:txBody>
                    <a:bodyPr/>
                    <a:lstStyle/>
                    <a:p>
                      <a:pPr algn="ctr" fontAlgn="ctr"/>
                      <a:r>
                        <a:rPr lang="en-US" altLang="ja-JP" sz="1000" b="0" i="0" u="none" strike="noStrike" dirty="0">
                          <a:solidFill>
                            <a:schemeClr val="bg1"/>
                          </a:solidFill>
                          <a:effectLst/>
                          <a:latin typeface="BIZ UDPゴシック" panose="020B0400000000000000" pitchFamily="50" charset="-128"/>
                          <a:ea typeface="BIZ UDPゴシック" panose="020B0400000000000000" pitchFamily="50" charset="-128"/>
                        </a:rPr>
                        <a:t>No.</a:t>
                      </a:r>
                      <a:endParaRPr lang="ja-JP" altLang="en-US" sz="100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測定日</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燃料</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測定値（</a:t>
                      </a:r>
                      <a:r>
                        <a:rPr lang="en-US" sz="1000" u="none" strike="noStrike" dirty="0">
                          <a:effectLst/>
                          <a:latin typeface="BIZ UDPゴシック" panose="020B0400000000000000" pitchFamily="50" charset="-128"/>
                          <a:ea typeface="BIZ UDPゴシック" panose="020B0400000000000000" pitchFamily="50" charset="-128"/>
                        </a:rPr>
                        <a:t>g/m3N)</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基準値（</a:t>
                      </a:r>
                      <a:r>
                        <a:rPr lang="en-US" altLang="ja-JP" sz="1000" u="none" strike="noStrike" dirty="0">
                          <a:effectLst/>
                          <a:latin typeface="BIZ UDPゴシック" panose="020B0400000000000000" pitchFamily="50" charset="-128"/>
                          <a:ea typeface="BIZ UDPゴシック" panose="020B0400000000000000" pitchFamily="50" charset="-128"/>
                        </a:rPr>
                        <a:t>g/m3N)</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extLst>
                  <a:ext uri="{0D108BD9-81ED-4DB2-BD59-A6C34878D82A}">
                    <a16:rowId xmlns:a16="http://schemas.microsoft.com/office/drawing/2014/main" val="3680277028"/>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1</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H29.6.6</a:t>
                      </a:r>
                    </a:p>
                  </a:txBody>
                  <a:tcPr marL="9525" marR="9525" marT="9525" marB="0" anchor="ctr"/>
                </a:tc>
                <a:tc>
                  <a:txBody>
                    <a:bodyPr/>
                    <a:lstStyle/>
                    <a:p>
                      <a:pPr algn="ctr" rtl="0"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２　直火炉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都市ガス</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0.0014</a:t>
                      </a:r>
                    </a:p>
                  </a:txBody>
                  <a:tcPr marL="9525" marR="9525" marT="9525" marB="0" anchor="ctr"/>
                </a:tc>
                <a:tc>
                  <a:txBody>
                    <a:bodyPr/>
                    <a:lstStyle/>
                    <a:p>
                      <a:pPr algn="ctr" rtl="0"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0.2</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3055917947"/>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2</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H29.6.6</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２　直火炉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都市ガス</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0.0012</a:t>
                      </a:r>
                    </a:p>
                  </a:txBody>
                  <a:tcPr marL="9525" marR="9525" marT="9525" marB="0" anchor="ctr"/>
                </a:tc>
                <a:tc>
                  <a:txBody>
                    <a:bodyPr/>
                    <a:lstStyle/>
                    <a:p>
                      <a:pPr algn="ctr" rtl="0"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0.2</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984282014"/>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H29.6.26</a:t>
                      </a:r>
                    </a:p>
                  </a:txBody>
                  <a:tcPr marL="9525" marR="9525" marT="9525" marB="0" anchor="ctr"/>
                </a:tc>
                <a:tc>
                  <a:txBody>
                    <a:bodyPr/>
                    <a:lstStyle/>
                    <a:p>
                      <a:pPr algn="ctr" rtl="0"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20</a:t>
                      </a: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　加熱炉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都市ガス</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&lt;0.001</a:t>
                      </a:r>
                    </a:p>
                  </a:txBody>
                  <a:tcPr marL="9525" marR="9525" marT="9525" marB="0" anchor="ctr"/>
                </a:tc>
                <a:tc>
                  <a:txBody>
                    <a:bodyPr/>
                    <a:lstStyle/>
                    <a:p>
                      <a:pPr algn="ctr" rtl="0"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0.2</a:t>
                      </a:r>
                    </a:p>
                  </a:txBody>
                  <a:tcPr marL="9525" marR="9525" marT="9525" marB="0" anchor="ctr"/>
                </a:tc>
                <a:extLst>
                  <a:ext uri="{0D108BD9-81ED-4DB2-BD59-A6C34878D82A}">
                    <a16:rowId xmlns:a16="http://schemas.microsoft.com/office/drawing/2014/main" val="1571340634"/>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4</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H29.7.19</a:t>
                      </a:r>
                    </a:p>
                  </a:txBody>
                  <a:tcPr marL="9525" marR="9525" marT="9525" marB="0" anchor="ctr"/>
                </a:tc>
                <a:tc>
                  <a:txBody>
                    <a:bodyPr/>
                    <a:lstStyle/>
                    <a:p>
                      <a:pPr algn="ctr" rtl="0" fontAlgn="ctr"/>
                      <a:r>
                        <a:rPr lang="en-US" altLang="zh-CN" sz="1000" b="0" i="0" u="none" strike="noStrike">
                          <a:solidFill>
                            <a:srgbClr val="000000"/>
                          </a:solidFill>
                          <a:effectLst/>
                          <a:latin typeface="BIZ UDPゴシック" panose="020B0400000000000000" pitchFamily="50" charset="-128"/>
                          <a:ea typeface="BIZ UDPゴシック" panose="020B0400000000000000" pitchFamily="50" charset="-128"/>
                        </a:rPr>
                        <a:t>24</a:t>
                      </a:r>
                      <a:r>
                        <a:rPr lang="zh-CN" altLang="en-US" sz="1000" b="0" i="0" u="none" strike="noStrike">
                          <a:solidFill>
                            <a:srgbClr val="000000"/>
                          </a:solidFill>
                          <a:effectLst/>
                          <a:latin typeface="BIZ UDPゴシック" panose="020B0400000000000000" pitchFamily="50" charset="-128"/>
                          <a:ea typeface="BIZ UDPゴシック" panose="020B0400000000000000" pitchFamily="50" charset="-128"/>
                        </a:rPr>
                        <a:t>　廃棄物焼却炉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都市ガス</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&lt;0.002</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0.25</a:t>
                      </a:r>
                    </a:p>
                  </a:txBody>
                  <a:tcPr marL="9525" marR="9525" marT="9525" marB="0" anchor="ctr"/>
                </a:tc>
                <a:extLst>
                  <a:ext uri="{0D108BD9-81ED-4DB2-BD59-A6C34878D82A}">
                    <a16:rowId xmlns:a16="http://schemas.microsoft.com/office/drawing/2014/main" val="1828800728"/>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5</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H29.9</a:t>
                      </a:r>
                    </a:p>
                  </a:txBody>
                  <a:tcPr marL="9525" marR="9525" marT="9525" marB="0" anchor="ctr"/>
                </a:tc>
                <a:tc>
                  <a:txBody>
                    <a:bodyPr/>
                    <a:lstStyle/>
                    <a:p>
                      <a:pPr algn="ctr" rtl="0" fontAlgn="ctr"/>
                      <a:r>
                        <a:rPr lang="en-US" altLang="zh-CN" sz="1000" b="0" i="0" u="none" strike="noStrike">
                          <a:solidFill>
                            <a:srgbClr val="000000"/>
                          </a:solidFill>
                          <a:effectLst/>
                          <a:latin typeface="BIZ UDPゴシック" panose="020B0400000000000000" pitchFamily="50" charset="-128"/>
                          <a:ea typeface="BIZ UDPゴシック" panose="020B0400000000000000" pitchFamily="50" charset="-128"/>
                        </a:rPr>
                        <a:t>19</a:t>
                      </a:r>
                      <a:r>
                        <a:rPr lang="zh-CN" altLang="en-US" sz="1000" b="0" i="0" u="none" strike="noStrike">
                          <a:solidFill>
                            <a:srgbClr val="000000"/>
                          </a:solidFill>
                          <a:effectLst/>
                          <a:latin typeface="BIZ UDPゴシック" panose="020B0400000000000000" pitchFamily="50" charset="-128"/>
                          <a:ea typeface="BIZ UDPゴシック" panose="020B0400000000000000" pitchFamily="50" charset="-128"/>
                        </a:rPr>
                        <a:t>　金属加熱炉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都市ガス</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&lt;0.004</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0.2</a:t>
                      </a:r>
                    </a:p>
                  </a:txBody>
                  <a:tcPr marL="9525" marR="9525" marT="9525" marB="0" anchor="ctr"/>
                </a:tc>
                <a:extLst>
                  <a:ext uri="{0D108BD9-81ED-4DB2-BD59-A6C34878D82A}">
                    <a16:rowId xmlns:a16="http://schemas.microsoft.com/office/drawing/2014/main" val="2426362124"/>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6</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H29.9.20</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23</a:t>
                      </a: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　乾燥炉</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LPG</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0.001</a:t>
                      </a:r>
                    </a:p>
                  </a:txBody>
                  <a:tcPr marL="9525" marR="9525" marT="9525" marB="0" anchor="ctr"/>
                </a:tc>
                <a:tc>
                  <a:txBody>
                    <a:bodyPr/>
                    <a:lstStyle/>
                    <a:p>
                      <a:pPr algn="ctr" rtl="0"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0.1</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4075308492"/>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7</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H30.7.17</a:t>
                      </a:r>
                    </a:p>
                  </a:txBody>
                  <a:tcPr marL="9525" marR="9525" marT="9525" marB="0" anchor="ctr"/>
                </a:tc>
                <a:tc>
                  <a:txBody>
                    <a:bodyPr/>
                    <a:lstStyle/>
                    <a:p>
                      <a:pPr algn="ctr" rtl="0" fontAlgn="ctr"/>
                      <a:r>
                        <a:rPr lang="en-US" altLang="zh-CN" sz="1000" b="0" i="0" u="none" strike="noStrike">
                          <a:solidFill>
                            <a:srgbClr val="000000"/>
                          </a:solidFill>
                          <a:effectLst/>
                          <a:latin typeface="BIZ UDPゴシック" panose="020B0400000000000000" pitchFamily="50" charset="-128"/>
                          <a:ea typeface="BIZ UDPゴシック" panose="020B0400000000000000" pitchFamily="50" charset="-128"/>
                        </a:rPr>
                        <a:t>24</a:t>
                      </a:r>
                      <a:r>
                        <a:rPr lang="zh-CN" altLang="en-US" sz="1000" b="0" i="0" u="none" strike="noStrike">
                          <a:solidFill>
                            <a:srgbClr val="000000"/>
                          </a:solidFill>
                          <a:effectLst/>
                          <a:latin typeface="BIZ UDPゴシック" panose="020B0400000000000000" pitchFamily="50" charset="-128"/>
                          <a:ea typeface="BIZ UDPゴシック" panose="020B0400000000000000" pitchFamily="50" charset="-128"/>
                        </a:rPr>
                        <a:t>　廃棄物焼却炉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その他</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0.1</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0.5</a:t>
                      </a:r>
                    </a:p>
                  </a:txBody>
                  <a:tcPr marL="9525" marR="9525" marT="9525" marB="0" anchor="ctr"/>
                </a:tc>
                <a:extLst>
                  <a:ext uri="{0D108BD9-81ED-4DB2-BD59-A6C34878D82A}">
                    <a16:rowId xmlns:a16="http://schemas.microsoft.com/office/drawing/2014/main" val="907173288"/>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8</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H31.3.22</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2</a:t>
                      </a: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　直火炉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都市ガス</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a:t>
                      </a: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0.0024</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0.1</a:t>
                      </a:r>
                    </a:p>
                  </a:txBody>
                  <a:tcPr marL="9525" marR="9525" marT="9525" marB="0" anchor="ctr"/>
                </a:tc>
                <a:extLst>
                  <a:ext uri="{0D108BD9-81ED-4DB2-BD59-A6C34878D82A}">
                    <a16:rowId xmlns:a16="http://schemas.microsoft.com/office/drawing/2014/main" val="4284070375"/>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9</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R1.6.10</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23</a:t>
                      </a: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　乾燥炉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都市ガス</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&lt;0.001</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0.1</a:t>
                      </a:r>
                    </a:p>
                  </a:txBody>
                  <a:tcPr marL="9525" marR="9525" marT="9525" marB="0" anchor="ctr"/>
                </a:tc>
                <a:extLst>
                  <a:ext uri="{0D108BD9-81ED-4DB2-BD59-A6C34878D82A}">
                    <a16:rowId xmlns:a16="http://schemas.microsoft.com/office/drawing/2014/main" val="953739577"/>
                  </a:ext>
                </a:extLst>
              </a:tr>
              <a:tr h="205832">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10</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R1.9.25</a:t>
                      </a:r>
                    </a:p>
                  </a:txBody>
                  <a:tcPr marL="9525" marR="9525" marT="9525" marB="0" anchor="ctr"/>
                </a:tc>
                <a:tc>
                  <a:txBody>
                    <a:bodyPr/>
                    <a:lstStyle/>
                    <a:p>
                      <a:pPr algn="ctr" rtl="0" fontAlgn="ctr"/>
                      <a:r>
                        <a:rPr lang="en-US" altLang="zh-CN" sz="1000" b="0" i="0" u="none" strike="noStrike">
                          <a:solidFill>
                            <a:srgbClr val="000000"/>
                          </a:solidFill>
                          <a:effectLst/>
                          <a:latin typeface="BIZ UDPゴシック" panose="020B0400000000000000" pitchFamily="50" charset="-128"/>
                          <a:ea typeface="BIZ UDPゴシック" panose="020B0400000000000000" pitchFamily="50" charset="-128"/>
                        </a:rPr>
                        <a:t>24</a:t>
                      </a:r>
                      <a:r>
                        <a:rPr lang="zh-CN" altLang="en-US" sz="1000" b="0" i="0" u="none" strike="noStrike">
                          <a:solidFill>
                            <a:srgbClr val="000000"/>
                          </a:solidFill>
                          <a:effectLst/>
                          <a:latin typeface="BIZ UDPゴシック" panose="020B0400000000000000" pitchFamily="50" charset="-128"/>
                          <a:ea typeface="BIZ UDPゴシック" panose="020B0400000000000000" pitchFamily="50" charset="-128"/>
                        </a:rPr>
                        <a:t>　廃棄物焼却炉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木くず</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0.23</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0.5</a:t>
                      </a:r>
                    </a:p>
                  </a:txBody>
                  <a:tcPr marL="9525" marR="9525" marT="9525" marB="0" anchor="ctr"/>
                </a:tc>
                <a:extLst>
                  <a:ext uri="{0D108BD9-81ED-4DB2-BD59-A6C34878D82A}">
                    <a16:rowId xmlns:a16="http://schemas.microsoft.com/office/drawing/2014/main" val="4169619866"/>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11</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R1.11.21</a:t>
                      </a:r>
                    </a:p>
                  </a:txBody>
                  <a:tcPr marL="9525" marR="9525" marT="9525" marB="0" anchor="ctr"/>
                </a:tc>
                <a:tc>
                  <a:txBody>
                    <a:bodyPr/>
                    <a:lstStyle/>
                    <a:p>
                      <a:pPr algn="ctr" rtl="0" fontAlgn="ctr"/>
                      <a:r>
                        <a:rPr lang="en-US" altLang="zh-CN" sz="1000" b="0" i="0" u="none" strike="noStrike">
                          <a:solidFill>
                            <a:srgbClr val="000000"/>
                          </a:solidFill>
                          <a:effectLst/>
                          <a:latin typeface="BIZ UDPゴシック" panose="020B0400000000000000" pitchFamily="50" charset="-128"/>
                          <a:ea typeface="BIZ UDPゴシック" panose="020B0400000000000000" pitchFamily="50" charset="-128"/>
                        </a:rPr>
                        <a:t>24</a:t>
                      </a:r>
                      <a:r>
                        <a:rPr lang="zh-CN" altLang="en-US" sz="1000" b="0" i="0" u="none" strike="noStrike">
                          <a:solidFill>
                            <a:srgbClr val="000000"/>
                          </a:solidFill>
                          <a:effectLst/>
                          <a:latin typeface="BIZ UDPゴシック" panose="020B0400000000000000" pitchFamily="50" charset="-128"/>
                          <a:ea typeface="BIZ UDPゴシック" panose="020B0400000000000000" pitchFamily="50" charset="-128"/>
                        </a:rPr>
                        <a:t>　廃棄物焼却炉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灯油</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0.038</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0.5</a:t>
                      </a:r>
                    </a:p>
                  </a:txBody>
                  <a:tcPr marL="9525" marR="9525" marT="9525" marB="0" anchor="ctr"/>
                </a:tc>
                <a:extLst>
                  <a:ext uri="{0D108BD9-81ED-4DB2-BD59-A6C34878D82A}">
                    <a16:rowId xmlns:a16="http://schemas.microsoft.com/office/drawing/2014/main" val="3629625562"/>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12</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R2.1.23</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23</a:t>
                      </a: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　乾燥炉</a:t>
                      </a:r>
                    </a:p>
                  </a:txBody>
                  <a:tcPr marL="9525" marR="9525" marT="9525" marB="0" anchor="ctr"/>
                </a:tc>
                <a:tc>
                  <a:txBody>
                    <a:bodyPr/>
                    <a:lstStyle/>
                    <a:p>
                      <a:pPr algn="ctr" rtl="0"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都市ガス</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0.001</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0.1</a:t>
                      </a:r>
                    </a:p>
                  </a:txBody>
                  <a:tcPr marL="9525" marR="9525" marT="9525" marB="0" anchor="ctr"/>
                </a:tc>
                <a:extLst>
                  <a:ext uri="{0D108BD9-81ED-4DB2-BD59-A6C34878D82A}">
                    <a16:rowId xmlns:a16="http://schemas.microsoft.com/office/drawing/2014/main" val="2625689034"/>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13</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R2.2.6</a:t>
                      </a:r>
                    </a:p>
                  </a:txBody>
                  <a:tcPr marL="9525" marR="9525" marT="9525" marB="0" anchor="ctr"/>
                </a:tc>
                <a:tc>
                  <a:txBody>
                    <a:bodyPr/>
                    <a:lstStyle/>
                    <a:p>
                      <a:pPr algn="ctr" rtl="0" fontAlgn="ctr"/>
                      <a:r>
                        <a:rPr lang="en-US" altLang="zh-CN" sz="1000" b="0" i="0" u="none" strike="noStrike">
                          <a:solidFill>
                            <a:srgbClr val="000000"/>
                          </a:solidFill>
                          <a:effectLst/>
                          <a:latin typeface="BIZ UDPゴシック" panose="020B0400000000000000" pitchFamily="50" charset="-128"/>
                          <a:ea typeface="BIZ UDPゴシック" panose="020B0400000000000000" pitchFamily="50" charset="-128"/>
                        </a:rPr>
                        <a:t>24 </a:t>
                      </a:r>
                      <a:r>
                        <a:rPr lang="zh-CN" altLang="en-US" sz="1000" b="0" i="0" u="none" strike="noStrike">
                          <a:solidFill>
                            <a:srgbClr val="000000"/>
                          </a:solidFill>
                          <a:effectLst/>
                          <a:latin typeface="BIZ UDPゴシック" panose="020B0400000000000000" pitchFamily="50" charset="-128"/>
                          <a:ea typeface="BIZ UDPゴシック" panose="020B0400000000000000" pitchFamily="50" charset="-128"/>
                        </a:rPr>
                        <a:t>廃棄物焼却炉</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A</a:t>
                      </a: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重油</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&lt;0.001</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0.04</a:t>
                      </a:r>
                    </a:p>
                  </a:txBody>
                  <a:tcPr marL="9525" marR="9525" marT="9525" marB="0" anchor="ctr"/>
                </a:tc>
                <a:extLst>
                  <a:ext uri="{0D108BD9-81ED-4DB2-BD59-A6C34878D82A}">
                    <a16:rowId xmlns:a16="http://schemas.microsoft.com/office/drawing/2014/main" val="1792664079"/>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14</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R2.2.10</a:t>
                      </a:r>
                    </a:p>
                  </a:txBody>
                  <a:tcPr marL="9525" marR="9525" marT="9525" marB="0" anchor="ctr"/>
                </a:tc>
                <a:tc>
                  <a:txBody>
                    <a:bodyPr/>
                    <a:lstStyle/>
                    <a:p>
                      <a:pPr algn="ctr" rtl="0" fontAlgn="ctr"/>
                      <a:r>
                        <a:rPr lang="en-US" altLang="zh-CN" sz="1000" b="0" i="0" u="none" strike="noStrike">
                          <a:solidFill>
                            <a:srgbClr val="000000"/>
                          </a:solidFill>
                          <a:effectLst/>
                          <a:latin typeface="BIZ UDPゴシック" panose="020B0400000000000000" pitchFamily="50" charset="-128"/>
                          <a:ea typeface="BIZ UDPゴシック" panose="020B0400000000000000" pitchFamily="50" charset="-128"/>
                        </a:rPr>
                        <a:t>24</a:t>
                      </a:r>
                      <a:r>
                        <a:rPr lang="zh-CN" altLang="en-US" sz="1000" b="0" i="0" u="none" strike="noStrike">
                          <a:solidFill>
                            <a:srgbClr val="000000"/>
                          </a:solidFill>
                          <a:effectLst/>
                          <a:latin typeface="BIZ UDPゴシック" panose="020B0400000000000000" pitchFamily="50" charset="-128"/>
                          <a:ea typeface="BIZ UDPゴシック" panose="020B0400000000000000" pitchFamily="50" charset="-128"/>
                        </a:rPr>
                        <a:t>　廃棄物焼却炉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その他</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0.35</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0.25</a:t>
                      </a:r>
                    </a:p>
                  </a:txBody>
                  <a:tcPr marL="9525" marR="9525" marT="9525" marB="0" anchor="ctr"/>
                </a:tc>
                <a:extLst>
                  <a:ext uri="{0D108BD9-81ED-4DB2-BD59-A6C34878D82A}">
                    <a16:rowId xmlns:a16="http://schemas.microsoft.com/office/drawing/2014/main" val="2210108595"/>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15</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R2.2.27</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23</a:t>
                      </a: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　乾燥炉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都市ガス</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&lt;0.005</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0.2</a:t>
                      </a:r>
                    </a:p>
                  </a:txBody>
                  <a:tcPr marL="9525" marR="9525" marT="9525" marB="0" anchor="ctr"/>
                </a:tc>
                <a:extLst>
                  <a:ext uri="{0D108BD9-81ED-4DB2-BD59-A6C34878D82A}">
                    <a16:rowId xmlns:a16="http://schemas.microsoft.com/office/drawing/2014/main" val="2423545183"/>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16</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R2.2.28</a:t>
                      </a:r>
                    </a:p>
                  </a:txBody>
                  <a:tcPr marL="9525" marR="9525" marT="9525" marB="0" anchor="ctr"/>
                </a:tc>
                <a:tc>
                  <a:txBody>
                    <a:bodyPr/>
                    <a:lstStyle/>
                    <a:p>
                      <a:pPr algn="ctr" rtl="0" fontAlgn="ctr"/>
                      <a:r>
                        <a:rPr lang="en-US" altLang="zh-CN" sz="1000" b="0" i="0" u="none" strike="noStrike">
                          <a:solidFill>
                            <a:srgbClr val="000000"/>
                          </a:solidFill>
                          <a:effectLst/>
                          <a:latin typeface="BIZ UDPゴシック" panose="020B0400000000000000" pitchFamily="50" charset="-128"/>
                          <a:ea typeface="BIZ UDPゴシック" panose="020B0400000000000000" pitchFamily="50" charset="-128"/>
                        </a:rPr>
                        <a:t>24 </a:t>
                      </a:r>
                      <a:r>
                        <a:rPr lang="zh-CN" altLang="en-US" sz="1000" b="0" i="0" u="none" strike="noStrike">
                          <a:solidFill>
                            <a:srgbClr val="000000"/>
                          </a:solidFill>
                          <a:effectLst/>
                          <a:latin typeface="BIZ UDPゴシック" panose="020B0400000000000000" pitchFamily="50" charset="-128"/>
                          <a:ea typeface="BIZ UDPゴシック" panose="020B0400000000000000" pitchFamily="50" charset="-128"/>
                        </a:rPr>
                        <a:t>廃棄物焼却炉</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A</a:t>
                      </a: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重油</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&lt;0.001</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0.08</a:t>
                      </a:r>
                    </a:p>
                  </a:txBody>
                  <a:tcPr marL="9525" marR="9525" marT="9525" marB="0" anchor="ctr"/>
                </a:tc>
                <a:extLst>
                  <a:ext uri="{0D108BD9-81ED-4DB2-BD59-A6C34878D82A}">
                    <a16:rowId xmlns:a16="http://schemas.microsoft.com/office/drawing/2014/main" val="2566776759"/>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17</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R2.3.24</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23</a:t>
                      </a: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　乾燥炉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都市ガス</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0.019</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0.1</a:t>
                      </a:r>
                    </a:p>
                  </a:txBody>
                  <a:tcPr marL="9525" marR="9525" marT="9525" marB="0" anchor="ctr"/>
                </a:tc>
                <a:extLst>
                  <a:ext uri="{0D108BD9-81ED-4DB2-BD59-A6C34878D82A}">
                    <a16:rowId xmlns:a16="http://schemas.microsoft.com/office/drawing/2014/main" val="18815719"/>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18</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R2.4.16</a:t>
                      </a:r>
                    </a:p>
                  </a:txBody>
                  <a:tcPr marL="9525" marR="9525" marT="9525" marB="0" anchor="ctr"/>
                </a:tc>
                <a:tc>
                  <a:txBody>
                    <a:bodyPr/>
                    <a:lstStyle/>
                    <a:p>
                      <a:pPr algn="ctr" rtl="0" fontAlgn="ctr"/>
                      <a:r>
                        <a:rPr lang="en-US" altLang="zh-CN" sz="1000" b="0" i="0" u="none" strike="noStrike">
                          <a:solidFill>
                            <a:srgbClr val="000000"/>
                          </a:solidFill>
                          <a:effectLst/>
                          <a:latin typeface="BIZ UDPゴシック" panose="020B0400000000000000" pitchFamily="50" charset="-128"/>
                          <a:ea typeface="BIZ UDPゴシック" panose="020B0400000000000000" pitchFamily="50" charset="-128"/>
                        </a:rPr>
                        <a:t>19</a:t>
                      </a:r>
                      <a:r>
                        <a:rPr lang="zh-CN" altLang="en-US" sz="1000" b="0" i="0" u="none" strike="noStrike">
                          <a:solidFill>
                            <a:srgbClr val="000000"/>
                          </a:solidFill>
                          <a:effectLst/>
                          <a:latin typeface="BIZ UDPゴシック" panose="020B0400000000000000" pitchFamily="50" charset="-128"/>
                          <a:ea typeface="BIZ UDPゴシック" panose="020B0400000000000000" pitchFamily="50" charset="-128"/>
                        </a:rPr>
                        <a:t>　金属加熱炉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都市ガス</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0.006</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0.2</a:t>
                      </a:r>
                    </a:p>
                  </a:txBody>
                  <a:tcPr marL="9525" marR="9525" marT="9525" marB="0" anchor="ctr"/>
                </a:tc>
                <a:extLst>
                  <a:ext uri="{0D108BD9-81ED-4DB2-BD59-A6C34878D82A}">
                    <a16:rowId xmlns:a16="http://schemas.microsoft.com/office/drawing/2014/main" val="3589528383"/>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19</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R2.4.24</a:t>
                      </a:r>
                    </a:p>
                  </a:txBody>
                  <a:tcPr marL="9525" marR="9525" marT="9525" marB="0" anchor="ctr"/>
                </a:tc>
                <a:tc>
                  <a:txBody>
                    <a:bodyPr/>
                    <a:lstStyle/>
                    <a:p>
                      <a:pPr algn="ctr" rtl="0" fontAlgn="ctr"/>
                      <a:r>
                        <a:rPr lang="en-US" altLang="zh-CN" sz="1000" b="0" i="0" u="none" strike="noStrike">
                          <a:solidFill>
                            <a:srgbClr val="000000"/>
                          </a:solidFill>
                          <a:effectLst/>
                          <a:latin typeface="BIZ UDPゴシック" panose="020B0400000000000000" pitchFamily="50" charset="-128"/>
                          <a:ea typeface="BIZ UDPゴシック" panose="020B0400000000000000" pitchFamily="50" charset="-128"/>
                        </a:rPr>
                        <a:t>19</a:t>
                      </a:r>
                      <a:r>
                        <a:rPr lang="zh-CN" altLang="en-US" sz="1000" b="0" i="0" u="none" strike="noStrike">
                          <a:solidFill>
                            <a:srgbClr val="000000"/>
                          </a:solidFill>
                          <a:effectLst/>
                          <a:latin typeface="BIZ UDPゴシック" panose="020B0400000000000000" pitchFamily="50" charset="-128"/>
                          <a:ea typeface="BIZ UDPゴシック" panose="020B0400000000000000" pitchFamily="50" charset="-128"/>
                        </a:rPr>
                        <a:t>　金属加熱炉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灯油</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&lt;0.01</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0.2</a:t>
                      </a:r>
                    </a:p>
                  </a:txBody>
                  <a:tcPr marL="9525" marR="9525" marT="9525" marB="0" anchor="ctr"/>
                </a:tc>
                <a:extLst>
                  <a:ext uri="{0D108BD9-81ED-4DB2-BD59-A6C34878D82A}">
                    <a16:rowId xmlns:a16="http://schemas.microsoft.com/office/drawing/2014/main" val="8969651"/>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20</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R2.5.12</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20</a:t>
                      </a: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　加熱炉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都市ガス</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a:t>
                      </a: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0.001</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0.2</a:t>
                      </a:r>
                    </a:p>
                  </a:txBody>
                  <a:tcPr marL="9525" marR="9525" marT="9525" marB="0" anchor="ctr"/>
                </a:tc>
                <a:extLst>
                  <a:ext uri="{0D108BD9-81ED-4DB2-BD59-A6C34878D82A}">
                    <a16:rowId xmlns:a16="http://schemas.microsoft.com/office/drawing/2014/main" val="1507034121"/>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21</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R2.5.14</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23</a:t>
                      </a: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　乾燥炉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電気</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&lt;0.007</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0.1</a:t>
                      </a:r>
                    </a:p>
                  </a:txBody>
                  <a:tcPr marL="9525" marR="9525" marT="9525" marB="0" anchor="ctr"/>
                </a:tc>
                <a:extLst>
                  <a:ext uri="{0D108BD9-81ED-4DB2-BD59-A6C34878D82A}">
                    <a16:rowId xmlns:a16="http://schemas.microsoft.com/office/drawing/2014/main" val="3312591898"/>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22</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R2.5.22</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２　直火炉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都市ガス</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0.028</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0.1</a:t>
                      </a:r>
                    </a:p>
                  </a:txBody>
                  <a:tcPr marL="9525" marR="9525" marT="9525" marB="0" anchor="ctr"/>
                </a:tc>
                <a:extLst>
                  <a:ext uri="{0D108BD9-81ED-4DB2-BD59-A6C34878D82A}">
                    <a16:rowId xmlns:a16="http://schemas.microsoft.com/office/drawing/2014/main" val="2299755628"/>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23</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R2.6.15</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15</a:t>
                      </a: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　焼結炉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電気</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&lt;0.01</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0.1</a:t>
                      </a:r>
                    </a:p>
                  </a:txBody>
                  <a:tcPr marL="9525" marR="9525" marT="9525" marB="0" anchor="ctr"/>
                </a:tc>
                <a:extLst>
                  <a:ext uri="{0D108BD9-81ED-4DB2-BD59-A6C34878D82A}">
                    <a16:rowId xmlns:a16="http://schemas.microsoft.com/office/drawing/2014/main" val="1344939056"/>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24</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R2.7.20</a:t>
                      </a:r>
                    </a:p>
                  </a:txBody>
                  <a:tcPr marL="9525" marR="9525" marT="9525" marB="0" anchor="ctr"/>
                </a:tc>
                <a:tc>
                  <a:txBody>
                    <a:bodyPr/>
                    <a:lstStyle/>
                    <a:p>
                      <a:pPr algn="ctr" rtl="0" fontAlgn="ctr"/>
                      <a:r>
                        <a:rPr lang="en-US" altLang="zh-CN" sz="1000" b="0" i="0" u="none" strike="noStrike">
                          <a:solidFill>
                            <a:srgbClr val="000000"/>
                          </a:solidFill>
                          <a:effectLst/>
                          <a:latin typeface="BIZ UDPゴシック" panose="020B0400000000000000" pitchFamily="50" charset="-128"/>
                          <a:ea typeface="BIZ UDPゴシック" panose="020B0400000000000000" pitchFamily="50" charset="-128"/>
                        </a:rPr>
                        <a:t>24</a:t>
                      </a:r>
                      <a:r>
                        <a:rPr lang="zh-CN" altLang="en-US" sz="1000" b="0" i="0" u="none" strike="noStrike">
                          <a:solidFill>
                            <a:srgbClr val="000000"/>
                          </a:solidFill>
                          <a:effectLst/>
                          <a:latin typeface="BIZ UDPゴシック" panose="020B0400000000000000" pitchFamily="50" charset="-128"/>
                          <a:ea typeface="BIZ UDPゴシック" panose="020B0400000000000000" pitchFamily="50" charset="-128"/>
                        </a:rPr>
                        <a:t>　廃棄物焼却炉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灯油</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0.092</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0.5</a:t>
                      </a:r>
                    </a:p>
                  </a:txBody>
                  <a:tcPr marL="9525" marR="9525" marT="9525" marB="0" anchor="ctr"/>
                </a:tc>
                <a:extLst>
                  <a:ext uri="{0D108BD9-81ED-4DB2-BD59-A6C34878D82A}">
                    <a16:rowId xmlns:a16="http://schemas.microsoft.com/office/drawing/2014/main" val="1025010005"/>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25</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R2.8.3</a:t>
                      </a:r>
                    </a:p>
                  </a:txBody>
                  <a:tcPr marL="9525" marR="9525" marT="9525" marB="0" anchor="ctr"/>
                </a:tc>
                <a:tc>
                  <a:txBody>
                    <a:bodyPr/>
                    <a:lstStyle/>
                    <a:p>
                      <a:pPr algn="ctr" rtl="0" fontAlgn="ctr"/>
                      <a:r>
                        <a:rPr lang="en-US" altLang="zh-CN" sz="1000" b="0" i="0" u="none" strike="noStrike">
                          <a:solidFill>
                            <a:srgbClr val="000000"/>
                          </a:solidFill>
                          <a:effectLst/>
                          <a:latin typeface="BIZ UDPゴシック" panose="020B0400000000000000" pitchFamily="50" charset="-128"/>
                          <a:ea typeface="BIZ UDPゴシック" panose="020B0400000000000000" pitchFamily="50" charset="-128"/>
                        </a:rPr>
                        <a:t>19</a:t>
                      </a:r>
                      <a:r>
                        <a:rPr lang="zh-CN" altLang="en-US" sz="1000" b="0" i="0" u="none" strike="noStrike">
                          <a:solidFill>
                            <a:srgbClr val="000000"/>
                          </a:solidFill>
                          <a:effectLst/>
                          <a:latin typeface="BIZ UDPゴシック" panose="020B0400000000000000" pitchFamily="50" charset="-128"/>
                          <a:ea typeface="BIZ UDPゴシック" panose="020B0400000000000000" pitchFamily="50" charset="-128"/>
                        </a:rPr>
                        <a:t>　金属加熱炉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都市ガス</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a:t>
                      </a: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0.005</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0.2</a:t>
                      </a:r>
                    </a:p>
                  </a:txBody>
                  <a:tcPr marL="9525" marR="9525" marT="9525" marB="0" anchor="ctr"/>
                </a:tc>
                <a:extLst>
                  <a:ext uri="{0D108BD9-81ED-4DB2-BD59-A6C34878D82A}">
                    <a16:rowId xmlns:a16="http://schemas.microsoft.com/office/drawing/2014/main" val="4059675842"/>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26</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R2.8.27</a:t>
                      </a:r>
                    </a:p>
                  </a:txBody>
                  <a:tcPr marL="9525" marR="9525" marT="9525" marB="0" anchor="ctr"/>
                </a:tc>
                <a:tc>
                  <a:txBody>
                    <a:bodyPr/>
                    <a:lstStyle/>
                    <a:p>
                      <a:pPr algn="ctr" rtl="0" fontAlgn="ctr"/>
                      <a:r>
                        <a:rPr lang="en-US" altLang="zh-CN" sz="1000" b="0" i="0" u="none" strike="noStrike">
                          <a:solidFill>
                            <a:srgbClr val="000000"/>
                          </a:solidFill>
                          <a:effectLst/>
                          <a:latin typeface="BIZ UDPゴシック" panose="020B0400000000000000" pitchFamily="50" charset="-128"/>
                          <a:ea typeface="BIZ UDPゴシック" panose="020B0400000000000000" pitchFamily="50" charset="-128"/>
                        </a:rPr>
                        <a:t>24</a:t>
                      </a:r>
                      <a:r>
                        <a:rPr lang="zh-CN" altLang="en-US" sz="1000" b="0" i="0" u="none" strike="noStrike">
                          <a:solidFill>
                            <a:srgbClr val="000000"/>
                          </a:solidFill>
                          <a:effectLst/>
                          <a:latin typeface="BIZ UDPゴシック" panose="020B0400000000000000" pitchFamily="50" charset="-128"/>
                          <a:ea typeface="BIZ UDPゴシック" panose="020B0400000000000000" pitchFamily="50" charset="-128"/>
                        </a:rPr>
                        <a:t>　廃棄物焼却炉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都市ガス</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a:t>
                      </a: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0.002</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0.02</a:t>
                      </a:r>
                    </a:p>
                  </a:txBody>
                  <a:tcPr marL="9525" marR="9525" marT="9525" marB="0" anchor="ctr"/>
                </a:tc>
                <a:extLst>
                  <a:ext uri="{0D108BD9-81ED-4DB2-BD59-A6C34878D82A}">
                    <a16:rowId xmlns:a16="http://schemas.microsoft.com/office/drawing/2014/main" val="1936807270"/>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27</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R2.9.23</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23</a:t>
                      </a: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　乾燥炉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都市ガス</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&lt;0.005</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0.2</a:t>
                      </a:r>
                    </a:p>
                  </a:txBody>
                  <a:tcPr marL="9525" marR="9525" marT="9525" marB="0" anchor="ctr"/>
                </a:tc>
                <a:extLst>
                  <a:ext uri="{0D108BD9-81ED-4DB2-BD59-A6C34878D82A}">
                    <a16:rowId xmlns:a16="http://schemas.microsoft.com/office/drawing/2014/main" val="2505460886"/>
                  </a:ext>
                </a:extLst>
              </a:tr>
              <a:tr h="146668">
                <a:tc>
                  <a:txBody>
                    <a:bodyPr/>
                    <a:lstStyle/>
                    <a:p>
                      <a:pPr algn="ctr" rtl="0" fontAlgn="ctr"/>
                      <a:r>
                        <a:rPr 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28</a:t>
                      </a:r>
                    </a:p>
                  </a:txBody>
                  <a:tcPr marL="9525" marR="9525" marT="9525" marB="0" anchor="ctr"/>
                </a:tc>
                <a:tc>
                  <a:txBody>
                    <a:bodyPr/>
                    <a:lstStyle/>
                    <a:p>
                      <a:pPr algn="ctr" rtl="0" fontAlgn="ctr"/>
                      <a:r>
                        <a:rPr lang="en-US" sz="1000" b="0" i="0" u="none" strike="noStrike">
                          <a:solidFill>
                            <a:srgbClr val="000000"/>
                          </a:solidFill>
                          <a:effectLst/>
                          <a:latin typeface="BIZ UDPゴシック" panose="020B0400000000000000" pitchFamily="50" charset="-128"/>
                          <a:ea typeface="BIZ UDPゴシック" panose="020B0400000000000000" pitchFamily="50" charset="-128"/>
                        </a:rPr>
                        <a:t>R2.12.16</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23</a:t>
                      </a: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　乾燥炉</a:t>
                      </a:r>
                    </a:p>
                  </a:txBody>
                  <a:tcPr marL="9525" marR="9525" marT="9525" marB="0" anchor="ctr"/>
                </a:tc>
                <a:tc>
                  <a:txBody>
                    <a:bodyPr/>
                    <a:lstStyle/>
                    <a:p>
                      <a:pPr algn="ctr" rtl="0"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電気、都市ガス</a:t>
                      </a:r>
                    </a:p>
                  </a:txBody>
                  <a:tcPr marL="9525" marR="9525" marT="9525" marB="0" anchor="ctr"/>
                </a:tc>
                <a:tc>
                  <a:txBody>
                    <a:bodyPr/>
                    <a:lstStyle/>
                    <a:p>
                      <a:pPr algn="ctr" rtl="0"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0.001</a:t>
                      </a:r>
                    </a:p>
                  </a:txBody>
                  <a:tcPr marL="9525" marR="9525" marT="9525" marB="0" anchor="ctr"/>
                </a:tc>
                <a:tc>
                  <a:txBody>
                    <a:bodyPr/>
                    <a:lstStyle/>
                    <a:p>
                      <a:pPr algn="ctr" rtl="0"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0.08</a:t>
                      </a:r>
                    </a:p>
                  </a:txBody>
                  <a:tcPr marL="9525" marR="9525" marT="9525" marB="0" anchor="ctr"/>
                </a:tc>
                <a:extLst>
                  <a:ext uri="{0D108BD9-81ED-4DB2-BD59-A6C34878D82A}">
                    <a16:rowId xmlns:a16="http://schemas.microsoft.com/office/drawing/2014/main" val="477183128"/>
                  </a:ext>
                </a:extLst>
              </a:tr>
            </a:tbl>
          </a:graphicData>
        </a:graphic>
      </p:graphicFrame>
      <p:sp>
        <p:nvSpPr>
          <p:cNvPr id="10" name="スライド番号プレースホルダー 3">
            <a:extLst>
              <a:ext uri="{FF2B5EF4-FFF2-40B4-BE49-F238E27FC236}">
                <a16:creationId xmlns:a16="http://schemas.microsoft.com/office/drawing/2014/main" id="{ADDF674B-B2DB-461D-AB2C-092A1EC93BC4}"/>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29</a:t>
            </a:fld>
            <a:endParaRPr lang="en-US">
              <a:solidFill>
                <a:srgbClr val="000000"/>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B8FBCB21-D476-4DD3-9B5F-C151DD681CC4}"/>
              </a:ext>
            </a:extLst>
          </p:cNvPr>
          <p:cNvSpPr txBox="1"/>
          <p:nvPr/>
        </p:nvSpPr>
        <p:spPr>
          <a:xfrm>
            <a:off x="882303" y="6163605"/>
            <a:ext cx="5253361" cy="415498"/>
          </a:xfrm>
          <a:prstGeom prst="rect">
            <a:avLst/>
          </a:prstGeom>
          <a:noFill/>
        </p:spPr>
        <p:txBody>
          <a:bodyPr wrap="none" rtlCol="0">
            <a:spAutoFit/>
          </a:bodyPr>
          <a:lstStyle/>
          <a:p>
            <a:r>
              <a:rPr kumimoji="1" lang="en-US" altLang="ja-JP" sz="1050" dirty="0">
                <a:latin typeface="BIZ UDPゴシック" panose="020B0400000000000000" pitchFamily="50" charset="-128"/>
                <a:ea typeface="BIZ UDPゴシック" panose="020B0400000000000000" pitchFamily="50" charset="-128"/>
              </a:rPr>
              <a:t>※H29</a:t>
            </a:r>
            <a:r>
              <a:rPr kumimoji="1" lang="ja-JP" altLang="en-US" sz="1050" dirty="0">
                <a:latin typeface="BIZ UDPゴシック" panose="020B0400000000000000" pitchFamily="50" charset="-128"/>
                <a:ea typeface="BIZ UDPゴシック" panose="020B0400000000000000" pitchFamily="50" charset="-128"/>
              </a:rPr>
              <a:t>年度以降、政令市・権限移譲市が把握している事業所の排出濃度データの一部。</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　（</a:t>
            </a:r>
            <a:r>
              <a:rPr kumimoji="1" lang="en-US" altLang="ja-JP" sz="1050" dirty="0">
                <a:latin typeface="BIZ UDPゴシック" panose="020B0400000000000000" pitchFamily="50" charset="-128"/>
                <a:ea typeface="BIZ UDPゴシック" panose="020B0400000000000000" pitchFamily="50" charset="-128"/>
              </a:rPr>
              <a:t> R</a:t>
            </a:r>
            <a:r>
              <a:rPr kumimoji="1" lang="ja-JP" altLang="en-US" sz="1050" dirty="0">
                <a:latin typeface="BIZ UDPゴシック" panose="020B0400000000000000" pitchFamily="50" charset="-128"/>
                <a:ea typeface="BIZ UDPゴシック" panose="020B0400000000000000" pitchFamily="50" charset="-128"/>
              </a:rPr>
              <a:t>３</a:t>
            </a: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１政令市・権限移譲市アンケート調査による提供</a:t>
            </a:r>
            <a:r>
              <a:rPr kumimoji="1" lang="ja-JP" altLang="en-US" sz="1050">
                <a:latin typeface="BIZ UDPゴシック" panose="020B0400000000000000" pitchFamily="50" charset="-128"/>
                <a:ea typeface="BIZ UDPゴシック" panose="020B0400000000000000" pitchFamily="50" charset="-128"/>
              </a:rPr>
              <a:t>データより。一部データ未集計。）</a:t>
            </a:r>
            <a:endParaRPr kumimoji="1" lang="ja-JP" altLang="en-US" sz="105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988956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DBE9715E-D4EA-40E4-B300-E2084F841652}"/>
              </a:ext>
            </a:extLst>
          </p:cNvPr>
          <p:cNvSpPr>
            <a:spLocks noGrp="1"/>
          </p:cNvSpPr>
          <p:nvPr>
            <p:ph type="title"/>
          </p:nvPr>
        </p:nvSpPr>
        <p:spPr>
          <a:xfrm>
            <a:off x="1083470" y="609600"/>
            <a:ext cx="6984793" cy="711200"/>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ばいじんの定義と特徴等</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コンテンツ プレースホルダー 2">
            <a:extLst>
              <a:ext uri="{FF2B5EF4-FFF2-40B4-BE49-F238E27FC236}">
                <a16:creationId xmlns:a16="http://schemas.microsoft.com/office/drawing/2014/main" id="{985CBFF6-3079-442B-AE32-800D244F42EA}"/>
              </a:ext>
            </a:extLst>
          </p:cNvPr>
          <p:cNvSpPr txBox="1">
            <a:spLocks/>
          </p:cNvSpPr>
          <p:nvPr/>
        </p:nvSpPr>
        <p:spPr>
          <a:xfrm>
            <a:off x="6027821" y="6450765"/>
            <a:ext cx="3695881" cy="407590"/>
          </a:xfrm>
          <a:prstGeom prst="rect">
            <a:avLst/>
          </a:prstGeom>
          <a:ln>
            <a:no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参考　ぎょうせい「</a:t>
            </a:r>
            <a:r>
              <a:rPr lang="zh-CN" altLang="en-US" sz="1200" dirty="0">
                <a:latin typeface="BIZ UDPゴシック" panose="020B0400000000000000" pitchFamily="50" charset="-128"/>
                <a:ea typeface="BIZ UDPゴシック" panose="020B0400000000000000" pitchFamily="50" charset="-128"/>
              </a:rPr>
              <a:t>逐条解説</a:t>
            </a:r>
            <a:r>
              <a:rPr lang="ja-JP" altLang="en-US" sz="1200" dirty="0">
                <a:latin typeface="BIZ UDPゴシック" panose="020B0400000000000000" pitchFamily="50" charset="-128"/>
                <a:ea typeface="BIZ UDPゴシック" panose="020B0400000000000000" pitchFamily="50" charset="-128"/>
              </a:rPr>
              <a:t>　</a:t>
            </a:r>
            <a:r>
              <a:rPr lang="zh-CN" altLang="en-US" sz="1200" dirty="0">
                <a:latin typeface="BIZ UDPゴシック" panose="020B0400000000000000" pitchFamily="50" charset="-128"/>
                <a:ea typeface="BIZ UDPゴシック" panose="020B0400000000000000" pitchFamily="50" charset="-128"/>
              </a:rPr>
              <a:t>大気汚染防止法</a:t>
            </a:r>
            <a:r>
              <a:rPr lang="ja-JP" altLang="en-US" sz="1200" dirty="0">
                <a:latin typeface="BIZ UDPゴシック" panose="020B0400000000000000" pitchFamily="50" charset="-128"/>
                <a:ea typeface="BIZ UDPゴシック" panose="020B0400000000000000" pitchFamily="50" charset="-128"/>
              </a:rPr>
              <a:t>」</a:t>
            </a:r>
            <a:endParaRPr lang="en-US" altLang="ja-JP" sz="1200" dirty="0">
              <a:latin typeface="BIZ UDPゴシック" panose="020B0400000000000000" pitchFamily="50" charset="-128"/>
              <a:ea typeface="BIZ UDPゴシック" panose="020B0400000000000000" pitchFamily="50" charset="-128"/>
            </a:endParaRPr>
          </a:p>
        </p:txBody>
      </p:sp>
      <p:graphicFrame>
        <p:nvGraphicFramePr>
          <p:cNvPr id="5" name="表 5">
            <a:extLst>
              <a:ext uri="{FF2B5EF4-FFF2-40B4-BE49-F238E27FC236}">
                <a16:creationId xmlns:a16="http://schemas.microsoft.com/office/drawing/2014/main" id="{880BF358-7AB6-46AD-A6E8-F0FF38B9785F}"/>
              </a:ext>
            </a:extLst>
          </p:cNvPr>
          <p:cNvGraphicFramePr>
            <a:graphicFrameLocks noGrp="1"/>
          </p:cNvGraphicFramePr>
          <p:nvPr>
            <p:extLst>
              <p:ext uri="{D42A27DB-BD31-4B8C-83A1-F6EECF244321}">
                <p14:modId xmlns:p14="http://schemas.microsoft.com/office/powerpoint/2010/main" val="572999591"/>
              </p:ext>
            </p:extLst>
          </p:nvPr>
        </p:nvGraphicFramePr>
        <p:xfrm>
          <a:off x="789645" y="1221387"/>
          <a:ext cx="8646724" cy="2108200"/>
        </p:xfrm>
        <a:graphic>
          <a:graphicData uri="http://schemas.openxmlformats.org/drawingml/2006/table">
            <a:tbl>
              <a:tblPr firstRow="1" bandRow="1">
                <a:tableStyleId>{5C22544A-7EE6-4342-B048-85BDC9FD1C3A}</a:tableStyleId>
              </a:tblPr>
              <a:tblGrid>
                <a:gridCol w="823255">
                  <a:extLst>
                    <a:ext uri="{9D8B030D-6E8A-4147-A177-3AD203B41FA5}">
                      <a16:colId xmlns:a16="http://schemas.microsoft.com/office/drawing/2014/main" val="820116730"/>
                    </a:ext>
                  </a:extLst>
                </a:gridCol>
                <a:gridCol w="2959100">
                  <a:extLst>
                    <a:ext uri="{9D8B030D-6E8A-4147-A177-3AD203B41FA5}">
                      <a16:colId xmlns:a16="http://schemas.microsoft.com/office/drawing/2014/main" val="1518995464"/>
                    </a:ext>
                  </a:extLst>
                </a:gridCol>
                <a:gridCol w="4864369">
                  <a:extLst>
                    <a:ext uri="{9D8B030D-6E8A-4147-A177-3AD203B41FA5}">
                      <a16:colId xmlns:a16="http://schemas.microsoft.com/office/drawing/2014/main" val="2684810103"/>
                    </a:ext>
                  </a:extLst>
                </a:gridCol>
              </a:tblGrid>
              <a:tr h="370840">
                <a:tc>
                  <a:txBody>
                    <a:bodyPr/>
                    <a:lstStyle/>
                    <a:p>
                      <a:pPr algn="ctr"/>
                      <a:r>
                        <a:rPr kumimoji="1" lang="ja-JP" altLang="en-US" sz="1200" dirty="0">
                          <a:latin typeface="BIZ UDPゴシック" panose="020B0400000000000000" pitchFamily="50" charset="-128"/>
                          <a:ea typeface="BIZ UDPゴシック" panose="020B0400000000000000" pitchFamily="50" charset="-128"/>
                        </a:rPr>
                        <a:t>対象</a:t>
                      </a:r>
                    </a:p>
                  </a:txBody>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法・条例における定義</a:t>
                      </a:r>
                    </a:p>
                  </a:txBody>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特徴等</a:t>
                      </a:r>
                    </a:p>
                  </a:txBody>
                  <a:tcPr/>
                </a:tc>
                <a:extLst>
                  <a:ext uri="{0D108BD9-81ED-4DB2-BD59-A6C34878D82A}">
                    <a16:rowId xmlns:a16="http://schemas.microsoft.com/office/drawing/2014/main" val="1194840550"/>
                  </a:ext>
                </a:extLst>
              </a:tr>
              <a:tr h="370840">
                <a:tc>
                  <a:txBody>
                    <a:bodyPr/>
                    <a:lstStyle/>
                    <a:p>
                      <a:r>
                        <a:rPr kumimoji="1" lang="ja-JP" altLang="en-US" sz="1200" dirty="0">
                          <a:latin typeface="BIZ UDPゴシック" panose="020B0400000000000000" pitchFamily="50" charset="-128"/>
                          <a:ea typeface="BIZ UDPゴシック" panose="020B0400000000000000" pitchFamily="50" charset="-128"/>
                        </a:rPr>
                        <a:t>ばいじん</a:t>
                      </a:r>
                    </a:p>
                  </a:txBody>
                  <a:tcPr/>
                </a:tc>
                <a:tc>
                  <a:txBody>
                    <a:bodyPr/>
                    <a:lstStyle/>
                    <a:p>
                      <a:r>
                        <a:rPr lang="ja-JP" altLang="en-US" sz="1200" u="none" dirty="0">
                          <a:latin typeface="BIZ UDPゴシック" panose="020B0400000000000000" pitchFamily="50" charset="-128"/>
                          <a:ea typeface="BIZ UDPゴシック" panose="020B0400000000000000" pitchFamily="50" charset="-128"/>
                        </a:rPr>
                        <a:t>「ばい煙」に含まれ、</a:t>
                      </a:r>
                      <a:r>
                        <a:rPr lang="ja-JP" altLang="en-US" sz="1200" u="sng" dirty="0">
                          <a:latin typeface="BIZ UDPゴシック" panose="020B0400000000000000" pitchFamily="50" charset="-128"/>
                          <a:ea typeface="BIZ UDPゴシック" panose="020B0400000000000000" pitchFamily="50" charset="-128"/>
                        </a:rPr>
                        <a:t>燃料その他の物の燃焼</a:t>
                      </a:r>
                      <a:r>
                        <a:rPr lang="ja-JP" altLang="en-US" sz="1200" u="none" dirty="0">
                          <a:latin typeface="BIZ UDPゴシック" panose="020B0400000000000000" pitchFamily="50" charset="-128"/>
                          <a:ea typeface="BIZ UDPゴシック" panose="020B0400000000000000" pitchFamily="50" charset="-128"/>
                        </a:rPr>
                        <a:t>又は</a:t>
                      </a:r>
                      <a:r>
                        <a:rPr lang="ja-JP" altLang="en-US" sz="1200" u="sng" dirty="0">
                          <a:latin typeface="BIZ UDPゴシック" panose="020B0400000000000000" pitchFamily="50" charset="-128"/>
                          <a:ea typeface="BIZ UDPゴシック" panose="020B0400000000000000" pitchFamily="50" charset="-128"/>
                        </a:rPr>
                        <a:t>熱源としての電気の使用</a:t>
                      </a:r>
                      <a:r>
                        <a:rPr lang="ja-JP" altLang="en-US" sz="1200" u="none" dirty="0">
                          <a:latin typeface="BIZ UDPゴシック" panose="020B0400000000000000" pitchFamily="50" charset="-128"/>
                          <a:ea typeface="BIZ UDPゴシック" panose="020B0400000000000000" pitchFamily="50" charset="-128"/>
                        </a:rPr>
                        <a:t>に伴い発生するもの</a:t>
                      </a:r>
                      <a:endParaRPr kumimoji="1" lang="ja-JP" altLang="en-US" sz="1200" u="none"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・燃焼等に伴い遊離される</a:t>
                      </a:r>
                      <a:r>
                        <a:rPr kumimoji="1" lang="ja-JP" altLang="en-US" sz="1200" u="sng" dirty="0">
                          <a:latin typeface="BIZ UDPゴシック" panose="020B0400000000000000" pitchFamily="50" charset="-128"/>
                          <a:ea typeface="BIZ UDPゴシック" panose="020B0400000000000000" pitchFamily="50" charset="-128"/>
                        </a:rPr>
                        <a:t>未燃炭素であるすす</a:t>
                      </a:r>
                      <a:r>
                        <a:rPr kumimoji="1" lang="ja-JP" altLang="en-US" sz="1200" dirty="0">
                          <a:latin typeface="BIZ UDPゴシック" panose="020B0400000000000000" pitchFamily="50" charset="-128"/>
                          <a:ea typeface="BIZ UDPゴシック" panose="020B0400000000000000" pitchFamily="50" charset="-128"/>
                        </a:rPr>
                        <a:t>、</a:t>
                      </a:r>
                      <a:r>
                        <a:rPr kumimoji="1" lang="ja-JP" altLang="en-US" sz="1200" u="sng" dirty="0">
                          <a:latin typeface="BIZ UDPゴシック" panose="020B0400000000000000" pitchFamily="50" charset="-128"/>
                          <a:ea typeface="BIZ UDPゴシック" panose="020B0400000000000000" pitchFamily="50" charset="-128"/>
                        </a:rPr>
                        <a:t>燃焼後の残留灰分（燃えがら）</a:t>
                      </a:r>
                      <a:r>
                        <a:rPr kumimoji="1" lang="ja-JP" altLang="en-US" sz="1200" dirty="0">
                          <a:latin typeface="BIZ UDPゴシック" panose="020B0400000000000000" pitchFamily="50" charset="-128"/>
                          <a:ea typeface="BIZ UDPゴシック" panose="020B0400000000000000" pitchFamily="50" charset="-128"/>
                        </a:rPr>
                        <a:t>のほか、</a:t>
                      </a:r>
                      <a:r>
                        <a:rPr kumimoji="1" lang="ja-JP" altLang="en-US" sz="1200" u="sng" dirty="0">
                          <a:latin typeface="BIZ UDPゴシック" panose="020B0400000000000000" pitchFamily="50" charset="-128"/>
                          <a:ea typeface="BIZ UDPゴシック" panose="020B0400000000000000" pitchFamily="50" charset="-128"/>
                        </a:rPr>
                        <a:t>製鋼に伴って発生する酸化鉄の微粒粉</a:t>
                      </a:r>
                      <a:r>
                        <a:rPr kumimoji="1" lang="ja-JP" altLang="en-US" sz="1200" dirty="0">
                          <a:latin typeface="BIZ UDPゴシック" panose="020B0400000000000000" pitchFamily="50" charset="-128"/>
                          <a:ea typeface="BIZ UDPゴシック" panose="020B0400000000000000" pitchFamily="50" charset="-128"/>
                        </a:rPr>
                        <a:t>、</a:t>
                      </a:r>
                      <a:r>
                        <a:rPr kumimoji="1" lang="ja-JP" altLang="en-US" sz="1200" u="sng" dirty="0">
                          <a:latin typeface="BIZ UDPゴシック" panose="020B0400000000000000" pitchFamily="50" charset="-128"/>
                          <a:ea typeface="BIZ UDPゴシック" panose="020B0400000000000000" pitchFamily="50" charset="-128"/>
                        </a:rPr>
                        <a:t>セメント・キルンから生ずるダスト</a:t>
                      </a:r>
                      <a:r>
                        <a:rPr kumimoji="1" lang="ja-JP" altLang="en-US" sz="1200" dirty="0">
                          <a:latin typeface="BIZ UDPゴシック" panose="020B0400000000000000" pitchFamily="50" charset="-128"/>
                          <a:ea typeface="BIZ UDPゴシック" panose="020B0400000000000000" pitchFamily="50" charset="-128"/>
                        </a:rPr>
                        <a:t>等が含まれる。</a:t>
                      </a:r>
                    </a:p>
                    <a:p>
                      <a:r>
                        <a:rPr kumimoji="1" lang="ja-JP" altLang="en-US" sz="1200" dirty="0">
                          <a:latin typeface="BIZ UDPゴシック" panose="020B0400000000000000" pitchFamily="50" charset="-128"/>
                          <a:ea typeface="BIZ UDPゴシック" panose="020B0400000000000000" pitchFamily="50" charset="-128"/>
                        </a:rPr>
                        <a:t>・物の燃焼過程のほか、</a:t>
                      </a:r>
                      <a:r>
                        <a:rPr kumimoji="1" lang="ja-JP" altLang="en-US" sz="1200" u="sng" dirty="0">
                          <a:latin typeface="BIZ UDPゴシック" panose="020B0400000000000000" pitchFamily="50" charset="-128"/>
                          <a:ea typeface="BIZ UDPゴシック" panose="020B0400000000000000" pitchFamily="50" charset="-128"/>
                        </a:rPr>
                        <a:t>電気の使用による燃焼に準ずるような高温加熱反応が行われる電気炉の工程においても多量に発生</a:t>
                      </a:r>
                      <a:r>
                        <a:rPr kumimoji="1" lang="ja-JP" altLang="en-US" sz="1200" dirty="0">
                          <a:latin typeface="BIZ UDPゴシック" panose="020B0400000000000000" pitchFamily="50" charset="-128"/>
                          <a:ea typeface="BIZ UDPゴシック" panose="020B0400000000000000" pitchFamily="50" charset="-128"/>
                        </a:rPr>
                        <a:t>する場合がある。</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無機物質、有機物質、各種金属等を含んでおり、これらの物質の総合体としての名称である。</a:t>
                      </a:r>
                      <a:endParaRPr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・燃焼等に伴って発生するため、比較的粒子が小さく硫黄酸化物、金属物質、有害ガス等ともに排出されることが多い。</a:t>
                      </a:r>
                    </a:p>
                  </a:txBody>
                  <a:tcPr/>
                </a:tc>
                <a:extLst>
                  <a:ext uri="{0D108BD9-81ED-4DB2-BD59-A6C34878D82A}">
                    <a16:rowId xmlns:a16="http://schemas.microsoft.com/office/drawing/2014/main" val="170792129"/>
                  </a:ext>
                </a:extLst>
              </a:tr>
            </a:tbl>
          </a:graphicData>
        </a:graphic>
      </p:graphicFrame>
      <p:graphicFrame>
        <p:nvGraphicFramePr>
          <p:cNvPr id="15" name="表 5">
            <a:extLst>
              <a:ext uri="{FF2B5EF4-FFF2-40B4-BE49-F238E27FC236}">
                <a16:creationId xmlns:a16="http://schemas.microsoft.com/office/drawing/2014/main" id="{64ABFE25-8EA0-41CD-88D3-E0342C3DC909}"/>
              </a:ext>
            </a:extLst>
          </p:cNvPr>
          <p:cNvGraphicFramePr>
            <a:graphicFrameLocks noGrp="1"/>
          </p:cNvGraphicFramePr>
          <p:nvPr>
            <p:extLst>
              <p:ext uri="{D42A27DB-BD31-4B8C-83A1-F6EECF244321}">
                <p14:modId xmlns:p14="http://schemas.microsoft.com/office/powerpoint/2010/main" val="1685822133"/>
              </p:ext>
            </p:extLst>
          </p:nvPr>
        </p:nvGraphicFramePr>
        <p:xfrm>
          <a:off x="789645" y="3700410"/>
          <a:ext cx="8646724" cy="2748280"/>
        </p:xfrm>
        <a:graphic>
          <a:graphicData uri="http://schemas.openxmlformats.org/drawingml/2006/table">
            <a:tbl>
              <a:tblPr firstRow="1" bandRow="1">
                <a:tableStyleId>{5C22544A-7EE6-4342-B048-85BDC9FD1C3A}</a:tableStyleId>
              </a:tblPr>
              <a:tblGrid>
                <a:gridCol w="861355">
                  <a:extLst>
                    <a:ext uri="{9D8B030D-6E8A-4147-A177-3AD203B41FA5}">
                      <a16:colId xmlns:a16="http://schemas.microsoft.com/office/drawing/2014/main" val="820116730"/>
                    </a:ext>
                  </a:extLst>
                </a:gridCol>
                <a:gridCol w="3022600">
                  <a:extLst>
                    <a:ext uri="{9D8B030D-6E8A-4147-A177-3AD203B41FA5}">
                      <a16:colId xmlns:a16="http://schemas.microsoft.com/office/drawing/2014/main" val="1518995464"/>
                    </a:ext>
                  </a:extLst>
                </a:gridCol>
                <a:gridCol w="4762769">
                  <a:extLst>
                    <a:ext uri="{9D8B030D-6E8A-4147-A177-3AD203B41FA5}">
                      <a16:colId xmlns:a16="http://schemas.microsoft.com/office/drawing/2014/main" val="2684810103"/>
                    </a:ext>
                  </a:extLst>
                </a:gridCol>
              </a:tblGrid>
              <a:tr h="370840">
                <a:tc>
                  <a:txBody>
                    <a:bodyPr/>
                    <a:lstStyle/>
                    <a:p>
                      <a:pPr algn="ctr"/>
                      <a:r>
                        <a:rPr kumimoji="1" lang="ja-JP" altLang="en-US" sz="1200" dirty="0">
                          <a:latin typeface="BIZ UDPゴシック" panose="020B0400000000000000" pitchFamily="50" charset="-128"/>
                          <a:ea typeface="BIZ UDPゴシック" panose="020B0400000000000000" pitchFamily="50" charset="-128"/>
                        </a:rPr>
                        <a:t>対象</a:t>
                      </a:r>
                    </a:p>
                  </a:txBody>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法・条例における定義</a:t>
                      </a:r>
                    </a:p>
                  </a:txBody>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特徴等</a:t>
                      </a:r>
                    </a:p>
                  </a:txBody>
                  <a:tcPr/>
                </a:tc>
                <a:extLst>
                  <a:ext uri="{0D108BD9-81ED-4DB2-BD59-A6C34878D82A}">
                    <a16:rowId xmlns:a16="http://schemas.microsoft.com/office/drawing/2014/main" val="1194840550"/>
                  </a:ext>
                </a:extLst>
              </a:tr>
              <a:tr h="370840">
                <a:tc>
                  <a:txBody>
                    <a:bodyPr/>
                    <a:lstStyle/>
                    <a:p>
                      <a:r>
                        <a:rPr kumimoji="1" lang="ja-JP" altLang="en-US" sz="1200" dirty="0">
                          <a:latin typeface="BIZ UDPゴシック" panose="020B0400000000000000" pitchFamily="50" charset="-128"/>
                          <a:ea typeface="BIZ UDPゴシック" panose="020B0400000000000000" pitchFamily="50" charset="-128"/>
                        </a:rPr>
                        <a:t>粉じん</a:t>
                      </a:r>
                    </a:p>
                  </a:txBody>
                  <a:tcPr/>
                </a:tc>
                <a:tc>
                  <a:txBody>
                    <a:bodyPr/>
                    <a:lstStyle/>
                    <a:p>
                      <a:r>
                        <a:rPr lang="ja-JP" altLang="en-US" sz="1200" dirty="0">
                          <a:latin typeface="BIZ UDPゴシック" panose="020B0400000000000000" pitchFamily="50" charset="-128"/>
                          <a:ea typeface="BIZ UDPゴシック" panose="020B0400000000000000" pitchFamily="50" charset="-128"/>
                        </a:rPr>
                        <a:t>物の破砕、選別その他の機械的処理又は堆積に伴い発生し、又は飛散する物質</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・ばいじんと同様個別物質に着目しない物質の総合体としての名称。</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・石炭、鉱石等の破砕、選別等の機械的処理またはたい積に伴って発生するため、概してばいじんに比較して粒子が大きく、健康に対する影響度がばいじんに比べて少ない。</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・排出の形態は特定の排出口がなく、堆積場あるいは建築物から全般的に発生する形態をとることが多いこと、被害が比較的工場近辺に限られている。</a:t>
                      </a:r>
                      <a:endParaRPr kumimoji="1" lang="en-US" altLang="ja-JP"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924510981"/>
                  </a:ext>
                </a:extLst>
              </a:tr>
              <a:tr h="370840">
                <a:tc>
                  <a:txBody>
                    <a:bodyPr/>
                    <a:lstStyle/>
                    <a:p>
                      <a:r>
                        <a:rPr kumimoji="1" lang="ja-JP" altLang="en-US" sz="1200" dirty="0">
                          <a:latin typeface="BIZ UDPゴシック" panose="020B0400000000000000" pitchFamily="50" charset="-128"/>
                          <a:ea typeface="BIZ UDPゴシック" panose="020B0400000000000000" pitchFamily="50" charset="-128"/>
                        </a:rPr>
                        <a:t>有害物質</a:t>
                      </a:r>
                    </a:p>
                  </a:txBody>
                  <a:tcPr/>
                </a:tc>
                <a:tc>
                  <a:txBody>
                    <a:bodyPr/>
                    <a:lstStyle/>
                    <a:p>
                      <a:r>
                        <a:rPr lang="ja-JP" altLang="en-US" sz="1200" dirty="0">
                          <a:latin typeface="BIZ UDPゴシック" panose="020B0400000000000000" pitchFamily="50" charset="-128"/>
                          <a:ea typeface="BIZ UDPゴシック" panose="020B0400000000000000" pitchFamily="50" charset="-128"/>
                        </a:rPr>
                        <a:t>「ばい煙」に含まれ、物の燃焼、合成、分解その他の処理</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機械的処理を除く。</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に伴い発生する物質のうち、人の健康又は生活環境に係る被害を生ずるおそれがある物質で政令（規則）で定めるもの</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dirty="0">
                          <a:latin typeface="BIZ UDPゴシック" panose="020B0400000000000000" pitchFamily="50" charset="-128"/>
                          <a:ea typeface="BIZ UDPゴシック" panose="020B0400000000000000" pitchFamily="50" charset="-128"/>
                        </a:rPr>
                        <a:t>・ばい煙中に含まれる有害物質をばいじんとは別に個々の物質ごとに規制。</a:t>
                      </a:r>
                      <a:endParaRPr lang="en-US" altLang="ja-JP" sz="12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dirty="0">
                          <a:latin typeface="BIZ UDPゴシック" panose="020B0400000000000000" pitchFamily="50" charset="-128"/>
                          <a:ea typeface="BIZ UDPゴシック" panose="020B0400000000000000" pitchFamily="50" charset="-128"/>
                        </a:rPr>
                        <a:t>・粉じん（粒子状）であるか、ガス状であるかを問わない。</a:t>
                      </a:r>
                      <a:endParaRPr lang="en-US" altLang="ja-JP" sz="1200" dirty="0">
                        <a:latin typeface="BIZ UDPゴシック" panose="020B0400000000000000" pitchFamily="50" charset="-128"/>
                        <a:ea typeface="BIZ UDPゴシック" panose="020B0400000000000000" pitchFamily="50" charset="-128"/>
                      </a:endParaRPr>
                    </a:p>
                    <a:p>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019774835"/>
                  </a:ext>
                </a:extLst>
              </a:tr>
            </a:tbl>
          </a:graphicData>
        </a:graphic>
      </p:graphicFrame>
      <p:sp>
        <p:nvSpPr>
          <p:cNvPr id="16" name="コンテンツ プレースホルダー 2">
            <a:extLst>
              <a:ext uri="{FF2B5EF4-FFF2-40B4-BE49-F238E27FC236}">
                <a16:creationId xmlns:a16="http://schemas.microsoft.com/office/drawing/2014/main" id="{90E2079A-C5D5-4B5F-8B3E-A57CE04CAE95}"/>
              </a:ext>
            </a:extLst>
          </p:cNvPr>
          <p:cNvSpPr txBox="1">
            <a:spLocks/>
          </p:cNvSpPr>
          <p:nvPr/>
        </p:nvSpPr>
        <p:spPr>
          <a:xfrm>
            <a:off x="342304" y="3409211"/>
            <a:ext cx="3300612" cy="407590"/>
          </a:xfrm>
          <a:prstGeom prst="rect">
            <a:avLst/>
          </a:prstGeom>
          <a:ln>
            <a:no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400" dirty="0">
                <a:latin typeface="BIZ UDPゴシック" panose="020B0400000000000000" pitchFamily="50" charset="-128"/>
                <a:ea typeface="BIZ UDPゴシック" panose="020B0400000000000000" pitchFamily="50" charset="-128"/>
              </a:rPr>
              <a:t>（参考）</a:t>
            </a:r>
            <a:endParaRPr lang="en-US" altLang="ja-JP" sz="1400" dirty="0">
              <a:latin typeface="BIZ UDPゴシック" panose="020B0400000000000000" pitchFamily="50" charset="-128"/>
              <a:ea typeface="BIZ UDPゴシック" panose="020B0400000000000000" pitchFamily="50" charset="-128"/>
            </a:endParaRPr>
          </a:p>
        </p:txBody>
      </p:sp>
      <p:sp>
        <p:nvSpPr>
          <p:cNvPr id="12" name="スライド番号プレースホルダー 3">
            <a:extLst>
              <a:ext uri="{FF2B5EF4-FFF2-40B4-BE49-F238E27FC236}">
                <a16:creationId xmlns:a16="http://schemas.microsoft.com/office/drawing/2014/main" id="{9F2BA511-AA55-4B93-B804-6C6EB4E8B538}"/>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a:t>
            </a:fld>
            <a:endParaRPr lang="en-US">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499452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コンテンツ プレースホルダー 2">
            <a:extLst>
              <a:ext uri="{FF2B5EF4-FFF2-40B4-BE49-F238E27FC236}">
                <a16:creationId xmlns:a16="http://schemas.microsoft.com/office/drawing/2014/main" id="{FFA2158A-9E03-414E-A2C9-594FB6EA4706}"/>
              </a:ext>
            </a:extLst>
          </p:cNvPr>
          <p:cNvSpPr txBox="1">
            <a:spLocks/>
          </p:cNvSpPr>
          <p:nvPr/>
        </p:nvSpPr>
        <p:spPr>
          <a:xfrm>
            <a:off x="6172513" y="3528077"/>
            <a:ext cx="2094193" cy="70354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1050" dirty="0">
                <a:latin typeface="BIZ UDPゴシック" panose="020B0400000000000000" pitchFamily="50" charset="-128"/>
                <a:ea typeface="BIZ UDPゴシック" panose="020B0400000000000000" pitchFamily="50" charset="-128"/>
              </a:rPr>
              <a:t>SPM</a:t>
            </a:r>
            <a:r>
              <a:rPr lang="ja-JP" altLang="en-US" sz="1050" dirty="0">
                <a:latin typeface="BIZ UDPゴシック" panose="020B0400000000000000" pitchFamily="50" charset="-128"/>
                <a:ea typeface="BIZ UDPゴシック" panose="020B0400000000000000" pitchFamily="50" charset="-128"/>
              </a:rPr>
              <a:t>の年平均濃度の推移</a:t>
            </a:r>
          </a:p>
        </p:txBody>
      </p:sp>
      <p:pic>
        <p:nvPicPr>
          <p:cNvPr id="19" name="図 18">
            <a:extLst>
              <a:ext uri="{FF2B5EF4-FFF2-40B4-BE49-F238E27FC236}">
                <a16:creationId xmlns:a16="http://schemas.microsoft.com/office/drawing/2014/main" id="{FD834442-44C6-42FF-9174-EE6E51B50C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016551" y="4154701"/>
            <a:ext cx="4143485" cy="2367627"/>
          </a:xfrm>
          <a:prstGeom prst="rect">
            <a:avLst/>
          </a:prstGeom>
          <a:noFill/>
          <a:ln>
            <a:noFill/>
          </a:ln>
        </p:spPr>
      </p:pic>
      <p:pic>
        <p:nvPicPr>
          <p:cNvPr id="20" name="図 19">
            <a:extLst>
              <a:ext uri="{FF2B5EF4-FFF2-40B4-BE49-F238E27FC236}">
                <a16:creationId xmlns:a16="http://schemas.microsoft.com/office/drawing/2014/main" id="{28B0158B-A8B1-4E33-BAF4-B46A94B83F1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55626" y="4208986"/>
            <a:ext cx="4133825" cy="2102991"/>
          </a:xfrm>
          <a:prstGeom prst="rect">
            <a:avLst/>
          </a:prstGeom>
          <a:noFill/>
          <a:ln>
            <a:noFill/>
          </a:ln>
        </p:spPr>
      </p:pic>
      <p:pic>
        <p:nvPicPr>
          <p:cNvPr id="21" name="図 20">
            <a:extLst>
              <a:ext uri="{FF2B5EF4-FFF2-40B4-BE49-F238E27FC236}">
                <a16:creationId xmlns:a16="http://schemas.microsoft.com/office/drawing/2014/main" id="{1348BF61-1E0E-4C00-AF6C-F210519DBF9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999672" y="1362652"/>
            <a:ext cx="4143485" cy="2208902"/>
          </a:xfrm>
          <a:prstGeom prst="rect">
            <a:avLst/>
          </a:prstGeom>
          <a:noFill/>
          <a:ln>
            <a:noFill/>
          </a:ln>
        </p:spPr>
      </p:pic>
      <p:pic>
        <p:nvPicPr>
          <p:cNvPr id="22" name="図 21">
            <a:extLst>
              <a:ext uri="{FF2B5EF4-FFF2-40B4-BE49-F238E27FC236}">
                <a16:creationId xmlns:a16="http://schemas.microsoft.com/office/drawing/2014/main" id="{FDCE97B1-ABF3-4846-8A9F-108C92E07210}"/>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56757" y="1356456"/>
            <a:ext cx="4143485" cy="2257425"/>
          </a:xfrm>
          <a:prstGeom prst="rect">
            <a:avLst/>
          </a:prstGeom>
          <a:noFill/>
          <a:ln>
            <a:noFill/>
          </a:ln>
        </p:spPr>
      </p:pic>
      <p:sp>
        <p:nvSpPr>
          <p:cNvPr id="18" name="コンテンツ プレースホルダー 2">
            <a:extLst>
              <a:ext uri="{FF2B5EF4-FFF2-40B4-BE49-F238E27FC236}">
                <a16:creationId xmlns:a16="http://schemas.microsoft.com/office/drawing/2014/main" id="{1C126999-5499-4076-A631-FC6914DC9956}"/>
              </a:ext>
            </a:extLst>
          </p:cNvPr>
          <p:cNvSpPr txBox="1">
            <a:spLocks/>
          </p:cNvSpPr>
          <p:nvPr/>
        </p:nvSpPr>
        <p:spPr>
          <a:xfrm>
            <a:off x="6157598" y="6280156"/>
            <a:ext cx="1948178" cy="57784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1050" dirty="0">
                <a:latin typeface="BIZ UDPゴシック" panose="020B0400000000000000" pitchFamily="50" charset="-128"/>
                <a:ea typeface="BIZ UDPゴシック" panose="020B0400000000000000" pitchFamily="50" charset="-128"/>
              </a:rPr>
              <a:t>PM2.5</a:t>
            </a:r>
            <a:r>
              <a:rPr lang="ja-JP" altLang="en-US" sz="1050" dirty="0">
                <a:latin typeface="BIZ UDPゴシック" panose="020B0400000000000000" pitchFamily="50" charset="-128"/>
                <a:ea typeface="BIZ UDPゴシック" panose="020B0400000000000000" pitchFamily="50" charset="-128"/>
              </a:rPr>
              <a:t>の年平均濃度の推移</a:t>
            </a:r>
          </a:p>
        </p:txBody>
      </p:sp>
      <p:sp>
        <p:nvSpPr>
          <p:cNvPr id="17" name="コンテンツ プレースホルダー 2">
            <a:extLst>
              <a:ext uri="{FF2B5EF4-FFF2-40B4-BE49-F238E27FC236}">
                <a16:creationId xmlns:a16="http://schemas.microsoft.com/office/drawing/2014/main" id="{69059F6C-8650-4CE6-A462-3669529BF0A8}"/>
              </a:ext>
            </a:extLst>
          </p:cNvPr>
          <p:cNvSpPr txBox="1">
            <a:spLocks/>
          </p:cNvSpPr>
          <p:nvPr/>
        </p:nvSpPr>
        <p:spPr>
          <a:xfrm>
            <a:off x="1579297" y="6182364"/>
            <a:ext cx="4024219" cy="70354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1050" dirty="0">
                <a:latin typeface="BIZ UDPゴシック" panose="020B0400000000000000" pitchFamily="50" charset="-128"/>
                <a:ea typeface="BIZ UDPゴシック" panose="020B0400000000000000" pitchFamily="50" charset="-128"/>
              </a:rPr>
              <a:t>PM2.5</a:t>
            </a:r>
            <a:r>
              <a:rPr lang="ja-JP" altLang="en-US" sz="1050" dirty="0">
                <a:latin typeface="BIZ UDPゴシック" panose="020B0400000000000000" pitchFamily="50" charset="-128"/>
                <a:ea typeface="BIZ UDPゴシック" panose="020B0400000000000000" pitchFamily="50" charset="-128"/>
              </a:rPr>
              <a:t>の環境基準達成率の推移</a:t>
            </a:r>
          </a:p>
        </p:txBody>
      </p:sp>
      <p:sp>
        <p:nvSpPr>
          <p:cNvPr id="23" name="タイトル 1">
            <a:extLst>
              <a:ext uri="{FF2B5EF4-FFF2-40B4-BE49-F238E27FC236}">
                <a16:creationId xmlns:a16="http://schemas.microsoft.com/office/drawing/2014/main" id="{6267896B-1CCF-464B-94D9-4EAFB135E18C}"/>
              </a:ext>
            </a:extLst>
          </p:cNvPr>
          <p:cNvSpPr txBox="1">
            <a:spLocks/>
          </p:cNvSpPr>
          <p:nvPr/>
        </p:nvSpPr>
        <p:spPr>
          <a:xfrm>
            <a:off x="1097538" y="567396"/>
            <a:ext cx="7842894"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latin typeface="BIZ UDPゴシック" panose="020B0400000000000000" pitchFamily="50" charset="-128"/>
                <a:ea typeface="BIZ UDPゴシック" panose="020B0400000000000000" pitchFamily="50" charset="-128"/>
              </a:rPr>
              <a:t>ばいじんが関係する大気濃度の状況</a:t>
            </a:r>
            <a:r>
              <a:rPr lang="en-US" altLang="ja-JP" sz="2800" dirty="0">
                <a:latin typeface="BIZ UDPゴシック" panose="020B0400000000000000" pitchFamily="50" charset="-128"/>
                <a:ea typeface="BIZ UDPゴシック" panose="020B0400000000000000" pitchFamily="50" charset="-128"/>
              </a:rPr>
              <a:t/>
            </a:r>
            <a:br>
              <a:rPr lang="en-US" altLang="ja-JP" sz="2800" dirty="0">
                <a:latin typeface="BIZ UDPゴシック" panose="020B0400000000000000" pitchFamily="50" charset="-128"/>
                <a:ea typeface="BIZ UDPゴシック" panose="020B0400000000000000" pitchFamily="50" charset="-128"/>
              </a:rPr>
            </a:br>
            <a:r>
              <a:rPr lang="en-US" altLang="ja-JP" sz="2200" dirty="0">
                <a:latin typeface="BIZ UDPゴシック" panose="020B0400000000000000" pitchFamily="50" charset="-128"/>
                <a:ea typeface="BIZ UDPゴシック" panose="020B0400000000000000" pitchFamily="50" charset="-128"/>
              </a:rPr>
              <a:t>【</a:t>
            </a:r>
            <a:r>
              <a:rPr lang="ja-JP" altLang="en-US" sz="2200" dirty="0">
                <a:latin typeface="BIZ UDPゴシック" panose="020B0400000000000000" pitchFamily="50" charset="-128"/>
                <a:ea typeface="BIZ UDPゴシック" panose="020B0400000000000000" pitchFamily="50" charset="-128"/>
              </a:rPr>
              <a:t>令和</a:t>
            </a:r>
            <a:r>
              <a:rPr lang="en-US" altLang="ja-JP" sz="2200" dirty="0">
                <a:latin typeface="BIZ UDPゴシック" panose="020B0400000000000000" pitchFamily="50" charset="-128"/>
                <a:ea typeface="BIZ UDPゴシック" panose="020B0400000000000000" pitchFamily="50" charset="-128"/>
              </a:rPr>
              <a:t>2</a:t>
            </a:r>
            <a:r>
              <a:rPr lang="ja-JP" altLang="en-US" sz="2200" dirty="0">
                <a:latin typeface="BIZ UDPゴシック" panose="020B0400000000000000" pitchFamily="50" charset="-128"/>
                <a:ea typeface="BIZ UDPゴシック" panose="020B0400000000000000" pitchFamily="50" charset="-128"/>
              </a:rPr>
              <a:t>年度第</a:t>
            </a:r>
            <a:r>
              <a:rPr lang="en-US" altLang="ja-JP" sz="2200" dirty="0">
                <a:latin typeface="BIZ UDPゴシック" panose="020B0400000000000000" pitchFamily="50" charset="-128"/>
                <a:ea typeface="BIZ UDPゴシック" panose="020B0400000000000000" pitchFamily="50" charset="-128"/>
              </a:rPr>
              <a:t>2</a:t>
            </a:r>
            <a:r>
              <a:rPr lang="ja-JP" altLang="en-US" sz="2200" dirty="0">
                <a:latin typeface="BIZ UDPゴシック" panose="020B0400000000000000" pitchFamily="50" charset="-128"/>
                <a:ea typeface="BIZ UDPゴシック" panose="020B0400000000000000" pitchFamily="50" charset="-128"/>
              </a:rPr>
              <a:t>回部会報告資料より再掲</a:t>
            </a:r>
            <a:r>
              <a:rPr lang="en-US" altLang="ja-JP" sz="2200" dirty="0">
                <a:latin typeface="BIZ UDPゴシック" panose="020B0400000000000000" pitchFamily="50" charset="-128"/>
                <a:ea typeface="BIZ UDPゴシック" panose="020B0400000000000000" pitchFamily="50" charset="-128"/>
              </a:rPr>
              <a:t>】</a:t>
            </a:r>
            <a:endParaRPr lang="ja-JP" altLang="en-US" sz="2200"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5F733E11-4668-42D8-A76F-568C2BD9ECD1}"/>
              </a:ext>
            </a:extLst>
          </p:cNvPr>
          <p:cNvSpPr>
            <a:spLocks noGrp="1"/>
          </p:cNvSpPr>
          <p:nvPr>
            <p:ph type="sldNum" sz="quarter" idx="12"/>
          </p:nvPr>
        </p:nvSpPr>
        <p:spPr>
          <a:xfrm>
            <a:off x="9350787" y="6201017"/>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30</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273B89F3-6B23-4D1C-894A-BDAF1EEA0B18}"/>
              </a:ext>
            </a:extLst>
          </p:cNvPr>
          <p:cNvSpPr txBox="1"/>
          <p:nvPr/>
        </p:nvSpPr>
        <p:spPr>
          <a:xfrm>
            <a:off x="877390" y="3779032"/>
            <a:ext cx="3936230" cy="461665"/>
          </a:xfrm>
          <a:prstGeom prst="rect">
            <a:avLst/>
          </a:prstGeom>
          <a:solidFill>
            <a:schemeClr val="bg1"/>
          </a:solidFill>
          <a:ln>
            <a:solidFill>
              <a:schemeClr val="tx1"/>
            </a:solidFill>
            <a:prstDash val="dash"/>
          </a:ln>
        </p:spPr>
        <p:txBody>
          <a:bodyPr wrap="square" rtlCol="0">
            <a:spAutoFit/>
          </a:bodyPr>
          <a:lstStyle/>
          <a:p>
            <a:r>
              <a:rPr kumimoji="1" lang="ja-JP" altLang="en-US" sz="600" dirty="0"/>
              <a:t>環境基準値：１時間値の１日平均値が</a:t>
            </a:r>
            <a:r>
              <a:rPr kumimoji="1" lang="en-US" altLang="ja-JP" sz="600" dirty="0"/>
              <a:t>0 10 mg/m</a:t>
            </a:r>
            <a:r>
              <a:rPr kumimoji="1" lang="en-US" altLang="ja-JP" sz="600" baseline="30000" dirty="0"/>
              <a:t>3</a:t>
            </a:r>
            <a:r>
              <a:rPr kumimoji="1" lang="ja-JP" altLang="en-US" sz="600" dirty="0"/>
              <a:t>以下であり、かつ１時間値が</a:t>
            </a:r>
            <a:r>
              <a:rPr kumimoji="1" lang="en-US" altLang="ja-JP" sz="600" dirty="0"/>
              <a:t>0 20 mg/ m</a:t>
            </a:r>
            <a:r>
              <a:rPr kumimoji="1" lang="en-US" altLang="ja-JP" sz="600" baseline="30000" dirty="0"/>
              <a:t>3</a:t>
            </a:r>
            <a:r>
              <a:rPr kumimoji="1" lang="ja-JP" altLang="en-US" sz="600" dirty="0"/>
              <a:t>以下</a:t>
            </a:r>
            <a:endParaRPr kumimoji="1" lang="en-US" altLang="ja-JP" sz="600" dirty="0"/>
          </a:p>
          <a:p>
            <a:r>
              <a:rPr kumimoji="1" lang="ja-JP" altLang="en-US" sz="600" dirty="0"/>
              <a:t>長期的評価：年間の１日平均値のうち、高い方から２％の範囲にあるものを除外した後の最高値で評価。</a:t>
            </a:r>
          </a:p>
          <a:p>
            <a:r>
              <a:rPr kumimoji="1" lang="ja-JP" altLang="en-US" sz="600" dirty="0"/>
              <a:t>　　　　　　ただし、１日平均値について環境基準を超える日が２日以上連続した場合は、環境基準未達成。</a:t>
            </a:r>
            <a:endParaRPr kumimoji="1" lang="en-US" altLang="ja-JP" sz="600" dirty="0"/>
          </a:p>
          <a:p>
            <a:r>
              <a:rPr kumimoji="1" lang="ja-JP" altLang="en-US" sz="600" dirty="0"/>
              <a:t>短期的評価：</a:t>
            </a:r>
            <a:r>
              <a:rPr lang="ja-JP" altLang="en-US" sz="600" dirty="0"/>
              <a:t>測定を行った日の１時間値または１日平均値について評価。</a:t>
            </a:r>
            <a:endParaRPr kumimoji="1" lang="ja-JP" altLang="en-US" sz="600" dirty="0"/>
          </a:p>
        </p:txBody>
      </p:sp>
      <p:sp>
        <p:nvSpPr>
          <p:cNvPr id="24" name="テキスト ボックス 23">
            <a:extLst>
              <a:ext uri="{FF2B5EF4-FFF2-40B4-BE49-F238E27FC236}">
                <a16:creationId xmlns:a16="http://schemas.microsoft.com/office/drawing/2014/main" id="{B9031E7A-D93F-4442-9EA2-AA52257D895E}"/>
              </a:ext>
            </a:extLst>
          </p:cNvPr>
          <p:cNvSpPr txBox="1"/>
          <p:nvPr/>
        </p:nvSpPr>
        <p:spPr>
          <a:xfrm>
            <a:off x="870036" y="6411080"/>
            <a:ext cx="3870699" cy="369332"/>
          </a:xfrm>
          <a:prstGeom prst="rect">
            <a:avLst/>
          </a:prstGeom>
          <a:solidFill>
            <a:schemeClr val="bg1"/>
          </a:solidFill>
          <a:ln>
            <a:solidFill>
              <a:schemeClr val="tx1"/>
            </a:solidFill>
            <a:prstDash val="dash"/>
          </a:ln>
        </p:spPr>
        <p:txBody>
          <a:bodyPr wrap="square" rtlCol="0">
            <a:spAutoFit/>
          </a:bodyPr>
          <a:lstStyle/>
          <a:p>
            <a:r>
              <a:rPr kumimoji="1" lang="ja-JP" altLang="en-US" sz="600" dirty="0"/>
              <a:t>環境基準値：１年平均値が</a:t>
            </a:r>
            <a:r>
              <a:rPr kumimoji="1" lang="en-US" altLang="ja-JP" sz="600" dirty="0"/>
              <a:t>15μg</a:t>
            </a:r>
            <a:r>
              <a:rPr kumimoji="1" lang="ja-JP" altLang="en-US" sz="600" dirty="0"/>
              <a:t>／</a:t>
            </a:r>
            <a:r>
              <a:rPr kumimoji="1" lang="en-US" altLang="ja-JP" sz="600" dirty="0"/>
              <a:t> m</a:t>
            </a:r>
            <a:r>
              <a:rPr kumimoji="1" lang="en-US" altLang="ja-JP" sz="600" baseline="30000" dirty="0"/>
              <a:t>3</a:t>
            </a:r>
            <a:r>
              <a:rPr kumimoji="1" lang="ja-JP" altLang="en-US" sz="600" dirty="0"/>
              <a:t>以下であり、かつ、１日平均値が</a:t>
            </a:r>
            <a:r>
              <a:rPr kumimoji="1" lang="en-US" altLang="ja-JP" sz="600" dirty="0"/>
              <a:t>35μg</a:t>
            </a:r>
            <a:r>
              <a:rPr kumimoji="1" lang="ja-JP" altLang="en-US" sz="600" dirty="0"/>
              <a:t>／</a:t>
            </a:r>
            <a:r>
              <a:rPr kumimoji="1" lang="en-US" altLang="ja-JP" sz="600" dirty="0"/>
              <a:t> m</a:t>
            </a:r>
            <a:r>
              <a:rPr kumimoji="1" lang="en-US" altLang="ja-JP" sz="600" baseline="30000" dirty="0"/>
              <a:t>3</a:t>
            </a:r>
            <a:r>
              <a:rPr kumimoji="1" lang="ja-JP" altLang="en-US" sz="600" dirty="0"/>
              <a:t>以下</a:t>
            </a:r>
            <a:endParaRPr kumimoji="1" lang="en-US" altLang="ja-JP" sz="600" dirty="0"/>
          </a:p>
          <a:p>
            <a:r>
              <a:rPr kumimoji="1" lang="ja-JP" altLang="en-US" sz="600" dirty="0"/>
              <a:t>年平均値：欠測日を除く</a:t>
            </a:r>
            <a:r>
              <a:rPr kumimoji="1" lang="en-US" altLang="ja-JP" sz="600" dirty="0"/>
              <a:t>1</a:t>
            </a:r>
            <a:r>
              <a:rPr kumimoji="1" lang="ja-JP" altLang="en-US" sz="600" dirty="0"/>
              <a:t>年間に測定されたすべての日平均値の総和を測定日数で割った値</a:t>
            </a:r>
          </a:p>
          <a:p>
            <a:r>
              <a:rPr kumimoji="1" lang="ja-JP" altLang="en-US" sz="600" dirty="0"/>
              <a:t>日平均値：年間における１日平均値のうち、低い方から</a:t>
            </a:r>
            <a:r>
              <a:rPr kumimoji="1" lang="en-US" altLang="ja-JP" sz="600" dirty="0"/>
              <a:t>98</a:t>
            </a:r>
            <a:r>
              <a:rPr kumimoji="1" lang="ja-JP" altLang="en-US" sz="600" dirty="0"/>
              <a:t>％に相当するもの（１日平均値の年間</a:t>
            </a:r>
            <a:r>
              <a:rPr kumimoji="1" lang="en-US" altLang="ja-JP" sz="600" dirty="0"/>
              <a:t>98</a:t>
            </a:r>
            <a:r>
              <a:rPr kumimoji="1" lang="ja-JP" altLang="en-US" sz="600" dirty="0"/>
              <a:t>％値） </a:t>
            </a:r>
          </a:p>
        </p:txBody>
      </p:sp>
      <p:sp>
        <p:nvSpPr>
          <p:cNvPr id="16" name="コンテンツ プレースホルダー 2">
            <a:extLst>
              <a:ext uri="{FF2B5EF4-FFF2-40B4-BE49-F238E27FC236}">
                <a16:creationId xmlns:a16="http://schemas.microsoft.com/office/drawing/2014/main" id="{B35188EC-8A06-409D-AE32-B5B5E8ACEEC1}"/>
              </a:ext>
            </a:extLst>
          </p:cNvPr>
          <p:cNvSpPr>
            <a:spLocks noGrp="1"/>
          </p:cNvSpPr>
          <p:nvPr>
            <p:ph idx="1"/>
          </p:nvPr>
        </p:nvSpPr>
        <p:spPr>
          <a:xfrm>
            <a:off x="1700234" y="3493631"/>
            <a:ext cx="2405184" cy="703546"/>
          </a:xfrm>
        </p:spPr>
        <p:txBody>
          <a:bodyPr>
            <a:normAutofit/>
          </a:bodyPr>
          <a:lstStyle/>
          <a:p>
            <a:pPr marL="0" indent="0">
              <a:buNone/>
            </a:pPr>
            <a:r>
              <a:rPr lang="en-US" altLang="ja-JP" sz="1050" dirty="0">
                <a:latin typeface="BIZ UDPゴシック" panose="020B0400000000000000" pitchFamily="50" charset="-128"/>
                <a:ea typeface="BIZ UDPゴシック" panose="020B0400000000000000" pitchFamily="50" charset="-128"/>
              </a:rPr>
              <a:t>SPM</a:t>
            </a:r>
            <a:r>
              <a:rPr lang="ja-JP" altLang="en-US" sz="1050" dirty="0">
                <a:latin typeface="BIZ UDPゴシック" panose="020B0400000000000000" pitchFamily="50" charset="-128"/>
                <a:ea typeface="BIZ UDPゴシック" panose="020B0400000000000000" pitchFamily="50" charset="-128"/>
              </a:rPr>
              <a:t>の環境基準達成率の推移</a:t>
            </a:r>
            <a:endParaRPr kumimoji="1" lang="ja-JP" altLang="en-US" sz="105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5502877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1A2945EE-4FC1-4BFA-AE06-8C28C148FE14}"/>
              </a:ext>
            </a:extLst>
          </p:cNvPr>
          <p:cNvSpPr>
            <a:spLocks noGrp="1"/>
          </p:cNvSpPr>
          <p:nvPr>
            <p:ph type="title"/>
          </p:nvPr>
        </p:nvSpPr>
        <p:spPr>
          <a:xfrm>
            <a:off x="1083470" y="609600"/>
            <a:ext cx="7517191" cy="934384"/>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（参考）府内市町村の規制権限に関する状況（ばいじん）</a:t>
            </a:r>
          </a:p>
        </p:txBody>
      </p:sp>
      <p:sp>
        <p:nvSpPr>
          <p:cNvPr id="13" name="Isosceles Triangle 12">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テキスト ボックス 7">
            <a:extLst>
              <a:ext uri="{FF2B5EF4-FFF2-40B4-BE49-F238E27FC236}">
                <a16:creationId xmlns:a16="http://schemas.microsoft.com/office/drawing/2014/main" id="{3310079B-FCFA-40BE-819E-3E0DD0842F65}"/>
              </a:ext>
            </a:extLst>
          </p:cNvPr>
          <p:cNvSpPr txBox="1"/>
          <p:nvPr/>
        </p:nvSpPr>
        <p:spPr>
          <a:xfrm>
            <a:off x="958332" y="1305909"/>
            <a:ext cx="8212172" cy="923330"/>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　令和２年度時点で府内</a:t>
            </a:r>
            <a:r>
              <a:rPr kumimoji="1" lang="en-US" altLang="ja-JP" dirty="0">
                <a:latin typeface="BIZ UDPゴシック" panose="020B0400000000000000" pitchFamily="50" charset="-128"/>
                <a:ea typeface="BIZ UDPゴシック" panose="020B0400000000000000" pitchFamily="50" charset="-128"/>
              </a:rPr>
              <a:t>43</a:t>
            </a:r>
            <a:r>
              <a:rPr kumimoji="1" lang="ja-JP" altLang="en-US" dirty="0">
                <a:latin typeface="BIZ UDPゴシック" panose="020B0400000000000000" pitchFamily="50" charset="-128"/>
                <a:ea typeface="BIZ UDPゴシック" panose="020B0400000000000000" pitchFamily="50" charset="-128"/>
              </a:rPr>
              <a:t>市町村のうち大気汚染関連（ばいじん規制）に関して</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〇　府が直接規制を行う市町は</a:t>
            </a:r>
            <a:r>
              <a:rPr kumimoji="1" lang="en-US" altLang="ja-JP" dirty="0">
                <a:latin typeface="BIZ UDPゴシック" panose="020B0400000000000000" pitchFamily="50" charset="-128"/>
                <a:ea typeface="BIZ UDPゴシック" panose="020B0400000000000000" pitchFamily="50" charset="-128"/>
              </a:rPr>
              <a:t>16</a:t>
            </a:r>
            <a:r>
              <a:rPr kumimoji="1" lang="ja-JP" altLang="en-US" dirty="0">
                <a:latin typeface="BIZ UDPゴシック" panose="020B0400000000000000" pitchFamily="50" charset="-128"/>
                <a:ea typeface="BIZ UDPゴシック" panose="020B0400000000000000" pitchFamily="50" charset="-128"/>
              </a:rPr>
              <a:t>市町</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〇　法や府条例で市町村が規制権限を有するものは</a:t>
            </a:r>
            <a:r>
              <a:rPr kumimoji="1" lang="en-US" altLang="ja-JP" dirty="0">
                <a:latin typeface="BIZ UDPゴシック" panose="020B0400000000000000" pitchFamily="50" charset="-128"/>
                <a:ea typeface="BIZ UDPゴシック" panose="020B0400000000000000" pitchFamily="50" charset="-128"/>
              </a:rPr>
              <a:t>27</a:t>
            </a:r>
            <a:r>
              <a:rPr kumimoji="1" lang="ja-JP" altLang="en-US" dirty="0">
                <a:latin typeface="BIZ UDPゴシック" panose="020B0400000000000000" pitchFamily="50" charset="-128"/>
                <a:ea typeface="BIZ UDPゴシック" panose="020B0400000000000000" pitchFamily="50" charset="-128"/>
              </a:rPr>
              <a:t>市町村　　である。</a:t>
            </a:r>
          </a:p>
        </p:txBody>
      </p:sp>
      <p:graphicFrame>
        <p:nvGraphicFramePr>
          <p:cNvPr id="12" name="表 11">
            <a:extLst>
              <a:ext uri="{FF2B5EF4-FFF2-40B4-BE49-F238E27FC236}">
                <a16:creationId xmlns:a16="http://schemas.microsoft.com/office/drawing/2014/main" id="{A5160122-B571-4756-A56B-438637EF37A6}"/>
              </a:ext>
            </a:extLst>
          </p:cNvPr>
          <p:cNvGraphicFramePr>
            <a:graphicFrameLocks noGrp="1"/>
          </p:cNvGraphicFramePr>
          <p:nvPr>
            <p:extLst>
              <p:ext uri="{D42A27DB-BD31-4B8C-83A1-F6EECF244321}">
                <p14:modId xmlns:p14="http://schemas.microsoft.com/office/powerpoint/2010/main" val="272966776"/>
              </p:ext>
            </p:extLst>
          </p:nvPr>
        </p:nvGraphicFramePr>
        <p:xfrm>
          <a:off x="1181519" y="2561342"/>
          <a:ext cx="7766148" cy="4104001"/>
        </p:xfrm>
        <a:graphic>
          <a:graphicData uri="http://schemas.openxmlformats.org/drawingml/2006/table">
            <a:tbl>
              <a:tblPr firstRow="1" firstCol="1" bandRow="1">
                <a:tableStyleId>{5C22544A-7EE6-4342-B048-85BDC9FD1C3A}</a:tableStyleId>
              </a:tblPr>
              <a:tblGrid>
                <a:gridCol w="2096091">
                  <a:extLst>
                    <a:ext uri="{9D8B030D-6E8A-4147-A177-3AD203B41FA5}">
                      <a16:colId xmlns:a16="http://schemas.microsoft.com/office/drawing/2014/main" val="3835309856"/>
                    </a:ext>
                  </a:extLst>
                </a:gridCol>
                <a:gridCol w="4611885">
                  <a:extLst>
                    <a:ext uri="{9D8B030D-6E8A-4147-A177-3AD203B41FA5}">
                      <a16:colId xmlns:a16="http://schemas.microsoft.com/office/drawing/2014/main" val="2911551775"/>
                    </a:ext>
                  </a:extLst>
                </a:gridCol>
                <a:gridCol w="455827">
                  <a:extLst>
                    <a:ext uri="{9D8B030D-6E8A-4147-A177-3AD203B41FA5}">
                      <a16:colId xmlns:a16="http://schemas.microsoft.com/office/drawing/2014/main" val="1888701746"/>
                    </a:ext>
                  </a:extLst>
                </a:gridCol>
                <a:gridCol w="602345">
                  <a:extLst>
                    <a:ext uri="{9D8B030D-6E8A-4147-A177-3AD203B41FA5}">
                      <a16:colId xmlns:a16="http://schemas.microsoft.com/office/drawing/2014/main" val="3877618380"/>
                    </a:ext>
                  </a:extLst>
                </a:gridCol>
              </a:tblGrid>
              <a:tr h="511057">
                <a:tc>
                  <a:txBody>
                    <a:bodyPr/>
                    <a:lstStyle/>
                    <a:p>
                      <a:pPr algn="l">
                        <a:lnSpc>
                          <a:spcPct val="150000"/>
                        </a:lnSpc>
                        <a:spcAft>
                          <a:spcPts val="0"/>
                        </a:spcAft>
                      </a:pPr>
                      <a:r>
                        <a:rPr lang="en-US" sz="1400" kern="100" dirty="0">
                          <a:solidFill>
                            <a:schemeClr val="tx1"/>
                          </a:solidFill>
                          <a:effectLst/>
                          <a:latin typeface="BIZ UDPゴシック" panose="020B0400000000000000" pitchFamily="50" charset="-128"/>
                          <a:ea typeface="BIZ UDPゴシック" panose="020B0400000000000000" pitchFamily="50" charset="-128"/>
                        </a:rPr>
                        <a:t> </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ct val="150000"/>
                        </a:lnSpc>
                        <a:spcAft>
                          <a:spcPts val="0"/>
                        </a:spcAft>
                      </a:pPr>
                      <a:r>
                        <a:rPr lang="ja-JP" sz="1400" kern="100" dirty="0">
                          <a:solidFill>
                            <a:schemeClr val="tx1"/>
                          </a:solidFill>
                          <a:effectLst/>
                          <a:latin typeface="BIZ UDPゴシック" panose="020B0400000000000000" pitchFamily="50" charset="-128"/>
                          <a:ea typeface="BIZ UDPゴシック" panose="020B0400000000000000" pitchFamily="50" charset="-128"/>
                        </a:rPr>
                        <a:t>市町村</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gridSpan="2">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数</a:t>
                      </a:r>
                      <a:endParaRPr lang="ja-JP"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pPr algn="ctr">
                        <a:lnSpc>
                          <a:spcPct val="100000"/>
                        </a:lnSpc>
                        <a:spcAft>
                          <a:spcPts val="0"/>
                        </a:spcAft>
                      </a:pPr>
                      <a:endParaRPr lang="ja-JP" sz="16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769368805"/>
                  </a:ext>
                </a:extLst>
              </a:tr>
              <a:tr h="1071446">
                <a:tc>
                  <a:txBody>
                    <a:bodyPr/>
                    <a:lstStyle/>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府が直接規制指導等を行っている自治体</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（府所管市町）</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守口市、大東市、和泉市、柏原市、羽曳野市、</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門真市、摂津市、高石市、藤井寺市、泉南市、</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四條畷市、交野市、島本町、熊取町、田尻町、岬町</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gridSpan="2">
                  <a:txBody>
                    <a:bodyPr/>
                    <a:lstStyle/>
                    <a:p>
                      <a:pPr algn="ctr">
                        <a:lnSpc>
                          <a:spcPct val="150000"/>
                        </a:lnSpc>
                        <a:spcAft>
                          <a:spcPts val="0"/>
                        </a:spcAft>
                      </a:pPr>
                      <a:r>
                        <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16</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pPr algn="ctr">
                        <a:lnSpc>
                          <a:spcPct val="100000"/>
                        </a:lnSpc>
                        <a:spcAft>
                          <a:spcPts val="0"/>
                        </a:spcAft>
                      </a:pPr>
                      <a:endParaRPr lang="ja-JP" sz="16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503178129"/>
                  </a:ext>
                </a:extLst>
              </a:tr>
              <a:tr h="1071446">
                <a:tc>
                  <a:txBody>
                    <a:bodyPr/>
                    <a:lstStyle/>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大気汚染防止法で</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権限を有する自治体</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50000"/>
                        </a:lnSpc>
                        <a:spcAft>
                          <a:spcPts val="0"/>
                        </a:spcAft>
                      </a:pPr>
                      <a:r>
                        <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指定市・中核市）</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lnSpc>
                          <a:spcPct val="150000"/>
                        </a:lnSpc>
                        <a:spcAft>
                          <a:spcPts val="0"/>
                        </a:spcAft>
                      </a:pPr>
                      <a:r>
                        <a:rPr lang="ja-JP" sz="1400" u="none" kern="100" dirty="0">
                          <a:solidFill>
                            <a:schemeClr val="tx1"/>
                          </a:solidFill>
                          <a:effectLst/>
                          <a:latin typeface="BIZ UDPゴシック" panose="020B0400000000000000" pitchFamily="50" charset="-128"/>
                          <a:ea typeface="BIZ UDPゴシック" panose="020B0400000000000000" pitchFamily="50" charset="-128"/>
                        </a:rPr>
                        <a:t>大阪市、堺市、豊中市、吹田市、高槻市、</a:t>
                      </a:r>
                      <a:endParaRPr lang="en-US" altLang="ja-JP" sz="1400" u="none" kern="100" dirty="0">
                        <a:solidFill>
                          <a:schemeClr val="tx1"/>
                        </a:solidFill>
                        <a:effectLst/>
                        <a:latin typeface="BIZ UDPゴシック" panose="020B0400000000000000" pitchFamily="50" charset="-128"/>
                        <a:ea typeface="BIZ UDPゴシック" panose="020B0400000000000000" pitchFamily="50" charset="-128"/>
                      </a:endParaRPr>
                    </a:p>
                    <a:p>
                      <a:pPr algn="l">
                        <a:lnSpc>
                          <a:spcPct val="150000"/>
                        </a:lnSpc>
                        <a:spcAft>
                          <a:spcPts val="0"/>
                        </a:spcAft>
                      </a:pPr>
                      <a:r>
                        <a:rPr lang="ja-JP" sz="1400" u="none" kern="100" dirty="0">
                          <a:solidFill>
                            <a:schemeClr val="tx1"/>
                          </a:solidFill>
                          <a:effectLst/>
                          <a:latin typeface="BIZ UDPゴシック" panose="020B0400000000000000" pitchFamily="50" charset="-128"/>
                          <a:ea typeface="BIZ UDPゴシック" panose="020B0400000000000000" pitchFamily="50" charset="-128"/>
                        </a:rPr>
                        <a:t>枚方市、</a:t>
                      </a:r>
                      <a:r>
                        <a:rPr lang="ja-JP" altLang="en-US" sz="1400" u="none" kern="100" dirty="0">
                          <a:solidFill>
                            <a:schemeClr val="tx1"/>
                          </a:solidFill>
                          <a:effectLst/>
                          <a:latin typeface="BIZ UDPゴシック" panose="020B0400000000000000" pitchFamily="50" charset="-128"/>
                          <a:ea typeface="BIZ UDPゴシック" panose="020B0400000000000000" pitchFamily="50" charset="-128"/>
                        </a:rPr>
                        <a:t>八尾市、</a:t>
                      </a:r>
                      <a:r>
                        <a:rPr lang="ja-JP" altLang="ja-JP" sz="1400" u="none" kern="100" dirty="0">
                          <a:solidFill>
                            <a:schemeClr val="tx1"/>
                          </a:solidFill>
                          <a:effectLst/>
                          <a:latin typeface="BIZ UDPゴシック" panose="020B0400000000000000" pitchFamily="50" charset="-128"/>
                          <a:ea typeface="BIZ UDPゴシック" panose="020B0400000000000000" pitchFamily="50" charset="-128"/>
                        </a:rPr>
                        <a:t>寝屋川市、</a:t>
                      </a:r>
                      <a:r>
                        <a:rPr lang="ja-JP" sz="1400" u="none" kern="100" dirty="0">
                          <a:solidFill>
                            <a:schemeClr val="tx1"/>
                          </a:solidFill>
                          <a:effectLst/>
                          <a:latin typeface="BIZ UDPゴシック" panose="020B0400000000000000" pitchFamily="50" charset="-128"/>
                          <a:ea typeface="BIZ UDPゴシック" panose="020B0400000000000000" pitchFamily="50" charset="-128"/>
                        </a:rPr>
                        <a:t>東大阪市</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9</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rowSpan="2">
                  <a:txBody>
                    <a:bodyPr/>
                    <a:lstStyle/>
                    <a:p>
                      <a:pPr algn="ctr">
                        <a:lnSpc>
                          <a:spcPct val="150000"/>
                        </a:lnSpc>
                        <a:spcAft>
                          <a:spcPts val="0"/>
                        </a:spcAft>
                      </a:pPr>
                      <a:r>
                        <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27</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8823659"/>
                  </a:ext>
                </a:extLst>
              </a:tr>
              <a:tr h="1450052">
                <a:tc>
                  <a:txBody>
                    <a:bodyPr/>
                    <a:lstStyle/>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府条例で権限を移譲している自治体</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岸和田市、</a:t>
                      </a:r>
                      <a:r>
                        <a:rPr lang="ja-JP" altLang="ja-JP" sz="1400" kern="100" dirty="0">
                          <a:solidFill>
                            <a:schemeClr val="tx1"/>
                          </a:solidFill>
                          <a:effectLst/>
                          <a:latin typeface="BIZ UDPゴシック" panose="020B0400000000000000" pitchFamily="50" charset="-128"/>
                          <a:ea typeface="BIZ UDPゴシック" panose="020B0400000000000000" pitchFamily="50" charset="-128"/>
                        </a:rPr>
                        <a:t>池田市、泉大津市、貝塚市、</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茨木市、</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泉佐野市、</a:t>
                      </a:r>
                      <a:r>
                        <a:rPr lang="ja-JP" altLang="ja-JP" sz="1400" kern="100" dirty="0">
                          <a:solidFill>
                            <a:schemeClr val="tx1"/>
                          </a:solidFill>
                          <a:effectLst/>
                          <a:latin typeface="BIZ UDPゴシック" panose="020B0400000000000000" pitchFamily="50" charset="-128"/>
                          <a:ea typeface="BIZ UDPゴシック" panose="020B0400000000000000" pitchFamily="50" charset="-128"/>
                        </a:rPr>
                        <a:t>富田林市、河内長野市、松原市、</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p>
                      <a:pPr algn="l">
                        <a:lnSpc>
                          <a:spcPct val="150000"/>
                        </a:lnSpc>
                        <a:spcAft>
                          <a:spcPts val="0"/>
                        </a:spcAft>
                      </a:pPr>
                      <a:r>
                        <a:rPr lang="ja-JP" altLang="ja-JP" sz="1400" kern="100" dirty="0">
                          <a:solidFill>
                            <a:schemeClr val="tx1"/>
                          </a:solidFill>
                          <a:effectLst/>
                          <a:latin typeface="BIZ UDPゴシック" panose="020B0400000000000000" pitchFamily="50" charset="-128"/>
                          <a:ea typeface="BIZ UDPゴシック" panose="020B0400000000000000" pitchFamily="50" charset="-128"/>
                        </a:rPr>
                        <a:t>箕面市、大阪狭山市、阪南市</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a:t>
                      </a:r>
                      <a:r>
                        <a:rPr lang="ja-JP" altLang="ja-JP" sz="1400" kern="100" dirty="0">
                          <a:solidFill>
                            <a:schemeClr val="tx1"/>
                          </a:solidFill>
                          <a:effectLst/>
                          <a:latin typeface="BIZ UDPゴシック" panose="020B0400000000000000" pitchFamily="50" charset="-128"/>
                          <a:ea typeface="BIZ UDPゴシック" panose="020B0400000000000000" pitchFamily="50" charset="-128"/>
                        </a:rPr>
                        <a:t>豊能町、能勢町、</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p>
                      <a:pPr algn="l">
                        <a:lnSpc>
                          <a:spcPct val="150000"/>
                        </a:lnSpc>
                        <a:spcAft>
                          <a:spcPts val="0"/>
                        </a:spcAft>
                      </a:pPr>
                      <a:r>
                        <a:rPr lang="ja-JP" altLang="ja-JP" sz="1400" kern="100" dirty="0">
                          <a:solidFill>
                            <a:schemeClr val="tx1"/>
                          </a:solidFill>
                          <a:effectLst/>
                          <a:latin typeface="BIZ UDPゴシック" panose="020B0400000000000000" pitchFamily="50" charset="-128"/>
                          <a:ea typeface="BIZ UDPゴシック" panose="020B0400000000000000" pitchFamily="50" charset="-128"/>
                        </a:rPr>
                        <a:t>忠岡町、太子町、河南町、千早赤阪村</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18</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vMerge="1">
                  <a:txBody>
                    <a:bodyPr/>
                    <a:lstStyle/>
                    <a:p>
                      <a:pPr algn="ctr">
                        <a:lnSpc>
                          <a:spcPct val="100000"/>
                        </a:lnSpc>
                        <a:spcAft>
                          <a:spcPts val="0"/>
                        </a:spcAft>
                      </a:pPr>
                      <a:endParaRPr lang="ja-JP" sz="16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4148893803"/>
                  </a:ext>
                </a:extLst>
              </a:tr>
            </a:tbl>
          </a:graphicData>
        </a:graphic>
      </p:graphicFrame>
      <p:sp>
        <p:nvSpPr>
          <p:cNvPr id="4" name="スライド番号プレースホルダー 3">
            <a:extLst>
              <a:ext uri="{FF2B5EF4-FFF2-40B4-BE49-F238E27FC236}">
                <a16:creationId xmlns:a16="http://schemas.microsoft.com/office/drawing/2014/main" id="{3E635A2A-9964-42C1-80DA-9E511EB6DB85}"/>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31</a:t>
            </a:fld>
            <a:endParaRPr lang="en-US">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442066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23AA7A2D-56A2-47BA-8ADE-ACF135436EA9}"/>
              </a:ext>
            </a:extLst>
          </p:cNvPr>
          <p:cNvSpPr>
            <a:spLocks noGrp="1"/>
          </p:cNvSpPr>
          <p:nvPr>
            <p:ph type="title"/>
          </p:nvPr>
        </p:nvSpPr>
        <p:spPr>
          <a:xfrm>
            <a:off x="1174934" y="321291"/>
            <a:ext cx="7876146" cy="786063"/>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（参考）各規制手法の内容と特徴について</a:t>
            </a:r>
            <a:endParaRPr kumimoji="1" lang="ja-JP" altLang="en-US" sz="2800" dirty="0"/>
          </a:p>
        </p:txBody>
      </p:sp>
      <p:graphicFrame>
        <p:nvGraphicFramePr>
          <p:cNvPr id="10" name="コンテンツ プレースホルダー 4">
            <a:extLst>
              <a:ext uri="{FF2B5EF4-FFF2-40B4-BE49-F238E27FC236}">
                <a16:creationId xmlns:a16="http://schemas.microsoft.com/office/drawing/2014/main" id="{746B45AE-4E71-4BE0-A184-83A2548C4A8A}"/>
              </a:ext>
            </a:extLst>
          </p:cNvPr>
          <p:cNvGraphicFramePr>
            <a:graphicFrameLocks/>
          </p:cNvGraphicFramePr>
          <p:nvPr>
            <p:extLst>
              <p:ext uri="{D42A27DB-BD31-4B8C-83A1-F6EECF244321}">
                <p14:modId xmlns:p14="http://schemas.microsoft.com/office/powerpoint/2010/main" val="1539183670"/>
              </p:ext>
            </p:extLst>
          </p:nvPr>
        </p:nvGraphicFramePr>
        <p:xfrm>
          <a:off x="715499" y="1191846"/>
          <a:ext cx="8912894" cy="5523137"/>
        </p:xfrm>
        <a:graphic>
          <a:graphicData uri="http://schemas.openxmlformats.org/drawingml/2006/table">
            <a:tbl>
              <a:tblPr firstRow="1" firstCol="1" bandRow="1">
                <a:tableStyleId>{21E4AEA4-8DFA-4A89-87EB-49C32662AFE0}</a:tableStyleId>
              </a:tblPr>
              <a:tblGrid>
                <a:gridCol w="910101">
                  <a:extLst>
                    <a:ext uri="{9D8B030D-6E8A-4147-A177-3AD203B41FA5}">
                      <a16:colId xmlns:a16="http://schemas.microsoft.com/office/drawing/2014/main" val="1336758657"/>
                    </a:ext>
                  </a:extLst>
                </a:gridCol>
                <a:gridCol w="2220686">
                  <a:extLst>
                    <a:ext uri="{9D8B030D-6E8A-4147-A177-3AD203B41FA5}">
                      <a16:colId xmlns:a16="http://schemas.microsoft.com/office/drawing/2014/main" val="3513613546"/>
                    </a:ext>
                  </a:extLst>
                </a:gridCol>
                <a:gridCol w="5782107">
                  <a:extLst>
                    <a:ext uri="{9D8B030D-6E8A-4147-A177-3AD203B41FA5}">
                      <a16:colId xmlns:a16="http://schemas.microsoft.com/office/drawing/2014/main" val="3965397356"/>
                    </a:ext>
                  </a:extLst>
                </a:gridCol>
              </a:tblGrid>
              <a:tr h="333646">
                <a:tc>
                  <a:txBody>
                    <a:bodyPr/>
                    <a:lstStyle/>
                    <a:p>
                      <a:pPr algn="ctr"/>
                      <a:r>
                        <a:rPr kumimoji="1" lang="ja-JP" altLang="en-US" sz="1400" dirty="0">
                          <a:latin typeface="BIZ UDPゴシック" panose="020B0400000000000000" pitchFamily="50" charset="-128"/>
                          <a:ea typeface="BIZ UDPゴシック" panose="020B0400000000000000" pitchFamily="50" charset="-128"/>
                        </a:rPr>
                        <a:t>規制手法</a:t>
                      </a:r>
                    </a:p>
                  </a:txBody>
                  <a:tcP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内容</a:t>
                      </a:r>
                    </a:p>
                  </a:txBody>
                  <a:tcP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特徴</a:t>
                      </a:r>
                    </a:p>
                  </a:txBody>
                  <a:tcPr/>
                </a:tc>
                <a:extLst>
                  <a:ext uri="{0D108BD9-81ED-4DB2-BD59-A6C34878D82A}">
                    <a16:rowId xmlns:a16="http://schemas.microsoft.com/office/drawing/2014/main" val="2853282061"/>
                  </a:ext>
                </a:extLst>
              </a:tr>
              <a:tr h="1267858">
                <a:tc>
                  <a:txBody>
                    <a:bodyPr/>
                    <a:lstStyle/>
                    <a:p>
                      <a:pPr algn="ctr"/>
                      <a:r>
                        <a:rPr kumimoji="1" lang="ja-JP" altLang="en-US" sz="1400" dirty="0">
                          <a:latin typeface="BIZ UDPゴシック" panose="020B0400000000000000" pitchFamily="50" charset="-128"/>
                          <a:ea typeface="BIZ UDPゴシック" panose="020B0400000000000000" pitchFamily="50" charset="-128"/>
                        </a:rPr>
                        <a:t>排出基準</a:t>
                      </a:r>
                    </a:p>
                  </a:txBody>
                  <a:tcPr/>
                </a:tc>
                <a:tc>
                  <a:txBody>
                    <a:bodyPr/>
                    <a:lstStyle/>
                    <a:p>
                      <a:r>
                        <a:rPr kumimoji="1" lang="ja-JP" altLang="en-US" sz="1400" dirty="0">
                          <a:latin typeface="BIZ UDPゴシック" panose="020B0400000000000000" pitchFamily="50" charset="-128"/>
                          <a:ea typeface="BIZ UDPゴシック" panose="020B0400000000000000" pitchFamily="50" charset="-128"/>
                        </a:rPr>
                        <a:t>排出口における濃度基準の上限を設定。</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（大防法）</a:t>
                      </a:r>
                    </a:p>
                  </a:txBody>
                  <a:tcPr/>
                </a:tc>
                <a:tc>
                  <a:txBody>
                    <a:bodyPr/>
                    <a:lstStyle/>
                    <a:p>
                      <a:r>
                        <a:rPr kumimoji="1" lang="ja-JP" altLang="en-US" sz="1400" dirty="0">
                          <a:latin typeface="BIZ UDPゴシック" panose="020B0400000000000000" pitchFamily="50" charset="-128"/>
                          <a:ea typeface="BIZ UDPゴシック" panose="020B0400000000000000" pitchFamily="50" charset="-128"/>
                        </a:rPr>
                        <a:t>・濃度基準が数値であるため、</a:t>
                      </a:r>
                      <a:r>
                        <a:rPr kumimoji="1" lang="ja-JP" altLang="en-US" sz="1400" u="sng" dirty="0">
                          <a:latin typeface="BIZ UDPゴシック" panose="020B0400000000000000" pitchFamily="50" charset="-128"/>
                          <a:ea typeface="BIZ UDPゴシック" panose="020B0400000000000000" pitchFamily="50" charset="-128"/>
                        </a:rPr>
                        <a:t>基準遵守状況の把握が比較的容易</a:t>
                      </a:r>
                      <a:endParaRPr kumimoji="1" lang="en-US" altLang="ja-JP" sz="1400" u="sng"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u="sng" dirty="0">
                          <a:latin typeface="BIZ UDPゴシック" panose="020B0400000000000000" pitchFamily="50" charset="-128"/>
                          <a:ea typeface="BIZ UDPゴシック" panose="020B0400000000000000" pitchFamily="50" charset="-128"/>
                        </a:rPr>
                        <a:t>事業者の業種や業態ごとに現実的かつ効果的な対策が選択可能</a:t>
                      </a:r>
                      <a:endParaRPr kumimoji="1" lang="en-US" altLang="ja-JP" sz="1400" u="sng" dirty="0">
                        <a:latin typeface="BIZ UDPゴシック" panose="020B0400000000000000" pitchFamily="50" charset="-128"/>
                        <a:ea typeface="BIZ UDPゴシック" panose="020B0400000000000000" pitchFamily="50" charset="-128"/>
                      </a:endParaRPr>
                    </a:p>
                    <a:p>
                      <a:r>
                        <a:rPr kumimoji="1" lang="ja-JP" altLang="en-US" sz="1400" u="none" dirty="0">
                          <a:latin typeface="BIZ UDPゴシック" panose="020B0400000000000000" pitchFamily="50" charset="-128"/>
                          <a:ea typeface="BIZ UDPゴシック" panose="020B0400000000000000" pitchFamily="50" charset="-128"/>
                        </a:rPr>
                        <a:t>・行政に過大な負担をかけず、</a:t>
                      </a:r>
                      <a:r>
                        <a:rPr kumimoji="1" lang="ja-JP" altLang="en-US" sz="1400" u="sng" dirty="0">
                          <a:latin typeface="BIZ UDPゴシック" panose="020B0400000000000000" pitchFamily="50" charset="-128"/>
                          <a:ea typeface="BIZ UDPゴシック" panose="020B0400000000000000" pitchFamily="50" charset="-128"/>
                        </a:rPr>
                        <a:t>指導等が行いやすく実効性が高い</a:t>
                      </a:r>
                      <a:endParaRPr kumimoji="1" lang="en-US" altLang="ja-JP" sz="1400" u="sng"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・基準遵守状況の確認のためには</a:t>
                      </a:r>
                      <a:r>
                        <a:rPr kumimoji="1" lang="ja-JP" altLang="en-US" sz="1400" u="sng" dirty="0">
                          <a:latin typeface="BIZ UDPゴシック" panose="020B0400000000000000" pitchFamily="50" charset="-128"/>
                          <a:ea typeface="BIZ UDPゴシック" panose="020B0400000000000000" pitchFamily="50" charset="-128"/>
                        </a:rPr>
                        <a:t>費用負担の伴う排ガス測定が必要</a:t>
                      </a:r>
                      <a:endParaRPr kumimoji="1" lang="en-US" altLang="ja-JP" sz="1400" u="sng" dirty="0">
                        <a:latin typeface="BIZ UDPゴシック" panose="020B0400000000000000" pitchFamily="50" charset="-128"/>
                        <a:ea typeface="BIZ UDPゴシック" panose="020B0400000000000000" pitchFamily="50" charset="-128"/>
                      </a:endParaRPr>
                    </a:p>
                    <a:p>
                      <a:r>
                        <a:rPr kumimoji="1" lang="ja-JP" altLang="en-US" sz="1400" u="none" dirty="0">
                          <a:latin typeface="BIZ UDPゴシック" panose="020B0400000000000000" pitchFamily="50" charset="-128"/>
                          <a:ea typeface="BIZ UDPゴシック" panose="020B0400000000000000" pitchFamily="50" charset="-128"/>
                        </a:rPr>
                        <a:t>・</a:t>
                      </a:r>
                      <a:r>
                        <a:rPr kumimoji="1" lang="ja-JP" altLang="en-US" sz="1400" u="sng" dirty="0">
                          <a:latin typeface="BIZ UDPゴシック" panose="020B0400000000000000" pitchFamily="50" charset="-128"/>
                          <a:ea typeface="BIZ UDPゴシック" panose="020B0400000000000000" pitchFamily="50" charset="-128"/>
                        </a:rPr>
                        <a:t>短時間で排ガス濃度に変動がある場合、正確な測定が困難</a:t>
                      </a:r>
                      <a:endParaRPr kumimoji="1" lang="en-US" altLang="ja-JP" sz="1400" u="sng"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・設備によっては基準値の設定が困難</a:t>
                      </a:r>
                    </a:p>
                  </a:txBody>
                  <a:tcPr/>
                </a:tc>
                <a:extLst>
                  <a:ext uri="{0D108BD9-81ED-4DB2-BD59-A6C34878D82A}">
                    <a16:rowId xmlns:a16="http://schemas.microsoft.com/office/drawing/2014/main" val="2410692084"/>
                  </a:ext>
                </a:extLst>
              </a:tr>
              <a:tr h="1501411">
                <a:tc>
                  <a:txBody>
                    <a:bodyPr/>
                    <a:lstStyle/>
                    <a:p>
                      <a:pPr algn="ctr"/>
                      <a:r>
                        <a:rPr kumimoji="1" lang="ja-JP" altLang="en-US" sz="1400" dirty="0">
                          <a:latin typeface="BIZ UDPゴシック" panose="020B0400000000000000" pitchFamily="50" charset="-128"/>
                          <a:ea typeface="BIZ UDPゴシック" panose="020B0400000000000000" pitchFamily="50" charset="-128"/>
                        </a:rPr>
                        <a:t>設備構造基準</a:t>
                      </a:r>
                    </a:p>
                  </a:txBody>
                  <a:tcPr/>
                </a:tc>
                <a:tc>
                  <a:txBody>
                    <a:bodyPr/>
                    <a:lstStyle/>
                    <a:p>
                      <a:r>
                        <a:rPr kumimoji="1" lang="ja-JP" altLang="en-US" sz="1400" dirty="0">
                          <a:latin typeface="BIZ UDPゴシック" panose="020B0400000000000000" pitchFamily="50" charset="-128"/>
                          <a:ea typeface="BIZ UDPゴシック" panose="020B0400000000000000" pitchFamily="50" charset="-128"/>
                        </a:rPr>
                        <a:t>処理装置等の設備設置や密閉化等の構造の基準を排出施設の種類ごとに規定。</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（条例：届出施設規制）</a:t>
                      </a:r>
                    </a:p>
                  </a:txBody>
                  <a:tcPr/>
                </a:tc>
                <a:tc>
                  <a:txBody>
                    <a:bodyPr/>
                    <a:lstStyle/>
                    <a:p>
                      <a:r>
                        <a:rPr kumimoji="1" lang="ja-JP" altLang="en-US" sz="1400" dirty="0">
                          <a:latin typeface="BIZ UDPゴシック" panose="020B0400000000000000" pitchFamily="50" charset="-128"/>
                          <a:ea typeface="BIZ UDPゴシック" panose="020B0400000000000000" pitchFamily="50" charset="-128"/>
                        </a:rPr>
                        <a:t>・一律の対策を実施させることで</a:t>
                      </a:r>
                      <a:r>
                        <a:rPr kumimoji="1" lang="ja-JP" altLang="en-US" sz="1400" u="sng" dirty="0">
                          <a:latin typeface="BIZ UDPゴシック" panose="020B0400000000000000" pitchFamily="50" charset="-128"/>
                          <a:ea typeface="BIZ UDPゴシック" panose="020B0400000000000000" pitchFamily="50" charset="-128"/>
                        </a:rPr>
                        <a:t>排出抑制に効果的</a:t>
                      </a:r>
                      <a:endParaRPr kumimoji="1" lang="en-US" altLang="ja-JP" sz="1400" u="sng"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排出量が比較的少ない事業者にとって不公平感が出る</a:t>
                      </a:r>
                      <a:endParaRPr lang="en-US" altLang="ja-JP" sz="1400" u="sng"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・一律規制であることから</a:t>
                      </a:r>
                      <a:r>
                        <a:rPr lang="ja-JP" altLang="en-US" sz="1400" u="sng" dirty="0">
                          <a:latin typeface="BIZ UDPゴシック" panose="020B0400000000000000" pitchFamily="50" charset="-128"/>
                          <a:ea typeface="BIZ UDPゴシック" panose="020B0400000000000000" pitchFamily="50" charset="-128"/>
                        </a:rPr>
                        <a:t>事業者自らによる効果的な排出抑制の検討機会を奪う</a:t>
                      </a:r>
                      <a:endParaRPr kumimoji="1" lang="en-US" altLang="ja-JP" sz="1400" u="sng"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u="sng" dirty="0">
                          <a:latin typeface="BIZ UDPゴシック" panose="020B0400000000000000" pitchFamily="50" charset="-128"/>
                          <a:ea typeface="BIZ UDPゴシック" panose="020B0400000000000000" pitchFamily="50" charset="-128"/>
                        </a:rPr>
                        <a:t>比較的費用負担が大きく、中小企業にとっては遵守困難なケースがある</a:t>
                      </a:r>
                      <a:endParaRPr kumimoji="1" lang="en-US" altLang="ja-JP" sz="1400" u="sng"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・維持管理等については事業者任せとなる</a:t>
                      </a:r>
                    </a:p>
                  </a:txBody>
                  <a:tcPr/>
                </a:tc>
                <a:extLst>
                  <a:ext uri="{0D108BD9-81ED-4DB2-BD59-A6C34878D82A}">
                    <a16:rowId xmlns:a16="http://schemas.microsoft.com/office/drawing/2014/main" val="1336402633"/>
                  </a:ext>
                </a:extLst>
              </a:tr>
              <a:tr h="858576">
                <a:tc>
                  <a:txBody>
                    <a:bodyPr/>
                    <a:lstStyle/>
                    <a:p>
                      <a:pPr algn="ctr"/>
                      <a:r>
                        <a:rPr kumimoji="1" lang="ja-JP" altLang="en-US" sz="1400" dirty="0">
                          <a:latin typeface="BIZ UDPゴシック" panose="020B0400000000000000" pitchFamily="50" charset="-128"/>
                          <a:ea typeface="BIZ UDPゴシック" panose="020B0400000000000000" pitchFamily="50" charset="-128"/>
                        </a:rPr>
                        <a:t>原料使用基準</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原料に含まれる溶剤含有率の上限値を設定。</a:t>
                      </a:r>
                      <a:endParaRPr kumimoji="1" lang="en-US" altLang="ja-JP" sz="14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（条例：届出施設規制）</a:t>
                      </a:r>
                    </a:p>
                  </a:txBody>
                  <a:tcPr/>
                </a:tc>
                <a:tc>
                  <a:txBody>
                    <a:bodyPr/>
                    <a:lstStyle/>
                    <a:p>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u="sng" dirty="0">
                          <a:latin typeface="BIZ UDPゴシック" panose="020B0400000000000000" pitchFamily="50" charset="-128"/>
                          <a:ea typeface="BIZ UDPゴシック" panose="020B0400000000000000" pitchFamily="50" charset="-128"/>
                        </a:rPr>
                        <a:t>長期的視野に立つと重要で本質的な対策</a:t>
                      </a:r>
                      <a:endParaRPr kumimoji="1" lang="en-US" altLang="ja-JP" sz="1400" u="sng"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・原料供給メーカーの技術開発に依存</a:t>
                      </a:r>
                      <a:endParaRPr kumimoji="1" lang="en-US" altLang="ja-JP" sz="1400" dirty="0">
                        <a:latin typeface="BIZ UDPゴシック" panose="020B0400000000000000" pitchFamily="50" charset="-128"/>
                        <a:ea typeface="BIZ UDPゴシック" panose="020B0400000000000000" pitchFamily="50" charset="-128"/>
                      </a:endParaRPr>
                    </a:p>
                    <a:p>
                      <a:pPr marL="0" indent="0">
                        <a:buNone/>
                      </a:pPr>
                      <a:r>
                        <a:rPr kumimoji="1"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発注元から塗料指定を受ける場合があり、塗料を変更できないケースもある</a:t>
                      </a:r>
                      <a:endParaRPr lang="en-US" altLang="ja-JP" sz="1400" u="sng"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806463977"/>
                  </a:ext>
                </a:extLst>
              </a:tr>
              <a:tr h="1034305">
                <a:tc>
                  <a:txBody>
                    <a:bodyPr/>
                    <a:lstStyle/>
                    <a:p>
                      <a:pPr algn="ctr"/>
                      <a:r>
                        <a:rPr kumimoji="1" lang="ja-JP" altLang="en-US" sz="1400" dirty="0">
                          <a:latin typeface="BIZ UDPゴシック" panose="020B0400000000000000" pitchFamily="50" charset="-128"/>
                          <a:ea typeface="BIZ UDPゴシック" panose="020B0400000000000000" pitchFamily="50" charset="-128"/>
                        </a:rPr>
                        <a:t>総量規制基準</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工場全体から排出される</a:t>
                      </a:r>
                      <a:r>
                        <a:rPr kumimoji="1" lang="en-US" altLang="ja-JP" sz="1400" dirty="0">
                          <a:latin typeface="BIZ UDPゴシック" panose="020B0400000000000000" pitchFamily="50" charset="-128"/>
                          <a:ea typeface="BIZ UDPゴシック" panose="020B0400000000000000" pitchFamily="50" charset="-128"/>
                        </a:rPr>
                        <a:t>VOC</a:t>
                      </a:r>
                      <a:r>
                        <a:rPr kumimoji="1" lang="ja-JP" altLang="en-US" sz="1400" dirty="0">
                          <a:latin typeface="BIZ UDPゴシック" panose="020B0400000000000000" pitchFamily="50" charset="-128"/>
                          <a:ea typeface="BIZ UDPゴシック" panose="020B0400000000000000" pitchFamily="50" charset="-128"/>
                        </a:rPr>
                        <a:t>合計量の許容限度を設定。</a:t>
                      </a:r>
                      <a:endParaRPr kumimoji="1" lang="en-US" altLang="ja-JP" sz="14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（条例：届出工場規制）</a:t>
                      </a:r>
                    </a:p>
                  </a:txBody>
                  <a:tcPr/>
                </a:tc>
                <a:tc>
                  <a:txBody>
                    <a:bodyPr/>
                    <a:lstStyle/>
                    <a:p>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u="sng" dirty="0">
                          <a:latin typeface="BIZ UDPゴシック" panose="020B0400000000000000" pitchFamily="50" charset="-128"/>
                          <a:ea typeface="BIZ UDPゴシック" panose="020B0400000000000000" pitchFamily="50" charset="-128"/>
                        </a:rPr>
                        <a:t>大規模発生源からの削減に効果的</a:t>
                      </a:r>
                      <a:endParaRPr kumimoji="1" lang="en-US" altLang="ja-JP" sz="1400" u="sng"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u="sng" dirty="0">
                          <a:latin typeface="BIZ UDPゴシック" panose="020B0400000000000000" pitchFamily="50" charset="-128"/>
                          <a:ea typeface="BIZ UDPゴシック" panose="020B0400000000000000" pitchFamily="50" charset="-128"/>
                        </a:rPr>
                        <a:t>発生源の実情に応じて最適の対策が選択可能</a:t>
                      </a:r>
                      <a:endParaRPr kumimoji="1" lang="en-US" altLang="ja-JP" sz="1400" u="sng"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u="sng" dirty="0">
                          <a:latin typeface="BIZ UDPゴシック" panose="020B0400000000000000" pitchFamily="50" charset="-128"/>
                          <a:ea typeface="BIZ UDPゴシック" panose="020B0400000000000000" pitchFamily="50" charset="-128"/>
                        </a:rPr>
                        <a:t>基準遵守状況の把握が困難</a:t>
                      </a:r>
                      <a:endParaRPr kumimoji="1" lang="en-US" altLang="ja-JP" sz="1400" u="sng"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・工場全体からの排出量等を規模要件にしている場合、</a:t>
                      </a:r>
                      <a:r>
                        <a:rPr kumimoji="1" lang="ja-JP" altLang="en-US" sz="1400" u="sng" dirty="0">
                          <a:latin typeface="BIZ UDPゴシック" panose="020B0400000000000000" pitchFamily="50" charset="-128"/>
                          <a:ea typeface="BIZ UDPゴシック" panose="020B0400000000000000" pitchFamily="50" charset="-128"/>
                        </a:rPr>
                        <a:t>規制対象であるかすぐに把握することが困難</a:t>
                      </a:r>
                      <a:endParaRPr kumimoji="1" lang="en-US" altLang="ja-JP" sz="1400" u="sng"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・対策レベル（基準値）の設定が困難</a:t>
                      </a:r>
                    </a:p>
                  </a:txBody>
                  <a:tcPr/>
                </a:tc>
                <a:extLst>
                  <a:ext uri="{0D108BD9-81ED-4DB2-BD59-A6C34878D82A}">
                    <a16:rowId xmlns:a16="http://schemas.microsoft.com/office/drawing/2014/main" val="1723902651"/>
                  </a:ext>
                </a:extLst>
              </a:tr>
            </a:tbl>
          </a:graphicData>
        </a:graphic>
      </p:graphicFrame>
      <p:sp>
        <p:nvSpPr>
          <p:cNvPr id="12" name="スライド番号プレースホルダー 3">
            <a:extLst>
              <a:ext uri="{FF2B5EF4-FFF2-40B4-BE49-F238E27FC236}">
                <a16:creationId xmlns:a16="http://schemas.microsoft.com/office/drawing/2014/main" id="{F6595A0D-5464-4CB0-980C-18BA7999CC5F}"/>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32</a:t>
            </a:fld>
            <a:endParaRPr lang="en-US">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16785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70" y="609600"/>
            <a:ext cx="6984793" cy="1320800"/>
          </a:xfrm>
        </p:spPr>
        <p:txBody>
          <a:bodyPr>
            <a:normAutofit/>
          </a:bodyPr>
          <a:lstStyle/>
          <a:p>
            <a:r>
              <a:rPr lang="ja-JP" altLang="en-US" dirty="0">
                <a:latin typeface="BIZ UDPゴシック" panose="020B0400000000000000" pitchFamily="50" charset="-128"/>
                <a:ea typeface="BIZ UDPゴシック" panose="020B0400000000000000" pitchFamily="50" charset="-128"/>
              </a:rPr>
              <a:t>法及び条例の規制の内容</a:t>
            </a:r>
            <a:endParaRPr kumimoji="1" lang="ja-JP" altLang="en-US" dirty="0">
              <a:latin typeface="BIZ UDPゴシック" panose="020B0400000000000000" pitchFamily="50" charset="-128"/>
              <a:ea typeface="BIZ UDPゴシック" panose="020B0400000000000000" pitchFamily="50" charset="-128"/>
            </a:endParaRPr>
          </a:p>
        </p:txBody>
      </p:sp>
      <p:sp>
        <p:nvSpPr>
          <p:cNvPr id="12" name="Isosceles Triangle 11">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 name="コンテンツ プレースホルダー 4">
            <a:extLst>
              <a:ext uri="{FF2B5EF4-FFF2-40B4-BE49-F238E27FC236}">
                <a16:creationId xmlns:a16="http://schemas.microsoft.com/office/drawing/2014/main" id="{090F22FE-1D50-4F23-848F-3CA57E80914C}"/>
              </a:ext>
            </a:extLst>
          </p:cNvPr>
          <p:cNvSpPr>
            <a:spLocks noGrp="1"/>
          </p:cNvSpPr>
          <p:nvPr>
            <p:ph idx="1"/>
          </p:nvPr>
        </p:nvSpPr>
        <p:spPr>
          <a:xfrm>
            <a:off x="1278305" y="1465759"/>
            <a:ext cx="8072481" cy="4978400"/>
          </a:xfrm>
        </p:spPr>
        <p:txBody>
          <a:bodyPr>
            <a:normAutofit/>
          </a:bodyPr>
          <a:lstStyle/>
          <a:p>
            <a:pPr marL="0" indent="0">
              <a:lnSpc>
                <a:spcPct val="90000"/>
              </a:lnSpc>
              <a:buNone/>
            </a:pPr>
            <a:r>
              <a:rPr lang="ja-JP" altLang="en-US" sz="1600" b="1" dirty="0">
                <a:solidFill>
                  <a:schemeClr val="tx1"/>
                </a:solidFill>
                <a:latin typeface="BIZ UDPゴシック" panose="020B0400000000000000" pitchFamily="50" charset="-128"/>
                <a:ea typeface="BIZ UDPゴシック" panose="020B0400000000000000" pitchFamily="50" charset="-128"/>
              </a:rPr>
              <a:t>（１）大気汚染防止法</a:t>
            </a:r>
            <a:endParaRPr lang="en-US" altLang="ja-JP" sz="1600" b="1" dirty="0">
              <a:solidFill>
                <a:schemeClr val="tx1"/>
              </a:solidFill>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　　〇対象施設：ボイラーや加熱炉等</a:t>
            </a:r>
            <a:r>
              <a:rPr lang="en-US" altLang="ja-JP" sz="1600" dirty="0">
                <a:solidFill>
                  <a:schemeClr val="tx1"/>
                </a:solidFill>
                <a:latin typeface="BIZ UDPゴシック" panose="020B0400000000000000" pitchFamily="50" charset="-128"/>
                <a:ea typeface="BIZ UDPゴシック" panose="020B0400000000000000" pitchFamily="50" charset="-128"/>
              </a:rPr>
              <a:t>28</a:t>
            </a:r>
            <a:r>
              <a:rPr lang="ja-JP" altLang="en-US" sz="1600" dirty="0">
                <a:solidFill>
                  <a:schemeClr val="tx1"/>
                </a:solidFill>
                <a:latin typeface="BIZ UDPゴシック" panose="020B0400000000000000" pitchFamily="50" charset="-128"/>
                <a:ea typeface="BIZ UDPゴシック" panose="020B0400000000000000" pitchFamily="50" charset="-128"/>
              </a:rPr>
              <a:t>項目の施設</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　　〇規制基準：排出口による濃度基準</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　　　　　　　　　　・施設の種類、規模、設置時期、地域により基準値を規定</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　　　　　　　　　　・空気希釈による規制逃れ防止のため標準酸素濃度補正方式を採用</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　　〇その他の義務：事業者による濃度測定（年２回以上）及び測定記録の保存</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90000"/>
              </a:lnSpc>
              <a:buNone/>
            </a:pP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90000"/>
              </a:lnSpc>
              <a:buNone/>
            </a:pPr>
            <a:endParaRPr lang="en-US" altLang="ja-JP" sz="1600" b="1" dirty="0">
              <a:solidFill>
                <a:schemeClr val="tx1"/>
              </a:solidFill>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b="1" dirty="0">
                <a:solidFill>
                  <a:schemeClr val="tx1"/>
                </a:solidFill>
                <a:latin typeface="BIZ UDPゴシック" panose="020B0400000000000000" pitchFamily="50" charset="-128"/>
                <a:ea typeface="BIZ UDPゴシック" panose="020B0400000000000000" pitchFamily="50" charset="-128"/>
              </a:rPr>
              <a:t>（２）大阪府生活環境の保全等に関する条例</a:t>
            </a:r>
            <a:endParaRPr lang="en-US" altLang="ja-JP" sz="1600" b="1" dirty="0">
              <a:solidFill>
                <a:schemeClr val="tx1"/>
              </a:solidFill>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　　〇対象施設：加熱炉等</a:t>
            </a:r>
            <a:r>
              <a:rPr lang="en-US" altLang="ja-JP" sz="1600" dirty="0">
                <a:solidFill>
                  <a:schemeClr val="tx1"/>
                </a:solidFill>
                <a:latin typeface="BIZ UDPゴシック" panose="020B0400000000000000" pitchFamily="50" charset="-128"/>
                <a:ea typeface="BIZ UDPゴシック" panose="020B0400000000000000" pitchFamily="50" charset="-128"/>
              </a:rPr>
              <a:t>24</a:t>
            </a:r>
            <a:r>
              <a:rPr lang="ja-JP" altLang="en-US" sz="1600" dirty="0">
                <a:solidFill>
                  <a:schemeClr val="tx1"/>
                </a:solidFill>
                <a:latin typeface="BIZ UDPゴシック" panose="020B0400000000000000" pitchFamily="50" charset="-128"/>
                <a:ea typeface="BIZ UDPゴシック" panose="020B0400000000000000" pitchFamily="50" charset="-128"/>
              </a:rPr>
              <a:t>項目の施設</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　　　　</a:t>
            </a: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横出し施設：６施設、裾下げ施設：</a:t>
            </a:r>
            <a:r>
              <a:rPr lang="en-US" altLang="ja-JP" sz="1600" dirty="0">
                <a:solidFill>
                  <a:schemeClr val="tx1"/>
                </a:solidFill>
                <a:latin typeface="BIZ UDPゴシック" panose="020B0400000000000000" pitchFamily="50" charset="-128"/>
                <a:ea typeface="BIZ UDPゴシック" panose="020B0400000000000000" pitchFamily="50" charset="-128"/>
              </a:rPr>
              <a:t>18</a:t>
            </a:r>
            <a:r>
              <a:rPr lang="ja-JP" altLang="en-US" sz="1600" dirty="0">
                <a:solidFill>
                  <a:schemeClr val="tx1"/>
                </a:solidFill>
                <a:latin typeface="BIZ UDPゴシック" panose="020B0400000000000000" pitchFamily="50" charset="-128"/>
                <a:ea typeface="BIZ UDPゴシック" panose="020B0400000000000000" pitchFamily="50" charset="-128"/>
              </a:rPr>
              <a:t>施設</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marL="0" indent="0">
              <a:lnSpc>
                <a:spcPct val="9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　　〇規制基準：排出口による濃度基準（法の最も小さい規模施設の基準値等を原則採用）</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　　〇その他の義務：事業者による濃度測定（</a:t>
            </a:r>
            <a:r>
              <a:rPr lang="en-US" altLang="ja-JP" sz="1600" dirty="0">
                <a:solidFill>
                  <a:schemeClr val="tx1"/>
                </a:solidFill>
                <a:latin typeface="BIZ UDPゴシック" panose="020B0400000000000000" pitchFamily="50" charset="-128"/>
                <a:ea typeface="BIZ UDPゴシック" panose="020B0400000000000000" pitchFamily="50" charset="-128"/>
              </a:rPr>
              <a:t>6</a:t>
            </a:r>
            <a:r>
              <a:rPr lang="ja-JP" altLang="en-US" sz="1600" dirty="0">
                <a:solidFill>
                  <a:schemeClr val="tx1"/>
                </a:solidFill>
                <a:latin typeface="BIZ UDPゴシック" panose="020B0400000000000000" pitchFamily="50" charset="-128"/>
                <a:ea typeface="BIZ UDPゴシック" panose="020B0400000000000000" pitchFamily="50" charset="-128"/>
              </a:rPr>
              <a:t>か月に１回以上）及び測定記録の保存</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4" name="Isosceles Triangle 13">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スライド番号プレースホルダー 2">
            <a:extLst>
              <a:ext uri="{FF2B5EF4-FFF2-40B4-BE49-F238E27FC236}">
                <a16:creationId xmlns:a16="http://schemas.microsoft.com/office/drawing/2014/main" id="{F13B1C72-6F99-4013-B271-7A3ED731F06D}"/>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chemeClr val="tx1"/>
                </a:solidFill>
                <a:latin typeface="BIZ UDPゴシック" panose="020B0400000000000000" pitchFamily="50" charset="-128"/>
                <a:ea typeface="BIZ UDPゴシック" panose="020B0400000000000000" pitchFamily="50" charset="-128"/>
              </a:rPr>
              <a:pPr>
                <a:spcAft>
                  <a:spcPts val="600"/>
                </a:spcAft>
              </a:pPr>
              <a:t>4</a:t>
            </a:fld>
            <a:endParaRPr lang="en-US"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60524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7904E912-8A9A-4690-8D8D-993B53EF75C5}"/>
              </a:ext>
            </a:extLst>
          </p:cNvPr>
          <p:cNvSpPr>
            <a:spLocks noGrp="1"/>
          </p:cNvSpPr>
          <p:nvPr>
            <p:ph type="title"/>
          </p:nvPr>
        </p:nvSpPr>
        <p:spPr>
          <a:xfrm>
            <a:off x="1083470" y="609600"/>
            <a:ext cx="6984793" cy="1320800"/>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測定義務の軽減及び免除について</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105">
            <a:extLst>
              <a:ext uri="{FF2B5EF4-FFF2-40B4-BE49-F238E27FC236}">
                <a16:creationId xmlns:a16="http://schemas.microsoft.com/office/drawing/2014/main" id="{6A0ED865-6627-4371-A59F-178A16985098}"/>
              </a:ext>
            </a:extLst>
          </p:cNvPr>
          <p:cNvSpPr>
            <a:spLocks noGrp="1" noChangeArrowheads="1"/>
          </p:cNvSpPr>
          <p:nvPr>
            <p:ph idx="1"/>
          </p:nvPr>
        </p:nvSpPr>
        <p:spPr bwMode="auto">
          <a:xfrm>
            <a:off x="1083470" y="1488281"/>
            <a:ext cx="8060530" cy="5128419"/>
          </a:xfrm>
          <a:prstGeom prst="rect">
            <a:avLst/>
          </a:prstGeom>
          <a:noFill/>
          <a:ln w="9525">
            <a:noFill/>
            <a:prstDash val="sysDot"/>
            <a:miter lim="800000"/>
            <a:headEnd/>
            <a:tailEnd/>
          </a:ln>
          <a:extLst>
            <a:ext uri="{909E8E84-426E-40DD-AFC4-6F175D3DCCD1}">
              <a14:hiddenFill xmlns:a14="http://schemas.microsoft.com/office/drawing/2010/main">
                <a:solidFill>
                  <a:srgbClr val="FFFFFF"/>
                </a:solidFill>
              </a14:hiddenFill>
            </a:ext>
          </a:extLst>
        </p:spPr>
        <p:txBody>
          <a:bodyPr rot="0" vert="horz" wrap="square" lIns="74295" tIns="8890" rIns="74295" bIns="8890" anchor="t" anchorCtr="0" upright="1">
            <a:noAutofit/>
          </a:bodyPr>
          <a:lstStyle/>
          <a:p>
            <a:pPr marL="0" indent="0">
              <a:buNone/>
            </a:pPr>
            <a:r>
              <a:rPr lang="ja-JP" altLang="en-US" dirty="0">
                <a:latin typeface="BIZ UDPゴシック" panose="020B0400000000000000" pitchFamily="50" charset="-128"/>
                <a:ea typeface="BIZ UDPゴシック" panose="020B0400000000000000" pitchFamily="50" charset="-128"/>
              </a:rPr>
              <a:t>〇大阪府生活環境の保全等に関する条例施行規則</a:t>
            </a:r>
            <a:endParaRPr lang="en-US" altLang="ja-JP" dirty="0">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100" dirty="0">
                <a:latin typeface="BIZ UDPゴシック" panose="020B0400000000000000" pitchFamily="50" charset="-128"/>
                <a:ea typeface="BIZ UDPゴシック" panose="020B0400000000000000" pitchFamily="50" charset="-128"/>
              </a:rPr>
              <a:t>第十五条の二　条例第三十九条の規則で定めるばい煙等排出者は、別表第八の二の第三欄に掲げる者とし、同条の規定によるばい煙等の濃度の測定は、同表の第四欄に掲げるところによるものとする。</a:t>
            </a:r>
            <a:r>
              <a:rPr lang="ja-JP" altLang="en-US" sz="1100" u="sng" dirty="0">
                <a:latin typeface="BIZ UDPゴシック" panose="020B0400000000000000" pitchFamily="50" charset="-128"/>
                <a:ea typeface="BIZ UDPゴシック" panose="020B0400000000000000" pitchFamily="50" charset="-128"/>
              </a:rPr>
              <a:t>ただし、知事は、ばい煙等排出者の工場若しくは事業場の規模、届出施設の使用若しくは管理の状況又は届出施設の規模に応じて、測定の方法等につき、別の定めをすることがある</a:t>
            </a:r>
            <a:r>
              <a:rPr lang="ja-JP" altLang="en-US" sz="1100" dirty="0">
                <a:latin typeface="BIZ UDPゴシック" panose="020B0400000000000000" pitchFamily="50" charset="-128"/>
                <a:ea typeface="BIZ UDPゴシック" panose="020B0400000000000000" pitchFamily="50" charset="-128"/>
              </a:rPr>
              <a:t>。</a:t>
            </a:r>
            <a:endParaRPr lang="en-US" altLang="ja-JP" sz="1100" dirty="0">
              <a:latin typeface="BIZ UDPゴシック" panose="020B0400000000000000" pitchFamily="50" charset="-128"/>
              <a:ea typeface="BIZ UDPゴシック" panose="020B0400000000000000" pitchFamily="50" charset="-128"/>
            </a:endParaRPr>
          </a:p>
          <a:p>
            <a:pPr marL="0" indent="0">
              <a:buNone/>
            </a:pP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〇</a:t>
            </a:r>
            <a:r>
              <a:rPr lang="ja-JP" altLang="ja-JP" dirty="0">
                <a:latin typeface="BIZ UDPゴシック" panose="020B0400000000000000" pitchFamily="50" charset="-128"/>
                <a:ea typeface="BIZ UDPゴシック" panose="020B0400000000000000" pitchFamily="50" charset="-128"/>
              </a:rPr>
              <a:t>平成</a:t>
            </a:r>
            <a:r>
              <a:rPr lang="en-US" altLang="ja-JP" dirty="0">
                <a:latin typeface="BIZ UDPゴシック" panose="020B0400000000000000" pitchFamily="50" charset="-128"/>
                <a:ea typeface="BIZ UDPゴシック" panose="020B0400000000000000" pitchFamily="50" charset="-128"/>
              </a:rPr>
              <a:t>6</a:t>
            </a:r>
            <a:r>
              <a:rPr lang="ja-JP" altLang="ja-JP" dirty="0">
                <a:latin typeface="BIZ UDPゴシック" panose="020B0400000000000000" pitchFamily="50" charset="-128"/>
                <a:ea typeface="BIZ UDPゴシック" panose="020B0400000000000000" pitchFamily="50" charset="-128"/>
              </a:rPr>
              <a:t>年</a:t>
            </a:r>
            <a:r>
              <a:rPr lang="en-US" altLang="ja-JP" dirty="0">
                <a:latin typeface="BIZ UDPゴシック" panose="020B0400000000000000" pitchFamily="50" charset="-128"/>
                <a:ea typeface="BIZ UDPゴシック" panose="020B0400000000000000" pitchFamily="50" charset="-128"/>
              </a:rPr>
              <a:t>10</a:t>
            </a:r>
            <a:r>
              <a:rPr lang="ja-JP" altLang="ja-JP" dirty="0">
                <a:latin typeface="BIZ UDPゴシック" panose="020B0400000000000000" pitchFamily="50" charset="-128"/>
                <a:ea typeface="BIZ UDPゴシック" panose="020B0400000000000000" pitchFamily="50" charset="-128"/>
              </a:rPr>
              <a:t>月</a:t>
            </a:r>
            <a:r>
              <a:rPr lang="en-US" altLang="ja-JP" dirty="0">
                <a:latin typeface="BIZ UDPゴシック" panose="020B0400000000000000" pitchFamily="50" charset="-128"/>
                <a:ea typeface="BIZ UDPゴシック" panose="020B0400000000000000" pitchFamily="50" charset="-128"/>
              </a:rPr>
              <a:t>31</a:t>
            </a:r>
            <a:r>
              <a:rPr lang="ja-JP" altLang="ja-JP" dirty="0">
                <a:latin typeface="BIZ UDPゴシック" panose="020B0400000000000000" pitchFamily="50" charset="-128"/>
                <a:ea typeface="BIZ UDPゴシック" panose="020B0400000000000000" pitchFamily="50" charset="-128"/>
              </a:rPr>
              <a:t>日公告</a:t>
            </a:r>
            <a:r>
              <a:rPr lang="en-US" altLang="ja-JP" dirty="0">
                <a:latin typeface="BIZ UDPゴシック" panose="020B0400000000000000" pitchFamily="50" charset="-128"/>
                <a:ea typeface="BIZ UDPゴシック" panose="020B0400000000000000" pitchFamily="50" charset="-128"/>
              </a:rPr>
              <a:t>137</a:t>
            </a:r>
            <a:r>
              <a:rPr lang="ja-JP" altLang="ja-JP" dirty="0">
                <a:latin typeface="BIZ UDPゴシック" panose="020B0400000000000000" pitchFamily="50" charset="-128"/>
                <a:ea typeface="BIZ UDPゴシック" panose="020B0400000000000000" pitchFamily="50" charset="-128"/>
              </a:rPr>
              <a:t>号　ただし書きの測定の方法等について</a:t>
            </a:r>
            <a:r>
              <a:rPr lang="en-US" altLang="ja-JP" dirty="0">
                <a:latin typeface="BIZ UDPゴシック" panose="020B0400000000000000" pitchFamily="50" charset="-128"/>
                <a:ea typeface="BIZ UDPゴシック" panose="020B0400000000000000" pitchFamily="50" charset="-128"/>
              </a:rPr>
              <a:t>(</a:t>
            </a:r>
            <a:r>
              <a:rPr lang="ja-JP" altLang="ja-JP" dirty="0">
                <a:latin typeface="BIZ UDPゴシック" panose="020B0400000000000000" pitchFamily="50" charset="-128"/>
                <a:ea typeface="BIZ UDPゴシック" panose="020B0400000000000000" pitchFamily="50" charset="-128"/>
              </a:rPr>
              <a:t>抜粋</a:t>
            </a:r>
            <a:r>
              <a:rPr lang="en-US" altLang="ja-JP" dirty="0">
                <a:latin typeface="BIZ UDPゴシック" panose="020B0400000000000000" pitchFamily="50" charset="-128"/>
                <a:ea typeface="BIZ UDPゴシック" panose="020B0400000000000000" pitchFamily="50" charset="-128"/>
              </a:rPr>
              <a:t>)</a:t>
            </a:r>
            <a:endParaRPr lang="ja-JP" altLang="ja-JP" dirty="0">
              <a:latin typeface="BIZ UDPゴシック" panose="020B0400000000000000" pitchFamily="50" charset="-128"/>
              <a:ea typeface="BIZ UDPゴシック" panose="020B0400000000000000" pitchFamily="50" charset="-128"/>
            </a:endParaRPr>
          </a:p>
          <a:p>
            <a:pPr marL="0" indent="0">
              <a:buNone/>
            </a:pPr>
            <a:r>
              <a:rPr lang="ja-JP" altLang="en-US" sz="1100" u="sng" dirty="0">
                <a:latin typeface="BIZ UDPゴシック" panose="020B0400000000000000" pitchFamily="50" charset="-128"/>
                <a:ea typeface="BIZ UDPゴシック" panose="020B0400000000000000" pitchFamily="50" charset="-128"/>
              </a:rPr>
              <a:t>次のいずれかの場合に該当するときは、</a:t>
            </a:r>
            <a:r>
              <a:rPr lang="ja-JP" altLang="en-US" sz="1100" dirty="0">
                <a:latin typeface="BIZ UDPゴシック" panose="020B0400000000000000" pitchFamily="50" charset="-128"/>
                <a:ea typeface="BIZ UDPゴシック" panose="020B0400000000000000" pitchFamily="50" charset="-128"/>
              </a:rPr>
              <a:t>条例施行規則別表第</a:t>
            </a:r>
            <a:r>
              <a:rPr lang="en-US" altLang="ja-JP" sz="1100" dirty="0">
                <a:latin typeface="BIZ UDPゴシック" panose="020B0400000000000000" pitchFamily="50" charset="-128"/>
                <a:ea typeface="BIZ UDPゴシック" panose="020B0400000000000000" pitchFamily="50" charset="-128"/>
              </a:rPr>
              <a:t>5</a:t>
            </a:r>
            <a:r>
              <a:rPr lang="ja-JP" altLang="en-US" sz="1100" dirty="0">
                <a:latin typeface="BIZ UDPゴシック" panose="020B0400000000000000" pitchFamily="50" charset="-128"/>
                <a:ea typeface="BIZ UDPゴシック" panose="020B0400000000000000" pitchFamily="50" charset="-128"/>
              </a:rPr>
              <a:t>第</a:t>
            </a:r>
            <a:r>
              <a:rPr lang="en-US" altLang="ja-JP" sz="1100" dirty="0">
                <a:latin typeface="BIZ UDPゴシック" panose="020B0400000000000000" pitchFamily="50" charset="-128"/>
                <a:ea typeface="BIZ UDPゴシック" panose="020B0400000000000000" pitchFamily="50" charset="-128"/>
              </a:rPr>
              <a:t>2</a:t>
            </a:r>
            <a:r>
              <a:rPr lang="ja-JP" altLang="en-US" sz="1100" dirty="0">
                <a:latin typeface="BIZ UDPゴシック" panose="020B0400000000000000" pitchFamily="50" charset="-128"/>
                <a:ea typeface="BIZ UDPゴシック" panose="020B0400000000000000" pitchFamily="50" charset="-128"/>
              </a:rPr>
              <a:t>号の表の備考</a:t>
            </a:r>
            <a:r>
              <a:rPr lang="en-US" altLang="ja-JP" sz="1100" dirty="0">
                <a:latin typeface="BIZ UDPゴシック" panose="020B0400000000000000" pitchFamily="50" charset="-128"/>
                <a:ea typeface="BIZ UDPゴシック" panose="020B0400000000000000" pitchFamily="50" charset="-128"/>
              </a:rPr>
              <a:t>4</a:t>
            </a:r>
            <a:r>
              <a:rPr lang="ja-JP" altLang="en-US" sz="1100" dirty="0">
                <a:latin typeface="BIZ UDPゴシック" panose="020B0400000000000000" pitchFamily="50" charset="-128"/>
                <a:ea typeface="BIZ UDPゴシック" panose="020B0400000000000000" pitchFamily="50" charset="-128"/>
              </a:rPr>
              <a:t>並びに別表第</a:t>
            </a:r>
            <a:r>
              <a:rPr lang="en-US" altLang="ja-JP" sz="1100" dirty="0">
                <a:latin typeface="BIZ UDPゴシック" panose="020B0400000000000000" pitchFamily="50" charset="-128"/>
                <a:ea typeface="BIZ UDPゴシック" panose="020B0400000000000000" pitchFamily="50" charset="-128"/>
              </a:rPr>
              <a:t>8</a:t>
            </a:r>
            <a:r>
              <a:rPr lang="ja-JP" altLang="en-US" sz="1100" dirty="0">
                <a:latin typeface="BIZ UDPゴシック" panose="020B0400000000000000" pitchFamily="50" charset="-128"/>
                <a:ea typeface="BIZ UDPゴシック" panose="020B0400000000000000" pitchFamily="50" charset="-128"/>
              </a:rPr>
              <a:t>の</a:t>
            </a:r>
            <a:r>
              <a:rPr lang="en-US" altLang="ja-JP" sz="1100" dirty="0">
                <a:latin typeface="BIZ UDPゴシック" panose="020B0400000000000000" pitchFamily="50" charset="-128"/>
                <a:ea typeface="BIZ UDPゴシック" panose="020B0400000000000000" pitchFamily="50" charset="-128"/>
              </a:rPr>
              <a:t>2</a:t>
            </a:r>
            <a:r>
              <a:rPr lang="ja-JP" altLang="en-US" sz="1100" dirty="0">
                <a:latin typeface="BIZ UDPゴシック" panose="020B0400000000000000" pitchFamily="50" charset="-128"/>
                <a:ea typeface="BIZ UDPゴシック" panose="020B0400000000000000" pitchFamily="50" charset="-128"/>
              </a:rPr>
              <a:t>の</a:t>
            </a:r>
            <a:r>
              <a:rPr lang="en-US" altLang="ja-JP" sz="1100" dirty="0">
                <a:latin typeface="BIZ UDPゴシック" panose="020B0400000000000000" pitchFamily="50" charset="-128"/>
                <a:ea typeface="BIZ UDPゴシック" panose="020B0400000000000000" pitchFamily="50" charset="-128"/>
              </a:rPr>
              <a:t>2</a:t>
            </a:r>
            <a:r>
              <a:rPr lang="ja-JP" altLang="en-US" sz="1100" dirty="0">
                <a:latin typeface="BIZ UDPゴシック" panose="020B0400000000000000" pitchFamily="50" charset="-128"/>
                <a:ea typeface="BIZ UDPゴシック" panose="020B0400000000000000" pitchFamily="50" charset="-128"/>
              </a:rPr>
              <a:t>の項及び</a:t>
            </a:r>
            <a:r>
              <a:rPr lang="en-US" altLang="ja-JP" sz="1100" dirty="0">
                <a:latin typeface="BIZ UDPゴシック" panose="020B0400000000000000" pitchFamily="50" charset="-128"/>
                <a:ea typeface="BIZ UDPゴシック" panose="020B0400000000000000" pitchFamily="50" charset="-128"/>
              </a:rPr>
              <a:t>4</a:t>
            </a:r>
            <a:r>
              <a:rPr lang="ja-JP" altLang="en-US" sz="1100" dirty="0">
                <a:latin typeface="BIZ UDPゴシック" panose="020B0400000000000000" pitchFamily="50" charset="-128"/>
                <a:ea typeface="BIZ UDPゴシック" panose="020B0400000000000000" pitchFamily="50" charset="-128"/>
              </a:rPr>
              <a:t>の項の測定方法（平成</a:t>
            </a:r>
            <a:r>
              <a:rPr lang="en-US" altLang="ja-JP" sz="1100" dirty="0">
                <a:latin typeface="BIZ UDPゴシック" panose="020B0400000000000000" pitchFamily="50" charset="-128"/>
                <a:ea typeface="BIZ UDPゴシック" panose="020B0400000000000000" pitchFamily="50" charset="-128"/>
              </a:rPr>
              <a:t>6</a:t>
            </a:r>
            <a:r>
              <a:rPr lang="ja-JP" altLang="en-US" sz="1100" dirty="0">
                <a:latin typeface="BIZ UDPゴシック" panose="020B0400000000000000" pitchFamily="50" charset="-128"/>
                <a:ea typeface="BIZ UDPゴシック" panose="020B0400000000000000" pitchFamily="50" charset="-128"/>
              </a:rPr>
              <a:t>年大阪府公告第</a:t>
            </a:r>
            <a:r>
              <a:rPr lang="en-US" altLang="ja-JP" sz="1100" dirty="0">
                <a:latin typeface="BIZ UDPゴシック" panose="020B0400000000000000" pitchFamily="50" charset="-128"/>
                <a:ea typeface="BIZ UDPゴシック" panose="020B0400000000000000" pitchFamily="50" charset="-128"/>
              </a:rPr>
              <a:t>139</a:t>
            </a:r>
            <a:r>
              <a:rPr lang="ja-JP" altLang="en-US" sz="1100" dirty="0">
                <a:latin typeface="BIZ UDPゴシック" panose="020B0400000000000000" pitchFamily="50" charset="-128"/>
                <a:ea typeface="BIZ UDPゴシック" panose="020B0400000000000000" pitchFamily="50" charset="-128"/>
              </a:rPr>
              <a:t>号）で</a:t>
            </a:r>
            <a:r>
              <a:rPr lang="ja-JP" altLang="en-US" sz="1100" u="sng" dirty="0">
                <a:latin typeface="BIZ UDPゴシック" panose="020B0400000000000000" pitchFamily="50" charset="-128"/>
                <a:ea typeface="BIZ UDPゴシック" panose="020B0400000000000000" pitchFamily="50" charset="-128"/>
              </a:rPr>
              <a:t>定める方法以外の方法により測定し、又は測定の回数を減じ、若しくは測定を行わないことができる</a:t>
            </a:r>
            <a:r>
              <a:rPr lang="ja-JP" altLang="en-US" sz="1100" dirty="0">
                <a:latin typeface="BIZ UDPゴシック" panose="020B0400000000000000" pitchFamily="50" charset="-128"/>
                <a:ea typeface="BIZ UDPゴシック" panose="020B0400000000000000" pitchFamily="50" charset="-128"/>
              </a:rPr>
              <a:t>。</a:t>
            </a:r>
          </a:p>
          <a:p>
            <a:pPr marL="0" indent="0">
              <a:buNone/>
            </a:pPr>
            <a:r>
              <a:rPr lang="ja-JP" altLang="en-US" sz="1100" dirty="0">
                <a:latin typeface="BIZ UDPゴシック" panose="020B0400000000000000" pitchFamily="50" charset="-128"/>
                <a:ea typeface="BIZ UDPゴシック" panose="020B0400000000000000" pitchFamily="50" charset="-128"/>
              </a:rPr>
              <a:t>①ばい煙等に係る届出施設が設置されている工場又は事業場を設置している事業者が</a:t>
            </a:r>
            <a:r>
              <a:rPr lang="ja-JP" altLang="en-US" sz="1100" u="sng" dirty="0">
                <a:latin typeface="BIZ UDPゴシック" panose="020B0400000000000000" pitchFamily="50" charset="-128"/>
                <a:ea typeface="BIZ UDPゴシック" panose="020B0400000000000000" pitchFamily="50" charset="-128"/>
              </a:rPr>
              <a:t>常時使用する従業員の数が</a:t>
            </a:r>
            <a:r>
              <a:rPr lang="en-US" altLang="ja-JP" sz="1100" u="sng" dirty="0">
                <a:latin typeface="BIZ UDPゴシック" panose="020B0400000000000000" pitchFamily="50" charset="-128"/>
                <a:ea typeface="BIZ UDPゴシック" panose="020B0400000000000000" pitchFamily="50" charset="-128"/>
              </a:rPr>
              <a:t>20</a:t>
            </a:r>
            <a:r>
              <a:rPr lang="ja-JP" altLang="en-US" sz="1100" u="sng" dirty="0">
                <a:latin typeface="BIZ UDPゴシック" panose="020B0400000000000000" pitchFamily="50" charset="-128"/>
                <a:ea typeface="BIZ UDPゴシック" panose="020B0400000000000000" pitchFamily="50" charset="-128"/>
              </a:rPr>
              <a:t>人以下</a:t>
            </a:r>
            <a:r>
              <a:rPr lang="ja-JP" altLang="en-US" sz="1100" dirty="0">
                <a:latin typeface="BIZ UDPゴシック" panose="020B0400000000000000" pitchFamily="50" charset="-128"/>
                <a:ea typeface="BIZ UDPゴシック" panose="020B0400000000000000" pitchFamily="50" charset="-128"/>
              </a:rPr>
              <a:t>である場合</a:t>
            </a:r>
          </a:p>
          <a:p>
            <a:pPr marL="0" indent="0">
              <a:buNone/>
            </a:pPr>
            <a:r>
              <a:rPr lang="ja-JP" altLang="en-US" sz="1100" dirty="0">
                <a:latin typeface="BIZ UDPゴシック" panose="020B0400000000000000" pitchFamily="50" charset="-128"/>
                <a:ea typeface="BIZ UDPゴシック" panose="020B0400000000000000" pitchFamily="50" charset="-128"/>
              </a:rPr>
              <a:t>②届出書に記載されたばい煙等の</a:t>
            </a:r>
            <a:r>
              <a:rPr lang="ja-JP" altLang="en-US" sz="1100" u="sng" dirty="0">
                <a:latin typeface="BIZ UDPゴシック" panose="020B0400000000000000" pitchFamily="50" charset="-128"/>
                <a:ea typeface="BIZ UDPゴシック" panose="020B0400000000000000" pitchFamily="50" charset="-128"/>
              </a:rPr>
              <a:t>処理その他の排出抑制対策を常時適正に実施</a:t>
            </a:r>
            <a:r>
              <a:rPr lang="ja-JP" altLang="en-US" sz="1100" dirty="0">
                <a:latin typeface="BIZ UDPゴシック" panose="020B0400000000000000" pitchFamily="50" charset="-128"/>
                <a:ea typeface="BIZ UDPゴシック" panose="020B0400000000000000" pitchFamily="50" charset="-128"/>
              </a:rPr>
              <a:t>し、かつ当該届出又はばい煙等の処理を行う施設に係る</a:t>
            </a:r>
            <a:r>
              <a:rPr lang="ja-JP" altLang="en-US" sz="1100" u="sng" dirty="0">
                <a:latin typeface="BIZ UDPゴシック" panose="020B0400000000000000" pitchFamily="50" charset="-128"/>
                <a:ea typeface="BIZ UDPゴシック" panose="020B0400000000000000" pitchFamily="50" charset="-128"/>
              </a:rPr>
              <a:t>使用及び管理の状況を記録</a:t>
            </a:r>
            <a:r>
              <a:rPr lang="ja-JP" altLang="en-US" sz="1100" dirty="0">
                <a:latin typeface="BIZ UDPゴシック" panose="020B0400000000000000" pitchFamily="50" charset="-128"/>
                <a:ea typeface="BIZ UDPゴシック" panose="020B0400000000000000" pitchFamily="50" charset="-128"/>
              </a:rPr>
              <a:t>している場合</a:t>
            </a:r>
          </a:p>
          <a:p>
            <a:pPr marL="0" indent="0">
              <a:buNone/>
            </a:pPr>
            <a:r>
              <a:rPr lang="ja-JP" altLang="en-US" sz="1100" dirty="0">
                <a:latin typeface="BIZ UDPゴシック" panose="020B0400000000000000" pitchFamily="50" charset="-128"/>
                <a:ea typeface="BIZ UDPゴシック" panose="020B0400000000000000" pitchFamily="50" charset="-128"/>
              </a:rPr>
              <a:t>③</a:t>
            </a:r>
            <a:r>
              <a:rPr lang="ja-JP" altLang="en-US" sz="1100" u="sng" dirty="0">
                <a:latin typeface="BIZ UDPゴシック" panose="020B0400000000000000" pitchFamily="50" charset="-128"/>
                <a:ea typeface="BIZ UDPゴシック" panose="020B0400000000000000" pitchFamily="50" charset="-128"/>
              </a:rPr>
              <a:t>ばいじんに係る測定にあっては、届出施設が次に掲げる施設である場合</a:t>
            </a:r>
          </a:p>
          <a:p>
            <a:pPr marL="0" indent="0">
              <a:buNone/>
            </a:pPr>
            <a:r>
              <a:rPr lang="ja-JP" altLang="en-US" sz="1100" dirty="0">
                <a:latin typeface="BIZ UDPゴシック" panose="020B0400000000000000" pitchFamily="50" charset="-128"/>
                <a:ea typeface="BIZ UDPゴシック" panose="020B0400000000000000" pitchFamily="50" charset="-128"/>
              </a:rPr>
              <a:t>（１）規則別表第</a:t>
            </a:r>
            <a:r>
              <a:rPr lang="en-US" altLang="ja-JP" sz="1100" dirty="0">
                <a:latin typeface="BIZ UDPゴシック" panose="020B0400000000000000" pitchFamily="50" charset="-128"/>
                <a:ea typeface="BIZ UDPゴシック" panose="020B0400000000000000" pitchFamily="50" charset="-128"/>
              </a:rPr>
              <a:t>3</a:t>
            </a:r>
            <a:r>
              <a:rPr lang="ja-JP" altLang="en-US" sz="1100" dirty="0">
                <a:latin typeface="BIZ UDPゴシック" panose="020B0400000000000000" pitchFamily="50" charset="-128"/>
                <a:ea typeface="BIZ UDPゴシック" panose="020B0400000000000000" pitchFamily="50" charset="-128"/>
              </a:rPr>
              <a:t>第</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号の表の</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2</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4</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8</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10</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12</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14</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17</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19</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21</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23</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24 </a:t>
            </a:r>
            <a:r>
              <a:rPr lang="ja-JP" altLang="en-US" sz="1100" dirty="0">
                <a:latin typeface="BIZ UDPゴシック" panose="020B0400000000000000" pitchFamily="50" charset="-128"/>
                <a:ea typeface="BIZ UDPゴシック" panose="020B0400000000000000" pitchFamily="50" charset="-128"/>
              </a:rPr>
              <a:t>の項に掲げる施設</a:t>
            </a:r>
          </a:p>
          <a:p>
            <a:pPr marL="0" indent="0">
              <a:buNone/>
            </a:pPr>
            <a:r>
              <a:rPr lang="ja-JP" altLang="en-US" sz="1100" dirty="0">
                <a:latin typeface="BIZ UDPゴシック" panose="020B0400000000000000" pitchFamily="50" charset="-128"/>
                <a:ea typeface="BIZ UDPゴシック" panose="020B0400000000000000" pitchFamily="50" charset="-128"/>
              </a:rPr>
              <a:t>（２）規則別表第</a:t>
            </a:r>
            <a:r>
              <a:rPr lang="en-US" altLang="ja-JP" sz="1100" dirty="0">
                <a:latin typeface="BIZ UDPゴシック" panose="020B0400000000000000" pitchFamily="50" charset="-128"/>
                <a:ea typeface="BIZ UDPゴシック" panose="020B0400000000000000" pitchFamily="50" charset="-128"/>
              </a:rPr>
              <a:t>3</a:t>
            </a:r>
            <a:r>
              <a:rPr lang="ja-JP" altLang="en-US" sz="1100" dirty="0">
                <a:latin typeface="BIZ UDPゴシック" panose="020B0400000000000000" pitchFamily="50" charset="-128"/>
                <a:ea typeface="BIZ UDPゴシック" panose="020B0400000000000000" pitchFamily="50" charset="-128"/>
              </a:rPr>
              <a:t>第</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号の表の</a:t>
            </a:r>
            <a:r>
              <a:rPr lang="en-US" altLang="ja-JP" sz="1100" dirty="0">
                <a:latin typeface="BIZ UDPゴシック" panose="020B0400000000000000" pitchFamily="50" charset="-128"/>
                <a:ea typeface="BIZ UDPゴシック" panose="020B0400000000000000" pitchFamily="50" charset="-128"/>
              </a:rPr>
              <a:t>3</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9</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13</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18</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20</a:t>
            </a:r>
            <a:r>
              <a:rPr lang="ja-JP" altLang="en-US" sz="1100" dirty="0">
                <a:latin typeface="BIZ UDPゴシック" panose="020B0400000000000000" pitchFamily="50" charset="-128"/>
                <a:ea typeface="BIZ UDPゴシック" panose="020B0400000000000000" pitchFamily="50" charset="-128"/>
              </a:rPr>
              <a:t>の項に掲げる施設（火格子面積が</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ｍ</a:t>
            </a:r>
            <a:r>
              <a:rPr lang="en-US" altLang="ja-JP" sz="1100" baseline="30000" dirty="0">
                <a:latin typeface="BIZ UDPゴシック" panose="020B0400000000000000" pitchFamily="50" charset="-128"/>
                <a:ea typeface="BIZ UDPゴシック" panose="020B0400000000000000" pitchFamily="50" charset="-128"/>
              </a:rPr>
              <a:t>2</a:t>
            </a:r>
            <a:r>
              <a:rPr lang="ja-JP" altLang="en-US" sz="1100" dirty="0">
                <a:latin typeface="BIZ UDPゴシック" panose="020B0400000000000000" pitchFamily="50" charset="-128"/>
                <a:ea typeface="BIZ UDPゴシック" panose="020B0400000000000000" pitchFamily="50" charset="-128"/>
              </a:rPr>
              <a:t>未満か、バーナーの燃料の燃焼能力が重油換算</a:t>
            </a:r>
            <a:r>
              <a:rPr lang="en-US" altLang="ja-JP" sz="1100" dirty="0">
                <a:latin typeface="BIZ UDPゴシック" panose="020B0400000000000000" pitchFamily="50" charset="-128"/>
                <a:ea typeface="BIZ UDPゴシック" panose="020B0400000000000000" pitchFamily="50" charset="-128"/>
              </a:rPr>
              <a:t>50</a:t>
            </a:r>
            <a:r>
              <a:rPr lang="ja-JP" altLang="en-US" sz="1100" dirty="0">
                <a:latin typeface="BIZ UDPゴシック" panose="020B0400000000000000" pitchFamily="50" charset="-128"/>
                <a:ea typeface="BIZ UDPゴシック" panose="020B0400000000000000" pitchFamily="50" charset="-128"/>
              </a:rPr>
              <a:t>Ｌ</a:t>
            </a:r>
            <a:r>
              <a:rPr lang="en-US" altLang="ja-JP" sz="1100" dirty="0">
                <a:latin typeface="BIZ UDPゴシック" panose="020B0400000000000000" pitchFamily="50" charset="-128"/>
                <a:ea typeface="BIZ UDPゴシック" panose="020B0400000000000000" pitchFamily="50" charset="-128"/>
              </a:rPr>
              <a:t>/h</a:t>
            </a:r>
            <a:r>
              <a:rPr lang="ja-JP" altLang="en-US" sz="1100" dirty="0">
                <a:latin typeface="BIZ UDPゴシック" panose="020B0400000000000000" pitchFamily="50" charset="-128"/>
                <a:ea typeface="BIZ UDPゴシック" panose="020B0400000000000000" pitchFamily="50" charset="-128"/>
              </a:rPr>
              <a:t>未満か、変圧器の定格容量が</a:t>
            </a:r>
            <a:r>
              <a:rPr lang="en-US" altLang="ja-JP" sz="1100" dirty="0">
                <a:latin typeface="BIZ UDPゴシック" panose="020B0400000000000000" pitchFamily="50" charset="-128"/>
                <a:ea typeface="BIZ UDPゴシック" panose="020B0400000000000000" pitchFamily="50" charset="-128"/>
              </a:rPr>
              <a:t>200kVA</a:t>
            </a:r>
            <a:r>
              <a:rPr lang="ja-JP" altLang="en-US" sz="1100" dirty="0">
                <a:latin typeface="BIZ UDPゴシック" panose="020B0400000000000000" pitchFamily="50" charset="-128"/>
                <a:ea typeface="BIZ UDPゴシック" panose="020B0400000000000000" pitchFamily="50" charset="-128"/>
              </a:rPr>
              <a:t>未満に限る）</a:t>
            </a:r>
          </a:p>
          <a:p>
            <a:pPr marL="0" indent="0">
              <a:buNone/>
            </a:pPr>
            <a:r>
              <a:rPr lang="ja-JP" altLang="en-US" sz="1100" dirty="0">
                <a:latin typeface="BIZ UDPゴシック" panose="020B0400000000000000" pitchFamily="50" charset="-128"/>
                <a:ea typeface="BIZ UDPゴシック" panose="020B0400000000000000" pitchFamily="50" charset="-128"/>
              </a:rPr>
              <a:t>（３）規則別表第</a:t>
            </a:r>
            <a:r>
              <a:rPr lang="en-US" altLang="ja-JP" sz="1100" dirty="0">
                <a:latin typeface="BIZ UDPゴシック" panose="020B0400000000000000" pitchFamily="50" charset="-128"/>
                <a:ea typeface="BIZ UDPゴシック" panose="020B0400000000000000" pitchFamily="50" charset="-128"/>
              </a:rPr>
              <a:t>3</a:t>
            </a:r>
            <a:r>
              <a:rPr lang="ja-JP" altLang="en-US" sz="1100" dirty="0">
                <a:latin typeface="BIZ UDPゴシック" panose="020B0400000000000000" pitchFamily="50" charset="-128"/>
                <a:ea typeface="BIZ UDPゴシック" panose="020B0400000000000000" pitchFamily="50" charset="-128"/>
              </a:rPr>
              <a:t>第</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号の表の</a:t>
            </a:r>
            <a:r>
              <a:rPr lang="en-US" altLang="ja-JP" sz="1100" dirty="0">
                <a:latin typeface="BIZ UDPゴシック" panose="020B0400000000000000" pitchFamily="50" charset="-128"/>
                <a:ea typeface="BIZ UDPゴシック" panose="020B0400000000000000" pitchFamily="50" charset="-128"/>
              </a:rPr>
              <a:t>22</a:t>
            </a:r>
            <a:r>
              <a:rPr lang="ja-JP" altLang="en-US" sz="1100" dirty="0">
                <a:latin typeface="BIZ UDPゴシック" panose="020B0400000000000000" pitchFamily="50" charset="-128"/>
                <a:ea typeface="BIZ UDPゴシック" panose="020B0400000000000000" pitchFamily="50" charset="-128"/>
              </a:rPr>
              <a:t>の項に掲げる施設（変圧器の定格容量が</a:t>
            </a:r>
            <a:r>
              <a:rPr lang="en-US" altLang="ja-JP" sz="1100" dirty="0">
                <a:latin typeface="BIZ UDPゴシック" panose="020B0400000000000000" pitchFamily="50" charset="-128"/>
                <a:ea typeface="BIZ UDPゴシック" panose="020B0400000000000000" pitchFamily="50" charset="-128"/>
              </a:rPr>
              <a:t>1000kVA</a:t>
            </a:r>
            <a:r>
              <a:rPr lang="ja-JP" altLang="en-US" sz="1100" dirty="0">
                <a:latin typeface="BIZ UDPゴシック" panose="020B0400000000000000" pitchFamily="50" charset="-128"/>
                <a:ea typeface="BIZ UDPゴシック" panose="020B0400000000000000" pitchFamily="50" charset="-128"/>
              </a:rPr>
              <a:t>未満に限る）</a:t>
            </a:r>
          </a:p>
          <a:p>
            <a:pPr marL="0" indent="0">
              <a:buNone/>
            </a:pPr>
            <a:endParaRPr kumimoji="1" lang="ja-JP" altLang="en-US" sz="1200" dirty="0">
              <a:latin typeface="BIZ UDPゴシック" panose="020B0400000000000000" pitchFamily="50" charset="-128"/>
              <a:ea typeface="BIZ UDPゴシック" panose="020B0400000000000000" pitchFamily="50" charset="-128"/>
            </a:endParaRPr>
          </a:p>
        </p:txBody>
      </p:sp>
      <p:sp>
        <p:nvSpPr>
          <p:cNvPr id="10" name="スライド番号プレースホルダー 3">
            <a:extLst>
              <a:ext uri="{FF2B5EF4-FFF2-40B4-BE49-F238E27FC236}">
                <a16:creationId xmlns:a16="http://schemas.microsoft.com/office/drawing/2014/main" id="{73FBE51E-6C46-41B5-87DB-D34DC396E214}"/>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5</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289546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B71F80-1F92-4074-84D9-16A062B215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820B56A1-652D-4D84-B428-A0F978B6E390}"/>
              </a:ext>
            </a:extLst>
          </p:cNvPr>
          <p:cNvSpPr>
            <a:spLocks noGrp="1"/>
          </p:cNvSpPr>
          <p:nvPr>
            <p:ph type="title"/>
          </p:nvPr>
        </p:nvSpPr>
        <p:spPr>
          <a:xfrm>
            <a:off x="1045633" y="609600"/>
            <a:ext cx="8285463" cy="1099457"/>
          </a:xfrm>
        </p:spPr>
        <p:txBody>
          <a:bodyPr>
            <a:normAutofit/>
          </a:bodyPr>
          <a:lstStyle/>
          <a:p>
            <a:pPr>
              <a:lnSpc>
                <a:spcPct val="90000"/>
              </a:lnSpc>
            </a:pPr>
            <a:r>
              <a:rPr kumimoji="1" lang="ja-JP" altLang="en-US" sz="3200" dirty="0">
                <a:latin typeface="BIZ UDPゴシック" panose="020B0400000000000000" pitchFamily="50" charset="-128"/>
                <a:ea typeface="BIZ UDPゴシック" panose="020B0400000000000000" pitchFamily="50" charset="-128"/>
              </a:rPr>
              <a:t>条例及び法における届出施設規制の概要①</a:t>
            </a:r>
          </a:p>
        </p:txBody>
      </p:sp>
      <p:sp>
        <p:nvSpPr>
          <p:cNvPr id="12" name="Isosceles Triangle 11">
            <a:extLst>
              <a:ext uri="{FF2B5EF4-FFF2-40B4-BE49-F238E27FC236}">
                <a16:creationId xmlns:a16="http://schemas.microsoft.com/office/drawing/2014/main" id="{7209C9DA-6E0D-46D9-8275-C52222D8CC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3EB57A4D-E0D0-46DA-B339-F24CA46FA70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11" name="表 5">
            <a:extLst>
              <a:ext uri="{FF2B5EF4-FFF2-40B4-BE49-F238E27FC236}">
                <a16:creationId xmlns:a16="http://schemas.microsoft.com/office/drawing/2014/main" id="{4834B9C3-AB3D-430B-9A8C-9C1D1E49B337}"/>
              </a:ext>
            </a:extLst>
          </p:cNvPr>
          <p:cNvGraphicFramePr>
            <a:graphicFrameLocks/>
          </p:cNvGraphicFramePr>
          <p:nvPr>
            <p:extLst>
              <p:ext uri="{D42A27DB-BD31-4B8C-83A1-F6EECF244321}">
                <p14:modId xmlns:p14="http://schemas.microsoft.com/office/powerpoint/2010/main" val="2261844509"/>
              </p:ext>
            </p:extLst>
          </p:nvPr>
        </p:nvGraphicFramePr>
        <p:xfrm>
          <a:off x="771576" y="1400558"/>
          <a:ext cx="8833575" cy="5262239"/>
        </p:xfrm>
        <a:graphic>
          <a:graphicData uri="http://schemas.openxmlformats.org/drawingml/2006/table">
            <a:tbl>
              <a:tblPr firstRow="1" bandRow="1">
                <a:tableStyleId>{5C22544A-7EE6-4342-B048-85BDC9FD1C3A}</a:tableStyleId>
              </a:tblPr>
              <a:tblGrid>
                <a:gridCol w="543285">
                  <a:extLst>
                    <a:ext uri="{9D8B030D-6E8A-4147-A177-3AD203B41FA5}">
                      <a16:colId xmlns:a16="http://schemas.microsoft.com/office/drawing/2014/main" val="3857574482"/>
                    </a:ext>
                  </a:extLst>
                </a:gridCol>
                <a:gridCol w="246241">
                  <a:extLst>
                    <a:ext uri="{9D8B030D-6E8A-4147-A177-3AD203B41FA5}">
                      <a16:colId xmlns:a16="http://schemas.microsoft.com/office/drawing/2014/main" val="2997336481"/>
                    </a:ext>
                  </a:extLst>
                </a:gridCol>
                <a:gridCol w="1207669">
                  <a:extLst>
                    <a:ext uri="{9D8B030D-6E8A-4147-A177-3AD203B41FA5}">
                      <a16:colId xmlns:a16="http://schemas.microsoft.com/office/drawing/2014/main" val="2345959273"/>
                    </a:ext>
                  </a:extLst>
                </a:gridCol>
                <a:gridCol w="2400296">
                  <a:extLst>
                    <a:ext uri="{9D8B030D-6E8A-4147-A177-3AD203B41FA5}">
                      <a16:colId xmlns:a16="http://schemas.microsoft.com/office/drawing/2014/main" val="263996824"/>
                    </a:ext>
                  </a:extLst>
                </a:gridCol>
                <a:gridCol w="502587">
                  <a:extLst>
                    <a:ext uri="{9D8B030D-6E8A-4147-A177-3AD203B41FA5}">
                      <a16:colId xmlns:a16="http://schemas.microsoft.com/office/drawing/2014/main" val="709920949"/>
                    </a:ext>
                  </a:extLst>
                </a:gridCol>
                <a:gridCol w="684125">
                  <a:extLst>
                    <a:ext uri="{9D8B030D-6E8A-4147-A177-3AD203B41FA5}">
                      <a16:colId xmlns:a16="http://schemas.microsoft.com/office/drawing/2014/main" val="1596797880"/>
                    </a:ext>
                  </a:extLst>
                </a:gridCol>
                <a:gridCol w="384214">
                  <a:extLst>
                    <a:ext uri="{9D8B030D-6E8A-4147-A177-3AD203B41FA5}">
                      <a16:colId xmlns:a16="http://schemas.microsoft.com/office/drawing/2014/main" val="2396149265"/>
                    </a:ext>
                  </a:extLst>
                </a:gridCol>
                <a:gridCol w="910460">
                  <a:extLst>
                    <a:ext uri="{9D8B030D-6E8A-4147-A177-3AD203B41FA5}">
                      <a16:colId xmlns:a16="http://schemas.microsoft.com/office/drawing/2014/main" val="2660940807"/>
                    </a:ext>
                  </a:extLst>
                </a:gridCol>
                <a:gridCol w="1476826">
                  <a:extLst>
                    <a:ext uri="{9D8B030D-6E8A-4147-A177-3AD203B41FA5}">
                      <a16:colId xmlns:a16="http://schemas.microsoft.com/office/drawing/2014/main" val="2852467905"/>
                    </a:ext>
                  </a:extLst>
                </a:gridCol>
                <a:gridCol w="477872">
                  <a:extLst>
                    <a:ext uri="{9D8B030D-6E8A-4147-A177-3AD203B41FA5}">
                      <a16:colId xmlns:a16="http://schemas.microsoft.com/office/drawing/2014/main" val="1494347004"/>
                    </a:ext>
                  </a:extLst>
                </a:gridCol>
              </a:tblGrid>
              <a:tr h="232437">
                <a:tc rowSpan="2">
                  <a:txBody>
                    <a:bodyPr/>
                    <a:lstStyle/>
                    <a:p>
                      <a:pPr algn="ctr">
                        <a:lnSpc>
                          <a:spcPts val="1100"/>
                        </a:lnSpc>
                      </a:pPr>
                      <a:r>
                        <a:rPr kumimoji="1" lang="ja-JP" altLang="en-US" sz="900" dirty="0">
                          <a:latin typeface="BIZ UDPゴシック" panose="020B0400000000000000" pitchFamily="50" charset="-128"/>
                          <a:ea typeface="BIZ UDPゴシック" panose="020B0400000000000000" pitchFamily="50" charset="-128"/>
                        </a:rPr>
                        <a:t>用途</a:t>
                      </a:r>
                    </a:p>
                  </a:txBody>
                  <a:tcPr marL="58443" marR="58443" marT="29222" marB="29222" anchor="ctr"/>
                </a:tc>
                <a:tc gridSpan="5">
                  <a:txBody>
                    <a:bodyPr/>
                    <a:lstStyle/>
                    <a:p>
                      <a:pPr algn="ctr">
                        <a:lnSpc>
                          <a:spcPct val="100000"/>
                        </a:lnSpc>
                      </a:pPr>
                      <a:r>
                        <a:rPr kumimoji="1" lang="ja-JP" altLang="en-US" sz="900" dirty="0">
                          <a:latin typeface="BIZ UDPゴシック" panose="020B0400000000000000" pitchFamily="50" charset="-128"/>
                          <a:ea typeface="BIZ UDPゴシック" panose="020B0400000000000000" pitchFamily="50" charset="-128"/>
                        </a:rPr>
                        <a:t>生活環境保全条例</a:t>
                      </a:r>
                    </a:p>
                  </a:txBody>
                  <a:tcPr marL="58443" marR="58443" marT="29222" marB="29222" anchor="ctr"/>
                </a:tc>
                <a:tc hMerge="1">
                  <a:txBody>
                    <a:bodyPr/>
                    <a:lstStyle/>
                    <a:p>
                      <a:pPr algn="ctr">
                        <a:lnSpc>
                          <a:spcPts val="1100"/>
                        </a:lnSpc>
                      </a:pPr>
                      <a:endParaRPr kumimoji="1" lang="ja-JP" altLang="en-US" sz="1200" dirty="0">
                        <a:latin typeface="BIZ UDPゴシック" panose="020B0400000000000000" pitchFamily="50" charset="-128"/>
                        <a:ea typeface="BIZ UDPゴシック" panose="020B0400000000000000" pitchFamily="50" charset="-128"/>
                      </a:endParaRPr>
                    </a:p>
                  </a:txBody>
                  <a:tcPr marL="58443" marR="58443" marT="29222" marB="29222" anchor="ctr"/>
                </a:tc>
                <a:tc hMerge="1">
                  <a:txBody>
                    <a:bodyPr/>
                    <a:lstStyle/>
                    <a:p>
                      <a:pPr algn="ctr">
                        <a:lnSpc>
                          <a:spcPct val="100000"/>
                        </a:lnSpc>
                      </a:pPr>
                      <a:endParaRPr kumimoji="1" lang="ja-JP" altLang="en-US" sz="900" dirty="0">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大気汚染防止法</a:t>
                      </a:r>
                    </a:p>
                  </a:txBody>
                  <a:tcPr marL="58443" marR="58443" marT="29222" marB="29222" anchor="ct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200" dirty="0">
                        <a:latin typeface="BIZ UDPゴシック" panose="020B0400000000000000" pitchFamily="50" charset="-128"/>
                        <a:ea typeface="BIZ UDPゴシック" panose="020B0400000000000000" pitchFamily="50" charset="-128"/>
                      </a:endParaRPr>
                    </a:p>
                  </a:txBody>
                  <a:tcPr marL="58443" marR="58443" marT="29222" marB="29222" anchor="ctr"/>
                </a:tc>
                <a:tc hMerge="1">
                  <a:txBody>
                    <a:bodyPr/>
                    <a:lstStyle/>
                    <a:p>
                      <a:endParaRPr kumimoji="1" lang="ja-JP" altLang="en-US"/>
                    </a:p>
                  </a:txBody>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2493293386"/>
                  </a:ext>
                </a:extLst>
              </a:tr>
              <a:tr h="433000">
                <a:tc vMerge="1">
                  <a:txBody>
                    <a:bodyPr/>
                    <a:lstStyle/>
                    <a:p>
                      <a:endParaRPr kumimoji="1" lang="ja-JP" altLang="en-US" sz="1000" dirty="0"/>
                    </a:p>
                  </a:txBody>
                  <a:tcPr marL="58443" marR="58443" marT="29222" marB="29222"/>
                </a:tc>
                <a:tc gridSpan="2">
                  <a:txBody>
                    <a:bodyPr/>
                    <a:lstStyle/>
                    <a:p>
                      <a:r>
                        <a:rPr kumimoji="1" lang="ja-JP" altLang="en-US" sz="900" dirty="0">
                          <a:latin typeface="BIZ UDPゴシック" panose="020B0400000000000000" pitchFamily="50" charset="-128"/>
                          <a:ea typeface="BIZ UDPゴシック" panose="020B0400000000000000" pitchFamily="50" charset="-128"/>
                        </a:rPr>
                        <a:t>施設の項・種類</a:t>
                      </a:r>
                      <a:endParaRPr kumimoji="1" lang="ja-JP" altLang="en-US" dirty="0"/>
                    </a:p>
                  </a:txBody>
                  <a:tcPr marL="58443" marR="58443" marT="29222" marB="29222" anchor="ctr"/>
                </a:tc>
                <a:tc hMerge="1">
                  <a:txBody>
                    <a:bodyPr/>
                    <a:lstStyle/>
                    <a:p>
                      <a:endParaRPr kumimoji="1" lang="ja-JP" altLang="en-US" sz="1000" dirty="0"/>
                    </a:p>
                  </a:txBody>
                  <a:tcPr marL="58443" marR="58443" marT="29222" marB="29222"/>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規制対象施設</a:t>
                      </a:r>
                    </a:p>
                  </a:txBody>
                  <a:tcPr marL="58443" marR="58443" marT="29222" marB="29222"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施設数</a:t>
                      </a:r>
                      <a:endParaRPr kumimoji="1" lang="en-US" altLang="ja-JP" sz="900" dirty="0">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H29</a:t>
                      </a:r>
                      <a:r>
                        <a:rPr kumimoji="1" lang="ja-JP" altLang="en-US" sz="900" dirty="0">
                          <a:latin typeface="BIZ UDPゴシック" panose="020B0400000000000000" pitchFamily="50" charset="-128"/>
                          <a:ea typeface="BIZ UDPゴシック" panose="020B0400000000000000" pitchFamily="50" charset="-128"/>
                        </a:rPr>
                        <a:t>末）</a:t>
                      </a:r>
                    </a:p>
                  </a:txBody>
                  <a:tcPr marL="58443" marR="58443" marT="29222" marB="29222"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工場・事業場数（</a:t>
                      </a:r>
                      <a:r>
                        <a:rPr kumimoji="1" lang="en-US" altLang="ja-JP" sz="900" dirty="0">
                          <a:latin typeface="BIZ UDPゴシック" panose="020B0400000000000000" pitchFamily="50" charset="-128"/>
                          <a:ea typeface="BIZ UDPゴシック" panose="020B0400000000000000" pitchFamily="50" charset="-128"/>
                        </a:rPr>
                        <a:t>H29</a:t>
                      </a:r>
                      <a:r>
                        <a:rPr kumimoji="1" lang="ja-JP" altLang="en-US" sz="900" dirty="0">
                          <a:latin typeface="BIZ UDPゴシック" panose="020B0400000000000000" pitchFamily="50" charset="-128"/>
                          <a:ea typeface="BIZ UDPゴシック" panose="020B0400000000000000" pitchFamily="50" charset="-128"/>
                        </a:rPr>
                        <a:t>末）</a:t>
                      </a:r>
                    </a:p>
                  </a:txBody>
                  <a:tcPr marL="58443" marR="58443" marT="29222" marB="29222" anchor="ctr"/>
                </a:tc>
                <a:tc gridSpan="2">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施設の項・種類</a:t>
                      </a:r>
                      <a:endParaRPr kumimoji="1" lang="ja-JP" altLang="en-US" sz="900" dirty="0"/>
                    </a:p>
                  </a:txBody>
                  <a:tcPr marL="58443" marR="58443" marT="29222" marB="29222" anchor="ctr"/>
                </a:tc>
                <a:tc hMerge="1">
                  <a:txBody>
                    <a:bodyPr/>
                    <a:lstStyle/>
                    <a:p>
                      <a:pPr algn="ctr">
                        <a:lnSpc>
                          <a:spcPts val="1100"/>
                        </a:lnSpc>
                      </a:pPr>
                      <a:endParaRPr kumimoji="1" lang="ja-JP" altLang="en-US" sz="1100" dirty="0">
                        <a:latin typeface="BIZ UDPゴシック" panose="020B0400000000000000" pitchFamily="50" charset="-128"/>
                        <a:ea typeface="BIZ UDPゴシック" panose="020B0400000000000000" pitchFamily="50" charset="-128"/>
                      </a:endParaRPr>
                    </a:p>
                  </a:txBody>
                  <a:tcPr marL="58443" marR="58443" marT="29222" marB="29222"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a:latin typeface="BIZ UDPゴシック" panose="020B0400000000000000" pitchFamily="50" charset="-128"/>
                          <a:ea typeface="BIZ UDPゴシック" panose="020B0400000000000000" pitchFamily="50" charset="-128"/>
                        </a:rPr>
                        <a:t>規制対象施設</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a:txBody>
                    <a:bodyPr/>
                    <a:lstStyle/>
                    <a:p>
                      <a:pPr algn="ctr">
                        <a:lnSpc>
                          <a:spcPts val="1100"/>
                        </a:lnSpc>
                      </a:pPr>
                      <a:r>
                        <a:rPr kumimoji="1" lang="ja-JP" altLang="en-US" sz="900">
                          <a:latin typeface="BIZ UDPゴシック" panose="020B0400000000000000" pitchFamily="50" charset="-128"/>
                          <a:ea typeface="BIZ UDPゴシック" panose="020B0400000000000000" pitchFamily="50" charset="-128"/>
                        </a:rPr>
                        <a:t>施設数</a:t>
                      </a:r>
                      <a:endParaRPr kumimoji="1" lang="en-US" altLang="ja-JP" sz="900">
                        <a:latin typeface="BIZ UDPゴシック" panose="020B0400000000000000" pitchFamily="50" charset="-128"/>
                        <a:ea typeface="BIZ UDPゴシック" panose="020B0400000000000000" pitchFamily="50" charset="-128"/>
                      </a:endParaRPr>
                    </a:p>
                    <a:p>
                      <a:pPr algn="ctr">
                        <a:lnSpc>
                          <a:spcPts val="1100"/>
                        </a:lnSpc>
                      </a:pPr>
                      <a:r>
                        <a:rPr kumimoji="1" lang="ja-JP" altLang="en-US" sz="900">
                          <a:latin typeface="BIZ UDPゴシック" panose="020B0400000000000000" pitchFamily="50" charset="-128"/>
                          <a:ea typeface="BIZ UDPゴシック" panose="020B0400000000000000" pitchFamily="50" charset="-128"/>
                        </a:rPr>
                        <a:t>（</a:t>
                      </a:r>
                      <a:r>
                        <a:rPr kumimoji="1" lang="en-US" altLang="ja-JP" sz="900">
                          <a:latin typeface="BIZ UDPゴシック" panose="020B0400000000000000" pitchFamily="50" charset="-128"/>
                          <a:ea typeface="BIZ UDPゴシック" panose="020B0400000000000000" pitchFamily="50" charset="-128"/>
                        </a:rPr>
                        <a:t>H29</a:t>
                      </a:r>
                      <a:r>
                        <a:rPr kumimoji="1" lang="ja-JP" altLang="en-US" sz="900">
                          <a:latin typeface="BIZ UDPゴシック" panose="020B0400000000000000" pitchFamily="50" charset="-128"/>
                          <a:ea typeface="BIZ UDPゴシック" panose="020B0400000000000000" pitchFamily="50" charset="-128"/>
                        </a:rPr>
                        <a:t>末）</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1479169492"/>
                  </a:ext>
                </a:extLst>
              </a:tr>
              <a:tr h="328456">
                <a:tc rowSpan="3">
                  <a:txBody>
                    <a:bodyPr/>
                    <a:lstStyle/>
                    <a:p>
                      <a:pPr algn="l">
                        <a:lnSpc>
                          <a:spcPts val="1100"/>
                        </a:lnSpc>
                        <a:spcBef>
                          <a:spcPts val="120"/>
                        </a:spcBef>
                        <a:spcAft>
                          <a:spcPts val="120"/>
                        </a:spcAft>
                      </a:pPr>
                      <a:r>
                        <a:rPr lang="ja-JP" altLang="en-US" sz="900" kern="0" dirty="0">
                          <a:effectLst/>
                          <a:latin typeface="BIZ UDPゴシック" panose="020B0400000000000000" pitchFamily="50" charset="-128"/>
                          <a:ea typeface="BIZ UDPゴシック" panose="020B0400000000000000" pitchFamily="50" charset="-128"/>
                        </a:rPr>
                        <a:t>食料品の製造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fontAlgn="ctr"/>
                      <a:r>
                        <a:rPr lang="en-US" altLang="ja-JP" sz="900" u="none" strike="noStrike" dirty="0">
                          <a:effectLst/>
                          <a:latin typeface="BIZ UDPゴシック" panose="020B0400000000000000" pitchFamily="50" charset="-128"/>
                          <a:ea typeface="BIZ UDPゴシック" panose="020B0400000000000000" pitchFamily="50" charset="-128"/>
                        </a:rPr>
                        <a:t>1</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fontAlgn="ctr"/>
                      <a:r>
                        <a:rPr lang="ja-JP" altLang="en-US" sz="900" u="none" strike="noStrike" dirty="0">
                          <a:effectLst/>
                          <a:latin typeface="BIZ UDPゴシック" panose="020B0400000000000000" pitchFamily="50" charset="-128"/>
                          <a:ea typeface="BIZ UDPゴシック" panose="020B0400000000000000" pitchFamily="50" charset="-128"/>
                        </a:rPr>
                        <a:t>反応炉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rowSpan="2">
                  <a:txBody>
                    <a:bodyPr/>
                    <a:lstStyle/>
                    <a:p>
                      <a:pPr algn="l" fontAlgn="ctr"/>
                      <a:r>
                        <a:rPr lang="zh-TW" altLang="en-US" sz="900" u="none" strike="noStrike" dirty="0">
                          <a:effectLst/>
                          <a:latin typeface="BIZ UDPゴシック" panose="020B0400000000000000" pitchFamily="50" charset="-128"/>
                          <a:ea typeface="BIZ UDPゴシック" panose="020B0400000000000000" pitchFamily="50" charset="-128"/>
                        </a:rPr>
                        <a:t>火格子面積（</a:t>
                      </a:r>
                      <a:r>
                        <a:rPr lang="en-US" altLang="zh-TW" sz="900" u="none" strike="noStrike" dirty="0">
                          <a:effectLst/>
                          <a:latin typeface="BIZ UDPゴシック" panose="020B0400000000000000" pitchFamily="50" charset="-128"/>
                          <a:ea typeface="BIZ UDPゴシック" panose="020B0400000000000000" pitchFamily="50" charset="-128"/>
                        </a:rPr>
                        <a:t>0.5</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zh-TW" altLang="en-US" sz="900" u="none" strike="noStrike" dirty="0">
                          <a:effectLst/>
                          <a:latin typeface="BIZ UDPゴシック" panose="020B0400000000000000" pitchFamily="50" charset="-128"/>
                          <a:ea typeface="BIZ UDPゴシック" panose="020B0400000000000000" pitchFamily="50" charset="-128"/>
                        </a:rPr>
                        <a:t>以上１ｍ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zh-TW" altLang="en-US" sz="900" u="none" strike="noStrike" dirty="0">
                          <a:effectLst/>
                          <a:latin typeface="BIZ UDPゴシック" panose="020B0400000000000000" pitchFamily="50" charset="-128"/>
                          <a:ea typeface="BIZ UDPゴシック" panose="020B0400000000000000" pitchFamily="50" charset="-128"/>
                        </a:rPr>
                        <a:t>未満）</a:t>
                      </a:r>
                      <a:br>
                        <a:rPr lang="zh-TW" altLang="en-US" sz="900" u="none" strike="noStrike" dirty="0">
                          <a:effectLst/>
                          <a:latin typeface="BIZ UDPゴシック" panose="020B0400000000000000" pitchFamily="50" charset="-128"/>
                          <a:ea typeface="BIZ UDPゴシック" panose="020B0400000000000000" pitchFamily="50" charset="-128"/>
                        </a:rPr>
                      </a:br>
                      <a:r>
                        <a:rPr lang="zh-TW" altLang="en-US" sz="900" u="none" strike="noStrike" dirty="0">
                          <a:effectLst/>
                          <a:latin typeface="BIZ UDPゴシック" panose="020B0400000000000000" pitchFamily="50" charset="-128"/>
                          <a:ea typeface="BIZ UDPゴシック" panose="020B0400000000000000" pitchFamily="50" charset="-128"/>
                        </a:rPr>
                        <a:t>燃焼能力（</a:t>
                      </a:r>
                      <a:r>
                        <a:rPr lang="en-US" altLang="zh-TW" sz="900" u="none" strike="noStrike" dirty="0">
                          <a:effectLst/>
                          <a:latin typeface="BIZ UDPゴシック" panose="020B0400000000000000" pitchFamily="50" charset="-128"/>
                          <a:ea typeface="BIZ UDPゴシック" panose="020B0400000000000000" pitchFamily="50" charset="-128"/>
                        </a:rPr>
                        <a:t>30L/</a:t>
                      </a:r>
                      <a:r>
                        <a:rPr lang="zh-TW" altLang="en-US" sz="900" u="none" strike="noStrike" dirty="0">
                          <a:effectLst/>
                          <a:latin typeface="BIZ UDPゴシック" panose="020B0400000000000000" pitchFamily="50" charset="-128"/>
                          <a:ea typeface="BIZ UDPゴシック" panose="020B0400000000000000" pitchFamily="50" charset="-128"/>
                        </a:rPr>
                        <a:t>時以上</a:t>
                      </a:r>
                      <a:r>
                        <a:rPr lang="en-US" altLang="zh-TW" sz="900" u="none" strike="noStrike" dirty="0">
                          <a:effectLst/>
                          <a:latin typeface="BIZ UDPゴシック" panose="020B0400000000000000" pitchFamily="50" charset="-128"/>
                          <a:ea typeface="BIZ UDPゴシック" panose="020B0400000000000000" pitchFamily="50" charset="-128"/>
                        </a:rPr>
                        <a:t>50L/</a:t>
                      </a:r>
                      <a:r>
                        <a:rPr lang="zh-TW" altLang="en-US" sz="900" u="none" strike="noStrike" dirty="0">
                          <a:effectLst/>
                          <a:latin typeface="BIZ UDPゴシック" panose="020B0400000000000000" pitchFamily="50" charset="-128"/>
                          <a:ea typeface="BIZ UDPゴシック" panose="020B0400000000000000" pitchFamily="50" charset="-128"/>
                        </a:rPr>
                        <a:t>時未満）</a:t>
                      </a:r>
                      <a:endPar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l" fontAlgn="ctr"/>
                      <a:r>
                        <a:rPr lang="ja-JP" altLang="en-US" sz="900" u="none" strike="noStrike" dirty="0">
                          <a:effectLst/>
                          <a:latin typeface="BIZ UDPゴシック" panose="020B0400000000000000" pitchFamily="50" charset="-128"/>
                          <a:ea typeface="BIZ UDPゴシック" panose="020B0400000000000000" pitchFamily="50" charset="-128"/>
                        </a:rPr>
                        <a:t>変圧器容量（</a:t>
                      </a:r>
                      <a:r>
                        <a:rPr lang="en-US" altLang="ja-JP" sz="900" u="none" strike="noStrike" dirty="0">
                          <a:effectLst/>
                          <a:latin typeface="BIZ UDPゴシック" panose="020B0400000000000000" pitchFamily="50" charset="-128"/>
                          <a:ea typeface="BIZ UDPゴシック" panose="020B0400000000000000" pitchFamily="50" charset="-128"/>
                        </a:rPr>
                        <a:t>100</a:t>
                      </a:r>
                      <a:r>
                        <a:rPr lang="en-US" sz="900" u="none" strike="noStrike" dirty="0">
                          <a:effectLst/>
                          <a:latin typeface="BIZ UDPゴシック" panose="020B0400000000000000" pitchFamily="50" charset="-128"/>
                          <a:ea typeface="BIZ UDPゴシック" panose="020B0400000000000000" pitchFamily="50" charset="-128"/>
                        </a:rPr>
                        <a:t>kVA</a:t>
                      </a:r>
                      <a:r>
                        <a:rPr lang="ja-JP" altLang="en-US" sz="900" u="none" strike="noStrike" dirty="0">
                          <a:effectLst/>
                          <a:latin typeface="BIZ UDPゴシック" panose="020B0400000000000000" pitchFamily="50" charset="-128"/>
                          <a:ea typeface="BIZ UDPゴシック" panose="020B0400000000000000" pitchFamily="50" charset="-128"/>
                        </a:rPr>
                        <a:t>以上</a:t>
                      </a:r>
                      <a:r>
                        <a:rPr lang="en-US" altLang="ja-JP" sz="900" u="none" strike="noStrike" dirty="0">
                          <a:effectLst/>
                          <a:latin typeface="BIZ UDPゴシック" panose="020B0400000000000000" pitchFamily="50" charset="-128"/>
                          <a:ea typeface="BIZ UDPゴシック" panose="020B0400000000000000" pitchFamily="50" charset="-128"/>
                        </a:rPr>
                        <a:t>200</a:t>
                      </a:r>
                      <a:r>
                        <a:rPr lang="en-US" sz="900" u="none" strike="noStrike" dirty="0">
                          <a:effectLst/>
                          <a:latin typeface="BIZ UDPゴシック" panose="020B0400000000000000" pitchFamily="50" charset="-128"/>
                          <a:ea typeface="BIZ UDPゴシック" panose="020B0400000000000000" pitchFamily="50" charset="-128"/>
                        </a:rPr>
                        <a:t>kVA</a:t>
                      </a:r>
                      <a:r>
                        <a:rPr lang="ja-JP" altLang="en-US" sz="900" u="none" strike="noStrike" dirty="0">
                          <a:effectLst/>
                          <a:latin typeface="BIZ UDPゴシック" panose="020B0400000000000000" pitchFamily="50" charset="-128"/>
                          <a:ea typeface="BIZ UDPゴシック" panose="020B0400000000000000" pitchFamily="50" charset="-128"/>
                        </a:rPr>
                        <a:t>未満</a:t>
                      </a:r>
                      <a:r>
                        <a:rPr lang="en-US" altLang="ja-JP" sz="900" u="none" strike="noStrike" dirty="0">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0</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0</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rowSpan="2">
                  <a:txBody>
                    <a:bodyPr/>
                    <a:lstStyle/>
                    <a:p>
                      <a:pPr algn="ctr">
                        <a:lnSpc>
                          <a:spcPts val="1100"/>
                        </a:lnSpc>
                      </a:pPr>
                      <a:r>
                        <a:rPr kumimoji="1" lang="en-US" altLang="zh-TW" sz="900" u="none" strike="noStrike" kern="1200" baseline="0" dirty="0">
                          <a:latin typeface="BIZ UDPゴシック" panose="020B0400000000000000" pitchFamily="50" charset="-128"/>
                          <a:ea typeface="BIZ UDPゴシック" panose="020B0400000000000000" pitchFamily="50" charset="-128"/>
                        </a:rPr>
                        <a:t>10</a:t>
                      </a: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rowSpan="2">
                  <a:txBody>
                    <a:bodyPr/>
                    <a:lstStyle/>
                    <a:p>
                      <a:pPr>
                        <a:lnSpc>
                          <a:spcPts val="1100"/>
                        </a:lnSpc>
                      </a:pPr>
                      <a:r>
                        <a:rPr kumimoji="1" lang="ja-JP" altLang="en-US" sz="900" u="none" strike="noStrike" kern="1200" baseline="0" dirty="0">
                          <a:latin typeface="BIZ UDPゴシック" panose="020B0400000000000000" pitchFamily="50" charset="-128"/>
                          <a:ea typeface="BIZ UDPゴシック" panose="020B0400000000000000" pitchFamily="50" charset="-128"/>
                        </a:rPr>
                        <a:t>反応炉及び直火炉（</a:t>
                      </a:r>
                      <a:r>
                        <a:rPr kumimoji="1" lang="en-US" altLang="ja-JP" sz="900" u="none" strike="noStrike" kern="1200" baseline="0" dirty="0">
                          <a:latin typeface="BIZ UDPゴシック" panose="020B0400000000000000" pitchFamily="50" charset="-128"/>
                          <a:ea typeface="BIZ UDPゴシック" panose="020B0400000000000000" pitchFamily="50" charset="-128"/>
                        </a:rPr>
                        <a:t>26</a:t>
                      </a:r>
                      <a:r>
                        <a:rPr kumimoji="1" lang="ja-JP" altLang="en-US" sz="900" u="none" strike="noStrike" kern="1200" baseline="0" dirty="0">
                          <a:latin typeface="BIZ UDPゴシック" panose="020B0400000000000000" pitchFamily="50" charset="-128"/>
                          <a:ea typeface="BIZ UDPゴシック" panose="020B0400000000000000" pitchFamily="50" charset="-128"/>
                        </a:rPr>
                        <a:t>の項に掲げるものを除く。）</a:t>
                      </a: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rowSpan="2">
                  <a:txBody>
                    <a:bodyPr/>
                    <a:lstStyle/>
                    <a:p>
                      <a:pPr>
                        <a:lnSpc>
                          <a:spcPts val="1100"/>
                        </a:lnSpc>
                      </a:pPr>
                      <a:r>
                        <a:rPr kumimoji="1" lang="zh-TW" altLang="en-US" sz="900" u="none" strike="noStrike" kern="1200" baseline="0" dirty="0">
                          <a:latin typeface="BIZ UDPゴシック" panose="020B0400000000000000" pitchFamily="50" charset="-128"/>
                          <a:ea typeface="BIZ UDPゴシック" panose="020B0400000000000000" pitchFamily="50" charset="-128"/>
                        </a:rPr>
                        <a:t>火格子面積（</a:t>
                      </a:r>
                      <a:r>
                        <a:rPr kumimoji="1" lang="en-US" altLang="zh-TW" sz="900" u="none" strike="noStrike" kern="1200" baseline="0" dirty="0">
                          <a:latin typeface="BIZ UDPゴシック" panose="020B0400000000000000" pitchFamily="50" charset="-128"/>
                          <a:ea typeface="BIZ UDPゴシック" panose="020B0400000000000000" pitchFamily="50" charset="-128"/>
                        </a:rPr>
                        <a:t>1</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kumimoji="1" lang="zh-TW" altLang="en-US" sz="900" u="none" strike="noStrike" kern="1200" baseline="0" dirty="0">
                          <a:latin typeface="BIZ UDPゴシック" panose="020B0400000000000000" pitchFamily="50" charset="-128"/>
                          <a:ea typeface="BIZ UDPゴシック" panose="020B0400000000000000" pitchFamily="50" charset="-128"/>
                        </a:rPr>
                        <a:t>以上）</a:t>
                      </a:r>
                    </a:p>
                    <a:p>
                      <a:pPr>
                        <a:lnSpc>
                          <a:spcPts val="1100"/>
                        </a:lnSpc>
                      </a:pPr>
                      <a:r>
                        <a:rPr kumimoji="1" lang="zh-TW" altLang="en-US" sz="900" u="none" strike="noStrike" kern="1200" baseline="0" dirty="0">
                          <a:latin typeface="BIZ UDPゴシック" panose="020B0400000000000000" pitchFamily="50" charset="-128"/>
                          <a:ea typeface="BIZ UDPゴシック" panose="020B0400000000000000" pitchFamily="50" charset="-128"/>
                        </a:rPr>
                        <a:t>燃焼能力（</a:t>
                      </a:r>
                      <a:r>
                        <a:rPr kumimoji="1" lang="en-US" altLang="zh-TW" sz="900" u="none" strike="noStrike" kern="1200" baseline="0" dirty="0">
                          <a:latin typeface="BIZ UDPゴシック" panose="020B0400000000000000" pitchFamily="50" charset="-128"/>
                          <a:ea typeface="BIZ UDPゴシック" panose="020B0400000000000000" pitchFamily="50" charset="-128"/>
                        </a:rPr>
                        <a:t>50L/</a:t>
                      </a:r>
                      <a:r>
                        <a:rPr kumimoji="1" lang="zh-TW" altLang="en-US" sz="900" u="none" strike="noStrike" kern="1200" baseline="0" dirty="0">
                          <a:latin typeface="BIZ UDPゴシック" panose="020B0400000000000000" pitchFamily="50" charset="-128"/>
                          <a:ea typeface="BIZ UDPゴシック" panose="020B0400000000000000" pitchFamily="50" charset="-128"/>
                        </a:rPr>
                        <a:t>時以上）</a:t>
                      </a:r>
                    </a:p>
                    <a:p>
                      <a:pPr>
                        <a:lnSpc>
                          <a:spcPts val="1100"/>
                        </a:lnSpc>
                      </a:pPr>
                      <a:r>
                        <a:rPr kumimoji="1" lang="zh-TW" altLang="en-US" sz="900" u="none" strike="noStrike" kern="1200" baseline="0" dirty="0">
                          <a:latin typeface="BIZ UDPゴシック" panose="020B0400000000000000" pitchFamily="50" charset="-128"/>
                          <a:ea typeface="BIZ UDPゴシック" panose="020B0400000000000000" pitchFamily="50" charset="-128"/>
                        </a:rPr>
                        <a:t>変圧器容量（</a:t>
                      </a:r>
                      <a:r>
                        <a:rPr kumimoji="1" lang="en-US" altLang="zh-TW" sz="900" u="none" strike="noStrike" kern="1200" baseline="0" dirty="0">
                          <a:latin typeface="BIZ UDPゴシック" panose="020B0400000000000000" pitchFamily="50" charset="-128"/>
                          <a:ea typeface="BIZ UDPゴシック" panose="020B0400000000000000" pitchFamily="50" charset="-128"/>
                        </a:rPr>
                        <a:t>200kVA</a:t>
                      </a:r>
                      <a:r>
                        <a:rPr kumimoji="1" lang="zh-TW" altLang="en-US" sz="900" u="none" strike="noStrike" kern="1200" baseline="0" dirty="0">
                          <a:latin typeface="BIZ UDPゴシック" panose="020B0400000000000000" pitchFamily="50" charset="-128"/>
                          <a:ea typeface="BIZ UDPゴシック" panose="020B0400000000000000" pitchFamily="50" charset="-128"/>
                        </a:rPr>
                        <a:t>以上）</a:t>
                      </a: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rowSpan="2">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６</a:t>
                      </a:r>
                      <a:r>
                        <a:rPr kumimoji="1" lang="en-US" altLang="ja-JP" sz="900" dirty="0">
                          <a:latin typeface="BIZ UDPゴシック" panose="020B0400000000000000" pitchFamily="50" charset="-128"/>
                          <a:ea typeface="BIZ UDPゴシック" panose="020B0400000000000000" pitchFamily="50" charset="-128"/>
                        </a:rPr>
                        <a:t>2</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3193077347"/>
                  </a:ext>
                </a:extLst>
              </a:tr>
              <a:tr h="324932">
                <a:tc vMerge="1">
                  <a:txBody>
                    <a:bodyPr/>
                    <a:lstStyle/>
                    <a:p>
                      <a:pPr algn="l">
                        <a:lnSpc>
                          <a:spcPts val="1100"/>
                        </a:lnSpc>
                        <a:spcBef>
                          <a:spcPts val="120"/>
                        </a:spcBef>
                        <a:spcAft>
                          <a:spcPts val="120"/>
                        </a:spcAft>
                      </a:pPr>
                      <a:endParaRPr lang="ja-JP" sz="900" kern="100" dirty="0">
                        <a:effectLst/>
                        <a:latin typeface="Times New Roman" panose="02020603050405020304" pitchFamily="18" charset="0"/>
                        <a:ea typeface="ＭＳ 明朝" panose="02020609040205080304" pitchFamily="17" charset="-128"/>
                      </a:endParaRPr>
                    </a:p>
                  </a:txBody>
                  <a:tcPr marL="62865" marR="62865" marT="0" marB="0" anchor="ctr"/>
                </a:tc>
                <a:tc>
                  <a:txBody>
                    <a:bodyPr/>
                    <a:lstStyle/>
                    <a:p>
                      <a:pPr algn="ctr" fontAlgn="ctr"/>
                      <a:r>
                        <a:rPr lang="en-US" altLang="ja-JP" sz="900" u="none" strike="noStrike" dirty="0">
                          <a:effectLst/>
                          <a:latin typeface="BIZ UDPゴシック" panose="020B0400000000000000" pitchFamily="50" charset="-128"/>
                          <a:ea typeface="BIZ UDPゴシック" panose="020B0400000000000000" pitchFamily="50" charset="-128"/>
                        </a:rPr>
                        <a:t>2</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fontAlgn="ctr"/>
                      <a:r>
                        <a:rPr lang="ja-JP" altLang="en-US" sz="900" u="none" strike="noStrike" dirty="0">
                          <a:effectLst/>
                          <a:latin typeface="BIZ UDPゴシック" panose="020B0400000000000000" pitchFamily="50" charset="-128"/>
                          <a:ea typeface="BIZ UDPゴシック" panose="020B0400000000000000" pitchFamily="50" charset="-128"/>
                        </a:rPr>
                        <a:t>直火炉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vMerge="1">
                  <a:txBody>
                    <a:bodyPr/>
                    <a:lstStyle/>
                    <a:p>
                      <a:pPr algn="l" fontAlgn="ct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41</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12</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vMerge="1">
                  <a:txBody>
                    <a:bodyPr/>
                    <a:lstStyle/>
                    <a:p>
                      <a:endParaRPr kumimoji="1" lang="ja-JP" altLang="en-US"/>
                    </a:p>
                  </a:txBody>
                  <a:tcPr/>
                </a:tc>
                <a:tc vMerge="1">
                  <a:txBody>
                    <a:bodyPr/>
                    <a:lstStyle/>
                    <a:p>
                      <a:pPr>
                        <a:lnSpc>
                          <a:spcPts val="1100"/>
                        </a:lnSpc>
                      </a:pP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vMerge="1">
                  <a:txBody>
                    <a:bodyPr/>
                    <a:lstStyle/>
                    <a:p>
                      <a:pPr>
                        <a:lnSpc>
                          <a:spcPts val="1100"/>
                        </a:lnSpc>
                      </a:pP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vMerge="1">
                  <a:txBody>
                    <a:bodyPr/>
                    <a:lstStyle/>
                    <a:p>
                      <a:endParaRPr kumimoji="1" lang="ja-JP" altLang="en-US"/>
                    </a:p>
                  </a:txBody>
                  <a:tcPr/>
                </a:tc>
                <a:extLst>
                  <a:ext uri="{0D108BD9-81ED-4DB2-BD59-A6C34878D82A}">
                    <a16:rowId xmlns:a16="http://schemas.microsoft.com/office/drawing/2014/main" val="3697026785"/>
                  </a:ext>
                </a:extLst>
              </a:tr>
              <a:tr h="397100">
                <a:tc vMerge="1">
                  <a:txBody>
                    <a:bodyPr/>
                    <a:lstStyle/>
                    <a:p>
                      <a:pPr algn="l">
                        <a:lnSpc>
                          <a:spcPts val="1100"/>
                        </a:lnSpc>
                        <a:spcBef>
                          <a:spcPts val="120"/>
                        </a:spcBef>
                        <a:spcAft>
                          <a:spcPts val="120"/>
                        </a:spcAft>
                      </a:pPr>
                      <a:endParaRPr lang="ja-JP" sz="900" kern="100" dirty="0">
                        <a:effectLst/>
                        <a:latin typeface="Times New Roman" panose="02020603050405020304" pitchFamily="18" charset="0"/>
                        <a:ea typeface="ＭＳ 明朝" panose="02020609040205080304" pitchFamily="17" charset="-128"/>
                      </a:endParaRPr>
                    </a:p>
                  </a:txBody>
                  <a:tcPr marL="62865" marR="62865" marT="0" marB="0" anchor="ctr"/>
                </a:tc>
                <a:tc>
                  <a:txBody>
                    <a:bodyPr/>
                    <a:lstStyle/>
                    <a:p>
                      <a:pPr algn="ctr" fontAlgn="ctr"/>
                      <a:r>
                        <a:rPr lang="en-US" altLang="ja-JP" sz="900" u="none" strike="noStrike" dirty="0">
                          <a:effectLst/>
                          <a:latin typeface="BIZ UDPゴシック" panose="020B0400000000000000" pitchFamily="50" charset="-128"/>
                          <a:ea typeface="BIZ UDPゴシック" panose="020B0400000000000000" pitchFamily="50" charset="-128"/>
                        </a:rPr>
                        <a:t>3</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fontAlgn="ctr"/>
                      <a:r>
                        <a:rPr lang="ja-JP" altLang="en-US" sz="900" u="none" strike="noStrike" dirty="0">
                          <a:effectLst/>
                          <a:latin typeface="BIZ UDPゴシック" panose="020B0400000000000000" pitchFamily="50" charset="-128"/>
                          <a:ea typeface="BIZ UDPゴシック" panose="020B0400000000000000" pitchFamily="50" charset="-128"/>
                        </a:rPr>
                        <a:t>加熱炉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fontAlgn="ctr"/>
                      <a:r>
                        <a:rPr lang="zh-TW" altLang="en-US" sz="900" u="none" strike="noStrike" dirty="0">
                          <a:effectLst/>
                          <a:latin typeface="BIZ UDPゴシック" panose="020B0400000000000000" pitchFamily="50" charset="-128"/>
                          <a:ea typeface="BIZ UDPゴシック" panose="020B0400000000000000" pitchFamily="50" charset="-128"/>
                        </a:rPr>
                        <a:t>火格子面積（</a:t>
                      </a:r>
                      <a:r>
                        <a:rPr lang="en-US" altLang="zh-TW" sz="900" u="none" strike="noStrike" dirty="0">
                          <a:effectLst/>
                          <a:latin typeface="BIZ UDPゴシック" panose="020B0400000000000000" pitchFamily="50" charset="-128"/>
                          <a:ea typeface="BIZ UDPゴシック" panose="020B0400000000000000" pitchFamily="50" charset="-128"/>
                        </a:rPr>
                        <a:t>0.5</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zh-TW" altLang="en-US" sz="900" u="none" strike="noStrike" dirty="0">
                          <a:effectLst/>
                          <a:latin typeface="BIZ UDPゴシック" panose="020B0400000000000000" pitchFamily="50" charset="-128"/>
                          <a:ea typeface="BIZ UDPゴシック" panose="020B0400000000000000" pitchFamily="50" charset="-128"/>
                        </a:rPr>
                        <a:t>以上）</a:t>
                      </a:r>
                      <a:br>
                        <a:rPr lang="zh-TW" altLang="en-US" sz="900" u="none" strike="noStrike" dirty="0">
                          <a:effectLst/>
                          <a:latin typeface="BIZ UDPゴシック" panose="020B0400000000000000" pitchFamily="50" charset="-128"/>
                          <a:ea typeface="BIZ UDPゴシック" panose="020B0400000000000000" pitchFamily="50" charset="-128"/>
                        </a:rPr>
                      </a:br>
                      <a:r>
                        <a:rPr lang="zh-TW" altLang="en-US" sz="900" u="none" strike="noStrike" dirty="0">
                          <a:effectLst/>
                          <a:latin typeface="BIZ UDPゴシック" panose="020B0400000000000000" pitchFamily="50" charset="-128"/>
                          <a:ea typeface="BIZ UDPゴシック" panose="020B0400000000000000" pitchFamily="50" charset="-128"/>
                        </a:rPr>
                        <a:t>燃焼能力（</a:t>
                      </a:r>
                      <a:r>
                        <a:rPr lang="en-US" altLang="zh-TW" sz="900" u="none" strike="noStrike" dirty="0">
                          <a:effectLst/>
                          <a:latin typeface="BIZ UDPゴシック" panose="020B0400000000000000" pitchFamily="50" charset="-128"/>
                          <a:ea typeface="BIZ UDPゴシック" panose="020B0400000000000000" pitchFamily="50" charset="-128"/>
                        </a:rPr>
                        <a:t>30L/</a:t>
                      </a:r>
                      <a:r>
                        <a:rPr lang="zh-TW" altLang="en-US" sz="900" u="none" strike="noStrike" dirty="0">
                          <a:effectLst/>
                          <a:latin typeface="BIZ UDPゴシック" panose="020B0400000000000000" pitchFamily="50" charset="-128"/>
                          <a:ea typeface="BIZ UDPゴシック" panose="020B0400000000000000" pitchFamily="50" charset="-128"/>
                        </a:rPr>
                        <a:t>時以上）</a:t>
                      </a:r>
                      <a:br>
                        <a:rPr lang="zh-TW" altLang="en-US" sz="900" u="none" strike="noStrike" dirty="0">
                          <a:effectLst/>
                          <a:latin typeface="BIZ UDPゴシック" panose="020B0400000000000000" pitchFamily="50" charset="-128"/>
                          <a:ea typeface="BIZ UDPゴシック" panose="020B0400000000000000" pitchFamily="50" charset="-128"/>
                        </a:rPr>
                      </a:br>
                      <a:r>
                        <a:rPr lang="zh-TW" altLang="en-US" sz="900" u="none" strike="noStrike" dirty="0">
                          <a:effectLst/>
                          <a:latin typeface="BIZ UDPゴシック" panose="020B0400000000000000" pitchFamily="50" charset="-128"/>
                          <a:ea typeface="BIZ UDPゴシック" panose="020B0400000000000000" pitchFamily="50" charset="-128"/>
                        </a:rPr>
                        <a:t>変圧器容量（</a:t>
                      </a:r>
                      <a:r>
                        <a:rPr lang="en-US" altLang="zh-TW" sz="900" u="none" strike="noStrike" dirty="0">
                          <a:effectLst/>
                          <a:latin typeface="BIZ UDPゴシック" panose="020B0400000000000000" pitchFamily="50" charset="-128"/>
                          <a:ea typeface="BIZ UDPゴシック" panose="020B0400000000000000" pitchFamily="50" charset="-128"/>
                        </a:rPr>
                        <a:t>100kVA</a:t>
                      </a:r>
                      <a:r>
                        <a:rPr lang="zh-TW" altLang="en-US" sz="900" u="none" strike="noStrike" dirty="0">
                          <a:effectLst/>
                          <a:latin typeface="BIZ UDPゴシック" panose="020B0400000000000000" pitchFamily="50" charset="-128"/>
                          <a:ea typeface="BIZ UDPゴシック" panose="020B0400000000000000" pitchFamily="50" charset="-128"/>
                        </a:rPr>
                        <a:t>以上）</a:t>
                      </a:r>
                      <a:endPar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5</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3</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gridSpan="4">
                  <a:txBody>
                    <a:bodyPr/>
                    <a:lstStyle/>
                    <a:p>
                      <a:endParaRPr kumimoji="1" lang="ja-JP" altLang="en-US" dirty="0"/>
                    </a:p>
                  </a:txBody>
                  <a:tcPr marL="58443" marR="58443" marT="29222" marB="29222" anchor="ctr">
                    <a:lnBlToTr w="12700" cap="flat" cmpd="sng" algn="ctr">
                      <a:solidFill>
                        <a:srgbClr val="000000"/>
                      </a:solidFill>
                      <a:prstDash val="solid"/>
                      <a:round/>
                      <a:headEnd type="none" w="med" len="med"/>
                      <a:tailEnd type="none" w="med" len="med"/>
                    </a:lnBlToTr>
                  </a:tcPr>
                </a:tc>
                <a:tc hMerge="1">
                  <a:txBody>
                    <a:bodyPr/>
                    <a:lstStyle/>
                    <a:p>
                      <a:pPr>
                        <a:lnSpc>
                          <a:spcPts val="1100"/>
                        </a:lnSpc>
                      </a:pP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hMerge="1">
                  <a:txBody>
                    <a:bodyPr/>
                    <a:lstStyle/>
                    <a:p>
                      <a:pPr>
                        <a:lnSpc>
                          <a:spcPts val="1100"/>
                        </a:lnSpc>
                      </a:pP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hMerge="1">
                  <a:txBody>
                    <a:bodyPr/>
                    <a:lstStyle/>
                    <a:p>
                      <a:endParaRPr kumimoji="1" lang="ja-JP" altLang="en-US" dirty="0"/>
                    </a:p>
                  </a:txBody>
                  <a:tcPr marL="58443" marR="58443" marT="29222" marB="29222" anchor="ctr">
                    <a:lnBlToTr w="1270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777158902"/>
                  </a:ext>
                </a:extLst>
              </a:tr>
              <a:tr h="180249">
                <a:tc rowSpan="6">
                  <a:txBody>
                    <a:bodyPr/>
                    <a:lstStyle/>
                    <a:p>
                      <a:pPr algn="l">
                        <a:lnSpc>
                          <a:spcPts val="11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無機化学工業品の製造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fontAlgn="ctr"/>
                      <a:r>
                        <a:rPr lang="en-US" altLang="ja-JP" sz="900" u="none" strike="noStrike" dirty="0">
                          <a:effectLst/>
                          <a:latin typeface="BIZ UDPゴシック" panose="020B0400000000000000" pitchFamily="50" charset="-128"/>
                          <a:ea typeface="BIZ UDPゴシック" panose="020B0400000000000000" pitchFamily="50" charset="-128"/>
                        </a:rPr>
                        <a:t>4</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fontAlgn="ctr"/>
                      <a:r>
                        <a:rPr lang="ja-JP" altLang="en-US" sz="900" u="none" strike="noStrike" dirty="0">
                          <a:effectLst/>
                          <a:latin typeface="BIZ UDPゴシック" panose="020B0400000000000000" pitchFamily="50" charset="-128"/>
                          <a:ea typeface="BIZ UDPゴシック" panose="020B0400000000000000" pitchFamily="50" charset="-128"/>
                        </a:rPr>
                        <a:t>焙焼炉</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rowSpan="3">
                  <a:txBody>
                    <a:bodyPr/>
                    <a:lstStyle/>
                    <a:p>
                      <a:pPr algn="l" fontAlgn="ctr"/>
                      <a:r>
                        <a:rPr lang="zh-TW" altLang="en-US" sz="900" u="none" strike="noStrike" dirty="0">
                          <a:effectLst/>
                          <a:latin typeface="BIZ UDPゴシック" panose="020B0400000000000000" pitchFamily="50" charset="-128"/>
                          <a:ea typeface="BIZ UDPゴシック" panose="020B0400000000000000" pitchFamily="50" charset="-128"/>
                        </a:rPr>
                        <a:t>処理能力（１ｔ</a:t>
                      </a:r>
                      <a:r>
                        <a:rPr lang="en-US" altLang="zh-TW" sz="900" u="none" strike="noStrike" dirty="0">
                          <a:effectLst/>
                          <a:latin typeface="BIZ UDPゴシック" panose="020B0400000000000000" pitchFamily="50" charset="-128"/>
                          <a:ea typeface="BIZ UDPゴシック" panose="020B0400000000000000" pitchFamily="50" charset="-128"/>
                        </a:rPr>
                        <a:t>/</a:t>
                      </a:r>
                      <a:r>
                        <a:rPr lang="zh-TW" altLang="en-US" sz="900" u="none" strike="noStrike" dirty="0">
                          <a:effectLst/>
                          <a:latin typeface="BIZ UDPゴシック" panose="020B0400000000000000" pitchFamily="50" charset="-128"/>
                          <a:ea typeface="BIZ UDPゴシック" panose="020B0400000000000000" pitchFamily="50" charset="-128"/>
                        </a:rPr>
                        <a:t>時未満）</a:t>
                      </a:r>
                      <a:endParaRPr lang="en-US" altLang="zh-TW"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2</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1</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rowSpan="3">
                  <a:txBody>
                    <a:bodyPr/>
                    <a:lstStyle/>
                    <a:p>
                      <a:pPr algn="ctr">
                        <a:lnSpc>
                          <a:spcPts val="1100"/>
                        </a:lnSpc>
                      </a:pPr>
                      <a:r>
                        <a:rPr kumimoji="1" lang="ja-JP" altLang="en-US" sz="900" u="none" strike="noStrike" kern="1200" baseline="0" dirty="0">
                          <a:latin typeface="BIZ UDPゴシック" panose="020B0400000000000000" pitchFamily="50" charset="-128"/>
                          <a:ea typeface="BIZ UDPゴシック" panose="020B0400000000000000" pitchFamily="50" charset="-128"/>
                        </a:rPr>
                        <a:t>３</a:t>
                      </a: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rowSpan="3">
                  <a:txBody>
                    <a:bodyPr/>
                    <a:lstStyle/>
                    <a:p>
                      <a:pPr>
                        <a:lnSpc>
                          <a:spcPts val="1100"/>
                        </a:lnSpc>
                      </a:pPr>
                      <a:r>
                        <a:rPr kumimoji="1" lang="ja-JP" altLang="en-US" sz="900" u="none" strike="noStrike" kern="1200" baseline="0" dirty="0">
                          <a:latin typeface="BIZ UDPゴシック" panose="020B0400000000000000" pitchFamily="50" charset="-128"/>
                          <a:ea typeface="BIZ UDPゴシック" panose="020B0400000000000000" pitchFamily="50" charset="-128"/>
                        </a:rPr>
                        <a:t>焙焼炉、焼結炉及び煆焼炉（</a:t>
                      </a:r>
                      <a:r>
                        <a:rPr kumimoji="1" lang="en-US" altLang="ja-JP" sz="900" u="none" strike="noStrike" kern="1200" baseline="0" dirty="0">
                          <a:latin typeface="BIZ UDPゴシック" panose="020B0400000000000000" pitchFamily="50" charset="-128"/>
                          <a:ea typeface="BIZ UDPゴシック" panose="020B0400000000000000" pitchFamily="50" charset="-128"/>
                        </a:rPr>
                        <a:t>14</a:t>
                      </a:r>
                      <a:r>
                        <a:rPr kumimoji="1" lang="ja-JP" altLang="en-US" sz="900" u="none" strike="noStrike" kern="1200" baseline="0" dirty="0">
                          <a:latin typeface="BIZ UDPゴシック" panose="020B0400000000000000" pitchFamily="50" charset="-128"/>
                          <a:ea typeface="BIZ UDPゴシック" panose="020B0400000000000000" pitchFamily="50" charset="-128"/>
                        </a:rPr>
                        <a:t>の項に掲げるものを除く。）</a:t>
                      </a: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rowSpan="3">
                  <a:txBody>
                    <a:bodyPr/>
                    <a:lstStyle/>
                    <a:p>
                      <a:pPr>
                        <a:lnSpc>
                          <a:spcPts val="1100"/>
                        </a:lnSpc>
                      </a:pPr>
                      <a:r>
                        <a:rPr kumimoji="1" lang="zh-TW" altLang="en-US" sz="900" u="none" strike="noStrike" kern="1200" baseline="0">
                          <a:latin typeface="BIZ UDPゴシック" panose="020B0400000000000000" pitchFamily="50" charset="-128"/>
                          <a:ea typeface="BIZ UDPゴシック" panose="020B0400000000000000" pitchFamily="50" charset="-128"/>
                        </a:rPr>
                        <a:t>処理能力（</a:t>
                      </a:r>
                      <a:r>
                        <a:rPr kumimoji="1" lang="en-US" altLang="zh-TW" sz="900" u="none" strike="noStrike" kern="1200" baseline="0">
                          <a:latin typeface="BIZ UDPゴシック" panose="020B0400000000000000" pitchFamily="50" charset="-128"/>
                          <a:ea typeface="BIZ UDPゴシック" panose="020B0400000000000000" pitchFamily="50" charset="-128"/>
                        </a:rPr>
                        <a:t>1</a:t>
                      </a:r>
                      <a:r>
                        <a:rPr kumimoji="1" lang="zh-TW" altLang="en-US" sz="900" u="none" strike="noStrike" kern="1200" baseline="0">
                          <a:latin typeface="BIZ UDPゴシック" panose="020B0400000000000000" pitchFamily="50" charset="-128"/>
                          <a:ea typeface="BIZ UDPゴシック" panose="020B0400000000000000" pitchFamily="50" charset="-128"/>
                        </a:rPr>
                        <a:t>ｔ</a:t>
                      </a:r>
                      <a:r>
                        <a:rPr kumimoji="1" lang="en-US" altLang="zh-TW" sz="900" u="none" strike="noStrike" kern="1200" baseline="0">
                          <a:latin typeface="BIZ UDPゴシック" panose="020B0400000000000000" pitchFamily="50" charset="-128"/>
                          <a:ea typeface="BIZ UDPゴシック" panose="020B0400000000000000" pitchFamily="50" charset="-128"/>
                        </a:rPr>
                        <a:t>/</a:t>
                      </a:r>
                      <a:r>
                        <a:rPr kumimoji="1" lang="zh-TW" altLang="en-US" sz="900" u="none" strike="noStrike" kern="1200" baseline="0">
                          <a:latin typeface="BIZ UDPゴシック" panose="020B0400000000000000" pitchFamily="50" charset="-128"/>
                          <a:ea typeface="BIZ UDPゴシック" panose="020B0400000000000000" pitchFamily="50" charset="-128"/>
                        </a:rPr>
                        <a:t>時以上）</a:t>
                      </a: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rowSpan="3">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a:latin typeface="BIZ UDPゴシック" panose="020B0400000000000000" pitchFamily="50" charset="-128"/>
                          <a:ea typeface="BIZ UDPゴシック" panose="020B0400000000000000" pitchFamily="50" charset="-128"/>
                        </a:rPr>
                        <a:t>9</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133789169"/>
                  </a:ext>
                </a:extLst>
              </a:tr>
              <a:tr h="180249">
                <a:tc vMerge="1">
                  <a:txBody>
                    <a:bodyPr/>
                    <a:lstStyle/>
                    <a:p>
                      <a:pPr algn="l">
                        <a:lnSpc>
                          <a:spcPts val="1100"/>
                        </a:lnSpc>
                        <a:spcBef>
                          <a:spcPts val="50"/>
                        </a:spcBef>
                        <a:spcAft>
                          <a:spcPts val="50"/>
                        </a:spcAft>
                      </a:pPr>
                      <a:endParaRPr lang="ja-JP" sz="900" kern="100" dirty="0">
                        <a:effectLst/>
                        <a:latin typeface="Times New Roman" panose="02020603050405020304" pitchFamily="18" charset="0"/>
                        <a:ea typeface="ＭＳ 明朝" panose="02020609040205080304" pitchFamily="17" charset="-128"/>
                      </a:endParaRPr>
                    </a:p>
                  </a:txBody>
                  <a:tcPr marL="62865" marR="62865" marT="0" marB="0" anchor="ctr"/>
                </a:tc>
                <a:tc>
                  <a:txBody>
                    <a:bodyPr/>
                    <a:lstStyle/>
                    <a:p>
                      <a:pPr algn="ctr" fontAlgn="ctr"/>
                      <a:r>
                        <a:rPr lang="en-US" altLang="ja-JP" sz="900" u="none" strike="noStrike" dirty="0">
                          <a:effectLst/>
                          <a:latin typeface="BIZ UDPゴシック" panose="020B0400000000000000" pitchFamily="50" charset="-128"/>
                          <a:ea typeface="BIZ UDPゴシック" panose="020B0400000000000000" pitchFamily="50" charset="-128"/>
                        </a:rPr>
                        <a:t>5</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fontAlgn="ctr"/>
                      <a:r>
                        <a:rPr lang="ja-JP" altLang="en-US" sz="900" u="none" strike="noStrike" dirty="0">
                          <a:effectLst/>
                          <a:latin typeface="BIZ UDPゴシック" panose="020B0400000000000000" pitchFamily="50" charset="-128"/>
                          <a:ea typeface="BIZ UDPゴシック" panose="020B0400000000000000" pitchFamily="50" charset="-128"/>
                        </a:rPr>
                        <a:t>焼結炉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vMerge="1">
                  <a:txBody>
                    <a:bodyPr/>
                    <a:lstStyle/>
                    <a:p>
                      <a:pPr algn="ctr" fontAlgn="ct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1</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1</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vMerge="1">
                  <a:txBody>
                    <a:bodyPr/>
                    <a:lstStyle/>
                    <a:p>
                      <a:endParaRPr kumimoji="1" lang="ja-JP" altLang="en-US"/>
                    </a:p>
                  </a:txBody>
                  <a:tcPr/>
                </a:tc>
                <a:tc vMerge="1">
                  <a:txBody>
                    <a:bodyPr/>
                    <a:lstStyle/>
                    <a:p>
                      <a:pPr>
                        <a:lnSpc>
                          <a:spcPts val="1100"/>
                        </a:lnSpc>
                      </a:pP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vMerge="1">
                  <a:txBody>
                    <a:bodyPr/>
                    <a:lstStyle/>
                    <a:p>
                      <a:pPr>
                        <a:lnSpc>
                          <a:spcPts val="1100"/>
                        </a:lnSpc>
                      </a:pP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vMerge="1">
                  <a:txBody>
                    <a:bodyPr/>
                    <a:lstStyle/>
                    <a:p>
                      <a:endParaRPr kumimoji="1" lang="ja-JP" altLang="en-US"/>
                    </a:p>
                  </a:txBody>
                  <a:tcPr/>
                </a:tc>
                <a:extLst>
                  <a:ext uri="{0D108BD9-81ED-4DB2-BD59-A6C34878D82A}">
                    <a16:rowId xmlns:a16="http://schemas.microsoft.com/office/drawing/2014/main" val="608230732"/>
                  </a:ext>
                </a:extLst>
              </a:tr>
              <a:tr h="336037">
                <a:tc vMerge="1">
                  <a:txBody>
                    <a:bodyPr/>
                    <a:lstStyle/>
                    <a:p>
                      <a:pPr algn="l">
                        <a:lnSpc>
                          <a:spcPts val="1100"/>
                        </a:lnSpc>
                        <a:spcBef>
                          <a:spcPts val="50"/>
                        </a:spcBef>
                        <a:spcAft>
                          <a:spcPts val="50"/>
                        </a:spcAft>
                      </a:pPr>
                      <a:endParaRPr lang="ja-JP" sz="900" kern="100" dirty="0">
                        <a:effectLst/>
                        <a:latin typeface="Times New Roman" panose="02020603050405020304" pitchFamily="18" charset="0"/>
                        <a:ea typeface="ＭＳ 明朝" panose="02020609040205080304" pitchFamily="17" charset="-128"/>
                      </a:endParaRPr>
                    </a:p>
                  </a:txBody>
                  <a:tcPr marL="62865" marR="62865" marT="0" marB="0" anchor="ctr"/>
                </a:tc>
                <a:tc>
                  <a:txBody>
                    <a:bodyPr/>
                    <a:lstStyle/>
                    <a:p>
                      <a:pPr algn="ctr" fontAlgn="ctr"/>
                      <a:r>
                        <a:rPr lang="en-US" altLang="ja-JP" sz="900" u="none" strike="noStrike" dirty="0">
                          <a:effectLst/>
                          <a:latin typeface="BIZ UDPゴシック" panose="020B0400000000000000" pitchFamily="50" charset="-128"/>
                          <a:ea typeface="BIZ UDPゴシック" panose="020B0400000000000000" pitchFamily="50" charset="-128"/>
                        </a:rPr>
                        <a:t>6</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fontAlgn="ctr"/>
                      <a:r>
                        <a:rPr lang="ja-JP" altLang="en-US" sz="900" u="none" strike="noStrike" dirty="0">
                          <a:effectLst/>
                          <a:latin typeface="BIZ UDPゴシック" panose="020B0400000000000000" pitchFamily="50" charset="-128"/>
                          <a:ea typeface="BIZ UDPゴシック" panose="020B0400000000000000" pitchFamily="50" charset="-128"/>
                        </a:rPr>
                        <a:t>煆（か）焼炉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vMerge="1">
                  <a:txBody>
                    <a:bodyPr/>
                    <a:lstStyle/>
                    <a:p>
                      <a:pPr algn="ctr" fontAlgn="ctr"/>
                      <a:endPar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5</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2</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vMerge="1">
                  <a:txBody>
                    <a:bodyPr/>
                    <a:lstStyle/>
                    <a:p>
                      <a:endParaRPr kumimoji="1" lang="ja-JP" altLang="en-US"/>
                    </a:p>
                  </a:txBody>
                  <a:tcPr/>
                </a:tc>
                <a:tc vMerge="1">
                  <a:txBody>
                    <a:bodyPr/>
                    <a:lstStyle/>
                    <a:p>
                      <a:pPr>
                        <a:lnSpc>
                          <a:spcPts val="1100"/>
                        </a:lnSpc>
                      </a:pP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vMerge="1">
                  <a:txBody>
                    <a:bodyPr/>
                    <a:lstStyle/>
                    <a:p>
                      <a:pPr>
                        <a:lnSpc>
                          <a:spcPts val="1100"/>
                        </a:lnSpc>
                      </a:pP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vMerge="1">
                  <a:txBody>
                    <a:bodyPr/>
                    <a:lstStyle/>
                    <a:p>
                      <a:endParaRPr kumimoji="1" lang="ja-JP" altLang="en-US"/>
                    </a:p>
                  </a:txBody>
                  <a:tcPr/>
                </a:tc>
                <a:extLst>
                  <a:ext uri="{0D108BD9-81ED-4DB2-BD59-A6C34878D82A}">
                    <a16:rowId xmlns:a16="http://schemas.microsoft.com/office/drawing/2014/main" val="3788879374"/>
                  </a:ext>
                </a:extLst>
              </a:tr>
              <a:tr h="467065">
                <a:tc vMerge="1">
                  <a:txBody>
                    <a:bodyPr/>
                    <a:lstStyle/>
                    <a:p>
                      <a:pPr algn="l">
                        <a:lnSpc>
                          <a:spcPts val="1100"/>
                        </a:lnSpc>
                        <a:spcBef>
                          <a:spcPts val="50"/>
                        </a:spcBef>
                        <a:spcAft>
                          <a:spcPts val="50"/>
                        </a:spcAft>
                      </a:pPr>
                      <a:endParaRPr lang="ja-JP" sz="900" kern="100" dirty="0">
                        <a:effectLst/>
                        <a:latin typeface="Times New Roman" panose="02020603050405020304" pitchFamily="18" charset="0"/>
                        <a:ea typeface="ＭＳ 明朝" panose="02020609040205080304" pitchFamily="17" charset="-128"/>
                      </a:endParaRPr>
                    </a:p>
                  </a:txBody>
                  <a:tcPr marL="62865" marR="62865" marT="0" marB="0" anchor="ctr"/>
                </a:tc>
                <a:tc>
                  <a:txBody>
                    <a:bodyPr/>
                    <a:lstStyle/>
                    <a:p>
                      <a:pPr algn="ctr" fontAlgn="ctr"/>
                      <a:r>
                        <a:rPr lang="en-US" altLang="ja-JP" sz="900" u="none" strike="noStrike" dirty="0">
                          <a:effectLst/>
                          <a:latin typeface="BIZ UDPゴシック" panose="020B0400000000000000" pitchFamily="50" charset="-128"/>
                          <a:ea typeface="BIZ UDPゴシック" panose="020B0400000000000000" pitchFamily="50" charset="-128"/>
                        </a:rPr>
                        <a:t>7</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fontAlgn="ctr"/>
                      <a:r>
                        <a:rPr lang="ja-JP" altLang="en-US" sz="900" u="none" strike="noStrike" dirty="0">
                          <a:effectLst/>
                          <a:latin typeface="BIZ UDPゴシック" panose="020B0400000000000000" pitchFamily="50" charset="-128"/>
                          <a:ea typeface="BIZ UDPゴシック" panose="020B0400000000000000" pitchFamily="50" charset="-128"/>
                        </a:rPr>
                        <a:t>反応炉</a:t>
                      </a:r>
                      <a:br>
                        <a:rPr lang="ja-JP" altLang="en-US" sz="900" u="none" strike="noStrike" dirty="0">
                          <a:effectLst/>
                          <a:latin typeface="BIZ UDPゴシック" panose="020B0400000000000000" pitchFamily="50" charset="-128"/>
                          <a:ea typeface="BIZ UDPゴシック" panose="020B0400000000000000" pitchFamily="50" charset="-128"/>
                        </a:rPr>
                      </a:br>
                      <a:r>
                        <a:rPr lang="ja-JP" altLang="en-US" sz="900" u="none" strike="noStrike" dirty="0">
                          <a:effectLst/>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鉛系顔料の製造の用に供するものを除く。）</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rowSpan="2">
                  <a:txBody>
                    <a:bodyPr/>
                    <a:lstStyle/>
                    <a:p>
                      <a:pPr algn="l" fontAlgn="ctr"/>
                      <a:r>
                        <a:rPr lang="zh-TW" altLang="en-US" sz="900" u="none" strike="noStrike" dirty="0">
                          <a:effectLst/>
                          <a:latin typeface="BIZ UDPゴシック" panose="020B0400000000000000" pitchFamily="50" charset="-128"/>
                          <a:ea typeface="BIZ UDPゴシック" panose="020B0400000000000000" pitchFamily="50" charset="-128"/>
                        </a:rPr>
                        <a:t>火格子面積（</a:t>
                      </a:r>
                      <a:r>
                        <a:rPr lang="en-US" altLang="zh-TW" sz="900" u="none" strike="noStrike" dirty="0">
                          <a:effectLst/>
                          <a:latin typeface="BIZ UDPゴシック" panose="020B0400000000000000" pitchFamily="50" charset="-128"/>
                          <a:ea typeface="BIZ UDPゴシック" panose="020B0400000000000000" pitchFamily="50" charset="-128"/>
                        </a:rPr>
                        <a:t>0.5</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zh-TW" altLang="en-US" sz="900" u="none" strike="noStrike" dirty="0">
                          <a:effectLst/>
                          <a:latin typeface="BIZ UDPゴシック" panose="020B0400000000000000" pitchFamily="50" charset="-128"/>
                          <a:ea typeface="BIZ UDPゴシック" panose="020B0400000000000000" pitchFamily="50" charset="-128"/>
                        </a:rPr>
                        <a:t>以上１ｍ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zh-TW" altLang="en-US" sz="900" u="none" strike="noStrike" dirty="0">
                          <a:effectLst/>
                          <a:latin typeface="BIZ UDPゴシック" panose="020B0400000000000000" pitchFamily="50" charset="-128"/>
                          <a:ea typeface="BIZ UDPゴシック" panose="020B0400000000000000" pitchFamily="50" charset="-128"/>
                        </a:rPr>
                        <a:t>未満）</a:t>
                      </a:r>
                      <a:br>
                        <a:rPr lang="zh-TW" altLang="en-US" sz="900" u="none" strike="noStrike" dirty="0">
                          <a:effectLst/>
                          <a:latin typeface="BIZ UDPゴシック" panose="020B0400000000000000" pitchFamily="50" charset="-128"/>
                          <a:ea typeface="BIZ UDPゴシック" panose="020B0400000000000000" pitchFamily="50" charset="-128"/>
                        </a:rPr>
                      </a:br>
                      <a:r>
                        <a:rPr lang="zh-TW" altLang="en-US" sz="900" u="none" strike="noStrike" dirty="0">
                          <a:effectLst/>
                          <a:latin typeface="BIZ UDPゴシック" panose="020B0400000000000000" pitchFamily="50" charset="-128"/>
                          <a:ea typeface="BIZ UDPゴシック" panose="020B0400000000000000" pitchFamily="50" charset="-128"/>
                        </a:rPr>
                        <a:t>燃焼能力（</a:t>
                      </a:r>
                      <a:r>
                        <a:rPr lang="en-US" altLang="zh-TW" sz="900" u="none" strike="noStrike" dirty="0">
                          <a:effectLst/>
                          <a:latin typeface="BIZ UDPゴシック" panose="020B0400000000000000" pitchFamily="50" charset="-128"/>
                          <a:ea typeface="BIZ UDPゴシック" panose="020B0400000000000000" pitchFamily="50" charset="-128"/>
                        </a:rPr>
                        <a:t>30L/</a:t>
                      </a:r>
                      <a:r>
                        <a:rPr lang="zh-TW" altLang="en-US" sz="900" u="none" strike="noStrike" dirty="0">
                          <a:effectLst/>
                          <a:latin typeface="BIZ UDPゴシック" panose="020B0400000000000000" pitchFamily="50" charset="-128"/>
                          <a:ea typeface="BIZ UDPゴシック" panose="020B0400000000000000" pitchFamily="50" charset="-128"/>
                        </a:rPr>
                        <a:t>時以上</a:t>
                      </a:r>
                      <a:r>
                        <a:rPr lang="en-US" altLang="zh-TW" sz="900" u="none" strike="noStrike" dirty="0">
                          <a:effectLst/>
                          <a:latin typeface="BIZ UDPゴシック" panose="020B0400000000000000" pitchFamily="50" charset="-128"/>
                          <a:ea typeface="BIZ UDPゴシック" panose="020B0400000000000000" pitchFamily="50" charset="-128"/>
                        </a:rPr>
                        <a:t>50L/</a:t>
                      </a:r>
                      <a:r>
                        <a:rPr lang="zh-TW" altLang="en-US" sz="900" u="none" strike="noStrike" dirty="0">
                          <a:effectLst/>
                          <a:latin typeface="BIZ UDPゴシック" panose="020B0400000000000000" pitchFamily="50" charset="-128"/>
                          <a:ea typeface="BIZ UDPゴシック" panose="020B0400000000000000" pitchFamily="50" charset="-128"/>
                        </a:rPr>
                        <a:t>時未満）</a:t>
                      </a:r>
                      <a:br>
                        <a:rPr lang="zh-TW" altLang="en-US" sz="900" u="none" strike="noStrike" dirty="0">
                          <a:effectLst/>
                          <a:latin typeface="BIZ UDPゴシック" panose="020B0400000000000000" pitchFamily="50" charset="-128"/>
                          <a:ea typeface="BIZ UDPゴシック" panose="020B0400000000000000" pitchFamily="50" charset="-128"/>
                        </a:rPr>
                      </a:br>
                      <a:r>
                        <a:rPr lang="zh-TW" altLang="en-US" sz="900" u="none" strike="noStrike" dirty="0">
                          <a:effectLst/>
                          <a:latin typeface="BIZ UDPゴシック" panose="020B0400000000000000" pitchFamily="50" charset="-128"/>
                          <a:ea typeface="BIZ UDPゴシック" panose="020B0400000000000000" pitchFamily="50" charset="-128"/>
                        </a:rPr>
                        <a:t>変圧器容量（</a:t>
                      </a:r>
                      <a:r>
                        <a:rPr lang="en-US" altLang="zh-TW" sz="900" u="none" strike="noStrike" dirty="0">
                          <a:effectLst/>
                          <a:latin typeface="BIZ UDPゴシック" panose="020B0400000000000000" pitchFamily="50" charset="-128"/>
                          <a:ea typeface="BIZ UDPゴシック" panose="020B0400000000000000" pitchFamily="50" charset="-128"/>
                        </a:rPr>
                        <a:t>100kVA</a:t>
                      </a:r>
                      <a:r>
                        <a:rPr lang="zh-TW" altLang="en-US" sz="900" u="none" strike="noStrike" dirty="0">
                          <a:effectLst/>
                          <a:latin typeface="BIZ UDPゴシック" panose="020B0400000000000000" pitchFamily="50" charset="-128"/>
                          <a:ea typeface="BIZ UDPゴシック" panose="020B0400000000000000" pitchFamily="50" charset="-128"/>
                        </a:rPr>
                        <a:t>以上</a:t>
                      </a:r>
                      <a:r>
                        <a:rPr lang="en-US" altLang="zh-TW" sz="900" u="none" strike="noStrike" dirty="0">
                          <a:effectLst/>
                          <a:latin typeface="BIZ UDPゴシック" panose="020B0400000000000000" pitchFamily="50" charset="-128"/>
                          <a:ea typeface="BIZ UDPゴシック" panose="020B0400000000000000" pitchFamily="50" charset="-128"/>
                        </a:rPr>
                        <a:t>200kVA</a:t>
                      </a:r>
                      <a:r>
                        <a:rPr lang="zh-TW" altLang="en-US" sz="900" u="none" strike="noStrike" dirty="0">
                          <a:effectLst/>
                          <a:latin typeface="BIZ UDPゴシック" panose="020B0400000000000000" pitchFamily="50" charset="-128"/>
                          <a:ea typeface="BIZ UDPゴシック" panose="020B0400000000000000" pitchFamily="50" charset="-128"/>
                        </a:rPr>
                        <a:t>未満</a:t>
                      </a:r>
                      <a:r>
                        <a:rPr lang="en-US" altLang="zh-TW" sz="900" u="none" strike="noStrike" dirty="0">
                          <a:effectLst/>
                          <a:latin typeface="BIZ UDPゴシック" panose="020B0400000000000000" pitchFamily="50" charset="-128"/>
                          <a:ea typeface="BIZ UDPゴシック" panose="020B0400000000000000" pitchFamily="50" charset="-128"/>
                        </a:rPr>
                        <a:t>)</a:t>
                      </a:r>
                      <a:endParaRPr lang="en-US" altLang="zh-TW"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3</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2</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rowSpan="2">
                  <a:txBody>
                    <a:bodyPr/>
                    <a:lstStyle/>
                    <a:p>
                      <a:pPr algn="ctr">
                        <a:lnSpc>
                          <a:spcPts val="1100"/>
                        </a:lnSpc>
                      </a:pPr>
                      <a:r>
                        <a:rPr kumimoji="1" lang="en-US" altLang="zh-TW" sz="900" u="none" strike="noStrike" kern="1200" baseline="0" dirty="0">
                          <a:latin typeface="BIZ UDPゴシック" panose="020B0400000000000000" pitchFamily="50" charset="-128"/>
                          <a:ea typeface="BIZ UDPゴシック" panose="020B0400000000000000" pitchFamily="50" charset="-128"/>
                        </a:rPr>
                        <a:t>10</a:t>
                      </a: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rowSpan="2">
                  <a:txBody>
                    <a:bodyPr/>
                    <a:lstStyle/>
                    <a:p>
                      <a:pPr>
                        <a:lnSpc>
                          <a:spcPts val="1100"/>
                        </a:lnSpc>
                      </a:pPr>
                      <a:r>
                        <a:rPr kumimoji="1" lang="ja-JP" altLang="en-US" sz="900" u="none" strike="noStrike" kern="1200" baseline="0" dirty="0">
                          <a:latin typeface="BIZ UDPゴシック" panose="020B0400000000000000" pitchFamily="50" charset="-128"/>
                          <a:ea typeface="BIZ UDPゴシック" panose="020B0400000000000000" pitchFamily="50" charset="-128"/>
                        </a:rPr>
                        <a:t>反応炉及び直火炉（</a:t>
                      </a:r>
                      <a:r>
                        <a:rPr kumimoji="1" lang="en-US" altLang="ja-JP" sz="900" u="none" strike="noStrike" kern="1200" baseline="0" dirty="0">
                          <a:latin typeface="BIZ UDPゴシック" panose="020B0400000000000000" pitchFamily="50" charset="-128"/>
                          <a:ea typeface="BIZ UDPゴシック" panose="020B0400000000000000" pitchFamily="50" charset="-128"/>
                        </a:rPr>
                        <a:t>26</a:t>
                      </a:r>
                      <a:r>
                        <a:rPr kumimoji="1" lang="ja-JP" altLang="en-US" sz="900" u="none" strike="noStrike" kern="1200" baseline="0" dirty="0">
                          <a:latin typeface="BIZ UDPゴシック" panose="020B0400000000000000" pitchFamily="50" charset="-128"/>
                          <a:ea typeface="BIZ UDPゴシック" panose="020B0400000000000000" pitchFamily="50" charset="-128"/>
                        </a:rPr>
                        <a:t>の項に掲げるものを除く。）</a:t>
                      </a: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rowSpan="2">
                  <a:txBody>
                    <a:bodyPr/>
                    <a:lstStyle/>
                    <a:p>
                      <a:pPr>
                        <a:lnSpc>
                          <a:spcPts val="1100"/>
                        </a:lnSpc>
                      </a:pPr>
                      <a:r>
                        <a:rPr kumimoji="1" lang="zh-TW" altLang="en-US" sz="900" u="none" strike="noStrike" kern="1200" baseline="0" dirty="0">
                          <a:latin typeface="BIZ UDPゴシック" panose="020B0400000000000000" pitchFamily="50" charset="-128"/>
                          <a:ea typeface="BIZ UDPゴシック" panose="020B0400000000000000" pitchFamily="50" charset="-128"/>
                        </a:rPr>
                        <a:t>火格子面積（</a:t>
                      </a:r>
                      <a:r>
                        <a:rPr kumimoji="1" lang="en-US" altLang="zh-TW" sz="900" u="none" strike="noStrike" kern="1200" baseline="0" dirty="0">
                          <a:latin typeface="BIZ UDPゴシック" panose="020B0400000000000000" pitchFamily="50" charset="-128"/>
                          <a:ea typeface="BIZ UDPゴシック" panose="020B0400000000000000" pitchFamily="50" charset="-128"/>
                        </a:rPr>
                        <a:t>1</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kumimoji="1" lang="zh-TW" altLang="en-US" sz="900" u="none" strike="noStrike" kern="1200" baseline="0" dirty="0">
                          <a:latin typeface="BIZ UDPゴシック" panose="020B0400000000000000" pitchFamily="50" charset="-128"/>
                          <a:ea typeface="BIZ UDPゴシック" panose="020B0400000000000000" pitchFamily="50" charset="-128"/>
                        </a:rPr>
                        <a:t>以上）</a:t>
                      </a:r>
                    </a:p>
                    <a:p>
                      <a:pPr>
                        <a:lnSpc>
                          <a:spcPts val="1100"/>
                        </a:lnSpc>
                      </a:pPr>
                      <a:r>
                        <a:rPr kumimoji="1" lang="zh-TW" altLang="en-US" sz="900" u="none" strike="noStrike" kern="1200" baseline="0" dirty="0">
                          <a:latin typeface="BIZ UDPゴシック" panose="020B0400000000000000" pitchFamily="50" charset="-128"/>
                          <a:ea typeface="BIZ UDPゴシック" panose="020B0400000000000000" pitchFamily="50" charset="-128"/>
                        </a:rPr>
                        <a:t>燃焼能力（</a:t>
                      </a:r>
                      <a:r>
                        <a:rPr kumimoji="1" lang="en-US" altLang="zh-TW" sz="900" u="none" strike="noStrike" kern="1200" baseline="0" dirty="0">
                          <a:latin typeface="BIZ UDPゴシック" panose="020B0400000000000000" pitchFamily="50" charset="-128"/>
                          <a:ea typeface="BIZ UDPゴシック" panose="020B0400000000000000" pitchFamily="50" charset="-128"/>
                        </a:rPr>
                        <a:t>50L/</a:t>
                      </a:r>
                      <a:r>
                        <a:rPr kumimoji="1" lang="zh-TW" altLang="en-US" sz="900" u="none" strike="noStrike" kern="1200" baseline="0" dirty="0">
                          <a:latin typeface="BIZ UDPゴシック" panose="020B0400000000000000" pitchFamily="50" charset="-128"/>
                          <a:ea typeface="BIZ UDPゴシック" panose="020B0400000000000000" pitchFamily="50" charset="-128"/>
                        </a:rPr>
                        <a:t>時以上）</a:t>
                      </a:r>
                    </a:p>
                    <a:p>
                      <a:pPr>
                        <a:lnSpc>
                          <a:spcPts val="1100"/>
                        </a:lnSpc>
                      </a:pPr>
                      <a:r>
                        <a:rPr kumimoji="1" lang="zh-TW" altLang="en-US" sz="900" u="none" strike="noStrike" kern="1200" baseline="0" dirty="0">
                          <a:latin typeface="BIZ UDPゴシック" panose="020B0400000000000000" pitchFamily="50" charset="-128"/>
                          <a:ea typeface="BIZ UDPゴシック" panose="020B0400000000000000" pitchFamily="50" charset="-128"/>
                        </a:rPr>
                        <a:t>変圧器容量（</a:t>
                      </a:r>
                      <a:r>
                        <a:rPr kumimoji="1" lang="en-US" altLang="zh-TW" sz="900" u="none" strike="noStrike" kern="1200" baseline="0" dirty="0">
                          <a:latin typeface="BIZ UDPゴシック" panose="020B0400000000000000" pitchFamily="50" charset="-128"/>
                          <a:ea typeface="BIZ UDPゴシック" panose="020B0400000000000000" pitchFamily="50" charset="-128"/>
                        </a:rPr>
                        <a:t>200kVA</a:t>
                      </a:r>
                      <a:r>
                        <a:rPr kumimoji="1" lang="zh-TW" altLang="en-US" sz="900" u="none" strike="noStrike" kern="1200" baseline="0" dirty="0">
                          <a:latin typeface="BIZ UDPゴシック" panose="020B0400000000000000" pitchFamily="50" charset="-128"/>
                          <a:ea typeface="BIZ UDPゴシック" panose="020B0400000000000000" pitchFamily="50" charset="-128"/>
                        </a:rPr>
                        <a:t>以上）</a:t>
                      </a: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rowSpan="2">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62</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1661005585"/>
                  </a:ext>
                </a:extLst>
              </a:tr>
              <a:tr h="409292">
                <a:tc vMerge="1">
                  <a:txBody>
                    <a:bodyPr/>
                    <a:lstStyle/>
                    <a:p>
                      <a:endParaRPr kumimoji="1" lang="ja-JP" altLang="en-US"/>
                    </a:p>
                  </a:txBody>
                  <a:tcPr/>
                </a:tc>
                <a:tc>
                  <a:txBody>
                    <a:bodyPr/>
                    <a:lstStyle/>
                    <a:p>
                      <a:pPr algn="ctr" fontAlgn="ctr"/>
                      <a:r>
                        <a:rPr lang="en-US" altLang="ja-JP" sz="900" u="none" strike="noStrike">
                          <a:effectLst/>
                          <a:latin typeface="BIZ UDPゴシック" panose="020B0400000000000000" pitchFamily="50" charset="-128"/>
                          <a:ea typeface="BIZ UDPゴシック" panose="020B0400000000000000" pitchFamily="50" charset="-128"/>
                        </a:rPr>
                        <a:t>8</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fontAlgn="ctr"/>
                      <a:r>
                        <a:rPr lang="ja-JP" altLang="en-US" sz="900" u="none" strike="noStrike" dirty="0">
                          <a:effectLst/>
                          <a:latin typeface="BIZ UDPゴシック" panose="020B0400000000000000" pitchFamily="50" charset="-128"/>
                          <a:ea typeface="BIZ UDPゴシック" panose="020B0400000000000000" pitchFamily="50" charset="-128"/>
                        </a:rPr>
                        <a:t>直火炉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vMerge="1">
                  <a:txBody>
                    <a:bodyPr/>
                    <a:lstStyle/>
                    <a:p>
                      <a:endParaRPr kumimoji="1" lang="ja-JP" altLang="en-US"/>
                    </a:p>
                  </a:txBody>
                  <a:tcP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5</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2</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61842395"/>
                  </a:ext>
                </a:extLst>
              </a:tr>
              <a:tr h="397100">
                <a:tc vMerge="1">
                  <a:txBody>
                    <a:bodyPr/>
                    <a:lstStyle/>
                    <a:p>
                      <a:endParaRPr kumimoji="1" lang="ja-JP" altLang="en-US"/>
                    </a:p>
                  </a:txBody>
                  <a:tcPr/>
                </a:tc>
                <a:tc>
                  <a:txBody>
                    <a:bodyPr/>
                    <a:lstStyle/>
                    <a:p>
                      <a:pPr algn="ctr"/>
                      <a:r>
                        <a:rPr kumimoji="1" lang="en-US" altLang="ja-JP" sz="900" dirty="0">
                          <a:latin typeface="BIZ UDPゴシック" panose="020B0400000000000000" pitchFamily="50" charset="-128"/>
                          <a:ea typeface="BIZ UDPゴシック" panose="020B0400000000000000" pitchFamily="50" charset="-128"/>
                        </a:rPr>
                        <a:t>9</a:t>
                      </a:r>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r>
                        <a:rPr lang="ja-JP" altLang="en-US" sz="900" u="none" strike="noStrike" dirty="0">
                          <a:effectLst/>
                          <a:latin typeface="BIZ UDPゴシック" panose="020B0400000000000000" pitchFamily="50" charset="-128"/>
                          <a:ea typeface="BIZ UDPゴシック" panose="020B0400000000000000" pitchFamily="50" charset="-128"/>
                        </a:rPr>
                        <a:t>加熱炉</a:t>
                      </a:r>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a:r>
                        <a:rPr lang="zh-TW" altLang="en-US" sz="900" u="none" strike="noStrike" dirty="0">
                          <a:effectLst/>
                          <a:latin typeface="BIZ UDPゴシック" panose="020B0400000000000000" pitchFamily="50" charset="-128"/>
                          <a:ea typeface="BIZ UDPゴシック" panose="020B0400000000000000" pitchFamily="50" charset="-128"/>
                        </a:rPr>
                        <a:t>火格子面積（</a:t>
                      </a:r>
                      <a:r>
                        <a:rPr lang="en-US" altLang="zh-TW" sz="900" u="none" strike="noStrike" dirty="0">
                          <a:effectLst/>
                          <a:latin typeface="BIZ UDPゴシック" panose="020B0400000000000000" pitchFamily="50" charset="-128"/>
                          <a:ea typeface="BIZ UDPゴシック" panose="020B0400000000000000" pitchFamily="50" charset="-128"/>
                        </a:rPr>
                        <a:t>0.5</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zh-TW" altLang="en-US" sz="900" u="none" strike="noStrike" dirty="0">
                          <a:effectLst/>
                          <a:latin typeface="BIZ UDPゴシック" panose="020B0400000000000000" pitchFamily="50" charset="-128"/>
                          <a:ea typeface="BIZ UDPゴシック" panose="020B0400000000000000" pitchFamily="50" charset="-128"/>
                        </a:rPr>
                        <a:t>以上）</a:t>
                      </a:r>
                      <a:br>
                        <a:rPr lang="zh-TW" altLang="en-US" sz="900" u="none" strike="noStrike" dirty="0">
                          <a:effectLst/>
                          <a:latin typeface="BIZ UDPゴシック" panose="020B0400000000000000" pitchFamily="50" charset="-128"/>
                          <a:ea typeface="BIZ UDPゴシック" panose="020B0400000000000000" pitchFamily="50" charset="-128"/>
                        </a:rPr>
                      </a:br>
                      <a:r>
                        <a:rPr lang="zh-TW" altLang="en-US" sz="900" u="none" strike="noStrike" dirty="0">
                          <a:effectLst/>
                          <a:latin typeface="BIZ UDPゴシック" panose="020B0400000000000000" pitchFamily="50" charset="-128"/>
                          <a:ea typeface="BIZ UDPゴシック" panose="020B0400000000000000" pitchFamily="50" charset="-128"/>
                        </a:rPr>
                        <a:t>燃焼能力（</a:t>
                      </a:r>
                      <a:r>
                        <a:rPr lang="en-US" altLang="zh-TW" sz="900" u="none" strike="noStrike" dirty="0">
                          <a:effectLst/>
                          <a:latin typeface="BIZ UDPゴシック" panose="020B0400000000000000" pitchFamily="50" charset="-128"/>
                          <a:ea typeface="BIZ UDPゴシック" panose="020B0400000000000000" pitchFamily="50" charset="-128"/>
                        </a:rPr>
                        <a:t>30L/</a:t>
                      </a:r>
                      <a:r>
                        <a:rPr lang="zh-TW" altLang="en-US" sz="900" u="none" strike="noStrike" dirty="0">
                          <a:effectLst/>
                          <a:latin typeface="BIZ UDPゴシック" panose="020B0400000000000000" pitchFamily="50" charset="-128"/>
                          <a:ea typeface="BIZ UDPゴシック" panose="020B0400000000000000" pitchFamily="50" charset="-128"/>
                        </a:rPr>
                        <a:t>時以上）</a:t>
                      </a:r>
                      <a:br>
                        <a:rPr lang="zh-TW" altLang="en-US" sz="900" u="none" strike="noStrike" dirty="0">
                          <a:effectLst/>
                          <a:latin typeface="BIZ UDPゴシック" panose="020B0400000000000000" pitchFamily="50" charset="-128"/>
                          <a:ea typeface="BIZ UDPゴシック" panose="020B0400000000000000" pitchFamily="50" charset="-128"/>
                        </a:rPr>
                      </a:br>
                      <a:r>
                        <a:rPr lang="zh-TW" altLang="en-US" sz="900" u="none" strike="noStrike" dirty="0">
                          <a:effectLst/>
                          <a:latin typeface="BIZ UDPゴシック" panose="020B0400000000000000" pitchFamily="50" charset="-128"/>
                          <a:ea typeface="BIZ UDPゴシック" panose="020B0400000000000000" pitchFamily="50" charset="-128"/>
                        </a:rPr>
                        <a:t>変圧器容量（</a:t>
                      </a:r>
                      <a:r>
                        <a:rPr lang="en-US" altLang="zh-TW" sz="900" u="none" strike="noStrike" dirty="0">
                          <a:effectLst/>
                          <a:latin typeface="BIZ UDPゴシック" panose="020B0400000000000000" pitchFamily="50" charset="-128"/>
                          <a:ea typeface="BIZ UDPゴシック" panose="020B0400000000000000" pitchFamily="50" charset="-128"/>
                        </a:rPr>
                        <a:t>100kVA</a:t>
                      </a:r>
                      <a:r>
                        <a:rPr lang="zh-TW" altLang="en-US" sz="900" u="none" strike="noStrike" dirty="0">
                          <a:effectLst/>
                          <a:latin typeface="BIZ UDPゴシック" panose="020B0400000000000000" pitchFamily="50" charset="-128"/>
                          <a:ea typeface="BIZ UDPゴシック" panose="020B0400000000000000" pitchFamily="50" charset="-128"/>
                        </a:rPr>
                        <a:t>以上）</a:t>
                      </a:r>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8</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3</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gridSpan="4">
                  <a:txBody>
                    <a:bodyPr/>
                    <a:lstStyle/>
                    <a:p>
                      <a:pPr>
                        <a:lnSpc>
                          <a:spcPts val="1100"/>
                        </a:lnSpc>
                      </a:pP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lnBlToTr w="12700" cap="flat" cmpd="sng" algn="ctr">
                      <a:solidFill>
                        <a:srgbClr val="000000"/>
                      </a:solidFill>
                      <a:prstDash val="solid"/>
                      <a:round/>
                      <a:headEnd type="none" w="med" len="med"/>
                      <a:tailEnd type="none" w="med" len="med"/>
                    </a:lnBlToTr>
                  </a:tcPr>
                </a:tc>
                <a:tc hMerge="1">
                  <a:txBody>
                    <a:bodyPr/>
                    <a:lstStyle/>
                    <a:p>
                      <a:pPr>
                        <a:lnSpc>
                          <a:spcPts val="1100"/>
                        </a:lnSpc>
                      </a:pP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hMerge="1">
                  <a:txBody>
                    <a:bodyPr/>
                    <a:lstStyle/>
                    <a:p>
                      <a:pPr>
                        <a:lnSpc>
                          <a:spcPts val="1100"/>
                        </a:lnSpc>
                      </a:pP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hMerge="1">
                  <a:txBody>
                    <a:bodyPr/>
                    <a:lstStyle/>
                    <a:p>
                      <a:pPr>
                        <a:lnSpc>
                          <a:spcPts val="1100"/>
                        </a:lnSpc>
                      </a:pPr>
                      <a:endPar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lnBlToTr w="1270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736242134"/>
                  </a:ext>
                </a:extLst>
              </a:tr>
              <a:tr h="377875">
                <a:tc>
                  <a:txBody>
                    <a:bodyPr/>
                    <a:lstStyle/>
                    <a:p>
                      <a:pPr algn="l">
                        <a:lnSpc>
                          <a:spcPts val="11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カ－バイドの製造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r>
                        <a:rPr kumimoji="1" lang="en-US" altLang="ja-JP" sz="900" dirty="0">
                          <a:latin typeface="BIZ UDPゴシック" panose="020B0400000000000000" pitchFamily="50" charset="-128"/>
                          <a:ea typeface="BIZ UDPゴシック" panose="020B0400000000000000" pitchFamily="50" charset="-128"/>
                        </a:rPr>
                        <a:t>10</a:t>
                      </a:r>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a:lnSpc>
                          <a:spcPts val="1200"/>
                        </a:lnSpc>
                        <a:spcAft>
                          <a:spcPts val="0"/>
                        </a:spcAft>
                      </a:pPr>
                      <a:r>
                        <a:rPr lang="ja-JP" sz="9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電気炉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spcAft>
                          <a:spcPts val="0"/>
                        </a:spcAft>
                      </a:pPr>
                      <a:r>
                        <a:rPr lang="ja-JP" altLang="en-US" sz="900" kern="100" dirty="0">
                          <a:effectLst/>
                          <a:latin typeface="BIZ UDPゴシック" panose="020B0400000000000000" pitchFamily="50" charset="-128"/>
                          <a:ea typeface="BIZ UDPゴシック" panose="020B0400000000000000" pitchFamily="50" charset="-128"/>
                        </a:rPr>
                        <a:t>変圧器容量（</a:t>
                      </a:r>
                      <a:r>
                        <a:rPr lang="en-US" altLang="ja-JP" sz="900" kern="100" dirty="0">
                          <a:effectLst/>
                          <a:latin typeface="BIZ UDPゴシック" panose="020B0400000000000000" pitchFamily="50" charset="-128"/>
                          <a:ea typeface="BIZ UDPゴシック" panose="020B0400000000000000" pitchFamily="50" charset="-128"/>
                        </a:rPr>
                        <a:t>1000kVA</a:t>
                      </a:r>
                      <a:r>
                        <a:rPr lang="ja-JP" altLang="en-US" sz="900" kern="100" dirty="0">
                          <a:effectLst/>
                          <a:latin typeface="BIZ UDPゴシック" panose="020B0400000000000000" pitchFamily="50" charset="-128"/>
                          <a:ea typeface="BIZ UDPゴシック" panose="020B0400000000000000" pitchFamily="50" charset="-128"/>
                        </a:rPr>
                        <a:t>未満）</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0</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0</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12</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電気炉</a:t>
                      </a:r>
                    </a:p>
                  </a:txBody>
                  <a:tcPr marL="9525" marR="9525" marT="9525" marB="0" anchor="ctr"/>
                </a:tc>
                <a:tc>
                  <a:txBody>
                    <a:bodyPr/>
                    <a:lstStyle/>
                    <a:p>
                      <a:pPr algn="l">
                        <a:lnSpc>
                          <a:spcPts val="1100"/>
                        </a:lnSpc>
                        <a:spcBef>
                          <a:spcPts val="120"/>
                        </a:spcBef>
                        <a:spcAft>
                          <a:spcPts val="120"/>
                        </a:spcAft>
                      </a:pPr>
                      <a:r>
                        <a:rPr lang="ja-JP" sz="1000" kern="0" dirty="0">
                          <a:effectLst/>
                          <a:latin typeface="Times New Roman" panose="02020603050405020304" pitchFamily="18" charset="0"/>
                          <a:ea typeface="ＭＳ 明朝" panose="02020609040205080304" pitchFamily="17" charset="-128"/>
                        </a:rPr>
                        <a:t>変圧器容量</a:t>
                      </a:r>
                      <a:r>
                        <a:rPr lang="en-US" sz="1000" kern="0" dirty="0">
                          <a:effectLst/>
                          <a:latin typeface="Times New Roman" panose="02020603050405020304" pitchFamily="18" charset="0"/>
                          <a:ea typeface="ＭＳ 明朝" panose="02020609040205080304" pitchFamily="17" charset="-128"/>
                        </a:rPr>
                        <a:t>(1000kVA</a:t>
                      </a:r>
                      <a:r>
                        <a:rPr lang="ja-JP" sz="1000" kern="0" dirty="0">
                          <a:effectLst/>
                          <a:latin typeface="Times New Roman" panose="02020603050405020304" pitchFamily="18" charset="0"/>
                          <a:ea typeface="ＭＳ 明朝" panose="02020609040205080304" pitchFamily="17" charset="-128"/>
                        </a:rPr>
                        <a:t>以上</a:t>
                      </a:r>
                      <a:r>
                        <a:rPr lang="en-US" sz="1000" kern="0" dirty="0">
                          <a:effectLst/>
                          <a:latin typeface="Times New Roman" panose="02020603050405020304" pitchFamily="18" charset="0"/>
                          <a:ea typeface="ＭＳ 明朝" panose="02020609040205080304" pitchFamily="17" charset="-128"/>
                        </a:rPr>
                        <a:t>)</a:t>
                      </a:r>
                      <a:endParaRPr lang="ja-JP" sz="1050" kern="100" dirty="0">
                        <a:effectLst/>
                        <a:latin typeface="Times New Roman" panose="02020603050405020304" pitchFamily="18" charset="0"/>
                        <a:ea typeface="ＭＳ 明朝" panose="02020609040205080304" pitchFamily="17"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a:latin typeface="BIZ UDPゴシック" panose="020B0400000000000000" pitchFamily="50" charset="-128"/>
                          <a:ea typeface="BIZ UDPゴシック" panose="020B0400000000000000" pitchFamily="50" charset="-128"/>
                        </a:rPr>
                        <a:t>22</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2408644408"/>
                  </a:ext>
                </a:extLst>
              </a:tr>
              <a:tr h="360497">
                <a:tc rowSpan="3">
                  <a:txBody>
                    <a:bodyPr/>
                    <a:lstStyle/>
                    <a:p>
                      <a:pPr algn="l">
                        <a:lnSpc>
                          <a:spcPts val="11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窯業製品の製造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r>
                        <a:rPr kumimoji="1" lang="en-US" altLang="ja-JP" sz="900" dirty="0">
                          <a:latin typeface="BIZ UDPゴシック" panose="020B0400000000000000" pitchFamily="50" charset="-128"/>
                          <a:ea typeface="BIZ UDPゴシック" panose="020B0400000000000000" pitchFamily="50" charset="-128"/>
                        </a:rPr>
                        <a:t>11</a:t>
                      </a:r>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a:lnSpc>
                          <a:spcPts val="1200"/>
                        </a:lnSpc>
                        <a:spcAft>
                          <a:spcPts val="0"/>
                        </a:spcAft>
                      </a:pPr>
                      <a:r>
                        <a:rPr lang="ja-JP" sz="9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焼成炉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spcAft>
                          <a:spcPts val="0"/>
                        </a:spcAft>
                      </a:pPr>
                      <a:r>
                        <a:rPr lang="ja-JP" altLang="en-US" sz="900" kern="0" dirty="0">
                          <a:effectLst/>
                          <a:latin typeface="BIZ UDPゴシック" panose="020B0400000000000000" pitchFamily="50" charset="-128"/>
                          <a:ea typeface="BIZ UDPゴシック" panose="020B0400000000000000" pitchFamily="50" charset="-128"/>
                        </a:rPr>
                        <a:t>火格子面積（</a:t>
                      </a:r>
                      <a:r>
                        <a:rPr lang="en-US" altLang="ja-JP" sz="900" kern="0" dirty="0">
                          <a:effectLst/>
                          <a:latin typeface="BIZ UDPゴシック" panose="020B0400000000000000" pitchFamily="50" charset="-128"/>
                          <a:ea typeface="BIZ UDPゴシック" panose="020B0400000000000000" pitchFamily="50" charset="-128"/>
                        </a:rPr>
                        <a:t>0.5</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ja-JP" altLang="en-US" sz="900" kern="0" dirty="0">
                          <a:effectLst/>
                          <a:latin typeface="BIZ UDPゴシック" panose="020B0400000000000000" pitchFamily="50" charset="-128"/>
                          <a:ea typeface="BIZ UDPゴシック" panose="020B0400000000000000" pitchFamily="50" charset="-128"/>
                        </a:rPr>
                        <a:t>以上１</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ja-JP" altLang="en-US" sz="900" kern="0" dirty="0">
                          <a:effectLst/>
                          <a:latin typeface="BIZ UDPゴシック" panose="020B0400000000000000" pitchFamily="50" charset="-128"/>
                          <a:ea typeface="BIZ UDPゴシック" panose="020B0400000000000000" pitchFamily="50" charset="-128"/>
                        </a:rPr>
                        <a:t>未満）</a:t>
                      </a:r>
                    </a:p>
                    <a:p>
                      <a:pPr algn="l">
                        <a:spcAft>
                          <a:spcPts val="0"/>
                        </a:spcAft>
                      </a:pPr>
                      <a:r>
                        <a:rPr lang="ja-JP" altLang="en-US" sz="900" kern="0" dirty="0">
                          <a:effectLst/>
                          <a:latin typeface="BIZ UDPゴシック" panose="020B0400000000000000" pitchFamily="50" charset="-128"/>
                          <a:ea typeface="BIZ UDPゴシック" panose="020B0400000000000000" pitchFamily="50" charset="-128"/>
                        </a:rPr>
                        <a:t>燃焼能力（</a:t>
                      </a:r>
                      <a:r>
                        <a:rPr lang="en-US" altLang="ja-JP" sz="900" kern="0" dirty="0">
                          <a:effectLst/>
                          <a:latin typeface="BIZ UDPゴシック" panose="020B0400000000000000" pitchFamily="50" charset="-128"/>
                          <a:ea typeface="BIZ UDPゴシック" panose="020B0400000000000000" pitchFamily="50" charset="-128"/>
                        </a:rPr>
                        <a:t>30L/</a:t>
                      </a:r>
                      <a:r>
                        <a:rPr lang="ja-JP" altLang="en-US" sz="900" kern="0" dirty="0">
                          <a:effectLst/>
                          <a:latin typeface="BIZ UDPゴシック" panose="020B0400000000000000" pitchFamily="50" charset="-128"/>
                          <a:ea typeface="BIZ UDPゴシック" panose="020B0400000000000000" pitchFamily="50" charset="-128"/>
                        </a:rPr>
                        <a:t>時以上</a:t>
                      </a:r>
                      <a:r>
                        <a:rPr lang="en-US" altLang="ja-JP" sz="900" kern="0" dirty="0">
                          <a:effectLst/>
                          <a:latin typeface="BIZ UDPゴシック" panose="020B0400000000000000" pitchFamily="50" charset="-128"/>
                          <a:ea typeface="BIZ UDPゴシック" panose="020B0400000000000000" pitchFamily="50" charset="-128"/>
                        </a:rPr>
                        <a:t>50L/</a:t>
                      </a:r>
                      <a:r>
                        <a:rPr lang="ja-JP" altLang="en-US" sz="900" kern="0" dirty="0">
                          <a:effectLst/>
                          <a:latin typeface="BIZ UDPゴシック" panose="020B0400000000000000" pitchFamily="50" charset="-128"/>
                          <a:ea typeface="BIZ UDPゴシック" panose="020B0400000000000000" pitchFamily="50" charset="-128"/>
                        </a:rPr>
                        <a:t>時未満）</a:t>
                      </a:r>
                    </a:p>
                  </a:txBody>
                  <a:tcPr marL="62865" marR="62865" marT="0"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10</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4</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rowSpan="2">
                  <a:txBody>
                    <a:bodyPr/>
                    <a:lstStyle/>
                    <a:p>
                      <a:pPr algn="ct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9</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p>
                      <a:pPr algn="ctr">
                        <a:lnSpc>
                          <a:spcPts val="1100"/>
                        </a:lnSpc>
                      </a:pPr>
                      <a:r>
                        <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	</a:t>
                      </a:r>
                    </a:p>
                  </a:txBody>
                  <a:tcPr marL="58443" marR="58443" marT="29222" marB="29222" anchor="ctr"/>
                </a:tc>
                <a:tc rowSpan="2">
                  <a:txBody>
                    <a:bodyPr/>
                    <a:lstStyle/>
                    <a:p>
                      <a:pPr>
                        <a:lnSpc>
                          <a:spcPts val="1100"/>
                        </a:lnSpc>
                      </a:pPr>
                      <a:r>
                        <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焼成炉及び溶解炉</a:t>
                      </a:r>
                    </a:p>
                  </a:txBody>
                  <a:tcPr marL="58443" marR="58443" marT="29222" marB="29222" anchor="ctr"/>
                </a:tc>
                <a:tc rowSpan="2">
                  <a:txBody>
                    <a:bodyPr/>
                    <a:lstStyle/>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火格子面積（</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1</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以上）</a:t>
                      </a:r>
                    </a:p>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燃焼能力（</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50L/</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時以上）</a:t>
                      </a:r>
                    </a:p>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変圧器容量（</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200kVA</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以上）</a:t>
                      </a:r>
                    </a:p>
                  </a:txBody>
                  <a:tcPr marL="58443" marR="58443" marT="29222" marB="29222" anchor="ctr"/>
                </a:tc>
                <a:tc rowSpan="2">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102</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825320998"/>
                  </a:ext>
                </a:extLst>
              </a:tr>
              <a:tr h="292891">
                <a:tc vMerge="1">
                  <a:txBody>
                    <a:bodyPr/>
                    <a:lstStyle/>
                    <a:p>
                      <a:pPr algn="l">
                        <a:lnSpc>
                          <a:spcPts val="1100"/>
                        </a:lnSpc>
                        <a:spcBef>
                          <a:spcPts val="50"/>
                        </a:spcBef>
                        <a:spcAft>
                          <a:spcPts val="50"/>
                        </a:spcAft>
                      </a:pP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r>
                        <a:rPr kumimoji="1" lang="en-US" altLang="ja-JP" sz="900" dirty="0">
                          <a:latin typeface="BIZ UDPゴシック" panose="020B0400000000000000" pitchFamily="50" charset="-128"/>
                          <a:ea typeface="BIZ UDPゴシック" panose="020B0400000000000000" pitchFamily="50" charset="-128"/>
                        </a:rPr>
                        <a:t>12</a:t>
                      </a:r>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a:lnSpc>
                          <a:spcPts val="1200"/>
                        </a:lnSpc>
                        <a:spcAft>
                          <a:spcPts val="0"/>
                        </a:spcAft>
                      </a:pPr>
                      <a:r>
                        <a:rPr kumimoji="1" lang="ja-JP" altLang="ja-JP" sz="900" kern="1200" dirty="0">
                          <a:solidFill>
                            <a:schemeClr val="dk1"/>
                          </a:solidFill>
                          <a:effectLst/>
                          <a:latin typeface="BIZ UDPゴシック" panose="020B0400000000000000" pitchFamily="50" charset="-128"/>
                          <a:ea typeface="BIZ UDPゴシック" panose="020B0400000000000000" pitchFamily="50" charset="-128"/>
                          <a:cs typeface="+mn-cs"/>
                        </a:rPr>
                        <a:t>溶融炉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spcAft>
                          <a:spcPts val="0"/>
                        </a:spcAft>
                      </a:pPr>
                      <a:r>
                        <a:rPr lang="ja-JP" altLang="en-US" sz="900" kern="0" dirty="0">
                          <a:effectLst/>
                          <a:latin typeface="BIZ UDPゴシック" panose="020B0400000000000000" pitchFamily="50" charset="-128"/>
                          <a:ea typeface="BIZ UDPゴシック" panose="020B0400000000000000" pitchFamily="50" charset="-128"/>
                        </a:rPr>
                        <a:t>変圧器容量（</a:t>
                      </a:r>
                      <a:r>
                        <a:rPr lang="en-US" altLang="ja-JP" sz="900" kern="0" dirty="0">
                          <a:effectLst/>
                          <a:latin typeface="BIZ UDPゴシック" panose="020B0400000000000000" pitchFamily="50" charset="-128"/>
                          <a:ea typeface="BIZ UDPゴシック" panose="020B0400000000000000" pitchFamily="50" charset="-128"/>
                        </a:rPr>
                        <a:t>100kVA</a:t>
                      </a:r>
                      <a:r>
                        <a:rPr lang="ja-JP" altLang="en-US" sz="900" kern="0" dirty="0">
                          <a:effectLst/>
                          <a:latin typeface="BIZ UDPゴシック" panose="020B0400000000000000" pitchFamily="50" charset="-128"/>
                          <a:ea typeface="BIZ UDPゴシック" panose="020B0400000000000000" pitchFamily="50" charset="-128"/>
                        </a:rPr>
                        <a:t>以上</a:t>
                      </a:r>
                      <a:r>
                        <a:rPr lang="en-US" altLang="ja-JP" sz="900" kern="0" dirty="0">
                          <a:effectLst/>
                          <a:latin typeface="BIZ UDPゴシック" panose="020B0400000000000000" pitchFamily="50" charset="-128"/>
                          <a:ea typeface="BIZ UDPゴシック" panose="020B0400000000000000" pitchFamily="50" charset="-128"/>
                        </a:rPr>
                        <a:t>200kVA</a:t>
                      </a:r>
                      <a:r>
                        <a:rPr lang="ja-JP" altLang="en-US" sz="900" kern="0" dirty="0">
                          <a:effectLst/>
                          <a:latin typeface="BIZ UDPゴシック" panose="020B0400000000000000" pitchFamily="50" charset="-128"/>
                          <a:ea typeface="BIZ UDPゴシック" panose="020B0400000000000000" pitchFamily="50" charset="-128"/>
                        </a:rPr>
                        <a:t>未満）</a:t>
                      </a:r>
                    </a:p>
                  </a:txBody>
                  <a:tcPr marL="62865" marR="62865" marT="0"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1</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1</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vMerge="1">
                  <a:txBody>
                    <a:bodyPr/>
                    <a:lstStyle/>
                    <a:p>
                      <a:pPr>
                        <a:lnSpc>
                          <a:spcPts val="1100"/>
                        </a:lnSpc>
                      </a:pP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vMerge="1">
                  <a:txBody>
                    <a:bodyPr/>
                    <a:lstStyle/>
                    <a:p>
                      <a:pPr>
                        <a:lnSpc>
                          <a:spcPts val="1100"/>
                        </a:lnSpc>
                      </a:pP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vMerge="1">
                  <a:txBody>
                    <a:bodyPr/>
                    <a:lstStyle/>
                    <a:p>
                      <a:pPr>
                        <a:lnSpc>
                          <a:spcPts val="1100"/>
                        </a:lnSpc>
                      </a:pPr>
                      <a:endPar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vMerge="1">
                  <a:txBody>
                    <a:bodyPr/>
                    <a:lstStyle/>
                    <a:p>
                      <a:endParaRPr kumimoji="1" lang="ja-JP" altLang="en-US"/>
                    </a:p>
                  </a:txBody>
                  <a:tcPr/>
                </a:tc>
                <a:extLst>
                  <a:ext uri="{0D108BD9-81ED-4DB2-BD59-A6C34878D82A}">
                    <a16:rowId xmlns:a16="http://schemas.microsoft.com/office/drawing/2014/main" val="146946705"/>
                  </a:ext>
                </a:extLst>
              </a:tr>
              <a:tr h="388116">
                <a:tc vMerge="1">
                  <a:txBody>
                    <a:bodyPr/>
                    <a:lstStyle/>
                    <a:p>
                      <a:endParaRPr kumimoji="1" lang="ja-JP" altLang="en-US"/>
                    </a:p>
                  </a:txBody>
                  <a:tcPr/>
                </a:tc>
                <a:tc>
                  <a:txBody>
                    <a:bodyPr/>
                    <a:lstStyle/>
                    <a:p>
                      <a:pPr algn="ctr"/>
                      <a:r>
                        <a:rPr kumimoji="1" lang="en-US" altLang="ja-JP" sz="900" dirty="0">
                          <a:latin typeface="BIZ UDPゴシック" panose="020B0400000000000000" pitchFamily="50" charset="-128"/>
                          <a:ea typeface="BIZ UDPゴシック" panose="020B0400000000000000" pitchFamily="50" charset="-128"/>
                        </a:rPr>
                        <a:t>13</a:t>
                      </a:r>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a:lnSpc>
                          <a:spcPts val="12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加熱炉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spcAft>
                          <a:spcPts val="0"/>
                        </a:spcAft>
                      </a:pPr>
                      <a:r>
                        <a:rPr lang="zh-TW" altLang="en-US" sz="900" kern="0" dirty="0">
                          <a:effectLst/>
                          <a:latin typeface="BIZ UDPゴシック" panose="020B0400000000000000" pitchFamily="50" charset="-128"/>
                          <a:ea typeface="BIZ UDPゴシック" panose="020B0400000000000000" pitchFamily="50" charset="-128"/>
                        </a:rPr>
                        <a:t>火格子面積（</a:t>
                      </a:r>
                      <a:r>
                        <a:rPr lang="en-US" altLang="zh-TW" sz="900" kern="0" dirty="0">
                          <a:effectLst/>
                          <a:latin typeface="BIZ UDPゴシック" panose="020B0400000000000000" pitchFamily="50" charset="-128"/>
                          <a:ea typeface="BIZ UDPゴシック" panose="020B0400000000000000" pitchFamily="50" charset="-128"/>
                        </a:rPr>
                        <a:t>0.5</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zh-TW" altLang="en-US" sz="900" kern="0" dirty="0">
                          <a:effectLst/>
                          <a:latin typeface="BIZ UDPゴシック" panose="020B0400000000000000" pitchFamily="50" charset="-128"/>
                          <a:ea typeface="BIZ UDPゴシック" panose="020B0400000000000000" pitchFamily="50" charset="-128"/>
                        </a:rPr>
                        <a:t>以上）</a:t>
                      </a:r>
                      <a:br>
                        <a:rPr lang="zh-TW" altLang="en-US" sz="900" kern="0" dirty="0">
                          <a:effectLst/>
                          <a:latin typeface="BIZ UDPゴシック" panose="020B0400000000000000" pitchFamily="50" charset="-128"/>
                          <a:ea typeface="BIZ UDPゴシック" panose="020B0400000000000000" pitchFamily="50" charset="-128"/>
                        </a:rPr>
                      </a:br>
                      <a:r>
                        <a:rPr lang="zh-TW" altLang="en-US" sz="900" kern="0" dirty="0">
                          <a:effectLst/>
                          <a:latin typeface="BIZ UDPゴシック" panose="020B0400000000000000" pitchFamily="50" charset="-128"/>
                          <a:ea typeface="BIZ UDPゴシック" panose="020B0400000000000000" pitchFamily="50" charset="-128"/>
                        </a:rPr>
                        <a:t>燃焼能力（</a:t>
                      </a:r>
                      <a:r>
                        <a:rPr lang="en-US" altLang="zh-TW" sz="900" kern="0" dirty="0">
                          <a:effectLst/>
                          <a:latin typeface="BIZ UDPゴシック" panose="020B0400000000000000" pitchFamily="50" charset="-128"/>
                          <a:ea typeface="BIZ UDPゴシック" panose="020B0400000000000000" pitchFamily="50" charset="-128"/>
                        </a:rPr>
                        <a:t>30L/</a:t>
                      </a:r>
                      <a:r>
                        <a:rPr lang="zh-TW" altLang="en-US" sz="900" kern="0" dirty="0">
                          <a:effectLst/>
                          <a:latin typeface="BIZ UDPゴシック" panose="020B0400000000000000" pitchFamily="50" charset="-128"/>
                          <a:ea typeface="BIZ UDPゴシック" panose="020B0400000000000000" pitchFamily="50" charset="-128"/>
                        </a:rPr>
                        <a:t>時以上）</a:t>
                      </a:r>
                      <a:br>
                        <a:rPr lang="zh-TW" altLang="en-US" sz="900" kern="0" dirty="0">
                          <a:effectLst/>
                          <a:latin typeface="BIZ UDPゴシック" panose="020B0400000000000000" pitchFamily="50" charset="-128"/>
                          <a:ea typeface="BIZ UDPゴシック" panose="020B0400000000000000" pitchFamily="50" charset="-128"/>
                        </a:rPr>
                      </a:br>
                      <a:r>
                        <a:rPr lang="zh-TW" altLang="en-US" sz="900" kern="0" dirty="0">
                          <a:effectLst/>
                          <a:latin typeface="BIZ UDPゴシック" panose="020B0400000000000000" pitchFamily="50" charset="-128"/>
                          <a:ea typeface="BIZ UDPゴシック" panose="020B0400000000000000" pitchFamily="50" charset="-128"/>
                        </a:rPr>
                        <a:t>変圧器容量（</a:t>
                      </a:r>
                      <a:r>
                        <a:rPr lang="en-US" altLang="zh-TW" sz="900" kern="0" dirty="0">
                          <a:effectLst/>
                          <a:latin typeface="BIZ UDPゴシック" panose="020B0400000000000000" pitchFamily="50" charset="-128"/>
                          <a:ea typeface="BIZ UDPゴシック" panose="020B0400000000000000" pitchFamily="50" charset="-128"/>
                        </a:rPr>
                        <a:t>100kVA</a:t>
                      </a:r>
                      <a:r>
                        <a:rPr lang="zh-TW" altLang="en-US" sz="900" kern="0" dirty="0">
                          <a:effectLst/>
                          <a:latin typeface="BIZ UDPゴシック" panose="020B0400000000000000" pitchFamily="50" charset="-128"/>
                          <a:ea typeface="BIZ UDPゴシック" panose="020B0400000000000000" pitchFamily="50" charset="-128"/>
                        </a:rPr>
                        <a:t>以上）</a:t>
                      </a:r>
                      <a:endParaRPr lang="ja-JP"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9</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4</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gridSpan="4">
                  <a:txBody>
                    <a:bodyPr/>
                    <a:lstStyle/>
                    <a:p>
                      <a:endParaRPr kumimoji="1" lang="ja-JP" altLang="en-US" dirty="0"/>
                    </a:p>
                  </a:txBody>
                  <a:tcPr marL="58443" marR="58443" marT="29222" marB="29222" anchor="ctr">
                    <a:lnBlToTr w="12700" cap="flat" cmpd="sng" algn="ctr">
                      <a:solidFill>
                        <a:srgbClr val="000000"/>
                      </a:solidFill>
                      <a:prstDash val="solid"/>
                      <a:round/>
                      <a:headEnd type="none" w="med" len="med"/>
                      <a:tailEnd type="none" w="med" len="med"/>
                    </a:lnBlToTr>
                  </a:tcPr>
                </a:tc>
                <a:tc hMerge="1">
                  <a:txBody>
                    <a:bodyPr/>
                    <a:lstStyle/>
                    <a:p>
                      <a:endParaRPr kumimoji="1" lang="ja-JP" altLang="en-US" dirty="0"/>
                    </a:p>
                  </a:txBody>
                  <a:tcPr marL="58443" marR="58443" marT="29222" marB="29222" anchor="ctr"/>
                </a:tc>
                <a:tc hMerge="1">
                  <a:txBody>
                    <a:bodyPr/>
                    <a:lstStyle/>
                    <a:p>
                      <a:endParaRPr kumimoji="1" lang="ja-JP" altLang="en-US" dirty="0"/>
                    </a:p>
                  </a:txBody>
                  <a:tcPr marL="58443" marR="58443" marT="29222" marB="29222" anchor="ctr"/>
                </a:tc>
                <a:tc hMerge="1">
                  <a:txBody>
                    <a:bodyPr/>
                    <a:lstStyle/>
                    <a:p>
                      <a:endParaRPr kumimoji="1" lang="ja-JP" altLang="en-US" dirty="0"/>
                    </a:p>
                  </a:txBody>
                  <a:tcPr marL="58443" marR="58443" marT="29222" marB="29222" anchor="ctr">
                    <a:lnBlToTr w="1270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443407960"/>
                  </a:ext>
                </a:extLst>
              </a:tr>
            </a:tbl>
          </a:graphicData>
        </a:graphic>
      </p:graphicFrame>
      <p:sp>
        <p:nvSpPr>
          <p:cNvPr id="8" name="スライド番号プレースホルダー 3">
            <a:extLst>
              <a:ext uri="{FF2B5EF4-FFF2-40B4-BE49-F238E27FC236}">
                <a16:creationId xmlns:a16="http://schemas.microsoft.com/office/drawing/2014/main" id="{7583E744-3796-4CB4-B51B-FF812138C616}"/>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6</a:t>
            </a:fld>
            <a:endParaRPr lang="en-US">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37520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B71F80-1F92-4074-84D9-16A062B215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820B56A1-652D-4D84-B428-A0F978B6E390}"/>
              </a:ext>
            </a:extLst>
          </p:cNvPr>
          <p:cNvSpPr>
            <a:spLocks noGrp="1"/>
          </p:cNvSpPr>
          <p:nvPr>
            <p:ph type="title"/>
          </p:nvPr>
        </p:nvSpPr>
        <p:spPr>
          <a:xfrm>
            <a:off x="1045633" y="609600"/>
            <a:ext cx="8285463" cy="1099457"/>
          </a:xfrm>
        </p:spPr>
        <p:txBody>
          <a:bodyPr>
            <a:normAutofit fontScale="90000"/>
          </a:bodyPr>
          <a:lstStyle/>
          <a:p>
            <a:r>
              <a:rPr kumimoji="1" lang="ja-JP" altLang="en-US" dirty="0">
                <a:latin typeface="BIZ UDPゴシック" panose="020B0400000000000000" pitchFamily="50" charset="-128"/>
                <a:ea typeface="BIZ UDPゴシック" panose="020B0400000000000000" pitchFamily="50" charset="-128"/>
              </a:rPr>
              <a:t>条例及び法における届出施設規制の概要②</a:t>
            </a:r>
          </a:p>
        </p:txBody>
      </p:sp>
      <p:sp>
        <p:nvSpPr>
          <p:cNvPr id="12" name="Isosceles Triangle 11">
            <a:extLst>
              <a:ext uri="{FF2B5EF4-FFF2-40B4-BE49-F238E27FC236}">
                <a16:creationId xmlns:a16="http://schemas.microsoft.com/office/drawing/2014/main" id="{7209C9DA-6E0D-46D9-8275-C52222D8CC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3EB57A4D-E0D0-46DA-B339-F24CA46FA70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表 5">
            <a:extLst>
              <a:ext uri="{FF2B5EF4-FFF2-40B4-BE49-F238E27FC236}">
                <a16:creationId xmlns:a16="http://schemas.microsoft.com/office/drawing/2014/main" id="{24208C8F-91E9-4D3F-AA1A-8FFA36E43F2B}"/>
              </a:ext>
            </a:extLst>
          </p:cNvPr>
          <p:cNvGraphicFramePr>
            <a:graphicFrameLocks noGrp="1"/>
          </p:cNvGraphicFramePr>
          <p:nvPr>
            <p:ph idx="1"/>
            <p:extLst>
              <p:ext uri="{D42A27DB-BD31-4B8C-83A1-F6EECF244321}">
                <p14:modId xmlns:p14="http://schemas.microsoft.com/office/powerpoint/2010/main" val="1438310155"/>
              </p:ext>
            </p:extLst>
          </p:nvPr>
        </p:nvGraphicFramePr>
        <p:xfrm>
          <a:off x="771783" y="1166829"/>
          <a:ext cx="8790922" cy="5655756"/>
        </p:xfrm>
        <a:graphic>
          <a:graphicData uri="http://schemas.openxmlformats.org/drawingml/2006/table">
            <a:tbl>
              <a:tblPr firstRow="1" bandRow="1">
                <a:tableStyleId>{5C22544A-7EE6-4342-B048-85BDC9FD1C3A}</a:tableStyleId>
              </a:tblPr>
              <a:tblGrid>
                <a:gridCol w="914258">
                  <a:extLst>
                    <a:ext uri="{9D8B030D-6E8A-4147-A177-3AD203B41FA5}">
                      <a16:colId xmlns:a16="http://schemas.microsoft.com/office/drawing/2014/main" val="3857574482"/>
                    </a:ext>
                  </a:extLst>
                </a:gridCol>
                <a:gridCol w="352425">
                  <a:extLst>
                    <a:ext uri="{9D8B030D-6E8A-4147-A177-3AD203B41FA5}">
                      <a16:colId xmlns:a16="http://schemas.microsoft.com/office/drawing/2014/main" val="2997336481"/>
                    </a:ext>
                  </a:extLst>
                </a:gridCol>
                <a:gridCol w="723900">
                  <a:extLst>
                    <a:ext uri="{9D8B030D-6E8A-4147-A177-3AD203B41FA5}">
                      <a16:colId xmlns:a16="http://schemas.microsoft.com/office/drawing/2014/main" val="2345959273"/>
                    </a:ext>
                  </a:extLst>
                </a:gridCol>
                <a:gridCol w="2238375">
                  <a:extLst>
                    <a:ext uri="{9D8B030D-6E8A-4147-A177-3AD203B41FA5}">
                      <a16:colId xmlns:a16="http://schemas.microsoft.com/office/drawing/2014/main" val="263996824"/>
                    </a:ext>
                  </a:extLst>
                </a:gridCol>
                <a:gridCol w="561975">
                  <a:extLst>
                    <a:ext uri="{9D8B030D-6E8A-4147-A177-3AD203B41FA5}">
                      <a16:colId xmlns:a16="http://schemas.microsoft.com/office/drawing/2014/main" val="13762518"/>
                    </a:ext>
                  </a:extLst>
                </a:gridCol>
                <a:gridCol w="657225">
                  <a:extLst>
                    <a:ext uri="{9D8B030D-6E8A-4147-A177-3AD203B41FA5}">
                      <a16:colId xmlns:a16="http://schemas.microsoft.com/office/drawing/2014/main" val="1596797880"/>
                    </a:ext>
                  </a:extLst>
                </a:gridCol>
                <a:gridCol w="288000">
                  <a:extLst>
                    <a:ext uri="{9D8B030D-6E8A-4147-A177-3AD203B41FA5}">
                      <a16:colId xmlns:a16="http://schemas.microsoft.com/office/drawing/2014/main" val="2396149265"/>
                    </a:ext>
                  </a:extLst>
                </a:gridCol>
                <a:gridCol w="934087">
                  <a:extLst>
                    <a:ext uri="{9D8B030D-6E8A-4147-A177-3AD203B41FA5}">
                      <a16:colId xmlns:a16="http://schemas.microsoft.com/office/drawing/2014/main" val="3933139247"/>
                    </a:ext>
                  </a:extLst>
                </a:gridCol>
                <a:gridCol w="1544175">
                  <a:extLst>
                    <a:ext uri="{9D8B030D-6E8A-4147-A177-3AD203B41FA5}">
                      <a16:colId xmlns:a16="http://schemas.microsoft.com/office/drawing/2014/main" val="837791869"/>
                    </a:ext>
                  </a:extLst>
                </a:gridCol>
                <a:gridCol w="576502">
                  <a:extLst>
                    <a:ext uri="{9D8B030D-6E8A-4147-A177-3AD203B41FA5}">
                      <a16:colId xmlns:a16="http://schemas.microsoft.com/office/drawing/2014/main" val="490649074"/>
                    </a:ext>
                  </a:extLst>
                </a:gridCol>
              </a:tblGrid>
              <a:tr h="188747">
                <a:tc rowSpan="2">
                  <a:txBody>
                    <a:bodyPr/>
                    <a:lstStyle/>
                    <a:p>
                      <a:pPr algn="ctr">
                        <a:lnSpc>
                          <a:spcPts val="1100"/>
                        </a:lnSpc>
                      </a:pPr>
                      <a:r>
                        <a:rPr kumimoji="1" lang="ja-JP" altLang="en-US" sz="900" dirty="0">
                          <a:latin typeface="BIZ UDPゴシック" panose="020B0400000000000000" pitchFamily="50" charset="-128"/>
                          <a:ea typeface="BIZ UDPゴシック" panose="020B0400000000000000" pitchFamily="50" charset="-128"/>
                        </a:rPr>
                        <a:t>用途</a:t>
                      </a:r>
                    </a:p>
                  </a:txBody>
                  <a:tcPr marL="58443" marR="58443" marT="29222" marB="29222" anchor="ctr"/>
                </a:tc>
                <a:tc gridSpan="5">
                  <a:txBody>
                    <a:bodyPr/>
                    <a:lstStyle/>
                    <a:p>
                      <a:pPr algn="ctr">
                        <a:lnSpc>
                          <a:spcPct val="100000"/>
                        </a:lnSpc>
                      </a:pPr>
                      <a:r>
                        <a:rPr kumimoji="1" lang="ja-JP" altLang="en-US" sz="900" dirty="0">
                          <a:latin typeface="BIZ UDPゴシック" panose="020B0400000000000000" pitchFamily="50" charset="-128"/>
                          <a:ea typeface="BIZ UDPゴシック" panose="020B0400000000000000" pitchFamily="50" charset="-128"/>
                        </a:rPr>
                        <a:t>生活環境保全条例</a:t>
                      </a:r>
                    </a:p>
                  </a:txBody>
                  <a:tcPr marL="58443" marR="58443" marT="29222" marB="29222" anchor="ctr"/>
                </a:tc>
                <a:tc hMerge="1">
                  <a:txBody>
                    <a:bodyPr/>
                    <a:lstStyle/>
                    <a:p>
                      <a:pPr algn="ctr">
                        <a:lnSpc>
                          <a:spcPts val="1100"/>
                        </a:lnSpc>
                      </a:pPr>
                      <a:endParaRPr kumimoji="1" lang="ja-JP" altLang="en-US" sz="1200" dirty="0">
                        <a:latin typeface="BIZ UDPゴシック" panose="020B0400000000000000" pitchFamily="50" charset="-128"/>
                        <a:ea typeface="BIZ UDPゴシック" panose="020B0400000000000000" pitchFamily="50" charset="-128"/>
                      </a:endParaRPr>
                    </a:p>
                  </a:txBody>
                  <a:tcPr marL="58443" marR="58443" marT="29222" marB="29222" anchor="ctr"/>
                </a:tc>
                <a:tc hMerge="1">
                  <a:txBody>
                    <a:bodyPr/>
                    <a:lstStyle/>
                    <a:p>
                      <a:pPr algn="ctr">
                        <a:lnSpc>
                          <a:spcPct val="100000"/>
                        </a:lnSpc>
                      </a:pPr>
                      <a:endParaRPr kumimoji="1" lang="ja-JP" altLang="en-US" sz="900" dirty="0">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大気汚染防止法</a:t>
                      </a:r>
                    </a:p>
                  </a:txBody>
                  <a:tcPr marL="58443" marR="58443" marT="29222" marB="29222"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93293386"/>
                  </a:ext>
                </a:extLst>
              </a:tr>
              <a:tr h="442972">
                <a:tc vMerge="1">
                  <a:txBody>
                    <a:bodyPr/>
                    <a:lstStyle/>
                    <a:p>
                      <a:endParaRPr kumimoji="1" lang="ja-JP" altLang="en-US" sz="1000" dirty="0"/>
                    </a:p>
                  </a:txBody>
                  <a:tcPr marL="58443" marR="58443" marT="29222" marB="29222"/>
                </a:tc>
                <a:tc gridSpan="2">
                  <a:txBody>
                    <a:bodyPr/>
                    <a:lstStyle/>
                    <a:p>
                      <a:r>
                        <a:rPr kumimoji="1" lang="ja-JP" altLang="en-US" sz="900" dirty="0">
                          <a:latin typeface="BIZ UDPゴシック" panose="020B0400000000000000" pitchFamily="50" charset="-128"/>
                          <a:ea typeface="BIZ UDPゴシック" panose="020B0400000000000000" pitchFamily="50" charset="-128"/>
                        </a:rPr>
                        <a:t>施設の項・種類</a:t>
                      </a:r>
                      <a:endParaRPr kumimoji="1" lang="ja-JP" altLang="en-US" dirty="0"/>
                    </a:p>
                  </a:txBody>
                  <a:tcPr marL="58443" marR="58443" marT="29222" marB="29222" anchor="ctr"/>
                </a:tc>
                <a:tc hMerge="1">
                  <a:txBody>
                    <a:bodyPr/>
                    <a:lstStyle/>
                    <a:p>
                      <a:endParaRPr kumimoji="1" lang="ja-JP" altLang="en-US" sz="1000" dirty="0"/>
                    </a:p>
                  </a:txBody>
                  <a:tcPr marL="58443" marR="58443" marT="29222" marB="29222"/>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規制対象施設</a:t>
                      </a:r>
                    </a:p>
                  </a:txBody>
                  <a:tcPr marL="58443" marR="58443" marT="29222" marB="29222"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施設数</a:t>
                      </a:r>
                      <a:endParaRPr kumimoji="1" lang="en-US" altLang="ja-JP" sz="900" dirty="0">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H29</a:t>
                      </a:r>
                      <a:r>
                        <a:rPr kumimoji="1" lang="ja-JP" altLang="en-US" sz="900" dirty="0">
                          <a:latin typeface="BIZ UDPゴシック" panose="020B0400000000000000" pitchFamily="50" charset="-128"/>
                          <a:ea typeface="BIZ UDPゴシック" panose="020B0400000000000000" pitchFamily="50" charset="-128"/>
                        </a:rPr>
                        <a:t>末）</a:t>
                      </a:r>
                    </a:p>
                  </a:txBody>
                  <a:tcPr marL="58443" marR="58443" marT="29222" marB="29222"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工場・事業場数（</a:t>
                      </a:r>
                      <a:r>
                        <a:rPr kumimoji="1" lang="en-US" altLang="ja-JP" sz="900" dirty="0">
                          <a:latin typeface="BIZ UDPゴシック" panose="020B0400000000000000" pitchFamily="50" charset="-128"/>
                          <a:ea typeface="BIZ UDPゴシック" panose="020B0400000000000000" pitchFamily="50" charset="-128"/>
                        </a:rPr>
                        <a:t>H29</a:t>
                      </a:r>
                      <a:r>
                        <a:rPr kumimoji="1" lang="ja-JP" altLang="en-US" sz="900" dirty="0">
                          <a:latin typeface="BIZ UDPゴシック" panose="020B0400000000000000" pitchFamily="50" charset="-128"/>
                          <a:ea typeface="BIZ UDPゴシック" panose="020B0400000000000000" pitchFamily="50" charset="-128"/>
                        </a:rPr>
                        <a:t>末）</a:t>
                      </a:r>
                    </a:p>
                  </a:txBody>
                  <a:tcPr marL="58443" marR="58443" marT="29222" marB="29222" anchor="ctr"/>
                </a:tc>
                <a:tc gridSpan="2">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施設の項・種類</a:t>
                      </a:r>
                      <a:endParaRPr kumimoji="1" lang="ja-JP" altLang="en-US" sz="900" dirty="0"/>
                    </a:p>
                  </a:txBody>
                  <a:tcPr marL="58443" marR="58443" marT="29222" marB="29222" anchor="ctr"/>
                </a:tc>
                <a:tc hMerge="1">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endParaRPr kumimoji="1" lang="ja-JP" altLang="en-US" sz="900" dirty="0"/>
                    </a:p>
                  </a:txBody>
                  <a:tcPr marL="58443" marR="58443" marT="29222" marB="29222"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a:latin typeface="BIZ UDPゴシック" panose="020B0400000000000000" pitchFamily="50" charset="-128"/>
                          <a:ea typeface="BIZ UDPゴシック" panose="020B0400000000000000" pitchFamily="50" charset="-128"/>
                        </a:rPr>
                        <a:t>規制対象施設</a:t>
                      </a:r>
                      <a:endParaRPr kumimoji="1" lang="ja-JP" altLang="en-US" sz="900" dirty="0"/>
                    </a:p>
                  </a:txBody>
                  <a:tcPr marL="58443" marR="58443" marT="29222" marB="29222" anchor="ctr"/>
                </a:tc>
                <a:tc>
                  <a:txBody>
                    <a:bodyPr/>
                    <a:lstStyle/>
                    <a:p>
                      <a:pPr algn="ctr">
                        <a:lnSpc>
                          <a:spcPts val="1100"/>
                        </a:lnSpc>
                      </a:pPr>
                      <a:r>
                        <a:rPr kumimoji="1" lang="ja-JP" altLang="en-US" sz="900" dirty="0">
                          <a:latin typeface="BIZ UDPゴシック" panose="020B0400000000000000" pitchFamily="50" charset="-128"/>
                          <a:ea typeface="BIZ UDPゴシック" panose="020B0400000000000000" pitchFamily="50" charset="-128"/>
                        </a:rPr>
                        <a:t>施設数</a:t>
                      </a:r>
                      <a:endParaRPr kumimoji="1" lang="en-US" altLang="ja-JP" sz="900" dirty="0">
                        <a:latin typeface="BIZ UDPゴシック" panose="020B0400000000000000" pitchFamily="50" charset="-128"/>
                        <a:ea typeface="BIZ UDPゴシック" panose="020B0400000000000000" pitchFamily="50" charset="-128"/>
                      </a:endParaRPr>
                    </a:p>
                    <a:p>
                      <a:pPr algn="ctr">
                        <a:lnSpc>
                          <a:spcPts val="1100"/>
                        </a:lnSpc>
                      </a:pP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H29</a:t>
                      </a:r>
                      <a:r>
                        <a:rPr kumimoji="1" lang="ja-JP" altLang="en-US" sz="900" dirty="0">
                          <a:latin typeface="BIZ UDPゴシック" panose="020B0400000000000000" pitchFamily="50" charset="-128"/>
                          <a:ea typeface="BIZ UDPゴシック" panose="020B0400000000000000" pitchFamily="50" charset="-128"/>
                        </a:rPr>
                        <a:t>末）</a:t>
                      </a:r>
                    </a:p>
                  </a:txBody>
                  <a:tcPr marL="58443" marR="58443" marT="29222" marB="29222" anchor="ctr"/>
                </a:tc>
                <a:extLst>
                  <a:ext uri="{0D108BD9-81ED-4DB2-BD59-A6C34878D82A}">
                    <a16:rowId xmlns:a16="http://schemas.microsoft.com/office/drawing/2014/main" val="1479169492"/>
                  </a:ext>
                </a:extLst>
              </a:tr>
              <a:tr h="188747">
                <a:tc rowSpan="2">
                  <a:txBody>
                    <a:bodyPr/>
                    <a:lstStyle/>
                    <a:p>
                      <a:pPr algn="l">
                        <a:lnSpc>
                          <a:spcPts val="11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金属の精錬（銅、鉛又は亜鉛の精錬を除く）</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r>
                        <a:rPr kumimoji="1" lang="en-US" altLang="ja-JP" sz="900" dirty="0">
                          <a:latin typeface="BIZ UDPゴシック" panose="020B0400000000000000" pitchFamily="50" charset="-128"/>
                          <a:ea typeface="BIZ UDPゴシック" panose="020B0400000000000000" pitchFamily="50" charset="-128"/>
                        </a:rPr>
                        <a:t>14</a:t>
                      </a:r>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a:lnSpc>
                          <a:spcPts val="12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ばい焼炉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rowSpan="3">
                  <a:txBody>
                    <a:bodyPr/>
                    <a:lstStyle/>
                    <a:p>
                      <a:pPr algn="l">
                        <a:spcAft>
                          <a:spcPts val="0"/>
                        </a:spcAft>
                      </a:pPr>
                      <a:r>
                        <a:rPr lang="zh-TW" altLang="en-US" sz="900" kern="0" dirty="0">
                          <a:effectLst/>
                          <a:latin typeface="BIZ UDPゴシック" panose="020B0400000000000000" pitchFamily="50" charset="-128"/>
                          <a:ea typeface="BIZ UDPゴシック" panose="020B0400000000000000" pitchFamily="50" charset="-128"/>
                        </a:rPr>
                        <a:t>処理能力（１ｔ</a:t>
                      </a:r>
                      <a:r>
                        <a:rPr lang="en-US" altLang="zh-TW" sz="900" kern="0" dirty="0">
                          <a:effectLst/>
                          <a:latin typeface="BIZ UDPゴシック" panose="020B0400000000000000" pitchFamily="50" charset="-128"/>
                          <a:ea typeface="BIZ UDPゴシック" panose="020B0400000000000000" pitchFamily="50" charset="-128"/>
                        </a:rPr>
                        <a:t>/</a:t>
                      </a:r>
                      <a:r>
                        <a:rPr lang="zh-TW" altLang="en-US" sz="900" kern="0" dirty="0">
                          <a:effectLst/>
                          <a:latin typeface="BIZ UDPゴシック" panose="020B0400000000000000" pitchFamily="50" charset="-128"/>
                          <a:ea typeface="BIZ UDPゴシック" panose="020B0400000000000000" pitchFamily="50" charset="-128"/>
                        </a:rPr>
                        <a:t>時未満）</a:t>
                      </a:r>
                      <a:endParaRPr lang="ja-JP"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０</a:t>
                      </a:r>
                    </a:p>
                  </a:txBody>
                  <a:tcPr marL="58443" marR="58443" marT="29222" marB="29222" anchor="ct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０</a:t>
                      </a:r>
                    </a:p>
                  </a:txBody>
                  <a:tcPr marL="58443" marR="58443" marT="29222" marB="29222" anchor="ctr"/>
                </a:tc>
                <a:tc rowSpan="3">
                  <a:txBody>
                    <a:bodyPr/>
                    <a:lstStyle/>
                    <a:p>
                      <a:pPr algn="ct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3</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rowSpan="3">
                  <a:txBody>
                    <a:bodyPr/>
                    <a:lstStyle/>
                    <a:p>
                      <a:pPr algn="ctr">
                        <a:lnSpc>
                          <a:spcPts val="1100"/>
                        </a:lnSpc>
                      </a:pPr>
                      <a:r>
                        <a:rPr kumimoji="1" lang="ja-JP" altLang="en-US" sz="900" b="0" i="0" u="none" strike="noStrike" kern="1200" baseline="0">
                          <a:solidFill>
                            <a:schemeClr val="dk1"/>
                          </a:solidFill>
                          <a:latin typeface="BIZ UDPゴシック" panose="020B0400000000000000" pitchFamily="50" charset="-128"/>
                          <a:ea typeface="BIZ UDPゴシック" panose="020B0400000000000000" pitchFamily="50" charset="-128"/>
                          <a:cs typeface="+mn-cs"/>
                        </a:rPr>
                        <a:t>焙焼炉、焼結炉及び煆焼炉（</a:t>
                      </a:r>
                      <a:r>
                        <a:rPr kumimoji="1" lang="en-US" altLang="ja-JP" sz="900" b="0" i="0" u="none" strike="noStrike" kern="1200" baseline="0">
                          <a:solidFill>
                            <a:schemeClr val="dk1"/>
                          </a:solidFill>
                          <a:latin typeface="BIZ UDPゴシック" panose="020B0400000000000000" pitchFamily="50" charset="-128"/>
                          <a:ea typeface="BIZ UDPゴシック" panose="020B0400000000000000" pitchFamily="50" charset="-128"/>
                          <a:cs typeface="+mn-cs"/>
                        </a:rPr>
                        <a:t>14</a:t>
                      </a:r>
                      <a:r>
                        <a:rPr kumimoji="1" lang="ja-JP" altLang="en-US" sz="900" b="0" i="0" u="none" strike="noStrike" kern="1200" baseline="0">
                          <a:solidFill>
                            <a:schemeClr val="dk1"/>
                          </a:solidFill>
                          <a:latin typeface="BIZ UDPゴシック" panose="020B0400000000000000" pitchFamily="50" charset="-128"/>
                          <a:ea typeface="BIZ UDPゴシック" panose="020B0400000000000000" pitchFamily="50" charset="-128"/>
                          <a:cs typeface="+mn-cs"/>
                        </a:rPr>
                        <a:t>の項に掲げるものを除く。）</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rowSpan="3">
                  <a:txBody>
                    <a:bodyPr/>
                    <a:lstStyle/>
                    <a:p>
                      <a:pPr algn="ctr">
                        <a:lnSpc>
                          <a:spcPts val="1100"/>
                        </a:lnSpc>
                      </a:pPr>
                      <a:r>
                        <a:rPr kumimoji="1" lang="zh-TW" altLang="en-US" sz="900" b="0" i="0" u="none" strike="noStrike" kern="1200" baseline="0">
                          <a:solidFill>
                            <a:schemeClr val="dk1"/>
                          </a:solidFill>
                          <a:latin typeface="BIZ UDPゴシック" panose="020B0400000000000000" pitchFamily="50" charset="-128"/>
                          <a:ea typeface="BIZ UDPゴシック" panose="020B0400000000000000" pitchFamily="50" charset="-128"/>
                          <a:cs typeface="+mn-cs"/>
                        </a:rPr>
                        <a:t>処理能力（</a:t>
                      </a:r>
                      <a:r>
                        <a:rPr kumimoji="1" lang="en-US" altLang="zh-TW" sz="900" b="0" i="0" u="none" strike="noStrike" kern="1200" baseline="0">
                          <a:solidFill>
                            <a:schemeClr val="dk1"/>
                          </a:solidFill>
                          <a:latin typeface="BIZ UDPゴシック" panose="020B0400000000000000" pitchFamily="50" charset="-128"/>
                          <a:ea typeface="BIZ UDPゴシック" panose="020B0400000000000000" pitchFamily="50" charset="-128"/>
                          <a:cs typeface="+mn-cs"/>
                        </a:rPr>
                        <a:t>1</a:t>
                      </a:r>
                      <a:r>
                        <a:rPr kumimoji="1" lang="zh-TW" altLang="en-US" sz="900" b="0" i="0" u="none" strike="noStrike" kern="1200" baseline="0">
                          <a:solidFill>
                            <a:schemeClr val="dk1"/>
                          </a:solidFill>
                          <a:latin typeface="BIZ UDPゴシック" panose="020B0400000000000000" pitchFamily="50" charset="-128"/>
                          <a:ea typeface="BIZ UDPゴシック" panose="020B0400000000000000" pitchFamily="50" charset="-128"/>
                          <a:cs typeface="+mn-cs"/>
                        </a:rPr>
                        <a:t>ｔ</a:t>
                      </a:r>
                      <a:r>
                        <a:rPr kumimoji="1" lang="en-US" altLang="zh-TW" sz="900" b="0" i="0" u="none" strike="noStrike" kern="1200" baseline="0">
                          <a:solidFill>
                            <a:schemeClr val="dk1"/>
                          </a:solidFill>
                          <a:latin typeface="BIZ UDPゴシック" panose="020B0400000000000000" pitchFamily="50" charset="-128"/>
                          <a:ea typeface="BIZ UDPゴシック" panose="020B0400000000000000" pitchFamily="50" charset="-128"/>
                          <a:cs typeface="+mn-cs"/>
                        </a:rPr>
                        <a:t>/</a:t>
                      </a:r>
                      <a:r>
                        <a:rPr kumimoji="1" lang="zh-TW" altLang="en-US" sz="900" b="0" i="0" u="none" strike="noStrike" kern="1200" baseline="0">
                          <a:solidFill>
                            <a:schemeClr val="dk1"/>
                          </a:solidFill>
                          <a:latin typeface="BIZ UDPゴシック" panose="020B0400000000000000" pitchFamily="50" charset="-128"/>
                          <a:ea typeface="BIZ UDPゴシック" panose="020B0400000000000000" pitchFamily="50" charset="-128"/>
                          <a:cs typeface="+mn-cs"/>
                        </a:rPr>
                        <a:t>時以上）</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rowSpan="3">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9</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1661431283"/>
                  </a:ext>
                </a:extLst>
              </a:tr>
              <a:tr h="278765">
                <a:tc vMerge="1">
                  <a:txBody>
                    <a:bodyPr/>
                    <a:lstStyle/>
                    <a:p>
                      <a:endParaRPr kumimoji="1" lang="ja-JP" altLang="en-US"/>
                    </a:p>
                  </a:txBody>
                  <a:tcPr/>
                </a:tc>
                <a:tc>
                  <a:txBody>
                    <a:bodyPr/>
                    <a:lstStyle/>
                    <a:p>
                      <a:pPr algn="ctr"/>
                      <a:r>
                        <a:rPr kumimoji="1" lang="en-US" altLang="ja-JP" sz="900" dirty="0">
                          <a:latin typeface="BIZ UDPゴシック" panose="020B0400000000000000" pitchFamily="50" charset="-128"/>
                          <a:ea typeface="BIZ UDPゴシック" panose="020B0400000000000000" pitchFamily="50" charset="-128"/>
                        </a:rPr>
                        <a:t>15</a:t>
                      </a:r>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a:lnSpc>
                          <a:spcPts val="12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焼結炉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vMerge="1">
                  <a:txBody>
                    <a:bodyPr/>
                    <a:lstStyle/>
                    <a:p>
                      <a:endParaRPr kumimoji="1" lang="ja-JP" altLang="en-US"/>
                    </a:p>
                  </a:txBody>
                  <a:tcPr/>
                </a:tc>
                <a:tc>
                  <a:txBody>
                    <a:bodyPr/>
                    <a:lstStyle/>
                    <a:p>
                      <a:pPr algn="ctr"/>
                      <a:r>
                        <a:rPr kumimoji="1" lang="en-US" altLang="ja-JP" sz="9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a:txBody>
                    <a:bodyPr/>
                    <a:lstStyle/>
                    <a:p>
                      <a:pPr algn="ctr"/>
                      <a:r>
                        <a:rPr kumimoji="1" lang="en-US" altLang="ja-JP" sz="900" dirty="0">
                          <a:latin typeface="BIZ UDPゴシック" panose="020B0400000000000000" pitchFamily="50" charset="-128"/>
                          <a:ea typeface="BIZ UDPゴシック" panose="020B0400000000000000" pitchFamily="50" charset="-128"/>
                        </a:rPr>
                        <a:t>1</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685580561"/>
                  </a:ext>
                </a:extLst>
              </a:tr>
              <a:tr h="277222">
                <a:tc>
                  <a:txBody>
                    <a:bodyPr/>
                    <a:lstStyle/>
                    <a:p>
                      <a:pPr algn="l">
                        <a:lnSpc>
                          <a:spcPts val="1100"/>
                        </a:lnSpc>
                        <a:spcBef>
                          <a:spcPts val="50"/>
                        </a:spcBef>
                        <a:spcAft>
                          <a:spcPts val="50"/>
                        </a:spcAft>
                      </a:pPr>
                      <a:r>
                        <a:rPr lang="ja-JP" altLang="en-US" sz="900" kern="100">
                          <a:effectLst/>
                          <a:latin typeface="BIZ UDPゴシック" panose="020B0400000000000000" pitchFamily="50" charset="-128"/>
                          <a:ea typeface="BIZ UDPゴシック" panose="020B0400000000000000" pitchFamily="50" charset="-128"/>
                        </a:rPr>
                        <a:t>金属の精錬</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r>
                        <a:rPr kumimoji="1" lang="en-US" altLang="ja-JP" sz="900">
                          <a:latin typeface="BIZ UDPゴシック" panose="020B0400000000000000" pitchFamily="50" charset="-128"/>
                          <a:ea typeface="BIZ UDPゴシック" panose="020B0400000000000000" pitchFamily="50" charset="-128"/>
                        </a:rPr>
                        <a:t>16</a:t>
                      </a:r>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a:lnSpc>
                          <a:spcPts val="12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煆</a:t>
                      </a:r>
                      <a:r>
                        <a:rPr lang="en-US" altLang="ja-JP" sz="900" kern="100" dirty="0">
                          <a:effectLst/>
                          <a:latin typeface="BIZ UDPゴシック" panose="020B0400000000000000" pitchFamily="50" charset="-128"/>
                          <a:ea typeface="BIZ UDPゴシック" panose="020B0400000000000000" pitchFamily="50" charset="-128"/>
                        </a:rPr>
                        <a:t>(</a:t>
                      </a:r>
                      <a:r>
                        <a:rPr lang="ja-JP" altLang="en-US" sz="900" kern="100" dirty="0">
                          <a:effectLst/>
                          <a:latin typeface="BIZ UDPゴシック" panose="020B0400000000000000" pitchFamily="50" charset="-128"/>
                          <a:ea typeface="BIZ UDPゴシック" panose="020B0400000000000000" pitchFamily="50" charset="-128"/>
                        </a:rPr>
                        <a:t>か</a:t>
                      </a:r>
                      <a:r>
                        <a:rPr lang="en-US" altLang="ja-JP" sz="900" kern="100" dirty="0">
                          <a:effectLst/>
                          <a:latin typeface="BIZ UDPゴシック" panose="020B0400000000000000" pitchFamily="50" charset="-128"/>
                          <a:ea typeface="BIZ UDPゴシック" panose="020B0400000000000000" pitchFamily="50" charset="-128"/>
                        </a:rPr>
                        <a:t>)</a:t>
                      </a:r>
                      <a:r>
                        <a:rPr lang="ja-JP" altLang="en-US" sz="900" kern="100" dirty="0">
                          <a:effectLst/>
                          <a:latin typeface="BIZ UDPゴシック" panose="020B0400000000000000" pitchFamily="50" charset="-128"/>
                          <a:ea typeface="BIZ UDPゴシック" panose="020B0400000000000000" pitchFamily="50" charset="-128"/>
                        </a:rPr>
                        <a:t>焼炉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vMerge="1">
                  <a:txBody>
                    <a:bodyPr/>
                    <a:lstStyle/>
                    <a:p>
                      <a:endParaRPr kumimoji="1" lang="ja-JP" altLang="en-US"/>
                    </a:p>
                  </a:txBody>
                  <a:tcP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4</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1</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98404385"/>
                  </a:ext>
                </a:extLst>
              </a:tr>
              <a:tr h="878166">
                <a:tc>
                  <a:txBody>
                    <a:bodyPr/>
                    <a:lstStyle/>
                    <a:p>
                      <a:pPr algn="l">
                        <a:lnSpc>
                          <a:spcPts val="11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金属の精製、鋳造</a:t>
                      </a:r>
                      <a:endParaRPr lang="en-US" alt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r>
                        <a:rPr kumimoji="1" lang="en-US" altLang="ja-JP" sz="900" dirty="0">
                          <a:latin typeface="BIZ UDPゴシック" panose="020B0400000000000000" pitchFamily="50" charset="-128"/>
                          <a:ea typeface="BIZ UDPゴシック" panose="020B0400000000000000" pitchFamily="50" charset="-128"/>
                        </a:rPr>
                        <a:t>17</a:t>
                      </a:r>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l" defTabSz="457200" rtl="0" eaLnBrk="1" fontAlgn="auto" latinLnBrk="0" hangingPunct="1">
                        <a:lnSpc>
                          <a:spcPts val="1200"/>
                        </a:lnSpc>
                        <a:spcBef>
                          <a:spcPts val="0"/>
                        </a:spcBef>
                        <a:spcAft>
                          <a:spcPts val="0"/>
                        </a:spcAft>
                        <a:buClrTx/>
                        <a:buSzTx/>
                        <a:buFontTx/>
                        <a:buNone/>
                        <a:tabLst/>
                        <a:defRPr/>
                      </a:pPr>
                      <a:r>
                        <a:rPr lang="ja-JP" altLang="en-US" sz="900" kern="100" dirty="0">
                          <a:effectLst/>
                          <a:latin typeface="BIZ UDPゴシック" panose="020B0400000000000000" pitchFamily="50" charset="-128"/>
                          <a:ea typeface="BIZ UDPゴシック" panose="020B0400000000000000" pitchFamily="50" charset="-128"/>
                        </a:rPr>
                        <a:t>溶解炉</a:t>
                      </a:r>
                      <a:endParaRPr lang="ja-JP" alt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spcAft>
                          <a:spcPts val="0"/>
                        </a:spcAft>
                      </a:pPr>
                      <a:r>
                        <a:rPr lang="zh-TW" altLang="en-US" sz="900" kern="0" dirty="0">
                          <a:effectLst/>
                          <a:latin typeface="BIZ UDPゴシック" panose="020B0400000000000000" pitchFamily="50" charset="-128"/>
                          <a:ea typeface="BIZ UDPゴシック" panose="020B0400000000000000" pitchFamily="50" charset="-128"/>
                        </a:rPr>
                        <a:t>火格子面積（</a:t>
                      </a:r>
                      <a:r>
                        <a:rPr lang="en-US" altLang="zh-TW" sz="900" kern="0" dirty="0">
                          <a:effectLst/>
                          <a:latin typeface="BIZ UDPゴシック" panose="020B0400000000000000" pitchFamily="50" charset="-128"/>
                          <a:ea typeface="BIZ UDPゴシック" panose="020B0400000000000000" pitchFamily="50" charset="-128"/>
                        </a:rPr>
                        <a:t>0.5</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zh-TW" altLang="en-US" sz="900" kern="0" dirty="0">
                          <a:effectLst/>
                          <a:latin typeface="BIZ UDPゴシック" panose="020B0400000000000000" pitchFamily="50" charset="-128"/>
                          <a:ea typeface="BIZ UDPゴシック" panose="020B0400000000000000" pitchFamily="50" charset="-128"/>
                        </a:rPr>
                        <a:t>以上１</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zh-TW" altLang="en-US" sz="900" kern="0" dirty="0">
                          <a:effectLst/>
                          <a:latin typeface="BIZ UDPゴシック" panose="020B0400000000000000" pitchFamily="50" charset="-128"/>
                          <a:ea typeface="BIZ UDPゴシック" panose="020B0400000000000000" pitchFamily="50" charset="-128"/>
                        </a:rPr>
                        <a:t>未満）</a:t>
                      </a:r>
                    </a:p>
                    <a:p>
                      <a:pPr algn="l">
                        <a:spcAft>
                          <a:spcPts val="0"/>
                        </a:spcAft>
                      </a:pPr>
                      <a:r>
                        <a:rPr lang="zh-TW" altLang="en-US" sz="900" kern="0" dirty="0">
                          <a:effectLst/>
                          <a:latin typeface="BIZ UDPゴシック" panose="020B0400000000000000" pitchFamily="50" charset="-128"/>
                          <a:ea typeface="BIZ UDPゴシック" panose="020B0400000000000000" pitchFamily="50" charset="-128"/>
                        </a:rPr>
                        <a:t>燃焼能力（</a:t>
                      </a:r>
                      <a:r>
                        <a:rPr lang="en-US" altLang="zh-TW" sz="900" kern="0" dirty="0">
                          <a:effectLst/>
                          <a:latin typeface="BIZ UDPゴシック" panose="020B0400000000000000" pitchFamily="50" charset="-128"/>
                          <a:ea typeface="BIZ UDPゴシック" panose="020B0400000000000000" pitchFamily="50" charset="-128"/>
                        </a:rPr>
                        <a:t>30L/</a:t>
                      </a:r>
                      <a:r>
                        <a:rPr lang="zh-TW" altLang="en-US" sz="900" kern="0" dirty="0">
                          <a:effectLst/>
                          <a:latin typeface="BIZ UDPゴシック" panose="020B0400000000000000" pitchFamily="50" charset="-128"/>
                          <a:ea typeface="BIZ UDPゴシック" panose="020B0400000000000000" pitchFamily="50" charset="-128"/>
                        </a:rPr>
                        <a:t>時以上</a:t>
                      </a:r>
                      <a:r>
                        <a:rPr lang="en-US" altLang="zh-TW" sz="900" kern="0" dirty="0">
                          <a:effectLst/>
                          <a:latin typeface="BIZ UDPゴシック" panose="020B0400000000000000" pitchFamily="50" charset="-128"/>
                          <a:ea typeface="BIZ UDPゴシック" panose="020B0400000000000000" pitchFamily="50" charset="-128"/>
                        </a:rPr>
                        <a:t>50L/</a:t>
                      </a:r>
                      <a:r>
                        <a:rPr lang="zh-TW" altLang="en-US" sz="900" kern="0" dirty="0">
                          <a:effectLst/>
                          <a:latin typeface="BIZ UDPゴシック" panose="020B0400000000000000" pitchFamily="50" charset="-128"/>
                          <a:ea typeface="BIZ UDPゴシック" panose="020B0400000000000000" pitchFamily="50" charset="-128"/>
                        </a:rPr>
                        <a:t>時未満）</a:t>
                      </a:r>
                    </a:p>
                    <a:p>
                      <a:pPr algn="l">
                        <a:spcAft>
                          <a:spcPts val="0"/>
                        </a:spcAft>
                      </a:pPr>
                      <a:r>
                        <a:rPr lang="zh-TW" altLang="en-US" sz="900" kern="0" dirty="0">
                          <a:effectLst/>
                          <a:latin typeface="BIZ UDPゴシック" panose="020B0400000000000000" pitchFamily="50" charset="-128"/>
                          <a:ea typeface="BIZ UDPゴシック" panose="020B0400000000000000" pitchFamily="50" charset="-128"/>
                        </a:rPr>
                        <a:t>変圧器容量（</a:t>
                      </a:r>
                      <a:r>
                        <a:rPr lang="en-US" altLang="zh-TW" sz="900" kern="0" dirty="0">
                          <a:effectLst/>
                          <a:latin typeface="BIZ UDPゴシック" panose="020B0400000000000000" pitchFamily="50" charset="-128"/>
                          <a:ea typeface="BIZ UDPゴシック" panose="020B0400000000000000" pitchFamily="50" charset="-128"/>
                        </a:rPr>
                        <a:t>100kVA</a:t>
                      </a:r>
                      <a:r>
                        <a:rPr lang="zh-TW" altLang="en-US" sz="900" kern="0" dirty="0">
                          <a:effectLst/>
                          <a:latin typeface="BIZ UDPゴシック" panose="020B0400000000000000" pitchFamily="50" charset="-128"/>
                          <a:ea typeface="BIZ UDPゴシック" panose="020B0400000000000000" pitchFamily="50" charset="-128"/>
                        </a:rPr>
                        <a:t>以上</a:t>
                      </a:r>
                      <a:r>
                        <a:rPr lang="en-US" altLang="zh-TW" sz="900" kern="0" dirty="0">
                          <a:effectLst/>
                          <a:latin typeface="BIZ UDPゴシック" panose="020B0400000000000000" pitchFamily="50" charset="-128"/>
                          <a:ea typeface="BIZ UDPゴシック" panose="020B0400000000000000" pitchFamily="50" charset="-128"/>
                        </a:rPr>
                        <a:t>200kVA</a:t>
                      </a:r>
                      <a:r>
                        <a:rPr lang="zh-TW" altLang="en-US" sz="900" kern="0" dirty="0">
                          <a:effectLst/>
                          <a:latin typeface="BIZ UDPゴシック" panose="020B0400000000000000" pitchFamily="50" charset="-128"/>
                          <a:ea typeface="BIZ UDPゴシック" panose="020B0400000000000000" pitchFamily="50" charset="-128"/>
                        </a:rPr>
                        <a:t>未満）</a:t>
                      </a:r>
                    </a:p>
                    <a:p>
                      <a:pPr algn="l">
                        <a:spcAft>
                          <a:spcPts val="0"/>
                        </a:spcAft>
                      </a:pPr>
                      <a:r>
                        <a:rPr lang="zh-TW" altLang="en-US" sz="900" kern="0" dirty="0">
                          <a:effectLst/>
                          <a:latin typeface="BIZ UDPゴシック" panose="020B0400000000000000" pitchFamily="50" charset="-128"/>
                          <a:ea typeface="BIZ UDPゴシック" panose="020B0400000000000000" pitchFamily="50" charset="-128"/>
                        </a:rPr>
                        <a:t>羽口面断面積（</a:t>
                      </a:r>
                      <a:r>
                        <a:rPr lang="en-US" altLang="zh-TW" sz="900" kern="0" dirty="0">
                          <a:effectLst/>
                          <a:latin typeface="BIZ UDPゴシック" panose="020B0400000000000000" pitchFamily="50" charset="-128"/>
                          <a:ea typeface="BIZ UDPゴシック" panose="020B0400000000000000" pitchFamily="50" charset="-128"/>
                        </a:rPr>
                        <a:t>0.5</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zh-TW" altLang="en-US" sz="900" kern="0" dirty="0">
                          <a:effectLst/>
                          <a:latin typeface="BIZ UDPゴシック" panose="020B0400000000000000" pitchFamily="50" charset="-128"/>
                          <a:ea typeface="BIZ UDPゴシック" panose="020B0400000000000000" pitchFamily="50" charset="-128"/>
                        </a:rPr>
                        <a:t>未満）</a:t>
                      </a:r>
                    </a:p>
                  </a:txBody>
                  <a:tcPr marL="62865" marR="62865" marT="0"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68</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53</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5</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ctr">
                        <a:lnSpc>
                          <a:spcPts val="1100"/>
                        </a:lnSpc>
                      </a:pPr>
                      <a:r>
                        <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溶解炉（こしき炉並びに</a:t>
                      </a: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14</a:t>
                      </a:r>
                      <a:r>
                        <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の項及び</a:t>
                      </a: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24</a:t>
                      </a:r>
                      <a:r>
                        <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の項から</a:t>
                      </a: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26</a:t>
                      </a:r>
                      <a:r>
                        <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の項までに掲げるものを除く。）</a:t>
                      </a:r>
                    </a:p>
                  </a:txBody>
                  <a:tcPr marL="58443" marR="58443" marT="29222" marB="29222" anchor="ctr"/>
                </a:tc>
                <a:tc>
                  <a:txBody>
                    <a:bodyPr/>
                    <a:lstStyle/>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火格子面積（</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1</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以上）</a:t>
                      </a:r>
                    </a:p>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羽口面断面積（</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0.5</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以上）</a:t>
                      </a:r>
                    </a:p>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燃焼能力（</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50L/</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時以上）</a:t>
                      </a:r>
                    </a:p>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変圧器容量（</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200kVA</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以上）</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212</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3866449521"/>
                  </a:ext>
                </a:extLst>
              </a:tr>
              <a:tr h="416662">
                <a:tc>
                  <a:txBody>
                    <a:bodyPr/>
                    <a:lstStyle/>
                    <a:p>
                      <a:pPr algn="l">
                        <a:lnSpc>
                          <a:spcPts val="1100"/>
                        </a:lnSpc>
                        <a:spcBef>
                          <a:spcPts val="50"/>
                        </a:spcBef>
                        <a:spcAft>
                          <a:spcPts val="50"/>
                        </a:spcAft>
                      </a:pPr>
                      <a:r>
                        <a:rPr lang="ja-JP" altLang="en-US" sz="900" kern="100">
                          <a:effectLst/>
                          <a:latin typeface="BIZ UDPゴシック" panose="020B0400000000000000" pitchFamily="50" charset="-128"/>
                          <a:ea typeface="BIZ UDPゴシック" panose="020B0400000000000000" pitchFamily="50" charset="-128"/>
                        </a:rPr>
                        <a:t>金属製錬</a:t>
                      </a:r>
                    </a:p>
                    <a:p>
                      <a:pPr algn="l">
                        <a:lnSpc>
                          <a:spcPts val="1100"/>
                        </a:lnSpc>
                        <a:spcBef>
                          <a:spcPts val="50"/>
                        </a:spcBef>
                        <a:spcAft>
                          <a:spcPts val="50"/>
                        </a:spcAft>
                      </a:pPr>
                      <a:r>
                        <a:rPr lang="ja-JP" altLang="en-US" sz="900" kern="100">
                          <a:effectLst/>
                          <a:latin typeface="BIZ UDPゴシック" panose="020B0400000000000000" pitchFamily="50" charset="-128"/>
                          <a:ea typeface="BIZ UDPゴシック" panose="020B0400000000000000" pitchFamily="50" charset="-128"/>
                        </a:rPr>
                        <a:t>合金の製造</a:t>
                      </a:r>
                      <a:endParaRPr lang="en-US" alt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r>
                        <a:rPr kumimoji="1" lang="en-US" altLang="ja-JP" sz="900">
                          <a:latin typeface="BIZ UDPゴシック" panose="020B0400000000000000" pitchFamily="50" charset="-128"/>
                          <a:ea typeface="BIZ UDPゴシック" panose="020B0400000000000000" pitchFamily="50" charset="-128"/>
                        </a:rPr>
                        <a:t>18</a:t>
                      </a:r>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l" defTabSz="457200" rtl="0" eaLnBrk="1" fontAlgn="auto" latinLnBrk="0" hangingPunct="1">
                        <a:lnSpc>
                          <a:spcPts val="1200"/>
                        </a:lnSpc>
                        <a:spcBef>
                          <a:spcPts val="0"/>
                        </a:spcBef>
                        <a:spcAft>
                          <a:spcPts val="0"/>
                        </a:spcAft>
                        <a:buClrTx/>
                        <a:buSzTx/>
                        <a:buFontTx/>
                        <a:buNone/>
                        <a:tabLst/>
                        <a:defRPr/>
                      </a:pPr>
                      <a:r>
                        <a:rPr lang="ja-JP" sz="900" kern="0">
                          <a:effectLst/>
                          <a:latin typeface="BIZ UDPゴシック" panose="020B0400000000000000" pitchFamily="50" charset="-128"/>
                          <a:ea typeface="BIZ UDPゴシック" panose="020B0400000000000000" pitchFamily="50" charset="-128"/>
                        </a:rPr>
                        <a:t>溶解炉</a:t>
                      </a:r>
                      <a:endParaRPr lang="ja-JP" alt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spcAft>
                          <a:spcPts val="0"/>
                        </a:spcAft>
                      </a:pPr>
                      <a:r>
                        <a:rPr lang="zh-TW" altLang="en-US" sz="900" kern="0" dirty="0">
                          <a:effectLst/>
                          <a:latin typeface="BIZ UDPゴシック" panose="020B0400000000000000" pitchFamily="50" charset="-128"/>
                          <a:ea typeface="BIZ UDPゴシック" panose="020B0400000000000000" pitchFamily="50" charset="-128"/>
                        </a:rPr>
                        <a:t>火格子面積（</a:t>
                      </a:r>
                      <a:r>
                        <a:rPr lang="en-US" altLang="zh-TW" sz="900" kern="0" dirty="0">
                          <a:effectLst/>
                          <a:latin typeface="BIZ UDPゴシック" panose="020B0400000000000000" pitchFamily="50" charset="-128"/>
                          <a:ea typeface="BIZ UDPゴシック" panose="020B0400000000000000" pitchFamily="50" charset="-128"/>
                        </a:rPr>
                        <a:t>0.5</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zh-TW" altLang="en-US" sz="900" kern="0" dirty="0">
                          <a:effectLst/>
                          <a:latin typeface="BIZ UDPゴシック" panose="020B0400000000000000" pitchFamily="50" charset="-128"/>
                          <a:ea typeface="BIZ UDPゴシック" panose="020B0400000000000000" pitchFamily="50" charset="-128"/>
                        </a:rPr>
                        <a:t>以上）</a:t>
                      </a:r>
                      <a:br>
                        <a:rPr lang="zh-TW" altLang="en-US" sz="900" kern="0" dirty="0">
                          <a:effectLst/>
                          <a:latin typeface="BIZ UDPゴシック" panose="020B0400000000000000" pitchFamily="50" charset="-128"/>
                          <a:ea typeface="BIZ UDPゴシック" panose="020B0400000000000000" pitchFamily="50" charset="-128"/>
                        </a:rPr>
                      </a:br>
                      <a:r>
                        <a:rPr lang="zh-TW" altLang="en-US" sz="900" kern="0" dirty="0">
                          <a:effectLst/>
                          <a:latin typeface="BIZ UDPゴシック" panose="020B0400000000000000" pitchFamily="50" charset="-128"/>
                          <a:ea typeface="BIZ UDPゴシック" panose="020B0400000000000000" pitchFamily="50" charset="-128"/>
                        </a:rPr>
                        <a:t>燃焼能力（</a:t>
                      </a:r>
                      <a:r>
                        <a:rPr lang="en-US" altLang="zh-TW" sz="900" kern="0" dirty="0">
                          <a:effectLst/>
                          <a:latin typeface="BIZ UDPゴシック" panose="020B0400000000000000" pitchFamily="50" charset="-128"/>
                          <a:ea typeface="BIZ UDPゴシック" panose="020B0400000000000000" pitchFamily="50" charset="-128"/>
                        </a:rPr>
                        <a:t>30L/</a:t>
                      </a:r>
                      <a:r>
                        <a:rPr lang="zh-TW" altLang="en-US" sz="900" kern="0" dirty="0">
                          <a:effectLst/>
                          <a:latin typeface="BIZ UDPゴシック" panose="020B0400000000000000" pitchFamily="50" charset="-128"/>
                          <a:ea typeface="BIZ UDPゴシック" panose="020B0400000000000000" pitchFamily="50" charset="-128"/>
                        </a:rPr>
                        <a:t>時以上）</a:t>
                      </a:r>
                      <a:br>
                        <a:rPr lang="zh-TW" altLang="en-US" sz="900" kern="0" dirty="0">
                          <a:effectLst/>
                          <a:latin typeface="BIZ UDPゴシック" panose="020B0400000000000000" pitchFamily="50" charset="-128"/>
                          <a:ea typeface="BIZ UDPゴシック" panose="020B0400000000000000" pitchFamily="50" charset="-128"/>
                        </a:rPr>
                      </a:br>
                      <a:r>
                        <a:rPr lang="zh-TW" altLang="en-US" sz="900" kern="0" dirty="0">
                          <a:effectLst/>
                          <a:latin typeface="BIZ UDPゴシック" panose="020B0400000000000000" pitchFamily="50" charset="-128"/>
                          <a:ea typeface="BIZ UDPゴシック" panose="020B0400000000000000" pitchFamily="50" charset="-128"/>
                        </a:rPr>
                        <a:t>変圧器容量（</a:t>
                      </a:r>
                      <a:r>
                        <a:rPr lang="en-US" altLang="zh-TW" sz="900" kern="0" dirty="0">
                          <a:effectLst/>
                          <a:latin typeface="BIZ UDPゴシック" panose="020B0400000000000000" pitchFamily="50" charset="-128"/>
                          <a:ea typeface="BIZ UDPゴシック" panose="020B0400000000000000" pitchFamily="50" charset="-128"/>
                        </a:rPr>
                        <a:t>100kVA</a:t>
                      </a:r>
                      <a:r>
                        <a:rPr lang="zh-TW" altLang="en-US" sz="900" kern="0" dirty="0">
                          <a:effectLst/>
                          <a:latin typeface="BIZ UDPゴシック" panose="020B0400000000000000" pitchFamily="50" charset="-128"/>
                          <a:ea typeface="BIZ UDPゴシック" panose="020B0400000000000000" pitchFamily="50" charset="-128"/>
                        </a:rPr>
                        <a:t>以上）</a:t>
                      </a:r>
                    </a:p>
                  </a:txBody>
                  <a:tcPr marL="62865" marR="62865" marT="0"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5</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4</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gridSpan="4">
                  <a:txBody>
                    <a:bodyPr/>
                    <a:lstStyle/>
                    <a:p>
                      <a:endParaRPr kumimoji="1" lang="ja-JP" altLang="en-US" dirty="0"/>
                    </a:p>
                  </a:txBody>
                  <a:tcPr marL="58443" marR="58443" marT="29222" marB="29222" anchor="ctr">
                    <a:lnBlToTr w="12700" cap="flat" cmpd="sng" algn="ctr">
                      <a:solidFill>
                        <a:srgbClr val="000000"/>
                      </a:solidFill>
                      <a:prstDash val="solid"/>
                      <a:round/>
                      <a:headEnd type="none" w="med" len="med"/>
                      <a:tailEnd type="none" w="med" len="med"/>
                    </a:lnBlToTr>
                  </a:tcPr>
                </a:tc>
                <a:tc hMerge="1">
                  <a:txBody>
                    <a:bodyPr/>
                    <a:lstStyle/>
                    <a:p>
                      <a:pPr algn="ctr">
                        <a:lnSpc>
                          <a:spcPts val="1100"/>
                        </a:lnSpc>
                      </a:pP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lnBlToTr w="12700" cap="flat" cmpd="sng" algn="ctr">
                      <a:solidFill>
                        <a:srgbClr val="000000"/>
                      </a:solidFill>
                      <a:prstDash val="solid"/>
                      <a:round/>
                      <a:headEnd type="none" w="med" len="med"/>
                      <a:tailEnd type="none" w="med" len="med"/>
                    </a:lnBlToTr>
                  </a:tcPr>
                </a:tc>
                <a:tc hMerge="1">
                  <a:txBody>
                    <a:bodyPr/>
                    <a:lstStyle/>
                    <a:p>
                      <a:pPr>
                        <a:lnSpc>
                          <a:spcPts val="1100"/>
                        </a:lnSpc>
                      </a:pP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hMerge="1">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2806564526"/>
                  </a:ext>
                </a:extLst>
              </a:tr>
              <a:tr h="577775">
                <a:tc>
                  <a:txBody>
                    <a:bodyPr/>
                    <a:lstStyle/>
                    <a:p>
                      <a:pPr algn="l">
                        <a:lnSpc>
                          <a:spcPts val="1100"/>
                        </a:lnSpc>
                        <a:spcBef>
                          <a:spcPts val="50"/>
                        </a:spcBef>
                        <a:spcAft>
                          <a:spcPts val="50"/>
                        </a:spcAft>
                      </a:pPr>
                      <a:r>
                        <a:rPr lang="ja-JP" altLang="en-US" sz="900" kern="100">
                          <a:effectLst/>
                          <a:latin typeface="BIZ UDPゴシック" panose="020B0400000000000000" pitchFamily="50" charset="-128"/>
                          <a:ea typeface="BIZ UDPゴシック" panose="020B0400000000000000" pitchFamily="50" charset="-128"/>
                        </a:rPr>
                        <a:t>金属の鍛造若しくは圧延又は金属若しくは金属製品の熱処理</a:t>
                      </a:r>
                      <a:endParaRPr lang="ja-JP" altLang="en-US"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r>
                        <a:rPr kumimoji="1" lang="en-US" altLang="ja-JP" sz="900" dirty="0">
                          <a:latin typeface="BIZ UDPゴシック" panose="020B0400000000000000" pitchFamily="50" charset="-128"/>
                          <a:ea typeface="BIZ UDPゴシック" panose="020B0400000000000000" pitchFamily="50" charset="-128"/>
                        </a:rPr>
                        <a:t>19</a:t>
                      </a:r>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a:spcAft>
                          <a:spcPts val="0"/>
                        </a:spcAft>
                      </a:pPr>
                      <a:r>
                        <a:rPr lang="ja-JP" altLang="en-US" sz="900" kern="100" dirty="0">
                          <a:effectLst/>
                          <a:latin typeface="BIZ UDPゴシック" panose="020B0400000000000000" pitchFamily="50" charset="-128"/>
                          <a:ea typeface="BIZ UDPゴシック" panose="020B0400000000000000" pitchFamily="50" charset="-128"/>
                        </a:rPr>
                        <a:t>加熱炉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火格子面積（</a:t>
                      </a:r>
                      <a:r>
                        <a:rPr lang="en-US" altLang="zh-TW" sz="900" b="0" i="0" u="none" strike="noStrike" dirty="0">
                          <a:solidFill>
                            <a:srgbClr val="000000"/>
                          </a:solidFill>
                          <a:effectLst/>
                          <a:latin typeface="BIZ UDPゴシック" panose="020B0400000000000000" pitchFamily="50" charset="-128"/>
                          <a:ea typeface="BIZ UDPゴシック" panose="020B0400000000000000" pitchFamily="50" charset="-128"/>
                        </a:rPr>
                        <a:t>0.5</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以上１</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未満）</a:t>
                      </a:r>
                      <a:br>
                        <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燃焼能力（</a:t>
                      </a:r>
                      <a:r>
                        <a:rPr lang="en-US" altLang="zh-TW" sz="900" b="0" i="0" u="none" strike="noStrike" dirty="0">
                          <a:solidFill>
                            <a:srgbClr val="000000"/>
                          </a:solidFill>
                          <a:effectLst/>
                          <a:latin typeface="BIZ UDPゴシック" panose="020B0400000000000000" pitchFamily="50" charset="-128"/>
                          <a:ea typeface="BIZ UDPゴシック" panose="020B0400000000000000" pitchFamily="50" charset="-128"/>
                        </a:rPr>
                        <a:t>30L/</a:t>
                      </a:r>
                      <a:r>
                        <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時以上</a:t>
                      </a:r>
                      <a:r>
                        <a:rPr lang="en-US" altLang="zh-TW" sz="900" b="0" i="0" u="none" strike="noStrike" dirty="0">
                          <a:solidFill>
                            <a:srgbClr val="000000"/>
                          </a:solidFill>
                          <a:effectLst/>
                          <a:latin typeface="BIZ UDPゴシック" panose="020B0400000000000000" pitchFamily="50" charset="-128"/>
                          <a:ea typeface="BIZ UDPゴシック" panose="020B0400000000000000" pitchFamily="50" charset="-128"/>
                        </a:rPr>
                        <a:t>50L/</a:t>
                      </a:r>
                      <a:r>
                        <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時未満）</a:t>
                      </a:r>
                      <a:br>
                        <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変圧器容量（</a:t>
                      </a:r>
                      <a:r>
                        <a:rPr lang="en-US" altLang="zh-TW" sz="900" b="0" i="0" u="none" strike="noStrike" dirty="0">
                          <a:solidFill>
                            <a:srgbClr val="000000"/>
                          </a:solidFill>
                          <a:effectLst/>
                          <a:latin typeface="BIZ UDPゴシック" panose="020B0400000000000000" pitchFamily="50" charset="-128"/>
                          <a:ea typeface="BIZ UDPゴシック" panose="020B0400000000000000" pitchFamily="50" charset="-128"/>
                        </a:rPr>
                        <a:t>100kVA</a:t>
                      </a:r>
                      <a:r>
                        <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以上</a:t>
                      </a:r>
                      <a:r>
                        <a:rPr lang="en-US" altLang="zh-TW" sz="900" b="0" i="0" u="none" strike="noStrike" dirty="0">
                          <a:solidFill>
                            <a:srgbClr val="000000"/>
                          </a:solidFill>
                          <a:effectLst/>
                          <a:latin typeface="BIZ UDPゴシック" panose="020B0400000000000000" pitchFamily="50" charset="-128"/>
                          <a:ea typeface="BIZ UDPゴシック" panose="020B0400000000000000" pitchFamily="50" charset="-128"/>
                        </a:rPr>
                        <a:t>200kVA</a:t>
                      </a:r>
                      <a:r>
                        <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未満</a:t>
                      </a:r>
                      <a:r>
                        <a:rPr lang="en-US" altLang="zh-TW"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367</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112</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100"/>
                        </a:lnSpc>
                      </a:pPr>
                      <a:r>
                        <a:rPr kumimoji="1" lang="en-US" altLang="ja-JP" sz="900">
                          <a:latin typeface="BIZ UDPゴシック" panose="020B0400000000000000" pitchFamily="50" charset="-128"/>
                          <a:ea typeface="BIZ UDPゴシック" panose="020B0400000000000000" pitchFamily="50" charset="-128"/>
                        </a:rPr>
                        <a:t>6</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ctr">
                        <a:lnSpc>
                          <a:spcPts val="1100"/>
                        </a:lnSpc>
                      </a:pPr>
                      <a:r>
                        <a:rPr kumimoji="1" lang="ja-JP" altLang="en-US" sz="900" dirty="0">
                          <a:latin typeface="BIZ UDPゴシック" panose="020B0400000000000000" pitchFamily="50" charset="-128"/>
                          <a:ea typeface="BIZ UDPゴシック" panose="020B0400000000000000" pitchFamily="50" charset="-128"/>
                        </a:rPr>
                        <a:t>加熱炉</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火格子面積（</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1</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以上）</a:t>
                      </a:r>
                    </a:p>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羽口面断面積（</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0.5</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以上）</a:t>
                      </a:r>
                    </a:p>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燃焼能力（</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50L/</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時以上）</a:t>
                      </a:r>
                    </a:p>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変圧器容量（</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200kVA</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以上）</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845</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2624636467"/>
                  </a:ext>
                </a:extLst>
              </a:tr>
              <a:tr h="402607">
                <a:tc>
                  <a:txBody>
                    <a:bodyPr/>
                    <a:lstStyle/>
                    <a:p>
                      <a:pPr algn="l">
                        <a:lnSpc>
                          <a:spcPts val="11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金属若しくは金属製品の溶融めっきの製造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r>
                        <a:rPr kumimoji="1" lang="en-US" altLang="ja-JP" sz="900" dirty="0">
                          <a:latin typeface="BIZ UDPゴシック" panose="020B0400000000000000" pitchFamily="50" charset="-128"/>
                          <a:ea typeface="BIZ UDPゴシック" panose="020B0400000000000000" pitchFamily="50" charset="-128"/>
                        </a:rPr>
                        <a:t>20</a:t>
                      </a:r>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a:lnSpc>
                          <a:spcPts val="12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加熱炉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spcAft>
                          <a:spcPts val="0"/>
                        </a:spcAft>
                      </a:pPr>
                      <a:r>
                        <a:rPr lang="zh-TW" altLang="en-US" sz="900" kern="0" dirty="0">
                          <a:effectLst/>
                          <a:latin typeface="BIZ UDPゴシック" panose="020B0400000000000000" pitchFamily="50" charset="-128"/>
                          <a:ea typeface="BIZ UDPゴシック" panose="020B0400000000000000" pitchFamily="50" charset="-128"/>
                        </a:rPr>
                        <a:t>火格子面積（</a:t>
                      </a:r>
                      <a:r>
                        <a:rPr lang="en-US" altLang="zh-TW" sz="900" kern="0" dirty="0">
                          <a:effectLst/>
                          <a:latin typeface="BIZ UDPゴシック" panose="020B0400000000000000" pitchFamily="50" charset="-128"/>
                          <a:ea typeface="BIZ UDPゴシック" panose="020B0400000000000000" pitchFamily="50" charset="-128"/>
                        </a:rPr>
                        <a:t>0.5</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zh-TW" altLang="en-US" sz="900" kern="0" dirty="0">
                          <a:effectLst/>
                          <a:latin typeface="BIZ UDPゴシック" panose="020B0400000000000000" pitchFamily="50" charset="-128"/>
                          <a:ea typeface="BIZ UDPゴシック" panose="020B0400000000000000" pitchFamily="50" charset="-128"/>
                        </a:rPr>
                        <a:t>以上）</a:t>
                      </a:r>
                      <a:br>
                        <a:rPr lang="zh-TW" altLang="en-US" sz="900" kern="0" dirty="0">
                          <a:effectLst/>
                          <a:latin typeface="BIZ UDPゴシック" panose="020B0400000000000000" pitchFamily="50" charset="-128"/>
                          <a:ea typeface="BIZ UDPゴシック" panose="020B0400000000000000" pitchFamily="50" charset="-128"/>
                        </a:rPr>
                      </a:br>
                      <a:r>
                        <a:rPr lang="zh-TW" altLang="en-US" sz="900" kern="0" dirty="0">
                          <a:effectLst/>
                          <a:latin typeface="BIZ UDPゴシック" panose="020B0400000000000000" pitchFamily="50" charset="-128"/>
                          <a:ea typeface="BIZ UDPゴシック" panose="020B0400000000000000" pitchFamily="50" charset="-128"/>
                        </a:rPr>
                        <a:t>燃焼能力（</a:t>
                      </a:r>
                      <a:r>
                        <a:rPr lang="en-US" altLang="zh-TW" sz="900" kern="0" dirty="0">
                          <a:effectLst/>
                          <a:latin typeface="BIZ UDPゴシック" panose="020B0400000000000000" pitchFamily="50" charset="-128"/>
                          <a:ea typeface="BIZ UDPゴシック" panose="020B0400000000000000" pitchFamily="50" charset="-128"/>
                        </a:rPr>
                        <a:t>30L/</a:t>
                      </a:r>
                      <a:r>
                        <a:rPr lang="zh-TW" altLang="en-US" sz="900" kern="0" dirty="0">
                          <a:effectLst/>
                          <a:latin typeface="BIZ UDPゴシック" panose="020B0400000000000000" pitchFamily="50" charset="-128"/>
                          <a:ea typeface="BIZ UDPゴシック" panose="020B0400000000000000" pitchFamily="50" charset="-128"/>
                        </a:rPr>
                        <a:t>時以上）</a:t>
                      </a:r>
                      <a:br>
                        <a:rPr lang="zh-TW" altLang="en-US" sz="900" kern="0" dirty="0">
                          <a:effectLst/>
                          <a:latin typeface="BIZ UDPゴシック" panose="020B0400000000000000" pitchFamily="50" charset="-128"/>
                          <a:ea typeface="BIZ UDPゴシック" panose="020B0400000000000000" pitchFamily="50" charset="-128"/>
                        </a:rPr>
                      </a:br>
                      <a:r>
                        <a:rPr lang="zh-TW" altLang="en-US" sz="900" kern="0" dirty="0">
                          <a:effectLst/>
                          <a:latin typeface="BIZ UDPゴシック" panose="020B0400000000000000" pitchFamily="50" charset="-128"/>
                          <a:ea typeface="BIZ UDPゴシック" panose="020B0400000000000000" pitchFamily="50" charset="-128"/>
                        </a:rPr>
                        <a:t>変圧器容量（</a:t>
                      </a:r>
                      <a:r>
                        <a:rPr lang="en-US" altLang="zh-TW" sz="900" kern="0" dirty="0">
                          <a:effectLst/>
                          <a:latin typeface="BIZ UDPゴシック" panose="020B0400000000000000" pitchFamily="50" charset="-128"/>
                          <a:ea typeface="BIZ UDPゴシック" panose="020B0400000000000000" pitchFamily="50" charset="-128"/>
                        </a:rPr>
                        <a:t>100kVA</a:t>
                      </a:r>
                      <a:r>
                        <a:rPr lang="zh-TW" altLang="en-US" sz="900" kern="0" dirty="0">
                          <a:effectLst/>
                          <a:latin typeface="BIZ UDPゴシック" panose="020B0400000000000000" pitchFamily="50" charset="-128"/>
                          <a:ea typeface="BIZ UDPゴシック" panose="020B0400000000000000" pitchFamily="50" charset="-128"/>
                        </a:rPr>
                        <a:t>以上</a:t>
                      </a:r>
                      <a:r>
                        <a:rPr lang="ja-JP" altLang="en-US" sz="900" kern="0" dirty="0">
                          <a:effectLst/>
                          <a:latin typeface="BIZ UDPゴシック" panose="020B0400000000000000" pitchFamily="50" charset="-128"/>
                          <a:ea typeface="BIZ UDPゴシック" panose="020B0400000000000000" pitchFamily="50" charset="-128"/>
                        </a:rPr>
                        <a:t>）</a:t>
                      </a: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79</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42</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gridSpan="4">
                  <a:txBody>
                    <a:bodyPr/>
                    <a:lstStyle/>
                    <a:p>
                      <a:pPr>
                        <a:lnSpc>
                          <a:spcPts val="1100"/>
                        </a:lnSpc>
                      </a:pP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lnBlToTr w="12700" cap="flat" cmpd="sng" algn="ctr">
                      <a:solidFill>
                        <a:schemeClr val="tx1"/>
                      </a:solidFill>
                      <a:prstDash val="solid"/>
                      <a:round/>
                      <a:headEnd type="none" w="med" len="med"/>
                      <a:tailEnd type="none" w="med" len="med"/>
                    </a:lnBlToTr>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2917065948"/>
                  </a:ext>
                </a:extLst>
              </a:tr>
              <a:tr h="321098">
                <a:tc>
                  <a:txBody>
                    <a:bodyPr/>
                    <a:lstStyle/>
                    <a:p>
                      <a:pPr algn="l">
                        <a:lnSpc>
                          <a:spcPts val="11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製銑、製鋼又は合金鉄の製造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r>
                        <a:rPr kumimoji="1" lang="en-US" altLang="ja-JP" sz="900" dirty="0">
                          <a:latin typeface="BIZ UDPゴシック" panose="020B0400000000000000" pitchFamily="50" charset="-128"/>
                          <a:ea typeface="BIZ UDPゴシック" panose="020B0400000000000000" pitchFamily="50" charset="-128"/>
                        </a:rPr>
                        <a:t>21</a:t>
                      </a:r>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a:lnSpc>
                          <a:spcPts val="12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電気炉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spcAft>
                          <a:spcPts val="0"/>
                        </a:spcAft>
                      </a:pPr>
                      <a:r>
                        <a:rPr lang="zh-TW" altLang="en-US" sz="900" kern="0" dirty="0">
                          <a:effectLst/>
                          <a:latin typeface="BIZ UDPゴシック" panose="020B0400000000000000" pitchFamily="50" charset="-128"/>
                          <a:ea typeface="BIZ UDPゴシック" panose="020B0400000000000000" pitchFamily="50" charset="-128"/>
                        </a:rPr>
                        <a:t>変圧器容量（</a:t>
                      </a:r>
                      <a:r>
                        <a:rPr lang="en-US" altLang="zh-TW" sz="900" kern="0" dirty="0">
                          <a:effectLst/>
                          <a:latin typeface="BIZ UDPゴシック" panose="020B0400000000000000" pitchFamily="50" charset="-128"/>
                          <a:ea typeface="BIZ UDPゴシック" panose="020B0400000000000000" pitchFamily="50" charset="-128"/>
                        </a:rPr>
                        <a:t>1000kVA</a:t>
                      </a:r>
                      <a:r>
                        <a:rPr lang="zh-TW" altLang="en-US" sz="900" kern="0" dirty="0">
                          <a:effectLst/>
                          <a:latin typeface="BIZ UDPゴシック" panose="020B0400000000000000" pitchFamily="50" charset="-128"/>
                          <a:ea typeface="BIZ UDPゴシック" panose="020B0400000000000000" pitchFamily="50" charset="-128"/>
                        </a:rPr>
                        <a:t>未満）</a:t>
                      </a:r>
                    </a:p>
                  </a:txBody>
                  <a:tcPr marL="62865" marR="62865" marT="0"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0</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0</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12</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rPr>
                        <a:t>電気炉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ctr"/>
                      <a:r>
                        <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変圧器容量</a:t>
                      </a: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(1000</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kVA</a:t>
                      </a:r>
                      <a:r>
                        <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以上</a:t>
                      </a: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8443" marR="58443" marT="29222" marB="29222"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22</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3392235873"/>
                  </a:ext>
                </a:extLst>
              </a:tr>
              <a:tr h="386577">
                <a:tc>
                  <a:txBody>
                    <a:bodyPr/>
                    <a:lstStyle/>
                    <a:p>
                      <a:pPr algn="l">
                        <a:lnSpc>
                          <a:spcPts val="11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金属の精製若しくは製錬又は合金の製造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r>
                        <a:rPr kumimoji="1" lang="en-US" altLang="ja-JP" sz="900" dirty="0">
                          <a:latin typeface="BIZ UDPゴシック" panose="020B0400000000000000" pitchFamily="50" charset="-128"/>
                          <a:ea typeface="BIZ UDPゴシック" panose="020B0400000000000000" pitchFamily="50" charset="-128"/>
                        </a:rPr>
                        <a:t>22</a:t>
                      </a:r>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a:lnSpc>
                          <a:spcPts val="12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電気炉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spcAft>
                          <a:spcPts val="0"/>
                        </a:spcAft>
                      </a:pPr>
                      <a:r>
                        <a:rPr lang="ja-JP" altLang="en-US" sz="900" kern="0" dirty="0">
                          <a:effectLst/>
                          <a:latin typeface="BIZ UDPゴシック" panose="020B0400000000000000" pitchFamily="50" charset="-128"/>
                          <a:ea typeface="BIZ UDPゴシック" panose="020B0400000000000000" pitchFamily="50" charset="-128"/>
                        </a:rPr>
                        <a:t>すべて</a:t>
                      </a: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12</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4</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gridSpan="4">
                  <a:txBody>
                    <a:bodyPr/>
                    <a:lstStyle/>
                    <a:p>
                      <a:pPr algn="ctr">
                        <a:lnSpc>
                          <a:spcPts val="1100"/>
                        </a:lnSpc>
                      </a:pP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lnBlToTr w="12700" cap="flat" cmpd="sng" algn="ctr">
                      <a:solidFill>
                        <a:srgbClr val="000000"/>
                      </a:solidFill>
                      <a:prstDash val="solid"/>
                      <a:round/>
                      <a:headEnd type="none" w="med" len="med"/>
                      <a:tailEnd type="none" w="med" len="med"/>
                    </a:lnBlToTr>
                  </a:tcPr>
                </a:tc>
                <a:tc hMerge="1">
                  <a:txBody>
                    <a:bodyPr/>
                    <a:lstStyle/>
                    <a:p>
                      <a:pPr algn="ctr">
                        <a:lnSpc>
                          <a:spcPts val="1100"/>
                        </a:lnSpc>
                      </a:pP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hMerge="1">
                  <a:txBody>
                    <a:bodyPr/>
                    <a:lstStyle/>
                    <a:p>
                      <a:pPr>
                        <a:lnSpc>
                          <a:spcPts val="1100"/>
                        </a:lnSpc>
                      </a:pP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hMerge="1">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2729769234"/>
                  </a:ext>
                </a:extLst>
              </a:tr>
              <a:tr h="577775">
                <a:tc>
                  <a:txBody>
                    <a:bodyPr/>
                    <a:lstStyle/>
                    <a:p>
                      <a:pPr algn="l">
                        <a:lnSpc>
                          <a:spcPts val="11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すべて</a:t>
                      </a:r>
                    </a:p>
                    <a:p>
                      <a:pPr algn="l">
                        <a:lnSpc>
                          <a:spcPts val="11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（銅・鉛・亜鉛の精錬用を除く）</a:t>
                      </a:r>
                    </a:p>
                  </a:txBody>
                  <a:tcPr marL="62865" marR="62865" marT="0" marB="0" anchor="ctr"/>
                </a:tc>
                <a:tc>
                  <a:txBody>
                    <a:bodyPr/>
                    <a:lstStyle/>
                    <a:p>
                      <a:pPr algn="ctr"/>
                      <a:r>
                        <a:rPr kumimoji="1" lang="en-US" altLang="ja-JP" sz="900" dirty="0">
                          <a:latin typeface="BIZ UDPゴシック" panose="020B0400000000000000" pitchFamily="50" charset="-128"/>
                          <a:ea typeface="BIZ UDPゴシック" panose="020B0400000000000000" pitchFamily="50" charset="-128"/>
                        </a:rPr>
                        <a:t>23</a:t>
                      </a:r>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a:spcAft>
                          <a:spcPts val="0"/>
                        </a:spcAft>
                      </a:pPr>
                      <a:r>
                        <a:rPr lang="ja-JP" altLang="en-US" sz="900" kern="100" dirty="0">
                          <a:effectLst/>
                          <a:latin typeface="BIZ UDPゴシック" panose="020B0400000000000000" pitchFamily="50" charset="-128"/>
                          <a:ea typeface="BIZ UDPゴシック" panose="020B0400000000000000" pitchFamily="50" charset="-128"/>
                        </a:rPr>
                        <a:t>乾燥炉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zh-TW" altLang="en-US" sz="900" kern="0" dirty="0">
                          <a:effectLst/>
                          <a:latin typeface="BIZ UDPゴシック" panose="020B0400000000000000" pitchFamily="50" charset="-128"/>
                          <a:ea typeface="BIZ UDPゴシック" panose="020B0400000000000000" pitchFamily="50" charset="-128"/>
                        </a:rPr>
                        <a:t>火格子面積（</a:t>
                      </a:r>
                      <a:r>
                        <a:rPr lang="en-US" altLang="zh-TW" sz="900" kern="0" dirty="0">
                          <a:effectLst/>
                          <a:latin typeface="BIZ UDPゴシック" panose="020B0400000000000000" pitchFamily="50" charset="-128"/>
                          <a:ea typeface="BIZ UDPゴシック" panose="020B0400000000000000" pitchFamily="50" charset="-128"/>
                        </a:rPr>
                        <a:t>0.5</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zh-TW" altLang="en-US" sz="900" kern="0" dirty="0">
                          <a:effectLst/>
                          <a:latin typeface="BIZ UDPゴシック" panose="020B0400000000000000" pitchFamily="50" charset="-128"/>
                          <a:ea typeface="BIZ UDPゴシック" panose="020B0400000000000000" pitchFamily="50" charset="-128"/>
                        </a:rPr>
                        <a:t>以上１</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zh-TW" altLang="en-US" sz="900" kern="0" dirty="0">
                          <a:effectLst/>
                          <a:latin typeface="BIZ UDPゴシック" panose="020B0400000000000000" pitchFamily="50" charset="-128"/>
                          <a:ea typeface="BIZ UDPゴシック" panose="020B0400000000000000" pitchFamily="50" charset="-128"/>
                        </a:rPr>
                        <a:t>未満）</a:t>
                      </a:r>
                      <a:br>
                        <a:rPr lang="zh-TW" altLang="en-US" sz="900" kern="0" dirty="0">
                          <a:effectLst/>
                          <a:latin typeface="BIZ UDPゴシック" panose="020B0400000000000000" pitchFamily="50" charset="-128"/>
                          <a:ea typeface="BIZ UDPゴシック" panose="020B0400000000000000" pitchFamily="50" charset="-128"/>
                        </a:rPr>
                      </a:br>
                      <a:r>
                        <a:rPr lang="zh-TW" altLang="en-US" sz="900" kern="0" dirty="0">
                          <a:effectLst/>
                          <a:latin typeface="BIZ UDPゴシック" panose="020B0400000000000000" pitchFamily="50" charset="-128"/>
                          <a:ea typeface="BIZ UDPゴシック" panose="020B0400000000000000" pitchFamily="50" charset="-128"/>
                        </a:rPr>
                        <a:t>燃焼能力（</a:t>
                      </a:r>
                      <a:r>
                        <a:rPr lang="en-US" altLang="zh-TW" sz="900" kern="0" dirty="0">
                          <a:effectLst/>
                          <a:latin typeface="BIZ UDPゴシック" panose="020B0400000000000000" pitchFamily="50" charset="-128"/>
                          <a:ea typeface="BIZ UDPゴシック" panose="020B0400000000000000" pitchFamily="50" charset="-128"/>
                        </a:rPr>
                        <a:t>30L/</a:t>
                      </a:r>
                      <a:r>
                        <a:rPr lang="zh-TW" altLang="en-US" sz="900" kern="0" dirty="0">
                          <a:effectLst/>
                          <a:latin typeface="BIZ UDPゴシック" panose="020B0400000000000000" pitchFamily="50" charset="-128"/>
                          <a:ea typeface="BIZ UDPゴシック" panose="020B0400000000000000" pitchFamily="50" charset="-128"/>
                        </a:rPr>
                        <a:t>時以上</a:t>
                      </a:r>
                      <a:r>
                        <a:rPr lang="en-US" altLang="zh-TW" sz="900" kern="0" dirty="0">
                          <a:effectLst/>
                          <a:latin typeface="BIZ UDPゴシック" panose="020B0400000000000000" pitchFamily="50" charset="-128"/>
                          <a:ea typeface="BIZ UDPゴシック" panose="020B0400000000000000" pitchFamily="50" charset="-128"/>
                        </a:rPr>
                        <a:t>50L/</a:t>
                      </a:r>
                      <a:r>
                        <a:rPr lang="zh-TW" altLang="en-US" sz="900" kern="0" dirty="0">
                          <a:effectLst/>
                          <a:latin typeface="BIZ UDPゴシック" panose="020B0400000000000000" pitchFamily="50" charset="-128"/>
                          <a:ea typeface="BIZ UDPゴシック" panose="020B0400000000000000" pitchFamily="50" charset="-128"/>
                        </a:rPr>
                        <a:t>時未満）</a:t>
                      </a:r>
                      <a:br>
                        <a:rPr lang="zh-TW" altLang="en-US" sz="900" kern="0" dirty="0">
                          <a:effectLst/>
                          <a:latin typeface="BIZ UDPゴシック" panose="020B0400000000000000" pitchFamily="50" charset="-128"/>
                          <a:ea typeface="BIZ UDPゴシック" panose="020B0400000000000000" pitchFamily="50" charset="-128"/>
                        </a:rPr>
                      </a:br>
                      <a:r>
                        <a:rPr lang="zh-TW" altLang="en-US" sz="900" kern="0" dirty="0">
                          <a:effectLst/>
                          <a:latin typeface="BIZ UDPゴシック" panose="020B0400000000000000" pitchFamily="50" charset="-128"/>
                          <a:ea typeface="BIZ UDPゴシック" panose="020B0400000000000000" pitchFamily="50" charset="-128"/>
                        </a:rPr>
                        <a:t>変圧器容量（</a:t>
                      </a:r>
                      <a:r>
                        <a:rPr lang="en-US" altLang="zh-TW" sz="900" kern="0" dirty="0">
                          <a:effectLst/>
                          <a:latin typeface="BIZ UDPゴシック" panose="020B0400000000000000" pitchFamily="50" charset="-128"/>
                          <a:ea typeface="BIZ UDPゴシック" panose="020B0400000000000000" pitchFamily="50" charset="-128"/>
                        </a:rPr>
                        <a:t>100kVA</a:t>
                      </a:r>
                      <a:r>
                        <a:rPr lang="zh-TW" altLang="en-US" sz="900" kern="0" dirty="0">
                          <a:effectLst/>
                          <a:latin typeface="BIZ UDPゴシック" panose="020B0400000000000000" pitchFamily="50" charset="-128"/>
                          <a:ea typeface="BIZ UDPゴシック" panose="020B0400000000000000" pitchFamily="50" charset="-128"/>
                        </a:rPr>
                        <a:t>以上</a:t>
                      </a:r>
                      <a:r>
                        <a:rPr lang="en-US" altLang="zh-TW" sz="900" kern="0" dirty="0">
                          <a:effectLst/>
                          <a:latin typeface="BIZ UDPゴシック" panose="020B0400000000000000" pitchFamily="50" charset="-128"/>
                          <a:ea typeface="BIZ UDPゴシック" panose="020B0400000000000000" pitchFamily="50" charset="-128"/>
                        </a:rPr>
                        <a:t>200kVA</a:t>
                      </a:r>
                      <a:r>
                        <a:rPr lang="zh-TW" altLang="en-US" sz="900" kern="0" dirty="0">
                          <a:effectLst/>
                          <a:latin typeface="BIZ UDPゴシック" panose="020B0400000000000000" pitchFamily="50" charset="-128"/>
                          <a:ea typeface="BIZ UDPゴシック" panose="020B0400000000000000" pitchFamily="50" charset="-128"/>
                        </a:rPr>
                        <a:t>未満</a:t>
                      </a:r>
                      <a:r>
                        <a:rPr lang="en-US" altLang="zh-TW" sz="900" kern="0" dirty="0">
                          <a:effectLst/>
                          <a:latin typeface="BIZ UDPゴシック" panose="020B0400000000000000" pitchFamily="50" charset="-128"/>
                          <a:ea typeface="BIZ UDPゴシック" panose="020B0400000000000000" pitchFamily="50" charset="-128"/>
                        </a:rPr>
                        <a:t>)</a:t>
                      </a:r>
                    </a:p>
                  </a:txBody>
                  <a:tcPr marL="62865" marR="62865" marT="0"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178</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a:effectLst/>
                          <a:latin typeface="BIZ UDPゴシック" panose="020B0400000000000000" pitchFamily="50" charset="-128"/>
                          <a:ea typeface="BIZ UDPゴシック" panose="020B0400000000000000" pitchFamily="50" charset="-128"/>
                        </a:rPr>
                        <a:t>116</a:t>
                      </a:r>
                      <a:endParaRPr lang="ja-JP" sz="900" kern="10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11</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lnBlToTr w="12700" cap="flat" cmpd="sng" algn="ctr">
                      <a:noFill/>
                      <a:prstDash val="solid"/>
                      <a:round/>
                      <a:headEnd type="none" w="med" len="med"/>
                      <a:tailEnd type="none" w="med" len="med"/>
                    </a:lnBlToTr>
                  </a:tcPr>
                </a:tc>
                <a:tc>
                  <a:txBody>
                    <a:bodyPr/>
                    <a:lstStyle/>
                    <a:p>
                      <a:pPr>
                        <a:lnSpc>
                          <a:spcPts val="1100"/>
                        </a:lnSpc>
                      </a:pPr>
                      <a:r>
                        <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乾燥炉（十四の項及び二十三の項に掲げるものを除く。）</a:t>
                      </a:r>
                    </a:p>
                  </a:txBody>
                  <a:tcPr marL="58443" marR="58443" marT="29222" marB="29222" anchor="ctr"/>
                </a:tc>
                <a:tc>
                  <a:txBody>
                    <a:bodyPr/>
                    <a:lstStyle/>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火格子面積（</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1</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以上）</a:t>
                      </a:r>
                    </a:p>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燃焼能力（</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50L/</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時以上）</a:t>
                      </a:r>
                    </a:p>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変圧器容量（</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200kVA</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以上）</a:t>
                      </a:r>
                    </a:p>
                  </a:txBody>
                  <a:tcPr marL="58443" marR="58443" marT="29222" marB="29222"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473</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110203454"/>
                  </a:ext>
                </a:extLst>
              </a:tr>
              <a:tr h="512259">
                <a:tc>
                  <a:txBody>
                    <a:bodyPr/>
                    <a:lstStyle/>
                    <a:p>
                      <a:pPr algn="l">
                        <a:lnSpc>
                          <a:spcPts val="11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すべて</a:t>
                      </a:r>
                    </a:p>
                  </a:txBody>
                  <a:tcPr marL="62865" marR="62865" marT="0" marB="0" anchor="ctr"/>
                </a:tc>
                <a:tc>
                  <a:txBody>
                    <a:bodyPr/>
                    <a:lstStyle/>
                    <a:p>
                      <a:pPr algn="ctr"/>
                      <a:r>
                        <a:rPr kumimoji="1" lang="en-US" altLang="ja-JP" sz="900" dirty="0">
                          <a:latin typeface="BIZ UDPゴシック" panose="020B0400000000000000" pitchFamily="50" charset="-128"/>
                          <a:ea typeface="BIZ UDPゴシック" panose="020B0400000000000000" pitchFamily="50" charset="-128"/>
                        </a:rPr>
                        <a:t>24</a:t>
                      </a:r>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a:spcAft>
                          <a:spcPts val="0"/>
                        </a:spcAft>
                      </a:pPr>
                      <a:r>
                        <a:rPr lang="zh-CN" altLang="en-US" sz="900" kern="100" dirty="0">
                          <a:effectLst/>
                          <a:latin typeface="BIZ UDPゴシック" panose="020B0400000000000000" pitchFamily="50" charset="-128"/>
                          <a:ea typeface="BIZ UDPゴシック" panose="020B0400000000000000" pitchFamily="50" charset="-128"/>
                        </a:rPr>
                        <a:t>廃棄物焼却炉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zh-TW" altLang="en-US" sz="900" kern="0" dirty="0">
                          <a:effectLst/>
                          <a:latin typeface="BIZ UDPゴシック" panose="020B0400000000000000" pitchFamily="50" charset="-128"/>
                          <a:ea typeface="BIZ UDPゴシック" panose="020B0400000000000000" pitchFamily="50" charset="-128"/>
                        </a:rPr>
                        <a:t>火格子面積（１</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zh-TW" altLang="en-US" sz="900" kern="0" dirty="0">
                          <a:effectLst/>
                          <a:latin typeface="BIZ UDPゴシック" panose="020B0400000000000000" pitchFamily="50" charset="-128"/>
                          <a:ea typeface="BIZ UDPゴシック" panose="020B0400000000000000" pitchFamily="50" charset="-128"/>
                        </a:rPr>
                        <a:t>以上２</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lang="zh-TW" altLang="en-US" sz="900" kern="0" dirty="0">
                          <a:effectLst/>
                          <a:latin typeface="BIZ UDPゴシック" panose="020B0400000000000000" pitchFamily="50" charset="-128"/>
                          <a:ea typeface="BIZ UDPゴシック" panose="020B0400000000000000" pitchFamily="50" charset="-128"/>
                        </a:rPr>
                        <a:t>未満）</a:t>
                      </a:r>
                    </a:p>
                    <a:p>
                      <a:pPr marL="0" marR="0" lvl="0" indent="0" algn="l" defTabSz="457200" rtl="0" eaLnBrk="1" fontAlgn="auto" latinLnBrk="0" hangingPunct="1">
                        <a:lnSpc>
                          <a:spcPct val="100000"/>
                        </a:lnSpc>
                        <a:spcBef>
                          <a:spcPts val="0"/>
                        </a:spcBef>
                        <a:spcAft>
                          <a:spcPts val="0"/>
                        </a:spcAft>
                        <a:buClrTx/>
                        <a:buSzTx/>
                        <a:buFontTx/>
                        <a:buNone/>
                        <a:tabLst/>
                        <a:defRPr/>
                      </a:pPr>
                      <a:r>
                        <a:rPr lang="zh-TW" altLang="en-US" sz="900" kern="0" dirty="0">
                          <a:effectLst/>
                          <a:latin typeface="BIZ UDPゴシック" panose="020B0400000000000000" pitchFamily="50" charset="-128"/>
                          <a:ea typeface="BIZ UDPゴシック" panose="020B0400000000000000" pitchFamily="50" charset="-128"/>
                        </a:rPr>
                        <a:t>焼却能力（</a:t>
                      </a:r>
                      <a:r>
                        <a:rPr lang="en-US" altLang="zh-TW" sz="900" kern="0" dirty="0">
                          <a:effectLst/>
                          <a:latin typeface="BIZ UDPゴシック" panose="020B0400000000000000" pitchFamily="50" charset="-128"/>
                          <a:ea typeface="BIZ UDPゴシック" panose="020B0400000000000000" pitchFamily="50" charset="-128"/>
                        </a:rPr>
                        <a:t>100kg/</a:t>
                      </a:r>
                      <a:r>
                        <a:rPr lang="zh-TW" altLang="en-US" sz="900" kern="0" dirty="0">
                          <a:effectLst/>
                          <a:latin typeface="BIZ UDPゴシック" panose="020B0400000000000000" pitchFamily="50" charset="-128"/>
                          <a:ea typeface="BIZ UDPゴシック" panose="020B0400000000000000" pitchFamily="50" charset="-128"/>
                        </a:rPr>
                        <a:t>時以上</a:t>
                      </a:r>
                      <a:r>
                        <a:rPr lang="en-US" altLang="zh-TW" sz="900" kern="0" dirty="0">
                          <a:effectLst/>
                          <a:latin typeface="BIZ UDPゴシック" panose="020B0400000000000000" pitchFamily="50" charset="-128"/>
                          <a:ea typeface="BIZ UDPゴシック" panose="020B0400000000000000" pitchFamily="50" charset="-128"/>
                        </a:rPr>
                        <a:t>200kg/</a:t>
                      </a:r>
                      <a:r>
                        <a:rPr lang="zh-TW" altLang="en-US" sz="900" kern="0" dirty="0">
                          <a:effectLst/>
                          <a:latin typeface="BIZ UDPゴシック" panose="020B0400000000000000" pitchFamily="50" charset="-128"/>
                          <a:ea typeface="BIZ UDPゴシック" panose="020B0400000000000000" pitchFamily="50" charset="-128"/>
                        </a:rPr>
                        <a:t>時未満）</a:t>
                      </a:r>
                    </a:p>
                  </a:txBody>
                  <a:tcPr marL="62865" marR="62865" marT="0"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30</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gn="ctr">
                        <a:lnSpc>
                          <a:spcPts val="1200"/>
                        </a:lnSpc>
                      </a:pPr>
                      <a:r>
                        <a:rPr lang="en-US" sz="900" kern="100" dirty="0">
                          <a:effectLst/>
                          <a:latin typeface="BIZ UDPゴシック" panose="020B0400000000000000" pitchFamily="50" charset="-128"/>
                          <a:ea typeface="BIZ UDPゴシック" panose="020B0400000000000000" pitchFamily="50" charset="-128"/>
                        </a:rPr>
                        <a:t>30</a:t>
                      </a:r>
                      <a:endParaRPr lang="ja-JP" sz="900" kern="100" dirty="0">
                        <a:effectLst/>
                        <a:latin typeface="BIZ UDPゴシック" panose="020B0400000000000000" pitchFamily="50" charset="-128"/>
                        <a:ea typeface="BIZ UDPゴシック" panose="020B0400000000000000" pitchFamily="50" charset="-128"/>
                      </a:endParaRPr>
                    </a:p>
                  </a:txBody>
                  <a:tcPr marL="17780" marR="0" marT="0" marB="0" anchor="ct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13</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lnBlToTr w="12700" cap="flat" cmpd="sng" algn="ctr">
                      <a:noFill/>
                      <a:prstDash val="solid"/>
                      <a:round/>
                      <a:headEnd type="none" w="med" len="med"/>
                      <a:tailEnd type="none" w="med" len="med"/>
                    </a:lnBlToTr>
                  </a:tcPr>
                </a:tc>
                <a:tc>
                  <a:txBody>
                    <a:bodyPr/>
                    <a:lstStyle/>
                    <a:p>
                      <a:pPr marL="0" marR="0" lvl="0" indent="0" algn="l" defTabSz="457200" rtl="0" eaLnBrk="1" fontAlgn="auto" latinLnBrk="0" hangingPunct="1">
                        <a:lnSpc>
                          <a:spcPts val="1100"/>
                        </a:lnSpc>
                        <a:spcBef>
                          <a:spcPts val="0"/>
                        </a:spcBef>
                        <a:spcAft>
                          <a:spcPts val="0"/>
                        </a:spcAft>
                        <a:buClrTx/>
                        <a:buSzTx/>
                        <a:buFontTx/>
                        <a:buNone/>
                        <a:tabLst/>
                        <a:defRPr/>
                      </a:pPr>
                      <a:r>
                        <a:rPr lang="zh-CN" altLang="en-US" sz="900" kern="100" dirty="0">
                          <a:effectLst/>
                          <a:latin typeface="BIZ UDPゴシック" panose="020B0400000000000000" pitchFamily="50" charset="-128"/>
                          <a:ea typeface="BIZ UDPゴシック" panose="020B0400000000000000" pitchFamily="50" charset="-128"/>
                        </a:rPr>
                        <a:t>廃棄物焼却炉</a:t>
                      </a:r>
                      <a:endParaRPr lang="ja-JP" altLang="ja-JP" sz="900" kern="100" dirty="0">
                        <a:effectLst/>
                        <a:latin typeface="BIZ UDPゴシック" panose="020B0400000000000000" pitchFamily="50" charset="-128"/>
                        <a:ea typeface="BIZ UDPゴシック" panose="020B0400000000000000" pitchFamily="50" charset="-128"/>
                      </a:endParaRPr>
                    </a:p>
                  </a:txBody>
                  <a:tcPr marL="58443" marR="58443" marT="29222" marB="29222" anchor="ctr"/>
                </a:tc>
                <a:tc>
                  <a:txBody>
                    <a:bodyPr/>
                    <a:lstStyle/>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火格子面積（</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以上）</a:t>
                      </a:r>
                    </a:p>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燃焼能力（</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200kg/</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時以上）</a:t>
                      </a:r>
                    </a:p>
                  </a:txBody>
                  <a:tcPr marL="58443" marR="58443" marT="29222" marB="29222"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190</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1799083426"/>
                  </a:ext>
                </a:extLst>
              </a:tr>
            </a:tbl>
          </a:graphicData>
        </a:graphic>
      </p:graphicFrame>
      <p:sp>
        <p:nvSpPr>
          <p:cNvPr id="4" name="スライド番号プレースホルダー 3">
            <a:extLst>
              <a:ext uri="{FF2B5EF4-FFF2-40B4-BE49-F238E27FC236}">
                <a16:creationId xmlns:a16="http://schemas.microsoft.com/office/drawing/2014/main" id="{855DA1A0-7824-465F-8655-BA4643299FB7}"/>
              </a:ext>
            </a:extLst>
          </p:cNvPr>
          <p:cNvSpPr>
            <a:spLocks noGrp="1"/>
          </p:cNvSpPr>
          <p:nvPr>
            <p:ph type="sldNum" sz="quarter" idx="12"/>
          </p:nvPr>
        </p:nvSpPr>
        <p:spPr>
          <a:xfrm>
            <a:off x="9350787" y="6182876"/>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7</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69540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B71F80-1F92-4074-84D9-16A062B215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820B56A1-652D-4D84-B428-A0F978B6E390}"/>
              </a:ext>
            </a:extLst>
          </p:cNvPr>
          <p:cNvSpPr>
            <a:spLocks noGrp="1"/>
          </p:cNvSpPr>
          <p:nvPr>
            <p:ph type="title"/>
          </p:nvPr>
        </p:nvSpPr>
        <p:spPr>
          <a:xfrm>
            <a:off x="1045633" y="609600"/>
            <a:ext cx="8285463" cy="1099457"/>
          </a:xfrm>
        </p:spPr>
        <p:txBody>
          <a:bodyPr>
            <a:normAutofit/>
          </a:bodyPr>
          <a:lstStyle/>
          <a:p>
            <a:pPr>
              <a:lnSpc>
                <a:spcPct val="90000"/>
              </a:lnSpc>
            </a:pPr>
            <a:r>
              <a:rPr kumimoji="1" lang="ja-JP" altLang="en-US" sz="3200" dirty="0">
                <a:latin typeface="BIZ UDPゴシック" panose="020B0400000000000000" pitchFamily="50" charset="-128"/>
                <a:ea typeface="BIZ UDPゴシック" panose="020B0400000000000000" pitchFamily="50" charset="-128"/>
              </a:rPr>
              <a:t>条例及び法における届出施設規制の概要③</a:t>
            </a:r>
          </a:p>
        </p:txBody>
      </p:sp>
      <p:sp>
        <p:nvSpPr>
          <p:cNvPr id="12" name="Isosceles Triangle 11">
            <a:extLst>
              <a:ext uri="{FF2B5EF4-FFF2-40B4-BE49-F238E27FC236}">
                <a16:creationId xmlns:a16="http://schemas.microsoft.com/office/drawing/2014/main" id="{7209C9DA-6E0D-46D9-8275-C52222D8CC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3EB57A4D-E0D0-46DA-B339-F24CA46FA70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13" name="表 5">
            <a:extLst>
              <a:ext uri="{FF2B5EF4-FFF2-40B4-BE49-F238E27FC236}">
                <a16:creationId xmlns:a16="http://schemas.microsoft.com/office/drawing/2014/main" id="{E0BFBE36-9D83-4D8B-B397-FE2361B6C9CF}"/>
              </a:ext>
            </a:extLst>
          </p:cNvPr>
          <p:cNvGraphicFramePr>
            <a:graphicFrameLocks noGrp="1"/>
          </p:cNvGraphicFramePr>
          <p:nvPr>
            <p:ph idx="1"/>
            <p:extLst>
              <p:ext uri="{D42A27DB-BD31-4B8C-83A1-F6EECF244321}">
                <p14:modId xmlns:p14="http://schemas.microsoft.com/office/powerpoint/2010/main" val="173103587"/>
              </p:ext>
            </p:extLst>
          </p:nvPr>
        </p:nvGraphicFramePr>
        <p:xfrm>
          <a:off x="728197" y="1248338"/>
          <a:ext cx="8769620" cy="5529724"/>
        </p:xfrm>
        <a:graphic>
          <a:graphicData uri="http://schemas.openxmlformats.org/drawingml/2006/table">
            <a:tbl>
              <a:tblPr firstRow="1" bandRow="1">
                <a:tableStyleId>{5C22544A-7EE6-4342-B048-85BDC9FD1C3A}</a:tableStyleId>
              </a:tblPr>
              <a:tblGrid>
                <a:gridCol w="1304696">
                  <a:extLst>
                    <a:ext uri="{9D8B030D-6E8A-4147-A177-3AD203B41FA5}">
                      <a16:colId xmlns:a16="http://schemas.microsoft.com/office/drawing/2014/main" val="3857574482"/>
                    </a:ext>
                  </a:extLst>
                </a:gridCol>
                <a:gridCol w="571500">
                  <a:extLst>
                    <a:ext uri="{9D8B030D-6E8A-4147-A177-3AD203B41FA5}">
                      <a16:colId xmlns:a16="http://schemas.microsoft.com/office/drawing/2014/main" val="2997336481"/>
                    </a:ext>
                  </a:extLst>
                </a:gridCol>
                <a:gridCol w="1212937">
                  <a:extLst>
                    <a:ext uri="{9D8B030D-6E8A-4147-A177-3AD203B41FA5}">
                      <a16:colId xmlns:a16="http://schemas.microsoft.com/office/drawing/2014/main" val="263996824"/>
                    </a:ext>
                  </a:extLst>
                </a:gridCol>
                <a:gridCol w="609600">
                  <a:extLst>
                    <a:ext uri="{9D8B030D-6E8A-4147-A177-3AD203B41FA5}">
                      <a16:colId xmlns:a16="http://schemas.microsoft.com/office/drawing/2014/main" val="3583316966"/>
                    </a:ext>
                  </a:extLst>
                </a:gridCol>
                <a:gridCol w="869863">
                  <a:extLst>
                    <a:ext uri="{9D8B030D-6E8A-4147-A177-3AD203B41FA5}">
                      <a16:colId xmlns:a16="http://schemas.microsoft.com/office/drawing/2014/main" val="1596797880"/>
                    </a:ext>
                  </a:extLst>
                </a:gridCol>
                <a:gridCol w="330200">
                  <a:extLst>
                    <a:ext uri="{9D8B030D-6E8A-4147-A177-3AD203B41FA5}">
                      <a16:colId xmlns:a16="http://schemas.microsoft.com/office/drawing/2014/main" val="2396149265"/>
                    </a:ext>
                  </a:extLst>
                </a:gridCol>
                <a:gridCol w="1750148">
                  <a:extLst>
                    <a:ext uri="{9D8B030D-6E8A-4147-A177-3AD203B41FA5}">
                      <a16:colId xmlns:a16="http://schemas.microsoft.com/office/drawing/2014/main" val="4113038366"/>
                    </a:ext>
                  </a:extLst>
                </a:gridCol>
                <a:gridCol w="1542414">
                  <a:extLst>
                    <a:ext uri="{9D8B030D-6E8A-4147-A177-3AD203B41FA5}">
                      <a16:colId xmlns:a16="http://schemas.microsoft.com/office/drawing/2014/main" val="837791869"/>
                    </a:ext>
                  </a:extLst>
                </a:gridCol>
                <a:gridCol w="578262">
                  <a:extLst>
                    <a:ext uri="{9D8B030D-6E8A-4147-A177-3AD203B41FA5}">
                      <a16:colId xmlns:a16="http://schemas.microsoft.com/office/drawing/2014/main" val="490649074"/>
                    </a:ext>
                  </a:extLst>
                </a:gridCol>
              </a:tblGrid>
              <a:tr h="194449">
                <a:tc rowSpan="2">
                  <a:txBody>
                    <a:bodyPr/>
                    <a:lstStyle/>
                    <a:p>
                      <a:pPr algn="ctr">
                        <a:lnSpc>
                          <a:spcPts val="1100"/>
                        </a:lnSpc>
                      </a:pPr>
                      <a:r>
                        <a:rPr kumimoji="1" lang="ja-JP" altLang="en-US" sz="900" dirty="0">
                          <a:latin typeface="BIZ UDPゴシック" panose="020B0400000000000000" pitchFamily="50" charset="-128"/>
                          <a:ea typeface="BIZ UDPゴシック" panose="020B0400000000000000" pitchFamily="50" charset="-128"/>
                        </a:rPr>
                        <a:t>用途</a:t>
                      </a:r>
                    </a:p>
                  </a:txBody>
                  <a:tcPr marL="58443" marR="58443" marT="29222" marB="29222" anchor="ctr"/>
                </a:tc>
                <a:tc gridSpan="4">
                  <a:txBody>
                    <a:bodyPr/>
                    <a:lstStyle/>
                    <a:p>
                      <a:pPr algn="ctr">
                        <a:lnSpc>
                          <a:spcPct val="100000"/>
                        </a:lnSpc>
                      </a:pPr>
                      <a:r>
                        <a:rPr kumimoji="1" lang="ja-JP" altLang="en-US" sz="900" dirty="0">
                          <a:latin typeface="BIZ UDPゴシック" panose="020B0400000000000000" pitchFamily="50" charset="-128"/>
                          <a:ea typeface="BIZ UDPゴシック" panose="020B0400000000000000" pitchFamily="50" charset="-128"/>
                        </a:rPr>
                        <a:t>生活環境保全条例</a:t>
                      </a:r>
                    </a:p>
                  </a:txBody>
                  <a:tcPr marL="58443" marR="58443" marT="29222" marB="29222" anchor="ctr"/>
                </a:tc>
                <a:tc hMerge="1">
                  <a:txBody>
                    <a:bodyPr/>
                    <a:lstStyle/>
                    <a:p>
                      <a:pPr algn="ctr">
                        <a:lnSpc>
                          <a:spcPct val="100000"/>
                        </a:lnSpc>
                      </a:pPr>
                      <a:endParaRPr kumimoji="1" lang="ja-JP" altLang="en-US" sz="900" dirty="0">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大気汚染防止法</a:t>
                      </a:r>
                    </a:p>
                  </a:txBody>
                  <a:tcPr marL="58443" marR="58443" marT="29222" marB="29222"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93293386"/>
                  </a:ext>
                </a:extLst>
              </a:tr>
              <a:tr h="317481">
                <a:tc vMerge="1">
                  <a:txBody>
                    <a:bodyPr/>
                    <a:lstStyle/>
                    <a:p>
                      <a:endParaRPr kumimoji="1" lang="ja-JP" altLang="en-US" sz="1000" dirty="0"/>
                    </a:p>
                  </a:txBody>
                  <a:tcPr marL="58443" marR="58443" marT="29222" marB="29222"/>
                </a:tc>
                <a:tc>
                  <a:txBody>
                    <a:bodyPr/>
                    <a:lstStyle/>
                    <a:p>
                      <a:r>
                        <a:rPr kumimoji="1" lang="ja-JP" altLang="en-US" sz="900" dirty="0">
                          <a:latin typeface="BIZ UDPゴシック" panose="020B0400000000000000" pitchFamily="50" charset="-128"/>
                          <a:ea typeface="BIZ UDPゴシック" panose="020B0400000000000000" pitchFamily="50" charset="-128"/>
                        </a:rPr>
                        <a:t>施設の項・種類</a:t>
                      </a:r>
                    </a:p>
                  </a:txBody>
                  <a:tcPr marL="58443" marR="58443" marT="29222" marB="29222"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規制対象施設</a:t>
                      </a:r>
                    </a:p>
                  </a:txBody>
                  <a:tcPr marL="58443" marR="58443" marT="29222" marB="29222"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施設数</a:t>
                      </a:r>
                      <a:endParaRPr kumimoji="1" lang="en-US" altLang="ja-JP" sz="900" dirty="0">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H29</a:t>
                      </a:r>
                      <a:r>
                        <a:rPr kumimoji="1" lang="ja-JP" altLang="en-US" sz="900" dirty="0">
                          <a:latin typeface="BIZ UDPゴシック" panose="020B0400000000000000" pitchFamily="50" charset="-128"/>
                          <a:ea typeface="BIZ UDPゴシック" panose="020B0400000000000000" pitchFamily="50" charset="-128"/>
                        </a:rPr>
                        <a:t>末）</a:t>
                      </a:r>
                    </a:p>
                  </a:txBody>
                  <a:tcPr marL="58443" marR="58443" marT="29222" marB="29222"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工場・事業場数（</a:t>
                      </a:r>
                      <a:r>
                        <a:rPr kumimoji="1" lang="en-US" altLang="ja-JP" sz="900" dirty="0">
                          <a:latin typeface="BIZ UDPゴシック" panose="020B0400000000000000" pitchFamily="50" charset="-128"/>
                          <a:ea typeface="BIZ UDPゴシック" panose="020B0400000000000000" pitchFamily="50" charset="-128"/>
                        </a:rPr>
                        <a:t>H29</a:t>
                      </a:r>
                      <a:r>
                        <a:rPr kumimoji="1" lang="ja-JP" altLang="en-US" sz="900" dirty="0">
                          <a:latin typeface="BIZ UDPゴシック" panose="020B0400000000000000" pitchFamily="50" charset="-128"/>
                          <a:ea typeface="BIZ UDPゴシック" panose="020B0400000000000000" pitchFamily="50" charset="-128"/>
                        </a:rPr>
                        <a:t>末）</a:t>
                      </a:r>
                    </a:p>
                  </a:txBody>
                  <a:tcPr marL="58443" marR="58443" marT="29222" marB="29222" anchor="ctr"/>
                </a:tc>
                <a:tc gridSpan="2">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施設の項・種類</a:t>
                      </a:r>
                    </a:p>
                  </a:txBody>
                  <a:tcPr marL="58443" marR="58443" marT="29222" marB="29222" anchor="ctr"/>
                </a:tc>
                <a:tc hMerge="1">
                  <a:txBody>
                    <a:bodyPr/>
                    <a:lstStyle/>
                    <a:p>
                      <a:endParaRPr kumimoji="1" lang="ja-JP" altLang="en-US"/>
                    </a:p>
                  </a:txBody>
                  <a:tcP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a:latin typeface="BIZ UDPゴシック" panose="020B0400000000000000" pitchFamily="50" charset="-128"/>
                          <a:ea typeface="BIZ UDPゴシック" panose="020B0400000000000000" pitchFamily="50" charset="-128"/>
                        </a:rPr>
                        <a:t>規制対象施設</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a:txBody>
                    <a:bodyPr/>
                    <a:lstStyle/>
                    <a:p>
                      <a:pPr algn="ctr">
                        <a:lnSpc>
                          <a:spcPts val="1100"/>
                        </a:lnSpc>
                      </a:pPr>
                      <a:r>
                        <a:rPr kumimoji="1" lang="ja-JP" altLang="en-US" sz="900" dirty="0">
                          <a:latin typeface="BIZ UDPゴシック" panose="020B0400000000000000" pitchFamily="50" charset="-128"/>
                          <a:ea typeface="BIZ UDPゴシック" panose="020B0400000000000000" pitchFamily="50" charset="-128"/>
                        </a:rPr>
                        <a:t>施設数</a:t>
                      </a:r>
                      <a:endParaRPr kumimoji="1" lang="en-US" altLang="ja-JP" sz="900" dirty="0">
                        <a:latin typeface="BIZ UDPゴシック" panose="020B0400000000000000" pitchFamily="50" charset="-128"/>
                        <a:ea typeface="BIZ UDPゴシック" panose="020B0400000000000000" pitchFamily="50" charset="-128"/>
                      </a:endParaRPr>
                    </a:p>
                    <a:p>
                      <a:pPr algn="ctr">
                        <a:lnSpc>
                          <a:spcPts val="1100"/>
                        </a:lnSpc>
                      </a:pP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H29</a:t>
                      </a:r>
                      <a:r>
                        <a:rPr kumimoji="1" lang="ja-JP" altLang="en-US" sz="900" dirty="0">
                          <a:latin typeface="BIZ UDPゴシック" panose="020B0400000000000000" pitchFamily="50" charset="-128"/>
                          <a:ea typeface="BIZ UDPゴシック" panose="020B0400000000000000" pitchFamily="50" charset="-128"/>
                        </a:rPr>
                        <a:t>末）</a:t>
                      </a:r>
                    </a:p>
                  </a:txBody>
                  <a:tcPr marL="58443" marR="58443" marT="29222" marB="29222" anchor="ctr"/>
                </a:tc>
                <a:extLst>
                  <a:ext uri="{0D108BD9-81ED-4DB2-BD59-A6C34878D82A}">
                    <a16:rowId xmlns:a16="http://schemas.microsoft.com/office/drawing/2014/main" val="1479169492"/>
                  </a:ext>
                </a:extLst>
              </a:tr>
              <a:tr h="194449">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すべて</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rowSpan="11" gridSpan="4">
                  <a:txBody>
                    <a:bodyPr/>
                    <a:lstStyle/>
                    <a:p>
                      <a:pPr>
                        <a:lnSpc>
                          <a:spcPts val="1100"/>
                        </a:lnSpc>
                      </a:pP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9525" marR="9525" marT="9525" marB="0" anchor="ctr">
                    <a:lnBlToTr w="12700" cap="flat" cmpd="sng" algn="ctr">
                      <a:solidFill>
                        <a:schemeClr val="tx1"/>
                      </a:solidFill>
                      <a:prstDash val="solid"/>
                      <a:round/>
                      <a:headEnd type="none" w="med" len="med"/>
                      <a:tailEnd type="none" w="med" len="med"/>
                    </a:lnBlToTr>
                  </a:tcPr>
                </a:tc>
                <a:tc rowSpan="11"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rowSpan="11" hMerge="1">
                  <a:txBody>
                    <a:bodyPr/>
                    <a:lstStyle/>
                    <a:p>
                      <a:endParaRPr kumimoji="1" lang="ja-JP" altLang="en-US"/>
                    </a:p>
                  </a:txBody>
                  <a:tcPr/>
                </a:tc>
                <a:tc rowSpan="11" h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1</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ボイラー（熱風ボイラーを含み、熱源として電気又は廃熱のみを使用するものを除く。）</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0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伝熱面積（</a:t>
                      </a:r>
                      <a:r>
                        <a:rPr lang="en-US" sz="900" kern="0" dirty="0">
                          <a:effectLst/>
                          <a:latin typeface="BIZ UDPゴシック" panose="020B0400000000000000" pitchFamily="50" charset="-128"/>
                          <a:ea typeface="BIZ UDPゴシック" panose="020B0400000000000000" pitchFamily="50" charset="-128"/>
                        </a:rPr>
                        <a:t>10</a:t>
                      </a:r>
                      <a:r>
                        <a:rPr lang="ja-JP" sz="900" kern="0" dirty="0">
                          <a:effectLst/>
                          <a:latin typeface="BIZ UDPゴシック" panose="020B0400000000000000" pitchFamily="50" charset="-128"/>
                          <a:ea typeface="BIZ UDPゴシック" panose="020B0400000000000000" pitchFamily="50" charset="-128"/>
                        </a:rPr>
                        <a:t>ｍ</a:t>
                      </a:r>
                      <a:r>
                        <a:rPr lang="en-US" sz="900" kern="0" baseline="30000" dirty="0">
                          <a:effectLst/>
                          <a:latin typeface="BIZ UDPゴシック" panose="020B0400000000000000" pitchFamily="50" charset="-128"/>
                          <a:ea typeface="BIZ UDPゴシック" panose="020B0400000000000000" pitchFamily="50" charset="-128"/>
                        </a:rPr>
                        <a:t>2</a:t>
                      </a:r>
                      <a:r>
                        <a:rPr lang="ja-JP" sz="900" kern="0" dirty="0">
                          <a:effectLst/>
                          <a:latin typeface="BIZ UDPゴシック" panose="020B0400000000000000" pitchFamily="50" charset="-128"/>
                          <a:ea typeface="BIZ UDPゴシック" panose="020B0400000000000000" pitchFamily="50" charset="-128"/>
                        </a:rPr>
                        <a:t>以上）</a:t>
                      </a:r>
                      <a:endParaRPr lang="ja-JP" sz="900" kern="100" dirty="0">
                        <a:effectLst/>
                        <a:latin typeface="BIZ UDPゴシック" panose="020B0400000000000000" pitchFamily="50" charset="-128"/>
                        <a:ea typeface="BIZ UDPゴシック" panose="020B0400000000000000" pitchFamily="50" charset="-128"/>
                      </a:endParaRPr>
                    </a:p>
                    <a:p>
                      <a:pPr algn="l">
                        <a:lnSpc>
                          <a:spcPts val="10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燃焼能力（</a:t>
                      </a:r>
                      <a:r>
                        <a:rPr lang="en-US" sz="900" kern="0" dirty="0">
                          <a:effectLst/>
                          <a:latin typeface="BIZ UDPゴシック" panose="020B0400000000000000" pitchFamily="50" charset="-128"/>
                          <a:ea typeface="BIZ UDPゴシック" panose="020B0400000000000000" pitchFamily="50" charset="-128"/>
                        </a:rPr>
                        <a:t>50L/</a:t>
                      </a:r>
                      <a:r>
                        <a:rPr lang="ja-JP" sz="900" kern="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6,953</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335013172"/>
                  </a:ext>
                </a:extLst>
              </a:tr>
              <a:tr h="248882">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水性ガス、油ガスの発生</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hMerge="1"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hMerge="1" vMerge="1">
                  <a:txBody>
                    <a:bodyPr/>
                    <a:lstStyle/>
                    <a:p>
                      <a:endParaRPr kumimoji="1" lang="ja-JP" altLang="en-US"/>
                    </a:p>
                  </a:txBody>
                  <a:tcPr/>
                </a:tc>
                <a:tc hMerge="1"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ガス発生炉</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加熱炉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原料として使用する石炭・コ－クスの処理能力（</a:t>
                      </a:r>
                      <a:r>
                        <a:rPr lang="en-US" sz="900" kern="0" dirty="0">
                          <a:effectLst/>
                          <a:latin typeface="BIZ UDPゴシック" panose="020B0400000000000000" pitchFamily="50" charset="-128"/>
                          <a:ea typeface="BIZ UDPゴシック" panose="020B0400000000000000" pitchFamily="50" charset="-128"/>
                        </a:rPr>
                        <a:t>20</a:t>
                      </a:r>
                      <a:r>
                        <a:rPr lang="ja-JP" sz="900" kern="0" dirty="0">
                          <a:effectLst/>
                          <a:latin typeface="BIZ UDPゴシック" panose="020B0400000000000000" pitchFamily="50" charset="-128"/>
                          <a:ea typeface="BIZ UDPゴシック" panose="020B0400000000000000" pitchFamily="50" charset="-128"/>
                        </a:rPr>
                        <a:t>ｔ</a:t>
                      </a:r>
                      <a:r>
                        <a:rPr 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日以上）</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燃焼能力（</a:t>
                      </a:r>
                      <a:r>
                        <a:rPr lang="en-US" sz="900" kern="0" dirty="0">
                          <a:effectLst/>
                          <a:latin typeface="BIZ UDPゴシック" panose="020B0400000000000000" pitchFamily="50" charset="-128"/>
                          <a:ea typeface="BIZ UDPゴシック" panose="020B0400000000000000" pitchFamily="50" charset="-128"/>
                        </a:rPr>
                        <a:t>50L/</a:t>
                      </a:r>
                      <a:r>
                        <a:rPr lang="ja-JP" sz="900" kern="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12</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1614705816"/>
                  </a:ext>
                </a:extLst>
              </a:tr>
              <a:tr h="180000">
                <a:tc>
                  <a:txBody>
                    <a:bodyPr/>
                    <a:lstStyle/>
                    <a:p>
                      <a:pPr algn="l">
                        <a:lnSpc>
                          <a:spcPts val="1100"/>
                        </a:lnSpc>
                        <a:spcBef>
                          <a:spcPts val="50"/>
                        </a:spcBef>
                        <a:spcAft>
                          <a:spcPts val="50"/>
                        </a:spcAft>
                      </a:pPr>
                      <a:r>
                        <a:rPr lang="ja-JP" sz="900" kern="0" dirty="0">
                          <a:effectLst/>
                          <a:latin typeface="BIZ UDPゴシック" panose="020B0400000000000000" pitchFamily="50" charset="-128"/>
                          <a:ea typeface="BIZ UDPゴシック" panose="020B0400000000000000" pitchFamily="50" charset="-128"/>
                        </a:rPr>
                        <a:t>金属精錬</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hMerge="1"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hMerge="1" vMerge="1">
                  <a:txBody>
                    <a:bodyPr/>
                    <a:lstStyle/>
                    <a:p>
                      <a:endParaRPr kumimoji="1" lang="ja-JP" altLang="en-US"/>
                    </a:p>
                  </a:txBody>
                  <a:tcPr/>
                </a:tc>
                <a:tc hMerge="1"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4</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marL="0" marR="0" lvl="0" indent="0" algn="l" defTabSz="457200" rtl="0" eaLnBrk="1" fontAlgn="auto" latinLnBrk="0" hangingPunct="1">
                        <a:lnSpc>
                          <a:spcPts val="1100"/>
                        </a:lnSpc>
                        <a:spcBef>
                          <a:spcPts val="0"/>
                        </a:spcBef>
                        <a:spcAft>
                          <a:spcPts val="0"/>
                        </a:spcAft>
                        <a:buClrTx/>
                        <a:buSzTx/>
                        <a:buFontTx/>
                        <a:buNone/>
                        <a:tabLst/>
                        <a:defRPr/>
                      </a:pPr>
                      <a:r>
                        <a:rPr lang="ja-JP" altLang="en-US" sz="900" kern="100" dirty="0">
                          <a:effectLst/>
                          <a:latin typeface="BIZ UDPゴシック" panose="020B0400000000000000" pitchFamily="50" charset="-128"/>
                          <a:ea typeface="BIZ UDPゴシック" panose="020B0400000000000000" pitchFamily="50" charset="-128"/>
                        </a:rPr>
                        <a:t>溶鉱炉（溶鉱用反射炉を含む）</a:t>
                      </a:r>
                    </a:p>
                    <a:p>
                      <a:pPr marL="0" marR="0" lvl="0" indent="0" algn="l" defTabSz="457200" rtl="0" eaLnBrk="1" fontAlgn="auto" latinLnBrk="0" hangingPunct="1">
                        <a:lnSpc>
                          <a:spcPts val="1100"/>
                        </a:lnSpc>
                        <a:spcBef>
                          <a:spcPts val="0"/>
                        </a:spcBef>
                        <a:spcAft>
                          <a:spcPts val="0"/>
                        </a:spcAft>
                        <a:buClrTx/>
                        <a:buSzTx/>
                        <a:buFontTx/>
                        <a:buNone/>
                        <a:tabLst/>
                        <a:defRPr/>
                      </a:pPr>
                      <a:r>
                        <a:rPr lang="ja-JP" altLang="en-US" sz="900" kern="100" dirty="0">
                          <a:effectLst/>
                          <a:latin typeface="BIZ UDPゴシック" panose="020B0400000000000000" pitchFamily="50" charset="-128"/>
                          <a:ea typeface="BIZ UDPゴシック" panose="020B0400000000000000" pitchFamily="50" charset="-128"/>
                        </a:rPr>
                        <a:t>転炉</a:t>
                      </a:r>
                    </a:p>
                    <a:p>
                      <a:pPr marL="0" marR="0" lvl="0" indent="0" algn="l" defTabSz="457200" rtl="0" eaLnBrk="1" fontAlgn="auto" latinLnBrk="0" hangingPunct="1">
                        <a:lnSpc>
                          <a:spcPts val="1100"/>
                        </a:lnSpc>
                        <a:spcBef>
                          <a:spcPts val="0"/>
                        </a:spcBef>
                        <a:spcAft>
                          <a:spcPts val="0"/>
                        </a:spcAft>
                        <a:buClrTx/>
                        <a:buSzTx/>
                        <a:buFontTx/>
                        <a:buNone/>
                        <a:tabLst/>
                        <a:defRPr/>
                      </a:pPr>
                      <a:r>
                        <a:rPr lang="ja-JP" altLang="en-US" sz="900" kern="100" dirty="0">
                          <a:effectLst/>
                          <a:latin typeface="BIZ UDPゴシック" panose="020B0400000000000000" pitchFamily="50" charset="-128"/>
                          <a:ea typeface="BIZ UDPゴシック" panose="020B0400000000000000" pitchFamily="50" charset="-128"/>
                        </a:rPr>
                        <a:t>平炉</a:t>
                      </a:r>
                    </a:p>
                    <a:p>
                      <a:pPr marL="0" marR="0" lvl="0" indent="0" algn="l" defTabSz="457200" rtl="0" eaLnBrk="1" fontAlgn="auto" latinLnBrk="0" hangingPunct="1">
                        <a:lnSpc>
                          <a:spcPts val="1100"/>
                        </a:lnSpc>
                        <a:spcBef>
                          <a:spcPts val="0"/>
                        </a:spcBef>
                        <a:spcAft>
                          <a:spcPts val="0"/>
                        </a:spcAft>
                        <a:buClrTx/>
                        <a:buSzTx/>
                        <a:buFontTx/>
                        <a:buNone/>
                        <a:tabLst/>
                        <a:defRPr/>
                      </a:pPr>
                      <a:r>
                        <a:rPr lang="ja-JP" altLang="en-US" sz="900" kern="100" dirty="0">
                          <a:effectLst/>
                          <a:latin typeface="BIZ UDPゴシック" panose="020B0400000000000000" pitchFamily="50" charset="-128"/>
                          <a:ea typeface="BIZ UDPゴシック" panose="020B0400000000000000" pitchFamily="50" charset="-128"/>
                        </a:rPr>
                        <a:t>ただし、</a:t>
                      </a:r>
                      <a:r>
                        <a:rPr lang="en-US" altLang="ja-JP" sz="900" kern="100" dirty="0">
                          <a:effectLst/>
                          <a:latin typeface="BIZ UDPゴシック" panose="020B0400000000000000" pitchFamily="50" charset="-128"/>
                          <a:ea typeface="BIZ UDPゴシック" panose="020B0400000000000000" pitchFamily="50" charset="-128"/>
                        </a:rPr>
                        <a:t>14</a:t>
                      </a:r>
                      <a:r>
                        <a:rPr lang="ja-JP" altLang="en-US" sz="900" kern="100" dirty="0">
                          <a:effectLst/>
                          <a:latin typeface="BIZ UDPゴシック" panose="020B0400000000000000" pitchFamily="50" charset="-128"/>
                          <a:ea typeface="BIZ UDPゴシック" panose="020B0400000000000000" pitchFamily="50" charset="-128"/>
                        </a:rPr>
                        <a:t>項を除く</a:t>
                      </a:r>
                    </a:p>
                  </a:txBody>
                  <a:tcPr marL="58443" marR="58443" marT="29222" marB="29222"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処理能力（</a:t>
                      </a:r>
                      <a:r>
                        <a:rPr lang="en-US" sz="900" kern="0" dirty="0">
                          <a:effectLst/>
                          <a:latin typeface="BIZ UDPゴシック" panose="020B0400000000000000" pitchFamily="50" charset="-128"/>
                          <a:ea typeface="BIZ UDPゴシック" panose="020B0400000000000000" pitchFamily="50" charset="-128"/>
                        </a:rPr>
                        <a:t>1</a:t>
                      </a:r>
                      <a:r>
                        <a:rPr lang="ja-JP" sz="900" kern="0" dirty="0">
                          <a:effectLst/>
                          <a:latin typeface="BIZ UDPゴシック" panose="020B0400000000000000" pitchFamily="50" charset="-128"/>
                          <a:ea typeface="BIZ UDPゴシック" panose="020B0400000000000000" pitchFamily="50" charset="-128"/>
                        </a:rPr>
                        <a:t>ｔ</a:t>
                      </a:r>
                      <a:r>
                        <a:rPr 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1</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2859766498"/>
                  </a:ext>
                </a:extLst>
              </a:tr>
              <a:tr h="180000">
                <a:tc>
                  <a:txBody>
                    <a:bodyPr/>
                    <a:lstStyle/>
                    <a:p>
                      <a:r>
                        <a:rPr kumimoji="1" lang="ja-JP" altLang="ja-JP" sz="900" kern="1200" dirty="0">
                          <a:solidFill>
                            <a:schemeClr val="dk1"/>
                          </a:solidFill>
                          <a:effectLst/>
                          <a:latin typeface="BIZ UDPゴシック" panose="020B0400000000000000" pitchFamily="50" charset="-128"/>
                          <a:ea typeface="BIZ UDPゴシック" panose="020B0400000000000000" pitchFamily="50" charset="-128"/>
                          <a:cs typeface="+mn-cs"/>
                        </a:rPr>
                        <a:t>石油製品、石油化学製品の製造</a:t>
                      </a:r>
                    </a:p>
                    <a:p>
                      <a:r>
                        <a:rPr kumimoji="1" lang="ja-JP" altLang="ja-JP" sz="900" kern="1200" dirty="0">
                          <a:solidFill>
                            <a:schemeClr val="dk1"/>
                          </a:solidFill>
                          <a:effectLst/>
                          <a:latin typeface="BIZ UDPゴシック" panose="020B0400000000000000" pitchFamily="50" charset="-128"/>
                          <a:ea typeface="BIZ UDPゴシック" panose="020B0400000000000000" pitchFamily="50" charset="-128"/>
                          <a:cs typeface="+mn-cs"/>
                        </a:rPr>
                        <a:t>コ－ルタ－ル製品の製造</a:t>
                      </a:r>
                      <a:endParaRPr lang="ja-JP" altLang="en-US"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hMerge="1"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hMerge="1" vMerge="1">
                  <a:txBody>
                    <a:bodyPr/>
                    <a:lstStyle/>
                    <a:p>
                      <a:endParaRPr kumimoji="1" lang="ja-JP" altLang="en-US"/>
                    </a:p>
                  </a:txBody>
                  <a:tcPr/>
                </a:tc>
                <a:tc hMerge="1"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7</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加熱炉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火格子面積（</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1</a:t>
                      </a:r>
                      <a:r>
                        <a:rPr lang="zh-TW" altLang="en-US" sz="900" u="none" strike="noStrike" dirty="0">
                          <a:effectLst/>
                          <a:latin typeface="BIZ UDPゴシック" panose="020B0400000000000000" pitchFamily="50" charset="-128"/>
                          <a:ea typeface="BIZ UDPゴシック" panose="020B0400000000000000" pitchFamily="50" charset="-128"/>
                        </a:rPr>
                        <a:t>ｍ</a:t>
                      </a:r>
                      <a:r>
                        <a:rPr lang="en-US" altLang="zh-TW" sz="900" u="none" strike="noStrike" baseline="30000" dirty="0">
                          <a:effectLst/>
                          <a:latin typeface="BIZ UDPゴシック" panose="020B0400000000000000" pitchFamily="50" charset="-128"/>
                          <a:ea typeface="BIZ UDPゴシック" panose="020B0400000000000000" pitchFamily="50" charset="-128"/>
                        </a:rPr>
                        <a:t>2</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以上）</a:t>
                      </a:r>
                    </a:p>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羽口面断面積（</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0.5</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ｍ</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以上）</a:t>
                      </a:r>
                    </a:p>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燃焼能力（</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50L/</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時以上）</a:t>
                      </a:r>
                    </a:p>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変圧器容量（</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200kVA</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以上）</a:t>
                      </a:r>
                    </a:p>
                  </a:txBody>
                  <a:tcPr marL="58443" marR="58443" marT="29222" marB="29222"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79</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2790706371"/>
                  </a:ext>
                </a:extLst>
              </a:tr>
              <a:tr h="180000">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石油精製</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hMerge="1"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hMerge="1" vMerge="1">
                  <a:txBody>
                    <a:bodyPr/>
                    <a:lstStyle/>
                    <a:p>
                      <a:endParaRPr kumimoji="1" lang="ja-JP" altLang="en-US"/>
                    </a:p>
                  </a:txBody>
                  <a:tcPr/>
                </a:tc>
                <a:tc hMerge="1"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8</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流動接触分解装置のうち触媒再生塔</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nSpc>
                          <a:spcPts val="1100"/>
                        </a:lnSpc>
                      </a:pPr>
                      <a:r>
                        <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触媒に付着する炭素の燃焼能力（</a:t>
                      </a: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200kg/</a:t>
                      </a:r>
                      <a:r>
                        <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時以上）</a:t>
                      </a:r>
                      <a:endPar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rowSpan="2">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9</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3319538448"/>
                  </a:ext>
                </a:extLst>
              </a:tr>
              <a:tr h="180000">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すべて</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hMerge="1"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hMerge="1" vMerge="1">
                  <a:txBody>
                    <a:bodyPr/>
                    <a:lstStyle/>
                    <a:p>
                      <a:endParaRPr kumimoji="1" lang="ja-JP" altLang="en-US"/>
                    </a:p>
                  </a:txBody>
                  <a:tcPr/>
                </a:tc>
                <a:tc hMerge="1"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8</a:t>
                      </a:r>
                      <a:r>
                        <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の</a:t>
                      </a: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石油ガス洗浄装置に付属の硫黄回収装置のうち燃焼炉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nSpc>
                          <a:spcPts val="1100"/>
                        </a:lnSpc>
                      </a:pP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燃焼能力（</a:t>
                      </a:r>
                      <a:r>
                        <a:rPr kumimoji="1" lang="en-US" altLang="zh-TW"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6L/</a:t>
                      </a:r>
                      <a:r>
                        <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時以上）</a:t>
                      </a:r>
                    </a:p>
                  </a:txBody>
                  <a:tcPr marL="58443" marR="58443" marT="29222" marB="29222" anchor="ctr"/>
                </a:tc>
                <a:tc vMerge="1">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3329200010"/>
                  </a:ext>
                </a:extLst>
              </a:tr>
              <a:tr h="180000">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銅、鉛、亜鉛の精錬</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pPr>
                        <a:lnSpc>
                          <a:spcPts val="1100"/>
                        </a:lnSpc>
                      </a:pP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9525" marR="9525" marT="9525" marB="0" anchor="ctr">
                    <a:lnBlToTr w="12700" cap="flat" cmpd="sng" algn="ctr">
                      <a:solidFill>
                        <a:srgbClr val="000000"/>
                      </a:solidFill>
                      <a:prstDash val="solid"/>
                      <a:round/>
                      <a:headEnd type="none" w="med" len="med"/>
                      <a:tailEnd type="none" w="med" len="med"/>
                    </a:lnBlToTr>
                  </a:tcPr>
                </a:tc>
                <a:tc hMerge="1"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hMerge="1"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hMerge="1" vMerge="1">
                  <a:txBody>
                    <a:bodyPr/>
                    <a:lstStyle/>
                    <a:p>
                      <a:pPr>
                        <a:lnSpc>
                          <a:spcPts val="1100"/>
                        </a:lnSpc>
                      </a:pP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14</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ばい焼炉</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焼結炉溶鉱炉転炉</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溶解炉</a:t>
                      </a:r>
                      <a:endParaRPr lang="ja-JP" sz="900" kern="100" dirty="0">
                        <a:effectLst/>
                        <a:latin typeface="BIZ UDPゴシック" panose="020B0400000000000000" pitchFamily="50" charset="-128"/>
                        <a:ea typeface="BIZ UDPゴシック" panose="020B0400000000000000" pitchFamily="50" charset="-128"/>
                      </a:endParaRPr>
                    </a:p>
                    <a:p>
                      <a:pPr algn="l">
                        <a:lnSpc>
                          <a:spcPts val="1200"/>
                        </a:lnSpc>
                        <a:spcAft>
                          <a:spcPts val="0"/>
                        </a:spcAft>
                      </a:pPr>
                      <a:r>
                        <a:rPr lang="ja-JP" sz="900" kern="0" dirty="0">
                          <a:effectLst/>
                          <a:latin typeface="BIZ UDPゴシック" panose="020B0400000000000000" pitchFamily="50" charset="-128"/>
                          <a:ea typeface="BIZ UDPゴシック" panose="020B0400000000000000" pitchFamily="50" charset="-128"/>
                        </a:rPr>
                        <a:t>乾燥炉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処理能力（</a:t>
                      </a:r>
                      <a:r>
                        <a:rPr lang="en-US" sz="900" kern="0" dirty="0">
                          <a:effectLst/>
                          <a:latin typeface="BIZ UDPゴシック" panose="020B0400000000000000" pitchFamily="50" charset="-128"/>
                          <a:ea typeface="BIZ UDPゴシック" panose="020B0400000000000000" pitchFamily="50" charset="-128"/>
                        </a:rPr>
                        <a:t>0.5</a:t>
                      </a:r>
                      <a:r>
                        <a:rPr lang="ja-JP" sz="900" kern="0" dirty="0">
                          <a:effectLst/>
                          <a:latin typeface="BIZ UDPゴシック" panose="020B0400000000000000" pitchFamily="50" charset="-128"/>
                          <a:ea typeface="BIZ UDPゴシック" panose="020B0400000000000000" pitchFamily="50" charset="-128"/>
                        </a:rPr>
                        <a:t>ｔ</a:t>
                      </a:r>
                      <a:r>
                        <a:rPr 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火格子面積（</a:t>
                      </a:r>
                      <a:r>
                        <a:rPr lang="en-US" sz="900" kern="0" dirty="0">
                          <a:effectLst/>
                          <a:latin typeface="BIZ UDPゴシック" panose="020B0400000000000000" pitchFamily="50" charset="-128"/>
                          <a:ea typeface="BIZ UDPゴシック" panose="020B0400000000000000" pitchFamily="50" charset="-128"/>
                        </a:rPr>
                        <a:t>0.5</a:t>
                      </a:r>
                      <a:r>
                        <a:rPr lang="ja-JP" sz="900" kern="0" dirty="0">
                          <a:effectLst/>
                          <a:latin typeface="BIZ UDPゴシック" panose="020B0400000000000000" pitchFamily="50" charset="-128"/>
                          <a:ea typeface="BIZ UDPゴシック" panose="020B0400000000000000" pitchFamily="50" charset="-128"/>
                        </a:rPr>
                        <a:t>ｍ</a:t>
                      </a:r>
                      <a:r>
                        <a:rPr lang="en-US" sz="900" kern="0" baseline="30000" dirty="0">
                          <a:effectLst/>
                          <a:latin typeface="BIZ UDPゴシック" panose="020B0400000000000000" pitchFamily="50" charset="-128"/>
                          <a:ea typeface="BIZ UDPゴシック" panose="020B0400000000000000" pitchFamily="50" charset="-128"/>
                        </a:rPr>
                        <a:t>2</a:t>
                      </a:r>
                      <a:r>
                        <a:rPr lang="ja-JP" sz="900" kern="0" dirty="0">
                          <a:effectLst/>
                          <a:latin typeface="BIZ UDPゴシック" panose="020B0400000000000000" pitchFamily="50" charset="-128"/>
                          <a:ea typeface="BIZ UDPゴシック" panose="020B0400000000000000" pitchFamily="50" charset="-128"/>
                        </a:rPr>
                        <a:t>以上）</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羽口面断面積（</a:t>
                      </a:r>
                      <a:r>
                        <a:rPr lang="en-US" sz="900" kern="0" dirty="0">
                          <a:effectLst/>
                          <a:latin typeface="BIZ UDPゴシック" panose="020B0400000000000000" pitchFamily="50" charset="-128"/>
                          <a:ea typeface="BIZ UDPゴシック" panose="020B0400000000000000" pitchFamily="50" charset="-128"/>
                        </a:rPr>
                        <a:t>0.2</a:t>
                      </a:r>
                      <a:r>
                        <a:rPr lang="ja-JP" sz="900" kern="0" dirty="0">
                          <a:effectLst/>
                          <a:latin typeface="BIZ UDPゴシック" panose="020B0400000000000000" pitchFamily="50" charset="-128"/>
                          <a:ea typeface="BIZ UDPゴシック" panose="020B0400000000000000" pitchFamily="50" charset="-128"/>
                        </a:rPr>
                        <a:t>ｍ</a:t>
                      </a:r>
                      <a:r>
                        <a:rPr lang="en-US" sz="900" kern="0" baseline="30000" dirty="0">
                          <a:effectLst/>
                          <a:latin typeface="BIZ UDPゴシック" panose="020B0400000000000000" pitchFamily="50" charset="-128"/>
                          <a:ea typeface="BIZ UDPゴシック" panose="020B0400000000000000" pitchFamily="50" charset="-128"/>
                        </a:rPr>
                        <a:t>2</a:t>
                      </a:r>
                      <a:r>
                        <a:rPr lang="ja-JP" sz="900" kern="0" dirty="0">
                          <a:effectLst/>
                          <a:latin typeface="BIZ UDPゴシック" panose="020B0400000000000000" pitchFamily="50" charset="-128"/>
                          <a:ea typeface="BIZ UDPゴシック" panose="020B0400000000000000" pitchFamily="50" charset="-128"/>
                        </a:rPr>
                        <a:t>以上）</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燃焼能力（</a:t>
                      </a:r>
                      <a:r>
                        <a:rPr lang="en-US" sz="900" kern="0" dirty="0">
                          <a:effectLst/>
                          <a:latin typeface="BIZ UDPゴシック" panose="020B0400000000000000" pitchFamily="50" charset="-128"/>
                          <a:ea typeface="BIZ UDPゴシック" panose="020B0400000000000000" pitchFamily="50" charset="-128"/>
                        </a:rPr>
                        <a:t>20L/</a:t>
                      </a:r>
                      <a:r>
                        <a:rPr lang="ja-JP" sz="900" kern="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1</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1357376833"/>
                  </a:ext>
                </a:extLst>
              </a:tr>
              <a:tr h="180000">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カドミウム系顔料の製造</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炭酸カドミウムの製造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lnBlToTr w="12700" cap="flat" cmpd="sng" algn="ctr">
                      <a:solidFill>
                        <a:srgbClr val="000000"/>
                      </a:solidFill>
                      <a:prstDash val="solid"/>
                      <a:round/>
                      <a:headEnd type="none" w="med" len="med"/>
                      <a:tailEnd type="none" w="med" len="med"/>
                    </a:lnBlToTr>
                  </a:tcPr>
                </a:tc>
                <a:tc hMerge="1"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hMerge="1"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hMerge="1" vMerge="1">
                  <a:txBody>
                    <a:bodyPr/>
                    <a:lstStyle/>
                    <a:p>
                      <a:pPr>
                        <a:lnSpc>
                          <a:spcPts val="1100"/>
                        </a:lnSpc>
                      </a:pP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15</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乾燥施設</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容量（</a:t>
                      </a:r>
                      <a:r>
                        <a:rPr lang="en-US" sz="900" kern="0" dirty="0">
                          <a:effectLst/>
                          <a:latin typeface="BIZ UDPゴシック" panose="020B0400000000000000" pitchFamily="50" charset="-128"/>
                          <a:ea typeface="BIZ UDPゴシック" panose="020B0400000000000000" pitchFamily="50" charset="-128"/>
                        </a:rPr>
                        <a:t>0.1</a:t>
                      </a:r>
                      <a:r>
                        <a:rPr lang="ja-JP" sz="900" kern="0" dirty="0">
                          <a:effectLst/>
                          <a:latin typeface="BIZ UDPゴシック" panose="020B0400000000000000" pitchFamily="50" charset="-128"/>
                          <a:ea typeface="BIZ UDPゴシック" panose="020B0400000000000000" pitchFamily="50" charset="-128"/>
                        </a:rPr>
                        <a:t>ｍ</a:t>
                      </a:r>
                      <a:r>
                        <a:rPr lang="en-US" sz="900" kern="0" baseline="30000" dirty="0">
                          <a:effectLst/>
                          <a:latin typeface="BIZ UDPゴシック" panose="020B0400000000000000" pitchFamily="50" charset="-128"/>
                          <a:ea typeface="BIZ UDPゴシック" panose="020B0400000000000000" pitchFamily="50" charset="-128"/>
                        </a:rPr>
                        <a:t>3</a:t>
                      </a:r>
                      <a:r>
                        <a:rPr lang="ja-JP" sz="900" kern="0" dirty="0">
                          <a:effectLst/>
                          <a:latin typeface="BIZ UDPゴシック" panose="020B0400000000000000" pitchFamily="50" charset="-128"/>
                          <a:ea typeface="BIZ UDPゴシック" panose="020B0400000000000000" pitchFamily="50" charset="-128"/>
                        </a:rPr>
                        <a:t>以上）</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3125021250"/>
                  </a:ext>
                </a:extLst>
              </a:tr>
              <a:tr h="180000">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塩素化エチレンの製造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lnBlToTr w="12700" cap="flat" cmpd="sng" algn="ctr">
                      <a:solidFill>
                        <a:srgbClr val="000000"/>
                      </a:solidFill>
                      <a:prstDash val="solid"/>
                      <a:round/>
                      <a:headEnd type="none" w="med" len="med"/>
                      <a:tailEnd type="none" w="med" len="med"/>
                    </a:lnBlToTr>
                  </a:tcPr>
                </a:tc>
                <a:tc hMerge="1"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hMerge="1"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hMerge="1" vMerge="1">
                  <a:txBody>
                    <a:bodyPr/>
                    <a:lstStyle/>
                    <a:p>
                      <a:pPr>
                        <a:lnSpc>
                          <a:spcPts val="1100"/>
                        </a:lnSpc>
                      </a:pP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16</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塩素急速冷却施設</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rowSpan="2">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原料として使用する塩素（塩化水素は塩素換算量）の処理能力（</a:t>
                      </a:r>
                      <a:r>
                        <a:rPr lang="en-US" altLang="ja-JP" sz="900" kern="100" dirty="0">
                          <a:effectLst/>
                          <a:latin typeface="BIZ UDPゴシック" panose="020B0400000000000000" pitchFamily="50" charset="-128"/>
                          <a:ea typeface="BIZ UDPゴシック" panose="020B0400000000000000" pitchFamily="50" charset="-128"/>
                        </a:rPr>
                        <a:t>50kg/</a:t>
                      </a:r>
                      <a:r>
                        <a:rPr lang="ja-JP" altLang="en-US" sz="900" kern="10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2616156653"/>
                  </a:ext>
                </a:extLst>
              </a:tr>
              <a:tr h="180000">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塩化第二鉄の製造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lnBlToTr w="12700" cap="flat" cmpd="sng" algn="ctr">
                      <a:solidFill>
                        <a:srgbClr val="000000"/>
                      </a:solidFill>
                      <a:prstDash val="solid"/>
                      <a:round/>
                      <a:headEnd type="none" w="med" len="med"/>
                      <a:tailEnd type="none" w="med" len="med"/>
                    </a:lnBlToTr>
                  </a:tcPr>
                </a:tc>
                <a:tc hMerge="1"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hMerge="1"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hMerge="1" vMerge="1">
                  <a:txBody>
                    <a:bodyPr/>
                    <a:lstStyle/>
                    <a:p>
                      <a:pPr>
                        <a:lnSpc>
                          <a:spcPts val="1100"/>
                        </a:lnSpc>
                      </a:pP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17</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溶解槽</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vMerge="1">
                  <a:txBody>
                    <a:bodyPr/>
                    <a:lstStyle/>
                    <a:p>
                      <a:pPr>
                        <a:lnSpc>
                          <a:spcPts val="1100"/>
                        </a:lnSpc>
                      </a:pPr>
                      <a:endParaRPr kumimoji="1" lang="zh-TW"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6</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822743058"/>
                  </a:ext>
                </a:extLst>
              </a:tr>
              <a:tr h="180000">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活性炭製造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lnBlToTr w="12700" cap="flat" cmpd="sng" algn="ctr">
                      <a:solidFill>
                        <a:srgbClr val="000000"/>
                      </a:solidFill>
                      <a:prstDash val="solid"/>
                      <a:round/>
                      <a:headEnd type="none" w="med" len="med"/>
                      <a:tailEnd type="none" w="med" len="med"/>
                    </a:lnBlToTr>
                  </a:tcPr>
                </a:tc>
                <a:tc hMerge="1"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hMerge="1"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hMerge="1" vMerge="1">
                  <a:txBody>
                    <a:bodyPr/>
                    <a:lstStyle/>
                    <a:p>
                      <a:pPr>
                        <a:lnSpc>
                          <a:spcPts val="1100"/>
                        </a:lnSpc>
                      </a:pP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18</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反応炉</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ただし、塩化亜鉛を使用するものに限る</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燃焼能力（</a:t>
                      </a:r>
                      <a:r>
                        <a:rPr lang="en-US" sz="900" kern="0" dirty="0">
                          <a:effectLst/>
                          <a:latin typeface="BIZ UDPゴシック" panose="020B0400000000000000" pitchFamily="50" charset="-128"/>
                          <a:ea typeface="BIZ UDPゴシック" panose="020B0400000000000000" pitchFamily="50" charset="-128"/>
                        </a:rPr>
                        <a:t>3L/</a:t>
                      </a:r>
                      <a:r>
                        <a:rPr lang="ja-JP" sz="900" kern="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971578416"/>
                  </a:ext>
                </a:extLst>
              </a:tr>
            </a:tbl>
          </a:graphicData>
        </a:graphic>
      </p:graphicFrame>
      <p:sp>
        <p:nvSpPr>
          <p:cNvPr id="8" name="スライド番号プレースホルダー 3">
            <a:extLst>
              <a:ext uri="{FF2B5EF4-FFF2-40B4-BE49-F238E27FC236}">
                <a16:creationId xmlns:a16="http://schemas.microsoft.com/office/drawing/2014/main" id="{38F3CC81-577B-408E-AA18-7FBB526D52AB}"/>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8</a:t>
            </a:fld>
            <a:endParaRPr lang="en-US">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029376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45B71F80-1F92-4074-84D9-16A062B215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820B56A1-652D-4D84-B428-A0F978B6E390}"/>
              </a:ext>
            </a:extLst>
          </p:cNvPr>
          <p:cNvSpPr>
            <a:spLocks noGrp="1"/>
          </p:cNvSpPr>
          <p:nvPr>
            <p:ph type="title"/>
          </p:nvPr>
        </p:nvSpPr>
        <p:spPr>
          <a:xfrm>
            <a:off x="1045633" y="609600"/>
            <a:ext cx="8285463" cy="1099457"/>
          </a:xfrm>
        </p:spPr>
        <p:txBody>
          <a:bodyPr>
            <a:normAutofit/>
          </a:bodyPr>
          <a:lstStyle/>
          <a:p>
            <a:pPr>
              <a:lnSpc>
                <a:spcPct val="90000"/>
              </a:lnSpc>
            </a:pPr>
            <a:r>
              <a:rPr kumimoji="1" lang="ja-JP" altLang="en-US" sz="3200" dirty="0">
                <a:latin typeface="BIZ UDPゴシック" panose="020B0400000000000000" pitchFamily="50" charset="-128"/>
                <a:ea typeface="BIZ UDPゴシック" panose="020B0400000000000000" pitchFamily="50" charset="-128"/>
              </a:rPr>
              <a:t>条例及び法における届出施設規制の概要④</a:t>
            </a:r>
          </a:p>
        </p:txBody>
      </p:sp>
      <p:sp>
        <p:nvSpPr>
          <p:cNvPr id="20" name="Isosceles Triangle 19">
            <a:extLst>
              <a:ext uri="{FF2B5EF4-FFF2-40B4-BE49-F238E27FC236}">
                <a16:creationId xmlns:a16="http://schemas.microsoft.com/office/drawing/2014/main" id="{7209C9DA-6E0D-46D9-8275-C52222D8CC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3EB57A4D-E0D0-46DA-B339-F24CA46FA70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15" name="表 5">
            <a:extLst>
              <a:ext uri="{FF2B5EF4-FFF2-40B4-BE49-F238E27FC236}">
                <a16:creationId xmlns:a16="http://schemas.microsoft.com/office/drawing/2014/main" id="{A486E60A-461C-4D5D-85D8-AEDF4C7E17E4}"/>
              </a:ext>
            </a:extLst>
          </p:cNvPr>
          <p:cNvGraphicFramePr>
            <a:graphicFrameLocks noGrp="1"/>
          </p:cNvGraphicFramePr>
          <p:nvPr>
            <p:ph idx="1"/>
            <p:extLst>
              <p:ext uri="{D42A27DB-BD31-4B8C-83A1-F6EECF244321}">
                <p14:modId xmlns:p14="http://schemas.microsoft.com/office/powerpoint/2010/main" val="4011599068"/>
              </p:ext>
            </p:extLst>
          </p:nvPr>
        </p:nvGraphicFramePr>
        <p:xfrm>
          <a:off x="561476" y="1160145"/>
          <a:ext cx="8769620" cy="5621212"/>
        </p:xfrm>
        <a:graphic>
          <a:graphicData uri="http://schemas.openxmlformats.org/drawingml/2006/table">
            <a:tbl>
              <a:tblPr firstRow="1" bandRow="1">
                <a:tableStyleId>{5C22544A-7EE6-4342-B048-85BDC9FD1C3A}</a:tableStyleId>
              </a:tblPr>
              <a:tblGrid>
                <a:gridCol w="1626047">
                  <a:extLst>
                    <a:ext uri="{9D8B030D-6E8A-4147-A177-3AD203B41FA5}">
                      <a16:colId xmlns:a16="http://schemas.microsoft.com/office/drawing/2014/main" val="3857574482"/>
                    </a:ext>
                  </a:extLst>
                </a:gridCol>
                <a:gridCol w="828086">
                  <a:extLst>
                    <a:ext uri="{9D8B030D-6E8A-4147-A177-3AD203B41FA5}">
                      <a16:colId xmlns:a16="http://schemas.microsoft.com/office/drawing/2014/main" val="2997336481"/>
                    </a:ext>
                  </a:extLst>
                </a:gridCol>
                <a:gridCol w="870591">
                  <a:extLst>
                    <a:ext uri="{9D8B030D-6E8A-4147-A177-3AD203B41FA5}">
                      <a16:colId xmlns:a16="http://schemas.microsoft.com/office/drawing/2014/main" val="263996824"/>
                    </a:ext>
                  </a:extLst>
                </a:gridCol>
                <a:gridCol w="712694">
                  <a:extLst>
                    <a:ext uri="{9D8B030D-6E8A-4147-A177-3AD203B41FA5}">
                      <a16:colId xmlns:a16="http://schemas.microsoft.com/office/drawing/2014/main" val="1596797880"/>
                    </a:ext>
                  </a:extLst>
                </a:gridCol>
                <a:gridCol w="817015">
                  <a:extLst>
                    <a:ext uri="{9D8B030D-6E8A-4147-A177-3AD203B41FA5}">
                      <a16:colId xmlns:a16="http://schemas.microsoft.com/office/drawing/2014/main" val="3222386222"/>
                    </a:ext>
                  </a:extLst>
                </a:gridCol>
                <a:gridCol w="406400">
                  <a:extLst>
                    <a:ext uri="{9D8B030D-6E8A-4147-A177-3AD203B41FA5}">
                      <a16:colId xmlns:a16="http://schemas.microsoft.com/office/drawing/2014/main" val="2396149265"/>
                    </a:ext>
                  </a:extLst>
                </a:gridCol>
                <a:gridCol w="1219200">
                  <a:extLst>
                    <a:ext uri="{9D8B030D-6E8A-4147-A177-3AD203B41FA5}">
                      <a16:colId xmlns:a16="http://schemas.microsoft.com/office/drawing/2014/main" val="4113038366"/>
                    </a:ext>
                  </a:extLst>
                </a:gridCol>
                <a:gridCol w="1667168">
                  <a:extLst>
                    <a:ext uri="{9D8B030D-6E8A-4147-A177-3AD203B41FA5}">
                      <a16:colId xmlns:a16="http://schemas.microsoft.com/office/drawing/2014/main" val="837791869"/>
                    </a:ext>
                  </a:extLst>
                </a:gridCol>
                <a:gridCol w="622419">
                  <a:extLst>
                    <a:ext uri="{9D8B030D-6E8A-4147-A177-3AD203B41FA5}">
                      <a16:colId xmlns:a16="http://schemas.microsoft.com/office/drawing/2014/main" val="490649074"/>
                    </a:ext>
                  </a:extLst>
                </a:gridCol>
              </a:tblGrid>
              <a:tr h="194449">
                <a:tc rowSpan="2">
                  <a:txBody>
                    <a:bodyPr/>
                    <a:lstStyle/>
                    <a:p>
                      <a:pPr algn="ctr">
                        <a:lnSpc>
                          <a:spcPts val="1100"/>
                        </a:lnSpc>
                      </a:pPr>
                      <a:r>
                        <a:rPr kumimoji="1" lang="ja-JP" altLang="en-US" sz="900" dirty="0">
                          <a:latin typeface="BIZ UDPゴシック" panose="020B0400000000000000" pitchFamily="50" charset="-128"/>
                          <a:ea typeface="BIZ UDPゴシック" panose="020B0400000000000000" pitchFamily="50" charset="-128"/>
                        </a:rPr>
                        <a:t>用途</a:t>
                      </a:r>
                    </a:p>
                  </a:txBody>
                  <a:tcPr marL="58443" marR="58443" marT="29222" marB="29222" anchor="ctr"/>
                </a:tc>
                <a:tc gridSpan="4">
                  <a:txBody>
                    <a:bodyPr/>
                    <a:lstStyle/>
                    <a:p>
                      <a:pPr algn="ctr">
                        <a:lnSpc>
                          <a:spcPct val="100000"/>
                        </a:lnSpc>
                      </a:pPr>
                      <a:r>
                        <a:rPr kumimoji="1" lang="ja-JP" altLang="en-US" sz="900" dirty="0">
                          <a:latin typeface="BIZ UDPゴシック" panose="020B0400000000000000" pitchFamily="50" charset="-128"/>
                          <a:ea typeface="BIZ UDPゴシック" panose="020B0400000000000000" pitchFamily="50" charset="-128"/>
                        </a:rPr>
                        <a:t>生活環境保全条例</a:t>
                      </a:r>
                    </a:p>
                  </a:txBody>
                  <a:tcPr marL="58443" marR="58443" marT="29222" marB="29222" anchor="ctr"/>
                </a:tc>
                <a:tc hMerge="1">
                  <a:txBody>
                    <a:bodyPr/>
                    <a:lstStyle/>
                    <a:p>
                      <a:pPr algn="ctr">
                        <a:lnSpc>
                          <a:spcPct val="100000"/>
                        </a:lnSpc>
                      </a:pPr>
                      <a:endParaRPr kumimoji="1" lang="ja-JP" altLang="en-US" sz="900" dirty="0">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大気汚染防止法</a:t>
                      </a:r>
                    </a:p>
                  </a:txBody>
                  <a:tcPr marL="58443" marR="58443" marT="29222" marB="29222"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93293386"/>
                  </a:ext>
                </a:extLst>
              </a:tr>
              <a:tr h="317481">
                <a:tc vMerge="1">
                  <a:txBody>
                    <a:bodyPr/>
                    <a:lstStyle/>
                    <a:p>
                      <a:endParaRPr kumimoji="1" lang="ja-JP" altLang="en-US" sz="1000" dirty="0"/>
                    </a:p>
                  </a:txBody>
                  <a:tcPr marL="58443" marR="58443" marT="29222" marB="29222"/>
                </a:tc>
                <a:tc>
                  <a:txBody>
                    <a:bodyPr/>
                    <a:lstStyle/>
                    <a:p>
                      <a:r>
                        <a:rPr kumimoji="1" lang="ja-JP" altLang="en-US" sz="900" dirty="0">
                          <a:latin typeface="BIZ UDPゴシック" panose="020B0400000000000000" pitchFamily="50" charset="-128"/>
                          <a:ea typeface="BIZ UDPゴシック" panose="020B0400000000000000" pitchFamily="50" charset="-128"/>
                        </a:rPr>
                        <a:t>施設の項・種類</a:t>
                      </a:r>
                    </a:p>
                  </a:txBody>
                  <a:tcPr marL="58443" marR="58443" marT="29222" marB="29222"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規制対象施設</a:t>
                      </a:r>
                    </a:p>
                  </a:txBody>
                  <a:tcPr marL="58443" marR="58443" marT="29222" marB="29222"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施設数</a:t>
                      </a:r>
                      <a:endParaRPr kumimoji="1" lang="en-US" altLang="ja-JP" sz="900" dirty="0">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H29</a:t>
                      </a:r>
                      <a:r>
                        <a:rPr kumimoji="1" lang="ja-JP" altLang="en-US" sz="900" dirty="0">
                          <a:latin typeface="BIZ UDPゴシック" panose="020B0400000000000000" pitchFamily="50" charset="-128"/>
                          <a:ea typeface="BIZ UDPゴシック" panose="020B0400000000000000" pitchFamily="50" charset="-128"/>
                        </a:rPr>
                        <a:t>末）</a:t>
                      </a:r>
                    </a:p>
                  </a:txBody>
                  <a:tcPr marL="58443" marR="58443" marT="29222" marB="29222"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工場・事業場数（</a:t>
                      </a:r>
                      <a:r>
                        <a:rPr kumimoji="1" lang="en-US" altLang="ja-JP" sz="900" dirty="0">
                          <a:latin typeface="BIZ UDPゴシック" panose="020B0400000000000000" pitchFamily="50" charset="-128"/>
                          <a:ea typeface="BIZ UDPゴシック" panose="020B0400000000000000" pitchFamily="50" charset="-128"/>
                        </a:rPr>
                        <a:t>H29</a:t>
                      </a:r>
                      <a:r>
                        <a:rPr kumimoji="1" lang="ja-JP" altLang="en-US" sz="900" dirty="0">
                          <a:latin typeface="BIZ UDPゴシック" panose="020B0400000000000000" pitchFamily="50" charset="-128"/>
                          <a:ea typeface="BIZ UDPゴシック" panose="020B0400000000000000" pitchFamily="50" charset="-128"/>
                        </a:rPr>
                        <a:t>末）</a:t>
                      </a:r>
                    </a:p>
                  </a:txBody>
                  <a:tcPr marL="58443" marR="58443" marT="29222" marB="29222" anchor="ctr"/>
                </a:tc>
                <a:tc gridSpan="2">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施設の項・種類</a:t>
                      </a:r>
                    </a:p>
                  </a:txBody>
                  <a:tcPr marL="58443" marR="58443" marT="29222" marB="29222" anchor="ctr"/>
                </a:tc>
                <a:tc hMerge="1">
                  <a:txBody>
                    <a:bodyPr/>
                    <a:lstStyle/>
                    <a:p>
                      <a:endParaRPr kumimoji="1" lang="ja-JP" altLang="en-US"/>
                    </a:p>
                  </a:txBody>
                  <a:tcP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ja-JP" altLang="en-US" sz="900">
                          <a:latin typeface="BIZ UDPゴシック" panose="020B0400000000000000" pitchFamily="50" charset="-128"/>
                          <a:ea typeface="BIZ UDPゴシック" panose="020B0400000000000000" pitchFamily="50" charset="-128"/>
                        </a:rPr>
                        <a:t>規制対象施設</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a:txBody>
                    <a:bodyPr/>
                    <a:lstStyle/>
                    <a:p>
                      <a:pPr algn="ctr">
                        <a:lnSpc>
                          <a:spcPts val="1100"/>
                        </a:lnSpc>
                      </a:pPr>
                      <a:r>
                        <a:rPr kumimoji="1" lang="ja-JP" altLang="en-US" sz="900" dirty="0">
                          <a:latin typeface="BIZ UDPゴシック" panose="020B0400000000000000" pitchFamily="50" charset="-128"/>
                          <a:ea typeface="BIZ UDPゴシック" panose="020B0400000000000000" pitchFamily="50" charset="-128"/>
                        </a:rPr>
                        <a:t>施設数</a:t>
                      </a:r>
                      <a:endParaRPr kumimoji="1" lang="en-US" altLang="ja-JP" sz="900" dirty="0">
                        <a:latin typeface="BIZ UDPゴシック" panose="020B0400000000000000" pitchFamily="50" charset="-128"/>
                        <a:ea typeface="BIZ UDPゴシック" panose="020B0400000000000000" pitchFamily="50" charset="-128"/>
                      </a:endParaRPr>
                    </a:p>
                    <a:p>
                      <a:pPr algn="ctr">
                        <a:lnSpc>
                          <a:spcPts val="1100"/>
                        </a:lnSpc>
                      </a:pP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H29</a:t>
                      </a:r>
                      <a:r>
                        <a:rPr kumimoji="1" lang="ja-JP" altLang="en-US" sz="900" dirty="0">
                          <a:latin typeface="BIZ UDPゴシック" panose="020B0400000000000000" pitchFamily="50" charset="-128"/>
                          <a:ea typeface="BIZ UDPゴシック" panose="020B0400000000000000" pitchFamily="50" charset="-128"/>
                        </a:rPr>
                        <a:t>末）</a:t>
                      </a:r>
                    </a:p>
                  </a:txBody>
                  <a:tcPr marL="58443" marR="58443" marT="29222" marB="29222" anchor="ctr"/>
                </a:tc>
                <a:extLst>
                  <a:ext uri="{0D108BD9-81ED-4DB2-BD59-A6C34878D82A}">
                    <a16:rowId xmlns:a16="http://schemas.microsoft.com/office/drawing/2014/main" val="1479169492"/>
                  </a:ext>
                </a:extLst>
              </a:tr>
              <a:tr h="194449">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化学製品製造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rowSpan="14" gridSpan="4">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lnBlToTr w="12700" cap="flat" cmpd="sng" algn="ctr">
                      <a:solidFill>
                        <a:schemeClr val="tx1"/>
                      </a:solidFill>
                      <a:prstDash val="solid"/>
                      <a:round/>
                      <a:headEnd type="none" w="med" len="med"/>
                      <a:tailEnd type="none" w="med" len="med"/>
                    </a:lnBlToTr>
                  </a:tcPr>
                </a:tc>
                <a:tc rowSpan="14"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rowSpan="14" h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rowSpan="14" hMerge="1">
                  <a:txBody>
                    <a:bodyPr/>
                    <a:lstStyle/>
                    <a:p>
                      <a:endParaRPr kumimoji="1" lang="ja-JP" altLang="en-US"/>
                    </a:p>
                  </a:txBody>
                  <a:tcP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19</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塩素反応施設</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塩化水素反応施設</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塩化水素吸収施設</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原料として使用する塩素（塩化水素は塩素換算量）の処理能力（</a:t>
                      </a:r>
                      <a:r>
                        <a:rPr lang="en-US" sz="900" kern="0" dirty="0">
                          <a:effectLst/>
                          <a:latin typeface="BIZ UDPゴシック" panose="020B0400000000000000" pitchFamily="50" charset="-128"/>
                          <a:ea typeface="BIZ UDPゴシック" panose="020B0400000000000000" pitchFamily="50" charset="-128"/>
                        </a:rPr>
                        <a:t>50kg/</a:t>
                      </a:r>
                      <a:r>
                        <a:rPr lang="ja-JP" sz="900" kern="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12</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3603775073"/>
                  </a:ext>
                </a:extLst>
              </a:tr>
              <a:tr h="194449">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アルミニウムの精錬</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lnBlToTr w="12700" cap="flat" cmpd="sng" algn="ctr">
                      <a:solidFill>
                        <a:schemeClr val="tx1"/>
                      </a:solidFill>
                      <a:prstDash val="solid"/>
                      <a:round/>
                      <a:headEnd type="none" w="med" len="med"/>
                      <a:tailEnd type="none" w="med" len="med"/>
                    </a:lnBlToTr>
                  </a:tcPr>
                </a:tc>
                <a:tc hMerge="1"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hMerge="1"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hMerge="1" vMerge="1">
                  <a:txBody>
                    <a:bodyPr/>
                    <a:lstStyle/>
                    <a:p>
                      <a:endParaRPr kumimoji="1" lang="ja-JP" altLang="en-US"/>
                    </a:p>
                  </a:txBody>
                  <a:tcP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20</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just">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電解炉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just">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電流容量（</a:t>
                      </a:r>
                      <a:r>
                        <a:rPr lang="en-US" sz="900" kern="0" dirty="0">
                          <a:effectLst/>
                          <a:latin typeface="BIZ UDPゴシック" panose="020B0400000000000000" pitchFamily="50" charset="-128"/>
                          <a:ea typeface="BIZ UDPゴシック" panose="020B0400000000000000" pitchFamily="50" charset="-128"/>
                        </a:rPr>
                        <a:t>30kA</a:t>
                      </a:r>
                      <a:r>
                        <a:rPr lang="ja-JP" sz="900" kern="0" dirty="0">
                          <a:effectLst/>
                          <a:latin typeface="BIZ UDPゴシック" panose="020B0400000000000000" pitchFamily="50" charset="-128"/>
                          <a:ea typeface="BIZ UDPゴシック" panose="020B0400000000000000" pitchFamily="50" charset="-128"/>
                        </a:rPr>
                        <a:t>以上）</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2658748627"/>
                  </a:ext>
                </a:extLst>
              </a:tr>
              <a:tr h="194449">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燐、燐酸の製造</a:t>
                      </a:r>
                    </a:p>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燐酸質肥料の製造</a:t>
                      </a:r>
                    </a:p>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複合肥料の製造</a:t>
                      </a: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lnBlToTr w="12700" cap="flat" cmpd="sng" algn="ctr">
                      <a:solidFill>
                        <a:schemeClr val="tx1"/>
                      </a:solidFill>
                      <a:prstDash val="solid"/>
                      <a:round/>
                      <a:headEnd type="none" w="med" len="med"/>
                      <a:tailEnd type="none" w="med" len="med"/>
                    </a:lnBlToTr>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21</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反応施設</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濃縮施設</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焼成炉</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溶解炉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原料として使用する燐鉱石の処理能力（</a:t>
                      </a:r>
                      <a:r>
                        <a:rPr lang="en-US" sz="900" kern="0" dirty="0">
                          <a:effectLst/>
                          <a:latin typeface="BIZ UDPゴシック" panose="020B0400000000000000" pitchFamily="50" charset="-128"/>
                          <a:ea typeface="BIZ UDPゴシック" panose="020B0400000000000000" pitchFamily="50" charset="-128"/>
                        </a:rPr>
                        <a:t>80kg/</a:t>
                      </a:r>
                      <a:r>
                        <a:rPr lang="ja-JP" sz="900" kern="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燃焼能力（</a:t>
                      </a:r>
                      <a:r>
                        <a:rPr lang="en-US" sz="900" kern="0" dirty="0">
                          <a:effectLst/>
                          <a:latin typeface="BIZ UDPゴシック" panose="020B0400000000000000" pitchFamily="50" charset="-128"/>
                          <a:ea typeface="BIZ UDPゴシック" panose="020B0400000000000000" pitchFamily="50" charset="-128"/>
                        </a:rPr>
                        <a:t>50L/</a:t>
                      </a:r>
                      <a:r>
                        <a:rPr lang="ja-JP" sz="900" kern="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変圧器容量（</a:t>
                      </a:r>
                      <a:r>
                        <a:rPr lang="en-US" sz="900" kern="0" dirty="0">
                          <a:effectLst/>
                          <a:latin typeface="BIZ UDPゴシック" panose="020B0400000000000000" pitchFamily="50" charset="-128"/>
                          <a:ea typeface="BIZ UDPゴシック" panose="020B0400000000000000" pitchFamily="50" charset="-128"/>
                        </a:rPr>
                        <a:t>200kVA</a:t>
                      </a:r>
                      <a:r>
                        <a:rPr lang="ja-JP" sz="900" kern="0" dirty="0">
                          <a:effectLst/>
                          <a:latin typeface="BIZ UDPゴシック" panose="020B0400000000000000" pitchFamily="50" charset="-128"/>
                          <a:ea typeface="BIZ UDPゴシック" panose="020B0400000000000000" pitchFamily="50" charset="-128"/>
                        </a:rPr>
                        <a:t>以上）</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3197066321"/>
                  </a:ext>
                </a:extLst>
              </a:tr>
              <a:tr h="194449">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フッ酸の製造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lnBlToTr w="12700" cap="flat" cmpd="sng" algn="ctr">
                      <a:solidFill>
                        <a:schemeClr val="tx1"/>
                      </a:solidFill>
                      <a:prstDash val="solid"/>
                      <a:round/>
                      <a:headEnd type="none" w="med" len="med"/>
                      <a:tailEnd type="none" w="med" len="med"/>
                    </a:lnBlToTr>
                  </a:tcPr>
                </a:tc>
                <a:tc hMerge="1"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hMerge="1"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hMerge="1" vMerge="1">
                  <a:txBody>
                    <a:bodyPr/>
                    <a:lstStyle/>
                    <a:p>
                      <a:endParaRPr kumimoji="1" lang="ja-JP" altLang="en-US"/>
                    </a:p>
                  </a:txBody>
                  <a:tcP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22</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凝縮施設</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吸収施設</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蒸留施設</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伝熱面積（</a:t>
                      </a:r>
                      <a:r>
                        <a:rPr lang="en-US" sz="900" kern="0">
                          <a:effectLst/>
                          <a:latin typeface="BIZ UDPゴシック" panose="020B0400000000000000" pitchFamily="50" charset="-128"/>
                          <a:ea typeface="BIZ UDPゴシック" panose="020B0400000000000000" pitchFamily="50" charset="-128"/>
                        </a:rPr>
                        <a:t>10</a:t>
                      </a:r>
                      <a:r>
                        <a:rPr lang="ja-JP" sz="900" kern="0">
                          <a:effectLst/>
                          <a:latin typeface="BIZ UDPゴシック" panose="020B0400000000000000" pitchFamily="50" charset="-128"/>
                          <a:ea typeface="BIZ UDPゴシック" panose="020B0400000000000000" pitchFamily="50" charset="-128"/>
                        </a:rPr>
                        <a:t>ｍ</a:t>
                      </a:r>
                      <a:r>
                        <a:rPr lang="en-US" sz="900" kern="0" baseline="30000">
                          <a:effectLst/>
                          <a:latin typeface="BIZ UDPゴシック" panose="020B0400000000000000" pitchFamily="50" charset="-128"/>
                          <a:ea typeface="BIZ UDPゴシック" panose="020B0400000000000000" pitchFamily="50" charset="-128"/>
                        </a:rPr>
                        <a:t>2</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ポンプ動力（</a:t>
                      </a:r>
                      <a:r>
                        <a:rPr lang="en-US" sz="900" kern="0">
                          <a:effectLst/>
                          <a:latin typeface="BIZ UDPゴシック" panose="020B0400000000000000" pitchFamily="50" charset="-128"/>
                          <a:ea typeface="BIZ UDPゴシック" panose="020B0400000000000000" pitchFamily="50" charset="-128"/>
                        </a:rPr>
                        <a:t>1kW</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18</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335013172"/>
                  </a:ext>
                </a:extLst>
              </a:tr>
              <a:tr h="248882">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トリポリ燐酸ナトリウムの製造</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hMerge="1"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hMerge="1"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hMerge="1" vMerge="1">
                  <a:txBody>
                    <a:bodyPr/>
                    <a:lstStyle/>
                    <a:p>
                      <a:endParaRPr kumimoji="1" lang="ja-JP" altLang="en-US"/>
                    </a:p>
                  </a:txBody>
                  <a:tcP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23</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反応施設</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乾燥炉</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焼成炉</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処理能力（</a:t>
                      </a:r>
                      <a:r>
                        <a:rPr lang="en-US" sz="900" kern="0">
                          <a:effectLst/>
                          <a:latin typeface="BIZ UDPゴシック" panose="020B0400000000000000" pitchFamily="50" charset="-128"/>
                          <a:ea typeface="BIZ UDPゴシック" panose="020B0400000000000000" pitchFamily="50" charset="-128"/>
                        </a:rPr>
                        <a:t>80kg/</a:t>
                      </a:r>
                      <a:r>
                        <a:rPr lang="ja-JP" sz="900" kern="0">
                          <a:effectLst/>
                          <a:latin typeface="BIZ UDPゴシック" panose="020B0400000000000000" pitchFamily="50" charset="-128"/>
                          <a:ea typeface="BIZ UDPゴシック" panose="020B0400000000000000" pitchFamily="50" charset="-128"/>
                        </a:rPr>
                        <a:t>時以上）</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火格子面積（</a:t>
                      </a:r>
                      <a:r>
                        <a:rPr lang="en-US" sz="900" kern="0">
                          <a:effectLst/>
                          <a:latin typeface="BIZ UDPゴシック" panose="020B0400000000000000" pitchFamily="50" charset="-128"/>
                          <a:ea typeface="BIZ UDPゴシック" panose="020B0400000000000000" pitchFamily="50" charset="-128"/>
                        </a:rPr>
                        <a:t>1</a:t>
                      </a:r>
                      <a:r>
                        <a:rPr lang="ja-JP" sz="900" kern="0">
                          <a:effectLst/>
                          <a:latin typeface="BIZ UDPゴシック" panose="020B0400000000000000" pitchFamily="50" charset="-128"/>
                          <a:ea typeface="BIZ UDPゴシック" panose="020B0400000000000000" pitchFamily="50" charset="-128"/>
                        </a:rPr>
                        <a:t>ｍ</a:t>
                      </a:r>
                      <a:r>
                        <a:rPr lang="en-US" sz="900" kern="0" baseline="30000">
                          <a:effectLst/>
                          <a:latin typeface="BIZ UDPゴシック" panose="020B0400000000000000" pitchFamily="50" charset="-128"/>
                          <a:ea typeface="BIZ UDPゴシック" panose="020B0400000000000000" pitchFamily="50" charset="-128"/>
                        </a:rPr>
                        <a:t>2</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燃焼能力（</a:t>
                      </a:r>
                      <a:r>
                        <a:rPr lang="en-US" sz="900" kern="0">
                          <a:effectLst/>
                          <a:latin typeface="BIZ UDPゴシック" panose="020B0400000000000000" pitchFamily="50" charset="-128"/>
                          <a:ea typeface="BIZ UDPゴシック" panose="020B0400000000000000" pitchFamily="50" charset="-128"/>
                        </a:rPr>
                        <a:t>50L/</a:t>
                      </a:r>
                      <a:r>
                        <a:rPr lang="ja-JP" sz="900" kern="0">
                          <a:effectLst/>
                          <a:latin typeface="BIZ UDPゴシック" panose="020B0400000000000000" pitchFamily="50" charset="-128"/>
                          <a:ea typeface="BIZ UDPゴシック" panose="020B0400000000000000" pitchFamily="50" charset="-128"/>
                        </a:rPr>
                        <a:t>時以上）</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1614705816"/>
                  </a:ext>
                </a:extLst>
              </a:tr>
              <a:tr h="180000">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鉛合金の製造を含む鉛の二次精錬</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鉛の管、板、線の製造</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hMerge="1"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hMerge="1"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hMerge="1" vMerge="1">
                  <a:txBody>
                    <a:bodyPr/>
                    <a:lstStyle/>
                    <a:p>
                      <a:endParaRPr kumimoji="1" lang="ja-JP" altLang="en-US"/>
                    </a:p>
                  </a:txBody>
                  <a:tcP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24</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溶解炉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燃焼能力（</a:t>
                      </a:r>
                      <a:r>
                        <a:rPr lang="en-US" sz="900" kern="0">
                          <a:effectLst/>
                          <a:latin typeface="BIZ UDPゴシック" panose="020B0400000000000000" pitchFamily="50" charset="-128"/>
                          <a:ea typeface="BIZ UDPゴシック" panose="020B0400000000000000" pitchFamily="50" charset="-128"/>
                        </a:rPr>
                        <a:t>10L/</a:t>
                      </a:r>
                      <a:r>
                        <a:rPr lang="ja-JP" sz="900" kern="0">
                          <a:effectLst/>
                          <a:latin typeface="BIZ UDPゴシック" panose="020B0400000000000000" pitchFamily="50" charset="-128"/>
                          <a:ea typeface="BIZ UDPゴシック" panose="020B0400000000000000" pitchFamily="50" charset="-128"/>
                        </a:rPr>
                        <a:t>時以上）</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変圧器容量（</a:t>
                      </a:r>
                      <a:r>
                        <a:rPr lang="en-US" sz="900" kern="0">
                          <a:effectLst/>
                          <a:latin typeface="BIZ UDPゴシック" panose="020B0400000000000000" pitchFamily="50" charset="-128"/>
                          <a:ea typeface="BIZ UDPゴシック" panose="020B0400000000000000" pitchFamily="50" charset="-128"/>
                        </a:rPr>
                        <a:t>40kVA</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40</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2859766498"/>
                  </a:ext>
                </a:extLst>
              </a:tr>
              <a:tr h="180000">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鉛蓄電池製造</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hMerge="1"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hMerge="1"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hMerge="1" vMerge="1">
                  <a:txBody>
                    <a:bodyPr/>
                    <a:lstStyle/>
                    <a:p>
                      <a:endParaRPr kumimoji="1" lang="ja-JP" altLang="en-US"/>
                    </a:p>
                  </a:txBody>
                  <a:tcP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25</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溶解炉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燃焼能力（</a:t>
                      </a:r>
                      <a:r>
                        <a:rPr lang="en-US" sz="900" kern="0">
                          <a:effectLst/>
                          <a:latin typeface="BIZ UDPゴシック" panose="020B0400000000000000" pitchFamily="50" charset="-128"/>
                          <a:ea typeface="BIZ UDPゴシック" panose="020B0400000000000000" pitchFamily="50" charset="-128"/>
                        </a:rPr>
                        <a:t>4L/</a:t>
                      </a:r>
                      <a:r>
                        <a:rPr lang="ja-JP" sz="900" kern="0">
                          <a:effectLst/>
                          <a:latin typeface="BIZ UDPゴシック" panose="020B0400000000000000" pitchFamily="50" charset="-128"/>
                          <a:ea typeface="BIZ UDPゴシック" panose="020B0400000000000000" pitchFamily="50" charset="-128"/>
                        </a:rPr>
                        <a:t>時以上）</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変圧器容量（</a:t>
                      </a:r>
                      <a:r>
                        <a:rPr lang="en-US" sz="900" kern="0">
                          <a:effectLst/>
                          <a:latin typeface="BIZ UDPゴシック" panose="020B0400000000000000" pitchFamily="50" charset="-128"/>
                          <a:ea typeface="BIZ UDPゴシック" panose="020B0400000000000000" pitchFamily="50" charset="-128"/>
                        </a:rPr>
                        <a:t>20kVA</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2790706371"/>
                  </a:ext>
                </a:extLst>
              </a:tr>
              <a:tr h="180000">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鉛系顔料の製造</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hMerge="1"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hMerge="1"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hMerge="1" vMerge="1">
                  <a:txBody>
                    <a:bodyPr/>
                    <a:lstStyle/>
                    <a:p>
                      <a:endParaRPr kumimoji="1" lang="ja-JP" altLang="en-US"/>
                    </a:p>
                  </a:txBody>
                  <a:tcP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26</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溶解炉</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反射炉</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反応炉</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乾燥施設</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容量（</a:t>
                      </a:r>
                      <a:r>
                        <a:rPr lang="en-US" sz="900" kern="0">
                          <a:effectLst/>
                          <a:latin typeface="BIZ UDPゴシック" panose="020B0400000000000000" pitchFamily="50" charset="-128"/>
                          <a:ea typeface="BIZ UDPゴシック" panose="020B0400000000000000" pitchFamily="50" charset="-128"/>
                        </a:rPr>
                        <a:t>0.1</a:t>
                      </a:r>
                      <a:r>
                        <a:rPr lang="ja-JP" sz="900" kern="0">
                          <a:effectLst/>
                          <a:latin typeface="BIZ UDPゴシック" panose="020B0400000000000000" pitchFamily="50" charset="-128"/>
                          <a:ea typeface="BIZ UDPゴシック" panose="020B0400000000000000" pitchFamily="50" charset="-128"/>
                        </a:rPr>
                        <a:t>ｍ</a:t>
                      </a:r>
                      <a:r>
                        <a:rPr lang="en-US" sz="900" kern="0" baseline="30000">
                          <a:effectLst/>
                          <a:latin typeface="BIZ UDPゴシック" panose="020B0400000000000000" pitchFamily="50" charset="-128"/>
                          <a:ea typeface="BIZ UDPゴシック" panose="020B0400000000000000" pitchFamily="50" charset="-128"/>
                        </a:rPr>
                        <a:t>3</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燃焼能力（</a:t>
                      </a:r>
                      <a:r>
                        <a:rPr lang="en-US" sz="900" kern="0">
                          <a:effectLst/>
                          <a:latin typeface="BIZ UDPゴシック" panose="020B0400000000000000" pitchFamily="50" charset="-128"/>
                          <a:ea typeface="BIZ UDPゴシック" panose="020B0400000000000000" pitchFamily="50" charset="-128"/>
                        </a:rPr>
                        <a:t>4L/</a:t>
                      </a:r>
                      <a:r>
                        <a:rPr lang="ja-JP" sz="900" kern="0">
                          <a:effectLst/>
                          <a:latin typeface="BIZ UDPゴシック" panose="020B0400000000000000" pitchFamily="50" charset="-128"/>
                          <a:ea typeface="BIZ UDPゴシック" panose="020B0400000000000000" pitchFamily="50" charset="-128"/>
                        </a:rPr>
                        <a:t>時以上）</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変圧器容量（</a:t>
                      </a:r>
                      <a:r>
                        <a:rPr lang="en-US" sz="900" kern="0">
                          <a:effectLst/>
                          <a:latin typeface="BIZ UDPゴシック" panose="020B0400000000000000" pitchFamily="50" charset="-128"/>
                          <a:ea typeface="BIZ UDPゴシック" panose="020B0400000000000000" pitchFamily="50" charset="-128"/>
                        </a:rPr>
                        <a:t>20kVA</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6</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3319538448"/>
                  </a:ext>
                </a:extLst>
              </a:tr>
              <a:tr h="180000">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硝酸の製造</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hMerge="1"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hMerge="1"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hMerge="1" vMerge="1">
                  <a:txBody>
                    <a:bodyPr/>
                    <a:lstStyle/>
                    <a:p>
                      <a:endParaRPr kumimoji="1" lang="ja-JP" altLang="en-US"/>
                    </a:p>
                  </a:txBody>
                  <a:tcP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27</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吸収施設</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漂白施設</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濃縮施設</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just">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硝酸の合成、漂白、濃縮能力（</a:t>
                      </a:r>
                      <a:r>
                        <a:rPr lang="en-US" sz="900" kern="0">
                          <a:effectLst/>
                          <a:latin typeface="BIZ UDPゴシック" panose="020B0400000000000000" pitchFamily="50" charset="-128"/>
                          <a:ea typeface="BIZ UDPゴシック" panose="020B0400000000000000" pitchFamily="50" charset="-128"/>
                        </a:rPr>
                        <a:t>100kg/</a:t>
                      </a:r>
                      <a:r>
                        <a:rPr lang="ja-JP" sz="900" kern="0">
                          <a:effectLst/>
                          <a:latin typeface="BIZ UDPゴシック" panose="020B0400000000000000" pitchFamily="50" charset="-128"/>
                          <a:ea typeface="BIZ UDPゴシック" panose="020B0400000000000000" pitchFamily="50" charset="-128"/>
                        </a:rPr>
                        <a:t>時以上）</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3329200010"/>
                  </a:ext>
                </a:extLst>
              </a:tr>
              <a:tr h="180000">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すべて</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tc>
                <a:tc hMerge="1"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TW" altLang="en-US" sz="900" kern="0" dirty="0">
                        <a:effectLst/>
                        <a:latin typeface="BIZ UDPゴシック" panose="020B0400000000000000" pitchFamily="50" charset="-128"/>
                        <a:ea typeface="BIZ UDPゴシック" panose="020B0400000000000000" pitchFamily="50" charset="-128"/>
                      </a:endParaRPr>
                    </a:p>
                  </a:txBody>
                  <a:tcPr marL="62865" marR="62865" marT="0" marB="0" anchor="ctr"/>
                </a:tc>
                <a:tc hMerge="1"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tc hMerge="1" vMerge="1">
                  <a:txBody>
                    <a:bodyPr/>
                    <a:lstStyle/>
                    <a:p>
                      <a:endParaRPr kumimoji="1" lang="ja-JP" altLang="en-US"/>
                    </a:p>
                  </a:txBody>
                  <a:tcP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28</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コ－クス炉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処理能力（</a:t>
                      </a:r>
                      <a:r>
                        <a:rPr lang="en-US" sz="900" kern="0" dirty="0">
                          <a:effectLst/>
                          <a:latin typeface="BIZ UDPゴシック" panose="020B0400000000000000" pitchFamily="50" charset="-128"/>
                          <a:ea typeface="BIZ UDPゴシック" panose="020B0400000000000000" pitchFamily="50" charset="-128"/>
                        </a:rPr>
                        <a:t>20</a:t>
                      </a:r>
                      <a:r>
                        <a:rPr lang="ja-JP" sz="900" kern="0" dirty="0">
                          <a:effectLst/>
                          <a:latin typeface="BIZ UDPゴシック" panose="020B0400000000000000" pitchFamily="50" charset="-128"/>
                          <a:ea typeface="BIZ UDPゴシック" panose="020B0400000000000000" pitchFamily="50" charset="-128"/>
                        </a:rPr>
                        <a:t>ｔ</a:t>
                      </a:r>
                      <a:r>
                        <a:rPr 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日以上）</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2</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1996734806"/>
                  </a:ext>
                </a:extLst>
              </a:tr>
              <a:tr h="180000">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すべて</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lnBlToTr w="12700" cap="flat" cmpd="sng" algn="ctr">
                      <a:solidFill>
                        <a:schemeClr val="tx1"/>
                      </a:solidFill>
                      <a:prstDash val="solid"/>
                      <a:round/>
                      <a:headEnd type="none" w="med" len="med"/>
                      <a:tailEnd type="none" w="med" len="med"/>
                    </a:lnBlToTr>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29</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ガスタ－ビン</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rowSpan="2">
                  <a:txBody>
                    <a:bodyPr/>
                    <a:lstStyle/>
                    <a:p>
                      <a:pPr algn="l">
                        <a:lnSpc>
                          <a:spcPts val="1100"/>
                        </a:lnSpc>
                        <a:spcBef>
                          <a:spcPts val="120"/>
                        </a:spcBef>
                        <a:spcAft>
                          <a:spcPts val="120"/>
                        </a:spcAft>
                      </a:pPr>
                      <a:r>
                        <a:rPr lang="zh-TW" altLang="en-US" sz="900" kern="100" dirty="0">
                          <a:effectLst/>
                          <a:latin typeface="BIZ UDPゴシック" panose="020B0400000000000000" pitchFamily="50" charset="-128"/>
                          <a:ea typeface="BIZ UDPゴシック" panose="020B0400000000000000" pitchFamily="50" charset="-128"/>
                        </a:rPr>
                        <a:t>燃焼能力（</a:t>
                      </a:r>
                      <a:r>
                        <a:rPr lang="en-US" altLang="zh-TW" sz="900" kern="100" dirty="0">
                          <a:effectLst/>
                          <a:latin typeface="BIZ UDPゴシック" panose="020B0400000000000000" pitchFamily="50" charset="-128"/>
                          <a:ea typeface="BIZ UDPゴシック" panose="020B0400000000000000" pitchFamily="50" charset="-128"/>
                        </a:rPr>
                        <a:t>50L/</a:t>
                      </a:r>
                      <a:r>
                        <a:rPr lang="zh-TW" altLang="en-US" sz="900" kern="10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723</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1518155390"/>
                  </a:ext>
                </a:extLst>
              </a:tr>
              <a:tr h="180000">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すべて</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lnBlToTr w="12700" cap="flat" cmpd="sng" algn="ctr">
                      <a:solidFill>
                        <a:schemeClr val="tx1"/>
                      </a:solidFill>
                      <a:prstDash val="solid"/>
                      <a:round/>
                      <a:headEnd type="none" w="med" len="med"/>
                      <a:tailEnd type="none" w="med" len="med"/>
                    </a:lnBlToTr>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30</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ディ－ゼル機関</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vMerge="1">
                  <a:txBody>
                    <a:bodyPr/>
                    <a:lstStyle/>
                    <a:p>
                      <a:pPr algn="l">
                        <a:lnSpc>
                          <a:spcPts val="1100"/>
                        </a:lnSpc>
                        <a:spcBef>
                          <a:spcPts val="120"/>
                        </a:spcBef>
                        <a:spcAft>
                          <a:spcPts val="120"/>
                        </a:spcAft>
                      </a:pP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2918</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2908803673"/>
                  </a:ext>
                </a:extLst>
              </a:tr>
              <a:tr h="180000">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すべて</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lnBlToTr w="12700" cap="flat" cmpd="sng" algn="ctr">
                      <a:solidFill>
                        <a:schemeClr val="tx1"/>
                      </a:solidFill>
                      <a:prstDash val="solid"/>
                      <a:round/>
                      <a:headEnd type="none" w="med" len="med"/>
                      <a:tailEnd type="none" w="med" len="med"/>
                    </a:lnBlToTr>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31</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ガス機関</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rowSpan="2">
                  <a:txBody>
                    <a:bodyPr/>
                    <a:lstStyle/>
                    <a:p>
                      <a:pPr algn="l">
                        <a:lnSpc>
                          <a:spcPts val="1100"/>
                        </a:lnSpc>
                        <a:spcBef>
                          <a:spcPts val="120"/>
                        </a:spcBef>
                        <a:spcAft>
                          <a:spcPts val="120"/>
                        </a:spcAft>
                      </a:pPr>
                      <a:r>
                        <a:rPr lang="zh-TW" altLang="en-US" sz="900" kern="100" dirty="0">
                          <a:effectLst/>
                          <a:latin typeface="BIZ UDPゴシック" panose="020B0400000000000000" pitchFamily="50" charset="-128"/>
                          <a:ea typeface="BIZ UDPゴシック" panose="020B0400000000000000" pitchFamily="50" charset="-128"/>
                        </a:rPr>
                        <a:t>燃焼能力（</a:t>
                      </a:r>
                      <a:r>
                        <a:rPr lang="en-US" altLang="ja-JP" sz="900" kern="100" dirty="0">
                          <a:effectLst/>
                          <a:latin typeface="BIZ UDPゴシック" panose="020B0400000000000000" pitchFamily="50" charset="-128"/>
                          <a:ea typeface="BIZ UDPゴシック" panose="020B0400000000000000" pitchFamily="50" charset="-128"/>
                        </a:rPr>
                        <a:t>3</a:t>
                      </a:r>
                      <a:r>
                        <a:rPr lang="en-US" altLang="zh-TW" sz="900" kern="100" dirty="0">
                          <a:effectLst/>
                          <a:latin typeface="BIZ UDPゴシック" panose="020B0400000000000000" pitchFamily="50" charset="-128"/>
                          <a:ea typeface="BIZ UDPゴシック" panose="020B0400000000000000" pitchFamily="50" charset="-128"/>
                        </a:rPr>
                        <a:t>0L/</a:t>
                      </a:r>
                      <a:r>
                        <a:rPr lang="zh-TW" altLang="en-US" sz="900" kern="10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389</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3002913274"/>
                  </a:ext>
                </a:extLst>
              </a:tr>
              <a:tr h="180000">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すべて</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gridSpan="4" vMerge="1">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marL="9525" marR="9525" marT="9525" marB="0" anchor="ctr">
                    <a:lnBlToTr w="12700" cap="flat" cmpd="sng" algn="ctr">
                      <a:solidFill>
                        <a:schemeClr val="tx1"/>
                      </a:solidFill>
                      <a:prstDash val="solid"/>
                      <a:round/>
                      <a:headEnd type="none" w="med" len="med"/>
                      <a:tailEnd type="none" w="med" len="med"/>
                    </a:lnBlToTr>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nSpc>
                          <a:spcPts val="1100"/>
                        </a:lnSpc>
                      </a:pPr>
                      <a:r>
                        <a:rPr kumimoji="1" lang="en-US" altLang="ja-JP"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32</a:t>
                      </a:r>
                      <a:endPar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endParaRPr>
                    </a:p>
                  </a:txBody>
                  <a:tcPr marL="58443" marR="58443" marT="29222" marB="29222"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ガソリン機関</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vMerge="1">
                  <a:txBody>
                    <a:bodyPr/>
                    <a:lstStyle/>
                    <a:p>
                      <a:pPr algn="l">
                        <a:lnSpc>
                          <a:spcPts val="1100"/>
                        </a:lnSpc>
                        <a:spcBef>
                          <a:spcPts val="120"/>
                        </a:spcBef>
                        <a:spcAft>
                          <a:spcPts val="120"/>
                        </a:spcAft>
                      </a:pP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marL="0" marR="0" lvl="0" indent="0" algn="ctr" defTabSz="457200" rtl="0" eaLnBrk="1" fontAlgn="auto" latinLnBrk="0" hangingPunct="1">
                        <a:lnSpc>
                          <a:spcPts val="11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a:t>
                      </a:r>
                      <a:endParaRPr kumimoji="1" lang="ja-JP" altLang="en-US" sz="900" dirty="0">
                        <a:latin typeface="BIZ UDPゴシック" panose="020B0400000000000000" pitchFamily="50" charset="-128"/>
                        <a:ea typeface="BIZ UDPゴシック" panose="020B0400000000000000" pitchFamily="50" charset="-128"/>
                      </a:endParaRPr>
                    </a:p>
                  </a:txBody>
                  <a:tcPr marL="58443" marR="58443" marT="29222" marB="29222" anchor="ctr"/>
                </a:tc>
                <a:extLst>
                  <a:ext uri="{0D108BD9-81ED-4DB2-BD59-A6C34878D82A}">
                    <a16:rowId xmlns:a16="http://schemas.microsoft.com/office/drawing/2014/main" val="1657999735"/>
                  </a:ext>
                </a:extLst>
              </a:tr>
            </a:tbl>
          </a:graphicData>
        </a:graphic>
      </p:graphicFrame>
      <p:sp>
        <p:nvSpPr>
          <p:cNvPr id="8" name="スライド番号プレースホルダー 3">
            <a:extLst>
              <a:ext uri="{FF2B5EF4-FFF2-40B4-BE49-F238E27FC236}">
                <a16:creationId xmlns:a16="http://schemas.microsoft.com/office/drawing/2014/main" id="{A0BF04ED-B5BF-4B13-9A32-7666ACF9844A}"/>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9</a:t>
            </a:fld>
            <a:endParaRPr lang="en-US">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97332463"/>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9738</Words>
  <Application>Microsoft Office PowerPoint</Application>
  <PresentationFormat>A4 210 x 297 mm</PresentationFormat>
  <Paragraphs>2228</Paragraphs>
  <Slides>32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32</vt:i4>
      </vt:variant>
    </vt:vector>
  </HeadingPairs>
  <TitlesOfParts>
    <vt:vector size="42" baseType="lpstr">
      <vt:lpstr>BIZ UDPゴシック</vt:lpstr>
      <vt:lpstr>ＭＳ Ｐゴシック</vt:lpstr>
      <vt:lpstr>ＭＳ 明朝</vt:lpstr>
      <vt:lpstr>メイリオ</vt:lpstr>
      <vt:lpstr>游ゴシック</vt:lpstr>
      <vt:lpstr>Arial</vt:lpstr>
      <vt:lpstr>Times New Roman</vt:lpstr>
      <vt:lpstr>Trebuchet MS</vt:lpstr>
      <vt:lpstr>Wingdings 3</vt:lpstr>
      <vt:lpstr>ファセット</vt:lpstr>
      <vt:lpstr>ばいじん排出規制に係る現状と論点整理について </vt:lpstr>
      <vt:lpstr>検討に係る背景</vt:lpstr>
      <vt:lpstr>ばいじんの定義と特徴等</vt:lpstr>
      <vt:lpstr>法及び条例の規制の内容</vt:lpstr>
      <vt:lpstr>測定義務の軽減及び免除について</vt:lpstr>
      <vt:lpstr>条例及び法における届出施設規制の概要①</vt:lpstr>
      <vt:lpstr>条例及び法における届出施設規制の概要②</vt:lpstr>
      <vt:lpstr>条例及び法における届出施設規制の概要③</vt:lpstr>
      <vt:lpstr>条例及び法における届出施設規制の概要④</vt:lpstr>
      <vt:lpstr>施設分類毎のばいじん発生源および排出状況</vt:lpstr>
      <vt:lpstr>過去一度も届出のない施設について</vt:lpstr>
      <vt:lpstr>ばいじんに係る苦情件数の推移</vt:lpstr>
      <vt:lpstr>条例ばいじん規制における効果と課題</vt:lpstr>
      <vt:lpstr>ばいじん排出削減に関する論点整理案①</vt:lpstr>
      <vt:lpstr>ばいじん排出削減に関する論点整理案②</vt:lpstr>
      <vt:lpstr>ばいじん排出削減に関する論点整理案③</vt:lpstr>
      <vt:lpstr>（参考）ばいじん、粉じん、SPMおよびPM2.5の関係</vt:lpstr>
      <vt:lpstr>（参考）すすの生成について</vt:lpstr>
      <vt:lpstr>（参考）電気炉からのばいじん排出について</vt:lpstr>
      <vt:lpstr>（参考）法における規制基準①</vt:lpstr>
      <vt:lpstr>（参考）法における規制基準②</vt:lpstr>
      <vt:lpstr>（参考）条例における規制基準</vt:lpstr>
      <vt:lpstr>（参考）規制基準における地域区分</vt:lpstr>
      <vt:lpstr>（参考）測定義務について</vt:lpstr>
      <vt:lpstr>（参考）府条例届出施設の燃料別届出数</vt:lpstr>
      <vt:lpstr>（参考）環境省大気汚染物質排出量総合調査　 　　　　（平成29年度実績）について①</vt:lpstr>
      <vt:lpstr>（参考）環境省大気汚染物質排出量総合調査 　　　　（平成29年度実績）について②</vt:lpstr>
      <vt:lpstr>（参考）環境省大気汚染物質排出量総合調査（平成29 年度実績）について③</vt:lpstr>
      <vt:lpstr>（参考）届出施設における測定結果例</vt:lpstr>
      <vt:lpstr>PowerPoint プレゼンテーション</vt:lpstr>
      <vt:lpstr>（参考）府内市町村の規制権限に関する状況（ばいじん）</vt:lpstr>
      <vt:lpstr>（参考）各規制手法の内容と特徴について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2021-04-13T05:39:58Z</dcterms:created>
  <dcterms:modified xsi:type="dcterms:W3CDTF">2021-04-13T05:40:00Z</dcterms:modified>
</cp:coreProperties>
</file>