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autoCompressPictures="0">
  <p:sldMasterIdLst>
    <p:sldMasterId id="2147483686" r:id="rId1"/>
  </p:sldMasterIdLst>
  <p:notesMasterIdLst>
    <p:notesMasterId r:id="rId8"/>
  </p:notesMasterIdLst>
  <p:handoutMasterIdLst>
    <p:handoutMasterId r:id="rId9"/>
  </p:handoutMasterIdLst>
  <p:sldIdLst>
    <p:sldId id="262" r:id="rId2"/>
    <p:sldId id="317" r:id="rId3"/>
    <p:sldId id="362" r:id="rId4"/>
    <p:sldId id="364" r:id="rId5"/>
    <p:sldId id="363" r:id="rId6"/>
    <p:sldId id="283" r:id="rId7"/>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CC66"/>
    <a:srgbClr val="FF6600"/>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5830" autoAdjust="0"/>
  </p:normalViewPr>
  <p:slideViewPr>
    <p:cSldViewPr snapToGrid="0">
      <p:cViewPr varScale="1">
        <p:scale>
          <a:sx n="74" d="100"/>
          <a:sy n="74" d="100"/>
        </p:scale>
        <p:origin x="111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C88658D3-820C-4A15-B271-1639FD22586C}"/>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D718745C-0B19-4D09-B0CB-4A875CA2D07C}"/>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6F9C584F-74AE-47DC-A83F-A551590D61A1}" type="datetimeFigureOut">
              <a:rPr kumimoji="1" lang="ja-JP" altLang="en-US" smtClean="0"/>
              <a:t>2021/2/9</a:t>
            </a:fld>
            <a:endParaRPr kumimoji="1" lang="ja-JP" altLang="en-US"/>
          </a:p>
        </p:txBody>
      </p:sp>
      <p:sp>
        <p:nvSpPr>
          <p:cNvPr id="4" name="フッター プレースホルダー 3">
            <a:extLst>
              <a:ext uri="{FF2B5EF4-FFF2-40B4-BE49-F238E27FC236}">
                <a16:creationId xmlns:a16="http://schemas.microsoft.com/office/drawing/2014/main" id="{DA3AFB1A-1CF8-474D-947A-5CDA9800225B}"/>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73DB8E78-91E5-4FFF-B1AC-6B22ED00B280}"/>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842FA6BE-E03D-422C-8DEF-25CE055DB854}" type="slidenum">
              <a:rPr kumimoji="1" lang="ja-JP" altLang="en-US" smtClean="0"/>
              <a:t>‹#›</a:t>
            </a:fld>
            <a:endParaRPr kumimoji="1" lang="ja-JP" altLang="en-US"/>
          </a:p>
        </p:txBody>
      </p:sp>
    </p:spTree>
    <p:extLst>
      <p:ext uri="{BB962C8B-B14F-4D97-AF65-F5344CB8AC3E}">
        <p14:creationId xmlns:p14="http://schemas.microsoft.com/office/powerpoint/2010/main" val="37772334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FA5CA084-FE37-49B5-B8C7-FCA1579D17A1}" type="datetimeFigureOut">
              <a:rPr kumimoji="1" lang="ja-JP" altLang="en-US" smtClean="0"/>
              <a:t>2021/2/9</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B4B1ED3-4897-46F3-9949-886ECDDD896F}" type="slidenum">
              <a:rPr kumimoji="1" lang="ja-JP" altLang="en-US" smtClean="0"/>
              <a:t>‹#›</a:t>
            </a:fld>
            <a:endParaRPr kumimoji="1" lang="ja-JP" altLang="en-US"/>
          </a:p>
        </p:txBody>
      </p:sp>
    </p:spTree>
    <p:extLst>
      <p:ext uri="{BB962C8B-B14F-4D97-AF65-F5344CB8AC3E}">
        <p14:creationId xmlns:p14="http://schemas.microsoft.com/office/powerpoint/2010/main" val="189414482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9171" y="-8468"/>
            <a:ext cx="9935592"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224812" y="2404534"/>
            <a:ext cx="631227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224812" y="4050835"/>
            <a:ext cx="631227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7D54CBD-1E73-4DB0-A80E-2D631038AE97}" type="datetime1">
              <a:rPr lang="en-US" altLang="ja-JP" smtClean="0"/>
              <a:t>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00222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400" y="4470400"/>
            <a:ext cx="687669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FF852C9-40AE-4562-9FC8-EE63901DDEAC}" type="datetime1">
              <a:rPr lang="en-US" altLang="ja-JP" smtClean="0"/>
              <a:t>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135488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92830" y="3632200"/>
            <a:ext cx="58714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470400"/>
            <a:ext cx="687669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DC5CEBF-FCE6-4B49-858C-6DD8D95F634D}" type="datetime1">
              <a:rPr lang="en-US" altLang="ja-JP" smtClean="0"/>
              <a:t>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411315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60399" y="1931988"/>
            <a:ext cx="6876691"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368C4E5-1B83-437F-B4C1-5F762EF3DC6B}" type="datetime1">
              <a:rPr lang="en-US" altLang="ja-JP" smtClean="0"/>
              <a:t>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0969437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2EEE1DB-8C72-430E-8233-1BDAE291053C}" type="datetime1">
              <a:rPr lang="en-US" altLang="ja-JP" smtClean="0"/>
              <a:t>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109152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67169" y="609600"/>
            <a:ext cx="6869920"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58606FB-F559-4E09-AEDE-E2D82A215524}" type="datetime1">
              <a:rPr lang="en-US" altLang="ja-JP" smtClean="0"/>
              <a:t>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778200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6A31576-4D32-499C-BA79-261BC51CB9A3}" type="datetime1">
              <a:rPr lang="en-US" altLang="ja-JP" smtClean="0"/>
              <a:t>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a:p>
        </p:txBody>
      </p:sp>
    </p:spTree>
    <p:extLst>
      <p:ext uri="{BB962C8B-B14F-4D97-AF65-F5344CB8AC3E}">
        <p14:creationId xmlns:p14="http://schemas.microsoft.com/office/powerpoint/2010/main" val="6390210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5421" y="609601"/>
            <a:ext cx="1060380"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60399" y="609601"/>
            <a:ext cx="5627945"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D84AF1-34C4-45E4-BD76-48422B2028E2}" type="datetime1">
              <a:rPr lang="en-US" altLang="ja-JP" smtClean="0"/>
              <a:t>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2171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DF38C21-6AB4-4178-B9B8-09902E1F3BAD}" type="datetime1">
              <a:rPr lang="en-US" altLang="ja-JP" smtClean="0"/>
              <a:t>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2356083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60399" y="2700869"/>
            <a:ext cx="6876691"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4527448"/>
            <a:ext cx="6876691"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6C01743-F1D4-471E-83FD-4110CB1E1EEA}" type="datetime1">
              <a:rPr lang="en-US" altLang="ja-JP" smtClean="0"/>
              <a:t>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33648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60401" y="2160589"/>
            <a:ext cx="3345451"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191637" y="2160590"/>
            <a:ext cx="3345453"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98FFACE-B253-49B6-B727-27FB52378CF7}" type="datetime1">
              <a:rPr lang="en-US" altLang="ja-JP" smtClean="0"/>
              <a:t>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3311406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89"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60399" y="2737247"/>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188860"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188860" y="2737247"/>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90CA6D-D8D5-48F5-AB7C-089C3FBAADB6}" type="datetime1">
              <a:rPr lang="en-US" altLang="ja-JP" smtClean="0"/>
              <a:t>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567531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60399" y="609600"/>
            <a:ext cx="6876690"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E35C277-81C0-449A-9FE8-5C3FDDBC0D21}" type="datetime1">
              <a:rPr lang="en-US" altLang="ja-JP" smtClean="0"/>
              <a:t>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838309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290BA1-8F42-447A-A980-90C789177F68}" type="datetime1">
              <a:rPr lang="en-US" altLang="ja-JP" smtClean="0"/>
              <a:t>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692582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399" y="1498604"/>
            <a:ext cx="3022697"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868882" y="514926"/>
            <a:ext cx="366820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60399" y="2777069"/>
            <a:ext cx="3022697"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543CB40-17AF-430A-9DAA-78C79AA052F3}" type="datetime1">
              <a:rPr lang="en-US" altLang="ja-JP" smtClean="0"/>
              <a:t>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3066790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0399" y="4800600"/>
            <a:ext cx="6876690"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60399" y="609600"/>
            <a:ext cx="6876690"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60399" y="5367338"/>
            <a:ext cx="687669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0B33D3-C56C-405B-94C3-1B28AC5347B6}" type="datetime1">
              <a:rPr lang="en-US" altLang="ja-JP" smtClean="0"/>
              <a:t>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853987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7" name="Group 16"/>
          <p:cNvGrpSpPr/>
          <p:nvPr/>
        </p:nvGrpSpPr>
        <p:grpSpPr>
          <a:xfrm>
            <a:off x="-9172" y="-8468"/>
            <a:ext cx="9935593"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60400" y="609600"/>
            <a:ext cx="6876689"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2160590"/>
            <a:ext cx="6876690"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855696" y="6041364"/>
            <a:ext cx="741143"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F6BE295-9B3E-4679-9DE7-7B93C88DF62D}" type="datetime1">
              <a:rPr lang="en-US" altLang="ja-JP" smtClean="0"/>
              <a:t>2/9/2021</a:t>
            </a:fld>
            <a:endParaRPr lang="en-US"/>
          </a:p>
        </p:txBody>
      </p:sp>
      <p:sp>
        <p:nvSpPr>
          <p:cNvPr id="5" name="Footer Placeholder 4"/>
          <p:cNvSpPr>
            <a:spLocks noGrp="1"/>
          </p:cNvSpPr>
          <p:nvPr>
            <p:ph type="ftr" sz="quarter" idx="3"/>
          </p:nvPr>
        </p:nvSpPr>
        <p:spPr>
          <a:xfrm>
            <a:off x="660399" y="6041364"/>
            <a:ext cx="5008221"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981732" y="6041364"/>
            <a:ext cx="55535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2426900441"/>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タイトル 1">
            <a:extLst>
              <a:ext uri="{FF2B5EF4-FFF2-40B4-BE49-F238E27FC236}">
                <a16:creationId xmlns:a16="http://schemas.microsoft.com/office/drawing/2014/main" id="{66514161-D461-47ED-B67B-B85211C9821C}"/>
              </a:ext>
            </a:extLst>
          </p:cNvPr>
          <p:cNvSpPr txBox="1">
            <a:spLocks/>
          </p:cNvSpPr>
          <p:nvPr/>
        </p:nvSpPr>
        <p:spPr>
          <a:xfrm>
            <a:off x="609600" y="1491177"/>
            <a:ext cx="7665716" cy="2629999"/>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endParaRPr lang="ja-JP" altLang="en-US" dirty="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6F1E4E8C-C05F-4C3D-940D-BAB485AB187E}"/>
              </a:ext>
            </a:extLst>
          </p:cNvPr>
          <p:cNvSpPr txBox="1"/>
          <p:nvPr/>
        </p:nvSpPr>
        <p:spPr>
          <a:xfrm>
            <a:off x="7315200" y="520505"/>
            <a:ext cx="1197764" cy="369332"/>
          </a:xfrm>
          <a:prstGeom prst="rect">
            <a:avLst/>
          </a:prstGeom>
          <a:noFill/>
          <a:ln>
            <a:solidFill>
              <a:schemeClr val="tx1"/>
            </a:solidFill>
          </a:ln>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資料</a:t>
            </a:r>
            <a:r>
              <a:rPr kumimoji="1" lang="ja-JP" altLang="en-US" dirty="0" smtClean="0">
                <a:latin typeface="BIZ UDPゴシック" panose="020B0400000000000000" pitchFamily="50" charset="-128"/>
                <a:ea typeface="BIZ UDPゴシック" panose="020B0400000000000000" pitchFamily="50" charset="-128"/>
              </a:rPr>
              <a:t>１－</a:t>
            </a:r>
            <a:r>
              <a:rPr kumimoji="1" lang="en-US" altLang="ja-JP" dirty="0" smtClean="0">
                <a:latin typeface="BIZ UDPゴシック" panose="020B0400000000000000" pitchFamily="50" charset="-128"/>
                <a:ea typeface="BIZ UDPゴシック" panose="020B0400000000000000" pitchFamily="50" charset="-128"/>
              </a:rPr>
              <a:t>2</a:t>
            </a:r>
            <a:endParaRPr kumimoji="1" lang="ja-JP" altLang="en-US" dirty="0">
              <a:latin typeface="BIZ UDPゴシック" panose="020B0400000000000000" pitchFamily="50" charset="-128"/>
              <a:ea typeface="BIZ UDPゴシック" panose="020B0400000000000000" pitchFamily="50" charset="-128"/>
            </a:endParaRPr>
          </a:p>
        </p:txBody>
      </p:sp>
      <p:sp>
        <p:nvSpPr>
          <p:cNvPr id="8" name="タイトル 7">
            <a:extLst>
              <a:ext uri="{FF2B5EF4-FFF2-40B4-BE49-F238E27FC236}">
                <a16:creationId xmlns:a16="http://schemas.microsoft.com/office/drawing/2014/main" id="{03F00E16-5A40-4748-9F1E-7BA895C4D2D4}"/>
              </a:ext>
            </a:extLst>
          </p:cNvPr>
          <p:cNvSpPr>
            <a:spLocks noGrp="1"/>
          </p:cNvSpPr>
          <p:nvPr>
            <p:ph type="title"/>
          </p:nvPr>
        </p:nvSpPr>
        <p:spPr>
          <a:xfrm>
            <a:off x="1630684" y="3211509"/>
            <a:ext cx="6876689" cy="1320800"/>
          </a:xfrm>
        </p:spPr>
        <p:txBody>
          <a:bodyPr>
            <a:normAutofit fontScale="90000"/>
          </a:bodyPr>
          <a:lstStyle/>
          <a:p>
            <a:pPr algn="ctr"/>
            <a:r>
              <a:rPr lang="ja-JP" altLang="en-US" dirty="0" smtClean="0">
                <a:latin typeface="BIZ UDPゴシック" panose="020B0400000000000000" pitchFamily="50" charset="-128"/>
                <a:ea typeface="BIZ UDPゴシック" panose="020B0400000000000000" pitchFamily="50" charset="-128"/>
              </a:rPr>
              <a:t>化学物質適正管理制度における</a:t>
            </a:r>
            <a:r>
              <a:rPr lang="en-US" altLang="ja-JP" dirty="0" smtClean="0">
                <a:latin typeface="BIZ UDPゴシック" panose="020B0400000000000000" pitchFamily="50" charset="-128"/>
                <a:ea typeface="BIZ UDPゴシック" panose="020B0400000000000000" pitchFamily="50" charset="-128"/>
              </a:rPr>
              <a:t/>
            </a:r>
            <a:br>
              <a:rPr lang="en-US" altLang="ja-JP" dirty="0" smtClean="0">
                <a:latin typeface="BIZ UDPゴシック" panose="020B0400000000000000" pitchFamily="50" charset="-128"/>
                <a:ea typeface="BIZ UDPゴシック" panose="020B0400000000000000" pitchFamily="50" charset="-128"/>
              </a:rPr>
            </a:br>
            <a:r>
              <a:rPr lang="en-US" altLang="ja-JP" dirty="0" smtClean="0">
                <a:latin typeface="BIZ UDPゴシック" panose="020B0400000000000000" pitchFamily="50" charset="-128"/>
                <a:ea typeface="BIZ UDPゴシック" panose="020B0400000000000000" pitchFamily="50" charset="-128"/>
              </a:rPr>
              <a:t>VOC</a:t>
            </a:r>
            <a:r>
              <a:rPr lang="ja-JP" altLang="en-US" dirty="0" smtClean="0">
                <a:latin typeface="BIZ UDPゴシック" panose="020B0400000000000000" pitchFamily="50" charset="-128"/>
                <a:ea typeface="BIZ UDPゴシック" panose="020B0400000000000000" pitchFamily="50" charset="-128"/>
              </a:rPr>
              <a:t>排出削減対策に</a:t>
            </a:r>
            <a:r>
              <a:rPr lang="ja-JP" altLang="en-US" dirty="0">
                <a:latin typeface="BIZ UDPゴシック" panose="020B0400000000000000" pitchFamily="50" charset="-128"/>
                <a:ea typeface="BIZ UDPゴシック" panose="020B0400000000000000" pitchFamily="50" charset="-128"/>
              </a:rPr>
              <a:t>ついて</a:t>
            </a:r>
            <a:br>
              <a:rPr lang="ja-JP" altLang="en-US" dirty="0">
                <a:latin typeface="BIZ UDPゴシック" panose="020B0400000000000000" pitchFamily="50" charset="-128"/>
                <a:ea typeface="BIZ UDPゴシック" panose="020B0400000000000000" pitchFamily="50" charset="-128"/>
              </a:rPr>
            </a:br>
            <a:endParaRPr lang="ja-JP" altLang="en-US" dirty="0">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67904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684610" y="254391"/>
            <a:ext cx="6984793" cy="811237"/>
          </a:xfrm>
        </p:spPr>
        <p:txBody>
          <a:bodyPr>
            <a:normAutofit/>
          </a:bodyPr>
          <a:lstStyle/>
          <a:p>
            <a:r>
              <a:rPr kumimoji="1" lang="en-US" altLang="ja-JP" sz="2800" dirty="0" smtClean="0">
                <a:latin typeface="BIZ UDPゴシック" panose="020B0400000000000000" pitchFamily="50" charset="-128"/>
                <a:ea typeface="BIZ UDPゴシック" panose="020B0400000000000000" pitchFamily="50" charset="-128"/>
              </a:rPr>
              <a:t>VOC</a:t>
            </a:r>
            <a:r>
              <a:rPr kumimoji="1" lang="ja-JP" altLang="en-US" sz="2800" dirty="0" smtClean="0">
                <a:latin typeface="BIZ UDPゴシック" panose="020B0400000000000000" pitchFamily="50" charset="-128"/>
                <a:ea typeface="BIZ UDPゴシック" panose="020B0400000000000000" pitchFamily="50" charset="-128"/>
              </a:rPr>
              <a:t>排出削減事例</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a:t>
            </a:fld>
            <a:endParaRPr lang="en-US">
              <a:solidFill>
                <a:srgbClr val="000000"/>
              </a:solidFill>
              <a:latin typeface="BIZ UDPゴシック" panose="020B0400000000000000" pitchFamily="50" charset="-128"/>
              <a:ea typeface="BIZ UDPゴシック" panose="020B0400000000000000" pitchFamily="50" charset="-128"/>
            </a:endParaRPr>
          </a:p>
        </p:txBody>
      </p:sp>
      <p:sp>
        <p:nvSpPr>
          <p:cNvPr id="3" name="コンテンツ プレースホルダー 2"/>
          <p:cNvSpPr>
            <a:spLocks noGrp="1"/>
          </p:cNvSpPr>
          <p:nvPr>
            <p:ph idx="1"/>
          </p:nvPr>
        </p:nvSpPr>
        <p:spPr>
          <a:xfrm>
            <a:off x="684610" y="1823451"/>
            <a:ext cx="7936265" cy="821935"/>
          </a:xfrm>
        </p:spPr>
        <p:txBody>
          <a:bodyPr vert="horz" lIns="91440" tIns="45720" rIns="91440" bIns="45720" rtlCol="0">
            <a:noAutofit/>
          </a:bodyPr>
          <a:lstStyle/>
          <a:p>
            <a:pPr marL="0" indent="0">
              <a:lnSpc>
                <a:spcPct val="150000"/>
              </a:lnSpc>
              <a:buNone/>
            </a:pPr>
            <a:r>
              <a:rPr lang="en-US" altLang="ja-JP" sz="1600" dirty="0" smtClean="0">
                <a:latin typeface="BIZ UDPゴシック" panose="020B0400000000000000" pitchFamily="50" charset="-128"/>
                <a:ea typeface="BIZ UDPゴシック" panose="020B0400000000000000" pitchFamily="50" charset="-128"/>
              </a:rPr>
              <a:t>(1)</a:t>
            </a:r>
            <a:r>
              <a:rPr lang="ja-JP" altLang="en-US" sz="1600" dirty="0" smtClean="0">
                <a:latin typeface="BIZ UDPゴシック" panose="020B0400000000000000" pitchFamily="50" charset="-128"/>
                <a:ea typeface="BIZ UDPゴシック" panose="020B0400000000000000" pitchFamily="50" charset="-128"/>
              </a:rPr>
              <a:t>物質の代替</a:t>
            </a:r>
            <a:endParaRPr lang="ja-JP" altLang="en-US" sz="1600" dirty="0">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777019E5-109A-4327-8DD8-5AB68BDCE84C}"/>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a:t>
            </a:fld>
            <a:endParaRPr lang="en-US">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682812230"/>
              </p:ext>
            </p:extLst>
          </p:nvPr>
        </p:nvGraphicFramePr>
        <p:xfrm>
          <a:off x="684611" y="2272398"/>
          <a:ext cx="8666176" cy="4282580"/>
        </p:xfrm>
        <a:graphic>
          <a:graphicData uri="http://schemas.openxmlformats.org/drawingml/2006/table">
            <a:tbl>
              <a:tblPr firstRow="1" firstCol="1" bandRow="1">
                <a:tableStyleId>{5C22544A-7EE6-4342-B048-85BDC9FD1C3A}</a:tableStyleId>
              </a:tblPr>
              <a:tblGrid>
                <a:gridCol w="1401766">
                  <a:extLst>
                    <a:ext uri="{9D8B030D-6E8A-4147-A177-3AD203B41FA5}">
                      <a16:colId xmlns:a16="http://schemas.microsoft.com/office/drawing/2014/main" val="2189663666"/>
                    </a:ext>
                  </a:extLst>
                </a:gridCol>
                <a:gridCol w="1931831">
                  <a:extLst>
                    <a:ext uri="{9D8B030D-6E8A-4147-A177-3AD203B41FA5}">
                      <a16:colId xmlns:a16="http://schemas.microsoft.com/office/drawing/2014/main" val="541233259"/>
                    </a:ext>
                  </a:extLst>
                </a:gridCol>
                <a:gridCol w="5332579">
                  <a:extLst>
                    <a:ext uri="{9D8B030D-6E8A-4147-A177-3AD203B41FA5}">
                      <a16:colId xmlns:a16="http://schemas.microsoft.com/office/drawing/2014/main" val="1421241417"/>
                    </a:ext>
                  </a:extLst>
                </a:gridCol>
              </a:tblGrid>
              <a:tr h="373797">
                <a:tc>
                  <a:txBody>
                    <a:bodyPr/>
                    <a:lstStyle/>
                    <a:p>
                      <a:pPr algn="ctr">
                        <a:lnSpc>
                          <a:spcPts val="1500"/>
                        </a:lnSpc>
                        <a:spcAft>
                          <a:spcPts val="0"/>
                        </a:spcAft>
                      </a:pPr>
                      <a:r>
                        <a:rPr lang="ja-JP" altLang="en-US" sz="1400" kern="100" dirty="0" smtClean="0">
                          <a:solidFill>
                            <a:schemeClr val="tx1"/>
                          </a:solidFill>
                          <a:effectLst/>
                        </a:rPr>
                        <a:t>対策の種類</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7642" marR="57642" marT="36000" marB="0" anchor="ctr">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500"/>
                        </a:lnSpc>
                        <a:spcAft>
                          <a:spcPts val="0"/>
                        </a:spcAft>
                      </a:pPr>
                      <a:r>
                        <a:rPr lang="ja-JP" sz="1400" kern="100" dirty="0">
                          <a:solidFill>
                            <a:schemeClr val="tx1"/>
                          </a:solidFill>
                          <a:effectLst/>
                        </a:rPr>
                        <a:t>業種</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7642" marR="57642" marT="36000" marB="0" anchor="ctr">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500"/>
                        </a:lnSpc>
                        <a:spcAft>
                          <a:spcPts val="0"/>
                        </a:spcAft>
                      </a:pPr>
                      <a:r>
                        <a:rPr lang="ja-JP" sz="1400" kern="100" dirty="0">
                          <a:solidFill>
                            <a:schemeClr val="tx1"/>
                          </a:solidFill>
                          <a:effectLst/>
                        </a:rPr>
                        <a:t>具体的な内容</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7642" marR="57642" marT="36000" marB="0" anchor="ctr">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18611305"/>
                  </a:ext>
                </a:extLst>
              </a:tr>
              <a:tr h="311214">
                <a:tc rowSpan="3">
                  <a:txBody>
                    <a:bodyPr/>
                    <a:lstStyle/>
                    <a:p>
                      <a:pPr algn="just">
                        <a:lnSpc>
                          <a:spcPts val="1500"/>
                        </a:lnSpc>
                        <a:spcAft>
                          <a:spcPts val="0"/>
                        </a:spcAft>
                      </a:pPr>
                      <a:r>
                        <a:rPr lang="ja-JP" sz="1400" kern="100" dirty="0">
                          <a:solidFill>
                            <a:schemeClr val="tx1"/>
                          </a:solidFill>
                          <a:effectLst/>
                        </a:rPr>
                        <a:t>非</a:t>
                      </a:r>
                      <a:r>
                        <a:rPr lang="en-US" sz="1400" kern="100" dirty="0">
                          <a:solidFill>
                            <a:schemeClr val="tx1"/>
                          </a:solidFill>
                          <a:effectLst/>
                        </a:rPr>
                        <a:t>VOC</a:t>
                      </a:r>
                      <a:r>
                        <a:rPr lang="ja-JP" sz="1400" kern="100" dirty="0" smtClean="0">
                          <a:solidFill>
                            <a:schemeClr val="tx1"/>
                          </a:solidFill>
                          <a:effectLst/>
                        </a:rPr>
                        <a:t>化</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7642" marR="57642" marT="36000" marB="0"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ts val="1500"/>
                        </a:lnSpc>
                        <a:spcAft>
                          <a:spcPts val="0"/>
                        </a:spcAft>
                      </a:pPr>
                      <a:r>
                        <a:rPr lang="ja-JP" sz="1400" kern="100" dirty="0">
                          <a:solidFill>
                            <a:schemeClr val="tx1"/>
                          </a:solidFill>
                          <a:effectLst/>
                        </a:rPr>
                        <a:t>窯業・土石製品製造業</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7642" marR="57642" marT="36000" marB="0"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ts val="1500"/>
                        </a:lnSpc>
                        <a:spcAft>
                          <a:spcPts val="0"/>
                        </a:spcAft>
                      </a:pPr>
                      <a:r>
                        <a:rPr lang="ja-JP" sz="1400" kern="100" dirty="0">
                          <a:solidFill>
                            <a:schemeClr val="tx1"/>
                          </a:solidFill>
                          <a:effectLst/>
                        </a:rPr>
                        <a:t>建築資材製造における下塗り工程において、有機溶剤塗料から水性塗料へ代替したことで、エチルベンゼン、キシレン、トルエンの使用量を</a:t>
                      </a:r>
                      <a:r>
                        <a:rPr lang="en-US" sz="1400" kern="100" dirty="0">
                          <a:solidFill>
                            <a:schemeClr val="tx1"/>
                          </a:solidFill>
                          <a:effectLst/>
                        </a:rPr>
                        <a:t>40</a:t>
                      </a:r>
                      <a:r>
                        <a:rPr lang="ja-JP" sz="1400" kern="100" dirty="0">
                          <a:solidFill>
                            <a:schemeClr val="tx1"/>
                          </a:solidFill>
                          <a:effectLst/>
                        </a:rPr>
                        <a:t>％削減した。</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7642" marR="57642" marT="36000" marB="0"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39892204"/>
                  </a:ext>
                </a:extLst>
              </a:tr>
              <a:tr h="311214">
                <a:tc vMerge="1">
                  <a:txBody>
                    <a:bodyPr/>
                    <a:lstStyle/>
                    <a:p>
                      <a:pPr algn="just">
                        <a:lnSpc>
                          <a:spcPts val="1500"/>
                        </a:lnSpc>
                        <a:spcAft>
                          <a:spcPts val="0"/>
                        </a:spcAft>
                      </a:pP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7642" marR="57642" marT="3600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457200" rtl="0" eaLnBrk="1" fontAlgn="auto" latinLnBrk="0" hangingPunct="1">
                        <a:lnSpc>
                          <a:spcPts val="1500"/>
                        </a:lnSpc>
                        <a:spcBef>
                          <a:spcPts val="0"/>
                        </a:spcBef>
                        <a:spcAft>
                          <a:spcPts val="0"/>
                        </a:spcAft>
                        <a:buClrTx/>
                        <a:buSzTx/>
                        <a:buFontTx/>
                        <a:buNone/>
                        <a:tabLst/>
                        <a:defRPr/>
                      </a:pPr>
                      <a:r>
                        <a:rPr lang="ja-JP" altLang="ja-JP" sz="1400" kern="100" dirty="0" smtClean="0">
                          <a:solidFill>
                            <a:schemeClr val="tx1"/>
                          </a:solidFill>
                          <a:effectLst/>
                        </a:rPr>
                        <a:t>電気機械器具製造業</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7642" marR="57642" marT="36000" marB="0"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ts val="1500"/>
                        </a:lnSpc>
                        <a:spcAft>
                          <a:spcPts val="0"/>
                        </a:spcAft>
                      </a:pPr>
                      <a:r>
                        <a:rPr lang="ja-JP" sz="1400" kern="100" dirty="0">
                          <a:solidFill>
                            <a:schemeClr val="tx1"/>
                          </a:solidFill>
                          <a:effectLst/>
                        </a:rPr>
                        <a:t>電子部品の洗浄剤として使用していたアセトンの代替について洗浄装置メーカーとともに検討し、危険物に該当しない代替物質に全量切り替えた。</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7642" marR="57642" marT="36000" marB="0"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86329562"/>
                  </a:ext>
                </a:extLst>
              </a:tr>
              <a:tr h="826502">
                <a:tc vMerge="1">
                  <a:txBody>
                    <a:bodyPr/>
                    <a:lstStyle/>
                    <a:p>
                      <a:pPr algn="just">
                        <a:lnSpc>
                          <a:spcPts val="1500"/>
                        </a:lnSpc>
                        <a:spcAft>
                          <a:spcPts val="0"/>
                        </a:spcAft>
                      </a:pP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7642" marR="57642" marT="3600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ts val="1500"/>
                        </a:lnSpc>
                        <a:spcAft>
                          <a:spcPts val="0"/>
                        </a:spcAft>
                      </a:pPr>
                      <a:r>
                        <a:rPr lang="ja-JP" sz="1400" kern="100" dirty="0">
                          <a:solidFill>
                            <a:schemeClr val="tx1"/>
                          </a:solidFill>
                          <a:effectLst/>
                        </a:rPr>
                        <a:t>窯業・土石製品製造業</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7642" marR="57642" marT="36000" marB="0"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ts val="1500"/>
                        </a:lnSpc>
                        <a:spcAft>
                          <a:spcPts val="0"/>
                        </a:spcAft>
                      </a:pPr>
                      <a:r>
                        <a:rPr lang="ja-JP" sz="1400" kern="100" dirty="0">
                          <a:solidFill>
                            <a:schemeClr val="tx1"/>
                          </a:solidFill>
                          <a:effectLst/>
                        </a:rPr>
                        <a:t>製造工程における油分除去の洗浄剤として使用していた塩化メチレンについて、再生装置を導入することにより、使用量を削減した。さらに、非</a:t>
                      </a:r>
                      <a:r>
                        <a:rPr lang="en-US" sz="1400" kern="100" dirty="0">
                          <a:solidFill>
                            <a:schemeClr val="tx1"/>
                          </a:solidFill>
                          <a:effectLst/>
                        </a:rPr>
                        <a:t>VOC</a:t>
                      </a:r>
                      <a:r>
                        <a:rPr lang="ja-JP" sz="1400" kern="100" dirty="0">
                          <a:solidFill>
                            <a:schemeClr val="tx1"/>
                          </a:solidFill>
                          <a:effectLst/>
                        </a:rPr>
                        <a:t>系</a:t>
                      </a:r>
                      <a:r>
                        <a:rPr lang="ja-JP" sz="1400" kern="100" dirty="0" smtClean="0">
                          <a:solidFill>
                            <a:schemeClr val="tx1"/>
                          </a:solidFill>
                          <a:effectLst/>
                        </a:rPr>
                        <a:t>洗浄剤</a:t>
                      </a:r>
                      <a:r>
                        <a:rPr lang="ja-JP" altLang="en-US" sz="1400" kern="100" dirty="0" smtClean="0">
                          <a:solidFill>
                            <a:schemeClr val="tx1"/>
                          </a:solidFill>
                          <a:effectLst/>
                        </a:rPr>
                        <a:t>に代替し</a:t>
                      </a:r>
                      <a:r>
                        <a:rPr lang="ja-JP" sz="1400" kern="100" dirty="0" smtClean="0">
                          <a:solidFill>
                            <a:schemeClr val="tx1"/>
                          </a:solidFill>
                          <a:effectLst/>
                        </a:rPr>
                        <a:t>、</a:t>
                      </a:r>
                      <a:r>
                        <a:rPr lang="ja-JP" sz="1400" kern="100" dirty="0">
                          <a:solidFill>
                            <a:schemeClr val="tx1"/>
                          </a:solidFill>
                          <a:effectLst/>
                        </a:rPr>
                        <a:t>塩化メチレンを用いた洗浄施設を廃止した。</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7642" marR="57642" marT="36000" marB="0"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8122353"/>
                  </a:ext>
                </a:extLst>
              </a:tr>
              <a:tr h="622427">
                <a:tc>
                  <a:txBody>
                    <a:bodyPr/>
                    <a:lstStyle/>
                    <a:p>
                      <a:pPr marL="0" marR="0" lvl="0" indent="0" algn="just" defTabSz="457200" rtl="0" eaLnBrk="1" fontAlgn="auto" latinLnBrk="0" hangingPunct="1">
                        <a:lnSpc>
                          <a:spcPts val="1500"/>
                        </a:lnSpc>
                        <a:spcBef>
                          <a:spcPts val="0"/>
                        </a:spcBef>
                        <a:spcAft>
                          <a:spcPts val="0"/>
                        </a:spcAft>
                        <a:buClrTx/>
                        <a:buSzTx/>
                        <a:buFontTx/>
                        <a:buNone/>
                        <a:tabLst/>
                        <a:defRPr/>
                      </a:pPr>
                      <a:r>
                        <a:rPr lang="ja-JP" altLang="en-US" sz="1400" kern="100" dirty="0" smtClean="0">
                          <a:solidFill>
                            <a:schemeClr val="tx1"/>
                          </a:solidFill>
                          <a:effectLst/>
                        </a:rPr>
                        <a:t>低</a:t>
                      </a:r>
                      <a:r>
                        <a:rPr lang="en-US" altLang="ja-JP" sz="1400" kern="100" dirty="0" smtClean="0">
                          <a:solidFill>
                            <a:schemeClr val="tx1"/>
                          </a:solidFill>
                          <a:effectLst/>
                        </a:rPr>
                        <a:t>VOC</a:t>
                      </a:r>
                      <a:r>
                        <a:rPr lang="ja-JP" altLang="ja-JP" sz="1400" kern="100" dirty="0" smtClean="0">
                          <a:solidFill>
                            <a:schemeClr val="tx1"/>
                          </a:solidFill>
                          <a:effectLst/>
                        </a:rPr>
                        <a:t>化</a:t>
                      </a:r>
                      <a:endParaRPr lang="ja-JP" altLang="en-US" sz="1400" kern="100" dirty="0" smtClean="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7642" marR="57642" marT="36000" marB="0"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ts val="1500"/>
                        </a:lnSpc>
                        <a:spcAft>
                          <a:spcPts val="0"/>
                        </a:spcAft>
                      </a:pPr>
                      <a:r>
                        <a:rPr lang="ja-JP" sz="1400" kern="100" dirty="0">
                          <a:solidFill>
                            <a:schemeClr val="tx1"/>
                          </a:solidFill>
                          <a:effectLst/>
                        </a:rPr>
                        <a:t>一般機械器具製造業</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7642" marR="57642" marT="36000" marB="0"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ts val="1500"/>
                        </a:lnSpc>
                        <a:spcAft>
                          <a:spcPts val="0"/>
                        </a:spcAft>
                      </a:pPr>
                      <a:r>
                        <a:rPr lang="ja-JP" sz="1400" kern="100" dirty="0">
                          <a:solidFill>
                            <a:schemeClr val="tx1"/>
                          </a:solidFill>
                          <a:effectLst/>
                        </a:rPr>
                        <a:t>熱処理工程の雰囲気ガスとして使用されているメチルアルコールから都市ガスへの代替を進めることにより、</a:t>
                      </a:r>
                      <a:r>
                        <a:rPr lang="en-US" sz="1400" kern="100" dirty="0">
                          <a:solidFill>
                            <a:schemeClr val="tx1"/>
                          </a:solidFill>
                          <a:effectLst/>
                        </a:rPr>
                        <a:t>VOC</a:t>
                      </a:r>
                      <a:r>
                        <a:rPr lang="ja-JP" sz="1400" kern="100" dirty="0">
                          <a:solidFill>
                            <a:schemeClr val="tx1"/>
                          </a:solidFill>
                          <a:effectLst/>
                        </a:rPr>
                        <a:t>の取扱量を８％削減した。</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7642" marR="57642" marT="36000" marB="0"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39270008"/>
                  </a:ext>
                </a:extLst>
              </a:tr>
              <a:tr h="622427">
                <a:tc rowSpan="2">
                  <a:txBody>
                    <a:bodyPr/>
                    <a:lstStyle/>
                    <a:p>
                      <a:pPr algn="just">
                        <a:lnSpc>
                          <a:spcPts val="1500"/>
                        </a:lnSpc>
                        <a:spcAft>
                          <a:spcPts val="0"/>
                        </a:spcAft>
                      </a:pPr>
                      <a:r>
                        <a:rPr lang="ja-JP" sz="1400" kern="100" dirty="0">
                          <a:solidFill>
                            <a:schemeClr val="tx1"/>
                          </a:solidFill>
                          <a:effectLst/>
                        </a:rPr>
                        <a:t>ノントルエン化</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7642" marR="57642" marT="36000" marB="0"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ts val="1500"/>
                        </a:lnSpc>
                        <a:spcAft>
                          <a:spcPts val="0"/>
                        </a:spcAft>
                      </a:pPr>
                      <a:r>
                        <a:rPr lang="ja-JP" sz="1400" kern="100" dirty="0">
                          <a:solidFill>
                            <a:schemeClr val="tx1"/>
                          </a:solidFill>
                          <a:effectLst/>
                        </a:rPr>
                        <a:t>パルプ・紙・紙加工品製造業</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7642" marR="57642" marT="36000" marB="0"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ts val="1500"/>
                        </a:lnSpc>
                        <a:spcAft>
                          <a:spcPts val="0"/>
                        </a:spcAft>
                      </a:pPr>
                      <a:r>
                        <a:rPr lang="ja-JP" sz="1400" kern="100" dirty="0">
                          <a:solidFill>
                            <a:schemeClr val="tx1"/>
                          </a:solidFill>
                          <a:effectLst/>
                        </a:rPr>
                        <a:t>メーカーの要望により、ラミネート処理のコーティング工程で使用するトルエン含有の接着剤をノントルエン接着剤に代替することで、トルエンの使用量を</a:t>
                      </a:r>
                      <a:r>
                        <a:rPr lang="en-US" sz="1400" kern="100" dirty="0">
                          <a:solidFill>
                            <a:schemeClr val="tx1"/>
                          </a:solidFill>
                          <a:effectLst/>
                        </a:rPr>
                        <a:t>35</a:t>
                      </a:r>
                      <a:r>
                        <a:rPr lang="ja-JP" sz="1400" kern="100" dirty="0">
                          <a:solidFill>
                            <a:schemeClr val="tx1"/>
                          </a:solidFill>
                          <a:effectLst/>
                        </a:rPr>
                        <a:t>％削減した。</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7642" marR="57642" marT="36000" marB="0"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4094745"/>
                  </a:ext>
                </a:extLst>
              </a:tr>
              <a:tr h="622427">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a:txBody>
                    <a:bodyPr/>
                    <a:lstStyle/>
                    <a:p>
                      <a:pPr algn="just">
                        <a:lnSpc>
                          <a:spcPts val="1500"/>
                        </a:lnSpc>
                        <a:spcAft>
                          <a:spcPts val="0"/>
                        </a:spcAft>
                      </a:pPr>
                      <a:r>
                        <a:rPr lang="ja-JP" sz="1400" kern="100" dirty="0">
                          <a:solidFill>
                            <a:schemeClr val="tx1"/>
                          </a:solidFill>
                          <a:effectLst/>
                        </a:rPr>
                        <a:t>プラスチック</a:t>
                      </a:r>
                      <a:r>
                        <a:rPr lang="ja-JP" sz="1400" kern="100" dirty="0" smtClean="0">
                          <a:solidFill>
                            <a:schemeClr val="tx1"/>
                          </a:solidFill>
                          <a:effectLst/>
                        </a:rPr>
                        <a:t>製品</a:t>
                      </a:r>
                      <a:endParaRPr lang="en-US" altLang="ja-JP" sz="1400" kern="100" dirty="0" smtClean="0">
                        <a:solidFill>
                          <a:schemeClr val="tx1"/>
                        </a:solidFill>
                        <a:effectLst/>
                      </a:endParaRPr>
                    </a:p>
                    <a:p>
                      <a:pPr algn="just">
                        <a:lnSpc>
                          <a:spcPts val="1500"/>
                        </a:lnSpc>
                        <a:spcAft>
                          <a:spcPts val="0"/>
                        </a:spcAft>
                      </a:pPr>
                      <a:r>
                        <a:rPr lang="ja-JP" sz="1400" kern="100" dirty="0" smtClean="0">
                          <a:solidFill>
                            <a:schemeClr val="tx1"/>
                          </a:solidFill>
                          <a:effectLst/>
                        </a:rPr>
                        <a:t>製造業</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7642" marR="57642" marT="36000" marB="0" anchor="ctr">
                    <a:lnL w="12700" cmpd="sng">
                      <a:noFill/>
                    </a:lnL>
                    <a:lnR w="127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lnSpc>
                          <a:spcPts val="1500"/>
                        </a:lnSpc>
                        <a:spcAft>
                          <a:spcPts val="0"/>
                        </a:spcAft>
                      </a:pPr>
                      <a:r>
                        <a:rPr lang="ja-JP" sz="1400" kern="100" dirty="0">
                          <a:solidFill>
                            <a:schemeClr val="tx1"/>
                          </a:solidFill>
                          <a:effectLst/>
                        </a:rPr>
                        <a:t>包装用フィルム製品のグラビア印刷に使用しているトルエン含有塗料をノントルエンインキに代替することで、トルエンの排出量を</a:t>
                      </a:r>
                      <a:r>
                        <a:rPr lang="en-US" sz="1400" kern="100" dirty="0">
                          <a:solidFill>
                            <a:schemeClr val="tx1"/>
                          </a:solidFill>
                          <a:effectLst/>
                        </a:rPr>
                        <a:t>70</a:t>
                      </a:r>
                      <a:r>
                        <a:rPr lang="ja-JP" sz="1400" kern="100" dirty="0">
                          <a:solidFill>
                            <a:schemeClr val="tx1"/>
                          </a:solidFill>
                          <a:effectLst/>
                        </a:rPr>
                        <a:t>％削減した。</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7642" marR="57642" marT="36000" marB="0" anchor="ctr">
                    <a:lnL w="12700" cmpd="sng">
                      <a:noFill/>
                    </a:lnL>
                    <a:lnR w="127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897538815"/>
                  </a:ext>
                </a:extLst>
              </a:tr>
            </a:tbl>
          </a:graphicData>
        </a:graphic>
      </p:graphicFrame>
      <p:sp>
        <p:nvSpPr>
          <p:cNvPr id="12" name="コンテンツ プレースホルダー 2"/>
          <p:cNvSpPr txBox="1">
            <a:spLocks/>
          </p:cNvSpPr>
          <p:nvPr/>
        </p:nvSpPr>
        <p:spPr>
          <a:xfrm>
            <a:off x="684609" y="710418"/>
            <a:ext cx="8523785" cy="111303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1600" dirty="0" smtClean="0">
                <a:latin typeface="BIZ UDPゴシック" panose="020B0400000000000000" pitchFamily="50" charset="-128"/>
                <a:ea typeface="BIZ UDPゴシック" panose="020B0400000000000000" pitchFamily="50" charset="-128"/>
              </a:rPr>
              <a:t>大阪府化学物質適正管理指針に基づき大阪府内の事業者が自主的に実施した</a:t>
            </a:r>
            <a:r>
              <a:rPr lang="en-US" altLang="ja-JP" sz="1600" dirty="0" smtClean="0">
                <a:latin typeface="BIZ UDPゴシック" panose="020B0400000000000000" pitchFamily="50" charset="-128"/>
                <a:ea typeface="BIZ UDPゴシック" panose="020B0400000000000000" pitchFamily="50" charset="-128"/>
              </a:rPr>
              <a:t>VOC</a:t>
            </a:r>
            <a:r>
              <a:rPr lang="ja-JP" altLang="en-US" sz="1600" dirty="0" smtClean="0">
                <a:latin typeface="BIZ UDPゴシック" panose="020B0400000000000000" pitchFamily="50" charset="-128"/>
                <a:ea typeface="BIZ UDPゴシック" panose="020B0400000000000000" pitchFamily="50" charset="-128"/>
              </a:rPr>
              <a:t>排出量削減の取組事例について、府及び化学物質管理に係る権限移譲市町村（令和２年４月１日時点で</a:t>
            </a:r>
            <a:r>
              <a:rPr lang="en-US" altLang="ja-JP" sz="1600" dirty="0" smtClean="0">
                <a:latin typeface="BIZ UDPゴシック" panose="020B0400000000000000" pitchFamily="50" charset="-128"/>
                <a:ea typeface="BIZ UDPゴシック" panose="020B0400000000000000" pitchFamily="50" charset="-128"/>
              </a:rPr>
              <a:t>26</a:t>
            </a:r>
            <a:r>
              <a:rPr lang="ja-JP" altLang="en-US" sz="1600" dirty="0" smtClean="0">
                <a:latin typeface="BIZ UDPゴシック" panose="020B0400000000000000" pitchFamily="50" charset="-128"/>
                <a:ea typeface="BIZ UDPゴシック" panose="020B0400000000000000" pitchFamily="50" charset="-128"/>
              </a:rPr>
              <a:t>市町村）がヒアリング、立入検査等により把握した情報より、対策の種類ごとにとりまとめた。</a:t>
            </a:r>
            <a:endParaRPr lang="en-US" altLang="ja-JP" sz="16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971892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2" name="タイトル 1"/>
          <p:cNvSpPr>
            <a:spLocks noGrp="1"/>
          </p:cNvSpPr>
          <p:nvPr>
            <p:ph type="title"/>
          </p:nvPr>
        </p:nvSpPr>
        <p:spPr>
          <a:xfrm>
            <a:off x="684610" y="262471"/>
            <a:ext cx="6984793" cy="568261"/>
          </a:xfrm>
        </p:spPr>
        <p:txBody>
          <a:bodyPr>
            <a:normAutofit/>
          </a:bodyPr>
          <a:lstStyle/>
          <a:p>
            <a:r>
              <a:rPr kumimoji="1" lang="en-US" altLang="ja-JP" sz="2800" dirty="0" smtClean="0">
                <a:latin typeface="BIZ UDPゴシック" panose="020B0400000000000000" pitchFamily="50" charset="-128"/>
                <a:ea typeface="BIZ UDPゴシック" panose="020B0400000000000000" pitchFamily="50" charset="-128"/>
              </a:rPr>
              <a:t>VOC</a:t>
            </a:r>
            <a:r>
              <a:rPr kumimoji="1" lang="ja-JP" altLang="en-US" sz="2800" dirty="0" smtClean="0">
                <a:latin typeface="BIZ UDPゴシック" panose="020B0400000000000000" pitchFamily="50" charset="-128"/>
                <a:ea typeface="BIZ UDPゴシック" panose="020B0400000000000000" pitchFamily="50" charset="-128"/>
              </a:rPr>
              <a:t>排出削減事例</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041362"/>
            <a:ext cx="555213" cy="365125"/>
          </a:xfrm>
        </p:spPr>
        <p:txBody>
          <a:bodyP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519954A3-9DFD-4C44-94BA-B95130A3BA1C}" type="slidenum">
              <a:rPr kumimoji="0" lang="en-US" sz="900" b="0" i="0" u="none" strike="noStrike" kern="1200" cap="none" spc="0" normalizeH="0" baseline="0" noProof="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pPr marL="0" marR="0" lvl="0" indent="0" algn="r" defTabSz="457200" rtl="0" eaLnBrk="1" fontAlgn="auto" latinLnBrk="0" hangingPunct="1">
                <a:lnSpc>
                  <a:spcPct val="100000"/>
                </a:lnSpc>
                <a:spcBef>
                  <a:spcPts val="0"/>
                </a:spcBef>
                <a:spcAft>
                  <a:spcPts val="600"/>
                </a:spcAft>
                <a:buClrTx/>
                <a:buSzTx/>
                <a:buFontTx/>
                <a:buNone/>
                <a:tabLst/>
                <a:defRPr/>
              </a:pPr>
              <a:t>3</a:t>
            </a:fld>
            <a:endParaRPr kumimoji="0" lang="en-US" sz="9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3" name="コンテンツ プレースホルダー 2"/>
          <p:cNvSpPr>
            <a:spLocks noGrp="1"/>
          </p:cNvSpPr>
          <p:nvPr>
            <p:ph idx="1"/>
          </p:nvPr>
        </p:nvSpPr>
        <p:spPr>
          <a:xfrm>
            <a:off x="684610" y="788723"/>
            <a:ext cx="7936265" cy="472357"/>
          </a:xfrm>
        </p:spPr>
        <p:txBody>
          <a:bodyPr vert="horz" lIns="91440" tIns="45720" rIns="91440" bIns="45720" rtlCol="0">
            <a:noAutofit/>
          </a:bodyPr>
          <a:lstStyle/>
          <a:p>
            <a:pPr marL="0" indent="0">
              <a:lnSpc>
                <a:spcPct val="150000"/>
              </a:lnSpc>
              <a:buNone/>
            </a:pPr>
            <a:r>
              <a:rPr lang="ja-JP" altLang="en-US" sz="1600" dirty="0" smtClean="0">
                <a:latin typeface="BIZ UDPゴシック" panose="020B0400000000000000" pitchFamily="50" charset="-128"/>
                <a:ea typeface="BIZ UDPゴシック" panose="020B0400000000000000" pitchFamily="50" charset="-128"/>
              </a:rPr>
              <a:t>（２）工程の変更、改良</a:t>
            </a:r>
            <a:endParaRPr lang="ja-JP" altLang="en-US" sz="1600" dirty="0">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777019E5-109A-4327-8DD8-5AB68BDCE84C}"/>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600"/>
              </a:spcAft>
              <a:buClrTx/>
              <a:buSzTx/>
              <a:buFontTx/>
              <a:buNone/>
              <a:tabLst/>
              <a:defRPr/>
            </a:pPr>
            <a:fld id="{519954A3-9DFD-4C44-94BA-B95130A3BA1C}" type="slidenum">
              <a:rPr kumimoji="0" lang="en-US" sz="900" b="0" i="0" u="none" strike="noStrike" kern="1200" cap="none" spc="0" normalizeH="0" baseline="0" noProof="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pPr marL="0" marR="0" lvl="0" indent="0" algn="r" defTabSz="457200" rtl="0" eaLnBrk="1" fontAlgn="auto" latinLnBrk="0" hangingPunct="1">
                <a:lnSpc>
                  <a:spcPct val="100000"/>
                </a:lnSpc>
                <a:spcBef>
                  <a:spcPts val="0"/>
                </a:spcBef>
                <a:spcAft>
                  <a:spcPts val="600"/>
                </a:spcAft>
                <a:buClrTx/>
                <a:buSzTx/>
                <a:buFontTx/>
                <a:buNone/>
                <a:tabLst/>
                <a:defRPr/>
              </a:pPr>
              <a:t>3</a:t>
            </a:fld>
            <a:endParaRPr kumimoji="0" lang="en-US" sz="9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graphicFrame>
        <p:nvGraphicFramePr>
          <p:cNvPr id="6" name="表 5"/>
          <p:cNvGraphicFramePr>
            <a:graphicFrameLocks noGrp="1"/>
          </p:cNvGraphicFramePr>
          <p:nvPr>
            <p:extLst>
              <p:ext uri="{D42A27DB-BD31-4B8C-83A1-F6EECF244321}">
                <p14:modId xmlns:p14="http://schemas.microsoft.com/office/powerpoint/2010/main" val="1344259304"/>
              </p:ext>
            </p:extLst>
          </p:nvPr>
        </p:nvGraphicFramePr>
        <p:xfrm>
          <a:off x="684610" y="1222520"/>
          <a:ext cx="8648551" cy="5614956"/>
        </p:xfrm>
        <a:graphic>
          <a:graphicData uri="http://schemas.openxmlformats.org/drawingml/2006/table">
            <a:tbl>
              <a:tblPr firstRow="1" firstCol="1" bandRow="1">
                <a:tableStyleId>{5C22544A-7EE6-4342-B048-85BDC9FD1C3A}</a:tableStyleId>
              </a:tblPr>
              <a:tblGrid>
                <a:gridCol w="1363129">
                  <a:extLst>
                    <a:ext uri="{9D8B030D-6E8A-4147-A177-3AD203B41FA5}">
                      <a16:colId xmlns:a16="http://schemas.microsoft.com/office/drawing/2014/main" val="850759463"/>
                    </a:ext>
                  </a:extLst>
                </a:gridCol>
                <a:gridCol w="1713529">
                  <a:extLst>
                    <a:ext uri="{9D8B030D-6E8A-4147-A177-3AD203B41FA5}">
                      <a16:colId xmlns:a16="http://schemas.microsoft.com/office/drawing/2014/main" val="1900618548"/>
                    </a:ext>
                  </a:extLst>
                </a:gridCol>
                <a:gridCol w="5571893">
                  <a:extLst>
                    <a:ext uri="{9D8B030D-6E8A-4147-A177-3AD203B41FA5}">
                      <a16:colId xmlns:a16="http://schemas.microsoft.com/office/drawing/2014/main" val="2180440734"/>
                    </a:ext>
                  </a:extLst>
                </a:gridCol>
              </a:tblGrid>
              <a:tr h="280379">
                <a:tc>
                  <a:txBody>
                    <a:bodyPr/>
                    <a:lstStyle/>
                    <a:p>
                      <a:pPr algn="ctr">
                        <a:lnSpc>
                          <a:spcPts val="1600"/>
                        </a:lnSpc>
                        <a:spcAft>
                          <a:spcPts val="0"/>
                        </a:spcAft>
                      </a:pPr>
                      <a:r>
                        <a:rPr lang="ja-JP" altLang="en-US" sz="1400" kern="100" dirty="0" smtClean="0">
                          <a:solidFill>
                            <a:schemeClr val="tx1"/>
                          </a:solidFill>
                          <a:effectLst/>
                        </a:rPr>
                        <a:t>対策の種類</a:t>
                      </a:r>
                      <a:endParaRPr lang="ja-JP" alt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35646" marR="35646" marT="36000" marB="0" anchor="ctr"/>
                </a:tc>
                <a:tc>
                  <a:txBody>
                    <a:bodyPr/>
                    <a:lstStyle/>
                    <a:p>
                      <a:pPr algn="ctr">
                        <a:lnSpc>
                          <a:spcPts val="1600"/>
                        </a:lnSpc>
                        <a:spcAft>
                          <a:spcPts val="0"/>
                        </a:spcAft>
                      </a:pPr>
                      <a:r>
                        <a:rPr lang="ja-JP" sz="1400" kern="100" dirty="0">
                          <a:solidFill>
                            <a:schemeClr val="tx1"/>
                          </a:solidFill>
                          <a:effectLst/>
                        </a:rPr>
                        <a:t>業種</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35646" marR="35646" marT="36000" marB="0" anchor="ctr"/>
                </a:tc>
                <a:tc>
                  <a:txBody>
                    <a:bodyPr/>
                    <a:lstStyle/>
                    <a:p>
                      <a:pPr algn="ctr">
                        <a:lnSpc>
                          <a:spcPts val="1600"/>
                        </a:lnSpc>
                        <a:spcAft>
                          <a:spcPts val="0"/>
                        </a:spcAft>
                      </a:pPr>
                      <a:r>
                        <a:rPr lang="ja-JP" sz="1400" kern="100" dirty="0">
                          <a:solidFill>
                            <a:schemeClr val="tx1"/>
                          </a:solidFill>
                          <a:effectLst/>
                        </a:rPr>
                        <a:t>具体的な内容</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35646" marR="35646" marT="36000" marB="0" anchor="ctr"/>
                </a:tc>
                <a:extLst>
                  <a:ext uri="{0D108BD9-81ED-4DB2-BD59-A6C34878D82A}">
                    <a16:rowId xmlns:a16="http://schemas.microsoft.com/office/drawing/2014/main" val="1696768636"/>
                  </a:ext>
                </a:extLst>
              </a:tr>
              <a:tr h="369661">
                <a:tc rowSpan="2">
                  <a:txBody>
                    <a:bodyPr/>
                    <a:lstStyle/>
                    <a:p>
                      <a:pPr algn="just">
                        <a:lnSpc>
                          <a:spcPts val="1600"/>
                        </a:lnSpc>
                        <a:spcAft>
                          <a:spcPts val="0"/>
                        </a:spcAft>
                      </a:pPr>
                      <a:r>
                        <a:rPr lang="ja-JP" sz="1400" kern="100" dirty="0">
                          <a:solidFill>
                            <a:schemeClr val="tx1"/>
                          </a:solidFill>
                          <a:effectLst/>
                        </a:rPr>
                        <a:t>回収・再利用</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35646" marR="35646" marT="36000" marB="0" anchor="ctr"/>
                </a:tc>
                <a:tc>
                  <a:txBody>
                    <a:bodyPr/>
                    <a:lstStyle/>
                    <a:p>
                      <a:pPr algn="just">
                        <a:lnSpc>
                          <a:spcPts val="1600"/>
                        </a:lnSpc>
                        <a:spcAft>
                          <a:spcPts val="0"/>
                        </a:spcAft>
                      </a:pPr>
                      <a:r>
                        <a:rPr lang="ja-JP" sz="1400" kern="100" dirty="0">
                          <a:solidFill>
                            <a:schemeClr val="tx1"/>
                          </a:solidFill>
                          <a:effectLst/>
                        </a:rPr>
                        <a:t>電気機械器具製造業</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35646" marR="35646" marT="36000" marB="0" anchor="ctr"/>
                </a:tc>
                <a:tc>
                  <a:txBody>
                    <a:bodyPr/>
                    <a:lstStyle/>
                    <a:p>
                      <a:pPr algn="just">
                        <a:lnSpc>
                          <a:spcPts val="1600"/>
                        </a:lnSpc>
                        <a:spcAft>
                          <a:spcPts val="0"/>
                        </a:spcAft>
                      </a:pPr>
                      <a:r>
                        <a:rPr lang="ja-JP" sz="1400" kern="100" dirty="0">
                          <a:solidFill>
                            <a:schemeClr val="tx1"/>
                          </a:solidFill>
                          <a:effectLst/>
                        </a:rPr>
                        <a:t>自動車部品等に使用する熱硬化性樹脂の製造において、原料であるメチルアルコールを溶媒回収装置で回収し、ボイラー燃料として再利用することで、排出量を</a:t>
                      </a:r>
                      <a:r>
                        <a:rPr lang="en-US" sz="1400" kern="100" dirty="0">
                          <a:solidFill>
                            <a:schemeClr val="tx1"/>
                          </a:solidFill>
                          <a:effectLst/>
                        </a:rPr>
                        <a:t>90</a:t>
                      </a:r>
                      <a:r>
                        <a:rPr lang="ja-JP" sz="1400" kern="100" dirty="0">
                          <a:solidFill>
                            <a:schemeClr val="tx1"/>
                          </a:solidFill>
                          <a:effectLst/>
                        </a:rPr>
                        <a:t>％以上削減した。</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35646" marR="35646" marT="36000" marB="0" anchor="ctr"/>
                </a:tc>
                <a:extLst>
                  <a:ext uri="{0D108BD9-81ED-4DB2-BD59-A6C34878D82A}">
                    <a16:rowId xmlns:a16="http://schemas.microsoft.com/office/drawing/2014/main" val="1326918947"/>
                  </a:ext>
                </a:extLst>
              </a:tr>
              <a:tr h="369661">
                <a:tc vMerge="1">
                  <a:txBody>
                    <a:bodyPr/>
                    <a:lstStyle/>
                    <a:p>
                      <a:endParaRPr kumimoji="1" lang="ja-JP" altLang="en-US"/>
                    </a:p>
                  </a:txBody>
                  <a:tcPr/>
                </a:tc>
                <a:tc>
                  <a:txBody>
                    <a:bodyPr/>
                    <a:lstStyle/>
                    <a:p>
                      <a:pPr algn="just">
                        <a:lnSpc>
                          <a:spcPts val="1600"/>
                        </a:lnSpc>
                        <a:spcAft>
                          <a:spcPts val="0"/>
                        </a:spcAft>
                      </a:pPr>
                      <a:r>
                        <a:rPr lang="ja-JP" sz="1400" kern="100" dirty="0">
                          <a:solidFill>
                            <a:schemeClr val="tx1"/>
                          </a:solidFill>
                          <a:effectLst/>
                        </a:rPr>
                        <a:t>化学工業</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35646" marR="35646" marT="36000" marB="0" anchor="ctr"/>
                </a:tc>
                <a:tc>
                  <a:txBody>
                    <a:bodyPr/>
                    <a:lstStyle/>
                    <a:p>
                      <a:pPr algn="just">
                        <a:lnSpc>
                          <a:spcPts val="1600"/>
                        </a:lnSpc>
                        <a:spcAft>
                          <a:spcPts val="0"/>
                        </a:spcAft>
                      </a:pPr>
                      <a:r>
                        <a:rPr lang="ja-JP" sz="1400" kern="100" dirty="0" smtClean="0">
                          <a:solidFill>
                            <a:schemeClr val="tx1"/>
                          </a:solidFill>
                          <a:effectLst/>
                        </a:rPr>
                        <a:t>合成樹脂製造工程</a:t>
                      </a:r>
                      <a:r>
                        <a:rPr lang="ja-JP" altLang="en-US" sz="1400" kern="100" dirty="0" smtClean="0">
                          <a:solidFill>
                            <a:schemeClr val="tx1"/>
                          </a:solidFill>
                          <a:effectLst/>
                        </a:rPr>
                        <a:t>の</a:t>
                      </a:r>
                      <a:r>
                        <a:rPr lang="ja-JP" sz="1400" kern="100" dirty="0" smtClean="0">
                          <a:solidFill>
                            <a:schemeClr val="tx1"/>
                          </a:solidFill>
                          <a:effectLst/>
                        </a:rPr>
                        <a:t>反応</a:t>
                      </a:r>
                      <a:r>
                        <a:rPr lang="ja-JP" sz="1400" kern="100" dirty="0">
                          <a:solidFill>
                            <a:schemeClr val="tx1"/>
                          </a:solidFill>
                          <a:effectLst/>
                        </a:rPr>
                        <a:t>釜について、減圧回収装置の導入や配管接続により未反応ガスの再利用を可能とし、再利用できないものは燃焼処理を行うことで</a:t>
                      </a:r>
                      <a:r>
                        <a:rPr lang="ja-JP" sz="1400" kern="100" dirty="0" smtClean="0">
                          <a:solidFill>
                            <a:schemeClr val="tx1"/>
                          </a:solidFill>
                          <a:effectLst/>
                        </a:rPr>
                        <a:t>、排出量</a:t>
                      </a:r>
                      <a:r>
                        <a:rPr lang="ja-JP" sz="1400" kern="100" dirty="0">
                          <a:solidFill>
                            <a:schemeClr val="tx1"/>
                          </a:solidFill>
                          <a:effectLst/>
                        </a:rPr>
                        <a:t>を削減した。</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35646" marR="35646" marT="36000" marB="0" anchor="ctr"/>
                </a:tc>
                <a:extLst>
                  <a:ext uri="{0D108BD9-81ED-4DB2-BD59-A6C34878D82A}">
                    <a16:rowId xmlns:a16="http://schemas.microsoft.com/office/drawing/2014/main" val="237307767"/>
                  </a:ext>
                </a:extLst>
              </a:tr>
              <a:tr h="369661">
                <a:tc>
                  <a:txBody>
                    <a:bodyPr/>
                    <a:lstStyle/>
                    <a:p>
                      <a:pPr algn="just">
                        <a:lnSpc>
                          <a:spcPts val="1600"/>
                        </a:lnSpc>
                        <a:spcAft>
                          <a:spcPts val="0"/>
                        </a:spcAft>
                      </a:pPr>
                      <a:r>
                        <a:rPr lang="ja-JP" sz="1400" kern="100" dirty="0">
                          <a:solidFill>
                            <a:schemeClr val="tx1"/>
                          </a:solidFill>
                          <a:effectLst/>
                        </a:rPr>
                        <a:t>切削方法</a:t>
                      </a:r>
                      <a:r>
                        <a:rPr lang="ja-JP" sz="1400" kern="100" dirty="0" smtClean="0">
                          <a:solidFill>
                            <a:schemeClr val="tx1"/>
                          </a:solidFill>
                          <a:effectLst/>
                        </a:rPr>
                        <a:t>の変更</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35646" marR="35646" marT="36000" marB="0" anchor="ctr"/>
                </a:tc>
                <a:tc>
                  <a:txBody>
                    <a:bodyPr/>
                    <a:lstStyle/>
                    <a:p>
                      <a:pPr algn="just">
                        <a:lnSpc>
                          <a:spcPts val="1600"/>
                        </a:lnSpc>
                        <a:spcAft>
                          <a:spcPts val="0"/>
                        </a:spcAft>
                      </a:pPr>
                      <a:r>
                        <a:rPr lang="ja-JP" sz="1400" kern="100" dirty="0">
                          <a:solidFill>
                            <a:schemeClr val="tx1"/>
                          </a:solidFill>
                          <a:effectLst/>
                        </a:rPr>
                        <a:t>金属製品製造業</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35646" marR="35646" marT="36000" marB="0" anchor="ctr"/>
                </a:tc>
                <a:tc>
                  <a:txBody>
                    <a:bodyPr/>
                    <a:lstStyle/>
                    <a:p>
                      <a:pPr algn="just">
                        <a:lnSpc>
                          <a:spcPts val="1600"/>
                        </a:lnSpc>
                        <a:spcAft>
                          <a:spcPts val="0"/>
                        </a:spcAft>
                      </a:pPr>
                      <a:r>
                        <a:rPr lang="ja-JP" sz="1400" kern="100" dirty="0">
                          <a:solidFill>
                            <a:schemeClr val="tx1"/>
                          </a:solidFill>
                          <a:effectLst/>
                        </a:rPr>
                        <a:t>マグネシウム製品の切削時において、乾式切削（切削油を使用しない切削方法）を採用したことで塩化メチレンによる油分除去工程が不要</a:t>
                      </a:r>
                      <a:r>
                        <a:rPr lang="ja-JP" sz="1400" kern="100" dirty="0" smtClean="0">
                          <a:solidFill>
                            <a:schemeClr val="tx1"/>
                          </a:solidFill>
                          <a:effectLst/>
                        </a:rPr>
                        <a:t>となり全廃</a:t>
                      </a:r>
                      <a:r>
                        <a:rPr lang="ja-JP" sz="1400" kern="100" dirty="0">
                          <a:solidFill>
                            <a:schemeClr val="tx1"/>
                          </a:solidFill>
                          <a:effectLst/>
                        </a:rPr>
                        <a:t>した</a:t>
                      </a:r>
                      <a:r>
                        <a:rPr lang="ja-JP" sz="1400" kern="100" dirty="0" smtClean="0">
                          <a:solidFill>
                            <a:schemeClr val="tx1"/>
                          </a:solidFill>
                          <a:effectLst/>
                        </a:rPr>
                        <a:t>。</a:t>
                      </a:r>
                      <a:r>
                        <a:rPr lang="ja-JP" altLang="en-US" sz="1400" kern="100" dirty="0" smtClean="0">
                          <a:solidFill>
                            <a:schemeClr val="tx1"/>
                          </a:solidFill>
                          <a:effectLst/>
                        </a:rPr>
                        <a:t>全廃によるコスト減と工具交換頻度増によるコスト増は同程度。</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35646" marR="35646" marT="36000" marB="0" anchor="ctr"/>
                </a:tc>
                <a:extLst>
                  <a:ext uri="{0D108BD9-81ED-4DB2-BD59-A6C34878D82A}">
                    <a16:rowId xmlns:a16="http://schemas.microsoft.com/office/drawing/2014/main" val="2958197982"/>
                  </a:ext>
                </a:extLst>
              </a:tr>
              <a:tr h="346459">
                <a:tc>
                  <a:txBody>
                    <a:bodyPr/>
                    <a:lstStyle/>
                    <a:p>
                      <a:pPr algn="just">
                        <a:lnSpc>
                          <a:spcPts val="1600"/>
                        </a:lnSpc>
                        <a:spcAft>
                          <a:spcPts val="0"/>
                        </a:spcAft>
                      </a:pPr>
                      <a:r>
                        <a:rPr lang="ja-JP" sz="1400" kern="100" smtClean="0">
                          <a:solidFill>
                            <a:schemeClr val="tx1"/>
                          </a:solidFill>
                          <a:effectLst/>
                        </a:rPr>
                        <a:t>洗浄</a:t>
                      </a:r>
                      <a:r>
                        <a:rPr lang="ja-JP" sz="1400" kern="100" dirty="0">
                          <a:solidFill>
                            <a:schemeClr val="tx1"/>
                          </a:solidFill>
                          <a:effectLst/>
                        </a:rPr>
                        <a:t>方式</a:t>
                      </a:r>
                      <a:r>
                        <a:rPr lang="ja-JP" sz="1400" kern="100" dirty="0" smtClean="0">
                          <a:solidFill>
                            <a:schemeClr val="tx1"/>
                          </a:solidFill>
                          <a:effectLst/>
                        </a:rPr>
                        <a:t>の変更</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35646" marR="35646" marT="36000" marB="0" anchor="ctr"/>
                </a:tc>
                <a:tc>
                  <a:txBody>
                    <a:bodyPr/>
                    <a:lstStyle/>
                    <a:p>
                      <a:pPr algn="just">
                        <a:lnSpc>
                          <a:spcPts val="1600"/>
                        </a:lnSpc>
                        <a:spcAft>
                          <a:spcPts val="0"/>
                        </a:spcAft>
                      </a:pPr>
                      <a:r>
                        <a:rPr lang="ja-JP" sz="1400" kern="100" dirty="0">
                          <a:solidFill>
                            <a:schemeClr val="tx1"/>
                          </a:solidFill>
                          <a:effectLst/>
                        </a:rPr>
                        <a:t>非鉄金属製造業</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35646" marR="35646" marT="36000" marB="0" anchor="ctr"/>
                </a:tc>
                <a:tc>
                  <a:txBody>
                    <a:bodyPr/>
                    <a:lstStyle/>
                    <a:p>
                      <a:pPr algn="just">
                        <a:lnSpc>
                          <a:spcPts val="1600"/>
                        </a:lnSpc>
                        <a:spcAft>
                          <a:spcPts val="0"/>
                        </a:spcAft>
                      </a:pPr>
                      <a:r>
                        <a:rPr lang="ja-JP" sz="1400" kern="100" dirty="0">
                          <a:solidFill>
                            <a:schemeClr val="tx1"/>
                          </a:solidFill>
                          <a:effectLst/>
                        </a:rPr>
                        <a:t>精密機械部品の供給先へ提案し、塩化メチレンによる部品洗浄を高圧水洗浄装置による洗浄に変更し、塩化メチレンの使用を全廃した。</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35646" marR="35646" marT="36000" marB="0" anchor="ctr"/>
                </a:tc>
                <a:extLst>
                  <a:ext uri="{0D108BD9-81ED-4DB2-BD59-A6C34878D82A}">
                    <a16:rowId xmlns:a16="http://schemas.microsoft.com/office/drawing/2014/main" val="943540095"/>
                  </a:ext>
                </a:extLst>
              </a:tr>
              <a:tr h="277245">
                <a:tc>
                  <a:txBody>
                    <a:bodyPr/>
                    <a:lstStyle/>
                    <a:p>
                      <a:pPr algn="just">
                        <a:lnSpc>
                          <a:spcPts val="1600"/>
                        </a:lnSpc>
                        <a:spcAft>
                          <a:spcPts val="0"/>
                        </a:spcAft>
                      </a:pPr>
                      <a:r>
                        <a:rPr lang="ja-JP" sz="1400" kern="100" dirty="0">
                          <a:solidFill>
                            <a:schemeClr val="tx1"/>
                          </a:solidFill>
                          <a:effectLst/>
                        </a:rPr>
                        <a:t>洗浄液の温度の低減</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35646" marR="35646" marT="36000" marB="0" anchor="ctr"/>
                </a:tc>
                <a:tc>
                  <a:txBody>
                    <a:bodyPr/>
                    <a:lstStyle/>
                    <a:p>
                      <a:pPr algn="just">
                        <a:lnSpc>
                          <a:spcPts val="1600"/>
                        </a:lnSpc>
                        <a:spcAft>
                          <a:spcPts val="0"/>
                        </a:spcAft>
                      </a:pPr>
                      <a:r>
                        <a:rPr lang="ja-JP" sz="1400" kern="100" dirty="0">
                          <a:solidFill>
                            <a:schemeClr val="tx1"/>
                          </a:solidFill>
                          <a:effectLst/>
                        </a:rPr>
                        <a:t>一般機械器具製造業</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35646" marR="35646" marT="36000" marB="0" anchor="ctr"/>
                </a:tc>
                <a:tc>
                  <a:txBody>
                    <a:bodyPr/>
                    <a:lstStyle/>
                    <a:p>
                      <a:pPr algn="just">
                        <a:lnSpc>
                          <a:spcPts val="1600"/>
                        </a:lnSpc>
                        <a:spcAft>
                          <a:spcPts val="0"/>
                        </a:spcAft>
                      </a:pPr>
                      <a:r>
                        <a:rPr lang="ja-JP" sz="1400" kern="100" dirty="0">
                          <a:solidFill>
                            <a:schemeClr val="tx1"/>
                          </a:solidFill>
                          <a:effectLst/>
                        </a:rPr>
                        <a:t>エアコン用部品の銅管の洗浄工程で使用する洗浄液（塩化メチレン）の温度を約</a:t>
                      </a:r>
                      <a:r>
                        <a:rPr lang="en-US" sz="1400" kern="100" dirty="0">
                          <a:solidFill>
                            <a:schemeClr val="tx1"/>
                          </a:solidFill>
                          <a:effectLst/>
                        </a:rPr>
                        <a:t>10</a:t>
                      </a:r>
                      <a:r>
                        <a:rPr lang="ja-JP" sz="1400" kern="100" dirty="0">
                          <a:solidFill>
                            <a:schemeClr val="tx1"/>
                          </a:solidFill>
                          <a:effectLst/>
                        </a:rPr>
                        <a:t>℃低減したことにより、製造量５％増加に対し、排出量を</a:t>
                      </a:r>
                      <a:r>
                        <a:rPr lang="en-US" sz="1400" kern="100" dirty="0">
                          <a:solidFill>
                            <a:schemeClr val="tx1"/>
                          </a:solidFill>
                          <a:effectLst/>
                        </a:rPr>
                        <a:t>10</a:t>
                      </a:r>
                      <a:r>
                        <a:rPr lang="ja-JP" sz="1400" kern="100" dirty="0">
                          <a:solidFill>
                            <a:schemeClr val="tx1"/>
                          </a:solidFill>
                          <a:effectLst/>
                        </a:rPr>
                        <a:t>％削減した。</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35646" marR="35646" marT="36000" marB="0" anchor="ctr"/>
                </a:tc>
                <a:extLst>
                  <a:ext uri="{0D108BD9-81ED-4DB2-BD59-A6C34878D82A}">
                    <a16:rowId xmlns:a16="http://schemas.microsoft.com/office/drawing/2014/main" val="1827912710"/>
                  </a:ext>
                </a:extLst>
              </a:tr>
              <a:tr h="1257777">
                <a:tc>
                  <a:txBody>
                    <a:bodyPr/>
                    <a:lstStyle/>
                    <a:p>
                      <a:pPr algn="just">
                        <a:lnSpc>
                          <a:spcPts val="1600"/>
                        </a:lnSpc>
                        <a:spcAft>
                          <a:spcPts val="0"/>
                        </a:spcAft>
                      </a:pPr>
                      <a:r>
                        <a:rPr lang="ja-JP" sz="1400" kern="100" dirty="0">
                          <a:solidFill>
                            <a:schemeClr val="tx1"/>
                          </a:solidFill>
                          <a:effectLst/>
                        </a:rPr>
                        <a:t>溶剤と空気</a:t>
                      </a:r>
                      <a:r>
                        <a:rPr lang="ja-JP" sz="1400" kern="100" dirty="0" smtClean="0">
                          <a:solidFill>
                            <a:schemeClr val="tx1"/>
                          </a:solidFill>
                          <a:effectLst/>
                        </a:rPr>
                        <a:t>の</a:t>
                      </a:r>
                      <a:endParaRPr lang="en-US" altLang="ja-JP" sz="1400" kern="100" dirty="0" smtClean="0">
                        <a:solidFill>
                          <a:schemeClr val="tx1"/>
                        </a:solidFill>
                        <a:effectLst/>
                      </a:endParaRPr>
                    </a:p>
                    <a:p>
                      <a:pPr algn="just">
                        <a:lnSpc>
                          <a:spcPts val="1600"/>
                        </a:lnSpc>
                        <a:spcAft>
                          <a:spcPts val="0"/>
                        </a:spcAft>
                      </a:pPr>
                      <a:r>
                        <a:rPr lang="ja-JP" sz="1400" kern="100" dirty="0" smtClean="0">
                          <a:solidFill>
                            <a:schemeClr val="tx1"/>
                          </a:solidFill>
                          <a:effectLst/>
                        </a:rPr>
                        <a:t>接触</a:t>
                      </a:r>
                      <a:r>
                        <a:rPr lang="ja-JP" sz="1400" kern="100" dirty="0">
                          <a:solidFill>
                            <a:schemeClr val="tx1"/>
                          </a:solidFill>
                          <a:effectLst/>
                        </a:rPr>
                        <a:t>面積の削減</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35646" marR="35646" marT="36000" marB="0" anchor="ctr"/>
                </a:tc>
                <a:tc>
                  <a:txBody>
                    <a:bodyPr/>
                    <a:lstStyle/>
                    <a:p>
                      <a:pPr algn="just">
                        <a:lnSpc>
                          <a:spcPts val="1600"/>
                        </a:lnSpc>
                        <a:spcAft>
                          <a:spcPts val="0"/>
                        </a:spcAft>
                      </a:pPr>
                      <a:r>
                        <a:rPr lang="ja-JP" sz="1400" kern="100" dirty="0">
                          <a:solidFill>
                            <a:schemeClr val="tx1"/>
                          </a:solidFill>
                          <a:effectLst/>
                        </a:rPr>
                        <a:t>プラスチック</a:t>
                      </a:r>
                      <a:r>
                        <a:rPr lang="ja-JP" sz="1400" kern="100" dirty="0" smtClean="0">
                          <a:solidFill>
                            <a:schemeClr val="tx1"/>
                          </a:solidFill>
                          <a:effectLst/>
                        </a:rPr>
                        <a:t>製品</a:t>
                      </a:r>
                      <a:endParaRPr lang="en-US" altLang="ja-JP" sz="1400" kern="100" dirty="0" smtClean="0">
                        <a:solidFill>
                          <a:schemeClr val="tx1"/>
                        </a:solidFill>
                        <a:effectLst/>
                      </a:endParaRPr>
                    </a:p>
                    <a:p>
                      <a:pPr algn="just">
                        <a:lnSpc>
                          <a:spcPts val="1600"/>
                        </a:lnSpc>
                        <a:spcAft>
                          <a:spcPts val="0"/>
                        </a:spcAft>
                      </a:pPr>
                      <a:r>
                        <a:rPr lang="ja-JP" sz="1400" kern="100" dirty="0" smtClean="0">
                          <a:solidFill>
                            <a:schemeClr val="tx1"/>
                          </a:solidFill>
                          <a:effectLst/>
                        </a:rPr>
                        <a:t>製造業</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35646" marR="35646" marT="36000" marB="0" anchor="ctr"/>
                </a:tc>
                <a:tc>
                  <a:txBody>
                    <a:bodyPr/>
                    <a:lstStyle/>
                    <a:p>
                      <a:pPr algn="just">
                        <a:lnSpc>
                          <a:spcPts val="1600"/>
                        </a:lnSpc>
                        <a:spcAft>
                          <a:spcPts val="0"/>
                        </a:spcAft>
                      </a:pPr>
                      <a:r>
                        <a:rPr lang="ja-JP" sz="1400" kern="100" dirty="0">
                          <a:solidFill>
                            <a:schemeClr val="tx1"/>
                          </a:solidFill>
                          <a:effectLst/>
                        </a:rPr>
                        <a:t>イソプロピルアルコール浸</a:t>
                      </a:r>
                      <a:r>
                        <a:rPr lang="ja-JP" sz="1400" kern="100" dirty="0" smtClean="0">
                          <a:solidFill>
                            <a:schemeClr val="tx1"/>
                          </a:solidFill>
                          <a:effectLst/>
                        </a:rPr>
                        <a:t>漬</a:t>
                      </a:r>
                      <a:r>
                        <a:rPr lang="ja-JP" altLang="en-US" sz="1400" kern="100" dirty="0" smtClean="0">
                          <a:solidFill>
                            <a:schemeClr val="tx1"/>
                          </a:solidFill>
                          <a:effectLst/>
                        </a:rPr>
                        <a:t>工程において、</a:t>
                      </a:r>
                      <a:endParaRPr lang="en-US" altLang="ja-JP" sz="1400" kern="100" dirty="0" smtClean="0">
                        <a:solidFill>
                          <a:schemeClr val="tx1"/>
                        </a:solidFill>
                        <a:effectLst/>
                      </a:endParaRPr>
                    </a:p>
                    <a:p>
                      <a:pPr algn="just">
                        <a:lnSpc>
                          <a:spcPts val="1600"/>
                        </a:lnSpc>
                        <a:spcAft>
                          <a:spcPts val="0"/>
                        </a:spcAft>
                      </a:pPr>
                      <a:r>
                        <a:rPr lang="ja-JP" altLang="en-US" sz="1400" kern="100" dirty="0" smtClean="0">
                          <a:solidFill>
                            <a:schemeClr val="tx1"/>
                          </a:solidFill>
                          <a:effectLst/>
                        </a:rPr>
                        <a:t>浸漬</a:t>
                      </a:r>
                      <a:r>
                        <a:rPr lang="ja-JP" sz="1400" kern="100" dirty="0" smtClean="0">
                          <a:solidFill>
                            <a:schemeClr val="tx1"/>
                          </a:solidFill>
                          <a:effectLst/>
                        </a:rPr>
                        <a:t>槽の表層にプラスチック</a:t>
                      </a:r>
                      <a:r>
                        <a:rPr lang="ja-JP" sz="1400" kern="100" dirty="0">
                          <a:solidFill>
                            <a:schemeClr val="tx1"/>
                          </a:solidFill>
                          <a:effectLst/>
                        </a:rPr>
                        <a:t>玉を</a:t>
                      </a:r>
                      <a:r>
                        <a:rPr lang="ja-JP" sz="1400" kern="100" dirty="0" smtClean="0">
                          <a:solidFill>
                            <a:schemeClr val="tx1"/>
                          </a:solidFill>
                          <a:effectLst/>
                        </a:rPr>
                        <a:t>敷き詰め</a:t>
                      </a:r>
                      <a:r>
                        <a:rPr lang="ja-JP" altLang="en-US" sz="1400" kern="100" dirty="0" smtClean="0">
                          <a:solidFill>
                            <a:schemeClr val="tx1"/>
                          </a:solidFill>
                          <a:effectLst/>
                        </a:rPr>
                        <a:t>る</a:t>
                      </a:r>
                      <a:endParaRPr lang="en-US" altLang="ja-JP" sz="1400" kern="100" dirty="0" smtClean="0">
                        <a:solidFill>
                          <a:schemeClr val="tx1"/>
                        </a:solidFill>
                        <a:effectLst/>
                      </a:endParaRPr>
                    </a:p>
                    <a:p>
                      <a:pPr algn="just">
                        <a:lnSpc>
                          <a:spcPts val="1600"/>
                        </a:lnSpc>
                        <a:spcAft>
                          <a:spcPts val="0"/>
                        </a:spcAft>
                      </a:pPr>
                      <a:r>
                        <a:rPr lang="ja-JP" altLang="en-US" sz="1400" kern="100" dirty="0" smtClean="0">
                          <a:solidFill>
                            <a:schemeClr val="tx1"/>
                          </a:solidFill>
                          <a:effectLst/>
                        </a:rPr>
                        <a:t>ことにより</a:t>
                      </a:r>
                      <a:r>
                        <a:rPr lang="ja-JP" sz="1400" kern="100" dirty="0" smtClean="0">
                          <a:solidFill>
                            <a:schemeClr val="tx1"/>
                          </a:solidFill>
                          <a:effectLst/>
                        </a:rPr>
                        <a:t>空気</a:t>
                      </a:r>
                      <a:r>
                        <a:rPr lang="ja-JP" sz="1400" kern="100" dirty="0">
                          <a:solidFill>
                            <a:schemeClr val="tx1"/>
                          </a:solidFill>
                          <a:effectLst/>
                        </a:rPr>
                        <a:t>と</a:t>
                      </a:r>
                      <a:r>
                        <a:rPr lang="ja-JP" sz="1400" kern="100" dirty="0" smtClean="0">
                          <a:solidFill>
                            <a:schemeClr val="tx1"/>
                          </a:solidFill>
                          <a:effectLst/>
                        </a:rPr>
                        <a:t>の接触</a:t>
                      </a:r>
                      <a:r>
                        <a:rPr lang="ja-JP" sz="1400" kern="100" dirty="0">
                          <a:solidFill>
                            <a:schemeClr val="tx1"/>
                          </a:solidFill>
                          <a:effectLst/>
                        </a:rPr>
                        <a:t>面積</a:t>
                      </a:r>
                      <a:r>
                        <a:rPr lang="ja-JP" sz="1400" kern="100" dirty="0" smtClean="0">
                          <a:solidFill>
                            <a:schemeClr val="tx1"/>
                          </a:solidFill>
                          <a:effectLst/>
                        </a:rPr>
                        <a:t>を減らし</a:t>
                      </a:r>
                      <a:r>
                        <a:rPr lang="ja-JP" altLang="en-US" sz="1400" kern="100" dirty="0" smtClean="0">
                          <a:solidFill>
                            <a:schemeClr val="tx1"/>
                          </a:solidFill>
                          <a:effectLst/>
                        </a:rPr>
                        <a:t>、</a:t>
                      </a:r>
                      <a:r>
                        <a:rPr lang="ja-JP" sz="1400" kern="100" dirty="0" smtClean="0">
                          <a:solidFill>
                            <a:schemeClr val="tx1"/>
                          </a:solidFill>
                          <a:effectLst/>
                        </a:rPr>
                        <a:t>揮発</a:t>
                      </a:r>
                      <a:endParaRPr lang="en-US" altLang="ja-JP" sz="1400" kern="100" dirty="0" smtClean="0">
                        <a:solidFill>
                          <a:schemeClr val="tx1"/>
                        </a:solidFill>
                        <a:effectLst/>
                      </a:endParaRPr>
                    </a:p>
                    <a:p>
                      <a:pPr algn="just">
                        <a:lnSpc>
                          <a:spcPts val="1600"/>
                        </a:lnSpc>
                        <a:spcAft>
                          <a:spcPts val="0"/>
                        </a:spcAft>
                      </a:pPr>
                      <a:r>
                        <a:rPr lang="ja-JP" sz="1400" kern="100" dirty="0" smtClean="0">
                          <a:solidFill>
                            <a:schemeClr val="tx1"/>
                          </a:solidFill>
                          <a:effectLst/>
                        </a:rPr>
                        <a:t>を</a:t>
                      </a:r>
                      <a:r>
                        <a:rPr lang="ja-JP" sz="1400" kern="100" dirty="0">
                          <a:solidFill>
                            <a:schemeClr val="tx1"/>
                          </a:solidFill>
                          <a:effectLst/>
                        </a:rPr>
                        <a:t>抑制した</a:t>
                      </a:r>
                      <a:r>
                        <a:rPr lang="ja-JP" sz="1400" kern="100" dirty="0" smtClean="0">
                          <a:solidFill>
                            <a:schemeClr val="tx1"/>
                          </a:solidFill>
                          <a:effectLst/>
                        </a:rPr>
                        <a:t>こと</a:t>
                      </a:r>
                      <a:r>
                        <a:rPr lang="ja-JP" altLang="en-US" sz="1400" kern="100" dirty="0" smtClean="0">
                          <a:solidFill>
                            <a:schemeClr val="tx1"/>
                          </a:solidFill>
                          <a:effectLst/>
                        </a:rPr>
                        <a:t>から</a:t>
                      </a:r>
                      <a:r>
                        <a:rPr lang="ja-JP" sz="1400" kern="100" dirty="0" smtClean="0">
                          <a:solidFill>
                            <a:schemeClr val="tx1"/>
                          </a:solidFill>
                          <a:effectLst/>
                        </a:rPr>
                        <a:t>、使用量</a:t>
                      </a:r>
                      <a:r>
                        <a:rPr lang="ja-JP" sz="1400" kern="100" dirty="0">
                          <a:solidFill>
                            <a:schemeClr val="tx1"/>
                          </a:solidFill>
                          <a:effectLst/>
                        </a:rPr>
                        <a:t>・排出量を</a:t>
                      </a:r>
                      <a:r>
                        <a:rPr lang="ja-JP" sz="1400" kern="100" dirty="0" smtClean="0">
                          <a:solidFill>
                            <a:schemeClr val="tx1"/>
                          </a:solidFill>
                          <a:effectLst/>
                        </a:rPr>
                        <a:t>各々</a:t>
                      </a:r>
                      <a:endParaRPr lang="en-US" altLang="ja-JP" sz="1400" kern="100" dirty="0" smtClean="0">
                        <a:solidFill>
                          <a:schemeClr val="tx1"/>
                        </a:solidFill>
                        <a:effectLst/>
                      </a:endParaRPr>
                    </a:p>
                    <a:p>
                      <a:pPr algn="just">
                        <a:lnSpc>
                          <a:spcPts val="1600"/>
                        </a:lnSpc>
                        <a:spcAft>
                          <a:spcPts val="0"/>
                        </a:spcAft>
                      </a:pPr>
                      <a:r>
                        <a:rPr lang="en-US" sz="1400" kern="100" dirty="0" smtClean="0">
                          <a:solidFill>
                            <a:schemeClr val="tx1"/>
                          </a:solidFill>
                          <a:effectLst/>
                        </a:rPr>
                        <a:t>20</a:t>
                      </a:r>
                      <a:r>
                        <a:rPr lang="ja-JP" sz="1400" kern="100" dirty="0">
                          <a:solidFill>
                            <a:schemeClr val="tx1"/>
                          </a:solidFill>
                          <a:effectLst/>
                        </a:rPr>
                        <a:t>％</a:t>
                      </a:r>
                      <a:r>
                        <a:rPr lang="ja-JP" sz="1400" kern="100" dirty="0" smtClean="0">
                          <a:solidFill>
                            <a:schemeClr val="tx1"/>
                          </a:solidFill>
                          <a:effectLst/>
                        </a:rPr>
                        <a:t>削減した。</a:t>
                      </a:r>
                      <a:r>
                        <a:rPr lang="en-US" sz="1400" kern="100" dirty="0">
                          <a:solidFill>
                            <a:schemeClr val="tx1"/>
                          </a:solidFill>
                          <a:effectLst/>
                        </a:rPr>
                        <a:t> </a:t>
                      </a:r>
                      <a:endParaRPr lang="ja-JP" sz="1400" kern="100" dirty="0">
                        <a:solidFill>
                          <a:schemeClr val="tx1"/>
                        </a:solidFill>
                        <a:effectLst/>
                      </a:endParaRPr>
                    </a:p>
                    <a:p>
                      <a:pPr algn="ctr">
                        <a:lnSpc>
                          <a:spcPts val="1600"/>
                        </a:lnSpc>
                        <a:spcAft>
                          <a:spcPts val="0"/>
                        </a:spcAft>
                      </a:pPr>
                      <a:r>
                        <a:rPr lang="ja-JP" altLang="en-US" sz="1400" kern="100" dirty="0" smtClean="0">
                          <a:solidFill>
                            <a:schemeClr val="tx1"/>
                          </a:solidFill>
                          <a:effectLst/>
                        </a:rPr>
                        <a:t>　　　　　　　　　　　　　　　　　　</a:t>
                      </a:r>
                      <a:r>
                        <a:rPr lang="ja-JP" sz="1100" kern="100" dirty="0" smtClean="0">
                          <a:solidFill>
                            <a:schemeClr val="tx1"/>
                          </a:solidFill>
                          <a:effectLst/>
                        </a:rPr>
                        <a:t>プラスチック</a:t>
                      </a:r>
                      <a:r>
                        <a:rPr lang="ja-JP" sz="1100" kern="100" dirty="0">
                          <a:solidFill>
                            <a:schemeClr val="tx1"/>
                          </a:solidFill>
                          <a:effectLst/>
                        </a:rPr>
                        <a:t>玉による揮発抑制状況</a:t>
                      </a:r>
                      <a:endParaRPr lang="ja-JP" sz="11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35646" marR="35646" marT="36000" marB="0" anchor="ctr"/>
                </a:tc>
                <a:extLst>
                  <a:ext uri="{0D108BD9-81ED-4DB2-BD59-A6C34878D82A}">
                    <a16:rowId xmlns:a16="http://schemas.microsoft.com/office/drawing/2014/main" val="1925043977"/>
                  </a:ext>
                </a:extLst>
              </a:tr>
              <a:tr h="462076">
                <a:tc>
                  <a:txBody>
                    <a:bodyPr/>
                    <a:lstStyle/>
                    <a:p>
                      <a:pPr algn="just">
                        <a:lnSpc>
                          <a:spcPts val="1600"/>
                        </a:lnSpc>
                        <a:spcAft>
                          <a:spcPts val="0"/>
                        </a:spcAft>
                      </a:pPr>
                      <a:r>
                        <a:rPr lang="ja-JP" sz="1400" kern="100" dirty="0">
                          <a:solidFill>
                            <a:schemeClr val="tx1"/>
                          </a:solidFill>
                          <a:effectLst/>
                        </a:rPr>
                        <a:t>密閉式洗浄機器の導入</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35646" marR="35646" marT="36000" marB="0" anchor="ctr"/>
                </a:tc>
                <a:tc>
                  <a:txBody>
                    <a:bodyPr/>
                    <a:lstStyle/>
                    <a:p>
                      <a:pPr algn="just">
                        <a:lnSpc>
                          <a:spcPts val="1600"/>
                        </a:lnSpc>
                        <a:spcAft>
                          <a:spcPts val="0"/>
                        </a:spcAft>
                      </a:pPr>
                      <a:r>
                        <a:rPr lang="ja-JP" sz="1400" kern="100" dirty="0">
                          <a:solidFill>
                            <a:schemeClr val="tx1"/>
                          </a:solidFill>
                          <a:effectLst/>
                        </a:rPr>
                        <a:t>自動車整備業</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35646" marR="35646" marT="36000" marB="0" anchor="ctr"/>
                </a:tc>
                <a:tc>
                  <a:txBody>
                    <a:bodyPr/>
                    <a:lstStyle/>
                    <a:p>
                      <a:pPr algn="just">
                        <a:lnSpc>
                          <a:spcPts val="1600"/>
                        </a:lnSpc>
                        <a:spcAft>
                          <a:spcPts val="0"/>
                        </a:spcAft>
                      </a:pPr>
                      <a:r>
                        <a:rPr lang="ja-JP" sz="1400" kern="100" dirty="0">
                          <a:solidFill>
                            <a:schemeClr val="tx1"/>
                          </a:solidFill>
                          <a:effectLst/>
                        </a:rPr>
                        <a:t>塗装ガンをシンナーに浸漬して洗浄するにあたり、従来は開放式機器であったところを、塗装ガン専用の密閉式洗浄機器を導入し、揮発を抑制したことにより</a:t>
                      </a:r>
                      <a:r>
                        <a:rPr lang="ja-JP" sz="1400" kern="100" dirty="0" smtClean="0">
                          <a:solidFill>
                            <a:schemeClr val="tx1"/>
                          </a:solidFill>
                          <a:effectLst/>
                        </a:rPr>
                        <a:t>、</a:t>
                      </a:r>
                      <a:r>
                        <a:rPr lang="ja-JP" altLang="en-US" sz="1400" kern="100" dirty="0" smtClean="0">
                          <a:solidFill>
                            <a:schemeClr val="tx1"/>
                          </a:solidFill>
                          <a:effectLst/>
                        </a:rPr>
                        <a:t>排出量</a:t>
                      </a:r>
                      <a:r>
                        <a:rPr lang="ja-JP" sz="1400" kern="100" dirty="0" smtClean="0">
                          <a:solidFill>
                            <a:schemeClr val="tx1"/>
                          </a:solidFill>
                          <a:effectLst/>
                        </a:rPr>
                        <a:t>を</a:t>
                      </a:r>
                      <a:r>
                        <a:rPr lang="ja-JP" sz="1400" kern="100" dirty="0">
                          <a:solidFill>
                            <a:schemeClr val="tx1"/>
                          </a:solidFill>
                          <a:effectLst/>
                        </a:rPr>
                        <a:t>削減した。事業拡大に伴い使用量は</a:t>
                      </a:r>
                      <a:r>
                        <a:rPr lang="en-US" sz="1400" kern="100" dirty="0">
                          <a:solidFill>
                            <a:schemeClr val="tx1"/>
                          </a:solidFill>
                          <a:effectLst/>
                        </a:rPr>
                        <a:t>3.1</a:t>
                      </a:r>
                      <a:r>
                        <a:rPr lang="ja-JP" sz="1400" kern="100" dirty="0">
                          <a:solidFill>
                            <a:schemeClr val="tx1"/>
                          </a:solidFill>
                          <a:effectLst/>
                        </a:rPr>
                        <a:t>倍になったのに対し、排出量は</a:t>
                      </a:r>
                      <a:r>
                        <a:rPr lang="en-US" sz="1400" kern="100" dirty="0">
                          <a:solidFill>
                            <a:schemeClr val="tx1"/>
                          </a:solidFill>
                          <a:effectLst/>
                        </a:rPr>
                        <a:t>2.1</a:t>
                      </a:r>
                      <a:r>
                        <a:rPr lang="ja-JP" sz="1400" kern="100" dirty="0">
                          <a:solidFill>
                            <a:schemeClr val="tx1"/>
                          </a:solidFill>
                          <a:effectLst/>
                        </a:rPr>
                        <a:t>倍にとどまった。</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35646" marR="35646" marT="36000" marB="0" anchor="ctr"/>
                </a:tc>
                <a:extLst>
                  <a:ext uri="{0D108BD9-81ED-4DB2-BD59-A6C34878D82A}">
                    <a16:rowId xmlns:a16="http://schemas.microsoft.com/office/drawing/2014/main" val="3819065126"/>
                  </a:ext>
                </a:extLst>
              </a:tr>
            </a:tbl>
          </a:graphicData>
        </a:graphic>
      </p:graphicFrame>
      <p:pic>
        <p:nvPicPr>
          <p:cNvPr id="2049" name="図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9403" y="4822970"/>
            <a:ext cx="1268036" cy="9757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2298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684610" y="236804"/>
            <a:ext cx="6984793" cy="811237"/>
          </a:xfrm>
        </p:spPr>
        <p:txBody>
          <a:bodyPr>
            <a:normAutofit/>
          </a:bodyPr>
          <a:lstStyle/>
          <a:p>
            <a:r>
              <a:rPr kumimoji="1" lang="en-US" altLang="ja-JP" sz="2800" dirty="0" smtClean="0">
                <a:latin typeface="BIZ UDPゴシック" panose="020B0400000000000000" pitchFamily="50" charset="-128"/>
                <a:ea typeface="BIZ UDPゴシック" panose="020B0400000000000000" pitchFamily="50" charset="-128"/>
              </a:rPr>
              <a:t>VOC</a:t>
            </a:r>
            <a:r>
              <a:rPr kumimoji="1" lang="ja-JP" altLang="en-US" sz="2800" dirty="0" smtClean="0">
                <a:latin typeface="BIZ UDPゴシック" panose="020B0400000000000000" pitchFamily="50" charset="-128"/>
                <a:ea typeface="BIZ UDPゴシック" panose="020B0400000000000000" pitchFamily="50" charset="-128"/>
              </a:rPr>
              <a:t>排出削減事例</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4</a:t>
            </a:fld>
            <a:endParaRPr lang="en-US">
              <a:solidFill>
                <a:srgbClr val="000000"/>
              </a:solidFill>
              <a:latin typeface="BIZ UDPゴシック" panose="020B0400000000000000" pitchFamily="50" charset="-128"/>
              <a:ea typeface="BIZ UDPゴシック" panose="020B0400000000000000" pitchFamily="50" charset="-128"/>
            </a:endParaRPr>
          </a:p>
        </p:txBody>
      </p:sp>
      <p:sp>
        <p:nvSpPr>
          <p:cNvPr id="3" name="コンテンツ プレースホルダー 2"/>
          <p:cNvSpPr>
            <a:spLocks noGrp="1"/>
          </p:cNvSpPr>
          <p:nvPr>
            <p:ph idx="1"/>
          </p:nvPr>
        </p:nvSpPr>
        <p:spPr>
          <a:xfrm>
            <a:off x="684610" y="825392"/>
            <a:ext cx="7936265" cy="565430"/>
          </a:xfrm>
        </p:spPr>
        <p:txBody>
          <a:bodyPr vert="horz" lIns="91440" tIns="45720" rIns="91440" bIns="45720" rtlCol="0">
            <a:noAutofit/>
          </a:bodyPr>
          <a:lstStyle/>
          <a:p>
            <a:pPr marL="0" indent="0">
              <a:lnSpc>
                <a:spcPct val="150000"/>
              </a:lnSpc>
              <a:buNone/>
            </a:pPr>
            <a:r>
              <a:rPr lang="en-US" altLang="ja-JP" sz="1600" dirty="0" smtClean="0">
                <a:latin typeface="BIZ UDPゴシック" panose="020B0400000000000000" pitchFamily="50" charset="-128"/>
                <a:ea typeface="BIZ UDPゴシック" panose="020B0400000000000000" pitchFamily="50" charset="-128"/>
              </a:rPr>
              <a:t>(3)</a:t>
            </a:r>
            <a:r>
              <a:rPr lang="ja-JP" altLang="en-US" sz="1600" dirty="0" smtClean="0">
                <a:latin typeface="BIZ UDPゴシック" panose="020B0400000000000000" pitchFamily="50" charset="-128"/>
                <a:ea typeface="BIZ UDPゴシック" panose="020B0400000000000000" pitchFamily="50" charset="-128"/>
              </a:rPr>
              <a:t>処理装置の設置</a:t>
            </a:r>
            <a:endParaRPr lang="ja-JP" altLang="en-US" sz="1600" dirty="0">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777019E5-109A-4327-8DD8-5AB68BDCE84C}"/>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4</a:t>
            </a:fld>
            <a:endParaRPr lang="en-US">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033715289"/>
              </p:ext>
            </p:extLst>
          </p:nvPr>
        </p:nvGraphicFramePr>
        <p:xfrm>
          <a:off x="677871" y="1217361"/>
          <a:ext cx="8672916" cy="4090115"/>
        </p:xfrm>
        <a:graphic>
          <a:graphicData uri="http://schemas.openxmlformats.org/drawingml/2006/table">
            <a:tbl>
              <a:tblPr firstRow="1" firstCol="1" bandRow="1">
                <a:tableStyleId>{5C22544A-7EE6-4342-B048-85BDC9FD1C3A}</a:tableStyleId>
              </a:tblPr>
              <a:tblGrid>
                <a:gridCol w="1380480">
                  <a:extLst>
                    <a:ext uri="{9D8B030D-6E8A-4147-A177-3AD203B41FA5}">
                      <a16:colId xmlns:a16="http://schemas.microsoft.com/office/drawing/2014/main" val="2230777580"/>
                    </a:ext>
                  </a:extLst>
                </a:gridCol>
                <a:gridCol w="1808000">
                  <a:extLst>
                    <a:ext uri="{9D8B030D-6E8A-4147-A177-3AD203B41FA5}">
                      <a16:colId xmlns:a16="http://schemas.microsoft.com/office/drawing/2014/main" val="3574641731"/>
                    </a:ext>
                  </a:extLst>
                </a:gridCol>
                <a:gridCol w="5484436">
                  <a:extLst>
                    <a:ext uri="{9D8B030D-6E8A-4147-A177-3AD203B41FA5}">
                      <a16:colId xmlns:a16="http://schemas.microsoft.com/office/drawing/2014/main" val="3873445580"/>
                    </a:ext>
                  </a:extLst>
                </a:gridCol>
              </a:tblGrid>
              <a:tr h="290615">
                <a:tc>
                  <a:txBody>
                    <a:bodyPr/>
                    <a:lstStyle/>
                    <a:p>
                      <a:pPr algn="ctr">
                        <a:lnSpc>
                          <a:spcPts val="1500"/>
                        </a:lnSpc>
                        <a:spcAft>
                          <a:spcPts val="0"/>
                        </a:spcAft>
                      </a:pPr>
                      <a:r>
                        <a:rPr lang="ja-JP" altLang="en-US" sz="1400" kern="100" dirty="0" smtClean="0">
                          <a:solidFill>
                            <a:schemeClr val="tx1"/>
                          </a:solidFill>
                          <a:effectLst/>
                        </a:rPr>
                        <a:t>対策の種類　　</a:t>
                      </a:r>
                      <a:endParaRPr lang="ja-JP" alt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42775" marR="42775" marT="36000" marB="0" anchor="ctr"/>
                </a:tc>
                <a:tc>
                  <a:txBody>
                    <a:bodyPr/>
                    <a:lstStyle/>
                    <a:p>
                      <a:pPr algn="ctr">
                        <a:lnSpc>
                          <a:spcPts val="1500"/>
                        </a:lnSpc>
                        <a:spcAft>
                          <a:spcPts val="0"/>
                        </a:spcAft>
                      </a:pPr>
                      <a:r>
                        <a:rPr lang="ja-JP" sz="1400" kern="100" dirty="0">
                          <a:solidFill>
                            <a:schemeClr val="tx1"/>
                          </a:solidFill>
                          <a:effectLst/>
                        </a:rPr>
                        <a:t>業種</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42775" marR="42775" marT="36000" marB="0" anchor="ctr"/>
                </a:tc>
                <a:tc>
                  <a:txBody>
                    <a:bodyPr/>
                    <a:lstStyle/>
                    <a:p>
                      <a:pPr algn="ctr">
                        <a:lnSpc>
                          <a:spcPts val="1500"/>
                        </a:lnSpc>
                        <a:spcAft>
                          <a:spcPts val="0"/>
                        </a:spcAft>
                      </a:pPr>
                      <a:r>
                        <a:rPr lang="ja-JP" sz="1400" kern="100" dirty="0">
                          <a:solidFill>
                            <a:schemeClr val="tx1"/>
                          </a:solidFill>
                          <a:effectLst/>
                        </a:rPr>
                        <a:t>具体的な内容</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42775" marR="42775" marT="36000" marB="0" anchor="ctr"/>
                </a:tc>
                <a:extLst>
                  <a:ext uri="{0D108BD9-81ED-4DB2-BD59-A6C34878D82A}">
                    <a16:rowId xmlns:a16="http://schemas.microsoft.com/office/drawing/2014/main" val="980314412"/>
                  </a:ext>
                </a:extLst>
              </a:tr>
              <a:tr h="405419">
                <a:tc>
                  <a:txBody>
                    <a:bodyPr/>
                    <a:lstStyle/>
                    <a:p>
                      <a:pPr algn="just">
                        <a:lnSpc>
                          <a:spcPts val="1500"/>
                        </a:lnSpc>
                        <a:spcAft>
                          <a:spcPts val="0"/>
                        </a:spcAft>
                      </a:pPr>
                      <a:r>
                        <a:rPr lang="ja-JP" sz="1400" kern="100" dirty="0">
                          <a:solidFill>
                            <a:schemeClr val="tx1"/>
                          </a:solidFill>
                          <a:effectLst/>
                        </a:rPr>
                        <a:t>湿式スクラバー</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42775" marR="42775" marT="36000" marB="0" anchor="ctr"/>
                </a:tc>
                <a:tc>
                  <a:txBody>
                    <a:bodyPr/>
                    <a:lstStyle/>
                    <a:p>
                      <a:pPr algn="just">
                        <a:lnSpc>
                          <a:spcPts val="1500"/>
                        </a:lnSpc>
                        <a:spcAft>
                          <a:spcPts val="0"/>
                        </a:spcAft>
                      </a:pPr>
                      <a:r>
                        <a:rPr lang="ja-JP" sz="1400" kern="100" dirty="0">
                          <a:solidFill>
                            <a:schemeClr val="tx1"/>
                          </a:solidFill>
                          <a:effectLst/>
                        </a:rPr>
                        <a:t>自動車整備業</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42775" marR="42775" marT="36000" marB="0" anchor="ctr"/>
                </a:tc>
                <a:tc>
                  <a:txBody>
                    <a:bodyPr/>
                    <a:lstStyle/>
                    <a:p>
                      <a:pPr algn="just">
                        <a:lnSpc>
                          <a:spcPts val="1500"/>
                        </a:lnSpc>
                        <a:spcAft>
                          <a:spcPts val="0"/>
                        </a:spcAft>
                      </a:pPr>
                      <a:r>
                        <a:rPr lang="ja-JP" sz="1400" kern="100" dirty="0">
                          <a:solidFill>
                            <a:schemeClr val="tx1"/>
                          </a:solidFill>
                          <a:effectLst/>
                        </a:rPr>
                        <a:t>焼付塗装ブースに湿式のスクラバーを新設し、揮発するシンナーの回収・再利用を行うことにより</a:t>
                      </a:r>
                      <a:r>
                        <a:rPr lang="ja-JP" sz="1400" kern="100" dirty="0" smtClean="0">
                          <a:solidFill>
                            <a:schemeClr val="tx1"/>
                          </a:solidFill>
                          <a:effectLst/>
                        </a:rPr>
                        <a:t>、削減</a:t>
                      </a:r>
                      <a:r>
                        <a:rPr lang="ja-JP" sz="1400" kern="100" dirty="0">
                          <a:solidFill>
                            <a:schemeClr val="tx1"/>
                          </a:solidFill>
                          <a:effectLst/>
                        </a:rPr>
                        <a:t>した。設置前と比べて、事業拡大に伴い使用量は</a:t>
                      </a:r>
                      <a:r>
                        <a:rPr lang="en-US" sz="1400" kern="100" dirty="0">
                          <a:solidFill>
                            <a:schemeClr val="tx1"/>
                          </a:solidFill>
                          <a:effectLst/>
                        </a:rPr>
                        <a:t>3.1</a:t>
                      </a:r>
                      <a:r>
                        <a:rPr lang="ja-JP" sz="1400" kern="100" dirty="0">
                          <a:solidFill>
                            <a:schemeClr val="tx1"/>
                          </a:solidFill>
                          <a:effectLst/>
                        </a:rPr>
                        <a:t>倍になったのに対し、排出量は</a:t>
                      </a:r>
                      <a:r>
                        <a:rPr lang="en-US" sz="1400" kern="100" dirty="0">
                          <a:solidFill>
                            <a:schemeClr val="tx1"/>
                          </a:solidFill>
                          <a:effectLst/>
                        </a:rPr>
                        <a:t>2.1</a:t>
                      </a:r>
                      <a:r>
                        <a:rPr lang="ja-JP" sz="1400" kern="100" dirty="0">
                          <a:solidFill>
                            <a:schemeClr val="tx1"/>
                          </a:solidFill>
                          <a:effectLst/>
                        </a:rPr>
                        <a:t>倍にとどまった。</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42775" marR="42775" marT="36000" marB="0" anchor="ctr"/>
                </a:tc>
                <a:extLst>
                  <a:ext uri="{0D108BD9-81ED-4DB2-BD59-A6C34878D82A}">
                    <a16:rowId xmlns:a16="http://schemas.microsoft.com/office/drawing/2014/main" val="20421328"/>
                  </a:ext>
                </a:extLst>
              </a:tr>
              <a:tr h="0">
                <a:tc rowSpan="2">
                  <a:txBody>
                    <a:bodyPr/>
                    <a:lstStyle/>
                    <a:p>
                      <a:pPr algn="just">
                        <a:lnSpc>
                          <a:spcPts val="1500"/>
                        </a:lnSpc>
                        <a:spcAft>
                          <a:spcPts val="0"/>
                        </a:spcAft>
                      </a:pPr>
                      <a:r>
                        <a:rPr lang="ja-JP" sz="1400" kern="100" dirty="0">
                          <a:solidFill>
                            <a:schemeClr val="tx1"/>
                          </a:solidFill>
                          <a:effectLst/>
                        </a:rPr>
                        <a:t>燃焼処理装置</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42775" marR="42775" marT="36000" marB="0" anchor="ctr"/>
                </a:tc>
                <a:tc rowSpan="2">
                  <a:txBody>
                    <a:bodyPr/>
                    <a:lstStyle/>
                    <a:p>
                      <a:pPr algn="just">
                        <a:lnSpc>
                          <a:spcPts val="1500"/>
                        </a:lnSpc>
                        <a:spcAft>
                          <a:spcPts val="0"/>
                        </a:spcAft>
                      </a:pPr>
                      <a:r>
                        <a:rPr lang="ja-JP" sz="1400" kern="100" dirty="0">
                          <a:solidFill>
                            <a:schemeClr val="tx1"/>
                          </a:solidFill>
                          <a:effectLst/>
                        </a:rPr>
                        <a:t>プラスチック</a:t>
                      </a:r>
                      <a:r>
                        <a:rPr lang="ja-JP" sz="1400" kern="100" dirty="0" smtClean="0">
                          <a:solidFill>
                            <a:schemeClr val="tx1"/>
                          </a:solidFill>
                          <a:effectLst/>
                        </a:rPr>
                        <a:t>製品</a:t>
                      </a:r>
                      <a:endParaRPr lang="en-US" altLang="ja-JP" sz="1400" kern="100" dirty="0" smtClean="0">
                        <a:solidFill>
                          <a:schemeClr val="tx1"/>
                        </a:solidFill>
                        <a:effectLst/>
                      </a:endParaRPr>
                    </a:p>
                    <a:p>
                      <a:pPr algn="just">
                        <a:lnSpc>
                          <a:spcPts val="1500"/>
                        </a:lnSpc>
                        <a:spcAft>
                          <a:spcPts val="0"/>
                        </a:spcAft>
                      </a:pPr>
                      <a:r>
                        <a:rPr lang="ja-JP" sz="1400" kern="100" dirty="0" smtClean="0">
                          <a:solidFill>
                            <a:schemeClr val="tx1"/>
                          </a:solidFill>
                          <a:effectLst/>
                        </a:rPr>
                        <a:t>製造業</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42775" marR="42775" marT="36000" marB="0" anchor="ctr"/>
                </a:tc>
                <a:tc>
                  <a:txBody>
                    <a:bodyPr/>
                    <a:lstStyle/>
                    <a:p>
                      <a:pPr algn="just">
                        <a:lnSpc>
                          <a:spcPts val="1500"/>
                        </a:lnSpc>
                        <a:spcAft>
                          <a:spcPts val="0"/>
                        </a:spcAft>
                      </a:pPr>
                      <a:r>
                        <a:rPr lang="ja-JP" sz="1400" kern="100" dirty="0">
                          <a:solidFill>
                            <a:schemeClr val="tx1"/>
                          </a:solidFill>
                          <a:effectLst/>
                        </a:rPr>
                        <a:t>接着工程における乾燥施設の排ガス（</a:t>
                      </a:r>
                      <a:r>
                        <a:rPr lang="en-US" sz="1400" kern="100" dirty="0">
                          <a:solidFill>
                            <a:schemeClr val="tx1"/>
                          </a:solidFill>
                          <a:effectLst/>
                        </a:rPr>
                        <a:t>VOC</a:t>
                      </a:r>
                      <a:r>
                        <a:rPr lang="ja-JP" sz="1400" kern="100" dirty="0">
                          <a:solidFill>
                            <a:schemeClr val="tx1"/>
                          </a:solidFill>
                          <a:effectLst/>
                        </a:rPr>
                        <a:t>）を触媒式燃焼処理装置で処理したことにより</a:t>
                      </a:r>
                      <a:r>
                        <a:rPr lang="ja-JP" sz="1400" kern="100" dirty="0" smtClean="0">
                          <a:solidFill>
                            <a:schemeClr val="tx1"/>
                          </a:solidFill>
                          <a:effectLst/>
                        </a:rPr>
                        <a:t>、排出量</a:t>
                      </a:r>
                      <a:r>
                        <a:rPr lang="ja-JP" sz="1400" kern="100" dirty="0">
                          <a:solidFill>
                            <a:schemeClr val="tx1"/>
                          </a:solidFill>
                          <a:effectLst/>
                        </a:rPr>
                        <a:t>を</a:t>
                      </a:r>
                      <a:r>
                        <a:rPr lang="en-US" sz="1400" kern="100" dirty="0">
                          <a:solidFill>
                            <a:schemeClr val="tx1"/>
                          </a:solidFill>
                          <a:effectLst/>
                        </a:rPr>
                        <a:t>70</a:t>
                      </a:r>
                      <a:r>
                        <a:rPr lang="ja-JP" sz="1400" kern="100" dirty="0">
                          <a:solidFill>
                            <a:schemeClr val="tx1"/>
                          </a:solidFill>
                          <a:effectLst/>
                        </a:rPr>
                        <a:t>％削減した。</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42775" marR="42775" marT="36000" marB="0" anchor="ctr"/>
                </a:tc>
                <a:extLst>
                  <a:ext uri="{0D108BD9-81ED-4DB2-BD59-A6C34878D82A}">
                    <a16:rowId xmlns:a16="http://schemas.microsoft.com/office/drawing/2014/main" val="2040959744"/>
                  </a:ext>
                </a:extLst>
              </a:tr>
              <a:tr h="132208">
                <a:tc vMerge="1">
                  <a:txBody>
                    <a:bodyPr/>
                    <a:lstStyle/>
                    <a:p>
                      <a:endParaRPr kumimoji="1" lang="ja-JP" altLang="en-US"/>
                    </a:p>
                  </a:txBody>
                  <a:tcPr/>
                </a:tc>
                <a:tc vMerge="1">
                  <a:txBody>
                    <a:bodyPr/>
                    <a:lstStyle/>
                    <a:p>
                      <a:endParaRPr kumimoji="1" lang="ja-JP" altLang="en-US"/>
                    </a:p>
                  </a:txBody>
                  <a:tcPr/>
                </a:tc>
                <a:tc>
                  <a:txBody>
                    <a:bodyPr/>
                    <a:lstStyle/>
                    <a:p>
                      <a:pPr algn="just">
                        <a:lnSpc>
                          <a:spcPts val="1500"/>
                        </a:lnSpc>
                        <a:spcAft>
                          <a:spcPts val="0"/>
                        </a:spcAft>
                      </a:pPr>
                      <a:r>
                        <a:rPr lang="ja-JP" sz="1400" kern="100" dirty="0">
                          <a:solidFill>
                            <a:schemeClr val="tx1"/>
                          </a:solidFill>
                          <a:effectLst/>
                        </a:rPr>
                        <a:t>自動車部品等に使用する熱硬化性樹脂製造において、原料であるメチルアルコールを、新規に導入した溶剤吸着燃焼装置で処理したことで、排出量を</a:t>
                      </a:r>
                      <a:r>
                        <a:rPr lang="en-US" sz="1400" kern="100" dirty="0">
                          <a:solidFill>
                            <a:schemeClr val="tx1"/>
                          </a:solidFill>
                          <a:effectLst/>
                        </a:rPr>
                        <a:t>90</a:t>
                      </a:r>
                      <a:r>
                        <a:rPr lang="ja-JP" sz="1400" kern="100" dirty="0">
                          <a:solidFill>
                            <a:schemeClr val="tx1"/>
                          </a:solidFill>
                          <a:effectLst/>
                        </a:rPr>
                        <a:t>％以上削減した。</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42775" marR="42775" marT="36000" marB="0" anchor="ctr"/>
                </a:tc>
                <a:extLst>
                  <a:ext uri="{0D108BD9-81ED-4DB2-BD59-A6C34878D82A}">
                    <a16:rowId xmlns:a16="http://schemas.microsoft.com/office/drawing/2014/main" val="2466549970"/>
                  </a:ext>
                </a:extLst>
              </a:tr>
              <a:tr h="0">
                <a:tc>
                  <a:txBody>
                    <a:bodyPr/>
                    <a:lstStyle/>
                    <a:p>
                      <a:pPr algn="just">
                        <a:lnSpc>
                          <a:spcPts val="1500"/>
                        </a:lnSpc>
                        <a:spcAft>
                          <a:spcPts val="0"/>
                        </a:spcAft>
                      </a:pPr>
                      <a:r>
                        <a:rPr lang="ja-JP" sz="1400" kern="100" dirty="0">
                          <a:solidFill>
                            <a:schemeClr val="tx1"/>
                          </a:solidFill>
                          <a:effectLst/>
                        </a:rPr>
                        <a:t>吸着式処理装置</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42775" marR="42775" marT="36000" marB="0" anchor="ctr"/>
                </a:tc>
                <a:tc>
                  <a:txBody>
                    <a:bodyPr/>
                    <a:lstStyle/>
                    <a:p>
                      <a:pPr algn="just">
                        <a:lnSpc>
                          <a:spcPts val="1500"/>
                        </a:lnSpc>
                        <a:spcAft>
                          <a:spcPts val="0"/>
                        </a:spcAft>
                      </a:pPr>
                      <a:r>
                        <a:rPr lang="ja-JP" sz="1400" kern="100" dirty="0">
                          <a:solidFill>
                            <a:schemeClr val="tx1"/>
                          </a:solidFill>
                          <a:effectLst/>
                        </a:rPr>
                        <a:t>一般機械器具製造業</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42775" marR="42775" marT="36000" marB="0" anchor="ctr"/>
                </a:tc>
                <a:tc>
                  <a:txBody>
                    <a:bodyPr/>
                    <a:lstStyle/>
                    <a:p>
                      <a:pPr algn="just">
                        <a:lnSpc>
                          <a:spcPts val="1500"/>
                        </a:lnSpc>
                        <a:spcAft>
                          <a:spcPts val="0"/>
                        </a:spcAft>
                      </a:pPr>
                      <a:r>
                        <a:rPr lang="ja-JP" sz="1400" kern="100">
                          <a:solidFill>
                            <a:schemeClr val="tx1"/>
                          </a:solidFill>
                          <a:effectLst/>
                        </a:rPr>
                        <a:t>吹付塗装ラインの更新に合わせて吸着式処理装置を設置したことにより、</a:t>
                      </a:r>
                      <a:r>
                        <a:rPr lang="en-US" sz="1400" kern="100">
                          <a:solidFill>
                            <a:schemeClr val="tx1"/>
                          </a:solidFill>
                          <a:effectLst/>
                        </a:rPr>
                        <a:t>VOC</a:t>
                      </a:r>
                      <a:r>
                        <a:rPr lang="ja-JP" sz="1400" kern="100">
                          <a:solidFill>
                            <a:schemeClr val="tx1"/>
                          </a:solidFill>
                          <a:effectLst/>
                        </a:rPr>
                        <a:t>の排出量を</a:t>
                      </a:r>
                      <a:r>
                        <a:rPr lang="en-US" sz="1400" kern="100">
                          <a:solidFill>
                            <a:schemeClr val="tx1"/>
                          </a:solidFill>
                          <a:effectLst/>
                        </a:rPr>
                        <a:t>80</a:t>
                      </a:r>
                      <a:r>
                        <a:rPr lang="ja-JP" sz="1400" kern="100">
                          <a:solidFill>
                            <a:schemeClr val="tx1"/>
                          </a:solidFill>
                          <a:effectLst/>
                        </a:rPr>
                        <a:t>％削減した。</a:t>
                      </a:r>
                      <a:endParaRPr lang="ja-JP" sz="1400" kern="10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42775" marR="42775" marT="36000" marB="0" anchor="ctr"/>
                </a:tc>
                <a:extLst>
                  <a:ext uri="{0D108BD9-81ED-4DB2-BD59-A6C34878D82A}">
                    <a16:rowId xmlns:a16="http://schemas.microsoft.com/office/drawing/2014/main" val="968668329"/>
                  </a:ext>
                </a:extLst>
              </a:tr>
              <a:tr h="783772">
                <a:tc>
                  <a:txBody>
                    <a:bodyPr/>
                    <a:lstStyle/>
                    <a:p>
                      <a:pPr algn="just">
                        <a:lnSpc>
                          <a:spcPts val="1500"/>
                        </a:lnSpc>
                        <a:spcAft>
                          <a:spcPts val="0"/>
                        </a:spcAft>
                      </a:pPr>
                      <a:r>
                        <a:rPr lang="ja-JP" sz="1400" kern="100" dirty="0">
                          <a:solidFill>
                            <a:schemeClr val="tx1"/>
                          </a:solidFill>
                          <a:effectLst/>
                        </a:rPr>
                        <a:t>活性炭吸着装置</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42775" marR="42775" marT="36000" marB="0" anchor="ctr"/>
                </a:tc>
                <a:tc>
                  <a:txBody>
                    <a:bodyPr/>
                    <a:lstStyle/>
                    <a:p>
                      <a:pPr algn="just">
                        <a:lnSpc>
                          <a:spcPts val="1500"/>
                        </a:lnSpc>
                        <a:spcAft>
                          <a:spcPts val="0"/>
                        </a:spcAft>
                      </a:pPr>
                      <a:r>
                        <a:rPr lang="ja-JP" sz="1400" kern="100" dirty="0">
                          <a:solidFill>
                            <a:schemeClr val="tx1"/>
                          </a:solidFill>
                          <a:effectLst/>
                        </a:rPr>
                        <a:t>医薬品製造業</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42775" marR="42775" marT="36000" marB="0" anchor="ctr"/>
                </a:tc>
                <a:tc>
                  <a:txBody>
                    <a:bodyPr/>
                    <a:lstStyle/>
                    <a:p>
                      <a:pPr algn="just">
                        <a:lnSpc>
                          <a:spcPts val="1500"/>
                        </a:lnSpc>
                        <a:spcAft>
                          <a:spcPts val="0"/>
                        </a:spcAft>
                      </a:pPr>
                      <a:r>
                        <a:rPr lang="ja-JP" sz="1400" kern="100" dirty="0">
                          <a:solidFill>
                            <a:schemeClr val="tx1"/>
                          </a:solidFill>
                          <a:effectLst/>
                        </a:rPr>
                        <a:t>薬品の研究開発に係る分析装置（</a:t>
                      </a:r>
                      <a:r>
                        <a:rPr lang="ja-JP" sz="1400" kern="100" dirty="0" smtClean="0">
                          <a:solidFill>
                            <a:schemeClr val="tx1"/>
                          </a:solidFill>
                          <a:effectLst/>
                        </a:rPr>
                        <a:t>液体クロマト</a:t>
                      </a:r>
                      <a:endParaRPr lang="en-US" altLang="ja-JP" sz="1400" kern="100" dirty="0" smtClean="0">
                        <a:solidFill>
                          <a:schemeClr val="tx1"/>
                        </a:solidFill>
                        <a:effectLst/>
                      </a:endParaRPr>
                    </a:p>
                    <a:p>
                      <a:pPr algn="just">
                        <a:lnSpc>
                          <a:spcPts val="1500"/>
                        </a:lnSpc>
                        <a:spcAft>
                          <a:spcPts val="0"/>
                        </a:spcAft>
                      </a:pPr>
                      <a:r>
                        <a:rPr lang="ja-JP" sz="1400" kern="100" dirty="0" smtClean="0">
                          <a:solidFill>
                            <a:schemeClr val="tx1"/>
                          </a:solidFill>
                          <a:effectLst/>
                        </a:rPr>
                        <a:t>グラフ</a:t>
                      </a:r>
                      <a:r>
                        <a:rPr lang="ja-JP" sz="1400" kern="100" dirty="0">
                          <a:solidFill>
                            <a:schemeClr val="tx1"/>
                          </a:solidFill>
                          <a:effectLst/>
                        </a:rPr>
                        <a:t>（</a:t>
                      </a:r>
                      <a:r>
                        <a:rPr lang="en-US" sz="1400" kern="100" dirty="0">
                          <a:solidFill>
                            <a:schemeClr val="tx1"/>
                          </a:solidFill>
                          <a:effectLst/>
                        </a:rPr>
                        <a:t>LC-MS</a:t>
                      </a:r>
                      <a:r>
                        <a:rPr lang="ja-JP" sz="1400" kern="100" dirty="0">
                          <a:solidFill>
                            <a:schemeClr val="tx1"/>
                          </a:solidFill>
                          <a:effectLst/>
                        </a:rPr>
                        <a:t>））に溶媒と</a:t>
                      </a:r>
                      <a:r>
                        <a:rPr lang="ja-JP" sz="1400" kern="100" dirty="0" smtClean="0">
                          <a:solidFill>
                            <a:schemeClr val="tx1"/>
                          </a:solidFill>
                          <a:effectLst/>
                        </a:rPr>
                        <a:t>して</a:t>
                      </a:r>
                      <a:r>
                        <a:rPr lang="ja-JP" sz="1400" kern="100" dirty="0">
                          <a:solidFill>
                            <a:schemeClr val="tx1"/>
                          </a:solidFill>
                          <a:effectLst/>
                        </a:rPr>
                        <a:t>使用される</a:t>
                      </a:r>
                      <a:r>
                        <a:rPr lang="en-US" sz="1400" kern="100" dirty="0" smtClean="0">
                          <a:solidFill>
                            <a:schemeClr val="tx1"/>
                          </a:solidFill>
                          <a:effectLst/>
                        </a:rPr>
                        <a:t>VOC</a:t>
                      </a:r>
                    </a:p>
                    <a:p>
                      <a:pPr algn="just">
                        <a:lnSpc>
                          <a:spcPts val="1500"/>
                        </a:lnSpc>
                        <a:spcAft>
                          <a:spcPts val="0"/>
                        </a:spcAft>
                      </a:pPr>
                      <a:r>
                        <a:rPr lang="ja-JP" sz="1400" kern="100" dirty="0" smtClean="0">
                          <a:solidFill>
                            <a:schemeClr val="tx1"/>
                          </a:solidFill>
                          <a:effectLst/>
                        </a:rPr>
                        <a:t>（アセトニトリル、ノルマル</a:t>
                      </a:r>
                      <a:r>
                        <a:rPr lang="ja-JP" sz="1400" kern="100" dirty="0">
                          <a:solidFill>
                            <a:schemeClr val="tx1"/>
                          </a:solidFill>
                          <a:effectLst/>
                        </a:rPr>
                        <a:t>－ヘキサン、</a:t>
                      </a:r>
                      <a:r>
                        <a:rPr lang="ja-JP" sz="1400" kern="100" dirty="0" smtClean="0">
                          <a:solidFill>
                            <a:schemeClr val="tx1"/>
                          </a:solidFill>
                          <a:effectLst/>
                        </a:rPr>
                        <a:t>メチル</a:t>
                      </a:r>
                      <a:endParaRPr lang="en-US" altLang="ja-JP" sz="1400" kern="100" dirty="0" smtClean="0">
                        <a:solidFill>
                          <a:schemeClr val="tx1"/>
                        </a:solidFill>
                        <a:effectLst/>
                      </a:endParaRPr>
                    </a:p>
                    <a:p>
                      <a:pPr algn="just">
                        <a:lnSpc>
                          <a:spcPts val="1500"/>
                        </a:lnSpc>
                        <a:spcAft>
                          <a:spcPts val="0"/>
                        </a:spcAft>
                      </a:pPr>
                      <a:r>
                        <a:rPr lang="ja-JP" sz="1400" kern="100" dirty="0" smtClean="0">
                          <a:solidFill>
                            <a:schemeClr val="tx1"/>
                          </a:solidFill>
                          <a:effectLst/>
                        </a:rPr>
                        <a:t>アルコール、酢酸</a:t>
                      </a:r>
                      <a:r>
                        <a:rPr lang="ja-JP" sz="1400" kern="100" dirty="0">
                          <a:solidFill>
                            <a:schemeClr val="tx1"/>
                          </a:solidFill>
                          <a:effectLst/>
                        </a:rPr>
                        <a:t>エチル等）について、</a:t>
                      </a:r>
                      <a:r>
                        <a:rPr lang="ja-JP" sz="1400" kern="100" dirty="0" smtClean="0">
                          <a:solidFill>
                            <a:schemeClr val="tx1"/>
                          </a:solidFill>
                          <a:effectLst/>
                        </a:rPr>
                        <a:t>活性炭吸</a:t>
                      </a:r>
                      <a:endParaRPr lang="en-US" altLang="ja-JP" sz="1400" kern="100" dirty="0" smtClean="0">
                        <a:solidFill>
                          <a:schemeClr val="tx1"/>
                        </a:solidFill>
                        <a:effectLst/>
                      </a:endParaRPr>
                    </a:p>
                    <a:p>
                      <a:pPr algn="just">
                        <a:lnSpc>
                          <a:spcPts val="1500"/>
                        </a:lnSpc>
                        <a:spcAft>
                          <a:spcPts val="0"/>
                        </a:spcAft>
                      </a:pPr>
                      <a:r>
                        <a:rPr lang="ja-JP" sz="1400" kern="100" dirty="0" smtClean="0">
                          <a:solidFill>
                            <a:schemeClr val="tx1"/>
                          </a:solidFill>
                          <a:effectLst/>
                        </a:rPr>
                        <a:t>着装置</a:t>
                      </a:r>
                      <a:r>
                        <a:rPr lang="ja-JP" sz="1400" kern="100" dirty="0">
                          <a:solidFill>
                            <a:schemeClr val="tx1"/>
                          </a:solidFill>
                          <a:effectLst/>
                        </a:rPr>
                        <a:t>で回収することにより、排出量</a:t>
                      </a:r>
                      <a:r>
                        <a:rPr lang="ja-JP" sz="1400" kern="100" dirty="0" smtClean="0">
                          <a:solidFill>
                            <a:schemeClr val="tx1"/>
                          </a:solidFill>
                          <a:effectLst/>
                        </a:rPr>
                        <a:t>を削減</a:t>
                      </a:r>
                      <a:r>
                        <a:rPr lang="ja-JP" sz="1400" kern="100" dirty="0">
                          <a:solidFill>
                            <a:schemeClr val="tx1"/>
                          </a:solidFill>
                          <a:effectLst/>
                        </a:rPr>
                        <a:t>した</a:t>
                      </a:r>
                      <a:r>
                        <a:rPr lang="ja-JP" sz="1400" kern="100" dirty="0" smtClean="0">
                          <a:solidFill>
                            <a:schemeClr val="tx1"/>
                          </a:solidFill>
                          <a:effectLst/>
                        </a:rPr>
                        <a:t>。</a:t>
                      </a:r>
                      <a:endParaRPr lang="en-US" altLang="ja-JP" sz="1400" kern="100" dirty="0" smtClean="0">
                        <a:solidFill>
                          <a:schemeClr val="tx1"/>
                        </a:solidFill>
                        <a:effectLst/>
                      </a:endParaRPr>
                    </a:p>
                    <a:p>
                      <a:pPr algn="just">
                        <a:lnSpc>
                          <a:spcPts val="1500"/>
                        </a:lnSpc>
                        <a:spcAft>
                          <a:spcPts val="0"/>
                        </a:spcAft>
                      </a:pPr>
                      <a:r>
                        <a:rPr lang="ja-JP" sz="1400" kern="100" dirty="0" smtClean="0">
                          <a:solidFill>
                            <a:schemeClr val="tx1"/>
                          </a:solidFill>
                          <a:effectLst/>
                        </a:rPr>
                        <a:t>吸着</a:t>
                      </a:r>
                      <a:r>
                        <a:rPr lang="ja-JP" sz="1400" kern="100" dirty="0">
                          <a:solidFill>
                            <a:schemeClr val="tx1"/>
                          </a:solidFill>
                          <a:effectLst/>
                        </a:rPr>
                        <a:t>装置の増設後、</a:t>
                      </a:r>
                      <a:r>
                        <a:rPr lang="ja-JP" sz="1400" kern="100" dirty="0" smtClean="0">
                          <a:solidFill>
                            <a:schemeClr val="tx1"/>
                          </a:solidFill>
                          <a:effectLst/>
                        </a:rPr>
                        <a:t>生産量の</a:t>
                      </a:r>
                      <a:r>
                        <a:rPr lang="ja-JP" sz="1400" kern="100" dirty="0">
                          <a:solidFill>
                            <a:schemeClr val="tx1"/>
                          </a:solidFill>
                          <a:effectLst/>
                        </a:rPr>
                        <a:t>関係で取扱量が</a:t>
                      </a:r>
                      <a:r>
                        <a:rPr lang="ja-JP" sz="1400" kern="100" dirty="0" smtClean="0">
                          <a:solidFill>
                            <a:schemeClr val="tx1"/>
                          </a:solidFill>
                          <a:effectLst/>
                        </a:rPr>
                        <a:t>４％</a:t>
                      </a:r>
                      <a:endParaRPr lang="en-US" altLang="ja-JP" sz="1400" kern="100" dirty="0" smtClean="0">
                        <a:solidFill>
                          <a:schemeClr val="tx1"/>
                        </a:solidFill>
                        <a:effectLst/>
                      </a:endParaRPr>
                    </a:p>
                    <a:p>
                      <a:pPr algn="just">
                        <a:lnSpc>
                          <a:spcPts val="1500"/>
                        </a:lnSpc>
                        <a:spcAft>
                          <a:spcPts val="0"/>
                        </a:spcAft>
                      </a:pPr>
                      <a:r>
                        <a:rPr lang="ja-JP" sz="1400" kern="100" dirty="0" smtClean="0">
                          <a:solidFill>
                            <a:schemeClr val="tx1"/>
                          </a:solidFill>
                          <a:effectLst/>
                        </a:rPr>
                        <a:t>増加</a:t>
                      </a:r>
                      <a:r>
                        <a:rPr lang="ja-JP" sz="1400" kern="100" dirty="0">
                          <a:solidFill>
                            <a:schemeClr val="tx1"/>
                          </a:solidFill>
                          <a:effectLst/>
                        </a:rPr>
                        <a:t>したが、</a:t>
                      </a:r>
                      <a:r>
                        <a:rPr lang="ja-JP" sz="1400" kern="100" dirty="0" smtClean="0">
                          <a:solidFill>
                            <a:schemeClr val="tx1"/>
                          </a:solidFill>
                          <a:effectLst/>
                        </a:rPr>
                        <a:t>排出量</a:t>
                      </a:r>
                      <a:r>
                        <a:rPr lang="ja-JP" sz="1400" kern="100" dirty="0">
                          <a:solidFill>
                            <a:schemeClr val="tx1"/>
                          </a:solidFill>
                          <a:effectLst/>
                        </a:rPr>
                        <a:t>は</a:t>
                      </a:r>
                      <a:r>
                        <a:rPr lang="en-US" sz="1400" kern="100" dirty="0">
                          <a:solidFill>
                            <a:schemeClr val="tx1"/>
                          </a:solidFill>
                          <a:effectLst/>
                        </a:rPr>
                        <a:t>30</a:t>
                      </a:r>
                      <a:r>
                        <a:rPr lang="ja-JP" sz="1400" kern="100" dirty="0">
                          <a:solidFill>
                            <a:schemeClr val="tx1"/>
                          </a:solidFill>
                          <a:effectLst/>
                        </a:rPr>
                        <a:t>％削減した</a:t>
                      </a:r>
                      <a:r>
                        <a:rPr lang="ja-JP" sz="1400" kern="100" dirty="0" smtClean="0">
                          <a:solidFill>
                            <a:schemeClr val="tx1"/>
                          </a:solidFill>
                          <a:effectLst/>
                        </a:rPr>
                        <a:t>。</a:t>
                      </a:r>
                      <a:endParaRPr lang="en-US" altLang="ja-JP" sz="1400" kern="100" dirty="0" smtClean="0">
                        <a:solidFill>
                          <a:schemeClr val="tx1"/>
                        </a:solidFill>
                        <a:effectLst/>
                      </a:endParaRPr>
                    </a:p>
                    <a:p>
                      <a:pPr algn="just">
                        <a:lnSpc>
                          <a:spcPts val="1500"/>
                        </a:lnSpc>
                        <a:spcAft>
                          <a:spcPts val="0"/>
                        </a:spcAft>
                      </a:pPr>
                      <a:r>
                        <a:rPr lang="ja-JP" altLang="en-US" sz="1400" kern="100" dirty="0" smtClean="0">
                          <a:solidFill>
                            <a:schemeClr val="tx1"/>
                          </a:solidFill>
                          <a:effectLst/>
                        </a:rPr>
                        <a:t>　　　　　　　　　　　　　　　　　　　　　　　　</a:t>
                      </a:r>
                      <a:r>
                        <a:rPr lang="ja-JP" sz="1100" kern="100" dirty="0" smtClean="0">
                          <a:solidFill>
                            <a:schemeClr val="tx1"/>
                          </a:solidFill>
                          <a:effectLst/>
                        </a:rPr>
                        <a:t>活性</a:t>
                      </a:r>
                      <a:r>
                        <a:rPr lang="ja-JP" sz="1100" kern="100" dirty="0">
                          <a:solidFill>
                            <a:schemeClr val="tx1"/>
                          </a:solidFill>
                          <a:effectLst/>
                        </a:rPr>
                        <a:t>炭吸着装置</a:t>
                      </a:r>
                      <a:endParaRPr lang="ja-JP" sz="11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42775" marR="42775" marT="36000" marB="0" anchor="ctr"/>
                </a:tc>
                <a:extLst>
                  <a:ext uri="{0D108BD9-81ED-4DB2-BD59-A6C34878D82A}">
                    <a16:rowId xmlns:a16="http://schemas.microsoft.com/office/drawing/2014/main" val="1196803527"/>
                  </a:ext>
                </a:extLst>
              </a:tr>
            </a:tbl>
          </a:graphicData>
        </a:graphic>
      </p:graphicFrame>
      <p:pic>
        <p:nvPicPr>
          <p:cNvPr id="4097" name="図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84692" y="3808243"/>
            <a:ext cx="962468" cy="1281654"/>
          </a:xfrm>
          <a:prstGeom prst="rect">
            <a:avLst/>
          </a:prstGeom>
          <a:noFill/>
          <a:extLst>
            <a:ext uri="{909E8E84-426E-40DD-AFC4-6F175D3DCCD1}">
              <a14:hiddenFill xmlns:a14="http://schemas.microsoft.com/office/drawing/2010/main">
                <a:solidFill>
                  <a:srgbClr val="FFFFFF"/>
                </a:solidFill>
              </a14:hiddenFill>
            </a:ext>
          </a:extLst>
        </p:spPr>
      </p:pic>
      <p:sp>
        <p:nvSpPr>
          <p:cNvPr id="12" name="コンテンツ プレースホルダー 2"/>
          <p:cNvSpPr txBox="1">
            <a:spLocks/>
          </p:cNvSpPr>
          <p:nvPr/>
        </p:nvSpPr>
        <p:spPr>
          <a:xfrm>
            <a:off x="684610" y="5263680"/>
            <a:ext cx="7936265" cy="56543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ct val="150000"/>
              </a:lnSpc>
              <a:buFont typeface="Wingdings 3" charset="2"/>
              <a:buNone/>
            </a:pPr>
            <a:r>
              <a:rPr lang="en-US" altLang="ja-JP" sz="1600" dirty="0" smtClean="0">
                <a:latin typeface="BIZ UDPゴシック" panose="020B0400000000000000" pitchFamily="50" charset="-128"/>
                <a:ea typeface="BIZ UDPゴシック" panose="020B0400000000000000" pitchFamily="50" charset="-128"/>
              </a:rPr>
              <a:t>(4)</a:t>
            </a:r>
            <a:r>
              <a:rPr lang="ja-JP" altLang="en-US" sz="1600" dirty="0" smtClean="0">
                <a:latin typeface="BIZ UDPゴシック" panose="020B0400000000000000" pitchFamily="50" charset="-128"/>
                <a:ea typeface="BIZ UDPゴシック" panose="020B0400000000000000" pitchFamily="50" charset="-128"/>
              </a:rPr>
              <a:t>その他</a:t>
            </a:r>
            <a:endParaRPr lang="ja-JP" altLang="en-US" sz="1600" dirty="0">
              <a:latin typeface="BIZ UDPゴシック" panose="020B0400000000000000" pitchFamily="50" charset="-128"/>
              <a:ea typeface="BIZ UDPゴシック" panose="020B0400000000000000"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4145719484"/>
              </p:ext>
            </p:extLst>
          </p:nvPr>
        </p:nvGraphicFramePr>
        <p:xfrm>
          <a:off x="677871" y="5660757"/>
          <a:ext cx="8672916" cy="1088615"/>
        </p:xfrm>
        <a:graphic>
          <a:graphicData uri="http://schemas.openxmlformats.org/drawingml/2006/table">
            <a:tbl>
              <a:tblPr firstRow="1" firstCol="1" bandRow="1">
                <a:tableStyleId>{5C22544A-7EE6-4342-B048-85BDC9FD1C3A}</a:tableStyleId>
              </a:tblPr>
              <a:tblGrid>
                <a:gridCol w="1380480">
                  <a:extLst>
                    <a:ext uri="{9D8B030D-6E8A-4147-A177-3AD203B41FA5}">
                      <a16:colId xmlns:a16="http://schemas.microsoft.com/office/drawing/2014/main" val="2230777580"/>
                    </a:ext>
                  </a:extLst>
                </a:gridCol>
                <a:gridCol w="1808000">
                  <a:extLst>
                    <a:ext uri="{9D8B030D-6E8A-4147-A177-3AD203B41FA5}">
                      <a16:colId xmlns:a16="http://schemas.microsoft.com/office/drawing/2014/main" val="3574641731"/>
                    </a:ext>
                  </a:extLst>
                </a:gridCol>
                <a:gridCol w="5484436">
                  <a:extLst>
                    <a:ext uri="{9D8B030D-6E8A-4147-A177-3AD203B41FA5}">
                      <a16:colId xmlns:a16="http://schemas.microsoft.com/office/drawing/2014/main" val="3873445580"/>
                    </a:ext>
                  </a:extLst>
                </a:gridCol>
              </a:tblGrid>
              <a:tr h="290615">
                <a:tc>
                  <a:txBody>
                    <a:bodyPr/>
                    <a:lstStyle/>
                    <a:p>
                      <a:pPr algn="ctr">
                        <a:lnSpc>
                          <a:spcPts val="1500"/>
                        </a:lnSpc>
                        <a:spcAft>
                          <a:spcPts val="0"/>
                        </a:spcAft>
                      </a:pPr>
                      <a:r>
                        <a:rPr lang="ja-JP" altLang="en-US" sz="1400" kern="100" dirty="0" smtClean="0">
                          <a:solidFill>
                            <a:schemeClr val="tx1"/>
                          </a:solidFill>
                          <a:effectLst/>
                        </a:rPr>
                        <a:t>対策の種類</a:t>
                      </a:r>
                      <a:endParaRPr lang="ja-JP" alt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42775" marR="42775" marT="36000" marB="0" anchor="ctr"/>
                </a:tc>
                <a:tc>
                  <a:txBody>
                    <a:bodyPr/>
                    <a:lstStyle/>
                    <a:p>
                      <a:pPr algn="ctr">
                        <a:lnSpc>
                          <a:spcPts val="1500"/>
                        </a:lnSpc>
                        <a:spcAft>
                          <a:spcPts val="0"/>
                        </a:spcAft>
                      </a:pPr>
                      <a:r>
                        <a:rPr lang="ja-JP" sz="1400" kern="100" dirty="0">
                          <a:solidFill>
                            <a:schemeClr val="tx1"/>
                          </a:solidFill>
                          <a:effectLst/>
                        </a:rPr>
                        <a:t>業種</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42775" marR="42775" marT="36000" marB="0" anchor="ctr"/>
                </a:tc>
                <a:tc>
                  <a:txBody>
                    <a:bodyPr/>
                    <a:lstStyle/>
                    <a:p>
                      <a:pPr algn="ctr">
                        <a:lnSpc>
                          <a:spcPts val="1500"/>
                        </a:lnSpc>
                        <a:spcAft>
                          <a:spcPts val="0"/>
                        </a:spcAft>
                      </a:pPr>
                      <a:r>
                        <a:rPr lang="ja-JP" sz="1400" kern="100" dirty="0">
                          <a:solidFill>
                            <a:schemeClr val="tx1"/>
                          </a:solidFill>
                          <a:effectLst/>
                        </a:rPr>
                        <a:t>具体的な内容</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42775" marR="42775" marT="36000" marB="0" anchor="ctr"/>
                </a:tc>
                <a:extLst>
                  <a:ext uri="{0D108BD9-81ED-4DB2-BD59-A6C34878D82A}">
                    <a16:rowId xmlns:a16="http://schemas.microsoft.com/office/drawing/2014/main" val="980314412"/>
                  </a:ext>
                </a:extLst>
              </a:tr>
              <a:tr h="405419">
                <a:tc>
                  <a:txBody>
                    <a:bodyPr/>
                    <a:lstStyle/>
                    <a:p>
                      <a:pPr algn="just">
                        <a:lnSpc>
                          <a:spcPts val="1500"/>
                        </a:lnSpc>
                        <a:spcAft>
                          <a:spcPts val="0"/>
                        </a:spcAft>
                      </a:pPr>
                      <a:r>
                        <a:rPr lang="ja-JP" altLang="en-US" sz="1400" kern="100" dirty="0" smtClean="0">
                          <a:solidFill>
                            <a:schemeClr val="tx1"/>
                          </a:solidFill>
                          <a:effectLst/>
                        </a:rPr>
                        <a:t>密閉度の向上</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42775" marR="42775" marT="36000" marB="0" anchor="ctr"/>
                </a:tc>
                <a:tc>
                  <a:txBody>
                    <a:bodyPr/>
                    <a:lstStyle/>
                    <a:p>
                      <a:pPr algn="just">
                        <a:lnSpc>
                          <a:spcPts val="1500"/>
                        </a:lnSpc>
                        <a:spcAft>
                          <a:spcPts val="0"/>
                        </a:spcAft>
                      </a:pPr>
                      <a:r>
                        <a:rPr lang="ja-JP" altLang="en-US" sz="1400" kern="100" dirty="0" smtClean="0">
                          <a:solidFill>
                            <a:schemeClr val="tx1"/>
                          </a:solidFill>
                          <a:effectLst/>
                        </a:rPr>
                        <a:t>食料品製造</a:t>
                      </a:r>
                      <a:r>
                        <a:rPr lang="ja-JP" sz="1400" kern="100" dirty="0" smtClean="0">
                          <a:solidFill>
                            <a:schemeClr val="tx1"/>
                          </a:solidFill>
                          <a:effectLst/>
                        </a:rPr>
                        <a:t>業</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42775" marR="42775" marT="36000" marB="0" anchor="ctr"/>
                </a:tc>
                <a:tc>
                  <a:txBody>
                    <a:bodyPr/>
                    <a:lstStyle/>
                    <a:p>
                      <a:pPr algn="just">
                        <a:lnSpc>
                          <a:spcPts val="1500"/>
                        </a:lnSpc>
                        <a:spcAft>
                          <a:spcPts val="0"/>
                        </a:spcAft>
                      </a:pPr>
                      <a:r>
                        <a:rPr lang="ja-JP" altLang="en-US" sz="1400" kern="100" dirty="0" smtClean="0">
                          <a:solidFill>
                            <a:schemeClr val="tx1"/>
                          </a:solidFill>
                          <a:effectLst/>
                        </a:rPr>
                        <a:t>配管接続部において、これまで臭気を感知した際に実施していたシール部の締め付けを定期的に実施するとともに、シール部の素材を性能の良いものに更新することで、配管内の密閉度を向上させ、設備からの漏洩を削減した。</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42775" marR="42775" marT="36000" marB="0" anchor="ctr"/>
                </a:tc>
                <a:extLst>
                  <a:ext uri="{0D108BD9-81ED-4DB2-BD59-A6C34878D82A}">
                    <a16:rowId xmlns:a16="http://schemas.microsoft.com/office/drawing/2014/main" val="20421328"/>
                  </a:ext>
                </a:extLst>
              </a:tr>
            </a:tbl>
          </a:graphicData>
        </a:graphic>
      </p:graphicFrame>
    </p:spTree>
    <p:extLst>
      <p:ext uri="{BB962C8B-B14F-4D97-AF65-F5344CB8AC3E}">
        <p14:creationId xmlns:p14="http://schemas.microsoft.com/office/powerpoint/2010/main" val="3691602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684610" y="358880"/>
            <a:ext cx="6984793" cy="639390"/>
          </a:xfrm>
        </p:spPr>
        <p:txBody>
          <a:bodyPr>
            <a:normAutofit/>
          </a:bodyPr>
          <a:lstStyle/>
          <a:p>
            <a:r>
              <a:rPr kumimoji="1" lang="en-US" altLang="ja-JP" sz="2800" dirty="0" smtClean="0">
                <a:latin typeface="BIZ UDPゴシック" panose="020B0400000000000000" pitchFamily="50" charset="-128"/>
                <a:ea typeface="BIZ UDPゴシック" panose="020B0400000000000000" pitchFamily="50" charset="-128"/>
              </a:rPr>
              <a:t>VOC</a:t>
            </a:r>
            <a:r>
              <a:rPr kumimoji="1" lang="ja-JP" altLang="en-US" sz="2800" dirty="0" smtClean="0">
                <a:latin typeface="BIZ UDPゴシック" panose="020B0400000000000000" pitchFamily="50" charset="-128"/>
                <a:ea typeface="BIZ UDPゴシック" panose="020B0400000000000000" pitchFamily="50" charset="-128"/>
              </a:rPr>
              <a:t>排出削減に係る課題等</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5</a:t>
            </a:fld>
            <a:endParaRPr lang="en-US">
              <a:solidFill>
                <a:srgbClr val="000000"/>
              </a:solidFill>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777019E5-109A-4327-8DD8-5AB68BDCE84C}"/>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5</a:t>
            </a:fld>
            <a:endParaRPr lang="en-US">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571206108"/>
              </p:ext>
            </p:extLst>
          </p:nvPr>
        </p:nvGraphicFramePr>
        <p:xfrm>
          <a:off x="684608" y="2395847"/>
          <a:ext cx="8646167" cy="3349478"/>
        </p:xfrm>
        <a:graphic>
          <a:graphicData uri="http://schemas.openxmlformats.org/drawingml/2006/table">
            <a:tbl>
              <a:tblPr firstRow="1" firstCol="1" bandRow="1">
                <a:tableStyleId>{5C22544A-7EE6-4342-B048-85BDC9FD1C3A}</a:tableStyleId>
              </a:tblPr>
              <a:tblGrid>
                <a:gridCol w="1462330">
                  <a:extLst>
                    <a:ext uri="{9D8B030D-6E8A-4147-A177-3AD203B41FA5}">
                      <a16:colId xmlns:a16="http://schemas.microsoft.com/office/drawing/2014/main" val="4071924382"/>
                    </a:ext>
                  </a:extLst>
                </a:gridCol>
                <a:gridCol w="1659320">
                  <a:extLst>
                    <a:ext uri="{9D8B030D-6E8A-4147-A177-3AD203B41FA5}">
                      <a16:colId xmlns:a16="http://schemas.microsoft.com/office/drawing/2014/main" val="670241240"/>
                    </a:ext>
                  </a:extLst>
                </a:gridCol>
                <a:gridCol w="5524517">
                  <a:extLst>
                    <a:ext uri="{9D8B030D-6E8A-4147-A177-3AD203B41FA5}">
                      <a16:colId xmlns:a16="http://schemas.microsoft.com/office/drawing/2014/main" val="2235092608"/>
                    </a:ext>
                  </a:extLst>
                </a:gridCol>
              </a:tblGrid>
              <a:tr h="347978">
                <a:tc>
                  <a:txBody>
                    <a:bodyPr/>
                    <a:lstStyle/>
                    <a:p>
                      <a:pPr algn="ctr">
                        <a:lnSpc>
                          <a:spcPts val="1500"/>
                        </a:lnSpc>
                        <a:spcAft>
                          <a:spcPts val="0"/>
                        </a:spcAft>
                      </a:pPr>
                      <a:r>
                        <a:rPr lang="ja-JP" altLang="en-US" sz="1400" kern="100" dirty="0" smtClean="0">
                          <a:solidFill>
                            <a:schemeClr val="tx1"/>
                          </a:solidFill>
                          <a:effectLst/>
                          <a:latin typeface="+mn-lt"/>
                          <a:ea typeface="+mn-ea"/>
                          <a:cs typeface="+mn-cs"/>
                        </a:rPr>
                        <a:t>対策</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9885" marR="59885" marT="36000" marB="0" anchor="ctr"/>
                </a:tc>
                <a:tc>
                  <a:txBody>
                    <a:bodyPr/>
                    <a:lstStyle/>
                    <a:p>
                      <a:pPr algn="ctr">
                        <a:lnSpc>
                          <a:spcPts val="1500"/>
                        </a:lnSpc>
                        <a:spcAft>
                          <a:spcPts val="0"/>
                        </a:spcAft>
                      </a:pPr>
                      <a:r>
                        <a:rPr lang="ja-JP" sz="1400" kern="100" dirty="0">
                          <a:solidFill>
                            <a:schemeClr val="tx1"/>
                          </a:solidFill>
                          <a:effectLst/>
                        </a:rPr>
                        <a:t>業種</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9885" marR="59885" marT="36000" marB="0" anchor="ctr"/>
                </a:tc>
                <a:tc>
                  <a:txBody>
                    <a:bodyPr/>
                    <a:lstStyle/>
                    <a:p>
                      <a:pPr algn="ctr">
                        <a:lnSpc>
                          <a:spcPts val="1500"/>
                        </a:lnSpc>
                        <a:spcAft>
                          <a:spcPts val="0"/>
                        </a:spcAft>
                      </a:pPr>
                      <a:r>
                        <a:rPr lang="ja-JP" altLang="en-US" sz="1400" kern="100" dirty="0" smtClean="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課題等</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9885" marR="59885" marT="36000" marB="0" anchor="ctr"/>
                </a:tc>
                <a:extLst>
                  <a:ext uri="{0D108BD9-81ED-4DB2-BD59-A6C34878D82A}">
                    <a16:rowId xmlns:a16="http://schemas.microsoft.com/office/drawing/2014/main" val="1757496173"/>
                  </a:ext>
                </a:extLst>
              </a:tr>
              <a:tr h="375328">
                <a:tc rowSpan="3">
                  <a:txBody>
                    <a:bodyPr/>
                    <a:lstStyle/>
                    <a:p>
                      <a:pPr algn="just">
                        <a:lnSpc>
                          <a:spcPts val="1500"/>
                        </a:lnSpc>
                        <a:spcAft>
                          <a:spcPts val="0"/>
                        </a:spcAft>
                      </a:pPr>
                      <a:r>
                        <a:rPr lang="ja-JP" altLang="en-US" sz="1400" kern="100" dirty="0" smtClean="0">
                          <a:solidFill>
                            <a:schemeClr val="tx1"/>
                          </a:solidFill>
                          <a:effectLst/>
                          <a:latin typeface="+mn-ea"/>
                          <a:ea typeface="+mn-ea"/>
                          <a:cs typeface="Times New Roman" panose="02020603050405020304" pitchFamily="18" charset="0"/>
                        </a:rPr>
                        <a:t>水性塗料等への</a:t>
                      </a:r>
                      <a:endParaRPr lang="en-US" altLang="ja-JP" sz="1400" kern="100" dirty="0" smtClean="0">
                        <a:solidFill>
                          <a:schemeClr val="tx1"/>
                        </a:solidFill>
                        <a:effectLst/>
                        <a:latin typeface="+mn-ea"/>
                        <a:ea typeface="+mn-ea"/>
                        <a:cs typeface="Times New Roman" panose="02020603050405020304" pitchFamily="18" charset="0"/>
                      </a:endParaRPr>
                    </a:p>
                    <a:p>
                      <a:pPr marL="0" marR="0" lvl="0" indent="0" algn="just" defTabSz="457200" rtl="0" eaLnBrk="1" fontAlgn="auto" latinLnBrk="0" hangingPunct="1">
                        <a:lnSpc>
                          <a:spcPts val="1500"/>
                        </a:lnSpc>
                        <a:spcBef>
                          <a:spcPts val="0"/>
                        </a:spcBef>
                        <a:spcAft>
                          <a:spcPts val="0"/>
                        </a:spcAft>
                        <a:buClrTx/>
                        <a:buSzTx/>
                        <a:buFontTx/>
                        <a:buNone/>
                        <a:tabLst/>
                        <a:defRPr/>
                      </a:pPr>
                      <a:r>
                        <a:rPr lang="ja-JP" altLang="en-US" sz="1400" kern="100" dirty="0" smtClean="0">
                          <a:solidFill>
                            <a:schemeClr val="tx1"/>
                          </a:solidFill>
                          <a:effectLst/>
                          <a:latin typeface="+mn-ea"/>
                          <a:ea typeface="+mn-ea"/>
                          <a:cs typeface="Times New Roman" panose="02020603050405020304" pitchFamily="18" charset="0"/>
                        </a:rPr>
                        <a:t>代替</a:t>
                      </a:r>
                      <a:endParaRPr lang="ja-JP" altLang="ja-JP" sz="1400" kern="100" dirty="0" smtClean="0">
                        <a:solidFill>
                          <a:schemeClr val="tx1"/>
                        </a:solidFill>
                        <a:effectLst/>
                        <a:latin typeface="+mn-ea"/>
                        <a:ea typeface="+mn-ea"/>
                        <a:cs typeface="Times New Roman" panose="02020603050405020304" pitchFamily="18" charset="0"/>
                      </a:endParaRPr>
                    </a:p>
                    <a:p>
                      <a:pPr algn="just">
                        <a:lnSpc>
                          <a:spcPts val="1500"/>
                        </a:lnSpc>
                        <a:spcAft>
                          <a:spcPts val="0"/>
                        </a:spcAft>
                      </a:pP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9885" marR="59885" marT="36000" marB="0" anchor="ctr"/>
                </a:tc>
                <a:tc>
                  <a:txBody>
                    <a:bodyPr/>
                    <a:lstStyle/>
                    <a:p>
                      <a:pPr algn="just">
                        <a:lnSpc>
                          <a:spcPts val="1500"/>
                        </a:lnSpc>
                        <a:spcAft>
                          <a:spcPts val="0"/>
                        </a:spcAft>
                      </a:pPr>
                      <a:r>
                        <a:rPr lang="ja-JP" sz="1400" kern="100" dirty="0">
                          <a:solidFill>
                            <a:schemeClr val="tx1"/>
                          </a:solidFill>
                          <a:effectLst/>
                        </a:rPr>
                        <a:t>出版・印刷</a:t>
                      </a:r>
                      <a:r>
                        <a:rPr lang="ja-JP" sz="1400" kern="100" dirty="0" smtClean="0">
                          <a:solidFill>
                            <a:schemeClr val="tx1"/>
                          </a:solidFill>
                          <a:effectLst/>
                        </a:rPr>
                        <a:t>・</a:t>
                      </a:r>
                      <a:endParaRPr lang="en-US" altLang="ja-JP" sz="1400" kern="100" dirty="0" smtClean="0">
                        <a:solidFill>
                          <a:schemeClr val="tx1"/>
                        </a:solidFill>
                        <a:effectLst/>
                      </a:endParaRPr>
                    </a:p>
                    <a:p>
                      <a:pPr algn="just">
                        <a:lnSpc>
                          <a:spcPts val="1500"/>
                        </a:lnSpc>
                        <a:spcAft>
                          <a:spcPts val="0"/>
                        </a:spcAft>
                      </a:pPr>
                      <a:r>
                        <a:rPr lang="ja-JP" sz="1400" kern="100" dirty="0" smtClean="0">
                          <a:solidFill>
                            <a:schemeClr val="tx1"/>
                          </a:solidFill>
                          <a:effectLst/>
                        </a:rPr>
                        <a:t>同関連</a:t>
                      </a:r>
                      <a:r>
                        <a:rPr lang="ja-JP" sz="1400" kern="100" dirty="0">
                          <a:solidFill>
                            <a:schemeClr val="tx1"/>
                          </a:solidFill>
                          <a:effectLst/>
                        </a:rPr>
                        <a:t>産業</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9885" marR="59885" marT="36000" marB="0" anchor="ctr"/>
                </a:tc>
                <a:tc>
                  <a:txBody>
                    <a:bodyPr/>
                    <a:lstStyle/>
                    <a:p>
                      <a:pPr algn="just">
                        <a:lnSpc>
                          <a:spcPts val="1500"/>
                        </a:lnSpc>
                        <a:spcAft>
                          <a:spcPts val="0"/>
                        </a:spcAft>
                      </a:pPr>
                      <a:r>
                        <a:rPr lang="ja-JP" sz="1400" kern="100" dirty="0">
                          <a:solidFill>
                            <a:schemeClr val="tx1"/>
                          </a:solidFill>
                          <a:effectLst/>
                        </a:rPr>
                        <a:t>インキの使用量や価格は変わらないが、乾燥時の温度を上げる必要があり、電気使用量の増加に伴う</a:t>
                      </a:r>
                      <a:r>
                        <a:rPr lang="en-US" sz="1400" kern="100" dirty="0">
                          <a:solidFill>
                            <a:schemeClr val="tx1"/>
                          </a:solidFill>
                          <a:effectLst/>
                        </a:rPr>
                        <a:t>CO</a:t>
                      </a:r>
                      <a:r>
                        <a:rPr lang="en-US" sz="1400" kern="100" baseline="-25000" dirty="0">
                          <a:solidFill>
                            <a:schemeClr val="tx1"/>
                          </a:solidFill>
                          <a:effectLst/>
                        </a:rPr>
                        <a:t>2</a:t>
                      </a:r>
                      <a:r>
                        <a:rPr lang="ja-JP" sz="1400" kern="100" dirty="0">
                          <a:solidFill>
                            <a:schemeClr val="tx1"/>
                          </a:solidFill>
                          <a:effectLst/>
                        </a:rPr>
                        <a:t>排出量は増加する。また、設備面として乾燥時の温度上昇が可能であることと、蒸発した水分で錆びないことが条件となる。</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9885" marR="59885" marT="36000" marB="0" anchor="ctr"/>
                </a:tc>
                <a:extLst>
                  <a:ext uri="{0D108BD9-81ED-4DB2-BD59-A6C34878D82A}">
                    <a16:rowId xmlns:a16="http://schemas.microsoft.com/office/drawing/2014/main" val="156954334"/>
                  </a:ext>
                </a:extLst>
              </a:tr>
              <a:tr h="187162">
                <a:tc vMerge="1">
                  <a:txBody>
                    <a:bodyPr/>
                    <a:lstStyle/>
                    <a:p>
                      <a:pPr algn="just">
                        <a:lnSpc>
                          <a:spcPts val="1500"/>
                        </a:lnSpc>
                        <a:spcAft>
                          <a:spcPts val="0"/>
                        </a:spcAft>
                      </a:pP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9885" marR="59885" marT="0" marB="0" anchor="ctr"/>
                </a:tc>
                <a:tc>
                  <a:txBody>
                    <a:bodyPr/>
                    <a:lstStyle/>
                    <a:p>
                      <a:pPr algn="just">
                        <a:lnSpc>
                          <a:spcPts val="1500"/>
                        </a:lnSpc>
                        <a:spcAft>
                          <a:spcPts val="0"/>
                        </a:spcAft>
                      </a:pPr>
                      <a:r>
                        <a:rPr lang="ja-JP" sz="1400" kern="100" dirty="0">
                          <a:solidFill>
                            <a:schemeClr val="tx1"/>
                          </a:solidFill>
                          <a:effectLst/>
                        </a:rPr>
                        <a:t>鉄鋼業</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9885" marR="59885" marT="36000" marB="0" anchor="ctr"/>
                </a:tc>
                <a:tc>
                  <a:txBody>
                    <a:bodyPr/>
                    <a:lstStyle/>
                    <a:p>
                      <a:pPr algn="just">
                        <a:lnSpc>
                          <a:spcPts val="1500"/>
                        </a:lnSpc>
                        <a:spcAft>
                          <a:spcPts val="0"/>
                        </a:spcAft>
                      </a:pPr>
                      <a:r>
                        <a:rPr lang="ja-JP" sz="1400" kern="100">
                          <a:solidFill>
                            <a:schemeClr val="tx1"/>
                          </a:solidFill>
                          <a:effectLst/>
                        </a:rPr>
                        <a:t>洗浄剤を水性のものに変えると工程数が増える（例えばアルカリ洗浄剤を用いると、アルカリ洗浄剤の除去工程が増える）。作業場所も広くとる必要が出てくる。水性洗浄の需要が増えれば専用設備の設置も必要となる場合もある。</a:t>
                      </a:r>
                      <a:endParaRPr lang="ja-JP" sz="1400" kern="10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9885" marR="59885" marT="36000" marB="0" anchor="ctr"/>
                </a:tc>
                <a:extLst>
                  <a:ext uri="{0D108BD9-81ED-4DB2-BD59-A6C34878D82A}">
                    <a16:rowId xmlns:a16="http://schemas.microsoft.com/office/drawing/2014/main" val="115279530"/>
                  </a:ext>
                </a:extLst>
              </a:tr>
              <a:tr h="63391">
                <a:tc vMerge="1">
                  <a:txBody>
                    <a:bodyPr/>
                    <a:lstStyle/>
                    <a:p>
                      <a:pPr algn="just">
                        <a:lnSpc>
                          <a:spcPts val="1500"/>
                        </a:lnSpc>
                        <a:spcAft>
                          <a:spcPts val="0"/>
                        </a:spcAft>
                      </a:pP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9885" marR="59885" marT="0" marB="0" anchor="ctr"/>
                </a:tc>
                <a:tc>
                  <a:txBody>
                    <a:bodyPr/>
                    <a:lstStyle/>
                    <a:p>
                      <a:pPr algn="just">
                        <a:lnSpc>
                          <a:spcPts val="1500"/>
                        </a:lnSpc>
                        <a:spcAft>
                          <a:spcPts val="0"/>
                        </a:spcAft>
                      </a:pPr>
                      <a:r>
                        <a:rPr lang="ja-JP" sz="1400" kern="100" dirty="0">
                          <a:solidFill>
                            <a:schemeClr val="tx1"/>
                          </a:solidFill>
                          <a:effectLst/>
                        </a:rPr>
                        <a:t>窯業・土石</a:t>
                      </a:r>
                      <a:r>
                        <a:rPr lang="ja-JP" sz="1400" kern="100" dirty="0" smtClean="0">
                          <a:solidFill>
                            <a:schemeClr val="tx1"/>
                          </a:solidFill>
                          <a:effectLst/>
                        </a:rPr>
                        <a:t>製品</a:t>
                      </a:r>
                      <a:endParaRPr lang="en-US" altLang="ja-JP" sz="1400" kern="100" dirty="0" smtClean="0">
                        <a:solidFill>
                          <a:schemeClr val="tx1"/>
                        </a:solidFill>
                        <a:effectLst/>
                      </a:endParaRPr>
                    </a:p>
                    <a:p>
                      <a:pPr algn="just">
                        <a:lnSpc>
                          <a:spcPts val="1500"/>
                        </a:lnSpc>
                        <a:spcAft>
                          <a:spcPts val="0"/>
                        </a:spcAft>
                      </a:pPr>
                      <a:r>
                        <a:rPr lang="ja-JP" sz="1400" kern="100" dirty="0" smtClean="0">
                          <a:solidFill>
                            <a:schemeClr val="tx1"/>
                          </a:solidFill>
                          <a:effectLst/>
                        </a:rPr>
                        <a:t>製造業</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9885" marR="59885" marT="36000" marB="0" anchor="ctr"/>
                </a:tc>
                <a:tc>
                  <a:txBody>
                    <a:bodyPr/>
                    <a:lstStyle/>
                    <a:p>
                      <a:pPr marL="400050" indent="-400050" algn="just">
                        <a:lnSpc>
                          <a:spcPts val="1500"/>
                        </a:lnSpc>
                        <a:spcAft>
                          <a:spcPts val="0"/>
                        </a:spcAft>
                      </a:pPr>
                      <a:r>
                        <a:rPr lang="ja-JP" sz="1400" kern="100" dirty="0">
                          <a:solidFill>
                            <a:schemeClr val="tx1"/>
                          </a:solidFill>
                          <a:effectLst/>
                        </a:rPr>
                        <a:t>利点：火災リスクの低減、作業環境の改善、管理が容易、作業</a:t>
                      </a:r>
                      <a:r>
                        <a:rPr lang="ja-JP" sz="1400" kern="100" dirty="0" smtClean="0">
                          <a:solidFill>
                            <a:schemeClr val="tx1"/>
                          </a:solidFill>
                          <a:effectLst/>
                        </a:rPr>
                        <a:t>環境</a:t>
                      </a:r>
                      <a:endParaRPr lang="en-US" altLang="ja-JP" sz="1400" kern="100" dirty="0" smtClean="0">
                        <a:solidFill>
                          <a:schemeClr val="tx1"/>
                        </a:solidFill>
                        <a:effectLst/>
                      </a:endParaRPr>
                    </a:p>
                    <a:p>
                      <a:pPr marL="400050" indent="-400050" algn="just">
                        <a:lnSpc>
                          <a:spcPts val="1500"/>
                        </a:lnSpc>
                        <a:spcAft>
                          <a:spcPts val="0"/>
                        </a:spcAft>
                      </a:pPr>
                      <a:r>
                        <a:rPr lang="ja-JP" altLang="en-US" sz="1400" kern="100" dirty="0" smtClean="0">
                          <a:solidFill>
                            <a:schemeClr val="tx1"/>
                          </a:solidFill>
                          <a:effectLst/>
                        </a:rPr>
                        <a:t>　　　</a:t>
                      </a:r>
                      <a:r>
                        <a:rPr lang="ja-JP" sz="1400" kern="100" dirty="0" smtClean="0">
                          <a:solidFill>
                            <a:schemeClr val="tx1"/>
                          </a:solidFill>
                          <a:effectLst/>
                        </a:rPr>
                        <a:t>測定</a:t>
                      </a:r>
                      <a:r>
                        <a:rPr lang="ja-JP" sz="1400" kern="100" dirty="0">
                          <a:solidFill>
                            <a:schemeClr val="tx1"/>
                          </a:solidFill>
                          <a:effectLst/>
                        </a:rPr>
                        <a:t>が不要、健康診断及び管理記録の保管が不要</a:t>
                      </a:r>
                    </a:p>
                    <a:p>
                      <a:pPr marL="400050" indent="-400050" algn="just">
                        <a:lnSpc>
                          <a:spcPts val="1500"/>
                        </a:lnSpc>
                        <a:spcAft>
                          <a:spcPts val="0"/>
                        </a:spcAft>
                      </a:pPr>
                      <a:r>
                        <a:rPr lang="ja-JP" sz="1400" kern="100" dirty="0">
                          <a:solidFill>
                            <a:schemeClr val="tx1"/>
                          </a:solidFill>
                          <a:effectLst/>
                        </a:rPr>
                        <a:t>欠点：色むらの発生、乾燥の長時間化による生産能率ダウン、</a:t>
                      </a:r>
                      <a:r>
                        <a:rPr lang="ja-JP" sz="1400" kern="100" dirty="0" smtClean="0">
                          <a:solidFill>
                            <a:schemeClr val="tx1"/>
                          </a:solidFill>
                          <a:effectLst/>
                        </a:rPr>
                        <a:t>コス</a:t>
                      </a:r>
                      <a:endParaRPr lang="en-US" altLang="ja-JP" sz="1400" kern="100" dirty="0" smtClean="0">
                        <a:solidFill>
                          <a:schemeClr val="tx1"/>
                        </a:solidFill>
                        <a:effectLst/>
                      </a:endParaRPr>
                    </a:p>
                    <a:p>
                      <a:pPr marL="400050" indent="-400050" algn="just">
                        <a:lnSpc>
                          <a:spcPts val="1500"/>
                        </a:lnSpc>
                        <a:spcAft>
                          <a:spcPts val="0"/>
                        </a:spcAft>
                      </a:pPr>
                      <a:r>
                        <a:rPr lang="ja-JP" altLang="en-US" sz="1400" kern="100" dirty="0" smtClean="0">
                          <a:solidFill>
                            <a:schemeClr val="tx1"/>
                          </a:solidFill>
                          <a:effectLst/>
                        </a:rPr>
                        <a:t>　　　</a:t>
                      </a:r>
                      <a:r>
                        <a:rPr lang="ja-JP" sz="1400" kern="100" dirty="0" smtClean="0">
                          <a:solidFill>
                            <a:schemeClr val="tx1"/>
                          </a:solidFill>
                          <a:effectLst/>
                        </a:rPr>
                        <a:t>ト</a:t>
                      </a:r>
                      <a:r>
                        <a:rPr lang="ja-JP" sz="1400" kern="100" dirty="0">
                          <a:solidFill>
                            <a:schemeClr val="tx1"/>
                          </a:solidFill>
                          <a:effectLst/>
                        </a:rPr>
                        <a:t>の上昇、錆の発生</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9885" marR="59885" marT="36000" marB="0" anchor="ctr"/>
                </a:tc>
                <a:extLst>
                  <a:ext uri="{0D108BD9-81ED-4DB2-BD59-A6C34878D82A}">
                    <a16:rowId xmlns:a16="http://schemas.microsoft.com/office/drawing/2014/main" val="3621321133"/>
                  </a:ext>
                </a:extLst>
              </a:tr>
              <a:tr h="495746">
                <a:tc>
                  <a:txBody>
                    <a:bodyPr/>
                    <a:lstStyle/>
                    <a:p>
                      <a:pPr algn="just">
                        <a:lnSpc>
                          <a:spcPts val="1500"/>
                        </a:lnSpc>
                        <a:spcAft>
                          <a:spcPts val="0"/>
                        </a:spcAft>
                      </a:pPr>
                      <a:r>
                        <a:rPr lang="ja-JP" sz="1400" kern="100" dirty="0">
                          <a:solidFill>
                            <a:schemeClr val="tx1"/>
                          </a:solidFill>
                          <a:effectLst/>
                        </a:rPr>
                        <a:t>雰囲気ガス</a:t>
                      </a:r>
                      <a:r>
                        <a:rPr lang="ja-JP" sz="1400" kern="100" dirty="0" smtClean="0">
                          <a:solidFill>
                            <a:schemeClr val="tx1"/>
                          </a:solidFill>
                          <a:effectLst/>
                        </a:rPr>
                        <a:t>の</a:t>
                      </a:r>
                      <a:endParaRPr lang="en-US" altLang="ja-JP" sz="1400" kern="100" dirty="0" smtClean="0">
                        <a:solidFill>
                          <a:schemeClr val="tx1"/>
                        </a:solidFill>
                        <a:effectLst/>
                      </a:endParaRPr>
                    </a:p>
                    <a:p>
                      <a:pPr algn="just">
                        <a:lnSpc>
                          <a:spcPts val="1500"/>
                        </a:lnSpc>
                        <a:spcAft>
                          <a:spcPts val="0"/>
                        </a:spcAft>
                      </a:pPr>
                      <a:r>
                        <a:rPr lang="ja-JP" sz="1400" kern="100" dirty="0" smtClean="0">
                          <a:solidFill>
                            <a:schemeClr val="tx1"/>
                          </a:solidFill>
                          <a:effectLst/>
                        </a:rPr>
                        <a:t>変更</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9885" marR="59885" marT="36000" marB="0" anchor="ctr"/>
                </a:tc>
                <a:tc>
                  <a:txBody>
                    <a:bodyPr/>
                    <a:lstStyle/>
                    <a:p>
                      <a:pPr algn="just">
                        <a:lnSpc>
                          <a:spcPts val="1500"/>
                        </a:lnSpc>
                        <a:spcAft>
                          <a:spcPts val="0"/>
                        </a:spcAft>
                      </a:pPr>
                      <a:r>
                        <a:rPr lang="ja-JP" sz="1400" kern="100" dirty="0">
                          <a:solidFill>
                            <a:schemeClr val="tx1"/>
                          </a:solidFill>
                          <a:effectLst/>
                        </a:rPr>
                        <a:t>金属製品製造業</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9885" marR="59885" marT="36000" marB="0" anchor="ctr"/>
                </a:tc>
                <a:tc>
                  <a:txBody>
                    <a:bodyPr/>
                    <a:lstStyle/>
                    <a:p>
                      <a:pPr algn="just">
                        <a:lnSpc>
                          <a:spcPts val="1500"/>
                        </a:lnSpc>
                        <a:spcAft>
                          <a:spcPts val="0"/>
                        </a:spcAft>
                      </a:pPr>
                      <a:r>
                        <a:rPr lang="ja-JP" sz="1400" kern="100" dirty="0">
                          <a:solidFill>
                            <a:schemeClr val="tx1"/>
                          </a:solidFill>
                          <a:effectLst/>
                        </a:rPr>
                        <a:t>熱処理工程における雰囲気ガスをメチルアルコールから都市ガスに代替することを検討したが、設備のコントロールが難しくなること、設備改造に伴う費用対効果の観点からも代替は難しい。</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9885" marR="59885" marT="36000" marB="0" anchor="ctr"/>
                </a:tc>
                <a:extLst>
                  <a:ext uri="{0D108BD9-81ED-4DB2-BD59-A6C34878D82A}">
                    <a16:rowId xmlns:a16="http://schemas.microsoft.com/office/drawing/2014/main" val="2885713120"/>
                  </a:ext>
                </a:extLst>
              </a:tr>
            </a:tbl>
          </a:graphicData>
        </a:graphic>
      </p:graphicFrame>
      <p:sp>
        <p:nvSpPr>
          <p:cNvPr id="10" name="コンテンツ プレースホルダー 2"/>
          <p:cNvSpPr txBox="1">
            <a:spLocks/>
          </p:cNvSpPr>
          <p:nvPr/>
        </p:nvSpPr>
        <p:spPr>
          <a:xfrm>
            <a:off x="684608" y="908891"/>
            <a:ext cx="8510907" cy="1164608"/>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1600" dirty="0" smtClean="0">
                <a:latin typeface="BIZ UDPゴシック" panose="020B0400000000000000" pitchFamily="50" charset="-128"/>
                <a:ea typeface="BIZ UDPゴシック" panose="020B0400000000000000" pitchFamily="50" charset="-128"/>
              </a:rPr>
              <a:t>府及び化学物質管理に係る権限移譲市町村がヒアリング、立入検査等により把握した</a:t>
            </a:r>
            <a:r>
              <a:rPr lang="en-US" altLang="ja-JP" sz="1600" dirty="0">
                <a:latin typeface="BIZ UDPゴシック" panose="020B0400000000000000" pitchFamily="50" charset="-128"/>
                <a:ea typeface="BIZ UDPゴシック" panose="020B0400000000000000" pitchFamily="50" charset="-128"/>
              </a:rPr>
              <a:t>VOC</a:t>
            </a:r>
            <a:r>
              <a:rPr lang="ja-JP" altLang="en-US" sz="1600" dirty="0">
                <a:latin typeface="BIZ UDPゴシック" panose="020B0400000000000000" pitchFamily="50" charset="-128"/>
                <a:ea typeface="BIZ UDPゴシック" panose="020B0400000000000000" pitchFamily="50" charset="-128"/>
              </a:rPr>
              <a:t>排出量</a:t>
            </a:r>
            <a:r>
              <a:rPr lang="ja-JP" altLang="en-US" sz="1600" dirty="0" smtClean="0">
                <a:latin typeface="BIZ UDPゴシック" panose="020B0400000000000000" pitchFamily="50" charset="-128"/>
                <a:ea typeface="BIZ UDPゴシック" panose="020B0400000000000000" pitchFamily="50" charset="-128"/>
              </a:rPr>
              <a:t>削減に係る課題等は以下のとおりである。</a:t>
            </a:r>
            <a:endParaRPr lang="en-US" altLang="ja-JP" sz="1600" dirty="0" smtClean="0">
              <a:latin typeface="BIZ UDPゴシック" panose="020B0400000000000000" pitchFamily="50" charset="-128"/>
              <a:ea typeface="BIZ UDPゴシック" panose="020B0400000000000000" pitchFamily="50" charset="-128"/>
            </a:endParaRPr>
          </a:p>
          <a:p>
            <a:r>
              <a:rPr lang="ja-JP" altLang="en-US" sz="1600" dirty="0">
                <a:latin typeface="BIZ UDPゴシック" panose="020B0400000000000000" pitchFamily="50" charset="-128"/>
                <a:ea typeface="BIZ UDPゴシック" panose="020B0400000000000000" pitchFamily="50" charset="-128"/>
              </a:rPr>
              <a:t>品質の維持、作業効率</a:t>
            </a:r>
            <a:r>
              <a:rPr lang="ja-JP" altLang="en-US" sz="1600" dirty="0" smtClean="0">
                <a:latin typeface="BIZ UDPゴシック" panose="020B0400000000000000" pitchFamily="50" charset="-128"/>
                <a:ea typeface="BIZ UDPゴシック" panose="020B0400000000000000" pitchFamily="50" charset="-128"/>
              </a:rPr>
              <a:t>、コストなどの課題や</a:t>
            </a:r>
            <a:r>
              <a:rPr lang="en-US" altLang="ja-JP" sz="1600" dirty="0">
                <a:latin typeface="BIZ UDPゴシック" panose="020B0400000000000000" pitchFamily="50" charset="-128"/>
                <a:ea typeface="BIZ UDPゴシック" panose="020B0400000000000000" pitchFamily="50" charset="-128"/>
              </a:rPr>
              <a:t>CO</a:t>
            </a:r>
            <a:r>
              <a:rPr lang="ja-JP" altLang="en-US" sz="1600" baseline="-25000" dirty="0">
                <a:latin typeface="BIZ UDPゴシック" panose="020B0400000000000000" pitchFamily="50" charset="-128"/>
                <a:ea typeface="BIZ UDPゴシック" panose="020B0400000000000000" pitchFamily="50" charset="-128"/>
              </a:rPr>
              <a:t>２</a:t>
            </a:r>
            <a:r>
              <a:rPr lang="ja-JP" altLang="en-US" sz="1600" dirty="0">
                <a:latin typeface="BIZ UDPゴシック" panose="020B0400000000000000" pitchFamily="50" charset="-128"/>
                <a:ea typeface="BIZ UDPゴシック" panose="020B0400000000000000" pitchFamily="50" charset="-128"/>
              </a:rPr>
              <a:t>排出量等の観点も踏まえつつ、事業者の実態に応じた効果的な</a:t>
            </a:r>
            <a:r>
              <a:rPr lang="en-US" altLang="ja-JP" sz="1600" dirty="0">
                <a:latin typeface="BIZ UDPゴシック" panose="020B0400000000000000" pitchFamily="50" charset="-128"/>
                <a:ea typeface="BIZ UDPゴシック" panose="020B0400000000000000" pitchFamily="50" charset="-128"/>
              </a:rPr>
              <a:t>VOC</a:t>
            </a:r>
            <a:r>
              <a:rPr lang="ja-JP" altLang="en-US" sz="1600" dirty="0">
                <a:latin typeface="BIZ UDPゴシック" panose="020B0400000000000000" pitchFamily="50" charset="-128"/>
                <a:ea typeface="BIZ UDPゴシック" panose="020B0400000000000000" pitchFamily="50" charset="-128"/>
              </a:rPr>
              <a:t>排出削減の取組が進められている。</a:t>
            </a:r>
            <a:endParaRPr lang="en-US" altLang="ja-JP" sz="16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791089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Isosceles Triangle 37">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コンテンツ プレースホルダー 2"/>
          <p:cNvSpPr>
            <a:spLocks noGrp="1"/>
          </p:cNvSpPr>
          <p:nvPr>
            <p:ph idx="1"/>
          </p:nvPr>
        </p:nvSpPr>
        <p:spPr>
          <a:xfrm>
            <a:off x="1083470" y="1420837"/>
            <a:ext cx="7674164" cy="4245317"/>
          </a:xfrm>
        </p:spPr>
        <p:txBody>
          <a:bodyPr vert="horz" lIns="91440" tIns="45720" rIns="91440" bIns="45720" rtlCol="0">
            <a:normAutofit/>
          </a:bodyPr>
          <a:lstStyle/>
          <a:p>
            <a:pPr>
              <a:lnSpc>
                <a:spcPct val="150000"/>
              </a:lnSpc>
            </a:pPr>
            <a:r>
              <a:rPr lang="en-US" altLang="ja-JP" sz="1600" dirty="0" smtClean="0">
                <a:latin typeface="BIZ UDPゴシック" panose="020B0400000000000000" pitchFamily="50" charset="-128"/>
                <a:ea typeface="BIZ UDPゴシック" panose="020B0400000000000000" pitchFamily="50" charset="-128"/>
              </a:rPr>
              <a:t>VOC</a:t>
            </a:r>
            <a:r>
              <a:rPr lang="ja-JP" altLang="en-US" sz="1600" dirty="0">
                <a:latin typeface="BIZ UDPゴシック" panose="020B0400000000000000" pitchFamily="50" charset="-128"/>
                <a:ea typeface="BIZ UDPゴシック" panose="020B0400000000000000" pitchFamily="50" charset="-128"/>
              </a:rPr>
              <a:t>総量を府独自指定物質に位置付けることにより、府内の多くの事業者が</a:t>
            </a:r>
            <a:r>
              <a:rPr lang="en-US" altLang="ja-JP" sz="1600" dirty="0">
                <a:latin typeface="BIZ UDPゴシック" panose="020B0400000000000000" pitchFamily="50" charset="-128"/>
                <a:ea typeface="BIZ UDPゴシック" panose="020B0400000000000000" pitchFamily="50" charset="-128"/>
              </a:rPr>
              <a:t>VOC</a:t>
            </a:r>
            <a:r>
              <a:rPr lang="ja-JP" altLang="en-US" sz="1600" dirty="0">
                <a:latin typeface="BIZ UDPゴシック" panose="020B0400000000000000" pitchFamily="50" charset="-128"/>
                <a:ea typeface="BIZ UDPゴシック" panose="020B0400000000000000" pitchFamily="50" charset="-128"/>
              </a:rPr>
              <a:t>排出削減対策の必要性について深く理解し</a:t>
            </a:r>
            <a:r>
              <a:rPr lang="ja-JP" altLang="en-US" sz="1600" dirty="0" smtClean="0">
                <a:latin typeface="BIZ UDPゴシック" panose="020B0400000000000000" pitchFamily="50" charset="-128"/>
                <a:ea typeface="BIZ UDPゴシック" panose="020B0400000000000000" pitchFamily="50" charset="-128"/>
              </a:rPr>
              <a:t>、品質の維持やコスト面等の</a:t>
            </a:r>
            <a:r>
              <a:rPr lang="ja-JP" altLang="en-US" sz="1600" dirty="0">
                <a:latin typeface="BIZ UDPゴシック" panose="020B0400000000000000" pitchFamily="50" charset="-128"/>
                <a:ea typeface="BIZ UDPゴシック" panose="020B0400000000000000" pitchFamily="50" charset="-128"/>
              </a:rPr>
              <a:t>課題はあるものの、大阪府化学物質対策指針を</a:t>
            </a:r>
            <a:r>
              <a:rPr lang="ja-JP" altLang="en-US" sz="1600" dirty="0" smtClean="0">
                <a:latin typeface="BIZ UDPゴシック" panose="020B0400000000000000" pitchFamily="50" charset="-128"/>
                <a:ea typeface="BIZ UDPゴシック" panose="020B0400000000000000" pitchFamily="50" charset="-128"/>
              </a:rPr>
              <a:t>踏まえた自主的な</a:t>
            </a:r>
            <a:r>
              <a:rPr lang="en-US" altLang="ja-JP" sz="1600" dirty="0" smtClean="0">
                <a:latin typeface="BIZ UDPゴシック" panose="020B0400000000000000" pitchFamily="50" charset="-128"/>
                <a:ea typeface="BIZ UDPゴシック" panose="020B0400000000000000" pitchFamily="50" charset="-128"/>
              </a:rPr>
              <a:t>VOC</a:t>
            </a:r>
            <a:r>
              <a:rPr lang="ja-JP" altLang="en-US" sz="1600" dirty="0">
                <a:latin typeface="BIZ UDPゴシック" panose="020B0400000000000000" pitchFamily="50" charset="-128"/>
                <a:ea typeface="BIZ UDPゴシック" panose="020B0400000000000000" pitchFamily="50" charset="-128"/>
              </a:rPr>
              <a:t>排出削減対策を実施することにより、</a:t>
            </a:r>
            <a:r>
              <a:rPr lang="ja-JP" altLang="en-US" sz="1600" dirty="0" smtClean="0">
                <a:latin typeface="BIZ UDPゴシック" panose="020B0400000000000000" pitchFamily="50" charset="-128"/>
                <a:ea typeface="BIZ UDPゴシック" panose="020B0400000000000000" pitchFamily="50" charset="-128"/>
              </a:rPr>
              <a:t>排出量の削減につなげている。</a:t>
            </a:r>
            <a:endParaRPr lang="en-US" altLang="ja-JP" sz="1600" dirty="0">
              <a:latin typeface="BIZ UDPゴシック" panose="020B0400000000000000" pitchFamily="50" charset="-128"/>
              <a:ea typeface="BIZ UDPゴシック" panose="020B0400000000000000" pitchFamily="50" charset="-128"/>
            </a:endParaRPr>
          </a:p>
        </p:txBody>
      </p:sp>
      <p:sp>
        <p:nvSpPr>
          <p:cNvPr id="40" name="Isosceles Triangle 39">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BD57635E-CA1F-4985-9657-6023F69BDC46}"/>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6</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7" name="タイトル 1"/>
          <p:cNvSpPr>
            <a:spLocks noGrp="1"/>
          </p:cNvSpPr>
          <p:nvPr>
            <p:ph type="title"/>
          </p:nvPr>
        </p:nvSpPr>
        <p:spPr>
          <a:xfrm>
            <a:off x="684610" y="655094"/>
            <a:ext cx="8227570" cy="639390"/>
          </a:xfrm>
        </p:spPr>
        <p:txBody>
          <a:bodyPr>
            <a:normAutofit fontScale="90000"/>
          </a:bodyPr>
          <a:lstStyle/>
          <a:p>
            <a:r>
              <a:rPr kumimoji="1" lang="ja-JP" altLang="en-US" sz="2800" dirty="0" smtClean="0">
                <a:latin typeface="BIZ UDPゴシック" panose="020B0400000000000000" pitchFamily="50" charset="-128"/>
                <a:ea typeface="BIZ UDPゴシック" panose="020B0400000000000000" pitchFamily="50" charset="-128"/>
              </a:rPr>
              <a:t>化学物質管理制度における</a:t>
            </a:r>
            <a:r>
              <a:rPr kumimoji="1" lang="en-US" altLang="ja-JP" sz="2800" dirty="0" smtClean="0">
                <a:latin typeface="BIZ UDPゴシック" panose="020B0400000000000000" pitchFamily="50" charset="-128"/>
                <a:ea typeface="BIZ UDPゴシック" panose="020B0400000000000000" pitchFamily="50" charset="-128"/>
              </a:rPr>
              <a:t>VOC</a:t>
            </a:r>
            <a:r>
              <a:rPr kumimoji="1" lang="ja-JP" altLang="en-US" sz="2800" dirty="0" smtClean="0">
                <a:latin typeface="BIZ UDPゴシック" panose="020B0400000000000000" pitchFamily="50" charset="-128"/>
                <a:ea typeface="BIZ UDPゴシック" panose="020B0400000000000000" pitchFamily="50" charset="-128"/>
              </a:rPr>
              <a:t>排出削減対策に係る評価</a:t>
            </a:r>
            <a:endParaRPr kumimoji="1" lang="ja-JP" altLang="en-US" sz="28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010907312"/>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1562</Words>
  <Application>Microsoft Office PowerPoint</Application>
  <PresentationFormat>A4 210 x 297 mm</PresentationFormat>
  <Paragraphs>124</Paragraphs>
  <Slides>6</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6</vt:i4>
      </vt:variant>
    </vt:vector>
  </HeadingPairs>
  <TitlesOfParts>
    <vt:vector size="15" baseType="lpstr">
      <vt:lpstr>BIZ UDPゴシック</vt:lpstr>
      <vt:lpstr>メイリオ</vt:lpstr>
      <vt:lpstr>游ゴシック</vt:lpstr>
      <vt:lpstr>游明朝</vt:lpstr>
      <vt:lpstr>Arial</vt:lpstr>
      <vt:lpstr>Times New Roman</vt:lpstr>
      <vt:lpstr>Trebuchet MS</vt:lpstr>
      <vt:lpstr>Wingdings 3</vt:lpstr>
      <vt:lpstr>ファセット</vt:lpstr>
      <vt:lpstr>化学物質適正管理制度における VOC排出削減対策について </vt:lpstr>
      <vt:lpstr>VOC排出削減事例</vt:lpstr>
      <vt:lpstr>VOC排出削減事例</vt:lpstr>
      <vt:lpstr>VOC排出削減事例</vt:lpstr>
      <vt:lpstr>VOC排出削減に係る課題等</vt:lpstr>
      <vt:lpstr>化学物質管理制度におけるVOC排出削減対策に係る評価</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2021-02-09T02:10:26Z</dcterms:created>
  <dcterms:modified xsi:type="dcterms:W3CDTF">2021-02-09T02:10:31Z</dcterms:modified>
</cp:coreProperties>
</file>