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8"/>
  </p:notesMasterIdLst>
  <p:handoutMasterIdLst>
    <p:handoutMasterId r:id="rId9"/>
  </p:handoutMasterIdLst>
  <p:sldIdLst>
    <p:sldId id="262" r:id="rId2"/>
    <p:sldId id="317" r:id="rId3"/>
    <p:sldId id="362" r:id="rId4"/>
    <p:sldId id="364" r:id="rId5"/>
    <p:sldId id="363" r:id="rId6"/>
    <p:sldId id="28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66"/>
    <a:srgbClr val="FF660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830" autoAdjust="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2021/2/9</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2/9/2021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a:t>
            </a:r>
            <a:r>
              <a:rPr kumimoji="1" lang="ja-JP" altLang="en-US" dirty="0" smtClean="0">
                <a:latin typeface="BIZ UDPゴシック" panose="020B0400000000000000" pitchFamily="50" charset="-128"/>
                <a:ea typeface="BIZ UDPゴシック" panose="020B0400000000000000" pitchFamily="50" charset="-128"/>
              </a:rPr>
              <a:t>１－</a:t>
            </a:r>
            <a:r>
              <a:rPr kumimoji="1" lang="en-US" altLang="ja-JP" dirty="0" smtClean="0">
                <a:latin typeface="BIZ UDPゴシック" panose="020B0400000000000000" pitchFamily="50" charset="-128"/>
                <a:ea typeface="BIZ UDPゴシック" panose="020B0400000000000000" pitchFamily="50" charset="-128"/>
              </a:rPr>
              <a:t>2</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630684" y="3211509"/>
            <a:ext cx="6876689" cy="1320800"/>
          </a:xfrm>
        </p:spPr>
        <p:txBody>
          <a:bodyPr>
            <a:normAutofit fontScale="90000"/>
          </a:bodyPr>
          <a:lstStyle/>
          <a:p>
            <a:pPr algn="ctr"/>
            <a:r>
              <a:rPr lang="ja-JP" altLang="en-US" dirty="0" smtClean="0">
                <a:latin typeface="BIZ UDPゴシック" panose="020B0400000000000000" pitchFamily="50" charset="-128"/>
                <a:ea typeface="BIZ UDPゴシック" panose="020B0400000000000000" pitchFamily="50" charset="-128"/>
              </a:rPr>
              <a:t>化学物質適正管理制度における</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r>
              <a:rPr lang="en-US" altLang="ja-JP" dirty="0" smtClean="0">
                <a:latin typeface="BIZ UDPゴシック" panose="020B0400000000000000" pitchFamily="50" charset="-128"/>
                <a:ea typeface="BIZ UDPゴシック" panose="020B0400000000000000" pitchFamily="50" charset="-128"/>
              </a:rPr>
              <a:t>VOC</a:t>
            </a:r>
            <a:r>
              <a:rPr lang="ja-JP" altLang="en-US" dirty="0" smtClean="0">
                <a:latin typeface="BIZ UDPゴシック" panose="020B0400000000000000" pitchFamily="50" charset="-128"/>
                <a:ea typeface="BIZ UDPゴシック" panose="020B0400000000000000" pitchFamily="50" charset="-128"/>
              </a:rPr>
              <a:t>排出削減対策に</a:t>
            </a:r>
            <a:r>
              <a:rPr lang="ja-JP" altLang="en-US" dirty="0">
                <a:latin typeface="BIZ UDPゴシック" panose="020B0400000000000000" pitchFamily="50" charset="-128"/>
                <a:ea typeface="BIZ UDPゴシック" panose="020B0400000000000000" pitchFamily="50" charset="-128"/>
              </a:rPr>
              <a:t>ついて</a:t>
            </a:r>
            <a:br>
              <a:rPr lang="ja-JP" altLang="en-US" dirty="0">
                <a:latin typeface="BIZ UDPゴシック" panose="020B0400000000000000" pitchFamily="50" charset="-128"/>
                <a:ea typeface="BIZ UDPゴシック" panose="020B0400000000000000" pitchFamily="50" charset="-128"/>
              </a:rPr>
            </a:br>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684610" y="254391"/>
            <a:ext cx="6984793" cy="811237"/>
          </a:xfrm>
        </p:spPr>
        <p:txBody>
          <a:bodyPr>
            <a:normAutofit/>
          </a:bodyPr>
          <a:lstStyle/>
          <a:p>
            <a:r>
              <a:rPr kumimoji="1" lang="en-US" altLang="ja-JP" sz="2800" dirty="0" smtClean="0">
                <a:latin typeface="BIZ UDPゴシック" panose="020B0400000000000000" pitchFamily="50" charset="-128"/>
                <a:ea typeface="BIZ UDPゴシック" panose="020B0400000000000000" pitchFamily="50" charset="-128"/>
              </a:rPr>
              <a:t>VOC</a:t>
            </a:r>
            <a:r>
              <a:rPr kumimoji="1" lang="ja-JP" altLang="en-US" sz="2800" dirty="0" smtClean="0">
                <a:latin typeface="BIZ UDPゴシック" panose="020B0400000000000000" pitchFamily="50" charset="-128"/>
                <a:ea typeface="BIZ UDPゴシック" panose="020B0400000000000000" pitchFamily="50" charset="-128"/>
              </a:rPr>
              <a:t>排出削減事例</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684610" y="1823451"/>
            <a:ext cx="7936265" cy="821935"/>
          </a:xfrm>
        </p:spPr>
        <p:txBody>
          <a:bodyPr vert="horz" lIns="91440" tIns="45720" rIns="91440" bIns="45720" rtlCol="0">
            <a:noAutofit/>
          </a:bodyPr>
          <a:lstStyle/>
          <a:p>
            <a:pPr marL="0" indent="0">
              <a:lnSpc>
                <a:spcPct val="150000"/>
              </a:lnSpc>
              <a:buNone/>
            </a:pPr>
            <a:r>
              <a:rPr lang="en-US" altLang="ja-JP" sz="1600" dirty="0" smtClean="0">
                <a:latin typeface="BIZ UDPゴシック" panose="020B0400000000000000" pitchFamily="50" charset="-128"/>
                <a:ea typeface="BIZ UDPゴシック" panose="020B0400000000000000" pitchFamily="50" charset="-128"/>
              </a:rPr>
              <a:t>(1)</a:t>
            </a:r>
            <a:r>
              <a:rPr lang="ja-JP" altLang="en-US" sz="1600" dirty="0" smtClean="0">
                <a:latin typeface="BIZ UDPゴシック" panose="020B0400000000000000" pitchFamily="50" charset="-128"/>
                <a:ea typeface="BIZ UDPゴシック" panose="020B0400000000000000" pitchFamily="50" charset="-128"/>
              </a:rPr>
              <a:t>物質の代替</a:t>
            </a:r>
            <a:endParaRPr lang="ja-JP" altLang="en-US"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82812230"/>
              </p:ext>
            </p:extLst>
          </p:nvPr>
        </p:nvGraphicFramePr>
        <p:xfrm>
          <a:off x="684611" y="2272398"/>
          <a:ext cx="8666176" cy="4282580"/>
        </p:xfrm>
        <a:graphic>
          <a:graphicData uri="http://schemas.openxmlformats.org/drawingml/2006/table">
            <a:tbl>
              <a:tblPr firstRow="1" firstCol="1" bandRow="1">
                <a:tableStyleId>{5C22544A-7EE6-4342-B048-85BDC9FD1C3A}</a:tableStyleId>
              </a:tblPr>
              <a:tblGrid>
                <a:gridCol w="1401766">
                  <a:extLst>
                    <a:ext uri="{9D8B030D-6E8A-4147-A177-3AD203B41FA5}">
                      <a16:colId xmlns:a16="http://schemas.microsoft.com/office/drawing/2014/main" val="2189663666"/>
                    </a:ext>
                  </a:extLst>
                </a:gridCol>
                <a:gridCol w="1931831">
                  <a:extLst>
                    <a:ext uri="{9D8B030D-6E8A-4147-A177-3AD203B41FA5}">
                      <a16:colId xmlns:a16="http://schemas.microsoft.com/office/drawing/2014/main" val="541233259"/>
                    </a:ext>
                  </a:extLst>
                </a:gridCol>
                <a:gridCol w="5332579">
                  <a:extLst>
                    <a:ext uri="{9D8B030D-6E8A-4147-A177-3AD203B41FA5}">
                      <a16:colId xmlns:a16="http://schemas.microsoft.com/office/drawing/2014/main" val="1421241417"/>
                    </a:ext>
                  </a:extLst>
                </a:gridCol>
              </a:tblGrid>
              <a:tr h="373797">
                <a:tc>
                  <a:txBody>
                    <a:bodyPr/>
                    <a:lstStyle/>
                    <a:p>
                      <a:pPr algn="ctr">
                        <a:lnSpc>
                          <a:spcPts val="1500"/>
                        </a:lnSpc>
                        <a:spcAft>
                          <a:spcPts val="0"/>
                        </a:spcAft>
                      </a:pPr>
                      <a:r>
                        <a:rPr lang="ja-JP" altLang="en-US" sz="1400" kern="100" dirty="0" smtClean="0">
                          <a:solidFill>
                            <a:schemeClr val="tx1"/>
                          </a:solidFill>
                          <a:effectLst/>
                        </a:rPr>
                        <a:t>対策の種類</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500"/>
                        </a:lnSpc>
                        <a:spcAft>
                          <a:spcPts val="0"/>
                        </a:spcAft>
                      </a:pPr>
                      <a:r>
                        <a:rPr lang="ja-JP" sz="1400" kern="100" dirty="0">
                          <a:solidFill>
                            <a:schemeClr val="tx1"/>
                          </a:solidFill>
                          <a:effectLst/>
                        </a:rPr>
                        <a:t>業種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500"/>
                        </a:lnSpc>
                        <a:spcAft>
                          <a:spcPts val="0"/>
                        </a:spcAft>
                      </a:pPr>
                      <a:r>
                        <a:rPr lang="ja-JP" sz="1400" kern="100" dirty="0">
                          <a:solidFill>
                            <a:schemeClr val="tx1"/>
                          </a:solidFill>
                          <a:effectLst/>
                        </a:rPr>
                        <a:t>具体的な内容</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8611305"/>
                  </a:ext>
                </a:extLst>
              </a:tr>
              <a:tr h="311214">
                <a:tc rowSpan="3">
                  <a:txBody>
                    <a:bodyPr/>
                    <a:lstStyle/>
                    <a:p>
                      <a:pPr algn="just">
                        <a:lnSpc>
                          <a:spcPts val="1500"/>
                        </a:lnSpc>
                        <a:spcAft>
                          <a:spcPts val="0"/>
                        </a:spcAft>
                      </a:pPr>
                      <a:r>
                        <a:rPr lang="ja-JP" sz="1400" kern="100" dirty="0">
                          <a:solidFill>
                            <a:schemeClr val="tx1"/>
                          </a:solidFill>
                          <a:effectLst/>
                        </a:rPr>
                        <a:t>非</a:t>
                      </a:r>
                      <a:r>
                        <a:rPr lang="en-US" sz="1400" kern="100" dirty="0">
                          <a:solidFill>
                            <a:schemeClr val="tx1"/>
                          </a:solidFill>
                          <a:effectLst/>
                        </a:rPr>
                        <a:t>VOC</a:t>
                      </a:r>
                      <a:r>
                        <a:rPr lang="ja-JP" sz="1400" kern="100" dirty="0" smtClean="0">
                          <a:solidFill>
                            <a:schemeClr val="tx1"/>
                          </a:solidFill>
                          <a:effectLst/>
                        </a:rPr>
                        <a:t>化</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窯業・土石製品製造業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建築資材製造における下塗り工程において、有機溶剤塗料から水性塗料へ代替したことで、エチルベンゼン、キシレン、トルエンの使用量を</a:t>
                      </a:r>
                      <a:r>
                        <a:rPr lang="en-US" sz="1400" kern="100" dirty="0">
                          <a:solidFill>
                            <a:schemeClr val="tx1"/>
                          </a:solidFill>
                          <a:effectLst/>
                        </a:rPr>
                        <a:t>40</a:t>
                      </a:r>
                      <a:r>
                        <a:rPr lang="ja-JP" sz="1400" kern="100" dirty="0">
                          <a:solidFill>
                            <a:schemeClr val="tx1"/>
                          </a:solidFill>
                          <a:effectLst/>
                        </a:rPr>
                        <a:t>％削減した。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9892204"/>
                  </a:ext>
                </a:extLst>
              </a:tr>
              <a:tr h="311214">
                <a:tc vMerge="1">
                  <a:txBody>
                    <a:bodyPr/>
                    <a:lstStyle/>
                    <a:p>
                      <a:pPr algn="just">
                        <a:lnSpc>
                          <a:spcPts val="1500"/>
                        </a:lnSpc>
                        <a:spcAft>
                          <a:spcPts val="0"/>
                        </a:spcAft>
                      </a:pP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ts val="1500"/>
                        </a:lnSpc>
                        <a:spcBef>
                          <a:spcPts val="0"/>
                        </a:spcBef>
                        <a:spcAft>
                          <a:spcPts val="0"/>
                        </a:spcAft>
                        <a:buClrTx/>
                        <a:buSzTx/>
                        <a:buFontTx/>
                        <a:buNone/>
                        <a:tabLst/>
                        <a:defRPr/>
                      </a:pPr>
                      <a:r>
                        <a:rPr lang="ja-JP" altLang="ja-JP" sz="1400" kern="100" dirty="0" smtClean="0">
                          <a:solidFill>
                            <a:schemeClr val="tx1"/>
                          </a:solidFill>
                          <a:effectLst/>
                        </a:rPr>
                        <a:t>電気機械器具製造業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電子部品の洗浄剤として使用していたアセトンの代替について洗浄装置メーカーとともに検討し、危険物に該当しない代替物質に全量切り替えた。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329562"/>
                  </a:ext>
                </a:extLst>
              </a:tr>
              <a:tr h="826502">
                <a:tc vMerge="1">
                  <a:txBody>
                    <a:bodyPr/>
                    <a:lstStyle/>
                    <a:p>
                      <a:pPr algn="just">
                        <a:lnSpc>
                          <a:spcPts val="1500"/>
                        </a:lnSpc>
                        <a:spcAft>
                          <a:spcPts val="0"/>
                        </a:spcAft>
                      </a:pP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00"/>
                        </a:lnSpc>
                        <a:spcAft>
                          <a:spcPts val="0"/>
                        </a:spcAft>
                      </a:pPr>
                      <a:r>
                        <a:rPr lang="ja-JP" sz="1400" kern="100" dirty="0">
                          <a:solidFill>
                            <a:schemeClr val="tx1"/>
                          </a:solidFill>
                          <a:effectLst/>
                        </a:rPr>
                        <a:t>窯業・土石製品製造業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製造工程における油分除去の洗浄剤として使用していた塩化メチレンについて、再生装置を導入することにより、使用量を削減した。さらに、非</a:t>
                      </a:r>
                      <a:r>
                        <a:rPr lang="en-US" sz="1400" kern="100" dirty="0">
                          <a:solidFill>
                            <a:schemeClr val="tx1"/>
                          </a:solidFill>
                          <a:effectLst/>
                        </a:rPr>
                        <a:t>VOC</a:t>
                      </a:r>
                      <a:r>
                        <a:rPr lang="ja-JP" sz="1400" kern="100" dirty="0">
                          <a:solidFill>
                            <a:schemeClr val="tx1"/>
                          </a:solidFill>
                          <a:effectLst/>
                        </a:rPr>
                        <a:t>系</a:t>
                      </a:r>
                      <a:r>
                        <a:rPr lang="ja-JP" sz="1400" kern="100" dirty="0" smtClean="0">
                          <a:solidFill>
                            <a:schemeClr val="tx1"/>
                          </a:solidFill>
                          <a:effectLst/>
                        </a:rPr>
                        <a:t>洗浄剤</a:t>
                      </a:r>
                      <a:r>
                        <a:rPr lang="ja-JP" altLang="en-US" sz="1400" kern="100" dirty="0" smtClean="0">
                          <a:solidFill>
                            <a:schemeClr val="tx1"/>
                          </a:solidFill>
                          <a:effectLst/>
                        </a:rPr>
                        <a:t>に代替し</a:t>
                      </a:r>
                      <a:r>
                        <a:rPr lang="ja-JP" sz="1400" kern="100" dirty="0" smtClean="0">
                          <a:solidFill>
                            <a:schemeClr val="tx1"/>
                          </a:solidFill>
                          <a:effectLst/>
                        </a:rPr>
                        <a:t>、</a:t>
                      </a:r>
                      <a:r>
                        <a:rPr lang="ja-JP" sz="1400" kern="100" dirty="0">
                          <a:solidFill>
                            <a:schemeClr val="tx1"/>
                          </a:solidFill>
                          <a:effectLst/>
                        </a:rPr>
                        <a:t>塩化メチレンを用いた洗浄施設を廃止した。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122353"/>
                  </a:ext>
                </a:extLst>
              </a:tr>
              <a:tr h="622427">
                <a:tc>
                  <a:txBody>
                    <a:bodyPr/>
                    <a:lstStyle/>
                    <a:p>
                      <a:pPr marL="0" marR="0" lvl="0" indent="0" algn="just" defTabSz="457200" rtl="0" eaLnBrk="1" fontAlgn="auto" latinLnBrk="0" hangingPunct="1">
                        <a:lnSpc>
                          <a:spcPts val="1500"/>
                        </a:lnSpc>
                        <a:spcBef>
                          <a:spcPts val="0"/>
                        </a:spcBef>
                        <a:spcAft>
                          <a:spcPts val="0"/>
                        </a:spcAft>
                        <a:buClrTx/>
                        <a:buSzTx/>
                        <a:buFontTx/>
                        <a:buNone/>
                        <a:tabLst/>
                        <a:defRPr/>
                      </a:pPr>
                      <a:r>
                        <a:rPr lang="ja-JP" altLang="en-US" sz="1400" kern="100" dirty="0" smtClean="0">
                          <a:solidFill>
                            <a:schemeClr val="tx1"/>
                          </a:solidFill>
                          <a:effectLst/>
                        </a:rPr>
                        <a:t>低</a:t>
                      </a:r>
                      <a:r>
                        <a:rPr lang="en-US" altLang="ja-JP" sz="1400" kern="100" dirty="0" smtClean="0">
                          <a:solidFill>
                            <a:schemeClr val="tx1"/>
                          </a:solidFill>
                          <a:effectLst/>
                        </a:rPr>
                        <a:t>VOC</a:t>
                      </a:r>
                      <a:r>
                        <a:rPr lang="ja-JP" altLang="ja-JP" sz="1400" kern="100" dirty="0" smtClean="0">
                          <a:solidFill>
                            <a:schemeClr val="tx1"/>
                          </a:solidFill>
                          <a:effectLst/>
                        </a:rPr>
                        <a:t>化</a:t>
                      </a:r>
                      <a:endParaRPr lang="ja-JP" altLang="en-US" sz="1400" kern="100" dirty="0" smtClean="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一般機械器具製造業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熱処理工程の雰囲気ガスとして使用されているメチルアルコールから都市ガスへの代替を進めることにより、</a:t>
                      </a:r>
                      <a:r>
                        <a:rPr lang="en-US" sz="1400" kern="100" dirty="0">
                          <a:solidFill>
                            <a:schemeClr val="tx1"/>
                          </a:solidFill>
                          <a:effectLst/>
                        </a:rPr>
                        <a:t>VOC</a:t>
                      </a:r>
                      <a:r>
                        <a:rPr lang="ja-JP" sz="1400" kern="100" dirty="0">
                          <a:solidFill>
                            <a:schemeClr val="tx1"/>
                          </a:solidFill>
                          <a:effectLst/>
                        </a:rPr>
                        <a:t>の取扱量を８％削減した。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9270008"/>
                  </a:ext>
                </a:extLst>
              </a:tr>
              <a:tr h="622427">
                <a:tc rowSpan="2">
                  <a:txBody>
                    <a:bodyPr/>
                    <a:lstStyle/>
                    <a:p>
                      <a:pPr algn="just">
                        <a:lnSpc>
                          <a:spcPts val="1500"/>
                        </a:lnSpc>
                        <a:spcAft>
                          <a:spcPts val="0"/>
                        </a:spcAft>
                      </a:pPr>
                      <a:r>
                        <a:rPr lang="ja-JP" sz="1400" kern="100" dirty="0">
                          <a:solidFill>
                            <a:schemeClr val="tx1"/>
                          </a:solidFill>
                          <a:effectLst/>
                        </a:rPr>
                        <a:t>ノントルエン化</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パルプ・紙・紙加工品製造業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メーカーの要望により、ラミネート処理のコーティング工程で使用するトルエン含有の接着剤をノントルエン接着剤に代替することで、トルエンの使用量を</a:t>
                      </a:r>
                      <a:r>
                        <a:rPr lang="en-US" sz="1400" kern="100" dirty="0">
                          <a:solidFill>
                            <a:schemeClr val="tx1"/>
                          </a:solidFill>
                          <a:effectLst/>
                        </a:rPr>
                        <a:t>35</a:t>
                      </a:r>
                      <a:r>
                        <a:rPr lang="ja-JP" sz="1400" kern="100" dirty="0">
                          <a:solidFill>
                            <a:schemeClr val="tx1"/>
                          </a:solidFill>
                          <a:effectLst/>
                        </a:rPr>
                        <a:t>％削減した。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094745"/>
                  </a:ext>
                </a:extLst>
              </a:tr>
              <a:tr h="622427">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just">
                        <a:lnSpc>
                          <a:spcPts val="1500"/>
                        </a:lnSpc>
                        <a:spcAft>
                          <a:spcPts val="0"/>
                        </a:spcAft>
                      </a:pPr>
                      <a:r>
                        <a:rPr lang="ja-JP" sz="1400" kern="100" dirty="0">
                          <a:solidFill>
                            <a:schemeClr val="tx1"/>
                          </a:solidFill>
                          <a:effectLst/>
                        </a:rPr>
                        <a:t>プラスチック</a:t>
                      </a:r>
                      <a:r>
                        <a:rPr lang="ja-JP" sz="1400" kern="100" dirty="0" smtClean="0">
                          <a:solidFill>
                            <a:schemeClr val="tx1"/>
                          </a:solidFill>
                          <a:effectLst/>
                        </a:rPr>
                        <a:t>製品</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lnSpc>
                          <a:spcPts val="1500"/>
                        </a:lnSpc>
                        <a:spcAft>
                          <a:spcPts val="0"/>
                        </a:spcAft>
                      </a:pPr>
                      <a:r>
                        <a:rPr lang="ja-JP" sz="1400" kern="100" dirty="0">
                          <a:solidFill>
                            <a:schemeClr val="tx1"/>
                          </a:solidFill>
                          <a:effectLst/>
                        </a:rPr>
                        <a:t>包装用フィルム製品のグラビア印刷に使用しているトルエン含有塗料をノントルエンインキに代替することで、トルエンの排出量を</a:t>
                      </a:r>
                      <a:r>
                        <a:rPr lang="en-US" sz="1400" kern="100" dirty="0">
                          <a:solidFill>
                            <a:schemeClr val="tx1"/>
                          </a:solidFill>
                          <a:effectLst/>
                        </a:rPr>
                        <a:t>70</a:t>
                      </a:r>
                      <a:r>
                        <a:rPr lang="ja-JP" sz="1400" kern="100" dirty="0">
                          <a:solidFill>
                            <a:schemeClr val="tx1"/>
                          </a:solidFill>
                          <a:effectLst/>
                        </a:rPr>
                        <a:t>％削減した。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7642" marR="57642" marT="3600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97538815"/>
                  </a:ext>
                </a:extLst>
              </a:tr>
            </a:tbl>
          </a:graphicData>
        </a:graphic>
      </p:graphicFrame>
      <p:sp>
        <p:nvSpPr>
          <p:cNvPr id="12" name="コンテンツ プレースホルダー 2"/>
          <p:cNvSpPr txBox="1">
            <a:spLocks/>
          </p:cNvSpPr>
          <p:nvPr/>
        </p:nvSpPr>
        <p:spPr>
          <a:xfrm>
            <a:off x="684609" y="710418"/>
            <a:ext cx="8523785" cy="111303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1600" dirty="0" smtClean="0">
                <a:latin typeface="BIZ UDPゴシック" panose="020B0400000000000000" pitchFamily="50" charset="-128"/>
                <a:ea typeface="BIZ UDPゴシック" panose="020B0400000000000000" pitchFamily="50" charset="-128"/>
              </a:rPr>
              <a:t>大阪府化学物質適正管理指針に基づき大阪府内の事業者が自主的に実施した</a:t>
            </a:r>
            <a:r>
              <a:rPr lang="en-US" altLang="ja-JP" sz="1600" dirty="0" smtClean="0">
                <a:latin typeface="BIZ UDPゴシック" panose="020B0400000000000000" pitchFamily="50" charset="-128"/>
                <a:ea typeface="BIZ UDPゴシック" panose="020B0400000000000000" pitchFamily="50" charset="-128"/>
              </a:rPr>
              <a:t>VOC</a:t>
            </a:r>
            <a:r>
              <a:rPr lang="ja-JP" altLang="en-US" sz="1600" dirty="0" smtClean="0">
                <a:latin typeface="BIZ UDPゴシック" panose="020B0400000000000000" pitchFamily="50" charset="-128"/>
                <a:ea typeface="BIZ UDPゴシック" panose="020B0400000000000000" pitchFamily="50" charset="-128"/>
              </a:rPr>
              <a:t>排出量削減の取組事例について、府及び化学物質管理に係る権限移譲市町村（令和２年４月１日時点で</a:t>
            </a:r>
            <a:r>
              <a:rPr lang="en-US" altLang="ja-JP" sz="1600" dirty="0" smtClean="0">
                <a:latin typeface="BIZ UDPゴシック" panose="020B0400000000000000" pitchFamily="50" charset="-128"/>
                <a:ea typeface="BIZ UDPゴシック" panose="020B0400000000000000" pitchFamily="50" charset="-128"/>
              </a:rPr>
              <a:t>26</a:t>
            </a:r>
            <a:r>
              <a:rPr lang="ja-JP" altLang="en-US" sz="1600" dirty="0" smtClean="0">
                <a:latin typeface="BIZ UDPゴシック" panose="020B0400000000000000" pitchFamily="50" charset="-128"/>
                <a:ea typeface="BIZ UDPゴシック" panose="020B0400000000000000" pitchFamily="50" charset="-128"/>
              </a:rPr>
              <a:t>市町村）がヒアリング、立入検査等により把握した情報より、対策の種類ごとにとりまとめた。</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7189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タイトル 1"/>
          <p:cNvSpPr>
            <a:spLocks noGrp="1"/>
          </p:cNvSpPr>
          <p:nvPr>
            <p:ph type="title"/>
          </p:nvPr>
        </p:nvSpPr>
        <p:spPr>
          <a:xfrm>
            <a:off x="684610" y="262471"/>
            <a:ext cx="6984793" cy="568261"/>
          </a:xfrm>
        </p:spPr>
        <p:txBody>
          <a:bodyPr>
            <a:normAutofit/>
          </a:bodyPr>
          <a:lstStyle/>
          <a:p>
            <a:r>
              <a:rPr kumimoji="1" lang="en-US" altLang="ja-JP" sz="2800" dirty="0" smtClean="0">
                <a:latin typeface="BIZ UDPゴシック" panose="020B0400000000000000" pitchFamily="50" charset="-128"/>
                <a:ea typeface="BIZ UDPゴシック" panose="020B0400000000000000" pitchFamily="50" charset="-128"/>
              </a:rPr>
              <a:t>VOC</a:t>
            </a:r>
            <a:r>
              <a:rPr kumimoji="1" lang="ja-JP" altLang="en-US" sz="2800" dirty="0" smtClean="0">
                <a:latin typeface="BIZ UDPゴシック" panose="020B0400000000000000" pitchFamily="50" charset="-128"/>
                <a:ea typeface="BIZ UDPゴシック" panose="020B0400000000000000" pitchFamily="50" charset="-128"/>
              </a:rPr>
              <a:t>排出削減事例</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3</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684610" y="788723"/>
            <a:ext cx="7936265" cy="472357"/>
          </a:xfrm>
        </p:spPr>
        <p:txBody>
          <a:bodyPr vert="horz" lIns="91440" tIns="45720" rIns="91440" bIns="45720" rtlCol="0">
            <a:noAutofit/>
          </a:bodyPr>
          <a:lstStyle/>
          <a:p>
            <a:pPr marL="0" indent="0">
              <a:lnSpc>
                <a:spcPct val="150000"/>
              </a:lnSpc>
              <a:buNone/>
            </a:pPr>
            <a:r>
              <a:rPr lang="ja-JP" altLang="en-US" sz="1600" dirty="0" smtClean="0">
                <a:latin typeface="BIZ UDPゴシック" panose="020B0400000000000000" pitchFamily="50" charset="-128"/>
                <a:ea typeface="BIZ UDPゴシック" panose="020B0400000000000000" pitchFamily="50" charset="-128"/>
              </a:rPr>
              <a:t>（２）工程の変更、改良</a:t>
            </a:r>
            <a:endParaRPr lang="ja-JP" altLang="en-US"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3</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1344259304"/>
              </p:ext>
            </p:extLst>
          </p:nvPr>
        </p:nvGraphicFramePr>
        <p:xfrm>
          <a:off x="684610" y="1222520"/>
          <a:ext cx="8648551" cy="5614956"/>
        </p:xfrm>
        <a:graphic>
          <a:graphicData uri="http://schemas.openxmlformats.org/drawingml/2006/table">
            <a:tbl>
              <a:tblPr firstRow="1" firstCol="1" bandRow="1">
                <a:tableStyleId>{5C22544A-7EE6-4342-B048-85BDC9FD1C3A}</a:tableStyleId>
              </a:tblPr>
              <a:tblGrid>
                <a:gridCol w="1363129">
                  <a:extLst>
                    <a:ext uri="{9D8B030D-6E8A-4147-A177-3AD203B41FA5}">
                      <a16:colId xmlns:a16="http://schemas.microsoft.com/office/drawing/2014/main" val="850759463"/>
                    </a:ext>
                  </a:extLst>
                </a:gridCol>
                <a:gridCol w="1713529">
                  <a:extLst>
                    <a:ext uri="{9D8B030D-6E8A-4147-A177-3AD203B41FA5}">
                      <a16:colId xmlns:a16="http://schemas.microsoft.com/office/drawing/2014/main" val="1900618548"/>
                    </a:ext>
                  </a:extLst>
                </a:gridCol>
                <a:gridCol w="5571893">
                  <a:extLst>
                    <a:ext uri="{9D8B030D-6E8A-4147-A177-3AD203B41FA5}">
                      <a16:colId xmlns:a16="http://schemas.microsoft.com/office/drawing/2014/main" val="2180440734"/>
                    </a:ext>
                  </a:extLst>
                </a:gridCol>
              </a:tblGrid>
              <a:tr h="280379">
                <a:tc>
                  <a:txBody>
                    <a:bodyPr/>
                    <a:lstStyle/>
                    <a:p>
                      <a:pPr algn="ctr">
                        <a:lnSpc>
                          <a:spcPts val="1600"/>
                        </a:lnSpc>
                        <a:spcAft>
                          <a:spcPts val="0"/>
                        </a:spcAft>
                      </a:pPr>
                      <a:r>
                        <a:rPr lang="ja-JP" altLang="en-US" sz="1400" kern="100" dirty="0" smtClean="0">
                          <a:solidFill>
                            <a:schemeClr val="tx1"/>
                          </a:solidFill>
                          <a:effectLst/>
                        </a:rPr>
                        <a:t>対策の種類</a:t>
                      </a:r>
                      <a:endParaRPr lang="ja-JP" alt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ctr">
                        <a:lnSpc>
                          <a:spcPts val="1600"/>
                        </a:lnSpc>
                        <a:spcAft>
                          <a:spcPts val="0"/>
                        </a:spcAft>
                      </a:pPr>
                      <a:r>
                        <a:rPr lang="ja-JP" sz="1400" kern="100" dirty="0">
                          <a:solidFill>
                            <a:schemeClr val="tx1"/>
                          </a:solidFill>
                          <a:effectLst/>
                        </a:rPr>
                        <a:t>業種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ctr">
                        <a:lnSpc>
                          <a:spcPts val="1600"/>
                        </a:lnSpc>
                        <a:spcAft>
                          <a:spcPts val="0"/>
                        </a:spcAft>
                      </a:pPr>
                      <a:r>
                        <a:rPr lang="ja-JP" sz="1400" kern="100" dirty="0">
                          <a:solidFill>
                            <a:schemeClr val="tx1"/>
                          </a:solidFill>
                          <a:effectLst/>
                        </a:rPr>
                        <a:t>具体的な内容</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1696768636"/>
                  </a:ext>
                </a:extLst>
              </a:tr>
              <a:tr h="369661">
                <a:tc rowSpan="2">
                  <a:txBody>
                    <a:bodyPr/>
                    <a:lstStyle/>
                    <a:p>
                      <a:pPr algn="just">
                        <a:lnSpc>
                          <a:spcPts val="1600"/>
                        </a:lnSpc>
                        <a:spcAft>
                          <a:spcPts val="0"/>
                        </a:spcAft>
                      </a:pPr>
                      <a:r>
                        <a:rPr lang="ja-JP" sz="1400" kern="100" dirty="0">
                          <a:solidFill>
                            <a:schemeClr val="tx1"/>
                          </a:solidFill>
                          <a:effectLst/>
                        </a:rPr>
                        <a:t>回収・再利用</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電気機械器具製造業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自動車部品等に使用する熱硬化性樹脂の製造において、原料であるメチルアルコールを溶媒回収装置で回収し、ボイラー燃料として再利用することで、排出量を</a:t>
                      </a:r>
                      <a:r>
                        <a:rPr lang="en-US" sz="1400" kern="100" dirty="0">
                          <a:solidFill>
                            <a:schemeClr val="tx1"/>
                          </a:solidFill>
                          <a:effectLst/>
                        </a:rPr>
                        <a:t>90</a:t>
                      </a:r>
                      <a:r>
                        <a:rPr lang="ja-JP" sz="1400" kern="100" dirty="0">
                          <a:solidFill>
                            <a:schemeClr val="tx1"/>
                          </a:solidFill>
                          <a:effectLst/>
                        </a:rPr>
                        <a:t>％以上削減した。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1326918947"/>
                  </a:ext>
                </a:extLst>
              </a:tr>
              <a:tr h="369661">
                <a:tc vMerge="1">
                  <a:txBody>
                    <a:bodyPr/>
                    <a:lstStyle/>
                    <a:p>
                      <a:endParaRPr kumimoji="1" lang="ja-JP" altLang="en-US"/>
                    </a:p>
                  </a:txBody>
                  <a:tcPr/>
                </a:tc>
                <a:tc>
                  <a:txBody>
                    <a:bodyPr/>
                    <a:lstStyle/>
                    <a:p>
                      <a:pPr algn="just">
                        <a:lnSpc>
                          <a:spcPts val="1600"/>
                        </a:lnSpc>
                        <a:spcAft>
                          <a:spcPts val="0"/>
                        </a:spcAft>
                      </a:pPr>
                      <a:r>
                        <a:rPr lang="ja-JP" sz="1400" kern="100" dirty="0">
                          <a:solidFill>
                            <a:schemeClr val="tx1"/>
                          </a:solidFill>
                          <a:effectLst/>
                        </a:rPr>
                        <a:t>化学工業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smtClean="0">
                          <a:solidFill>
                            <a:schemeClr val="tx1"/>
                          </a:solidFill>
                          <a:effectLst/>
                        </a:rPr>
                        <a:t>合成樹脂製造工程</a:t>
                      </a:r>
                      <a:r>
                        <a:rPr lang="ja-JP" altLang="en-US" sz="1400" kern="100" dirty="0" smtClean="0">
                          <a:solidFill>
                            <a:schemeClr val="tx1"/>
                          </a:solidFill>
                          <a:effectLst/>
                        </a:rPr>
                        <a:t>の</a:t>
                      </a:r>
                      <a:r>
                        <a:rPr lang="ja-JP" sz="1400" kern="100" dirty="0" smtClean="0">
                          <a:solidFill>
                            <a:schemeClr val="tx1"/>
                          </a:solidFill>
                          <a:effectLst/>
                        </a:rPr>
                        <a:t>反応</a:t>
                      </a:r>
                      <a:r>
                        <a:rPr lang="ja-JP" sz="1400" kern="100" dirty="0">
                          <a:solidFill>
                            <a:schemeClr val="tx1"/>
                          </a:solidFill>
                          <a:effectLst/>
                        </a:rPr>
                        <a:t>釜について、減圧回収装置の導入や配管接続により未反応ガスの再利用を可能とし、再利用できないものは燃焼処理を行うことで</a:t>
                      </a:r>
                      <a:r>
                        <a:rPr lang="ja-JP" sz="1400" kern="100" dirty="0" smtClean="0">
                          <a:solidFill>
                            <a:schemeClr val="tx1"/>
                          </a:solidFill>
                          <a:effectLst/>
                        </a:rPr>
                        <a:t>、排出量</a:t>
                      </a:r>
                      <a:r>
                        <a:rPr lang="ja-JP" sz="1400" kern="100" dirty="0">
                          <a:solidFill>
                            <a:schemeClr val="tx1"/>
                          </a:solidFill>
                          <a:effectLst/>
                        </a:rPr>
                        <a:t>を削減した。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237307767"/>
                  </a:ext>
                </a:extLst>
              </a:tr>
              <a:tr h="369661">
                <a:tc>
                  <a:txBody>
                    <a:bodyPr/>
                    <a:lstStyle/>
                    <a:p>
                      <a:pPr algn="just">
                        <a:lnSpc>
                          <a:spcPts val="1600"/>
                        </a:lnSpc>
                        <a:spcAft>
                          <a:spcPts val="0"/>
                        </a:spcAft>
                      </a:pPr>
                      <a:r>
                        <a:rPr lang="ja-JP" sz="1400" kern="100" dirty="0">
                          <a:solidFill>
                            <a:schemeClr val="tx1"/>
                          </a:solidFill>
                          <a:effectLst/>
                        </a:rPr>
                        <a:t>切削方法</a:t>
                      </a:r>
                      <a:r>
                        <a:rPr lang="ja-JP" sz="1400" kern="100" dirty="0" smtClean="0">
                          <a:solidFill>
                            <a:schemeClr val="tx1"/>
                          </a:solidFill>
                          <a:effectLst/>
                        </a:rPr>
                        <a:t>の変更</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金属製品製造業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マグネシウム製品の切削時において、乾式切削（切削油を使用しない切削方法）を採用したことで塩化メチレンによる油分除去工程が不要</a:t>
                      </a:r>
                      <a:r>
                        <a:rPr lang="ja-JP" sz="1400" kern="100" dirty="0" smtClean="0">
                          <a:solidFill>
                            <a:schemeClr val="tx1"/>
                          </a:solidFill>
                          <a:effectLst/>
                        </a:rPr>
                        <a:t>となり全廃</a:t>
                      </a:r>
                      <a:r>
                        <a:rPr lang="ja-JP" sz="1400" kern="100" dirty="0">
                          <a:solidFill>
                            <a:schemeClr val="tx1"/>
                          </a:solidFill>
                          <a:effectLst/>
                        </a:rPr>
                        <a:t>した</a:t>
                      </a:r>
                      <a:r>
                        <a:rPr lang="ja-JP" sz="1400" kern="100" dirty="0" smtClean="0">
                          <a:solidFill>
                            <a:schemeClr val="tx1"/>
                          </a:solidFill>
                          <a:effectLst/>
                        </a:rPr>
                        <a:t>。</a:t>
                      </a:r>
                      <a:r>
                        <a:rPr lang="ja-JP" altLang="en-US" sz="1400" kern="100" dirty="0" smtClean="0">
                          <a:solidFill>
                            <a:schemeClr val="tx1"/>
                          </a:solidFill>
                          <a:effectLst/>
                        </a:rPr>
                        <a:t>全廃によるコスト減と工具交換頻度増によるコスト増は同程度。</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2958197982"/>
                  </a:ext>
                </a:extLst>
              </a:tr>
              <a:tr h="346459">
                <a:tc>
                  <a:txBody>
                    <a:bodyPr/>
                    <a:lstStyle/>
                    <a:p>
                      <a:pPr algn="just">
                        <a:lnSpc>
                          <a:spcPts val="1600"/>
                        </a:lnSpc>
                        <a:spcAft>
                          <a:spcPts val="0"/>
                        </a:spcAft>
                      </a:pPr>
                      <a:r>
                        <a:rPr lang="ja-JP" sz="1400" kern="100" smtClean="0">
                          <a:solidFill>
                            <a:schemeClr val="tx1"/>
                          </a:solidFill>
                          <a:effectLst/>
                        </a:rPr>
                        <a:t>洗浄</a:t>
                      </a:r>
                      <a:r>
                        <a:rPr lang="ja-JP" sz="1400" kern="100" dirty="0">
                          <a:solidFill>
                            <a:schemeClr val="tx1"/>
                          </a:solidFill>
                          <a:effectLst/>
                        </a:rPr>
                        <a:t>方式</a:t>
                      </a:r>
                      <a:r>
                        <a:rPr lang="ja-JP" sz="1400" kern="100" dirty="0" smtClean="0">
                          <a:solidFill>
                            <a:schemeClr val="tx1"/>
                          </a:solidFill>
                          <a:effectLst/>
                        </a:rPr>
                        <a:t>の変更</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非鉄金属製造業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精密機械部品の供給先へ提案し、塩化メチレンによる部品洗浄を高圧水洗浄装置による洗浄に変更し、塩化メチレンの使用を全廃した。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943540095"/>
                  </a:ext>
                </a:extLst>
              </a:tr>
              <a:tr h="277245">
                <a:tc>
                  <a:txBody>
                    <a:bodyPr/>
                    <a:lstStyle/>
                    <a:p>
                      <a:pPr algn="just">
                        <a:lnSpc>
                          <a:spcPts val="1600"/>
                        </a:lnSpc>
                        <a:spcAft>
                          <a:spcPts val="0"/>
                        </a:spcAft>
                      </a:pPr>
                      <a:r>
                        <a:rPr lang="ja-JP" sz="1400" kern="100" dirty="0">
                          <a:solidFill>
                            <a:schemeClr val="tx1"/>
                          </a:solidFill>
                          <a:effectLst/>
                        </a:rPr>
                        <a:t>洗浄液の温度の低減</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一般機械器具製造業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エアコン用部品の銅管の洗浄工程で使用する洗浄液（塩化メチレン）の温度を約</a:t>
                      </a:r>
                      <a:r>
                        <a:rPr lang="en-US" sz="1400" kern="100" dirty="0">
                          <a:solidFill>
                            <a:schemeClr val="tx1"/>
                          </a:solidFill>
                          <a:effectLst/>
                        </a:rPr>
                        <a:t>10</a:t>
                      </a:r>
                      <a:r>
                        <a:rPr lang="ja-JP" sz="1400" kern="100" dirty="0">
                          <a:solidFill>
                            <a:schemeClr val="tx1"/>
                          </a:solidFill>
                          <a:effectLst/>
                        </a:rPr>
                        <a:t>℃低減したことにより、製造量５％増加に対し、排出量を</a:t>
                      </a:r>
                      <a:r>
                        <a:rPr lang="en-US" sz="1400" kern="100" dirty="0">
                          <a:solidFill>
                            <a:schemeClr val="tx1"/>
                          </a:solidFill>
                          <a:effectLst/>
                        </a:rPr>
                        <a:t>10</a:t>
                      </a:r>
                      <a:r>
                        <a:rPr lang="ja-JP" sz="1400" kern="100" dirty="0">
                          <a:solidFill>
                            <a:schemeClr val="tx1"/>
                          </a:solidFill>
                          <a:effectLst/>
                        </a:rPr>
                        <a:t>％削減した。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1827912710"/>
                  </a:ext>
                </a:extLst>
              </a:tr>
              <a:tr h="1257777">
                <a:tc>
                  <a:txBody>
                    <a:bodyPr/>
                    <a:lstStyle/>
                    <a:p>
                      <a:pPr algn="just">
                        <a:lnSpc>
                          <a:spcPts val="1600"/>
                        </a:lnSpc>
                        <a:spcAft>
                          <a:spcPts val="0"/>
                        </a:spcAft>
                      </a:pPr>
                      <a:r>
                        <a:rPr lang="ja-JP" sz="1400" kern="100" dirty="0">
                          <a:solidFill>
                            <a:schemeClr val="tx1"/>
                          </a:solidFill>
                          <a:effectLst/>
                        </a:rPr>
                        <a:t>溶剤と空気</a:t>
                      </a:r>
                      <a:r>
                        <a:rPr lang="ja-JP" sz="1400" kern="100" dirty="0" smtClean="0">
                          <a:solidFill>
                            <a:schemeClr val="tx1"/>
                          </a:solidFill>
                          <a:effectLst/>
                        </a:rPr>
                        <a:t>の</a:t>
                      </a:r>
                      <a:endParaRPr lang="en-US" altLang="ja-JP" sz="1400" kern="100" dirty="0" smtClean="0">
                        <a:solidFill>
                          <a:schemeClr val="tx1"/>
                        </a:solidFill>
                        <a:effectLst/>
                      </a:endParaRPr>
                    </a:p>
                    <a:p>
                      <a:pPr algn="just">
                        <a:lnSpc>
                          <a:spcPts val="1600"/>
                        </a:lnSpc>
                        <a:spcAft>
                          <a:spcPts val="0"/>
                        </a:spcAft>
                      </a:pPr>
                      <a:r>
                        <a:rPr lang="ja-JP" sz="1400" kern="100" dirty="0" smtClean="0">
                          <a:solidFill>
                            <a:schemeClr val="tx1"/>
                          </a:solidFill>
                          <a:effectLst/>
                        </a:rPr>
                        <a:t>接触</a:t>
                      </a:r>
                      <a:r>
                        <a:rPr lang="ja-JP" sz="1400" kern="100" dirty="0">
                          <a:solidFill>
                            <a:schemeClr val="tx1"/>
                          </a:solidFill>
                          <a:effectLst/>
                        </a:rPr>
                        <a:t>面積の削減</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プラスチック</a:t>
                      </a:r>
                      <a:r>
                        <a:rPr lang="ja-JP" sz="1400" kern="100" dirty="0" smtClean="0">
                          <a:solidFill>
                            <a:schemeClr val="tx1"/>
                          </a:solidFill>
                          <a:effectLst/>
                        </a:rPr>
                        <a:t>製品</a:t>
                      </a:r>
                      <a:endParaRPr lang="en-US" altLang="ja-JP" sz="1400" kern="100" dirty="0" smtClean="0">
                        <a:solidFill>
                          <a:schemeClr val="tx1"/>
                        </a:solidFill>
                        <a:effectLst/>
                      </a:endParaRPr>
                    </a:p>
                    <a:p>
                      <a:pPr algn="just">
                        <a:lnSpc>
                          <a:spcPts val="1600"/>
                        </a:lnSpc>
                        <a:spcAft>
                          <a:spcPts val="0"/>
                        </a:spcAft>
                      </a:pPr>
                      <a:r>
                        <a:rPr lang="ja-JP" sz="1400" kern="100" dirty="0" smtClean="0">
                          <a:solidFill>
                            <a:schemeClr val="tx1"/>
                          </a:solidFill>
                          <a:effectLst/>
                        </a:rPr>
                        <a:t>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イソプロピルアルコール浸</a:t>
                      </a:r>
                      <a:r>
                        <a:rPr lang="ja-JP" sz="1400" kern="100" dirty="0" smtClean="0">
                          <a:solidFill>
                            <a:schemeClr val="tx1"/>
                          </a:solidFill>
                          <a:effectLst/>
                        </a:rPr>
                        <a:t>漬</a:t>
                      </a:r>
                      <a:r>
                        <a:rPr lang="ja-JP" altLang="en-US" sz="1400" kern="100" dirty="0" smtClean="0">
                          <a:solidFill>
                            <a:schemeClr val="tx1"/>
                          </a:solidFill>
                          <a:effectLst/>
                        </a:rPr>
                        <a:t>工程において、</a:t>
                      </a:r>
                      <a:endParaRPr lang="en-US" altLang="ja-JP" sz="1400" kern="100" dirty="0" smtClean="0">
                        <a:solidFill>
                          <a:schemeClr val="tx1"/>
                        </a:solidFill>
                        <a:effectLst/>
                      </a:endParaRPr>
                    </a:p>
                    <a:p>
                      <a:pPr algn="just">
                        <a:lnSpc>
                          <a:spcPts val="1600"/>
                        </a:lnSpc>
                        <a:spcAft>
                          <a:spcPts val="0"/>
                        </a:spcAft>
                      </a:pPr>
                      <a:r>
                        <a:rPr lang="ja-JP" altLang="en-US" sz="1400" kern="100" dirty="0" smtClean="0">
                          <a:solidFill>
                            <a:schemeClr val="tx1"/>
                          </a:solidFill>
                          <a:effectLst/>
                        </a:rPr>
                        <a:t>浸漬</a:t>
                      </a:r>
                      <a:r>
                        <a:rPr lang="ja-JP" sz="1400" kern="100" dirty="0" smtClean="0">
                          <a:solidFill>
                            <a:schemeClr val="tx1"/>
                          </a:solidFill>
                          <a:effectLst/>
                        </a:rPr>
                        <a:t>槽の表層にプラスチック</a:t>
                      </a:r>
                      <a:r>
                        <a:rPr lang="ja-JP" sz="1400" kern="100" dirty="0">
                          <a:solidFill>
                            <a:schemeClr val="tx1"/>
                          </a:solidFill>
                          <a:effectLst/>
                        </a:rPr>
                        <a:t>玉を</a:t>
                      </a:r>
                      <a:r>
                        <a:rPr lang="ja-JP" sz="1400" kern="100" dirty="0" smtClean="0">
                          <a:solidFill>
                            <a:schemeClr val="tx1"/>
                          </a:solidFill>
                          <a:effectLst/>
                        </a:rPr>
                        <a:t>敷き詰め</a:t>
                      </a:r>
                      <a:r>
                        <a:rPr lang="ja-JP" altLang="en-US" sz="1400" kern="100" dirty="0" smtClean="0">
                          <a:solidFill>
                            <a:schemeClr val="tx1"/>
                          </a:solidFill>
                          <a:effectLst/>
                        </a:rPr>
                        <a:t>る</a:t>
                      </a:r>
                      <a:endParaRPr lang="en-US" altLang="ja-JP" sz="1400" kern="100" dirty="0" smtClean="0">
                        <a:solidFill>
                          <a:schemeClr val="tx1"/>
                        </a:solidFill>
                        <a:effectLst/>
                      </a:endParaRPr>
                    </a:p>
                    <a:p>
                      <a:pPr algn="just">
                        <a:lnSpc>
                          <a:spcPts val="1600"/>
                        </a:lnSpc>
                        <a:spcAft>
                          <a:spcPts val="0"/>
                        </a:spcAft>
                      </a:pPr>
                      <a:r>
                        <a:rPr lang="ja-JP" altLang="en-US" sz="1400" kern="100" dirty="0" smtClean="0">
                          <a:solidFill>
                            <a:schemeClr val="tx1"/>
                          </a:solidFill>
                          <a:effectLst/>
                        </a:rPr>
                        <a:t>ことにより</a:t>
                      </a:r>
                      <a:r>
                        <a:rPr lang="ja-JP" sz="1400" kern="100" dirty="0" smtClean="0">
                          <a:solidFill>
                            <a:schemeClr val="tx1"/>
                          </a:solidFill>
                          <a:effectLst/>
                        </a:rPr>
                        <a:t>空気</a:t>
                      </a:r>
                      <a:r>
                        <a:rPr lang="ja-JP" sz="1400" kern="100" dirty="0">
                          <a:solidFill>
                            <a:schemeClr val="tx1"/>
                          </a:solidFill>
                          <a:effectLst/>
                        </a:rPr>
                        <a:t>と</a:t>
                      </a:r>
                      <a:r>
                        <a:rPr lang="ja-JP" sz="1400" kern="100" dirty="0" smtClean="0">
                          <a:solidFill>
                            <a:schemeClr val="tx1"/>
                          </a:solidFill>
                          <a:effectLst/>
                        </a:rPr>
                        <a:t>の接触</a:t>
                      </a:r>
                      <a:r>
                        <a:rPr lang="ja-JP" sz="1400" kern="100" dirty="0">
                          <a:solidFill>
                            <a:schemeClr val="tx1"/>
                          </a:solidFill>
                          <a:effectLst/>
                        </a:rPr>
                        <a:t>面積</a:t>
                      </a:r>
                      <a:r>
                        <a:rPr lang="ja-JP" sz="1400" kern="100" dirty="0" smtClean="0">
                          <a:solidFill>
                            <a:schemeClr val="tx1"/>
                          </a:solidFill>
                          <a:effectLst/>
                        </a:rPr>
                        <a:t>を減らし</a:t>
                      </a:r>
                      <a:r>
                        <a:rPr lang="ja-JP" altLang="en-US" sz="1400" kern="100" dirty="0" smtClean="0">
                          <a:solidFill>
                            <a:schemeClr val="tx1"/>
                          </a:solidFill>
                          <a:effectLst/>
                        </a:rPr>
                        <a:t>、</a:t>
                      </a:r>
                      <a:r>
                        <a:rPr lang="ja-JP" sz="1400" kern="100" dirty="0" smtClean="0">
                          <a:solidFill>
                            <a:schemeClr val="tx1"/>
                          </a:solidFill>
                          <a:effectLst/>
                        </a:rPr>
                        <a:t>揮発</a:t>
                      </a:r>
                      <a:endParaRPr lang="en-US" altLang="ja-JP" sz="1400" kern="100" dirty="0" smtClean="0">
                        <a:solidFill>
                          <a:schemeClr val="tx1"/>
                        </a:solidFill>
                        <a:effectLst/>
                      </a:endParaRPr>
                    </a:p>
                    <a:p>
                      <a:pPr algn="just">
                        <a:lnSpc>
                          <a:spcPts val="1600"/>
                        </a:lnSpc>
                        <a:spcAft>
                          <a:spcPts val="0"/>
                        </a:spcAft>
                      </a:pPr>
                      <a:r>
                        <a:rPr lang="ja-JP" sz="1400" kern="100" dirty="0" smtClean="0">
                          <a:solidFill>
                            <a:schemeClr val="tx1"/>
                          </a:solidFill>
                          <a:effectLst/>
                        </a:rPr>
                        <a:t>を</a:t>
                      </a:r>
                      <a:r>
                        <a:rPr lang="ja-JP" sz="1400" kern="100" dirty="0">
                          <a:solidFill>
                            <a:schemeClr val="tx1"/>
                          </a:solidFill>
                          <a:effectLst/>
                        </a:rPr>
                        <a:t>抑制した</a:t>
                      </a:r>
                      <a:r>
                        <a:rPr lang="ja-JP" sz="1400" kern="100" dirty="0" smtClean="0">
                          <a:solidFill>
                            <a:schemeClr val="tx1"/>
                          </a:solidFill>
                          <a:effectLst/>
                        </a:rPr>
                        <a:t>こと</a:t>
                      </a:r>
                      <a:r>
                        <a:rPr lang="ja-JP" altLang="en-US" sz="1400" kern="100" dirty="0" smtClean="0">
                          <a:solidFill>
                            <a:schemeClr val="tx1"/>
                          </a:solidFill>
                          <a:effectLst/>
                        </a:rPr>
                        <a:t>から</a:t>
                      </a:r>
                      <a:r>
                        <a:rPr lang="ja-JP" sz="1400" kern="100" dirty="0" smtClean="0">
                          <a:solidFill>
                            <a:schemeClr val="tx1"/>
                          </a:solidFill>
                          <a:effectLst/>
                        </a:rPr>
                        <a:t>、使用量</a:t>
                      </a:r>
                      <a:r>
                        <a:rPr lang="ja-JP" sz="1400" kern="100" dirty="0">
                          <a:solidFill>
                            <a:schemeClr val="tx1"/>
                          </a:solidFill>
                          <a:effectLst/>
                        </a:rPr>
                        <a:t>・排出量を</a:t>
                      </a:r>
                      <a:r>
                        <a:rPr lang="ja-JP" sz="1400" kern="100" dirty="0" smtClean="0">
                          <a:solidFill>
                            <a:schemeClr val="tx1"/>
                          </a:solidFill>
                          <a:effectLst/>
                        </a:rPr>
                        <a:t>各々</a:t>
                      </a:r>
                      <a:endParaRPr lang="en-US" altLang="ja-JP" sz="1400" kern="100" dirty="0" smtClean="0">
                        <a:solidFill>
                          <a:schemeClr val="tx1"/>
                        </a:solidFill>
                        <a:effectLst/>
                      </a:endParaRPr>
                    </a:p>
                    <a:p>
                      <a:pPr algn="just">
                        <a:lnSpc>
                          <a:spcPts val="1600"/>
                        </a:lnSpc>
                        <a:spcAft>
                          <a:spcPts val="0"/>
                        </a:spcAft>
                      </a:pPr>
                      <a:r>
                        <a:rPr lang="en-US" sz="1400" kern="100" dirty="0" smtClean="0">
                          <a:solidFill>
                            <a:schemeClr val="tx1"/>
                          </a:solidFill>
                          <a:effectLst/>
                        </a:rPr>
                        <a:t>20</a:t>
                      </a:r>
                      <a:r>
                        <a:rPr lang="ja-JP" sz="1400" kern="100" dirty="0">
                          <a:solidFill>
                            <a:schemeClr val="tx1"/>
                          </a:solidFill>
                          <a:effectLst/>
                        </a:rPr>
                        <a:t>％</a:t>
                      </a:r>
                      <a:r>
                        <a:rPr lang="ja-JP" sz="1400" kern="100" dirty="0" smtClean="0">
                          <a:solidFill>
                            <a:schemeClr val="tx1"/>
                          </a:solidFill>
                          <a:effectLst/>
                        </a:rPr>
                        <a:t>削減した。</a:t>
                      </a:r>
                      <a:r>
                        <a:rPr lang="en-US" sz="1400" kern="100" dirty="0">
                          <a:solidFill>
                            <a:schemeClr val="tx1"/>
                          </a:solidFill>
                          <a:effectLst/>
                        </a:rPr>
                        <a:t> </a:t>
                      </a:r>
                      <a:endParaRPr lang="ja-JP" sz="1400" kern="100" dirty="0">
                        <a:solidFill>
                          <a:schemeClr val="tx1"/>
                        </a:solidFill>
                        <a:effectLst/>
                      </a:endParaRPr>
                    </a:p>
                    <a:p>
                      <a:pPr algn="ctr">
                        <a:lnSpc>
                          <a:spcPts val="1600"/>
                        </a:lnSpc>
                        <a:spcAft>
                          <a:spcPts val="0"/>
                        </a:spcAft>
                      </a:pPr>
                      <a:r>
                        <a:rPr lang="ja-JP" altLang="en-US" sz="1400" kern="100" dirty="0" smtClean="0">
                          <a:solidFill>
                            <a:schemeClr val="tx1"/>
                          </a:solidFill>
                          <a:effectLst/>
                        </a:rPr>
                        <a:t>　　　　　　　　　　　　　　　　　　</a:t>
                      </a:r>
                      <a:r>
                        <a:rPr lang="ja-JP" sz="1100" kern="100" dirty="0" smtClean="0">
                          <a:solidFill>
                            <a:schemeClr val="tx1"/>
                          </a:solidFill>
                          <a:effectLst/>
                        </a:rPr>
                        <a:t>プラスチック</a:t>
                      </a:r>
                      <a:r>
                        <a:rPr lang="ja-JP" sz="1100" kern="100" dirty="0">
                          <a:solidFill>
                            <a:schemeClr val="tx1"/>
                          </a:solidFill>
                          <a:effectLst/>
                        </a:rPr>
                        <a:t>玉による揮発抑制状況</a:t>
                      </a:r>
                      <a:endParaRPr lang="ja-JP" sz="11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1925043977"/>
                  </a:ext>
                </a:extLst>
              </a:tr>
              <a:tr h="462076">
                <a:tc>
                  <a:txBody>
                    <a:bodyPr/>
                    <a:lstStyle/>
                    <a:p>
                      <a:pPr algn="just">
                        <a:lnSpc>
                          <a:spcPts val="1600"/>
                        </a:lnSpc>
                        <a:spcAft>
                          <a:spcPts val="0"/>
                        </a:spcAft>
                      </a:pPr>
                      <a:r>
                        <a:rPr lang="ja-JP" sz="1400" kern="100" dirty="0">
                          <a:solidFill>
                            <a:schemeClr val="tx1"/>
                          </a:solidFill>
                          <a:effectLst/>
                        </a:rPr>
                        <a:t>密閉式洗浄機器の導入</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自動車整備業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tc>
                  <a:txBody>
                    <a:bodyPr/>
                    <a:lstStyle/>
                    <a:p>
                      <a:pPr algn="just">
                        <a:lnSpc>
                          <a:spcPts val="1600"/>
                        </a:lnSpc>
                        <a:spcAft>
                          <a:spcPts val="0"/>
                        </a:spcAft>
                      </a:pPr>
                      <a:r>
                        <a:rPr lang="ja-JP" sz="1400" kern="100" dirty="0">
                          <a:solidFill>
                            <a:schemeClr val="tx1"/>
                          </a:solidFill>
                          <a:effectLst/>
                        </a:rPr>
                        <a:t>塗装ガンをシンナーに浸漬して洗浄するにあたり、従来は開放式機器であったところを、塗装ガン専用の密閉式洗浄機器を導入し、揮発を抑制したことにより</a:t>
                      </a:r>
                      <a:r>
                        <a:rPr lang="ja-JP" sz="1400" kern="100" dirty="0" smtClean="0">
                          <a:solidFill>
                            <a:schemeClr val="tx1"/>
                          </a:solidFill>
                          <a:effectLst/>
                        </a:rPr>
                        <a:t>、</a:t>
                      </a:r>
                      <a:r>
                        <a:rPr lang="ja-JP" altLang="en-US" sz="1400" kern="100" dirty="0" smtClean="0">
                          <a:solidFill>
                            <a:schemeClr val="tx1"/>
                          </a:solidFill>
                          <a:effectLst/>
                        </a:rPr>
                        <a:t>排出量</a:t>
                      </a:r>
                      <a:r>
                        <a:rPr lang="ja-JP" sz="1400" kern="100" dirty="0" smtClean="0">
                          <a:solidFill>
                            <a:schemeClr val="tx1"/>
                          </a:solidFill>
                          <a:effectLst/>
                        </a:rPr>
                        <a:t>を</a:t>
                      </a:r>
                      <a:r>
                        <a:rPr lang="ja-JP" sz="1400" kern="100" dirty="0">
                          <a:solidFill>
                            <a:schemeClr val="tx1"/>
                          </a:solidFill>
                          <a:effectLst/>
                        </a:rPr>
                        <a:t>削減した。事業拡大に伴い使用量は</a:t>
                      </a:r>
                      <a:r>
                        <a:rPr lang="en-US" sz="1400" kern="100" dirty="0">
                          <a:solidFill>
                            <a:schemeClr val="tx1"/>
                          </a:solidFill>
                          <a:effectLst/>
                        </a:rPr>
                        <a:t>3.1</a:t>
                      </a:r>
                      <a:r>
                        <a:rPr lang="ja-JP" sz="1400" kern="100" dirty="0">
                          <a:solidFill>
                            <a:schemeClr val="tx1"/>
                          </a:solidFill>
                          <a:effectLst/>
                        </a:rPr>
                        <a:t>倍になったのに対し、排出量は</a:t>
                      </a:r>
                      <a:r>
                        <a:rPr lang="en-US" sz="1400" kern="100" dirty="0">
                          <a:solidFill>
                            <a:schemeClr val="tx1"/>
                          </a:solidFill>
                          <a:effectLst/>
                        </a:rPr>
                        <a:t>2.1</a:t>
                      </a:r>
                      <a:r>
                        <a:rPr lang="ja-JP" sz="1400" kern="100" dirty="0">
                          <a:solidFill>
                            <a:schemeClr val="tx1"/>
                          </a:solidFill>
                          <a:effectLst/>
                        </a:rPr>
                        <a:t>倍にとどまった。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5646" marR="35646" marT="36000" marB="0" anchor="ctr"/>
                </a:tc>
                <a:extLst>
                  <a:ext uri="{0D108BD9-81ED-4DB2-BD59-A6C34878D82A}">
                    <a16:rowId xmlns:a16="http://schemas.microsoft.com/office/drawing/2014/main" val="3819065126"/>
                  </a:ext>
                </a:extLst>
              </a:tr>
            </a:tbl>
          </a:graphicData>
        </a:graphic>
      </p:graphicFrame>
      <p:pic>
        <p:nvPicPr>
          <p:cNvPr id="2049" name="図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9403" y="4822970"/>
            <a:ext cx="1268036" cy="975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29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684610" y="236804"/>
            <a:ext cx="6984793" cy="811237"/>
          </a:xfrm>
        </p:spPr>
        <p:txBody>
          <a:bodyPr>
            <a:normAutofit/>
          </a:bodyPr>
          <a:lstStyle/>
          <a:p>
            <a:r>
              <a:rPr kumimoji="1" lang="en-US" altLang="ja-JP" sz="2800" dirty="0" smtClean="0">
                <a:latin typeface="BIZ UDPゴシック" panose="020B0400000000000000" pitchFamily="50" charset="-128"/>
                <a:ea typeface="BIZ UDPゴシック" panose="020B0400000000000000" pitchFamily="50" charset="-128"/>
              </a:rPr>
              <a:t>VOC</a:t>
            </a:r>
            <a:r>
              <a:rPr kumimoji="1" lang="ja-JP" altLang="en-US" sz="2800" dirty="0" smtClean="0">
                <a:latin typeface="BIZ UDPゴシック" panose="020B0400000000000000" pitchFamily="50" charset="-128"/>
                <a:ea typeface="BIZ UDPゴシック" panose="020B0400000000000000" pitchFamily="50" charset="-128"/>
              </a:rPr>
              <a:t>排出削減事例</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684610" y="825392"/>
            <a:ext cx="7936265" cy="565430"/>
          </a:xfrm>
        </p:spPr>
        <p:txBody>
          <a:bodyPr vert="horz" lIns="91440" tIns="45720" rIns="91440" bIns="45720" rtlCol="0">
            <a:noAutofit/>
          </a:bodyPr>
          <a:lstStyle/>
          <a:p>
            <a:pPr marL="0" indent="0">
              <a:lnSpc>
                <a:spcPct val="150000"/>
              </a:lnSpc>
              <a:buNone/>
            </a:pPr>
            <a:r>
              <a:rPr lang="en-US" altLang="ja-JP" sz="1600" dirty="0" smtClean="0">
                <a:latin typeface="BIZ UDPゴシック" panose="020B0400000000000000" pitchFamily="50" charset="-128"/>
                <a:ea typeface="BIZ UDPゴシック" panose="020B0400000000000000" pitchFamily="50" charset="-128"/>
              </a:rPr>
              <a:t>(3)</a:t>
            </a:r>
            <a:r>
              <a:rPr lang="ja-JP" altLang="en-US" sz="1600" dirty="0" smtClean="0">
                <a:latin typeface="BIZ UDPゴシック" panose="020B0400000000000000" pitchFamily="50" charset="-128"/>
                <a:ea typeface="BIZ UDPゴシック" panose="020B0400000000000000" pitchFamily="50" charset="-128"/>
              </a:rPr>
              <a:t>処理装置の設置</a:t>
            </a:r>
            <a:endParaRPr lang="ja-JP" altLang="en-US" sz="16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33715289"/>
              </p:ext>
            </p:extLst>
          </p:nvPr>
        </p:nvGraphicFramePr>
        <p:xfrm>
          <a:off x="677871" y="1217361"/>
          <a:ext cx="8672916" cy="4090115"/>
        </p:xfrm>
        <a:graphic>
          <a:graphicData uri="http://schemas.openxmlformats.org/drawingml/2006/table">
            <a:tbl>
              <a:tblPr firstRow="1" firstCol="1" bandRow="1">
                <a:tableStyleId>{5C22544A-7EE6-4342-B048-85BDC9FD1C3A}</a:tableStyleId>
              </a:tblPr>
              <a:tblGrid>
                <a:gridCol w="1380480">
                  <a:extLst>
                    <a:ext uri="{9D8B030D-6E8A-4147-A177-3AD203B41FA5}">
                      <a16:colId xmlns:a16="http://schemas.microsoft.com/office/drawing/2014/main" val="2230777580"/>
                    </a:ext>
                  </a:extLst>
                </a:gridCol>
                <a:gridCol w="1808000">
                  <a:extLst>
                    <a:ext uri="{9D8B030D-6E8A-4147-A177-3AD203B41FA5}">
                      <a16:colId xmlns:a16="http://schemas.microsoft.com/office/drawing/2014/main" val="3574641731"/>
                    </a:ext>
                  </a:extLst>
                </a:gridCol>
                <a:gridCol w="5484436">
                  <a:extLst>
                    <a:ext uri="{9D8B030D-6E8A-4147-A177-3AD203B41FA5}">
                      <a16:colId xmlns:a16="http://schemas.microsoft.com/office/drawing/2014/main" val="3873445580"/>
                    </a:ext>
                  </a:extLst>
                </a:gridCol>
              </a:tblGrid>
              <a:tr h="290615">
                <a:tc>
                  <a:txBody>
                    <a:bodyPr/>
                    <a:lstStyle/>
                    <a:p>
                      <a:pPr algn="ctr">
                        <a:lnSpc>
                          <a:spcPts val="1500"/>
                        </a:lnSpc>
                        <a:spcAft>
                          <a:spcPts val="0"/>
                        </a:spcAft>
                      </a:pPr>
                      <a:r>
                        <a:rPr lang="ja-JP" altLang="en-US" sz="1400" kern="100" dirty="0" smtClean="0">
                          <a:solidFill>
                            <a:schemeClr val="tx1"/>
                          </a:solidFill>
                          <a:effectLst/>
                        </a:rPr>
                        <a:t>対策の種類　　</a:t>
                      </a:r>
                      <a:endParaRPr lang="ja-JP" alt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ctr">
                        <a:lnSpc>
                          <a:spcPts val="1500"/>
                        </a:lnSpc>
                        <a:spcAft>
                          <a:spcPts val="0"/>
                        </a:spcAft>
                      </a:pPr>
                      <a:r>
                        <a:rPr lang="ja-JP" sz="1400" kern="100" dirty="0">
                          <a:solidFill>
                            <a:schemeClr val="tx1"/>
                          </a:solidFill>
                          <a:effectLst/>
                        </a:rPr>
                        <a:t>業種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ctr">
                        <a:lnSpc>
                          <a:spcPts val="1500"/>
                        </a:lnSpc>
                        <a:spcAft>
                          <a:spcPts val="0"/>
                        </a:spcAft>
                      </a:pPr>
                      <a:r>
                        <a:rPr lang="ja-JP" sz="1400" kern="100" dirty="0">
                          <a:solidFill>
                            <a:schemeClr val="tx1"/>
                          </a:solidFill>
                          <a:effectLst/>
                        </a:rPr>
                        <a:t>具体的な内容</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980314412"/>
                  </a:ext>
                </a:extLst>
              </a:tr>
              <a:tr h="405419">
                <a:tc>
                  <a:txBody>
                    <a:bodyPr/>
                    <a:lstStyle/>
                    <a:p>
                      <a:pPr algn="just">
                        <a:lnSpc>
                          <a:spcPts val="1500"/>
                        </a:lnSpc>
                        <a:spcAft>
                          <a:spcPts val="0"/>
                        </a:spcAft>
                      </a:pPr>
                      <a:r>
                        <a:rPr lang="ja-JP" sz="1400" kern="100" dirty="0">
                          <a:solidFill>
                            <a:schemeClr val="tx1"/>
                          </a:solidFill>
                          <a:effectLst/>
                        </a:rPr>
                        <a:t>湿式スクラバー</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自動車整備業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焼付塗装ブースに湿式のスクラバーを新設し、揮発するシンナーの回収・再利用を行うことにより</a:t>
                      </a:r>
                      <a:r>
                        <a:rPr lang="ja-JP" sz="1400" kern="100" dirty="0" smtClean="0">
                          <a:solidFill>
                            <a:schemeClr val="tx1"/>
                          </a:solidFill>
                          <a:effectLst/>
                        </a:rPr>
                        <a:t>、削減</a:t>
                      </a:r>
                      <a:r>
                        <a:rPr lang="ja-JP" sz="1400" kern="100" dirty="0">
                          <a:solidFill>
                            <a:schemeClr val="tx1"/>
                          </a:solidFill>
                          <a:effectLst/>
                        </a:rPr>
                        <a:t>した。設置前と比べて、事業拡大に伴い使用量は</a:t>
                      </a:r>
                      <a:r>
                        <a:rPr lang="en-US" sz="1400" kern="100" dirty="0">
                          <a:solidFill>
                            <a:schemeClr val="tx1"/>
                          </a:solidFill>
                          <a:effectLst/>
                        </a:rPr>
                        <a:t>3.1</a:t>
                      </a:r>
                      <a:r>
                        <a:rPr lang="ja-JP" sz="1400" kern="100" dirty="0">
                          <a:solidFill>
                            <a:schemeClr val="tx1"/>
                          </a:solidFill>
                          <a:effectLst/>
                        </a:rPr>
                        <a:t>倍になったのに対し、排出量は</a:t>
                      </a:r>
                      <a:r>
                        <a:rPr lang="en-US" sz="1400" kern="100" dirty="0">
                          <a:solidFill>
                            <a:schemeClr val="tx1"/>
                          </a:solidFill>
                          <a:effectLst/>
                        </a:rPr>
                        <a:t>2.1</a:t>
                      </a:r>
                      <a:r>
                        <a:rPr lang="ja-JP" sz="1400" kern="100" dirty="0">
                          <a:solidFill>
                            <a:schemeClr val="tx1"/>
                          </a:solidFill>
                          <a:effectLst/>
                        </a:rPr>
                        <a:t>倍にとどまった。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20421328"/>
                  </a:ext>
                </a:extLst>
              </a:tr>
              <a:tr h="0">
                <a:tc rowSpan="2">
                  <a:txBody>
                    <a:bodyPr/>
                    <a:lstStyle/>
                    <a:p>
                      <a:pPr algn="just">
                        <a:lnSpc>
                          <a:spcPts val="1500"/>
                        </a:lnSpc>
                        <a:spcAft>
                          <a:spcPts val="0"/>
                        </a:spcAft>
                      </a:pPr>
                      <a:r>
                        <a:rPr lang="ja-JP" sz="1400" kern="100" dirty="0">
                          <a:solidFill>
                            <a:schemeClr val="tx1"/>
                          </a:solidFill>
                          <a:effectLst/>
                        </a:rPr>
                        <a:t>燃焼処理装置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rowSpan="2">
                  <a:txBody>
                    <a:bodyPr/>
                    <a:lstStyle/>
                    <a:p>
                      <a:pPr algn="just">
                        <a:lnSpc>
                          <a:spcPts val="1500"/>
                        </a:lnSpc>
                        <a:spcAft>
                          <a:spcPts val="0"/>
                        </a:spcAft>
                      </a:pPr>
                      <a:r>
                        <a:rPr lang="ja-JP" sz="1400" kern="100" dirty="0">
                          <a:solidFill>
                            <a:schemeClr val="tx1"/>
                          </a:solidFill>
                          <a:effectLst/>
                        </a:rPr>
                        <a:t>プラスチック</a:t>
                      </a:r>
                      <a:r>
                        <a:rPr lang="ja-JP" sz="1400" kern="100" dirty="0" smtClean="0">
                          <a:solidFill>
                            <a:schemeClr val="tx1"/>
                          </a:solidFill>
                          <a:effectLst/>
                        </a:rPr>
                        <a:t>製品</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接着工程における乾燥施設の排ガス（</a:t>
                      </a:r>
                      <a:r>
                        <a:rPr lang="en-US" sz="1400" kern="100" dirty="0">
                          <a:solidFill>
                            <a:schemeClr val="tx1"/>
                          </a:solidFill>
                          <a:effectLst/>
                        </a:rPr>
                        <a:t>VOC</a:t>
                      </a:r>
                      <a:r>
                        <a:rPr lang="ja-JP" sz="1400" kern="100" dirty="0">
                          <a:solidFill>
                            <a:schemeClr val="tx1"/>
                          </a:solidFill>
                          <a:effectLst/>
                        </a:rPr>
                        <a:t>）を触媒式燃焼処理装置で処理したことにより</a:t>
                      </a:r>
                      <a:r>
                        <a:rPr lang="ja-JP" sz="1400" kern="100" dirty="0" smtClean="0">
                          <a:solidFill>
                            <a:schemeClr val="tx1"/>
                          </a:solidFill>
                          <a:effectLst/>
                        </a:rPr>
                        <a:t>、排出量</a:t>
                      </a:r>
                      <a:r>
                        <a:rPr lang="ja-JP" sz="1400" kern="100" dirty="0">
                          <a:solidFill>
                            <a:schemeClr val="tx1"/>
                          </a:solidFill>
                          <a:effectLst/>
                        </a:rPr>
                        <a:t>を</a:t>
                      </a:r>
                      <a:r>
                        <a:rPr lang="en-US" sz="1400" kern="100" dirty="0">
                          <a:solidFill>
                            <a:schemeClr val="tx1"/>
                          </a:solidFill>
                          <a:effectLst/>
                        </a:rPr>
                        <a:t>70</a:t>
                      </a:r>
                      <a:r>
                        <a:rPr lang="ja-JP" sz="1400" kern="100" dirty="0">
                          <a:solidFill>
                            <a:schemeClr val="tx1"/>
                          </a:solidFill>
                          <a:effectLst/>
                        </a:rPr>
                        <a:t>％削減した。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2040959744"/>
                  </a:ext>
                </a:extLst>
              </a:tr>
              <a:tr h="132208">
                <a:tc vMerge="1">
                  <a:txBody>
                    <a:bodyPr/>
                    <a:lstStyle/>
                    <a:p>
                      <a:endParaRPr kumimoji="1" lang="ja-JP" altLang="en-US"/>
                    </a:p>
                  </a:txBody>
                  <a:tcPr/>
                </a:tc>
                <a:tc vMerge="1">
                  <a:txBody>
                    <a:bodyPr/>
                    <a:lstStyle/>
                    <a:p>
                      <a:endParaRPr kumimoji="1" lang="ja-JP" altLang="en-US"/>
                    </a:p>
                  </a:txBody>
                  <a:tcPr/>
                </a:tc>
                <a:tc>
                  <a:txBody>
                    <a:bodyPr/>
                    <a:lstStyle/>
                    <a:p>
                      <a:pPr algn="just">
                        <a:lnSpc>
                          <a:spcPts val="1500"/>
                        </a:lnSpc>
                        <a:spcAft>
                          <a:spcPts val="0"/>
                        </a:spcAft>
                      </a:pPr>
                      <a:r>
                        <a:rPr lang="ja-JP" sz="1400" kern="100" dirty="0">
                          <a:solidFill>
                            <a:schemeClr val="tx1"/>
                          </a:solidFill>
                          <a:effectLst/>
                        </a:rPr>
                        <a:t>自動車部品等に使用する熱硬化性樹脂製造において、原料であるメチルアルコールを、新規に導入した溶剤吸着燃焼装置で処理したことで、排出量を</a:t>
                      </a:r>
                      <a:r>
                        <a:rPr lang="en-US" sz="1400" kern="100" dirty="0">
                          <a:solidFill>
                            <a:schemeClr val="tx1"/>
                          </a:solidFill>
                          <a:effectLst/>
                        </a:rPr>
                        <a:t>90</a:t>
                      </a:r>
                      <a:r>
                        <a:rPr lang="ja-JP" sz="1400" kern="100" dirty="0">
                          <a:solidFill>
                            <a:schemeClr val="tx1"/>
                          </a:solidFill>
                          <a:effectLst/>
                        </a:rPr>
                        <a:t>％以上削減した。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2466549970"/>
                  </a:ext>
                </a:extLst>
              </a:tr>
              <a:tr h="0">
                <a:tc>
                  <a:txBody>
                    <a:bodyPr/>
                    <a:lstStyle/>
                    <a:p>
                      <a:pPr algn="just">
                        <a:lnSpc>
                          <a:spcPts val="1500"/>
                        </a:lnSpc>
                        <a:spcAft>
                          <a:spcPts val="0"/>
                        </a:spcAft>
                      </a:pPr>
                      <a:r>
                        <a:rPr lang="ja-JP" sz="1400" kern="100" dirty="0">
                          <a:solidFill>
                            <a:schemeClr val="tx1"/>
                          </a:solidFill>
                          <a:effectLst/>
                        </a:rPr>
                        <a:t>吸着式処理装置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一般機械器具製造業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a:solidFill>
                            <a:schemeClr val="tx1"/>
                          </a:solidFill>
                          <a:effectLst/>
                        </a:rPr>
                        <a:t>吹付塗装ラインの更新に合わせて吸着式処理装置を設置したことにより、</a:t>
                      </a:r>
                      <a:r>
                        <a:rPr lang="en-US" sz="1400" kern="100">
                          <a:solidFill>
                            <a:schemeClr val="tx1"/>
                          </a:solidFill>
                          <a:effectLst/>
                        </a:rPr>
                        <a:t>VOC</a:t>
                      </a:r>
                      <a:r>
                        <a:rPr lang="ja-JP" sz="1400" kern="100">
                          <a:solidFill>
                            <a:schemeClr val="tx1"/>
                          </a:solidFill>
                          <a:effectLst/>
                        </a:rPr>
                        <a:t>の排出量を</a:t>
                      </a:r>
                      <a:r>
                        <a:rPr lang="en-US" sz="1400" kern="100">
                          <a:solidFill>
                            <a:schemeClr val="tx1"/>
                          </a:solidFill>
                          <a:effectLst/>
                        </a:rPr>
                        <a:t>80</a:t>
                      </a:r>
                      <a:r>
                        <a:rPr lang="ja-JP" sz="1400" kern="100">
                          <a:solidFill>
                            <a:schemeClr val="tx1"/>
                          </a:solidFill>
                          <a:effectLst/>
                        </a:rPr>
                        <a:t>％削減した。</a:t>
                      </a:r>
                      <a:endParaRPr lang="ja-JP" sz="1400" kern="10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968668329"/>
                  </a:ext>
                </a:extLst>
              </a:tr>
              <a:tr h="783772">
                <a:tc>
                  <a:txBody>
                    <a:bodyPr/>
                    <a:lstStyle/>
                    <a:p>
                      <a:pPr algn="just">
                        <a:lnSpc>
                          <a:spcPts val="1500"/>
                        </a:lnSpc>
                        <a:spcAft>
                          <a:spcPts val="0"/>
                        </a:spcAft>
                      </a:pPr>
                      <a:r>
                        <a:rPr lang="ja-JP" sz="1400" kern="100" dirty="0">
                          <a:solidFill>
                            <a:schemeClr val="tx1"/>
                          </a:solidFill>
                          <a:effectLst/>
                        </a:rPr>
                        <a:t>活性炭吸着装置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医薬品製造業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sz="1400" kern="100" dirty="0">
                          <a:solidFill>
                            <a:schemeClr val="tx1"/>
                          </a:solidFill>
                          <a:effectLst/>
                        </a:rPr>
                        <a:t>薬品の研究開発に係る分析装置（</a:t>
                      </a:r>
                      <a:r>
                        <a:rPr lang="ja-JP" sz="1400" kern="100" dirty="0" smtClean="0">
                          <a:solidFill>
                            <a:schemeClr val="tx1"/>
                          </a:solidFill>
                          <a:effectLst/>
                        </a:rPr>
                        <a:t>液体クロマト</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グラフ</a:t>
                      </a:r>
                      <a:r>
                        <a:rPr lang="ja-JP" sz="1400" kern="100" dirty="0">
                          <a:solidFill>
                            <a:schemeClr val="tx1"/>
                          </a:solidFill>
                          <a:effectLst/>
                        </a:rPr>
                        <a:t>（</a:t>
                      </a:r>
                      <a:r>
                        <a:rPr lang="en-US" sz="1400" kern="100" dirty="0">
                          <a:solidFill>
                            <a:schemeClr val="tx1"/>
                          </a:solidFill>
                          <a:effectLst/>
                        </a:rPr>
                        <a:t>LC-MS</a:t>
                      </a:r>
                      <a:r>
                        <a:rPr lang="ja-JP" sz="1400" kern="100" dirty="0">
                          <a:solidFill>
                            <a:schemeClr val="tx1"/>
                          </a:solidFill>
                          <a:effectLst/>
                        </a:rPr>
                        <a:t>））に溶媒と</a:t>
                      </a:r>
                      <a:r>
                        <a:rPr lang="ja-JP" sz="1400" kern="100" dirty="0" smtClean="0">
                          <a:solidFill>
                            <a:schemeClr val="tx1"/>
                          </a:solidFill>
                          <a:effectLst/>
                        </a:rPr>
                        <a:t>して</a:t>
                      </a:r>
                      <a:r>
                        <a:rPr lang="ja-JP" sz="1400" kern="100" dirty="0">
                          <a:solidFill>
                            <a:schemeClr val="tx1"/>
                          </a:solidFill>
                          <a:effectLst/>
                        </a:rPr>
                        <a:t>使用される</a:t>
                      </a:r>
                      <a:r>
                        <a:rPr lang="en-US" sz="1400" kern="100" dirty="0" smtClean="0">
                          <a:solidFill>
                            <a:schemeClr val="tx1"/>
                          </a:solidFill>
                          <a:effectLst/>
                        </a:rPr>
                        <a:t>VOC</a:t>
                      </a:r>
                    </a:p>
                    <a:p>
                      <a:pPr algn="just">
                        <a:lnSpc>
                          <a:spcPts val="1500"/>
                        </a:lnSpc>
                        <a:spcAft>
                          <a:spcPts val="0"/>
                        </a:spcAft>
                      </a:pPr>
                      <a:r>
                        <a:rPr lang="ja-JP" sz="1400" kern="100" dirty="0" smtClean="0">
                          <a:solidFill>
                            <a:schemeClr val="tx1"/>
                          </a:solidFill>
                          <a:effectLst/>
                        </a:rPr>
                        <a:t>（アセトニトリル、ノルマル</a:t>
                      </a:r>
                      <a:r>
                        <a:rPr lang="ja-JP" sz="1400" kern="100" dirty="0">
                          <a:solidFill>
                            <a:schemeClr val="tx1"/>
                          </a:solidFill>
                          <a:effectLst/>
                        </a:rPr>
                        <a:t>－ヘキサン、</a:t>
                      </a:r>
                      <a:r>
                        <a:rPr lang="ja-JP" sz="1400" kern="100" dirty="0" smtClean="0">
                          <a:solidFill>
                            <a:schemeClr val="tx1"/>
                          </a:solidFill>
                          <a:effectLst/>
                        </a:rPr>
                        <a:t>メチル</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アルコール、酢酸</a:t>
                      </a:r>
                      <a:r>
                        <a:rPr lang="ja-JP" sz="1400" kern="100" dirty="0">
                          <a:solidFill>
                            <a:schemeClr val="tx1"/>
                          </a:solidFill>
                          <a:effectLst/>
                        </a:rPr>
                        <a:t>エチル等）について、</a:t>
                      </a:r>
                      <a:r>
                        <a:rPr lang="ja-JP" sz="1400" kern="100" dirty="0" smtClean="0">
                          <a:solidFill>
                            <a:schemeClr val="tx1"/>
                          </a:solidFill>
                          <a:effectLst/>
                        </a:rPr>
                        <a:t>活性炭吸</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着装置</a:t>
                      </a:r>
                      <a:r>
                        <a:rPr lang="ja-JP" sz="1400" kern="100" dirty="0">
                          <a:solidFill>
                            <a:schemeClr val="tx1"/>
                          </a:solidFill>
                          <a:effectLst/>
                        </a:rPr>
                        <a:t>で回収することにより、排出量</a:t>
                      </a:r>
                      <a:r>
                        <a:rPr lang="ja-JP" sz="1400" kern="100" dirty="0" smtClean="0">
                          <a:solidFill>
                            <a:schemeClr val="tx1"/>
                          </a:solidFill>
                          <a:effectLst/>
                        </a:rPr>
                        <a:t>を削減</a:t>
                      </a:r>
                      <a:r>
                        <a:rPr lang="ja-JP" sz="1400" kern="100" dirty="0">
                          <a:solidFill>
                            <a:schemeClr val="tx1"/>
                          </a:solidFill>
                          <a:effectLst/>
                        </a:rPr>
                        <a:t>した</a:t>
                      </a:r>
                      <a:r>
                        <a:rPr lang="ja-JP" sz="1400" kern="100" dirty="0" smtClean="0">
                          <a:solidFill>
                            <a:schemeClr val="tx1"/>
                          </a:solidFill>
                          <a:effectLst/>
                        </a:rPr>
                        <a:t>。</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吸着</a:t>
                      </a:r>
                      <a:r>
                        <a:rPr lang="ja-JP" sz="1400" kern="100" dirty="0">
                          <a:solidFill>
                            <a:schemeClr val="tx1"/>
                          </a:solidFill>
                          <a:effectLst/>
                        </a:rPr>
                        <a:t>装置の増設後、</a:t>
                      </a:r>
                      <a:r>
                        <a:rPr lang="ja-JP" sz="1400" kern="100" dirty="0" smtClean="0">
                          <a:solidFill>
                            <a:schemeClr val="tx1"/>
                          </a:solidFill>
                          <a:effectLst/>
                        </a:rPr>
                        <a:t>生産量の</a:t>
                      </a:r>
                      <a:r>
                        <a:rPr lang="ja-JP" sz="1400" kern="100" dirty="0">
                          <a:solidFill>
                            <a:schemeClr val="tx1"/>
                          </a:solidFill>
                          <a:effectLst/>
                        </a:rPr>
                        <a:t>関係で取扱量が</a:t>
                      </a:r>
                      <a:r>
                        <a:rPr lang="ja-JP" sz="1400" kern="100" dirty="0" smtClean="0">
                          <a:solidFill>
                            <a:schemeClr val="tx1"/>
                          </a:solidFill>
                          <a:effectLst/>
                        </a:rPr>
                        <a:t>４％</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増加</a:t>
                      </a:r>
                      <a:r>
                        <a:rPr lang="ja-JP" sz="1400" kern="100" dirty="0">
                          <a:solidFill>
                            <a:schemeClr val="tx1"/>
                          </a:solidFill>
                          <a:effectLst/>
                        </a:rPr>
                        <a:t>したが、</a:t>
                      </a:r>
                      <a:r>
                        <a:rPr lang="ja-JP" sz="1400" kern="100" dirty="0" smtClean="0">
                          <a:solidFill>
                            <a:schemeClr val="tx1"/>
                          </a:solidFill>
                          <a:effectLst/>
                        </a:rPr>
                        <a:t>排出量</a:t>
                      </a:r>
                      <a:r>
                        <a:rPr lang="ja-JP" sz="1400" kern="100" dirty="0">
                          <a:solidFill>
                            <a:schemeClr val="tx1"/>
                          </a:solidFill>
                          <a:effectLst/>
                        </a:rPr>
                        <a:t>は</a:t>
                      </a:r>
                      <a:r>
                        <a:rPr lang="en-US" sz="1400" kern="100" dirty="0">
                          <a:solidFill>
                            <a:schemeClr val="tx1"/>
                          </a:solidFill>
                          <a:effectLst/>
                        </a:rPr>
                        <a:t>30</a:t>
                      </a:r>
                      <a:r>
                        <a:rPr lang="ja-JP" sz="1400" kern="100" dirty="0">
                          <a:solidFill>
                            <a:schemeClr val="tx1"/>
                          </a:solidFill>
                          <a:effectLst/>
                        </a:rPr>
                        <a:t>％削減した</a:t>
                      </a:r>
                      <a:r>
                        <a:rPr lang="ja-JP" sz="1400" kern="100" dirty="0" smtClean="0">
                          <a:solidFill>
                            <a:schemeClr val="tx1"/>
                          </a:solidFill>
                          <a:effectLst/>
                        </a:rPr>
                        <a:t>。</a:t>
                      </a:r>
                      <a:endParaRPr lang="en-US" altLang="ja-JP" sz="1400" kern="100" dirty="0" smtClean="0">
                        <a:solidFill>
                          <a:schemeClr val="tx1"/>
                        </a:solidFill>
                        <a:effectLst/>
                      </a:endParaRPr>
                    </a:p>
                    <a:p>
                      <a:pPr algn="just">
                        <a:lnSpc>
                          <a:spcPts val="1500"/>
                        </a:lnSpc>
                        <a:spcAft>
                          <a:spcPts val="0"/>
                        </a:spcAft>
                      </a:pPr>
                      <a:r>
                        <a:rPr lang="ja-JP" altLang="en-US" sz="1400" kern="100" dirty="0" smtClean="0">
                          <a:solidFill>
                            <a:schemeClr val="tx1"/>
                          </a:solidFill>
                          <a:effectLst/>
                        </a:rPr>
                        <a:t>　　　　　　　　　　　　　　　　　　　　　　　　</a:t>
                      </a:r>
                      <a:r>
                        <a:rPr lang="ja-JP" sz="1100" kern="100" dirty="0" smtClean="0">
                          <a:solidFill>
                            <a:schemeClr val="tx1"/>
                          </a:solidFill>
                          <a:effectLst/>
                        </a:rPr>
                        <a:t>活性</a:t>
                      </a:r>
                      <a:r>
                        <a:rPr lang="ja-JP" sz="1100" kern="100" dirty="0">
                          <a:solidFill>
                            <a:schemeClr val="tx1"/>
                          </a:solidFill>
                          <a:effectLst/>
                        </a:rPr>
                        <a:t>炭吸着装置</a:t>
                      </a:r>
                      <a:endParaRPr lang="ja-JP" sz="11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1196803527"/>
                  </a:ext>
                </a:extLst>
              </a:tr>
            </a:tbl>
          </a:graphicData>
        </a:graphic>
      </p:graphicFrame>
      <p:pic>
        <p:nvPicPr>
          <p:cNvPr id="4097"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692" y="3808243"/>
            <a:ext cx="962468" cy="1281654"/>
          </a:xfrm>
          <a:prstGeom prst="rect">
            <a:avLst/>
          </a:prstGeom>
          <a:noFill/>
          <a:extLst>
            <a:ext uri="{909E8E84-426E-40DD-AFC4-6F175D3DCCD1}">
              <a14:hiddenFill xmlns:a14="http://schemas.microsoft.com/office/drawing/2010/main">
                <a:solidFill>
                  <a:srgbClr val="FFFFFF"/>
                </a:solidFill>
              </a14:hiddenFill>
            </a:ext>
          </a:extLst>
        </p:spPr>
      </p:pic>
      <p:sp>
        <p:nvSpPr>
          <p:cNvPr id="12" name="コンテンツ プレースホルダー 2"/>
          <p:cNvSpPr txBox="1">
            <a:spLocks/>
          </p:cNvSpPr>
          <p:nvPr/>
        </p:nvSpPr>
        <p:spPr>
          <a:xfrm>
            <a:off x="684610" y="5263680"/>
            <a:ext cx="7936265" cy="5654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smtClean="0">
                <a:latin typeface="BIZ UDPゴシック" panose="020B0400000000000000" pitchFamily="50" charset="-128"/>
                <a:ea typeface="BIZ UDPゴシック" panose="020B0400000000000000" pitchFamily="50" charset="-128"/>
              </a:rPr>
              <a:t>(4)</a:t>
            </a:r>
            <a:r>
              <a:rPr lang="ja-JP" altLang="en-US" sz="1600" dirty="0" smtClean="0">
                <a:latin typeface="BIZ UDPゴシック" panose="020B0400000000000000" pitchFamily="50" charset="-128"/>
                <a:ea typeface="BIZ UDPゴシック" panose="020B0400000000000000" pitchFamily="50" charset="-128"/>
              </a:rPr>
              <a:t>その他</a:t>
            </a:r>
            <a:endParaRPr lang="ja-JP" altLang="en-US" sz="1600" dirty="0">
              <a:latin typeface="BIZ UDPゴシック" panose="020B0400000000000000" pitchFamily="50" charset="-128"/>
              <a:ea typeface="BIZ UDP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45719484"/>
              </p:ext>
            </p:extLst>
          </p:nvPr>
        </p:nvGraphicFramePr>
        <p:xfrm>
          <a:off x="677871" y="5660757"/>
          <a:ext cx="8672916" cy="1088615"/>
        </p:xfrm>
        <a:graphic>
          <a:graphicData uri="http://schemas.openxmlformats.org/drawingml/2006/table">
            <a:tbl>
              <a:tblPr firstRow="1" firstCol="1" bandRow="1">
                <a:tableStyleId>{5C22544A-7EE6-4342-B048-85BDC9FD1C3A}</a:tableStyleId>
              </a:tblPr>
              <a:tblGrid>
                <a:gridCol w="1380480">
                  <a:extLst>
                    <a:ext uri="{9D8B030D-6E8A-4147-A177-3AD203B41FA5}">
                      <a16:colId xmlns:a16="http://schemas.microsoft.com/office/drawing/2014/main" val="2230777580"/>
                    </a:ext>
                  </a:extLst>
                </a:gridCol>
                <a:gridCol w="1808000">
                  <a:extLst>
                    <a:ext uri="{9D8B030D-6E8A-4147-A177-3AD203B41FA5}">
                      <a16:colId xmlns:a16="http://schemas.microsoft.com/office/drawing/2014/main" val="3574641731"/>
                    </a:ext>
                  </a:extLst>
                </a:gridCol>
                <a:gridCol w="5484436">
                  <a:extLst>
                    <a:ext uri="{9D8B030D-6E8A-4147-A177-3AD203B41FA5}">
                      <a16:colId xmlns:a16="http://schemas.microsoft.com/office/drawing/2014/main" val="3873445580"/>
                    </a:ext>
                  </a:extLst>
                </a:gridCol>
              </a:tblGrid>
              <a:tr h="290615">
                <a:tc>
                  <a:txBody>
                    <a:bodyPr/>
                    <a:lstStyle/>
                    <a:p>
                      <a:pPr algn="ctr">
                        <a:lnSpc>
                          <a:spcPts val="1500"/>
                        </a:lnSpc>
                        <a:spcAft>
                          <a:spcPts val="0"/>
                        </a:spcAft>
                      </a:pPr>
                      <a:r>
                        <a:rPr lang="ja-JP" altLang="en-US" sz="1400" kern="100" dirty="0" smtClean="0">
                          <a:solidFill>
                            <a:schemeClr val="tx1"/>
                          </a:solidFill>
                          <a:effectLst/>
                        </a:rPr>
                        <a:t>対策の種類</a:t>
                      </a:r>
                      <a:endParaRPr lang="ja-JP" alt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ctr">
                        <a:lnSpc>
                          <a:spcPts val="1500"/>
                        </a:lnSpc>
                        <a:spcAft>
                          <a:spcPts val="0"/>
                        </a:spcAft>
                      </a:pPr>
                      <a:r>
                        <a:rPr lang="ja-JP" sz="1400" kern="100" dirty="0">
                          <a:solidFill>
                            <a:schemeClr val="tx1"/>
                          </a:solidFill>
                          <a:effectLst/>
                        </a:rPr>
                        <a:t>業種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ctr">
                        <a:lnSpc>
                          <a:spcPts val="1500"/>
                        </a:lnSpc>
                        <a:spcAft>
                          <a:spcPts val="0"/>
                        </a:spcAft>
                      </a:pPr>
                      <a:r>
                        <a:rPr lang="ja-JP" sz="1400" kern="100" dirty="0">
                          <a:solidFill>
                            <a:schemeClr val="tx1"/>
                          </a:solidFill>
                          <a:effectLst/>
                        </a:rPr>
                        <a:t>具体的な内容</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980314412"/>
                  </a:ext>
                </a:extLst>
              </a:tr>
              <a:tr h="405419">
                <a:tc>
                  <a:txBody>
                    <a:bodyPr/>
                    <a:lstStyle/>
                    <a:p>
                      <a:pPr algn="just">
                        <a:lnSpc>
                          <a:spcPts val="1500"/>
                        </a:lnSpc>
                        <a:spcAft>
                          <a:spcPts val="0"/>
                        </a:spcAft>
                      </a:pPr>
                      <a:r>
                        <a:rPr lang="ja-JP" altLang="en-US" sz="1400" kern="100" dirty="0" smtClean="0">
                          <a:solidFill>
                            <a:schemeClr val="tx1"/>
                          </a:solidFill>
                          <a:effectLst/>
                        </a:rPr>
                        <a:t>密閉度の向上</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altLang="en-US" sz="1400" kern="100" dirty="0" smtClean="0">
                          <a:solidFill>
                            <a:schemeClr val="tx1"/>
                          </a:solidFill>
                          <a:effectLst/>
                        </a:rPr>
                        <a:t>食料品製造</a:t>
                      </a:r>
                      <a:r>
                        <a:rPr lang="ja-JP" sz="1400" kern="100" dirty="0" smtClean="0">
                          <a:solidFill>
                            <a:schemeClr val="tx1"/>
                          </a:solidFill>
                          <a:effectLst/>
                        </a:rPr>
                        <a:t>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tc>
                  <a:txBody>
                    <a:bodyPr/>
                    <a:lstStyle/>
                    <a:p>
                      <a:pPr algn="just">
                        <a:lnSpc>
                          <a:spcPts val="1500"/>
                        </a:lnSpc>
                        <a:spcAft>
                          <a:spcPts val="0"/>
                        </a:spcAft>
                      </a:pPr>
                      <a:r>
                        <a:rPr lang="ja-JP" altLang="en-US" sz="1400" kern="100" dirty="0" smtClean="0">
                          <a:solidFill>
                            <a:schemeClr val="tx1"/>
                          </a:solidFill>
                          <a:effectLst/>
                        </a:rPr>
                        <a:t>配管接続部において、これまで臭気を感知した際に実施していたシール部の締め付けを定期的に実施するとともに、シール部の素材を性能の良いものに更新することで、配管内の密閉度を向上させ、設備からの漏洩を削減し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42775" marR="42775" marT="36000" marB="0" anchor="ctr"/>
                </a:tc>
                <a:extLst>
                  <a:ext uri="{0D108BD9-81ED-4DB2-BD59-A6C34878D82A}">
                    <a16:rowId xmlns:a16="http://schemas.microsoft.com/office/drawing/2014/main" val="20421328"/>
                  </a:ext>
                </a:extLst>
              </a:tr>
            </a:tbl>
          </a:graphicData>
        </a:graphic>
      </p:graphicFrame>
    </p:spTree>
    <p:extLst>
      <p:ext uri="{BB962C8B-B14F-4D97-AF65-F5344CB8AC3E}">
        <p14:creationId xmlns:p14="http://schemas.microsoft.com/office/powerpoint/2010/main" val="369160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684610" y="358880"/>
            <a:ext cx="6984793" cy="639390"/>
          </a:xfrm>
        </p:spPr>
        <p:txBody>
          <a:bodyPr>
            <a:normAutofit/>
          </a:bodyPr>
          <a:lstStyle/>
          <a:p>
            <a:r>
              <a:rPr kumimoji="1" lang="en-US" altLang="ja-JP" sz="2800" dirty="0" smtClean="0">
                <a:latin typeface="BIZ UDPゴシック" panose="020B0400000000000000" pitchFamily="50" charset="-128"/>
                <a:ea typeface="BIZ UDPゴシック" panose="020B0400000000000000" pitchFamily="50" charset="-128"/>
              </a:rPr>
              <a:t>VOC</a:t>
            </a:r>
            <a:r>
              <a:rPr kumimoji="1" lang="ja-JP" altLang="en-US" sz="2800" dirty="0" smtClean="0">
                <a:latin typeface="BIZ UDPゴシック" panose="020B0400000000000000" pitchFamily="50" charset="-128"/>
                <a:ea typeface="BIZ UDPゴシック" panose="020B0400000000000000" pitchFamily="50" charset="-128"/>
              </a:rPr>
              <a:t>排出削減に係る課題等</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571206108"/>
              </p:ext>
            </p:extLst>
          </p:nvPr>
        </p:nvGraphicFramePr>
        <p:xfrm>
          <a:off x="684608" y="2395847"/>
          <a:ext cx="8646167" cy="3349478"/>
        </p:xfrm>
        <a:graphic>
          <a:graphicData uri="http://schemas.openxmlformats.org/drawingml/2006/table">
            <a:tbl>
              <a:tblPr firstRow="1" firstCol="1" bandRow="1">
                <a:tableStyleId>{5C22544A-7EE6-4342-B048-85BDC9FD1C3A}</a:tableStyleId>
              </a:tblPr>
              <a:tblGrid>
                <a:gridCol w="1462330">
                  <a:extLst>
                    <a:ext uri="{9D8B030D-6E8A-4147-A177-3AD203B41FA5}">
                      <a16:colId xmlns:a16="http://schemas.microsoft.com/office/drawing/2014/main" val="4071924382"/>
                    </a:ext>
                  </a:extLst>
                </a:gridCol>
                <a:gridCol w="1659320">
                  <a:extLst>
                    <a:ext uri="{9D8B030D-6E8A-4147-A177-3AD203B41FA5}">
                      <a16:colId xmlns:a16="http://schemas.microsoft.com/office/drawing/2014/main" val="670241240"/>
                    </a:ext>
                  </a:extLst>
                </a:gridCol>
                <a:gridCol w="5524517">
                  <a:extLst>
                    <a:ext uri="{9D8B030D-6E8A-4147-A177-3AD203B41FA5}">
                      <a16:colId xmlns:a16="http://schemas.microsoft.com/office/drawing/2014/main" val="2235092608"/>
                    </a:ext>
                  </a:extLst>
                </a:gridCol>
              </a:tblGrid>
              <a:tr h="347978">
                <a:tc>
                  <a:txBody>
                    <a:bodyPr/>
                    <a:lstStyle/>
                    <a:p>
                      <a:pPr algn="ctr">
                        <a:lnSpc>
                          <a:spcPts val="1500"/>
                        </a:lnSpc>
                        <a:spcAft>
                          <a:spcPts val="0"/>
                        </a:spcAft>
                      </a:pPr>
                      <a:r>
                        <a:rPr lang="ja-JP" altLang="en-US" sz="1400" kern="100" dirty="0" smtClean="0">
                          <a:solidFill>
                            <a:schemeClr val="tx1"/>
                          </a:solidFill>
                          <a:effectLst/>
                          <a:latin typeface="+mn-lt"/>
                          <a:ea typeface="+mn-ea"/>
                          <a:cs typeface="+mn-cs"/>
                        </a:rPr>
                        <a:t>対策</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ctr">
                        <a:lnSpc>
                          <a:spcPts val="1500"/>
                        </a:lnSpc>
                        <a:spcAft>
                          <a:spcPts val="0"/>
                        </a:spcAft>
                      </a:pPr>
                      <a:r>
                        <a:rPr lang="ja-JP" sz="1400" kern="100" dirty="0">
                          <a:solidFill>
                            <a:schemeClr val="tx1"/>
                          </a:solidFill>
                          <a:effectLst/>
                        </a:rPr>
                        <a:t>業種</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ctr">
                        <a:lnSpc>
                          <a:spcPts val="1500"/>
                        </a:lnSpc>
                        <a:spcAft>
                          <a:spcPts val="0"/>
                        </a:spcAft>
                      </a:pPr>
                      <a:r>
                        <a:rPr lang="ja-JP" altLang="en-US" sz="1400" kern="100" dirty="0" smtClean="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課題等</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extLst>
                  <a:ext uri="{0D108BD9-81ED-4DB2-BD59-A6C34878D82A}">
                    <a16:rowId xmlns:a16="http://schemas.microsoft.com/office/drawing/2014/main" val="1757496173"/>
                  </a:ext>
                </a:extLst>
              </a:tr>
              <a:tr h="375328">
                <a:tc rowSpan="3">
                  <a:txBody>
                    <a:bodyPr/>
                    <a:lstStyle/>
                    <a:p>
                      <a:pPr algn="just">
                        <a:lnSpc>
                          <a:spcPts val="1500"/>
                        </a:lnSpc>
                        <a:spcAft>
                          <a:spcPts val="0"/>
                        </a:spcAft>
                      </a:pPr>
                      <a:r>
                        <a:rPr lang="ja-JP" altLang="en-US" sz="1400" kern="100" dirty="0" smtClean="0">
                          <a:solidFill>
                            <a:schemeClr val="tx1"/>
                          </a:solidFill>
                          <a:effectLst/>
                          <a:latin typeface="+mn-ea"/>
                          <a:ea typeface="+mn-ea"/>
                          <a:cs typeface="Times New Roman" panose="02020603050405020304" pitchFamily="18" charset="0"/>
                        </a:rPr>
                        <a:t>水性塗料等への</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just" defTabSz="457200" rtl="0" eaLnBrk="1" fontAlgn="auto" latinLnBrk="0" hangingPunct="1">
                        <a:lnSpc>
                          <a:spcPts val="15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代替</a:t>
                      </a:r>
                      <a:endParaRPr lang="ja-JP" altLang="ja-JP" sz="1400" kern="100" dirty="0" smtClean="0">
                        <a:solidFill>
                          <a:schemeClr val="tx1"/>
                        </a:solidFill>
                        <a:effectLst/>
                        <a:latin typeface="+mn-ea"/>
                        <a:ea typeface="+mn-ea"/>
                        <a:cs typeface="Times New Roman" panose="02020603050405020304" pitchFamily="18" charset="0"/>
                      </a:endParaRPr>
                    </a:p>
                    <a:p>
                      <a:pPr algn="just">
                        <a:lnSpc>
                          <a:spcPts val="1500"/>
                        </a:lnSpc>
                        <a:spcAft>
                          <a:spcPts val="0"/>
                        </a:spcAft>
                      </a:pP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just">
                        <a:lnSpc>
                          <a:spcPts val="1500"/>
                        </a:lnSpc>
                        <a:spcAft>
                          <a:spcPts val="0"/>
                        </a:spcAft>
                      </a:pPr>
                      <a:r>
                        <a:rPr lang="ja-JP" sz="1400" kern="100" dirty="0">
                          <a:solidFill>
                            <a:schemeClr val="tx1"/>
                          </a:solidFill>
                          <a:effectLst/>
                        </a:rPr>
                        <a:t>出版・印刷</a:t>
                      </a:r>
                      <a:r>
                        <a:rPr lang="ja-JP" sz="1400" kern="100" dirty="0" smtClean="0">
                          <a:solidFill>
                            <a:schemeClr val="tx1"/>
                          </a:solidFill>
                          <a:effectLst/>
                        </a:rPr>
                        <a:t>・</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同関連</a:t>
                      </a:r>
                      <a:r>
                        <a:rPr lang="ja-JP" sz="1400" kern="100" dirty="0">
                          <a:solidFill>
                            <a:schemeClr val="tx1"/>
                          </a:solidFill>
                          <a:effectLst/>
                        </a:rPr>
                        <a:t>産業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just">
                        <a:lnSpc>
                          <a:spcPts val="1500"/>
                        </a:lnSpc>
                        <a:spcAft>
                          <a:spcPts val="0"/>
                        </a:spcAft>
                      </a:pPr>
                      <a:r>
                        <a:rPr lang="ja-JP" sz="1400" kern="100" dirty="0">
                          <a:solidFill>
                            <a:schemeClr val="tx1"/>
                          </a:solidFill>
                          <a:effectLst/>
                        </a:rPr>
                        <a:t>インキの使用量や価格は変わらないが、乾燥時の温度を上げる必要があり、電気使用量の増加に伴う</a:t>
                      </a:r>
                      <a:r>
                        <a:rPr lang="en-US" sz="1400" kern="100" dirty="0">
                          <a:solidFill>
                            <a:schemeClr val="tx1"/>
                          </a:solidFill>
                          <a:effectLst/>
                        </a:rPr>
                        <a:t>CO</a:t>
                      </a:r>
                      <a:r>
                        <a:rPr lang="en-US" sz="1400" kern="100" baseline="-25000" dirty="0">
                          <a:solidFill>
                            <a:schemeClr val="tx1"/>
                          </a:solidFill>
                          <a:effectLst/>
                        </a:rPr>
                        <a:t>2</a:t>
                      </a:r>
                      <a:r>
                        <a:rPr lang="ja-JP" sz="1400" kern="100" dirty="0">
                          <a:solidFill>
                            <a:schemeClr val="tx1"/>
                          </a:solidFill>
                          <a:effectLst/>
                        </a:rPr>
                        <a:t>排出量は増加する。また、設備面として乾燥時の温度上昇が可能であることと、蒸発した水分で錆びないことが条件となる。</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extLst>
                  <a:ext uri="{0D108BD9-81ED-4DB2-BD59-A6C34878D82A}">
                    <a16:rowId xmlns:a16="http://schemas.microsoft.com/office/drawing/2014/main" val="156954334"/>
                  </a:ext>
                </a:extLst>
              </a:tr>
              <a:tr h="187162">
                <a:tc vMerge="1">
                  <a:txBody>
                    <a:bodyPr/>
                    <a:lstStyle/>
                    <a:p>
                      <a:pPr algn="just">
                        <a:lnSpc>
                          <a:spcPts val="1500"/>
                        </a:lnSpc>
                        <a:spcAft>
                          <a:spcPts val="0"/>
                        </a:spcAft>
                      </a:pP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0" marB="0" anchor="ctr"/>
                </a:tc>
                <a:tc>
                  <a:txBody>
                    <a:bodyPr/>
                    <a:lstStyle/>
                    <a:p>
                      <a:pPr algn="just">
                        <a:lnSpc>
                          <a:spcPts val="1500"/>
                        </a:lnSpc>
                        <a:spcAft>
                          <a:spcPts val="0"/>
                        </a:spcAft>
                      </a:pPr>
                      <a:r>
                        <a:rPr lang="ja-JP" sz="1400" kern="100" dirty="0">
                          <a:solidFill>
                            <a:schemeClr val="tx1"/>
                          </a:solidFill>
                          <a:effectLst/>
                        </a:rPr>
                        <a:t>鉄鋼業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just">
                        <a:lnSpc>
                          <a:spcPts val="1500"/>
                        </a:lnSpc>
                        <a:spcAft>
                          <a:spcPts val="0"/>
                        </a:spcAft>
                      </a:pPr>
                      <a:r>
                        <a:rPr lang="ja-JP" sz="1400" kern="100">
                          <a:solidFill>
                            <a:schemeClr val="tx1"/>
                          </a:solidFill>
                          <a:effectLst/>
                        </a:rPr>
                        <a:t>洗浄剤を水性のものに変えると工程数が増える（例えばアルカリ洗浄剤を用いると、アルカリ洗浄剤の除去工程が増える）。作業場所も広くとる必要が出てくる。水性洗浄の需要が増えれば専用設備の設置も必要となる場合もある。</a:t>
                      </a:r>
                      <a:endParaRPr lang="ja-JP" sz="1400" kern="10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extLst>
                  <a:ext uri="{0D108BD9-81ED-4DB2-BD59-A6C34878D82A}">
                    <a16:rowId xmlns:a16="http://schemas.microsoft.com/office/drawing/2014/main" val="115279530"/>
                  </a:ext>
                </a:extLst>
              </a:tr>
              <a:tr h="63391">
                <a:tc vMerge="1">
                  <a:txBody>
                    <a:bodyPr/>
                    <a:lstStyle/>
                    <a:p>
                      <a:pPr algn="just">
                        <a:lnSpc>
                          <a:spcPts val="1500"/>
                        </a:lnSpc>
                        <a:spcAft>
                          <a:spcPts val="0"/>
                        </a:spcAft>
                      </a:pP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0" marB="0" anchor="ctr"/>
                </a:tc>
                <a:tc>
                  <a:txBody>
                    <a:bodyPr/>
                    <a:lstStyle/>
                    <a:p>
                      <a:pPr algn="just">
                        <a:lnSpc>
                          <a:spcPts val="1500"/>
                        </a:lnSpc>
                        <a:spcAft>
                          <a:spcPts val="0"/>
                        </a:spcAft>
                      </a:pPr>
                      <a:r>
                        <a:rPr lang="ja-JP" sz="1400" kern="100" dirty="0">
                          <a:solidFill>
                            <a:schemeClr val="tx1"/>
                          </a:solidFill>
                          <a:effectLst/>
                        </a:rPr>
                        <a:t>窯業・土石</a:t>
                      </a:r>
                      <a:r>
                        <a:rPr lang="ja-JP" sz="1400" kern="100" dirty="0" smtClean="0">
                          <a:solidFill>
                            <a:schemeClr val="tx1"/>
                          </a:solidFill>
                          <a:effectLst/>
                        </a:rPr>
                        <a:t>製品</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marL="400050" indent="-400050" algn="just">
                        <a:lnSpc>
                          <a:spcPts val="1500"/>
                        </a:lnSpc>
                        <a:spcAft>
                          <a:spcPts val="0"/>
                        </a:spcAft>
                      </a:pPr>
                      <a:r>
                        <a:rPr lang="ja-JP" sz="1400" kern="100" dirty="0">
                          <a:solidFill>
                            <a:schemeClr val="tx1"/>
                          </a:solidFill>
                          <a:effectLst/>
                        </a:rPr>
                        <a:t>利点：火災リスクの低減、作業環境の改善、管理が容易、作業</a:t>
                      </a:r>
                      <a:r>
                        <a:rPr lang="ja-JP" sz="1400" kern="100" dirty="0" smtClean="0">
                          <a:solidFill>
                            <a:schemeClr val="tx1"/>
                          </a:solidFill>
                          <a:effectLst/>
                        </a:rPr>
                        <a:t>環境</a:t>
                      </a:r>
                      <a:endParaRPr lang="en-US" altLang="ja-JP" sz="1400" kern="100" dirty="0" smtClean="0">
                        <a:solidFill>
                          <a:schemeClr val="tx1"/>
                        </a:solidFill>
                        <a:effectLst/>
                      </a:endParaRPr>
                    </a:p>
                    <a:p>
                      <a:pPr marL="400050" indent="-400050" algn="just">
                        <a:lnSpc>
                          <a:spcPts val="1500"/>
                        </a:lnSpc>
                        <a:spcAft>
                          <a:spcPts val="0"/>
                        </a:spcAft>
                      </a:pPr>
                      <a:r>
                        <a:rPr lang="ja-JP" altLang="en-US" sz="1400" kern="100" dirty="0" smtClean="0">
                          <a:solidFill>
                            <a:schemeClr val="tx1"/>
                          </a:solidFill>
                          <a:effectLst/>
                        </a:rPr>
                        <a:t>　　　</a:t>
                      </a:r>
                      <a:r>
                        <a:rPr lang="ja-JP" sz="1400" kern="100" dirty="0" smtClean="0">
                          <a:solidFill>
                            <a:schemeClr val="tx1"/>
                          </a:solidFill>
                          <a:effectLst/>
                        </a:rPr>
                        <a:t>測定</a:t>
                      </a:r>
                      <a:r>
                        <a:rPr lang="ja-JP" sz="1400" kern="100" dirty="0">
                          <a:solidFill>
                            <a:schemeClr val="tx1"/>
                          </a:solidFill>
                          <a:effectLst/>
                        </a:rPr>
                        <a:t>が不要、健康診断及び管理記録の保管が不要</a:t>
                      </a:r>
                    </a:p>
                    <a:p>
                      <a:pPr marL="400050" indent="-400050" algn="just">
                        <a:lnSpc>
                          <a:spcPts val="1500"/>
                        </a:lnSpc>
                        <a:spcAft>
                          <a:spcPts val="0"/>
                        </a:spcAft>
                      </a:pPr>
                      <a:r>
                        <a:rPr lang="ja-JP" sz="1400" kern="100" dirty="0">
                          <a:solidFill>
                            <a:schemeClr val="tx1"/>
                          </a:solidFill>
                          <a:effectLst/>
                        </a:rPr>
                        <a:t>欠点：色むらの発生、乾燥の長時間化による生産能率ダウン、</a:t>
                      </a:r>
                      <a:r>
                        <a:rPr lang="ja-JP" sz="1400" kern="100" dirty="0" smtClean="0">
                          <a:solidFill>
                            <a:schemeClr val="tx1"/>
                          </a:solidFill>
                          <a:effectLst/>
                        </a:rPr>
                        <a:t>コス</a:t>
                      </a:r>
                      <a:endParaRPr lang="en-US" altLang="ja-JP" sz="1400" kern="100" dirty="0" smtClean="0">
                        <a:solidFill>
                          <a:schemeClr val="tx1"/>
                        </a:solidFill>
                        <a:effectLst/>
                      </a:endParaRPr>
                    </a:p>
                    <a:p>
                      <a:pPr marL="400050" indent="-400050" algn="just">
                        <a:lnSpc>
                          <a:spcPts val="1500"/>
                        </a:lnSpc>
                        <a:spcAft>
                          <a:spcPts val="0"/>
                        </a:spcAft>
                      </a:pPr>
                      <a:r>
                        <a:rPr lang="ja-JP" altLang="en-US" sz="1400" kern="100" dirty="0" smtClean="0">
                          <a:solidFill>
                            <a:schemeClr val="tx1"/>
                          </a:solidFill>
                          <a:effectLst/>
                        </a:rPr>
                        <a:t>　　　</a:t>
                      </a:r>
                      <a:r>
                        <a:rPr lang="ja-JP" sz="1400" kern="100" dirty="0" smtClean="0">
                          <a:solidFill>
                            <a:schemeClr val="tx1"/>
                          </a:solidFill>
                          <a:effectLst/>
                        </a:rPr>
                        <a:t>ト</a:t>
                      </a:r>
                      <a:r>
                        <a:rPr lang="ja-JP" sz="1400" kern="100" dirty="0">
                          <a:solidFill>
                            <a:schemeClr val="tx1"/>
                          </a:solidFill>
                          <a:effectLst/>
                        </a:rPr>
                        <a:t>の上昇、錆の発生</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extLst>
                  <a:ext uri="{0D108BD9-81ED-4DB2-BD59-A6C34878D82A}">
                    <a16:rowId xmlns:a16="http://schemas.microsoft.com/office/drawing/2014/main" val="3621321133"/>
                  </a:ext>
                </a:extLst>
              </a:tr>
              <a:tr h="495746">
                <a:tc>
                  <a:txBody>
                    <a:bodyPr/>
                    <a:lstStyle/>
                    <a:p>
                      <a:pPr algn="just">
                        <a:lnSpc>
                          <a:spcPts val="1500"/>
                        </a:lnSpc>
                        <a:spcAft>
                          <a:spcPts val="0"/>
                        </a:spcAft>
                      </a:pPr>
                      <a:r>
                        <a:rPr lang="ja-JP" sz="1400" kern="100" dirty="0">
                          <a:solidFill>
                            <a:schemeClr val="tx1"/>
                          </a:solidFill>
                          <a:effectLst/>
                        </a:rPr>
                        <a:t>雰囲気ガス</a:t>
                      </a:r>
                      <a:r>
                        <a:rPr lang="ja-JP" sz="1400" kern="100" dirty="0" smtClean="0">
                          <a:solidFill>
                            <a:schemeClr val="tx1"/>
                          </a:solidFill>
                          <a:effectLst/>
                        </a:rPr>
                        <a:t>の</a:t>
                      </a:r>
                      <a:endParaRPr lang="en-US" altLang="ja-JP" sz="1400" kern="100" dirty="0" smtClean="0">
                        <a:solidFill>
                          <a:schemeClr val="tx1"/>
                        </a:solidFill>
                        <a:effectLst/>
                      </a:endParaRPr>
                    </a:p>
                    <a:p>
                      <a:pPr algn="just">
                        <a:lnSpc>
                          <a:spcPts val="1500"/>
                        </a:lnSpc>
                        <a:spcAft>
                          <a:spcPts val="0"/>
                        </a:spcAft>
                      </a:pPr>
                      <a:r>
                        <a:rPr lang="ja-JP" sz="1400" kern="100" dirty="0" smtClean="0">
                          <a:solidFill>
                            <a:schemeClr val="tx1"/>
                          </a:solidFill>
                          <a:effectLst/>
                        </a:rPr>
                        <a:t>変更</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just">
                        <a:lnSpc>
                          <a:spcPts val="1500"/>
                        </a:lnSpc>
                        <a:spcAft>
                          <a:spcPts val="0"/>
                        </a:spcAft>
                      </a:pPr>
                      <a:r>
                        <a:rPr lang="ja-JP" sz="1400" kern="100" dirty="0">
                          <a:solidFill>
                            <a:schemeClr val="tx1"/>
                          </a:solidFill>
                          <a:effectLst/>
                        </a:rPr>
                        <a:t>金属製品製造業</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tc>
                  <a:txBody>
                    <a:bodyPr/>
                    <a:lstStyle/>
                    <a:p>
                      <a:pPr algn="just">
                        <a:lnSpc>
                          <a:spcPts val="1500"/>
                        </a:lnSpc>
                        <a:spcAft>
                          <a:spcPts val="0"/>
                        </a:spcAft>
                      </a:pPr>
                      <a:r>
                        <a:rPr lang="ja-JP" sz="1400" kern="100" dirty="0">
                          <a:solidFill>
                            <a:schemeClr val="tx1"/>
                          </a:solidFill>
                          <a:effectLst/>
                        </a:rPr>
                        <a:t>熱処理工程における雰囲気ガスをメチルアルコールから都市ガスに代替することを検討したが、設備のコントロールが難しくなること、設備改造に伴う費用対効果の観点からも代替は難しい。</a:t>
                      </a:r>
                      <a:endParaRPr lang="ja-JP" sz="1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59885" marR="59885" marT="36000" marB="0" anchor="ctr"/>
                </a:tc>
                <a:extLst>
                  <a:ext uri="{0D108BD9-81ED-4DB2-BD59-A6C34878D82A}">
                    <a16:rowId xmlns:a16="http://schemas.microsoft.com/office/drawing/2014/main" val="2885713120"/>
                  </a:ext>
                </a:extLst>
              </a:tr>
            </a:tbl>
          </a:graphicData>
        </a:graphic>
      </p:graphicFrame>
      <p:sp>
        <p:nvSpPr>
          <p:cNvPr id="10" name="コンテンツ プレースホルダー 2"/>
          <p:cNvSpPr txBox="1">
            <a:spLocks/>
          </p:cNvSpPr>
          <p:nvPr/>
        </p:nvSpPr>
        <p:spPr>
          <a:xfrm>
            <a:off x="684608" y="908891"/>
            <a:ext cx="8510907" cy="116460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1600" dirty="0" smtClean="0">
                <a:latin typeface="BIZ UDPゴシック" panose="020B0400000000000000" pitchFamily="50" charset="-128"/>
                <a:ea typeface="BIZ UDPゴシック" panose="020B0400000000000000" pitchFamily="50" charset="-128"/>
              </a:rPr>
              <a:t>府及び化学物質管理に係る権限移譲市町村がヒアリング、立入検査等により把握した</a:t>
            </a:r>
            <a:r>
              <a:rPr lang="en-US" altLang="ja-JP" sz="1600" dirty="0">
                <a:latin typeface="BIZ UDPゴシック" panose="020B0400000000000000" pitchFamily="50" charset="-128"/>
                <a:ea typeface="BIZ UDPゴシック" panose="020B0400000000000000" pitchFamily="50" charset="-128"/>
              </a:rPr>
              <a:t>VOC</a:t>
            </a:r>
            <a:r>
              <a:rPr lang="ja-JP" altLang="en-US" sz="1600" dirty="0">
                <a:latin typeface="BIZ UDPゴシック" panose="020B0400000000000000" pitchFamily="50" charset="-128"/>
                <a:ea typeface="BIZ UDPゴシック" panose="020B0400000000000000" pitchFamily="50" charset="-128"/>
              </a:rPr>
              <a:t>排出量</a:t>
            </a:r>
            <a:r>
              <a:rPr lang="ja-JP" altLang="en-US" sz="1600" dirty="0" smtClean="0">
                <a:latin typeface="BIZ UDPゴシック" panose="020B0400000000000000" pitchFamily="50" charset="-128"/>
                <a:ea typeface="BIZ UDPゴシック" panose="020B0400000000000000" pitchFamily="50" charset="-128"/>
              </a:rPr>
              <a:t>削減に係る課題等は以下のとおりである。</a:t>
            </a:r>
            <a:endParaRPr lang="en-US" altLang="ja-JP" sz="1600" dirty="0" smtClean="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品質の維持、作業効率</a:t>
            </a:r>
            <a:r>
              <a:rPr lang="ja-JP" altLang="en-US" sz="1600" dirty="0" smtClean="0">
                <a:latin typeface="BIZ UDPゴシック" panose="020B0400000000000000" pitchFamily="50" charset="-128"/>
                <a:ea typeface="BIZ UDPゴシック" panose="020B0400000000000000" pitchFamily="50" charset="-128"/>
              </a:rPr>
              <a:t>、コストなどの課題や</a:t>
            </a:r>
            <a:r>
              <a:rPr lang="en-US" altLang="ja-JP" sz="1600" dirty="0">
                <a:latin typeface="BIZ UDPゴシック" panose="020B0400000000000000" pitchFamily="50" charset="-128"/>
                <a:ea typeface="BIZ UDPゴシック" panose="020B0400000000000000" pitchFamily="50" charset="-128"/>
              </a:rPr>
              <a:t>CO</a:t>
            </a:r>
            <a:r>
              <a:rPr lang="ja-JP" altLang="en-US" sz="1600" baseline="-25000" dirty="0">
                <a:latin typeface="BIZ UDPゴシック" panose="020B0400000000000000" pitchFamily="50" charset="-128"/>
                <a:ea typeface="BIZ UDPゴシック" panose="020B0400000000000000" pitchFamily="50" charset="-128"/>
              </a:rPr>
              <a:t>２</a:t>
            </a:r>
            <a:r>
              <a:rPr lang="ja-JP" altLang="en-US" sz="1600" dirty="0">
                <a:latin typeface="BIZ UDPゴシック" panose="020B0400000000000000" pitchFamily="50" charset="-128"/>
                <a:ea typeface="BIZ UDPゴシック" panose="020B0400000000000000" pitchFamily="50" charset="-128"/>
              </a:rPr>
              <a:t>排出量等の観点も踏まえつつ、事業者の実態に応じた効果的な</a:t>
            </a:r>
            <a:r>
              <a:rPr lang="en-US" altLang="ja-JP" sz="1600" dirty="0">
                <a:latin typeface="BIZ UDPゴシック" panose="020B0400000000000000" pitchFamily="50" charset="-128"/>
                <a:ea typeface="BIZ UDPゴシック" panose="020B0400000000000000" pitchFamily="50" charset="-128"/>
              </a:rPr>
              <a:t>VOC</a:t>
            </a:r>
            <a:r>
              <a:rPr lang="ja-JP" altLang="en-US" sz="1600" dirty="0">
                <a:latin typeface="BIZ UDPゴシック" panose="020B0400000000000000" pitchFamily="50" charset="-128"/>
                <a:ea typeface="BIZ UDPゴシック" panose="020B0400000000000000" pitchFamily="50" charset="-128"/>
              </a:rPr>
              <a:t>排出削減の取組が進められている。</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91089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p:cNvSpPr>
            <a:spLocks noGrp="1"/>
          </p:cNvSpPr>
          <p:nvPr>
            <p:ph idx="1"/>
          </p:nvPr>
        </p:nvSpPr>
        <p:spPr>
          <a:xfrm>
            <a:off x="1083470" y="1420837"/>
            <a:ext cx="7674164" cy="4245317"/>
          </a:xfrm>
        </p:spPr>
        <p:txBody>
          <a:bodyPr vert="horz" lIns="91440" tIns="45720" rIns="91440" bIns="45720" rtlCol="0">
            <a:normAutofit/>
          </a:bodyPr>
          <a:lstStyle/>
          <a:p>
            <a:pPr>
              <a:lnSpc>
                <a:spcPct val="150000"/>
              </a:lnSpc>
            </a:pPr>
            <a:r>
              <a:rPr lang="en-US" altLang="ja-JP" sz="1600" dirty="0" smtClean="0">
                <a:latin typeface="BIZ UDPゴシック" panose="020B0400000000000000" pitchFamily="50" charset="-128"/>
                <a:ea typeface="BIZ UDPゴシック" panose="020B0400000000000000" pitchFamily="50" charset="-128"/>
              </a:rPr>
              <a:t>VOC</a:t>
            </a:r>
            <a:r>
              <a:rPr lang="ja-JP" altLang="en-US" sz="1600" dirty="0">
                <a:latin typeface="BIZ UDPゴシック" panose="020B0400000000000000" pitchFamily="50" charset="-128"/>
                <a:ea typeface="BIZ UDPゴシック" panose="020B0400000000000000" pitchFamily="50" charset="-128"/>
              </a:rPr>
              <a:t>総量を府独自指定物質に位置付けることにより、府内の多くの事業者が</a:t>
            </a:r>
            <a:r>
              <a:rPr lang="en-US" altLang="ja-JP" sz="1600" dirty="0">
                <a:latin typeface="BIZ UDPゴシック" panose="020B0400000000000000" pitchFamily="50" charset="-128"/>
                <a:ea typeface="BIZ UDPゴシック" panose="020B0400000000000000" pitchFamily="50" charset="-128"/>
              </a:rPr>
              <a:t>VOC</a:t>
            </a:r>
            <a:r>
              <a:rPr lang="ja-JP" altLang="en-US" sz="1600" dirty="0">
                <a:latin typeface="BIZ UDPゴシック" panose="020B0400000000000000" pitchFamily="50" charset="-128"/>
                <a:ea typeface="BIZ UDPゴシック" panose="020B0400000000000000" pitchFamily="50" charset="-128"/>
              </a:rPr>
              <a:t>排出削減対策の必要性について深く理解し</a:t>
            </a:r>
            <a:r>
              <a:rPr lang="ja-JP" altLang="en-US" sz="1600" dirty="0" smtClean="0">
                <a:latin typeface="BIZ UDPゴシック" panose="020B0400000000000000" pitchFamily="50" charset="-128"/>
                <a:ea typeface="BIZ UDPゴシック" panose="020B0400000000000000" pitchFamily="50" charset="-128"/>
              </a:rPr>
              <a:t>、品質の維持やコスト面等の</a:t>
            </a:r>
            <a:r>
              <a:rPr lang="ja-JP" altLang="en-US" sz="1600" dirty="0">
                <a:latin typeface="BIZ UDPゴシック" panose="020B0400000000000000" pitchFamily="50" charset="-128"/>
                <a:ea typeface="BIZ UDPゴシック" panose="020B0400000000000000" pitchFamily="50" charset="-128"/>
              </a:rPr>
              <a:t>課題はあるものの、大阪府化学物質対策指針を</a:t>
            </a:r>
            <a:r>
              <a:rPr lang="ja-JP" altLang="en-US" sz="1600" dirty="0" smtClean="0">
                <a:latin typeface="BIZ UDPゴシック" panose="020B0400000000000000" pitchFamily="50" charset="-128"/>
                <a:ea typeface="BIZ UDPゴシック" panose="020B0400000000000000" pitchFamily="50" charset="-128"/>
              </a:rPr>
              <a:t>踏まえた自主的な</a:t>
            </a:r>
            <a:r>
              <a:rPr lang="en-US" altLang="ja-JP" sz="1600" dirty="0" smtClean="0">
                <a:latin typeface="BIZ UDPゴシック" panose="020B0400000000000000" pitchFamily="50" charset="-128"/>
                <a:ea typeface="BIZ UDPゴシック" panose="020B0400000000000000" pitchFamily="50" charset="-128"/>
              </a:rPr>
              <a:t>VOC</a:t>
            </a:r>
            <a:r>
              <a:rPr lang="ja-JP" altLang="en-US" sz="1600" dirty="0">
                <a:latin typeface="BIZ UDPゴシック" panose="020B0400000000000000" pitchFamily="50" charset="-128"/>
                <a:ea typeface="BIZ UDPゴシック" panose="020B0400000000000000" pitchFamily="50" charset="-128"/>
              </a:rPr>
              <a:t>排出削減対策を実施することにより、</a:t>
            </a:r>
            <a:r>
              <a:rPr lang="ja-JP" altLang="en-US" sz="1600" dirty="0" smtClean="0">
                <a:latin typeface="BIZ UDPゴシック" panose="020B0400000000000000" pitchFamily="50" charset="-128"/>
                <a:ea typeface="BIZ UDPゴシック" panose="020B0400000000000000" pitchFamily="50" charset="-128"/>
              </a:rPr>
              <a:t>排出量の削減につなげている。</a:t>
            </a:r>
            <a:endParaRPr lang="en-US" altLang="ja-JP" sz="1600" dirty="0">
              <a:latin typeface="BIZ UDPゴシック" panose="020B0400000000000000" pitchFamily="50" charset="-128"/>
              <a:ea typeface="BIZ UDPゴシック" panose="020B0400000000000000" pitchFamily="50" charset="-128"/>
            </a:endParaRPr>
          </a:p>
        </p:txBody>
      </p:sp>
      <p:sp>
        <p:nvSpPr>
          <p:cNvPr id="40" name="Isosceles Triangle 39">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BD57635E-CA1F-4985-9657-6023F69BDC46}"/>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7" name="タイトル 1"/>
          <p:cNvSpPr>
            <a:spLocks noGrp="1"/>
          </p:cNvSpPr>
          <p:nvPr>
            <p:ph type="title"/>
          </p:nvPr>
        </p:nvSpPr>
        <p:spPr>
          <a:xfrm>
            <a:off x="684610" y="655094"/>
            <a:ext cx="8227570" cy="639390"/>
          </a:xfrm>
        </p:spPr>
        <p:txBody>
          <a:bodyPr>
            <a:normAutofit fontScale="90000"/>
          </a:bodyPr>
          <a:lstStyle/>
          <a:p>
            <a:r>
              <a:rPr kumimoji="1" lang="ja-JP" altLang="en-US" sz="2800" dirty="0" smtClean="0">
                <a:latin typeface="BIZ UDPゴシック" panose="020B0400000000000000" pitchFamily="50" charset="-128"/>
                <a:ea typeface="BIZ UDPゴシック" panose="020B0400000000000000" pitchFamily="50" charset="-128"/>
              </a:rPr>
              <a:t>化学物質管理制度における</a:t>
            </a:r>
            <a:r>
              <a:rPr kumimoji="1" lang="en-US" altLang="ja-JP" sz="2800" dirty="0" smtClean="0">
                <a:latin typeface="BIZ UDPゴシック" panose="020B0400000000000000" pitchFamily="50" charset="-128"/>
                <a:ea typeface="BIZ UDPゴシック" panose="020B0400000000000000" pitchFamily="50" charset="-128"/>
              </a:rPr>
              <a:t>VOC</a:t>
            </a:r>
            <a:r>
              <a:rPr kumimoji="1" lang="ja-JP" altLang="en-US" sz="2800" dirty="0" smtClean="0">
                <a:latin typeface="BIZ UDPゴシック" panose="020B0400000000000000" pitchFamily="50" charset="-128"/>
                <a:ea typeface="BIZ UDPゴシック" panose="020B0400000000000000" pitchFamily="50" charset="-128"/>
              </a:rPr>
              <a:t>排出削減対策に係る評価</a:t>
            </a:r>
            <a:endParaRPr kumimoji="1" lang="ja-JP" altLang="en-US" sz="2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1090731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1562</Words>
  <Application>Microsoft Office PowerPoint</Application>
  <PresentationFormat>A4 210 x 297 mm</PresentationFormat>
  <Paragraphs>124</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メイリオ</vt:lpstr>
      <vt:lpstr>游ゴシック</vt:lpstr>
      <vt:lpstr>游明朝</vt:lpstr>
      <vt:lpstr>Arial</vt:lpstr>
      <vt:lpstr>Times New Roman</vt:lpstr>
      <vt:lpstr>Trebuchet MS</vt:lpstr>
      <vt:lpstr>Wingdings 3</vt:lpstr>
      <vt:lpstr>ファセット</vt:lpstr>
      <vt:lpstr>化学物質適正管理制度における VOC排出削減対策について </vt:lpstr>
      <vt:lpstr>VOC排出削減事例</vt:lpstr>
      <vt:lpstr>VOC排出削減事例</vt:lpstr>
      <vt:lpstr>VOC排出削減事例</vt:lpstr>
      <vt:lpstr>VOC排出削減に係る課題等</vt:lpstr>
      <vt:lpstr>化学物質管理制度におけるVOC排出削減対策に係る評価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2021-02-09T02:10:26Z</dcterms:created>
  <dcterms:modified xsi:type="dcterms:W3CDTF">2021-02-09T02:10:31Z</dcterms:modified>
</cp:coreProperties>
</file>