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autoCompressPictures="0">
  <p:sldMasterIdLst>
    <p:sldMasterId id="2147483669" r:id="rId1"/>
    <p:sldMasterId id="2147483686" r:id="rId2"/>
  </p:sldMasterIdLst>
  <p:notesMasterIdLst>
    <p:notesMasterId r:id="rId14"/>
  </p:notesMasterIdLst>
  <p:handoutMasterIdLst>
    <p:handoutMasterId r:id="rId15"/>
  </p:handoutMasterIdLst>
  <p:sldIdLst>
    <p:sldId id="257" r:id="rId3"/>
    <p:sldId id="326" r:id="rId4"/>
    <p:sldId id="315" r:id="rId5"/>
    <p:sldId id="322" r:id="rId6"/>
    <p:sldId id="319" r:id="rId7"/>
    <p:sldId id="323" r:id="rId8"/>
    <p:sldId id="325" r:id="rId9"/>
    <p:sldId id="328" r:id="rId10"/>
    <p:sldId id="321" r:id="rId11"/>
    <p:sldId id="324" r:id="rId12"/>
    <p:sldId id="331" r:id="rId13"/>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238" autoAdjust="0"/>
  </p:normalViewPr>
  <p:slideViewPr>
    <p:cSldViewPr snapToGrid="0">
      <p:cViewPr varScale="1">
        <p:scale>
          <a:sx n="74" d="100"/>
          <a:sy n="74" d="100"/>
        </p:scale>
        <p:origin x="36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C88658D3-820C-4A15-B271-1639FD22586C}"/>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a:extLst>
              <a:ext uri="{FF2B5EF4-FFF2-40B4-BE49-F238E27FC236}">
                <a16:creationId xmlns:a16="http://schemas.microsoft.com/office/drawing/2014/main" id="{D718745C-0B19-4D09-B0CB-4A875CA2D07C}"/>
              </a:ext>
            </a:extLst>
          </p:cNvPr>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6F9C584F-74AE-47DC-A83F-A551590D61A1}" type="datetimeFigureOut">
              <a:rPr kumimoji="1" lang="ja-JP" altLang="en-US" smtClean="0"/>
              <a:t>2021/4/13</a:t>
            </a:fld>
            <a:endParaRPr kumimoji="1" lang="ja-JP" altLang="en-US" dirty="0"/>
          </a:p>
        </p:txBody>
      </p:sp>
      <p:sp>
        <p:nvSpPr>
          <p:cNvPr id="4" name="フッター プレースホルダー 3">
            <a:extLst>
              <a:ext uri="{FF2B5EF4-FFF2-40B4-BE49-F238E27FC236}">
                <a16:creationId xmlns:a16="http://schemas.microsoft.com/office/drawing/2014/main" id="{DA3AFB1A-1CF8-474D-947A-5CDA9800225B}"/>
              </a:ext>
            </a:extLst>
          </p:cNvPr>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dirty="0"/>
          </a:p>
        </p:txBody>
      </p:sp>
      <p:sp>
        <p:nvSpPr>
          <p:cNvPr id="5" name="スライド番号プレースホルダー 4">
            <a:extLst>
              <a:ext uri="{FF2B5EF4-FFF2-40B4-BE49-F238E27FC236}">
                <a16:creationId xmlns:a16="http://schemas.microsoft.com/office/drawing/2014/main" id="{73DB8E78-91E5-4FFF-B1AC-6B22ED00B280}"/>
              </a:ext>
            </a:extLst>
          </p:cNvPr>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842FA6BE-E03D-422C-8DEF-25CE055DB854}" type="slidenum">
              <a:rPr kumimoji="1" lang="ja-JP" altLang="en-US" smtClean="0"/>
              <a:t>‹#›</a:t>
            </a:fld>
            <a:endParaRPr kumimoji="1" lang="ja-JP" altLang="en-US" dirty="0"/>
          </a:p>
        </p:txBody>
      </p:sp>
    </p:spTree>
    <p:extLst>
      <p:ext uri="{BB962C8B-B14F-4D97-AF65-F5344CB8AC3E}">
        <p14:creationId xmlns:p14="http://schemas.microsoft.com/office/powerpoint/2010/main" val="37772334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FA5CA084-FE37-49B5-B8C7-FCA1579D17A1}" type="datetimeFigureOut">
              <a:rPr kumimoji="1" lang="ja-JP" altLang="en-US" smtClean="0"/>
              <a:t>2021/4/13</a:t>
            </a:fld>
            <a:endParaRPr kumimoji="1" lang="ja-JP" altLang="en-US" dirty="0"/>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CB4B1ED3-4897-46F3-9949-886ECDDD896F}" type="slidenum">
              <a:rPr kumimoji="1" lang="ja-JP" altLang="en-US" smtClean="0"/>
              <a:t>‹#›</a:t>
            </a:fld>
            <a:endParaRPr kumimoji="1" lang="ja-JP" altLang="en-US" dirty="0"/>
          </a:p>
        </p:txBody>
      </p:sp>
    </p:spTree>
    <p:extLst>
      <p:ext uri="{BB962C8B-B14F-4D97-AF65-F5344CB8AC3E}">
        <p14:creationId xmlns:p14="http://schemas.microsoft.com/office/powerpoint/2010/main" val="189414482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9171" y="-8468"/>
            <a:ext cx="9935592"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224813" y="2404534"/>
            <a:ext cx="6312279" cy="1646302"/>
          </a:xfrm>
        </p:spPr>
        <p:txBody>
          <a:bodyPr anchor="b">
            <a:noAutofit/>
          </a:bodyPr>
          <a:lstStyle>
            <a:lvl1pPr algn="r">
              <a:defRPr sz="5400">
                <a:solidFill>
                  <a:schemeClr val="accent1"/>
                </a:solidFill>
              </a:defRPr>
            </a:lvl1pPr>
          </a:lstStyle>
          <a:p>
            <a:r>
              <a:rPr lang="ja-JP" altLang="en-US"/>
              <a:t>マスター タイトルの書式設定</a:t>
            </a:r>
            <a:endParaRPr lang="en-US"/>
          </a:p>
        </p:txBody>
      </p:sp>
      <p:sp>
        <p:nvSpPr>
          <p:cNvPr id="3" name="Subtitle 2"/>
          <p:cNvSpPr>
            <a:spLocks noGrp="1"/>
          </p:cNvSpPr>
          <p:nvPr>
            <p:ph type="subTitle" idx="1"/>
          </p:nvPr>
        </p:nvSpPr>
        <p:spPr>
          <a:xfrm>
            <a:off x="1224813" y="4050837"/>
            <a:ext cx="631227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AD899286-43CA-4458-AEE9-B2408FE5E034}" type="datetime1">
              <a:rPr lang="en-US" altLang="ja-JP" smtClean="0"/>
              <a:t>4/13/2021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57423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3403600"/>
          </a:xfrm>
        </p:spPr>
        <p:txBody>
          <a:bodyPr anchor="ctr">
            <a:normAutofit/>
          </a:bodyPr>
          <a:lstStyle>
            <a:lvl1pPr algn="l">
              <a:defRPr sz="4400" b="0" cap="none"/>
            </a:lvl1pPr>
          </a:lstStyle>
          <a:p>
            <a:r>
              <a:rPr lang="ja-JP" altLang="en-US"/>
              <a:t>マスター タイトルの書式設定</a:t>
            </a:r>
            <a:endParaRPr lang="en-US"/>
          </a:p>
        </p:txBody>
      </p:sp>
      <p:sp>
        <p:nvSpPr>
          <p:cNvPr id="3" name="Text Placeholder 2"/>
          <p:cNvSpPr>
            <a:spLocks noGrp="1"/>
          </p:cNvSpPr>
          <p:nvPr>
            <p:ph type="body" idx="1"/>
          </p:nvPr>
        </p:nvSpPr>
        <p:spPr>
          <a:xfrm>
            <a:off x="660400" y="4470400"/>
            <a:ext cx="6876690"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035609E-B970-4986-AB71-738187B6D8BC}" type="datetime1">
              <a:rPr lang="en-US" altLang="ja-JP" smtClean="0"/>
              <a:t>4/13/2021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62040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839460" y="609600"/>
            <a:ext cx="6578197" cy="3022600"/>
          </a:xfrm>
        </p:spPr>
        <p:txBody>
          <a:bodyPr anchor="ctr">
            <a:normAutofit/>
          </a:bodyPr>
          <a:lstStyle>
            <a:lvl1pPr algn="l">
              <a:defRPr sz="4400" b="0" cap="none"/>
            </a:lvl1pPr>
          </a:lstStyle>
          <a:p>
            <a:r>
              <a:rPr lang="ja-JP" altLang="en-US"/>
              <a:t>マスター タイトルの書式設定</a:t>
            </a:r>
            <a:endParaRPr lang="en-US"/>
          </a:p>
        </p:txBody>
      </p:sp>
      <p:sp>
        <p:nvSpPr>
          <p:cNvPr id="23" name="Text Placeholder 9"/>
          <p:cNvSpPr>
            <a:spLocks noGrp="1"/>
          </p:cNvSpPr>
          <p:nvPr>
            <p:ph type="body" sz="quarter" idx="13"/>
          </p:nvPr>
        </p:nvSpPr>
        <p:spPr>
          <a:xfrm>
            <a:off x="1192830" y="3632200"/>
            <a:ext cx="58714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60400" y="4470400"/>
            <a:ext cx="6876691"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4D04534-739B-48C6-BFB9-3A4354136C1C}" type="datetime1">
              <a:rPr lang="en-US" altLang="ja-JP" smtClean="0"/>
              <a:t>4/13/2021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22939" y="790378"/>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310009" y="288655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40773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60400" y="1931988"/>
            <a:ext cx="6876691" cy="2595460"/>
          </a:xfrm>
        </p:spPr>
        <p:txBody>
          <a:bodyPr anchor="b">
            <a:normAutofit/>
          </a:bodyPr>
          <a:lstStyle>
            <a:lvl1pPr algn="l">
              <a:defRPr sz="4400" b="0" cap="none"/>
            </a:lvl1pPr>
          </a:lstStyle>
          <a:p>
            <a:r>
              <a:rPr lang="ja-JP" altLang="en-US"/>
              <a:t>マスター タイトルの書式設定</a:t>
            </a:r>
            <a:endParaRPr lang="en-US"/>
          </a:p>
        </p:txBody>
      </p:sp>
      <p:sp>
        <p:nvSpPr>
          <p:cNvPr id="3" name="Text Placeholder 2"/>
          <p:cNvSpPr>
            <a:spLocks noGrp="1"/>
          </p:cNvSpPr>
          <p:nvPr>
            <p:ph type="body" idx="1"/>
          </p:nvPr>
        </p:nvSpPr>
        <p:spPr>
          <a:xfrm>
            <a:off x="660400" y="4527448"/>
            <a:ext cx="6876691"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37A2161-ACDB-4735-A7E1-A167784375DF}" type="datetime1">
              <a:rPr lang="en-US" altLang="ja-JP" smtClean="0"/>
              <a:t>4/13/2021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756951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839460" y="609600"/>
            <a:ext cx="6578197" cy="3022600"/>
          </a:xfrm>
        </p:spPr>
        <p:txBody>
          <a:bodyPr anchor="ctr">
            <a:normAutofit/>
          </a:bodyPr>
          <a:lstStyle>
            <a:lvl1pPr algn="l">
              <a:defRPr sz="4400" b="0" cap="none"/>
            </a:lvl1pPr>
          </a:lstStyle>
          <a:p>
            <a:r>
              <a:rPr lang="ja-JP" altLang="en-US"/>
              <a:t>マスター タイトルの書式設定</a:t>
            </a:r>
            <a:endParaRPr lang="en-US"/>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60400" y="4527448"/>
            <a:ext cx="687669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A1DED1C-9B30-4281-817D-EAC542599844}" type="datetime1">
              <a:rPr lang="en-US" altLang="ja-JP" smtClean="0"/>
              <a:t>4/13/2021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22939" y="790378"/>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310009" y="288655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876071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67169" y="609600"/>
            <a:ext cx="6869920" cy="3022600"/>
          </a:xfrm>
        </p:spPr>
        <p:txBody>
          <a:bodyPr anchor="ctr">
            <a:normAutofit/>
          </a:bodyPr>
          <a:lstStyle>
            <a:lvl1pPr algn="l">
              <a:defRPr sz="4400" b="0" cap="none"/>
            </a:lvl1pPr>
          </a:lstStyle>
          <a:p>
            <a:r>
              <a:rPr lang="ja-JP" altLang="en-US"/>
              <a:t>マスター タイトルの書式設定</a:t>
            </a:r>
            <a:endParaRPr lang="en-US"/>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60400" y="4527448"/>
            <a:ext cx="687669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1E9EF03-60E5-459D-BFD0-0BE87EBE20C1}" type="datetime1">
              <a:rPr lang="en-US" altLang="ja-JP" smtClean="0"/>
              <a:t>4/13/2021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291384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ECD0D8F6-577B-4C1B-9F38-4B586E825DD5}" type="datetime1">
              <a:rPr lang="en-US" altLang="ja-JP" smtClean="0"/>
              <a:t>4/13/2021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39371354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75421" y="609603"/>
            <a:ext cx="1060380" cy="5251451"/>
          </a:xfrm>
        </p:spPr>
        <p:txBody>
          <a:bodyPr vert="eaVert" anchor="ctr"/>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60400" y="609603"/>
            <a:ext cx="5627945" cy="525145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40B42724-BD6F-4569-8A5D-9194E3A4454F}" type="datetime1">
              <a:rPr lang="en-US" altLang="ja-JP" smtClean="0"/>
              <a:t>4/13/2021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686235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9171" y="-8468"/>
            <a:ext cx="9935592"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224812" y="2404534"/>
            <a:ext cx="6312279"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224812" y="4050835"/>
            <a:ext cx="631227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7D54CBD-1E73-4DB0-A80E-2D631038AE97}" type="datetime1">
              <a:rPr lang="en-US" altLang="ja-JP" smtClean="0"/>
              <a:t>4/13/2021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474286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DF38C21-6AB4-4178-B9B8-09902E1F3BAD}" type="datetime1">
              <a:rPr lang="en-US" altLang="ja-JP" smtClean="0"/>
              <a:t>4/13/2021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38523691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60399" y="2700869"/>
            <a:ext cx="6876691"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4527448"/>
            <a:ext cx="6876691"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6C01743-F1D4-471E-83FD-4110CB1E1EEA}" type="datetime1">
              <a:rPr lang="en-US" altLang="ja-JP" smtClean="0"/>
              <a:t>4/13/2021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446780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9C37A21-5411-4C20-8150-A11B89F5BDA2}" type="datetime1">
              <a:rPr lang="en-US" altLang="ja-JP" smtClean="0"/>
              <a:t>4/13/2021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7943069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1320800"/>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60401" y="2160589"/>
            <a:ext cx="3345451"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191637" y="2160590"/>
            <a:ext cx="3345453"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98FFACE-B253-49B6-B727-27FB52378CF7}" type="datetime1">
              <a:rPr lang="en-US" altLang="ja-JP" smtClean="0"/>
              <a:t>4/13/2021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1496714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89" cy="1320800"/>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60399" y="2737247"/>
            <a:ext cx="3348228"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188860"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188860" y="2737247"/>
            <a:ext cx="3348228"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690CA6D-D8D5-48F5-AB7C-089C3FBAADB6}" type="datetime1">
              <a:rPr lang="en-US" altLang="ja-JP" smtClean="0"/>
              <a:t>4/13/2021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0800389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60399" y="609600"/>
            <a:ext cx="6876690"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E35C277-81C0-449A-9FE8-5C3FDDBC0D21}" type="datetime1">
              <a:rPr lang="en-US" altLang="ja-JP" smtClean="0"/>
              <a:t>4/13/2021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5520859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290BA1-8F42-447A-A980-90C789177F68}" type="datetime1">
              <a:rPr lang="en-US" altLang="ja-JP" smtClean="0"/>
              <a:t>4/13/2021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9323751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0399" y="1498604"/>
            <a:ext cx="3022697"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3868882" y="514926"/>
            <a:ext cx="3668207"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60399" y="2777069"/>
            <a:ext cx="3022697"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543CB40-17AF-430A-9DAA-78C79AA052F3}" type="datetime1">
              <a:rPr lang="en-US" altLang="ja-JP" smtClean="0"/>
              <a:t>4/13/2021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154440017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0399" y="4800600"/>
            <a:ext cx="6876690"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60399" y="609600"/>
            <a:ext cx="6876690"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660399" y="5367338"/>
            <a:ext cx="6876690"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00B33D3-C56C-405B-94C3-1B28AC5347B6}" type="datetime1">
              <a:rPr lang="en-US" altLang="ja-JP" smtClean="0"/>
              <a:t>4/13/2021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31008540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400" y="4470400"/>
            <a:ext cx="6876690"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FF852C9-40AE-4562-9FC8-EE63901DDEAC}" type="datetime1">
              <a:rPr lang="en-US" altLang="ja-JP" smtClean="0"/>
              <a:t>4/13/2021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15706920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839459" y="609600"/>
            <a:ext cx="6578197"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192830" y="3632200"/>
            <a:ext cx="58714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60399" y="4470400"/>
            <a:ext cx="6876691"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DC5CEBF-FCE6-4B49-858C-6DD8D95F634D}" type="datetime1">
              <a:rPr lang="en-US" altLang="ja-JP" smtClean="0"/>
              <a:t>4/13/2021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
        <p:nvSpPr>
          <p:cNvPr id="24" name="TextBox 23"/>
          <p:cNvSpPr txBox="1"/>
          <p:nvPr/>
        </p:nvSpPr>
        <p:spPr>
          <a:xfrm>
            <a:off x="522937" y="790378"/>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310008" y="288655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1630542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60399" y="1931988"/>
            <a:ext cx="6876691"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368C4E5-1B83-437F-B4C1-5F762EF3DC6B}" type="datetime1">
              <a:rPr lang="en-US" altLang="ja-JP" smtClean="0"/>
              <a:t>4/13/2021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55295010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839459" y="609600"/>
            <a:ext cx="6578197"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2EEE1DB-8C72-430E-8233-1BDAE291053C}" type="datetime1">
              <a:rPr lang="en-US" altLang="ja-JP" smtClean="0"/>
              <a:t>4/13/2021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
        <p:nvSpPr>
          <p:cNvPr id="24" name="TextBox 23"/>
          <p:cNvSpPr txBox="1"/>
          <p:nvPr/>
        </p:nvSpPr>
        <p:spPr>
          <a:xfrm>
            <a:off x="522937" y="790378"/>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310008" y="288655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64632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60400" y="2700871"/>
            <a:ext cx="6876691" cy="1826581"/>
          </a:xfrm>
        </p:spPr>
        <p:txBody>
          <a:bodyPr anchor="b"/>
          <a:lstStyle>
            <a:lvl1pPr algn="l">
              <a:defRPr sz="4000" b="0" cap="none"/>
            </a:lvl1pPr>
          </a:lstStyle>
          <a:p>
            <a:r>
              <a:rPr lang="ja-JP" altLang="en-US"/>
              <a:t>マスター タイトルの書式設定</a:t>
            </a:r>
            <a:endParaRPr lang="en-US"/>
          </a:p>
        </p:txBody>
      </p:sp>
      <p:sp>
        <p:nvSpPr>
          <p:cNvPr id="3" name="Text Placeholder 2"/>
          <p:cNvSpPr>
            <a:spLocks noGrp="1"/>
          </p:cNvSpPr>
          <p:nvPr>
            <p:ph type="body" idx="1"/>
          </p:nvPr>
        </p:nvSpPr>
        <p:spPr>
          <a:xfrm>
            <a:off x="660400" y="4527448"/>
            <a:ext cx="6876691"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7C1B916-456A-48B0-BB5C-772318EC46BB}" type="datetime1">
              <a:rPr lang="en-US" altLang="ja-JP" smtClean="0"/>
              <a:t>4/13/2021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94032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67169" y="609600"/>
            <a:ext cx="6869920"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58606FB-F559-4E09-AEDE-E2D82A215524}" type="datetime1">
              <a:rPr lang="en-US" altLang="ja-JP" smtClean="0"/>
              <a:t>4/13/2021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14452595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6A31576-4D32-499C-BA79-261BC51CB9A3}" type="datetime1">
              <a:rPr lang="en-US" altLang="ja-JP" smtClean="0"/>
              <a:t>4/13/2021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a:p>
        </p:txBody>
      </p:sp>
    </p:spTree>
    <p:extLst>
      <p:ext uri="{BB962C8B-B14F-4D97-AF65-F5344CB8AC3E}">
        <p14:creationId xmlns:p14="http://schemas.microsoft.com/office/powerpoint/2010/main" val="115547046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75421" y="609601"/>
            <a:ext cx="1060380"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60399" y="609601"/>
            <a:ext cx="5627945" cy="525145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D84AF1-34C4-45E4-BD76-48422B2028E2}" type="datetime1">
              <a:rPr lang="en-US" altLang="ja-JP" smtClean="0"/>
              <a:t>4/13/2021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994389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1320800"/>
          </a:xfrm>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60402" y="2160589"/>
            <a:ext cx="3345451"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4191637" y="2160590"/>
            <a:ext cx="3345453"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F97165D4-D20A-43FA-BC05-0D041581D3CD}" type="datetime1">
              <a:rPr lang="en-US" altLang="ja-JP" smtClean="0"/>
              <a:t>4/13/2021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1261510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0401" y="609600"/>
            <a:ext cx="6876689" cy="1320800"/>
          </a:xfrm>
        </p:spPr>
        <p:txBody>
          <a:bodyPr/>
          <a:lstStyle>
            <a:lvl1pPr>
              <a:defRPr/>
            </a:lvl1pPr>
          </a:lstStyle>
          <a:p>
            <a:r>
              <a:rPr lang="ja-JP" altLang="en-US"/>
              <a:t>マスター タイトルの書式設定</a:t>
            </a:r>
            <a:endParaRPr lang="en-US"/>
          </a:p>
        </p:txBody>
      </p:sp>
      <p:sp>
        <p:nvSpPr>
          <p:cNvPr id="3" name="Text Placeholder 2"/>
          <p:cNvSpPr>
            <a:spLocks noGrp="1"/>
          </p:cNvSpPr>
          <p:nvPr>
            <p:ph type="body" idx="1"/>
          </p:nvPr>
        </p:nvSpPr>
        <p:spPr>
          <a:xfrm>
            <a:off x="660399"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60399" y="2737249"/>
            <a:ext cx="3348228"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4188860"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188860" y="2737249"/>
            <a:ext cx="3348228"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F276A167-90C6-41C4-B849-36D78258E96D}" type="datetime1">
              <a:rPr lang="en-US" altLang="ja-JP" smtClean="0"/>
              <a:t>4/13/2021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40185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60399" y="609600"/>
            <a:ext cx="6876690" cy="1320800"/>
          </a:xfrm>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0EFF8C82-DE96-4E35-844E-8DEEE08A44E4}" type="datetime1">
              <a:rPr lang="en-US" altLang="ja-JP" smtClean="0"/>
              <a:t>4/13/2021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03150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19640F-F021-4698-97D7-F9EC9A3B813E}" type="datetime1">
              <a:rPr lang="en-US" altLang="ja-JP" smtClean="0"/>
              <a:t>4/13/2021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10106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0399" y="1498604"/>
            <a:ext cx="3022697" cy="1278466"/>
          </a:xfrm>
        </p:spPr>
        <p:txBody>
          <a:bodyPr anchor="b">
            <a:normAutofit/>
          </a:bodyPr>
          <a:lstStyle>
            <a:lvl1pPr>
              <a:defRPr sz="2000"/>
            </a:lvl1pPr>
          </a:lstStyle>
          <a:p>
            <a:r>
              <a:rPr lang="ja-JP" altLang="en-US"/>
              <a:t>マスター タイトルの書式設定</a:t>
            </a:r>
            <a:endParaRPr lang="en-US"/>
          </a:p>
        </p:txBody>
      </p:sp>
      <p:sp>
        <p:nvSpPr>
          <p:cNvPr id="3" name="Content Placeholder 2"/>
          <p:cNvSpPr>
            <a:spLocks noGrp="1"/>
          </p:cNvSpPr>
          <p:nvPr>
            <p:ph idx="1"/>
          </p:nvPr>
        </p:nvSpPr>
        <p:spPr>
          <a:xfrm>
            <a:off x="3868883" y="514928"/>
            <a:ext cx="3668207"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60399" y="2777069"/>
            <a:ext cx="3022697"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B1EB0C4-350B-446E-80CC-4FC9865CE783}" type="datetime1">
              <a:rPr lang="en-US" altLang="ja-JP" smtClean="0"/>
              <a:t>4/13/2021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2130394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0399" y="4800600"/>
            <a:ext cx="6876690" cy="566738"/>
          </a:xfrm>
        </p:spPr>
        <p:txBody>
          <a:bodyPr anchor="b">
            <a:normAutofit/>
          </a:bodyPr>
          <a:lstStyle>
            <a:lvl1pPr algn="l">
              <a:defRPr sz="2400" b="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660399" y="609600"/>
            <a:ext cx="6876690"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dirty="0"/>
              <a:t>図を追加</a:t>
            </a:r>
            <a:endParaRPr lang="en-US" dirty="0"/>
          </a:p>
        </p:txBody>
      </p:sp>
      <p:sp>
        <p:nvSpPr>
          <p:cNvPr id="4" name="Text Placeholder 3"/>
          <p:cNvSpPr>
            <a:spLocks noGrp="1"/>
          </p:cNvSpPr>
          <p:nvPr>
            <p:ph type="body" sz="half" idx="2"/>
          </p:nvPr>
        </p:nvSpPr>
        <p:spPr>
          <a:xfrm>
            <a:off x="660399" y="5367338"/>
            <a:ext cx="6876690"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701F751-6B80-4CB7-A0CE-9ED5F82DB15C}" type="datetime1">
              <a:rPr lang="en-US" altLang="ja-JP" smtClean="0"/>
              <a:t>4/13/2021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68258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9171" y="-8468"/>
            <a:ext cx="9935593"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60401" y="609600"/>
            <a:ext cx="6876689" cy="1320800"/>
          </a:xfrm>
          <a:prstGeom prst="rect">
            <a:avLst/>
          </a:prstGeom>
        </p:spPr>
        <p:txBody>
          <a:bodyPr vert="horz" lIns="91440" tIns="45720" rIns="91440" bIns="45720" rtlCol="0" anchor="t">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60399" y="2160590"/>
            <a:ext cx="6876690"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5855696" y="6041366"/>
            <a:ext cx="741143"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7312EC-6A4A-4307-AAB1-1BCA3EEC624C}" type="datetime1">
              <a:rPr lang="en-US" altLang="ja-JP" smtClean="0"/>
              <a:t>4/13/2021</a:t>
            </a:fld>
            <a:endParaRPr lang="en-US" dirty="0"/>
          </a:p>
        </p:txBody>
      </p:sp>
      <p:sp>
        <p:nvSpPr>
          <p:cNvPr id="5" name="Footer Placeholder 4"/>
          <p:cNvSpPr>
            <a:spLocks noGrp="1"/>
          </p:cNvSpPr>
          <p:nvPr>
            <p:ph type="ftr" sz="quarter" idx="3"/>
          </p:nvPr>
        </p:nvSpPr>
        <p:spPr>
          <a:xfrm>
            <a:off x="660400" y="6041366"/>
            <a:ext cx="5008221"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981732" y="6041366"/>
            <a:ext cx="555358"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48025523"/>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Lst>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7" name="Group 16"/>
          <p:cNvGrpSpPr/>
          <p:nvPr/>
        </p:nvGrpSpPr>
        <p:grpSpPr>
          <a:xfrm>
            <a:off x="-9172" y="-8468"/>
            <a:ext cx="9935593"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60400" y="609600"/>
            <a:ext cx="6876689"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2160590"/>
            <a:ext cx="6876690"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855696" y="6041364"/>
            <a:ext cx="741143"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F6BE295-9B3E-4679-9DE7-7B93C88DF62D}" type="datetime1">
              <a:rPr lang="en-US" altLang="ja-JP" smtClean="0"/>
              <a:t>4/13/2021</a:t>
            </a:fld>
            <a:endParaRPr lang="en-US"/>
          </a:p>
        </p:txBody>
      </p:sp>
      <p:sp>
        <p:nvSpPr>
          <p:cNvPr id="5" name="Footer Placeholder 4"/>
          <p:cNvSpPr>
            <a:spLocks noGrp="1"/>
          </p:cNvSpPr>
          <p:nvPr>
            <p:ph type="ftr" sz="quarter" idx="3"/>
          </p:nvPr>
        </p:nvSpPr>
        <p:spPr>
          <a:xfrm>
            <a:off x="660399" y="6041364"/>
            <a:ext cx="5008221"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981732" y="6041364"/>
            <a:ext cx="555358"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2160229147"/>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Lst>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Isosceles Triangle 12">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タイトル 1">
            <a:extLst>
              <a:ext uri="{FF2B5EF4-FFF2-40B4-BE49-F238E27FC236}">
                <a16:creationId xmlns:a16="http://schemas.microsoft.com/office/drawing/2014/main" id="{39E83425-D51E-42CE-BC08-115E590DBAA2}"/>
              </a:ext>
            </a:extLst>
          </p:cNvPr>
          <p:cNvSpPr txBox="1">
            <a:spLocks/>
          </p:cNvSpPr>
          <p:nvPr/>
        </p:nvSpPr>
        <p:spPr>
          <a:xfrm>
            <a:off x="1055073" y="2833077"/>
            <a:ext cx="7431258" cy="1687806"/>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en-US" altLang="ja-JP" sz="4000" dirty="0">
                <a:latin typeface="BIZ UDPゴシック" panose="020B0400000000000000" pitchFamily="50" charset="-128"/>
                <a:ea typeface="BIZ UDPゴシック" panose="020B0400000000000000" pitchFamily="50" charset="-128"/>
              </a:rPr>
              <a:t>VOC</a:t>
            </a:r>
            <a:r>
              <a:rPr lang="ja-JP" altLang="en-US" sz="4000" dirty="0">
                <a:latin typeface="BIZ UDPゴシック" panose="020B0400000000000000" pitchFamily="50" charset="-128"/>
                <a:ea typeface="BIZ UDPゴシック" panose="020B0400000000000000" pitchFamily="50" charset="-128"/>
              </a:rPr>
              <a:t>削減対策に係るあり方（案）</a:t>
            </a:r>
            <a:endParaRPr lang="en-US" altLang="ja-JP" sz="4000" dirty="0">
              <a:latin typeface="BIZ UDPゴシック" panose="020B0400000000000000" pitchFamily="50" charset="-128"/>
              <a:ea typeface="BIZ UDPゴシック" panose="020B0400000000000000" pitchFamily="50" charset="-128"/>
            </a:endParaRPr>
          </a:p>
        </p:txBody>
      </p:sp>
      <p:sp>
        <p:nvSpPr>
          <p:cNvPr id="14" name="テキスト ボックス 13">
            <a:extLst>
              <a:ext uri="{FF2B5EF4-FFF2-40B4-BE49-F238E27FC236}">
                <a16:creationId xmlns:a16="http://schemas.microsoft.com/office/drawing/2014/main" id="{8728B353-79E7-4790-8AE5-BCA8082CC6B2}"/>
              </a:ext>
            </a:extLst>
          </p:cNvPr>
          <p:cNvSpPr txBox="1"/>
          <p:nvPr/>
        </p:nvSpPr>
        <p:spPr>
          <a:xfrm>
            <a:off x="7315200" y="520505"/>
            <a:ext cx="1168910" cy="369332"/>
          </a:xfrm>
          <a:prstGeom prst="rect">
            <a:avLst/>
          </a:prstGeom>
          <a:noFill/>
          <a:ln>
            <a:solidFill>
              <a:schemeClr val="tx1"/>
            </a:solidFill>
          </a:ln>
        </p:spPr>
        <p:txBody>
          <a:bodyPr wrap="none" rtlCol="0">
            <a:spAutoFit/>
          </a:bodyPr>
          <a:lstStyle/>
          <a:p>
            <a:r>
              <a:rPr kumimoji="1" lang="ja-JP" altLang="en-US" dirty="0">
                <a:latin typeface="BIZ UDPゴシック" panose="020B0400000000000000" pitchFamily="50" charset="-128"/>
                <a:ea typeface="BIZ UDPゴシック" panose="020B0400000000000000" pitchFamily="50" charset="-128"/>
              </a:rPr>
              <a:t>資料１－１</a:t>
            </a:r>
          </a:p>
        </p:txBody>
      </p:sp>
      <p:sp>
        <p:nvSpPr>
          <p:cNvPr id="4" name="スライド番号プレースホルダー 3">
            <a:extLst>
              <a:ext uri="{FF2B5EF4-FFF2-40B4-BE49-F238E27FC236}">
                <a16:creationId xmlns:a16="http://schemas.microsoft.com/office/drawing/2014/main" id="{A3076C18-B732-4295-8F7B-6C7C03225696}"/>
              </a:ext>
            </a:extLst>
          </p:cNvPr>
          <p:cNvSpPr>
            <a:spLocks noGrp="1"/>
          </p:cNvSpPr>
          <p:nvPr>
            <p:ph type="sldNum" sz="quarter" idx="12"/>
          </p:nvPr>
        </p:nvSpPr>
        <p:spPr>
          <a:xfrm>
            <a:off x="9350787" y="6041364"/>
            <a:ext cx="555213" cy="365125"/>
          </a:xfrm>
        </p:spPr>
        <p:txBody>
          <a:bodyPr>
            <a:normAutofit/>
          </a:body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1</a:t>
            </a:fld>
            <a:endParaRPr lang="en-US">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4237659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コンテンツ プレースホルダー 2">
            <a:extLst>
              <a:ext uri="{FF2B5EF4-FFF2-40B4-BE49-F238E27FC236}">
                <a16:creationId xmlns:a16="http://schemas.microsoft.com/office/drawing/2014/main" id="{73034ABA-250F-4E8F-BB7E-784E554ED578}"/>
              </a:ext>
            </a:extLst>
          </p:cNvPr>
          <p:cNvSpPr txBox="1">
            <a:spLocks/>
          </p:cNvSpPr>
          <p:nvPr/>
        </p:nvSpPr>
        <p:spPr>
          <a:xfrm>
            <a:off x="881765" y="1466590"/>
            <a:ext cx="8114318" cy="4757336"/>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nSpc>
                <a:spcPct val="150000"/>
              </a:lnSpc>
              <a:buFont typeface="Wingdings 3" charset="2"/>
              <a:buNone/>
            </a:pPr>
            <a:r>
              <a:rPr lang="en-US" altLang="ja-JP" sz="1600" dirty="0">
                <a:solidFill>
                  <a:schemeClr val="tx1"/>
                </a:solidFill>
                <a:latin typeface="BIZ UDPゴシック" panose="020B0400000000000000" pitchFamily="50" charset="-128"/>
                <a:ea typeface="BIZ UDPゴシック" panose="020B0400000000000000" pitchFamily="50" charset="-128"/>
              </a:rPr>
              <a:t>【</a:t>
            </a:r>
            <a:r>
              <a:rPr lang="ja-JP" altLang="en-US" sz="1600" dirty="0">
                <a:solidFill>
                  <a:schemeClr val="tx1"/>
                </a:solidFill>
                <a:latin typeface="BIZ UDPゴシック" panose="020B0400000000000000" pitchFamily="50" charset="-128"/>
                <a:ea typeface="BIZ UDPゴシック" panose="020B0400000000000000" pitchFamily="50" charset="-128"/>
              </a:rPr>
              <a:t>考え方</a:t>
            </a:r>
            <a:r>
              <a:rPr lang="en-US" altLang="ja-JP" sz="1600" dirty="0">
                <a:solidFill>
                  <a:schemeClr val="tx1"/>
                </a:solidFill>
                <a:latin typeface="BIZ UDPゴシック" panose="020B0400000000000000" pitchFamily="50" charset="-128"/>
                <a:ea typeface="BIZ UDPゴシック" panose="020B0400000000000000" pitchFamily="50" charset="-128"/>
              </a:rPr>
              <a:t>】</a:t>
            </a:r>
          </a:p>
          <a:p>
            <a:pPr marL="0" indent="0">
              <a:lnSpc>
                <a:spcPct val="150000"/>
              </a:lnSpc>
              <a:buFont typeface="Wingdings 3" charset="2"/>
              <a:buNone/>
            </a:pPr>
            <a:r>
              <a:rPr lang="ja-JP" altLang="en-US" sz="1600" dirty="0">
                <a:solidFill>
                  <a:schemeClr val="tx1"/>
                </a:solidFill>
                <a:latin typeface="BIZ UDPゴシック" panose="020B0400000000000000" pitchFamily="50" charset="-128"/>
                <a:ea typeface="BIZ UDPゴシック" panose="020B0400000000000000" pitchFamily="50" charset="-128"/>
              </a:rPr>
              <a:t>・環境省</a:t>
            </a:r>
            <a:r>
              <a:rPr lang="en-US" altLang="ja-JP" sz="1600" dirty="0">
                <a:solidFill>
                  <a:schemeClr val="tx1"/>
                </a:solidFill>
                <a:latin typeface="BIZ UDPゴシック" panose="020B0400000000000000" pitchFamily="50" charset="-128"/>
                <a:ea typeface="BIZ UDPゴシック" panose="020B0400000000000000" pitchFamily="50" charset="-128"/>
              </a:rPr>
              <a:t>VOC</a:t>
            </a:r>
            <a:r>
              <a:rPr lang="ja-JP" altLang="en-US" sz="1600" dirty="0">
                <a:solidFill>
                  <a:schemeClr val="tx1"/>
                </a:solidFill>
                <a:latin typeface="BIZ UDPゴシック" panose="020B0400000000000000" pitchFamily="50" charset="-128"/>
                <a:ea typeface="BIZ UDPゴシック" panose="020B0400000000000000" pitchFamily="50" charset="-128"/>
              </a:rPr>
              <a:t>排出インベントリデータでは、日用品をはじめとする家庭からの</a:t>
            </a:r>
            <a:r>
              <a:rPr lang="en-US" altLang="ja-JP" sz="1600" dirty="0">
                <a:solidFill>
                  <a:schemeClr val="tx1"/>
                </a:solidFill>
                <a:latin typeface="BIZ UDPゴシック" panose="020B0400000000000000" pitchFamily="50" charset="-128"/>
                <a:ea typeface="BIZ UDPゴシック" panose="020B0400000000000000" pitchFamily="50" charset="-128"/>
              </a:rPr>
              <a:t>VOC</a:t>
            </a:r>
            <a:r>
              <a:rPr lang="ja-JP" altLang="en-US" sz="1600" dirty="0">
                <a:solidFill>
                  <a:schemeClr val="tx1"/>
                </a:solidFill>
                <a:latin typeface="BIZ UDPゴシック" panose="020B0400000000000000" pitchFamily="50" charset="-128"/>
                <a:ea typeface="BIZ UDPゴシック" panose="020B0400000000000000" pitchFamily="50" charset="-128"/>
              </a:rPr>
              <a:t>排出量は全体排出量のうち２割程度と、一定量の排出量がある状況。</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lnSpc>
                <a:spcPct val="150000"/>
              </a:lnSpc>
              <a:buFont typeface="Wingdings 3" charset="2"/>
              <a:buNone/>
            </a:pPr>
            <a:r>
              <a:rPr lang="ja-JP" altLang="en-US" sz="1600" dirty="0">
                <a:solidFill>
                  <a:schemeClr val="tx1"/>
                </a:solidFill>
                <a:latin typeface="BIZ UDPゴシック" panose="020B0400000000000000" pitchFamily="50" charset="-128"/>
                <a:ea typeface="BIZ UDPゴシック" panose="020B0400000000000000" pitchFamily="50" charset="-128"/>
              </a:rPr>
              <a:t>・今後はこれまでの事業者に対する規制等の取組みに加え、家庭における日用品からの</a:t>
            </a:r>
            <a:r>
              <a:rPr lang="en-US" altLang="ja-JP" sz="1600" dirty="0">
                <a:solidFill>
                  <a:schemeClr val="tx1"/>
                </a:solidFill>
                <a:latin typeface="BIZ UDPゴシック" panose="020B0400000000000000" pitchFamily="50" charset="-128"/>
                <a:ea typeface="BIZ UDPゴシック" panose="020B0400000000000000" pitchFamily="50" charset="-128"/>
              </a:rPr>
              <a:t>VOC</a:t>
            </a:r>
            <a:r>
              <a:rPr lang="ja-JP" altLang="en-US" sz="1600" dirty="0">
                <a:solidFill>
                  <a:schemeClr val="tx1"/>
                </a:solidFill>
                <a:latin typeface="BIZ UDPゴシック" panose="020B0400000000000000" pitchFamily="50" charset="-128"/>
                <a:ea typeface="BIZ UDPゴシック" panose="020B0400000000000000" pitchFamily="50" charset="-128"/>
              </a:rPr>
              <a:t>排出量の削減にも積極的に取り組むべきである。</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lnSpc>
                <a:spcPct val="150000"/>
              </a:lnSpc>
              <a:buFont typeface="Wingdings 3" charset="2"/>
              <a:buNone/>
            </a:pPr>
            <a:r>
              <a:rPr lang="ja-JP" altLang="en-US" sz="1600" dirty="0">
                <a:solidFill>
                  <a:schemeClr val="tx1"/>
                </a:solidFill>
                <a:latin typeface="BIZ UDPゴシック" panose="020B0400000000000000" pitchFamily="50" charset="-128"/>
                <a:ea typeface="BIZ UDPゴシック" panose="020B0400000000000000" pitchFamily="50" charset="-128"/>
              </a:rPr>
              <a:t>・日用品からの</a:t>
            </a:r>
            <a:r>
              <a:rPr lang="en-US" altLang="ja-JP" sz="1600" dirty="0">
                <a:solidFill>
                  <a:schemeClr val="tx1"/>
                </a:solidFill>
                <a:latin typeface="BIZ UDPゴシック" panose="020B0400000000000000" pitchFamily="50" charset="-128"/>
                <a:ea typeface="BIZ UDPゴシック" panose="020B0400000000000000" pitchFamily="50" charset="-128"/>
              </a:rPr>
              <a:t>VOC</a:t>
            </a:r>
            <a:r>
              <a:rPr lang="ja-JP" altLang="en-US" sz="1600" dirty="0">
                <a:solidFill>
                  <a:schemeClr val="tx1"/>
                </a:solidFill>
                <a:latin typeface="BIZ UDPゴシック" panose="020B0400000000000000" pitchFamily="50" charset="-128"/>
                <a:ea typeface="BIZ UDPゴシック" panose="020B0400000000000000" pitchFamily="50" charset="-128"/>
              </a:rPr>
              <a:t>排出量削減には、消費者が低</a:t>
            </a:r>
            <a:r>
              <a:rPr lang="en-US" altLang="ja-JP" sz="1600" dirty="0">
                <a:solidFill>
                  <a:schemeClr val="tx1"/>
                </a:solidFill>
                <a:latin typeface="BIZ UDPゴシック" panose="020B0400000000000000" pitchFamily="50" charset="-128"/>
                <a:ea typeface="BIZ UDPゴシック" panose="020B0400000000000000" pitchFamily="50" charset="-128"/>
              </a:rPr>
              <a:t>VOC</a:t>
            </a:r>
            <a:r>
              <a:rPr lang="ja-JP" altLang="en-US" sz="1600" dirty="0">
                <a:solidFill>
                  <a:schemeClr val="tx1"/>
                </a:solidFill>
                <a:latin typeface="BIZ UDPゴシック" panose="020B0400000000000000" pitchFamily="50" charset="-128"/>
                <a:ea typeface="BIZ UDPゴシック" panose="020B0400000000000000" pitchFamily="50" charset="-128"/>
              </a:rPr>
              <a:t>製品を選択することに加え、製造者や販売者による</a:t>
            </a:r>
            <a:r>
              <a:rPr lang="en-US" altLang="ja-JP" sz="1600" dirty="0">
                <a:solidFill>
                  <a:schemeClr val="tx1"/>
                </a:solidFill>
                <a:latin typeface="BIZ UDPゴシック" panose="020B0400000000000000" pitchFamily="50" charset="-128"/>
                <a:ea typeface="BIZ UDPゴシック" panose="020B0400000000000000" pitchFamily="50" charset="-128"/>
              </a:rPr>
              <a:t>VOC</a:t>
            </a:r>
            <a:r>
              <a:rPr lang="ja-JP" altLang="en-US" sz="1600" dirty="0">
                <a:solidFill>
                  <a:schemeClr val="tx1"/>
                </a:solidFill>
                <a:latin typeface="BIZ UDPゴシック" panose="020B0400000000000000" pitchFamily="50" charset="-128"/>
                <a:ea typeface="BIZ UDPゴシック" panose="020B0400000000000000" pitchFamily="50" charset="-128"/>
              </a:rPr>
              <a:t>の含有率を減らした製品の開発及び適正な使用量や保管方法についての消費者への呼びかけ等の取組みが必要である。</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lnSpc>
                <a:spcPct val="150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・これらの取組みについては、まずは事業者への協力や、低</a:t>
            </a:r>
            <a:r>
              <a:rPr lang="en-US" altLang="ja-JP" sz="1600" dirty="0">
                <a:solidFill>
                  <a:schemeClr val="tx1"/>
                </a:solidFill>
                <a:latin typeface="BIZ UDPゴシック" panose="020B0400000000000000" pitchFamily="50" charset="-128"/>
                <a:ea typeface="BIZ UDPゴシック" panose="020B0400000000000000" pitchFamily="50" charset="-128"/>
              </a:rPr>
              <a:t>VOC</a:t>
            </a:r>
            <a:r>
              <a:rPr lang="ja-JP" altLang="en-US" sz="1600" dirty="0">
                <a:solidFill>
                  <a:schemeClr val="tx1"/>
                </a:solidFill>
                <a:latin typeface="BIZ UDPゴシック" panose="020B0400000000000000" pitchFamily="50" charset="-128"/>
                <a:ea typeface="BIZ UDPゴシック" panose="020B0400000000000000" pitchFamily="50" charset="-128"/>
              </a:rPr>
              <a:t>製品の選択手段を広報し府民の生活スタイルの転換を呼びかける等といった啓発を中心に実施していくべきである。</a:t>
            </a:r>
            <a:endParaRPr lang="en-US" altLang="ja-JP" sz="1600" dirty="0">
              <a:solidFill>
                <a:schemeClr val="tx1"/>
              </a:solidFill>
              <a:latin typeface="BIZ UDPゴシック" panose="020B0400000000000000" pitchFamily="50" charset="-128"/>
              <a:ea typeface="BIZ UDPゴシック" panose="020B0400000000000000" pitchFamily="50" charset="-128"/>
            </a:endParaRPr>
          </a:p>
        </p:txBody>
      </p:sp>
      <p:sp>
        <p:nvSpPr>
          <p:cNvPr id="8" name="スライド番号プレースホルダー 3">
            <a:extLst>
              <a:ext uri="{FF2B5EF4-FFF2-40B4-BE49-F238E27FC236}">
                <a16:creationId xmlns:a16="http://schemas.microsoft.com/office/drawing/2014/main" id="{D17E5416-DF31-45D9-9901-AC3F5D3A1E92}"/>
              </a:ext>
            </a:extLst>
          </p:cNvPr>
          <p:cNvSpPr txBox="1">
            <a:spLocks/>
          </p:cNvSpPr>
          <p:nvPr/>
        </p:nvSpPr>
        <p:spPr>
          <a:xfrm>
            <a:off x="9350787" y="6041364"/>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10</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
        <p:nvSpPr>
          <p:cNvPr id="10" name="タイトル 1">
            <a:extLst>
              <a:ext uri="{FF2B5EF4-FFF2-40B4-BE49-F238E27FC236}">
                <a16:creationId xmlns:a16="http://schemas.microsoft.com/office/drawing/2014/main" id="{15AD4833-871E-4211-A703-51542BBE22AB}"/>
              </a:ext>
            </a:extLst>
          </p:cNvPr>
          <p:cNvSpPr>
            <a:spLocks noGrp="1"/>
          </p:cNvSpPr>
          <p:nvPr>
            <p:ph type="title"/>
          </p:nvPr>
        </p:nvSpPr>
        <p:spPr>
          <a:xfrm>
            <a:off x="1083472" y="609600"/>
            <a:ext cx="7710904" cy="1320800"/>
          </a:xfrm>
        </p:spPr>
        <p:txBody>
          <a:bodyPr>
            <a:normAutofit/>
          </a:bodyPr>
          <a:lstStyle/>
          <a:p>
            <a:r>
              <a:rPr lang="ja-JP" altLang="en-US" sz="2400" dirty="0">
                <a:latin typeface="BIZ UDPゴシック" panose="020B0400000000000000" pitchFamily="50" charset="-128"/>
                <a:ea typeface="BIZ UDPゴシック" panose="020B0400000000000000" pitchFamily="50" charset="-128"/>
              </a:rPr>
              <a:t>その他　　　家庭における日用品からの</a:t>
            </a:r>
            <a:r>
              <a:rPr lang="en-US" altLang="ja-JP" sz="2400" dirty="0">
                <a:latin typeface="BIZ UDPゴシック" panose="020B0400000000000000" pitchFamily="50" charset="-128"/>
                <a:ea typeface="BIZ UDPゴシック" panose="020B0400000000000000" pitchFamily="50" charset="-128"/>
              </a:rPr>
              <a:t>VOC</a:t>
            </a:r>
            <a:r>
              <a:rPr lang="ja-JP" altLang="en-US" sz="2400" dirty="0">
                <a:latin typeface="BIZ UDPゴシック" panose="020B0400000000000000" pitchFamily="50" charset="-128"/>
                <a:ea typeface="BIZ UDPゴシック" panose="020B0400000000000000" pitchFamily="50" charset="-128"/>
              </a:rPr>
              <a:t>排出削減に</a:t>
            </a:r>
            <a:r>
              <a:rPr lang="en-US" altLang="ja-JP" sz="2400" dirty="0">
                <a:latin typeface="BIZ UDPゴシック" panose="020B0400000000000000" pitchFamily="50" charset="-128"/>
                <a:ea typeface="BIZ UDPゴシック" panose="020B0400000000000000" pitchFamily="50" charset="-128"/>
              </a:rPr>
              <a:t/>
            </a:r>
            <a:br>
              <a:rPr lang="en-US" altLang="ja-JP" sz="2400" dirty="0">
                <a:latin typeface="BIZ UDPゴシック" panose="020B0400000000000000" pitchFamily="50" charset="-128"/>
                <a:ea typeface="BIZ UDPゴシック" panose="020B0400000000000000" pitchFamily="50" charset="-128"/>
              </a:rPr>
            </a:br>
            <a:r>
              <a:rPr lang="ja-JP" altLang="en-US" sz="2400" dirty="0">
                <a:latin typeface="BIZ UDPゴシック" panose="020B0400000000000000" pitchFamily="50" charset="-128"/>
                <a:ea typeface="BIZ UDPゴシック" panose="020B0400000000000000" pitchFamily="50" charset="-128"/>
              </a:rPr>
              <a:t>　　　　　　　対する取組み推進について</a:t>
            </a:r>
          </a:p>
        </p:txBody>
      </p:sp>
    </p:spTree>
    <p:extLst>
      <p:ext uri="{BB962C8B-B14F-4D97-AF65-F5344CB8AC3E}">
        <p14:creationId xmlns:p14="http://schemas.microsoft.com/office/powerpoint/2010/main" val="3736559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2" name="タイトル 1">
            <a:extLst>
              <a:ext uri="{FF2B5EF4-FFF2-40B4-BE49-F238E27FC236}">
                <a16:creationId xmlns:a16="http://schemas.microsoft.com/office/drawing/2014/main" id="{E079CC85-0B57-4247-A8FC-6AA37A9600D7}"/>
              </a:ext>
            </a:extLst>
          </p:cNvPr>
          <p:cNvSpPr>
            <a:spLocks noGrp="1"/>
          </p:cNvSpPr>
          <p:nvPr>
            <p:ph type="title"/>
          </p:nvPr>
        </p:nvSpPr>
        <p:spPr>
          <a:xfrm>
            <a:off x="988581" y="316056"/>
            <a:ext cx="8118587" cy="581238"/>
          </a:xfrm>
        </p:spPr>
        <p:txBody>
          <a:bodyPr>
            <a:normAutofit/>
          </a:bodyPr>
          <a:lstStyle/>
          <a:p>
            <a:r>
              <a:rPr lang="ja-JP" altLang="en-US" sz="2400" dirty="0">
                <a:latin typeface="BIZ UDPゴシック" panose="020B0400000000000000" pitchFamily="50" charset="-128"/>
                <a:ea typeface="BIZ UDPゴシック" panose="020B0400000000000000" pitchFamily="50" charset="-128"/>
              </a:rPr>
              <a:t>（参考）</a:t>
            </a:r>
            <a:r>
              <a:rPr lang="en-US" altLang="ja-JP" sz="2400" dirty="0">
                <a:latin typeface="BIZ UDPゴシック" panose="020B0400000000000000" pitchFamily="50" charset="-128"/>
                <a:ea typeface="BIZ UDPゴシック" panose="020B0400000000000000" pitchFamily="50" charset="-128"/>
              </a:rPr>
              <a:t>NMHC</a:t>
            </a:r>
            <a:r>
              <a:rPr lang="ja-JP" altLang="en-US" sz="2400" dirty="0">
                <a:latin typeface="BIZ UDPゴシック" panose="020B0400000000000000" pitchFamily="50" charset="-128"/>
                <a:ea typeface="BIZ UDPゴシック" panose="020B0400000000000000" pitchFamily="50" charset="-128"/>
              </a:rPr>
              <a:t>の濃度推移</a:t>
            </a:r>
            <a:r>
              <a:rPr lang="ja-JP" altLang="en-US" sz="2000" dirty="0">
                <a:latin typeface="BIZ UDPゴシック" panose="020B0400000000000000" pitchFamily="50" charset="-128"/>
                <a:ea typeface="BIZ UDPゴシック" panose="020B0400000000000000" pitchFamily="50" charset="-128"/>
              </a:rPr>
              <a:t>（令和２年度第</a:t>
            </a:r>
            <a:r>
              <a:rPr lang="en-US" altLang="ja-JP" sz="2000" dirty="0">
                <a:latin typeface="BIZ UDPゴシック" panose="020B0400000000000000" pitchFamily="50" charset="-128"/>
                <a:ea typeface="BIZ UDPゴシック" panose="020B0400000000000000" pitchFamily="50" charset="-128"/>
              </a:rPr>
              <a:t>3</a:t>
            </a:r>
            <a:r>
              <a:rPr lang="ja-JP" altLang="en-US" sz="2000" dirty="0">
                <a:latin typeface="BIZ UDPゴシック" panose="020B0400000000000000" pitchFamily="50" charset="-128"/>
                <a:ea typeface="BIZ UDPゴシック" panose="020B0400000000000000" pitchFamily="50" charset="-128"/>
              </a:rPr>
              <a:t>回部会資料より再掲）</a:t>
            </a:r>
            <a:endParaRPr kumimoji="1" lang="ja-JP" altLang="en-US" sz="20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スライド番号プレースホルダー 3">
            <a:extLst>
              <a:ext uri="{FF2B5EF4-FFF2-40B4-BE49-F238E27FC236}">
                <a16:creationId xmlns:a16="http://schemas.microsoft.com/office/drawing/2014/main" id="{98753FBD-08D7-4D36-A060-C85C106FE97D}"/>
              </a:ext>
            </a:extLst>
          </p:cNvPr>
          <p:cNvSpPr>
            <a:spLocks noGrp="1"/>
          </p:cNvSpPr>
          <p:nvPr>
            <p:ph type="sldNum" sz="quarter" idx="12"/>
          </p:nvPr>
        </p:nvSpPr>
        <p:spPr>
          <a:xfrm>
            <a:off x="9350787" y="6041362"/>
            <a:ext cx="555213" cy="365125"/>
          </a:xfrm>
        </p:spPr>
        <p:txBody>
          <a:bodyPr>
            <a:normAutofit/>
          </a:bodyPr>
          <a:lstStyle/>
          <a:p>
            <a:pPr marL="0" marR="0" lvl="0" indent="0" algn="r" defTabSz="457200" rtl="0" eaLnBrk="1" fontAlgn="auto" latinLnBrk="0" hangingPunct="1">
              <a:lnSpc>
                <a:spcPct val="100000"/>
              </a:lnSpc>
              <a:spcBef>
                <a:spcPts val="0"/>
              </a:spcBef>
              <a:spcAft>
                <a:spcPts val="600"/>
              </a:spcAft>
              <a:buClrTx/>
              <a:buSzTx/>
              <a:buFontTx/>
              <a:buNone/>
              <a:tabLst/>
              <a:defRPr/>
            </a:pPr>
            <a:fld id="{519954A3-9DFD-4C44-94BA-B95130A3BA1C}" type="slidenum">
              <a:rPr kumimoji="0" lang="en-US" sz="900" b="0" i="0" u="none" strike="noStrike" kern="1200" cap="none" spc="0" normalizeH="0" baseline="0" noProof="0" smtClean="0">
                <a:ln w="0"/>
                <a:solidFill>
                  <a:prstClr val="black"/>
                </a:solidFill>
                <a:effectLst>
                  <a:outerShdw blurRad="38100" dist="19050" dir="2700000" algn="tl" rotWithShape="0">
                    <a:prstClr val="black">
                      <a:alpha val="40000"/>
                    </a:prstClr>
                  </a:outerShdw>
                </a:effectLst>
                <a:uLnTx/>
                <a:uFillTx/>
                <a:latin typeface="BIZ UDPゴシック" panose="020B0400000000000000" pitchFamily="50" charset="-128"/>
                <a:ea typeface="BIZ UDPゴシック" panose="020B0400000000000000" pitchFamily="50" charset="-128"/>
                <a:cs typeface="+mn-cs"/>
              </a:rPr>
              <a:pPr marL="0" marR="0" lvl="0" indent="0" algn="r" defTabSz="457200" rtl="0" eaLnBrk="1" fontAlgn="auto" latinLnBrk="0" hangingPunct="1">
                <a:lnSpc>
                  <a:spcPct val="100000"/>
                </a:lnSpc>
                <a:spcBef>
                  <a:spcPts val="0"/>
                </a:spcBef>
                <a:spcAft>
                  <a:spcPts val="600"/>
                </a:spcAft>
                <a:buClrTx/>
                <a:buSzTx/>
                <a:buFontTx/>
                <a:buNone/>
                <a:tabLst/>
                <a:defRPr/>
              </a:pPr>
              <a:t>11</a:t>
            </a:fld>
            <a:endParaRPr kumimoji="0" lang="en-US" sz="9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BIZ UDPゴシック" panose="020B0400000000000000" pitchFamily="50" charset="-128"/>
              <a:ea typeface="BIZ UDPゴシック" panose="020B0400000000000000" pitchFamily="50" charset="-128"/>
              <a:cs typeface="+mn-cs"/>
            </a:endParaRPr>
          </a:p>
        </p:txBody>
      </p:sp>
      <p:sp>
        <p:nvSpPr>
          <p:cNvPr id="26" name="テキスト ボックス 25">
            <a:extLst>
              <a:ext uri="{FF2B5EF4-FFF2-40B4-BE49-F238E27FC236}">
                <a16:creationId xmlns:a16="http://schemas.microsoft.com/office/drawing/2014/main" id="{F0AD960B-267A-499C-9E0A-165E3DD4635B}"/>
              </a:ext>
            </a:extLst>
          </p:cNvPr>
          <p:cNvSpPr txBox="1"/>
          <p:nvPr/>
        </p:nvSpPr>
        <p:spPr>
          <a:xfrm>
            <a:off x="1124069" y="820971"/>
            <a:ext cx="8536837" cy="1384995"/>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・平成</a:t>
            </a:r>
            <a:r>
              <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18</a:t>
            </a: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年から平成</a:t>
            </a:r>
            <a:r>
              <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22</a:t>
            </a: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年頃までの</a:t>
            </a:r>
            <a:r>
              <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NMHC</a:t>
            </a: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濃度の減少については大気汚染防止法による規制の効果があったと考えられるが、それ以外については</a:t>
            </a:r>
            <a:r>
              <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VOC</a:t>
            </a: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排出量の推移と傾向が異なっている点も多く、大気濃度の影響は固定発生源以外の要因が大きいと考えられる。</a:t>
            </a: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・特に府条例排出規制の効果は、</a:t>
            </a:r>
            <a:r>
              <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VOC</a:t>
            </a: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排出量では一定見られたものの大気濃度では大きな影響を及ぼしたとはいえず、様々な固定発生源対策が取られ取り組みが行き渡った近年は条例排出規制による大気濃度改善への寄与割合は小さいと考えられる。</a:t>
            </a: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pic>
        <p:nvPicPr>
          <p:cNvPr id="5" name="図 4"/>
          <p:cNvPicPr>
            <a:picLocks noChangeAspect="1"/>
          </p:cNvPicPr>
          <p:nvPr/>
        </p:nvPicPr>
        <p:blipFill>
          <a:blip r:embed="rId2"/>
          <a:stretch>
            <a:fillRect/>
          </a:stretch>
        </p:blipFill>
        <p:spPr>
          <a:xfrm>
            <a:off x="1021286" y="2351894"/>
            <a:ext cx="8329501" cy="4360177"/>
          </a:xfrm>
          <a:prstGeom prst="rect">
            <a:avLst/>
          </a:prstGeom>
        </p:spPr>
      </p:pic>
    </p:spTree>
    <p:extLst>
      <p:ext uri="{BB962C8B-B14F-4D97-AF65-F5344CB8AC3E}">
        <p14:creationId xmlns:p14="http://schemas.microsoft.com/office/powerpoint/2010/main" val="2090680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0997AC4A-59E7-471A-A0B6-30629CB788BE}"/>
              </a:ext>
            </a:extLst>
          </p:cNvPr>
          <p:cNvSpPr>
            <a:spLocks noGrp="1"/>
          </p:cNvSpPr>
          <p:nvPr>
            <p:ph type="title"/>
          </p:nvPr>
        </p:nvSpPr>
        <p:spPr>
          <a:xfrm>
            <a:off x="1083470" y="609600"/>
            <a:ext cx="6984793" cy="1320800"/>
          </a:xfrm>
        </p:spPr>
        <p:txBody>
          <a:bodyPr>
            <a:normAutofit/>
          </a:bodyPr>
          <a:lstStyle/>
          <a:p>
            <a:r>
              <a:rPr lang="ja-JP" altLang="en-US" dirty="0">
                <a:latin typeface="BIZ UDPゴシック" panose="020B0400000000000000" pitchFamily="50" charset="-128"/>
                <a:ea typeface="BIZ UDPゴシック" panose="020B0400000000000000" pitchFamily="50" charset="-128"/>
              </a:rPr>
              <a:t>前回の部会で整理した</a:t>
            </a:r>
            <a:r>
              <a:rPr kumimoji="1" lang="ja-JP" altLang="en-US" dirty="0">
                <a:latin typeface="BIZ UDPゴシック" panose="020B0400000000000000" pitchFamily="50" charset="-128"/>
                <a:ea typeface="BIZ UDPゴシック" panose="020B0400000000000000" pitchFamily="50" charset="-128"/>
              </a:rPr>
              <a:t>論点</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コンテンツ プレースホルダー 2">
            <a:extLst>
              <a:ext uri="{FF2B5EF4-FFF2-40B4-BE49-F238E27FC236}">
                <a16:creationId xmlns:a16="http://schemas.microsoft.com/office/drawing/2014/main" id="{7BA3942E-BFE2-447A-BD38-3EDA7D8689AB}"/>
              </a:ext>
            </a:extLst>
          </p:cNvPr>
          <p:cNvSpPr>
            <a:spLocks noGrp="1"/>
          </p:cNvSpPr>
          <p:nvPr>
            <p:ph idx="1"/>
          </p:nvPr>
        </p:nvSpPr>
        <p:spPr>
          <a:xfrm>
            <a:off x="783007" y="2079487"/>
            <a:ext cx="8797734" cy="4629426"/>
          </a:xfrm>
        </p:spPr>
        <p:txBody>
          <a:bodyPr>
            <a:noAutofit/>
          </a:bodyPr>
          <a:lstStyle/>
          <a:p>
            <a:pPr marL="0" indent="0">
              <a:buNone/>
            </a:pPr>
            <a:r>
              <a:rPr lang="ja-JP" altLang="en-US" sz="2400" dirty="0">
                <a:solidFill>
                  <a:schemeClr val="tx1"/>
                </a:solidFill>
                <a:latin typeface="BIZ UDPゴシック" panose="020B0400000000000000" pitchFamily="50" charset="-128"/>
                <a:ea typeface="BIZ UDPゴシック" panose="020B0400000000000000" pitchFamily="50" charset="-128"/>
              </a:rPr>
              <a:t>論点①　　　</a:t>
            </a:r>
            <a:r>
              <a:rPr lang="en-US" altLang="ja-JP" sz="2400" dirty="0">
                <a:solidFill>
                  <a:schemeClr val="tx1"/>
                </a:solidFill>
                <a:latin typeface="BIZ UDPゴシック" panose="020B0400000000000000" pitchFamily="50" charset="-128"/>
                <a:ea typeface="BIZ UDPゴシック" panose="020B0400000000000000" pitchFamily="50" charset="-128"/>
              </a:rPr>
              <a:t>VOC</a:t>
            </a:r>
            <a:r>
              <a:rPr lang="ja-JP" altLang="en-US" sz="2400" dirty="0">
                <a:solidFill>
                  <a:schemeClr val="tx1"/>
                </a:solidFill>
                <a:latin typeface="BIZ UDPゴシック" panose="020B0400000000000000" pitchFamily="50" charset="-128"/>
                <a:ea typeface="BIZ UDPゴシック" panose="020B0400000000000000" pitchFamily="50" charset="-128"/>
              </a:rPr>
              <a:t>排出削減対策の必要性とその方向性について</a:t>
            </a:r>
            <a:endParaRPr lang="en-US" altLang="ja-JP" sz="2400" dirty="0">
              <a:solidFill>
                <a:schemeClr val="tx1"/>
              </a:solidFill>
              <a:latin typeface="BIZ UDPゴシック" panose="020B0400000000000000" pitchFamily="50" charset="-128"/>
              <a:ea typeface="BIZ UDPゴシック" panose="020B0400000000000000" pitchFamily="50" charset="-128"/>
            </a:endParaRPr>
          </a:p>
          <a:p>
            <a:pPr marL="0" indent="0">
              <a:buNone/>
            </a:pPr>
            <a:endParaRPr lang="ja-JP" altLang="en-US" sz="2400"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2400" dirty="0">
                <a:solidFill>
                  <a:schemeClr val="tx1"/>
                </a:solidFill>
                <a:latin typeface="BIZ UDPゴシック" panose="020B0400000000000000" pitchFamily="50" charset="-128"/>
                <a:ea typeface="BIZ UDPゴシック" panose="020B0400000000000000" pitchFamily="50" charset="-128"/>
              </a:rPr>
              <a:t>論点②　　　府域の地域特性を考慮した排出規制と管理的手法の</a:t>
            </a:r>
            <a:endParaRPr lang="en-US" altLang="ja-JP" sz="2400"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2400" dirty="0">
                <a:solidFill>
                  <a:schemeClr val="tx1"/>
                </a:solidFill>
                <a:latin typeface="BIZ UDPゴシック" panose="020B0400000000000000" pitchFamily="50" charset="-128"/>
                <a:ea typeface="BIZ UDPゴシック" panose="020B0400000000000000" pitchFamily="50" charset="-128"/>
              </a:rPr>
              <a:t>　　　　　　　バランスは、現状で問題ないか</a:t>
            </a:r>
            <a:endParaRPr lang="en-US" altLang="ja-JP" sz="2400" dirty="0">
              <a:solidFill>
                <a:schemeClr val="tx1"/>
              </a:solidFill>
              <a:latin typeface="BIZ UDPゴシック" panose="020B0400000000000000" pitchFamily="50" charset="-128"/>
              <a:ea typeface="BIZ UDPゴシック" panose="020B0400000000000000" pitchFamily="50" charset="-128"/>
            </a:endParaRPr>
          </a:p>
          <a:p>
            <a:pPr marL="0" indent="0">
              <a:buNone/>
            </a:pPr>
            <a:endParaRPr lang="ja-JP" altLang="en-US" sz="2400"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2400" dirty="0">
                <a:solidFill>
                  <a:schemeClr val="tx1"/>
                </a:solidFill>
                <a:latin typeface="BIZ UDPゴシック" panose="020B0400000000000000" pitchFamily="50" charset="-128"/>
                <a:ea typeface="BIZ UDPゴシック" panose="020B0400000000000000" pitchFamily="50" charset="-128"/>
              </a:rPr>
              <a:t>その他　　　家庭における日用品からの</a:t>
            </a:r>
            <a:r>
              <a:rPr lang="en-US" altLang="ja-JP" sz="2400" dirty="0">
                <a:solidFill>
                  <a:schemeClr val="tx1"/>
                </a:solidFill>
                <a:latin typeface="BIZ UDPゴシック" panose="020B0400000000000000" pitchFamily="50" charset="-128"/>
                <a:ea typeface="BIZ UDPゴシック" panose="020B0400000000000000" pitchFamily="50" charset="-128"/>
              </a:rPr>
              <a:t>VOC</a:t>
            </a:r>
            <a:r>
              <a:rPr lang="ja-JP" altLang="en-US" sz="2400" dirty="0">
                <a:solidFill>
                  <a:schemeClr val="tx1"/>
                </a:solidFill>
                <a:latin typeface="BIZ UDPゴシック" panose="020B0400000000000000" pitchFamily="50" charset="-128"/>
                <a:ea typeface="BIZ UDPゴシック" panose="020B0400000000000000" pitchFamily="50" charset="-128"/>
              </a:rPr>
              <a:t>排出削減に対する</a:t>
            </a:r>
            <a:endParaRPr lang="en-US" altLang="ja-JP" sz="2400"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2400" dirty="0">
                <a:solidFill>
                  <a:schemeClr val="tx1"/>
                </a:solidFill>
                <a:latin typeface="BIZ UDPゴシック" panose="020B0400000000000000" pitchFamily="50" charset="-128"/>
                <a:ea typeface="BIZ UDPゴシック" panose="020B0400000000000000" pitchFamily="50" charset="-128"/>
              </a:rPr>
              <a:t>　　　　　　　取組み推進について</a:t>
            </a:r>
          </a:p>
          <a:p>
            <a:endParaRPr kumimoji="1"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スライド番号プレースホルダー 3">
            <a:extLst>
              <a:ext uri="{FF2B5EF4-FFF2-40B4-BE49-F238E27FC236}">
                <a16:creationId xmlns:a16="http://schemas.microsoft.com/office/drawing/2014/main" id="{7990B9C9-05C6-4950-AA72-9BBA656AF05E}"/>
              </a:ext>
            </a:extLst>
          </p:cNvPr>
          <p:cNvSpPr>
            <a:spLocks noGrp="1"/>
          </p:cNvSpPr>
          <p:nvPr>
            <p:ph type="sldNum" sz="quarter" idx="12"/>
          </p:nvPr>
        </p:nvSpPr>
        <p:spPr>
          <a:xfrm>
            <a:off x="9350787" y="6041364"/>
            <a:ext cx="555213" cy="365125"/>
          </a:xfrm>
        </p:spPr>
        <p:txBody>
          <a:bodyPr>
            <a:normAutofit/>
          </a:body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2</a:t>
            </a:fld>
            <a:endParaRPr lang="en-US">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959193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BF5CE0E2-E04E-440C-BE08-3853AB35B7CF}"/>
              </a:ext>
            </a:extLst>
          </p:cNvPr>
          <p:cNvSpPr>
            <a:spLocks noGrp="1"/>
          </p:cNvSpPr>
          <p:nvPr>
            <p:ph type="title"/>
          </p:nvPr>
        </p:nvSpPr>
        <p:spPr>
          <a:xfrm>
            <a:off x="1083472" y="609602"/>
            <a:ext cx="8267315" cy="734351"/>
          </a:xfrm>
        </p:spPr>
        <p:txBody>
          <a:bodyPr>
            <a:normAutofit/>
          </a:bodyPr>
          <a:lstStyle/>
          <a:p>
            <a:r>
              <a:rPr lang="ja-JP" altLang="en-US" sz="2400" dirty="0">
                <a:latin typeface="BIZ UDPゴシック" panose="020B0400000000000000" pitchFamily="50" charset="-128"/>
                <a:ea typeface="BIZ UDPゴシック" panose="020B0400000000000000" pitchFamily="50" charset="-128"/>
              </a:rPr>
              <a:t>論点①　</a:t>
            </a:r>
            <a:r>
              <a:rPr lang="en-US" altLang="ja-JP" sz="2400" dirty="0">
                <a:latin typeface="BIZ UDPゴシック" panose="020B0400000000000000" pitchFamily="50" charset="-128"/>
                <a:ea typeface="BIZ UDPゴシック" panose="020B0400000000000000" pitchFamily="50" charset="-128"/>
              </a:rPr>
              <a:t>VOC</a:t>
            </a:r>
            <a:r>
              <a:rPr lang="ja-JP" altLang="en-US" sz="2400" dirty="0">
                <a:latin typeface="BIZ UDPゴシック" panose="020B0400000000000000" pitchFamily="50" charset="-128"/>
                <a:ea typeface="BIZ UDPゴシック" panose="020B0400000000000000" pitchFamily="50" charset="-128"/>
              </a:rPr>
              <a:t>排出削減対策の必要性とその方向性について</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スライド番号プレースホルダー 3">
            <a:extLst>
              <a:ext uri="{FF2B5EF4-FFF2-40B4-BE49-F238E27FC236}">
                <a16:creationId xmlns:a16="http://schemas.microsoft.com/office/drawing/2014/main" id="{D92496B8-FC12-48FE-8352-E9A5D234DD08}"/>
              </a:ext>
            </a:extLst>
          </p:cNvPr>
          <p:cNvSpPr>
            <a:spLocks noGrp="1"/>
          </p:cNvSpPr>
          <p:nvPr>
            <p:ph type="sldNum" sz="quarter" idx="12"/>
          </p:nvPr>
        </p:nvSpPr>
        <p:spPr>
          <a:xfrm>
            <a:off x="9350787" y="6041364"/>
            <a:ext cx="555213" cy="365125"/>
          </a:xfrm>
        </p:spPr>
        <p:txBody>
          <a:bodyPr>
            <a:normAutofit/>
          </a:body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3</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
        <p:nvSpPr>
          <p:cNvPr id="10" name="テキスト ボックス 9">
            <a:extLst>
              <a:ext uri="{FF2B5EF4-FFF2-40B4-BE49-F238E27FC236}">
                <a16:creationId xmlns:a16="http://schemas.microsoft.com/office/drawing/2014/main" id="{629CDFA5-4C16-49C9-9C65-BDA268302E32}"/>
              </a:ext>
            </a:extLst>
          </p:cNvPr>
          <p:cNvSpPr txBox="1"/>
          <p:nvPr/>
        </p:nvSpPr>
        <p:spPr>
          <a:xfrm>
            <a:off x="918811" y="1491890"/>
            <a:ext cx="8068378" cy="5092163"/>
          </a:xfrm>
          <a:prstGeom prst="rect">
            <a:avLst/>
          </a:prstGeom>
          <a:noFill/>
          <a:ln>
            <a:solidFill>
              <a:schemeClr val="tx1"/>
            </a:solidFill>
          </a:ln>
        </p:spPr>
        <p:txBody>
          <a:bodyPr wrap="square" rtlCol="0">
            <a:spAutoFit/>
          </a:bodyPr>
          <a:lstStyle/>
          <a:p>
            <a:pPr>
              <a:lnSpc>
                <a:spcPct val="150000"/>
              </a:lnSpc>
              <a:spcBef>
                <a:spcPts val="600"/>
              </a:spcBef>
              <a:spcAft>
                <a:spcPts val="600"/>
              </a:spcAft>
            </a:pPr>
            <a:r>
              <a:rPr lang="en-US" altLang="ja-JP" sz="2000" dirty="0">
                <a:latin typeface="BIZ UDPゴシック" panose="020B0400000000000000" pitchFamily="50" charset="-128"/>
                <a:ea typeface="BIZ UDPゴシック" panose="020B0400000000000000" pitchFamily="50" charset="-128"/>
              </a:rPr>
              <a:t>【</a:t>
            </a:r>
            <a:r>
              <a:rPr lang="ja-JP" altLang="en-US" sz="2000" dirty="0">
                <a:latin typeface="BIZ UDPゴシック" panose="020B0400000000000000" pitchFamily="50" charset="-128"/>
                <a:ea typeface="BIZ UDPゴシック" panose="020B0400000000000000" pitchFamily="50" charset="-128"/>
              </a:rPr>
              <a:t>方向性</a:t>
            </a:r>
            <a:r>
              <a:rPr lang="en-US" altLang="ja-JP" sz="2000" dirty="0">
                <a:latin typeface="BIZ UDPゴシック" panose="020B0400000000000000" pitchFamily="50" charset="-128"/>
                <a:ea typeface="BIZ UDPゴシック" panose="020B0400000000000000" pitchFamily="50" charset="-128"/>
              </a:rPr>
              <a:t>】</a:t>
            </a:r>
          </a:p>
          <a:p>
            <a:pPr marL="342900" indent="-342900">
              <a:lnSpc>
                <a:spcPct val="150000"/>
              </a:lnSpc>
              <a:spcBef>
                <a:spcPts val="600"/>
              </a:spcBef>
              <a:spcAft>
                <a:spcPts val="600"/>
              </a:spcAft>
              <a:buFont typeface="Wingdings" panose="05000000000000000000" pitchFamily="2" charset="2"/>
              <a:buChar char="l"/>
            </a:pPr>
            <a:r>
              <a:rPr lang="ja-JP" altLang="en-US" sz="2000" dirty="0">
                <a:latin typeface="BIZ UDPゴシック" panose="020B0400000000000000" pitchFamily="50" charset="-128"/>
                <a:ea typeface="BIZ UDPゴシック" panose="020B0400000000000000" pitchFamily="50" charset="-128"/>
              </a:rPr>
              <a:t>府域の</a:t>
            </a:r>
            <a:r>
              <a:rPr lang="en-US" altLang="ja-JP" sz="2000" dirty="0">
                <a:latin typeface="BIZ UDPゴシック" panose="020B0400000000000000" pitchFamily="50" charset="-128"/>
                <a:ea typeface="BIZ UDPゴシック" panose="020B0400000000000000" pitchFamily="50" charset="-128"/>
              </a:rPr>
              <a:t>VOC</a:t>
            </a:r>
            <a:r>
              <a:rPr lang="ja-JP" altLang="en-US" sz="2000" dirty="0">
                <a:latin typeface="BIZ UDPゴシック" panose="020B0400000000000000" pitchFamily="50" charset="-128"/>
                <a:ea typeface="BIZ UDPゴシック" panose="020B0400000000000000" pitchFamily="50" charset="-128"/>
              </a:rPr>
              <a:t>排出量の状況や、非メタン炭化水素（</a:t>
            </a:r>
            <a:r>
              <a:rPr lang="en-US" altLang="ja-JP" sz="2000" dirty="0">
                <a:latin typeface="BIZ UDPゴシック" panose="020B0400000000000000" pitchFamily="50" charset="-128"/>
                <a:ea typeface="BIZ UDPゴシック" panose="020B0400000000000000" pitchFamily="50" charset="-128"/>
              </a:rPr>
              <a:t>NMHC</a:t>
            </a:r>
            <a:r>
              <a:rPr lang="ja-JP" altLang="en-US" sz="2000" dirty="0">
                <a:latin typeface="BIZ UDPゴシック" panose="020B0400000000000000" pitchFamily="50" charset="-128"/>
                <a:ea typeface="BIZ UDPゴシック" panose="020B0400000000000000" pitchFamily="50" charset="-128"/>
              </a:rPr>
              <a:t>）、浮遊粒子状物質（</a:t>
            </a:r>
            <a:r>
              <a:rPr lang="en-US" altLang="ja-JP" sz="2000" dirty="0">
                <a:latin typeface="BIZ UDPゴシック" panose="020B0400000000000000" pitchFamily="50" charset="-128"/>
                <a:ea typeface="BIZ UDPゴシック" panose="020B0400000000000000" pitchFamily="50" charset="-128"/>
              </a:rPr>
              <a:t>SPM</a:t>
            </a:r>
            <a:r>
              <a:rPr lang="ja-JP" altLang="en-US" sz="2000" dirty="0">
                <a:latin typeface="BIZ UDPゴシック" panose="020B0400000000000000" pitchFamily="50" charset="-128"/>
                <a:ea typeface="BIZ UDPゴシック" panose="020B0400000000000000" pitchFamily="50" charset="-128"/>
              </a:rPr>
              <a:t>）、微小粒子状物質（</a:t>
            </a:r>
            <a:r>
              <a:rPr lang="en-US" altLang="ja-JP" sz="2000" dirty="0">
                <a:latin typeface="BIZ UDPゴシック" panose="020B0400000000000000" pitchFamily="50" charset="-128"/>
                <a:ea typeface="BIZ UDPゴシック" panose="020B0400000000000000" pitchFamily="50" charset="-128"/>
              </a:rPr>
              <a:t>PM2.5</a:t>
            </a:r>
            <a:r>
              <a:rPr lang="ja-JP" altLang="en-US" sz="2000" dirty="0">
                <a:latin typeface="BIZ UDPゴシック" panose="020B0400000000000000" pitchFamily="50" charset="-128"/>
                <a:ea typeface="BIZ UDPゴシック" panose="020B0400000000000000" pitchFamily="50" charset="-128"/>
              </a:rPr>
              <a:t>）の大気濃度の推移から、これまでの府条例や法によるＶＯＣ排出削減対策は一定の効果があったと考えられる。</a:t>
            </a:r>
          </a:p>
          <a:p>
            <a:pPr marL="342900" indent="-342900">
              <a:lnSpc>
                <a:spcPct val="150000"/>
              </a:lnSpc>
              <a:spcBef>
                <a:spcPts val="600"/>
              </a:spcBef>
              <a:spcAft>
                <a:spcPts val="600"/>
              </a:spcAft>
              <a:buFont typeface="Wingdings" panose="05000000000000000000" pitchFamily="2" charset="2"/>
              <a:buChar char="l"/>
            </a:pPr>
            <a:r>
              <a:rPr lang="ja-JP" altLang="en-US" sz="2000" dirty="0">
                <a:latin typeface="BIZ UDPゴシック" panose="020B0400000000000000" pitchFamily="50" charset="-128"/>
                <a:ea typeface="BIZ UDPゴシック" panose="020B0400000000000000" pitchFamily="50" charset="-128"/>
              </a:rPr>
              <a:t>一方、光化学オキシダント（</a:t>
            </a:r>
            <a:r>
              <a:rPr lang="en-US" altLang="ja-JP" sz="2000" dirty="0">
                <a:latin typeface="BIZ UDPゴシック" panose="020B0400000000000000" pitchFamily="50" charset="-128"/>
                <a:ea typeface="BIZ UDPゴシック" panose="020B0400000000000000" pitchFamily="50" charset="-128"/>
              </a:rPr>
              <a:t>Ox</a:t>
            </a:r>
            <a:r>
              <a:rPr lang="ja-JP" altLang="en-US" sz="2000" dirty="0">
                <a:latin typeface="BIZ UDPゴシック" panose="020B0400000000000000" pitchFamily="50" charset="-128"/>
                <a:ea typeface="BIZ UDPゴシック" panose="020B0400000000000000" pitchFamily="50" charset="-128"/>
              </a:rPr>
              <a:t>）の環境基準が未達成である状況等を踏まえ、今後も引き続き固定発生源からの</a:t>
            </a:r>
            <a:r>
              <a:rPr lang="en-US" altLang="ja-JP" sz="2000" dirty="0">
                <a:latin typeface="BIZ UDPゴシック" panose="020B0400000000000000" pitchFamily="50" charset="-128"/>
                <a:ea typeface="BIZ UDPゴシック" panose="020B0400000000000000" pitchFamily="50" charset="-128"/>
              </a:rPr>
              <a:t>VOC</a:t>
            </a:r>
            <a:r>
              <a:rPr lang="ja-JP" altLang="en-US" sz="2000" dirty="0">
                <a:latin typeface="BIZ UDPゴシック" panose="020B0400000000000000" pitchFamily="50" charset="-128"/>
                <a:ea typeface="BIZ UDPゴシック" panose="020B0400000000000000" pitchFamily="50" charset="-128"/>
              </a:rPr>
              <a:t>排出量の削減対策を推進する必要がある。</a:t>
            </a:r>
            <a:endParaRPr lang="en-US" altLang="ja-JP" sz="2000" dirty="0">
              <a:latin typeface="BIZ UDPゴシック" panose="020B0400000000000000" pitchFamily="50" charset="-128"/>
              <a:ea typeface="BIZ UDPゴシック" panose="020B0400000000000000" pitchFamily="50" charset="-128"/>
            </a:endParaRPr>
          </a:p>
          <a:p>
            <a:pPr marL="342900" indent="-342900">
              <a:lnSpc>
                <a:spcPct val="150000"/>
              </a:lnSpc>
              <a:spcBef>
                <a:spcPts val="600"/>
              </a:spcBef>
              <a:spcAft>
                <a:spcPts val="600"/>
              </a:spcAft>
              <a:buFont typeface="Wingdings" panose="05000000000000000000" pitchFamily="2" charset="2"/>
              <a:buChar char="l"/>
            </a:pPr>
            <a:r>
              <a:rPr lang="ja-JP" altLang="en-US" sz="2000" dirty="0">
                <a:latin typeface="BIZ UDPゴシック" panose="020B0400000000000000" pitchFamily="50" charset="-128"/>
                <a:ea typeface="BIZ UDPゴシック" panose="020B0400000000000000" pitchFamily="50" charset="-128"/>
              </a:rPr>
              <a:t>対策の方向性としては、国の知見等を踏まえ、より効果的な</a:t>
            </a:r>
            <a:r>
              <a:rPr lang="en-US" altLang="ja-JP" sz="2000" dirty="0">
                <a:latin typeface="BIZ UDPゴシック" panose="020B0400000000000000" pitchFamily="50" charset="-128"/>
                <a:ea typeface="BIZ UDPゴシック" panose="020B0400000000000000" pitchFamily="50" charset="-128"/>
              </a:rPr>
              <a:t>VOC</a:t>
            </a:r>
            <a:r>
              <a:rPr lang="ja-JP" altLang="en-US" sz="2000" dirty="0">
                <a:latin typeface="BIZ UDPゴシック" panose="020B0400000000000000" pitchFamily="50" charset="-128"/>
                <a:ea typeface="BIZ UDPゴシック" panose="020B0400000000000000" pitchFamily="50" charset="-128"/>
              </a:rPr>
              <a:t>排出削減対策を重点的に行っていくべきである。</a:t>
            </a:r>
          </a:p>
        </p:txBody>
      </p:sp>
    </p:spTree>
    <p:extLst>
      <p:ext uri="{BB962C8B-B14F-4D97-AF65-F5344CB8AC3E}">
        <p14:creationId xmlns:p14="http://schemas.microsoft.com/office/powerpoint/2010/main" val="4094262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Isosceles Triangle 12">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コンテンツ プレースホルダー 2">
            <a:extLst>
              <a:ext uri="{FF2B5EF4-FFF2-40B4-BE49-F238E27FC236}">
                <a16:creationId xmlns:a16="http://schemas.microsoft.com/office/drawing/2014/main" id="{69FD5798-28EA-43CE-97A6-1483195F6F1E}"/>
              </a:ext>
            </a:extLst>
          </p:cNvPr>
          <p:cNvSpPr>
            <a:spLocks noGrp="1"/>
          </p:cNvSpPr>
          <p:nvPr>
            <p:ph idx="1"/>
          </p:nvPr>
        </p:nvSpPr>
        <p:spPr>
          <a:xfrm>
            <a:off x="778724" y="1349296"/>
            <a:ext cx="8667371" cy="4874630"/>
          </a:xfrm>
        </p:spPr>
        <p:txBody>
          <a:bodyPr>
            <a:noAutofit/>
          </a:bodyPr>
          <a:lstStyle/>
          <a:p>
            <a:pPr marL="0" indent="0">
              <a:lnSpc>
                <a:spcPts val="2000"/>
              </a:lnSpc>
              <a:buNone/>
            </a:pPr>
            <a:r>
              <a:rPr kumimoji="1" lang="en-US" altLang="ja-JP" sz="1600" dirty="0">
                <a:solidFill>
                  <a:schemeClr val="tx1"/>
                </a:solidFill>
                <a:latin typeface="BIZ UDPゴシック" panose="020B0400000000000000" pitchFamily="50" charset="-128"/>
                <a:ea typeface="BIZ UDPゴシック" panose="020B0400000000000000" pitchFamily="50" charset="-128"/>
              </a:rPr>
              <a:t>【</a:t>
            </a:r>
            <a:r>
              <a:rPr kumimoji="1" lang="ja-JP" altLang="en-US" sz="1600" dirty="0">
                <a:solidFill>
                  <a:schemeClr val="tx1"/>
                </a:solidFill>
                <a:latin typeface="BIZ UDPゴシック" panose="020B0400000000000000" pitchFamily="50" charset="-128"/>
                <a:ea typeface="BIZ UDPゴシック" panose="020B0400000000000000" pitchFamily="50" charset="-128"/>
              </a:rPr>
              <a:t>考え方</a:t>
            </a:r>
            <a:r>
              <a:rPr kumimoji="1" lang="en-US" altLang="ja-JP" sz="1600" dirty="0">
                <a:solidFill>
                  <a:schemeClr val="tx1"/>
                </a:solidFill>
                <a:latin typeface="BIZ UDPゴシック" panose="020B0400000000000000" pitchFamily="50" charset="-128"/>
                <a:ea typeface="BIZ UDPゴシック" panose="020B0400000000000000" pitchFamily="50" charset="-128"/>
              </a:rPr>
              <a:t>】</a:t>
            </a:r>
          </a:p>
          <a:p>
            <a:pPr marL="0" indent="0">
              <a:lnSpc>
                <a:spcPts val="2000"/>
              </a:lnSpc>
              <a:buNone/>
            </a:pPr>
            <a:r>
              <a:rPr kumimoji="1" lang="ja-JP" altLang="en-US" sz="1600" dirty="0">
                <a:solidFill>
                  <a:schemeClr val="tx1"/>
                </a:solidFill>
                <a:latin typeface="BIZ UDPゴシック" panose="020B0400000000000000" pitchFamily="50" charset="-128"/>
                <a:ea typeface="BIZ UDPゴシック" panose="020B0400000000000000" pitchFamily="50" charset="-128"/>
              </a:rPr>
              <a:t>・条例及び法</a:t>
            </a:r>
            <a:r>
              <a:rPr lang="ja-JP" altLang="en-US" sz="1600" dirty="0">
                <a:solidFill>
                  <a:schemeClr val="tx1"/>
                </a:solidFill>
                <a:latin typeface="BIZ UDPゴシック" panose="020B0400000000000000" pitchFamily="50" charset="-128"/>
                <a:ea typeface="BIZ UDPゴシック" panose="020B0400000000000000" pitchFamily="50" charset="-128"/>
              </a:rPr>
              <a:t>等による対策により、府域の</a:t>
            </a:r>
            <a:r>
              <a:rPr lang="en-US" altLang="ja-JP" sz="1600" dirty="0">
                <a:solidFill>
                  <a:schemeClr val="tx1"/>
                </a:solidFill>
                <a:latin typeface="BIZ UDPゴシック" panose="020B0400000000000000" pitchFamily="50" charset="-128"/>
                <a:ea typeface="BIZ UDPゴシック" panose="020B0400000000000000" pitchFamily="50" charset="-128"/>
              </a:rPr>
              <a:t>VOC</a:t>
            </a:r>
            <a:r>
              <a:rPr lang="ja-JP" altLang="en-US" sz="1600" dirty="0">
                <a:solidFill>
                  <a:schemeClr val="tx1"/>
                </a:solidFill>
                <a:latin typeface="BIZ UDPゴシック" panose="020B0400000000000000" pitchFamily="50" charset="-128"/>
                <a:ea typeface="BIZ UDPゴシック" panose="020B0400000000000000" pitchFamily="50" charset="-128"/>
              </a:rPr>
              <a:t>排出量は条例規制開始前より</a:t>
            </a:r>
            <a:r>
              <a:rPr lang="en-US" altLang="ja-JP" sz="1600" dirty="0">
                <a:solidFill>
                  <a:schemeClr val="tx1"/>
                </a:solidFill>
                <a:latin typeface="BIZ UDPゴシック" panose="020B0400000000000000" pitchFamily="50" charset="-128"/>
                <a:ea typeface="BIZ UDPゴシック" panose="020B0400000000000000" pitchFamily="50" charset="-128"/>
              </a:rPr>
              <a:t>3</a:t>
            </a:r>
            <a:r>
              <a:rPr lang="ja-JP" altLang="en-US" sz="1600" dirty="0">
                <a:solidFill>
                  <a:schemeClr val="tx1"/>
                </a:solidFill>
                <a:latin typeface="BIZ UDPゴシック" panose="020B0400000000000000" pitchFamily="50" charset="-128"/>
                <a:ea typeface="BIZ UDPゴシック" panose="020B0400000000000000" pitchFamily="50" charset="-128"/>
              </a:rPr>
              <a:t>分の</a:t>
            </a:r>
            <a:r>
              <a:rPr lang="en-US" altLang="ja-JP" sz="1600" dirty="0">
                <a:solidFill>
                  <a:schemeClr val="tx1"/>
                </a:solidFill>
                <a:latin typeface="BIZ UDPゴシック" panose="020B0400000000000000" pitchFamily="50" charset="-128"/>
                <a:ea typeface="BIZ UDPゴシック" panose="020B0400000000000000" pitchFamily="50" charset="-128"/>
              </a:rPr>
              <a:t>1</a:t>
            </a:r>
            <a:r>
              <a:rPr lang="ja-JP" altLang="en-US" sz="1600" dirty="0">
                <a:solidFill>
                  <a:schemeClr val="tx1"/>
                </a:solidFill>
                <a:latin typeface="BIZ UDPゴシック" panose="020B0400000000000000" pitchFamily="50" charset="-128"/>
                <a:ea typeface="BIZ UDPゴシック" panose="020B0400000000000000" pitchFamily="50" charset="-128"/>
              </a:rPr>
              <a:t>程度まで減少し、</a:t>
            </a:r>
            <a:r>
              <a:rPr lang="en-US" altLang="ja-JP" sz="1600" dirty="0">
                <a:solidFill>
                  <a:schemeClr val="tx1"/>
                </a:solidFill>
                <a:latin typeface="BIZ UDPゴシック" panose="020B0400000000000000" pitchFamily="50" charset="-128"/>
                <a:ea typeface="BIZ UDPゴシック" panose="020B0400000000000000" pitchFamily="50" charset="-128"/>
              </a:rPr>
              <a:t>NMHC</a:t>
            </a:r>
            <a:r>
              <a:rPr lang="ja-JP" altLang="en-US" sz="1600" dirty="0">
                <a:solidFill>
                  <a:schemeClr val="tx1"/>
                </a:solidFill>
                <a:latin typeface="BIZ UDPゴシック" panose="020B0400000000000000" pitchFamily="50" charset="-128"/>
                <a:ea typeface="BIZ UDPゴシック" panose="020B0400000000000000" pitchFamily="50" charset="-128"/>
              </a:rPr>
              <a:t>、</a:t>
            </a:r>
            <a:r>
              <a:rPr lang="en-US" altLang="ja-JP" sz="1600" dirty="0">
                <a:solidFill>
                  <a:schemeClr val="tx1"/>
                </a:solidFill>
                <a:latin typeface="BIZ UDPゴシック" panose="020B0400000000000000" pitchFamily="50" charset="-128"/>
                <a:ea typeface="BIZ UDPゴシック" panose="020B0400000000000000" pitchFamily="50" charset="-128"/>
              </a:rPr>
              <a:t>SPM</a:t>
            </a:r>
            <a:r>
              <a:rPr lang="ja-JP" altLang="en-US" sz="1600" dirty="0">
                <a:solidFill>
                  <a:schemeClr val="tx1"/>
                </a:solidFill>
                <a:latin typeface="BIZ UDPゴシック" panose="020B0400000000000000" pitchFamily="50" charset="-128"/>
                <a:ea typeface="BIZ UDPゴシック" panose="020B0400000000000000" pitchFamily="50" charset="-128"/>
              </a:rPr>
              <a:t>、</a:t>
            </a:r>
            <a:r>
              <a:rPr lang="en-US" altLang="ja-JP" sz="1600" dirty="0">
                <a:solidFill>
                  <a:schemeClr val="tx1"/>
                </a:solidFill>
                <a:latin typeface="BIZ UDPゴシック" panose="020B0400000000000000" pitchFamily="50" charset="-128"/>
                <a:ea typeface="BIZ UDPゴシック" panose="020B0400000000000000" pitchFamily="50" charset="-128"/>
              </a:rPr>
              <a:t>PM2.5</a:t>
            </a:r>
            <a:r>
              <a:rPr lang="ja-JP" altLang="en-US" sz="1600" dirty="0">
                <a:solidFill>
                  <a:schemeClr val="tx1"/>
                </a:solidFill>
                <a:latin typeface="BIZ UDPゴシック" panose="020B0400000000000000" pitchFamily="50" charset="-128"/>
                <a:ea typeface="BIZ UDPゴシック" panose="020B0400000000000000" pitchFamily="50" charset="-128"/>
              </a:rPr>
              <a:t>の大気濃度は低下した。</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lnSpc>
                <a:spcPts val="2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・一方、</a:t>
            </a:r>
            <a:r>
              <a:rPr lang="en-US" altLang="ja-JP" sz="1600" dirty="0">
                <a:solidFill>
                  <a:schemeClr val="tx1"/>
                </a:solidFill>
                <a:latin typeface="BIZ UDPゴシック" panose="020B0400000000000000" pitchFamily="50" charset="-128"/>
                <a:ea typeface="BIZ UDPゴシック" panose="020B0400000000000000" pitchFamily="50" charset="-128"/>
              </a:rPr>
              <a:t>Ox</a:t>
            </a:r>
            <a:r>
              <a:rPr lang="ja-JP" altLang="en-US" sz="1600" dirty="0">
                <a:solidFill>
                  <a:schemeClr val="tx1"/>
                </a:solidFill>
                <a:latin typeface="BIZ UDPゴシック" panose="020B0400000000000000" pitchFamily="50" charset="-128"/>
                <a:ea typeface="BIZ UDPゴシック" panose="020B0400000000000000" pitchFamily="50" charset="-128"/>
              </a:rPr>
              <a:t>については注意報等の発令状況や被害届出数は減少しているものの、大気濃度は改善されているとは言えず、環境基準も全国的に非達成の状況が続いている。</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lnSpc>
                <a:spcPts val="2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a:t>
            </a:r>
            <a:r>
              <a:rPr lang="en-US" altLang="ja-JP" sz="1600" dirty="0">
                <a:solidFill>
                  <a:schemeClr val="tx1"/>
                </a:solidFill>
                <a:latin typeface="BIZ UDPゴシック" panose="020B0400000000000000" pitchFamily="50" charset="-128"/>
                <a:ea typeface="BIZ UDPゴシック" panose="020B0400000000000000" pitchFamily="50" charset="-128"/>
              </a:rPr>
              <a:t>Ox</a:t>
            </a:r>
            <a:r>
              <a:rPr lang="ja-JP" altLang="en-US" sz="1600" dirty="0">
                <a:solidFill>
                  <a:schemeClr val="tx1"/>
                </a:solidFill>
                <a:latin typeface="BIZ UDPゴシック" panose="020B0400000000000000" pitchFamily="50" charset="-128"/>
                <a:ea typeface="BIZ UDPゴシック" panose="020B0400000000000000" pitchFamily="50" charset="-128"/>
              </a:rPr>
              <a:t>の生成機構は複雑であり、国では長期変動の要因として</a:t>
            </a:r>
            <a:r>
              <a:rPr lang="en-US" altLang="ja-JP" sz="1600" dirty="0">
                <a:solidFill>
                  <a:schemeClr val="tx1"/>
                </a:solidFill>
                <a:latin typeface="BIZ UDPゴシック" panose="020B0400000000000000" pitchFamily="50" charset="-128"/>
                <a:ea typeface="BIZ UDPゴシック" panose="020B0400000000000000" pitchFamily="50" charset="-128"/>
              </a:rPr>
              <a:t>VOC</a:t>
            </a:r>
            <a:r>
              <a:rPr lang="ja-JP" altLang="en-US" sz="1600" dirty="0">
                <a:solidFill>
                  <a:schemeClr val="tx1"/>
                </a:solidFill>
                <a:latin typeface="BIZ UDPゴシック" panose="020B0400000000000000" pitchFamily="50" charset="-128"/>
                <a:ea typeface="BIZ UDPゴシック" panose="020B0400000000000000" pitchFamily="50" charset="-128"/>
              </a:rPr>
              <a:t>固定発生源の他に越境大気汚染の増加や窒素酸化物の減少を指摘しており、また植物起源</a:t>
            </a:r>
            <a:r>
              <a:rPr lang="en-US" altLang="ja-JP" sz="1600" dirty="0">
                <a:solidFill>
                  <a:schemeClr val="tx1"/>
                </a:solidFill>
                <a:latin typeface="BIZ UDPゴシック" panose="020B0400000000000000" pitchFamily="50" charset="-128"/>
                <a:ea typeface="BIZ UDPゴシック" panose="020B0400000000000000" pitchFamily="50" charset="-128"/>
              </a:rPr>
              <a:t>VOC</a:t>
            </a:r>
            <a:r>
              <a:rPr lang="ja-JP" altLang="en-US" sz="1600" dirty="0">
                <a:solidFill>
                  <a:schemeClr val="tx1"/>
                </a:solidFill>
                <a:latin typeface="BIZ UDPゴシック" panose="020B0400000000000000" pitchFamily="50" charset="-128"/>
                <a:ea typeface="BIZ UDPゴシック" panose="020B0400000000000000" pitchFamily="50" charset="-128"/>
              </a:rPr>
              <a:t>や未把握</a:t>
            </a:r>
            <a:r>
              <a:rPr lang="en-US" altLang="ja-JP" sz="1600" dirty="0">
                <a:solidFill>
                  <a:schemeClr val="tx1"/>
                </a:solidFill>
                <a:latin typeface="BIZ UDPゴシック" panose="020B0400000000000000" pitchFamily="50" charset="-128"/>
                <a:ea typeface="BIZ UDPゴシック" panose="020B0400000000000000" pitchFamily="50" charset="-128"/>
              </a:rPr>
              <a:t>VOC</a:t>
            </a:r>
            <a:r>
              <a:rPr lang="ja-JP" altLang="en-US" sz="1600" dirty="0">
                <a:solidFill>
                  <a:schemeClr val="tx1"/>
                </a:solidFill>
                <a:latin typeface="BIZ UDPゴシック" panose="020B0400000000000000" pitchFamily="50" charset="-128"/>
                <a:ea typeface="BIZ UDPゴシック" panose="020B0400000000000000" pitchFamily="50" charset="-128"/>
              </a:rPr>
              <a:t>発生源の存在も考慮したシミュレーションモデルの改善の必要があるとし、今後は個別</a:t>
            </a:r>
            <a:r>
              <a:rPr lang="en-US" altLang="ja-JP" sz="1600" dirty="0">
                <a:solidFill>
                  <a:schemeClr val="tx1"/>
                </a:solidFill>
                <a:latin typeface="BIZ UDPゴシック" panose="020B0400000000000000" pitchFamily="50" charset="-128"/>
                <a:ea typeface="BIZ UDPゴシック" panose="020B0400000000000000" pitchFamily="50" charset="-128"/>
              </a:rPr>
              <a:t>VOC</a:t>
            </a:r>
            <a:r>
              <a:rPr lang="ja-JP" altLang="en-US" sz="1600" dirty="0">
                <a:solidFill>
                  <a:schemeClr val="tx1"/>
                </a:solidFill>
                <a:latin typeface="BIZ UDPゴシック" panose="020B0400000000000000" pitchFamily="50" charset="-128"/>
                <a:ea typeface="BIZ UDPゴシック" panose="020B0400000000000000" pitchFamily="50" charset="-128"/>
              </a:rPr>
              <a:t>毎の</a:t>
            </a:r>
            <a:r>
              <a:rPr lang="en-US" altLang="ja-JP" sz="1600" dirty="0">
                <a:solidFill>
                  <a:schemeClr val="tx1"/>
                </a:solidFill>
                <a:latin typeface="BIZ UDPゴシック" panose="020B0400000000000000" pitchFamily="50" charset="-128"/>
                <a:ea typeface="BIZ UDPゴシック" panose="020B0400000000000000" pitchFamily="50" charset="-128"/>
              </a:rPr>
              <a:t>Ox</a:t>
            </a:r>
            <a:r>
              <a:rPr lang="ja-JP" altLang="en-US" sz="1600" dirty="0">
                <a:solidFill>
                  <a:schemeClr val="tx1"/>
                </a:solidFill>
                <a:latin typeface="BIZ UDPゴシック" panose="020B0400000000000000" pitchFamily="50" charset="-128"/>
                <a:ea typeface="BIZ UDPゴシック" panose="020B0400000000000000" pitchFamily="50" charset="-128"/>
              </a:rPr>
              <a:t>生成能に着目した効果的な対策の方向性について検討するとしている。</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lnSpc>
                <a:spcPts val="2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・以上より、府域の固定発生源における</a:t>
            </a:r>
            <a:r>
              <a:rPr lang="en-US" altLang="ja-JP" sz="1600" dirty="0">
                <a:solidFill>
                  <a:schemeClr val="tx1"/>
                </a:solidFill>
                <a:latin typeface="BIZ UDPゴシック" panose="020B0400000000000000" pitchFamily="50" charset="-128"/>
                <a:ea typeface="BIZ UDPゴシック" panose="020B0400000000000000" pitchFamily="50" charset="-128"/>
              </a:rPr>
              <a:t>VOC</a:t>
            </a:r>
            <a:r>
              <a:rPr lang="ja-JP" altLang="en-US" sz="1600" dirty="0">
                <a:solidFill>
                  <a:schemeClr val="tx1"/>
                </a:solidFill>
                <a:latin typeface="BIZ UDPゴシック" panose="020B0400000000000000" pitchFamily="50" charset="-128"/>
                <a:ea typeface="BIZ UDPゴシック" panose="020B0400000000000000" pitchFamily="50" charset="-128"/>
              </a:rPr>
              <a:t>排出削減対策については、これまでデータや知見が得られず</a:t>
            </a:r>
            <a:r>
              <a:rPr lang="en-US" altLang="ja-JP" sz="1600" dirty="0">
                <a:solidFill>
                  <a:schemeClr val="tx1"/>
                </a:solidFill>
                <a:latin typeface="BIZ UDPゴシック" panose="020B0400000000000000" pitchFamily="50" charset="-128"/>
                <a:ea typeface="BIZ UDPゴシック" panose="020B0400000000000000" pitchFamily="50" charset="-128"/>
              </a:rPr>
              <a:t>VOC</a:t>
            </a:r>
            <a:r>
              <a:rPr lang="ja-JP" altLang="en-US" sz="1600" dirty="0">
                <a:solidFill>
                  <a:schemeClr val="tx1"/>
                </a:solidFill>
                <a:latin typeface="BIZ UDPゴシック" panose="020B0400000000000000" pitchFamily="50" charset="-128"/>
                <a:ea typeface="BIZ UDPゴシック" panose="020B0400000000000000" pitchFamily="50" charset="-128"/>
              </a:rPr>
              <a:t>総量として規制していたところ、今後</a:t>
            </a:r>
            <a:r>
              <a:rPr lang="ja-JP" altLang="en-US" sz="1600" dirty="0" smtClean="0">
                <a:solidFill>
                  <a:schemeClr val="tx1"/>
                </a:solidFill>
                <a:latin typeface="BIZ UDPゴシック" panose="020B0400000000000000" pitchFamily="50" charset="-128"/>
                <a:ea typeface="BIZ UDPゴシック" panose="020B0400000000000000" pitchFamily="50" charset="-128"/>
              </a:rPr>
              <a:t>は</a:t>
            </a:r>
            <a:r>
              <a:rPr lang="en-US" altLang="ja-JP" sz="1600" dirty="0" smtClean="0">
                <a:solidFill>
                  <a:schemeClr val="tx1"/>
                </a:solidFill>
                <a:latin typeface="BIZ UDPゴシック" panose="020B0400000000000000" pitchFamily="50" charset="-128"/>
                <a:ea typeface="BIZ UDPゴシック" panose="020B0400000000000000" pitchFamily="50" charset="-128"/>
              </a:rPr>
              <a:t>Ox</a:t>
            </a:r>
            <a:r>
              <a:rPr lang="ja-JP" altLang="en-US" sz="1600" dirty="0" smtClean="0">
                <a:solidFill>
                  <a:schemeClr val="tx1"/>
                </a:solidFill>
                <a:latin typeface="BIZ UDPゴシック" panose="020B0400000000000000" pitchFamily="50" charset="-128"/>
                <a:ea typeface="BIZ UDPゴシック" panose="020B0400000000000000" pitchFamily="50" charset="-128"/>
              </a:rPr>
              <a:t>生成</a:t>
            </a:r>
            <a:r>
              <a:rPr lang="ja-JP" altLang="en-US" sz="1600" dirty="0">
                <a:solidFill>
                  <a:schemeClr val="tx1"/>
                </a:solidFill>
                <a:latin typeface="BIZ UDPゴシック" panose="020B0400000000000000" pitchFamily="50" charset="-128"/>
                <a:ea typeface="BIZ UDPゴシック" panose="020B0400000000000000" pitchFamily="50" charset="-128"/>
              </a:rPr>
              <a:t>能に着目した排出源や排出状況に応じた有効な対策等といったより効果的な対策を、国の検討状況を踏まえ重点的に実施していくべきである。</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lnSpc>
                <a:spcPts val="2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・なお、近年は国によるアジア地域との連携協力や中国における環境対策等により越境大気汚染の影響が低下していると考えられており、また令和</a:t>
            </a:r>
            <a:r>
              <a:rPr lang="en-US" altLang="ja-JP" sz="1600" dirty="0">
                <a:solidFill>
                  <a:schemeClr val="tx1"/>
                </a:solidFill>
                <a:latin typeface="BIZ UDPゴシック" panose="020B0400000000000000" pitchFamily="50" charset="-128"/>
                <a:ea typeface="BIZ UDPゴシック" panose="020B0400000000000000" pitchFamily="50" charset="-128"/>
              </a:rPr>
              <a:t>2</a:t>
            </a:r>
            <a:r>
              <a:rPr lang="ja-JP" altLang="en-US" sz="1600" dirty="0">
                <a:solidFill>
                  <a:schemeClr val="tx1"/>
                </a:solidFill>
                <a:latin typeface="BIZ UDPゴシック" panose="020B0400000000000000" pitchFamily="50" charset="-128"/>
                <a:ea typeface="BIZ UDPゴシック" panose="020B0400000000000000" pitchFamily="50" charset="-128"/>
              </a:rPr>
              <a:t>年には中国で</a:t>
            </a:r>
            <a:r>
              <a:rPr lang="en-US" altLang="ja-JP" sz="1600" dirty="0">
                <a:solidFill>
                  <a:schemeClr val="tx1"/>
                </a:solidFill>
                <a:latin typeface="BIZ UDPゴシック" panose="020B0400000000000000" pitchFamily="50" charset="-128"/>
                <a:ea typeface="BIZ UDPゴシック" panose="020B0400000000000000" pitchFamily="50" charset="-128"/>
              </a:rPr>
              <a:t>VOC</a:t>
            </a:r>
            <a:r>
              <a:rPr lang="ja-JP" altLang="en-US" sz="1600" dirty="0">
                <a:solidFill>
                  <a:schemeClr val="tx1"/>
                </a:solidFill>
                <a:latin typeface="BIZ UDPゴシック" panose="020B0400000000000000" pitchFamily="50" charset="-128"/>
                <a:ea typeface="BIZ UDPゴシック" panose="020B0400000000000000" pitchFamily="50" charset="-128"/>
              </a:rPr>
              <a:t>排出規制が開始され、今後の一層の越境大気汚染の濃度低下が予想される。</a:t>
            </a:r>
            <a:endParaRPr lang="en-US" altLang="ja-JP" sz="1600" dirty="0">
              <a:solidFill>
                <a:schemeClr val="tx1"/>
              </a:solidFill>
              <a:latin typeface="BIZ UDPゴシック" panose="020B0400000000000000" pitchFamily="50" charset="-128"/>
              <a:ea typeface="BIZ UDPゴシック" panose="020B0400000000000000" pitchFamily="50" charset="-128"/>
            </a:endParaRPr>
          </a:p>
        </p:txBody>
      </p:sp>
      <p:sp>
        <p:nvSpPr>
          <p:cNvPr id="8" name="スライド番号プレースホルダー 3">
            <a:extLst>
              <a:ext uri="{FF2B5EF4-FFF2-40B4-BE49-F238E27FC236}">
                <a16:creationId xmlns:a16="http://schemas.microsoft.com/office/drawing/2014/main" id="{C356BC4A-40B2-4175-BDD5-1B17E9A02AEE}"/>
              </a:ext>
            </a:extLst>
          </p:cNvPr>
          <p:cNvSpPr txBox="1">
            <a:spLocks/>
          </p:cNvSpPr>
          <p:nvPr/>
        </p:nvSpPr>
        <p:spPr>
          <a:xfrm>
            <a:off x="9350787" y="6041364"/>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4</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
        <p:nvSpPr>
          <p:cNvPr id="10" name="タイトル 1">
            <a:extLst>
              <a:ext uri="{FF2B5EF4-FFF2-40B4-BE49-F238E27FC236}">
                <a16:creationId xmlns:a16="http://schemas.microsoft.com/office/drawing/2014/main" id="{1B09951F-EB7C-40F2-BF5F-47427962E0EB}"/>
              </a:ext>
            </a:extLst>
          </p:cNvPr>
          <p:cNvSpPr txBox="1">
            <a:spLocks/>
          </p:cNvSpPr>
          <p:nvPr/>
        </p:nvSpPr>
        <p:spPr>
          <a:xfrm>
            <a:off x="1083472" y="609602"/>
            <a:ext cx="8267315" cy="734351"/>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400" dirty="0">
                <a:latin typeface="BIZ UDPゴシック" panose="020B0400000000000000" pitchFamily="50" charset="-128"/>
                <a:ea typeface="BIZ UDPゴシック" panose="020B0400000000000000" pitchFamily="50" charset="-128"/>
              </a:rPr>
              <a:t>論点①　</a:t>
            </a:r>
            <a:r>
              <a:rPr lang="en-US" altLang="ja-JP" sz="2400" dirty="0">
                <a:latin typeface="BIZ UDPゴシック" panose="020B0400000000000000" pitchFamily="50" charset="-128"/>
                <a:ea typeface="BIZ UDPゴシック" panose="020B0400000000000000" pitchFamily="50" charset="-128"/>
              </a:rPr>
              <a:t>VOC</a:t>
            </a:r>
            <a:r>
              <a:rPr lang="ja-JP" altLang="en-US" sz="2400" dirty="0">
                <a:latin typeface="BIZ UDPゴシック" panose="020B0400000000000000" pitchFamily="50" charset="-128"/>
                <a:ea typeface="BIZ UDPゴシック" panose="020B0400000000000000" pitchFamily="50" charset="-128"/>
              </a:rPr>
              <a:t>排出削減対策の必要性とその方向性について</a:t>
            </a:r>
          </a:p>
        </p:txBody>
      </p:sp>
    </p:spTree>
    <p:extLst>
      <p:ext uri="{BB962C8B-B14F-4D97-AF65-F5344CB8AC3E}">
        <p14:creationId xmlns:p14="http://schemas.microsoft.com/office/powerpoint/2010/main" val="3362768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D454DA33-2E73-4B19-90C7-F5DC5D403F31}"/>
              </a:ext>
            </a:extLst>
          </p:cNvPr>
          <p:cNvSpPr>
            <a:spLocks noGrp="1"/>
          </p:cNvSpPr>
          <p:nvPr>
            <p:ph type="title"/>
          </p:nvPr>
        </p:nvSpPr>
        <p:spPr>
          <a:xfrm>
            <a:off x="1083472" y="609600"/>
            <a:ext cx="8006740" cy="1320800"/>
          </a:xfrm>
        </p:spPr>
        <p:txBody>
          <a:bodyPr>
            <a:normAutofit/>
          </a:bodyPr>
          <a:lstStyle/>
          <a:p>
            <a:r>
              <a:rPr lang="ja-JP" altLang="en-US" sz="2400" dirty="0">
                <a:latin typeface="BIZ UDPゴシック" panose="020B0400000000000000" pitchFamily="50" charset="-128"/>
                <a:ea typeface="BIZ UDPゴシック" panose="020B0400000000000000" pitchFamily="50" charset="-128"/>
              </a:rPr>
              <a:t>論点②　　府域の地域特性を考慮した排出規制と管理的</a:t>
            </a:r>
            <a:r>
              <a:rPr lang="en-US" altLang="ja-JP" sz="2400" dirty="0">
                <a:latin typeface="BIZ UDPゴシック" panose="020B0400000000000000" pitchFamily="50" charset="-128"/>
                <a:ea typeface="BIZ UDPゴシック" panose="020B0400000000000000" pitchFamily="50" charset="-128"/>
              </a:rPr>
              <a:t/>
            </a:r>
            <a:br>
              <a:rPr lang="en-US" altLang="ja-JP" sz="2400" dirty="0">
                <a:latin typeface="BIZ UDPゴシック" panose="020B0400000000000000" pitchFamily="50" charset="-128"/>
                <a:ea typeface="BIZ UDPゴシック" panose="020B0400000000000000" pitchFamily="50" charset="-128"/>
              </a:rPr>
            </a:br>
            <a:r>
              <a:rPr lang="ja-JP" altLang="en-US" sz="2400" dirty="0">
                <a:latin typeface="BIZ UDPゴシック" panose="020B0400000000000000" pitchFamily="50" charset="-128"/>
                <a:ea typeface="BIZ UDPゴシック" panose="020B0400000000000000" pitchFamily="50" charset="-128"/>
              </a:rPr>
              <a:t>　　　　　　手法のバランスは、現状で問題ないか</a:t>
            </a:r>
            <a:endParaRPr lang="en-US" altLang="ja-JP" sz="24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スライド番号プレースホルダー 3">
            <a:extLst>
              <a:ext uri="{FF2B5EF4-FFF2-40B4-BE49-F238E27FC236}">
                <a16:creationId xmlns:a16="http://schemas.microsoft.com/office/drawing/2014/main" id="{212592F9-DD98-4532-9ED9-2D3EBAC43E0F}"/>
              </a:ext>
            </a:extLst>
          </p:cNvPr>
          <p:cNvSpPr>
            <a:spLocks noGrp="1"/>
          </p:cNvSpPr>
          <p:nvPr>
            <p:ph type="sldNum" sz="quarter" idx="12"/>
          </p:nvPr>
        </p:nvSpPr>
        <p:spPr>
          <a:xfrm>
            <a:off x="9350787" y="6041364"/>
            <a:ext cx="555213" cy="365125"/>
          </a:xfrm>
        </p:spPr>
        <p:txBody>
          <a:bodyPr>
            <a:normAutofit/>
          </a:body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5</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
        <p:nvSpPr>
          <p:cNvPr id="10" name="テキスト ボックス 9">
            <a:extLst>
              <a:ext uri="{FF2B5EF4-FFF2-40B4-BE49-F238E27FC236}">
                <a16:creationId xmlns:a16="http://schemas.microsoft.com/office/drawing/2014/main" id="{7B8D08ED-F7B4-4D73-973B-112059F6554F}"/>
              </a:ext>
            </a:extLst>
          </p:cNvPr>
          <p:cNvSpPr txBox="1"/>
          <p:nvPr/>
        </p:nvSpPr>
        <p:spPr>
          <a:xfrm>
            <a:off x="1083472" y="1566193"/>
            <a:ext cx="7993295" cy="4555093"/>
          </a:xfrm>
          <a:prstGeom prst="rect">
            <a:avLst/>
          </a:prstGeom>
          <a:noFill/>
          <a:ln>
            <a:solidFill>
              <a:schemeClr val="tx1"/>
            </a:solidFill>
          </a:ln>
        </p:spPr>
        <p:txBody>
          <a:bodyPr wrap="square" rtlCol="0">
            <a:spAutoFit/>
          </a:bodyPr>
          <a:lstStyle/>
          <a:p>
            <a:pPr>
              <a:lnSpc>
                <a:spcPct val="150000"/>
              </a:lnSpc>
              <a:spcBef>
                <a:spcPts val="600"/>
              </a:spcBef>
              <a:spcAft>
                <a:spcPts val="600"/>
              </a:spcAft>
            </a:pPr>
            <a:r>
              <a:rPr lang="en-US" altLang="ja-JP" dirty="0">
                <a:latin typeface="BIZ UDPゴシック" panose="020B0400000000000000" pitchFamily="50" charset="-128"/>
                <a:ea typeface="BIZ UDPゴシック" panose="020B0400000000000000" pitchFamily="50" charset="-128"/>
              </a:rPr>
              <a:t>【</a:t>
            </a:r>
            <a:r>
              <a:rPr lang="ja-JP" altLang="en-US" dirty="0">
                <a:latin typeface="BIZ UDPゴシック" panose="020B0400000000000000" pitchFamily="50" charset="-128"/>
                <a:ea typeface="BIZ UDPゴシック" panose="020B0400000000000000" pitchFamily="50" charset="-128"/>
              </a:rPr>
              <a:t>方向性</a:t>
            </a:r>
            <a:r>
              <a:rPr lang="en-US" altLang="ja-JP" dirty="0">
                <a:latin typeface="BIZ UDPゴシック" panose="020B0400000000000000" pitchFamily="50" charset="-128"/>
                <a:ea typeface="BIZ UDPゴシック" panose="020B0400000000000000" pitchFamily="50" charset="-128"/>
              </a:rPr>
              <a:t>】</a:t>
            </a:r>
          </a:p>
          <a:p>
            <a:pPr marL="342900" indent="-342900">
              <a:lnSpc>
                <a:spcPct val="150000"/>
              </a:lnSpc>
              <a:spcBef>
                <a:spcPts val="600"/>
              </a:spcBef>
              <a:spcAft>
                <a:spcPts val="600"/>
              </a:spcAft>
              <a:buFont typeface="Wingdings" panose="05000000000000000000" pitchFamily="2" charset="2"/>
              <a:buChar char="l"/>
            </a:pPr>
            <a:r>
              <a:rPr lang="ja-JP" altLang="en-US" dirty="0">
                <a:latin typeface="BIZ UDPゴシック" panose="020B0400000000000000" pitchFamily="50" charset="-128"/>
                <a:ea typeface="BIZ UDPゴシック" panose="020B0400000000000000" pitchFamily="50" charset="-128"/>
              </a:rPr>
              <a:t>効果的・効率的に</a:t>
            </a:r>
            <a:r>
              <a:rPr lang="en-US" altLang="ja-JP" dirty="0">
                <a:latin typeface="BIZ UDPゴシック" panose="020B0400000000000000" pitchFamily="50" charset="-128"/>
                <a:ea typeface="BIZ UDPゴシック" panose="020B0400000000000000" pitchFamily="50" charset="-128"/>
              </a:rPr>
              <a:t>VOC</a:t>
            </a:r>
            <a:r>
              <a:rPr lang="ja-JP" altLang="en-US" dirty="0">
                <a:latin typeface="BIZ UDPゴシック" panose="020B0400000000000000" pitchFamily="50" charset="-128"/>
                <a:ea typeface="BIZ UDPゴシック" panose="020B0400000000000000" pitchFamily="50" charset="-128"/>
              </a:rPr>
              <a:t>排出削減対策を推進していくためには、引き続き</a:t>
            </a:r>
            <a:r>
              <a:rPr lang="en-US" altLang="ja-JP" dirty="0">
                <a:latin typeface="BIZ UDPゴシック" panose="020B0400000000000000" pitchFamily="50" charset="-128"/>
                <a:ea typeface="BIZ UDPゴシック" panose="020B0400000000000000" pitchFamily="50" charset="-128"/>
              </a:rPr>
              <a:t>VOC</a:t>
            </a:r>
            <a:r>
              <a:rPr lang="ja-JP" altLang="en-US" dirty="0">
                <a:latin typeface="BIZ UDPゴシック" panose="020B0400000000000000" pitchFamily="50" charset="-128"/>
                <a:ea typeface="BIZ UDPゴシック" panose="020B0400000000000000" pitchFamily="50" charset="-128"/>
              </a:rPr>
              <a:t>総量を化学物質管理制度の府独自指定物質に位置付け、事業活動の実態に即し、事業者が自主的に柔軟な対策を取ることのできる管理的手法による対策を中心に推進していくべき。</a:t>
            </a:r>
            <a:endParaRPr lang="en-US" altLang="ja-JP" dirty="0">
              <a:latin typeface="BIZ UDPゴシック" panose="020B0400000000000000" pitchFamily="50" charset="-128"/>
              <a:ea typeface="BIZ UDPゴシック" panose="020B0400000000000000" pitchFamily="50" charset="-128"/>
            </a:endParaRPr>
          </a:p>
          <a:p>
            <a:pPr marL="342900" indent="-342900">
              <a:lnSpc>
                <a:spcPct val="150000"/>
              </a:lnSpc>
              <a:spcBef>
                <a:spcPts val="600"/>
              </a:spcBef>
              <a:spcAft>
                <a:spcPts val="600"/>
              </a:spcAft>
              <a:buFont typeface="Wingdings" panose="05000000000000000000" pitchFamily="2" charset="2"/>
              <a:buChar char="l"/>
            </a:pPr>
            <a:r>
              <a:rPr lang="ja-JP" altLang="en-US" dirty="0">
                <a:latin typeface="BIZ UDPゴシック" panose="020B0400000000000000" pitchFamily="50" charset="-128"/>
                <a:ea typeface="BIZ UDPゴシック" panose="020B0400000000000000" pitchFamily="50" charset="-128"/>
              </a:rPr>
              <a:t>現行条例に基づく排出規制については、大気濃度改善への費用対効果、事業者の自主的取組みの促進、運用面の課題等を鑑み</a:t>
            </a:r>
            <a:r>
              <a:rPr lang="ja-JP" altLang="en-US" dirty="0" smtClean="0">
                <a:latin typeface="BIZ UDPゴシック" panose="020B0400000000000000" pitchFamily="50" charset="-128"/>
                <a:ea typeface="BIZ UDPゴシック" panose="020B0400000000000000" pitchFamily="50" charset="-128"/>
              </a:rPr>
              <a:t>、</a:t>
            </a:r>
            <a:r>
              <a:rPr lang="en-US" altLang="ja-JP" dirty="0" smtClean="0">
                <a:latin typeface="BIZ UDPゴシック" panose="020B0400000000000000" pitchFamily="50" charset="-128"/>
                <a:ea typeface="BIZ UDPゴシック" panose="020B0400000000000000" pitchFamily="50" charset="-128"/>
              </a:rPr>
              <a:t>Ox</a:t>
            </a:r>
            <a:r>
              <a:rPr lang="ja-JP" altLang="en-US" dirty="0" smtClean="0">
                <a:latin typeface="BIZ UDPゴシック" panose="020B0400000000000000" pitchFamily="50" charset="-128"/>
                <a:ea typeface="BIZ UDPゴシック" panose="020B0400000000000000" pitchFamily="50" charset="-128"/>
              </a:rPr>
              <a:t>生成</a:t>
            </a:r>
            <a:r>
              <a:rPr lang="ja-JP" altLang="en-US" dirty="0">
                <a:latin typeface="BIZ UDPゴシック" panose="020B0400000000000000" pitchFamily="50" charset="-128"/>
                <a:ea typeface="BIZ UDPゴシック" panose="020B0400000000000000" pitchFamily="50" charset="-128"/>
              </a:rPr>
              <a:t>能に着目した排出源や排出状況に応じた有効な対策等といったより効果的な対策の方向性が国において定まるまでの間は廃止し、排出規制は法制度のみに基づき実施することが適当。</a:t>
            </a:r>
            <a:endParaRPr lang="en-US" altLang="ja-JP"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898380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Isosceles Triangle 16">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コンテンツ プレースホルダー 2">
            <a:extLst>
              <a:ext uri="{FF2B5EF4-FFF2-40B4-BE49-F238E27FC236}">
                <a16:creationId xmlns:a16="http://schemas.microsoft.com/office/drawing/2014/main" id="{05ADD1FD-B8E1-4269-9E3E-EE859BB3786D}"/>
              </a:ext>
            </a:extLst>
          </p:cNvPr>
          <p:cNvSpPr txBox="1">
            <a:spLocks/>
          </p:cNvSpPr>
          <p:nvPr/>
        </p:nvSpPr>
        <p:spPr>
          <a:xfrm>
            <a:off x="916213" y="1373290"/>
            <a:ext cx="8393587" cy="5199788"/>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nSpc>
                <a:spcPct val="150000"/>
              </a:lnSpc>
              <a:buFont typeface="Wingdings 3" charset="2"/>
              <a:buNone/>
            </a:pPr>
            <a:r>
              <a:rPr lang="en-US" altLang="ja-JP" sz="1600" dirty="0">
                <a:solidFill>
                  <a:schemeClr val="tx1"/>
                </a:solidFill>
                <a:latin typeface="BIZ UDPゴシック" panose="020B0400000000000000" pitchFamily="50" charset="-128"/>
                <a:ea typeface="BIZ UDPゴシック" panose="020B0400000000000000" pitchFamily="50" charset="-128"/>
              </a:rPr>
              <a:t>【</a:t>
            </a:r>
            <a:r>
              <a:rPr lang="ja-JP" altLang="en-US" sz="1600" dirty="0">
                <a:solidFill>
                  <a:schemeClr val="tx1"/>
                </a:solidFill>
                <a:latin typeface="BIZ UDPゴシック" panose="020B0400000000000000" pitchFamily="50" charset="-128"/>
                <a:ea typeface="BIZ UDPゴシック" panose="020B0400000000000000" pitchFamily="50" charset="-128"/>
              </a:rPr>
              <a:t>考え方①</a:t>
            </a:r>
            <a:r>
              <a:rPr lang="en-US" altLang="ja-JP" sz="1600" dirty="0">
                <a:solidFill>
                  <a:schemeClr val="tx1"/>
                </a:solidFill>
                <a:latin typeface="BIZ UDPゴシック" panose="020B0400000000000000" pitchFamily="50" charset="-128"/>
                <a:ea typeface="BIZ UDPゴシック" panose="020B0400000000000000" pitchFamily="50" charset="-128"/>
              </a:rPr>
              <a:t>】</a:t>
            </a:r>
          </a:p>
          <a:p>
            <a:pPr marL="0" indent="0">
              <a:lnSpc>
                <a:spcPct val="150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・法に先駆けて実施した現行の府条例の排出規制や「</a:t>
            </a:r>
            <a:r>
              <a:rPr lang="en-US" altLang="ja-JP" sz="1600" dirty="0">
                <a:solidFill>
                  <a:schemeClr val="tx1"/>
                </a:solidFill>
                <a:latin typeface="BIZ UDPゴシック" panose="020B0400000000000000" pitchFamily="50" charset="-128"/>
                <a:ea typeface="BIZ UDPゴシック" panose="020B0400000000000000" pitchFamily="50" charset="-128"/>
              </a:rPr>
              <a:t>VOC</a:t>
            </a:r>
            <a:r>
              <a:rPr lang="ja-JP" altLang="en-US" sz="1600" dirty="0">
                <a:solidFill>
                  <a:schemeClr val="tx1"/>
                </a:solidFill>
                <a:latin typeface="BIZ UDPゴシック" panose="020B0400000000000000" pitchFamily="50" charset="-128"/>
                <a:ea typeface="BIZ UDPゴシック" panose="020B0400000000000000" pitchFamily="50" charset="-128"/>
              </a:rPr>
              <a:t>総量」を対象とした化学物質管理制度は、</a:t>
            </a:r>
            <a:r>
              <a:rPr lang="en-US" altLang="ja-JP" sz="1600" dirty="0">
                <a:solidFill>
                  <a:schemeClr val="tx1"/>
                </a:solidFill>
                <a:latin typeface="BIZ UDPゴシック" panose="020B0400000000000000" pitchFamily="50" charset="-128"/>
                <a:ea typeface="BIZ UDPゴシック" panose="020B0400000000000000" pitchFamily="50" charset="-128"/>
              </a:rPr>
              <a:t>VOC</a:t>
            </a:r>
            <a:r>
              <a:rPr lang="ja-JP" altLang="en-US" sz="1600" dirty="0">
                <a:solidFill>
                  <a:schemeClr val="tx1"/>
                </a:solidFill>
                <a:latin typeface="BIZ UDPゴシック" panose="020B0400000000000000" pitchFamily="50" charset="-128"/>
                <a:ea typeface="BIZ UDPゴシック" panose="020B0400000000000000" pitchFamily="50" charset="-128"/>
              </a:rPr>
              <a:t>排出削減及び府内事業者への</a:t>
            </a:r>
            <a:r>
              <a:rPr lang="en-US" altLang="ja-JP" sz="1600" dirty="0">
                <a:solidFill>
                  <a:schemeClr val="tx1"/>
                </a:solidFill>
                <a:latin typeface="BIZ UDPゴシック" panose="020B0400000000000000" pitchFamily="50" charset="-128"/>
                <a:ea typeface="BIZ UDPゴシック" panose="020B0400000000000000" pitchFamily="50" charset="-128"/>
              </a:rPr>
              <a:t>VOC</a:t>
            </a:r>
            <a:r>
              <a:rPr lang="ja-JP" altLang="en-US" sz="1600" dirty="0">
                <a:solidFill>
                  <a:schemeClr val="tx1"/>
                </a:solidFill>
                <a:latin typeface="BIZ UDPゴシック" panose="020B0400000000000000" pitchFamily="50" charset="-128"/>
                <a:ea typeface="BIZ UDPゴシック" panose="020B0400000000000000" pitchFamily="50" charset="-128"/>
              </a:rPr>
              <a:t>削減対策の意識向上に有効であった。</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lnSpc>
                <a:spcPct val="150000"/>
              </a:lnSpc>
              <a:buFont typeface="Wingdings 3" charset="2"/>
              <a:buNone/>
            </a:pPr>
            <a:r>
              <a:rPr lang="ja-JP" altLang="en-US" sz="1600" dirty="0">
                <a:solidFill>
                  <a:schemeClr val="tx1"/>
                </a:solidFill>
                <a:latin typeface="BIZ UDPゴシック" panose="020B0400000000000000" pitchFamily="50" charset="-128"/>
                <a:ea typeface="BIZ UDPゴシック" panose="020B0400000000000000" pitchFamily="50" charset="-128"/>
              </a:rPr>
              <a:t>・一方、光化学オキシダントにかかる環境基準は依然未達成であり、府域の</a:t>
            </a:r>
            <a:r>
              <a:rPr lang="en-US" altLang="ja-JP" sz="1600" dirty="0">
                <a:solidFill>
                  <a:schemeClr val="tx1"/>
                </a:solidFill>
                <a:latin typeface="BIZ UDPゴシック" panose="020B0400000000000000" pitchFamily="50" charset="-128"/>
                <a:ea typeface="BIZ UDPゴシック" panose="020B0400000000000000" pitchFamily="50" charset="-128"/>
              </a:rPr>
              <a:t>NMHC</a:t>
            </a:r>
            <a:r>
              <a:rPr lang="ja-JP" altLang="en-US" sz="1600" dirty="0">
                <a:solidFill>
                  <a:schemeClr val="tx1"/>
                </a:solidFill>
                <a:latin typeface="BIZ UDPゴシック" panose="020B0400000000000000" pitchFamily="50" charset="-128"/>
                <a:ea typeface="BIZ UDPゴシック" panose="020B0400000000000000" pitchFamily="50" charset="-128"/>
              </a:rPr>
              <a:t>濃度推移をみると、大気汚染防止法による規制開始時は削減効果が見られたが、それ以外については</a:t>
            </a:r>
            <a:r>
              <a:rPr lang="en-US" altLang="ja-JP" sz="1600" dirty="0">
                <a:solidFill>
                  <a:schemeClr val="tx1"/>
                </a:solidFill>
                <a:latin typeface="BIZ UDPゴシック" panose="020B0400000000000000" pitchFamily="50" charset="-128"/>
                <a:ea typeface="BIZ UDPゴシック" panose="020B0400000000000000" pitchFamily="50" charset="-128"/>
              </a:rPr>
              <a:t>VOC</a:t>
            </a:r>
            <a:r>
              <a:rPr lang="ja-JP" altLang="en-US" sz="1600" dirty="0">
                <a:solidFill>
                  <a:schemeClr val="tx1"/>
                </a:solidFill>
                <a:latin typeface="BIZ UDPゴシック" panose="020B0400000000000000" pitchFamily="50" charset="-128"/>
                <a:ea typeface="BIZ UDPゴシック" panose="020B0400000000000000" pitchFamily="50" charset="-128"/>
              </a:rPr>
              <a:t>排出量の推移とは傾向が異なっている点も多く、濃度への影響は固定発生源以外の要因が大きいと考えられる。特にここ数年は排出規制以外に様々な固定発生源対策が取られ取組みが行き渡っているにもかかわらず濃度はほぼ横ばいの状況であることから、近年は条例排出規制による大気濃度改善への寄与割合は小さいと考えられる。</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lnSpc>
                <a:spcPct val="150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処理装置の設置や管理等を義務付ける設備構造基準を主とした条例届出施設規制は、その効果が大気濃度改善への寄与割合が小さく因果関係が明確とは言えない現状において、引き続き運用するには過大な管理コストがかかり、得られる費用対効果が薄いものと考えられる。</a:t>
            </a:r>
            <a:endParaRPr lang="en-US" altLang="ja-JP" sz="1600" strike="sngStrike" dirty="0">
              <a:solidFill>
                <a:schemeClr val="tx1"/>
              </a:solidFill>
              <a:latin typeface="BIZ UDPゴシック" panose="020B0400000000000000" pitchFamily="50" charset="-128"/>
              <a:ea typeface="BIZ UDPゴシック" panose="020B0400000000000000" pitchFamily="50" charset="-128"/>
            </a:endParaRPr>
          </a:p>
        </p:txBody>
      </p:sp>
      <p:sp>
        <p:nvSpPr>
          <p:cNvPr id="8" name="スライド番号プレースホルダー 3">
            <a:extLst>
              <a:ext uri="{FF2B5EF4-FFF2-40B4-BE49-F238E27FC236}">
                <a16:creationId xmlns:a16="http://schemas.microsoft.com/office/drawing/2014/main" id="{4DC6BC96-6A6F-48BB-AFAA-F3966A0FBCFB}"/>
              </a:ext>
            </a:extLst>
          </p:cNvPr>
          <p:cNvSpPr txBox="1">
            <a:spLocks/>
          </p:cNvSpPr>
          <p:nvPr/>
        </p:nvSpPr>
        <p:spPr>
          <a:xfrm>
            <a:off x="9350787" y="6041364"/>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6</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
        <p:nvSpPr>
          <p:cNvPr id="11" name="タイトル 1">
            <a:extLst>
              <a:ext uri="{FF2B5EF4-FFF2-40B4-BE49-F238E27FC236}">
                <a16:creationId xmlns:a16="http://schemas.microsoft.com/office/drawing/2014/main" id="{B6A9510B-8A3C-425B-BF82-E5C1D9B03489}"/>
              </a:ext>
            </a:extLst>
          </p:cNvPr>
          <p:cNvSpPr>
            <a:spLocks noGrp="1"/>
          </p:cNvSpPr>
          <p:nvPr>
            <p:ph type="title"/>
          </p:nvPr>
        </p:nvSpPr>
        <p:spPr>
          <a:xfrm>
            <a:off x="1083472" y="609600"/>
            <a:ext cx="8006740" cy="1320800"/>
          </a:xfrm>
        </p:spPr>
        <p:txBody>
          <a:bodyPr>
            <a:normAutofit/>
          </a:bodyPr>
          <a:lstStyle/>
          <a:p>
            <a:r>
              <a:rPr lang="ja-JP" altLang="en-US" sz="2400" dirty="0">
                <a:latin typeface="BIZ UDPゴシック" panose="020B0400000000000000" pitchFamily="50" charset="-128"/>
                <a:ea typeface="BIZ UDPゴシック" panose="020B0400000000000000" pitchFamily="50" charset="-128"/>
              </a:rPr>
              <a:t>論点②　　府域の地域特性を考慮した排出規制と管理的</a:t>
            </a:r>
            <a:r>
              <a:rPr lang="en-US" altLang="ja-JP" sz="2400" dirty="0">
                <a:latin typeface="BIZ UDPゴシック" panose="020B0400000000000000" pitchFamily="50" charset="-128"/>
                <a:ea typeface="BIZ UDPゴシック" panose="020B0400000000000000" pitchFamily="50" charset="-128"/>
              </a:rPr>
              <a:t/>
            </a:r>
            <a:br>
              <a:rPr lang="en-US" altLang="ja-JP" sz="2400" dirty="0">
                <a:latin typeface="BIZ UDPゴシック" panose="020B0400000000000000" pitchFamily="50" charset="-128"/>
                <a:ea typeface="BIZ UDPゴシック" panose="020B0400000000000000" pitchFamily="50" charset="-128"/>
              </a:rPr>
            </a:br>
            <a:r>
              <a:rPr lang="ja-JP" altLang="en-US" sz="2400" dirty="0">
                <a:latin typeface="BIZ UDPゴシック" panose="020B0400000000000000" pitchFamily="50" charset="-128"/>
                <a:ea typeface="BIZ UDPゴシック" panose="020B0400000000000000" pitchFamily="50" charset="-128"/>
              </a:rPr>
              <a:t>　　　　　　手法のバランスは、現状で問題ないか</a:t>
            </a:r>
            <a:endParaRPr lang="en-US" altLang="ja-JP" sz="24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96216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コンテンツ プレースホルダー 2">
            <a:extLst>
              <a:ext uri="{FF2B5EF4-FFF2-40B4-BE49-F238E27FC236}">
                <a16:creationId xmlns:a16="http://schemas.microsoft.com/office/drawing/2014/main" id="{DF3A15AC-020F-405B-B9B9-3E65EB5883D3}"/>
              </a:ext>
            </a:extLst>
          </p:cNvPr>
          <p:cNvSpPr txBox="1">
            <a:spLocks/>
          </p:cNvSpPr>
          <p:nvPr/>
        </p:nvSpPr>
        <p:spPr>
          <a:xfrm>
            <a:off x="875227" y="1270000"/>
            <a:ext cx="8475560" cy="5588000"/>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nSpc>
                <a:spcPct val="150000"/>
              </a:lnSpc>
              <a:buFont typeface="Wingdings 3" charset="2"/>
              <a:buNone/>
            </a:pPr>
            <a:r>
              <a:rPr lang="en-US" altLang="ja-JP" sz="1600" dirty="0">
                <a:solidFill>
                  <a:schemeClr val="tx1"/>
                </a:solidFill>
                <a:latin typeface="BIZ UDPゴシック" panose="020B0400000000000000" pitchFamily="50" charset="-128"/>
                <a:ea typeface="BIZ UDPゴシック" panose="020B0400000000000000" pitchFamily="50" charset="-128"/>
              </a:rPr>
              <a:t>【</a:t>
            </a:r>
            <a:r>
              <a:rPr lang="ja-JP" altLang="en-US" sz="1600" dirty="0">
                <a:solidFill>
                  <a:schemeClr val="tx1"/>
                </a:solidFill>
                <a:latin typeface="BIZ UDPゴシック" panose="020B0400000000000000" pitchFamily="50" charset="-128"/>
                <a:ea typeface="BIZ UDPゴシック" panose="020B0400000000000000" pitchFamily="50" charset="-128"/>
              </a:rPr>
              <a:t>考え方②</a:t>
            </a:r>
            <a:r>
              <a:rPr lang="en-US" altLang="ja-JP" sz="1600" dirty="0">
                <a:solidFill>
                  <a:schemeClr val="tx1"/>
                </a:solidFill>
                <a:latin typeface="BIZ UDPゴシック" panose="020B0400000000000000" pitchFamily="50" charset="-128"/>
                <a:ea typeface="BIZ UDPゴシック" panose="020B0400000000000000" pitchFamily="50" charset="-128"/>
              </a:rPr>
              <a:t>】</a:t>
            </a:r>
          </a:p>
          <a:p>
            <a:pPr marL="0" indent="0">
              <a:lnSpc>
                <a:spcPct val="150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・また、</a:t>
            </a:r>
            <a:r>
              <a:rPr lang="en-US" altLang="ja-JP" sz="1600" dirty="0">
                <a:solidFill>
                  <a:schemeClr val="tx1"/>
                </a:solidFill>
                <a:latin typeface="BIZ UDPゴシック" panose="020B0400000000000000" pitchFamily="50" charset="-128"/>
                <a:ea typeface="BIZ UDPゴシック" panose="020B0400000000000000" pitchFamily="50" charset="-128"/>
              </a:rPr>
              <a:t>VOC</a:t>
            </a:r>
            <a:r>
              <a:rPr lang="ja-JP" altLang="en-US" sz="1600" dirty="0">
                <a:solidFill>
                  <a:schemeClr val="tx1"/>
                </a:solidFill>
                <a:latin typeface="BIZ UDPゴシック" panose="020B0400000000000000" pitchFamily="50" charset="-128"/>
                <a:ea typeface="BIZ UDPゴシック" panose="020B0400000000000000" pitchFamily="50" charset="-128"/>
              </a:rPr>
              <a:t>排出削減には使用物質の代替、工程の変更、密閉度の向上等といった様々な対策がある中、設備構造基準の一律規制は、事業者による業種や業態ごとの現実的かつ効果的な対策検討に繋がらない面がある。　</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lnSpc>
                <a:spcPct val="150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・届出工場制度においては、発生源の実情に応じて最適の対策が選択できる制度であり大規模発生源からの削減に効果的ではあったが、対象工場数が少なく府域全体の</a:t>
            </a:r>
            <a:r>
              <a:rPr lang="en-US" altLang="ja-JP" sz="1600" dirty="0">
                <a:solidFill>
                  <a:schemeClr val="tx1"/>
                </a:solidFill>
                <a:latin typeface="BIZ UDPゴシック" panose="020B0400000000000000" pitchFamily="50" charset="-128"/>
                <a:ea typeface="BIZ UDPゴシック" panose="020B0400000000000000" pitchFamily="50" charset="-128"/>
              </a:rPr>
              <a:t>VOC</a:t>
            </a:r>
            <a:r>
              <a:rPr lang="ja-JP" altLang="en-US" sz="1600" dirty="0">
                <a:solidFill>
                  <a:schemeClr val="tx1"/>
                </a:solidFill>
                <a:latin typeface="BIZ UDPゴシック" panose="020B0400000000000000" pitchFamily="50" charset="-128"/>
                <a:ea typeface="BIZ UDPゴシック" panose="020B0400000000000000" pitchFamily="50" charset="-128"/>
              </a:rPr>
              <a:t>排出量における対象工場からの割合はごく一部であるとともに、事業者・行政双方にとって基準遵守状況の把握が困難であること、未届工場が対象工場の規模要件を満たしているかどうかが分かりにくいといった、運用面での課題がある。</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lnSpc>
                <a:spcPct val="150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・一方で、</a:t>
            </a:r>
            <a:r>
              <a:rPr lang="en-US" altLang="ja-JP" sz="1600" dirty="0">
                <a:solidFill>
                  <a:schemeClr val="tx1"/>
                </a:solidFill>
                <a:latin typeface="BIZ UDPゴシック" panose="020B0400000000000000" pitchFamily="50" charset="-128"/>
                <a:ea typeface="BIZ UDPゴシック" panose="020B0400000000000000" pitchFamily="50" charset="-128"/>
              </a:rPr>
              <a:t>VOC</a:t>
            </a:r>
            <a:r>
              <a:rPr lang="ja-JP" altLang="en-US" sz="1600" dirty="0">
                <a:solidFill>
                  <a:schemeClr val="tx1"/>
                </a:solidFill>
                <a:latin typeface="BIZ UDPゴシック" panose="020B0400000000000000" pitchFamily="50" charset="-128"/>
                <a:ea typeface="BIZ UDPゴシック" panose="020B0400000000000000" pitchFamily="50" charset="-128"/>
              </a:rPr>
              <a:t>総量も対象とした化学物質管理制度については、大阪府化学物質適正管理指針に基づき事業者の自主的な取組みを促進した結果、塗料や洗浄剤の非</a:t>
            </a:r>
            <a:r>
              <a:rPr lang="en-US" altLang="ja-JP" sz="1600" dirty="0">
                <a:solidFill>
                  <a:schemeClr val="tx1"/>
                </a:solidFill>
                <a:latin typeface="BIZ UDPゴシック" panose="020B0400000000000000" pitchFamily="50" charset="-128"/>
                <a:ea typeface="BIZ UDPゴシック" panose="020B0400000000000000" pitchFamily="50" charset="-128"/>
              </a:rPr>
              <a:t>VOC</a:t>
            </a:r>
            <a:r>
              <a:rPr lang="ja-JP" altLang="en-US" sz="1600" dirty="0">
                <a:solidFill>
                  <a:schemeClr val="tx1"/>
                </a:solidFill>
                <a:latin typeface="BIZ UDPゴシック" panose="020B0400000000000000" pitchFamily="50" charset="-128"/>
                <a:ea typeface="BIZ UDPゴシック" panose="020B0400000000000000" pitchFamily="50" charset="-128"/>
              </a:rPr>
              <a:t>化、製品製造原料である溶剤等の回収・再利用や洗浄液の温度低減等の工程の変更、配管等の密閉度の向上による漏洩防止といった、府内の多くの事業者の実態に応じた自主的な</a:t>
            </a:r>
            <a:r>
              <a:rPr lang="en-US" altLang="ja-JP" sz="1600" dirty="0">
                <a:solidFill>
                  <a:schemeClr val="tx1"/>
                </a:solidFill>
                <a:latin typeface="BIZ UDPゴシック" panose="020B0400000000000000" pitchFamily="50" charset="-128"/>
                <a:ea typeface="BIZ UDPゴシック" panose="020B0400000000000000" pitchFamily="50" charset="-128"/>
              </a:rPr>
              <a:t>VOC</a:t>
            </a:r>
            <a:r>
              <a:rPr lang="ja-JP" altLang="en-US" sz="1600" dirty="0">
                <a:solidFill>
                  <a:schemeClr val="tx1"/>
                </a:solidFill>
                <a:latin typeface="BIZ UDPゴシック" panose="020B0400000000000000" pitchFamily="50" charset="-128"/>
                <a:ea typeface="BIZ UDPゴシック" panose="020B0400000000000000" pitchFamily="50" charset="-128"/>
              </a:rPr>
              <a:t>削減対策が実施され、効果的な排出量の削減につながっていることが確認された。</a:t>
            </a:r>
            <a:endParaRPr lang="en-US" altLang="ja-JP" sz="1600" dirty="0">
              <a:solidFill>
                <a:schemeClr val="tx1"/>
              </a:solidFill>
              <a:latin typeface="BIZ UDPゴシック" panose="020B0400000000000000" pitchFamily="50" charset="-128"/>
              <a:ea typeface="BIZ UDPゴシック" panose="020B0400000000000000" pitchFamily="50" charset="-128"/>
            </a:endParaRPr>
          </a:p>
        </p:txBody>
      </p:sp>
      <p:sp>
        <p:nvSpPr>
          <p:cNvPr id="12" name="スライド番号プレースホルダー 3">
            <a:extLst>
              <a:ext uri="{FF2B5EF4-FFF2-40B4-BE49-F238E27FC236}">
                <a16:creationId xmlns:a16="http://schemas.microsoft.com/office/drawing/2014/main" id="{606350CA-5F02-496D-A5E0-39DC009E70CC}"/>
              </a:ext>
            </a:extLst>
          </p:cNvPr>
          <p:cNvSpPr txBox="1">
            <a:spLocks/>
          </p:cNvSpPr>
          <p:nvPr/>
        </p:nvSpPr>
        <p:spPr>
          <a:xfrm>
            <a:off x="9350787" y="6041364"/>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7</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
        <p:nvSpPr>
          <p:cNvPr id="14" name="タイトル 1">
            <a:extLst>
              <a:ext uri="{FF2B5EF4-FFF2-40B4-BE49-F238E27FC236}">
                <a16:creationId xmlns:a16="http://schemas.microsoft.com/office/drawing/2014/main" id="{D9D29B68-66F8-49C6-B1D4-B6CB0D1B49FA}"/>
              </a:ext>
            </a:extLst>
          </p:cNvPr>
          <p:cNvSpPr>
            <a:spLocks noGrp="1"/>
          </p:cNvSpPr>
          <p:nvPr>
            <p:ph type="title"/>
          </p:nvPr>
        </p:nvSpPr>
        <p:spPr>
          <a:xfrm>
            <a:off x="1083472" y="609600"/>
            <a:ext cx="8006740" cy="1320800"/>
          </a:xfrm>
        </p:spPr>
        <p:txBody>
          <a:bodyPr>
            <a:normAutofit/>
          </a:bodyPr>
          <a:lstStyle/>
          <a:p>
            <a:r>
              <a:rPr lang="ja-JP" altLang="en-US" sz="2400" dirty="0">
                <a:latin typeface="BIZ UDPゴシック" panose="020B0400000000000000" pitchFamily="50" charset="-128"/>
                <a:ea typeface="BIZ UDPゴシック" panose="020B0400000000000000" pitchFamily="50" charset="-128"/>
              </a:rPr>
              <a:t>論点②　　府域の地域特性を考慮した排出規制と管理的</a:t>
            </a:r>
            <a:r>
              <a:rPr lang="en-US" altLang="ja-JP" sz="2400" dirty="0">
                <a:latin typeface="BIZ UDPゴシック" panose="020B0400000000000000" pitchFamily="50" charset="-128"/>
                <a:ea typeface="BIZ UDPゴシック" panose="020B0400000000000000" pitchFamily="50" charset="-128"/>
              </a:rPr>
              <a:t/>
            </a:r>
            <a:br>
              <a:rPr lang="en-US" altLang="ja-JP" sz="2400" dirty="0">
                <a:latin typeface="BIZ UDPゴシック" panose="020B0400000000000000" pitchFamily="50" charset="-128"/>
                <a:ea typeface="BIZ UDPゴシック" panose="020B0400000000000000" pitchFamily="50" charset="-128"/>
              </a:rPr>
            </a:br>
            <a:r>
              <a:rPr lang="ja-JP" altLang="en-US" sz="2400" dirty="0">
                <a:latin typeface="BIZ UDPゴシック" panose="020B0400000000000000" pitchFamily="50" charset="-128"/>
                <a:ea typeface="BIZ UDPゴシック" panose="020B0400000000000000" pitchFamily="50" charset="-128"/>
              </a:rPr>
              <a:t>　　　　　　手法のバランスは、現状で問題ないか</a:t>
            </a:r>
            <a:endParaRPr lang="en-US" altLang="ja-JP" sz="24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46670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コンテンツ プレースホルダー 2">
            <a:extLst>
              <a:ext uri="{FF2B5EF4-FFF2-40B4-BE49-F238E27FC236}">
                <a16:creationId xmlns:a16="http://schemas.microsoft.com/office/drawing/2014/main" id="{FB205F60-7B2A-44D8-A9B6-DC04D142CDA5}"/>
              </a:ext>
            </a:extLst>
          </p:cNvPr>
          <p:cNvSpPr txBox="1">
            <a:spLocks/>
          </p:cNvSpPr>
          <p:nvPr/>
        </p:nvSpPr>
        <p:spPr>
          <a:xfrm>
            <a:off x="779919" y="1482965"/>
            <a:ext cx="8475560" cy="4740961"/>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nSpc>
                <a:spcPct val="150000"/>
              </a:lnSpc>
              <a:buFont typeface="Wingdings 3" charset="2"/>
              <a:buNone/>
            </a:pPr>
            <a:r>
              <a:rPr lang="en-US" altLang="ja-JP" sz="1600" dirty="0">
                <a:solidFill>
                  <a:schemeClr val="tx1"/>
                </a:solidFill>
                <a:latin typeface="BIZ UDPゴシック" panose="020B0400000000000000" pitchFamily="50" charset="-128"/>
                <a:ea typeface="BIZ UDPゴシック" panose="020B0400000000000000" pitchFamily="50" charset="-128"/>
              </a:rPr>
              <a:t>【</a:t>
            </a:r>
            <a:r>
              <a:rPr lang="ja-JP" altLang="en-US" sz="1600" dirty="0">
                <a:solidFill>
                  <a:schemeClr val="tx1"/>
                </a:solidFill>
                <a:latin typeface="BIZ UDPゴシック" panose="020B0400000000000000" pitchFamily="50" charset="-128"/>
                <a:ea typeface="BIZ UDPゴシック" panose="020B0400000000000000" pitchFamily="50" charset="-128"/>
              </a:rPr>
              <a:t>考え方③</a:t>
            </a:r>
            <a:r>
              <a:rPr lang="en-US" altLang="ja-JP" sz="1600" dirty="0">
                <a:solidFill>
                  <a:schemeClr val="tx1"/>
                </a:solidFill>
                <a:latin typeface="BIZ UDPゴシック" panose="020B0400000000000000" pitchFamily="50" charset="-128"/>
                <a:ea typeface="BIZ UDPゴシック" panose="020B0400000000000000" pitchFamily="50" charset="-128"/>
              </a:rPr>
              <a:t>】</a:t>
            </a:r>
          </a:p>
          <a:p>
            <a:pPr marL="0" indent="0">
              <a:lnSpc>
                <a:spcPct val="150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・以上のことから、排出規制と管理制度の定量的な効果検証は困難であるが、効果的・効率的に</a:t>
            </a:r>
            <a:r>
              <a:rPr lang="en-US" altLang="ja-JP" sz="1600" dirty="0">
                <a:solidFill>
                  <a:schemeClr val="tx1"/>
                </a:solidFill>
                <a:latin typeface="BIZ UDPゴシック" panose="020B0400000000000000" pitchFamily="50" charset="-128"/>
                <a:ea typeface="BIZ UDPゴシック" panose="020B0400000000000000" pitchFamily="50" charset="-128"/>
              </a:rPr>
              <a:t>VOC</a:t>
            </a:r>
            <a:r>
              <a:rPr lang="ja-JP" altLang="en-US" sz="1600" dirty="0">
                <a:solidFill>
                  <a:schemeClr val="tx1"/>
                </a:solidFill>
                <a:latin typeface="BIZ UDPゴシック" panose="020B0400000000000000" pitchFamily="50" charset="-128"/>
                <a:ea typeface="BIZ UDPゴシック" panose="020B0400000000000000" pitchFamily="50" charset="-128"/>
              </a:rPr>
              <a:t>排出削減対策を推進していくためには、引き続き</a:t>
            </a:r>
            <a:r>
              <a:rPr lang="en-US" altLang="ja-JP" sz="1600" dirty="0">
                <a:solidFill>
                  <a:schemeClr val="tx1"/>
                </a:solidFill>
                <a:latin typeface="BIZ UDPゴシック" panose="020B0400000000000000" pitchFamily="50" charset="-128"/>
                <a:ea typeface="BIZ UDPゴシック" panose="020B0400000000000000" pitchFamily="50" charset="-128"/>
              </a:rPr>
              <a:t>VOC</a:t>
            </a:r>
            <a:r>
              <a:rPr lang="ja-JP" altLang="en-US" sz="1600" dirty="0">
                <a:solidFill>
                  <a:schemeClr val="tx1"/>
                </a:solidFill>
                <a:latin typeface="BIZ UDPゴシック" panose="020B0400000000000000" pitchFamily="50" charset="-128"/>
                <a:ea typeface="BIZ UDPゴシック" panose="020B0400000000000000" pitchFamily="50" charset="-128"/>
              </a:rPr>
              <a:t>総量を管理制度の府独自指定物質に位置付け、事業活動の実態に即し、事業者が自主的に柔軟な対策を取ることのできる管理的手法による対策を中心に推進していくべきではないか。</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lnSpc>
                <a:spcPct val="150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・現行条例に基づく排出規制については、</a:t>
            </a:r>
            <a:r>
              <a:rPr lang="en-US" altLang="ja-JP" sz="1600" dirty="0">
                <a:solidFill>
                  <a:schemeClr val="tx1"/>
                </a:solidFill>
                <a:latin typeface="BIZ UDPゴシック" panose="020B0400000000000000" pitchFamily="50" charset="-128"/>
                <a:ea typeface="BIZ UDPゴシック" panose="020B0400000000000000" pitchFamily="50" charset="-128"/>
              </a:rPr>
              <a:t>VOC</a:t>
            </a:r>
            <a:r>
              <a:rPr lang="ja-JP" altLang="en-US" sz="1600" dirty="0">
                <a:solidFill>
                  <a:schemeClr val="tx1"/>
                </a:solidFill>
                <a:latin typeface="BIZ UDPゴシック" panose="020B0400000000000000" pitchFamily="50" charset="-128"/>
                <a:ea typeface="BIZ UDPゴシック" panose="020B0400000000000000" pitchFamily="50" charset="-128"/>
              </a:rPr>
              <a:t>排出量削減に一定の効果はあったものの、大気濃度改善への費用対効果、事業者の自主的取組みの促進、運用面の課題等を鑑み</a:t>
            </a:r>
            <a:r>
              <a:rPr lang="ja-JP" altLang="en-US" sz="1600" dirty="0" smtClean="0">
                <a:solidFill>
                  <a:schemeClr val="tx1"/>
                </a:solidFill>
                <a:latin typeface="BIZ UDPゴシック" panose="020B0400000000000000" pitchFamily="50" charset="-128"/>
                <a:ea typeface="BIZ UDPゴシック" panose="020B0400000000000000" pitchFamily="50" charset="-128"/>
              </a:rPr>
              <a:t>、</a:t>
            </a:r>
            <a:r>
              <a:rPr lang="en-US" altLang="ja-JP" sz="1600" dirty="0" smtClean="0">
                <a:solidFill>
                  <a:schemeClr val="tx1"/>
                </a:solidFill>
                <a:latin typeface="BIZ UDPゴシック" panose="020B0400000000000000" pitchFamily="50" charset="-128"/>
                <a:ea typeface="BIZ UDPゴシック" panose="020B0400000000000000" pitchFamily="50" charset="-128"/>
              </a:rPr>
              <a:t>Ox</a:t>
            </a:r>
            <a:r>
              <a:rPr lang="ja-JP" altLang="en-US" sz="1600" dirty="0" smtClean="0">
                <a:solidFill>
                  <a:schemeClr val="tx1"/>
                </a:solidFill>
                <a:latin typeface="BIZ UDPゴシック" panose="020B0400000000000000" pitchFamily="50" charset="-128"/>
                <a:ea typeface="BIZ UDPゴシック" panose="020B0400000000000000" pitchFamily="50" charset="-128"/>
              </a:rPr>
              <a:t>生成</a:t>
            </a:r>
            <a:r>
              <a:rPr lang="ja-JP" altLang="en-US" sz="1600" dirty="0">
                <a:solidFill>
                  <a:schemeClr val="tx1"/>
                </a:solidFill>
                <a:latin typeface="BIZ UDPゴシック" panose="020B0400000000000000" pitchFamily="50" charset="-128"/>
                <a:ea typeface="BIZ UDPゴシック" panose="020B0400000000000000" pitchFamily="50" charset="-128"/>
              </a:rPr>
              <a:t>能に着目した排出源や排出状況に応じた有効な対策等といったより効果的な対策の方向性が国において定まった段階で新たな排出規制のあり方を検討することとし、それまでの間の排出規制は排出量が一定規模以上の施設を対象としている法制度のみに基づき実施し、条例制度は一旦廃止することが適当ではないか。</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lnSpc>
                <a:spcPct val="150000"/>
              </a:lnSpc>
              <a:buNone/>
            </a:pPr>
            <a:endParaRPr lang="en-US" altLang="ja-JP" sz="1600" dirty="0">
              <a:solidFill>
                <a:schemeClr val="tx1"/>
              </a:solidFill>
              <a:latin typeface="BIZ UDPゴシック" panose="020B0400000000000000" pitchFamily="50" charset="-128"/>
              <a:ea typeface="BIZ UDPゴシック" panose="020B0400000000000000" pitchFamily="50" charset="-128"/>
            </a:endParaRPr>
          </a:p>
        </p:txBody>
      </p:sp>
      <p:sp>
        <p:nvSpPr>
          <p:cNvPr id="14" name="タイトル 1">
            <a:extLst>
              <a:ext uri="{FF2B5EF4-FFF2-40B4-BE49-F238E27FC236}">
                <a16:creationId xmlns:a16="http://schemas.microsoft.com/office/drawing/2014/main" id="{8D18608A-2B1C-487E-BDCC-D7B76668FC9E}"/>
              </a:ext>
            </a:extLst>
          </p:cNvPr>
          <p:cNvSpPr>
            <a:spLocks noGrp="1"/>
          </p:cNvSpPr>
          <p:nvPr>
            <p:ph type="title"/>
          </p:nvPr>
        </p:nvSpPr>
        <p:spPr>
          <a:xfrm>
            <a:off x="949630" y="454473"/>
            <a:ext cx="8006740" cy="1320800"/>
          </a:xfrm>
        </p:spPr>
        <p:txBody>
          <a:bodyPr>
            <a:normAutofit/>
          </a:bodyPr>
          <a:lstStyle/>
          <a:p>
            <a:r>
              <a:rPr lang="ja-JP" altLang="en-US" sz="2400" dirty="0">
                <a:latin typeface="BIZ UDPゴシック" panose="020B0400000000000000" pitchFamily="50" charset="-128"/>
                <a:ea typeface="BIZ UDPゴシック" panose="020B0400000000000000" pitchFamily="50" charset="-128"/>
              </a:rPr>
              <a:t>論点②　　府域の地域特性を考慮した排出規制と管理的</a:t>
            </a:r>
            <a:r>
              <a:rPr lang="en-US" altLang="ja-JP" sz="2400" dirty="0">
                <a:latin typeface="BIZ UDPゴシック" panose="020B0400000000000000" pitchFamily="50" charset="-128"/>
                <a:ea typeface="BIZ UDPゴシック" panose="020B0400000000000000" pitchFamily="50" charset="-128"/>
              </a:rPr>
              <a:t/>
            </a:r>
            <a:br>
              <a:rPr lang="en-US" altLang="ja-JP" sz="2400" dirty="0">
                <a:latin typeface="BIZ UDPゴシック" panose="020B0400000000000000" pitchFamily="50" charset="-128"/>
                <a:ea typeface="BIZ UDPゴシック" panose="020B0400000000000000" pitchFamily="50" charset="-128"/>
              </a:rPr>
            </a:br>
            <a:r>
              <a:rPr lang="ja-JP" altLang="en-US" sz="2400" dirty="0">
                <a:latin typeface="BIZ UDPゴシック" panose="020B0400000000000000" pitchFamily="50" charset="-128"/>
                <a:ea typeface="BIZ UDPゴシック" panose="020B0400000000000000" pitchFamily="50" charset="-128"/>
              </a:rPr>
              <a:t>　　　　　　手法のバランスは、現状で問題ないか</a:t>
            </a:r>
            <a:endParaRPr lang="en-US" altLang="ja-JP" sz="2400" dirty="0">
              <a:latin typeface="BIZ UDPゴシック" panose="020B0400000000000000" pitchFamily="50" charset="-128"/>
              <a:ea typeface="BIZ UDPゴシック" panose="020B0400000000000000" pitchFamily="50" charset="-128"/>
            </a:endParaRPr>
          </a:p>
        </p:txBody>
      </p:sp>
      <p:sp>
        <p:nvSpPr>
          <p:cNvPr id="15" name="スライド番号プレースホルダー 3">
            <a:extLst>
              <a:ext uri="{FF2B5EF4-FFF2-40B4-BE49-F238E27FC236}">
                <a16:creationId xmlns:a16="http://schemas.microsoft.com/office/drawing/2014/main" id="{D2FD0BE8-119D-4044-9F9E-9A82F9B39424}"/>
              </a:ext>
            </a:extLst>
          </p:cNvPr>
          <p:cNvSpPr txBox="1">
            <a:spLocks/>
          </p:cNvSpPr>
          <p:nvPr/>
        </p:nvSpPr>
        <p:spPr>
          <a:xfrm>
            <a:off x="9350787" y="6041364"/>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8</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45356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タイトル 1">
            <a:extLst>
              <a:ext uri="{FF2B5EF4-FFF2-40B4-BE49-F238E27FC236}">
                <a16:creationId xmlns:a16="http://schemas.microsoft.com/office/drawing/2014/main" id="{9EA91C82-2EBD-454C-BB42-B075CD20E1B0}"/>
              </a:ext>
            </a:extLst>
          </p:cNvPr>
          <p:cNvSpPr>
            <a:spLocks noGrp="1"/>
          </p:cNvSpPr>
          <p:nvPr>
            <p:ph type="title"/>
          </p:nvPr>
        </p:nvSpPr>
        <p:spPr>
          <a:xfrm>
            <a:off x="1083472" y="609600"/>
            <a:ext cx="7710904" cy="1320800"/>
          </a:xfrm>
        </p:spPr>
        <p:txBody>
          <a:bodyPr>
            <a:normAutofit/>
          </a:bodyPr>
          <a:lstStyle/>
          <a:p>
            <a:r>
              <a:rPr lang="ja-JP" altLang="en-US" sz="2400" dirty="0">
                <a:latin typeface="BIZ UDPゴシック" panose="020B0400000000000000" pitchFamily="50" charset="-128"/>
                <a:ea typeface="BIZ UDPゴシック" panose="020B0400000000000000" pitchFamily="50" charset="-128"/>
              </a:rPr>
              <a:t>その他　　　家庭における日用品からの</a:t>
            </a:r>
            <a:r>
              <a:rPr lang="en-US" altLang="ja-JP" sz="2400" dirty="0">
                <a:latin typeface="BIZ UDPゴシック" panose="020B0400000000000000" pitchFamily="50" charset="-128"/>
                <a:ea typeface="BIZ UDPゴシック" panose="020B0400000000000000" pitchFamily="50" charset="-128"/>
              </a:rPr>
              <a:t>VOC</a:t>
            </a:r>
            <a:r>
              <a:rPr lang="ja-JP" altLang="en-US" sz="2400" dirty="0">
                <a:latin typeface="BIZ UDPゴシック" panose="020B0400000000000000" pitchFamily="50" charset="-128"/>
                <a:ea typeface="BIZ UDPゴシック" panose="020B0400000000000000" pitchFamily="50" charset="-128"/>
              </a:rPr>
              <a:t>排出削減に</a:t>
            </a:r>
            <a:r>
              <a:rPr lang="en-US" altLang="ja-JP" sz="2400" dirty="0">
                <a:latin typeface="BIZ UDPゴシック" panose="020B0400000000000000" pitchFamily="50" charset="-128"/>
                <a:ea typeface="BIZ UDPゴシック" panose="020B0400000000000000" pitchFamily="50" charset="-128"/>
              </a:rPr>
              <a:t/>
            </a:r>
            <a:br>
              <a:rPr lang="en-US" altLang="ja-JP" sz="2400" dirty="0">
                <a:latin typeface="BIZ UDPゴシック" panose="020B0400000000000000" pitchFamily="50" charset="-128"/>
                <a:ea typeface="BIZ UDPゴシック" panose="020B0400000000000000" pitchFamily="50" charset="-128"/>
              </a:rPr>
            </a:br>
            <a:r>
              <a:rPr lang="ja-JP" altLang="en-US" sz="2400" dirty="0">
                <a:latin typeface="BIZ UDPゴシック" panose="020B0400000000000000" pitchFamily="50" charset="-128"/>
                <a:ea typeface="BIZ UDPゴシック" panose="020B0400000000000000" pitchFamily="50" charset="-128"/>
              </a:rPr>
              <a:t>　　　　　　　対する取組み推進について</a:t>
            </a:r>
          </a:p>
        </p:txBody>
      </p:sp>
      <p:sp>
        <p:nvSpPr>
          <p:cNvPr id="14" name="テキスト ボックス 13">
            <a:extLst>
              <a:ext uri="{FF2B5EF4-FFF2-40B4-BE49-F238E27FC236}">
                <a16:creationId xmlns:a16="http://schemas.microsoft.com/office/drawing/2014/main" id="{BB3AC313-9BF0-404A-BFC3-0D3C2AD3EC45}"/>
              </a:ext>
            </a:extLst>
          </p:cNvPr>
          <p:cNvSpPr txBox="1"/>
          <p:nvPr/>
        </p:nvSpPr>
        <p:spPr>
          <a:xfrm>
            <a:off x="1083472" y="1930400"/>
            <a:ext cx="7993295" cy="4476610"/>
          </a:xfrm>
          <a:prstGeom prst="rect">
            <a:avLst/>
          </a:prstGeom>
          <a:noFill/>
          <a:ln>
            <a:solidFill>
              <a:schemeClr val="tx1"/>
            </a:solidFill>
          </a:ln>
        </p:spPr>
        <p:txBody>
          <a:bodyPr wrap="square" rtlCol="0">
            <a:spAutoFit/>
          </a:bodyPr>
          <a:lstStyle/>
          <a:p>
            <a:pPr>
              <a:lnSpc>
                <a:spcPct val="150000"/>
              </a:lnSpc>
              <a:spcBef>
                <a:spcPts val="600"/>
              </a:spcBef>
              <a:spcAft>
                <a:spcPts val="600"/>
              </a:spcAft>
            </a:pPr>
            <a:r>
              <a:rPr lang="en-US" altLang="ja-JP" sz="2000" dirty="0">
                <a:latin typeface="BIZ UDPゴシック" panose="020B0400000000000000" pitchFamily="50" charset="-128"/>
                <a:ea typeface="BIZ UDPゴシック" panose="020B0400000000000000" pitchFamily="50" charset="-128"/>
              </a:rPr>
              <a:t>【</a:t>
            </a:r>
            <a:r>
              <a:rPr lang="ja-JP" altLang="en-US" sz="2000" dirty="0">
                <a:latin typeface="BIZ UDPゴシック" panose="020B0400000000000000" pitchFamily="50" charset="-128"/>
                <a:ea typeface="BIZ UDPゴシック" panose="020B0400000000000000" pitchFamily="50" charset="-128"/>
              </a:rPr>
              <a:t>方向性</a:t>
            </a:r>
            <a:r>
              <a:rPr lang="en-US" altLang="ja-JP" sz="2000" dirty="0">
                <a:latin typeface="BIZ UDPゴシック" panose="020B0400000000000000" pitchFamily="50" charset="-128"/>
                <a:ea typeface="BIZ UDPゴシック" panose="020B0400000000000000" pitchFamily="50" charset="-128"/>
              </a:rPr>
              <a:t>】</a:t>
            </a:r>
          </a:p>
          <a:p>
            <a:pPr marL="342900" indent="-342900">
              <a:lnSpc>
                <a:spcPct val="150000"/>
              </a:lnSpc>
              <a:spcBef>
                <a:spcPts val="600"/>
              </a:spcBef>
              <a:spcAft>
                <a:spcPts val="600"/>
              </a:spcAft>
              <a:buFont typeface="Wingdings" panose="05000000000000000000" pitchFamily="2" charset="2"/>
              <a:buChar char="l"/>
            </a:pPr>
            <a:r>
              <a:rPr lang="ja-JP" altLang="en-US" sz="2000" dirty="0">
                <a:latin typeface="BIZ UDPゴシック" panose="020B0400000000000000" pitchFamily="50" charset="-128"/>
                <a:ea typeface="BIZ UDPゴシック" panose="020B0400000000000000" pitchFamily="50" charset="-128"/>
              </a:rPr>
              <a:t>家庭からの</a:t>
            </a:r>
            <a:r>
              <a:rPr lang="en-US" altLang="ja-JP" sz="2000" dirty="0">
                <a:latin typeface="BIZ UDPゴシック" panose="020B0400000000000000" pitchFamily="50" charset="-128"/>
                <a:ea typeface="BIZ UDPゴシック" panose="020B0400000000000000" pitchFamily="50" charset="-128"/>
              </a:rPr>
              <a:t>VOC</a:t>
            </a:r>
            <a:r>
              <a:rPr lang="ja-JP" altLang="en-US" sz="2000" dirty="0">
                <a:latin typeface="BIZ UDPゴシック" panose="020B0400000000000000" pitchFamily="50" charset="-128"/>
                <a:ea typeface="BIZ UDPゴシック" panose="020B0400000000000000" pitchFamily="50" charset="-128"/>
              </a:rPr>
              <a:t>排出量は全体排出量のうち２割程度と一定の排出量がある状況であることから、家庭における日用品からの</a:t>
            </a:r>
            <a:r>
              <a:rPr lang="en-US" altLang="ja-JP" sz="2000" dirty="0">
                <a:latin typeface="BIZ UDPゴシック" panose="020B0400000000000000" pitchFamily="50" charset="-128"/>
                <a:ea typeface="BIZ UDPゴシック" panose="020B0400000000000000" pitchFamily="50" charset="-128"/>
              </a:rPr>
              <a:t>VOC</a:t>
            </a:r>
            <a:r>
              <a:rPr lang="ja-JP" altLang="en-US" sz="2000" dirty="0">
                <a:latin typeface="BIZ UDPゴシック" panose="020B0400000000000000" pitchFamily="50" charset="-128"/>
                <a:ea typeface="BIZ UDPゴシック" panose="020B0400000000000000" pitchFamily="50" charset="-128"/>
              </a:rPr>
              <a:t>排出削減に対する取組みを推進するべき。</a:t>
            </a:r>
            <a:endParaRPr lang="en-US" altLang="ja-JP" sz="2000" dirty="0">
              <a:latin typeface="BIZ UDPゴシック" panose="020B0400000000000000" pitchFamily="50" charset="-128"/>
              <a:ea typeface="BIZ UDPゴシック" panose="020B0400000000000000" pitchFamily="50" charset="-128"/>
            </a:endParaRPr>
          </a:p>
          <a:p>
            <a:pPr marL="342900" indent="-342900">
              <a:lnSpc>
                <a:spcPct val="150000"/>
              </a:lnSpc>
              <a:spcBef>
                <a:spcPts val="600"/>
              </a:spcBef>
              <a:spcAft>
                <a:spcPts val="600"/>
              </a:spcAft>
              <a:buFont typeface="Wingdings" panose="05000000000000000000" pitchFamily="2" charset="2"/>
              <a:buChar char="l"/>
            </a:pPr>
            <a:r>
              <a:rPr lang="ja-JP" altLang="en-US" sz="2000" dirty="0">
                <a:latin typeface="BIZ UDPゴシック" panose="020B0400000000000000" pitchFamily="50" charset="-128"/>
                <a:ea typeface="BIZ UDPゴシック" panose="020B0400000000000000" pitchFamily="50" charset="-128"/>
              </a:rPr>
              <a:t>日用品からの</a:t>
            </a:r>
            <a:r>
              <a:rPr lang="en-US" altLang="ja-JP" sz="2000" dirty="0">
                <a:latin typeface="BIZ UDPゴシック" panose="020B0400000000000000" pitchFamily="50" charset="-128"/>
                <a:ea typeface="BIZ UDPゴシック" panose="020B0400000000000000" pitchFamily="50" charset="-128"/>
              </a:rPr>
              <a:t>VOC</a:t>
            </a:r>
            <a:r>
              <a:rPr lang="ja-JP" altLang="en-US" sz="2000" dirty="0">
                <a:latin typeface="BIZ UDPゴシック" panose="020B0400000000000000" pitchFamily="50" charset="-128"/>
                <a:ea typeface="BIZ UDPゴシック" panose="020B0400000000000000" pitchFamily="50" charset="-128"/>
              </a:rPr>
              <a:t>排出量削減には、消費者が低</a:t>
            </a:r>
            <a:r>
              <a:rPr lang="en-US" altLang="ja-JP" sz="2000" dirty="0">
                <a:latin typeface="BIZ UDPゴシック" panose="020B0400000000000000" pitchFamily="50" charset="-128"/>
                <a:ea typeface="BIZ UDPゴシック" panose="020B0400000000000000" pitchFamily="50" charset="-128"/>
              </a:rPr>
              <a:t>VOC</a:t>
            </a:r>
            <a:r>
              <a:rPr lang="ja-JP" altLang="en-US" sz="2000" dirty="0">
                <a:latin typeface="BIZ UDPゴシック" panose="020B0400000000000000" pitchFamily="50" charset="-128"/>
                <a:ea typeface="BIZ UDPゴシック" panose="020B0400000000000000" pitchFamily="50" charset="-128"/>
              </a:rPr>
              <a:t>製品を選択することに加え、製造者等による</a:t>
            </a:r>
            <a:r>
              <a:rPr lang="en-US" altLang="ja-JP" sz="2000" dirty="0">
                <a:latin typeface="BIZ UDPゴシック" panose="020B0400000000000000" pitchFamily="50" charset="-128"/>
                <a:ea typeface="BIZ UDPゴシック" panose="020B0400000000000000" pitchFamily="50" charset="-128"/>
              </a:rPr>
              <a:t>VOC</a:t>
            </a:r>
            <a:r>
              <a:rPr lang="ja-JP" altLang="en-US" sz="2000" dirty="0">
                <a:latin typeface="BIZ UDPゴシック" panose="020B0400000000000000" pitchFamily="50" charset="-128"/>
                <a:ea typeface="BIZ UDPゴシック" panose="020B0400000000000000" pitchFamily="50" charset="-128"/>
              </a:rPr>
              <a:t>の含有率を減らした製品の開発等の取組みが必要であることから、まずは事業者への協力や、府民の生活スタイルの転換を呼びかける啓発の取組みを中心に実施していくべき。</a:t>
            </a:r>
            <a:endParaRPr lang="en-US" altLang="ja-JP" sz="2000" dirty="0">
              <a:latin typeface="BIZ UDPゴシック" panose="020B0400000000000000" pitchFamily="50" charset="-128"/>
              <a:ea typeface="BIZ UDPゴシック" panose="020B0400000000000000" pitchFamily="50" charset="-128"/>
            </a:endParaRPr>
          </a:p>
        </p:txBody>
      </p:sp>
      <p:sp>
        <p:nvSpPr>
          <p:cNvPr id="4" name="スライド番号プレースホルダー 3">
            <a:extLst>
              <a:ext uri="{FF2B5EF4-FFF2-40B4-BE49-F238E27FC236}">
                <a16:creationId xmlns:a16="http://schemas.microsoft.com/office/drawing/2014/main" id="{8812ECBA-063D-486C-8C29-DAB6C6008A19}"/>
              </a:ext>
            </a:extLst>
          </p:cNvPr>
          <p:cNvSpPr>
            <a:spLocks noGrp="1"/>
          </p:cNvSpPr>
          <p:nvPr>
            <p:ph type="sldNum" sz="quarter" idx="12"/>
          </p:nvPr>
        </p:nvSpPr>
        <p:spPr>
          <a:xfrm>
            <a:off x="9350787" y="6041362"/>
            <a:ext cx="555213" cy="365125"/>
          </a:xfrm>
        </p:spPr>
        <p:txBody>
          <a:bodyPr>
            <a:normAutofit/>
          </a:body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9</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55431323"/>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1_ファセット">
  <a:themeElements>
    <a:clrScheme name="ファセット">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2094</Words>
  <Application>Microsoft Office PowerPoint</Application>
  <PresentationFormat>A4 210 x 297 mm</PresentationFormat>
  <Paragraphs>64</Paragraphs>
  <Slides>11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11</vt:i4>
      </vt:variant>
    </vt:vector>
  </HeadingPairs>
  <TitlesOfParts>
    <vt:vector size="20" baseType="lpstr">
      <vt:lpstr>BIZ UDPゴシック</vt:lpstr>
      <vt:lpstr>メイリオ</vt:lpstr>
      <vt:lpstr>游ゴシック</vt:lpstr>
      <vt:lpstr>Arial</vt:lpstr>
      <vt:lpstr>Trebuchet MS</vt:lpstr>
      <vt:lpstr>Wingdings</vt:lpstr>
      <vt:lpstr>Wingdings 3</vt:lpstr>
      <vt:lpstr>ファセット</vt:lpstr>
      <vt:lpstr>1_ファセット</vt:lpstr>
      <vt:lpstr>PowerPoint プレゼンテーション</vt:lpstr>
      <vt:lpstr>前回の部会で整理した論点</vt:lpstr>
      <vt:lpstr>論点①　VOC排出削減対策の必要性とその方向性について</vt:lpstr>
      <vt:lpstr>PowerPoint プレゼンテーション</vt:lpstr>
      <vt:lpstr>論点②　　府域の地域特性を考慮した排出規制と管理的 　　　　　　手法のバランスは、現状で問題ないか</vt:lpstr>
      <vt:lpstr>論点②　　府域の地域特性を考慮した排出規制と管理的 　　　　　　手法のバランスは、現状で問題ないか</vt:lpstr>
      <vt:lpstr>論点②　　府域の地域特性を考慮した排出規制と管理的 　　　　　　手法のバランスは、現状で問題ないか</vt:lpstr>
      <vt:lpstr>論点②　　府域の地域特性を考慮した排出規制と管理的 　　　　　　手法のバランスは、現状で問題ないか</vt:lpstr>
      <vt:lpstr>その他　　　家庭における日用品からのVOC排出削減に 　　　　　　　対する取組み推進について</vt:lpstr>
      <vt:lpstr>その他　　　家庭における日用品からのVOC排出削減に 　　　　　　　対する取組み推進について</vt:lpstr>
      <vt:lpstr>（参考）NMHCの濃度推移（令和２年度第3回部会資料より再掲）</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2021-04-13T05:20:17Z</dcterms:created>
  <dcterms:modified xsi:type="dcterms:W3CDTF">2021-04-13T05:35:22Z</dcterms:modified>
</cp:coreProperties>
</file>