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86" r:id="rId1"/>
  </p:sldMasterIdLst>
  <p:notesMasterIdLst>
    <p:notesMasterId r:id="rId45"/>
  </p:notesMasterIdLst>
  <p:handoutMasterIdLst>
    <p:handoutMasterId r:id="rId46"/>
  </p:handoutMasterIdLst>
  <p:sldIdLst>
    <p:sldId id="262" r:id="rId2"/>
    <p:sldId id="317" r:id="rId3"/>
    <p:sldId id="283" r:id="rId4"/>
    <p:sldId id="318" r:id="rId5"/>
    <p:sldId id="259" r:id="rId6"/>
    <p:sldId id="314" r:id="rId7"/>
    <p:sldId id="306" r:id="rId8"/>
    <p:sldId id="315" r:id="rId9"/>
    <p:sldId id="322" r:id="rId10"/>
    <p:sldId id="352" r:id="rId11"/>
    <p:sldId id="323" r:id="rId12"/>
    <p:sldId id="326" r:id="rId13"/>
    <p:sldId id="325" r:id="rId14"/>
    <p:sldId id="327" r:id="rId15"/>
    <p:sldId id="309" r:id="rId16"/>
    <p:sldId id="357" r:id="rId17"/>
    <p:sldId id="349" r:id="rId18"/>
    <p:sldId id="310" r:id="rId19"/>
    <p:sldId id="350" r:id="rId20"/>
    <p:sldId id="356" r:id="rId21"/>
    <p:sldId id="313" r:id="rId22"/>
    <p:sldId id="311" r:id="rId23"/>
    <p:sldId id="321" r:id="rId24"/>
    <p:sldId id="329" r:id="rId25"/>
    <p:sldId id="287" r:id="rId26"/>
    <p:sldId id="344" r:id="rId27"/>
    <p:sldId id="334" r:id="rId28"/>
    <p:sldId id="328" r:id="rId29"/>
    <p:sldId id="335" r:id="rId30"/>
    <p:sldId id="337" r:id="rId31"/>
    <p:sldId id="336" r:id="rId32"/>
    <p:sldId id="339" r:id="rId33"/>
    <p:sldId id="342" r:id="rId34"/>
    <p:sldId id="343" r:id="rId35"/>
    <p:sldId id="358" r:id="rId36"/>
    <p:sldId id="330" r:id="rId37"/>
    <p:sldId id="345" r:id="rId38"/>
    <p:sldId id="362" r:id="rId39"/>
    <p:sldId id="354" r:id="rId40"/>
    <p:sldId id="348" r:id="rId41"/>
    <p:sldId id="316" r:id="rId42"/>
    <p:sldId id="347" r:id="rId43"/>
    <p:sldId id="361" r:id="rId4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F"/>
    <a:srgbClr val="000000"/>
    <a:srgbClr val="FFCC66"/>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830" autoAdjust="0"/>
  </p:normalViewPr>
  <p:slideViewPr>
    <p:cSldViewPr snapToGrid="0">
      <p:cViewPr varScale="1">
        <p:scale>
          <a:sx n="74" d="100"/>
          <a:sy n="74" d="100"/>
        </p:scale>
        <p:origin x="11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0171$\doc\&#20107;&#26989;&#25152;&#25351;&#23566;&#35506;\&#22823;&#27671;&#25351;&#23566;&#65319;\04-22%20&#29983;&#29872;&#26465;&#20363;&#35211;&#30452;&#12375;\&#65299;&#12288;VOC\voc&#25490;&#20986;&#3732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0171$\doc\&#20107;&#26989;&#25152;&#25351;&#23566;&#35506;\&#22823;&#27671;&#25351;&#23566;&#65319;\04-22%20&#29983;&#29872;&#26465;&#20363;&#35211;&#30452;&#12375;\&#65299;&#12288;VOC\voc&#25490;&#20986;&#3732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kedaKei\Desktop\Book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0171$\doc\&#20107;&#26989;&#25152;&#25351;&#23566;&#35506;\&#22823;&#27671;&#25351;&#23566;&#65319;\04-22%20&#29983;&#29872;&#26465;&#20363;&#35211;&#30452;&#12375;\&#65299;&#12288;VOC\voc&#25490;&#20986;&#3732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www.pref.osaka.lg.jp/attach/15733/00106106/01_kaisei.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pattFill prst="pct75">
              <a:fgClr>
                <a:schemeClr val="accent5">
                  <a:lumMod val="40000"/>
                  <a:lumOff val="60000"/>
                </a:schemeClr>
              </a:fgClr>
              <a:bgClr>
                <a:schemeClr val="bg1"/>
              </a:bgClr>
            </a:pattFill>
            <a:ln>
              <a:solidFill>
                <a:schemeClr val="accent1"/>
              </a:solidFill>
            </a:ln>
            <a:effectLst/>
          </c:spPr>
          <c:invertIfNegative val="0"/>
          <c:dLbls>
            <c:dLbl>
              <c:idx val="0"/>
              <c:layout>
                <c:manualLayout>
                  <c:x val="-2.5462668816039986E-17"/>
                  <c:y val="-2.93208256375361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87C-4F56-A44D-D7B5EE577364}"/>
                </c:ext>
              </c:extLst>
            </c:dLbl>
            <c:dLbl>
              <c:idx val="1"/>
              <c:layout>
                <c:manualLayout>
                  <c:x val="0"/>
                  <c:y val="-5.89167890055936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87C-4F56-A44D-D7B5EE577364}"/>
                </c:ext>
              </c:extLst>
            </c:dLbl>
            <c:dLbl>
              <c:idx val="2"/>
              <c:layout>
                <c:manualLayout>
                  <c:x val="0"/>
                  <c:y val="-2.62347299180195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87C-4F56-A44D-D7B5EE577364}"/>
                </c:ext>
              </c:extLst>
            </c:dLbl>
            <c:dLbl>
              <c:idx val="3"/>
              <c:layout>
                <c:manualLayout>
                  <c:x val="8.3333333333333332E-3"/>
                  <c:y val="-2.10906969962088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87C-4F56-A44D-D7B5EE577364}"/>
                </c:ext>
              </c:extLst>
            </c:dLbl>
            <c:dLbl>
              <c:idx val="4"/>
              <c:layout>
                <c:manualLayout>
                  <c:x val="5.5555555555555558E-3"/>
                  <c:y val="-1.69754706587602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87C-4F56-A44D-D7B5EE577364}"/>
                </c:ext>
              </c:extLst>
            </c:dLbl>
            <c:numFmt formatCode="#,##0_);[Red]\(#,##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全国!$C$1:$Q$1</c:f>
              <c:strCache>
                <c:ptCount val="15"/>
                <c:pt idx="0">
                  <c:v>H12</c:v>
                </c:pt>
                <c:pt idx="1">
                  <c:v>H17</c:v>
                </c:pt>
                <c:pt idx="2">
                  <c:v>H18</c:v>
                </c:pt>
                <c:pt idx="3">
                  <c:v>H19</c:v>
                </c:pt>
                <c:pt idx="4">
                  <c:v>H20</c:v>
                </c:pt>
                <c:pt idx="5">
                  <c:v>H21</c:v>
                </c:pt>
                <c:pt idx="6">
                  <c:v>H22</c:v>
                </c:pt>
                <c:pt idx="7">
                  <c:v>H23</c:v>
                </c:pt>
                <c:pt idx="8">
                  <c:v>H24</c:v>
                </c:pt>
                <c:pt idx="9">
                  <c:v>H25</c:v>
                </c:pt>
                <c:pt idx="10">
                  <c:v>H26</c:v>
                </c:pt>
                <c:pt idx="11">
                  <c:v>H27</c:v>
                </c:pt>
                <c:pt idx="12">
                  <c:v>H28</c:v>
                </c:pt>
                <c:pt idx="13">
                  <c:v>H29</c:v>
                </c:pt>
                <c:pt idx="14">
                  <c:v>H30</c:v>
                </c:pt>
              </c:strCache>
            </c:strRef>
          </c:cat>
          <c:val>
            <c:numRef>
              <c:f>全国!$C$14:$Q$14</c:f>
              <c:numCache>
                <c:formatCode>General</c:formatCode>
                <c:ptCount val="15"/>
                <c:pt idx="0">
                  <c:v>1391278.8397854294</c:v>
                </c:pt>
                <c:pt idx="1">
                  <c:v>1077479.3491772027</c:v>
                </c:pt>
                <c:pt idx="2">
                  <c:v>1048381.8229522024</c:v>
                </c:pt>
                <c:pt idx="3">
                  <c:v>985820.20719161024</c:v>
                </c:pt>
                <c:pt idx="4">
                  <c:v>881698.27051396889</c:v>
                </c:pt>
                <c:pt idx="5">
                  <c:v>792181.44437426457</c:v>
                </c:pt>
                <c:pt idx="6">
                  <c:v>761906.20088097232</c:v>
                </c:pt>
                <c:pt idx="7">
                  <c:v>729842.27702754748</c:v>
                </c:pt>
                <c:pt idx="8">
                  <c:v>714186.60530056735</c:v>
                </c:pt>
                <c:pt idx="9">
                  <c:v>706654.04036445322</c:v>
                </c:pt>
                <c:pt idx="10">
                  <c:v>686834.41983972176</c:v>
                </c:pt>
                <c:pt idx="11">
                  <c:v>672366.36151396506</c:v>
                </c:pt>
                <c:pt idx="12">
                  <c:v>657282.34559630661</c:v>
                </c:pt>
                <c:pt idx="13">
                  <c:v>644620.44503298029</c:v>
                </c:pt>
                <c:pt idx="14">
                  <c:v>631993.82354066928</c:v>
                </c:pt>
              </c:numCache>
            </c:numRef>
          </c:val>
          <c:extLst>
            <c:ext xmlns:c16="http://schemas.microsoft.com/office/drawing/2014/chart" uri="{C3380CC4-5D6E-409C-BE32-E72D297353CC}">
              <c16:uniqueId val="{00000005-387C-4F56-A44D-D7B5EE577364}"/>
            </c:ext>
          </c:extLst>
        </c:ser>
        <c:ser>
          <c:idx val="1"/>
          <c:order val="1"/>
          <c:spPr>
            <a:solidFill>
              <a:srgbClr val="FFFF00"/>
            </a:solidFill>
            <a:ln>
              <a:solidFill>
                <a:srgbClr val="FFC000"/>
              </a:solidFill>
            </a:ln>
            <a:effectLst/>
          </c:spPr>
          <c:invertIfNegative val="0"/>
          <c:dLbls>
            <c:dLbl>
              <c:idx val="1"/>
              <c:layout>
                <c:manualLayout>
                  <c:x val="6.385981139856718E-4"/>
                  <c:y val="-4.723934629734806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87C-4F56-A44D-D7B5EE577364}"/>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全国!$C$1:$Q$1</c:f>
              <c:strCache>
                <c:ptCount val="15"/>
                <c:pt idx="0">
                  <c:v>H12</c:v>
                </c:pt>
                <c:pt idx="1">
                  <c:v>H17</c:v>
                </c:pt>
                <c:pt idx="2">
                  <c:v>H18</c:v>
                </c:pt>
                <c:pt idx="3">
                  <c:v>H19</c:v>
                </c:pt>
                <c:pt idx="4">
                  <c:v>H20</c:v>
                </c:pt>
                <c:pt idx="5">
                  <c:v>H21</c:v>
                </c:pt>
                <c:pt idx="6">
                  <c:v>H22</c:v>
                </c:pt>
                <c:pt idx="7">
                  <c:v>H23</c:v>
                </c:pt>
                <c:pt idx="8">
                  <c:v>H24</c:v>
                </c:pt>
                <c:pt idx="9">
                  <c:v>H25</c:v>
                </c:pt>
                <c:pt idx="10">
                  <c:v>H26</c:v>
                </c:pt>
                <c:pt idx="11">
                  <c:v>H27</c:v>
                </c:pt>
                <c:pt idx="12">
                  <c:v>H28</c:v>
                </c:pt>
                <c:pt idx="13">
                  <c:v>H29</c:v>
                </c:pt>
                <c:pt idx="14">
                  <c:v>H30</c:v>
                </c:pt>
              </c:strCache>
            </c:strRef>
          </c:cat>
          <c:val>
            <c:numRef>
              <c:f>全国!$C$15:$Q$15</c:f>
              <c:numCache>
                <c:formatCode>#,##0</c:formatCode>
                <c:ptCount val="15"/>
                <c:pt idx="0">
                  <c:v>143822.40227294952</c:v>
                </c:pt>
                <c:pt idx="1">
                  <c:v>133494.00037078079</c:v>
                </c:pt>
                <c:pt idx="2">
                  <c:v>131797.05370109493</c:v>
                </c:pt>
                <c:pt idx="3">
                  <c:v>129254.15880542822</c:v>
                </c:pt>
                <c:pt idx="4">
                  <c:v>127667.5990869141</c:v>
                </c:pt>
                <c:pt idx="5">
                  <c:v>129018.68080685439</c:v>
                </c:pt>
                <c:pt idx="6">
                  <c:v>124739.09103880411</c:v>
                </c:pt>
                <c:pt idx="7">
                  <c:v>130381.55782061722</c:v>
                </c:pt>
                <c:pt idx="8">
                  <c:v>127508.03336597029</c:v>
                </c:pt>
                <c:pt idx="9">
                  <c:v>132476.83202536529</c:v>
                </c:pt>
                <c:pt idx="10">
                  <c:v>132203.24277155742</c:v>
                </c:pt>
                <c:pt idx="11">
                  <c:v>133358.84819684902</c:v>
                </c:pt>
                <c:pt idx="12">
                  <c:v>135207.42645473525</c:v>
                </c:pt>
                <c:pt idx="13">
                  <c:v>135975.52211300252</c:v>
                </c:pt>
                <c:pt idx="14">
                  <c:v>136076.45477729797</c:v>
                </c:pt>
              </c:numCache>
            </c:numRef>
          </c:val>
          <c:extLst>
            <c:ext xmlns:c16="http://schemas.microsoft.com/office/drawing/2014/chart" uri="{C3380CC4-5D6E-409C-BE32-E72D297353CC}">
              <c16:uniqueId val="{00000007-387C-4F56-A44D-D7B5EE577364}"/>
            </c:ext>
          </c:extLst>
        </c:ser>
        <c:ser>
          <c:idx val="2"/>
          <c:order val="2"/>
          <c:spPr>
            <a:noFill/>
            <a:ln>
              <a:noFill/>
            </a:ln>
            <a:effectLst/>
          </c:spPr>
          <c:invertIfNegative val="0"/>
          <c:dLbls>
            <c:dLbl>
              <c:idx val="1"/>
              <c:layout>
                <c:manualLayout>
                  <c:x val="-2.9510277353727637E-3"/>
                  <c:y val="0.1508873150109794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097-4CFF-8E39-1CCD9E000CBC}"/>
                </c:ext>
              </c:extLst>
            </c:dLbl>
            <c:dLbl>
              <c:idx val="4"/>
              <c:layout>
                <c:manualLayout>
                  <c:x val="2.9921402131039957E-3"/>
                  <c:y val="0.242069828307658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097-4CFF-8E39-1CCD9E000CBC}"/>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全国!$C$1:$Q$1</c:f>
              <c:strCache>
                <c:ptCount val="15"/>
                <c:pt idx="0">
                  <c:v>H12</c:v>
                </c:pt>
                <c:pt idx="1">
                  <c:v>H17</c:v>
                </c:pt>
                <c:pt idx="2">
                  <c:v>H18</c:v>
                </c:pt>
                <c:pt idx="3">
                  <c:v>H19</c:v>
                </c:pt>
                <c:pt idx="4">
                  <c:v>H20</c:v>
                </c:pt>
                <c:pt idx="5">
                  <c:v>H21</c:v>
                </c:pt>
                <c:pt idx="6">
                  <c:v>H22</c:v>
                </c:pt>
                <c:pt idx="7">
                  <c:v>H23</c:v>
                </c:pt>
                <c:pt idx="8">
                  <c:v>H24</c:v>
                </c:pt>
                <c:pt idx="9">
                  <c:v>H25</c:v>
                </c:pt>
                <c:pt idx="10">
                  <c:v>H26</c:v>
                </c:pt>
                <c:pt idx="11">
                  <c:v>H27</c:v>
                </c:pt>
                <c:pt idx="12">
                  <c:v>H28</c:v>
                </c:pt>
                <c:pt idx="13">
                  <c:v>H29</c:v>
                </c:pt>
                <c:pt idx="14">
                  <c:v>H30</c:v>
                </c:pt>
              </c:strCache>
            </c:strRef>
          </c:cat>
          <c:val>
            <c:numRef>
              <c:f>全国!$C$16:$Q$16</c:f>
              <c:numCache>
                <c:formatCode>#,##0</c:formatCode>
                <c:ptCount val="15"/>
                <c:pt idx="0">
                  <c:v>1535101.2420583789</c:v>
                </c:pt>
                <c:pt idx="1">
                  <c:v>1210973.3495479834</c:v>
                </c:pt>
                <c:pt idx="2">
                  <c:v>1180178.8766532973</c:v>
                </c:pt>
                <c:pt idx="3">
                  <c:v>1115074.3659970383</c:v>
                </c:pt>
                <c:pt idx="4">
                  <c:v>1009365.869600883</c:v>
                </c:pt>
                <c:pt idx="5">
                  <c:v>921200.12518111896</c:v>
                </c:pt>
                <c:pt idx="6">
                  <c:v>886645.29191977647</c:v>
                </c:pt>
                <c:pt idx="7">
                  <c:v>860223.8348481647</c:v>
                </c:pt>
                <c:pt idx="8">
                  <c:v>841694.63866653759</c:v>
                </c:pt>
                <c:pt idx="9">
                  <c:v>839130.87238981854</c:v>
                </c:pt>
                <c:pt idx="10">
                  <c:v>819037.66261127917</c:v>
                </c:pt>
                <c:pt idx="11">
                  <c:v>805725.20971081418</c:v>
                </c:pt>
                <c:pt idx="12">
                  <c:v>792489.77205104183</c:v>
                </c:pt>
                <c:pt idx="13">
                  <c:v>780595.96714598278</c:v>
                </c:pt>
                <c:pt idx="14">
                  <c:v>768070.2783179672</c:v>
                </c:pt>
              </c:numCache>
            </c:numRef>
          </c:val>
          <c:extLst>
            <c:ext xmlns:c16="http://schemas.microsoft.com/office/drawing/2014/chart" uri="{C3380CC4-5D6E-409C-BE32-E72D297353CC}">
              <c16:uniqueId val="{00000008-387C-4F56-A44D-D7B5EE577364}"/>
            </c:ext>
          </c:extLst>
        </c:ser>
        <c:dLbls>
          <c:showLegendKey val="0"/>
          <c:showVal val="0"/>
          <c:showCatName val="0"/>
          <c:showSerName val="0"/>
          <c:showPercent val="0"/>
          <c:showBubbleSize val="0"/>
        </c:dLbls>
        <c:gapWidth val="150"/>
        <c:overlap val="100"/>
        <c:axId val="122236175"/>
        <c:axId val="120843839"/>
      </c:barChart>
      <c:catAx>
        <c:axId val="122236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20843839"/>
        <c:crosses val="autoZero"/>
        <c:auto val="1"/>
        <c:lblAlgn val="ctr"/>
        <c:lblOffset val="100"/>
        <c:noMultiLvlLbl val="0"/>
      </c:catAx>
      <c:valAx>
        <c:axId val="120843839"/>
        <c:scaling>
          <c:orientation val="minMax"/>
          <c:max val="1550000"/>
          <c:min val="0"/>
        </c:scaling>
        <c:delete val="0"/>
        <c:axPos val="l"/>
        <c:majorGridlines>
          <c:spPr>
            <a:ln w="9525" cap="flat" cmpd="sng" algn="ctr">
              <a:solidFill>
                <a:schemeClr val="bg1">
                  <a:lumMod val="85000"/>
                  <a:alpha val="50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222361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25875810788782E-2"/>
          <c:y val="3.9095907471092671E-2"/>
          <c:w val="0.89804366470070451"/>
          <c:h val="0.745991325217785"/>
        </c:manualLayout>
      </c:layout>
      <c:barChart>
        <c:barDir val="col"/>
        <c:grouping val="stacked"/>
        <c:varyColors val="0"/>
        <c:ser>
          <c:idx val="0"/>
          <c:order val="0"/>
          <c:spPr>
            <a:pattFill prst="pct75">
              <a:fgClr>
                <a:schemeClr val="accent5">
                  <a:lumMod val="40000"/>
                  <a:lumOff val="60000"/>
                </a:schemeClr>
              </a:fgClr>
              <a:bgClr>
                <a:schemeClr val="bg1"/>
              </a:bgClr>
            </a:pattFill>
            <a:ln>
              <a:solidFill>
                <a:schemeClr val="accent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521-4D6B-A0E7-25FFD44E08F8}"/>
                </c:ext>
              </c:extLst>
            </c:dLbl>
            <c:dLbl>
              <c:idx val="1"/>
              <c:layout>
                <c:manualLayout>
                  <c:x val="0"/>
                  <c:y val="-3.08641975308642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521-4D6B-A0E7-25FFD44E08F8}"/>
                </c:ext>
              </c:extLst>
            </c:dLbl>
            <c:dLbl>
              <c:idx val="2"/>
              <c:layout>
                <c:manualLayout>
                  <c:x val="0"/>
                  <c:y val="-2.62347299180195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521-4D6B-A0E7-25FFD44E08F8}"/>
                </c:ext>
              </c:extLst>
            </c:dLbl>
            <c:dLbl>
              <c:idx val="3"/>
              <c:layout>
                <c:manualLayout>
                  <c:x val="8.3333333333333332E-3"/>
                  <c:y val="-2.10906969962088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521-4D6B-A0E7-25FFD44E08F8}"/>
                </c:ext>
              </c:extLst>
            </c:dLbl>
            <c:dLbl>
              <c:idx val="4"/>
              <c:layout>
                <c:manualLayout>
                  <c:x val="5.5555555555555558E-3"/>
                  <c:y val="-1.69754706587602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521-4D6B-A0E7-25FFD44E08F8}"/>
                </c:ext>
              </c:extLst>
            </c:dLbl>
            <c:numFmt formatCode="#,##0_);[Red]\(#,##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府域!$C$1:$R$1</c:f>
              <c:strCache>
                <c:ptCount val="16"/>
                <c:pt idx="0">
                  <c:v>H2
（参考）</c:v>
                </c:pt>
                <c:pt idx="1">
                  <c:v>H12</c:v>
                </c:pt>
                <c:pt idx="2">
                  <c:v>H17</c:v>
                </c:pt>
                <c:pt idx="3">
                  <c:v>H18</c:v>
                </c:pt>
                <c:pt idx="4">
                  <c:v>H19</c:v>
                </c:pt>
                <c:pt idx="5">
                  <c:v>H20</c:v>
                </c:pt>
                <c:pt idx="6">
                  <c:v>H21</c:v>
                </c:pt>
                <c:pt idx="7">
                  <c:v>H22</c:v>
                </c:pt>
                <c:pt idx="8">
                  <c:v>H23</c:v>
                </c:pt>
                <c:pt idx="9">
                  <c:v>H24</c:v>
                </c:pt>
                <c:pt idx="10">
                  <c:v>H25</c:v>
                </c:pt>
                <c:pt idx="11">
                  <c:v>H26</c:v>
                </c:pt>
                <c:pt idx="12">
                  <c:v>H27</c:v>
                </c:pt>
                <c:pt idx="13">
                  <c:v>H28</c:v>
                </c:pt>
                <c:pt idx="14">
                  <c:v>H29</c:v>
                </c:pt>
                <c:pt idx="15">
                  <c:v>H30</c:v>
                </c:pt>
              </c:strCache>
            </c:strRef>
          </c:cat>
          <c:val>
            <c:numRef>
              <c:f>府域!$C$17:$R$17</c:f>
              <c:numCache>
                <c:formatCode>#,##0_);[Red]\(#,##0\)</c:formatCode>
                <c:ptCount val="16"/>
                <c:pt idx="0">
                  <c:v>120200</c:v>
                </c:pt>
                <c:pt idx="1">
                  <c:v>62662.40184937197</c:v>
                </c:pt>
                <c:pt idx="2">
                  <c:v>44861.352106612998</c:v>
                </c:pt>
                <c:pt idx="3">
                  <c:v>43484.43184350845</c:v>
                </c:pt>
                <c:pt idx="4">
                  <c:v>39389.635636893094</c:v>
                </c:pt>
                <c:pt idx="5">
                  <c:v>36022.673542970064</c:v>
                </c:pt>
                <c:pt idx="6">
                  <c:v>33344.70229227934</c:v>
                </c:pt>
                <c:pt idx="7">
                  <c:v>35055.577152905862</c:v>
                </c:pt>
                <c:pt idx="8">
                  <c:v>35103.289920871939</c:v>
                </c:pt>
                <c:pt idx="9">
                  <c:v>34004.226186300359</c:v>
                </c:pt>
                <c:pt idx="10">
                  <c:v>33368.480072650062</c:v>
                </c:pt>
                <c:pt idx="11">
                  <c:v>31969.096659218681</c:v>
                </c:pt>
                <c:pt idx="12">
                  <c:v>32408.437564001419</c:v>
                </c:pt>
                <c:pt idx="13">
                  <c:v>32149.519462576711</c:v>
                </c:pt>
                <c:pt idx="14">
                  <c:v>31125.861466617291</c:v>
                </c:pt>
                <c:pt idx="15">
                  <c:v>31127.907005176676</c:v>
                </c:pt>
              </c:numCache>
            </c:numRef>
          </c:val>
          <c:extLst>
            <c:ext xmlns:c16="http://schemas.microsoft.com/office/drawing/2014/chart" uri="{C3380CC4-5D6E-409C-BE32-E72D297353CC}">
              <c16:uniqueId val="{00000005-8521-4D6B-A0E7-25FFD44E08F8}"/>
            </c:ext>
          </c:extLst>
        </c:ser>
        <c:ser>
          <c:idx val="1"/>
          <c:order val="1"/>
          <c:spPr>
            <a:solidFill>
              <a:srgbClr val="FFFF00"/>
            </a:solidFill>
            <a:ln>
              <a:solidFill>
                <a:srgbClr val="FFC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8521-4D6B-A0E7-25FFD44E08F8}"/>
                </c:ext>
              </c:extLst>
            </c:dLbl>
            <c:dLbl>
              <c:idx val="1"/>
              <c:layout>
                <c:manualLayout>
                  <c:x val="4.1642266047519404E-3"/>
                  <c:y val="-8.173688959598806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521-4D6B-A0E7-25FFD44E08F8}"/>
                </c:ext>
              </c:extLst>
            </c:dLbl>
            <c:dLbl>
              <c:idx val="8"/>
              <c:layout>
                <c:manualLayout>
                  <c:x val="-1.0276870414216127E-16"/>
                  <c:y val="6.1720923914285376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FAE-4BA1-B579-6CE19267AE1F}"/>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府域!$C$1:$R$1</c:f>
              <c:strCache>
                <c:ptCount val="16"/>
                <c:pt idx="0">
                  <c:v>H2
（参考）</c:v>
                </c:pt>
                <c:pt idx="1">
                  <c:v>H12</c:v>
                </c:pt>
                <c:pt idx="2">
                  <c:v>H17</c:v>
                </c:pt>
                <c:pt idx="3">
                  <c:v>H18</c:v>
                </c:pt>
                <c:pt idx="4">
                  <c:v>H19</c:v>
                </c:pt>
                <c:pt idx="5">
                  <c:v>H20</c:v>
                </c:pt>
                <c:pt idx="6">
                  <c:v>H21</c:v>
                </c:pt>
                <c:pt idx="7">
                  <c:v>H22</c:v>
                </c:pt>
                <c:pt idx="8">
                  <c:v>H23</c:v>
                </c:pt>
                <c:pt idx="9">
                  <c:v>H24</c:v>
                </c:pt>
                <c:pt idx="10">
                  <c:v>H25</c:v>
                </c:pt>
                <c:pt idx="11">
                  <c:v>H26</c:v>
                </c:pt>
                <c:pt idx="12">
                  <c:v>H27</c:v>
                </c:pt>
                <c:pt idx="13">
                  <c:v>H28</c:v>
                </c:pt>
                <c:pt idx="14">
                  <c:v>H29</c:v>
                </c:pt>
                <c:pt idx="15">
                  <c:v>H30</c:v>
                </c:pt>
              </c:strCache>
            </c:strRef>
          </c:cat>
          <c:val>
            <c:numRef>
              <c:f>府域!$C$18:$R$18</c:f>
              <c:numCache>
                <c:formatCode>#,##0_);[Red]\(#,##0\)</c:formatCode>
                <c:ptCount val="16"/>
                <c:pt idx="0">
                  <c:v>0</c:v>
                </c:pt>
                <c:pt idx="1">
                  <c:v>9966.5481536917341</c:v>
                </c:pt>
                <c:pt idx="2">
                  <c:v>8637.3729522451213</c:v>
                </c:pt>
                <c:pt idx="3">
                  <c:v>8690.1859528360656</c:v>
                </c:pt>
                <c:pt idx="4">
                  <c:v>8356.2768941960985</c:v>
                </c:pt>
                <c:pt idx="5">
                  <c:v>8807.33191666944</c:v>
                </c:pt>
                <c:pt idx="6">
                  <c:v>8386.0820325524382</c:v>
                </c:pt>
                <c:pt idx="7">
                  <c:v>7849.6453269099193</c:v>
                </c:pt>
                <c:pt idx="8">
                  <c:v>8409.9128324856683</c:v>
                </c:pt>
                <c:pt idx="9">
                  <c:v>8539.8972538005419</c:v>
                </c:pt>
                <c:pt idx="10">
                  <c:v>9135.3564949739757</c:v>
                </c:pt>
                <c:pt idx="11">
                  <c:v>8575.4680336008932</c:v>
                </c:pt>
                <c:pt idx="12">
                  <c:v>8831.3345610497054</c:v>
                </c:pt>
                <c:pt idx="13">
                  <c:v>8848.1767611741525</c:v>
                </c:pt>
                <c:pt idx="14">
                  <c:v>8765.8305916894278</c:v>
                </c:pt>
                <c:pt idx="15">
                  <c:v>9015.3543865318115</c:v>
                </c:pt>
              </c:numCache>
            </c:numRef>
          </c:val>
          <c:extLst>
            <c:ext xmlns:c16="http://schemas.microsoft.com/office/drawing/2014/chart" uri="{C3380CC4-5D6E-409C-BE32-E72D297353CC}">
              <c16:uniqueId val="{00000008-8521-4D6B-A0E7-25FFD44E08F8}"/>
            </c:ext>
          </c:extLst>
        </c:ser>
        <c:ser>
          <c:idx val="2"/>
          <c:order val="2"/>
          <c:spPr>
            <a:no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府域!$C$1:$R$1</c:f>
              <c:strCache>
                <c:ptCount val="16"/>
                <c:pt idx="0">
                  <c:v>H2
（参考）</c:v>
                </c:pt>
                <c:pt idx="1">
                  <c:v>H12</c:v>
                </c:pt>
                <c:pt idx="2">
                  <c:v>H17</c:v>
                </c:pt>
                <c:pt idx="3">
                  <c:v>H18</c:v>
                </c:pt>
                <c:pt idx="4">
                  <c:v>H19</c:v>
                </c:pt>
                <c:pt idx="5">
                  <c:v>H20</c:v>
                </c:pt>
                <c:pt idx="6">
                  <c:v>H21</c:v>
                </c:pt>
                <c:pt idx="7">
                  <c:v>H22</c:v>
                </c:pt>
                <c:pt idx="8">
                  <c:v>H23</c:v>
                </c:pt>
                <c:pt idx="9">
                  <c:v>H24</c:v>
                </c:pt>
                <c:pt idx="10">
                  <c:v>H25</c:v>
                </c:pt>
                <c:pt idx="11">
                  <c:v>H26</c:v>
                </c:pt>
                <c:pt idx="12">
                  <c:v>H27</c:v>
                </c:pt>
                <c:pt idx="13">
                  <c:v>H28</c:v>
                </c:pt>
                <c:pt idx="14">
                  <c:v>H29</c:v>
                </c:pt>
                <c:pt idx="15">
                  <c:v>H30</c:v>
                </c:pt>
              </c:strCache>
            </c:strRef>
          </c:cat>
          <c:val>
            <c:numRef>
              <c:f>府域!$C$19:$R$19</c:f>
              <c:numCache>
                <c:formatCode>#,##0_);[Red]\(#,##0\)</c:formatCode>
                <c:ptCount val="16"/>
                <c:pt idx="0">
                  <c:v>120200</c:v>
                </c:pt>
                <c:pt idx="1">
                  <c:v>72628.950003063699</c:v>
                </c:pt>
                <c:pt idx="2">
                  <c:v>53498.725058858116</c:v>
                </c:pt>
                <c:pt idx="3">
                  <c:v>52174.617796344515</c:v>
                </c:pt>
                <c:pt idx="4">
                  <c:v>47745.91253108919</c:v>
                </c:pt>
                <c:pt idx="5">
                  <c:v>44830.005459639506</c:v>
                </c:pt>
                <c:pt idx="6">
                  <c:v>41730.78432483178</c:v>
                </c:pt>
                <c:pt idx="7">
                  <c:v>42905.222479815777</c:v>
                </c:pt>
                <c:pt idx="8">
                  <c:v>43513.202753357604</c:v>
                </c:pt>
                <c:pt idx="9">
                  <c:v>42544.123440100899</c:v>
                </c:pt>
                <c:pt idx="10">
                  <c:v>42503.836567624036</c:v>
                </c:pt>
                <c:pt idx="11">
                  <c:v>40544.564692819578</c:v>
                </c:pt>
                <c:pt idx="12">
                  <c:v>41239.772125051124</c:v>
                </c:pt>
                <c:pt idx="13">
                  <c:v>40997.696223750863</c:v>
                </c:pt>
                <c:pt idx="14">
                  <c:v>39891.692058306719</c:v>
                </c:pt>
                <c:pt idx="15">
                  <c:v>40143.261391708489</c:v>
                </c:pt>
              </c:numCache>
            </c:numRef>
          </c:val>
          <c:extLst>
            <c:ext xmlns:c16="http://schemas.microsoft.com/office/drawing/2014/chart" uri="{C3380CC4-5D6E-409C-BE32-E72D297353CC}">
              <c16:uniqueId val="{0000000B-8521-4D6B-A0E7-25FFD44E08F8}"/>
            </c:ext>
          </c:extLst>
        </c:ser>
        <c:dLbls>
          <c:showLegendKey val="0"/>
          <c:showVal val="0"/>
          <c:showCatName val="0"/>
          <c:showSerName val="0"/>
          <c:showPercent val="0"/>
          <c:showBubbleSize val="0"/>
        </c:dLbls>
        <c:gapWidth val="150"/>
        <c:overlap val="100"/>
        <c:axId val="122236175"/>
        <c:axId val="120843839"/>
      </c:barChart>
      <c:catAx>
        <c:axId val="122236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20843839"/>
        <c:crosses val="autoZero"/>
        <c:auto val="1"/>
        <c:lblAlgn val="ctr"/>
        <c:lblOffset val="100"/>
        <c:noMultiLvlLbl val="0"/>
      </c:catAx>
      <c:valAx>
        <c:axId val="120843839"/>
        <c:scaling>
          <c:orientation val="minMax"/>
          <c:max val="125000"/>
          <c:min val="0"/>
        </c:scaling>
        <c:delete val="0"/>
        <c:axPos val="l"/>
        <c:majorGridlines>
          <c:spPr>
            <a:ln w="9525" cap="flat" cmpd="sng" algn="ctr">
              <a:solidFill>
                <a:schemeClr val="bg1">
                  <a:lumMod val="85000"/>
                  <a:alpha val="50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222361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ltLang="ja-JP" dirty="0"/>
              <a:t>NMHC</a:t>
            </a:r>
            <a:r>
              <a:rPr lang="ja-JP" altLang="en-US" dirty="0"/>
              <a:t>の一般測定局の推移</a:t>
            </a:r>
            <a:endParaRPr lang="ja-JP" dirty="0"/>
          </a:p>
        </c:rich>
      </c:tx>
      <c:layout>
        <c:manualLayout>
          <c:xMode val="edge"/>
          <c:yMode val="edge"/>
          <c:x val="0.37414559261113495"/>
          <c:y val="4.535010751680263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4751644158314289E-2"/>
          <c:y val="0.11302666215843747"/>
          <c:w val="0.92506596505527183"/>
          <c:h val="0.65674320613208437"/>
        </c:manualLayout>
      </c:layout>
      <c:lineChart>
        <c:grouping val="standard"/>
        <c:varyColors val="0"/>
        <c:ser>
          <c:idx val="0"/>
          <c:order val="0"/>
          <c:tx>
            <c:strRef>
              <c:f>集計!$A$2</c:f>
              <c:strCache>
                <c:ptCount val="1"/>
                <c:pt idx="0">
                  <c:v>大阪府</c:v>
                </c:pt>
              </c:strCache>
            </c:strRef>
          </c:tx>
          <c:spPr>
            <a:ln w="22225" cap="rnd">
              <a:solidFill>
                <a:srgbClr val="FF0000"/>
              </a:solidFill>
              <a:round/>
            </a:ln>
            <a:effectLst/>
          </c:spPr>
          <c:marker>
            <c:symbol val="square"/>
            <c:size val="6"/>
            <c:spPr>
              <a:solidFill>
                <a:srgbClr val="FF0000"/>
              </a:solidFill>
              <a:ln w="9525">
                <a:solidFill>
                  <a:srgbClr val="FF6600"/>
                </a:solidFill>
              </a:ln>
              <a:effectLst/>
            </c:spPr>
          </c:marker>
          <c:cat>
            <c:strRef>
              <c:f>集計!$B$1:$AE$1</c:f>
              <c:strCache>
                <c:ptCount val="30"/>
                <c:pt idx="0">
                  <c:v>平成元年度</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strCache>
            </c:strRef>
          </c:cat>
          <c:val>
            <c:numRef>
              <c:f>集計!$B$2:$AE$2</c:f>
              <c:numCache>
                <c:formatCode>General</c:formatCode>
                <c:ptCount val="30"/>
                <c:pt idx="0">
                  <c:v>0.46950000000000003</c:v>
                </c:pt>
                <c:pt idx="1">
                  <c:v>0.42263157894736847</c:v>
                </c:pt>
                <c:pt idx="2">
                  <c:v>0.3978947368421053</c:v>
                </c:pt>
                <c:pt idx="3">
                  <c:v>0.36631578947368426</c:v>
                </c:pt>
                <c:pt idx="4">
                  <c:v>0.37315789473684213</c:v>
                </c:pt>
                <c:pt idx="5">
                  <c:v>0.35888888888888881</c:v>
                </c:pt>
                <c:pt idx="6">
                  <c:v>0.35444444444444451</c:v>
                </c:pt>
                <c:pt idx="7">
                  <c:v>0.36842105263157893</c:v>
                </c:pt>
                <c:pt idx="8">
                  <c:v>0.3421052631578948</c:v>
                </c:pt>
                <c:pt idx="9">
                  <c:v>0.3242105263157895</c:v>
                </c:pt>
                <c:pt idx="10">
                  <c:v>0.30736842105263157</c:v>
                </c:pt>
                <c:pt idx="11">
                  <c:v>0.31157894736842107</c:v>
                </c:pt>
                <c:pt idx="12">
                  <c:v>0.29473684210526313</c:v>
                </c:pt>
                <c:pt idx="13">
                  <c:v>0.28000000000000003</c:v>
                </c:pt>
                <c:pt idx="14">
                  <c:v>0.28421052631578947</c:v>
                </c:pt>
                <c:pt idx="15">
                  <c:v>0.27578947368421053</c:v>
                </c:pt>
                <c:pt idx="16">
                  <c:v>0.27368421052631575</c:v>
                </c:pt>
                <c:pt idx="17">
                  <c:v>0.28842105263157891</c:v>
                </c:pt>
                <c:pt idx="18">
                  <c:v>0.2473684210526316</c:v>
                </c:pt>
                <c:pt idx="19">
                  <c:v>0.21105263157894735</c:v>
                </c:pt>
                <c:pt idx="20">
                  <c:v>0.20473684210526319</c:v>
                </c:pt>
                <c:pt idx="21">
                  <c:v>0.19736842105263161</c:v>
                </c:pt>
                <c:pt idx="22">
                  <c:v>0.19526315789473686</c:v>
                </c:pt>
                <c:pt idx="23">
                  <c:v>0.18421052631578946</c:v>
                </c:pt>
                <c:pt idx="24">
                  <c:v>0.18</c:v>
                </c:pt>
                <c:pt idx="25">
                  <c:v>0.16333333333333333</c:v>
                </c:pt>
                <c:pt idx="26">
                  <c:v>0.17055555555555552</c:v>
                </c:pt>
                <c:pt idx="27">
                  <c:v>0.15888888888888889</c:v>
                </c:pt>
                <c:pt idx="28">
                  <c:v>0.16235294117647059</c:v>
                </c:pt>
                <c:pt idx="29">
                  <c:v>0.15588235294117644</c:v>
                </c:pt>
              </c:numCache>
            </c:numRef>
          </c:val>
          <c:smooth val="0"/>
          <c:extLst>
            <c:ext xmlns:c16="http://schemas.microsoft.com/office/drawing/2014/chart" uri="{C3380CC4-5D6E-409C-BE32-E72D297353CC}">
              <c16:uniqueId val="{00000000-C28F-4C29-BF4B-9C481C1FCC43}"/>
            </c:ext>
          </c:extLst>
        </c:ser>
        <c:ser>
          <c:idx val="1"/>
          <c:order val="1"/>
          <c:tx>
            <c:strRef>
              <c:f>集計!$A$3</c:f>
              <c:strCache>
                <c:ptCount val="1"/>
                <c:pt idx="0">
                  <c:v>東京都</c:v>
                </c:pt>
              </c:strCache>
            </c:strRef>
          </c:tx>
          <c:spPr>
            <a:ln w="22225" cap="rnd">
              <a:solidFill>
                <a:schemeClr val="accent2"/>
              </a:solidFill>
              <a:round/>
            </a:ln>
            <a:effectLst/>
          </c:spPr>
          <c:marker>
            <c:symbol val="triangle"/>
            <c:size val="7"/>
            <c:spPr>
              <a:solidFill>
                <a:schemeClr val="accent2"/>
              </a:solidFill>
              <a:ln w="9525">
                <a:solidFill>
                  <a:schemeClr val="accent2"/>
                </a:solidFill>
              </a:ln>
              <a:effectLst/>
            </c:spPr>
          </c:marker>
          <c:dPt>
            <c:idx val="17"/>
            <c:marker>
              <c:symbol val="triangle"/>
              <c:size val="6"/>
              <c:spPr>
                <a:solidFill>
                  <a:schemeClr val="accent2"/>
                </a:solidFill>
                <a:ln w="9525">
                  <a:solidFill>
                    <a:schemeClr val="accent2"/>
                  </a:solidFill>
                </a:ln>
                <a:effectLst/>
              </c:spPr>
            </c:marker>
            <c:bubble3D val="0"/>
            <c:extLst>
              <c:ext xmlns:c16="http://schemas.microsoft.com/office/drawing/2014/chart" uri="{C3380CC4-5D6E-409C-BE32-E72D297353CC}">
                <c16:uniqueId val="{00000004-C28F-4C29-BF4B-9C481C1FCC43}"/>
              </c:ext>
            </c:extLst>
          </c:dPt>
          <c:cat>
            <c:strRef>
              <c:f>集計!$B$1:$AE$1</c:f>
              <c:strCache>
                <c:ptCount val="30"/>
                <c:pt idx="0">
                  <c:v>平成元年度</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strCache>
            </c:strRef>
          </c:cat>
          <c:val>
            <c:numRef>
              <c:f>集計!$B$3:$AE$3</c:f>
              <c:numCache>
                <c:formatCode>General</c:formatCode>
                <c:ptCount val="30"/>
                <c:pt idx="0">
                  <c:v>0.42</c:v>
                </c:pt>
                <c:pt idx="1">
                  <c:v>0.44</c:v>
                </c:pt>
                <c:pt idx="2">
                  <c:v>0.42</c:v>
                </c:pt>
                <c:pt idx="3">
                  <c:v>0.38</c:v>
                </c:pt>
                <c:pt idx="4">
                  <c:v>0.35</c:v>
                </c:pt>
                <c:pt idx="5">
                  <c:v>0.36</c:v>
                </c:pt>
                <c:pt idx="6">
                  <c:v>0.35</c:v>
                </c:pt>
                <c:pt idx="7">
                  <c:v>0.34</c:v>
                </c:pt>
                <c:pt idx="8">
                  <c:v>0.33</c:v>
                </c:pt>
                <c:pt idx="9">
                  <c:v>0.33</c:v>
                </c:pt>
                <c:pt idx="10">
                  <c:v>0.3</c:v>
                </c:pt>
                <c:pt idx="11">
                  <c:v>0.3</c:v>
                </c:pt>
                <c:pt idx="12">
                  <c:v>0.3</c:v>
                </c:pt>
                <c:pt idx="13">
                  <c:v>0.28000000000000003</c:v>
                </c:pt>
                <c:pt idx="14">
                  <c:v>0.28000000000000003</c:v>
                </c:pt>
                <c:pt idx="15">
                  <c:v>0.28000000000000003</c:v>
                </c:pt>
                <c:pt idx="16">
                  <c:v>0.28000000000000003</c:v>
                </c:pt>
                <c:pt idx="17">
                  <c:v>0.26</c:v>
                </c:pt>
                <c:pt idx="18">
                  <c:v>0.24</c:v>
                </c:pt>
                <c:pt idx="19">
                  <c:v>0.21</c:v>
                </c:pt>
                <c:pt idx="20">
                  <c:v>0.2</c:v>
                </c:pt>
                <c:pt idx="21">
                  <c:v>0.19</c:v>
                </c:pt>
                <c:pt idx="22">
                  <c:v>0.19</c:v>
                </c:pt>
                <c:pt idx="23">
                  <c:v>0.18</c:v>
                </c:pt>
                <c:pt idx="24">
                  <c:v>0.18</c:v>
                </c:pt>
                <c:pt idx="25">
                  <c:v>0.17</c:v>
                </c:pt>
                <c:pt idx="26">
                  <c:v>0.16</c:v>
                </c:pt>
                <c:pt idx="27">
                  <c:v>0.14000000000000001</c:v>
                </c:pt>
                <c:pt idx="28">
                  <c:v>0.13</c:v>
                </c:pt>
                <c:pt idx="29">
                  <c:v>0.12</c:v>
                </c:pt>
              </c:numCache>
            </c:numRef>
          </c:val>
          <c:smooth val="0"/>
          <c:extLst>
            <c:ext xmlns:c16="http://schemas.microsoft.com/office/drawing/2014/chart" uri="{C3380CC4-5D6E-409C-BE32-E72D297353CC}">
              <c16:uniqueId val="{00000001-C28F-4C29-BF4B-9C481C1FCC43}"/>
            </c:ext>
          </c:extLst>
        </c:ser>
        <c:ser>
          <c:idx val="2"/>
          <c:order val="2"/>
          <c:tx>
            <c:strRef>
              <c:f>集計!$A$4</c:f>
              <c:strCache>
                <c:ptCount val="1"/>
                <c:pt idx="0">
                  <c:v>福岡県</c:v>
                </c:pt>
              </c:strCache>
            </c:strRef>
          </c:tx>
          <c:spPr>
            <a:ln w="22225" cap="rnd">
              <a:solidFill>
                <a:srgbClr val="FFC000"/>
              </a:solidFill>
              <a:round/>
            </a:ln>
            <a:effectLst/>
          </c:spPr>
          <c:marker>
            <c:symbol val="circle"/>
            <c:size val="6"/>
            <c:spPr>
              <a:solidFill>
                <a:srgbClr val="FFC000"/>
              </a:solidFill>
              <a:ln w="9525">
                <a:solidFill>
                  <a:srgbClr val="FFC000"/>
                </a:solidFill>
              </a:ln>
              <a:effectLst/>
            </c:spPr>
          </c:marker>
          <c:cat>
            <c:strRef>
              <c:f>集計!$B$1:$AE$1</c:f>
              <c:strCache>
                <c:ptCount val="30"/>
                <c:pt idx="0">
                  <c:v>平成元年度</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strCache>
            </c:strRef>
          </c:cat>
          <c:val>
            <c:numRef>
              <c:f>集計!$B$4:$AE$4</c:f>
              <c:numCache>
                <c:formatCode>General</c:formatCode>
                <c:ptCount val="30"/>
                <c:pt idx="0">
                  <c:v>0.28499999999999998</c:v>
                </c:pt>
                <c:pt idx="1">
                  <c:v>0.26166666666666666</c:v>
                </c:pt>
                <c:pt idx="2">
                  <c:v>0.26833333333333331</c:v>
                </c:pt>
                <c:pt idx="3">
                  <c:v>0.23333333333333331</c:v>
                </c:pt>
                <c:pt idx="4">
                  <c:v>0.22666666666666666</c:v>
                </c:pt>
                <c:pt idx="5">
                  <c:v>0.22499999999999998</c:v>
                </c:pt>
                <c:pt idx="6">
                  <c:v>0.22666666666666668</c:v>
                </c:pt>
                <c:pt idx="7">
                  <c:v>0.25333333333333335</c:v>
                </c:pt>
                <c:pt idx="8">
                  <c:v>0.27666666666666667</c:v>
                </c:pt>
                <c:pt idx="9">
                  <c:v>0.246</c:v>
                </c:pt>
                <c:pt idx="10">
                  <c:v>0.252</c:v>
                </c:pt>
                <c:pt idx="11">
                  <c:v>0.27333333333333332</c:v>
                </c:pt>
                <c:pt idx="12">
                  <c:v>0.21833333333333335</c:v>
                </c:pt>
                <c:pt idx="13">
                  <c:v>0.21333333333333335</c:v>
                </c:pt>
                <c:pt idx="14">
                  <c:v>0.22999999999999998</c:v>
                </c:pt>
                <c:pt idx="15">
                  <c:v>0.22166666666666668</c:v>
                </c:pt>
                <c:pt idx="16">
                  <c:v>0.20166666666666666</c:v>
                </c:pt>
                <c:pt idx="17">
                  <c:v>0.20499999999999999</c:v>
                </c:pt>
                <c:pt idx="18">
                  <c:v>0.2</c:v>
                </c:pt>
                <c:pt idx="19">
                  <c:v>0.19</c:v>
                </c:pt>
                <c:pt idx="20">
                  <c:v>0.17714285714285713</c:v>
                </c:pt>
                <c:pt idx="21">
                  <c:v>0.15999999999999998</c:v>
                </c:pt>
                <c:pt idx="22">
                  <c:v>0.15</c:v>
                </c:pt>
                <c:pt idx="23">
                  <c:v>0.15999999999999998</c:v>
                </c:pt>
                <c:pt idx="24">
                  <c:v>0.15857142857142859</c:v>
                </c:pt>
                <c:pt idx="25">
                  <c:v>0.15857142857142859</c:v>
                </c:pt>
                <c:pt idx="26">
                  <c:v>0.15142857142857141</c:v>
                </c:pt>
                <c:pt idx="27">
                  <c:v>0.13285714285714287</c:v>
                </c:pt>
                <c:pt idx="28">
                  <c:v>0.12571428571428572</c:v>
                </c:pt>
                <c:pt idx="29">
                  <c:v>0.12</c:v>
                </c:pt>
              </c:numCache>
            </c:numRef>
          </c:val>
          <c:smooth val="0"/>
          <c:extLst>
            <c:ext xmlns:c16="http://schemas.microsoft.com/office/drawing/2014/chart" uri="{C3380CC4-5D6E-409C-BE32-E72D297353CC}">
              <c16:uniqueId val="{00000002-C28F-4C29-BF4B-9C481C1FCC43}"/>
            </c:ext>
          </c:extLst>
        </c:ser>
        <c:ser>
          <c:idx val="3"/>
          <c:order val="3"/>
          <c:tx>
            <c:strRef>
              <c:f>集計!$A$5</c:f>
              <c:strCache>
                <c:ptCount val="1"/>
                <c:pt idx="0">
                  <c:v>全国</c:v>
                </c:pt>
              </c:strCache>
            </c:strRef>
          </c:tx>
          <c:spPr>
            <a:ln w="22225" cap="rnd">
              <a:solidFill>
                <a:schemeClr val="accent4"/>
              </a:solidFill>
              <a:round/>
            </a:ln>
            <a:effectLst/>
          </c:spPr>
          <c:marker>
            <c:symbol val="diamond"/>
            <c:size val="6"/>
            <c:spPr>
              <a:solidFill>
                <a:schemeClr val="accent4"/>
              </a:solidFill>
              <a:ln w="9525">
                <a:solidFill>
                  <a:schemeClr val="accent4"/>
                </a:solidFill>
              </a:ln>
              <a:effectLst/>
            </c:spPr>
          </c:marker>
          <c:cat>
            <c:strRef>
              <c:f>集計!$B$1:$AE$1</c:f>
              <c:strCache>
                <c:ptCount val="30"/>
                <c:pt idx="0">
                  <c:v>平成元年度</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strCache>
            </c:strRef>
          </c:cat>
          <c:val>
            <c:numRef>
              <c:f>集計!$B$5:$AE$5</c:f>
              <c:numCache>
                <c:formatCode>General</c:formatCode>
                <c:ptCount val="30"/>
                <c:pt idx="0">
                  <c:v>0.33</c:v>
                </c:pt>
                <c:pt idx="1">
                  <c:v>0.32</c:v>
                </c:pt>
                <c:pt idx="2">
                  <c:v>0.32</c:v>
                </c:pt>
                <c:pt idx="3">
                  <c:v>0.28999999999999998</c:v>
                </c:pt>
                <c:pt idx="4">
                  <c:v>0.27</c:v>
                </c:pt>
                <c:pt idx="5">
                  <c:v>0.27</c:v>
                </c:pt>
                <c:pt idx="6">
                  <c:v>0.26</c:v>
                </c:pt>
                <c:pt idx="7">
                  <c:v>0.27</c:v>
                </c:pt>
                <c:pt idx="8">
                  <c:v>0.26</c:v>
                </c:pt>
                <c:pt idx="9">
                  <c:v>0.26</c:v>
                </c:pt>
                <c:pt idx="10">
                  <c:v>0.24</c:v>
                </c:pt>
                <c:pt idx="11">
                  <c:v>0.24</c:v>
                </c:pt>
                <c:pt idx="12">
                  <c:v>0.23</c:v>
                </c:pt>
                <c:pt idx="13">
                  <c:v>0.22</c:v>
                </c:pt>
                <c:pt idx="14">
                  <c:v>0.22</c:v>
                </c:pt>
                <c:pt idx="15">
                  <c:v>0.21</c:v>
                </c:pt>
                <c:pt idx="16">
                  <c:v>0.21</c:v>
                </c:pt>
                <c:pt idx="17">
                  <c:v>0.2</c:v>
                </c:pt>
                <c:pt idx="18">
                  <c:v>0.19</c:v>
                </c:pt>
                <c:pt idx="19">
                  <c:v>0.18</c:v>
                </c:pt>
                <c:pt idx="20">
                  <c:v>0.17</c:v>
                </c:pt>
                <c:pt idx="21">
                  <c:v>0.16</c:v>
                </c:pt>
                <c:pt idx="22">
                  <c:v>0.16</c:v>
                </c:pt>
                <c:pt idx="23">
                  <c:v>0.14000000000000001</c:v>
                </c:pt>
                <c:pt idx="24">
                  <c:v>0.14000000000000001</c:v>
                </c:pt>
                <c:pt idx="25">
                  <c:v>0.14000000000000001</c:v>
                </c:pt>
                <c:pt idx="26">
                  <c:v>0.13</c:v>
                </c:pt>
                <c:pt idx="27">
                  <c:v>0.12</c:v>
                </c:pt>
                <c:pt idx="28">
                  <c:v>0.12</c:v>
                </c:pt>
                <c:pt idx="29">
                  <c:v>0.12</c:v>
                </c:pt>
              </c:numCache>
            </c:numRef>
          </c:val>
          <c:smooth val="0"/>
          <c:extLst>
            <c:ext xmlns:c16="http://schemas.microsoft.com/office/drawing/2014/chart" uri="{C3380CC4-5D6E-409C-BE32-E72D297353CC}">
              <c16:uniqueId val="{00000003-C28F-4C29-BF4B-9C481C1FCC43}"/>
            </c:ext>
          </c:extLst>
        </c:ser>
        <c:dLbls>
          <c:showLegendKey val="0"/>
          <c:showVal val="0"/>
          <c:showCatName val="0"/>
          <c:showSerName val="0"/>
          <c:showPercent val="0"/>
          <c:showBubbleSize val="0"/>
        </c:dLbls>
        <c:marker val="1"/>
        <c:smooth val="0"/>
        <c:axId val="78358576"/>
        <c:axId val="154502320"/>
      </c:lineChart>
      <c:catAx>
        <c:axId val="7835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54502320"/>
        <c:crosses val="autoZero"/>
        <c:auto val="1"/>
        <c:lblAlgn val="ctr"/>
        <c:lblOffset val="100"/>
        <c:noMultiLvlLbl val="0"/>
      </c:catAx>
      <c:valAx>
        <c:axId val="154502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78358576"/>
        <c:crosses val="autoZero"/>
        <c:crossBetween val="between"/>
      </c:valAx>
      <c:spPr>
        <a:noFill/>
        <a:ln>
          <a:noFill/>
        </a:ln>
        <a:effectLst/>
      </c:spPr>
    </c:plotArea>
    <c:legend>
      <c:legendPos val="b"/>
      <c:layout>
        <c:manualLayout>
          <c:xMode val="edge"/>
          <c:yMode val="edge"/>
          <c:x val="0.78808497634627184"/>
          <c:y val="0.14159901533132696"/>
          <c:w val="0.173582843864453"/>
          <c:h val="0.28494669837824527"/>
        </c:manualLayout>
      </c:layout>
      <c:overlay val="0"/>
      <c:spPr>
        <a:solidFill>
          <a:schemeClr val="bg1"/>
        </a:solidFill>
        <a:ln>
          <a:solidFill>
            <a:schemeClr val="accent4"/>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'自主行動計画（全国）'!$A$4</c:f>
              <c:strCache>
                <c:ptCount val="1"/>
                <c:pt idx="0">
                  <c:v>全国におけるVOC総排出量</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'自主行動計画（全国）'!$B$1:$E$1</c:f>
              <c:strCache>
                <c:ptCount val="4"/>
                <c:pt idx="0">
                  <c:v>H12</c:v>
                </c:pt>
                <c:pt idx="1">
                  <c:v>H20</c:v>
                </c:pt>
                <c:pt idx="2">
                  <c:v>H25</c:v>
                </c:pt>
                <c:pt idx="3">
                  <c:v>H30</c:v>
                </c:pt>
              </c:strCache>
            </c:strRef>
          </c:cat>
          <c:val>
            <c:numRef>
              <c:f>'自主行動計画（全国）'!$B$4:$E$4</c:f>
              <c:numCache>
                <c:formatCode>General</c:formatCode>
                <c:ptCount val="4"/>
                <c:pt idx="0">
                  <c:v>153.5</c:v>
                </c:pt>
                <c:pt idx="1">
                  <c:v>100.9</c:v>
                </c:pt>
                <c:pt idx="2">
                  <c:v>83.9</c:v>
                </c:pt>
                <c:pt idx="3">
                  <c:v>76.800000000000011</c:v>
                </c:pt>
              </c:numCache>
            </c:numRef>
          </c:val>
          <c:extLst>
            <c:ext xmlns:c16="http://schemas.microsoft.com/office/drawing/2014/chart" uri="{C3380CC4-5D6E-409C-BE32-E72D297353CC}">
              <c16:uniqueId val="{00000000-177E-4E66-AAF4-4E7933FF8720}"/>
            </c:ext>
          </c:extLst>
        </c:ser>
        <c:ser>
          <c:idx val="1"/>
          <c:order val="1"/>
          <c:tx>
            <c:strRef>
              <c:f>'自主行動計画（全国）'!$A$5</c:f>
              <c:strCache>
                <c:ptCount val="1"/>
                <c:pt idx="0">
                  <c:v>うち自主行動計画におけるVOC排出量</c:v>
                </c:pt>
              </c:strCache>
            </c:strRef>
          </c:tx>
          <c:spPr>
            <a:pattFill prst="dkUpDiag">
              <a:fgClr>
                <a:schemeClr val="accent2"/>
              </a:fgClr>
              <a:bgClr>
                <a:schemeClr val="bg1"/>
              </a:bgClr>
            </a:pattFill>
            <a:ln>
              <a:noFill/>
            </a:ln>
            <a:effectLst/>
          </c:spPr>
          <c:invertIfNegative val="0"/>
          <c:dLbls>
            <c:dLbl>
              <c:idx val="3"/>
              <c:layout>
                <c:manualLayout>
                  <c:x val="-3.4780265403549669E-3"/>
                  <c:y val="1.04353742204624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504-464F-95F9-F429897F68FA}"/>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'自主行動計画（全国）'!$B$1:$E$1</c:f>
              <c:strCache>
                <c:ptCount val="4"/>
                <c:pt idx="0">
                  <c:v>H12</c:v>
                </c:pt>
                <c:pt idx="1">
                  <c:v>H20</c:v>
                </c:pt>
                <c:pt idx="2">
                  <c:v>H25</c:v>
                </c:pt>
                <c:pt idx="3">
                  <c:v>H30</c:v>
                </c:pt>
              </c:strCache>
            </c:strRef>
          </c:cat>
          <c:val>
            <c:numRef>
              <c:f>'自主行動計画（全国）'!$B$5:$E$5</c:f>
              <c:numCache>
                <c:formatCode>General</c:formatCode>
                <c:ptCount val="4"/>
                <c:pt idx="0">
                  <c:v>62.2</c:v>
                </c:pt>
                <c:pt idx="1">
                  <c:v>39.799999999999997</c:v>
                </c:pt>
                <c:pt idx="2">
                  <c:v>31.6</c:v>
                </c:pt>
                <c:pt idx="3">
                  <c:v>25.7</c:v>
                </c:pt>
              </c:numCache>
            </c:numRef>
          </c:val>
          <c:extLst>
            <c:ext xmlns:c16="http://schemas.microsoft.com/office/drawing/2014/chart" uri="{C3380CC4-5D6E-409C-BE32-E72D297353CC}">
              <c16:uniqueId val="{00000001-177E-4E66-AAF4-4E7933FF8720}"/>
            </c:ext>
          </c:extLst>
        </c:ser>
        <c:dLbls>
          <c:showLegendKey val="0"/>
          <c:showVal val="0"/>
          <c:showCatName val="0"/>
          <c:showSerName val="0"/>
          <c:showPercent val="0"/>
          <c:showBubbleSize val="0"/>
        </c:dLbls>
        <c:gapWidth val="150"/>
        <c:axId val="409935807"/>
        <c:axId val="199773007"/>
      </c:barChart>
      <c:catAx>
        <c:axId val="4099358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99773007"/>
        <c:crosses val="autoZero"/>
        <c:auto val="1"/>
        <c:lblAlgn val="ctr"/>
        <c:lblOffset val="100"/>
        <c:noMultiLvlLbl val="0"/>
      </c:catAx>
      <c:valAx>
        <c:axId val="199773007"/>
        <c:scaling>
          <c:orientation val="minMax"/>
        </c:scaling>
        <c:delete val="0"/>
        <c:axPos val="l"/>
        <c:majorGridlines>
          <c:spPr>
            <a:ln w="9525" cap="flat" cmpd="sng" algn="ctr">
              <a:solidFill>
                <a:schemeClr val="bg1">
                  <a:lumMod val="85000"/>
                  <a:alpha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0993580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999FF"/>
              </a:solidFill>
              <a:ln w="19050">
                <a:solidFill>
                  <a:schemeClr val="lt1"/>
                </a:solidFill>
              </a:ln>
              <a:effectLst/>
            </c:spPr>
            <c:extLst>
              <c:ext xmlns:c16="http://schemas.microsoft.com/office/drawing/2014/chart" uri="{C3380CC4-5D6E-409C-BE32-E72D297353CC}">
                <c16:uniqueId val="{00000001-C1F6-4027-BD13-CD35D3D18FA7}"/>
              </c:ext>
            </c:extLst>
          </c:dPt>
          <c:dPt>
            <c:idx val="1"/>
            <c:bubble3D val="0"/>
            <c:spPr>
              <a:solidFill>
                <a:srgbClr val="993366"/>
              </a:solidFill>
              <a:ln w="19050">
                <a:solidFill>
                  <a:schemeClr val="lt1"/>
                </a:solidFill>
              </a:ln>
              <a:effectLst/>
            </c:spPr>
            <c:extLst>
              <c:ext xmlns:c16="http://schemas.microsoft.com/office/drawing/2014/chart" uri="{C3380CC4-5D6E-409C-BE32-E72D297353CC}">
                <c16:uniqueId val="{00000003-C1F6-4027-BD13-CD35D3D18FA7}"/>
              </c:ext>
            </c:extLst>
          </c:dPt>
          <c:cat>
            <c:strRef>
              <c:f>Sheet1!$A$2:$A$3</c:f>
              <c:strCache>
                <c:ptCount val="2"/>
                <c:pt idx="0">
                  <c:v>取組実施</c:v>
                </c:pt>
                <c:pt idx="1">
                  <c:v>取組なし</c:v>
                </c:pt>
              </c:strCache>
            </c:strRef>
          </c:cat>
          <c:val>
            <c:numRef>
              <c:f>Sheet1!$B$2:$B$3</c:f>
              <c:numCache>
                <c:formatCode>General</c:formatCode>
                <c:ptCount val="2"/>
                <c:pt idx="0">
                  <c:v>52</c:v>
                </c:pt>
                <c:pt idx="1">
                  <c:v>11</c:v>
                </c:pt>
              </c:numCache>
            </c:numRef>
          </c:val>
          <c:extLst>
            <c:ext xmlns:c16="http://schemas.microsoft.com/office/drawing/2014/chart" uri="{C3380CC4-5D6E-409C-BE32-E72D297353CC}">
              <c16:uniqueId val="{00000004-C1F6-4027-BD13-CD35D3D18FA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0.33229</cdr:x>
      <cdr:y>0.37191</cdr:y>
    </cdr:from>
    <cdr:to>
      <cdr:x>0.53229</cdr:x>
      <cdr:y>0.66821</cdr:y>
    </cdr:to>
    <cdr:sp macro="" textlink="">
      <cdr:nvSpPr>
        <cdr:cNvPr id="2" name="テキスト ボックス 1">
          <a:extLst xmlns:a="http://schemas.openxmlformats.org/drawingml/2006/main">
            <a:ext uri="{FF2B5EF4-FFF2-40B4-BE49-F238E27FC236}">
              <a16:creationId xmlns:a16="http://schemas.microsoft.com/office/drawing/2014/main" id="{88CC3D78-9AFC-4A2C-A490-F1978DE79AE4}"/>
            </a:ext>
          </a:extLst>
        </cdr:cNvPr>
        <cdr:cNvSpPr txBox="1"/>
      </cdr:nvSpPr>
      <cdr:spPr>
        <a:xfrm xmlns:a="http://schemas.openxmlformats.org/drawingml/2006/main">
          <a:off x="1519238" y="11477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0.33229</cdr:x>
      <cdr:y>0.37191</cdr:y>
    </cdr:from>
    <cdr:to>
      <cdr:x>0.53229</cdr:x>
      <cdr:y>0.66821</cdr:y>
    </cdr:to>
    <cdr:sp macro="" textlink="">
      <cdr:nvSpPr>
        <cdr:cNvPr id="2" name="テキスト ボックス 1">
          <a:extLst xmlns:a="http://schemas.openxmlformats.org/drawingml/2006/main">
            <a:ext uri="{FF2B5EF4-FFF2-40B4-BE49-F238E27FC236}">
              <a16:creationId xmlns:a16="http://schemas.microsoft.com/office/drawing/2014/main" id="{88CC3D78-9AFC-4A2C-A490-F1978DE79AE4}"/>
            </a:ext>
          </a:extLst>
        </cdr:cNvPr>
        <cdr:cNvSpPr txBox="1"/>
      </cdr:nvSpPr>
      <cdr:spPr>
        <a:xfrm xmlns:a="http://schemas.openxmlformats.org/drawingml/2006/main">
          <a:off x="1519238" y="11477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0.49421</cdr:x>
      <cdr:y>0.58681</cdr:y>
    </cdr:from>
    <cdr:to>
      <cdr:x>0.67227</cdr:x>
      <cdr:y>0.80971</cdr:y>
    </cdr:to>
    <cdr:sp macro="" textlink="">
      <cdr:nvSpPr>
        <cdr:cNvPr id="2" name="テキスト ボックス 1">
          <a:extLst xmlns:a="http://schemas.openxmlformats.org/drawingml/2006/main">
            <a:ext uri="{FF2B5EF4-FFF2-40B4-BE49-F238E27FC236}">
              <a16:creationId xmlns:a16="http://schemas.microsoft.com/office/drawing/2014/main" id="{E019F50B-5AA9-4CC6-A793-25B537C31BDC}"/>
            </a:ext>
          </a:extLst>
        </cdr:cNvPr>
        <cdr:cNvSpPr txBox="1"/>
      </cdr:nvSpPr>
      <cdr:spPr>
        <a:xfrm xmlns:a="http://schemas.openxmlformats.org/drawingml/2006/main">
          <a:off x="1547289" y="1386495"/>
          <a:ext cx="557476" cy="52666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lIns="36000" tIns="36000" rIns="36000" bIns="36000" rtlCol="0"/>
        <a:lstStyle xmlns:a="http://schemas.openxmlformats.org/drawingml/2006/main"/>
        <a:p xmlns:a="http://schemas.openxmlformats.org/drawingml/2006/main">
          <a:pPr algn="ctr"/>
          <a:r>
            <a:rPr lang="ja-JP" altLang="en-US" sz="800"/>
            <a:t>取組実施</a:t>
          </a:r>
          <a:endParaRPr lang="en-US" altLang="ja-JP" sz="800"/>
        </a:p>
        <a:p xmlns:a="http://schemas.openxmlformats.org/drawingml/2006/main">
          <a:pPr algn="ctr"/>
          <a:r>
            <a:rPr lang="en-US" altLang="ja-JP" sz="800"/>
            <a:t>52</a:t>
          </a:r>
          <a:r>
            <a:rPr lang="ja-JP" altLang="en-US" sz="800"/>
            <a:t>社</a:t>
          </a:r>
          <a:endParaRPr lang="en-US" altLang="ja-JP" sz="800"/>
        </a:p>
        <a:p xmlns:a="http://schemas.openxmlformats.org/drawingml/2006/main">
          <a:pPr algn="ctr"/>
          <a:r>
            <a:rPr lang="ja-JP" altLang="en-US" sz="800"/>
            <a:t>（</a:t>
          </a:r>
          <a:r>
            <a:rPr lang="en-US" altLang="ja-JP" sz="800"/>
            <a:t>83%</a:t>
          </a:r>
          <a:r>
            <a:rPr lang="ja-JP" altLang="en-US" sz="800"/>
            <a:t>）</a:t>
          </a:r>
        </a:p>
      </cdr:txBody>
    </cdr:sp>
  </cdr:relSizeAnchor>
  <cdr:relSizeAnchor xmlns:cdr="http://schemas.openxmlformats.org/drawingml/2006/chartDrawing">
    <cdr:from>
      <cdr:x>0.32773</cdr:x>
      <cdr:y>0.17477</cdr:y>
    </cdr:from>
    <cdr:to>
      <cdr:x>0.47986</cdr:x>
      <cdr:y>0.35185</cdr:y>
    </cdr:to>
    <cdr:sp macro="" textlink="">
      <cdr:nvSpPr>
        <cdr:cNvPr id="3" name="テキスト ボックス 1">
          <a:extLst xmlns:a="http://schemas.openxmlformats.org/drawingml/2006/main">
            <a:ext uri="{FF2B5EF4-FFF2-40B4-BE49-F238E27FC236}">
              <a16:creationId xmlns:a16="http://schemas.microsoft.com/office/drawing/2014/main" id="{1ACAC285-21A8-4140-9506-D793375A3C21}"/>
            </a:ext>
          </a:extLst>
        </cdr:cNvPr>
        <cdr:cNvSpPr txBox="1"/>
      </cdr:nvSpPr>
      <cdr:spPr>
        <a:xfrm xmlns:a="http://schemas.openxmlformats.org/drawingml/2006/main">
          <a:off x="1114425" y="479425"/>
          <a:ext cx="517306" cy="485775"/>
        </a:xfrm>
        <a:prstGeom xmlns:a="http://schemas.openxmlformats.org/drawingml/2006/main" prst="rect">
          <a:avLst/>
        </a:prstGeom>
        <a:solidFill xmlns:a="http://schemas.openxmlformats.org/drawingml/2006/main">
          <a:schemeClr val="bg1"/>
        </a:solidFill>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800" dirty="0"/>
            <a:t>取組なし</a:t>
          </a:r>
          <a:endParaRPr lang="en-US" altLang="ja-JP" sz="800" dirty="0"/>
        </a:p>
        <a:p xmlns:a="http://schemas.openxmlformats.org/drawingml/2006/main">
          <a:pPr algn="ctr"/>
          <a:r>
            <a:rPr lang="en-US" altLang="ja-JP" sz="800" dirty="0"/>
            <a:t>11</a:t>
          </a:r>
          <a:r>
            <a:rPr lang="ja-JP" altLang="en-US" sz="800" dirty="0"/>
            <a:t>社</a:t>
          </a:r>
          <a:endParaRPr lang="en-US" altLang="ja-JP" sz="800" dirty="0"/>
        </a:p>
        <a:p xmlns:a="http://schemas.openxmlformats.org/drawingml/2006/main">
          <a:pPr algn="ctr"/>
          <a:r>
            <a:rPr lang="ja-JP" altLang="en-US" sz="800" dirty="0"/>
            <a:t>（</a:t>
          </a:r>
          <a:r>
            <a:rPr lang="en-US" altLang="ja-JP" sz="800" dirty="0"/>
            <a:t>17%</a:t>
          </a:r>
          <a:r>
            <a:rPr lang="ja-JP" altLang="en-US" sz="800"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88658D3-820C-4A15-B271-1639FD22586C}"/>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718745C-0B19-4D09-B0CB-4A875CA2D07C}"/>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6F9C584F-74AE-47DC-A83F-A551590D61A1}" type="datetimeFigureOut">
              <a:rPr kumimoji="1" lang="ja-JP" altLang="en-US" smtClean="0"/>
              <a:t>2021/2/9</a:t>
            </a:fld>
            <a:endParaRPr kumimoji="1" lang="ja-JP" altLang="en-US"/>
          </a:p>
        </p:txBody>
      </p:sp>
      <p:sp>
        <p:nvSpPr>
          <p:cNvPr id="4" name="フッター プレースホルダー 3">
            <a:extLst>
              <a:ext uri="{FF2B5EF4-FFF2-40B4-BE49-F238E27FC236}">
                <a16:creationId xmlns:a16="http://schemas.microsoft.com/office/drawing/2014/main" id="{DA3AFB1A-1CF8-474D-947A-5CDA9800225B}"/>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3DB8E78-91E5-4FFF-B1AC-6B22ED00B280}"/>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42FA6BE-E03D-422C-8DEF-25CE055DB854}" type="slidenum">
              <a:rPr kumimoji="1" lang="ja-JP" altLang="en-US" smtClean="0"/>
              <a:t>‹#›</a:t>
            </a:fld>
            <a:endParaRPr kumimoji="1" lang="ja-JP" altLang="en-US"/>
          </a:p>
        </p:txBody>
      </p:sp>
    </p:spTree>
    <p:extLst>
      <p:ext uri="{BB962C8B-B14F-4D97-AF65-F5344CB8AC3E}">
        <p14:creationId xmlns:p14="http://schemas.microsoft.com/office/powerpoint/2010/main" val="3777233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A5CA084-FE37-49B5-B8C7-FCA1579D17A1}" type="datetimeFigureOut">
              <a:rPr kumimoji="1" lang="ja-JP" altLang="en-US" smtClean="0"/>
              <a:t>2021/2/9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B4B1ED3-4897-46F3-9949-886ECDDD896F}" type="slidenum">
              <a:rPr kumimoji="1" lang="ja-JP" altLang="en-US" smtClean="0"/>
              <a:t>‹#›</a:t>
            </a:fld>
            <a:endParaRPr kumimoji="1" lang="ja-JP" altLang="en-US"/>
          </a:p>
        </p:txBody>
      </p:sp>
    </p:spTree>
    <p:extLst>
      <p:ext uri="{BB962C8B-B14F-4D97-AF65-F5344CB8AC3E}">
        <p14:creationId xmlns:p14="http://schemas.microsoft.com/office/powerpoint/2010/main" val="18941448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9171" y="-8468"/>
            <a:ext cx="9935592"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D54CBD-1E73-4DB0-A80E-2D631038AE97}" type="datetime1">
              <a:rPr lang="en-US" altLang="ja-JP"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0022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FF852C9-40AE-4562-9FC8-EE63901DDEAC}" type="datetime1">
              <a:rPr lang="en-US" altLang="ja-JP"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3548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DC5CEBF-FCE6-4B49-858C-6DD8D95F634D}" type="datetime1">
              <a:rPr lang="en-US" altLang="ja-JP"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1131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368C4E5-1B83-437F-B4C1-5F762EF3DC6B}" type="datetime1">
              <a:rPr lang="en-US" altLang="ja-JP"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96943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2EEE1DB-8C72-430E-8233-1BDAE291053C}" type="datetime1">
              <a:rPr lang="en-US" altLang="ja-JP"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0915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58606FB-F559-4E09-AEDE-E2D82A215524}" type="datetime1">
              <a:rPr lang="en-US" altLang="ja-JP"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77820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A31576-4D32-499C-BA79-261BC51CB9A3}" type="datetime1">
              <a:rPr lang="en-US" altLang="ja-JP"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639021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D84AF1-34C4-45E4-BD76-48422B2028E2}" type="datetime1">
              <a:rPr lang="en-US" altLang="ja-JP"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217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F38C21-6AB4-4178-B9B8-09902E1F3BAD}" type="datetime1">
              <a:rPr lang="en-US" altLang="ja-JP"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235608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6C01743-F1D4-471E-83FD-4110CB1E1EEA}" type="datetime1">
              <a:rPr lang="en-US" altLang="ja-JP"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3364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8FFACE-B253-49B6-B727-27FB52378CF7}" type="datetime1">
              <a:rPr lang="en-US" altLang="ja-JP"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331140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90CA6D-D8D5-48F5-AB7C-089C3FBAADB6}" type="datetime1">
              <a:rPr lang="en-US" altLang="ja-JP" smtClean="0"/>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6753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35C277-81C0-449A-9FE8-5C3FDDBC0D21}" type="datetime1">
              <a:rPr lang="en-US" altLang="ja-JP" smtClean="0"/>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3830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90BA1-8F42-447A-A980-90C789177F68}" type="datetime1">
              <a:rPr lang="en-US" altLang="ja-JP" smtClean="0"/>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9258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43CB40-17AF-430A-9DAA-78C79AA052F3}" type="datetime1">
              <a:rPr lang="en-US" altLang="ja-JP"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306679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0B33D3-C56C-405B-94C3-1B28AC5347B6}" type="datetime1">
              <a:rPr lang="en-US" altLang="ja-JP"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5398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9172" y="-8468"/>
            <a:ext cx="9935593"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6BE295-9B3E-4679-9DE7-7B93C88DF62D}" type="datetime1">
              <a:rPr lang="en-US" altLang="ja-JP" smtClean="0"/>
              <a:t>2/9/2021</a:t>
            </a:fld>
            <a:endParaRPr lang="en-US"/>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4269004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タイトル 1">
            <a:extLst>
              <a:ext uri="{FF2B5EF4-FFF2-40B4-BE49-F238E27FC236}">
                <a16:creationId xmlns:a16="http://schemas.microsoft.com/office/drawing/2014/main" id="{66514161-D461-47ED-B67B-B85211C9821C}"/>
              </a:ext>
            </a:extLst>
          </p:cNvPr>
          <p:cNvSpPr txBox="1">
            <a:spLocks/>
          </p:cNvSpPr>
          <p:nvPr/>
        </p:nvSpPr>
        <p:spPr>
          <a:xfrm>
            <a:off x="609600" y="1491177"/>
            <a:ext cx="7665716" cy="2629999"/>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6F1E4E8C-C05F-4C3D-940D-BAB485AB187E}"/>
              </a:ext>
            </a:extLst>
          </p:cNvPr>
          <p:cNvSpPr txBox="1"/>
          <p:nvPr/>
        </p:nvSpPr>
        <p:spPr>
          <a:xfrm>
            <a:off x="7315200" y="520505"/>
            <a:ext cx="1168910" cy="369332"/>
          </a:xfrm>
          <a:prstGeom prst="rect">
            <a:avLst/>
          </a:prstGeom>
          <a:noFill/>
          <a:ln>
            <a:solidFill>
              <a:schemeClr val="tx1"/>
            </a:solidFill>
          </a:ln>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資料１－１</a:t>
            </a:r>
          </a:p>
        </p:txBody>
      </p:sp>
      <p:sp>
        <p:nvSpPr>
          <p:cNvPr id="8" name="タイトル 7">
            <a:extLst>
              <a:ext uri="{FF2B5EF4-FFF2-40B4-BE49-F238E27FC236}">
                <a16:creationId xmlns:a16="http://schemas.microsoft.com/office/drawing/2014/main" id="{03F00E16-5A40-4748-9F1E-7BA895C4D2D4}"/>
              </a:ext>
            </a:extLst>
          </p:cNvPr>
          <p:cNvSpPr>
            <a:spLocks noGrp="1"/>
          </p:cNvSpPr>
          <p:nvPr>
            <p:ph type="title"/>
          </p:nvPr>
        </p:nvSpPr>
        <p:spPr>
          <a:xfrm>
            <a:off x="1630684" y="3211509"/>
            <a:ext cx="6876689" cy="1320800"/>
          </a:xfrm>
        </p:spPr>
        <p:txBody>
          <a:bodyPr>
            <a:normAutofit fontScale="90000"/>
          </a:bodyPr>
          <a:lstStyle/>
          <a:p>
            <a:r>
              <a:rPr lang="en-US" altLang="ja-JP" dirty="0">
                <a:latin typeface="BIZ UDPゴシック" panose="020B0400000000000000" pitchFamily="50" charset="-128"/>
                <a:ea typeface="BIZ UDPゴシック" panose="020B0400000000000000" pitchFamily="50" charset="-128"/>
              </a:rPr>
              <a:t>VOC</a:t>
            </a:r>
            <a:r>
              <a:rPr lang="ja-JP" altLang="en-US" dirty="0">
                <a:latin typeface="BIZ UDPゴシック" panose="020B0400000000000000" pitchFamily="50" charset="-128"/>
                <a:ea typeface="BIZ UDPゴシック" panose="020B0400000000000000" pitchFamily="50" charset="-128"/>
              </a:rPr>
              <a:t>排出規制に係る現状について</a:t>
            </a:r>
            <a:br>
              <a:rPr lang="ja-JP" altLang="en-US" dirty="0">
                <a:latin typeface="BIZ UDPゴシック" panose="020B0400000000000000" pitchFamily="50" charset="-128"/>
                <a:ea typeface="BIZ UDPゴシック" panose="020B0400000000000000" pitchFamily="50" charset="-128"/>
              </a:rPr>
            </a:br>
            <a:endParaRPr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310D0A49-9AE0-4604-A674-62AEC14157EB}"/>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1</a:t>
            </a:fld>
            <a:endParaRPr lang="en-US"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7904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A7793DA-0630-485E-BCF6-86E8156F53A3}"/>
              </a:ext>
            </a:extLst>
          </p:cNvPr>
          <p:cNvSpPr>
            <a:spLocks noGrp="1"/>
          </p:cNvSpPr>
          <p:nvPr>
            <p:ph type="title"/>
          </p:nvPr>
        </p:nvSpPr>
        <p:spPr>
          <a:xfrm>
            <a:off x="1174934" y="321291"/>
            <a:ext cx="7876146" cy="786063"/>
          </a:xfrm>
        </p:spPr>
        <p:txBody>
          <a:bodyPr>
            <a:normAutofit/>
          </a:bodyPr>
          <a:lstStyle/>
          <a:p>
            <a:r>
              <a:rPr lang="ja-JP" altLang="en-US" sz="2800" dirty="0">
                <a:latin typeface="BIZ UDPゴシック" panose="020B0400000000000000" pitchFamily="50" charset="-128"/>
                <a:ea typeface="BIZ UDPゴシック" panose="020B0400000000000000" pitchFamily="50" charset="-128"/>
              </a:rPr>
              <a:t>各規制手法の内容と特徴について</a:t>
            </a:r>
            <a:endParaRPr kumimoji="1" lang="ja-JP" altLang="en-US" sz="2800" dirty="0"/>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スライド番号プレースホルダー 3">
            <a:extLst>
              <a:ext uri="{FF2B5EF4-FFF2-40B4-BE49-F238E27FC236}">
                <a16:creationId xmlns:a16="http://schemas.microsoft.com/office/drawing/2014/main" id="{ECBBC306-9B36-4A1B-9B71-698B9F96C415}"/>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10</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aphicFrame>
        <p:nvGraphicFramePr>
          <p:cNvPr id="12" name="コンテンツ プレースホルダー 4"/>
          <p:cNvGraphicFramePr>
            <a:graphicFrameLocks/>
          </p:cNvGraphicFramePr>
          <p:nvPr>
            <p:extLst>
              <p:ext uri="{D42A27DB-BD31-4B8C-83A1-F6EECF244321}">
                <p14:modId xmlns:p14="http://schemas.microsoft.com/office/powerpoint/2010/main" val="2179705940"/>
              </p:ext>
            </p:extLst>
          </p:nvPr>
        </p:nvGraphicFramePr>
        <p:xfrm>
          <a:off x="656560" y="1026672"/>
          <a:ext cx="8912894" cy="5523137"/>
        </p:xfrm>
        <a:graphic>
          <a:graphicData uri="http://schemas.openxmlformats.org/drawingml/2006/table">
            <a:tbl>
              <a:tblPr firstRow="1" firstCol="1" bandRow="1">
                <a:tableStyleId>{21E4AEA4-8DFA-4A89-87EB-49C32662AFE0}</a:tableStyleId>
              </a:tblPr>
              <a:tblGrid>
                <a:gridCol w="910101">
                  <a:extLst>
                    <a:ext uri="{9D8B030D-6E8A-4147-A177-3AD203B41FA5}">
                      <a16:colId xmlns:a16="http://schemas.microsoft.com/office/drawing/2014/main" val="1336758657"/>
                    </a:ext>
                  </a:extLst>
                </a:gridCol>
                <a:gridCol w="2023704">
                  <a:extLst>
                    <a:ext uri="{9D8B030D-6E8A-4147-A177-3AD203B41FA5}">
                      <a16:colId xmlns:a16="http://schemas.microsoft.com/office/drawing/2014/main" val="3513613546"/>
                    </a:ext>
                  </a:extLst>
                </a:gridCol>
                <a:gridCol w="5979089">
                  <a:extLst>
                    <a:ext uri="{9D8B030D-6E8A-4147-A177-3AD203B41FA5}">
                      <a16:colId xmlns:a16="http://schemas.microsoft.com/office/drawing/2014/main" val="3965397356"/>
                    </a:ext>
                  </a:extLst>
                </a:gridCol>
              </a:tblGrid>
              <a:tr h="333646">
                <a:tc>
                  <a:txBody>
                    <a:bodyPr/>
                    <a:lstStyle/>
                    <a:p>
                      <a:pPr algn="ctr"/>
                      <a:r>
                        <a:rPr kumimoji="1" lang="ja-JP" altLang="en-US" sz="1400" dirty="0">
                          <a:latin typeface="BIZ UDPゴシック" panose="020B0400000000000000" pitchFamily="50" charset="-128"/>
                          <a:ea typeface="BIZ UDPゴシック" panose="020B0400000000000000" pitchFamily="50" charset="-128"/>
                        </a:rPr>
                        <a:t>規制手法</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内容</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特徴</a:t>
                      </a:r>
                    </a:p>
                  </a:txBody>
                  <a:tcPr/>
                </a:tc>
                <a:extLst>
                  <a:ext uri="{0D108BD9-81ED-4DB2-BD59-A6C34878D82A}">
                    <a16:rowId xmlns:a16="http://schemas.microsoft.com/office/drawing/2014/main" val="2853282061"/>
                  </a:ext>
                </a:extLst>
              </a:tr>
              <a:tr h="1267858">
                <a:tc>
                  <a:txBody>
                    <a:bodyPr/>
                    <a:lstStyle/>
                    <a:p>
                      <a:pPr algn="ctr"/>
                      <a:r>
                        <a:rPr kumimoji="1" lang="ja-JP" altLang="en-US" sz="1400" dirty="0">
                          <a:latin typeface="BIZ UDPゴシック" panose="020B0400000000000000" pitchFamily="50" charset="-128"/>
                          <a:ea typeface="BIZ UDPゴシック" panose="020B0400000000000000" pitchFamily="50" charset="-128"/>
                        </a:rPr>
                        <a:t>排出基準</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排出口における濃度基準の上限を設定。</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（大防法）</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〇濃度基準が数値であるため、</a:t>
                      </a:r>
                      <a:r>
                        <a:rPr kumimoji="1" lang="ja-JP" altLang="en-US" sz="1400" u="sng" dirty="0">
                          <a:latin typeface="BIZ UDPゴシック" panose="020B0400000000000000" pitchFamily="50" charset="-128"/>
                          <a:ea typeface="BIZ UDPゴシック" panose="020B0400000000000000" pitchFamily="50" charset="-128"/>
                        </a:rPr>
                        <a:t>基準遵守状況の把握が比較的容易</a:t>
                      </a:r>
                      <a:endParaRPr kumimoji="1" lang="en-US" altLang="ja-JP" sz="1400" u="sng" dirty="0">
                        <a:latin typeface="BIZ UDPゴシック" panose="020B0400000000000000" pitchFamily="50" charset="-128"/>
                        <a:ea typeface="BIZ UDPゴシック" panose="020B0400000000000000" pitchFamily="50" charset="-128"/>
                      </a:endParaRPr>
                    </a:p>
                    <a:p>
                      <a:r>
                        <a:rPr kumimoji="1" lang="ja-JP" altLang="en-US" sz="1400" u="none" dirty="0">
                          <a:latin typeface="BIZ UDPゴシック" panose="020B0400000000000000" pitchFamily="50" charset="-128"/>
                          <a:ea typeface="BIZ UDPゴシック" panose="020B0400000000000000" pitchFamily="50" charset="-128"/>
                        </a:rPr>
                        <a:t>〇</a:t>
                      </a:r>
                      <a:r>
                        <a:rPr kumimoji="1" lang="ja-JP" altLang="en-US" sz="1400" u="sng" dirty="0">
                          <a:latin typeface="BIZ UDPゴシック" panose="020B0400000000000000" pitchFamily="50" charset="-128"/>
                          <a:ea typeface="BIZ UDPゴシック" panose="020B0400000000000000" pitchFamily="50" charset="-128"/>
                        </a:rPr>
                        <a:t>事業者の業種や業態ごとに現実的かつ効果的な対策が選択可能</a:t>
                      </a:r>
                      <a:endParaRPr kumimoji="1" lang="en-US" altLang="ja-JP" sz="1400" u="sng" dirty="0">
                        <a:latin typeface="BIZ UDPゴシック" panose="020B0400000000000000" pitchFamily="50" charset="-128"/>
                        <a:ea typeface="BIZ UDPゴシック" panose="020B0400000000000000" pitchFamily="50" charset="-128"/>
                      </a:endParaRPr>
                    </a:p>
                    <a:p>
                      <a:r>
                        <a:rPr kumimoji="1" lang="ja-JP" altLang="en-US" sz="1400" u="none" dirty="0">
                          <a:latin typeface="BIZ UDPゴシック" panose="020B0400000000000000" pitchFamily="50" charset="-128"/>
                          <a:ea typeface="BIZ UDPゴシック" panose="020B0400000000000000" pitchFamily="50" charset="-128"/>
                        </a:rPr>
                        <a:t>〇行政に過大な負担をかけず、</a:t>
                      </a:r>
                      <a:r>
                        <a:rPr kumimoji="1" lang="ja-JP" altLang="en-US" sz="1400" u="sng" dirty="0">
                          <a:latin typeface="BIZ UDPゴシック" panose="020B0400000000000000" pitchFamily="50" charset="-128"/>
                          <a:ea typeface="BIZ UDPゴシック" panose="020B0400000000000000" pitchFamily="50" charset="-128"/>
                        </a:rPr>
                        <a:t>指導等が行いやすく実効性が高い</a:t>
                      </a:r>
                      <a:endParaRPr kumimoji="1" lang="en-US" altLang="ja-JP" sz="1400" u="sng"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●基準遵守状況の確認のためには</a:t>
                      </a:r>
                      <a:r>
                        <a:rPr kumimoji="1" lang="ja-JP" altLang="en-US" sz="1400" u="sng" dirty="0">
                          <a:latin typeface="BIZ UDPゴシック" panose="020B0400000000000000" pitchFamily="50" charset="-128"/>
                          <a:ea typeface="BIZ UDPゴシック" panose="020B0400000000000000" pitchFamily="50" charset="-128"/>
                        </a:rPr>
                        <a:t>費用負担の伴う排ガス測定が必要</a:t>
                      </a:r>
                      <a:endParaRPr kumimoji="1" lang="en-US" altLang="ja-JP" sz="1400" u="sng" dirty="0">
                        <a:latin typeface="BIZ UDPゴシック" panose="020B0400000000000000" pitchFamily="50" charset="-128"/>
                        <a:ea typeface="BIZ UDPゴシック" panose="020B0400000000000000" pitchFamily="50" charset="-128"/>
                      </a:endParaRPr>
                    </a:p>
                    <a:p>
                      <a:r>
                        <a:rPr kumimoji="1" lang="ja-JP" altLang="en-US" sz="1400" u="none" dirty="0">
                          <a:latin typeface="BIZ UDPゴシック" panose="020B0400000000000000" pitchFamily="50" charset="-128"/>
                          <a:ea typeface="BIZ UDPゴシック" panose="020B0400000000000000" pitchFamily="50" charset="-128"/>
                        </a:rPr>
                        <a:t>●</a:t>
                      </a:r>
                      <a:r>
                        <a:rPr kumimoji="1" lang="ja-JP" altLang="en-US" sz="1400" u="sng" dirty="0">
                          <a:latin typeface="BIZ UDPゴシック" panose="020B0400000000000000" pitchFamily="50" charset="-128"/>
                          <a:ea typeface="BIZ UDPゴシック" panose="020B0400000000000000" pitchFamily="50" charset="-128"/>
                        </a:rPr>
                        <a:t>短時間で排ガス濃度に変動がある場合、正確な測定が困難</a:t>
                      </a:r>
                      <a:endParaRPr kumimoji="1" lang="en-US" altLang="ja-JP" sz="1400" u="sng"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●設備によっては基準値の設定が困難</a:t>
                      </a:r>
                    </a:p>
                  </a:txBody>
                  <a:tcPr/>
                </a:tc>
                <a:extLst>
                  <a:ext uri="{0D108BD9-81ED-4DB2-BD59-A6C34878D82A}">
                    <a16:rowId xmlns:a16="http://schemas.microsoft.com/office/drawing/2014/main" val="2410692084"/>
                  </a:ext>
                </a:extLst>
              </a:tr>
              <a:tr h="1501411">
                <a:tc>
                  <a:txBody>
                    <a:bodyPr/>
                    <a:lstStyle/>
                    <a:p>
                      <a:pPr algn="ctr"/>
                      <a:r>
                        <a:rPr kumimoji="1" lang="ja-JP" altLang="en-US" sz="1400" dirty="0">
                          <a:latin typeface="BIZ UDPゴシック" panose="020B0400000000000000" pitchFamily="50" charset="-128"/>
                          <a:ea typeface="BIZ UDPゴシック" panose="020B0400000000000000" pitchFamily="50" charset="-128"/>
                        </a:rPr>
                        <a:t>設備構造基準</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処理装置等の設備設置や密閉化等の構造の基準を排出施設の種類ごとに規定。</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（条例：届出施設規制）</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〇一律の対策を実施させることで</a:t>
                      </a:r>
                      <a:r>
                        <a:rPr kumimoji="1" lang="ja-JP" altLang="en-US" sz="1400" u="sng" dirty="0">
                          <a:latin typeface="BIZ UDPゴシック" panose="020B0400000000000000" pitchFamily="50" charset="-128"/>
                          <a:ea typeface="BIZ UDPゴシック" panose="020B0400000000000000" pitchFamily="50" charset="-128"/>
                        </a:rPr>
                        <a:t>排出抑制に効果的</a:t>
                      </a:r>
                      <a:endParaRPr kumimoji="1" lang="en-US" altLang="ja-JP" sz="1400" u="sng" dirty="0">
                        <a:latin typeface="BIZ UDPゴシック" panose="020B0400000000000000" pitchFamily="50" charset="-128"/>
                        <a:ea typeface="BIZ UDPゴシック" panose="020B0400000000000000" pitchFamily="50" charset="-128"/>
                      </a:endParaRPr>
                    </a:p>
                    <a:p>
                      <a:r>
                        <a:rPr kumimoji="1" lang="ja-JP" altLang="en-US" sz="1400" u="none" dirty="0">
                          <a:latin typeface="BIZ UDPゴシック" panose="020B0400000000000000" pitchFamily="50" charset="-128"/>
                          <a:ea typeface="BIZ UDPゴシック" panose="020B0400000000000000" pitchFamily="50" charset="-128"/>
                        </a:rPr>
                        <a:t>●</a:t>
                      </a:r>
                      <a:r>
                        <a:rPr lang="ja-JP" altLang="en-US" sz="1400" u="sng" dirty="0">
                          <a:latin typeface="BIZ UDPゴシック" panose="020B0400000000000000" pitchFamily="50" charset="-128"/>
                          <a:ea typeface="BIZ UDPゴシック" panose="020B0400000000000000" pitchFamily="50" charset="-128"/>
                        </a:rPr>
                        <a:t>排出量が比較的少ない事業者にとって不公平感が出る</a:t>
                      </a:r>
                      <a:endParaRPr lang="en-US" altLang="ja-JP" sz="1400" u="sng"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●一律規制であることから</a:t>
                      </a:r>
                      <a:r>
                        <a:rPr lang="ja-JP" altLang="en-US" sz="1400" u="sng" dirty="0">
                          <a:latin typeface="BIZ UDPゴシック" panose="020B0400000000000000" pitchFamily="50" charset="-128"/>
                          <a:ea typeface="BIZ UDPゴシック" panose="020B0400000000000000" pitchFamily="50" charset="-128"/>
                        </a:rPr>
                        <a:t>事業者自らによる効果的な排出抑制の検討機会を奪う</a:t>
                      </a:r>
                      <a:endParaRPr kumimoji="1" lang="en-US" altLang="ja-JP" sz="1400" u="sng" dirty="0">
                        <a:latin typeface="BIZ UDPゴシック" panose="020B0400000000000000" pitchFamily="50" charset="-128"/>
                        <a:ea typeface="BIZ UDPゴシック" panose="020B0400000000000000" pitchFamily="50" charset="-128"/>
                      </a:endParaRPr>
                    </a:p>
                    <a:p>
                      <a:r>
                        <a:rPr kumimoji="1" lang="ja-JP" altLang="en-US" sz="1400" u="none" dirty="0">
                          <a:latin typeface="BIZ UDPゴシック" panose="020B0400000000000000" pitchFamily="50" charset="-128"/>
                          <a:ea typeface="BIZ UDPゴシック" panose="020B0400000000000000" pitchFamily="50" charset="-128"/>
                        </a:rPr>
                        <a:t>●</a:t>
                      </a:r>
                      <a:r>
                        <a:rPr kumimoji="1" lang="ja-JP" altLang="en-US" sz="1400" u="sng" dirty="0">
                          <a:latin typeface="BIZ UDPゴシック" panose="020B0400000000000000" pitchFamily="50" charset="-128"/>
                          <a:ea typeface="BIZ UDPゴシック" panose="020B0400000000000000" pitchFamily="50" charset="-128"/>
                        </a:rPr>
                        <a:t>比較的費用負担が大きく、中小企業にとっては遵守困難なケースがある</a:t>
                      </a:r>
                      <a:endParaRPr kumimoji="1" lang="en-US" altLang="ja-JP" sz="1400" u="sng"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●維持管理等については事業者任せとなる</a:t>
                      </a:r>
                    </a:p>
                  </a:txBody>
                  <a:tcPr/>
                </a:tc>
                <a:extLst>
                  <a:ext uri="{0D108BD9-81ED-4DB2-BD59-A6C34878D82A}">
                    <a16:rowId xmlns:a16="http://schemas.microsoft.com/office/drawing/2014/main" val="1336402633"/>
                  </a:ext>
                </a:extLst>
              </a:tr>
              <a:tr h="858576">
                <a:tc>
                  <a:txBody>
                    <a:bodyPr/>
                    <a:lstStyle/>
                    <a:p>
                      <a:pPr algn="ctr"/>
                      <a:r>
                        <a:rPr kumimoji="1" lang="ja-JP" altLang="en-US" sz="1400" dirty="0">
                          <a:latin typeface="BIZ UDPゴシック" panose="020B0400000000000000" pitchFamily="50" charset="-128"/>
                          <a:ea typeface="BIZ UDPゴシック" panose="020B0400000000000000" pitchFamily="50" charset="-128"/>
                        </a:rPr>
                        <a:t>原料使用基準</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原料に含まれる溶剤含有率の上限値を設定。</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（条例：届出施設規制）</a:t>
                      </a:r>
                    </a:p>
                  </a:txBody>
                  <a:tcPr/>
                </a:tc>
                <a:tc>
                  <a:txBody>
                    <a:bodyPr/>
                    <a:lstStyle/>
                    <a:p>
                      <a:r>
                        <a:rPr kumimoji="1" lang="ja-JP" altLang="en-US" sz="1400" u="none" dirty="0">
                          <a:latin typeface="BIZ UDPゴシック" panose="020B0400000000000000" pitchFamily="50" charset="-128"/>
                          <a:ea typeface="BIZ UDPゴシック" panose="020B0400000000000000" pitchFamily="50" charset="-128"/>
                        </a:rPr>
                        <a:t>〇</a:t>
                      </a:r>
                      <a:r>
                        <a:rPr kumimoji="1" lang="ja-JP" altLang="en-US" sz="1400" u="sng" dirty="0">
                          <a:latin typeface="BIZ UDPゴシック" panose="020B0400000000000000" pitchFamily="50" charset="-128"/>
                          <a:ea typeface="BIZ UDPゴシック" panose="020B0400000000000000" pitchFamily="50" charset="-128"/>
                        </a:rPr>
                        <a:t>長期的視野に立つと重要で本質的な対策</a:t>
                      </a:r>
                      <a:endParaRPr kumimoji="1" lang="en-US" altLang="ja-JP" sz="1400" u="sng"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●原料供給メーカーの技術開発に依存</a:t>
                      </a:r>
                      <a:endParaRPr kumimoji="1" lang="en-US" altLang="ja-JP" sz="1400" dirty="0">
                        <a:latin typeface="BIZ UDPゴシック" panose="020B0400000000000000" pitchFamily="50" charset="-128"/>
                        <a:ea typeface="BIZ UDPゴシック" panose="020B0400000000000000" pitchFamily="50" charset="-128"/>
                      </a:endParaRPr>
                    </a:p>
                    <a:p>
                      <a:pPr marL="0" indent="0">
                        <a:buNone/>
                      </a:pPr>
                      <a:r>
                        <a:rPr kumimoji="1" lang="ja-JP" altLang="en-US" sz="1400" u="none" dirty="0">
                          <a:latin typeface="BIZ UDPゴシック" panose="020B0400000000000000" pitchFamily="50" charset="-128"/>
                          <a:ea typeface="BIZ UDPゴシック" panose="020B0400000000000000" pitchFamily="50" charset="-128"/>
                        </a:rPr>
                        <a:t>●</a:t>
                      </a:r>
                      <a:r>
                        <a:rPr lang="ja-JP" altLang="en-US" sz="1400" u="sng" dirty="0">
                          <a:latin typeface="BIZ UDPゴシック" panose="020B0400000000000000" pitchFamily="50" charset="-128"/>
                          <a:ea typeface="BIZ UDPゴシック" panose="020B0400000000000000" pitchFamily="50" charset="-128"/>
                        </a:rPr>
                        <a:t>発注元から塗料指定を受ける場合があり、塗料を変更できないケースもある</a:t>
                      </a:r>
                      <a:endParaRPr lang="en-US" altLang="ja-JP" sz="1400" u="sng"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806463977"/>
                  </a:ext>
                </a:extLst>
              </a:tr>
              <a:tr h="1034305">
                <a:tc>
                  <a:txBody>
                    <a:bodyPr/>
                    <a:lstStyle/>
                    <a:p>
                      <a:pPr algn="ctr"/>
                      <a:r>
                        <a:rPr kumimoji="1" lang="ja-JP" altLang="en-US" sz="1400" dirty="0">
                          <a:latin typeface="BIZ UDPゴシック" panose="020B0400000000000000" pitchFamily="50" charset="-128"/>
                          <a:ea typeface="BIZ UDPゴシック" panose="020B0400000000000000" pitchFamily="50" charset="-128"/>
                        </a:rPr>
                        <a:t>総量規制基準</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工場全体から排出される</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合計量の許容限度を設定。</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（条例：届出工場規制）</a:t>
                      </a:r>
                    </a:p>
                  </a:txBody>
                  <a:tcPr/>
                </a:tc>
                <a:tc>
                  <a:txBody>
                    <a:bodyPr/>
                    <a:lstStyle/>
                    <a:p>
                      <a:r>
                        <a:rPr kumimoji="1" lang="ja-JP" altLang="en-US" sz="1400" u="none" dirty="0">
                          <a:latin typeface="BIZ UDPゴシック" panose="020B0400000000000000" pitchFamily="50" charset="-128"/>
                          <a:ea typeface="BIZ UDPゴシック" panose="020B0400000000000000" pitchFamily="50" charset="-128"/>
                        </a:rPr>
                        <a:t>〇</a:t>
                      </a:r>
                      <a:r>
                        <a:rPr kumimoji="1" lang="ja-JP" altLang="en-US" sz="1400" u="sng" dirty="0">
                          <a:latin typeface="BIZ UDPゴシック" panose="020B0400000000000000" pitchFamily="50" charset="-128"/>
                          <a:ea typeface="BIZ UDPゴシック" panose="020B0400000000000000" pitchFamily="50" charset="-128"/>
                        </a:rPr>
                        <a:t>大規模発生源からの削減に効果的</a:t>
                      </a:r>
                      <a:endParaRPr kumimoji="1" lang="en-US" altLang="ja-JP" sz="1400" u="sng" dirty="0">
                        <a:latin typeface="BIZ UDPゴシック" panose="020B0400000000000000" pitchFamily="50" charset="-128"/>
                        <a:ea typeface="BIZ UDPゴシック" panose="020B0400000000000000" pitchFamily="50" charset="-128"/>
                      </a:endParaRPr>
                    </a:p>
                    <a:p>
                      <a:r>
                        <a:rPr kumimoji="1" lang="ja-JP" altLang="en-US" sz="1400" u="none" dirty="0">
                          <a:latin typeface="BIZ UDPゴシック" panose="020B0400000000000000" pitchFamily="50" charset="-128"/>
                          <a:ea typeface="BIZ UDPゴシック" panose="020B0400000000000000" pitchFamily="50" charset="-128"/>
                        </a:rPr>
                        <a:t>〇</a:t>
                      </a:r>
                      <a:r>
                        <a:rPr kumimoji="1" lang="ja-JP" altLang="en-US" sz="1400" u="sng" dirty="0">
                          <a:latin typeface="BIZ UDPゴシック" panose="020B0400000000000000" pitchFamily="50" charset="-128"/>
                          <a:ea typeface="BIZ UDPゴシック" panose="020B0400000000000000" pitchFamily="50" charset="-128"/>
                        </a:rPr>
                        <a:t>発生源の実情に応じて最適の対策が選択可能</a:t>
                      </a:r>
                      <a:endParaRPr kumimoji="1" lang="en-US" altLang="ja-JP" sz="1400" u="sng" dirty="0">
                        <a:latin typeface="BIZ UDPゴシック" panose="020B0400000000000000" pitchFamily="50" charset="-128"/>
                        <a:ea typeface="BIZ UDPゴシック" panose="020B0400000000000000" pitchFamily="50" charset="-128"/>
                      </a:endParaRPr>
                    </a:p>
                    <a:p>
                      <a:r>
                        <a:rPr kumimoji="1" lang="ja-JP" altLang="en-US" sz="1400" u="none" dirty="0">
                          <a:latin typeface="BIZ UDPゴシック" panose="020B0400000000000000" pitchFamily="50" charset="-128"/>
                          <a:ea typeface="BIZ UDPゴシック" panose="020B0400000000000000" pitchFamily="50" charset="-128"/>
                        </a:rPr>
                        <a:t>●</a:t>
                      </a:r>
                      <a:r>
                        <a:rPr kumimoji="1" lang="ja-JP" altLang="en-US" sz="1400" u="sng" dirty="0">
                          <a:latin typeface="BIZ UDPゴシック" panose="020B0400000000000000" pitchFamily="50" charset="-128"/>
                          <a:ea typeface="BIZ UDPゴシック" panose="020B0400000000000000" pitchFamily="50" charset="-128"/>
                        </a:rPr>
                        <a:t>基準遵守状況の把握が困難</a:t>
                      </a:r>
                      <a:endParaRPr kumimoji="1" lang="en-US" altLang="ja-JP" sz="1400" u="sng"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●工場全体からの排出量等を規模要件にしている場合、</a:t>
                      </a:r>
                      <a:r>
                        <a:rPr kumimoji="1" lang="ja-JP" altLang="en-US" sz="1400" u="sng" dirty="0">
                          <a:latin typeface="BIZ UDPゴシック" panose="020B0400000000000000" pitchFamily="50" charset="-128"/>
                          <a:ea typeface="BIZ UDPゴシック" panose="020B0400000000000000" pitchFamily="50" charset="-128"/>
                        </a:rPr>
                        <a:t>規制対象であるかすぐに把握することが困難</a:t>
                      </a:r>
                      <a:endParaRPr kumimoji="1" lang="en-US" altLang="ja-JP" sz="1400" u="sng"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●対策レベル（基準値）の設定が困難</a:t>
                      </a:r>
                    </a:p>
                  </a:txBody>
                  <a:tcPr/>
                </a:tc>
                <a:extLst>
                  <a:ext uri="{0D108BD9-81ED-4DB2-BD59-A6C34878D82A}">
                    <a16:rowId xmlns:a16="http://schemas.microsoft.com/office/drawing/2014/main" val="1723902651"/>
                  </a:ext>
                </a:extLst>
              </a:tr>
            </a:tbl>
          </a:graphicData>
        </a:graphic>
      </p:graphicFrame>
      <p:sp>
        <p:nvSpPr>
          <p:cNvPr id="3" name="テキスト ボックス 2"/>
          <p:cNvSpPr txBox="1"/>
          <p:nvPr/>
        </p:nvSpPr>
        <p:spPr>
          <a:xfrm>
            <a:off x="3550024" y="6549809"/>
            <a:ext cx="1784463"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〇：メリット、●：デメリット</a:t>
            </a:r>
          </a:p>
        </p:txBody>
      </p:sp>
    </p:spTree>
    <p:extLst>
      <p:ext uri="{BB962C8B-B14F-4D97-AF65-F5344CB8AC3E}">
        <p14:creationId xmlns:p14="http://schemas.microsoft.com/office/powerpoint/2010/main" val="423468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20B56A1-652D-4D84-B428-A0F978B6E390}"/>
              </a:ext>
            </a:extLst>
          </p:cNvPr>
          <p:cNvSpPr>
            <a:spLocks noGrp="1"/>
          </p:cNvSpPr>
          <p:nvPr>
            <p:ph type="title"/>
          </p:nvPr>
        </p:nvSpPr>
        <p:spPr>
          <a:xfrm>
            <a:off x="1045633" y="609600"/>
            <a:ext cx="8285463" cy="1099457"/>
          </a:xfrm>
        </p:spPr>
        <p:txBody>
          <a:bodyPr>
            <a:normAutofit fontScale="90000"/>
          </a:bodyPr>
          <a:lstStyle/>
          <a:p>
            <a:r>
              <a:rPr kumimoji="1" lang="ja-JP" altLang="en-US" dirty="0">
                <a:latin typeface="BIZ UDPゴシック" panose="020B0400000000000000" pitchFamily="50" charset="-128"/>
                <a:ea typeface="BIZ UDPゴシック" panose="020B0400000000000000" pitchFamily="50" charset="-128"/>
              </a:rPr>
              <a:t>条例及び法における届出施設規制の概要①</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表 5">
            <a:extLst>
              <a:ext uri="{FF2B5EF4-FFF2-40B4-BE49-F238E27FC236}">
                <a16:creationId xmlns:a16="http://schemas.microsoft.com/office/drawing/2014/main" id="{24208C8F-91E9-4D3F-AA1A-8FFA36E43F2B}"/>
              </a:ext>
            </a:extLst>
          </p:cNvPr>
          <p:cNvGraphicFramePr>
            <a:graphicFrameLocks noGrp="1"/>
          </p:cNvGraphicFramePr>
          <p:nvPr>
            <p:ph idx="1"/>
            <p:extLst>
              <p:ext uri="{D42A27DB-BD31-4B8C-83A1-F6EECF244321}">
                <p14:modId xmlns:p14="http://schemas.microsoft.com/office/powerpoint/2010/main" val="3606411407"/>
              </p:ext>
            </p:extLst>
          </p:nvPr>
        </p:nvGraphicFramePr>
        <p:xfrm>
          <a:off x="581167" y="1336718"/>
          <a:ext cx="9065019" cy="5352964"/>
        </p:xfrm>
        <a:graphic>
          <a:graphicData uri="http://schemas.openxmlformats.org/drawingml/2006/table">
            <a:tbl>
              <a:tblPr firstRow="1" bandRow="1">
                <a:tableStyleId>{5C22544A-7EE6-4342-B048-85BDC9FD1C3A}</a:tableStyleId>
              </a:tblPr>
              <a:tblGrid>
                <a:gridCol w="245931">
                  <a:extLst>
                    <a:ext uri="{9D8B030D-6E8A-4147-A177-3AD203B41FA5}">
                      <a16:colId xmlns:a16="http://schemas.microsoft.com/office/drawing/2014/main" val="3857574482"/>
                    </a:ext>
                  </a:extLst>
                </a:gridCol>
                <a:gridCol w="227464">
                  <a:extLst>
                    <a:ext uri="{9D8B030D-6E8A-4147-A177-3AD203B41FA5}">
                      <a16:colId xmlns:a16="http://schemas.microsoft.com/office/drawing/2014/main" val="2345959273"/>
                    </a:ext>
                  </a:extLst>
                </a:gridCol>
                <a:gridCol w="887624">
                  <a:extLst>
                    <a:ext uri="{9D8B030D-6E8A-4147-A177-3AD203B41FA5}">
                      <a16:colId xmlns:a16="http://schemas.microsoft.com/office/drawing/2014/main" val="2880965458"/>
                    </a:ext>
                  </a:extLst>
                </a:gridCol>
                <a:gridCol w="1512000">
                  <a:extLst>
                    <a:ext uri="{9D8B030D-6E8A-4147-A177-3AD203B41FA5}">
                      <a16:colId xmlns:a16="http://schemas.microsoft.com/office/drawing/2014/main" val="263996824"/>
                    </a:ext>
                  </a:extLst>
                </a:gridCol>
                <a:gridCol w="1332000">
                  <a:extLst>
                    <a:ext uri="{9D8B030D-6E8A-4147-A177-3AD203B41FA5}">
                      <a16:colId xmlns:a16="http://schemas.microsoft.com/office/drawing/2014/main" val="2914092870"/>
                    </a:ext>
                  </a:extLst>
                </a:gridCol>
                <a:gridCol w="648000">
                  <a:extLst>
                    <a:ext uri="{9D8B030D-6E8A-4147-A177-3AD203B41FA5}">
                      <a16:colId xmlns:a16="http://schemas.microsoft.com/office/drawing/2014/main" val="1596797880"/>
                    </a:ext>
                  </a:extLst>
                </a:gridCol>
                <a:gridCol w="684000">
                  <a:extLst>
                    <a:ext uri="{9D8B030D-6E8A-4147-A177-3AD203B41FA5}">
                      <a16:colId xmlns:a16="http://schemas.microsoft.com/office/drawing/2014/main" val="4171654672"/>
                    </a:ext>
                  </a:extLst>
                </a:gridCol>
                <a:gridCol w="1872000">
                  <a:extLst>
                    <a:ext uri="{9D8B030D-6E8A-4147-A177-3AD203B41FA5}">
                      <a16:colId xmlns:a16="http://schemas.microsoft.com/office/drawing/2014/main" val="2660940807"/>
                    </a:ext>
                  </a:extLst>
                </a:gridCol>
                <a:gridCol w="1008000">
                  <a:extLst>
                    <a:ext uri="{9D8B030D-6E8A-4147-A177-3AD203B41FA5}">
                      <a16:colId xmlns:a16="http://schemas.microsoft.com/office/drawing/2014/main" val="2852467905"/>
                    </a:ext>
                  </a:extLst>
                </a:gridCol>
                <a:gridCol w="648000">
                  <a:extLst>
                    <a:ext uri="{9D8B030D-6E8A-4147-A177-3AD203B41FA5}">
                      <a16:colId xmlns:a16="http://schemas.microsoft.com/office/drawing/2014/main" val="490649074"/>
                    </a:ext>
                  </a:extLst>
                </a:gridCol>
              </a:tblGrid>
              <a:tr h="255480">
                <a:tc rowSpan="2">
                  <a:txBody>
                    <a:bodyPr/>
                    <a:lstStyle/>
                    <a:p>
                      <a:pPr algn="ctr">
                        <a:lnSpc>
                          <a:spcPts val="1100"/>
                        </a:lnSpc>
                      </a:pPr>
                      <a:r>
                        <a:rPr kumimoji="1" lang="ja-JP" altLang="en-US" sz="1200" dirty="0">
                          <a:latin typeface="BIZ UDPゴシック" panose="020B0400000000000000" pitchFamily="50" charset="-128"/>
                          <a:ea typeface="BIZ UDPゴシック" panose="020B0400000000000000" pitchFamily="50" charset="-128"/>
                        </a:rPr>
                        <a:t>用途</a:t>
                      </a:r>
                    </a:p>
                  </a:txBody>
                  <a:tcPr marL="58443" marR="58443" marT="29222" marB="29222" anchor="ctr"/>
                </a:tc>
                <a:tc rowSpan="2" gridSpan="2">
                  <a:txBody>
                    <a:bodyPr/>
                    <a:lstStyle/>
                    <a:p>
                      <a:pPr algn="ctr">
                        <a:lnSpc>
                          <a:spcPts val="1100"/>
                        </a:lnSpc>
                      </a:pPr>
                      <a:r>
                        <a:rPr kumimoji="1" lang="ja-JP" altLang="en-US" sz="1200" dirty="0">
                          <a:latin typeface="BIZ UDPゴシック" panose="020B0400000000000000" pitchFamily="50" charset="-128"/>
                          <a:ea typeface="BIZ UDPゴシック" panose="020B0400000000000000" pitchFamily="50" charset="-128"/>
                        </a:rPr>
                        <a:t>施設の種類</a:t>
                      </a:r>
                    </a:p>
                  </a:txBody>
                  <a:tcPr marL="58443" marR="58443" marT="29222" marB="29222" anchor="ctr"/>
                </a:tc>
                <a:tc rowSpan="2" hMerge="1">
                  <a:txBody>
                    <a:bodyPr/>
                    <a:lstStyle/>
                    <a:p>
                      <a:pPr algn="ctr">
                        <a:lnSpc>
                          <a:spcPts val="1100"/>
                        </a:lnSpc>
                      </a:pPr>
                      <a:endParaRPr kumimoji="1" lang="ja-JP" altLang="en-US" sz="1000" dirty="0">
                        <a:latin typeface="+mn-ea"/>
                        <a:ea typeface="+mn-ea"/>
                      </a:endParaRPr>
                    </a:p>
                  </a:txBody>
                  <a:tcPr marL="58443" marR="58443" marT="29222" marB="29222"/>
                </a:tc>
                <a:tc gridSpan="4">
                  <a:txBody>
                    <a:bodyPr/>
                    <a:lstStyle/>
                    <a:p>
                      <a:pPr algn="ctr">
                        <a:lnSpc>
                          <a:spcPct val="100000"/>
                        </a:lnSpc>
                      </a:pPr>
                      <a:r>
                        <a:rPr kumimoji="1" lang="ja-JP" altLang="en-US" sz="1200" dirty="0">
                          <a:latin typeface="BIZ UDPゴシック" panose="020B0400000000000000" pitchFamily="50" charset="-128"/>
                          <a:ea typeface="BIZ UDPゴシック" panose="020B0400000000000000" pitchFamily="50" charset="-128"/>
                        </a:rPr>
                        <a:t>生活環境保全条例</a:t>
                      </a: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pPr algn="ctr">
                        <a:lnSpc>
                          <a:spcPct val="100000"/>
                        </a:lnSpc>
                      </a:pPr>
                      <a:endParaRPr kumimoji="1" lang="ja-JP" altLang="en-US" sz="1200" dirty="0">
                        <a:latin typeface="BIZ UDPゴシック" panose="020B0400000000000000" pitchFamily="50" charset="-128"/>
                        <a:ea typeface="BIZ UDPゴシック" panose="020B0400000000000000" pitchFamily="50" charset="-128"/>
                      </a:endParaRPr>
                    </a:p>
                  </a:txBody>
                  <a:tcPr marL="0" marR="0" marT="0" marB="0" anchor="ct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大気汚染防止法</a:t>
                      </a:r>
                    </a:p>
                  </a:txBody>
                  <a:tcPr marL="58443" marR="58443" marT="29222" marB="29222"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93293386"/>
                  </a:ext>
                </a:extLst>
              </a:tr>
              <a:tr h="484339">
                <a:tc vMerge="1">
                  <a:txBody>
                    <a:bodyPr/>
                    <a:lstStyle/>
                    <a:p>
                      <a:endParaRPr kumimoji="1" lang="ja-JP" altLang="en-US" sz="1000" dirty="0"/>
                    </a:p>
                  </a:txBody>
                  <a:tcPr marL="58443" marR="58443" marT="29222" marB="29222"/>
                </a:tc>
                <a:tc gridSpan="2" vMerge="1">
                  <a:txBody>
                    <a:bodyPr/>
                    <a:lstStyle/>
                    <a:p>
                      <a:endParaRPr kumimoji="1" lang="ja-JP" altLang="en-US" sz="1000" dirty="0"/>
                    </a:p>
                  </a:txBody>
                  <a:tcPr marL="58443" marR="58443" marT="29222" marB="29222"/>
                </a:tc>
                <a:tc hMerge="1" vMerge="1">
                  <a:txBody>
                    <a:bodyPr/>
                    <a:lstStyle/>
                    <a:p>
                      <a:endParaRPr kumimoji="1" lang="ja-JP" altLang="en-US"/>
                    </a:p>
                  </a:txBody>
                  <a:tcP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規制対象施設</a:t>
                      </a:r>
                    </a:p>
                    <a:p>
                      <a:pPr marL="0" marR="0" lvl="0" indent="0" algn="ctr" defTabSz="457200" rtl="0" eaLnBrk="1" fontAlgn="auto" latinLnBrk="0" hangingPunct="1">
                        <a:lnSpc>
                          <a:spcPts val="1100"/>
                        </a:lnSpc>
                        <a:spcBef>
                          <a:spcPts val="0"/>
                        </a:spcBef>
                        <a:spcAft>
                          <a:spcPts val="0"/>
                        </a:spcAft>
                        <a:buClrTx/>
                        <a:buSzTx/>
                        <a:buFontTx/>
                        <a:buNone/>
                        <a:tabLst/>
                        <a:defRPr/>
                      </a:pP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規制基準（いずれかに該当すること）</a:t>
                      </a: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施設数</a:t>
                      </a:r>
                      <a:endParaRPr kumimoji="1" lang="en-US" altLang="ja-JP" sz="1100" dirty="0">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H29</a:t>
                      </a:r>
                      <a:r>
                        <a:rPr kumimoji="1" lang="ja-JP" altLang="en-US" sz="900" dirty="0">
                          <a:latin typeface="BIZ UDPゴシック" panose="020B0400000000000000" pitchFamily="50" charset="-128"/>
                          <a:ea typeface="BIZ UDPゴシック" panose="020B0400000000000000" pitchFamily="50" charset="-128"/>
                        </a:rPr>
                        <a:t>末）</a:t>
                      </a:r>
                    </a:p>
                  </a:txBody>
                  <a:tcPr marL="58443" marR="58443" marT="29222" marB="29222" anchor="ctr"/>
                </a:tc>
                <a:tc>
                  <a:txBody>
                    <a:bodyPr/>
                    <a:lstStyle/>
                    <a:p>
                      <a:pPr algn="ctr">
                        <a:lnSpc>
                          <a:spcPts val="1100"/>
                        </a:lnSpc>
                      </a:pPr>
                      <a:r>
                        <a:rPr kumimoji="1" lang="ja-JP" altLang="en-US" sz="1100" dirty="0">
                          <a:latin typeface="BIZ UDPゴシック" panose="020B0400000000000000" pitchFamily="50" charset="-128"/>
                          <a:ea typeface="BIZ UDPゴシック" panose="020B0400000000000000" pitchFamily="50" charset="-128"/>
                        </a:rPr>
                        <a:t>法規模との比較</a:t>
                      </a:r>
                    </a:p>
                  </a:txBody>
                  <a:tcPr marL="58443" marR="58443" marT="29222" marB="29222" anchor="ctr"/>
                </a:tc>
                <a:tc>
                  <a:txBody>
                    <a:bodyPr/>
                    <a:lstStyle/>
                    <a:p>
                      <a:pPr algn="ctr">
                        <a:lnSpc>
                          <a:spcPts val="1100"/>
                        </a:lnSpc>
                      </a:pPr>
                      <a:r>
                        <a:rPr kumimoji="1" lang="ja-JP" altLang="en-US" sz="1100" dirty="0">
                          <a:latin typeface="BIZ UDPゴシック" panose="020B0400000000000000" pitchFamily="50" charset="-128"/>
                          <a:ea typeface="BIZ UDPゴシック" panose="020B0400000000000000" pitchFamily="50" charset="-128"/>
                        </a:rPr>
                        <a:t>規制対象施設</a:t>
                      </a:r>
                    </a:p>
                  </a:txBody>
                  <a:tcPr marL="58443" marR="58443" marT="29222" marB="29222" anchor="ctr"/>
                </a:tc>
                <a:tc>
                  <a:txBody>
                    <a:bodyPr/>
                    <a:lstStyle/>
                    <a:p>
                      <a:pPr algn="ctr">
                        <a:lnSpc>
                          <a:spcPts val="1100"/>
                        </a:lnSpc>
                      </a:pPr>
                      <a:r>
                        <a:rPr kumimoji="1" lang="ja-JP" altLang="en-US" sz="1100" dirty="0">
                          <a:latin typeface="BIZ UDPゴシック" panose="020B0400000000000000" pitchFamily="50" charset="-128"/>
                          <a:ea typeface="BIZ UDPゴシック" panose="020B0400000000000000" pitchFamily="50" charset="-128"/>
                        </a:rPr>
                        <a:t>規制基準</a:t>
                      </a:r>
                      <a:endParaRPr kumimoji="1" lang="en-US" altLang="ja-JP" sz="1100" dirty="0">
                        <a:latin typeface="BIZ UDPゴシック" panose="020B0400000000000000" pitchFamily="50" charset="-128"/>
                        <a:ea typeface="BIZ UDPゴシック" panose="020B0400000000000000" pitchFamily="50" charset="-128"/>
                      </a:endParaRPr>
                    </a:p>
                    <a:p>
                      <a:pPr algn="ctr">
                        <a:lnSpc>
                          <a:spcPts val="1100"/>
                        </a:lnSpc>
                      </a:pPr>
                      <a:r>
                        <a:rPr kumimoji="1" lang="ja-JP" altLang="en-US" sz="1100" dirty="0">
                          <a:latin typeface="BIZ UDPゴシック" panose="020B0400000000000000" pitchFamily="50" charset="-128"/>
                          <a:ea typeface="BIZ UDPゴシック" panose="020B0400000000000000" pitchFamily="50" charset="-128"/>
                        </a:rPr>
                        <a:t>（濃度基準値）</a:t>
                      </a:r>
                    </a:p>
                  </a:txBody>
                  <a:tcPr marL="58443" marR="58443" marT="29222" marB="29222" anchor="ctr"/>
                </a:tc>
                <a:tc>
                  <a:txBody>
                    <a:bodyPr/>
                    <a:lstStyle/>
                    <a:p>
                      <a:pPr algn="ctr">
                        <a:lnSpc>
                          <a:spcPts val="1100"/>
                        </a:lnSpc>
                      </a:pPr>
                      <a:r>
                        <a:rPr kumimoji="1" lang="ja-JP" altLang="en-US" sz="1100" dirty="0">
                          <a:latin typeface="BIZ UDPゴシック" panose="020B0400000000000000" pitchFamily="50" charset="-128"/>
                          <a:ea typeface="BIZ UDPゴシック" panose="020B0400000000000000" pitchFamily="50" charset="-128"/>
                        </a:rPr>
                        <a:t>施設数</a:t>
                      </a:r>
                      <a:endParaRPr kumimoji="1" lang="en-US" altLang="ja-JP" sz="1100" dirty="0">
                        <a:latin typeface="BIZ UDPゴシック" panose="020B0400000000000000" pitchFamily="50" charset="-128"/>
                        <a:ea typeface="BIZ UDPゴシック" panose="020B0400000000000000" pitchFamily="50" charset="-128"/>
                      </a:endParaRPr>
                    </a:p>
                    <a:p>
                      <a:pPr algn="ctr">
                        <a:lnSpc>
                          <a:spcPts val="1100"/>
                        </a:lnSpc>
                      </a:pP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H29</a:t>
                      </a:r>
                      <a:r>
                        <a:rPr kumimoji="1" lang="ja-JP" altLang="en-US" sz="900" dirty="0">
                          <a:latin typeface="BIZ UDPゴシック" panose="020B0400000000000000" pitchFamily="50" charset="-128"/>
                          <a:ea typeface="BIZ UDPゴシック" panose="020B0400000000000000" pitchFamily="50" charset="-128"/>
                        </a:rPr>
                        <a:t>末）</a:t>
                      </a:r>
                    </a:p>
                  </a:txBody>
                  <a:tcPr marL="58443" marR="58443" marT="29222" marB="29222" anchor="ctr"/>
                </a:tc>
                <a:extLst>
                  <a:ext uri="{0D108BD9-81ED-4DB2-BD59-A6C34878D82A}">
                    <a16:rowId xmlns:a16="http://schemas.microsoft.com/office/drawing/2014/main" val="1479169492"/>
                  </a:ext>
                </a:extLst>
              </a:tr>
              <a:tr h="336832">
                <a:tc gridSpan="3">
                  <a:txBody>
                    <a:bodyPr/>
                    <a:lstStyle/>
                    <a:p>
                      <a:pPr>
                        <a:lnSpc>
                          <a:spcPts val="1100"/>
                        </a:lnSpc>
                      </a:pPr>
                      <a:r>
                        <a:rPr lang="ja-JP" altLang="en-US" sz="1100" dirty="0">
                          <a:latin typeface="BIZ UDPゴシック" panose="020B0400000000000000" pitchFamily="50" charset="-128"/>
                          <a:ea typeface="BIZ UDPゴシック" panose="020B0400000000000000" pitchFamily="50" charset="-128"/>
                        </a:rPr>
                        <a:t>物の製造にかかる</a:t>
                      </a:r>
                      <a:r>
                        <a:rPr kumimoji="1" lang="ja-JP" altLang="en-US" sz="1100" dirty="0">
                          <a:latin typeface="BIZ UDPゴシック" panose="020B0400000000000000" pitchFamily="50" charset="-128"/>
                          <a:ea typeface="BIZ UDPゴシック" panose="020B0400000000000000" pitchFamily="50" charset="-128"/>
                        </a:rPr>
                        <a:t>溶剤洗浄施設</a:t>
                      </a:r>
                    </a:p>
                  </a:txBody>
                  <a:tcPr marL="58443" marR="58443" marT="29222" marB="29222" anchor="ctr"/>
                </a:tc>
                <a:tc hMerge="1">
                  <a:txBody>
                    <a:bodyPr/>
                    <a:lstStyle/>
                    <a:p>
                      <a:pPr>
                        <a:lnSpc>
                          <a:spcPts val="1100"/>
                        </a:lnSpc>
                      </a:pP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hMerge="1">
                  <a:txBody>
                    <a:bodyPr/>
                    <a:lstStyle/>
                    <a:p>
                      <a:pPr>
                        <a:lnSpc>
                          <a:spcPts val="1100"/>
                        </a:lnSpc>
                      </a:pPr>
                      <a:endParaRPr kumimoji="1" lang="ja-JP" altLang="en-US" sz="1000" dirty="0">
                        <a:latin typeface="+mn-ea"/>
                        <a:ea typeface="+mn-ea"/>
                      </a:endParaRPr>
                    </a:p>
                  </a:txBody>
                  <a:tcPr marL="58443" marR="58443" marT="29222" marB="29222"/>
                </a:tc>
                <a:tc>
                  <a:txBody>
                    <a:bodyPr/>
                    <a:lstStyle/>
                    <a:p>
                      <a:pPr algn="l">
                        <a:lnSpc>
                          <a:spcPts val="1100"/>
                        </a:lnSpc>
                      </a:pPr>
                      <a:r>
                        <a:rPr lang="zh-TW" altLang="en-US" sz="1100" b="0" i="0" u="none" strike="noStrike" baseline="0" dirty="0">
                          <a:latin typeface="BIZ UDPゴシック" panose="020B0400000000000000" pitchFamily="50" charset="-128"/>
                          <a:ea typeface="BIZ UDPゴシック" panose="020B0400000000000000" pitchFamily="50" charset="-128"/>
                        </a:rPr>
                        <a:t>液面面積 </a:t>
                      </a:r>
                      <a:r>
                        <a:rPr lang="en-US" altLang="zh-TW" sz="1100" b="0" i="0" u="none" strike="noStrike" baseline="0" dirty="0">
                          <a:latin typeface="BIZ UDPゴシック" panose="020B0400000000000000" pitchFamily="50" charset="-128"/>
                          <a:ea typeface="BIZ UDPゴシック" panose="020B0400000000000000" pitchFamily="50" charset="-128"/>
                        </a:rPr>
                        <a:t>0.5</a:t>
                      </a:r>
                      <a:r>
                        <a:rPr lang="zh-TW" altLang="en-US" sz="1100" b="0" i="0" u="none" strike="noStrike" baseline="0" dirty="0">
                          <a:latin typeface="BIZ UDPゴシック" panose="020B0400000000000000" pitchFamily="50" charset="-128"/>
                          <a:ea typeface="BIZ UDPゴシック" panose="020B0400000000000000" pitchFamily="50" charset="-128"/>
                        </a:rPr>
                        <a:t>ｍ</a:t>
                      </a:r>
                      <a:r>
                        <a:rPr lang="en-US" altLang="zh-TW" sz="1100" b="0" i="0" u="none" strike="noStrike" baseline="30000" dirty="0">
                          <a:latin typeface="BIZ UDPゴシック" panose="020B0400000000000000" pitchFamily="50" charset="-128"/>
                          <a:ea typeface="BIZ UDPゴシック" panose="020B0400000000000000" pitchFamily="50" charset="-128"/>
                        </a:rPr>
                        <a:t>2</a:t>
                      </a:r>
                      <a:r>
                        <a:rPr lang="en-US" altLang="zh-TW" sz="1100" b="0" i="0" u="none" strike="noStrike" baseline="0" dirty="0">
                          <a:latin typeface="BIZ UDPゴシック" panose="020B0400000000000000" pitchFamily="50" charset="-128"/>
                          <a:ea typeface="BIZ UDPゴシック" panose="020B0400000000000000" pitchFamily="50" charset="-128"/>
                        </a:rPr>
                        <a:t> </a:t>
                      </a:r>
                      <a:r>
                        <a:rPr lang="zh-TW" altLang="en-US" sz="1100" b="0" i="0" u="none" strike="noStrike" baseline="0" dirty="0">
                          <a:latin typeface="BIZ UDPゴシック" panose="020B0400000000000000" pitchFamily="50" charset="-128"/>
                          <a:ea typeface="BIZ UDPゴシック" panose="020B0400000000000000" pitchFamily="50" charset="-128"/>
                        </a:rPr>
                        <a:t>以上</a:t>
                      </a:r>
                      <a:r>
                        <a:rPr lang="ja-JP" altLang="en-US" sz="1100" b="0" i="0" u="none" strike="noStrike" baseline="0" dirty="0">
                          <a:latin typeface="BIZ UDPゴシック" panose="020B0400000000000000" pitchFamily="50" charset="-128"/>
                          <a:ea typeface="BIZ UDPゴシック" panose="020B0400000000000000" pitchFamily="50" charset="-128"/>
                        </a:rPr>
                        <a:t>（高揮発</a:t>
                      </a:r>
                      <a:r>
                        <a:rPr lang="en-US" altLang="ja-JP" sz="1100" b="0" i="0" u="none" strike="noStrike" baseline="0" dirty="0">
                          <a:latin typeface="BIZ UDPゴシック" panose="020B0400000000000000" pitchFamily="50" charset="-128"/>
                          <a:ea typeface="BIZ UDPゴシック" panose="020B0400000000000000" pitchFamily="50" charset="-128"/>
                        </a:rPr>
                        <a:t>VOC</a:t>
                      </a:r>
                      <a:r>
                        <a:rPr lang="ja-JP" altLang="en-US" sz="1100" b="0" i="0" u="none" strike="noStrike" baseline="0" dirty="0">
                          <a:latin typeface="BIZ UDPゴシック" panose="020B0400000000000000" pitchFamily="50" charset="-128"/>
                          <a:ea typeface="BIZ UDPゴシック" panose="020B0400000000000000" pitchFamily="50" charset="-128"/>
                        </a:rPr>
                        <a:t>に限る）</a:t>
                      </a:r>
                    </a:p>
                  </a:txBody>
                  <a:tcPr marL="58443" marR="58443" marT="29222" marB="29222" anchor="ctr"/>
                </a:tc>
                <a:tc>
                  <a:txBody>
                    <a:bodyPr/>
                    <a:lstStyle/>
                    <a:p>
                      <a:pPr algn="l">
                        <a:lnSpc>
                          <a:spcPts val="1100"/>
                        </a:lnSpc>
                      </a:pPr>
                      <a:r>
                        <a:rPr lang="ja-JP" altLang="en-US" sz="1100" b="0" i="0" u="none" strike="noStrike" baseline="0" dirty="0">
                          <a:latin typeface="BIZ UDPゴシック" panose="020B0400000000000000" pitchFamily="50" charset="-128"/>
                          <a:ea typeface="BIZ UDPゴシック" panose="020B0400000000000000" pitchFamily="50" charset="-128"/>
                        </a:rPr>
                        <a:t>・吸着式処理装置等</a:t>
                      </a:r>
                      <a:endParaRPr lang="en-US" altLang="ja-JP" sz="1100" b="0" i="0" u="none" strike="noStrike" baseline="0" dirty="0">
                        <a:latin typeface="BIZ UDPゴシック" panose="020B0400000000000000" pitchFamily="50" charset="-128"/>
                        <a:ea typeface="BIZ UDPゴシック" panose="020B0400000000000000" pitchFamily="50" charset="-128"/>
                      </a:endParaRPr>
                    </a:p>
                    <a:p>
                      <a:pPr algn="l">
                        <a:lnSpc>
                          <a:spcPts val="1100"/>
                        </a:lnSpc>
                      </a:pPr>
                      <a:r>
                        <a:rPr lang="ja-JP" altLang="en-US" sz="1100" b="0" i="0" u="none" strike="noStrike" baseline="0" dirty="0">
                          <a:latin typeface="BIZ UDPゴシック" panose="020B0400000000000000" pitchFamily="50" charset="-128"/>
                          <a:ea typeface="BIZ UDPゴシック" panose="020B0400000000000000" pitchFamily="50" charset="-128"/>
                        </a:rPr>
                        <a:t>・密閉式構造</a:t>
                      </a:r>
                      <a:endParaRPr lang="en-US" altLang="ja-JP" sz="1100" b="0" i="0" u="none" strike="noStrike" baseline="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algn="ctr">
                        <a:lnSpc>
                          <a:spcPts val="1100"/>
                        </a:lnSpc>
                      </a:pPr>
                      <a:r>
                        <a:rPr lang="en-US" altLang="ja-JP" sz="1100" b="0" i="0" u="none" strike="noStrike" baseline="0" dirty="0">
                          <a:latin typeface="BIZ UDPゴシック" panose="020B0400000000000000" pitchFamily="50" charset="-128"/>
                          <a:ea typeface="BIZ UDPゴシック" panose="020B0400000000000000" pitchFamily="50" charset="-128"/>
                        </a:rPr>
                        <a:t>113</a:t>
                      </a:r>
                      <a:endParaRPr lang="ja-JP" altLang="en-US" sz="1100" b="0" i="0" u="none" strike="noStrike" baseline="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lang="en-US" altLang="ja-JP" sz="1100" b="0" i="0" u="none" strike="noStrike" baseline="0" dirty="0">
                          <a:latin typeface="BIZ UDPゴシック" panose="020B0400000000000000" pitchFamily="50" charset="-128"/>
                          <a:ea typeface="BIZ UDPゴシック" panose="020B0400000000000000" pitchFamily="50" charset="-128"/>
                        </a:rPr>
                        <a:t>1/10</a:t>
                      </a:r>
                      <a:endParaRPr lang="en-US" altLang="zh-TW" sz="1100" b="0" i="0" u="none" strike="noStrike" baseline="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algn="l">
                        <a:lnSpc>
                          <a:spcPts val="1100"/>
                        </a:lnSpc>
                      </a:pPr>
                      <a:r>
                        <a:rPr lang="zh-TW" altLang="en-US" sz="1100" b="0" i="0" u="none" strike="noStrike" baseline="0" dirty="0">
                          <a:latin typeface="BIZ UDPゴシック" panose="020B0400000000000000" pitchFamily="50" charset="-128"/>
                          <a:ea typeface="BIZ UDPゴシック" panose="020B0400000000000000" pitchFamily="50" charset="-128"/>
                        </a:rPr>
                        <a:t>液面面積 </a:t>
                      </a:r>
                      <a:r>
                        <a:rPr lang="en-US" altLang="zh-TW" sz="1100" b="0" i="0" u="none" strike="noStrike" baseline="0" dirty="0">
                          <a:latin typeface="BIZ UDPゴシック" panose="020B0400000000000000" pitchFamily="50" charset="-128"/>
                          <a:ea typeface="BIZ UDPゴシック" panose="020B0400000000000000" pitchFamily="50" charset="-128"/>
                        </a:rPr>
                        <a:t>5</a:t>
                      </a:r>
                      <a:r>
                        <a:rPr lang="zh-TW" altLang="en-US" sz="1100" b="0" i="0" u="none" strike="noStrike" baseline="0" dirty="0">
                          <a:latin typeface="BIZ UDPゴシック" panose="020B0400000000000000" pitchFamily="50" charset="-128"/>
                          <a:ea typeface="BIZ UDPゴシック" panose="020B0400000000000000" pitchFamily="50" charset="-128"/>
                        </a:rPr>
                        <a:t>ｍ</a:t>
                      </a:r>
                      <a:r>
                        <a:rPr lang="en-US" altLang="zh-TW" sz="1100" b="0" i="0" u="none" strike="noStrike" baseline="30000" dirty="0">
                          <a:latin typeface="BIZ UDPゴシック" panose="020B0400000000000000" pitchFamily="50" charset="-128"/>
                          <a:ea typeface="BIZ UDPゴシック" panose="020B0400000000000000" pitchFamily="50" charset="-128"/>
                        </a:rPr>
                        <a:t>2</a:t>
                      </a:r>
                      <a:r>
                        <a:rPr lang="zh-TW" altLang="en-US" sz="1100" b="0" i="0" u="none" strike="noStrike" baseline="0" dirty="0">
                          <a:latin typeface="BIZ UDPゴシック" panose="020B0400000000000000" pitchFamily="50" charset="-128"/>
                          <a:ea typeface="BIZ UDPゴシック" panose="020B0400000000000000" pitchFamily="50" charset="-128"/>
                        </a:rPr>
                        <a:t>以上</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algn="l">
                        <a:lnSpc>
                          <a:spcPts val="1100"/>
                        </a:lnSpc>
                      </a:pPr>
                      <a:r>
                        <a:rPr kumimoji="1" lang="en-US" altLang="ja-JP" sz="1100" dirty="0">
                          <a:latin typeface="BIZ UDPゴシック" panose="020B0400000000000000" pitchFamily="50" charset="-128"/>
                          <a:ea typeface="BIZ UDPゴシック" panose="020B0400000000000000" pitchFamily="50" charset="-128"/>
                        </a:rPr>
                        <a:t>400ppmC</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lang="en-US" altLang="zh-TW" sz="1100" b="0" i="0" u="none" strike="noStrike" baseline="0" dirty="0">
                          <a:latin typeface="BIZ UDPゴシック" panose="020B0400000000000000" pitchFamily="50" charset="-128"/>
                          <a:ea typeface="BIZ UDPゴシック" panose="020B0400000000000000" pitchFamily="50" charset="-128"/>
                        </a:rPr>
                        <a:t>31</a:t>
                      </a:r>
                    </a:p>
                  </a:txBody>
                  <a:tcPr marL="58443" marR="58443" marT="29222" marB="29222" anchor="ctr"/>
                </a:tc>
                <a:extLst>
                  <a:ext uri="{0D108BD9-81ED-4DB2-BD59-A6C34878D82A}">
                    <a16:rowId xmlns:a16="http://schemas.microsoft.com/office/drawing/2014/main" val="3035703328"/>
                  </a:ext>
                </a:extLst>
              </a:tr>
              <a:tr h="2015053">
                <a:tc gridSpan="3">
                  <a:txBody>
                    <a:bodyPr/>
                    <a:lstStyle/>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物の製造にかかる乾燥施設等</a:t>
                      </a:r>
                    </a:p>
                  </a:txBody>
                  <a:tcPr marL="58443" marR="58443" marT="29222" marB="29222" anchor="ctr"/>
                </a:tc>
                <a:tc hMerge="1">
                  <a:txBody>
                    <a:bodyPr/>
                    <a:lstStyle/>
                    <a:p>
                      <a:pPr>
                        <a:lnSpc>
                          <a:spcPts val="1100"/>
                        </a:lnSpc>
                      </a:pP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hMerge="1">
                  <a:txBody>
                    <a:bodyPr/>
                    <a:lstStyle/>
                    <a:p>
                      <a:pPr>
                        <a:lnSpc>
                          <a:spcPts val="1100"/>
                        </a:lnSpc>
                      </a:pPr>
                      <a:endParaRPr kumimoji="1" lang="ja-JP" altLang="en-US" sz="1000" dirty="0">
                        <a:latin typeface="+mn-ea"/>
                        <a:ea typeface="+mn-ea"/>
                      </a:endParaRPr>
                    </a:p>
                  </a:txBody>
                  <a:tcPr marL="58443" marR="58443" marT="29222" marB="29222"/>
                </a:tc>
                <a:tc>
                  <a:txBody>
                    <a:bodyPr/>
                    <a:lstStyle/>
                    <a:p>
                      <a:pPr>
                        <a:lnSpc>
                          <a:spcPts val="1100"/>
                        </a:lnSpc>
                      </a:pPr>
                      <a:r>
                        <a:rPr kumimoji="1" lang="ja-JP" altLang="en-US" sz="1100" dirty="0">
                          <a:latin typeface="BIZ UDPゴシック" panose="020B0400000000000000" pitchFamily="50" charset="-128"/>
                          <a:ea typeface="BIZ UDPゴシック" panose="020B0400000000000000" pitchFamily="50" charset="-128"/>
                        </a:rPr>
                        <a:t>施設容量 </a:t>
                      </a:r>
                      <a:r>
                        <a:rPr kumimoji="1" lang="en-US" altLang="ja-JP" sz="1100" dirty="0">
                          <a:latin typeface="BIZ UDPゴシック" panose="020B0400000000000000" pitchFamily="50" charset="-128"/>
                          <a:ea typeface="BIZ UDPゴシック" panose="020B0400000000000000" pitchFamily="50" charset="-128"/>
                        </a:rPr>
                        <a:t>200L </a:t>
                      </a:r>
                      <a:r>
                        <a:rPr kumimoji="1" lang="ja-JP" altLang="en-US" sz="1100" dirty="0">
                          <a:latin typeface="BIZ UDPゴシック" panose="020B0400000000000000" pitchFamily="50" charset="-128"/>
                          <a:ea typeface="BIZ UDPゴシック" panose="020B0400000000000000" pitchFamily="50" charset="-128"/>
                        </a:rPr>
                        <a:t>以上</a:t>
                      </a:r>
                      <a:r>
                        <a:rPr lang="ja-JP" altLang="en-US" sz="1100" b="0" i="0" u="none" strike="noStrike" baseline="0" dirty="0">
                          <a:latin typeface="BIZ UDPゴシック" panose="020B0400000000000000" pitchFamily="50" charset="-128"/>
                          <a:ea typeface="BIZ UDPゴシック" panose="020B0400000000000000" pitchFamily="50" charset="-128"/>
                        </a:rPr>
                        <a:t>（高揮発</a:t>
                      </a:r>
                      <a:r>
                        <a:rPr lang="en-US" altLang="ja-JP" sz="1100" b="0" i="0" u="none" strike="noStrike" baseline="0" dirty="0">
                          <a:latin typeface="BIZ UDPゴシック" panose="020B0400000000000000" pitchFamily="50" charset="-128"/>
                          <a:ea typeface="BIZ UDPゴシック" panose="020B0400000000000000" pitchFamily="50" charset="-128"/>
                        </a:rPr>
                        <a:t>VOC</a:t>
                      </a:r>
                      <a:r>
                        <a:rPr lang="ja-JP" altLang="en-US" sz="1100" b="0" i="0" u="none" strike="noStrike" baseline="0" dirty="0">
                          <a:latin typeface="BIZ UDPゴシック" panose="020B0400000000000000" pitchFamily="50" charset="-128"/>
                          <a:ea typeface="BIZ UDPゴシック" panose="020B0400000000000000" pitchFamily="50" charset="-128"/>
                        </a:rPr>
                        <a:t>に限る）</a:t>
                      </a:r>
                      <a:endParaRPr kumimoji="1" lang="ja-JP" altLang="en-US"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　イ　反応施設</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　ロ　合成施設</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　ハ　重合施設</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　ニ　分解施設</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　ホ　精製施設</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　ヘ　晶出施設</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　ト　蒸留施設</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　チ　蒸発施設</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　リ　濃縮施設</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　ヌ　乾燥施設</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　ル　抽出施設</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　ヲ　混合施設</a:t>
                      </a:r>
                    </a:p>
                  </a:txBody>
                  <a:tcPr marL="58443" marR="58443" marT="29222" marB="29222" anchor="ctr"/>
                </a:tc>
                <a:tc>
                  <a:txBody>
                    <a:bodyPr/>
                    <a:lstStyle/>
                    <a:p>
                      <a:pPr algn="l">
                        <a:lnSpc>
                          <a:spcPts val="1100"/>
                        </a:lnSpc>
                      </a:pPr>
                      <a:r>
                        <a:rPr lang="ja-JP" altLang="en-US" sz="1100" b="0" i="0" u="none" strike="noStrike" baseline="0" dirty="0">
                          <a:latin typeface="BIZ UDPゴシック" panose="020B0400000000000000" pitchFamily="50" charset="-128"/>
                          <a:ea typeface="BIZ UDPゴシック" panose="020B0400000000000000" pitchFamily="50" charset="-128"/>
                        </a:rPr>
                        <a:t>・吸着式処理装置等</a:t>
                      </a:r>
                      <a:endParaRPr lang="en-US" altLang="ja-JP" sz="1100" b="0" i="0" u="none" strike="noStrike" baseline="0" dirty="0">
                        <a:latin typeface="BIZ UDPゴシック" panose="020B0400000000000000" pitchFamily="50" charset="-128"/>
                        <a:ea typeface="BIZ UDPゴシック" panose="020B0400000000000000" pitchFamily="50" charset="-128"/>
                      </a:endParaRPr>
                    </a:p>
                    <a:p>
                      <a:pPr algn="l">
                        <a:lnSpc>
                          <a:spcPts val="1100"/>
                        </a:lnSpc>
                      </a:pPr>
                      <a:r>
                        <a:rPr lang="ja-JP" altLang="en-US" sz="1100" b="0" i="0" u="none" strike="noStrike" baseline="0" dirty="0">
                          <a:latin typeface="BIZ UDPゴシック" panose="020B0400000000000000" pitchFamily="50" charset="-128"/>
                          <a:ea typeface="BIZ UDPゴシック" panose="020B0400000000000000" pitchFamily="50" charset="-128"/>
                        </a:rPr>
                        <a:t>・密閉式構造</a:t>
                      </a:r>
                      <a:endParaRPr lang="en-US" altLang="ja-JP" sz="1100" b="0" i="0" u="none" strike="noStrike" baseline="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2,434</a:t>
                      </a:r>
                    </a:p>
                    <a:p>
                      <a:pPr algn="ctr">
                        <a:lnSpc>
                          <a:spcPts val="1100"/>
                        </a:lnSpc>
                      </a:pPr>
                      <a:endParaRPr kumimoji="1" lang="en-US" altLang="ja-JP" sz="1100" dirty="0">
                        <a:latin typeface="BIZ UDPゴシック" panose="020B0400000000000000" pitchFamily="50" charset="-128"/>
                        <a:ea typeface="BIZ UDPゴシック" panose="020B0400000000000000" pitchFamily="50" charset="-128"/>
                      </a:endParaRPr>
                    </a:p>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555</a:t>
                      </a:r>
                    </a:p>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11</a:t>
                      </a:r>
                    </a:p>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122</a:t>
                      </a:r>
                    </a:p>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6</a:t>
                      </a:r>
                    </a:p>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42</a:t>
                      </a:r>
                    </a:p>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58</a:t>
                      </a:r>
                    </a:p>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242</a:t>
                      </a:r>
                    </a:p>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21</a:t>
                      </a:r>
                    </a:p>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68</a:t>
                      </a:r>
                    </a:p>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156</a:t>
                      </a:r>
                    </a:p>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64</a:t>
                      </a:r>
                    </a:p>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1,089</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指標が異なるため比較困難</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a:lnSpc>
                          <a:spcPts val="1100"/>
                        </a:lnSpc>
                      </a:pP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送風機能力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3,000</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時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50</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endPar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pPr>
                        <a:lnSpc>
                          <a:spcPts val="1100"/>
                        </a:lnSpc>
                      </a:pPr>
                      <a:endPar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100"/>
                        </a:lnSpc>
                        <a:spcBef>
                          <a:spcPts val="0"/>
                        </a:spcBef>
                        <a:spcAft>
                          <a:spcPts val="0"/>
                        </a:spcAft>
                        <a:buClrTx/>
                        <a:buSzTx/>
                        <a:buFontTx/>
                        <a:buNone/>
                        <a:tabLst/>
                        <a:defRPr/>
                      </a:pP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法は化学製品の乾燥施設のみ</a:t>
                      </a:r>
                      <a:endParaRPr kumimoji="1" lang="ja-JP" altLang="en-US" sz="1100" dirty="0">
                        <a:latin typeface="BIZ UDPゴシック" panose="020B0400000000000000" pitchFamily="50" charset="-128"/>
                        <a:ea typeface="BIZ UDPゴシック" panose="020B0400000000000000" pitchFamily="50" charset="-128"/>
                      </a:endParaRPr>
                    </a:p>
                    <a:p>
                      <a:pPr>
                        <a:lnSpc>
                          <a:spcPts val="1100"/>
                        </a:lnSpc>
                      </a:pPr>
                      <a:endPar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tc>
                  <a:txBody>
                    <a:bodyPr/>
                    <a:lstStyle/>
                    <a:p>
                      <a:pPr>
                        <a:lnSpc>
                          <a:spcPts val="1100"/>
                        </a:lnSpc>
                      </a:pP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600ppmC</a:t>
                      </a:r>
                      <a:endPar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ja-JP" sz="1100" dirty="0">
                          <a:latin typeface="BIZ UDPゴシック" panose="020B0400000000000000" pitchFamily="50" charset="-128"/>
                          <a:ea typeface="BIZ UDPゴシック" panose="020B0400000000000000" pitchFamily="50" charset="-128"/>
                        </a:rPr>
                        <a:t>5</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extLst>
                  <a:ext uri="{0D108BD9-81ED-4DB2-BD59-A6C34878D82A}">
                    <a16:rowId xmlns:a16="http://schemas.microsoft.com/office/drawing/2014/main" val="1877595703"/>
                  </a:ext>
                </a:extLst>
              </a:tr>
              <a:tr h="616535">
                <a:tc rowSpan="2">
                  <a:txBody>
                    <a:bodyPr/>
                    <a:lstStyle/>
                    <a:p>
                      <a:pPr>
                        <a:lnSpc>
                          <a:spcPts val="1100"/>
                        </a:lnSpc>
                      </a:pPr>
                      <a:r>
                        <a:rPr kumimoji="1" lang="ja-JP" altLang="en-US" sz="1100" dirty="0">
                          <a:latin typeface="BIZ UDPゴシック" panose="020B0400000000000000" pitchFamily="50" charset="-128"/>
                          <a:ea typeface="BIZ UDPゴシック" panose="020B0400000000000000" pitchFamily="50" charset="-128"/>
                        </a:rPr>
                        <a:t>塗装</a:t>
                      </a:r>
                    </a:p>
                  </a:txBody>
                  <a:tcPr marL="58443" marR="58443" marT="29222" marB="29222" anchor="ctr"/>
                </a:tc>
                <a:tc gridSpan="2">
                  <a:txBody>
                    <a:bodyPr/>
                    <a:lstStyle/>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吹付塗装</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hMerge="1">
                  <a:txBody>
                    <a:bodyPr/>
                    <a:lstStyle/>
                    <a:p>
                      <a:pPr>
                        <a:lnSpc>
                          <a:spcPts val="1100"/>
                        </a:lnSpc>
                      </a:pPr>
                      <a:endParaRPr kumimoji="1" lang="ja-JP" altLang="en-US" sz="1000" dirty="0">
                        <a:latin typeface="+mn-ea"/>
                        <a:ea typeface="+mn-ea"/>
                      </a:endParaRPr>
                    </a:p>
                  </a:txBody>
                  <a:tcPr marL="58443" marR="58443" marT="29222" marB="29222"/>
                </a:tc>
                <a:tc>
                  <a:txBody>
                    <a:bodyPr/>
                    <a:lstStyle/>
                    <a:p>
                      <a:pPr>
                        <a:lnSpc>
                          <a:spcPts val="1100"/>
                        </a:lnSpc>
                      </a:pP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排風機能力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100</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p>
                  </a:txBody>
                  <a:tcPr marL="58443" marR="58443" marT="29222" marB="29222" anchor="ctr"/>
                </a:tc>
                <a:tc rowSpan="2">
                  <a:txBody>
                    <a:bodyPr/>
                    <a:lstStyle/>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・燃焼式処理装置等</a:t>
                      </a:r>
                      <a:endPar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・塗料中の</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VOC</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含有率が</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30%</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以下（被塗物等により</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60</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又は</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70%</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以下）</a:t>
                      </a:r>
                      <a:endPar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tc>
                  <a:txBody>
                    <a:bodyPr/>
                    <a:lstStyle/>
                    <a:p>
                      <a:pPr algn="ctr">
                        <a:lnSpc>
                          <a:spcPts val="1100"/>
                        </a:lnSpc>
                      </a:pP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369</a:t>
                      </a:r>
                      <a:endPar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1/16.7</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a:lnSpc>
                          <a:spcPts val="1100"/>
                        </a:lnSpc>
                      </a:pP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排風機能力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100,000 </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 </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時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(1,667 </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 </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p>
                  </a:txBody>
                  <a:tcPr marL="58443" marR="58443" marT="29222" marB="29222" anchor="ctr"/>
                </a:tc>
                <a:tc>
                  <a:txBody>
                    <a:bodyPr/>
                    <a:lstStyle/>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自動車製造</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400ppmC</a:t>
                      </a:r>
                    </a:p>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自動車以外</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700ppmC</a:t>
                      </a:r>
                      <a:endPar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ja-JP" sz="1100" dirty="0">
                          <a:latin typeface="BIZ UDPゴシック" panose="020B0400000000000000" pitchFamily="50" charset="-128"/>
                          <a:ea typeface="BIZ UDPゴシック" panose="020B0400000000000000" pitchFamily="50" charset="-128"/>
                        </a:rPr>
                        <a:t>21</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extLst>
                  <a:ext uri="{0D108BD9-81ED-4DB2-BD59-A6C34878D82A}">
                    <a16:rowId xmlns:a16="http://schemas.microsoft.com/office/drawing/2014/main" val="1136994572"/>
                  </a:ext>
                </a:extLst>
              </a:tr>
              <a:tr h="739396">
                <a:tc vMerge="1">
                  <a:txBody>
                    <a:bodyPr/>
                    <a:lstStyle/>
                    <a:p>
                      <a:endParaRPr kumimoji="1" lang="ja-JP" altLang="en-US" sz="1000" dirty="0"/>
                    </a:p>
                  </a:txBody>
                  <a:tcPr marL="58443" marR="58443" marT="29222" marB="29222"/>
                </a:tc>
                <a:tc gridSpan="2">
                  <a:txBody>
                    <a:bodyPr/>
                    <a:lstStyle/>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乾燥・焼付施設</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hMerge="1">
                  <a:txBody>
                    <a:bodyPr/>
                    <a:lstStyle/>
                    <a:p>
                      <a:pPr>
                        <a:lnSpc>
                          <a:spcPts val="1100"/>
                        </a:lnSpc>
                      </a:pPr>
                      <a:endParaRPr kumimoji="1" lang="ja-JP" altLang="en-US" sz="1000" dirty="0">
                        <a:latin typeface="+mn-ea"/>
                        <a:ea typeface="+mn-ea"/>
                      </a:endParaRPr>
                    </a:p>
                  </a:txBody>
                  <a:tcPr marL="58443" marR="58443" marT="29222" marB="29222"/>
                </a:tc>
                <a:tc>
                  <a:txBody>
                    <a:bodyPr/>
                    <a:lstStyle/>
                    <a:p>
                      <a:pPr>
                        <a:lnSpc>
                          <a:spcPts val="1100"/>
                        </a:lnSpc>
                      </a:pP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排風機能力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p>
                  </a:txBody>
                  <a:tcPr marL="58443" marR="58443" marT="29222" marB="29222" anchor="ctr"/>
                </a:tc>
                <a:tc vMerge="1">
                  <a:txBody>
                    <a:bodyPr/>
                    <a:lstStyle/>
                    <a:p>
                      <a:pPr>
                        <a:lnSpc>
                          <a:spcPts val="1200"/>
                        </a:lnSpc>
                      </a:pPr>
                      <a:endParaRPr kumimoji="1" lang="zh-TW" altLang="en-US" sz="1100" b="0" i="0" u="none" strike="noStrike" kern="1200" baseline="0" dirty="0">
                        <a:solidFill>
                          <a:schemeClr val="dk1"/>
                        </a:solidFill>
                        <a:latin typeface="+mn-ea"/>
                        <a:ea typeface="+mn-ea"/>
                        <a:cs typeface="+mn-cs"/>
                      </a:endParaRPr>
                    </a:p>
                  </a:txBody>
                  <a:tcPr marL="58443" marR="58443" marT="29222" marB="29222" anchor="ctr"/>
                </a:tc>
                <a:tc>
                  <a:txBody>
                    <a:bodyPr/>
                    <a:lstStyle/>
                    <a:p>
                      <a:pPr algn="ctr">
                        <a:lnSpc>
                          <a:spcPts val="1100"/>
                        </a:lnSpc>
                      </a:pP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194</a:t>
                      </a:r>
                      <a:endPar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1/16.7</a:t>
                      </a:r>
                    </a:p>
                  </a:txBody>
                  <a:tcPr marL="58443" marR="58443" marT="29222" marB="29222" anchor="ctr"/>
                </a:tc>
                <a:tc>
                  <a:txBody>
                    <a:bodyPr/>
                    <a:lstStyle/>
                    <a:p>
                      <a:pPr>
                        <a:lnSpc>
                          <a:spcPts val="1100"/>
                        </a:lnSpc>
                      </a:pP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送風機能力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10,000</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時</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(167</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吹付塗装・電着塗装を除く</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a:lnSpc>
                          <a:spcPts val="1100"/>
                        </a:lnSpc>
                      </a:pPr>
                      <a:r>
                        <a:rPr kumimoji="1" lang="ja-JP" altLang="en-US" sz="1100" dirty="0">
                          <a:latin typeface="BIZ UDPゴシック" panose="020B0400000000000000" pitchFamily="50" charset="-128"/>
                          <a:ea typeface="BIZ UDPゴシック" panose="020B0400000000000000" pitchFamily="50" charset="-128"/>
                        </a:rPr>
                        <a:t>木材・木製品</a:t>
                      </a:r>
                      <a:r>
                        <a:rPr kumimoji="1" lang="en-US" altLang="ja-JP" sz="1100" dirty="0">
                          <a:latin typeface="BIZ UDPゴシック" panose="020B0400000000000000" pitchFamily="50" charset="-128"/>
                          <a:ea typeface="BIZ UDPゴシック" panose="020B0400000000000000" pitchFamily="50" charset="-128"/>
                        </a:rPr>
                        <a:t>1,000ppmC</a:t>
                      </a:r>
                    </a:p>
                    <a:p>
                      <a:pPr>
                        <a:lnSpc>
                          <a:spcPts val="1100"/>
                        </a:lnSpc>
                      </a:pPr>
                      <a:r>
                        <a:rPr kumimoji="1" lang="ja-JP" altLang="en-US" sz="1100" dirty="0">
                          <a:latin typeface="BIZ UDPゴシック" panose="020B0400000000000000" pitchFamily="50" charset="-128"/>
                          <a:ea typeface="BIZ UDPゴシック" panose="020B0400000000000000" pitchFamily="50" charset="-128"/>
                        </a:rPr>
                        <a:t>その他</a:t>
                      </a:r>
                      <a:r>
                        <a:rPr kumimoji="1" lang="en-US" altLang="ja-JP" sz="1100" dirty="0">
                          <a:latin typeface="BIZ UDPゴシック" panose="020B0400000000000000" pitchFamily="50" charset="-128"/>
                          <a:ea typeface="BIZ UDPゴシック" panose="020B0400000000000000" pitchFamily="50" charset="-128"/>
                        </a:rPr>
                        <a:t>600ppmC</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26</a:t>
                      </a:r>
                    </a:p>
                  </a:txBody>
                  <a:tcPr marL="58443" marR="58443" marT="29222" marB="29222" anchor="ctr"/>
                </a:tc>
                <a:extLst>
                  <a:ext uri="{0D108BD9-81ED-4DB2-BD59-A6C34878D82A}">
                    <a16:rowId xmlns:a16="http://schemas.microsoft.com/office/drawing/2014/main" val="157206263"/>
                  </a:ext>
                </a:extLst>
              </a:tr>
              <a:tr h="371537">
                <a:tc rowSpan="2">
                  <a:txBody>
                    <a:bodyPr/>
                    <a:lstStyle/>
                    <a:p>
                      <a:pPr>
                        <a:lnSpc>
                          <a:spcPts val="1100"/>
                        </a:lnSpc>
                      </a:pPr>
                      <a:r>
                        <a:rPr kumimoji="1" lang="ja-JP" altLang="en-US" sz="1100" dirty="0">
                          <a:latin typeface="BIZ UDPゴシック" panose="020B0400000000000000" pitchFamily="50" charset="-128"/>
                          <a:ea typeface="BIZ UDPゴシック" panose="020B0400000000000000" pitchFamily="50" charset="-128"/>
                        </a:rPr>
                        <a:t>接着</a:t>
                      </a:r>
                    </a:p>
                  </a:txBody>
                  <a:tcPr marL="58443" marR="58443" marT="29222" marB="29222" anchor="ctr"/>
                </a:tc>
                <a:tc rowSpan="2">
                  <a:txBody>
                    <a:bodyPr/>
                    <a:lstStyle/>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乾燥施設</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a:lnSpc>
                          <a:spcPts val="1100"/>
                        </a:lnSpc>
                      </a:pP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ラミネート等</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rowSpan="2">
                  <a:txBody>
                    <a:bodyPr/>
                    <a:lstStyle/>
                    <a:p>
                      <a:pPr>
                        <a:lnSpc>
                          <a:spcPts val="1100"/>
                        </a:lnSpc>
                      </a:pP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排風機能力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p>
                  </a:txBody>
                  <a:tcPr marL="58443" marR="58443" marT="29222" marB="29222" anchor="ctr"/>
                </a:tc>
                <a:tc rowSpan="2">
                  <a:txBody>
                    <a:bodyPr/>
                    <a:lstStyle/>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・燃焼式処理装置等</a:t>
                      </a:r>
                      <a:endPar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・接着剤中の</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VOC</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含有率が</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30%</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以下</a:t>
                      </a:r>
                      <a:endPar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tc rowSpan="2">
                  <a:txBody>
                    <a:bodyPr/>
                    <a:lstStyle/>
                    <a:p>
                      <a:pPr algn="ctr">
                        <a:lnSpc>
                          <a:spcPts val="1100"/>
                        </a:lnSpc>
                      </a:pP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47</a:t>
                      </a:r>
                      <a:endPar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1/8.3</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a:lnSpc>
                          <a:spcPts val="1100"/>
                        </a:lnSpc>
                      </a:pP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送風機能力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5,000</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時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(83</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p>
                  </a:txBody>
                  <a:tcPr marL="58443" marR="58443" marT="29222" marB="29222" anchor="ctr"/>
                </a:tc>
                <a:tc rowSpan="2">
                  <a:txBody>
                    <a:bodyPr/>
                    <a:lstStyle/>
                    <a:p>
                      <a:pPr>
                        <a:lnSpc>
                          <a:spcPts val="1100"/>
                        </a:lnSpc>
                      </a:pP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1,400ppmC</a:t>
                      </a:r>
                      <a:endPar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ja-JP" sz="1100" dirty="0">
                          <a:latin typeface="BIZ UDPゴシック" panose="020B0400000000000000" pitchFamily="50" charset="-128"/>
                          <a:ea typeface="BIZ UDPゴシック" panose="020B0400000000000000" pitchFamily="50" charset="-128"/>
                        </a:rPr>
                        <a:t>30</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extLst>
                  <a:ext uri="{0D108BD9-81ED-4DB2-BD59-A6C34878D82A}">
                    <a16:rowId xmlns:a16="http://schemas.microsoft.com/office/drawing/2014/main" val="1360654192"/>
                  </a:ext>
                </a:extLst>
              </a:tr>
              <a:tr h="532071">
                <a:tc vMerge="1">
                  <a:txBody>
                    <a:bodyPr/>
                    <a:lstStyle/>
                    <a:p>
                      <a:endParaRPr kumimoji="1" lang="ja-JP" altLang="en-US"/>
                    </a:p>
                  </a:txBody>
                  <a:tcPr/>
                </a:tc>
                <a:tc vMerge="1">
                  <a:txBody>
                    <a:bodyPr/>
                    <a:lstStyle/>
                    <a:p>
                      <a:endParaRPr kumimoji="1" lang="ja-JP" altLang="en-US"/>
                    </a:p>
                  </a:txBody>
                  <a:tcPr/>
                </a:tc>
                <a:tc>
                  <a:txBody>
                    <a:bodyPr/>
                    <a:lstStyle/>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上記及び木材，木製品以外</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1/25</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a:lnSpc>
                          <a:spcPts val="1100"/>
                        </a:lnSpc>
                      </a:pP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送風機能力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15,000</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時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(250</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endPar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tc vMerge="1">
                  <a:txBody>
                    <a:bodyPr/>
                    <a:lstStyle/>
                    <a:p>
                      <a:endParaRPr kumimoji="1" lang="ja-JP" altLang="en-US"/>
                    </a:p>
                  </a:txBody>
                  <a:tcP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ja-JP" sz="1100" dirty="0">
                          <a:latin typeface="BIZ UDPゴシック" panose="020B0400000000000000" pitchFamily="50" charset="-128"/>
                          <a:ea typeface="BIZ UDPゴシック" panose="020B0400000000000000" pitchFamily="50" charset="-128"/>
                        </a:rPr>
                        <a:t>11</a:t>
                      </a: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extLst>
                  <a:ext uri="{0D108BD9-81ED-4DB2-BD59-A6C34878D82A}">
                    <a16:rowId xmlns:a16="http://schemas.microsoft.com/office/drawing/2014/main" val="235486878"/>
                  </a:ext>
                </a:extLst>
              </a:tr>
            </a:tbl>
          </a:graphicData>
        </a:graphic>
      </p:graphicFrame>
      <p:sp>
        <p:nvSpPr>
          <p:cNvPr id="3" name="大かっこ 2">
            <a:extLst>
              <a:ext uri="{FF2B5EF4-FFF2-40B4-BE49-F238E27FC236}">
                <a16:creationId xmlns:a16="http://schemas.microsoft.com/office/drawing/2014/main" id="{EC0A192B-2EB1-4248-9E38-D895ADE52471}"/>
              </a:ext>
            </a:extLst>
          </p:cNvPr>
          <p:cNvSpPr/>
          <p:nvPr/>
        </p:nvSpPr>
        <p:spPr>
          <a:xfrm>
            <a:off x="4818162" y="2699657"/>
            <a:ext cx="548640" cy="169817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855DA1A0-7824-465F-8655-BA4643299FB7}"/>
              </a:ext>
            </a:extLst>
          </p:cNvPr>
          <p:cNvSpPr>
            <a:spLocks noGrp="1"/>
          </p:cNvSpPr>
          <p:nvPr>
            <p:ph type="sldNum" sz="quarter" idx="12"/>
          </p:nvPr>
        </p:nvSpPr>
        <p:spPr>
          <a:xfrm>
            <a:off x="9350787" y="6182876"/>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11</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6954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20B56A1-652D-4D84-B428-A0F978B6E390}"/>
              </a:ext>
            </a:extLst>
          </p:cNvPr>
          <p:cNvSpPr>
            <a:spLocks noGrp="1"/>
          </p:cNvSpPr>
          <p:nvPr>
            <p:ph type="title"/>
          </p:nvPr>
        </p:nvSpPr>
        <p:spPr>
          <a:xfrm>
            <a:off x="1045633" y="609600"/>
            <a:ext cx="8285463" cy="1099457"/>
          </a:xfrm>
        </p:spPr>
        <p:txBody>
          <a:bodyPr>
            <a:normAutofit fontScale="90000"/>
          </a:bodyPr>
          <a:lstStyle/>
          <a:p>
            <a:r>
              <a:rPr lang="ja-JP" altLang="en-US" dirty="0">
                <a:latin typeface="BIZ UDPゴシック" panose="020B0400000000000000" pitchFamily="50" charset="-128"/>
                <a:ea typeface="BIZ UDPゴシック" panose="020B0400000000000000" pitchFamily="50" charset="-128"/>
              </a:rPr>
              <a:t>条例及び法における届出施設規制の概要②</a:t>
            </a:r>
            <a:endParaRPr kumimoji="1" lang="ja-JP" altLang="en-US" dirty="0">
              <a:latin typeface="BIZ UDPゴシック" panose="020B0400000000000000" pitchFamily="50" charset="-128"/>
              <a:ea typeface="BIZ UDPゴシック" panose="020B0400000000000000" pitchFamily="50" charset="-128"/>
            </a:endParaRP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表 5">
            <a:extLst>
              <a:ext uri="{FF2B5EF4-FFF2-40B4-BE49-F238E27FC236}">
                <a16:creationId xmlns:a16="http://schemas.microsoft.com/office/drawing/2014/main" id="{24208C8F-91E9-4D3F-AA1A-8FFA36E43F2B}"/>
              </a:ext>
            </a:extLst>
          </p:cNvPr>
          <p:cNvGraphicFramePr>
            <a:graphicFrameLocks noGrp="1"/>
          </p:cNvGraphicFramePr>
          <p:nvPr>
            <p:ph idx="1"/>
            <p:extLst>
              <p:ext uri="{D42A27DB-BD31-4B8C-83A1-F6EECF244321}">
                <p14:modId xmlns:p14="http://schemas.microsoft.com/office/powerpoint/2010/main" val="4156509859"/>
              </p:ext>
            </p:extLst>
          </p:nvPr>
        </p:nvGraphicFramePr>
        <p:xfrm>
          <a:off x="634349" y="1179461"/>
          <a:ext cx="9028807" cy="5200786"/>
        </p:xfrm>
        <a:graphic>
          <a:graphicData uri="http://schemas.openxmlformats.org/drawingml/2006/table">
            <a:tbl>
              <a:tblPr firstRow="1" bandRow="1">
                <a:tableStyleId>{5C22544A-7EE6-4342-B048-85BDC9FD1C3A}</a:tableStyleId>
              </a:tblPr>
              <a:tblGrid>
                <a:gridCol w="289126">
                  <a:extLst>
                    <a:ext uri="{9D8B030D-6E8A-4147-A177-3AD203B41FA5}">
                      <a16:colId xmlns:a16="http://schemas.microsoft.com/office/drawing/2014/main" val="3857574482"/>
                    </a:ext>
                  </a:extLst>
                </a:gridCol>
                <a:gridCol w="272335">
                  <a:extLst>
                    <a:ext uri="{9D8B030D-6E8A-4147-A177-3AD203B41FA5}">
                      <a16:colId xmlns:a16="http://schemas.microsoft.com/office/drawing/2014/main" val="2345959273"/>
                    </a:ext>
                  </a:extLst>
                </a:gridCol>
                <a:gridCol w="792000">
                  <a:extLst>
                    <a:ext uri="{9D8B030D-6E8A-4147-A177-3AD203B41FA5}">
                      <a16:colId xmlns:a16="http://schemas.microsoft.com/office/drawing/2014/main" val="2166013186"/>
                    </a:ext>
                  </a:extLst>
                </a:gridCol>
                <a:gridCol w="1770539">
                  <a:extLst>
                    <a:ext uri="{9D8B030D-6E8A-4147-A177-3AD203B41FA5}">
                      <a16:colId xmlns:a16="http://schemas.microsoft.com/office/drawing/2014/main" val="263996824"/>
                    </a:ext>
                  </a:extLst>
                </a:gridCol>
                <a:gridCol w="1546940">
                  <a:extLst>
                    <a:ext uri="{9D8B030D-6E8A-4147-A177-3AD203B41FA5}">
                      <a16:colId xmlns:a16="http://schemas.microsoft.com/office/drawing/2014/main" val="1951864403"/>
                    </a:ext>
                  </a:extLst>
                </a:gridCol>
                <a:gridCol w="686984">
                  <a:extLst>
                    <a:ext uri="{9D8B030D-6E8A-4147-A177-3AD203B41FA5}">
                      <a16:colId xmlns:a16="http://schemas.microsoft.com/office/drawing/2014/main" val="1596797880"/>
                    </a:ext>
                  </a:extLst>
                </a:gridCol>
                <a:gridCol w="686984">
                  <a:extLst>
                    <a:ext uri="{9D8B030D-6E8A-4147-A177-3AD203B41FA5}">
                      <a16:colId xmlns:a16="http://schemas.microsoft.com/office/drawing/2014/main" val="406470379"/>
                    </a:ext>
                  </a:extLst>
                </a:gridCol>
                <a:gridCol w="1255899">
                  <a:extLst>
                    <a:ext uri="{9D8B030D-6E8A-4147-A177-3AD203B41FA5}">
                      <a16:colId xmlns:a16="http://schemas.microsoft.com/office/drawing/2014/main" val="2660940807"/>
                    </a:ext>
                  </a:extLst>
                </a:gridCol>
                <a:gridCol w="1080000">
                  <a:extLst>
                    <a:ext uri="{9D8B030D-6E8A-4147-A177-3AD203B41FA5}">
                      <a16:colId xmlns:a16="http://schemas.microsoft.com/office/drawing/2014/main" val="535456198"/>
                    </a:ext>
                  </a:extLst>
                </a:gridCol>
                <a:gridCol w="648000">
                  <a:extLst>
                    <a:ext uri="{9D8B030D-6E8A-4147-A177-3AD203B41FA5}">
                      <a16:colId xmlns:a16="http://schemas.microsoft.com/office/drawing/2014/main" val="490649074"/>
                    </a:ext>
                  </a:extLst>
                </a:gridCol>
              </a:tblGrid>
              <a:tr h="263853">
                <a:tc rowSpan="2">
                  <a:txBody>
                    <a:bodyPr/>
                    <a:lstStyle/>
                    <a:p>
                      <a:pPr algn="ctr">
                        <a:lnSpc>
                          <a:spcPts val="1100"/>
                        </a:lnSpc>
                      </a:pPr>
                      <a:r>
                        <a:rPr kumimoji="1" lang="ja-JP" altLang="en-US" sz="1100" dirty="0">
                          <a:latin typeface="BIZ UDPゴシック" panose="020B0400000000000000" pitchFamily="50" charset="-128"/>
                          <a:ea typeface="BIZ UDPゴシック" panose="020B0400000000000000" pitchFamily="50" charset="-128"/>
                        </a:rPr>
                        <a:t>用途</a:t>
                      </a:r>
                    </a:p>
                  </a:txBody>
                  <a:tcPr marL="39002" marR="39002" marT="19501" marB="19501" anchor="ctr"/>
                </a:tc>
                <a:tc rowSpan="2" gridSpan="2">
                  <a:txBody>
                    <a:bodyPr/>
                    <a:lstStyle/>
                    <a:p>
                      <a:pPr algn="ctr">
                        <a:lnSpc>
                          <a:spcPts val="1100"/>
                        </a:lnSpc>
                      </a:pPr>
                      <a:r>
                        <a:rPr kumimoji="1" lang="ja-JP" altLang="en-US" sz="1100" dirty="0">
                          <a:latin typeface="BIZ UDPゴシック" panose="020B0400000000000000" pitchFamily="50" charset="-128"/>
                          <a:ea typeface="BIZ UDPゴシック" panose="020B0400000000000000" pitchFamily="50" charset="-128"/>
                        </a:rPr>
                        <a:t>施設の種類</a:t>
                      </a:r>
                    </a:p>
                  </a:txBody>
                  <a:tcPr marL="39002" marR="39002" marT="19501" marB="19501" anchor="ctr"/>
                </a:tc>
                <a:tc rowSpan="2" hMerge="1">
                  <a:txBody>
                    <a:bodyPr/>
                    <a:lstStyle/>
                    <a:p>
                      <a:endParaRPr kumimoji="1" lang="ja-JP" altLang="en-US"/>
                    </a:p>
                  </a:txBody>
                  <a:tcPr/>
                </a:tc>
                <a:tc gridSpan="4">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生活環境保全条例</a:t>
                      </a:r>
                    </a:p>
                  </a:txBody>
                  <a:tcPr marL="39002" marR="39002" marT="19501" marB="19501" anchor="ct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endParaRPr kumimoji="1" lang="ja-JP" altLang="en-US" sz="1100" dirty="0">
                        <a:latin typeface="BIZ UDPゴシック" panose="020B0400000000000000" pitchFamily="50" charset="-128"/>
                        <a:ea typeface="BIZ UDPゴシック" panose="020B0400000000000000" pitchFamily="50" charset="-128"/>
                      </a:endParaRPr>
                    </a:p>
                  </a:txBody>
                  <a:tcPr marL="39002" marR="39002" marT="19501" marB="19501" anchor="ctr"/>
                </a:tc>
                <a:tc gridSpan="3">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大気汚染防止法</a:t>
                      </a:r>
                    </a:p>
                  </a:txBody>
                  <a:tcPr marL="39002" marR="39002" marT="19501" marB="19501"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93293386"/>
                  </a:ext>
                </a:extLst>
              </a:tr>
              <a:tr h="497837">
                <a:tc vMerge="1">
                  <a:txBody>
                    <a:bodyPr/>
                    <a:lstStyle/>
                    <a:p>
                      <a:endParaRPr kumimoji="1" lang="ja-JP" altLang="en-US" sz="1000" dirty="0"/>
                    </a:p>
                  </a:txBody>
                  <a:tcPr marL="58443" marR="58443" marT="29222" marB="29222"/>
                </a:tc>
                <a:tc gridSpan="2" vMerge="1">
                  <a:txBody>
                    <a:bodyPr/>
                    <a:lstStyle/>
                    <a:p>
                      <a:endParaRPr kumimoji="1" lang="ja-JP" altLang="en-US" sz="1000" dirty="0"/>
                    </a:p>
                  </a:txBody>
                  <a:tcPr marL="58443" marR="58443" marT="29222" marB="29222"/>
                </a:tc>
                <a:tc hMerge="1" vMerge="1">
                  <a:txBody>
                    <a:bodyPr/>
                    <a:lstStyle/>
                    <a:p>
                      <a:endParaRPr kumimoji="1" lang="ja-JP" altLang="en-US"/>
                    </a:p>
                  </a:txBody>
                  <a:tcP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規制対象施設</a:t>
                      </a: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規制基準（いずれかに該当すること）</a:t>
                      </a: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施設数</a:t>
                      </a: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H29</a:t>
                      </a:r>
                      <a:r>
                        <a:rPr kumimoji="1" lang="ja-JP" altLang="en-US" sz="900" dirty="0">
                          <a:latin typeface="BIZ UDPゴシック" panose="020B0400000000000000" pitchFamily="50" charset="-128"/>
                          <a:ea typeface="BIZ UDPゴシック" panose="020B0400000000000000" pitchFamily="50" charset="-128"/>
                        </a:rPr>
                        <a:t>末）</a:t>
                      </a:r>
                    </a:p>
                  </a:txBody>
                  <a:tcPr marL="58443" marR="58443" marT="29222" marB="29222" anchor="ctr"/>
                </a:tc>
                <a:tc>
                  <a:txBody>
                    <a:bodyPr/>
                    <a:lstStyle/>
                    <a:p>
                      <a:pPr algn="ctr">
                        <a:lnSpc>
                          <a:spcPts val="1100"/>
                        </a:lnSpc>
                      </a:pPr>
                      <a:r>
                        <a:rPr kumimoji="1" lang="ja-JP" altLang="en-US" sz="1100" dirty="0">
                          <a:latin typeface="BIZ UDPゴシック" panose="020B0400000000000000" pitchFamily="50" charset="-128"/>
                          <a:ea typeface="BIZ UDPゴシック" panose="020B0400000000000000" pitchFamily="50" charset="-128"/>
                        </a:rPr>
                        <a:t>法規模との比較</a:t>
                      </a:r>
                    </a:p>
                  </a:txBody>
                  <a:tcPr marL="58443" marR="58443" marT="29222" marB="29222" anchor="ctr"/>
                </a:tc>
                <a:tc>
                  <a:txBody>
                    <a:bodyPr/>
                    <a:lstStyle/>
                    <a:p>
                      <a:pPr algn="ctr">
                        <a:lnSpc>
                          <a:spcPts val="1100"/>
                        </a:lnSpc>
                      </a:pPr>
                      <a:r>
                        <a:rPr kumimoji="1" lang="ja-JP" altLang="en-US" sz="1100" dirty="0">
                          <a:latin typeface="BIZ UDPゴシック" panose="020B0400000000000000" pitchFamily="50" charset="-128"/>
                          <a:ea typeface="BIZ UDPゴシック" panose="020B0400000000000000" pitchFamily="50" charset="-128"/>
                        </a:rPr>
                        <a:t>規制対象施設</a:t>
                      </a:r>
                    </a:p>
                  </a:txBody>
                  <a:tcPr marL="58443" marR="58443" marT="29222" marB="29222" anchor="ctr"/>
                </a:tc>
                <a:tc>
                  <a:txBody>
                    <a:bodyPr/>
                    <a:lstStyle/>
                    <a:p>
                      <a:pPr algn="ctr">
                        <a:lnSpc>
                          <a:spcPts val="1100"/>
                        </a:lnSpc>
                      </a:pPr>
                      <a:r>
                        <a:rPr kumimoji="1" lang="ja-JP" altLang="en-US" sz="1100" dirty="0">
                          <a:latin typeface="BIZ UDPゴシック" panose="020B0400000000000000" pitchFamily="50" charset="-128"/>
                          <a:ea typeface="BIZ UDPゴシック" panose="020B0400000000000000" pitchFamily="50" charset="-128"/>
                        </a:rPr>
                        <a:t>規制基準</a:t>
                      </a:r>
                      <a:endParaRPr kumimoji="1" lang="en-US" altLang="ja-JP" sz="1100" dirty="0">
                        <a:latin typeface="BIZ UDPゴシック" panose="020B0400000000000000" pitchFamily="50" charset="-128"/>
                        <a:ea typeface="BIZ UDPゴシック" panose="020B0400000000000000" pitchFamily="50" charset="-128"/>
                      </a:endParaRPr>
                    </a:p>
                    <a:p>
                      <a:pPr algn="ctr">
                        <a:lnSpc>
                          <a:spcPts val="1100"/>
                        </a:lnSpc>
                      </a:pPr>
                      <a:r>
                        <a:rPr kumimoji="1" lang="ja-JP" altLang="en-US" sz="1100" dirty="0">
                          <a:latin typeface="BIZ UDPゴシック" panose="020B0400000000000000" pitchFamily="50" charset="-128"/>
                          <a:ea typeface="BIZ UDPゴシック" panose="020B0400000000000000" pitchFamily="50" charset="-128"/>
                        </a:rPr>
                        <a:t>（濃度基準値）</a:t>
                      </a:r>
                    </a:p>
                  </a:txBody>
                  <a:tcPr marL="58443" marR="58443" marT="29222" marB="29222" anchor="ctr"/>
                </a:tc>
                <a:tc>
                  <a:txBody>
                    <a:bodyPr/>
                    <a:lstStyle/>
                    <a:p>
                      <a:pPr algn="ctr">
                        <a:lnSpc>
                          <a:spcPts val="1100"/>
                        </a:lnSpc>
                      </a:pPr>
                      <a:r>
                        <a:rPr kumimoji="1" lang="ja-JP" altLang="en-US" sz="1100" dirty="0">
                          <a:latin typeface="BIZ UDPゴシック" panose="020B0400000000000000" pitchFamily="50" charset="-128"/>
                          <a:ea typeface="BIZ UDPゴシック" panose="020B0400000000000000" pitchFamily="50" charset="-128"/>
                        </a:rPr>
                        <a:t>施設数</a:t>
                      </a: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H29</a:t>
                      </a:r>
                      <a:r>
                        <a:rPr kumimoji="1" lang="ja-JP" altLang="en-US" sz="900" dirty="0">
                          <a:latin typeface="BIZ UDPゴシック" panose="020B0400000000000000" pitchFamily="50" charset="-128"/>
                          <a:ea typeface="BIZ UDPゴシック" panose="020B0400000000000000" pitchFamily="50" charset="-128"/>
                        </a:rPr>
                        <a:t>末）</a:t>
                      </a:r>
                    </a:p>
                  </a:txBody>
                  <a:tcPr marL="58443" marR="58443" marT="29222" marB="29222" anchor="ctr"/>
                </a:tc>
                <a:extLst>
                  <a:ext uri="{0D108BD9-81ED-4DB2-BD59-A6C34878D82A}">
                    <a16:rowId xmlns:a16="http://schemas.microsoft.com/office/drawing/2014/main" val="1479169492"/>
                  </a:ext>
                </a:extLst>
              </a:tr>
              <a:tr h="818107">
                <a:tc>
                  <a:txBody>
                    <a:bodyPr/>
                    <a:lstStyle/>
                    <a:p>
                      <a:pPr>
                        <a:lnSpc>
                          <a:spcPts val="1100"/>
                        </a:lnSpc>
                      </a:pPr>
                      <a:r>
                        <a:rPr kumimoji="1" lang="ja-JP" altLang="en-US" sz="1100">
                          <a:latin typeface="BIZ UDPゴシック" panose="020B0400000000000000" pitchFamily="50" charset="-128"/>
                          <a:ea typeface="BIZ UDPゴシック" panose="020B0400000000000000" pitchFamily="50" charset="-128"/>
                        </a:rPr>
                        <a:t>すべて</a:t>
                      </a:r>
                    </a:p>
                  </a:txBody>
                  <a:tcPr marL="39002" marR="39002" marT="19501" marB="19501" anchor="ctr"/>
                </a:tc>
                <a:tc gridSpan="2">
                  <a:txBody>
                    <a:bodyPr/>
                    <a:lstStyle/>
                    <a:p>
                      <a:pPr>
                        <a:lnSpc>
                          <a:spcPts val="1100"/>
                        </a:lnSpc>
                      </a:pP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貯蔵施設</a:t>
                      </a:r>
                      <a:endParaRPr kumimoji="1" lang="ja-JP" altLang="en-US" sz="1100">
                        <a:latin typeface="BIZ UDPゴシック" panose="020B0400000000000000" pitchFamily="50" charset="-128"/>
                        <a:ea typeface="BIZ UDPゴシック" panose="020B0400000000000000" pitchFamily="50" charset="-128"/>
                      </a:endParaRPr>
                    </a:p>
                  </a:txBody>
                  <a:tcPr marL="39002" marR="39002" marT="19501" marB="19501" anchor="ctr"/>
                </a:tc>
                <a:tc hMerge="1">
                  <a:txBody>
                    <a:bodyPr/>
                    <a:lstStyle/>
                    <a:p>
                      <a:endParaRPr kumimoji="1" lang="ja-JP" altLang="en-US"/>
                    </a:p>
                  </a:txBody>
                  <a:tcPr/>
                </a:tc>
                <a:tc>
                  <a:txBody>
                    <a:bodyPr/>
                    <a:lstStyle/>
                    <a:p>
                      <a:pPr>
                        <a:lnSpc>
                          <a:spcPts val="1100"/>
                        </a:lnSpc>
                      </a:pPr>
                      <a:r>
                        <a:rPr kumimoji="1" lang="ja-JP" altLang="en-US" sz="1100" dirty="0">
                          <a:latin typeface="BIZ UDPゴシック" panose="020B0400000000000000" pitchFamily="50" charset="-128"/>
                          <a:ea typeface="BIZ UDPゴシック" panose="020B0400000000000000" pitchFamily="50" charset="-128"/>
                        </a:rPr>
                        <a:t>貯蔵容量 </a:t>
                      </a:r>
                      <a:r>
                        <a:rPr kumimoji="1" lang="en-US" altLang="ja-JP" sz="1100" dirty="0">
                          <a:latin typeface="BIZ UDPゴシック" panose="020B0400000000000000" pitchFamily="50" charset="-128"/>
                          <a:ea typeface="BIZ UDPゴシック" panose="020B0400000000000000" pitchFamily="50" charset="-128"/>
                        </a:rPr>
                        <a:t>50kL</a:t>
                      </a:r>
                      <a:r>
                        <a:rPr lang="ja-JP" altLang="en-US" sz="1100" b="0" i="0" u="none" strike="noStrike" baseline="0" dirty="0">
                          <a:latin typeface="BIZ UDPゴシック" panose="020B0400000000000000" pitchFamily="50" charset="-128"/>
                          <a:ea typeface="BIZ UDPゴシック" panose="020B0400000000000000" pitchFamily="50" charset="-128"/>
                        </a:rPr>
                        <a:t>（高揮発</a:t>
                      </a:r>
                      <a:r>
                        <a:rPr lang="en-US" altLang="ja-JP" sz="1100" b="0" i="0" u="none" strike="noStrike" baseline="0" dirty="0">
                          <a:latin typeface="BIZ UDPゴシック" panose="020B0400000000000000" pitchFamily="50" charset="-128"/>
                          <a:ea typeface="BIZ UDPゴシック" panose="020B0400000000000000" pitchFamily="50" charset="-128"/>
                        </a:rPr>
                        <a:t>VOC</a:t>
                      </a:r>
                      <a:r>
                        <a:rPr lang="ja-JP" altLang="en-US" sz="1100" b="0" i="0" u="none" strike="noStrike" baseline="0" dirty="0">
                          <a:latin typeface="BIZ UDPゴシック" panose="020B0400000000000000" pitchFamily="50" charset="-128"/>
                          <a:ea typeface="BIZ UDPゴシック" panose="020B0400000000000000" pitchFamily="50" charset="-128"/>
                        </a:rPr>
                        <a:t>に限る）</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en-US" altLang="ja-JP" sz="1100" dirty="0">
                          <a:latin typeface="BIZ UDPゴシック" panose="020B0400000000000000" pitchFamily="50" charset="-128"/>
                          <a:ea typeface="BIZ UDPゴシック" panose="020B0400000000000000" pitchFamily="50" charset="-128"/>
                        </a:rPr>
                        <a:t>1 </a:t>
                      </a:r>
                      <a:r>
                        <a:rPr kumimoji="1" lang="ja-JP" altLang="en-US" sz="1100" dirty="0">
                          <a:latin typeface="BIZ UDPゴシック" panose="020B0400000000000000" pitchFamily="50" charset="-128"/>
                          <a:ea typeface="BIZ UDPゴシック" panose="020B0400000000000000" pitchFamily="50" charset="-128"/>
                        </a:rPr>
                        <a:t>気圧、</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で気体状のものを貯蔵する施設は対象外</a:t>
                      </a:r>
                    </a:p>
                  </a:txBody>
                  <a:tcPr marL="39002" marR="39002" marT="19501" marB="19501" anchor="ctr"/>
                </a:tc>
                <a:tc>
                  <a:txBody>
                    <a:bodyPr/>
                    <a:lstStyle/>
                    <a:p>
                      <a:pPr algn="l">
                        <a:lnSpc>
                          <a:spcPts val="1100"/>
                        </a:lnSpc>
                      </a:pPr>
                      <a:r>
                        <a:rPr lang="ja-JP" altLang="en-US" sz="1100" b="0" i="0" u="none" strike="noStrike" baseline="0" dirty="0">
                          <a:latin typeface="BIZ UDPゴシック" panose="020B0400000000000000" pitchFamily="50" charset="-128"/>
                          <a:ea typeface="BIZ UDPゴシック" panose="020B0400000000000000" pitchFamily="50" charset="-128"/>
                        </a:rPr>
                        <a:t>・吸着式処理装置等</a:t>
                      </a:r>
                      <a:endParaRPr lang="en-US" altLang="ja-JP" sz="1100" b="0" i="0" u="none" strike="noStrike" baseline="0" dirty="0">
                        <a:latin typeface="BIZ UDPゴシック" panose="020B0400000000000000" pitchFamily="50" charset="-128"/>
                        <a:ea typeface="BIZ UDPゴシック" panose="020B0400000000000000" pitchFamily="50" charset="-128"/>
                      </a:endParaRPr>
                    </a:p>
                    <a:p>
                      <a:pPr algn="l">
                        <a:lnSpc>
                          <a:spcPts val="1100"/>
                        </a:lnSpc>
                      </a:pPr>
                      <a:r>
                        <a:rPr lang="ja-JP" altLang="en-US" sz="1100" b="0" i="0" u="none" strike="noStrike" baseline="0" dirty="0">
                          <a:latin typeface="BIZ UDPゴシック" panose="020B0400000000000000" pitchFamily="50" charset="-128"/>
                          <a:ea typeface="BIZ UDPゴシック" panose="020B0400000000000000" pitchFamily="50" charset="-128"/>
                        </a:rPr>
                        <a:t>・浮屋根式構造</a:t>
                      </a:r>
                      <a:endParaRPr lang="en-US" altLang="ja-JP" sz="1100" b="0" i="0" u="none" strike="noStrike" baseline="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gn="ctr">
                        <a:lnSpc>
                          <a:spcPts val="1100"/>
                        </a:lnSpc>
                      </a:pPr>
                      <a:r>
                        <a:rPr kumimoji="1" lang="en-US" altLang="ja-JP" sz="1100">
                          <a:latin typeface="BIZ UDPゴシック" panose="020B0400000000000000" pitchFamily="50" charset="-128"/>
                          <a:ea typeface="BIZ UDPゴシック" panose="020B0400000000000000" pitchFamily="50" charset="-128"/>
                        </a:rPr>
                        <a:t>555</a:t>
                      </a:r>
                      <a:endParaRPr kumimoji="1" lang="ja-JP" altLang="en-US" sz="110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1/20</a:t>
                      </a:r>
                    </a:p>
                  </a:txBody>
                  <a:tcPr marL="39002" marR="39002" marT="19501" marB="19501" anchor="ctr"/>
                </a:tc>
                <a:tc>
                  <a:txBody>
                    <a:bodyPr/>
                    <a:lstStyle/>
                    <a:p>
                      <a:pPr>
                        <a:lnSpc>
                          <a:spcPts val="1100"/>
                        </a:lnSpc>
                      </a:pP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貯蔵容量 </a:t>
                      </a:r>
                      <a:r>
                        <a:rPr kumimoji="1" lang="en-US" altLang="ja-JP"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1,000kL </a:t>
                      </a:r>
                    </a:p>
                    <a:p>
                      <a:pPr>
                        <a:lnSpc>
                          <a:spcPts val="1100"/>
                        </a:lnSpc>
                      </a:pPr>
                      <a:r>
                        <a:rPr kumimoji="1" lang="en-US" altLang="ja-JP"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※37.8℃</a:t>
                      </a: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において、蒸気圧</a:t>
                      </a:r>
                      <a:r>
                        <a:rPr kumimoji="1" lang="en-US" altLang="ja-JP"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20 </a:t>
                      </a: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キロパスカルを超える</a:t>
                      </a:r>
                      <a:r>
                        <a:rPr kumimoji="1" lang="en-US" altLang="ja-JP"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VOC</a:t>
                      </a: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貯蔵タンク</a:t>
                      </a:r>
                    </a:p>
                  </a:txBody>
                  <a:tcPr marL="39002" marR="39002" marT="19501" marB="19501" anchor="ctr"/>
                </a:tc>
                <a:tc>
                  <a:txBody>
                    <a:bodyPr/>
                    <a:lstStyle/>
                    <a:p>
                      <a:pPr>
                        <a:lnSpc>
                          <a:spcPts val="1100"/>
                        </a:lnSpc>
                      </a:pP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60,000ppmC</a:t>
                      </a:r>
                      <a:endPar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39002" marR="39002" marT="19501" marB="19501"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ja-JP"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14</a:t>
                      </a:r>
                    </a:p>
                  </a:txBody>
                  <a:tcPr marL="39002" marR="39002" marT="19501" marB="19501" anchor="ctr"/>
                </a:tc>
                <a:extLst>
                  <a:ext uri="{0D108BD9-81ED-4DB2-BD59-A6C34878D82A}">
                    <a16:rowId xmlns:a16="http://schemas.microsoft.com/office/drawing/2014/main" val="3343418629"/>
                  </a:ext>
                </a:extLst>
              </a:tr>
              <a:tr h="818107">
                <a:tc rowSpan="3">
                  <a:txBody>
                    <a:bodyPr/>
                    <a:lstStyle/>
                    <a:p>
                      <a:pPr>
                        <a:lnSpc>
                          <a:spcPts val="1100"/>
                        </a:lnSpc>
                      </a:pPr>
                      <a:r>
                        <a:rPr kumimoji="1" lang="ja-JP" altLang="en-US" sz="1100">
                          <a:latin typeface="BIZ UDPゴシック" panose="020B0400000000000000" pitchFamily="50" charset="-128"/>
                          <a:ea typeface="BIZ UDPゴシック" panose="020B0400000000000000" pitchFamily="50" charset="-128"/>
                        </a:rPr>
                        <a:t>印刷</a:t>
                      </a:r>
                    </a:p>
                  </a:txBody>
                  <a:tcPr marL="39002" marR="39002" marT="19501" marB="19501" anchor="ctr"/>
                </a:tc>
                <a:tc rowSpan="3">
                  <a:txBody>
                    <a:bodyPr/>
                    <a:lstStyle/>
                    <a:p>
                      <a:pPr>
                        <a:lnSpc>
                          <a:spcPts val="1100"/>
                        </a:lnSpc>
                      </a:pP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乾燥施設</a:t>
                      </a:r>
                      <a:endParaRPr kumimoji="1" lang="ja-JP" altLang="en-US" sz="110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グラビア印刷</a:t>
                      </a:r>
                      <a:endParaRPr kumimoji="1" lang="ja-JP" altLang="en-US" sz="110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シリンダー幅 </a:t>
                      </a:r>
                      <a:r>
                        <a:rPr kumimoji="1" lang="en-US" altLang="ja-JP"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1000mm </a:t>
                      </a: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以上の乾燥施設</a:t>
                      </a:r>
                    </a:p>
                    <a:p>
                      <a:pPr>
                        <a:lnSpc>
                          <a:spcPts val="1100"/>
                        </a:lnSpc>
                      </a:pP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グラビア印刷機を</a:t>
                      </a:r>
                      <a:r>
                        <a:rPr kumimoji="1" lang="en-US" altLang="ja-JP"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2 </a:t>
                      </a: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台以上設置している工場・事業場に設置されるもの</a:t>
                      </a:r>
                      <a:endParaRPr kumimoji="1" lang="ja-JP" altLang="en-US" sz="1100">
                        <a:latin typeface="BIZ UDPゴシック" panose="020B0400000000000000" pitchFamily="50" charset="-128"/>
                        <a:ea typeface="BIZ UDPゴシック" panose="020B0400000000000000" pitchFamily="50" charset="-128"/>
                      </a:endParaRPr>
                    </a:p>
                  </a:txBody>
                  <a:tcPr marL="39002" marR="39002" marT="19501" marB="19501" anchor="ctr"/>
                </a:tc>
                <a:tc rowSpan="3">
                  <a:txBody>
                    <a:bodyPr/>
                    <a:lstStyle/>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・燃焼式処理装置等</a:t>
                      </a:r>
                      <a:endPar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・インキ中の</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VOC</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含有率が</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30%</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以下</a:t>
                      </a:r>
                      <a:endPar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pPr>
                        <a:lnSpc>
                          <a:spcPts val="1100"/>
                        </a:lnSpc>
                      </a:pPr>
                      <a:endParaRPr kumimoji="1" lang="ja-JP" altLang="en-US" sz="110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gn="ctr">
                        <a:lnSpc>
                          <a:spcPts val="1100"/>
                        </a:lnSpc>
                      </a:pPr>
                      <a:r>
                        <a:rPr kumimoji="1" lang="en-US" altLang="ja-JP" sz="1100">
                          <a:latin typeface="BIZ UDPゴシック" panose="020B0400000000000000" pitchFamily="50" charset="-128"/>
                          <a:ea typeface="BIZ UDPゴシック" panose="020B0400000000000000" pitchFamily="50" charset="-128"/>
                        </a:rPr>
                        <a:t>38</a:t>
                      </a:r>
                      <a:endParaRPr kumimoji="1" lang="ja-JP" altLang="en-US" sz="110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指標が異なるため比較困難</a:t>
                      </a:r>
                      <a:endParaRPr kumimoji="1" lang="ja-JP" altLang="en-US" sz="110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送風機能力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27,000</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時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(450</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p>
                  </a:txBody>
                  <a:tcPr marL="39002" marR="39002" marT="19501" marB="19501" anchor="ctr"/>
                </a:tc>
                <a:tc>
                  <a:txBody>
                    <a:bodyPr/>
                    <a:lstStyle/>
                    <a:p>
                      <a:pPr>
                        <a:lnSpc>
                          <a:spcPts val="1100"/>
                        </a:lnSpc>
                      </a:pP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700ppmC</a:t>
                      </a:r>
                      <a:endPar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39002" marR="39002" marT="19501" marB="19501"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ja-JP" sz="1100">
                          <a:latin typeface="BIZ UDPゴシック" panose="020B0400000000000000" pitchFamily="50" charset="-128"/>
                          <a:ea typeface="BIZ UDPゴシック" panose="020B0400000000000000" pitchFamily="50" charset="-128"/>
                        </a:rPr>
                        <a:t>11</a:t>
                      </a:r>
                      <a:endParaRPr kumimoji="1" lang="ja-JP" altLang="en-US" sz="1100">
                        <a:latin typeface="BIZ UDPゴシック" panose="020B0400000000000000" pitchFamily="50" charset="-128"/>
                        <a:ea typeface="BIZ UDPゴシック" panose="020B0400000000000000" pitchFamily="50" charset="-128"/>
                      </a:endParaRPr>
                    </a:p>
                  </a:txBody>
                  <a:tcPr marL="39002" marR="39002" marT="19501" marB="19501" anchor="ctr"/>
                </a:tc>
                <a:extLst>
                  <a:ext uri="{0D108BD9-81ED-4DB2-BD59-A6C34878D82A}">
                    <a16:rowId xmlns:a16="http://schemas.microsoft.com/office/drawing/2014/main" val="61870727"/>
                  </a:ext>
                </a:extLst>
              </a:tr>
              <a:tr h="365038">
                <a:tc vMerge="1">
                  <a:txBody>
                    <a:bodyPr/>
                    <a:lstStyle/>
                    <a:p>
                      <a:endParaRPr kumimoji="1" lang="ja-JP" altLang="en-US" sz="1000" dirty="0"/>
                    </a:p>
                  </a:txBody>
                  <a:tcPr marL="58443" marR="58443" marT="29222" marB="29222"/>
                </a:tc>
                <a:tc vMerge="1">
                  <a:txBody>
                    <a:bodyPr/>
                    <a:lstStyle/>
                    <a:p>
                      <a:endParaRPr kumimoji="1" lang="ja-JP" altLang="en-US" sz="1000" dirty="0"/>
                    </a:p>
                  </a:txBody>
                  <a:tcPr marL="58443" marR="58443" marT="29222" marB="29222"/>
                </a:tc>
                <a:tc>
                  <a:txBody>
                    <a:bodyPr/>
                    <a:lstStyle/>
                    <a:p>
                      <a:pPr>
                        <a:lnSpc>
                          <a:spcPts val="1100"/>
                        </a:lnSpc>
                      </a:pP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オフセット輪転印刷</a:t>
                      </a:r>
                      <a:endParaRPr kumimoji="1" lang="ja-JP" altLang="en-US" sz="110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排風機能力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p>
                  </a:txBody>
                  <a:tcPr marL="39002" marR="39002" marT="19501" marB="19501" anchor="ctr"/>
                </a:tc>
                <a:tc vMerge="1">
                  <a:txBody>
                    <a:bodyPr/>
                    <a:lstStyle/>
                    <a:p>
                      <a:pPr>
                        <a:lnSpc>
                          <a:spcPct val="100000"/>
                        </a:lnSpc>
                      </a:pPr>
                      <a:endParaRPr kumimoji="1" lang="zh-TW" altLang="en-US" sz="1100" b="0" i="0" u="none" strike="noStrike" kern="1200" baseline="0" dirty="0">
                        <a:solidFill>
                          <a:schemeClr val="dk1"/>
                        </a:solidFill>
                        <a:latin typeface="+mn-ea"/>
                        <a:ea typeface="+mn-ea"/>
                        <a:cs typeface="+mn-cs"/>
                      </a:endParaRPr>
                    </a:p>
                  </a:txBody>
                  <a:tcPr marL="39002" marR="39002" marT="19501" marB="19501" anchor="ctr"/>
                </a:tc>
                <a:tc>
                  <a:txBody>
                    <a:bodyPr/>
                    <a:lstStyle/>
                    <a:p>
                      <a:pPr algn="ctr">
                        <a:lnSpc>
                          <a:spcPts val="1100"/>
                        </a:lnSpc>
                      </a:pP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58</a:t>
                      </a:r>
                      <a:endPar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39002" marR="39002" marT="19501" marB="19501"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1/11.7</a:t>
                      </a:r>
                      <a:endParaRPr kumimoji="1" lang="ja-JP" altLang="en-US" sz="110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送風機能力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7,000</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時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(117</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p>
                  </a:txBody>
                  <a:tcPr marL="39002" marR="39002" marT="19501" marB="19501" anchor="ctr"/>
                </a:tc>
                <a:tc>
                  <a:txBody>
                    <a:bodyPr/>
                    <a:lstStyle/>
                    <a:p>
                      <a:pPr>
                        <a:lnSpc>
                          <a:spcPts val="1100"/>
                        </a:lnSpc>
                      </a:pP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400ppmC</a:t>
                      </a:r>
                      <a:endPar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39002" marR="39002" marT="19501" marB="19501"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ja-JP" sz="1100">
                          <a:latin typeface="BIZ UDPゴシック" panose="020B0400000000000000" pitchFamily="50" charset="-128"/>
                          <a:ea typeface="BIZ UDPゴシック" panose="020B0400000000000000" pitchFamily="50" charset="-128"/>
                        </a:rPr>
                        <a:t>1</a:t>
                      </a:r>
                      <a:endParaRPr kumimoji="1" lang="ja-JP" altLang="en-US" sz="1100">
                        <a:latin typeface="BIZ UDPゴシック" panose="020B0400000000000000" pitchFamily="50" charset="-128"/>
                        <a:ea typeface="BIZ UDPゴシック" panose="020B0400000000000000" pitchFamily="50" charset="-128"/>
                      </a:endParaRPr>
                    </a:p>
                  </a:txBody>
                  <a:tcPr marL="39002" marR="39002" marT="19501" marB="19501" anchor="ctr"/>
                </a:tc>
                <a:extLst>
                  <a:ext uri="{0D108BD9-81ED-4DB2-BD59-A6C34878D82A}">
                    <a16:rowId xmlns:a16="http://schemas.microsoft.com/office/drawing/2014/main" val="2803658414"/>
                  </a:ext>
                </a:extLst>
              </a:tr>
              <a:tr h="214015">
                <a:tc vMerge="1">
                  <a:txBody>
                    <a:bodyPr/>
                    <a:lstStyle/>
                    <a:p>
                      <a:endParaRPr kumimoji="1" lang="ja-JP" altLang="en-US" sz="1000" dirty="0"/>
                    </a:p>
                  </a:txBody>
                  <a:tcPr marL="58443" marR="58443" marT="29222" marB="29222"/>
                </a:tc>
                <a:tc vMerge="1">
                  <a:txBody>
                    <a:bodyPr/>
                    <a:lstStyle/>
                    <a:p>
                      <a:endParaRPr kumimoji="1" lang="ja-JP" altLang="en-US" sz="1000" dirty="0"/>
                    </a:p>
                  </a:txBody>
                  <a:tcPr marL="58443" marR="58443" marT="29222" marB="29222"/>
                </a:tc>
                <a:tc>
                  <a:txBody>
                    <a:bodyPr/>
                    <a:lstStyle/>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金属版印刷</a:t>
                      </a:r>
                      <a:endParaRPr kumimoji="1" lang="ja-JP" altLang="en-US" sz="110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排風機能力 </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11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p>
                  </a:txBody>
                  <a:tcPr marL="39002" marR="39002" marT="19501" marB="19501" anchor="ctr"/>
                </a:tc>
                <a:tc vMerge="1">
                  <a:txBody>
                    <a:bodyPr/>
                    <a:lstStyle/>
                    <a:p>
                      <a:pPr>
                        <a:lnSpc>
                          <a:spcPct val="100000"/>
                        </a:lnSpc>
                      </a:pPr>
                      <a:endParaRPr kumimoji="1" lang="zh-TW" altLang="en-US" sz="1100" b="0" i="0" u="none" strike="noStrike" kern="1200" baseline="0" dirty="0">
                        <a:solidFill>
                          <a:schemeClr val="dk1"/>
                        </a:solidFill>
                        <a:latin typeface="+mn-ea"/>
                        <a:ea typeface="+mn-ea"/>
                        <a:cs typeface="+mn-cs"/>
                      </a:endParaRPr>
                    </a:p>
                  </a:txBody>
                  <a:tcPr marL="39002" marR="39002" marT="19501" marB="19501" anchor="ctr"/>
                </a:tc>
                <a:tc>
                  <a:txBody>
                    <a:bodyPr/>
                    <a:lstStyle/>
                    <a:p>
                      <a:pPr algn="ctr">
                        <a:lnSpc>
                          <a:spcPts val="1100"/>
                        </a:lnSpc>
                      </a:pPr>
                      <a:r>
                        <a:rPr kumimoji="1" lang="en-US" altLang="zh-TW"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27</a:t>
                      </a:r>
                      <a:endParaRPr kumimoji="1" lang="zh-TW"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endParaRPr>
                    </a:p>
                  </a:txBody>
                  <a:tcPr marL="39002" marR="39002" marT="19501" marB="19501" anchor="ctr"/>
                </a:tc>
                <a:tc rowSpan="4" gridSpan="4">
                  <a:txBody>
                    <a:bodyPr/>
                    <a:lstStyle/>
                    <a:p>
                      <a:pPr algn="ctr">
                        <a:lnSpc>
                          <a:spcPts val="1100"/>
                        </a:lnSpc>
                      </a:pPr>
                      <a:endParaRPr kumimoji="1" lang="zh-TW"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39002" marR="39002" marT="19501" marB="19501" anchor="ctr">
                    <a:lnBlToTr w="12700" cap="flat" cmpd="sng" algn="ctr">
                      <a:solidFill>
                        <a:schemeClr val="tx1"/>
                      </a:solidFill>
                      <a:prstDash val="solid"/>
                      <a:round/>
                      <a:headEnd type="none" w="med" len="med"/>
                      <a:tailEnd type="none" w="med" len="med"/>
                    </a:lnBlToTr>
                  </a:tcPr>
                </a:tc>
                <a:tc rowSpan="4" hMerge="1">
                  <a:txBody>
                    <a:bodyPr/>
                    <a:lstStyle/>
                    <a:p>
                      <a:pPr>
                        <a:lnSpc>
                          <a:spcPts val="1100"/>
                        </a:lnSpc>
                      </a:pPr>
                      <a:endParaRPr kumimoji="1" lang="ja-JP" altLang="en-US" sz="1100" dirty="0">
                        <a:latin typeface="BIZ UDPゴシック" panose="020B0400000000000000" pitchFamily="50" charset="-128"/>
                        <a:ea typeface="BIZ UDPゴシック" panose="020B0400000000000000" pitchFamily="50" charset="-128"/>
                      </a:endParaRPr>
                    </a:p>
                  </a:txBody>
                  <a:tcPr marL="39002" marR="39002" marT="19501" marB="19501" anchor="ctr">
                    <a:lnBlToTr w="12700" cap="flat" cmpd="sng" algn="ctr">
                      <a:solidFill>
                        <a:schemeClr val="tx1"/>
                      </a:solidFill>
                      <a:prstDash val="solid"/>
                      <a:round/>
                      <a:headEnd type="none" w="med" len="med"/>
                      <a:tailEnd type="none" w="med" len="med"/>
                    </a:lnBlToTr>
                  </a:tcPr>
                </a:tc>
                <a:tc rowSpan="4" hMerge="1">
                  <a:txBody>
                    <a:bodyPr/>
                    <a:lstStyle/>
                    <a:p>
                      <a:endParaRPr kumimoji="1" lang="ja-JP" altLang="en-US"/>
                    </a:p>
                  </a:txBody>
                  <a:tcPr/>
                </a:tc>
                <a:tc rowSpan="4" hMerge="1">
                  <a:txBody>
                    <a:bodyPr/>
                    <a:lstStyle/>
                    <a:p>
                      <a:endParaRPr kumimoji="1" lang="ja-JP" altLang="en-US"/>
                    </a:p>
                  </a:txBody>
                  <a:tcPr/>
                </a:tc>
                <a:extLst>
                  <a:ext uri="{0D108BD9-81ED-4DB2-BD59-A6C34878D82A}">
                    <a16:rowId xmlns:a16="http://schemas.microsoft.com/office/drawing/2014/main" val="1238103484"/>
                  </a:ext>
                </a:extLst>
              </a:tr>
              <a:tr h="365038">
                <a:tc>
                  <a:txBody>
                    <a:bodyPr/>
                    <a:lstStyle/>
                    <a:p>
                      <a:pPr>
                        <a:lnSpc>
                          <a:spcPts val="1100"/>
                        </a:lnSpc>
                      </a:pPr>
                      <a:r>
                        <a:rPr kumimoji="1" lang="ja-JP" altLang="en-US" sz="1100">
                          <a:latin typeface="BIZ UDPゴシック" panose="020B0400000000000000" pitchFamily="50" charset="-128"/>
                          <a:ea typeface="BIZ UDPゴシック" panose="020B0400000000000000" pitchFamily="50" charset="-128"/>
                        </a:rPr>
                        <a:t>出荷</a:t>
                      </a:r>
                    </a:p>
                  </a:txBody>
                  <a:tcPr marL="39002" marR="39002" marT="19501" marB="19501" anchor="ctr"/>
                </a:tc>
                <a:tc gridSpan="2">
                  <a:txBody>
                    <a:bodyPr/>
                    <a:lstStyle/>
                    <a:p>
                      <a:pPr>
                        <a:lnSpc>
                          <a:spcPts val="1100"/>
                        </a:lnSpc>
                      </a:pP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出荷施設</a:t>
                      </a:r>
                      <a:endParaRPr kumimoji="1" lang="ja-JP" altLang="en-US" sz="1100">
                        <a:latin typeface="BIZ UDPゴシック" panose="020B0400000000000000" pitchFamily="50" charset="-128"/>
                        <a:ea typeface="BIZ UDPゴシック" panose="020B0400000000000000" pitchFamily="50" charset="-128"/>
                      </a:endParaRPr>
                    </a:p>
                  </a:txBody>
                  <a:tcPr marL="39002" marR="39002" marT="19501" marB="19501" anchor="ctr"/>
                </a:tc>
                <a:tc hMerge="1">
                  <a:txBody>
                    <a:bodyPr/>
                    <a:lstStyle/>
                    <a:p>
                      <a:endParaRPr kumimoji="1" lang="ja-JP" altLang="en-US"/>
                    </a:p>
                  </a:txBody>
                  <a:tcPr/>
                </a:tc>
                <a:tc>
                  <a:txBody>
                    <a:bodyPr/>
                    <a:lstStyle/>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燃料用ガソリンをタンクローリーに積み込むもの</a:t>
                      </a:r>
                      <a:endParaRPr kumimoji="1" lang="ja-JP" altLang="en-US" sz="110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ja-JP" altLang="en-US" sz="1100" dirty="0">
                          <a:latin typeface="BIZ UDPゴシック" panose="020B0400000000000000" pitchFamily="50" charset="-128"/>
                          <a:ea typeface="BIZ UDPゴシック" panose="020B0400000000000000" pitchFamily="50" charset="-128"/>
                        </a:rPr>
                        <a:t>薬液による吸収式処理装置</a:t>
                      </a:r>
                    </a:p>
                  </a:txBody>
                  <a:tcPr marL="39002" marR="39002" marT="19501" marB="19501" anchor="ctr"/>
                </a:tc>
                <a:tc>
                  <a:txBody>
                    <a:bodyPr/>
                    <a:lstStyle/>
                    <a:p>
                      <a:pPr algn="ctr">
                        <a:lnSpc>
                          <a:spcPts val="1100"/>
                        </a:lnSpc>
                      </a:pPr>
                      <a:r>
                        <a:rPr kumimoji="1" lang="en-US" altLang="ja-JP" sz="1100">
                          <a:latin typeface="BIZ UDPゴシック" panose="020B0400000000000000" pitchFamily="50" charset="-128"/>
                          <a:ea typeface="BIZ UDPゴシック" panose="020B0400000000000000" pitchFamily="50" charset="-128"/>
                        </a:rPr>
                        <a:t>9</a:t>
                      </a:r>
                      <a:endParaRPr kumimoji="1" lang="ja-JP" altLang="en-US" sz="1100">
                        <a:latin typeface="BIZ UDPゴシック" panose="020B0400000000000000" pitchFamily="50" charset="-128"/>
                        <a:ea typeface="BIZ UDPゴシック" panose="020B0400000000000000" pitchFamily="50" charset="-128"/>
                      </a:endParaRPr>
                    </a:p>
                  </a:txBody>
                  <a:tcPr marL="39002" marR="39002" marT="19501" marB="19501" anchor="ctr"/>
                </a:tc>
                <a:tc gridSpan="4" vMerge="1">
                  <a:txBody>
                    <a:bodyPr/>
                    <a:lstStyle/>
                    <a:p>
                      <a:pPr algn="ctr">
                        <a:lnSpc>
                          <a:spcPts val="1100"/>
                        </a:lnSpc>
                      </a:pPr>
                      <a:endParaRPr kumimoji="1" lang="ja-JP" altLang="en-US" sz="1100" dirty="0">
                        <a:latin typeface="BIZ UDPゴシック" panose="020B0400000000000000" pitchFamily="50" charset="-128"/>
                        <a:ea typeface="BIZ UDPゴシック" panose="020B0400000000000000" pitchFamily="50" charset="-128"/>
                      </a:endParaRPr>
                    </a:p>
                  </a:txBody>
                  <a:tcPr marL="39002" marR="39002" marT="19501" marB="19501" anchor="ctr"/>
                </a:tc>
                <a:tc hMerge="1" vMerge="1">
                  <a:txBody>
                    <a:bodyPr/>
                    <a:lstStyle/>
                    <a:p>
                      <a:pPr>
                        <a:lnSpc>
                          <a:spcPts val="1000"/>
                        </a:lnSpc>
                      </a:pPr>
                      <a:endParaRPr kumimoji="1" lang="ja-JP" altLang="en-US" sz="1000" dirty="0">
                        <a:latin typeface="+mn-ea"/>
                        <a:ea typeface="+mn-ea"/>
                      </a:endParaRPr>
                    </a:p>
                  </a:txBody>
                  <a:tcPr marL="58443" marR="58443" marT="29222" marB="29222" anchor="ctr">
                    <a:lnBlToTr w="12700" cap="flat" cmpd="sng" algn="ctr">
                      <a:solidFill>
                        <a:schemeClr val="tx1"/>
                      </a:solidFill>
                      <a:prstDash val="solid"/>
                      <a:round/>
                      <a:headEnd type="none" w="med" len="med"/>
                      <a:tailEnd type="none" w="med" len="med"/>
                    </a:lnBlToTr>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675082114"/>
                  </a:ext>
                </a:extLst>
              </a:tr>
              <a:tr h="667084">
                <a:tc>
                  <a:txBody>
                    <a:bodyPr/>
                    <a:lstStyle/>
                    <a:p>
                      <a:pPr>
                        <a:lnSpc>
                          <a:spcPts val="1100"/>
                        </a:lnSpc>
                      </a:pPr>
                      <a:r>
                        <a:rPr kumimoji="1" lang="ja-JP" altLang="en-US" sz="1100">
                          <a:latin typeface="BIZ UDPゴシック" panose="020B0400000000000000" pitchFamily="50" charset="-128"/>
                          <a:ea typeface="BIZ UDPゴシック" panose="020B0400000000000000" pitchFamily="50" charset="-128"/>
                        </a:rPr>
                        <a:t>燃料小売業</a:t>
                      </a:r>
                    </a:p>
                  </a:txBody>
                  <a:tcPr marL="39002" marR="39002" marT="19501" marB="19501" anchor="ctr"/>
                </a:tc>
                <a:tc gridSpan="2">
                  <a:txBody>
                    <a:bodyPr/>
                    <a:lstStyle/>
                    <a:p>
                      <a:pPr>
                        <a:lnSpc>
                          <a:spcPts val="1100"/>
                        </a:lnSpc>
                      </a:pPr>
                      <a:r>
                        <a:rPr kumimoji="1" lang="ja-JP" altLang="en-US" sz="11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地下タンク</a:t>
                      </a:r>
                      <a:endParaRPr kumimoji="1" lang="ja-JP" altLang="en-US" sz="1100">
                        <a:latin typeface="BIZ UDPゴシック" panose="020B0400000000000000" pitchFamily="50" charset="-128"/>
                        <a:ea typeface="BIZ UDPゴシック" panose="020B0400000000000000" pitchFamily="50" charset="-128"/>
                      </a:endParaRPr>
                    </a:p>
                  </a:txBody>
                  <a:tcPr marL="39002" marR="39002" marT="19501" marB="19501" anchor="ctr"/>
                </a:tc>
                <a:tc hMerge="1">
                  <a:txBody>
                    <a:bodyPr/>
                    <a:lstStyle/>
                    <a:p>
                      <a:endParaRPr kumimoji="1" lang="ja-JP" altLang="en-US"/>
                    </a:p>
                  </a:txBody>
                  <a:tcPr/>
                </a:tc>
                <a:tc>
                  <a:txBody>
                    <a:bodyPr/>
                    <a:lstStyle/>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貯蔵容量の合計が</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30kL </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以上</a:t>
                      </a:r>
                    </a:p>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燃料用ガソリンを貯蔵するもの</a:t>
                      </a:r>
                      <a:endParaRPr kumimoji="1" lang="ja-JP" altLang="en-US" sz="110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ja-JP" altLang="en-US" sz="1100" dirty="0">
                          <a:latin typeface="BIZ UDPゴシック" panose="020B0400000000000000" pitchFamily="50" charset="-128"/>
                          <a:ea typeface="BIZ UDPゴシック" panose="020B0400000000000000" pitchFamily="50" charset="-128"/>
                        </a:rPr>
                        <a:t>・蒸気返還設備</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・凝縮式処理装置等</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タンクローリー側への蒸気返還設備設置義務あり</a:t>
                      </a:r>
                    </a:p>
                  </a:txBody>
                  <a:tcPr marL="39002" marR="39002" marT="19501" marB="19501" anchor="ctr"/>
                </a:tc>
                <a:tc>
                  <a:txBody>
                    <a:bodyPr/>
                    <a:lstStyle/>
                    <a:p>
                      <a:pPr algn="ctr">
                        <a:lnSpc>
                          <a:spcPts val="1100"/>
                        </a:lnSpc>
                      </a:pPr>
                      <a:r>
                        <a:rPr kumimoji="1" lang="en-US" altLang="ja-JP" sz="1100">
                          <a:latin typeface="BIZ UDPゴシック" panose="020B0400000000000000" pitchFamily="50" charset="-128"/>
                          <a:ea typeface="BIZ UDPゴシック" panose="020B0400000000000000" pitchFamily="50" charset="-128"/>
                        </a:rPr>
                        <a:t>2,213</a:t>
                      </a:r>
                    </a:p>
                    <a:p>
                      <a:pPr algn="ctr">
                        <a:lnSpc>
                          <a:spcPts val="1100"/>
                        </a:lnSpc>
                      </a:pPr>
                      <a:r>
                        <a:rPr kumimoji="1" lang="en-US" altLang="ja-JP" sz="1100">
                          <a:latin typeface="BIZ UDPゴシック" panose="020B0400000000000000" pitchFamily="50" charset="-128"/>
                          <a:ea typeface="BIZ UDPゴシック" panose="020B0400000000000000" pitchFamily="50" charset="-128"/>
                        </a:rPr>
                        <a:t>(722</a:t>
                      </a:r>
                      <a:r>
                        <a:rPr kumimoji="1" lang="ja-JP" altLang="en-US" sz="1100">
                          <a:latin typeface="BIZ UDPゴシック" panose="020B0400000000000000" pitchFamily="50" charset="-128"/>
                          <a:ea typeface="BIZ UDPゴシック" panose="020B0400000000000000" pitchFamily="50" charset="-128"/>
                        </a:rPr>
                        <a:t>事業場）</a:t>
                      </a:r>
                    </a:p>
                  </a:txBody>
                  <a:tcPr marL="39002" marR="39002" marT="19501" marB="19501" anchor="ctr"/>
                </a:tc>
                <a:tc gridSpan="4" vMerge="1">
                  <a:txBody>
                    <a:bodyPr/>
                    <a:lstStyle/>
                    <a:p>
                      <a:pPr algn="ctr">
                        <a:lnSpc>
                          <a:spcPts val="1100"/>
                        </a:lnSpc>
                      </a:pPr>
                      <a:endParaRPr kumimoji="1" lang="ja-JP" altLang="en-US" sz="1100" dirty="0">
                        <a:latin typeface="BIZ UDPゴシック" panose="020B0400000000000000" pitchFamily="50" charset="-128"/>
                        <a:ea typeface="BIZ UDPゴシック" panose="020B0400000000000000" pitchFamily="50" charset="-128"/>
                      </a:endParaRPr>
                    </a:p>
                  </a:txBody>
                  <a:tcPr marL="39002" marR="39002" marT="19501" marB="19501" anchor="ctr"/>
                </a:tc>
                <a:tc hMerge="1" vMerge="1">
                  <a:txBody>
                    <a:bodyPr/>
                    <a:lstStyle/>
                    <a:p>
                      <a:pPr>
                        <a:lnSpc>
                          <a:spcPts val="1000"/>
                        </a:lnSpc>
                      </a:pPr>
                      <a:endParaRPr kumimoji="1" lang="ja-JP" altLang="en-US" sz="1000" dirty="0">
                        <a:latin typeface="+mn-ea"/>
                        <a:ea typeface="+mn-ea"/>
                      </a:endParaRPr>
                    </a:p>
                  </a:txBody>
                  <a:tcPr marL="58443" marR="58443" marT="29222" marB="29222" anchor="ctr">
                    <a:lnBlToTr w="12700" cap="flat" cmpd="sng" algn="ctr">
                      <a:solidFill>
                        <a:schemeClr val="tx1"/>
                      </a:solidFill>
                      <a:prstDash val="solid"/>
                      <a:round/>
                      <a:headEnd type="none" w="med" len="med"/>
                      <a:tailEnd type="none" w="med" len="med"/>
                    </a:lnBlToTr>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42244826"/>
                  </a:ext>
                </a:extLst>
              </a:tr>
              <a:tr h="969130">
                <a:tc>
                  <a:txBody>
                    <a:bodyPr/>
                    <a:lstStyle/>
                    <a:p>
                      <a:pPr>
                        <a:lnSpc>
                          <a:spcPts val="1100"/>
                        </a:lnSpc>
                      </a:pPr>
                      <a:r>
                        <a:rPr kumimoji="1" lang="ja-JP" altLang="en-US" sz="1100">
                          <a:latin typeface="BIZ UDPゴシック" panose="020B0400000000000000" pitchFamily="50" charset="-128"/>
                          <a:ea typeface="BIZ UDPゴシック" panose="020B0400000000000000" pitchFamily="50" charset="-128"/>
                        </a:rPr>
                        <a:t>洗濯</a:t>
                      </a:r>
                    </a:p>
                  </a:txBody>
                  <a:tcPr marL="39002" marR="39002" marT="19501" marB="19501" anchor="ctr"/>
                </a:tc>
                <a:tc gridSpan="2">
                  <a:txBody>
                    <a:bodyPr/>
                    <a:lstStyle/>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ドライクリーニング施設</a:t>
                      </a:r>
                      <a:endParaRPr kumimoji="1" lang="ja-JP" altLang="en-US" sz="1100" dirty="0">
                        <a:latin typeface="BIZ UDPゴシック" panose="020B0400000000000000" pitchFamily="50" charset="-128"/>
                        <a:ea typeface="BIZ UDPゴシック" panose="020B0400000000000000" pitchFamily="50" charset="-128"/>
                      </a:endParaRPr>
                    </a:p>
                  </a:txBody>
                  <a:tcPr marL="39002" marR="39002" marT="19501" marB="19501" anchor="ctr"/>
                </a:tc>
                <a:tc hMerge="1">
                  <a:txBody>
                    <a:bodyPr/>
                    <a:lstStyle/>
                    <a:p>
                      <a:endParaRPr kumimoji="1" lang="ja-JP" altLang="en-US"/>
                    </a:p>
                  </a:txBody>
                  <a:tcPr/>
                </a:tc>
                <a:tc>
                  <a:txBody>
                    <a:bodyPr/>
                    <a:lstStyle/>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一回の洗濯能力が</a:t>
                      </a:r>
                      <a:r>
                        <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30kg </a:t>
                      </a: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以上の事業場</a:t>
                      </a:r>
                    </a:p>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イ　クリーニング施設</a:t>
                      </a:r>
                      <a:endParaRPr kumimoji="1" lang="en-US" altLang="ja-JP"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pPr>
                        <a:lnSpc>
                          <a:spcPts val="1100"/>
                        </a:lnSpc>
                      </a:pPr>
                      <a:r>
                        <a:rPr kumimoji="1" lang="ja-JP" altLang="en-US" sz="11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ロ　乾燥施設</a:t>
                      </a:r>
                      <a:endParaRPr kumimoji="1" lang="ja-JP" altLang="en-US" sz="110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ja-JP" altLang="en-US" sz="1100" dirty="0">
                          <a:latin typeface="BIZ UDPゴシック" panose="020B0400000000000000" pitchFamily="50" charset="-128"/>
                          <a:ea typeface="BIZ UDPゴシック" panose="020B0400000000000000" pitchFamily="50" charset="-128"/>
                        </a:rPr>
                        <a:t>・乾燥工程における凝縮式処理装置</a:t>
                      </a:r>
                      <a:endParaRPr kumimoji="1" lang="en-US" altLang="ja-JP" sz="11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1100" dirty="0">
                          <a:latin typeface="BIZ UDPゴシック" panose="020B0400000000000000" pitchFamily="50" charset="-128"/>
                          <a:ea typeface="BIZ UDPゴシック" panose="020B0400000000000000" pitchFamily="50" charset="-128"/>
                        </a:rPr>
                        <a:t>・脱臭工程における吸着式処理装置</a:t>
                      </a:r>
                    </a:p>
                  </a:txBody>
                  <a:tcPr marL="39002" marR="39002" marT="19501" marB="19501" anchor="ctr"/>
                </a:tc>
                <a:tc>
                  <a:txBody>
                    <a:bodyPr/>
                    <a:lstStyle/>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258</a:t>
                      </a:r>
                    </a:p>
                    <a:p>
                      <a:pPr algn="ctr">
                        <a:lnSpc>
                          <a:spcPts val="1100"/>
                        </a:lnSpc>
                      </a:pPr>
                      <a:endParaRPr kumimoji="1" lang="en-US" altLang="ja-JP" sz="1100" dirty="0">
                        <a:latin typeface="BIZ UDPゴシック" panose="020B0400000000000000" pitchFamily="50" charset="-128"/>
                        <a:ea typeface="BIZ UDPゴシック" panose="020B0400000000000000" pitchFamily="50" charset="-128"/>
                      </a:endParaRPr>
                    </a:p>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88</a:t>
                      </a:r>
                    </a:p>
                    <a:p>
                      <a:pPr algn="ctr">
                        <a:lnSpc>
                          <a:spcPts val="1100"/>
                        </a:lnSpc>
                      </a:pPr>
                      <a:r>
                        <a:rPr kumimoji="1" lang="en-US" altLang="ja-JP" sz="1100" dirty="0">
                          <a:latin typeface="BIZ UDPゴシック" panose="020B0400000000000000" pitchFamily="50" charset="-128"/>
                          <a:ea typeface="BIZ UDPゴシック" panose="020B0400000000000000" pitchFamily="50" charset="-128"/>
                        </a:rPr>
                        <a:t>170</a:t>
                      </a:r>
                    </a:p>
                  </a:txBody>
                  <a:tcPr marL="39002" marR="39002" marT="19501" marB="19501" anchor="ctr"/>
                </a:tc>
                <a:tc gridSpan="4" vMerge="1">
                  <a:txBody>
                    <a:bodyPr/>
                    <a:lstStyle/>
                    <a:p>
                      <a:pPr algn="ctr">
                        <a:lnSpc>
                          <a:spcPts val="1100"/>
                        </a:lnSpc>
                      </a:pPr>
                      <a:endParaRPr kumimoji="1" lang="en-US" altLang="ja-JP" sz="1100" dirty="0">
                        <a:latin typeface="BIZ UDPゴシック" panose="020B0400000000000000" pitchFamily="50" charset="-128"/>
                        <a:ea typeface="BIZ UDPゴシック" panose="020B0400000000000000" pitchFamily="50" charset="-128"/>
                      </a:endParaRPr>
                    </a:p>
                  </a:txBody>
                  <a:tcPr marL="39002" marR="39002" marT="19501" marB="19501" anchor="ctr"/>
                </a:tc>
                <a:tc hMerge="1" vMerge="1">
                  <a:txBody>
                    <a:bodyPr/>
                    <a:lstStyle/>
                    <a:p>
                      <a:pPr>
                        <a:lnSpc>
                          <a:spcPts val="1000"/>
                        </a:lnSpc>
                      </a:pPr>
                      <a:endParaRPr kumimoji="1" lang="ja-JP" altLang="en-US" sz="1000" dirty="0">
                        <a:latin typeface="+mn-ea"/>
                        <a:ea typeface="+mn-ea"/>
                      </a:endParaRPr>
                    </a:p>
                  </a:txBody>
                  <a:tcPr marL="58443" marR="58443" marT="29222" marB="29222" anchor="ctr">
                    <a:lnBlToTr w="12700" cap="flat" cmpd="sng" algn="ctr">
                      <a:solidFill>
                        <a:schemeClr val="tx1"/>
                      </a:solidFill>
                      <a:prstDash val="solid"/>
                      <a:round/>
                      <a:headEnd type="none" w="med" len="med"/>
                      <a:tailEnd type="none" w="med" len="med"/>
                    </a:lnBlToTr>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955530479"/>
                  </a:ext>
                </a:extLst>
              </a:tr>
            </a:tbl>
          </a:graphicData>
        </a:graphic>
      </p:graphicFrame>
      <p:sp>
        <p:nvSpPr>
          <p:cNvPr id="3" name="大かっこ 2">
            <a:extLst>
              <a:ext uri="{FF2B5EF4-FFF2-40B4-BE49-F238E27FC236}">
                <a16:creationId xmlns:a16="http://schemas.microsoft.com/office/drawing/2014/main" id="{EC2558F4-E933-4212-948C-DAF0191A697E}"/>
              </a:ext>
            </a:extLst>
          </p:cNvPr>
          <p:cNvSpPr/>
          <p:nvPr/>
        </p:nvSpPr>
        <p:spPr>
          <a:xfrm>
            <a:off x="5418071" y="5897708"/>
            <a:ext cx="436098" cy="29960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0CA4782-EF1A-414A-84D9-0E102DEE3045}"/>
              </a:ext>
            </a:extLst>
          </p:cNvPr>
          <p:cNvSpPr txBox="1"/>
          <p:nvPr/>
        </p:nvSpPr>
        <p:spPr>
          <a:xfrm>
            <a:off x="321769" y="6457890"/>
            <a:ext cx="9401933" cy="400110"/>
          </a:xfrm>
          <a:prstGeom prst="rect">
            <a:avLst/>
          </a:prstGeom>
          <a:noFill/>
        </p:spPr>
        <p:txBody>
          <a:bodyPr wrap="none" rtlCol="0">
            <a:spAutoFit/>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高揮発</a:t>
            </a:r>
            <a:r>
              <a:rPr kumimoji="1" lang="en-US" altLang="ja-JP" sz="1000" dirty="0">
                <a:latin typeface="BIZ UDPゴシック" panose="020B0400000000000000" pitchFamily="50" charset="-128"/>
                <a:ea typeface="BIZ UDPゴシック" panose="020B0400000000000000" pitchFamily="50" charset="-128"/>
              </a:rPr>
              <a:t>VOC</a:t>
            </a:r>
            <a:r>
              <a:rPr kumimoji="1" lang="ja-JP" altLang="en-US" sz="1000" dirty="0">
                <a:latin typeface="BIZ UDPゴシック" panose="020B0400000000000000" pitchFamily="50" charset="-128"/>
                <a:ea typeface="BIZ UDPゴシック" panose="020B0400000000000000" pitchFamily="50" charset="-128"/>
              </a:rPr>
              <a:t>とは、単一物質にあっては１気圧で沸点が</a:t>
            </a:r>
            <a:r>
              <a:rPr kumimoji="1" lang="en-US" altLang="ja-JP" sz="1000" dirty="0">
                <a:latin typeface="BIZ UDPゴシック" panose="020B0400000000000000" pitchFamily="50" charset="-128"/>
                <a:ea typeface="BIZ UDPゴシック" panose="020B0400000000000000" pitchFamily="50" charset="-128"/>
              </a:rPr>
              <a:t>150℃</a:t>
            </a:r>
            <a:r>
              <a:rPr kumimoji="1" lang="ja-JP" altLang="en-US" sz="1000" dirty="0">
                <a:latin typeface="BIZ UDPゴシック" panose="020B0400000000000000" pitchFamily="50" charset="-128"/>
                <a:ea typeface="BIZ UDPゴシック" panose="020B0400000000000000" pitchFamily="50" charset="-128"/>
              </a:rPr>
              <a:t>以下、混合物にあっては１気圧で</a:t>
            </a:r>
            <a:r>
              <a:rPr kumimoji="1" lang="en-US" altLang="ja-JP" sz="1000" dirty="0">
                <a:latin typeface="BIZ UDPゴシック" panose="020B0400000000000000" pitchFamily="50" charset="-128"/>
                <a:ea typeface="BIZ UDPゴシック" panose="020B0400000000000000" pitchFamily="50" charset="-128"/>
              </a:rPr>
              <a:t>VOC</a:t>
            </a:r>
            <a:r>
              <a:rPr kumimoji="1" lang="ja-JP" altLang="en-US" sz="1000" dirty="0">
                <a:latin typeface="BIZ UDPゴシック" panose="020B0400000000000000" pitchFamily="50" charset="-128"/>
                <a:ea typeface="BIZ UDPゴシック" panose="020B0400000000000000" pitchFamily="50" charset="-128"/>
              </a:rPr>
              <a:t>の留出量が５容量比％の時の温度が</a:t>
            </a:r>
            <a:r>
              <a:rPr kumimoji="1" lang="en-US" altLang="ja-JP" sz="1000" dirty="0">
                <a:latin typeface="BIZ UDPゴシック" panose="020B0400000000000000" pitchFamily="50" charset="-128"/>
                <a:ea typeface="BIZ UDPゴシック" panose="020B0400000000000000" pitchFamily="50" charset="-128"/>
              </a:rPr>
              <a:t>150℃</a:t>
            </a:r>
            <a:r>
              <a:rPr kumimoji="1" lang="ja-JP" altLang="en-US" sz="1000" dirty="0">
                <a:latin typeface="BIZ UDPゴシック" panose="020B0400000000000000" pitchFamily="50" charset="-128"/>
                <a:ea typeface="BIZ UDPゴシック" panose="020B0400000000000000" pitchFamily="50" charset="-128"/>
              </a:rPr>
              <a:t>以下の物質をいう。</a:t>
            </a:r>
            <a:endParaRPr kumimoji="1" lang="en-US" altLang="ja-JP" sz="1000" dirty="0">
              <a:latin typeface="BIZ UDPゴシック" panose="020B0400000000000000" pitchFamily="50" charset="-128"/>
              <a:ea typeface="BIZ UDPゴシック" panose="020B0400000000000000" pitchFamily="50" charset="-128"/>
            </a:endParaRPr>
          </a:p>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条例と法の規模要件にどちらも該当する施設は両方の規制基準が適用される。</a:t>
            </a:r>
          </a:p>
        </p:txBody>
      </p:sp>
      <p:sp>
        <p:nvSpPr>
          <p:cNvPr id="4" name="スライド番号プレースホルダー 3">
            <a:extLst>
              <a:ext uri="{FF2B5EF4-FFF2-40B4-BE49-F238E27FC236}">
                <a16:creationId xmlns:a16="http://schemas.microsoft.com/office/drawing/2014/main" id="{855DA1A0-7824-465F-8655-BA4643299FB7}"/>
              </a:ext>
            </a:extLst>
          </p:cNvPr>
          <p:cNvSpPr>
            <a:spLocks noGrp="1"/>
          </p:cNvSpPr>
          <p:nvPr>
            <p:ph type="sldNum" sz="quarter" idx="12"/>
          </p:nvPr>
        </p:nvSpPr>
        <p:spPr>
          <a:xfrm>
            <a:off x="9350787" y="6389500"/>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12</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6146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079CC85-0B57-4247-A8FC-6AA37A9600D7}"/>
              </a:ext>
            </a:extLst>
          </p:cNvPr>
          <p:cNvSpPr>
            <a:spLocks noGrp="1"/>
          </p:cNvSpPr>
          <p:nvPr>
            <p:ph type="title"/>
          </p:nvPr>
        </p:nvSpPr>
        <p:spPr>
          <a:xfrm>
            <a:off x="1083469" y="609600"/>
            <a:ext cx="7971629" cy="1320800"/>
          </a:xfrm>
        </p:spPr>
        <p:txBody>
          <a:bodyPr>
            <a:normAutofit/>
          </a:bodyPr>
          <a:lstStyle/>
          <a:p>
            <a:r>
              <a:rPr lang="ja-JP" altLang="en-US" sz="2400" dirty="0">
                <a:latin typeface="BIZ UDPゴシック" panose="020B0400000000000000" pitchFamily="50" charset="-128"/>
                <a:ea typeface="BIZ UDPゴシック" panose="020B0400000000000000" pitchFamily="50" charset="-128"/>
              </a:rPr>
              <a:t>条例及び法における届出施設規制の対象範囲のイメージ図</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63F76E1E-0364-4C6F-9594-283A2076D783}"/>
              </a:ext>
            </a:extLst>
          </p:cNvPr>
          <p:cNvSpPr>
            <a:spLocks noChangeArrowheads="1"/>
          </p:cNvSpPr>
          <p:nvPr/>
        </p:nvSpPr>
        <p:spPr bwMode="auto">
          <a:xfrm>
            <a:off x="1398873" y="655874"/>
            <a:ext cx="109947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スライド番号プレースホルダー 3">
            <a:extLst>
              <a:ext uri="{FF2B5EF4-FFF2-40B4-BE49-F238E27FC236}">
                <a16:creationId xmlns:a16="http://schemas.microsoft.com/office/drawing/2014/main" id="{98753FBD-08D7-4D36-A060-C85C106FE97D}"/>
              </a:ext>
            </a:extLst>
          </p:cNvPr>
          <p:cNvSpPr>
            <a:spLocks noGrp="1"/>
          </p:cNvSpPr>
          <p:nvPr>
            <p:ph type="sldNum" sz="quarter" idx="12"/>
          </p:nvPr>
        </p:nvSpPr>
        <p:spPr>
          <a:xfrm>
            <a:off x="9350787" y="6067866"/>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13</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4854D051-01EA-4313-B772-8C3C4046347A}"/>
              </a:ext>
            </a:extLst>
          </p:cNvPr>
          <p:cNvSpPr txBox="1"/>
          <p:nvPr/>
        </p:nvSpPr>
        <p:spPr>
          <a:xfrm>
            <a:off x="929841" y="1080087"/>
            <a:ext cx="8125257" cy="116955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sz="1400" dirty="0">
                <a:solidFill>
                  <a:schemeClr val="tx1"/>
                </a:solidFill>
                <a:latin typeface="BIZ UDPゴシック" panose="020B0400000000000000" pitchFamily="50" charset="-128"/>
                <a:ea typeface="BIZ UDPゴシック" panose="020B0400000000000000" pitchFamily="50" charset="-128"/>
              </a:rPr>
              <a:t>一定規模以上の施設においては条例以外にも法の規制基準がかかるともに、施設によっては化管法等に基づく規制や管理が求められる。</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en-US" altLang="ja-JP" sz="1400" dirty="0">
                <a:solidFill>
                  <a:schemeClr val="tx1"/>
                </a:solidFill>
                <a:latin typeface="BIZ UDPゴシック" panose="020B0400000000000000" pitchFamily="50" charset="-128"/>
                <a:ea typeface="BIZ UDPゴシック" panose="020B0400000000000000" pitchFamily="50" charset="-128"/>
              </a:rPr>
              <a:t>VOC</a:t>
            </a:r>
            <a:r>
              <a:rPr kumimoji="1" lang="ja-JP" altLang="en-US" sz="1400" dirty="0">
                <a:solidFill>
                  <a:schemeClr val="tx1"/>
                </a:solidFill>
                <a:latin typeface="BIZ UDPゴシック" panose="020B0400000000000000" pitchFamily="50" charset="-128"/>
                <a:ea typeface="BIZ UDPゴシック" panose="020B0400000000000000" pitchFamily="50" charset="-128"/>
              </a:rPr>
              <a:t>規制に係る法と条例の裾切ラインの差は大気規制の他の分野に比べ大きく、</a:t>
            </a:r>
            <a:r>
              <a:rPr kumimoji="1" lang="en-US" altLang="ja-JP" sz="1400" dirty="0">
                <a:solidFill>
                  <a:schemeClr val="tx1"/>
                </a:solidFill>
                <a:latin typeface="BIZ UDPゴシック" panose="020B0400000000000000" pitchFamily="50" charset="-128"/>
                <a:ea typeface="BIZ UDPゴシック" panose="020B0400000000000000" pitchFamily="50" charset="-128"/>
              </a:rPr>
              <a:t>VOC</a:t>
            </a:r>
            <a:r>
              <a:rPr kumimoji="1" lang="ja-JP" altLang="en-US" sz="1400" dirty="0">
                <a:solidFill>
                  <a:schemeClr val="tx1"/>
                </a:solidFill>
                <a:latin typeface="BIZ UDPゴシック" panose="020B0400000000000000" pitchFamily="50" charset="-128"/>
                <a:ea typeface="BIZ UDPゴシック" panose="020B0400000000000000" pitchFamily="50" charset="-128"/>
              </a:rPr>
              <a:t>規制に係る条例の届出施設規制はかなり小さい規模の施設まで規制対象となっている。　　（例　ばいじん規制：</a:t>
            </a:r>
            <a:r>
              <a:rPr kumimoji="1" lang="en-US" altLang="ja-JP" sz="1400" dirty="0">
                <a:solidFill>
                  <a:schemeClr val="tx1"/>
                </a:solidFill>
                <a:latin typeface="BIZ UDPゴシック" panose="020B0400000000000000" pitchFamily="50" charset="-128"/>
                <a:ea typeface="BIZ UDPゴシック" panose="020B0400000000000000" pitchFamily="50" charset="-128"/>
              </a:rPr>
              <a:t> 1/1.7 </a:t>
            </a: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en-US" altLang="ja-JP" sz="1400" dirty="0">
                <a:solidFill>
                  <a:schemeClr val="tx1"/>
                </a:solidFill>
                <a:latin typeface="BIZ UDPゴシック" panose="020B0400000000000000" pitchFamily="50" charset="-128"/>
                <a:ea typeface="BIZ UDPゴシック" panose="020B0400000000000000" pitchFamily="50" charset="-128"/>
              </a:rPr>
              <a:t>1/2</a:t>
            </a:r>
            <a:r>
              <a:rPr kumimoji="1" lang="ja-JP" altLang="en-US" sz="1400" dirty="0">
                <a:solidFill>
                  <a:schemeClr val="tx1"/>
                </a:solidFill>
                <a:latin typeface="BIZ UDPゴシック" panose="020B0400000000000000" pitchFamily="50" charset="-128"/>
                <a:ea typeface="BIZ UDPゴシック" panose="020B0400000000000000" pitchFamily="50" charset="-128"/>
              </a:rPr>
              <a:t>　　一般粉じん規制：</a:t>
            </a:r>
            <a:r>
              <a:rPr kumimoji="1" lang="en-US" altLang="ja-JP" sz="1400" dirty="0">
                <a:solidFill>
                  <a:schemeClr val="tx1"/>
                </a:solidFill>
                <a:latin typeface="BIZ UDPゴシック" panose="020B0400000000000000" pitchFamily="50" charset="-128"/>
                <a:ea typeface="BIZ UDPゴシック" panose="020B0400000000000000" pitchFamily="50" charset="-128"/>
              </a:rPr>
              <a:t>1/2</a:t>
            </a: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en-US" altLang="ja-JP" sz="1400" dirty="0">
                <a:solidFill>
                  <a:schemeClr val="tx1"/>
                </a:solidFill>
                <a:latin typeface="BIZ UDPゴシック" panose="020B0400000000000000" pitchFamily="50" charset="-128"/>
                <a:ea typeface="BIZ UDPゴシック" panose="020B0400000000000000" pitchFamily="50" charset="-128"/>
              </a:rPr>
              <a:t>1/10</a:t>
            </a: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33B85D2D-C54D-4136-9D78-39D3658D0A86}"/>
              </a:ext>
            </a:extLst>
          </p:cNvPr>
          <p:cNvSpPr txBox="1"/>
          <p:nvPr/>
        </p:nvSpPr>
        <p:spPr>
          <a:xfrm>
            <a:off x="7808250" y="6250428"/>
            <a:ext cx="1754104" cy="400110"/>
          </a:xfrm>
          <a:prstGeom prst="rect">
            <a:avLst/>
          </a:prstGeom>
          <a:noFill/>
        </p:spPr>
        <p:txBody>
          <a:bodyPr wrap="square" rtlCol="0">
            <a:spAutoFit/>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イメージ図であり、縮尺等は実際の数値とは異なる。</a:t>
            </a:r>
          </a:p>
        </p:txBody>
      </p:sp>
      <p:grpSp>
        <p:nvGrpSpPr>
          <p:cNvPr id="71" name="グループ化 70"/>
          <p:cNvGrpSpPr/>
          <p:nvPr/>
        </p:nvGrpSpPr>
        <p:grpSpPr>
          <a:xfrm>
            <a:off x="859762" y="2285592"/>
            <a:ext cx="8125257" cy="4433253"/>
            <a:chOff x="1083469" y="1374110"/>
            <a:chExt cx="7153738" cy="4667252"/>
          </a:xfrm>
        </p:grpSpPr>
        <p:grpSp>
          <p:nvGrpSpPr>
            <p:cNvPr id="72" name="グループ化 71"/>
            <p:cNvGrpSpPr/>
            <p:nvPr/>
          </p:nvGrpSpPr>
          <p:grpSpPr>
            <a:xfrm>
              <a:off x="1083469" y="1374110"/>
              <a:ext cx="7153738" cy="4667252"/>
              <a:chOff x="1828800" y="1276885"/>
              <a:chExt cx="6248400" cy="4443614"/>
            </a:xfrm>
          </p:grpSpPr>
          <p:grpSp>
            <p:nvGrpSpPr>
              <p:cNvPr id="74" name="グループ化 73"/>
              <p:cNvGrpSpPr/>
              <p:nvPr/>
            </p:nvGrpSpPr>
            <p:grpSpPr>
              <a:xfrm>
                <a:off x="1828800" y="1276885"/>
                <a:ext cx="6248400" cy="4443614"/>
                <a:chOff x="0" y="59377"/>
                <a:chExt cx="6248697" cy="4443932"/>
              </a:xfrm>
            </p:grpSpPr>
            <p:grpSp>
              <p:nvGrpSpPr>
                <p:cNvPr id="86" name="グループ化 85"/>
                <p:cNvGrpSpPr/>
                <p:nvPr/>
              </p:nvGrpSpPr>
              <p:grpSpPr>
                <a:xfrm>
                  <a:off x="0" y="59377"/>
                  <a:ext cx="6248696" cy="4443932"/>
                  <a:chOff x="-35627" y="0"/>
                  <a:chExt cx="6248918" cy="4443932"/>
                </a:xfrm>
              </p:grpSpPr>
              <p:cxnSp>
                <p:nvCxnSpPr>
                  <p:cNvPr id="89" name="AutoShape 41"/>
                  <p:cNvCxnSpPr>
                    <a:cxnSpLocks noChangeShapeType="1"/>
                  </p:cNvCxnSpPr>
                  <p:nvPr/>
                </p:nvCxnSpPr>
                <p:spPr bwMode="auto">
                  <a:xfrm flipV="1">
                    <a:off x="1258784" y="2687972"/>
                    <a:ext cx="4954507" cy="772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90" name="グループ化 89"/>
                  <p:cNvGrpSpPr/>
                  <p:nvPr/>
                </p:nvGrpSpPr>
                <p:grpSpPr>
                  <a:xfrm>
                    <a:off x="-35627" y="0"/>
                    <a:ext cx="5344532" cy="4443932"/>
                    <a:chOff x="-35627" y="0"/>
                    <a:chExt cx="5344532" cy="4443932"/>
                  </a:xfrm>
                </p:grpSpPr>
                <p:cxnSp>
                  <p:nvCxnSpPr>
                    <p:cNvPr id="91" name="直線矢印コネクタ 2"/>
                    <p:cNvCxnSpPr>
                      <a:cxnSpLocks noChangeShapeType="1"/>
                    </p:cNvCxnSpPr>
                    <p:nvPr/>
                  </p:nvCxnSpPr>
                  <p:spPr bwMode="auto">
                    <a:xfrm rot="5400000" flipH="1">
                      <a:off x="-89065" y="1347787"/>
                      <a:ext cx="2700020" cy="4445"/>
                    </a:xfrm>
                    <a:prstGeom prst="bentConnector3">
                      <a:avLst>
                        <a:gd name="adj1" fmla="val 50000"/>
                      </a:avLst>
                    </a:prstGeom>
                    <a:noFill/>
                    <a:ln w="28575">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sp>
                  <p:nvSpPr>
                    <p:cNvPr id="92" name="テキスト ボックス 2"/>
                    <p:cNvSpPr txBox="1">
                      <a:spLocks noChangeArrowheads="1"/>
                    </p:cNvSpPr>
                    <p:nvPr/>
                  </p:nvSpPr>
                  <p:spPr bwMode="auto">
                    <a:xfrm>
                      <a:off x="748173" y="1876239"/>
                      <a:ext cx="603718" cy="31750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050" b="1" i="0" u="none" strike="noStrike" kern="100" cap="none" spc="0" normalizeH="0" baseline="0" noProof="0">
                          <a:ln>
                            <a:noFill/>
                          </a:ln>
                          <a:solidFill>
                            <a:sysClr val="windowText" lastClr="000000"/>
                          </a:solidFill>
                          <a:effectLst/>
                          <a:uLnTx/>
                          <a:uFillTx/>
                          <a:latin typeface="BIZ UDPゴシック" panose="020B0400000000000000" pitchFamily="50" charset="-128"/>
                          <a:ea typeface="游明朝" panose="02020400000000000000" pitchFamily="18" charset="-128"/>
                          <a:cs typeface="Times New Roman" panose="02020603050405020304" pitchFamily="18" charset="0"/>
                        </a:rPr>
                        <a:t>1/8.3</a:t>
                      </a:r>
                      <a:endParaRPr kumimoji="0" lang="ja-JP" altLang="en-US" sz="1050" b="0" i="0" u="none" strike="noStrike" kern="100" cap="none" spc="0" normalizeH="0" baseline="0" noProof="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93" name="テキスト ボックス 2"/>
                    <p:cNvSpPr txBox="1">
                      <a:spLocks noChangeArrowheads="1"/>
                    </p:cNvSpPr>
                    <p:nvPr/>
                  </p:nvSpPr>
                  <p:spPr bwMode="auto">
                    <a:xfrm>
                      <a:off x="795646" y="2339377"/>
                      <a:ext cx="556260" cy="31750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050" b="1" i="0" u="none" strike="noStrike" kern="100" cap="none" spc="0" normalizeH="0" baseline="0" noProof="0">
                          <a:ln>
                            <a:noFill/>
                          </a:ln>
                          <a:solidFill>
                            <a:sysClr val="windowText" lastClr="000000"/>
                          </a:solidFill>
                          <a:effectLst/>
                          <a:uLnTx/>
                          <a:uFillTx/>
                          <a:latin typeface="BIZ UDPゴシック" panose="020B0400000000000000" pitchFamily="50" charset="-128"/>
                          <a:ea typeface="游明朝" panose="02020400000000000000" pitchFamily="18" charset="-128"/>
                          <a:cs typeface="Times New Roman" panose="02020603050405020304" pitchFamily="18" charset="0"/>
                        </a:rPr>
                        <a:t>1/25</a:t>
                      </a:r>
                      <a:endParaRPr kumimoji="0" lang="ja-JP" altLang="en-US" sz="1050" b="0" i="0" u="none" strike="noStrike" kern="100" cap="none" spc="0" normalizeH="0" baseline="0" noProof="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94" name="Text Box 14"/>
                    <p:cNvSpPr txBox="1">
                      <a:spLocks noChangeArrowheads="1"/>
                    </p:cNvSpPr>
                    <p:nvPr/>
                  </p:nvSpPr>
                  <p:spPr bwMode="auto">
                    <a:xfrm>
                      <a:off x="1401288" y="2885642"/>
                      <a:ext cx="2762885" cy="1558290"/>
                    </a:xfrm>
                    <a:prstGeom prst="rect">
                      <a:avLst/>
                    </a:prstGeom>
                    <a:noFill/>
                    <a:ln w="9525">
                      <a:solidFill>
                        <a:sysClr val="windowText" lastClr="000000">
                          <a:lumMod val="100000"/>
                          <a:lumOff val="0"/>
                        </a:sysClr>
                      </a:solidFill>
                      <a:miter lim="800000"/>
                      <a:headEnd/>
                      <a:tailEnd/>
                    </a:ln>
                    <a:extLst>
                      <a:ext uri="{909E8E84-426E-40DD-AFC4-6F175D3DCCD1}">
                        <a14:hiddenFill xmlns:a14="http://schemas.microsoft.com/office/drawing/2010/main">
                          <a:solidFill>
                            <a:srgbClr val="FFFFFF"/>
                          </a:solidFill>
                        </a14:hiddenFill>
                      </a:ext>
                    </a:extLst>
                  </p:spPr>
                  <p:txBody>
                    <a:bodyPr rot="0" vert="eaVert" wrap="square" lIns="91440" tIns="45720" rIns="91440" bIns="45720" anchor="t" anchorCtr="0" upright="1">
                      <a:noAutofit/>
                    </a:bodyPr>
                    <a:lstStyle/>
                    <a:p>
                      <a:pPr marL="0" marR="0" lvl="0" indent="266700" algn="just" defTabSz="914400" eaLnBrk="1" fontAlgn="auto" latinLnBrk="0" hangingPunct="1">
                        <a:lnSpc>
                          <a:spcPct val="100000"/>
                        </a:lnSpc>
                        <a:spcBef>
                          <a:spcPts val="0"/>
                        </a:spcBef>
                        <a:spcAft>
                          <a:spcPts val="0"/>
                        </a:spcAft>
                        <a:buClrTx/>
                        <a:buSzTx/>
                        <a:buFontTx/>
                        <a:buNone/>
                        <a:tabLst/>
                        <a:defRPr/>
                      </a:pPr>
                      <a:endParaRPr kumimoji="0" lang="en-US" altLang="ja-JP"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266700" algn="just" defTabSz="914400" eaLnBrk="1" fontAlgn="auto" latinLnBrk="0" hangingPunct="1">
                        <a:lnSpc>
                          <a:spcPct val="100000"/>
                        </a:lnSpc>
                        <a:spcBef>
                          <a:spcPts val="0"/>
                        </a:spcBef>
                        <a:spcAft>
                          <a:spcPts val="0"/>
                        </a:spcAft>
                        <a:buClrTx/>
                        <a:buSzTx/>
                        <a:buFontTx/>
                        <a:buNone/>
                        <a:tabLst/>
                        <a:defRPr/>
                      </a:pPr>
                      <a:endParaRPr kumimoji="0" lang="en-US" altLang="ja-JP"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266700" algn="just"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貯蔵施設</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050" b="1"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游明朝" panose="02020400000000000000" pitchFamily="18" charset="-128"/>
                          <a:cs typeface="Times New Roman" panose="02020603050405020304" pitchFamily="18" charset="0"/>
                        </a:rPr>
                        <a:t> </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266700" algn="just" defTabSz="914400" eaLnBrk="1" fontAlgn="auto" latinLnBrk="0" hangingPunct="1">
                        <a:lnSpc>
                          <a:spcPct val="100000"/>
                        </a:lnSpc>
                        <a:spcBef>
                          <a:spcPts val="0"/>
                        </a:spcBef>
                        <a:spcAft>
                          <a:spcPts val="0"/>
                        </a:spcAft>
                        <a:buClrTx/>
                        <a:buSzTx/>
                        <a:buFontTx/>
                        <a:buNone/>
                        <a:tabLst/>
                        <a:defRPr/>
                      </a:pPr>
                      <a:endParaRPr kumimoji="0" lang="en-US" altLang="ja-JP"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266700" algn="just"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塗装施設</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050" b="1"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游明朝" panose="02020400000000000000" pitchFamily="18" charset="-128"/>
                          <a:cs typeface="Times New Roman" panose="02020603050405020304" pitchFamily="18" charset="0"/>
                        </a:rPr>
                        <a:t> </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266700" algn="just" defTabSz="914400" eaLnBrk="1" fontAlgn="auto" latinLnBrk="0" hangingPunct="1">
                        <a:lnSpc>
                          <a:spcPct val="100000"/>
                        </a:lnSpc>
                        <a:spcBef>
                          <a:spcPts val="0"/>
                        </a:spcBef>
                        <a:spcAft>
                          <a:spcPts val="0"/>
                        </a:spcAft>
                        <a:buClrTx/>
                        <a:buSzTx/>
                        <a:buFontTx/>
                        <a:buNone/>
                        <a:tabLst/>
                        <a:defRPr/>
                      </a:pPr>
                      <a:endParaRPr kumimoji="0" lang="en-US" altLang="ja-JP"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266700" algn="just"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製造乾燥施設</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050" b="1"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游明朝" panose="02020400000000000000" pitchFamily="18" charset="-128"/>
                          <a:cs typeface="Times New Roman" panose="02020603050405020304" pitchFamily="18" charset="0"/>
                        </a:rPr>
                        <a:t> </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266700" algn="just" defTabSz="914400" eaLnBrk="1" fontAlgn="auto" latinLnBrk="0" hangingPunct="1">
                        <a:lnSpc>
                          <a:spcPct val="100000"/>
                        </a:lnSpc>
                        <a:spcBef>
                          <a:spcPts val="0"/>
                        </a:spcBef>
                        <a:spcAft>
                          <a:spcPts val="0"/>
                        </a:spcAft>
                        <a:buClrTx/>
                        <a:buSzTx/>
                        <a:buFontTx/>
                        <a:buNone/>
                        <a:tabLst/>
                        <a:defRPr/>
                      </a:pPr>
                      <a:endParaRPr kumimoji="0" lang="en-US" altLang="ja-JP"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endParaRPr>
                    </a:p>
                    <a:p>
                      <a:pPr indent="266700" algn="just" defTabSz="914400">
                        <a:defRPr/>
                      </a:pPr>
                      <a:r>
                        <a:rPr lang="ja-JP" altLang="en-US" sz="1050" b="1" kern="100" dirty="0">
                          <a:solidFill>
                            <a:sysClr val="windowText" lastClr="000000"/>
                          </a:solidFill>
                          <a:latin typeface="游明朝" panose="02020400000000000000" pitchFamily="18" charset="-128"/>
                          <a:ea typeface="BIZ UDPゴシック" panose="020B0400000000000000" pitchFamily="50" charset="-128"/>
                          <a:cs typeface="Times New Roman" panose="02020603050405020304" pitchFamily="18" charset="0"/>
                        </a:rPr>
                        <a:t>印刷施設</a:t>
                      </a:r>
                      <a:endParaRPr lang="ja-JP" altLang="en-US" sz="1050" kern="100" dirty="0">
                        <a:solidFill>
                          <a:sysClr val="windowText" lastClr="000000"/>
                        </a:solidFill>
                        <a:latin typeface="游明朝" panose="02020400000000000000" pitchFamily="18" charset="-128"/>
                        <a:ea typeface="游明朝" panose="02020400000000000000" pitchFamily="18" charset="-128"/>
                        <a:cs typeface="Times New Roman" panose="02020603050405020304" pitchFamily="18" charset="0"/>
                      </a:endParaRPr>
                    </a:p>
                    <a:p>
                      <a:pPr marL="0" marR="0" lvl="0" indent="266700" algn="just" defTabSz="914400" eaLnBrk="1" fontAlgn="auto" latinLnBrk="0" hangingPunct="1">
                        <a:lnSpc>
                          <a:spcPct val="100000"/>
                        </a:lnSpc>
                        <a:spcBef>
                          <a:spcPts val="0"/>
                        </a:spcBef>
                        <a:spcAft>
                          <a:spcPts val="0"/>
                        </a:spcAft>
                        <a:buClrTx/>
                        <a:buSzTx/>
                        <a:buFontTx/>
                        <a:buNone/>
                        <a:tabLst/>
                        <a:defRPr/>
                      </a:pPr>
                      <a:endParaRPr kumimoji="0" lang="en-US" altLang="ja-JP"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266700" algn="just" defTabSz="914400" eaLnBrk="1" fontAlgn="auto" latinLnBrk="0" hangingPunct="1">
                        <a:lnSpc>
                          <a:spcPct val="100000"/>
                        </a:lnSpc>
                        <a:spcBef>
                          <a:spcPts val="0"/>
                        </a:spcBef>
                        <a:spcAft>
                          <a:spcPts val="0"/>
                        </a:spcAft>
                        <a:buClrTx/>
                        <a:buSzTx/>
                        <a:buFontTx/>
                        <a:buNone/>
                        <a:tabLst/>
                        <a:defRPr/>
                      </a:pPr>
                      <a:endParaRPr kumimoji="0" lang="en-US" altLang="ja-JP"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266700" algn="just"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溶剤洗浄施設</a:t>
                      </a:r>
                      <a:endParaRPr kumimoji="0" lang="en-US" altLang="ja-JP"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050" b="1"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游明朝" panose="02020400000000000000" pitchFamily="18" charset="-128"/>
                          <a:cs typeface="Times New Roman" panose="02020603050405020304" pitchFamily="18" charset="0"/>
                        </a:rPr>
                        <a:t> </a:t>
                      </a:r>
                      <a:r>
                        <a:rPr kumimoji="0" lang="ja-JP" altLang="en-US" sz="1050" b="1"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游明朝" panose="02020400000000000000" pitchFamily="18" charset="-128"/>
                          <a:cs typeface="Times New Roman" panose="02020603050405020304" pitchFamily="18" charset="0"/>
                        </a:rPr>
                        <a:t>　</a:t>
                      </a:r>
                      <a:endParaRPr kumimoji="0" lang="en-US" altLang="ja-JP" sz="1050" b="1"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游明朝" panose="02020400000000000000" pitchFamily="18"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266700" algn="just"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接着施設</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050" b="1"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游明朝" panose="02020400000000000000" pitchFamily="18" charset="-128"/>
                          <a:cs typeface="Times New Roman" panose="02020603050405020304" pitchFamily="18" charset="0"/>
                        </a:rPr>
                        <a:t> </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95" name="Text Box 15"/>
                    <p:cNvSpPr txBox="1">
                      <a:spLocks noChangeArrowheads="1"/>
                    </p:cNvSpPr>
                    <p:nvPr/>
                  </p:nvSpPr>
                  <p:spPr bwMode="auto">
                    <a:xfrm>
                      <a:off x="4284583" y="2885642"/>
                      <a:ext cx="547370" cy="1522095"/>
                    </a:xfrm>
                    <a:prstGeom prst="rect">
                      <a:avLst/>
                    </a:prstGeom>
                    <a:noFill/>
                    <a:ln w="9525">
                      <a:solidFill>
                        <a:sysClr val="windowText" lastClr="000000">
                          <a:lumMod val="100000"/>
                          <a:lumOff val="0"/>
                        </a:sysClr>
                      </a:solidFill>
                      <a:miter lim="800000"/>
                      <a:headEnd/>
                      <a:tailEnd/>
                    </a:ln>
                    <a:extLst>
                      <a:ext uri="{909E8E84-426E-40DD-AFC4-6F175D3DCCD1}">
                        <a14:hiddenFill xmlns:a14="http://schemas.microsoft.com/office/drawing/2010/main">
                          <a:solidFill>
                            <a:srgbClr val="FFFFFF"/>
                          </a:solidFill>
                        </a14:hiddenFill>
                      </a:ext>
                    </a:extLst>
                  </p:spPr>
                  <p:txBody>
                    <a:bodyPr rot="0" vert="eaVert" wrap="square" lIns="91440" tIns="45720" rIns="91440" bIns="45720" anchor="ctr" anchorCtr="0" upright="1">
                      <a:noAutofit/>
                    </a:bodyPr>
                    <a:lstStyle/>
                    <a:p>
                      <a:pPr marL="0" marR="0" lvl="0" indent="0" algn="just" defTabSz="914400" eaLnBrk="1" fontAlgn="auto" latinLnBrk="0" hangingPunct="1">
                        <a:lnSpc>
                          <a:spcPts val="1000"/>
                        </a:lnSpc>
                        <a:spcBef>
                          <a:spcPts val="0"/>
                        </a:spcBef>
                        <a:spcAft>
                          <a:spcPts val="0"/>
                        </a:spcAft>
                        <a:buClrTx/>
                        <a:buSzTx/>
                        <a:buFontTx/>
                        <a:buNone/>
                        <a:tabLst/>
                        <a:defRPr/>
                      </a:pPr>
                      <a:r>
                        <a:rPr kumimoji="0" lang="ja-JP" altLang="en-US"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地下タンク</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eaLnBrk="1" fontAlgn="auto" latinLnBrk="0" hangingPunct="1">
                        <a:lnSpc>
                          <a:spcPts val="1000"/>
                        </a:lnSpc>
                        <a:spcBef>
                          <a:spcPts val="0"/>
                        </a:spcBef>
                        <a:spcAft>
                          <a:spcPts val="0"/>
                        </a:spcAft>
                        <a:buClrTx/>
                        <a:buSzTx/>
                        <a:buFontTx/>
                        <a:buNone/>
                        <a:tabLst/>
                        <a:defRPr/>
                      </a:pPr>
                      <a:endParaRPr kumimoji="0" lang="en-US" altLang="ja-JP"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just" defTabSz="914400" eaLnBrk="1" fontAlgn="auto" latinLnBrk="0" hangingPunct="1">
                        <a:lnSpc>
                          <a:spcPts val="1000"/>
                        </a:lnSpc>
                        <a:spcBef>
                          <a:spcPts val="0"/>
                        </a:spcBef>
                        <a:spcAft>
                          <a:spcPts val="0"/>
                        </a:spcAft>
                        <a:buClrTx/>
                        <a:buSzTx/>
                        <a:buFontTx/>
                        <a:buNone/>
                        <a:tabLst/>
                        <a:defRPr/>
                      </a:pPr>
                      <a:r>
                        <a:rPr kumimoji="0" lang="ja-JP" altLang="en-US"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ドライクリーニング施設</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96" name="Text Box 16"/>
                    <p:cNvSpPr txBox="1">
                      <a:spLocks noChangeArrowheads="1"/>
                    </p:cNvSpPr>
                    <p:nvPr/>
                  </p:nvSpPr>
                  <p:spPr bwMode="auto">
                    <a:xfrm>
                      <a:off x="4975762" y="2873766"/>
                      <a:ext cx="304118" cy="1515745"/>
                    </a:xfrm>
                    <a:prstGeom prst="rect">
                      <a:avLst/>
                    </a:prstGeom>
                    <a:noFill/>
                    <a:ln w="9525">
                      <a:solidFill>
                        <a:sysClr val="windowText" lastClr="000000">
                          <a:lumMod val="100000"/>
                          <a:lumOff val="0"/>
                        </a:sysClr>
                      </a:solidFill>
                      <a:miter lim="800000"/>
                      <a:headEnd/>
                      <a:tailEnd/>
                    </a:ln>
                    <a:extLst>
                      <a:ext uri="{909E8E84-426E-40DD-AFC4-6F175D3DCCD1}">
                        <a14:hiddenFill xmlns:a14="http://schemas.microsoft.com/office/drawing/2010/main">
                          <a:solidFill>
                            <a:srgbClr val="FFFFFF"/>
                          </a:solidFill>
                        </a14:hiddenFill>
                      </a:ext>
                    </a:extLst>
                  </p:spPr>
                  <p:txBody>
                    <a:bodyPr rot="0" vert="eaVert" wrap="square" lIns="91440" tIns="45720" rIns="91440" bIns="45720" anchor="ctr" anchorCtr="0" upright="1">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100" cap="none" spc="0" normalizeH="0" baseline="0" noProof="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出荷施設</a:t>
                      </a:r>
                      <a:endParaRPr kumimoji="0" lang="ja-JP" altLang="en-US" sz="1050" b="0" i="0" u="none" strike="noStrike" kern="100" cap="none" spc="0" normalizeH="0" baseline="0" noProof="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97" name="Group 78"/>
                    <p:cNvGrpSpPr>
                      <a:grpSpLocks/>
                    </p:cNvGrpSpPr>
                    <p:nvPr/>
                  </p:nvGrpSpPr>
                  <p:grpSpPr bwMode="auto">
                    <a:xfrm flipH="1">
                      <a:off x="1769176" y="451735"/>
                      <a:ext cx="1921087" cy="1285"/>
                      <a:chOff x="2513" y="4576"/>
                      <a:chExt cx="3091" cy="1285"/>
                    </a:xfrm>
                  </p:grpSpPr>
                  <p:cxnSp>
                    <p:nvCxnSpPr>
                      <p:cNvPr id="116" name="AutoShape 42"/>
                      <p:cNvCxnSpPr>
                        <a:cxnSpLocks noChangeShapeType="1"/>
                      </p:cNvCxnSpPr>
                      <p:nvPr/>
                    </p:nvCxnSpPr>
                    <p:spPr bwMode="auto">
                      <a:xfrm flipV="1">
                        <a:off x="2513" y="5578"/>
                        <a:ext cx="0" cy="28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7" name="AutoShape 49"/>
                      <p:cNvCxnSpPr>
                        <a:cxnSpLocks noChangeShapeType="1"/>
                      </p:cNvCxnSpPr>
                      <p:nvPr/>
                    </p:nvCxnSpPr>
                    <p:spPr bwMode="auto">
                      <a:xfrm flipV="1">
                        <a:off x="3289" y="5333"/>
                        <a:ext cx="0" cy="28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8" name="AutoShape 57"/>
                      <p:cNvCxnSpPr>
                        <a:cxnSpLocks noChangeShapeType="1"/>
                      </p:cNvCxnSpPr>
                      <p:nvPr/>
                    </p:nvCxnSpPr>
                    <p:spPr bwMode="auto">
                      <a:xfrm flipV="1">
                        <a:off x="4064" y="5088"/>
                        <a:ext cx="0" cy="28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9" name="AutoShape 59"/>
                      <p:cNvCxnSpPr>
                        <a:cxnSpLocks noChangeShapeType="1"/>
                      </p:cNvCxnSpPr>
                      <p:nvPr/>
                    </p:nvCxnSpPr>
                    <p:spPr bwMode="auto">
                      <a:xfrm flipV="1">
                        <a:off x="4827" y="4818"/>
                        <a:ext cx="0" cy="28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0" name="AutoShape 61"/>
                      <p:cNvCxnSpPr>
                        <a:cxnSpLocks noChangeShapeType="1"/>
                      </p:cNvCxnSpPr>
                      <p:nvPr/>
                    </p:nvCxnSpPr>
                    <p:spPr bwMode="auto">
                      <a:xfrm flipV="1">
                        <a:off x="5604" y="4576"/>
                        <a:ext cx="0" cy="28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sp>
                  <p:nvSpPr>
                    <p:cNvPr id="98" name="テキスト ボックス 2"/>
                    <p:cNvSpPr txBox="1">
                      <a:spLocks noChangeArrowheads="1"/>
                    </p:cNvSpPr>
                    <p:nvPr/>
                  </p:nvSpPr>
                  <p:spPr bwMode="auto">
                    <a:xfrm>
                      <a:off x="-35627" y="2101870"/>
                      <a:ext cx="847792" cy="53657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914400" eaLnBrk="1" fontAlgn="auto" latinLnBrk="0" hangingPunct="1">
                        <a:lnSpc>
                          <a:spcPts val="1200"/>
                        </a:lnSpc>
                        <a:spcBef>
                          <a:spcPts val="0"/>
                        </a:spcBef>
                        <a:spcAft>
                          <a:spcPts val="0"/>
                        </a:spcAft>
                        <a:buClrTx/>
                        <a:buSzTx/>
                        <a:buFontTx/>
                        <a:buNone/>
                        <a:tabLst/>
                        <a:defRPr/>
                      </a:pPr>
                      <a:r>
                        <a:rPr kumimoji="0" lang="ja-JP" altLang="en-US" sz="1050" b="1" i="0" u="none" strike="noStrike" kern="100" cap="none" spc="0" normalizeH="0" baseline="0" noProof="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条例規模</a:t>
                      </a:r>
                      <a:endParaRPr kumimoji="0" lang="ja-JP" altLang="en-US" sz="1050" b="0" i="0" u="none" strike="noStrike" kern="100" cap="none" spc="0" normalizeH="0" baseline="0" noProof="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eaLnBrk="1" fontAlgn="auto" latinLnBrk="0" hangingPunct="1">
                        <a:lnSpc>
                          <a:spcPts val="1200"/>
                        </a:lnSpc>
                        <a:spcBef>
                          <a:spcPts val="0"/>
                        </a:spcBef>
                        <a:spcAft>
                          <a:spcPts val="0"/>
                        </a:spcAft>
                        <a:buClrTx/>
                        <a:buSzTx/>
                        <a:buFontTx/>
                        <a:buNone/>
                        <a:tabLst/>
                        <a:defRPr/>
                      </a:pPr>
                      <a:r>
                        <a:rPr kumimoji="0" lang="ja-JP" altLang="en-US" sz="1050" b="1" i="0" u="none" strike="noStrike" kern="100" cap="none" spc="0" normalizeH="0" baseline="0" noProof="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裾切ライン</a:t>
                      </a:r>
                      <a:endParaRPr kumimoji="0" lang="ja-JP" altLang="en-US" sz="1050" b="0" i="0" u="none" strike="noStrike" kern="100" cap="none" spc="0" normalizeH="0" baseline="0" noProof="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99" name="Rectangle 68" descr=" 10%"/>
                    <p:cNvSpPr>
                      <a:spLocks noChangeArrowheads="1"/>
                    </p:cNvSpPr>
                    <p:nvPr/>
                  </p:nvSpPr>
                  <p:spPr bwMode="auto">
                    <a:xfrm>
                      <a:off x="4940136" y="258632"/>
                      <a:ext cx="360680" cy="2395367"/>
                    </a:xfrm>
                    <a:prstGeom prst="rect">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0" name="Rectangle 69" descr=" 10%"/>
                    <p:cNvSpPr>
                      <a:spLocks noChangeArrowheads="1"/>
                    </p:cNvSpPr>
                    <p:nvPr/>
                  </p:nvSpPr>
                  <p:spPr bwMode="auto">
                    <a:xfrm>
                      <a:off x="4215740" y="258631"/>
                      <a:ext cx="733425" cy="2220109"/>
                    </a:xfrm>
                    <a:prstGeom prst="rect">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1" name="Rectangle 70" descr=" 10%"/>
                    <p:cNvSpPr>
                      <a:spLocks noChangeArrowheads="1"/>
                    </p:cNvSpPr>
                    <p:nvPr/>
                  </p:nvSpPr>
                  <p:spPr bwMode="auto">
                    <a:xfrm>
                      <a:off x="3705101" y="1401226"/>
                      <a:ext cx="528955" cy="1073785"/>
                    </a:xfrm>
                    <a:prstGeom prst="rect">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2" name="Rectangle 71" descr=" 10%"/>
                    <p:cNvSpPr>
                      <a:spLocks noChangeArrowheads="1"/>
                    </p:cNvSpPr>
                    <p:nvPr/>
                  </p:nvSpPr>
                  <p:spPr bwMode="auto">
                    <a:xfrm>
                      <a:off x="3230088" y="1401226"/>
                      <a:ext cx="528955" cy="994410"/>
                    </a:xfrm>
                    <a:prstGeom prst="rect">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3" name="Rectangle 72" descr=" 10%"/>
                    <p:cNvSpPr>
                      <a:spLocks noChangeArrowheads="1"/>
                    </p:cNvSpPr>
                    <p:nvPr/>
                  </p:nvSpPr>
                  <p:spPr bwMode="auto">
                    <a:xfrm>
                      <a:off x="2743200" y="1389351"/>
                      <a:ext cx="528955" cy="916940"/>
                    </a:xfrm>
                    <a:prstGeom prst="rect">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4" name="Rectangle 73" descr=" 10%"/>
                    <p:cNvSpPr>
                      <a:spLocks noChangeArrowheads="1"/>
                    </p:cNvSpPr>
                    <p:nvPr/>
                  </p:nvSpPr>
                  <p:spPr bwMode="auto">
                    <a:xfrm>
                      <a:off x="2268187" y="1389351"/>
                      <a:ext cx="562610" cy="830580"/>
                    </a:xfrm>
                    <a:prstGeom prst="rect">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5" name="Rectangle 74" descr=" 10%"/>
                    <p:cNvSpPr>
                      <a:spLocks noChangeArrowheads="1"/>
                    </p:cNvSpPr>
                    <p:nvPr/>
                  </p:nvSpPr>
                  <p:spPr bwMode="auto">
                    <a:xfrm>
                      <a:off x="1781298" y="1353725"/>
                      <a:ext cx="508000" cy="765175"/>
                    </a:xfrm>
                    <a:prstGeom prst="rect">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6" name="Rectangle 75" descr=" 10%"/>
                    <p:cNvSpPr>
                      <a:spLocks noChangeArrowheads="1"/>
                    </p:cNvSpPr>
                    <p:nvPr/>
                  </p:nvSpPr>
                  <p:spPr bwMode="auto">
                    <a:xfrm>
                      <a:off x="1282535" y="1353725"/>
                      <a:ext cx="528955" cy="693420"/>
                    </a:xfrm>
                    <a:prstGeom prst="rect">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7" name="AutoShape 76"/>
                    <p:cNvSpPr>
                      <a:spLocks/>
                    </p:cNvSpPr>
                    <p:nvPr/>
                  </p:nvSpPr>
                  <p:spPr bwMode="auto">
                    <a:xfrm rot="5400000">
                      <a:off x="2695698" y="1793113"/>
                      <a:ext cx="186690" cy="2581910"/>
                    </a:xfrm>
                    <a:prstGeom prst="leftBrace">
                      <a:avLst>
                        <a:gd name="adj1" fmla="val 115249"/>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108" name="AutoShape 81"/>
                    <p:cNvCxnSpPr>
                      <a:cxnSpLocks noChangeShapeType="1"/>
                    </p:cNvCxnSpPr>
                    <p:nvPr/>
                  </p:nvCxnSpPr>
                  <p:spPr bwMode="auto">
                    <a:xfrm>
                      <a:off x="1294410" y="2493756"/>
                      <a:ext cx="2379345" cy="635"/>
                    </a:xfrm>
                    <a:prstGeom prst="straightConnector1">
                      <a:avLst/>
                    </a:prstGeom>
                    <a:noFill/>
                    <a:ln w="28575" cap="flat">
                      <a:solidFill>
                        <a:srgbClr val="000000"/>
                      </a:solidFill>
                      <a:prstDash val="sysDot"/>
                      <a:round/>
                      <a:headEnd/>
                      <a:tailEnd/>
                    </a:ln>
                    <a:extLst>
                      <a:ext uri="{909E8E84-426E-40DD-AFC4-6F175D3DCCD1}">
                        <a14:hiddenFill xmlns:a14="http://schemas.microsoft.com/office/drawing/2010/main">
                          <a:noFill/>
                        </a14:hiddenFill>
                      </a:ext>
                    </a:extLst>
                  </p:spPr>
                </p:cxnSp>
                <p:sp>
                  <p:nvSpPr>
                    <p:cNvPr id="109" name="Text Box 67"/>
                    <p:cNvSpPr txBox="1">
                      <a:spLocks noChangeArrowheads="1"/>
                    </p:cNvSpPr>
                    <p:nvPr/>
                  </p:nvSpPr>
                  <p:spPr bwMode="auto">
                    <a:xfrm>
                      <a:off x="1650670" y="2339377"/>
                      <a:ext cx="839470" cy="244475"/>
                    </a:xfrm>
                    <a:prstGeom prst="rect">
                      <a:avLst/>
                    </a:prstGeom>
                    <a:solidFill>
                      <a:sysClr val="window" lastClr="FFFFFF">
                        <a:lumMod val="100000"/>
                        <a:lumOff val="0"/>
                      </a:sysClr>
                    </a:solidFill>
                    <a:ln w="9525">
                      <a:solidFill>
                        <a:sysClr val="windowText" lastClr="000000">
                          <a:lumMod val="100000"/>
                          <a:lumOff val="0"/>
                        </a:sysClr>
                      </a:solidFill>
                      <a:miter lim="800000"/>
                      <a:headEnd/>
                      <a:tailEnd/>
                    </a:ln>
                  </p:spPr>
                  <p:txBody>
                    <a:bodyPr rot="0" vert="horz" wrap="square" lIns="73440" tIns="18000" rIns="73440" bIns="1800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i="0" u="none" strike="noStrike" kern="100" cap="none" spc="0" normalizeH="0" baseline="0" noProof="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規制対象外</a:t>
                      </a:r>
                      <a:endParaRPr kumimoji="0" lang="ja-JP" altLang="en-US" sz="1050" i="0" u="none" strike="noStrike" kern="100" cap="none" spc="0" normalizeH="0" baseline="0" noProof="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10" name="AutoShape 82"/>
                    <p:cNvCxnSpPr>
                      <a:cxnSpLocks noChangeShapeType="1"/>
                    </p:cNvCxnSpPr>
                    <p:nvPr/>
                  </p:nvCxnSpPr>
                  <p:spPr bwMode="auto">
                    <a:xfrm flipH="1" flipV="1">
                      <a:off x="4215740" y="213694"/>
                      <a:ext cx="6350" cy="11493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11" name="AutoShape 83"/>
                    <p:cNvSpPr>
                      <a:spLocks/>
                    </p:cNvSpPr>
                    <p:nvPr/>
                  </p:nvSpPr>
                  <p:spPr bwMode="auto">
                    <a:xfrm>
                      <a:off x="641784" y="1971241"/>
                      <a:ext cx="135255" cy="620395"/>
                    </a:xfrm>
                    <a:prstGeom prst="leftBrace">
                      <a:avLst>
                        <a:gd name="adj1" fmla="val 38224"/>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12" name="テキスト ボックス 2"/>
                    <p:cNvSpPr txBox="1">
                      <a:spLocks noChangeArrowheads="1"/>
                    </p:cNvSpPr>
                    <p:nvPr/>
                  </p:nvSpPr>
                  <p:spPr bwMode="auto">
                    <a:xfrm>
                      <a:off x="469948" y="1132049"/>
                      <a:ext cx="907128" cy="53657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914400" eaLnBrk="1" fontAlgn="auto" latinLnBrk="0" hangingPunct="1">
                        <a:lnSpc>
                          <a:spcPts val="1200"/>
                        </a:lnSpc>
                        <a:spcBef>
                          <a:spcPts val="0"/>
                        </a:spcBef>
                        <a:spcAft>
                          <a:spcPts val="0"/>
                        </a:spcAft>
                        <a:buClrTx/>
                        <a:buSzTx/>
                        <a:buFontTx/>
                        <a:buNone/>
                        <a:tabLst/>
                        <a:defRPr/>
                      </a:pPr>
                      <a:r>
                        <a:rPr kumimoji="0" lang="ja-JP" altLang="en-US"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法規模</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eaLnBrk="1" fontAlgn="auto" latinLnBrk="0" hangingPunct="1">
                        <a:lnSpc>
                          <a:spcPts val="1200"/>
                        </a:lnSpc>
                        <a:spcBef>
                          <a:spcPts val="0"/>
                        </a:spcBef>
                        <a:spcAft>
                          <a:spcPts val="0"/>
                        </a:spcAft>
                        <a:buClrTx/>
                        <a:buSzTx/>
                        <a:buFontTx/>
                        <a:buNone/>
                        <a:tabLst/>
                        <a:defRPr/>
                      </a:pPr>
                      <a:r>
                        <a:rPr kumimoji="0" lang="ja-JP" altLang="en-US" sz="1050" b="1"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裾切ライン</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13" name="AutoShape 39"/>
                    <p:cNvCxnSpPr>
                      <a:cxnSpLocks noChangeShapeType="1"/>
                    </p:cNvCxnSpPr>
                    <p:nvPr/>
                  </p:nvCxnSpPr>
                  <p:spPr bwMode="auto">
                    <a:xfrm flipV="1">
                      <a:off x="1246909" y="1353725"/>
                      <a:ext cx="2954655" cy="6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14" name="テキスト ボックス 2"/>
                    <p:cNvSpPr txBox="1">
                      <a:spLocks noChangeArrowheads="1"/>
                    </p:cNvSpPr>
                    <p:nvPr/>
                  </p:nvSpPr>
                  <p:spPr bwMode="auto">
                    <a:xfrm>
                      <a:off x="1021278" y="1199345"/>
                      <a:ext cx="556260" cy="31750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050" b="1" i="0" u="none" strike="noStrike" kern="100" cap="none" spc="0" normalizeH="0" baseline="0" noProof="0">
                          <a:ln>
                            <a:noFill/>
                          </a:ln>
                          <a:solidFill>
                            <a:sysClr val="windowText" lastClr="000000"/>
                          </a:solidFill>
                          <a:effectLst/>
                          <a:uLnTx/>
                          <a:uFillTx/>
                          <a:latin typeface="BIZ UDPゴシック" panose="020B0400000000000000" pitchFamily="50" charset="-128"/>
                          <a:ea typeface="游明朝" panose="02020400000000000000" pitchFamily="18" charset="-128"/>
                          <a:cs typeface="Times New Roman" panose="02020603050405020304" pitchFamily="18" charset="0"/>
                        </a:rPr>
                        <a:t>1</a:t>
                      </a:r>
                      <a:endParaRPr kumimoji="0" lang="ja-JP" altLang="en-US" sz="1050" b="0" i="0" u="none" strike="noStrike" kern="100" cap="none" spc="0" normalizeH="0" baseline="0" noProof="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15" name="AutoShape 40"/>
                    <p:cNvCxnSpPr>
                      <a:cxnSpLocks noChangeShapeType="1"/>
                    </p:cNvCxnSpPr>
                    <p:nvPr/>
                  </p:nvCxnSpPr>
                  <p:spPr bwMode="auto">
                    <a:xfrm>
                      <a:off x="5308270" y="225569"/>
                      <a:ext cx="635" cy="24644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sp>
              <p:nvSpPr>
                <p:cNvPr id="87" name="テキスト ボックス 45">
                  <a:extLst>
                    <a:ext uri="{FF2B5EF4-FFF2-40B4-BE49-F238E27FC236}">
                      <a16:creationId xmlns:a16="http://schemas.microsoft.com/office/drawing/2014/main" id="{29CC84E9-3754-4FFD-AFC1-E09B20F5F6E3}"/>
                    </a:ext>
                  </a:extLst>
                </p:cNvPr>
                <p:cNvSpPr txBox="1"/>
                <p:nvPr/>
              </p:nvSpPr>
              <p:spPr>
                <a:xfrm>
                  <a:off x="476096" y="80103"/>
                  <a:ext cx="691515" cy="379730"/>
                </a:xfrm>
                <a:prstGeom prst="rect">
                  <a:avLst/>
                </a:prstGeom>
                <a:noFill/>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BIZ UDPゴシック" panose="020B0400000000000000" pitchFamily="50" charset="-128"/>
                      <a:cs typeface="Times New Roman" panose="02020603050405020304" pitchFamily="18" charset="0"/>
                    </a:rPr>
                    <a:t>施設規模</a:t>
                  </a:r>
                  <a:endParaRPr kumimoji="0" lang="ja-JP" altLang="en-US" sz="12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88" name="テキスト ボックス 47">
                  <a:extLst>
                    <a:ext uri="{FF2B5EF4-FFF2-40B4-BE49-F238E27FC236}">
                      <a16:creationId xmlns:a16="http://schemas.microsoft.com/office/drawing/2014/main" id="{ED603B90-C9F2-4B88-8E79-5ACB40D51BAD}"/>
                    </a:ext>
                  </a:extLst>
                </p:cNvPr>
                <p:cNvSpPr txBox="1"/>
                <p:nvPr/>
              </p:nvSpPr>
              <p:spPr>
                <a:xfrm>
                  <a:off x="5557182" y="2802377"/>
                  <a:ext cx="691515" cy="32004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BIZ UDPゴシック" panose="020B0400000000000000" pitchFamily="50" charset="-128"/>
                      <a:cs typeface="Times New Roman" panose="02020603050405020304" pitchFamily="18" charset="0"/>
                    </a:rPr>
                    <a:t>施設種類</a:t>
                  </a:r>
                  <a:endParaRPr kumimoji="0" lang="ja-JP" altLang="en-US" sz="12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cxnSp>
            <p:nvCxnSpPr>
              <p:cNvPr id="75" name="AutoShape 19"/>
              <p:cNvCxnSpPr>
                <a:cxnSpLocks noChangeShapeType="1"/>
              </p:cNvCxnSpPr>
              <p:nvPr/>
            </p:nvCxnSpPr>
            <p:spPr bwMode="auto">
              <a:xfrm flipH="1">
                <a:off x="5537946" y="3738246"/>
                <a:ext cx="489585"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76" name="AutoShape 42"/>
              <p:cNvCxnSpPr>
                <a:cxnSpLocks noChangeShapeType="1"/>
              </p:cNvCxnSpPr>
              <p:nvPr/>
            </p:nvCxnSpPr>
            <p:spPr bwMode="auto">
              <a:xfrm flipH="1" flipV="1">
                <a:off x="5539216" y="3643631"/>
                <a:ext cx="0" cy="9969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77" name="AutoShape 48"/>
              <p:cNvCxnSpPr>
                <a:cxnSpLocks noChangeShapeType="1"/>
              </p:cNvCxnSpPr>
              <p:nvPr/>
            </p:nvCxnSpPr>
            <p:spPr bwMode="auto">
              <a:xfrm flipH="1">
                <a:off x="5055346" y="3651251"/>
                <a:ext cx="489585"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78" name="AutoShape 49"/>
              <p:cNvCxnSpPr>
                <a:cxnSpLocks noChangeShapeType="1"/>
              </p:cNvCxnSpPr>
              <p:nvPr/>
            </p:nvCxnSpPr>
            <p:spPr bwMode="auto">
              <a:xfrm flipH="1" flipV="1">
                <a:off x="5056616" y="3556636"/>
                <a:ext cx="0" cy="9969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79" name="AutoShape 56"/>
              <p:cNvCxnSpPr>
                <a:cxnSpLocks noChangeShapeType="1"/>
              </p:cNvCxnSpPr>
              <p:nvPr/>
            </p:nvCxnSpPr>
            <p:spPr bwMode="auto">
              <a:xfrm flipH="1">
                <a:off x="4574016" y="3564891"/>
                <a:ext cx="489585"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0" name="AutoShape 57"/>
              <p:cNvCxnSpPr>
                <a:cxnSpLocks noChangeShapeType="1"/>
              </p:cNvCxnSpPr>
              <p:nvPr/>
            </p:nvCxnSpPr>
            <p:spPr bwMode="auto">
              <a:xfrm flipH="1" flipV="1">
                <a:off x="4575286" y="3470276"/>
                <a:ext cx="0" cy="9969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1" name="AutoShape 58"/>
              <p:cNvCxnSpPr>
                <a:cxnSpLocks noChangeShapeType="1"/>
              </p:cNvCxnSpPr>
              <p:nvPr/>
            </p:nvCxnSpPr>
            <p:spPr bwMode="auto">
              <a:xfrm flipH="1">
                <a:off x="4099671" y="3469006"/>
                <a:ext cx="489585"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2" name="AutoShape 59"/>
              <p:cNvCxnSpPr>
                <a:cxnSpLocks noChangeShapeType="1"/>
              </p:cNvCxnSpPr>
              <p:nvPr/>
            </p:nvCxnSpPr>
            <p:spPr bwMode="auto">
              <a:xfrm flipH="1" flipV="1">
                <a:off x="4100941" y="3374391"/>
                <a:ext cx="0" cy="9969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3" name="AutoShape 60"/>
              <p:cNvCxnSpPr>
                <a:cxnSpLocks noChangeShapeType="1"/>
              </p:cNvCxnSpPr>
              <p:nvPr/>
            </p:nvCxnSpPr>
            <p:spPr bwMode="auto">
              <a:xfrm flipH="1">
                <a:off x="3617071" y="3383281"/>
                <a:ext cx="489585"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4" name="AutoShape 61"/>
              <p:cNvCxnSpPr>
                <a:cxnSpLocks noChangeShapeType="1"/>
              </p:cNvCxnSpPr>
              <p:nvPr/>
            </p:nvCxnSpPr>
            <p:spPr bwMode="auto">
              <a:xfrm flipH="1" flipV="1">
                <a:off x="3617706" y="3289301"/>
                <a:ext cx="0" cy="9969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5" name="AutoShape 62"/>
              <p:cNvCxnSpPr>
                <a:cxnSpLocks noChangeShapeType="1"/>
              </p:cNvCxnSpPr>
              <p:nvPr/>
            </p:nvCxnSpPr>
            <p:spPr bwMode="auto">
              <a:xfrm flipH="1">
                <a:off x="3131296" y="3298191"/>
                <a:ext cx="489585"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cxnSp>
          <p:nvCxnSpPr>
            <p:cNvPr id="73" name="AutoShape 82"/>
            <p:cNvCxnSpPr>
              <a:cxnSpLocks noChangeShapeType="1"/>
            </p:cNvCxnSpPr>
            <p:nvPr/>
          </p:nvCxnSpPr>
          <p:spPr bwMode="auto">
            <a:xfrm flipV="1">
              <a:off x="6766078" y="3984461"/>
              <a:ext cx="0" cy="21269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sp>
        <p:nvSpPr>
          <p:cNvPr id="121" name="Rectangle 75" descr=" 10%"/>
          <p:cNvSpPr>
            <a:spLocks noChangeArrowheads="1"/>
          </p:cNvSpPr>
          <p:nvPr/>
        </p:nvSpPr>
        <p:spPr bwMode="auto">
          <a:xfrm>
            <a:off x="2558233" y="2511670"/>
            <a:ext cx="3813588" cy="1080352"/>
          </a:xfrm>
          <a:prstGeom prst="rect">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2" name="Rectangle 75" descr=" 10%"/>
          <p:cNvSpPr>
            <a:spLocks noChangeArrowheads="1"/>
          </p:cNvSpPr>
          <p:nvPr/>
        </p:nvSpPr>
        <p:spPr bwMode="auto">
          <a:xfrm>
            <a:off x="2579448" y="2549114"/>
            <a:ext cx="3813588" cy="1080352"/>
          </a:xfrm>
          <a:prstGeom prst="rect">
            <a:avLst/>
          </a:prstGeom>
          <a:solidFill>
            <a:schemeClr val="tx1">
              <a:lumMod val="50000"/>
              <a:lumOff val="50000"/>
              <a:alpha val="68000"/>
            </a:schemeClr>
          </a:solidFill>
          <a:ln>
            <a:noFill/>
          </a:ln>
        </p:spPr>
        <p:txBody>
          <a:bodyPr rot="0" vert="horz" wrap="square" lIns="74295" tIns="8890" rIns="74295" bIns="889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endParaRPr>
          </a:p>
        </p:txBody>
      </p:sp>
      <p:sp>
        <p:nvSpPr>
          <p:cNvPr id="123" name="正方形/長方形 122"/>
          <p:cNvSpPr/>
          <p:nvPr/>
        </p:nvSpPr>
        <p:spPr>
          <a:xfrm>
            <a:off x="2561816" y="2529342"/>
            <a:ext cx="6423201" cy="1436649"/>
          </a:xfrm>
          <a:prstGeom prst="rect">
            <a:avLst/>
          </a:prstGeom>
          <a:solidFill>
            <a:schemeClr val="tx1">
              <a:alpha val="16000"/>
            </a:schemeClr>
          </a:solidFill>
          <a:ln w="2540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4" name="Text Box 66">
            <a:extLst>
              <a:ext uri="{FF2B5EF4-FFF2-40B4-BE49-F238E27FC236}">
                <a16:creationId xmlns:a16="http://schemas.microsoft.com/office/drawing/2014/main" id="{772CB729-457A-4F10-BE18-52A4B0AB8BD7}"/>
              </a:ext>
            </a:extLst>
          </p:cNvPr>
          <p:cNvSpPr txBox="1">
            <a:spLocks noChangeArrowheads="1"/>
          </p:cNvSpPr>
          <p:nvPr/>
        </p:nvSpPr>
        <p:spPr bwMode="auto">
          <a:xfrm>
            <a:off x="5811931" y="4153465"/>
            <a:ext cx="900003" cy="342999"/>
          </a:xfrm>
          <a:prstGeom prst="rect">
            <a:avLst/>
          </a:prstGeom>
          <a:solidFill>
            <a:sysClr val="window" lastClr="FFFFFF">
              <a:lumMod val="100000"/>
              <a:lumOff val="0"/>
            </a:sysClr>
          </a:solidFill>
          <a:ln w="9525">
            <a:solidFill>
              <a:sysClr val="windowText" lastClr="000000">
                <a:lumMod val="100000"/>
                <a:lumOff val="0"/>
              </a:sysClr>
            </a:solidFill>
            <a:miter lim="800000"/>
            <a:headEnd/>
            <a:tailEnd/>
          </a:ln>
        </p:spPr>
        <p:txBody>
          <a:bodyPr rot="0" vert="horz" wrap="square" lIns="91440" tIns="18000" rIns="91440" bIns="1800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noProof="0" dirty="0">
                <a:solidFill>
                  <a:sysClr val="windowText" lastClr="000000"/>
                </a:solidFill>
                <a:latin typeface="游明朝" panose="02020400000000000000" pitchFamily="18" charset="-128"/>
                <a:ea typeface="BIZ UDPゴシック" panose="020B0400000000000000" pitchFamily="50" charset="-128"/>
                <a:cs typeface="Times New Roman" panose="02020603050405020304" pitchFamily="18" charset="0"/>
              </a:rPr>
              <a:t>条例</a:t>
            </a:r>
            <a:endParaRPr kumimoji="0" lang="ja-JP" altLang="en-US" sz="105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5" name="Text Box 66">
            <a:extLst>
              <a:ext uri="{FF2B5EF4-FFF2-40B4-BE49-F238E27FC236}">
                <a16:creationId xmlns:a16="http://schemas.microsoft.com/office/drawing/2014/main" id="{772CB729-457A-4F10-BE18-52A4B0AB8BD7}"/>
              </a:ext>
            </a:extLst>
          </p:cNvPr>
          <p:cNvSpPr txBox="1">
            <a:spLocks noChangeArrowheads="1"/>
          </p:cNvSpPr>
          <p:nvPr/>
        </p:nvSpPr>
        <p:spPr bwMode="auto">
          <a:xfrm>
            <a:off x="3837643" y="2832989"/>
            <a:ext cx="1024306" cy="342999"/>
          </a:xfrm>
          <a:prstGeom prst="rect">
            <a:avLst/>
          </a:prstGeom>
          <a:solidFill>
            <a:sysClr val="window" lastClr="FFFFFF">
              <a:lumMod val="100000"/>
              <a:lumOff val="0"/>
            </a:sysClr>
          </a:solidFill>
          <a:ln w="9525">
            <a:solidFill>
              <a:sysClr val="windowText" lastClr="000000">
                <a:lumMod val="100000"/>
                <a:lumOff val="0"/>
              </a:sysClr>
            </a:solidFill>
            <a:miter lim="800000"/>
            <a:headEnd/>
            <a:tailEnd/>
          </a:ln>
        </p:spPr>
        <p:txBody>
          <a:bodyPr rot="0" vert="horz" wrap="square" lIns="91440" tIns="18000" rIns="91440" bIns="1800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noProof="0" dirty="0">
                <a:solidFill>
                  <a:sysClr val="windowText" lastClr="000000"/>
                </a:solidFill>
                <a:latin typeface="游明朝" panose="02020400000000000000" pitchFamily="18" charset="-128"/>
                <a:ea typeface="BIZ UDPゴシック" panose="020B0400000000000000" pitchFamily="50" charset="-128"/>
                <a:cs typeface="Times New Roman" panose="02020603050405020304" pitchFamily="18" charset="0"/>
              </a:rPr>
              <a:t>大防法</a:t>
            </a:r>
            <a:endParaRPr kumimoji="0" lang="ja-JP" altLang="en-US" sz="105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6" name="Text Box 66"/>
          <p:cNvSpPr txBox="1">
            <a:spLocks noChangeArrowheads="1"/>
          </p:cNvSpPr>
          <p:nvPr/>
        </p:nvSpPr>
        <p:spPr bwMode="auto">
          <a:xfrm>
            <a:off x="7892768" y="3087590"/>
            <a:ext cx="983941" cy="358251"/>
          </a:xfrm>
          <a:prstGeom prst="rect">
            <a:avLst/>
          </a:prstGeom>
          <a:solidFill>
            <a:schemeClr val="bg1"/>
          </a:solidFill>
          <a:ln w="9525">
            <a:solidFill>
              <a:sysClr val="windowText" lastClr="000000">
                <a:lumMod val="100000"/>
                <a:lumOff val="0"/>
              </a:sysClr>
            </a:solidFill>
            <a:miter lim="800000"/>
            <a:headEnd/>
            <a:tailEnd/>
          </a:ln>
        </p:spPr>
        <p:txBody>
          <a:bodyPr rot="0" vert="horz" wrap="square" lIns="91440" tIns="18000" rIns="91440" bIns="1800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適正管理</a:t>
            </a:r>
            <a:endParaRPr kumimoji="0" lang="en-US" altLang="ja-JP" sz="1050"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050" kern="100" dirty="0">
                <a:solidFill>
                  <a:sysClr val="windowText" lastClr="000000"/>
                </a:solidFill>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050" kern="100" dirty="0">
                <a:solidFill>
                  <a:sysClr val="windowText" lastClr="000000"/>
                </a:solidFill>
                <a:latin typeface="游明朝" panose="02020400000000000000" pitchFamily="18" charset="-128"/>
                <a:ea typeface="BIZ UDPゴシック" panose="020B0400000000000000" pitchFamily="50" charset="-128"/>
                <a:cs typeface="Times New Roman" panose="02020603050405020304" pitchFamily="18" charset="0"/>
              </a:rPr>
              <a:t>事業者単位</a:t>
            </a:r>
            <a:endParaRPr lang="ja-JP" altLang="en-US" sz="1050" kern="100" dirty="0">
              <a:solidFill>
                <a:sysClr val="windowText" lastClr="000000"/>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7" name="Rectangle 68" descr=" 10%"/>
          <p:cNvSpPr>
            <a:spLocks noChangeArrowheads="1"/>
          </p:cNvSpPr>
          <p:nvPr/>
        </p:nvSpPr>
        <p:spPr bwMode="auto">
          <a:xfrm>
            <a:off x="251414" y="6237259"/>
            <a:ext cx="417825" cy="287217"/>
          </a:xfrm>
          <a:prstGeom prst="rect">
            <a:avLst/>
          </a:prstGeom>
          <a:pattFill prst="pct10">
            <a:fgClr>
              <a:srgbClr val="000000"/>
            </a:fgClr>
            <a:bgClr>
              <a:srgbClr val="FFFFFF"/>
            </a:bgClr>
          </a:pattFill>
          <a:ln w="9525">
            <a:solidFill>
              <a:schemeClr val="tx1"/>
            </a:solidFill>
            <a:miter lim="800000"/>
            <a:headEnd/>
            <a:tailEnd/>
          </a:ln>
        </p:spPr>
        <p:txBody>
          <a:bodyPr rot="0" vert="horz" wrap="square" lIns="74295" tIns="8890" rIns="74295" bIns="889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8" name="正方形/長方形 127"/>
          <p:cNvSpPr/>
          <p:nvPr/>
        </p:nvSpPr>
        <p:spPr>
          <a:xfrm>
            <a:off x="266392" y="5831893"/>
            <a:ext cx="391585" cy="274240"/>
          </a:xfrm>
          <a:prstGeom prst="rect">
            <a:avLst/>
          </a:prstGeom>
          <a:solidFill>
            <a:schemeClr val="tx1">
              <a:alpha val="16000"/>
            </a:schemeClr>
          </a:solidFill>
          <a:ln w="12700" cmpd="sng">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9" name="Rectangle 75" descr=" 10%"/>
          <p:cNvSpPr>
            <a:spLocks noChangeArrowheads="1"/>
          </p:cNvSpPr>
          <p:nvPr/>
        </p:nvSpPr>
        <p:spPr bwMode="auto">
          <a:xfrm>
            <a:off x="260867" y="5477335"/>
            <a:ext cx="413959" cy="242965"/>
          </a:xfrm>
          <a:prstGeom prst="rect">
            <a:avLst/>
          </a:prstGeom>
          <a:solidFill>
            <a:schemeClr val="tx1">
              <a:lumMod val="50000"/>
              <a:lumOff val="50000"/>
              <a:alpha val="94000"/>
            </a:schemeClr>
          </a:solidFill>
          <a:ln>
            <a:solidFill>
              <a:schemeClr val="tx1"/>
            </a:solidFill>
          </a:ln>
        </p:spPr>
        <p:txBody>
          <a:bodyPr rot="0" vert="horz" wrap="square" lIns="74295" tIns="8890" rIns="74295" bIns="889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0" name="角丸四角形吹き出し 129"/>
          <p:cNvSpPr/>
          <p:nvPr/>
        </p:nvSpPr>
        <p:spPr>
          <a:xfrm>
            <a:off x="6564774" y="2323416"/>
            <a:ext cx="1122486" cy="754489"/>
          </a:xfrm>
          <a:prstGeom prst="wedgeRoundRectCallout">
            <a:avLst>
              <a:gd name="adj1" fmla="val -116530"/>
              <a:gd name="adj2" fmla="val 766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b="1" dirty="0">
                <a:latin typeface="BIZ UDPゴシック" panose="020B0400000000000000" pitchFamily="50" charset="-128"/>
                <a:ea typeface="BIZ UDPゴシック" panose="020B0400000000000000" pitchFamily="50" charset="-128"/>
              </a:rPr>
              <a:t>大防法・条例・適正管理のすべての対象となる</a:t>
            </a:r>
          </a:p>
        </p:txBody>
      </p:sp>
      <p:sp>
        <p:nvSpPr>
          <p:cNvPr id="131" name="テキスト ボックス 130"/>
          <p:cNvSpPr txBox="1"/>
          <p:nvPr/>
        </p:nvSpPr>
        <p:spPr>
          <a:xfrm>
            <a:off x="663059" y="5822900"/>
            <a:ext cx="2031325" cy="369332"/>
          </a:xfrm>
          <a:prstGeom prst="rect">
            <a:avLst/>
          </a:prstGeom>
          <a:noFill/>
        </p:spPr>
        <p:txBody>
          <a:bodyPr wrap="none" rtlCol="0">
            <a:spAutoFit/>
          </a:bodyPr>
          <a:lstStyle/>
          <a:p>
            <a:r>
              <a:rPr kumimoji="1" lang="ja-JP" altLang="en-US" sz="900" dirty="0"/>
              <a:t>化管法・条例による適正管理の対象</a:t>
            </a:r>
            <a:endParaRPr kumimoji="1" lang="en-US" altLang="ja-JP" sz="900" dirty="0"/>
          </a:p>
          <a:p>
            <a:r>
              <a:rPr kumimoji="1" lang="en-US" altLang="ja-JP" sz="900" dirty="0"/>
              <a:t>※</a:t>
            </a:r>
            <a:r>
              <a:rPr kumimoji="1" lang="ja-JP" altLang="en-US" sz="900" dirty="0"/>
              <a:t>従業員数</a:t>
            </a:r>
            <a:r>
              <a:rPr kumimoji="1" lang="en-US" altLang="ja-JP" sz="900" dirty="0"/>
              <a:t>21</a:t>
            </a:r>
            <a:r>
              <a:rPr kumimoji="1" lang="ja-JP" altLang="en-US" sz="900" dirty="0"/>
              <a:t>人以上等の製造業等</a:t>
            </a:r>
          </a:p>
        </p:txBody>
      </p:sp>
      <p:sp>
        <p:nvSpPr>
          <p:cNvPr id="132" name="テキスト ボックス 131"/>
          <p:cNvSpPr txBox="1"/>
          <p:nvPr/>
        </p:nvSpPr>
        <p:spPr>
          <a:xfrm>
            <a:off x="662845" y="5437896"/>
            <a:ext cx="1685077" cy="230832"/>
          </a:xfrm>
          <a:prstGeom prst="rect">
            <a:avLst/>
          </a:prstGeom>
          <a:noFill/>
        </p:spPr>
        <p:txBody>
          <a:bodyPr wrap="none" rtlCol="0">
            <a:spAutoFit/>
          </a:bodyPr>
          <a:lstStyle/>
          <a:p>
            <a:r>
              <a:rPr kumimoji="1" lang="ja-JP" altLang="en-US" sz="900" dirty="0"/>
              <a:t>大気汚染防止法届出対象施設</a:t>
            </a:r>
          </a:p>
        </p:txBody>
      </p:sp>
      <p:sp>
        <p:nvSpPr>
          <p:cNvPr id="133" name="テキスト ボックス 132"/>
          <p:cNvSpPr txBox="1"/>
          <p:nvPr/>
        </p:nvSpPr>
        <p:spPr>
          <a:xfrm>
            <a:off x="688809" y="6270460"/>
            <a:ext cx="1800493" cy="230832"/>
          </a:xfrm>
          <a:prstGeom prst="rect">
            <a:avLst/>
          </a:prstGeom>
          <a:noFill/>
        </p:spPr>
        <p:txBody>
          <a:bodyPr wrap="none" rtlCol="0">
            <a:spAutoFit/>
          </a:bodyPr>
          <a:lstStyle/>
          <a:p>
            <a:r>
              <a:rPr kumimoji="1" lang="ja-JP" altLang="en-US" sz="900" dirty="0"/>
              <a:t>生活環境保全条例届出対象施設</a:t>
            </a:r>
          </a:p>
        </p:txBody>
      </p:sp>
    </p:spTree>
    <p:extLst>
      <p:ext uri="{BB962C8B-B14F-4D97-AF65-F5344CB8AC3E}">
        <p14:creationId xmlns:p14="http://schemas.microsoft.com/office/powerpoint/2010/main" val="576140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079CC85-0B57-4247-A8FC-6AA37A9600D7}"/>
              </a:ext>
            </a:extLst>
          </p:cNvPr>
          <p:cNvSpPr>
            <a:spLocks noGrp="1"/>
          </p:cNvSpPr>
          <p:nvPr>
            <p:ph type="title"/>
          </p:nvPr>
        </p:nvSpPr>
        <p:spPr>
          <a:xfrm>
            <a:off x="1083470" y="609600"/>
            <a:ext cx="6984793" cy="734351"/>
          </a:xfrm>
        </p:spPr>
        <p:txBody>
          <a:bodyPr>
            <a:normAutofit/>
          </a:bodyPr>
          <a:lstStyle/>
          <a:p>
            <a:r>
              <a:rPr lang="ja-JP" altLang="en-US" dirty="0">
                <a:latin typeface="BIZ UDPゴシック" panose="020B0400000000000000" pitchFamily="50" charset="-128"/>
                <a:ea typeface="BIZ UDPゴシック" panose="020B0400000000000000" pitchFamily="50" charset="-128"/>
              </a:rPr>
              <a:t>届出工場制度の概要①</a:t>
            </a:r>
            <a:endParaRPr kumimoji="1" lang="ja-JP" altLang="en-US" dirty="0">
              <a:latin typeface="BIZ UDPゴシック" panose="020B0400000000000000" pitchFamily="50" charset="-128"/>
              <a:ea typeface="BIZ UDPゴシック" panose="020B0400000000000000" pitchFamily="50" charset="-128"/>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コンテンツ プレースホルダー 2">
            <a:extLst>
              <a:ext uri="{FF2B5EF4-FFF2-40B4-BE49-F238E27FC236}">
                <a16:creationId xmlns:a16="http://schemas.microsoft.com/office/drawing/2014/main" id="{1D2A649D-BFAA-4338-B463-F88457F56B6B}"/>
              </a:ext>
            </a:extLst>
          </p:cNvPr>
          <p:cNvSpPr>
            <a:spLocks noGrp="1"/>
          </p:cNvSpPr>
          <p:nvPr>
            <p:ph idx="1"/>
          </p:nvPr>
        </p:nvSpPr>
        <p:spPr>
          <a:xfrm>
            <a:off x="1083470" y="1449388"/>
            <a:ext cx="8457934" cy="1160240"/>
          </a:xfrm>
        </p:spPr>
        <p:txBody>
          <a:bodyPr>
            <a:normAutofit fontScale="92500" lnSpcReduction="20000"/>
          </a:bodyPr>
          <a:lstStyle/>
          <a:p>
            <a:pPr marL="0" indent="0">
              <a:buNone/>
            </a:pPr>
            <a:r>
              <a:rPr lang="ja-JP" altLang="en-US" b="1" dirty="0">
                <a:latin typeface="BIZ UDPゴシック" panose="020B0400000000000000" pitchFamily="50" charset="-128"/>
                <a:ea typeface="BIZ UDPゴシック" panose="020B0400000000000000" pitchFamily="50" charset="-128"/>
              </a:rPr>
              <a:t>〇考え方</a:t>
            </a:r>
            <a:endParaRPr lang="en-US" altLang="ja-JP" b="1"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排出量に占める割合が高い「塗装」のうち、特に大規模な工場に対して、工場全体の許容排出量基準による規制を実施。</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b="1" dirty="0">
                <a:latin typeface="BIZ UDPゴシック" panose="020B0400000000000000" pitchFamily="50" charset="-128"/>
                <a:ea typeface="BIZ UDPゴシック" panose="020B0400000000000000" pitchFamily="50" charset="-128"/>
              </a:rPr>
              <a:t>〇対象工場</a:t>
            </a:r>
            <a:endParaRPr lang="ja-JP" altLang="ja-JP" b="1" dirty="0">
              <a:latin typeface="BIZ UDPゴシック" panose="020B0400000000000000" pitchFamily="50" charset="-128"/>
              <a:ea typeface="BIZ UDPゴシック" panose="020B0400000000000000" pitchFamily="50" charset="-128"/>
            </a:endParaRPr>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表 9">
            <a:extLst>
              <a:ext uri="{FF2B5EF4-FFF2-40B4-BE49-F238E27FC236}">
                <a16:creationId xmlns:a16="http://schemas.microsoft.com/office/drawing/2014/main" id="{8CC4DC85-9B6E-4223-BAC8-9A555AA0729E}"/>
              </a:ext>
            </a:extLst>
          </p:cNvPr>
          <p:cNvGraphicFramePr>
            <a:graphicFrameLocks noGrp="1"/>
          </p:cNvGraphicFramePr>
          <p:nvPr>
            <p:extLst>
              <p:ext uri="{D42A27DB-BD31-4B8C-83A1-F6EECF244321}">
                <p14:modId xmlns:p14="http://schemas.microsoft.com/office/powerpoint/2010/main" val="803632300"/>
              </p:ext>
            </p:extLst>
          </p:nvPr>
        </p:nvGraphicFramePr>
        <p:xfrm>
          <a:off x="1297288" y="2566740"/>
          <a:ext cx="8244116" cy="3978882"/>
        </p:xfrm>
        <a:graphic>
          <a:graphicData uri="http://schemas.openxmlformats.org/drawingml/2006/table">
            <a:tbl>
              <a:tblPr firstRow="1" firstCol="1" bandRow="1">
                <a:tableStyleId>{2D5ABB26-0587-4C30-8999-92F81FD0307C}</a:tableStyleId>
              </a:tblPr>
              <a:tblGrid>
                <a:gridCol w="8244116">
                  <a:extLst>
                    <a:ext uri="{9D8B030D-6E8A-4147-A177-3AD203B41FA5}">
                      <a16:colId xmlns:a16="http://schemas.microsoft.com/office/drawing/2014/main" val="1584954464"/>
                    </a:ext>
                  </a:extLst>
                </a:gridCol>
              </a:tblGrid>
              <a:tr h="3978882">
                <a:tc>
                  <a:txBody>
                    <a:bodyPr/>
                    <a:lstStyle/>
                    <a:p>
                      <a:pPr algn="just" latinLnBrk="0">
                        <a:lnSpc>
                          <a:spcPct val="100000"/>
                        </a:lnSpc>
                        <a:spcAft>
                          <a:spcPts val="0"/>
                        </a:spcAft>
                      </a:pPr>
                      <a:r>
                        <a:rPr lang="ja-JP" sz="1400" kern="100" spc="0" dirty="0">
                          <a:effectLst/>
                          <a:latin typeface="BIZ UDPゴシック" panose="020B0400000000000000" pitchFamily="50" charset="-128"/>
                          <a:ea typeface="BIZ UDPゴシック" panose="020B0400000000000000" pitchFamily="50" charset="-128"/>
                        </a:rPr>
                        <a:t>工場内に設置されている塗装施設（指定揮発性有機化合物発生施設）において被塗物の表面に形成される</a:t>
                      </a:r>
                      <a:r>
                        <a:rPr lang="ja-JP" sz="1400" u="sng" kern="100" spc="0" dirty="0">
                          <a:effectLst/>
                          <a:latin typeface="BIZ UDPゴシック" panose="020B0400000000000000" pitchFamily="50" charset="-128"/>
                          <a:ea typeface="BIZ UDPゴシック" panose="020B0400000000000000" pitchFamily="50" charset="-128"/>
                        </a:rPr>
                        <a:t>塗膜の乾燥後の量</a:t>
                      </a:r>
                      <a:r>
                        <a:rPr lang="ja-JP" sz="1400" kern="100" spc="0" dirty="0">
                          <a:effectLst/>
                          <a:latin typeface="BIZ UDPゴシック" panose="020B0400000000000000" pitchFamily="50" charset="-128"/>
                          <a:ea typeface="BIZ UDPゴシック" panose="020B0400000000000000" pitchFamily="50" charset="-128"/>
                        </a:rPr>
                        <a:t>で、次の式により塗装ラインごとに算出した合計量の最大値が</a:t>
                      </a:r>
                      <a:r>
                        <a:rPr lang="en-US" altLang="ja-JP" sz="1400" kern="100" spc="0" dirty="0">
                          <a:effectLst/>
                          <a:latin typeface="BIZ UDPゴシック" panose="020B0400000000000000" pitchFamily="50" charset="-128"/>
                          <a:ea typeface="BIZ UDPゴシック" panose="020B0400000000000000" pitchFamily="50" charset="-128"/>
                        </a:rPr>
                        <a:t>15L/h</a:t>
                      </a:r>
                      <a:r>
                        <a:rPr lang="ja-JP" sz="1400" kern="100" spc="0" dirty="0">
                          <a:effectLst/>
                          <a:latin typeface="BIZ UDPゴシック" panose="020B0400000000000000" pitchFamily="50" charset="-128"/>
                          <a:ea typeface="BIZ UDPゴシック" panose="020B0400000000000000" pitchFamily="50" charset="-128"/>
                        </a:rPr>
                        <a:t>以上の工場</a:t>
                      </a:r>
                      <a:endParaRPr lang="ja-JP" sz="1400" kern="100" spc="10" dirty="0">
                        <a:effectLst/>
                        <a:latin typeface="BIZ UDPゴシック" panose="020B0400000000000000" pitchFamily="50" charset="-128"/>
                        <a:ea typeface="BIZ UDPゴシック" panose="020B0400000000000000" pitchFamily="50" charset="-128"/>
                      </a:endParaRPr>
                    </a:p>
                    <a:p>
                      <a:pPr algn="ctr" latinLnBrk="0">
                        <a:lnSpc>
                          <a:spcPct val="100000"/>
                        </a:lnSpc>
                        <a:spcBef>
                          <a:spcPts val="600"/>
                        </a:spcBef>
                        <a:spcAft>
                          <a:spcPts val="600"/>
                        </a:spcAft>
                      </a:pPr>
                      <a:r>
                        <a:rPr lang="ja-JP" sz="1400" kern="100" spc="0" dirty="0">
                          <a:effectLst/>
                          <a:latin typeface="BIZ UDPゴシック" panose="020B0400000000000000" pitchFamily="50" charset="-128"/>
                          <a:ea typeface="BIZ UDPゴシック" panose="020B0400000000000000" pitchFamily="50" charset="-128"/>
                        </a:rPr>
                        <a:t>Ｐｃ＝Σ（Ｓ×ｔ×１０</a:t>
                      </a:r>
                      <a:r>
                        <a:rPr lang="ja-JP" sz="1400" kern="100" spc="0" baseline="30000" dirty="0">
                          <a:effectLst/>
                          <a:latin typeface="BIZ UDPゴシック" panose="020B0400000000000000" pitchFamily="50" charset="-128"/>
                          <a:ea typeface="BIZ UDPゴシック" panose="020B0400000000000000" pitchFamily="50" charset="-128"/>
                        </a:rPr>
                        <a:t>－３</a:t>
                      </a:r>
                      <a:r>
                        <a:rPr lang="ja-JP" sz="1400" kern="100" spc="0" dirty="0">
                          <a:effectLst/>
                          <a:latin typeface="BIZ UDPゴシック" panose="020B0400000000000000" pitchFamily="50" charset="-128"/>
                          <a:ea typeface="BIZ UDPゴシック" panose="020B0400000000000000" pitchFamily="50" charset="-128"/>
                        </a:rPr>
                        <a:t>×Ｅ）</a:t>
                      </a:r>
                      <a:endParaRPr lang="ja-JP" sz="1400" kern="100" spc="10" dirty="0">
                        <a:effectLst/>
                        <a:latin typeface="BIZ UDPゴシック" panose="020B0400000000000000" pitchFamily="50" charset="-128"/>
                        <a:ea typeface="BIZ UDPゴシック" panose="020B0400000000000000" pitchFamily="50" charset="-128"/>
                      </a:endParaRPr>
                    </a:p>
                    <a:p>
                      <a:pPr algn="just" latinLnBrk="0">
                        <a:lnSpc>
                          <a:spcPct val="100000"/>
                        </a:lnSpc>
                        <a:spcAft>
                          <a:spcPts val="0"/>
                        </a:spcAft>
                      </a:pPr>
                      <a:r>
                        <a:rPr lang="ja-JP" sz="1400" kern="100" spc="0" dirty="0">
                          <a:effectLst/>
                          <a:latin typeface="BIZ UDPゴシック" panose="020B0400000000000000" pitchFamily="50" charset="-128"/>
                          <a:ea typeface="BIZ UDPゴシック" panose="020B0400000000000000" pitchFamily="50" charset="-128"/>
                        </a:rPr>
                        <a:t>Ｐｃ：補正後の乾燥塗膜量（塗膜形成能力）（Ｌ／ｈ）</a:t>
                      </a:r>
                      <a:endParaRPr lang="ja-JP" sz="1400" kern="100" spc="10" dirty="0">
                        <a:effectLst/>
                        <a:latin typeface="BIZ UDPゴシック" panose="020B0400000000000000" pitchFamily="50" charset="-128"/>
                        <a:ea typeface="BIZ UDPゴシック" panose="020B0400000000000000" pitchFamily="50" charset="-128"/>
                      </a:endParaRPr>
                    </a:p>
                    <a:p>
                      <a:pPr algn="just" latinLnBrk="0">
                        <a:lnSpc>
                          <a:spcPct val="100000"/>
                        </a:lnSpc>
                        <a:spcAft>
                          <a:spcPts val="0"/>
                        </a:spcAft>
                      </a:pPr>
                      <a:r>
                        <a:rPr lang="ja-JP" sz="1400" kern="100" spc="0" dirty="0">
                          <a:effectLst/>
                          <a:latin typeface="BIZ UDPゴシック" panose="020B0400000000000000" pitchFamily="50" charset="-128"/>
                          <a:ea typeface="BIZ UDPゴシック" panose="020B0400000000000000" pitchFamily="50" charset="-128"/>
                        </a:rPr>
                        <a:t>Ｓ　：塗装施設ごとの被塗物の塗装面積（ｍ</a:t>
                      </a:r>
                      <a:r>
                        <a:rPr lang="ja-JP" sz="1400" kern="100" spc="0" baseline="30000" dirty="0">
                          <a:effectLst/>
                          <a:latin typeface="BIZ UDPゴシック" panose="020B0400000000000000" pitchFamily="50" charset="-128"/>
                          <a:ea typeface="BIZ UDPゴシック" panose="020B0400000000000000" pitchFamily="50" charset="-128"/>
                        </a:rPr>
                        <a:t>２</a:t>
                      </a:r>
                      <a:r>
                        <a:rPr lang="ja-JP" sz="1400" kern="100" spc="0" dirty="0">
                          <a:effectLst/>
                          <a:latin typeface="BIZ UDPゴシック" panose="020B0400000000000000" pitchFamily="50" charset="-128"/>
                          <a:ea typeface="BIZ UDPゴシック" panose="020B0400000000000000" pitchFamily="50" charset="-128"/>
                        </a:rPr>
                        <a:t>／ｈ）</a:t>
                      </a:r>
                      <a:endParaRPr lang="ja-JP" sz="1400" kern="100" spc="10" dirty="0">
                        <a:effectLst/>
                        <a:latin typeface="BIZ UDPゴシック" panose="020B0400000000000000" pitchFamily="50" charset="-128"/>
                        <a:ea typeface="BIZ UDPゴシック" panose="020B0400000000000000" pitchFamily="50" charset="-128"/>
                      </a:endParaRPr>
                    </a:p>
                    <a:p>
                      <a:pPr algn="just" latinLnBrk="0">
                        <a:lnSpc>
                          <a:spcPct val="100000"/>
                        </a:lnSpc>
                        <a:spcAft>
                          <a:spcPts val="0"/>
                        </a:spcAft>
                      </a:pPr>
                      <a:r>
                        <a:rPr lang="ja-JP" sz="1400" kern="100" spc="0" dirty="0">
                          <a:effectLst/>
                          <a:latin typeface="BIZ UDPゴシック" panose="020B0400000000000000" pitchFamily="50" charset="-128"/>
                          <a:ea typeface="BIZ UDPゴシック" panose="020B0400000000000000" pitchFamily="50" charset="-128"/>
                        </a:rPr>
                        <a:t>ｔ　：塗装施設ごとの被塗物の表面に形成される塗膜の乾燥後の厚さ（μｍ）</a:t>
                      </a:r>
                      <a:endParaRPr lang="ja-JP" sz="1400" kern="100" spc="10" dirty="0">
                        <a:effectLst/>
                        <a:latin typeface="BIZ UDPゴシック" panose="020B0400000000000000" pitchFamily="50" charset="-128"/>
                        <a:ea typeface="BIZ UDPゴシック" panose="020B0400000000000000" pitchFamily="50" charset="-128"/>
                      </a:endParaRPr>
                    </a:p>
                    <a:p>
                      <a:pPr algn="just" latinLnBrk="0">
                        <a:lnSpc>
                          <a:spcPct val="100000"/>
                        </a:lnSpc>
                        <a:spcAft>
                          <a:spcPts val="0"/>
                        </a:spcAft>
                      </a:pPr>
                      <a:r>
                        <a:rPr lang="ja-JP" sz="1400" kern="100" spc="0" dirty="0">
                          <a:effectLst/>
                          <a:latin typeface="BIZ UDPゴシック" panose="020B0400000000000000" pitchFamily="50" charset="-128"/>
                          <a:ea typeface="BIZ UDPゴシック" panose="020B0400000000000000" pitchFamily="50" charset="-128"/>
                        </a:rPr>
                        <a:t>Ｅ　：補正係数</a:t>
                      </a:r>
                      <a:endParaRPr lang="en-US" altLang="ja-JP" sz="1400" kern="100" spc="0" dirty="0">
                        <a:effectLst/>
                        <a:latin typeface="BIZ UDPゴシック" panose="020B0400000000000000" pitchFamily="50" charset="-128"/>
                        <a:ea typeface="BIZ UDPゴシック" panose="020B0400000000000000" pitchFamily="50" charset="-128"/>
                      </a:endParaRPr>
                    </a:p>
                    <a:p>
                      <a:pPr algn="just" latinLnBrk="0">
                        <a:lnSpc>
                          <a:spcPct val="100000"/>
                        </a:lnSpc>
                        <a:spcAft>
                          <a:spcPts val="0"/>
                        </a:spcAft>
                      </a:pPr>
                      <a:endParaRPr lang="en-US" altLang="ja-JP" sz="1400" kern="100" spc="0" dirty="0">
                        <a:effectLst/>
                        <a:latin typeface="BIZ UDPゴシック" panose="020B0400000000000000" pitchFamily="50" charset="-128"/>
                        <a:ea typeface="BIZ UDPゴシック" panose="020B0400000000000000" pitchFamily="50" charset="-128"/>
                      </a:endParaRPr>
                    </a:p>
                    <a:p>
                      <a:pPr algn="just" latinLnBrk="0">
                        <a:lnSpc>
                          <a:spcPct val="100000"/>
                        </a:lnSpc>
                        <a:spcAft>
                          <a:spcPts val="0"/>
                        </a:spcAft>
                      </a:pPr>
                      <a:r>
                        <a:rPr lang="en-US" altLang="ja-JP" sz="1400" kern="100" spc="0" dirty="0">
                          <a:effectLst/>
                          <a:latin typeface="BIZ UDPゴシック" panose="020B0400000000000000" pitchFamily="50" charset="-128"/>
                          <a:ea typeface="BIZ UDPゴシック" panose="020B0400000000000000" pitchFamily="50" charset="-128"/>
                        </a:rPr>
                        <a:t>【</a:t>
                      </a:r>
                      <a:r>
                        <a:rPr lang="ja-JP" altLang="en-US" sz="1400" kern="100" spc="0" dirty="0">
                          <a:effectLst/>
                          <a:latin typeface="BIZ UDPゴシック" panose="020B0400000000000000" pitchFamily="50" charset="-128"/>
                          <a:ea typeface="BIZ UDPゴシック" panose="020B0400000000000000" pitchFamily="50" charset="-128"/>
                        </a:rPr>
                        <a:t>補正係数</a:t>
                      </a:r>
                      <a:r>
                        <a:rPr lang="en-US" altLang="ja-JP" sz="1400" kern="100" spc="0" dirty="0">
                          <a:effectLst/>
                          <a:latin typeface="BIZ UDPゴシック" panose="020B0400000000000000" pitchFamily="50" charset="-128"/>
                          <a:ea typeface="BIZ UDPゴシック" panose="020B0400000000000000" pitchFamily="50" charset="-128"/>
                        </a:rPr>
                        <a:t>】</a:t>
                      </a:r>
                    </a:p>
                    <a:p>
                      <a:pPr algn="just" latinLnBrk="0">
                        <a:lnSpc>
                          <a:spcPct val="100000"/>
                        </a:lnSpc>
                        <a:spcAft>
                          <a:spcPts val="0"/>
                        </a:spcAft>
                      </a:pPr>
                      <a:endParaRPr lang="en-US" altLang="ja-JP" sz="1400" kern="100" spc="0" dirty="0">
                        <a:effectLst/>
                        <a:latin typeface="BIZ UDPゴシック" panose="020B0400000000000000" pitchFamily="50" charset="-128"/>
                        <a:ea typeface="BIZ UDPゴシック" panose="020B0400000000000000" pitchFamily="50" charset="-128"/>
                      </a:endParaRPr>
                    </a:p>
                    <a:p>
                      <a:pPr algn="just" latinLnBrk="0">
                        <a:lnSpc>
                          <a:spcPct val="100000"/>
                        </a:lnSpc>
                        <a:spcAft>
                          <a:spcPts val="0"/>
                        </a:spcAft>
                      </a:pPr>
                      <a:endParaRPr lang="en-US" altLang="ja-JP" sz="1400" kern="100" spc="0" dirty="0">
                        <a:effectLst/>
                        <a:latin typeface="BIZ UDPゴシック" panose="020B0400000000000000" pitchFamily="50" charset="-128"/>
                        <a:ea typeface="BIZ UDPゴシック" panose="020B0400000000000000" pitchFamily="50" charset="-128"/>
                      </a:endParaRPr>
                    </a:p>
                    <a:p>
                      <a:pPr algn="just" latinLnBrk="0">
                        <a:lnSpc>
                          <a:spcPct val="100000"/>
                        </a:lnSpc>
                        <a:spcAft>
                          <a:spcPts val="0"/>
                        </a:spcAft>
                      </a:pPr>
                      <a:endParaRPr lang="en-US" altLang="ja-JP" sz="1400" kern="100" spc="0" dirty="0">
                        <a:effectLst/>
                        <a:latin typeface="BIZ UDPゴシック" panose="020B0400000000000000" pitchFamily="50" charset="-128"/>
                        <a:ea typeface="BIZ UDPゴシック" panose="020B0400000000000000" pitchFamily="50" charset="-128"/>
                      </a:endParaRPr>
                    </a:p>
                    <a:p>
                      <a:pPr algn="just" latinLnBrk="0">
                        <a:lnSpc>
                          <a:spcPct val="100000"/>
                        </a:lnSpc>
                        <a:spcAft>
                          <a:spcPts val="0"/>
                        </a:spcAft>
                      </a:pPr>
                      <a:endParaRPr lang="en-US" altLang="ja-JP" sz="1400" kern="100" spc="0" dirty="0">
                        <a:effectLst/>
                        <a:latin typeface="BIZ UDPゴシック" panose="020B0400000000000000" pitchFamily="50" charset="-128"/>
                        <a:ea typeface="BIZ UDPゴシック" panose="020B0400000000000000" pitchFamily="50" charset="-128"/>
                      </a:endParaRPr>
                    </a:p>
                    <a:p>
                      <a:pPr algn="just" latinLnBrk="0">
                        <a:lnSpc>
                          <a:spcPct val="100000"/>
                        </a:lnSpc>
                        <a:spcAft>
                          <a:spcPts val="0"/>
                        </a:spcAft>
                      </a:pPr>
                      <a:endParaRPr lang="en-US" altLang="ja-JP" sz="1400" kern="100" spc="0" dirty="0">
                        <a:effectLst/>
                        <a:latin typeface="BIZ UDPゴシック" panose="020B0400000000000000" pitchFamily="50" charset="-128"/>
                        <a:ea typeface="BIZ UDPゴシック" panose="020B0400000000000000" pitchFamily="50" charset="-128"/>
                      </a:endParaRPr>
                    </a:p>
                    <a:p>
                      <a:pPr algn="just" latinLnBrk="0">
                        <a:lnSpc>
                          <a:spcPct val="100000"/>
                        </a:lnSpc>
                        <a:spcAft>
                          <a:spcPts val="0"/>
                        </a:spcAft>
                      </a:pPr>
                      <a:endParaRPr lang="en-US" altLang="ja-JP" sz="1400" kern="100" spc="0" dirty="0">
                        <a:effectLst/>
                        <a:latin typeface="BIZ UDPゴシック" panose="020B0400000000000000" pitchFamily="50" charset="-128"/>
                        <a:ea typeface="BIZ UDPゴシック" panose="020B0400000000000000" pitchFamily="50" charset="-128"/>
                      </a:endParaRPr>
                    </a:p>
                    <a:p>
                      <a:pPr algn="just" latinLnBrk="0">
                        <a:lnSpc>
                          <a:spcPct val="100000"/>
                        </a:lnSpc>
                        <a:spcAft>
                          <a:spcPts val="0"/>
                        </a:spcAft>
                      </a:pPr>
                      <a:endParaRPr lang="en-US" altLang="ja-JP" sz="1400" kern="100" spc="0" dirty="0">
                        <a:effectLst/>
                        <a:latin typeface="BIZ UDPゴシック" panose="020B0400000000000000" pitchFamily="50" charset="-128"/>
                        <a:ea typeface="BIZ UDPゴシック" panose="020B0400000000000000" pitchFamily="50" charset="-128"/>
                      </a:endParaRPr>
                    </a:p>
                    <a:p>
                      <a:pPr algn="just" latinLnBrk="0">
                        <a:lnSpc>
                          <a:spcPct val="100000"/>
                        </a:lnSpc>
                        <a:spcAft>
                          <a:spcPts val="0"/>
                        </a:spcAft>
                      </a:pPr>
                      <a:endParaRPr lang="ja-JP" sz="140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5720" marR="45720"/>
                </a:tc>
                <a:extLst>
                  <a:ext uri="{0D108BD9-81ED-4DB2-BD59-A6C34878D82A}">
                    <a16:rowId xmlns:a16="http://schemas.microsoft.com/office/drawing/2014/main" val="3277725884"/>
                  </a:ext>
                </a:extLst>
              </a:tr>
            </a:tbl>
          </a:graphicData>
        </a:graphic>
      </p:graphicFrame>
      <p:graphicFrame>
        <p:nvGraphicFramePr>
          <p:cNvPr id="12" name="表 11">
            <a:extLst>
              <a:ext uri="{FF2B5EF4-FFF2-40B4-BE49-F238E27FC236}">
                <a16:creationId xmlns:a16="http://schemas.microsoft.com/office/drawing/2014/main" id="{66F94190-396B-416E-A717-99D526BF539E}"/>
              </a:ext>
            </a:extLst>
          </p:cNvPr>
          <p:cNvGraphicFramePr>
            <a:graphicFrameLocks noGrp="1"/>
          </p:cNvGraphicFramePr>
          <p:nvPr>
            <p:extLst>
              <p:ext uri="{D42A27DB-BD31-4B8C-83A1-F6EECF244321}">
                <p14:modId xmlns:p14="http://schemas.microsoft.com/office/powerpoint/2010/main" val="1077123190"/>
              </p:ext>
            </p:extLst>
          </p:nvPr>
        </p:nvGraphicFramePr>
        <p:xfrm>
          <a:off x="2422512" y="4405750"/>
          <a:ext cx="5645751" cy="1600200"/>
        </p:xfrm>
        <a:graphic>
          <a:graphicData uri="http://schemas.openxmlformats.org/drawingml/2006/table">
            <a:tbl>
              <a:tblPr firstRow="1" firstCol="1" bandRow="1">
                <a:tableStyleId>{5940675A-B579-460E-94D1-54222C63F5DA}</a:tableStyleId>
              </a:tblPr>
              <a:tblGrid>
                <a:gridCol w="989345">
                  <a:extLst>
                    <a:ext uri="{9D8B030D-6E8A-4147-A177-3AD203B41FA5}">
                      <a16:colId xmlns:a16="http://schemas.microsoft.com/office/drawing/2014/main" val="512933758"/>
                    </a:ext>
                  </a:extLst>
                </a:gridCol>
                <a:gridCol w="3798277">
                  <a:extLst>
                    <a:ext uri="{9D8B030D-6E8A-4147-A177-3AD203B41FA5}">
                      <a16:colId xmlns:a16="http://schemas.microsoft.com/office/drawing/2014/main" val="1143373727"/>
                    </a:ext>
                  </a:extLst>
                </a:gridCol>
                <a:gridCol w="858129">
                  <a:extLst>
                    <a:ext uri="{9D8B030D-6E8A-4147-A177-3AD203B41FA5}">
                      <a16:colId xmlns:a16="http://schemas.microsoft.com/office/drawing/2014/main" val="109883793"/>
                    </a:ext>
                  </a:extLst>
                </a:gridCol>
              </a:tblGrid>
              <a:tr h="144000">
                <a:tc>
                  <a:txBody>
                    <a:bodyPr/>
                    <a:lstStyle/>
                    <a:p>
                      <a:pPr algn="ctr" latinLnBrk="0">
                        <a:lnSpc>
                          <a:spcPct val="100000"/>
                        </a:lnSpc>
                        <a:spcAft>
                          <a:spcPts val="0"/>
                        </a:spcAft>
                      </a:pPr>
                      <a:r>
                        <a:rPr lang="ja-JP" sz="1050" kern="100" spc="0" dirty="0">
                          <a:effectLst/>
                          <a:latin typeface="BIZ UDPゴシック" panose="020B0400000000000000" pitchFamily="50" charset="-128"/>
                          <a:ea typeface="BIZ UDPゴシック" panose="020B0400000000000000" pitchFamily="50" charset="-128"/>
                        </a:rPr>
                        <a:t>塗料</a:t>
                      </a:r>
                      <a:endParaRPr lang="ja-JP" sz="105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tc>
                  <a:txBody>
                    <a:bodyPr/>
                    <a:lstStyle/>
                    <a:p>
                      <a:pPr algn="ctr" latinLnBrk="0">
                        <a:lnSpc>
                          <a:spcPct val="100000"/>
                        </a:lnSpc>
                        <a:spcAft>
                          <a:spcPts val="0"/>
                        </a:spcAft>
                      </a:pPr>
                      <a:r>
                        <a:rPr lang="ja-JP" sz="1050" kern="100" spc="0" dirty="0">
                          <a:effectLst/>
                          <a:latin typeface="BIZ UDPゴシック" panose="020B0400000000000000" pitchFamily="50" charset="-128"/>
                          <a:ea typeface="BIZ UDPゴシック" panose="020B0400000000000000" pitchFamily="50" charset="-128"/>
                        </a:rPr>
                        <a:t>塗装方法</a:t>
                      </a:r>
                      <a:endParaRPr lang="ja-JP" sz="105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tc>
                  <a:txBody>
                    <a:bodyPr/>
                    <a:lstStyle/>
                    <a:p>
                      <a:pPr algn="ctr" latinLnBrk="0">
                        <a:lnSpc>
                          <a:spcPct val="100000"/>
                        </a:lnSpc>
                        <a:spcAft>
                          <a:spcPts val="0"/>
                        </a:spcAft>
                      </a:pPr>
                      <a:r>
                        <a:rPr lang="ja-JP" sz="1050" kern="100" spc="0">
                          <a:effectLst/>
                          <a:latin typeface="BIZ UDPゴシック" panose="020B0400000000000000" pitchFamily="50" charset="-128"/>
                          <a:ea typeface="BIZ UDPゴシック" panose="020B0400000000000000" pitchFamily="50" charset="-128"/>
                        </a:rPr>
                        <a:t>補正係数</a:t>
                      </a:r>
                      <a:endParaRPr lang="ja-JP" sz="105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extLst>
                  <a:ext uri="{0D108BD9-81ED-4DB2-BD59-A6C34878D82A}">
                    <a16:rowId xmlns:a16="http://schemas.microsoft.com/office/drawing/2014/main" val="364250060"/>
                  </a:ext>
                </a:extLst>
              </a:tr>
              <a:tr h="144000">
                <a:tc rowSpan="7">
                  <a:txBody>
                    <a:bodyPr/>
                    <a:lstStyle/>
                    <a:p>
                      <a:pPr algn="just" latinLnBrk="0">
                        <a:lnSpc>
                          <a:spcPct val="100000"/>
                        </a:lnSpc>
                        <a:spcAft>
                          <a:spcPts val="0"/>
                        </a:spcAft>
                      </a:pPr>
                      <a:r>
                        <a:rPr lang="ja-JP" sz="1050" kern="100" spc="0" dirty="0">
                          <a:effectLst/>
                          <a:latin typeface="BIZ UDPゴシック" panose="020B0400000000000000" pitchFamily="50" charset="-128"/>
                          <a:ea typeface="BIZ UDPゴシック" panose="020B0400000000000000" pitchFamily="50" charset="-128"/>
                        </a:rPr>
                        <a:t>液体塗料使用</a:t>
                      </a:r>
                      <a:endParaRPr lang="ja-JP" sz="105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tc>
                  <a:txBody>
                    <a:bodyPr/>
                    <a:lstStyle/>
                    <a:p>
                      <a:pPr algn="just" latinLnBrk="0">
                        <a:lnSpc>
                          <a:spcPct val="100000"/>
                        </a:lnSpc>
                        <a:spcAft>
                          <a:spcPts val="0"/>
                        </a:spcAft>
                      </a:pPr>
                      <a:r>
                        <a:rPr lang="ja-JP" sz="1050" kern="100" spc="0" dirty="0">
                          <a:effectLst/>
                          <a:latin typeface="BIZ UDPゴシック" panose="020B0400000000000000" pitchFamily="50" charset="-128"/>
                          <a:ea typeface="BIZ UDPゴシック" panose="020B0400000000000000" pitchFamily="50" charset="-128"/>
                        </a:rPr>
                        <a:t>エアースプレー（低圧エアースプレーを除く。）</a:t>
                      </a:r>
                      <a:endParaRPr lang="ja-JP" sz="105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tc>
                  <a:txBody>
                    <a:bodyPr/>
                    <a:lstStyle/>
                    <a:p>
                      <a:pPr algn="ctr" latinLnBrk="0">
                        <a:lnSpc>
                          <a:spcPct val="100000"/>
                        </a:lnSpc>
                        <a:spcAft>
                          <a:spcPts val="0"/>
                        </a:spcAft>
                      </a:pPr>
                      <a:r>
                        <a:rPr lang="ja-JP" sz="1050" kern="100" spc="0">
                          <a:effectLst/>
                          <a:latin typeface="BIZ UDPゴシック" panose="020B0400000000000000" pitchFamily="50" charset="-128"/>
                          <a:ea typeface="BIZ UDPゴシック" panose="020B0400000000000000" pitchFamily="50" charset="-128"/>
                        </a:rPr>
                        <a:t>１．００</a:t>
                      </a:r>
                      <a:endParaRPr lang="ja-JP" sz="105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extLst>
                  <a:ext uri="{0D108BD9-81ED-4DB2-BD59-A6C34878D82A}">
                    <a16:rowId xmlns:a16="http://schemas.microsoft.com/office/drawing/2014/main" val="3864487982"/>
                  </a:ext>
                </a:extLst>
              </a:tr>
              <a:tr h="144000">
                <a:tc vMerge="1">
                  <a:txBody>
                    <a:bodyPr/>
                    <a:lstStyle/>
                    <a:p>
                      <a:endParaRPr kumimoji="1" lang="ja-JP" altLang="en-US"/>
                    </a:p>
                  </a:txBody>
                  <a:tcPr/>
                </a:tc>
                <a:tc>
                  <a:txBody>
                    <a:bodyPr/>
                    <a:lstStyle/>
                    <a:p>
                      <a:pPr algn="just" latinLnBrk="0">
                        <a:lnSpc>
                          <a:spcPct val="100000"/>
                        </a:lnSpc>
                        <a:spcAft>
                          <a:spcPts val="0"/>
                        </a:spcAft>
                      </a:pPr>
                      <a:r>
                        <a:rPr lang="ja-JP" sz="1050" kern="100" spc="0" dirty="0">
                          <a:effectLst/>
                          <a:latin typeface="BIZ UDPゴシック" panose="020B0400000000000000" pitchFamily="50" charset="-128"/>
                          <a:ea typeface="BIZ UDPゴシック" panose="020B0400000000000000" pitchFamily="50" charset="-128"/>
                        </a:rPr>
                        <a:t>低圧エアースプレー</a:t>
                      </a:r>
                      <a:endParaRPr lang="ja-JP" sz="105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tc>
                  <a:txBody>
                    <a:bodyPr/>
                    <a:lstStyle/>
                    <a:p>
                      <a:pPr algn="ctr" latinLnBrk="0">
                        <a:lnSpc>
                          <a:spcPct val="100000"/>
                        </a:lnSpc>
                        <a:spcAft>
                          <a:spcPts val="0"/>
                        </a:spcAft>
                      </a:pPr>
                      <a:r>
                        <a:rPr lang="ja-JP" sz="1050" kern="100" spc="0">
                          <a:effectLst/>
                          <a:latin typeface="BIZ UDPゴシック" panose="020B0400000000000000" pitchFamily="50" charset="-128"/>
                          <a:ea typeface="BIZ UDPゴシック" panose="020B0400000000000000" pitchFamily="50" charset="-128"/>
                        </a:rPr>
                        <a:t>０．６７</a:t>
                      </a:r>
                      <a:endParaRPr lang="ja-JP" sz="105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extLst>
                  <a:ext uri="{0D108BD9-81ED-4DB2-BD59-A6C34878D82A}">
                    <a16:rowId xmlns:a16="http://schemas.microsoft.com/office/drawing/2014/main" val="2432669618"/>
                  </a:ext>
                </a:extLst>
              </a:tr>
              <a:tr h="144000">
                <a:tc vMerge="1">
                  <a:txBody>
                    <a:bodyPr/>
                    <a:lstStyle/>
                    <a:p>
                      <a:endParaRPr kumimoji="1" lang="ja-JP" altLang="en-US"/>
                    </a:p>
                  </a:txBody>
                  <a:tcPr/>
                </a:tc>
                <a:tc>
                  <a:txBody>
                    <a:bodyPr/>
                    <a:lstStyle/>
                    <a:p>
                      <a:pPr algn="just" latinLnBrk="0">
                        <a:lnSpc>
                          <a:spcPct val="100000"/>
                        </a:lnSpc>
                        <a:spcAft>
                          <a:spcPts val="0"/>
                        </a:spcAft>
                      </a:pPr>
                      <a:r>
                        <a:rPr lang="ja-JP" sz="1050" kern="100" spc="0" dirty="0">
                          <a:effectLst/>
                          <a:latin typeface="BIZ UDPゴシック" panose="020B0400000000000000" pitchFamily="50" charset="-128"/>
                          <a:ea typeface="BIZ UDPゴシック" panose="020B0400000000000000" pitchFamily="50" charset="-128"/>
                        </a:rPr>
                        <a:t>エアーレススプレー</a:t>
                      </a:r>
                      <a:endParaRPr lang="ja-JP" sz="105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tc>
                  <a:txBody>
                    <a:bodyPr/>
                    <a:lstStyle/>
                    <a:p>
                      <a:pPr algn="ctr" latinLnBrk="0">
                        <a:lnSpc>
                          <a:spcPct val="100000"/>
                        </a:lnSpc>
                        <a:spcAft>
                          <a:spcPts val="0"/>
                        </a:spcAft>
                      </a:pPr>
                      <a:r>
                        <a:rPr lang="ja-JP" sz="1050" kern="100" spc="0">
                          <a:effectLst/>
                          <a:latin typeface="BIZ UDPゴシック" panose="020B0400000000000000" pitchFamily="50" charset="-128"/>
                          <a:ea typeface="BIZ UDPゴシック" panose="020B0400000000000000" pitchFamily="50" charset="-128"/>
                        </a:rPr>
                        <a:t>０．７３</a:t>
                      </a:r>
                      <a:endParaRPr lang="ja-JP" sz="105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extLst>
                  <a:ext uri="{0D108BD9-81ED-4DB2-BD59-A6C34878D82A}">
                    <a16:rowId xmlns:a16="http://schemas.microsoft.com/office/drawing/2014/main" val="1310024640"/>
                  </a:ext>
                </a:extLst>
              </a:tr>
              <a:tr h="144000">
                <a:tc vMerge="1">
                  <a:txBody>
                    <a:bodyPr/>
                    <a:lstStyle/>
                    <a:p>
                      <a:endParaRPr kumimoji="1" lang="ja-JP" altLang="en-US"/>
                    </a:p>
                  </a:txBody>
                  <a:tcPr/>
                </a:tc>
                <a:tc>
                  <a:txBody>
                    <a:bodyPr/>
                    <a:lstStyle/>
                    <a:p>
                      <a:pPr algn="just" latinLnBrk="0">
                        <a:lnSpc>
                          <a:spcPct val="100000"/>
                        </a:lnSpc>
                        <a:spcAft>
                          <a:spcPts val="0"/>
                        </a:spcAft>
                      </a:pPr>
                      <a:r>
                        <a:rPr lang="ja-JP" sz="1050" kern="100" spc="0" dirty="0">
                          <a:effectLst/>
                          <a:latin typeface="BIZ UDPゴシック" panose="020B0400000000000000" pitchFamily="50" charset="-128"/>
                          <a:ea typeface="BIZ UDPゴシック" panose="020B0400000000000000" pitchFamily="50" charset="-128"/>
                        </a:rPr>
                        <a:t>エアースプレー式静電塗装</a:t>
                      </a:r>
                      <a:endParaRPr lang="ja-JP" sz="105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tc>
                  <a:txBody>
                    <a:bodyPr/>
                    <a:lstStyle/>
                    <a:p>
                      <a:pPr algn="ctr" latinLnBrk="0">
                        <a:lnSpc>
                          <a:spcPct val="100000"/>
                        </a:lnSpc>
                        <a:spcAft>
                          <a:spcPts val="0"/>
                        </a:spcAft>
                      </a:pPr>
                      <a:r>
                        <a:rPr lang="ja-JP" sz="1050" kern="100" spc="0">
                          <a:effectLst/>
                          <a:latin typeface="BIZ UDPゴシック" panose="020B0400000000000000" pitchFamily="50" charset="-128"/>
                          <a:ea typeface="BIZ UDPゴシック" panose="020B0400000000000000" pitchFamily="50" charset="-128"/>
                        </a:rPr>
                        <a:t>０．６７</a:t>
                      </a:r>
                      <a:endParaRPr lang="ja-JP" sz="105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extLst>
                  <a:ext uri="{0D108BD9-81ED-4DB2-BD59-A6C34878D82A}">
                    <a16:rowId xmlns:a16="http://schemas.microsoft.com/office/drawing/2014/main" val="4083868124"/>
                  </a:ext>
                </a:extLst>
              </a:tr>
              <a:tr h="144000">
                <a:tc vMerge="1">
                  <a:txBody>
                    <a:bodyPr/>
                    <a:lstStyle/>
                    <a:p>
                      <a:endParaRPr kumimoji="1" lang="ja-JP" altLang="en-US"/>
                    </a:p>
                  </a:txBody>
                  <a:tcPr/>
                </a:tc>
                <a:tc>
                  <a:txBody>
                    <a:bodyPr/>
                    <a:lstStyle/>
                    <a:p>
                      <a:pPr algn="just" latinLnBrk="0">
                        <a:lnSpc>
                          <a:spcPct val="100000"/>
                        </a:lnSpc>
                        <a:spcAft>
                          <a:spcPts val="0"/>
                        </a:spcAft>
                      </a:pPr>
                      <a:r>
                        <a:rPr lang="ja-JP" sz="1050" kern="100" spc="0" dirty="0">
                          <a:effectLst/>
                          <a:latin typeface="BIZ UDPゴシック" panose="020B0400000000000000" pitchFamily="50" charset="-128"/>
                          <a:ea typeface="BIZ UDPゴシック" panose="020B0400000000000000" pitchFamily="50" charset="-128"/>
                        </a:rPr>
                        <a:t>エアースプレー式以外の静電塗装（エアーレス、回転式等）</a:t>
                      </a:r>
                      <a:endParaRPr lang="ja-JP" sz="105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tc>
                  <a:txBody>
                    <a:bodyPr/>
                    <a:lstStyle/>
                    <a:p>
                      <a:pPr algn="ctr" latinLnBrk="0">
                        <a:lnSpc>
                          <a:spcPct val="100000"/>
                        </a:lnSpc>
                        <a:spcAft>
                          <a:spcPts val="0"/>
                        </a:spcAft>
                      </a:pPr>
                      <a:r>
                        <a:rPr lang="ja-JP" sz="1050" kern="100" spc="0">
                          <a:effectLst/>
                          <a:latin typeface="BIZ UDPゴシック" panose="020B0400000000000000" pitchFamily="50" charset="-128"/>
                          <a:ea typeface="BIZ UDPゴシック" panose="020B0400000000000000" pitchFamily="50" charset="-128"/>
                        </a:rPr>
                        <a:t>０．４７</a:t>
                      </a:r>
                      <a:endParaRPr lang="ja-JP" sz="105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extLst>
                  <a:ext uri="{0D108BD9-81ED-4DB2-BD59-A6C34878D82A}">
                    <a16:rowId xmlns:a16="http://schemas.microsoft.com/office/drawing/2014/main" val="545660208"/>
                  </a:ext>
                </a:extLst>
              </a:tr>
              <a:tr h="144000">
                <a:tc vMerge="1">
                  <a:txBody>
                    <a:bodyPr/>
                    <a:lstStyle/>
                    <a:p>
                      <a:endParaRPr kumimoji="1" lang="ja-JP" altLang="en-US"/>
                    </a:p>
                  </a:txBody>
                  <a:tcPr/>
                </a:tc>
                <a:tc>
                  <a:txBody>
                    <a:bodyPr/>
                    <a:lstStyle/>
                    <a:p>
                      <a:pPr algn="just" latinLnBrk="0">
                        <a:lnSpc>
                          <a:spcPct val="100000"/>
                        </a:lnSpc>
                        <a:spcAft>
                          <a:spcPts val="0"/>
                        </a:spcAft>
                      </a:pPr>
                      <a:r>
                        <a:rPr lang="ja-JP" sz="1050" kern="100" spc="0" dirty="0">
                          <a:effectLst/>
                          <a:latin typeface="BIZ UDPゴシック" panose="020B0400000000000000" pitchFamily="50" charset="-128"/>
                          <a:ea typeface="BIZ UDPゴシック" panose="020B0400000000000000" pitchFamily="50" charset="-128"/>
                        </a:rPr>
                        <a:t>ロールコーター、フローコーター</a:t>
                      </a:r>
                      <a:endParaRPr lang="ja-JP" sz="105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tc>
                  <a:txBody>
                    <a:bodyPr/>
                    <a:lstStyle/>
                    <a:p>
                      <a:pPr algn="ctr" latinLnBrk="0">
                        <a:lnSpc>
                          <a:spcPct val="100000"/>
                        </a:lnSpc>
                        <a:spcAft>
                          <a:spcPts val="0"/>
                        </a:spcAft>
                      </a:pPr>
                      <a:r>
                        <a:rPr lang="ja-JP" sz="1050" kern="100" spc="0">
                          <a:effectLst/>
                          <a:latin typeface="BIZ UDPゴシック" panose="020B0400000000000000" pitchFamily="50" charset="-128"/>
                          <a:ea typeface="BIZ UDPゴシック" panose="020B0400000000000000" pitchFamily="50" charset="-128"/>
                        </a:rPr>
                        <a:t>０．４２</a:t>
                      </a:r>
                      <a:endParaRPr lang="ja-JP" sz="105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extLst>
                  <a:ext uri="{0D108BD9-81ED-4DB2-BD59-A6C34878D82A}">
                    <a16:rowId xmlns:a16="http://schemas.microsoft.com/office/drawing/2014/main" val="2906438549"/>
                  </a:ext>
                </a:extLst>
              </a:tr>
              <a:tr h="144000">
                <a:tc vMerge="1">
                  <a:txBody>
                    <a:bodyPr/>
                    <a:lstStyle/>
                    <a:p>
                      <a:endParaRPr kumimoji="1" lang="ja-JP" altLang="en-US"/>
                    </a:p>
                  </a:txBody>
                  <a:tcPr/>
                </a:tc>
                <a:tc>
                  <a:txBody>
                    <a:bodyPr/>
                    <a:lstStyle/>
                    <a:p>
                      <a:pPr algn="just" latinLnBrk="0">
                        <a:lnSpc>
                          <a:spcPct val="100000"/>
                        </a:lnSpc>
                        <a:spcAft>
                          <a:spcPts val="0"/>
                        </a:spcAft>
                      </a:pPr>
                      <a:r>
                        <a:rPr lang="ja-JP" sz="1050" kern="100" spc="0" dirty="0">
                          <a:effectLst/>
                          <a:latin typeface="BIZ UDPゴシック" panose="020B0400000000000000" pitchFamily="50" charset="-128"/>
                          <a:ea typeface="BIZ UDPゴシック" panose="020B0400000000000000" pitchFamily="50" charset="-128"/>
                        </a:rPr>
                        <a:t>浸漬塗装</a:t>
                      </a:r>
                      <a:endParaRPr lang="ja-JP" sz="105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tc>
                  <a:txBody>
                    <a:bodyPr/>
                    <a:lstStyle/>
                    <a:p>
                      <a:pPr algn="ctr" latinLnBrk="0">
                        <a:lnSpc>
                          <a:spcPct val="100000"/>
                        </a:lnSpc>
                        <a:spcAft>
                          <a:spcPts val="0"/>
                        </a:spcAft>
                      </a:pPr>
                      <a:r>
                        <a:rPr lang="ja-JP" sz="1050" kern="100" spc="0">
                          <a:effectLst/>
                          <a:latin typeface="BIZ UDPゴシック" panose="020B0400000000000000" pitchFamily="50" charset="-128"/>
                          <a:ea typeface="BIZ UDPゴシック" panose="020B0400000000000000" pitchFamily="50" charset="-128"/>
                        </a:rPr>
                        <a:t>０．４２</a:t>
                      </a:r>
                      <a:endParaRPr lang="ja-JP" sz="105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extLst>
                  <a:ext uri="{0D108BD9-81ED-4DB2-BD59-A6C34878D82A}">
                    <a16:rowId xmlns:a16="http://schemas.microsoft.com/office/drawing/2014/main" val="3328175132"/>
                  </a:ext>
                </a:extLst>
              </a:tr>
              <a:tr h="144000">
                <a:tc rowSpan="2">
                  <a:txBody>
                    <a:bodyPr/>
                    <a:lstStyle/>
                    <a:p>
                      <a:pPr algn="just" latinLnBrk="0">
                        <a:lnSpc>
                          <a:spcPct val="100000"/>
                        </a:lnSpc>
                        <a:spcAft>
                          <a:spcPts val="0"/>
                        </a:spcAft>
                      </a:pPr>
                      <a:r>
                        <a:rPr lang="ja-JP" sz="1050" kern="100" spc="0" dirty="0">
                          <a:effectLst/>
                          <a:latin typeface="BIZ UDPゴシック" panose="020B0400000000000000" pitchFamily="50" charset="-128"/>
                          <a:ea typeface="BIZ UDPゴシック" panose="020B0400000000000000" pitchFamily="50" charset="-128"/>
                        </a:rPr>
                        <a:t>粉体塗料使用</a:t>
                      </a:r>
                      <a:endParaRPr lang="ja-JP" sz="105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tc>
                  <a:txBody>
                    <a:bodyPr/>
                    <a:lstStyle/>
                    <a:p>
                      <a:pPr algn="just" latinLnBrk="0">
                        <a:lnSpc>
                          <a:spcPct val="100000"/>
                        </a:lnSpc>
                        <a:spcAft>
                          <a:spcPts val="0"/>
                        </a:spcAft>
                      </a:pPr>
                      <a:r>
                        <a:rPr lang="ja-JP" sz="1050" kern="100" spc="0" dirty="0">
                          <a:effectLst/>
                          <a:latin typeface="BIZ UDPゴシック" panose="020B0400000000000000" pitchFamily="50" charset="-128"/>
                          <a:ea typeface="BIZ UDPゴシック" panose="020B0400000000000000" pitchFamily="50" charset="-128"/>
                        </a:rPr>
                        <a:t>静電塗装</a:t>
                      </a:r>
                      <a:endParaRPr lang="ja-JP" sz="105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tc>
                  <a:txBody>
                    <a:bodyPr/>
                    <a:lstStyle/>
                    <a:p>
                      <a:pPr algn="ctr" latinLnBrk="0">
                        <a:lnSpc>
                          <a:spcPct val="100000"/>
                        </a:lnSpc>
                        <a:spcAft>
                          <a:spcPts val="0"/>
                        </a:spcAft>
                      </a:pPr>
                      <a:r>
                        <a:rPr lang="ja-JP" sz="1050" kern="100" spc="0">
                          <a:effectLst/>
                          <a:latin typeface="BIZ UDPゴシック" panose="020B0400000000000000" pitchFamily="50" charset="-128"/>
                          <a:ea typeface="BIZ UDPゴシック" panose="020B0400000000000000" pitchFamily="50" charset="-128"/>
                        </a:rPr>
                        <a:t>０．２４</a:t>
                      </a:r>
                      <a:endParaRPr lang="ja-JP" sz="105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extLst>
                  <a:ext uri="{0D108BD9-81ED-4DB2-BD59-A6C34878D82A}">
                    <a16:rowId xmlns:a16="http://schemas.microsoft.com/office/drawing/2014/main" val="2877697514"/>
                  </a:ext>
                </a:extLst>
              </a:tr>
              <a:tr h="144000">
                <a:tc vMerge="1">
                  <a:txBody>
                    <a:bodyPr/>
                    <a:lstStyle/>
                    <a:p>
                      <a:endParaRPr kumimoji="1" lang="ja-JP" altLang="en-US"/>
                    </a:p>
                  </a:txBody>
                  <a:tcPr/>
                </a:tc>
                <a:tc>
                  <a:txBody>
                    <a:bodyPr/>
                    <a:lstStyle/>
                    <a:p>
                      <a:pPr algn="just" latinLnBrk="0">
                        <a:lnSpc>
                          <a:spcPct val="100000"/>
                        </a:lnSpc>
                        <a:spcAft>
                          <a:spcPts val="0"/>
                        </a:spcAft>
                      </a:pPr>
                      <a:r>
                        <a:rPr lang="ja-JP" sz="1050" kern="100" spc="0" dirty="0">
                          <a:effectLst/>
                          <a:latin typeface="BIZ UDPゴシック" panose="020B0400000000000000" pitchFamily="50" charset="-128"/>
                          <a:ea typeface="BIZ UDPゴシック" panose="020B0400000000000000" pitchFamily="50" charset="-128"/>
                        </a:rPr>
                        <a:t>浸漬塗装</a:t>
                      </a:r>
                      <a:endParaRPr lang="ja-JP" sz="105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tc>
                  <a:txBody>
                    <a:bodyPr/>
                    <a:lstStyle/>
                    <a:p>
                      <a:pPr algn="ctr" latinLnBrk="0">
                        <a:lnSpc>
                          <a:spcPct val="100000"/>
                        </a:lnSpc>
                        <a:spcAft>
                          <a:spcPts val="0"/>
                        </a:spcAft>
                      </a:pPr>
                      <a:r>
                        <a:rPr lang="ja-JP" sz="1050" kern="100" spc="0" dirty="0">
                          <a:effectLst/>
                          <a:latin typeface="BIZ UDPゴシック" panose="020B0400000000000000" pitchFamily="50" charset="-128"/>
                          <a:ea typeface="BIZ UDPゴシック" panose="020B0400000000000000" pitchFamily="50" charset="-128"/>
                        </a:rPr>
                        <a:t>０．２１</a:t>
                      </a:r>
                      <a:endParaRPr lang="ja-JP" sz="105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108000" marR="0" marT="0" marB="0" anchor="ctr"/>
                </a:tc>
                <a:extLst>
                  <a:ext uri="{0D108BD9-81ED-4DB2-BD59-A6C34878D82A}">
                    <a16:rowId xmlns:a16="http://schemas.microsoft.com/office/drawing/2014/main" val="2650269325"/>
                  </a:ext>
                </a:extLst>
              </a:tr>
            </a:tbl>
          </a:graphicData>
        </a:graphic>
      </p:graphicFrame>
      <p:sp>
        <p:nvSpPr>
          <p:cNvPr id="14" name="テキスト ボックス 13">
            <a:extLst>
              <a:ext uri="{FF2B5EF4-FFF2-40B4-BE49-F238E27FC236}">
                <a16:creationId xmlns:a16="http://schemas.microsoft.com/office/drawing/2014/main" id="{FE778981-EB18-482E-A223-38663D133641}"/>
              </a:ext>
            </a:extLst>
          </p:cNvPr>
          <p:cNvSpPr txBox="1"/>
          <p:nvPr/>
        </p:nvSpPr>
        <p:spPr>
          <a:xfrm>
            <a:off x="1106746" y="6178607"/>
            <a:ext cx="2291012" cy="784830"/>
          </a:xfrm>
          <a:prstGeom prst="rect">
            <a:avLst/>
          </a:prstGeom>
          <a:noFill/>
        </p:spPr>
        <p:txBody>
          <a:bodyPr wrap="none" rtlCol="0">
            <a:spAutoFit/>
          </a:bodyPr>
          <a:lstStyle/>
          <a:p>
            <a:r>
              <a:rPr lang="ja-JP" altLang="en-US" sz="1700" b="1" dirty="0">
                <a:latin typeface="BIZ UDPゴシック" panose="020B0400000000000000" pitchFamily="50" charset="-128"/>
                <a:ea typeface="BIZ UDPゴシック" panose="020B0400000000000000" pitchFamily="50" charset="-128"/>
              </a:rPr>
              <a:t>〇届出工場数</a:t>
            </a:r>
            <a:endParaRPr lang="en-US" altLang="ja-JP" sz="1700" b="1"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21</a:t>
            </a:r>
            <a:r>
              <a:rPr lang="ja-JP" altLang="en-US" sz="1400" dirty="0">
                <a:latin typeface="BIZ UDPゴシック" panose="020B0400000000000000" pitchFamily="50" charset="-128"/>
                <a:ea typeface="BIZ UDPゴシック" panose="020B0400000000000000" pitchFamily="50" charset="-128"/>
              </a:rPr>
              <a:t>工場（令和元年度末）</a:t>
            </a:r>
            <a:endParaRPr lang="en-US" altLang="ja-JP" sz="1400" dirty="0">
              <a:latin typeface="BIZ UDPゴシック" panose="020B0400000000000000" pitchFamily="50" charset="-128"/>
              <a:ea typeface="BIZ UDPゴシック" panose="020B0400000000000000" pitchFamily="50" charset="-128"/>
            </a:endParaRPr>
          </a:p>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98753FBD-08D7-4D36-A060-C85C106FE97D}"/>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14</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8360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079CC85-0B57-4247-A8FC-6AA37A9600D7}"/>
              </a:ext>
            </a:extLst>
          </p:cNvPr>
          <p:cNvSpPr>
            <a:spLocks noGrp="1"/>
          </p:cNvSpPr>
          <p:nvPr>
            <p:ph type="title"/>
          </p:nvPr>
        </p:nvSpPr>
        <p:spPr>
          <a:xfrm>
            <a:off x="1083470" y="609600"/>
            <a:ext cx="6984793" cy="1320800"/>
          </a:xfrm>
        </p:spPr>
        <p:txBody>
          <a:bodyPr>
            <a:normAutofit/>
          </a:bodyPr>
          <a:lstStyle/>
          <a:p>
            <a:r>
              <a:rPr lang="ja-JP" altLang="en-US" dirty="0">
                <a:latin typeface="BIZ UDPゴシック" panose="020B0400000000000000" pitchFamily="50" charset="-128"/>
                <a:ea typeface="BIZ UDPゴシック" panose="020B0400000000000000" pitchFamily="50" charset="-128"/>
              </a:rPr>
              <a:t>届出工場制度の概要②</a:t>
            </a:r>
            <a:endParaRPr kumimoji="1" lang="ja-JP" altLang="en-US" dirty="0">
              <a:latin typeface="BIZ UDPゴシック" panose="020B0400000000000000" pitchFamily="50" charset="-128"/>
              <a:ea typeface="BIZ UDPゴシック" panose="020B0400000000000000" pitchFamily="50" charset="-128"/>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コンテンツ プレースホルダー 2">
            <a:extLst>
              <a:ext uri="{FF2B5EF4-FFF2-40B4-BE49-F238E27FC236}">
                <a16:creationId xmlns:a16="http://schemas.microsoft.com/office/drawing/2014/main" id="{6845A169-E3A6-443A-B9C4-97334C0B778F}"/>
              </a:ext>
            </a:extLst>
          </p:cNvPr>
          <p:cNvSpPr txBox="1">
            <a:spLocks/>
          </p:cNvSpPr>
          <p:nvPr/>
        </p:nvSpPr>
        <p:spPr>
          <a:xfrm>
            <a:off x="1144633" y="1186733"/>
            <a:ext cx="8299681" cy="48546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000" b="1" dirty="0">
                <a:latin typeface="BIZ UDPゴシック" panose="020B0400000000000000" pitchFamily="50" charset="-128"/>
                <a:ea typeface="BIZ UDPゴシック" panose="020B0400000000000000" pitchFamily="50" charset="-128"/>
              </a:rPr>
              <a:t>〇規制基準</a:t>
            </a:r>
            <a:endParaRPr lang="en-US" altLang="ja-JP" sz="2000" b="1" dirty="0">
              <a:latin typeface="BIZ UDPゴシック" panose="020B0400000000000000" pitchFamily="50" charset="-128"/>
              <a:ea typeface="BIZ UDPゴシック" panose="020B0400000000000000" pitchFamily="50" charset="-128"/>
            </a:endParaRPr>
          </a:p>
          <a:p>
            <a:pPr marL="0" indent="0">
              <a:buNone/>
            </a:pPr>
            <a:r>
              <a:rPr lang="ja-JP" altLang="en-US" sz="1200" dirty="0">
                <a:latin typeface="BIZ UDPゴシック" panose="020B0400000000000000" pitchFamily="50" charset="-128"/>
                <a:ea typeface="BIZ UDPゴシック" panose="020B0400000000000000" pitchFamily="50" charset="-128"/>
              </a:rPr>
              <a:t>　届出工場等に設置されている全ての指定揮発性有機化合物発生施設（塗装施設、乾燥・焼付施設、自然乾燥の用に供する場所）において発生し、大気中に排出される揮発性有機化合物の合計量について、次に掲げる式により算出した量。</a:t>
            </a:r>
          </a:p>
          <a:p>
            <a:pPr marL="0" indent="0" algn="ctr">
              <a:buNone/>
            </a:pPr>
            <a:r>
              <a:rPr lang="ja-JP" altLang="en-US" sz="1200" dirty="0">
                <a:latin typeface="BIZ UDPゴシック" panose="020B0400000000000000" pitchFamily="50" charset="-128"/>
                <a:ea typeface="BIZ UDPゴシック" panose="020B0400000000000000" pitchFamily="50" charset="-128"/>
              </a:rPr>
              <a:t>Ｑ＝</a:t>
            </a:r>
            <a:r>
              <a:rPr lang="en-US" altLang="ja-JP" sz="1200" dirty="0">
                <a:latin typeface="BIZ UDPゴシック" panose="020B0400000000000000" pitchFamily="50" charset="-128"/>
                <a:ea typeface="BIZ UDPゴシック" panose="020B0400000000000000" pitchFamily="50" charset="-128"/>
              </a:rPr>
              <a:t>Σ</a:t>
            </a:r>
            <a:r>
              <a:rPr lang="ja-JP" altLang="en-US" sz="1200" dirty="0">
                <a:latin typeface="BIZ UDPゴシック" panose="020B0400000000000000" pitchFamily="50" charset="-128"/>
                <a:ea typeface="BIZ UDPゴシック" panose="020B0400000000000000" pitchFamily="50" charset="-128"/>
              </a:rPr>
              <a:t>（Ｋ・Ｍｓ）＋</a:t>
            </a:r>
            <a:r>
              <a:rPr lang="en-US" altLang="ja-JP" sz="1200" dirty="0">
                <a:latin typeface="BIZ UDPゴシック" panose="020B0400000000000000" pitchFamily="50" charset="-128"/>
                <a:ea typeface="BIZ UDPゴシック" panose="020B0400000000000000" pitchFamily="50" charset="-128"/>
              </a:rPr>
              <a:t>Σ</a:t>
            </a:r>
            <a:r>
              <a:rPr lang="ja-JP" altLang="en-US" sz="1200" dirty="0">
                <a:latin typeface="BIZ UDPゴシック" panose="020B0400000000000000" pitchFamily="50" charset="-128"/>
                <a:ea typeface="BIZ UDPゴシック" panose="020B0400000000000000" pitchFamily="50" charset="-128"/>
              </a:rPr>
              <a:t>（Ｋｉ・Ｍｓｉ）</a:t>
            </a:r>
          </a:p>
          <a:p>
            <a:pPr marL="0" indent="0">
              <a:spcBef>
                <a:spcPts val="0"/>
              </a:spcBef>
              <a:buNone/>
            </a:pPr>
            <a:r>
              <a:rPr lang="en-US" altLang="ja-JP" sz="1050" dirty="0">
                <a:latin typeface="BIZ UDPゴシック" panose="020B0400000000000000" pitchFamily="50" charset="-128"/>
                <a:ea typeface="BIZ UDPゴシック" panose="020B0400000000000000" pitchFamily="50" charset="-128"/>
              </a:rPr>
              <a:t>Q	</a:t>
            </a:r>
            <a:r>
              <a:rPr lang="ja-JP" altLang="en-US" sz="1050" dirty="0">
                <a:latin typeface="BIZ UDPゴシック" panose="020B0400000000000000" pitchFamily="50" charset="-128"/>
                <a:ea typeface="BIZ UDPゴシック" panose="020B0400000000000000" pitchFamily="50" charset="-128"/>
              </a:rPr>
              <a:t>：工場における許容排出量（</a:t>
            </a:r>
            <a:r>
              <a:rPr lang="en-US" altLang="ja-JP" sz="1050" dirty="0">
                <a:latin typeface="BIZ UDPゴシック" panose="020B0400000000000000" pitchFamily="50" charset="-128"/>
                <a:ea typeface="BIZ UDPゴシック" panose="020B0400000000000000" pitchFamily="50" charset="-128"/>
              </a:rPr>
              <a:t>kg</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h</a:t>
            </a:r>
            <a:r>
              <a:rPr lang="ja-JP" altLang="en-US" sz="1050" dirty="0">
                <a:latin typeface="BIZ UDPゴシック" panose="020B0400000000000000" pitchFamily="50" charset="-128"/>
                <a:ea typeface="BIZ UDPゴシック" panose="020B0400000000000000" pitchFamily="50" charset="-128"/>
              </a:rPr>
              <a:t>）</a:t>
            </a:r>
          </a:p>
          <a:p>
            <a:pPr marL="0" indent="0">
              <a:spcBef>
                <a:spcPts val="0"/>
              </a:spcBef>
              <a:buNone/>
            </a:pPr>
            <a:r>
              <a:rPr lang="en-US" altLang="ja-JP" sz="1050" dirty="0">
                <a:latin typeface="BIZ UDPゴシック" panose="020B0400000000000000" pitchFamily="50" charset="-128"/>
                <a:ea typeface="BIZ UDPゴシック" panose="020B0400000000000000" pitchFamily="50" charset="-128"/>
              </a:rPr>
              <a:t>K</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Ki </a:t>
            </a:r>
            <a:r>
              <a:rPr lang="ja-JP" altLang="en-US" sz="1050" dirty="0">
                <a:latin typeface="BIZ UDPゴシック" panose="020B0400000000000000" pitchFamily="50" charset="-128"/>
                <a:ea typeface="BIZ UDPゴシック" panose="020B0400000000000000" pitchFamily="50" charset="-128"/>
              </a:rPr>
              <a:t>：「乾燥塗膜量当たりの揮発性有機化合物排出量」であり、被塗物の種類ごとに定める係数</a:t>
            </a:r>
          </a:p>
          <a:p>
            <a:pPr marL="0" indent="0">
              <a:spcBef>
                <a:spcPts val="0"/>
              </a:spcBef>
              <a:buNone/>
            </a:pPr>
            <a:r>
              <a:rPr lang="en-US" altLang="ja-JP" sz="1050" dirty="0" err="1">
                <a:latin typeface="BIZ UDPゴシック" panose="020B0400000000000000" pitchFamily="50" charset="-128"/>
                <a:ea typeface="BIZ UDPゴシック" panose="020B0400000000000000" pitchFamily="50" charset="-128"/>
              </a:rPr>
              <a:t>Ms</a:t>
            </a:r>
            <a:r>
              <a:rPr lang="en-US" altLang="ja-JP" sz="105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：塗装施設において１時間当たりに形成される被塗物上の乾燥塗膜重量（</a:t>
            </a:r>
            <a:r>
              <a:rPr lang="en-US" altLang="ja-JP" sz="1050" dirty="0" err="1">
                <a:latin typeface="BIZ UDPゴシック" panose="020B0400000000000000" pitchFamily="50" charset="-128"/>
                <a:ea typeface="BIZ UDPゴシック" panose="020B0400000000000000" pitchFamily="50" charset="-128"/>
              </a:rPr>
              <a:t>Msi</a:t>
            </a:r>
            <a:r>
              <a:rPr lang="ja-JP" altLang="en-US" sz="1050" dirty="0">
                <a:latin typeface="BIZ UDPゴシック" panose="020B0400000000000000" pitchFamily="50" charset="-128"/>
                <a:ea typeface="BIZ UDPゴシック" panose="020B0400000000000000" pitchFamily="50" charset="-128"/>
              </a:rPr>
              <a:t>を除く）（</a:t>
            </a:r>
            <a:r>
              <a:rPr lang="en-US" altLang="ja-JP" sz="1050" dirty="0">
                <a:latin typeface="BIZ UDPゴシック" panose="020B0400000000000000" pitchFamily="50" charset="-128"/>
                <a:ea typeface="BIZ UDPゴシック" panose="020B0400000000000000" pitchFamily="50" charset="-128"/>
              </a:rPr>
              <a:t>kg</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h</a:t>
            </a:r>
            <a:r>
              <a:rPr lang="ja-JP" altLang="en-US" sz="1050" dirty="0">
                <a:latin typeface="BIZ UDPゴシック" panose="020B0400000000000000" pitchFamily="50" charset="-128"/>
                <a:ea typeface="BIZ UDPゴシック" panose="020B0400000000000000" pitchFamily="50" charset="-128"/>
              </a:rPr>
              <a:t>）</a:t>
            </a:r>
          </a:p>
          <a:p>
            <a:pPr marL="0" indent="0">
              <a:spcBef>
                <a:spcPts val="0"/>
              </a:spcBef>
              <a:buNone/>
            </a:pPr>
            <a:r>
              <a:rPr lang="en-US" altLang="ja-JP" sz="1050" dirty="0" err="1">
                <a:latin typeface="BIZ UDPゴシック" panose="020B0400000000000000" pitchFamily="50" charset="-128"/>
                <a:ea typeface="BIZ UDPゴシック" panose="020B0400000000000000" pitchFamily="50" charset="-128"/>
              </a:rPr>
              <a:t>Msi</a:t>
            </a:r>
            <a:r>
              <a:rPr lang="en-US" altLang="ja-JP" sz="105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：塗装施設において被塗物の表面に形成される塗膜の乾燥後の量のうち次に掲げるもの（</a:t>
            </a:r>
            <a:r>
              <a:rPr lang="en-US" altLang="ja-JP" sz="1050" dirty="0">
                <a:latin typeface="BIZ UDPゴシック" panose="020B0400000000000000" pitchFamily="50" charset="-128"/>
                <a:ea typeface="BIZ UDPゴシック" panose="020B0400000000000000" pitchFamily="50" charset="-128"/>
              </a:rPr>
              <a:t>kg</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h</a:t>
            </a:r>
            <a:r>
              <a:rPr lang="ja-JP" altLang="en-US" sz="1050" dirty="0">
                <a:latin typeface="BIZ UDPゴシック" panose="020B0400000000000000" pitchFamily="50" charset="-128"/>
                <a:ea typeface="BIZ UDPゴシック" panose="020B0400000000000000" pitchFamily="50" charset="-128"/>
              </a:rPr>
              <a:t>）</a:t>
            </a:r>
          </a:p>
          <a:p>
            <a:pPr marL="0" indent="0">
              <a:spcBef>
                <a:spcPts val="0"/>
              </a:spcBef>
              <a:buNone/>
            </a:pPr>
            <a:r>
              <a:rPr lang="ja-JP" altLang="en-US" sz="1050" dirty="0">
                <a:latin typeface="BIZ UDPゴシック" panose="020B0400000000000000" pitchFamily="50" charset="-128"/>
                <a:ea typeface="BIZ UDPゴシック" panose="020B0400000000000000" pitchFamily="50" charset="-128"/>
              </a:rPr>
              <a:t>一　基準日</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以降に届出工場等に設置される塗装施設（当該施設を設置することによって届出工場等となる場合の当該施設を含む。）に係るもの</a:t>
            </a:r>
          </a:p>
          <a:p>
            <a:pPr marL="0" indent="0">
              <a:spcBef>
                <a:spcPts val="0"/>
              </a:spcBef>
              <a:buNone/>
            </a:pPr>
            <a:r>
              <a:rPr lang="ja-JP" altLang="en-US" sz="1050" dirty="0">
                <a:latin typeface="BIZ UDPゴシック" panose="020B0400000000000000" pitchFamily="50" charset="-128"/>
                <a:ea typeface="BIZ UDPゴシック" panose="020B0400000000000000" pitchFamily="50" charset="-128"/>
              </a:rPr>
              <a:t>二　基準日</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以降に届出工場等において構造又は使用の方法を変更される塗装施設（乾燥・焼付施設の設置により変更されるものに限り、変更によって届出工場等となる場合の施設を含む。）に係るもの（変更により増加するものに限る。）</a:t>
            </a:r>
          </a:p>
          <a:p>
            <a:pPr marL="0" indent="0">
              <a:spcBef>
                <a:spcPts val="0"/>
              </a:spcBef>
              <a:buNone/>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基準日は平成６年１１月１日。</a:t>
            </a:r>
            <a:endParaRPr lang="en-US" altLang="ja-JP" sz="1050" b="1" dirty="0">
              <a:latin typeface="BIZ UDPゴシック" panose="020B0400000000000000" pitchFamily="50" charset="-128"/>
              <a:ea typeface="BIZ UDPゴシック" panose="020B0400000000000000" pitchFamily="50" charset="-128"/>
            </a:endParaRPr>
          </a:p>
          <a:p>
            <a:pPr marL="0" indent="0">
              <a:buFont typeface="Wingdings 3" charset="2"/>
              <a:buNone/>
            </a:pPr>
            <a:endParaRPr lang="en-US" altLang="ja-JP" b="1" dirty="0">
              <a:latin typeface="BIZ UDPゴシック" panose="020B0400000000000000" pitchFamily="50" charset="-128"/>
              <a:ea typeface="BIZ UDPゴシック" panose="020B0400000000000000" pitchFamily="50" charset="-128"/>
            </a:endParaRPr>
          </a:p>
          <a:p>
            <a:pPr marL="0" indent="0">
              <a:buFont typeface="Wingdings 3" charset="2"/>
              <a:buNone/>
            </a:pPr>
            <a:endParaRPr lang="en-US" altLang="ja-JP" b="1" dirty="0">
              <a:latin typeface="BIZ UDPゴシック" panose="020B0400000000000000" pitchFamily="50" charset="-128"/>
              <a:ea typeface="BIZ UDPゴシック" panose="020B0400000000000000" pitchFamily="50" charset="-128"/>
            </a:endParaRPr>
          </a:p>
          <a:p>
            <a:pPr marL="0" indent="0">
              <a:buFont typeface="Wingdings 3" charset="2"/>
              <a:buNone/>
            </a:pPr>
            <a:endParaRPr lang="en-US" altLang="ja-JP" b="1" dirty="0">
              <a:latin typeface="BIZ UDPゴシック" panose="020B0400000000000000" pitchFamily="50" charset="-128"/>
              <a:ea typeface="BIZ UDPゴシック" panose="020B0400000000000000" pitchFamily="50" charset="-128"/>
            </a:endParaRPr>
          </a:p>
          <a:p>
            <a:pPr marL="0" indent="0">
              <a:buFont typeface="Wingdings 3" charset="2"/>
              <a:buNone/>
            </a:pPr>
            <a:endParaRPr lang="ja-JP" altLang="ja-JP" b="1" dirty="0">
              <a:latin typeface="BIZ UDPゴシック" panose="020B0400000000000000" pitchFamily="50" charset="-128"/>
              <a:ea typeface="BIZ UDPゴシック" panose="020B0400000000000000" pitchFamily="50" charset="-128"/>
            </a:endParaRPr>
          </a:p>
        </p:txBody>
      </p:sp>
      <p:graphicFrame>
        <p:nvGraphicFramePr>
          <p:cNvPr id="7" name="表 6">
            <a:extLst>
              <a:ext uri="{FF2B5EF4-FFF2-40B4-BE49-F238E27FC236}">
                <a16:creationId xmlns:a16="http://schemas.microsoft.com/office/drawing/2014/main" id="{9CB5913C-1192-48B6-A525-D0107C25C62E}"/>
              </a:ext>
            </a:extLst>
          </p:cNvPr>
          <p:cNvGraphicFramePr>
            <a:graphicFrameLocks noGrp="1"/>
          </p:cNvGraphicFramePr>
          <p:nvPr>
            <p:extLst>
              <p:ext uri="{D42A27DB-BD31-4B8C-83A1-F6EECF244321}">
                <p14:modId xmlns:p14="http://schemas.microsoft.com/office/powerpoint/2010/main" val="3689056775"/>
              </p:ext>
            </p:extLst>
          </p:nvPr>
        </p:nvGraphicFramePr>
        <p:xfrm>
          <a:off x="1763743" y="4012456"/>
          <a:ext cx="6372001" cy="2606040"/>
        </p:xfrm>
        <a:graphic>
          <a:graphicData uri="http://schemas.openxmlformats.org/drawingml/2006/table">
            <a:tbl>
              <a:tblPr firstRow="1" firstCol="1" bandRow="1">
                <a:tableStyleId>{5940675A-B579-460E-94D1-54222C63F5DA}</a:tableStyleId>
              </a:tblPr>
              <a:tblGrid>
                <a:gridCol w="496654">
                  <a:extLst>
                    <a:ext uri="{9D8B030D-6E8A-4147-A177-3AD203B41FA5}">
                      <a16:colId xmlns:a16="http://schemas.microsoft.com/office/drawing/2014/main" val="111707150"/>
                    </a:ext>
                  </a:extLst>
                </a:gridCol>
                <a:gridCol w="870509">
                  <a:extLst>
                    <a:ext uri="{9D8B030D-6E8A-4147-A177-3AD203B41FA5}">
                      <a16:colId xmlns:a16="http://schemas.microsoft.com/office/drawing/2014/main" val="379735567"/>
                    </a:ext>
                  </a:extLst>
                </a:gridCol>
                <a:gridCol w="3496665">
                  <a:extLst>
                    <a:ext uri="{9D8B030D-6E8A-4147-A177-3AD203B41FA5}">
                      <a16:colId xmlns:a16="http://schemas.microsoft.com/office/drawing/2014/main" val="2091803018"/>
                    </a:ext>
                  </a:extLst>
                </a:gridCol>
                <a:gridCol w="782727">
                  <a:extLst>
                    <a:ext uri="{9D8B030D-6E8A-4147-A177-3AD203B41FA5}">
                      <a16:colId xmlns:a16="http://schemas.microsoft.com/office/drawing/2014/main" val="608069717"/>
                    </a:ext>
                  </a:extLst>
                </a:gridCol>
                <a:gridCol w="725446">
                  <a:extLst>
                    <a:ext uri="{9D8B030D-6E8A-4147-A177-3AD203B41FA5}">
                      <a16:colId xmlns:a16="http://schemas.microsoft.com/office/drawing/2014/main" val="1371811996"/>
                    </a:ext>
                  </a:extLst>
                </a:gridCol>
              </a:tblGrid>
              <a:tr h="87125">
                <a:tc>
                  <a:txBody>
                    <a:bodyPr/>
                    <a:lstStyle/>
                    <a:p>
                      <a:pPr algn="ctr" latinLnBrk="0">
                        <a:lnSpc>
                          <a:spcPct val="100000"/>
                        </a:lnSpc>
                        <a:spcAft>
                          <a:spcPts val="0"/>
                        </a:spcAft>
                      </a:pPr>
                      <a:r>
                        <a:rPr lang="ja-JP" sz="900" kern="100" spc="0" dirty="0">
                          <a:effectLst/>
                          <a:latin typeface="BIZ UDPゴシック" panose="020B0400000000000000" pitchFamily="50" charset="-128"/>
                          <a:ea typeface="BIZ UDPゴシック" panose="020B0400000000000000" pitchFamily="50" charset="-128"/>
                        </a:rPr>
                        <a:t>項</a:t>
                      </a:r>
                      <a:endParaRPr lang="ja-JP" sz="90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gridSpan="2">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被塗物の種類</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hMerge="1">
                  <a:txBody>
                    <a:bodyPr/>
                    <a:lstStyle/>
                    <a:p>
                      <a:endParaRPr kumimoji="1" lang="ja-JP" altLang="en-US"/>
                    </a:p>
                  </a:txBody>
                  <a:tcP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Ｋ</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Ｋｉ</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633232409"/>
                  </a:ext>
                </a:extLst>
              </a:tr>
              <a:tr h="87125">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gridSpan="2">
                  <a:txBody>
                    <a:bodyPr/>
                    <a:lstStyle/>
                    <a:p>
                      <a:pPr algn="just"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金属板（カラー鋼板、ＰＣＭ等）（５項に係るものを除く。）</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hMerge="1">
                  <a:txBody>
                    <a:bodyPr/>
                    <a:lstStyle/>
                    <a:p>
                      <a:endParaRPr kumimoji="1" lang="ja-JP" altLang="en-US"/>
                    </a:p>
                  </a:txBody>
                  <a:tcP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０．２８</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０．１３</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1529082372"/>
                  </a:ext>
                </a:extLst>
              </a:tr>
              <a:tr h="87125">
                <a:tc rowSpan="3">
                  <a:txBody>
                    <a:bodyPr/>
                    <a:lstStyle/>
                    <a:p>
                      <a:pPr algn="ctr" latinLnBrk="0">
                        <a:lnSpc>
                          <a:spcPct val="100000"/>
                        </a:lnSpc>
                        <a:spcAft>
                          <a:spcPts val="0"/>
                        </a:spcAft>
                      </a:pPr>
                      <a:r>
                        <a:rPr lang="ja-JP" sz="900" kern="100" spc="0" dirty="0">
                          <a:effectLst/>
                          <a:latin typeface="BIZ UDPゴシック" panose="020B0400000000000000" pitchFamily="50" charset="-128"/>
                          <a:ea typeface="BIZ UDPゴシック" panose="020B0400000000000000" pitchFamily="50" charset="-128"/>
                        </a:rPr>
                        <a:t>２</a:t>
                      </a:r>
                      <a:endParaRPr lang="ja-JP" sz="90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rowSpan="3">
                  <a:txBody>
                    <a:bodyPr/>
                    <a:lstStyle/>
                    <a:p>
                      <a:pPr algn="ctr" latinLnBrk="0">
                        <a:lnSpc>
                          <a:spcPct val="100000"/>
                        </a:lnSpc>
                        <a:spcAft>
                          <a:spcPts val="0"/>
                        </a:spcAft>
                      </a:pPr>
                      <a:r>
                        <a:rPr lang="ja-JP" sz="900" kern="100" spc="0" dirty="0">
                          <a:effectLst/>
                          <a:latin typeface="BIZ UDPゴシック" panose="020B0400000000000000" pitchFamily="50" charset="-128"/>
                          <a:ea typeface="BIZ UDPゴシック" panose="020B0400000000000000" pitchFamily="50" charset="-128"/>
                        </a:rPr>
                        <a:t>金属缶</a:t>
                      </a:r>
                      <a:endParaRPr lang="ja-JP" sz="90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vert="eaVert"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内面塗装（スプレー式に限る。）</a:t>
                      </a:r>
                      <a:endParaRPr lang="ja-JP" sz="90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１．２２</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０．６２</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772012059"/>
                  </a:ext>
                </a:extLst>
              </a:tr>
              <a:tr h="87125">
                <a:tc vMerge="1">
                  <a:txBody>
                    <a:bodyPr/>
                    <a:lstStyle/>
                    <a:p>
                      <a:endParaRPr kumimoji="1" lang="ja-JP" altLang="en-US"/>
                    </a:p>
                  </a:txBody>
                  <a:tcPr/>
                </a:tc>
                <a:tc vMerge="1">
                  <a:txBody>
                    <a:bodyPr/>
                    <a:lstStyle/>
                    <a:p>
                      <a:endParaRPr kumimoji="1" lang="ja-JP" altLang="en-US"/>
                    </a:p>
                  </a:txBody>
                  <a:tcPr/>
                </a:tc>
                <a:tc>
                  <a:txBody>
                    <a:bodyPr/>
                    <a:lstStyle/>
                    <a:p>
                      <a:r>
                        <a:rPr lang="ja-JP" sz="900" kern="100" spc="0">
                          <a:effectLst/>
                          <a:latin typeface="BIZ UDPゴシック" panose="020B0400000000000000" pitchFamily="50" charset="-128"/>
                          <a:ea typeface="BIZ UDPゴシック" panose="020B0400000000000000" pitchFamily="50" charset="-128"/>
                        </a:rPr>
                        <a:t>内面又は外面塗装（ロールコーター又はフローコーターに限る。）</a:t>
                      </a:r>
                      <a:endParaRPr kumimoji="1" lang="ja-JP" altLang="en-US"/>
                    </a:p>
                  </a:txBody>
                  <a:tcPr marL="41142" marR="41142" marT="0" marB="0" anchor="ctr"/>
                </a:tc>
                <a:tc>
                  <a:txBody>
                    <a:bodyPr/>
                    <a:lstStyle/>
                    <a:p>
                      <a:pPr algn="ctr" latinLnBrk="0">
                        <a:lnSpc>
                          <a:spcPct val="100000"/>
                        </a:lnSpc>
                        <a:spcAft>
                          <a:spcPts val="0"/>
                        </a:spcAft>
                      </a:pPr>
                      <a:r>
                        <a:rPr lang="ja-JP" sz="900" kern="100" spc="0" dirty="0">
                          <a:effectLst/>
                          <a:latin typeface="BIZ UDPゴシック" panose="020B0400000000000000" pitchFamily="50" charset="-128"/>
                          <a:ea typeface="BIZ UDPゴシック" panose="020B0400000000000000" pitchFamily="50" charset="-128"/>
                        </a:rPr>
                        <a:t>０．２８</a:t>
                      </a:r>
                      <a:endParaRPr lang="ja-JP" sz="90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dirty="0">
                          <a:effectLst/>
                          <a:latin typeface="BIZ UDPゴシック" panose="020B0400000000000000" pitchFamily="50" charset="-128"/>
                          <a:ea typeface="BIZ UDPゴシック" panose="020B0400000000000000" pitchFamily="50" charset="-128"/>
                        </a:rPr>
                        <a:t>０．１３</a:t>
                      </a:r>
                      <a:endParaRPr lang="ja-JP" sz="90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4105445618"/>
                  </a:ext>
                </a:extLst>
              </a:tr>
              <a:tr h="87125">
                <a:tc vMerge="1">
                  <a:txBody>
                    <a:bodyPr/>
                    <a:lstStyle/>
                    <a:p>
                      <a:endParaRPr kumimoji="1" lang="ja-JP" altLang="en-US"/>
                    </a:p>
                  </a:txBody>
                  <a:tcPr/>
                </a:tc>
                <a:tc vMerge="1">
                  <a:txBody>
                    <a:bodyPr/>
                    <a:lstStyle/>
                    <a:p>
                      <a:endParaRPr kumimoji="1" lang="ja-JP" altLang="en-US"/>
                    </a:p>
                  </a:txBody>
                  <a:tcPr/>
                </a:tc>
                <a:tc>
                  <a:txBody>
                    <a:bodyPr/>
                    <a:lstStyle/>
                    <a:p>
                      <a:r>
                        <a:rPr lang="ja-JP" sz="900" kern="100" spc="0" dirty="0">
                          <a:effectLst/>
                          <a:latin typeface="BIZ UDPゴシック" panose="020B0400000000000000" pitchFamily="50" charset="-128"/>
                          <a:ea typeface="BIZ UDPゴシック" panose="020B0400000000000000" pitchFamily="50" charset="-128"/>
                        </a:rPr>
                        <a:t>その他</a:t>
                      </a:r>
                      <a:endParaRPr kumimoji="1" lang="ja-JP" altLang="en-US" dirty="0"/>
                    </a:p>
                  </a:txBody>
                  <a:tcPr marL="41142" marR="41142" marT="0" marB="0" anchor="ctr"/>
                </a:tc>
                <a:tc>
                  <a:txBody>
                    <a:bodyPr/>
                    <a:lstStyle/>
                    <a:p>
                      <a:pPr algn="ctr" latinLnBrk="0">
                        <a:lnSpc>
                          <a:spcPct val="100000"/>
                        </a:lnSpc>
                        <a:spcAft>
                          <a:spcPts val="0"/>
                        </a:spcAft>
                      </a:pPr>
                      <a:r>
                        <a:rPr lang="ja-JP" sz="900" kern="100" spc="0" dirty="0">
                          <a:effectLst/>
                          <a:latin typeface="BIZ UDPゴシック" panose="020B0400000000000000" pitchFamily="50" charset="-128"/>
                          <a:ea typeface="BIZ UDPゴシック" panose="020B0400000000000000" pitchFamily="50" charset="-128"/>
                        </a:rPr>
                        <a:t>０．４５</a:t>
                      </a:r>
                      <a:endParaRPr lang="ja-JP" sz="90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dirty="0">
                          <a:effectLst/>
                          <a:latin typeface="BIZ UDPゴシック" panose="020B0400000000000000" pitchFamily="50" charset="-128"/>
                          <a:ea typeface="BIZ UDPゴシック" panose="020B0400000000000000" pitchFamily="50" charset="-128"/>
                        </a:rPr>
                        <a:t>０．２６</a:t>
                      </a:r>
                      <a:endParaRPr lang="ja-JP" sz="90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921726144"/>
                  </a:ext>
                </a:extLst>
              </a:tr>
              <a:tr h="87125">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３</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gridSpan="2">
                  <a:txBody>
                    <a:bodyPr/>
                    <a:lstStyle/>
                    <a:p>
                      <a:pPr algn="just"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鋼管</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hMerge="1">
                  <a:txBody>
                    <a:bodyPr/>
                    <a:lstStyle/>
                    <a:p>
                      <a:endParaRPr kumimoji="1" lang="ja-JP" altLang="en-US"/>
                    </a:p>
                  </a:txBody>
                  <a:tcP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１．１５</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１．０３</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1977520308"/>
                  </a:ext>
                </a:extLst>
              </a:tr>
              <a:tr h="87125">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４</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gridSpan="2">
                  <a:txBody>
                    <a:bodyPr/>
                    <a:lstStyle/>
                    <a:p>
                      <a:pPr algn="just"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鋳鉄管</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hMerge="1">
                  <a:txBody>
                    <a:bodyPr/>
                    <a:lstStyle/>
                    <a:p>
                      <a:endParaRPr kumimoji="1" lang="ja-JP" altLang="en-US"/>
                    </a:p>
                  </a:txBody>
                  <a:tcP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１．１５</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１．０３</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1668692277"/>
                  </a:ext>
                </a:extLst>
              </a:tr>
              <a:tr h="87125">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５</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gridSpan="2">
                  <a:txBody>
                    <a:bodyPr/>
                    <a:lstStyle/>
                    <a:p>
                      <a:pPr algn="just"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建設用又は建築用アルミニウム製品（電着塗装に限る。）</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hMerge="1">
                  <a:txBody>
                    <a:bodyPr/>
                    <a:lstStyle/>
                    <a:p>
                      <a:endParaRPr kumimoji="1" lang="ja-JP" altLang="en-US"/>
                    </a:p>
                  </a:txBody>
                  <a:tcP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０．３６</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０．３６</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4059876627"/>
                  </a:ext>
                </a:extLst>
              </a:tr>
              <a:tr h="87125">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６</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gridSpan="2">
                  <a:txBody>
                    <a:bodyPr/>
                    <a:lstStyle/>
                    <a:p>
                      <a:pPr algn="just"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金属製家具（鋼製家具）</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hMerge="1">
                  <a:txBody>
                    <a:bodyPr/>
                    <a:lstStyle/>
                    <a:p>
                      <a:endParaRPr kumimoji="1" lang="ja-JP" altLang="en-US"/>
                    </a:p>
                  </a:txBody>
                  <a:tcP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０．４５</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０．２６</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4045126236"/>
                  </a:ext>
                </a:extLst>
              </a:tr>
              <a:tr h="87125">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７</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gridSpan="2">
                  <a:txBody>
                    <a:bodyPr/>
                    <a:lstStyle/>
                    <a:p>
                      <a:pPr algn="just"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金属製品（１～６項に係るものを除く。）</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hMerge="1">
                  <a:txBody>
                    <a:bodyPr/>
                    <a:lstStyle/>
                    <a:p>
                      <a:endParaRPr kumimoji="1" lang="ja-JP" altLang="en-US"/>
                    </a:p>
                  </a:txBody>
                  <a:tcP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０．４５</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０．２６</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3339067601"/>
                  </a:ext>
                </a:extLst>
              </a:tr>
              <a:tr h="87125">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８</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gridSpan="2">
                  <a:txBody>
                    <a:bodyPr/>
                    <a:lstStyle/>
                    <a:p>
                      <a:pPr algn="just"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建設機械</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hMerge="1">
                  <a:txBody>
                    <a:bodyPr/>
                    <a:lstStyle/>
                    <a:p>
                      <a:endParaRPr kumimoji="1" lang="ja-JP" altLang="en-US"/>
                    </a:p>
                  </a:txBody>
                  <a:tcP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１．３４</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１．３１</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4157080339"/>
                  </a:ext>
                </a:extLst>
              </a:tr>
              <a:tr h="87125">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９</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gridSpan="2">
                  <a:txBody>
                    <a:bodyPr/>
                    <a:lstStyle/>
                    <a:p>
                      <a:pPr algn="just"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鉄道車両</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hMerge="1">
                  <a:txBody>
                    <a:bodyPr/>
                    <a:lstStyle/>
                    <a:p>
                      <a:endParaRPr kumimoji="1" lang="ja-JP" altLang="en-US"/>
                    </a:p>
                  </a:txBody>
                  <a:tcP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１．３４</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１．３１</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4088227305"/>
                  </a:ext>
                </a:extLst>
              </a:tr>
              <a:tr h="87125">
                <a:tc rowSpan="3">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１０</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rowSpan="3">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自動車</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vert="eaVert"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車体の下塗り（電着塗装に限る。）</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dirty="0">
                          <a:effectLst/>
                          <a:latin typeface="BIZ UDPゴシック" panose="020B0400000000000000" pitchFamily="50" charset="-128"/>
                          <a:ea typeface="BIZ UDPゴシック" panose="020B0400000000000000" pitchFamily="50" charset="-128"/>
                        </a:rPr>
                        <a:t>０．１５</a:t>
                      </a:r>
                      <a:endParaRPr lang="ja-JP" sz="90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０．１５</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4085840659"/>
                  </a:ext>
                </a:extLst>
              </a:tr>
              <a:tr h="87125">
                <a:tc vMerge="1">
                  <a:txBody>
                    <a:bodyPr/>
                    <a:lstStyle/>
                    <a:p>
                      <a:endParaRPr kumimoji="1" lang="ja-JP" altLang="en-US"/>
                    </a:p>
                  </a:txBody>
                  <a:tcPr/>
                </a:tc>
                <a:tc vMerge="1">
                  <a:txBody>
                    <a:bodyPr/>
                    <a:lstStyle/>
                    <a:p>
                      <a:endParaRPr kumimoji="1" lang="ja-JP" altLang="en-US"/>
                    </a:p>
                  </a:txBody>
                  <a:tcPr/>
                </a:tc>
                <a:tc>
                  <a:txBody>
                    <a:bodyPr/>
                    <a:lstStyle/>
                    <a:p>
                      <a:r>
                        <a:rPr lang="ja-JP" sz="900" kern="100" spc="0" dirty="0">
                          <a:effectLst/>
                          <a:latin typeface="BIZ UDPゴシック" panose="020B0400000000000000" pitchFamily="50" charset="-128"/>
                          <a:ea typeface="BIZ UDPゴシック" panose="020B0400000000000000" pitchFamily="50" charset="-128"/>
                        </a:rPr>
                        <a:t>車体の上塗り</a:t>
                      </a:r>
                      <a:endParaRPr kumimoji="1" lang="ja-JP" altLang="en-US" dirty="0"/>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１．７１</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１．０６</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847517539"/>
                  </a:ext>
                </a:extLst>
              </a:tr>
              <a:tr h="87125">
                <a:tc vMerge="1">
                  <a:txBody>
                    <a:bodyPr/>
                    <a:lstStyle/>
                    <a:p>
                      <a:endParaRPr kumimoji="1" lang="ja-JP" altLang="en-US"/>
                    </a:p>
                  </a:txBody>
                  <a:tcPr/>
                </a:tc>
                <a:tc vMerge="1">
                  <a:txBody>
                    <a:bodyPr/>
                    <a:lstStyle/>
                    <a:p>
                      <a:endParaRPr kumimoji="1" lang="ja-JP" altLang="en-US"/>
                    </a:p>
                  </a:txBody>
                  <a:tcPr/>
                </a:tc>
                <a:tc>
                  <a:txBody>
                    <a:bodyPr/>
                    <a:lstStyle/>
                    <a:p>
                      <a:r>
                        <a:rPr lang="ja-JP" sz="900" kern="100" spc="0" dirty="0">
                          <a:effectLst/>
                          <a:latin typeface="BIZ UDPゴシック" panose="020B0400000000000000" pitchFamily="50" charset="-128"/>
                          <a:ea typeface="BIZ UDPゴシック" panose="020B0400000000000000" pitchFamily="50" charset="-128"/>
                        </a:rPr>
                        <a:t>その他</a:t>
                      </a:r>
                      <a:endParaRPr kumimoji="1" lang="ja-JP" altLang="en-US" dirty="0"/>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０．５９</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０．３３</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188968409"/>
                  </a:ext>
                </a:extLst>
              </a:tr>
              <a:tr h="87125">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１１</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gridSpan="2">
                  <a:txBody>
                    <a:bodyPr/>
                    <a:lstStyle/>
                    <a:p>
                      <a:pPr algn="just"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電気機械器具</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hMerge="1">
                  <a:txBody>
                    <a:bodyPr/>
                    <a:lstStyle/>
                    <a:p>
                      <a:endParaRPr kumimoji="1" lang="ja-JP" altLang="en-US"/>
                    </a:p>
                  </a:txBody>
                  <a:tcP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０．４５</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０．２６</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3417633062"/>
                  </a:ext>
                </a:extLst>
              </a:tr>
              <a:tr h="87125">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１２</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gridSpan="2">
                  <a:txBody>
                    <a:bodyPr/>
                    <a:lstStyle/>
                    <a:p>
                      <a:pPr algn="just"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機械器具（農業用機械等）（８～１１項に係るものを除く。）</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hMerge="1">
                  <a:txBody>
                    <a:bodyPr/>
                    <a:lstStyle/>
                    <a:p>
                      <a:endParaRPr kumimoji="1" lang="ja-JP" altLang="en-US"/>
                    </a:p>
                  </a:txBody>
                  <a:tcP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０．８２</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０．７０</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1098132056"/>
                  </a:ext>
                </a:extLst>
              </a:tr>
              <a:tr h="87125">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１３</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gridSpan="2">
                  <a:txBody>
                    <a:bodyPr/>
                    <a:lstStyle/>
                    <a:p>
                      <a:pPr algn="just"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建設用又は建築用木製品</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hMerge="1">
                  <a:txBody>
                    <a:bodyPr/>
                    <a:lstStyle/>
                    <a:p>
                      <a:endParaRPr kumimoji="1" lang="ja-JP" altLang="en-US"/>
                    </a:p>
                  </a:txBody>
                  <a:tcP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０．５３</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０．２８</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1412503909"/>
                  </a:ext>
                </a:extLst>
              </a:tr>
              <a:tr h="87125">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１４</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gridSpan="2">
                  <a:txBody>
                    <a:bodyPr/>
                    <a:lstStyle/>
                    <a:p>
                      <a:pPr algn="just" latinLnBrk="0">
                        <a:lnSpc>
                          <a:spcPct val="100000"/>
                        </a:lnSpc>
                        <a:spcAft>
                          <a:spcPts val="0"/>
                        </a:spcAft>
                      </a:pPr>
                      <a:r>
                        <a:rPr lang="ja-JP" sz="900" kern="100" spc="0" dirty="0">
                          <a:effectLst/>
                          <a:latin typeface="BIZ UDPゴシック" panose="020B0400000000000000" pitchFamily="50" charset="-128"/>
                          <a:ea typeface="BIZ UDPゴシック" panose="020B0400000000000000" pitchFamily="50" charset="-128"/>
                        </a:rPr>
                        <a:t>その他の製品（塗工紙等）</a:t>
                      </a:r>
                      <a:endParaRPr lang="ja-JP" sz="90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hMerge="1">
                  <a:txBody>
                    <a:bodyPr/>
                    <a:lstStyle/>
                    <a:p>
                      <a:endParaRPr kumimoji="1" lang="ja-JP" altLang="en-US"/>
                    </a:p>
                  </a:txBody>
                  <a:tcPr/>
                </a:tc>
                <a:tc>
                  <a:txBody>
                    <a:bodyPr/>
                    <a:lstStyle/>
                    <a:p>
                      <a:pPr algn="ctr" latinLnBrk="0">
                        <a:lnSpc>
                          <a:spcPct val="100000"/>
                        </a:lnSpc>
                        <a:spcAft>
                          <a:spcPts val="0"/>
                        </a:spcAft>
                      </a:pPr>
                      <a:r>
                        <a:rPr lang="ja-JP" sz="900" kern="100" spc="0">
                          <a:effectLst/>
                          <a:latin typeface="BIZ UDPゴシック" panose="020B0400000000000000" pitchFamily="50" charset="-128"/>
                          <a:ea typeface="BIZ UDPゴシック" panose="020B0400000000000000" pitchFamily="50" charset="-128"/>
                        </a:rPr>
                        <a:t>０．５５</a:t>
                      </a:r>
                      <a:endParaRPr lang="ja-JP" sz="900" kern="100" spc="1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tc>
                  <a:txBody>
                    <a:bodyPr/>
                    <a:lstStyle/>
                    <a:p>
                      <a:pPr algn="ctr" latinLnBrk="0">
                        <a:lnSpc>
                          <a:spcPct val="100000"/>
                        </a:lnSpc>
                        <a:spcAft>
                          <a:spcPts val="0"/>
                        </a:spcAft>
                      </a:pPr>
                      <a:r>
                        <a:rPr lang="ja-JP" sz="900" kern="100" spc="0" dirty="0">
                          <a:effectLst/>
                          <a:latin typeface="BIZ UDPゴシック" panose="020B0400000000000000" pitchFamily="50" charset="-128"/>
                          <a:ea typeface="BIZ UDPゴシック" panose="020B0400000000000000" pitchFamily="50" charset="-128"/>
                        </a:rPr>
                        <a:t>０．３８</a:t>
                      </a:r>
                      <a:endParaRPr lang="ja-JP" sz="900" kern="100" spc="1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a:txBody>
                  <a:tcPr marL="41142" marR="41142" marT="0" marB="0" anchor="ctr"/>
                </a:tc>
                <a:extLst>
                  <a:ext uri="{0D108BD9-81ED-4DB2-BD59-A6C34878D82A}">
                    <a16:rowId xmlns:a16="http://schemas.microsoft.com/office/drawing/2014/main" val="3738058716"/>
                  </a:ext>
                </a:extLst>
              </a:tr>
            </a:tbl>
          </a:graphicData>
        </a:graphic>
      </p:graphicFrame>
      <p:sp>
        <p:nvSpPr>
          <p:cNvPr id="4" name="スライド番号プレースホルダー 3">
            <a:extLst>
              <a:ext uri="{FF2B5EF4-FFF2-40B4-BE49-F238E27FC236}">
                <a16:creationId xmlns:a16="http://schemas.microsoft.com/office/drawing/2014/main" id="{98753FBD-08D7-4D36-A060-C85C106FE97D}"/>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15</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46877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タイトル 1">
            <a:extLst>
              <a:ext uri="{FF2B5EF4-FFF2-40B4-BE49-F238E27FC236}">
                <a16:creationId xmlns:a16="http://schemas.microsoft.com/office/drawing/2014/main" id="{D3FAC73F-1C95-457D-9149-C779B154FBBD}"/>
              </a:ext>
            </a:extLst>
          </p:cNvPr>
          <p:cNvSpPr>
            <a:spLocks noGrp="1"/>
          </p:cNvSpPr>
          <p:nvPr>
            <p:ph type="title"/>
          </p:nvPr>
        </p:nvSpPr>
        <p:spPr>
          <a:xfrm>
            <a:off x="1083470" y="609600"/>
            <a:ext cx="8319838" cy="904242"/>
          </a:xfrm>
        </p:spPr>
        <p:txBody>
          <a:bodyPr>
            <a:normAutofit/>
          </a:bodyPr>
          <a:lstStyle/>
          <a:p>
            <a:r>
              <a:rPr kumimoji="1" lang="en-US" altLang="ja-JP" sz="2400" dirty="0">
                <a:latin typeface="BIZ UDPゴシック" panose="020B0400000000000000" pitchFamily="50" charset="-128"/>
                <a:ea typeface="BIZ UDPゴシック" panose="020B0400000000000000" pitchFamily="50" charset="-128"/>
              </a:rPr>
              <a:t>VOC</a:t>
            </a:r>
            <a:r>
              <a:rPr kumimoji="1" lang="ja-JP" altLang="en-US" sz="2400" dirty="0">
                <a:latin typeface="BIZ UDPゴシック" panose="020B0400000000000000" pitchFamily="50" charset="-128"/>
                <a:ea typeface="BIZ UDPゴシック" panose="020B0400000000000000" pitchFamily="50" charset="-128"/>
              </a:rPr>
              <a:t>排出量について①</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全国の</a:t>
            </a:r>
            <a:r>
              <a:rPr lang="en-US" altLang="ja-JP" sz="2400" dirty="0">
                <a:latin typeface="BIZ UDPゴシック" panose="020B0400000000000000" pitchFamily="50" charset="-128"/>
                <a:ea typeface="BIZ UDPゴシック" panose="020B0400000000000000" pitchFamily="50" charset="-128"/>
              </a:rPr>
              <a:t>VOC</a:t>
            </a:r>
            <a:r>
              <a:rPr lang="ja-JP" altLang="en-US" sz="2400" dirty="0">
                <a:latin typeface="BIZ UDPゴシック" panose="020B0400000000000000" pitchFamily="50" charset="-128"/>
                <a:ea typeface="BIZ UDPゴシック" panose="020B0400000000000000" pitchFamily="50" charset="-128"/>
              </a:rPr>
              <a:t>排出量</a:t>
            </a:r>
            <a:r>
              <a:rPr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7EBC9B5-2E81-4EA4-8B56-7D02A5CCB06D}"/>
              </a:ext>
            </a:extLst>
          </p:cNvPr>
          <p:cNvSpPr txBox="1"/>
          <p:nvPr/>
        </p:nvSpPr>
        <p:spPr>
          <a:xfrm>
            <a:off x="1165748" y="1154823"/>
            <a:ext cx="8488906" cy="116955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sz="1400" dirty="0">
                <a:solidFill>
                  <a:schemeClr val="tx1"/>
                </a:solidFill>
                <a:latin typeface="BIZ UDPゴシック" panose="020B0400000000000000" pitchFamily="50" charset="-128"/>
                <a:ea typeface="BIZ UDPゴシック" panose="020B0400000000000000" pitchFamily="50" charset="-128"/>
              </a:rPr>
              <a:t>全国における固定発生源からの</a:t>
            </a:r>
            <a:r>
              <a:rPr kumimoji="1" lang="en-US" altLang="ja-JP" sz="1400" dirty="0">
                <a:solidFill>
                  <a:schemeClr val="tx1"/>
                </a:solidFill>
                <a:latin typeface="BIZ UDPゴシック" panose="020B0400000000000000" pitchFamily="50" charset="-128"/>
                <a:ea typeface="BIZ UDPゴシック" panose="020B0400000000000000" pitchFamily="50" charset="-128"/>
              </a:rPr>
              <a:t>VOC</a:t>
            </a:r>
            <a:r>
              <a:rPr kumimoji="1" lang="ja-JP" altLang="en-US" sz="1400" dirty="0">
                <a:solidFill>
                  <a:schemeClr val="tx1"/>
                </a:solidFill>
                <a:latin typeface="BIZ UDPゴシック" panose="020B0400000000000000" pitchFamily="50" charset="-128"/>
                <a:ea typeface="BIZ UDPゴシック" panose="020B0400000000000000" pitchFamily="50" charset="-128"/>
              </a:rPr>
              <a:t>排出量は減少傾向にある。</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sz="1400" dirty="0">
                <a:solidFill>
                  <a:schemeClr val="tx1"/>
                </a:solidFill>
                <a:latin typeface="BIZ UDPゴシック" panose="020B0400000000000000" pitchFamily="50" charset="-128"/>
                <a:ea typeface="BIZ UDPゴシック" panose="020B0400000000000000" pitchFamily="50" charset="-128"/>
              </a:rPr>
              <a:t>平成</a:t>
            </a:r>
            <a:r>
              <a:rPr kumimoji="1" lang="en-US" altLang="ja-JP" sz="1400" dirty="0">
                <a:solidFill>
                  <a:schemeClr val="tx1"/>
                </a:solidFill>
                <a:latin typeface="BIZ UDPゴシック" panose="020B0400000000000000" pitchFamily="50" charset="-128"/>
                <a:ea typeface="BIZ UDPゴシック" panose="020B0400000000000000" pitchFamily="50" charset="-128"/>
              </a:rPr>
              <a:t>30</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年度</a:t>
            </a:r>
            <a:r>
              <a:rPr kumimoji="1" lang="en-US" altLang="ja-JP" sz="1400" dirty="0">
                <a:solidFill>
                  <a:schemeClr val="tx1"/>
                </a:solidFill>
                <a:latin typeface="BIZ UDPゴシック" panose="020B0400000000000000" pitchFamily="50" charset="-128"/>
                <a:ea typeface="BIZ UDPゴシック" panose="020B0400000000000000" pitchFamily="50" charset="-128"/>
              </a:rPr>
              <a:t>VOC</a:t>
            </a:r>
            <a:r>
              <a:rPr kumimoji="1" lang="ja-JP" altLang="en-US" sz="1400" dirty="0">
                <a:solidFill>
                  <a:schemeClr val="tx1"/>
                </a:solidFill>
                <a:latin typeface="BIZ UDPゴシック" panose="020B0400000000000000" pitchFamily="50" charset="-128"/>
                <a:ea typeface="BIZ UDPゴシック" panose="020B0400000000000000" pitchFamily="50" charset="-128"/>
              </a:rPr>
              <a:t>排出量は平成</a:t>
            </a:r>
            <a:r>
              <a:rPr kumimoji="1" lang="en-US" altLang="ja-JP" sz="1400" dirty="0">
                <a:solidFill>
                  <a:schemeClr val="tx1"/>
                </a:solidFill>
                <a:latin typeface="BIZ UDPゴシック" panose="020B0400000000000000" pitchFamily="50" charset="-128"/>
                <a:ea typeface="BIZ UDPゴシック" panose="020B0400000000000000" pitchFamily="50" charset="-128"/>
              </a:rPr>
              <a:t>12</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年度比で５０</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削減、うち家庭からの排出量を除いた値は</a:t>
            </a:r>
            <a:r>
              <a:rPr kumimoji="1" lang="en-US" altLang="ja-JP" sz="1400" dirty="0">
                <a:solidFill>
                  <a:schemeClr val="tx1"/>
                </a:solidFill>
                <a:latin typeface="BIZ UDPゴシック" panose="020B0400000000000000" pitchFamily="50" charset="-128"/>
                <a:ea typeface="BIZ UDPゴシック" panose="020B0400000000000000" pitchFamily="50" charset="-128"/>
              </a:rPr>
              <a:t>55%</a:t>
            </a:r>
            <a:r>
              <a:rPr kumimoji="1" lang="ja-JP" altLang="en-US" sz="1400" dirty="0">
                <a:solidFill>
                  <a:schemeClr val="tx1"/>
                </a:solidFill>
                <a:latin typeface="BIZ UDPゴシック" panose="020B0400000000000000" pitchFamily="50" charset="-128"/>
                <a:ea typeface="BIZ UDPゴシック" panose="020B0400000000000000" pitchFamily="50" charset="-128"/>
              </a:rPr>
              <a:t>削減、家庭からの排出量は５％削減。</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sz="1400" dirty="0">
                <a:solidFill>
                  <a:schemeClr val="tx1"/>
                </a:solidFill>
                <a:latin typeface="BIZ UDPゴシック" panose="020B0400000000000000" pitchFamily="50" charset="-128"/>
                <a:ea typeface="BIZ UDPゴシック" panose="020B0400000000000000" pitchFamily="50" charset="-128"/>
              </a:rPr>
              <a:t>大気汚染防止法における規制等により、平成</a:t>
            </a:r>
            <a:r>
              <a:rPr kumimoji="1" lang="en-US" altLang="ja-JP" sz="1400" dirty="0">
                <a:solidFill>
                  <a:schemeClr val="tx1"/>
                </a:solidFill>
                <a:latin typeface="BIZ UDPゴシック" panose="020B0400000000000000" pitchFamily="50" charset="-128"/>
                <a:ea typeface="BIZ UDPゴシック" panose="020B0400000000000000" pitchFamily="50" charset="-128"/>
              </a:rPr>
              <a:t>22</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年度までに平成</a:t>
            </a:r>
            <a:r>
              <a:rPr kumimoji="1" lang="en-US" altLang="ja-JP" sz="1400" dirty="0">
                <a:solidFill>
                  <a:schemeClr val="tx1"/>
                </a:solidFill>
                <a:latin typeface="BIZ UDPゴシック" panose="020B0400000000000000" pitchFamily="50" charset="-128"/>
                <a:ea typeface="BIZ UDPゴシック" panose="020B0400000000000000" pitchFamily="50" charset="-128"/>
              </a:rPr>
              <a:t>12</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年度比で３割程度の削減を目指す（中央環境審議会意見具申（平成</a:t>
            </a:r>
            <a:r>
              <a:rPr kumimoji="1" lang="en-US" altLang="ja-JP" sz="1400" dirty="0">
                <a:solidFill>
                  <a:schemeClr val="tx1"/>
                </a:solidFill>
                <a:latin typeface="BIZ UDPゴシック" panose="020B0400000000000000" pitchFamily="50" charset="-128"/>
                <a:ea typeface="BIZ UDPゴシック" panose="020B0400000000000000" pitchFamily="50" charset="-128"/>
              </a:rPr>
              <a:t>16</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dirty="0">
                <a:solidFill>
                  <a:schemeClr val="tx1"/>
                </a:solidFill>
                <a:latin typeface="BIZ UDPゴシック" panose="020B0400000000000000" pitchFamily="50" charset="-128"/>
                <a:ea typeface="BIZ UDPゴシック" panose="020B0400000000000000" pitchFamily="50" charset="-128"/>
              </a:rPr>
              <a:t>2</a:t>
            </a:r>
            <a:r>
              <a:rPr kumimoji="1" lang="ja-JP" altLang="en-US" sz="1400" dirty="0">
                <a:solidFill>
                  <a:schemeClr val="tx1"/>
                </a:solidFill>
                <a:latin typeface="BIZ UDPゴシック" panose="020B0400000000000000" pitchFamily="50" charset="-128"/>
                <a:ea typeface="BIZ UDPゴシック" panose="020B0400000000000000" pitchFamily="50" charset="-128"/>
              </a:rPr>
              <a:t>月））としていたところ、平成</a:t>
            </a:r>
            <a:r>
              <a:rPr kumimoji="1" lang="en-US" altLang="ja-JP" sz="1400" dirty="0">
                <a:solidFill>
                  <a:schemeClr val="tx1"/>
                </a:solidFill>
                <a:latin typeface="BIZ UDPゴシック" panose="020B0400000000000000" pitchFamily="50" charset="-128"/>
                <a:ea typeface="BIZ UDPゴシック" panose="020B0400000000000000" pitchFamily="50" charset="-128"/>
              </a:rPr>
              <a:t>22</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年度排出量は</a:t>
            </a:r>
            <a:r>
              <a:rPr kumimoji="1" lang="en-US" altLang="ja-JP" sz="1400" dirty="0">
                <a:solidFill>
                  <a:schemeClr val="tx1"/>
                </a:solidFill>
                <a:latin typeface="BIZ UDPゴシック" panose="020B0400000000000000" pitchFamily="50" charset="-128"/>
                <a:ea typeface="BIZ UDPゴシック" panose="020B0400000000000000" pitchFamily="50" charset="-128"/>
              </a:rPr>
              <a:t>42%</a:t>
            </a:r>
            <a:r>
              <a:rPr kumimoji="1" lang="ja-JP" altLang="en-US" sz="1400" dirty="0">
                <a:solidFill>
                  <a:schemeClr val="tx1"/>
                </a:solidFill>
                <a:latin typeface="BIZ UDPゴシック" panose="020B0400000000000000" pitchFamily="50" charset="-128"/>
                <a:ea typeface="BIZ UDPゴシック" panose="020B0400000000000000" pitchFamily="50" charset="-128"/>
              </a:rPr>
              <a:t>削減を達成。</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37C581F0-9FC9-417D-9D03-A02B2CA0F768}"/>
              </a:ext>
            </a:extLst>
          </p:cNvPr>
          <p:cNvSpPr txBox="1"/>
          <p:nvPr/>
        </p:nvSpPr>
        <p:spPr>
          <a:xfrm>
            <a:off x="684610" y="6364902"/>
            <a:ext cx="874230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環境省「</a:t>
            </a:r>
            <a:r>
              <a:rPr kumimoji="1" lang="en-US" altLang="ja-JP" sz="1100" dirty="0">
                <a:latin typeface="BIZ UDPゴシック" panose="020B0400000000000000" pitchFamily="50" charset="-128"/>
                <a:ea typeface="BIZ UDPゴシック" panose="020B0400000000000000" pitchFamily="50" charset="-128"/>
              </a:rPr>
              <a:t>VOC</a:t>
            </a:r>
            <a:r>
              <a:rPr kumimoji="1" lang="ja-JP" altLang="en-US" sz="1100" dirty="0">
                <a:latin typeface="BIZ UDPゴシック" panose="020B0400000000000000" pitchFamily="50" charset="-128"/>
                <a:ea typeface="BIZ UDPゴシック" panose="020B0400000000000000" pitchFamily="50" charset="-128"/>
              </a:rPr>
              <a:t>排出インベントリデータ」と「拡張</a:t>
            </a:r>
            <a:r>
              <a:rPr kumimoji="1" lang="en-US" altLang="ja-JP" sz="1100" dirty="0">
                <a:latin typeface="BIZ UDPゴシック" panose="020B0400000000000000" pitchFamily="50" charset="-128"/>
                <a:ea typeface="BIZ UDPゴシック" panose="020B0400000000000000" pitchFamily="50" charset="-128"/>
              </a:rPr>
              <a:t>VOC</a:t>
            </a:r>
            <a:r>
              <a:rPr kumimoji="1" lang="ja-JP" altLang="en-US" sz="1100" dirty="0">
                <a:latin typeface="BIZ UDPゴシック" panose="020B0400000000000000" pitchFamily="50" charset="-128"/>
                <a:ea typeface="BIZ UDPゴシック" panose="020B0400000000000000" pitchFamily="50" charset="-128"/>
              </a:rPr>
              <a:t>排出インベントリデータ」の合計</a:t>
            </a:r>
            <a:endParaRPr kumimoji="1" lang="en-US" altLang="ja-JP" sz="1100" dirty="0">
              <a:latin typeface="BIZ UDPゴシック" panose="020B0400000000000000" pitchFamily="50" charset="-128"/>
              <a:ea typeface="BIZ UDPゴシック" panose="020B0400000000000000" pitchFamily="50" charset="-128"/>
            </a:endParaRPr>
          </a:p>
        </p:txBody>
      </p:sp>
      <p:graphicFrame>
        <p:nvGraphicFramePr>
          <p:cNvPr id="15" name="グラフ 14">
            <a:extLst>
              <a:ext uri="{FF2B5EF4-FFF2-40B4-BE49-F238E27FC236}">
                <a16:creationId xmlns:a16="http://schemas.microsoft.com/office/drawing/2014/main" id="{FA149F0A-A7D7-469F-8C5B-C2EE004986D4}"/>
              </a:ext>
            </a:extLst>
          </p:cNvPr>
          <p:cNvGraphicFramePr>
            <a:graphicFrameLocks/>
          </p:cNvGraphicFramePr>
          <p:nvPr>
            <p:extLst>
              <p:ext uri="{D42A27DB-BD31-4B8C-83A1-F6EECF244321}">
                <p14:modId xmlns:p14="http://schemas.microsoft.com/office/powerpoint/2010/main" val="2522674038"/>
              </p:ext>
            </p:extLst>
          </p:nvPr>
        </p:nvGraphicFramePr>
        <p:xfrm>
          <a:off x="1137814" y="2597483"/>
          <a:ext cx="8488907" cy="3621769"/>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2D6D4190-4FCE-41DE-A4F5-6A0F6ACEB08C}"/>
              </a:ext>
            </a:extLst>
          </p:cNvPr>
          <p:cNvSpPr txBox="1"/>
          <p:nvPr/>
        </p:nvSpPr>
        <p:spPr>
          <a:xfrm>
            <a:off x="1137814" y="2380666"/>
            <a:ext cx="684611"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t/</a:t>
            </a:r>
            <a:r>
              <a:rPr kumimoji="1" lang="ja-JP" altLang="en-US" sz="1050" dirty="0">
                <a:latin typeface="BIZ UDPゴシック" panose="020B0400000000000000" pitchFamily="50" charset="-128"/>
                <a:ea typeface="BIZ UDPゴシック" panose="020B0400000000000000" pitchFamily="50" charset="-128"/>
              </a:rPr>
              <a:t>年</a:t>
            </a:r>
          </a:p>
        </p:txBody>
      </p:sp>
      <p:sp>
        <p:nvSpPr>
          <p:cNvPr id="17" name="テキスト ボックス 16">
            <a:extLst>
              <a:ext uri="{FF2B5EF4-FFF2-40B4-BE49-F238E27FC236}">
                <a16:creationId xmlns:a16="http://schemas.microsoft.com/office/drawing/2014/main" id="{66D98E8C-CB0B-4865-B2E7-412E7E03E8D8}"/>
              </a:ext>
            </a:extLst>
          </p:cNvPr>
          <p:cNvSpPr txBox="1"/>
          <p:nvPr/>
        </p:nvSpPr>
        <p:spPr>
          <a:xfrm>
            <a:off x="5326034" y="2557219"/>
            <a:ext cx="6463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全国</a:t>
            </a:r>
          </a:p>
        </p:txBody>
      </p:sp>
      <p:sp>
        <p:nvSpPr>
          <p:cNvPr id="20" name="吹き出し: 線 19">
            <a:extLst>
              <a:ext uri="{FF2B5EF4-FFF2-40B4-BE49-F238E27FC236}">
                <a16:creationId xmlns:a16="http://schemas.microsoft.com/office/drawing/2014/main" id="{618C22D0-A313-47F8-A256-4D62FD63A5AA}"/>
              </a:ext>
            </a:extLst>
          </p:cNvPr>
          <p:cNvSpPr/>
          <p:nvPr/>
        </p:nvSpPr>
        <p:spPr>
          <a:xfrm>
            <a:off x="6493222" y="3234702"/>
            <a:ext cx="1253869" cy="496845"/>
          </a:xfrm>
          <a:prstGeom prst="borderCallout1">
            <a:avLst>
              <a:gd name="adj1" fmla="val 79316"/>
              <a:gd name="adj2" fmla="val 100584"/>
              <a:gd name="adj3" fmla="val 348121"/>
              <a:gd name="adj4" fmla="val 203322"/>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平成</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年度比：</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55%</a:t>
            </a:r>
            <a:r>
              <a:rPr kumimoji="1" lang="ja-JP" altLang="en-US" sz="1200" dirty="0">
                <a:latin typeface="BIZ UDPゴシック" panose="020B0400000000000000" pitchFamily="50" charset="-128"/>
                <a:ea typeface="BIZ UDPゴシック" panose="020B0400000000000000" pitchFamily="50" charset="-128"/>
              </a:rPr>
              <a:t>削減</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2" name="吹き出し: 線 21">
            <a:extLst>
              <a:ext uri="{FF2B5EF4-FFF2-40B4-BE49-F238E27FC236}">
                <a16:creationId xmlns:a16="http://schemas.microsoft.com/office/drawing/2014/main" id="{84A82333-AD9B-4541-8180-6246146A3342}"/>
              </a:ext>
            </a:extLst>
          </p:cNvPr>
          <p:cNvSpPr/>
          <p:nvPr/>
        </p:nvSpPr>
        <p:spPr>
          <a:xfrm>
            <a:off x="7850598" y="3042294"/>
            <a:ext cx="1253869" cy="496845"/>
          </a:xfrm>
          <a:prstGeom prst="borderCallout1">
            <a:avLst>
              <a:gd name="adj1" fmla="val 99136"/>
              <a:gd name="adj2" fmla="val 84422"/>
              <a:gd name="adj3" fmla="val 234980"/>
              <a:gd name="adj4" fmla="val 93654"/>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平成</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年度比：</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5%</a:t>
            </a:r>
            <a:r>
              <a:rPr kumimoji="1" lang="ja-JP" altLang="en-US" sz="1200" dirty="0">
                <a:latin typeface="BIZ UDPゴシック" panose="020B0400000000000000" pitchFamily="50" charset="-128"/>
                <a:ea typeface="BIZ UDPゴシック" panose="020B0400000000000000" pitchFamily="50" charset="-128"/>
              </a:rPr>
              <a:t>削減</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3" name="吹き出し: 線 22">
            <a:extLst>
              <a:ext uri="{FF2B5EF4-FFF2-40B4-BE49-F238E27FC236}">
                <a16:creationId xmlns:a16="http://schemas.microsoft.com/office/drawing/2014/main" id="{A5C4657C-AE77-4351-B007-9277306E4DEC}"/>
              </a:ext>
            </a:extLst>
          </p:cNvPr>
          <p:cNvSpPr/>
          <p:nvPr/>
        </p:nvSpPr>
        <p:spPr>
          <a:xfrm>
            <a:off x="8254115" y="2449410"/>
            <a:ext cx="1253869" cy="496845"/>
          </a:xfrm>
          <a:prstGeom prst="borderCallout1">
            <a:avLst>
              <a:gd name="adj1" fmla="val 101968"/>
              <a:gd name="adj2" fmla="val 90638"/>
              <a:gd name="adj3" fmla="val 302818"/>
              <a:gd name="adj4" fmla="val 83972"/>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平成</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年度比：</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5</a:t>
            </a:r>
            <a:r>
              <a:rPr kumimoji="1" lang="ja-JP" altLang="en-US" sz="1200" dirty="0">
                <a:latin typeface="BIZ UDPゴシック" panose="020B0400000000000000" pitchFamily="50" charset="-128"/>
                <a:ea typeface="BIZ UDPゴシック" panose="020B0400000000000000" pitchFamily="50" charset="-128"/>
              </a:rPr>
              <a:t>０</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削減</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4" name="吹き出し: 線 23">
            <a:extLst>
              <a:ext uri="{FF2B5EF4-FFF2-40B4-BE49-F238E27FC236}">
                <a16:creationId xmlns:a16="http://schemas.microsoft.com/office/drawing/2014/main" id="{F3AFCF8A-70CB-40CA-9FBF-BA3EFBFE48A9}"/>
              </a:ext>
            </a:extLst>
          </p:cNvPr>
          <p:cNvSpPr/>
          <p:nvPr/>
        </p:nvSpPr>
        <p:spPr>
          <a:xfrm>
            <a:off x="4011825" y="2902888"/>
            <a:ext cx="1253869" cy="496845"/>
          </a:xfrm>
          <a:prstGeom prst="borderCallout1">
            <a:avLst>
              <a:gd name="adj1" fmla="val 104799"/>
              <a:gd name="adj2" fmla="val 79449"/>
              <a:gd name="adj3" fmla="val 179665"/>
              <a:gd name="adj4" fmla="val 93769"/>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平成</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年度比：</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４</a:t>
            </a: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削減</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258DED1C-BFBD-4B34-B84F-51EBC1639903}"/>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16</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9" name="吹き出し: 線 18">
            <a:extLst>
              <a:ext uri="{FF2B5EF4-FFF2-40B4-BE49-F238E27FC236}">
                <a16:creationId xmlns:a16="http://schemas.microsoft.com/office/drawing/2014/main" id="{58C54E43-AF53-4C68-8B73-BCA7D84AC3A8}"/>
              </a:ext>
            </a:extLst>
          </p:cNvPr>
          <p:cNvSpPr/>
          <p:nvPr/>
        </p:nvSpPr>
        <p:spPr>
          <a:xfrm>
            <a:off x="2553029" y="2417394"/>
            <a:ext cx="1297450" cy="496845"/>
          </a:xfrm>
          <a:prstGeom prst="borderCallout1">
            <a:avLst>
              <a:gd name="adj1" fmla="val 102131"/>
              <a:gd name="adj2" fmla="val 30422"/>
              <a:gd name="adj3" fmla="val 398381"/>
              <a:gd name="adj4" fmla="val 5014"/>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平成</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年度比：</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23%</a:t>
            </a:r>
            <a:r>
              <a:rPr kumimoji="1" lang="ja-JP" altLang="en-US" sz="1200" dirty="0">
                <a:latin typeface="BIZ UDPゴシック" panose="020B0400000000000000" pitchFamily="50" charset="-128"/>
                <a:ea typeface="BIZ UDPゴシック" panose="020B0400000000000000" pitchFamily="50" charset="-128"/>
              </a:rPr>
              <a:t>削減</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1" name="テキスト ボックス 7">
            <a:extLst>
              <a:ext uri="{FF2B5EF4-FFF2-40B4-BE49-F238E27FC236}">
                <a16:creationId xmlns:a16="http://schemas.microsoft.com/office/drawing/2014/main" id="{AC94A1B6-56AF-4EDA-9391-403910B69929}"/>
              </a:ext>
            </a:extLst>
          </p:cNvPr>
          <p:cNvSpPr txBox="1"/>
          <p:nvPr/>
        </p:nvSpPr>
        <p:spPr>
          <a:xfrm>
            <a:off x="6032705" y="2526862"/>
            <a:ext cx="1253869"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800" dirty="0">
                <a:effectLst/>
                <a:latin typeface="BIZ UDPゴシック" panose="020B0400000000000000" pitchFamily="50" charset="-128"/>
                <a:ea typeface="BIZ UDPゴシック" panose="020B0400000000000000" pitchFamily="50" charset="-128"/>
              </a:rPr>
              <a:t>上段：排出量の合計</a:t>
            </a:r>
            <a:endParaRPr lang="en-US" altLang="ja-JP" sz="800" dirty="0">
              <a:effectLst/>
              <a:latin typeface="BIZ UDPゴシック" panose="020B0400000000000000" pitchFamily="50" charset="-128"/>
              <a:ea typeface="BIZ UDPゴシック" panose="020B0400000000000000" pitchFamily="50" charset="-128"/>
            </a:endParaRPr>
          </a:p>
          <a:p>
            <a:r>
              <a:rPr lang="ja-JP" altLang="en-US" sz="800">
                <a:latin typeface="BIZ UDPゴシック" panose="020B0400000000000000" pitchFamily="50" charset="-128"/>
                <a:ea typeface="BIZ UDPゴシック" panose="020B0400000000000000" pitchFamily="50" charset="-128"/>
              </a:rPr>
              <a:t>中段：</a:t>
            </a:r>
            <a:r>
              <a:rPr lang="ja-JP" altLang="en-US" sz="800" dirty="0">
                <a:effectLst/>
                <a:latin typeface="BIZ UDPゴシック" panose="020B0400000000000000" pitchFamily="50" charset="-128"/>
                <a:ea typeface="BIZ UDPゴシック" panose="020B0400000000000000" pitchFamily="50" charset="-128"/>
              </a:rPr>
              <a:t>家庭からの</a:t>
            </a:r>
            <a:r>
              <a:rPr lang="ja-JP" altLang="en-US" sz="800" dirty="0">
                <a:latin typeface="BIZ UDPゴシック" panose="020B0400000000000000" pitchFamily="50" charset="-128"/>
                <a:ea typeface="BIZ UDPゴシック" panose="020B0400000000000000" pitchFamily="50" charset="-128"/>
              </a:rPr>
              <a:t>排出量</a:t>
            </a:r>
            <a:endParaRPr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下段：それ以外の排出量</a:t>
            </a:r>
          </a:p>
        </p:txBody>
      </p:sp>
    </p:spTree>
    <p:extLst>
      <p:ext uri="{BB962C8B-B14F-4D97-AF65-F5344CB8AC3E}">
        <p14:creationId xmlns:p14="http://schemas.microsoft.com/office/powerpoint/2010/main" val="3209790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A521F07-F5F9-4673-A41F-160789459272}"/>
              </a:ext>
            </a:extLst>
          </p:cNvPr>
          <p:cNvSpPr>
            <a:spLocks noGrp="1"/>
          </p:cNvSpPr>
          <p:nvPr>
            <p:ph type="title"/>
          </p:nvPr>
        </p:nvSpPr>
        <p:spPr>
          <a:xfrm>
            <a:off x="1083470" y="609600"/>
            <a:ext cx="8682830" cy="904242"/>
          </a:xfrm>
        </p:spPr>
        <p:txBody>
          <a:bodyPr>
            <a:normAutofit/>
          </a:bodyPr>
          <a:lstStyle/>
          <a:p>
            <a:r>
              <a:rPr kumimoji="1" lang="en-US" altLang="ja-JP" sz="2800" dirty="0">
                <a:latin typeface="BIZ UDPゴシック" panose="020B0400000000000000" pitchFamily="50" charset="-128"/>
                <a:ea typeface="BIZ UDPゴシック" panose="020B0400000000000000" pitchFamily="50" charset="-128"/>
              </a:rPr>
              <a:t>VOC</a:t>
            </a:r>
            <a:r>
              <a:rPr kumimoji="1" lang="ja-JP" altLang="en-US" sz="2800" dirty="0">
                <a:latin typeface="BIZ UDPゴシック" panose="020B0400000000000000" pitchFamily="50" charset="-128"/>
                <a:ea typeface="BIZ UDPゴシック" panose="020B0400000000000000" pitchFamily="50" charset="-128"/>
              </a:rPr>
              <a:t>排出量について②</a:t>
            </a:r>
            <a:r>
              <a:rPr kumimoji="1" lang="en-US" altLang="ja-JP" sz="2800" dirty="0">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府域の</a:t>
            </a:r>
            <a:r>
              <a:rPr kumimoji="1" lang="en-US" altLang="ja-JP" sz="2800" dirty="0">
                <a:latin typeface="BIZ UDPゴシック" panose="020B0400000000000000" pitchFamily="50" charset="-128"/>
                <a:ea typeface="BIZ UDPゴシック" panose="020B0400000000000000" pitchFamily="50" charset="-128"/>
              </a:rPr>
              <a:t>VOC</a:t>
            </a:r>
            <a:r>
              <a:rPr kumimoji="1" lang="ja-JP" altLang="en-US" sz="2800" dirty="0">
                <a:latin typeface="BIZ UDPゴシック" panose="020B0400000000000000" pitchFamily="50" charset="-128"/>
                <a:ea typeface="BIZ UDPゴシック" panose="020B0400000000000000" pitchFamily="50" charset="-128"/>
              </a:rPr>
              <a:t>排出量</a:t>
            </a:r>
            <a:r>
              <a:rPr kumimoji="1" lang="en-US" altLang="ja-JP" sz="2800" dirty="0">
                <a:latin typeface="BIZ UDPゴシック" panose="020B0400000000000000" pitchFamily="50" charset="-128"/>
                <a:ea typeface="BIZ UDPゴシック" panose="020B0400000000000000" pitchFamily="50" charset="-128"/>
              </a:rPr>
              <a:t>】</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テキスト ボックス 4">
            <a:extLst>
              <a:ext uri="{FF2B5EF4-FFF2-40B4-BE49-F238E27FC236}">
                <a16:creationId xmlns:a16="http://schemas.microsoft.com/office/drawing/2014/main" id="{50298910-09B2-4991-BADF-6E80EDBE0CB5}"/>
              </a:ext>
            </a:extLst>
          </p:cNvPr>
          <p:cNvSpPr txBox="1"/>
          <p:nvPr/>
        </p:nvSpPr>
        <p:spPr>
          <a:xfrm>
            <a:off x="713233" y="1096153"/>
            <a:ext cx="8799547" cy="169277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sz="1300" dirty="0">
                <a:solidFill>
                  <a:schemeClr val="tx1"/>
                </a:solidFill>
                <a:latin typeface="BIZ UDPゴシック" panose="020B0400000000000000" pitchFamily="50" charset="-128"/>
                <a:ea typeface="BIZ UDPゴシック" panose="020B0400000000000000" pitchFamily="50" charset="-128"/>
              </a:rPr>
              <a:t>府域における固定発生源からの</a:t>
            </a:r>
            <a:r>
              <a:rPr kumimoji="1" lang="en-US" altLang="ja-JP" sz="1300" dirty="0">
                <a:solidFill>
                  <a:schemeClr val="tx1"/>
                </a:solidFill>
                <a:latin typeface="BIZ UDPゴシック" panose="020B0400000000000000" pitchFamily="50" charset="-128"/>
                <a:ea typeface="BIZ UDPゴシック" panose="020B0400000000000000" pitchFamily="50" charset="-128"/>
              </a:rPr>
              <a:t>VOC</a:t>
            </a:r>
            <a:r>
              <a:rPr kumimoji="1" lang="ja-JP" altLang="en-US" sz="1300" dirty="0">
                <a:solidFill>
                  <a:schemeClr val="tx1"/>
                </a:solidFill>
                <a:latin typeface="BIZ UDPゴシック" panose="020B0400000000000000" pitchFamily="50" charset="-128"/>
                <a:ea typeface="BIZ UDPゴシック" panose="020B0400000000000000" pitchFamily="50" charset="-128"/>
              </a:rPr>
              <a:t>排出量は平成</a:t>
            </a:r>
            <a:r>
              <a:rPr kumimoji="1" lang="en-US" altLang="ja-JP" sz="1300" dirty="0">
                <a:solidFill>
                  <a:schemeClr val="tx1"/>
                </a:solidFill>
                <a:latin typeface="BIZ UDPゴシック" panose="020B0400000000000000" pitchFamily="50" charset="-128"/>
                <a:ea typeface="BIZ UDPゴシック" panose="020B0400000000000000" pitchFamily="50" charset="-128"/>
              </a:rPr>
              <a:t>21</a:t>
            </a:r>
            <a:r>
              <a:rPr kumimoji="1" lang="ja-JP" altLang="en-US" sz="1300" dirty="0">
                <a:solidFill>
                  <a:schemeClr val="tx1"/>
                </a:solidFill>
                <a:latin typeface="BIZ UDPゴシック" panose="020B0400000000000000" pitchFamily="50" charset="-128"/>
                <a:ea typeface="BIZ UDPゴシック" panose="020B0400000000000000" pitchFamily="50" charset="-128"/>
              </a:rPr>
              <a:t>年度までは減少傾向にあり、それ以降は概ね横ばいの状況である。家庭からの排出量を除くと平成</a:t>
            </a:r>
            <a:r>
              <a:rPr kumimoji="1" lang="en-US" altLang="ja-JP" sz="1300" dirty="0">
                <a:solidFill>
                  <a:schemeClr val="tx1"/>
                </a:solidFill>
                <a:latin typeface="BIZ UDPゴシック" panose="020B0400000000000000" pitchFamily="50" charset="-128"/>
                <a:ea typeface="BIZ UDPゴシック" panose="020B0400000000000000" pitchFamily="50" charset="-128"/>
              </a:rPr>
              <a:t>22</a:t>
            </a:r>
            <a:r>
              <a:rPr kumimoji="1" lang="ja-JP" altLang="en-US" sz="1300" dirty="0">
                <a:solidFill>
                  <a:schemeClr val="tx1"/>
                </a:solidFill>
                <a:latin typeface="BIZ UDPゴシック" panose="020B0400000000000000" pitchFamily="50" charset="-128"/>
                <a:ea typeface="BIZ UDPゴシック" panose="020B0400000000000000" pitchFamily="50" charset="-128"/>
              </a:rPr>
              <a:t>年以降も減少傾向にある。</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sz="1300" dirty="0">
                <a:solidFill>
                  <a:schemeClr val="tx1"/>
                </a:solidFill>
                <a:latin typeface="BIZ UDPゴシック" panose="020B0400000000000000" pitchFamily="50" charset="-128"/>
                <a:ea typeface="BIZ UDPゴシック" panose="020B0400000000000000" pitchFamily="50" charset="-128"/>
              </a:rPr>
              <a:t>平成</a:t>
            </a:r>
            <a:r>
              <a:rPr kumimoji="1" lang="en-US" altLang="ja-JP" sz="1300" dirty="0">
                <a:solidFill>
                  <a:schemeClr val="tx1"/>
                </a:solidFill>
                <a:latin typeface="BIZ UDPゴシック" panose="020B0400000000000000" pitchFamily="50" charset="-128"/>
                <a:ea typeface="BIZ UDPゴシック" panose="020B0400000000000000" pitchFamily="50" charset="-128"/>
              </a:rPr>
              <a:t>30</a:t>
            </a:r>
            <a:r>
              <a:rPr kumimoji="1" lang="ja-JP" altLang="en-US" sz="1300" dirty="0">
                <a:solidFill>
                  <a:schemeClr val="tx1"/>
                </a:solidFill>
                <a:latin typeface="BIZ UDPゴシック" panose="020B0400000000000000" pitchFamily="50" charset="-128"/>
                <a:ea typeface="BIZ UDPゴシック" panose="020B0400000000000000" pitchFamily="50" charset="-128"/>
              </a:rPr>
              <a:t>年度</a:t>
            </a:r>
            <a:r>
              <a:rPr kumimoji="1" lang="en-US" altLang="ja-JP" sz="1300" dirty="0">
                <a:solidFill>
                  <a:schemeClr val="tx1"/>
                </a:solidFill>
                <a:latin typeface="BIZ UDPゴシック" panose="020B0400000000000000" pitchFamily="50" charset="-128"/>
                <a:ea typeface="BIZ UDPゴシック" panose="020B0400000000000000" pitchFamily="50" charset="-128"/>
              </a:rPr>
              <a:t>VOC</a:t>
            </a:r>
            <a:r>
              <a:rPr kumimoji="1" lang="ja-JP" altLang="en-US" sz="1300" dirty="0">
                <a:solidFill>
                  <a:schemeClr val="tx1"/>
                </a:solidFill>
                <a:latin typeface="BIZ UDPゴシック" panose="020B0400000000000000" pitchFamily="50" charset="-128"/>
                <a:ea typeface="BIZ UDPゴシック" panose="020B0400000000000000" pitchFamily="50" charset="-128"/>
              </a:rPr>
              <a:t>排出量は平成</a:t>
            </a:r>
            <a:r>
              <a:rPr kumimoji="1" lang="en-US" altLang="ja-JP" sz="1300" dirty="0">
                <a:solidFill>
                  <a:schemeClr val="tx1"/>
                </a:solidFill>
                <a:latin typeface="BIZ UDPゴシック" panose="020B0400000000000000" pitchFamily="50" charset="-128"/>
                <a:ea typeface="BIZ UDPゴシック" panose="020B0400000000000000" pitchFamily="50" charset="-128"/>
              </a:rPr>
              <a:t>12</a:t>
            </a:r>
            <a:r>
              <a:rPr kumimoji="1" lang="ja-JP" altLang="en-US" sz="1300" dirty="0">
                <a:solidFill>
                  <a:schemeClr val="tx1"/>
                </a:solidFill>
                <a:latin typeface="BIZ UDPゴシック" panose="020B0400000000000000" pitchFamily="50" charset="-128"/>
                <a:ea typeface="BIZ UDPゴシック" panose="020B0400000000000000" pitchFamily="50" charset="-128"/>
              </a:rPr>
              <a:t>年度比で</a:t>
            </a:r>
            <a:r>
              <a:rPr kumimoji="1" lang="en-US" altLang="ja-JP" sz="1300" dirty="0">
                <a:solidFill>
                  <a:schemeClr val="tx1"/>
                </a:solidFill>
                <a:latin typeface="BIZ UDPゴシック" panose="020B0400000000000000" pitchFamily="50" charset="-128"/>
                <a:ea typeface="BIZ UDPゴシック" panose="020B0400000000000000" pitchFamily="50" charset="-128"/>
              </a:rPr>
              <a:t>45%</a:t>
            </a:r>
            <a:r>
              <a:rPr kumimoji="1" lang="ja-JP" altLang="en-US" sz="1300" dirty="0">
                <a:solidFill>
                  <a:schemeClr val="tx1"/>
                </a:solidFill>
                <a:latin typeface="BIZ UDPゴシック" panose="020B0400000000000000" pitchFamily="50" charset="-128"/>
                <a:ea typeface="BIZ UDPゴシック" panose="020B0400000000000000" pitchFamily="50" charset="-128"/>
              </a:rPr>
              <a:t>削減で、全国より</a:t>
            </a:r>
            <a:r>
              <a:rPr kumimoji="1" lang="en-US" altLang="ja-JP" sz="1300" dirty="0">
                <a:solidFill>
                  <a:schemeClr val="tx1"/>
                </a:solidFill>
                <a:latin typeface="BIZ UDPゴシック" panose="020B0400000000000000" pitchFamily="50" charset="-128"/>
                <a:ea typeface="BIZ UDPゴシック" panose="020B0400000000000000" pitchFamily="50" charset="-128"/>
              </a:rPr>
              <a:t>5</a:t>
            </a:r>
            <a:r>
              <a:rPr kumimoji="1" lang="ja-JP" altLang="en-US" sz="1300" dirty="0">
                <a:solidFill>
                  <a:schemeClr val="tx1"/>
                </a:solidFill>
                <a:latin typeface="BIZ UDPゴシック" panose="020B0400000000000000" pitchFamily="50" charset="-128"/>
                <a:ea typeface="BIZ UDPゴシック" panose="020B0400000000000000" pitchFamily="50" charset="-128"/>
              </a:rPr>
              <a:t>ポイント削減割合が低い。うち家庭からの排出量を除いた値は</a:t>
            </a:r>
            <a:r>
              <a:rPr kumimoji="1" lang="en-US" altLang="ja-JP" sz="1300" dirty="0">
                <a:solidFill>
                  <a:schemeClr val="tx1"/>
                </a:solidFill>
                <a:latin typeface="BIZ UDPゴシック" panose="020B0400000000000000" pitchFamily="50" charset="-128"/>
                <a:ea typeface="BIZ UDPゴシック" panose="020B0400000000000000" pitchFamily="50" charset="-128"/>
              </a:rPr>
              <a:t>50%</a:t>
            </a:r>
            <a:r>
              <a:rPr kumimoji="1" lang="ja-JP" altLang="en-US" sz="1300" dirty="0">
                <a:solidFill>
                  <a:schemeClr val="tx1"/>
                </a:solidFill>
                <a:latin typeface="BIZ UDPゴシック" panose="020B0400000000000000" pitchFamily="50" charset="-128"/>
                <a:ea typeface="BIZ UDPゴシック" panose="020B0400000000000000" pitchFamily="50" charset="-128"/>
              </a:rPr>
              <a:t>削減、家庭からの排出量は１０％削減。</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sz="1300" dirty="0">
                <a:solidFill>
                  <a:schemeClr val="tx1"/>
                </a:solidFill>
                <a:latin typeface="BIZ UDPゴシック" panose="020B0400000000000000" pitchFamily="50" charset="-128"/>
                <a:ea typeface="BIZ UDPゴシック" panose="020B0400000000000000" pitchFamily="50" charset="-128"/>
              </a:rPr>
              <a:t>一方、平成</a:t>
            </a:r>
            <a:r>
              <a:rPr kumimoji="1" lang="en-US" altLang="ja-JP" sz="1300" dirty="0">
                <a:solidFill>
                  <a:schemeClr val="tx1"/>
                </a:solidFill>
                <a:latin typeface="BIZ UDPゴシック" panose="020B0400000000000000" pitchFamily="50" charset="-128"/>
                <a:ea typeface="BIZ UDPゴシック" panose="020B0400000000000000" pitchFamily="50" charset="-128"/>
              </a:rPr>
              <a:t>17</a:t>
            </a:r>
            <a:r>
              <a:rPr kumimoji="1" lang="ja-JP" altLang="en-US" sz="1300" dirty="0">
                <a:solidFill>
                  <a:schemeClr val="tx1"/>
                </a:solidFill>
                <a:latin typeface="BIZ UDPゴシック" panose="020B0400000000000000" pitchFamily="50" charset="-128"/>
                <a:ea typeface="BIZ UDPゴシック" panose="020B0400000000000000" pitchFamily="50" charset="-128"/>
              </a:rPr>
              <a:t>年度</a:t>
            </a:r>
            <a:r>
              <a:rPr kumimoji="1" lang="en-US" altLang="ja-JP" sz="1300" dirty="0">
                <a:solidFill>
                  <a:schemeClr val="tx1"/>
                </a:solidFill>
                <a:latin typeface="BIZ UDPゴシック" panose="020B0400000000000000" pitchFamily="50" charset="-128"/>
                <a:ea typeface="BIZ UDPゴシック" panose="020B0400000000000000" pitchFamily="50" charset="-128"/>
              </a:rPr>
              <a:t>VOC</a:t>
            </a:r>
            <a:r>
              <a:rPr kumimoji="1" lang="ja-JP" altLang="en-US" sz="1300" dirty="0">
                <a:solidFill>
                  <a:schemeClr val="tx1"/>
                </a:solidFill>
                <a:latin typeface="BIZ UDPゴシック" panose="020B0400000000000000" pitchFamily="50" charset="-128"/>
                <a:ea typeface="BIZ UDPゴシック" panose="020B0400000000000000" pitchFamily="50" charset="-128"/>
              </a:rPr>
              <a:t>排出量は平成</a:t>
            </a:r>
            <a:r>
              <a:rPr kumimoji="1" lang="en-US" altLang="ja-JP" sz="1300" dirty="0">
                <a:solidFill>
                  <a:schemeClr val="tx1"/>
                </a:solidFill>
                <a:latin typeface="BIZ UDPゴシック" panose="020B0400000000000000" pitchFamily="50" charset="-128"/>
                <a:ea typeface="BIZ UDPゴシック" panose="020B0400000000000000" pitchFamily="50" charset="-128"/>
              </a:rPr>
              <a:t>12</a:t>
            </a:r>
            <a:r>
              <a:rPr kumimoji="1" lang="ja-JP" altLang="en-US" sz="1300" dirty="0">
                <a:solidFill>
                  <a:schemeClr val="tx1"/>
                </a:solidFill>
                <a:latin typeface="BIZ UDPゴシック" panose="020B0400000000000000" pitchFamily="50" charset="-128"/>
                <a:ea typeface="BIZ UDPゴシック" panose="020B0400000000000000" pitchFamily="50" charset="-128"/>
              </a:rPr>
              <a:t>年度比で</a:t>
            </a:r>
            <a:r>
              <a:rPr kumimoji="1" lang="en-US" altLang="ja-JP" sz="1300" dirty="0">
                <a:solidFill>
                  <a:schemeClr val="tx1"/>
                </a:solidFill>
                <a:latin typeface="BIZ UDPゴシック" panose="020B0400000000000000" pitchFamily="50" charset="-128"/>
                <a:ea typeface="BIZ UDPゴシック" panose="020B0400000000000000" pitchFamily="50" charset="-128"/>
              </a:rPr>
              <a:t>28%</a:t>
            </a:r>
            <a:r>
              <a:rPr kumimoji="1" lang="ja-JP" altLang="en-US" sz="1300" dirty="0">
                <a:solidFill>
                  <a:schemeClr val="tx1"/>
                </a:solidFill>
                <a:latin typeface="BIZ UDPゴシック" panose="020B0400000000000000" pitchFamily="50" charset="-128"/>
                <a:ea typeface="BIZ UDPゴシック" panose="020B0400000000000000" pitchFamily="50" charset="-128"/>
              </a:rPr>
              <a:t>削減であり、全国より５ポイント削減割合が高い。</a:t>
            </a:r>
            <a:endParaRPr kumimoji="1" lang="en-US" altLang="ja-JP" sz="1300" dirty="0">
              <a:solidFill>
                <a:srgbClr val="FF0000"/>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sz="1300" dirty="0">
                <a:solidFill>
                  <a:schemeClr val="tx1"/>
                </a:solidFill>
                <a:latin typeface="BIZ UDPゴシック" panose="020B0400000000000000" pitchFamily="50" charset="-128"/>
                <a:ea typeface="BIZ UDPゴシック" panose="020B0400000000000000" pitchFamily="50" charset="-128"/>
              </a:rPr>
              <a:t>条例制定時には、条例に基づく規制により、対策が行き渡った段階（平成</a:t>
            </a:r>
            <a:r>
              <a:rPr kumimoji="1" lang="en-US" altLang="ja-JP" sz="1300" dirty="0">
                <a:solidFill>
                  <a:schemeClr val="tx1"/>
                </a:solidFill>
                <a:latin typeface="BIZ UDPゴシック" panose="020B0400000000000000" pitchFamily="50" charset="-128"/>
                <a:ea typeface="BIZ UDPゴシック" panose="020B0400000000000000" pitchFamily="50" charset="-128"/>
              </a:rPr>
              <a:t>12</a:t>
            </a:r>
            <a:r>
              <a:rPr kumimoji="1" lang="ja-JP" altLang="en-US" sz="1300" dirty="0">
                <a:solidFill>
                  <a:schemeClr val="tx1"/>
                </a:solidFill>
                <a:latin typeface="BIZ UDPゴシック" panose="020B0400000000000000" pitchFamily="50" charset="-128"/>
                <a:ea typeface="BIZ UDPゴシック" panose="020B0400000000000000" pitchFamily="50" charset="-128"/>
              </a:rPr>
              <a:t>年頃）で平成２年度比２割程度の削減を想定していたところ、平成</a:t>
            </a:r>
            <a:r>
              <a:rPr kumimoji="1" lang="en-US" altLang="ja-JP" sz="1300" dirty="0">
                <a:solidFill>
                  <a:schemeClr val="tx1"/>
                </a:solidFill>
                <a:latin typeface="BIZ UDPゴシック" panose="020B0400000000000000" pitchFamily="50" charset="-128"/>
                <a:ea typeface="BIZ UDPゴシック" panose="020B0400000000000000" pitchFamily="50" charset="-128"/>
              </a:rPr>
              <a:t>12</a:t>
            </a:r>
            <a:r>
              <a:rPr kumimoji="1" lang="ja-JP" altLang="en-US" sz="1300" dirty="0">
                <a:solidFill>
                  <a:schemeClr val="tx1"/>
                </a:solidFill>
                <a:latin typeface="BIZ UDPゴシック" panose="020B0400000000000000" pitchFamily="50" charset="-128"/>
                <a:ea typeface="BIZ UDPゴシック" panose="020B0400000000000000" pitchFamily="50" charset="-128"/>
              </a:rPr>
              <a:t>年度の家庭からの排出量を除く</a:t>
            </a:r>
            <a:r>
              <a:rPr kumimoji="1" lang="en-US" altLang="ja-JP" sz="1300" dirty="0">
                <a:solidFill>
                  <a:schemeClr val="tx1"/>
                </a:solidFill>
                <a:latin typeface="BIZ UDPゴシック" panose="020B0400000000000000" pitchFamily="50" charset="-128"/>
                <a:ea typeface="BIZ UDPゴシック" panose="020B0400000000000000" pitchFamily="50" charset="-128"/>
              </a:rPr>
              <a:t>VOC</a:t>
            </a:r>
            <a:r>
              <a:rPr kumimoji="1" lang="ja-JP" altLang="en-US" sz="1300" dirty="0">
                <a:solidFill>
                  <a:schemeClr val="tx1"/>
                </a:solidFill>
                <a:latin typeface="BIZ UDPゴシック" panose="020B0400000000000000" pitchFamily="50" charset="-128"/>
                <a:ea typeface="BIZ UDPゴシック" panose="020B0400000000000000" pitchFamily="50" charset="-128"/>
              </a:rPr>
              <a:t>排出量は</a:t>
            </a:r>
            <a:r>
              <a:rPr kumimoji="1" lang="en-US" altLang="ja-JP" sz="1300" dirty="0">
                <a:solidFill>
                  <a:schemeClr val="tx1"/>
                </a:solidFill>
                <a:latin typeface="BIZ UDPゴシック" panose="020B0400000000000000" pitchFamily="50" charset="-128"/>
                <a:ea typeface="BIZ UDPゴシック" panose="020B0400000000000000" pitchFamily="50" charset="-128"/>
              </a:rPr>
              <a:t>48%</a:t>
            </a:r>
            <a:r>
              <a:rPr kumimoji="1" lang="ja-JP" altLang="en-US" sz="1300" dirty="0">
                <a:solidFill>
                  <a:schemeClr val="tx1"/>
                </a:solidFill>
                <a:latin typeface="BIZ UDPゴシック" panose="020B0400000000000000" pitchFamily="50" charset="-128"/>
                <a:ea typeface="BIZ UDPゴシック" panose="020B0400000000000000" pitchFamily="50" charset="-128"/>
              </a:rPr>
              <a:t>の削減を達成。</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sz="1300" dirty="0">
                <a:solidFill>
                  <a:schemeClr val="tx1"/>
                </a:solidFill>
                <a:latin typeface="BIZ UDPゴシック" panose="020B0400000000000000" pitchFamily="50" charset="-128"/>
                <a:ea typeface="BIZ UDPゴシック" panose="020B0400000000000000" pitchFamily="50" charset="-128"/>
              </a:rPr>
              <a:t>以上より、条例排出規制により府域の</a:t>
            </a:r>
            <a:r>
              <a:rPr kumimoji="1" lang="en-US" altLang="ja-JP" sz="1300" dirty="0">
                <a:solidFill>
                  <a:schemeClr val="tx1"/>
                </a:solidFill>
                <a:latin typeface="BIZ UDPゴシック" panose="020B0400000000000000" pitchFamily="50" charset="-128"/>
                <a:ea typeface="BIZ UDPゴシック" panose="020B0400000000000000" pitchFamily="50" charset="-128"/>
              </a:rPr>
              <a:t>VOC</a:t>
            </a:r>
            <a:r>
              <a:rPr kumimoji="1" lang="ja-JP" altLang="en-US" sz="1300" dirty="0">
                <a:solidFill>
                  <a:schemeClr val="tx1"/>
                </a:solidFill>
                <a:latin typeface="BIZ UDPゴシック" panose="020B0400000000000000" pitchFamily="50" charset="-128"/>
                <a:ea typeface="BIZ UDPゴシック" panose="020B0400000000000000" pitchFamily="50" charset="-128"/>
              </a:rPr>
              <a:t>排出量削減に一定の効果があったと考えられる。</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E9CE172-10FA-4521-823A-B563D5A53FDC}"/>
              </a:ext>
            </a:extLst>
          </p:cNvPr>
          <p:cNvSpPr txBox="1"/>
          <p:nvPr/>
        </p:nvSpPr>
        <p:spPr>
          <a:xfrm>
            <a:off x="291053" y="2807563"/>
            <a:ext cx="684611"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t/</a:t>
            </a:r>
            <a:r>
              <a:rPr kumimoji="1" lang="ja-JP" altLang="en-US" sz="1050" dirty="0">
                <a:latin typeface="BIZ UDPゴシック" panose="020B0400000000000000" pitchFamily="50" charset="-128"/>
                <a:ea typeface="BIZ UDPゴシック" panose="020B0400000000000000" pitchFamily="50" charset="-128"/>
              </a:rPr>
              <a:t>年</a:t>
            </a:r>
          </a:p>
        </p:txBody>
      </p:sp>
      <p:sp>
        <p:nvSpPr>
          <p:cNvPr id="7" name="テキスト ボックス 6">
            <a:extLst>
              <a:ext uri="{FF2B5EF4-FFF2-40B4-BE49-F238E27FC236}">
                <a16:creationId xmlns:a16="http://schemas.microsoft.com/office/drawing/2014/main" id="{EC4EE249-5EC6-4F3C-B90F-BAF307D07360}"/>
              </a:ext>
            </a:extLst>
          </p:cNvPr>
          <p:cNvSpPr txBox="1"/>
          <p:nvPr/>
        </p:nvSpPr>
        <p:spPr>
          <a:xfrm>
            <a:off x="741856" y="6427113"/>
            <a:ext cx="8742303" cy="430887"/>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平成</a:t>
            </a:r>
            <a:r>
              <a:rPr kumimoji="1" lang="en-US" altLang="ja-JP" sz="1100" dirty="0">
                <a:latin typeface="BIZ UDPゴシック" panose="020B0400000000000000" pitchFamily="50" charset="-128"/>
                <a:ea typeface="BIZ UDPゴシック" panose="020B0400000000000000" pitchFamily="50" charset="-128"/>
              </a:rPr>
              <a:t>12</a:t>
            </a:r>
            <a:r>
              <a:rPr kumimoji="1" lang="ja-JP" altLang="en-US" sz="1100" dirty="0">
                <a:latin typeface="BIZ UDPゴシック" panose="020B0400000000000000" pitchFamily="50" charset="-128"/>
                <a:ea typeface="BIZ UDPゴシック" panose="020B0400000000000000" pitchFamily="50" charset="-128"/>
              </a:rPr>
              <a:t>年～平成</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年は環境省「</a:t>
            </a:r>
            <a:r>
              <a:rPr kumimoji="1" lang="en-US" altLang="ja-JP" sz="1100" dirty="0">
                <a:latin typeface="BIZ UDPゴシック" panose="020B0400000000000000" pitchFamily="50" charset="-128"/>
                <a:ea typeface="BIZ UDPゴシック" panose="020B0400000000000000" pitchFamily="50" charset="-128"/>
              </a:rPr>
              <a:t>VOC</a:t>
            </a:r>
            <a:r>
              <a:rPr kumimoji="1" lang="ja-JP" altLang="en-US" sz="1100" dirty="0">
                <a:latin typeface="BIZ UDPゴシック" panose="020B0400000000000000" pitchFamily="50" charset="-128"/>
                <a:ea typeface="BIZ UDPゴシック" panose="020B0400000000000000" pitchFamily="50" charset="-128"/>
              </a:rPr>
              <a:t>排出インベントリデータ」と「拡張</a:t>
            </a:r>
            <a:r>
              <a:rPr kumimoji="1" lang="en-US" altLang="ja-JP" sz="1100" dirty="0">
                <a:latin typeface="BIZ UDPゴシック" panose="020B0400000000000000" pitchFamily="50" charset="-128"/>
                <a:ea typeface="BIZ UDPゴシック" panose="020B0400000000000000" pitchFamily="50" charset="-128"/>
              </a:rPr>
              <a:t>VOC</a:t>
            </a:r>
            <a:r>
              <a:rPr kumimoji="1" lang="ja-JP" altLang="en-US" sz="1100" dirty="0">
                <a:latin typeface="BIZ UDPゴシック" panose="020B0400000000000000" pitchFamily="50" charset="-128"/>
                <a:ea typeface="BIZ UDPゴシック" panose="020B0400000000000000" pitchFamily="50" charset="-128"/>
              </a:rPr>
              <a:t>排出インベントリデータ」の合計</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平成</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年は大阪府によるアンケート調査結果より。（家庭からの</a:t>
            </a:r>
            <a:r>
              <a:rPr kumimoji="1" lang="en-US" altLang="ja-JP" sz="1100" dirty="0">
                <a:latin typeface="BIZ UDPゴシック" panose="020B0400000000000000" pitchFamily="50" charset="-128"/>
                <a:ea typeface="BIZ UDPゴシック" panose="020B0400000000000000" pitchFamily="50" charset="-128"/>
              </a:rPr>
              <a:t>VOC</a:t>
            </a:r>
            <a:r>
              <a:rPr kumimoji="1" lang="ja-JP" altLang="en-US" sz="1100" dirty="0">
                <a:latin typeface="BIZ UDPゴシック" panose="020B0400000000000000" pitchFamily="50" charset="-128"/>
                <a:ea typeface="BIZ UDPゴシック" panose="020B0400000000000000" pitchFamily="50" charset="-128"/>
              </a:rPr>
              <a:t>排出量は含まず。）</a:t>
            </a:r>
            <a:endParaRPr kumimoji="1" lang="en-US" altLang="ja-JP" sz="1100" dirty="0">
              <a:latin typeface="BIZ UDPゴシック" panose="020B0400000000000000" pitchFamily="50" charset="-128"/>
              <a:ea typeface="BIZ UDPゴシック" panose="020B0400000000000000" pitchFamily="50" charset="-128"/>
            </a:endParaRPr>
          </a:p>
        </p:txBody>
      </p:sp>
      <p:graphicFrame>
        <p:nvGraphicFramePr>
          <p:cNvPr id="35" name="グラフ 34">
            <a:extLst>
              <a:ext uri="{FF2B5EF4-FFF2-40B4-BE49-F238E27FC236}">
                <a16:creationId xmlns:a16="http://schemas.microsoft.com/office/drawing/2014/main" id="{4FFCA0FB-B9F6-4E11-9987-35D5138680CA}"/>
              </a:ext>
            </a:extLst>
          </p:cNvPr>
          <p:cNvGraphicFramePr>
            <a:graphicFrameLocks/>
          </p:cNvGraphicFramePr>
          <p:nvPr>
            <p:extLst>
              <p:ext uri="{D42A27DB-BD31-4B8C-83A1-F6EECF244321}">
                <p14:modId xmlns:p14="http://schemas.microsoft.com/office/powerpoint/2010/main" val="264248263"/>
              </p:ext>
            </p:extLst>
          </p:nvPr>
        </p:nvGraphicFramePr>
        <p:xfrm>
          <a:off x="479087" y="2795493"/>
          <a:ext cx="9062317" cy="3772313"/>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a:extLst>
              <a:ext uri="{FF2B5EF4-FFF2-40B4-BE49-F238E27FC236}">
                <a16:creationId xmlns:a16="http://schemas.microsoft.com/office/drawing/2014/main" id="{3E63DB2C-BB87-4D3B-9CC5-C8A3DEF9789B}"/>
              </a:ext>
            </a:extLst>
          </p:cNvPr>
          <p:cNvSpPr txBox="1"/>
          <p:nvPr/>
        </p:nvSpPr>
        <p:spPr>
          <a:xfrm>
            <a:off x="5105777" y="2895736"/>
            <a:ext cx="6463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府域</a:t>
            </a:r>
          </a:p>
        </p:txBody>
      </p:sp>
      <p:sp>
        <p:nvSpPr>
          <p:cNvPr id="30" name="テキスト ボックス 7">
            <a:extLst>
              <a:ext uri="{FF2B5EF4-FFF2-40B4-BE49-F238E27FC236}">
                <a16:creationId xmlns:a16="http://schemas.microsoft.com/office/drawing/2014/main" id="{AC94A1B6-56AF-4EDA-9391-403910B69929}"/>
              </a:ext>
            </a:extLst>
          </p:cNvPr>
          <p:cNvSpPr txBox="1"/>
          <p:nvPr/>
        </p:nvSpPr>
        <p:spPr>
          <a:xfrm>
            <a:off x="5697733" y="2797705"/>
            <a:ext cx="1253869"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800" dirty="0">
                <a:effectLst/>
                <a:latin typeface="BIZ UDPゴシック" panose="020B0400000000000000" pitchFamily="50" charset="-128"/>
                <a:ea typeface="BIZ UDPゴシック" panose="020B0400000000000000" pitchFamily="50" charset="-128"/>
              </a:rPr>
              <a:t>上段：排出量の合計</a:t>
            </a:r>
            <a:endParaRPr lang="en-US" altLang="ja-JP" sz="800" dirty="0">
              <a:effectLst/>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中段：</a:t>
            </a:r>
            <a:r>
              <a:rPr lang="ja-JP" altLang="en-US" sz="800" dirty="0">
                <a:effectLst/>
                <a:latin typeface="BIZ UDPゴシック" panose="020B0400000000000000" pitchFamily="50" charset="-128"/>
                <a:ea typeface="BIZ UDPゴシック" panose="020B0400000000000000" pitchFamily="50" charset="-128"/>
              </a:rPr>
              <a:t>家庭からの</a:t>
            </a:r>
            <a:r>
              <a:rPr lang="ja-JP" altLang="en-US" sz="800" dirty="0">
                <a:latin typeface="BIZ UDPゴシック" panose="020B0400000000000000" pitchFamily="50" charset="-128"/>
                <a:ea typeface="BIZ UDPゴシック" panose="020B0400000000000000" pitchFamily="50" charset="-128"/>
              </a:rPr>
              <a:t>排出量</a:t>
            </a:r>
            <a:endParaRPr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下段：それ以外の排出量</a:t>
            </a:r>
          </a:p>
        </p:txBody>
      </p:sp>
      <p:sp>
        <p:nvSpPr>
          <p:cNvPr id="3" name="吹き出し: 線 2">
            <a:extLst>
              <a:ext uri="{FF2B5EF4-FFF2-40B4-BE49-F238E27FC236}">
                <a16:creationId xmlns:a16="http://schemas.microsoft.com/office/drawing/2014/main" id="{361E993E-C0B4-47DA-B626-3F719C6CC2A3}"/>
              </a:ext>
            </a:extLst>
          </p:cNvPr>
          <p:cNvSpPr/>
          <p:nvPr/>
        </p:nvSpPr>
        <p:spPr>
          <a:xfrm>
            <a:off x="6139543" y="3897414"/>
            <a:ext cx="2302341" cy="612648"/>
          </a:xfrm>
          <a:prstGeom prst="borderCallout1">
            <a:avLst>
              <a:gd name="adj1" fmla="val 79316"/>
              <a:gd name="adj2" fmla="val 100584"/>
              <a:gd name="adj3" fmla="val 221444"/>
              <a:gd name="adj4" fmla="val 122812"/>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平成</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年度比：</a:t>
            </a:r>
            <a:r>
              <a:rPr kumimoji="1" lang="en-US" altLang="ja-JP" sz="1200" dirty="0">
                <a:latin typeface="BIZ UDPゴシック" panose="020B0400000000000000" pitchFamily="50" charset="-128"/>
                <a:ea typeface="BIZ UDPゴシック" panose="020B0400000000000000" pitchFamily="50" charset="-128"/>
              </a:rPr>
              <a:t>50</a:t>
            </a:r>
            <a:r>
              <a:rPr kumimoji="1" lang="ja-JP" altLang="en-US" sz="1200" dirty="0">
                <a:latin typeface="BIZ UDPゴシック" panose="020B0400000000000000" pitchFamily="50" charset="-128"/>
                <a:ea typeface="BIZ UDPゴシック" panose="020B0400000000000000" pitchFamily="50" charset="-128"/>
              </a:rPr>
              <a:t>％削減</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（参考）平成２年度比：</a:t>
            </a:r>
            <a:r>
              <a:rPr kumimoji="1" lang="en-US" altLang="ja-JP" sz="1200" dirty="0">
                <a:latin typeface="BIZ UDPゴシック" panose="020B0400000000000000" pitchFamily="50" charset="-128"/>
                <a:ea typeface="BIZ UDPゴシック" panose="020B0400000000000000" pitchFamily="50" charset="-128"/>
              </a:rPr>
              <a:t>74%</a:t>
            </a:r>
            <a:r>
              <a:rPr kumimoji="1" lang="ja-JP" altLang="en-US" sz="1200" dirty="0">
                <a:latin typeface="BIZ UDPゴシック" panose="020B0400000000000000" pitchFamily="50" charset="-128"/>
                <a:ea typeface="BIZ UDPゴシック" panose="020B0400000000000000" pitchFamily="50" charset="-128"/>
              </a:rPr>
              <a:t>削減</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6" name="吹き出し: 線 15">
            <a:extLst>
              <a:ext uri="{FF2B5EF4-FFF2-40B4-BE49-F238E27FC236}">
                <a16:creationId xmlns:a16="http://schemas.microsoft.com/office/drawing/2014/main" id="{52F9CAD4-9BE8-429F-B7E1-99F5D225597C}"/>
              </a:ext>
            </a:extLst>
          </p:cNvPr>
          <p:cNvSpPr/>
          <p:nvPr/>
        </p:nvSpPr>
        <p:spPr>
          <a:xfrm>
            <a:off x="7426501" y="3332975"/>
            <a:ext cx="1253869" cy="491303"/>
          </a:xfrm>
          <a:prstGeom prst="borderCallout1">
            <a:avLst>
              <a:gd name="adj1" fmla="val 79316"/>
              <a:gd name="adj2" fmla="val 100584"/>
              <a:gd name="adj3" fmla="val 283441"/>
              <a:gd name="adj4" fmla="val 133332"/>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平成</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年度比：</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１</a:t>
            </a:r>
            <a:r>
              <a:rPr kumimoji="1" lang="en-US" altLang="ja-JP" sz="1200" dirty="0">
                <a:latin typeface="BIZ UDPゴシック" panose="020B0400000000000000" pitchFamily="50" charset="-128"/>
                <a:ea typeface="BIZ UDPゴシック" panose="020B0400000000000000" pitchFamily="50" charset="-128"/>
              </a:rPr>
              <a:t>0</a:t>
            </a:r>
            <a:r>
              <a:rPr kumimoji="1" lang="ja-JP" altLang="en-US" sz="1200" dirty="0">
                <a:latin typeface="BIZ UDPゴシック" panose="020B0400000000000000" pitchFamily="50" charset="-128"/>
                <a:ea typeface="BIZ UDPゴシック" panose="020B0400000000000000" pitchFamily="50" charset="-128"/>
              </a:rPr>
              <a:t>％削減</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7" name="吹き出し: 線 16">
            <a:extLst>
              <a:ext uri="{FF2B5EF4-FFF2-40B4-BE49-F238E27FC236}">
                <a16:creationId xmlns:a16="http://schemas.microsoft.com/office/drawing/2014/main" id="{B8D0CFD1-67C6-4401-91BC-154BFA7BA4FC}"/>
              </a:ext>
            </a:extLst>
          </p:cNvPr>
          <p:cNvSpPr/>
          <p:nvPr/>
        </p:nvSpPr>
        <p:spPr>
          <a:xfrm>
            <a:off x="2199803" y="3028287"/>
            <a:ext cx="1253869" cy="612648"/>
          </a:xfrm>
          <a:prstGeom prst="borderCallout1">
            <a:avLst>
              <a:gd name="adj1" fmla="val 99982"/>
              <a:gd name="adj2" fmla="val 37989"/>
              <a:gd name="adj3" fmla="val 276553"/>
              <a:gd name="adj4" fmla="val 1304"/>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平成</a:t>
            </a: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年度比：</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48%</a:t>
            </a:r>
            <a:r>
              <a:rPr kumimoji="1" lang="ja-JP" altLang="en-US" sz="1200" dirty="0">
                <a:latin typeface="BIZ UDPゴシック" panose="020B0400000000000000" pitchFamily="50" charset="-128"/>
                <a:ea typeface="BIZ UDPゴシック" panose="020B0400000000000000" pitchFamily="50" charset="-128"/>
              </a:rPr>
              <a:t>削減</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9" name="吹き出し: 線 18">
            <a:extLst>
              <a:ext uri="{FF2B5EF4-FFF2-40B4-BE49-F238E27FC236}">
                <a16:creationId xmlns:a16="http://schemas.microsoft.com/office/drawing/2014/main" id="{AE7D22F4-2D2F-42B0-9D77-BCCD86278434}"/>
              </a:ext>
            </a:extLst>
          </p:cNvPr>
          <p:cNvSpPr/>
          <p:nvPr/>
        </p:nvSpPr>
        <p:spPr>
          <a:xfrm>
            <a:off x="8151098" y="2837617"/>
            <a:ext cx="1253869" cy="461666"/>
          </a:xfrm>
          <a:prstGeom prst="borderCallout1">
            <a:avLst>
              <a:gd name="adj1" fmla="val 99982"/>
              <a:gd name="adj2" fmla="val 93085"/>
              <a:gd name="adj3" fmla="val 345439"/>
              <a:gd name="adj4" fmla="val 94380"/>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平成</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年度比：</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45</a:t>
            </a:r>
            <a:r>
              <a:rPr kumimoji="1" lang="ja-JP" altLang="en-US" sz="1200" dirty="0">
                <a:latin typeface="BIZ UDPゴシック" panose="020B0400000000000000" pitchFamily="50" charset="-128"/>
                <a:ea typeface="BIZ UDPゴシック" panose="020B0400000000000000" pitchFamily="50" charset="-128"/>
              </a:rPr>
              <a:t>％削減</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845612C8-45EA-4CAF-89A1-81E41F5CF5F7}"/>
              </a:ext>
            </a:extLst>
          </p:cNvPr>
          <p:cNvSpPr>
            <a:spLocks noGrp="1"/>
          </p:cNvSpPr>
          <p:nvPr>
            <p:ph type="sldNum" sz="quarter" idx="12"/>
          </p:nvPr>
        </p:nvSpPr>
        <p:spPr>
          <a:xfrm>
            <a:off x="9350787" y="5883990"/>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17</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8" name="吹き出し: 線 17">
            <a:extLst>
              <a:ext uri="{FF2B5EF4-FFF2-40B4-BE49-F238E27FC236}">
                <a16:creationId xmlns:a16="http://schemas.microsoft.com/office/drawing/2014/main" id="{08FCBD66-847D-41A2-A628-472202D3CAE7}"/>
              </a:ext>
            </a:extLst>
          </p:cNvPr>
          <p:cNvSpPr/>
          <p:nvPr/>
        </p:nvSpPr>
        <p:spPr>
          <a:xfrm>
            <a:off x="1806915" y="6077097"/>
            <a:ext cx="555213" cy="350016"/>
          </a:xfrm>
          <a:prstGeom prst="borderCallout1">
            <a:avLst>
              <a:gd name="adj1" fmla="val -958"/>
              <a:gd name="adj2" fmla="val 8762"/>
              <a:gd name="adj3" fmla="val -41041"/>
              <a:gd name="adj4" fmla="val 4960"/>
            </a:avLst>
          </a:prstGeom>
          <a:noFill/>
          <a:ln w="9525"/>
        </p:spPr>
        <p:style>
          <a:lnRef idx="2">
            <a:schemeClr val="dk1"/>
          </a:lnRef>
          <a:fillRef idx="1">
            <a:schemeClr val="lt1"/>
          </a:fillRef>
          <a:effectRef idx="0">
            <a:schemeClr val="dk1"/>
          </a:effectRef>
          <a:fontRef idx="minor">
            <a:schemeClr val="dk1"/>
          </a:fontRef>
        </p:style>
        <p:txBody>
          <a:bodyPr vert="horz" lIns="36000" tIns="36000" rIns="36000" bIns="36000" rtlCol="0" anchor="ctr" anchorCtr="1"/>
          <a:lstStyle/>
          <a:p>
            <a:pPr algn="ctr">
              <a:lnSpc>
                <a:spcPts val="800"/>
              </a:lnSpc>
              <a:spcAft>
                <a:spcPts val="0"/>
              </a:spcAft>
            </a:pPr>
            <a:r>
              <a:rPr lang="en-US"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H6</a:t>
            </a: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府条例による規制</a:t>
            </a: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開始</a:t>
            </a:r>
            <a:endParaRPr kumimoji="1" lang="ja-JP" altLang="en-US" sz="800" dirty="0"/>
          </a:p>
        </p:txBody>
      </p:sp>
      <p:sp>
        <p:nvSpPr>
          <p:cNvPr id="22" name="吹き出し: 線 21">
            <a:extLst>
              <a:ext uri="{FF2B5EF4-FFF2-40B4-BE49-F238E27FC236}">
                <a16:creationId xmlns:a16="http://schemas.microsoft.com/office/drawing/2014/main" id="{F7FA272B-9F0E-4908-9640-15A09AE2D756}"/>
              </a:ext>
            </a:extLst>
          </p:cNvPr>
          <p:cNvSpPr/>
          <p:nvPr/>
        </p:nvSpPr>
        <p:spPr>
          <a:xfrm>
            <a:off x="2419373" y="6080170"/>
            <a:ext cx="555213" cy="350016"/>
          </a:xfrm>
          <a:prstGeom prst="borderCallout1">
            <a:avLst>
              <a:gd name="adj1" fmla="val -958"/>
              <a:gd name="adj2" fmla="val 8762"/>
              <a:gd name="adj3" fmla="val -48613"/>
              <a:gd name="adj4" fmla="val -11748"/>
            </a:avLst>
          </a:prstGeom>
          <a:noFill/>
          <a:ln w="9525"/>
        </p:spPr>
        <p:style>
          <a:lnRef idx="2">
            <a:schemeClr val="dk1"/>
          </a:lnRef>
          <a:fillRef idx="1">
            <a:schemeClr val="lt1"/>
          </a:fillRef>
          <a:effectRef idx="0">
            <a:schemeClr val="dk1"/>
          </a:effectRef>
          <a:fontRef idx="minor">
            <a:schemeClr val="dk1"/>
          </a:fontRef>
        </p:style>
        <p:txBody>
          <a:bodyPr vert="horz" lIns="36000" tIns="36000" rIns="36000" bIns="36000" rtlCol="0" anchor="ctr" anchorCtr="1"/>
          <a:lstStyle/>
          <a:p>
            <a:pPr algn="ctr">
              <a:lnSpc>
                <a:spcPts val="800"/>
              </a:lnSpc>
            </a:pPr>
            <a:r>
              <a:rPr lang="en-US"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H14</a:t>
            </a: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PRTR</a:t>
            </a: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法開始</a:t>
            </a:r>
            <a:endParaRPr lang="ja-JP" altLang="ja-JP"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3" name="吹き出し: 線 22">
            <a:extLst>
              <a:ext uri="{FF2B5EF4-FFF2-40B4-BE49-F238E27FC236}">
                <a16:creationId xmlns:a16="http://schemas.microsoft.com/office/drawing/2014/main" id="{E50D0331-2F79-4C49-92A7-E463B45BC146}"/>
              </a:ext>
            </a:extLst>
          </p:cNvPr>
          <p:cNvSpPr/>
          <p:nvPr/>
        </p:nvSpPr>
        <p:spPr>
          <a:xfrm>
            <a:off x="4636639" y="6071025"/>
            <a:ext cx="555213" cy="350016"/>
          </a:xfrm>
          <a:prstGeom prst="borderCallout1">
            <a:avLst>
              <a:gd name="adj1" fmla="val -958"/>
              <a:gd name="adj2" fmla="val 8762"/>
              <a:gd name="adj3" fmla="val -18324"/>
              <a:gd name="adj4" fmla="val 2573"/>
            </a:avLst>
          </a:prstGeom>
          <a:noFill/>
          <a:ln w="9525"/>
        </p:spPr>
        <p:style>
          <a:lnRef idx="2">
            <a:schemeClr val="dk1"/>
          </a:lnRef>
          <a:fillRef idx="1">
            <a:schemeClr val="lt1"/>
          </a:fillRef>
          <a:effectRef idx="0">
            <a:schemeClr val="dk1"/>
          </a:effectRef>
          <a:fontRef idx="minor">
            <a:schemeClr val="dk1"/>
          </a:fontRef>
        </p:style>
        <p:txBody>
          <a:bodyPr vert="horz" lIns="36000" tIns="36000" rIns="36000" bIns="36000" rtlCol="0" anchor="ctr" anchorCtr="1"/>
          <a:lstStyle/>
          <a:p>
            <a:pPr algn="ctr">
              <a:lnSpc>
                <a:spcPts val="800"/>
              </a:lnSpc>
              <a:spcAft>
                <a:spcPts val="0"/>
              </a:spcAft>
            </a:pPr>
            <a:r>
              <a:rPr lang="ja-JP"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府化学物質管理制度</a:t>
            </a: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開始</a:t>
            </a:r>
            <a:endParaRPr lang="ja-JP" altLang="ja-JP"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4" name="吹き出し: 線 23">
            <a:extLst>
              <a:ext uri="{FF2B5EF4-FFF2-40B4-BE49-F238E27FC236}">
                <a16:creationId xmlns:a16="http://schemas.microsoft.com/office/drawing/2014/main" id="{81F0C9F6-EE22-4369-A65C-A8D924C3587E}"/>
              </a:ext>
            </a:extLst>
          </p:cNvPr>
          <p:cNvSpPr/>
          <p:nvPr/>
        </p:nvSpPr>
        <p:spPr>
          <a:xfrm>
            <a:off x="3176066" y="6067435"/>
            <a:ext cx="555213" cy="350016"/>
          </a:xfrm>
          <a:prstGeom prst="borderCallout1">
            <a:avLst>
              <a:gd name="adj1" fmla="val -958"/>
              <a:gd name="adj2" fmla="val 8762"/>
              <a:gd name="adj3" fmla="val -22110"/>
              <a:gd name="adj4" fmla="val -2200"/>
            </a:avLst>
          </a:prstGeom>
          <a:noFill/>
          <a:ln w="9525"/>
        </p:spPr>
        <p:style>
          <a:lnRef idx="2">
            <a:schemeClr val="dk1"/>
          </a:lnRef>
          <a:fillRef idx="1">
            <a:schemeClr val="lt1"/>
          </a:fillRef>
          <a:effectRef idx="0">
            <a:schemeClr val="dk1"/>
          </a:effectRef>
          <a:fontRef idx="minor">
            <a:schemeClr val="dk1"/>
          </a:fontRef>
        </p:style>
        <p:txBody>
          <a:bodyPr vert="horz" lIns="36000" tIns="36000" rIns="36000" bIns="36000" rtlCol="0" anchor="ctr" anchorCtr="1"/>
          <a:lstStyle/>
          <a:p>
            <a:pPr algn="ctr">
              <a:lnSpc>
                <a:spcPts val="800"/>
              </a:lnSpc>
              <a:spcAft>
                <a:spcPts val="0"/>
              </a:spcAft>
            </a:pP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大防</a:t>
            </a:r>
            <a:r>
              <a:rPr lang="ja-JP"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法による規制</a:t>
            </a: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開始</a:t>
            </a:r>
            <a:endParaRPr lang="ja-JP" altLang="ja-JP"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5" name="吹き出し: 線 24">
            <a:extLst>
              <a:ext uri="{FF2B5EF4-FFF2-40B4-BE49-F238E27FC236}">
                <a16:creationId xmlns:a16="http://schemas.microsoft.com/office/drawing/2014/main" id="{CA37D3AE-BE22-49B0-8652-077F8EEF0AE8}"/>
              </a:ext>
            </a:extLst>
          </p:cNvPr>
          <p:cNvSpPr/>
          <p:nvPr/>
        </p:nvSpPr>
        <p:spPr>
          <a:xfrm>
            <a:off x="3705474" y="3239786"/>
            <a:ext cx="1297394" cy="612648"/>
          </a:xfrm>
          <a:prstGeom prst="borderCallout1">
            <a:avLst>
              <a:gd name="adj1" fmla="val 99982"/>
              <a:gd name="adj2" fmla="val 37989"/>
              <a:gd name="adj3" fmla="val 291695"/>
              <a:gd name="adj4" fmla="val -79390"/>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平成</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年度比：</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28%</a:t>
            </a:r>
            <a:r>
              <a:rPr kumimoji="1" lang="ja-JP" altLang="en-US" sz="1200" dirty="0">
                <a:latin typeface="BIZ UDPゴシック" panose="020B0400000000000000" pitchFamily="50" charset="-128"/>
                <a:ea typeface="BIZ UDPゴシック" panose="020B0400000000000000" pitchFamily="50" charset="-128"/>
              </a:rPr>
              <a:t>削減</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66191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079CC85-0B57-4247-A8FC-6AA37A9600D7}"/>
              </a:ext>
            </a:extLst>
          </p:cNvPr>
          <p:cNvSpPr>
            <a:spLocks noGrp="1"/>
          </p:cNvSpPr>
          <p:nvPr>
            <p:ph type="title"/>
          </p:nvPr>
        </p:nvSpPr>
        <p:spPr>
          <a:xfrm>
            <a:off x="1083470" y="609600"/>
            <a:ext cx="8366679" cy="1320800"/>
          </a:xfrm>
        </p:spPr>
        <p:txBody>
          <a:bodyPr>
            <a:normAutofit/>
          </a:bodyPr>
          <a:lstStyle/>
          <a:p>
            <a:r>
              <a:rPr lang="en-US" altLang="ja-JP" sz="2800" dirty="0">
                <a:latin typeface="BIZ UDPゴシック" panose="020B0400000000000000" pitchFamily="50" charset="-128"/>
                <a:ea typeface="BIZ UDPゴシック" panose="020B0400000000000000" pitchFamily="50" charset="-128"/>
              </a:rPr>
              <a:t>VOC</a:t>
            </a:r>
            <a:r>
              <a:rPr lang="ja-JP" altLang="en-US" sz="2800" dirty="0">
                <a:latin typeface="BIZ UDPゴシック" panose="020B0400000000000000" pitchFamily="50" charset="-128"/>
                <a:ea typeface="BIZ UDPゴシック" panose="020B0400000000000000" pitchFamily="50" charset="-128"/>
              </a:rPr>
              <a:t>排出量について③</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規制の業種毎における推計（府域）</a:t>
            </a:r>
            <a:r>
              <a:rPr lang="en-US" altLang="ja-JP" sz="2000" dirty="0">
                <a:latin typeface="BIZ UDPゴシック" panose="020B0400000000000000" pitchFamily="50" charset="-128"/>
                <a:ea typeface="BIZ UDPゴシック" panose="020B0400000000000000" pitchFamily="50" charset="-128"/>
              </a:rPr>
              <a:t>】</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 name="表 2">
            <a:extLst>
              <a:ext uri="{FF2B5EF4-FFF2-40B4-BE49-F238E27FC236}">
                <a16:creationId xmlns:a16="http://schemas.microsoft.com/office/drawing/2014/main" id="{7C3228CA-EB39-4E4E-94A1-1B7FB203B06C}"/>
              </a:ext>
            </a:extLst>
          </p:cNvPr>
          <p:cNvGraphicFramePr>
            <a:graphicFrameLocks noGrp="1"/>
          </p:cNvGraphicFramePr>
          <p:nvPr>
            <p:extLst>
              <p:ext uri="{D42A27DB-BD31-4B8C-83A1-F6EECF244321}">
                <p14:modId xmlns:p14="http://schemas.microsoft.com/office/powerpoint/2010/main" val="322848965"/>
              </p:ext>
            </p:extLst>
          </p:nvPr>
        </p:nvGraphicFramePr>
        <p:xfrm>
          <a:off x="684611" y="1617007"/>
          <a:ext cx="8852647" cy="4684419"/>
        </p:xfrm>
        <a:graphic>
          <a:graphicData uri="http://schemas.openxmlformats.org/drawingml/2006/table">
            <a:tbl>
              <a:tblPr firstRow="1" firstCol="1" lastRow="1" bandRow="1">
                <a:tableStyleId>{21E4AEA4-8DFA-4A89-87EB-49C32662AFE0}</a:tableStyleId>
              </a:tblPr>
              <a:tblGrid>
                <a:gridCol w="564829">
                  <a:extLst>
                    <a:ext uri="{9D8B030D-6E8A-4147-A177-3AD203B41FA5}">
                      <a16:colId xmlns:a16="http://schemas.microsoft.com/office/drawing/2014/main" val="1069732864"/>
                    </a:ext>
                  </a:extLst>
                </a:gridCol>
                <a:gridCol w="1344898">
                  <a:extLst>
                    <a:ext uri="{9D8B030D-6E8A-4147-A177-3AD203B41FA5}">
                      <a16:colId xmlns:a16="http://schemas.microsoft.com/office/drawing/2014/main" val="2566901972"/>
                    </a:ext>
                  </a:extLst>
                </a:gridCol>
                <a:gridCol w="684000">
                  <a:extLst>
                    <a:ext uri="{9D8B030D-6E8A-4147-A177-3AD203B41FA5}">
                      <a16:colId xmlns:a16="http://schemas.microsoft.com/office/drawing/2014/main" val="814244165"/>
                    </a:ext>
                  </a:extLst>
                </a:gridCol>
                <a:gridCol w="610984">
                  <a:extLst>
                    <a:ext uri="{9D8B030D-6E8A-4147-A177-3AD203B41FA5}">
                      <a16:colId xmlns:a16="http://schemas.microsoft.com/office/drawing/2014/main" val="2443838251"/>
                    </a:ext>
                  </a:extLst>
                </a:gridCol>
                <a:gridCol w="610984">
                  <a:extLst>
                    <a:ext uri="{9D8B030D-6E8A-4147-A177-3AD203B41FA5}">
                      <a16:colId xmlns:a16="http://schemas.microsoft.com/office/drawing/2014/main" val="428200467"/>
                    </a:ext>
                  </a:extLst>
                </a:gridCol>
                <a:gridCol w="610984">
                  <a:extLst>
                    <a:ext uri="{9D8B030D-6E8A-4147-A177-3AD203B41FA5}">
                      <a16:colId xmlns:a16="http://schemas.microsoft.com/office/drawing/2014/main" val="949200447"/>
                    </a:ext>
                  </a:extLst>
                </a:gridCol>
                <a:gridCol w="610984">
                  <a:extLst>
                    <a:ext uri="{9D8B030D-6E8A-4147-A177-3AD203B41FA5}">
                      <a16:colId xmlns:a16="http://schemas.microsoft.com/office/drawing/2014/main" val="1661976046"/>
                    </a:ext>
                  </a:extLst>
                </a:gridCol>
                <a:gridCol w="610984">
                  <a:extLst>
                    <a:ext uri="{9D8B030D-6E8A-4147-A177-3AD203B41FA5}">
                      <a16:colId xmlns:a16="http://schemas.microsoft.com/office/drawing/2014/main" val="2101865231"/>
                    </a:ext>
                  </a:extLst>
                </a:gridCol>
                <a:gridCol w="3204000">
                  <a:extLst>
                    <a:ext uri="{9D8B030D-6E8A-4147-A177-3AD203B41FA5}">
                      <a16:colId xmlns:a16="http://schemas.microsoft.com/office/drawing/2014/main" val="2437094493"/>
                    </a:ext>
                  </a:extLst>
                </a:gridCol>
              </a:tblGrid>
              <a:tr h="360000">
                <a:tc>
                  <a:txBody>
                    <a:bodyPr/>
                    <a:lstStyle/>
                    <a:p>
                      <a:pPr algn="l" fontAlgn="ct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（参考）</a:t>
                      </a:r>
                      <a:endParaRPr lang="en-US" altLang="ja-JP" sz="1050" u="none" strike="noStrike" dirty="0">
                        <a:effectLst/>
                        <a:latin typeface="BIZ UDPゴシック" panose="020B0400000000000000" pitchFamily="50" charset="-128"/>
                        <a:ea typeface="BIZ UDPゴシック" panose="020B0400000000000000" pitchFamily="50" charset="-128"/>
                      </a:endParaRPr>
                    </a:p>
                    <a:p>
                      <a:pPr algn="ctr" fontAlgn="ctr"/>
                      <a:r>
                        <a:rPr lang="en-US" sz="1050" u="none" strike="noStrike" dirty="0">
                          <a:effectLst/>
                          <a:latin typeface="BIZ UDPゴシック" panose="020B0400000000000000" pitchFamily="50" charset="-128"/>
                          <a:ea typeface="BIZ UDPゴシック" panose="020B0400000000000000" pitchFamily="50" charset="-128"/>
                        </a:rPr>
                        <a:t>H2</a:t>
                      </a:r>
                    </a:p>
                  </a:txBody>
                  <a:tcPr marL="9525" marR="9525" marT="9525" marB="0" anchor="ctr"/>
                </a:tc>
                <a:tc>
                  <a:txBody>
                    <a:bodyPr/>
                    <a:lstStyle/>
                    <a:p>
                      <a:pPr algn="ctr" fontAlgn="ctr"/>
                      <a:r>
                        <a:rPr lang="en-US" sz="1050" u="none" strike="noStrike" dirty="0">
                          <a:effectLst/>
                          <a:latin typeface="BIZ UDPゴシック" panose="020B0400000000000000" pitchFamily="50" charset="-128"/>
                          <a:ea typeface="BIZ UDPゴシック" panose="020B0400000000000000" pitchFamily="50" charset="-128"/>
                        </a:rPr>
                        <a:t>H12</a:t>
                      </a:r>
                      <a:endParaRPr 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sz="1050" u="none" strike="noStrike" dirty="0">
                          <a:effectLst/>
                          <a:latin typeface="BIZ UDPゴシック" panose="020B0400000000000000" pitchFamily="50" charset="-128"/>
                          <a:ea typeface="BIZ UDPゴシック" panose="020B0400000000000000" pitchFamily="50" charset="-128"/>
                        </a:rPr>
                        <a:t>H20</a:t>
                      </a:r>
                      <a:endParaRPr 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sz="1050" u="none" strike="noStrike" dirty="0">
                          <a:effectLst/>
                          <a:latin typeface="BIZ UDPゴシック" panose="020B0400000000000000" pitchFamily="50" charset="-128"/>
                          <a:ea typeface="BIZ UDPゴシック" panose="020B0400000000000000" pitchFamily="50" charset="-128"/>
                        </a:rPr>
                        <a:t>H25</a:t>
                      </a:r>
                      <a:endParaRPr 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gridSpan="2">
                  <a:txBody>
                    <a:bodyPr/>
                    <a:lstStyle/>
                    <a:p>
                      <a:pPr algn="ctr" fontAlgn="ctr"/>
                      <a:r>
                        <a:rPr lang="en-US" sz="1050" u="none" strike="noStrike" dirty="0">
                          <a:effectLst/>
                          <a:latin typeface="BIZ UDPゴシック" panose="020B0400000000000000" pitchFamily="50" charset="-128"/>
                          <a:ea typeface="BIZ UDPゴシック" panose="020B0400000000000000" pitchFamily="50" charset="-128"/>
                        </a:rPr>
                        <a:t>H30</a:t>
                      </a:r>
                    </a:p>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a:t>
                      </a:r>
                      <a:r>
                        <a:rPr lang="en-US" altLang="ja-JP" sz="1050" u="none" strike="noStrike" dirty="0">
                          <a:effectLst/>
                          <a:latin typeface="BIZ UDPゴシック" panose="020B0400000000000000" pitchFamily="50" charset="-128"/>
                          <a:ea typeface="BIZ UDPゴシック" panose="020B0400000000000000" pitchFamily="50" charset="-128"/>
                        </a:rPr>
                        <a:t>H12</a:t>
                      </a:r>
                      <a:r>
                        <a:rPr lang="ja-JP" altLang="en-US" sz="1050" u="none" strike="noStrike" dirty="0">
                          <a:effectLst/>
                          <a:latin typeface="BIZ UDPゴシック" panose="020B0400000000000000" pitchFamily="50" charset="-128"/>
                          <a:ea typeface="BIZ UDPゴシック" panose="020B0400000000000000" pitchFamily="50" charset="-128"/>
                        </a:rPr>
                        <a:t> からの増減）</a:t>
                      </a:r>
                      <a:endParaRPr 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hMerge="1">
                  <a:txBody>
                    <a:bodyPr/>
                    <a:lstStyle/>
                    <a:p>
                      <a:pPr algn="ctr" fontAlgn="ctr"/>
                      <a:endParaRPr 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VOC</a:t>
                      </a:r>
                      <a:r>
                        <a:rPr lang="ja-JP" altLang="en-US" sz="1050" u="none" strike="noStrike" dirty="0">
                          <a:effectLst/>
                          <a:latin typeface="BIZ UDPゴシック" panose="020B0400000000000000" pitchFamily="50" charset="-128"/>
                          <a:ea typeface="BIZ UDPゴシック" panose="020B0400000000000000" pitchFamily="50" charset="-128"/>
                        </a:rPr>
                        <a:t>排出インベントリでの値</a:t>
                      </a:r>
                      <a:endParaRPr 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536963607"/>
                  </a:ext>
                </a:extLst>
              </a:tr>
              <a:tr h="296704">
                <a:tc rowSpan="9">
                  <a:txBody>
                    <a:bodyPr/>
                    <a:lstStyle/>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規制対象業種</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溶剤洗浄</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4,520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3,465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1,553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1,488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1,648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-52%</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全製造業における工業用洗浄剤の値の合計</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137555373"/>
                  </a:ext>
                </a:extLst>
              </a:tr>
              <a:tr h="317487">
                <a:tc vMerge="1">
                  <a:txBody>
                    <a:bodyPr/>
                    <a:lstStyle/>
                    <a:p>
                      <a:pPr algn="ctr" fontAlgn="ct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製造</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6,480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8,207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2,752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2,283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2,193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-73%</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全製造業における出荷、溶剤洗浄、塗装、印刷、接着以外の値の合計</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2622056780"/>
                  </a:ext>
                </a:extLst>
              </a:tr>
              <a:tr h="296704">
                <a:tc vMerge="1">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塗装</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a:effectLst/>
                          <a:latin typeface="BIZ UDPゴシック" panose="020B0400000000000000" pitchFamily="50" charset="-128"/>
                          <a:ea typeface="BIZ UDPゴシック" panose="020B0400000000000000" pitchFamily="50" charset="-128"/>
                        </a:rPr>
                        <a:t>37,030 </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12,974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6,768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6,739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5,868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-55%</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全製造業における塗料の値の合計</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1728861314"/>
                  </a:ext>
                </a:extLst>
              </a:tr>
              <a:tr h="296704">
                <a:tc vMerge="1">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接着</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2,010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4,631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2,164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1,910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1,742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-62%</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全製造業における接着剤、ラミネート用接着剤の値の合計</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2746734630"/>
                  </a:ext>
                </a:extLst>
              </a:tr>
              <a:tr h="296704">
                <a:tc vMerge="1">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貯蔵</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610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05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05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05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05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ja-JP" altLang="en-US" sz="105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インベントリ調査では不明</a:t>
                      </a: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752602273"/>
                  </a:ext>
                </a:extLst>
              </a:tr>
              <a:tr h="296704">
                <a:tc vMerge="1">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印刷</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21,410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a:solidFill>
                            <a:schemeClr val="tx1"/>
                          </a:solidFill>
                          <a:effectLst/>
                          <a:latin typeface="BIZ UDPゴシック" panose="020B0400000000000000" pitchFamily="50" charset="-128"/>
                          <a:ea typeface="BIZ UDPゴシック" panose="020B0400000000000000" pitchFamily="50" charset="-128"/>
                        </a:rPr>
                        <a:t>5,324 </a:t>
                      </a:r>
                      <a:endParaRPr lang="en-US" altLang="ja-JP" sz="105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2,288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1,781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1,495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-72%</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全製造業における印刷インキの値の合計</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1608597316"/>
                  </a:ext>
                </a:extLst>
              </a:tr>
              <a:tr h="356664">
                <a:tc vMerge="1">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出荷</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a:effectLst/>
                          <a:latin typeface="BIZ UDPゴシック" panose="020B0400000000000000" pitchFamily="50" charset="-128"/>
                          <a:ea typeface="BIZ UDPゴシック" panose="020B0400000000000000" pitchFamily="50" charset="-128"/>
                        </a:rPr>
                        <a:t>2,430 </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4,817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3,644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3,900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3,615 </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solidFill>
                            <a:schemeClr val="tx1"/>
                          </a:solidFill>
                          <a:effectLst/>
                          <a:latin typeface="BIZ UDPゴシック" panose="020B0400000000000000" pitchFamily="50" charset="-128"/>
                          <a:ea typeface="BIZ UDPゴシック" panose="020B0400000000000000" pitchFamily="50" charset="-128"/>
                        </a:rPr>
                        <a:t>-25%</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石油等製造業における燃料（蒸発ガス）の値</a:t>
                      </a:r>
                      <a:endParaRPr lang="en-US" altLang="ja-JP" sz="100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1692630070"/>
                  </a:ext>
                </a:extLst>
              </a:tr>
              <a:tr h="296704">
                <a:tc vMerge="1">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給油</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6,910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4,550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4,940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4,211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3,513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-23%</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燃料小売業の合計</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1429310566"/>
                  </a:ext>
                </a:extLst>
              </a:tr>
              <a:tr h="296704">
                <a:tc vMerge="1">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ドライクリーニング</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a:effectLst/>
                          <a:latin typeface="BIZ UDPゴシック" panose="020B0400000000000000" pitchFamily="50" charset="-128"/>
                          <a:ea typeface="BIZ UDPゴシック" panose="020B0400000000000000" pitchFamily="50" charset="-128"/>
                        </a:rPr>
                        <a:t>7,240 </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3,788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2,150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1,301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1,205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-68%</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洗濯業の合計</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4209494191"/>
                  </a:ext>
                </a:extLst>
              </a:tr>
              <a:tr h="296704">
                <a:tc rowSpan="4">
                  <a:txBody>
                    <a:bodyPr/>
                    <a:lstStyle/>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規制対象外業種</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建築工事等</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a:effectLst/>
                          <a:latin typeface="BIZ UDPゴシック" panose="020B0400000000000000" pitchFamily="50" charset="-128"/>
                          <a:ea typeface="BIZ UDPゴシック" panose="020B0400000000000000" pitchFamily="50" charset="-128"/>
                        </a:rPr>
                        <a:t>25,890 </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a:effectLst/>
                          <a:latin typeface="BIZ UDPゴシック" panose="020B0400000000000000" pitchFamily="50" charset="-128"/>
                          <a:ea typeface="BIZ UDPゴシック" panose="020B0400000000000000" pitchFamily="50" charset="-128"/>
                        </a:rPr>
                        <a:t>12,009 </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7,978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8,547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8,678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-28%</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土木工事業、建築工事業、舗装工事業の合計</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995378196"/>
                  </a:ext>
                </a:extLst>
              </a:tr>
              <a:tr h="296704">
                <a:tc vMerge="1">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自動車整備等</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a:effectLst/>
                          <a:latin typeface="BIZ UDPゴシック" panose="020B0400000000000000" pitchFamily="50" charset="-128"/>
                          <a:ea typeface="BIZ UDPゴシック" panose="020B0400000000000000" pitchFamily="50" charset="-128"/>
                        </a:rPr>
                        <a:t>4,190 </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a:effectLst/>
                          <a:latin typeface="BIZ UDPゴシック" panose="020B0400000000000000" pitchFamily="50" charset="-128"/>
                          <a:ea typeface="BIZ UDPゴシック" panose="020B0400000000000000" pitchFamily="50" charset="-128"/>
                        </a:rPr>
                        <a:t>2,310 </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a:effectLst/>
                          <a:latin typeface="BIZ UDPゴシック" panose="020B0400000000000000" pitchFamily="50" charset="-128"/>
                          <a:ea typeface="BIZ UDPゴシック" panose="020B0400000000000000" pitchFamily="50" charset="-128"/>
                        </a:rPr>
                        <a:t>1,516 </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973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886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-62%</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自動車整備業、機械修理業の合計</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2318176033"/>
                  </a:ext>
                </a:extLst>
              </a:tr>
              <a:tr h="303367">
                <a:tc vMerge="1">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その他（農水産業、学校教育、サービス業等）</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1,490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a:effectLst/>
                          <a:latin typeface="BIZ UDPゴシック" panose="020B0400000000000000" pitchFamily="50" charset="-128"/>
                          <a:ea typeface="BIZ UDPゴシック" panose="020B0400000000000000" pitchFamily="50" charset="-128"/>
                        </a:rPr>
                        <a:t>588 </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a:effectLst/>
                          <a:latin typeface="BIZ UDPゴシック" panose="020B0400000000000000" pitchFamily="50" charset="-128"/>
                          <a:ea typeface="BIZ UDPゴシック" panose="020B0400000000000000" pitchFamily="50" charset="-128"/>
                        </a:rPr>
                        <a:t>269 </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236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285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-52%</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他の項目以外の合計</a:t>
                      </a:r>
                      <a:endParaRPr lang="en-US" altLang="ja-JP" sz="1000" u="none" strike="noStrike" dirty="0">
                        <a:effectLst/>
                        <a:latin typeface="BIZ UDPゴシック" panose="020B0400000000000000" pitchFamily="50" charset="-128"/>
                        <a:ea typeface="BIZ UDPゴシック" panose="020B0400000000000000" pitchFamily="50" charset="-128"/>
                      </a:endParaRPr>
                    </a:p>
                    <a:p>
                      <a:pPr algn="l" fontAlgn="ctr"/>
                      <a:r>
                        <a:rPr lang="en-US" altLang="ja-JP" sz="1000" u="none" strike="noStrike" dirty="0">
                          <a:effectLst/>
                          <a:latin typeface="BIZ UDPゴシック" panose="020B0400000000000000" pitchFamily="50" charset="-128"/>
                          <a:ea typeface="BIZ UDPゴシック" panose="020B0400000000000000" pitchFamily="50" charset="-128"/>
                        </a:rPr>
                        <a:t>H2</a:t>
                      </a:r>
                      <a:r>
                        <a:rPr lang="ja-JP" altLang="en-US" sz="1000" u="none" strike="noStrike" dirty="0">
                          <a:effectLst/>
                          <a:latin typeface="BIZ UDPゴシック" panose="020B0400000000000000" pitchFamily="50" charset="-128"/>
                          <a:ea typeface="BIZ UDPゴシック" panose="020B0400000000000000" pitchFamily="50" charset="-128"/>
                        </a:rPr>
                        <a:t>府調査は燃焼プロセス排出量の値</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4378542"/>
                  </a:ext>
                </a:extLst>
              </a:tr>
              <a:tr h="317487">
                <a:tc vMerge="1">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050" u="none" strike="noStrike" dirty="0">
                          <a:effectLst/>
                          <a:latin typeface="BIZ UDPゴシック" panose="020B0400000000000000" pitchFamily="50" charset="-128"/>
                          <a:ea typeface="BIZ UDPゴシック" panose="020B0400000000000000" pitchFamily="50" charset="-128"/>
                        </a:rPr>
                        <a:t>家庭</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9,967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8,807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9,135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9,015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-10%</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accent1">
                        <a:lumMod val="60000"/>
                        <a:lumOff val="40000"/>
                      </a:schemeClr>
                    </a:solidFill>
                  </a:tcPr>
                </a:tc>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インベントリデータ「家庭」と拡張インベントリデータ「民生品」（すべて家庭から）の合計</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923944095"/>
                  </a:ext>
                </a:extLst>
              </a:tr>
              <a:tr h="332880">
                <a:tc>
                  <a:txBody>
                    <a:bodyPr/>
                    <a:lstStyle/>
                    <a:p>
                      <a:pPr algn="l" fontAlgn="ct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r>
                        <a:rPr lang="ja-JP" altLang="en-US" sz="1050" b="1" i="0" u="none" strike="noStrike" dirty="0">
                          <a:solidFill>
                            <a:schemeClr val="bg1"/>
                          </a:solidFill>
                          <a:effectLst/>
                          <a:latin typeface="BIZ UDPゴシック" panose="020B0400000000000000" pitchFamily="50" charset="-128"/>
                          <a:ea typeface="BIZ UDPゴシック" panose="020B0400000000000000" pitchFamily="50" charset="-128"/>
                        </a:rPr>
                        <a:t>総排出量</a:t>
                      </a: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120,200</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72,629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44,830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42,504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40,143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r" fontAlgn="ctr"/>
                      <a:r>
                        <a:rPr lang="en-US" altLang="ja-JP" sz="1050" u="none" strike="noStrike" dirty="0">
                          <a:effectLst/>
                          <a:latin typeface="BIZ UDPゴシック" panose="020B0400000000000000" pitchFamily="50" charset="-128"/>
                          <a:ea typeface="BIZ UDPゴシック" panose="020B0400000000000000" pitchFamily="50" charset="-128"/>
                        </a:rPr>
                        <a:t>-45%</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2835778625"/>
                  </a:ext>
                </a:extLst>
              </a:tr>
            </a:tbl>
          </a:graphicData>
        </a:graphic>
      </p:graphicFrame>
      <p:sp>
        <p:nvSpPr>
          <p:cNvPr id="12" name="テキスト ボックス 11">
            <a:extLst>
              <a:ext uri="{FF2B5EF4-FFF2-40B4-BE49-F238E27FC236}">
                <a16:creationId xmlns:a16="http://schemas.microsoft.com/office/drawing/2014/main" id="{5F4DE996-3EE1-4BA4-B7D0-0F2CD2131406}"/>
              </a:ext>
            </a:extLst>
          </p:cNvPr>
          <p:cNvSpPr txBox="1"/>
          <p:nvPr/>
        </p:nvSpPr>
        <p:spPr>
          <a:xfrm>
            <a:off x="684611" y="6268196"/>
            <a:ext cx="9003836" cy="646331"/>
          </a:xfrm>
          <a:prstGeom prst="rect">
            <a:avLst/>
          </a:prstGeom>
          <a:noFill/>
        </p:spPr>
        <p:txBody>
          <a:bodyPr wrap="square" rtlCol="0">
            <a:spAutoFit/>
          </a:bodyPr>
          <a:lstStyle/>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平成</a:t>
            </a:r>
            <a:r>
              <a:rPr kumimoji="1" lang="en-US" altLang="ja-JP" sz="900" dirty="0">
                <a:latin typeface="BIZ UDPゴシック" panose="020B0400000000000000" pitchFamily="50" charset="-128"/>
                <a:ea typeface="BIZ UDPゴシック" panose="020B0400000000000000" pitchFamily="50" charset="-128"/>
              </a:rPr>
              <a:t>2</a:t>
            </a:r>
            <a:r>
              <a:rPr kumimoji="1" lang="ja-JP" altLang="en-US" sz="900" dirty="0">
                <a:latin typeface="BIZ UDPゴシック" panose="020B0400000000000000" pitchFamily="50" charset="-128"/>
                <a:ea typeface="BIZ UDPゴシック" panose="020B0400000000000000" pitchFamily="50" charset="-128"/>
              </a:rPr>
              <a:t>年は大阪府によるアンケート調査結果より。</a:t>
            </a:r>
            <a:endParaRPr kumimoji="1" lang="en-US" altLang="ja-JP" sz="900" dirty="0">
              <a:latin typeface="BIZ UDPゴシック" panose="020B0400000000000000" pitchFamily="50" charset="-128"/>
              <a:ea typeface="BIZ UDPゴシック" panose="020B0400000000000000" pitchFamily="50" charset="-128"/>
            </a:endParaRPr>
          </a:p>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平成</a:t>
            </a:r>
            <a:r>
              <a:rPr kumimoji="1" lang="en-US" altLang="ja-JP" sz="900" dirty="0">
                <a:latin typeface="BIZ UDPゴシック" panose="020B0400000000000000" pitchFamily="50" charset="-128"/>
                <a:ea typeface="BIZ UDPゴシック" panose="020B0400000000000000" pitchFamily="50" charset="-128"/>
              </a:rPr>
              <a:t>12</a:t>
            </a:r>
            <a:r>
              <a:rPr kumimoji="1" lang="ja-JP" altLang="en-US" sz="900" dirty="0">
                <a:latin typeface="BIZ UDPゴシック" panose="020B0400000000000000" pitchFamily="50" charset="-128"/>
                <a:ea typeface="BIZ UDPゴシック" panose="020B0400000000000000" pitchFamily="50" charset="-128"/>
              </a:rPr>
              <a:t>年以降は環境省「</a:t>
            </a:r>
            <a:r>
              <a:rPr kumimoji="1" lang="en-US" altLang="ja-JP" sz="900" dirty="0">
                <a:latin typeface="BIZ UDPゴシック" panose="020B0400000000000000" pitchFamily="50" charset="-128"/>
                <a:ea typeface="BIZ UDPゴシック" panose="020B0400000000000000" pitchFamily="50" charset="-128"/>
              </a:rPr>
              <a:t>VOC</a:t>
            </a:r>
            <a:r>
              <a:rPr kumimoji="1" lang="ja-JP" altLang="en-US" sz="900" dirty="0">
                <a:latin typeface="BIZ UDPゴシック" panose="020B0400000000000000" pitchFamily="50" charset="-128"/>
                <a:ea typeface="BIZ UDPゴシック" panose="020B0400000000000000" pitchFamily="50" charset="-128"/>
              </a:rPr>
              <a:t>排出インベントリデータ」と「拡張</a:t>
            </a:r>
            <a:r>
              <a:rPr kumimoji="1" lang="en-US" altLang="ja-JP" sz="900" dirty="0">
                <a:latin typeface="BIZ UDPゴシック" panose="020B0400000000000000" pitchFamily="50" charset="-128"/>
                <a:ea typeface="BIZ UDPゴシック" panose="020B0400000000000000" pitchFamily="50" charset="-128"/>
              </a:rPr>
              <a:t>VOC</a:t>
            </a:r>
            <a:r>
              <a:rPr kumimoji="1" lang="ja-JP" altLang="en-US" sz="900" dirty="0">
                <a:latin typeface="BIZ UDPゴシック" panose="020B0400000000000000" pitchFamily="50" charset="-128"/>
                <a:ea typeface="BIZ UDPゴシック" panose="020B0400000000000000" pitchFamily="50" charset="-128"/>
              </a:rPr>
              <a:t>排出インベントリデータ」より。</a:t>
            </a:r>
            <a:endParaRPr kumimoji="1" lang="en-US" altLang="ja-JP" sz="900" dirty="0">
              <a:latin typeface="BIZ UDPゴシック" panose="020B0400000000000000" pitchFamily="50" charset="-128"/>
              <a:ea typeface="BIZ UDPゴシック" panose="020B0400000000000000" pitchFamily="50" charset="-128"/>
            </a:endParaRPr>
          </a:p>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排出インベントリデータで都道府県別のデータがないもの（出荷、溶剤洗浄、製造、塗装、印刷、接着）は各業種からの</a:t>
            </a:r>
            <a:r>
              <a:rPr kumimoji="1" lang="en-US" altLang="ja-JP" sz="900" dirty="0">
                <a:latin typeface="BIZ UDPゴシック" panose="020B0400000000000000" pitchFamily="50" charset="-128"/>
                <a:ea typeface="BIZ UDPゴシック" panose="020B0400000000000000" pitchFamily="50" charset="-128"/>
              </a:rPr>
              <a:t>VOC</a:t>
            </a:r>
            <a:r>
              <a:rPr kumimoji="1" lang="ja-JP" altLang="en-US" sz="900" dirty="0">
                <a:latin typeface="BIZ UDPゴシック" panose="020B0400000000000000" pitchFamily="50" charset="-128"/>
                <a:ea typeface="BIZ UDPゴシック" panose="020B0400000000000000" pitchFamily="50" charset="-128"/>
              </a:rPr>
              <a:t>排出量の府域割合を使用して算出。なお、</a:t>
            </a:r>
            <a:r>
              <a:rPr lang="ja-JP" altLang="en-US" sz="900" dirty="0">
                <a:latin typeface="BIZ UDPゴシック" panose="020B0400000000000000" pitchFamily="50" charset="-128"/>
                <a:ea typeface="BIZ UDPゴシック" panose="020B0400000000000000" pitchFamily="50" charset="-128"/>
              </a:rPr>
              <a:t>出荷については、インベントリデータでは平成</a:t>
            </a:r>
            <a:r>
              <a:rPr lang="en-US" altLang="ja-JP" sz="900" dirty="0">
                <a:latin typeface="BIZ UDPゴシック" panose="020B0400000000000000" pitchFamily="50" charset="-128"/>
                <a:ea typeface="BIZ UDPゴシック" panose="020B0400000000000000" pitchFamily="50" charset="-128"/>
              </a:rPr>
              <a:t>22</a:t>
            </a:r>
            <a:r>
              <a:rPr lang="ja-JP" altLang="en-US" sz="900" dirty="0">
                <a:latin typeface="BIZ UDPゴシック" panose="020B0400000000000000" pitchFamily="50" charset="-128"/>
                <a:ea typeface="BIZ UDPゴシック" panose="020B0400000000000000" pitchFamily="50" charset="-128"/>
              </a:rPr>
              <a:t>年より都道府県配分を</a:t>
            </a:r>
            <a:r>
              <a:rPr lang="en-US" altLang="ja-JP" sz="900" dirty="0">
                <a:latin typeface="BIZ UDPゴシック" panose="020B0400000000000000" pitchFamily="50" charset="-128"/>
                <a:ea typeface="BIZ UDPゴシック" panose="020B0400000000000000" pitchFamily="50" charset="-128"/>
              </a:rPr>
              <a:t>PRTR</a:t>
            </a:r>
            <a:r>
              <a:rPr lang="ja-JP" altLang="en-US" sz="900" dirty="0">
                <a:latin typeface="BIZ UDPゴシック" panose="020B0400000000000000" pitchFamily="50" charset="-128"/>
                <a:ea typeface="BIZ UDPゴシック" panose="020B0400000000000000" pitchFamily="50" charset="-128"/>
              </a:rPr>
              <a:t>届出から工業統計データへ変更したことから、平成</a:t>
            </a:r>
            <a:r>
              <a:rPr lang="en-US" altLang="ja-JP" sz="900" dirty="0">
                <a:latin typeface="BIZ UDPゴシック" panose="020B0400000000000000" pitchFamily="50" charset="-128"/>
                <a:ea typeface="BIZ UDPゴシック" panose="020B0400000000000000" pitchFamily="50" charset="-128"/>
              </a:rPr>
              <a:t>12</a:t>
            </a:r>
            <a:r>
              <a:rPr lang="ja-JP" altLang="en-US" sz="900" dirty="0">
                <a:latin typeface="BIZ UDPゴシック" panose="020B0400000000000000" pitchFamily="50" charset="-128"/>
                <a:ea typeface="BIZ UDPゴシック" panose="020B0400000000000000" pitchFamily="50" charset="-128"/>
              </a:rPr>
              <a:t>年及び</a:t>
            </a:r>
            <a:r>
              <a:rPr lang="en-US" altLang="ja-JP" sz="900" dirty="0">
                <a:latin typeface="BIZ UDPゴシック" panose="020B0400000000000000" pitchFamily="50" charset="-128"/>
                <a:ea typeface="BIZ UDPゴシック" panose="020B0400000000000000" pitchFamily="50" charset="-128"/>
              </a:rPr>
              <a:t>20</a:t>
            </a:r>
            <a:r>
              <a:rPr lang="ja-JP" altLang="en-US" sz="900" dirty="0">
                <a:latin typeface="BIZ UDPゴシック" panose="020B0400000000000000" pitchFamily="50" charset="-128"/>
                <a:ea typeface="BIZ UDPゴシック" panose="020B0400000000000000" pitchFamily="50" charset="-128"/>
              </a:rPr>
              <a:t>年データは工業統計データを用い府で計算。</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0D2C497B-4867-40EA-8D1A-B2834199D7AD}"/>
              </a:ext>
            </a:extLst>
          </p:cNvPr>
          <p:cNvSpPr txBox="1"/>
          <p:nvPr/>
        </p:nvSpPr>
        <p:spPr>
          <a:xfrm>
            <a:off x="9306123" y="1387308"/>
            <a:ext cx="684611"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t/</a:t>
            </a:r>
            <a:r>
              <a:rPr kumimoji="1" lang="ja-JP" altLang="en-US" sz="1050" dirty="0">
                <a:latin typeface="BIZ UDPゴシック" panose="020B0400000000000000" pitchFamily="50" charset="-128"/>
                <a:ea typeface="BIZ UDPゴシック" panose="020B0400000000000000" pitchFamily="50" charset="-128"/>
              </a:rPr>
              <a:t>年</a:t>
            </a:r>
          </a:p>
        </p:txBody>
      </p:sp>
      <p:sp>
        <p:nvSpPr>
          <p:cNvPr id="4" name="スライド番号プレースホルダー 3">
            <a:extLst>
              <a:ext uri="{FF2B5EF4-FFF2-40B4-BE49-F238E27FC236}">
                <a16:creationId xmlns:a16="http://schemas.microsoft.com/office/drawing/2014/main" id="{98753FBD-08D7-4D36-A060-C85C106FE97D}"/>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18</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483B9D29-E840-429F-89C2-5940D385FEC7}"/>
              </a:ext>
            </a:extLst>
          </p:cNvPr>
          <p:cNvSpPr txBox="1"/>
          <p:nvPr/>
        </p:nvSpPr>
        <p:spPr>
          <a:xfrm>
            <a:off x="1138017" y="1067020"/>
            <a:ext cx="8212769"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規制対象業種では全体的に大きく減少傾向にある。</a:t>
            </a:r>
            <a:endParaRPr kumimoji="1" lang="en-US" altLang="ja-JP" sz="1400"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規制対象外の業種においても大きく減少しているが、家庭からの排出量は他と比べ削減割合が低い。</a:t>
            </a:r>
          </a:p>
        </p:txBody>
      </p:sp>
    </p:spTree>
    <p:extLst>
      <p:ext uri="{BB962C8B-B14F-4D97-AF65-F5344CB8AC3E}">
        <p14:creationId xmlns:p14="http://schemas.microsoft.com/office/powerpoint/2010/main" val="283138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84E2AD2-B8F7-491E-BFA7-ACF612CE534D}"/>
              </a:ext>
            </a:extLst>
          </p:cNvPr>
          <p:cNvSpPr>
            <a:spLocks noGrp="1"/>
          </p:cNvSpPr>
          <p:nvPr>
            <p:ph type="title"/>
          </p:nvPr>
        </p:nvSpPr>
        <p:spPr>
          <a:xfrm>
            <a:off x="1083470" y="609600"/>
            <a:ext cx="6984793" cy="642425"/>
          </a:xfrm>
        </p:spPr>
        <p:txBody>
          <a:bodyPr>
            <a:normAutofit fontScale="90000"/>
          </a:bodyPr>
          <a:lstStyle/>
          <a:p>
            <a:r>
              <a:rPr lang="en-US" altLang="ja-JP" dirty="0">
                <a:latin typeface="BIZ UDPゴシック" panose="020B0400000000000000" pitchFamily="50" charset="-128"/>
                <a:ea typeface="BIZ UDPゴシック" panose="020B0400000000000000" pitchFamily="50" charset="-128"/>
              </a:rPr>
              <a:t>VOC</a:t>
            </a:r>
            <a:r>
              <a:rPr lang="ja-JP" altLang="en-US" dirty="0">
                <a:latin typeface="BIZ UDPゴシック" panose="020B0400000000000000" pitchFamily="50" charset="-128"/>
                <a:ea typeface="BIZ UDPゴシック" panose="020B0400000000000000" pitchFamily="50" charset="-128"/>
              </a:rPr>
              <a:t>排出量について④</a:t>
            </a:r>
            <a:r>
              <a:rPr lang="en-US" altLang="ja-JP" dirty="0">
                <a:latin typeface="BIZ UDPゴシック" panose="020B0400000000000000" pitchFamily="50" charset="-128"/>
                <a:ea typeface="BIZ UDPゴシック" panose="020B0400000000000000" pitchFamily="50" charset="-128"/>
              </a:rPr>
              <a:t/>
            </a:r>
            <a:br>
              <a:rPr lang="en-US" altLang="ja-JP" dirty="0">
                <a:latin typeface="BIZ UDPゴシック" panose="020B0400000000000000" pitchFamily="50" charset="-128"/>
                <a:ea typeface="BIZ UDPゴシック" panose="020B0400000000000000" pitchFamily="50" charset="-128"/>
              </a:rPr>
            </a:br>
            <a:r>
              <a:rPr lang="en-US" altLang="ja-JP" sz="2700" dirty="0">
                <a:latin typeface="BIZ UDPゴシック" panose="020B0400000000000000" pitchFamily="50" charset="-128"/>
                <a:ea typeface="BIZ UDPゴシック" panose="020B0400000000000000" pitchFamily="50" charset="-128"/>
              </a:rPr>
              <a:t>【</a:t>
            </a:r>
            <a:r>
              <a:rPr lang="ja-JP" altLang="en-US" sz="2700" dirty="0">
                <a:latin typeface="BIZ UDPゴシック" panose="020B0400000000000000" pitchFamily="50" charset="-128"/>
                <a:ea typeface="BIZ UDPゴシック" panose="020B0400000000000000" pitchFamily="50" charset="-128"/>
              </a:rPr>
              <a:t>届出工場からの排出量の合計</a:t>
            </a:r>
            <a:r>
              <a:rPr lang="en-US" altLang="ja-JP" sz="2700" dirty="0">
                <a:latin typeface="BIZ UDPゴシック" panose="020B0400000000000000" pitchFamily="50" charset="-128"/>
                <a:ea typeface="BIZ UDPゴシック" panose="020B0400000000000000" pitchFamily="50" charset="-128"/>
              </a:rPr>
              <a:t>】</a:t>
            </a:r>
            <a:endParaRPr kumimoji="1" lang="ja-JP" altLang="en-US" sz="2700" dirty="0">
              <a:latin typeface="BIZ UDPゴシック" panose="020B0400000000000000" pitchFamily="50" charset="-128"/>
              <a:ea typeface="BIZ UDPゴシック" panose="020B0400000000000000" pitchFamily="50" charset="-128"/>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表 5">
            <a:extLst>
              <a:ext uri="{FF2B5EF4-FFF2-40B4-BE49-F238E27FC236}">
                <a16:creationId xmlns:a16="http://schemas.microsoft.com/office/drawing/2014/main" id="{C785B95A-D416-4AEB-A67E-D5D87F618573}"/>
              </a:ext>
            </a:extLst>
          </p:cNvPr>
          <p:cNvGraphicFramePr>
            <a:graphicFrameLocks noGrp="1"/>
          </p:cNvGraphicFramePr>
          <p:nvPr>
            <p:ph idx="1"/>
            <p:extLst>
              <p:ext uri="{D42A27DB-BD31-4B8C-83A1-F6EECF244321}">
                <p14:modId xmlns:p14="http://schemas.microsoft.com/office/powerpoint/2010/main" val="1822279806"/>
              </p:ext>
            </p:extLst>
          </p:nvPr>
        </p:nvGraphicFramePr>
        <p:xfrm>
          <a:off x="875227" y="2862483"/>
          <a:ext cx="8388811" cy="2346508"/>
        </p:xfrm>
        <a:graphic>
          <a:graphicData uri="http://schemas.openxmlformats.org/drawingml/2006/table">
            <a:tbl>
              <a:tblPr firstRow="1" bandRow="1">
                <a:tableStyleId>{21E4AEA4-8DFA-4A89-87EB-49C32662AFE0}</a:tableStyleId>
              </a:tblPr>
              <a:tblGrid>
                <a:gridCol w="1128261">
                  <a:extLst>
                    <a:ext uri="{9D8B030D-6E8A-4147-A177-3AD203B41FA5}">
                      <a16:colId xmlns:a16="http://schemas.microsoft.com/office/drawing/2014/main" val="4020606734"/>
                    </a:ext>
                  </a:extLst>
                </a:gridCol>
                <a:gridCol w="660050">
                  <a:extLst>
                    <a:ext uri="{9D8B030D-6E8A-4147-A177-3AD203B41FA5}">
                      <a16:colId xmlns:a16="http://schemas.microsoft.com/office/drawing/2014/main" val="3111108299"/>
                    </a:ext>
                  </a:extLst>
                </a:gridCol>
                <a:gridCol w="660050">
                  <a:extLst>
                    <a:ext uri="{9D8B030D-6E8A-4147-A177-3AD203B41FA5}">
                      <a16:colId xmlns:a16="http://schemas.microsoft.com/office/drawing/2014/main" val="1886582066"/>
                    </a:ext>
                  </a:extLst>
                </a:gridCol>
                <a:gridCol w="660050">
                  <a:extLst>
                    <a:ext uri="{9D8B030D-6E8A-4147-A177-3AD203B41FA5}">
                      <a16:colId xmlns:a16="http://schemas.microsoft.com/office/drawing/2014/main" val="231574288"/>
                    </a:ext>
                  </a:extLst>
                </a:gridCol>
                <a:gridCol w="660050">
                  <a:extLst>
                    <a:ext uri="{9D8B030D-6E8A-4147-A177-3AD203B41FA5}">
                      <a16:colId xmlns:a16="http://schemas.microsoft.com/office/drawing/2014/main" val="1234697211"/>
                    </a:ext>
                  </a:extLst>
                </a:gridCol>
                <a:gridCol w="660050">
                  <a:extLst>
                    <a:ext uri="{9D8B030D-6E8A-4147-A177-3AD203B41FA5}">
                      <a16:colId xmlns:a16="http://schemas.microsoft.com/office/drawing/2014/main" val="1587767681"/>
                    </a:ext>
                  </a:extLst>
                </a:gridCol>
                <a:gridCol w="660050">
                  <a:extLst>
                    <a:ext uri="{9D8B030D-6E8A-4147-A177-3AD203B41FA5}">
                      <a16:colId xmlns:a16="http://schemas.microsoft.com/office/drawing/2014/main" val="1732423802"/>
                    </a:ext>
                  </a:extLst>
                </a:gridCol>
                <a:gridCol w="660050">
                  <a:extLst>
                    <a:ext uri="{9D8B030D-6E8A-4147-A177-3AD203B41FA5}">
                      <a16:colId xmlns:a16="http://schemas.microsoft.com/office/drawing/2014/main" val="1106416939"/>
                    </a:ext>
                  </a:extLst>
                </a:gridCol>
                <a:gridCol w="660050">
                  <a:extLst>
                    <a:ext uri="{9D8B030D-6E8A-4147-A177-3AD203B41FA5}">
                      <a16:colId xmlns:a16="http://schemas.microsoft.com/office/drawing/2014/main" val="2597416414"/>
                    </a:ext>
                  </a:extLst>
                </a:gridCol>
                <a:gridCol w="660050">
                  <a:extLst>
                    <a:ext uri="{9D8B030D-6E8A-4147-A177-3AD203B41FA5}">
                      <a16:colId xmlns:a16="http://schemas.microsoft.com/office/drawing/2014/main" val="3622819582"/>
                    </a:ext>
                  </a:extLst>
                </a:gridCol>
                <a:gridCol w="660050">
                  <a:extLst>
                    <a:ext uri="{9D8B030D-6E8A-4147-A177-3AD203B41FA5}">
                      <a16:colId xmlns:a16="http://schemas.microsoft.com/office/drawing/2014/main" val="180588634"/>
                    </a:ext>
                  </a:extLst>
                </a:gridCol>
                <a:gridCol w="660050">
                  <a:extLst>
                    <a:ext uri="{9D8B030D-6E8A-4147-A177-3AD203B41FA5}">
                      <a16:colId xmlns:a16="http://schemas.microsoft.com/office/drawing/2014/main" val="429576432"/>
                    </a:ext>
                  </a:extLst>
                </a:gridCol>
              </a:tblGrid>
              <a:tr h="541510">
                <a:tc>
                  <a:txBody>
                    <a:bodyPr/>
                    <a:lstStyle/>
                    <a:p>
                      <a:pPr algn="ctr"/>
                      <a:r>
                        <a:rPr kumimoji="1" lang="ja-JP" altLang="en-US" sz="1200" dirty="0">
                          <a:latin typeface="BIZ UDPゴシック" panose="020B0400000000000000" pitchFamily="50" charset="-128"/>
                          <a:ea typeface="BIZ UDPゴシック" panose="020B0400000000000000" pitchFamily="50" charset="-128"/>
                        </a:rPr>
                        <a:t>年度</a:t>
                      </a:r>
                    </a:p>
                  </a:txBody>
                  <a:tcPr anchor="ctr"/>
                </a:tc>
                <a:tc>
                  <a:txBody>
                    <a:bodyPr/>
                    <a:lstStyle/>
                    <a:p>
                      <a:pPr algn="ctr" fontAlgn="ctr"/>
                      <a:r>
                        <a:rPr lang="en-US" altLang="ja-JP" sz="1200" u="none" strike="noStrike" dirty="0">
                          <a:effectLst/>
                          <a:latin typeface="BIZ UDPゴシック" panose="020B0400000000000000" pitchFamily="50" charset="-128"/>
                          <a:ea typeface="BIZ UDPゴシック" panose="020B0400000000000000" pitchFamily="50" charset="-128"/>
                        </a:rPr>
                        <a:t>H20</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200" u="none" strike="noStrike" dirty="0">
                          <a:effectLst/>
                          <a:latin typeface="BIZ UDPゴシック" panose="020B0400000000000000" pitchFamily="50" charset="-128"/>
                          <a:ea typeface="BIZ UDPゴシック" panose="020B0400000000000000" pitchFamily="50" charset="-128"/>
                        </a:rPr>
                        <a:t>H21</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200" u="none" strike="noStrike" dirty="0">
                          <a:effectLst/>
                          <a:latin typeface="BIZ UDPゴシック" panose="020B0400000000000000" pitchFamily="50" charset="-128"/>
                          <a:ea typeface="BIZ UDPゴシック" panose="020B0400000000000000" pitchFamily="50" charset="-128"/>
                        </a:rPr>
                        <a:t>H22</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200" u="none" strike="noStrike" dirty="0">
                          <a:effectLst/>
                          <a:latin typeface="BIZ UDPゴシック" panose="020B0400000000000000" pitchFamily="50" charset="-128"/>
                          <a:ea typeface="BIZ UDPゴシック" panose="020B0400000000000000" pitchFamily="50" charset="-128"/>
                        </a:rPr>
                        <a:t>H23</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200" u="none" strike="noStrike" dirty="0">
                          <a:effectLst/>
                          <a:latin typeface="BIZ UDPゴシック" panose="020B0400000000000000" pitchFamily="50" charset="-128"/>
                          <a:ea typeface="BIZ UDPゴシック" panose="020B0400000000000000" pitchFamily="50" charset="-128"/>
                        </a:rPr>
                        <a:t>H24</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200" u="none" strike="noStrike" dirty="0">
                          <a:effectLst/>
                          <a:latin typeface="BIZ UDPゴシック" panose="020B0400000000000000" pitchFamily="50" charset="-128"/>
                          <a:ea typeface="BIZ UDPゴシック" panose="020B0400000000000000" pitchFamily="50" charset="-128"/>
                        </a:rPr>
                        <a:t>H25</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200" u="none" strike="noStrike" dirty="0">
                          <a:effectLst/>
                          <a:latin typeface="BIZ UDPゴシック" panose="020B0400000000000000" pitchFamily="50" charset="-128"/>
                          <a:ea typeface="BIZ UDPゴシック" panose="020B0400000000000000" pitchFamily="50" charset="-128"/>
                        </a:rPr>
                        <a:t>H26</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200" u="none" strike="noStrike" dirty="0">
                          <a:effectLst/>
                          <a:latin typeface="BIZ UDPゴシック" panose="020B0400000000000000" pitchFamily="50" charset="-128"/>
                          <a:ea typeface="BIZ UDPゴシック" panose="020B0400000000000000" pitchFamily="50" charset="-128"/>
                        </a:rPr>
                        <a:t>H27</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200" u="none" strike="noStrike" dirty="0">
                          <a:effectLst/>
                          <a:latin typeface="BIZ UDPゴシック" panose="020B0400000000000000" pitchFamily="50" charset="-128"/>
                          <a:ea typeface="BIZ UDPゴシック" panose="020B0400000000000000" pitchFamily="50" charset="-128"/>
                        </a:rPr>
                        <a:t>H28</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200" u="none" strike="noStrike" dirty="0">
                          <a:effectLst/>
                          <a:latin typeface="BIZ UDPゴシック" panose="020B0400000000000000" pitchFamily="50" charset="-128"/>
                          <a:ea typeface="BIZ UDPゴシック" panose="020B0400000000000000" pitchFamily="50" charset="-128"/>
                        </a:rPr>
                        <a:t>H29</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200" u="none" strike="noStrike" dirty="0">
                          <a:effectLst/>
                          <a:latin typeface="BIZ UDPゴシック" panose="020B0400000000000000" pitchFamily="50" charset="-128"/>
                          <a:ea typeface="BIZ UDPゴシック" panose="020B0400000000000000" pitchFamily="50" charset="-128"/>
                        </a:rPr>
                        <a:t>H30</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1723115835"/>
                  </a:ext>
                </a:extLst>
              </a:tr>
              <a:tr h="902499">
                <a:tc>
                  <a:txBody>
                    <a:bodyPr/>
                    <a:lstStyle/>
                    <a:p>
                      <a:pPr algn="ctr"/>
                      <a:r>
                        <a:rPr kumimoji="1" lang="ja-JP" altLang="en-US" sz="1200" dirty="0">
                          <a:latin typeface="BIZ UDPゴシック" panose="020B0400000000000000" pitchFamily="50" charset="-128"/>
                          <a:ea typeface="BIZ UDPゴシック" panose="020B0400000000000000" pitchFamily="50" charset="-128"/>
                        </a:rPr>
                        <a:t>届出工場</a:t>
                      </a:r>
                      <a:r>
                        <a:rPr kumimoji="1" lang="en-US" altLang="ja-JP" sz="1200" dirty="0">
                          <a:latin typeface="BIZ UDPゴシック" panose="020B0400000000000000" pitchFamily="50" charset="-128"/>
                          <a:ea typeface="BIZ UDPゴシック" panose="020B0400000000000000" pitchFamily="50" charset="-128"/>
                        </a:rPr>
                        <a:t>VOC</a:t>
                      </a:r>
                      <a:r>
                        <a:rPr kumimoji="1" lang="ja-JP" altLang="en-US" sz="1200" dirty="0">
                          <a:latin typeface="BIZ UDPゴシック" panose="020B0400000000000000" pitchFamily="50" charset="-128"/>
                          <a:ea typeface="BIZ UDPゴシック" panose="020B0400000000000000" pitchFamily="50" charset="-128"/>
                        </a:rPr>
                        <a:t>排出量合計</a:t>
                      </a:r>
                      <a:r>
                        <a:rPr kumimoji="1" lang="en-US" altLang="ja-JP" sz="1200" dirty="0">
                          <a:latin typeface="BIZ UDPゴシック" panose="020B0400000000000000" pitchFamily="50" charset="-128"/>
                          <a:ea typeface="BIZ UDPゴシック" panose="020B0400000000000000" pitchFamily="50" charset="-128"/>
                        </a:rPr>
                        <a:t>(t/</a:t>
                      </a:r>
                      <a:r>
                        <a:rPr kumimoji="1" lang="ja-JP" altLang="en-US" sz="1200" dirty="0">
                          <a:latin typeface="BIZ UDPゴシック" panose="020B0400000000000000" pitchFamily="50" charset="-128"/>
                          <a:ea typeface="BIZ UDPゴシック" panose="020B0400000000000000" pitchFamily="50" charset="-128"/>
                        </a:rPr>
                        <a:t>年）</a:t>
                      </a:r>
                    </a:p>
                  </a:txBody>
                  <a:tcPr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2,257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1,544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1,162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1,015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1,001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944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985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916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1,297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1,658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1,670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4147147288"/>
                  </a:ext>
                </a:extLst>
              </a:tr>
              <a:tr h="902499">
                <a:tc>
                  <a:txBody>
                    <a:bodyPr/>
                    <a:lstStyle/>
                    <a:p>
                      <a:pPr algn="ctr"/>
                      <a:r>
                        <a:rPr kumimoji="1" lang="ja-JP" altLang="en-US" sz="1200" dirty="0">
                          <a:latin typeface="BIZ UDPゴシック" panose="020B0400000000000000" pitchFamily="50" charset="-128"/>
                          <a:ea typeface="BIZ UDPゴシック" panose="020B0400000000000000" pitchFamily="50" charset="-128"/>
                        </a:rPr>
                        <a:t>（参考）府域の</a:t>
                      </a:r>
                      <a:r>
                        <a:rPr kumimoji="1" lang="en-US" altLang="ja-JP" sz="1200" dirty="0">
                          <a:latin typeface="BIZ UDPゴシック" panose="020B0400000000000000" pitchFamily="50" charset="-128"/>
                          <a:ea typeface="BIZ UDPゴシック" panose="020B0400000000000000" pitchFamily="50" charset="-128"/>
                        </a:rPr>
                        <a:t>VOC</a:t>
                      </a:r>
                      <a:r>
                        <a:rPr kumimoji="1" lang="ja-JP" altLang="en-US" sz="1200" dirty="0">
                          <a:latin typeface="BIZ UDPゴシック" panose="020B0400000000000000" pitchFamily="50" charset="-128"/>
                          <a:ea typeface="BIZ UDPゴシック" panose="020B0400000000000000" pitchFamily="50" charset="-128"/>
                        </a:rPr>
                        <a:t>総排出量（</a:t>
                      </a:r>
                      <a:r>
                        <a:rPr kumimoji="1" lang="en-US" altLang="ja-JP" sz="1200" dirty="0">
                          <a:latin typeface="BIZ UDPゴシック" panose="020B0400000000000000" pitchFamily="50" charset="-128"/>
                          <a:ea typeface="BIZ UDPゴシック" panose="020B0400000000000000" pitchFamily="50" charset="-128"/>
                        </a:rPr>
                        <a:t>t/</a:t>
                      </a:r>
                      <a:r>
                        <a:rPr kumimoji="1" lang="ja-JP" altLang="en-US" sz="1200" dirty="0">
                          <a:latin typeface="BIZ UDPゴシック" panose="020B0400000000000000" pitchFamily="50" charset="-128"/>
                          <a:ea typeface="BIZ UDPゴシック" panose="020B0400000000000000" pitchFamily="50" charset="-128"/>
                        </a:rPr>
                        <a:t>年）</a:t>
                      </a:r>
                    </a:p>
                  </a:txBody>
                  <a:tcPr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44,830</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41,731</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42,905</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43,513</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42,544</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42,504</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40,545</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41,240</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40,998</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39,892</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40,143</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4050928945"/>
                  </a:ext>
                </a:extLst>
              </a:tr>
            </a:tbl>
          </a:graphicData>
        </a:graphic>
      </p:graphicFrame>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テキスト ボックス 11">
            <a:extLst>
              <a:ext uri="{FF2B5EF4-FFF2-40B4-BE49-F238E27FC236}">
                <a16:creationId xmlns:a16="http://schemas.microsoft.com/office/drawing/2014/main" id="{DC467A8B-E7ED-4911-8317-93DCE4FA4A6E}"/>
              </a:ext>
            </a:extLst>
          </p:cNvPr>
          <p:cNvSpPr txBox="1"/>
          <p:nvPr/>
        </p:nvSpPr>
        <p:spPr>
          <a:xfrm>
            <a:off x="1078607" y="5280658"/>
            <a:ext cx="5426486" cy="600164"/>
          </a:xfrm>
          <a:prstGeom prst="rect">
            <a:avLst/>
          </a:prstGeom>
          <a:noFill/>
        </p:spPr>
        <p:txBody>
          <a:bodyPr wrap="non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届出工場は全</a:t>
            </a:r>
            <a:r>
              <a:rPr kumimoji="1" lang="en-US" altLang="ja-JP" sz="1100" dirty="0">
                <a:latin typeface="BIZ UDPゴシック" panose="020B0400000000000000" pitchFamily="50" charset="-128"/>
                <a:ea typeface="BIZ UDPゴシック" panose="020B0400000000000000" pitchFamily="50" charset="-128"/>
              </a:rPr>
              <a:t>21</a:t>
            </a:r>
            <a:r>
              <a:rPr kumimoji="1" lang="ja-JP" altLang="en-US" sz="1100" dirty="0">
                <a:latin typeface="BIZ UDPゴシック" panose="020B0400000000000000" pitchFamily="50" charset="-128"/>
                <a:ea typeface="BIZ UDPゴシック" panose="020B0400000000000000" pitchFamily="50" charset="-128"/>
              </a:rPr>
              <a:t>工場のうち</a:t>
            </a:r>
            <a:r>
              <a:rPr kumimoji="1" lang="en-US" altLang="ja-JP" sz="1100" dirty="0">
                <a:latin typeface="BIZ UDPゴシック" panose="020B0400000000000000" pitchFamily="50" charset="-128"/>
                <a:ea typeface="BIZ UDPゴシック" panose="020B0400000000000000" pitchFamily="50" charset="-128"/>
              </a:rPr>
              <a:t>PRTR</a:t>
            </a:r>
            <a:r>
              <a:rPr kumimoji="1" lang="ja-JP" altLang="en-US" sz="1100" dirty="0">
                <a:latin typeface="BIZ UDPゴシック" panose="020B0400000000000000" pitchFamily="50" charset="-128"/>
                <a:ea typeface="BIZ UDPゴシック" panose="020B0400000000000000" pitchFamily="50" charset="-128"/>
              </a:rPr>
              <a:t>制度に基づく排出量の報告のある</a:t>
            </a:r>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社のデータ</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府域の</a:t>
            </a:r>
            <a:r>
              <a:rPr kumimoji="1" lang="en-US" altLang="ja-JP" sz="1100" dirty="0">
                <a:latin typeface="BIZ UDPゴシック" panose="020B0400000000000000" pitchFamily="50" charset="-128"/>
                <a:ea typeface="BIZ UDPゴシック" panose="020B0400000000000000" pitchFamily="50" charset="-128"/>
              </a:rPr>
              <a:t>VOC</a:t>
            </a:r>
            <a:r>
              <a:rPr kumimoji="1" lang="ja-JP" altLang="en-US" sz="1100" dirty="0">
                <a:latin typeface="BIZ UDPゴシック" panose="020B0400000000000000" pitchFamily="50" charset="-128"/>
                <a:ea typeface="BIZ UDPゴシック" panose="020B0400000000000000" pitchFamily="50" charset="-128"/>
              </a:rPr>
              <a:t>総排出量は家庭からの</a:t>
            </a:r>
            <a:r>
              <a:rPr kumimoji="1" lang="en-US" altLang="ja-JP" sz="1100" dirty="0">
                <a:latin typeface="BIZ UDPゴシック" panose="020B0400000000000000" pitchFamily="50" charset="-128"/>
                <a:ea typeface="BIZ UDPゴシック" panose="020B0400000000000000" pitchFamily="50" charset="-128"/>
              </a:rPr>
              <a:t>VOC</a:t>
            </a:r>
            <a:r>
              <a:rPr kumimoji="1" lang="ja-JP" altLang="en-US" sz="1100" dirty="0">
                <a:latin typeface="BIZ UDPゴシック" panose="020B0400000000000000" pitchFamily="50" charset="-128"/>
                <a:ea typeface="BIZ UDPゴシック" panose="020B0400000000000000" pitchFamily="50" charset="-128"/>
              </a:rPr>
              <a:t>排出量を含む</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1418F56-6DEE-422A-91D6-778FBFA173AB}"/>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19</a:t>
            </a:fld>
            <a:endParaRPr lang="en-US">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D96B685E-774C-43A5-BBCD-3681C8359A46}"/>
              </a:ext>
            </a:extLst>
          </p:cNvPr>
          <p:cNvSpPr txBox="1"/>
          <p:nvPr/>
        </p:nvSpPr>
        <p:spPr>
          <a:xfrm>
            <a:off x="976916" y="1649009"/>
            <a:ext cx="8287122"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届出工場からの</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排出量については、平成</a:t>
            </a:r>
            <a:r>
              <a:rPr kumimoji="1" lang="en-US" altLang="ja-JP" sz="1400" dirty="0">
                <a:latin typeface="BIZ UDPゴシック" panose="020B0400000000000000" pitchFamily="50" charset="-128"/>
                <a:ea typeface="BIZ UDPゴシック" panose="020B0400000000000000" pitchFamily="50" charset="-128"/>
              </a:rPr>
              <a:t>25</a:t>
            </a:r>
            <a:r>
              <a:rPr kumimoji="1" lang="ja-JP" altLang="en-US" sz="1400" dirty="0">
                <a:latin typeface="BIZ UDPゴシック" panose="020B0400000000000000" pitchFamily="50" charset="-128"/>
                <a:ea typeface="BIZ UDPゴシック" panose="020B0400000000000000" pitchFamily="50" charset="-128"/>
              </a:rPr>
              <a:t>年頃には一度減少したものの近年増加している。これは対象工場数が</a:t>
            </a:r>
            <a:r>
              <a:rPr kumimoji="1" lang="en-US" altLang="ja-JP" sz="1400" dirty="0">
                <a:latin typeface="BIZ UDPゴシック" panose="020B0400000000000000" pitchFamily="50" charset="-128"/>
                <a:ea typeface="BIZ UDPゴシック" panose="020B0400000000000000" pitchFamily="50" charset="-128"/>
              </a:rPr>
              <a:t>18</a:t>
            </a:r>
            <a:r>
              <a:rPr kumimoji="1" lang="ja-JP" altLang="en-US" sz="1400" dirty="0">
                <a:latin typeface="BIZ UDPゴシック" panose="020B0400000000000000" pitchFamily="50" charset="-128"/>
                <a:ea typeface="BIZ UDPゴシック" panose="020B0400000000000000" pitchFamily="50" charset="-128"/>
              </a:rPr>
              <a:t>工場と少ないことから、個々の企業による生産計画等による増減の影響が大きいためと考えられる。</a:t>
            </a:r>
            <a:endParaRPr kumimoji="1" lang="en-US" altLang="ja-JP" sz="1400"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なお、平成</a:t>
            </a:r>
            <a:r>
              <a:rPr kumimoji="1" lang="en-US" altLang="ja-JP" sz="1400" dirty="0">
                <a:latin typeface="BIZ UDPゴシック" panose="020B0400000000000000" pitchFamily="50" charset="-128"/>
                <a:ea typeface="BIZ UDPゴシック" panose="020B0400000000000000" pitchFamily="50" charset="-128"/>
              </a:rPr>
              <a:t>30</a:t>
            </a:r>
            <a:r>
              <a:rPr kumimoji="1" lang="ja-JP" altLang="en-US" sz="1400" dirty="0">
                <a:latin typeface="BIZ UDPゴシック" panose="020B0400000000000000" pitchFamily="50" charset="-128"/>
                <a:ea typeface="BIZ UDPゴシック" panose="020B0400000000000000" pitchFamily="50" charset="-128"/>
              </a:rPr>
              <a:t>年度の届出工場</a:t>
            </a:r>
            <a:r>
              <a:rPr kumimoji="1" lang="ja-JP" altLang="en-US" sz="1400" dirty="0">
                <a:solidFill>
                  <a:schemeClr val="tx1"/>
                </a:solidFill>
                <a:latin typeface="BIZ UDPゴシック" panose="020B0400000000000000" pitchFamily="50" charset="-128"/>
                <a:ea typeface="BIZ UDPゴシック" panose="020B0400000000000000" pitchFamily="50" charset="-128"/>
              </a:rPr>
              <a:t>からの</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排出量の合計は、府域の</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総排出量の約</a:t>
            </a:r>
            <a:r>
              <a:rPr kumimoji="1" lang="en-US" altLang="ja-JP" sz="1400" dirty="0">
                <a:latin typeface="BIZ UDPゴシック" panose="020B0400000000000000" pitchFamily="50" charset="-128"/>
                <a:ea typeface="BIZ UDPゴシック" panose="020B0400000000000000" pitchFamily="50" charset="-128"/>
              </a:rPr>
              <a:t>4%</a:t>
            </a:r>
            <a:r>
              <a:rPr kumimoji="1" lang="ja-JP" altLang="en-US" sz="1400" dirty="0">
                <a:latin typeface="BIZ UDPゴシック" panose="020B0400000000000000" pitchFamily="50" charset="-128"/>
                <a:ea typeface="BIZ UDPゴシック" panose="020B0400000000000000" pitchFamily="50" charset="-128"/>
              </a:rPr>
              <a:t>である。</a:t>
            </a:r>
            <a:endParaRPr kumimoji="1"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45236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1083470" y="609600"/>
            <a:ext cx="6984793" cy="1320800"/>
          </a:xfrm>
        </p:spPr>
        <p:txBody>
          <a:bodyPr>
            <a:normAutofit/>
          </a:bodyPr>
          <a:lstStyle/>
          <a:p>
            <a:r>
              <a:rPr kumimoji="1" lang="ja-JP" altLang="en-US" dirty="0">
                <a:latin typeface="BIZ UDPゴシック" panose="020B0400000000000000" pitchFamily="50" charset="-128"/>
                <a:ea typeface="BIZ UDPゴシック" panose="020B0400000000000000" pitchFamily="50" charset="-128"/>
              </a:rPr>
              <a:t>検討に係る背景と課題</a:t>
            </a:r>
            <a:r>
              <a:rPr lang="ja-JP" altLang="en-US" dirty="0">
                <a:latin typeface="BIZ UDPゴシック" panose="020B0400000000000000" pitchFamily="50" charset="-128"/>
                <a:ea typeface="BIZ UDPゴシック" panose="020B0400000000000000" pitchFamily="50" charset="-128"/>
              </a:rPr>
              <a:t>①</a:t>
            </a:r>
            <a:endParaRPr kumimoji="1" lang="ja-JP" altLang="en-US" dirty="0">
              <a:latin typeface="BIZ UDPゴシック" panose="020B0400000000000000" pitchFamily="50" charset="-128"/>
              <a:ea typeface="BIZ UDPゴシック" panose="020B0400000000000000" pitchFamily="50" charset="-128"/>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スライド番号プレースホルダー 3">
            <a:extLst>
              <a:ext uri="{FF2B5EF4-FFF2-40B4-BE49-F238E27FC236}">
                <a16:creationId xmlns:a16="http://schemas.microsoft.com/office/drawing/2014/main" id="{310D0A49-9AE0-4604-A674-62AEC14157EB}"/>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2</a:t>
            </a:fld>
            <a:endParaRPr lang="en-US">
              <a:solidFill>
                <a:srgbClr val="00000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886265" y="1420837"/>
            <a:ext cx="7936265" cy="4985650"/>
          </a:xfrm>
        </p:spPr>
        <p:txBody>
          <a:bodyPr vert="horz" lIns="91440" tIns="45720" rIns="91440" bIns="45720" rtlCol="0">
            <a:noAutofit/>
          </a:bodyPr>
          <a:lstStyle/>
          <a:p>
            <a:pPr>
              <a:lnSpc>
                <a:spcPct val="150000"/>
              </a:lnSpc>
            </a:pPr>
            <a:r>
              <a:rPr lang="ja-JP" altLang="en-US" sz="1600" dirty="0">
                <a:latin typeface="BIZ UDPゴシック" panose="020B0400000000000000" pitchFamily="50" charset="-128"/>
                <a:ea typeface="BIZ UDPゴシック" panose="020B0400000000000000" pitchFamily="50" charset="-128"/>
              </a:rPr>
              <a:t>揮発性有機化合物（ＶＯＣ：</a:t>
            </a:r>
            <a:r>
              <a:rPr lang="en-US" altLang="ja-JP" sz="1600" dirty="0">
                <a:latin typeface="BIZ UDPゴシック" panose="020B0400000000000000" pitchFamily="50" charset="-128"/>
                <a:ea typeface="BIZ UDPゴシック" panose="020B0400000000000000" pitchFamily="50" charset="-128"/>
              </a:rPr>
              <a:t> Volatile Organic Compounds</a:t>
            </a:r>
            <a:r>
              <a:rPr lang="ja-JP" altLang="en-US" sz="1600" dirty="0">
                <a:latin typeface="BIZ UDPゴシック" panose="020B0400000000000000" pitchFamily="50" charset="-128"/>
                <a:ea typeface="BIZ UDPゴシック" panose="020B0400000000000000" pitchFamily="50" charset="-128"/>
              </a:rPr>
              <a:t>）は大気中での反応によって光化学オキシダント（</a:t>
            </a:r>
            <a:r>
              <a:rPr lang="en-US" altLang="ja-JP" sz="1600" dirty="0">
                <a:latin typeface="BIZ UDPゴシック" panose="020B0400000000000000" pitchFamily="50" charset="-128"/>
                <a:ea typeface="BIZ UDPゴシック" panose="020B0400000000000000" pitchFamily="50" charset="-128"/>
              </a:rPr>
              <a:t>Ox</a:t>
            </a:r>
            <a:r>
              <a:rPr lang="ja-JP" altLang="en-US" sz="1600" dirty="0">
                <a:latin typeface="BIZ UDPゴシック" panose="020B0400000000000000" pitchFamily="50" charset="-128"/>
                <a:ea typeface="BIZ UDPゴシック" panose="020B0400000000000000" pitchFamily="50" charset="-128"/>
              </a:rPr>
              <a:t>）や浮遊粒子状物質（</a:t>
            </a:r>
            <a:r>
              <a:rPr lang="en-US" altLang="ja-JP" sz="1600" dirty="0">
                <a:latin typeface="BIZ UDPゴシック" panose="020B0400000000000000" pitchFamily="50" charset="-128"/>
                <a:ea typeface="BIZ UDPゴシック" panose="020B0400000000000000" pitchFamily="50" charset="-128"/>
              </a:rPr>
              <a:t>SPM</a:t>
            </a:r>
            <a:r>
              <a:rPr lang="ja-JP" altLang="en-US" sz="1600" dirty="0">
                <a:latin typeface="BIZ UDPゴシック" panose="020B0400000000000000" pitchFamily="50" charset="-128"/>
                <a:ea typeface="BIZ UDPゴシック" panose="020B0400000000000000" pitchFamily="50" charset="-128"/>
              </a:rPr>
              <a:t>）の原因となっており、全国的に光化学スモッグによる健康被害が問題となった昭和</a:t>
            </a:r>
            <a:r>
              <a:rPr lang="en-US" altLang="ja-JP" sz="1600" dirty="0">
                <a:latin typeface="BIZ UDPゴシック" panose="020B0400000000000000" pitchFamily="50" charset="-128"/>
                <a:ea typeface="BIZ UDPゴシック" panose="020B0400000000000000" pitchFamily="50" charset="-128"/>
              </a:rPr>
              <a:t>40</a:t>
            </a:r>
            <a:r>
              <a:rPr lang="ja-JP" altLang="en-US" sz="1600" dirty="0">
                <a:latin typeface="BIZ UDPゴシック" panose="020B0400000000000000" pitchFamily="50" charset="-128"/>
                <a:ea typeface="BIZ UDPゴシック" panose="020B0400000000000000" pitchFamily="50" charset="-128"/>
              </a:rPr>
              <a:t>年代から排出抑制等の対策が検討された。その後、排出実態の把握や排出防止技術の向上等が行われ、現在は法や条例による排出規制や管理制度に加え、業界団体による自主的取組等</a:t>
            </a:r>
            <a:r>
              <a:rPr lang="ja-JP" altLang="en-US" sz="1600" dirty="0">
                <a:solidFill>
                  <a:schemeClr val="tx1"/>
                </a:solidFill>
                <a:latin typeface="BIZ UDPゴシック" panose="020B0400000000000000" pitchFamily="50" charset="-128"/>
                <a:ea typeface="BIZ UDPゴシック" panose="020B0400000000000000" pitchFamily="50" charset="-128"/>
              </a:rPr>
              <a:t>の</a:t>
            </a:r>
            <a:r>
              <a:rPr lang="ja-JP" altLang="en-US" sz="1600" dirty="0">
                <a:latin typeface="BIZ UDPゴシック" panose="020B0400000000000000" pitchFamily="50" charset="-128"/>
                <a:ea typeface="BIZ UDPゴシック" panose="020B0400000000000000" pitchFamily="50" charset="-128"/>
              </a:rPr>
              <a:t>対策が行われている。</a:t>
            </a:r>
          </a:p>
          <a:p>
            <a:pPr>
              <a:lnSpc>
                <a:spcPct val="150000"/>
              </a:lnSpc>
            </a:pPr>
            <a:r>
              <a:rPr lang="ja-JP" altLang="en-US" sz="1600" dirty="0">
                <a:latin typeface="BIZ UDPゴシック" panose="020B0400000000000000" pitchFamily="50" charset="-128"/>
                <a:ea typeface="BIZ UDPゴシック" panose="020B0400000000000000" pitchFamily="50" charset="-128"/>
              </a:rPr>
              <a:t>大阪府では昭和</a:t>
            </a:r>
            <a:r>
              <a:rPr lang="en-US" altLang="ja-JP" sz="1600" dirty="0">
                <a:latin typeface="BIZ UDPゴシック" panose="020B0400000000000000" pitchFamily="50" charset="-128"/>
                <a:ea typeface="BIZ UDPゴシック" panose="020B0400000000000000" pitchFamily="50" charset="-128"/>
              </a:rPr>
              <a:t>46</a:t>
            </a:r>
            <a:r>
              <a:rPr lang="ja-JP" altLang="en-US" sz="1600" dirty="0">
                <a:latin typeface="BIZ UDPゴシック" panose="020B0400000000000000" pitchFamily="50" charset="-128"/>
                <a:ea typeface="BIZ UDPゴシック" panose="020B0400000000000000" pitchFamily="50" charset="-128"/>
              </a:rPr>
              <a:t>年より大阪府公害防止条例で一部の炭化水素類の規制を開始し、平成６年に施行した大阪府生活環境の保全等に関する条例では</a:t>
            </a:r>
            <a:r>
              <a:rPr lang="en-US" altLang="ja-JP" sz="1600" dirty="0">
                <a:latin typeface="BIZ UDPゴシック" panose="020B0400000000000000" pitchFamily="50" charset="-128"/>
                <a:ea typeface="BIZ UDPゴシック" panose="020B0400000000000000" pitchFamily="50" charset="-128"/>
              </a:rPr>
              <a:t>Ox</a:t>
            </a:r>
            <a:r>
              <a:rPr lang="ja-JP" altLang="en-US" sz="1600" dirty="0">
                <a:latin typeface="BIZ UDPゴシック" panose="020B0400000000000000" pitchFamily="50" charset="-128"/>
                <a:ea typeface="BIZ UDPゴシック" panose="020B0400000000000000" pitchFamily="50" charset="-128"/>
              </a:rPr>
              <a:t>及び</a:t>
            </a:r>
            <a:r>
              <a:rPr lang="en-US" altLang="ja-JP" sz="1600" dirty="0">
                <a:latin typeface="BIZ UDPゴシック" panose="020B0400000000000000" pitchFamily="50" charset="-128"/>
                <a:ea typeface="BIZ UDPゴシック" panose="020B0400000000000000" pitchFamily="50" charset="-128"/>
              </a:rPr>
              <a:t>SPM</a:t>
            </a:r>
            <a:r>
              <a:rPr lang="ja-JP" altLang="en-US" sz="1600" dirty="0">
                <a:latin typeface="BIZ UDPゴシック" panose="020B0400000000000000" pitchFamily="50" charset="-128"/>
                <a:ea typeface="BIZ UDPゴシック" panose="020B0400000000000000" pitchFamily="50" charset="-128"/>
              </a:rPr>
              <a:t>生成の原因となる全ての炭化水素類の大気中への排出規制を実施し、平成</a:t>
            </a:r>
            <a:r>
              <a:rPr lang="en-US" altLang="ja-JP" sz="1600" dirty="0">
                <a:latin typeface="BIZ UDPゴシック" panose="020B0400000000000000" pitchFamily="50" charset="-128"/>
                <a:ea typeface="BIZ UDPゴシック" panose="020B0400000000000000" pitchFamily="50" charset="-128"/>
              </a:rPr>
              <a:t>21</a:t>
            </a:r>
            <a:r>
              <a:rPr lang="ja-JP" altLang="en-US" sz="1600" dirty="0">
                <a:latin typeface="BIZ UDPゴシック" panose="020B0400000000000000" pitchFamily="50" charset="-128"/>
                <a:ea typeface="BIZ UDPゴシック" panose="020B0400000000000000" pitchFamily="50" charset="-128"/>
              </a:rPr>
              <a:t>年開始の管理制度とあわせ</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対策を実施してきた。</a:t>
            </a:r>
            <a:endParaRPr lang="en-US" altLang="ja-JP" sz="1600" dirty="0">
              <a:latin typeface="BIZ UDPゴシック" panose="020B0400000000000000" pitchFamily="50" charset="-128"/>
              <a:ea typeface="BIZ UDPゴシック" panose="020B0400000000000000" pitchFamily="50" charset="-128"/>
            </a:endParaRPr>
          </a:p>
          <a:p>
            <a:pPr>
              <a:lnSpc>
                <a:spcPct val="150000"/>
              </a:lnSpc>
            </a:pPr>
            <a:r>
              <a:rPr lang="ja-JP" altLang="en-US" sz="1600" dirty="0">
                <a:latin typeface="BIZ UDPゴシック" panose="020B0400000000000000" pitchFamily="50" charset="-128"/>
                <a:ea typeface="BIZ UDPゴシック" panose="020B0400000000000000" pitchFamily="50" charset="-128"/>
              </a:rPr>
              <a:t>国では、平成</a:t>
            </a:r>
            <a:r>
              <a:rPr lang="en-US" altLang="ja-JP" sz="1600" dirty="0">
                <a:latin typeface="BIZ UDPゴシック" panose="020B0400000000000000" pitchFamily="50" charset="-128"/>
                <a:ea typeface="BIZ UDPゴシック" panose="020B0400000000000000" pitchFamily="50" charset="-128"/>
              </a:rPr>
              <a:t>18</a:t>
            </a:r>
            <a:r>
              <a:rPr lang="ja-JP" altLang="en-US" sz="1600" dirty="0">
                <a:latin typeface="BIZ UDPゴシック" panose="020B0400000000000000" pitchFamily="50" charset="-128"/>
                <a:ea typeface="BIZ UDPゴシック" panose="020B0400000000000000" pitchFamily="50" charset="-128"/>
              </a:rPr>
              <a:t>年より大気汚染防止法で</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排出規制を開始するとともに、適正管理等の事業者による自主的取組との組合せ（ベストミックス）により対策を実施してきた。</a:t>
            </a:r>
            <a:endParaRPr lang="en-US" altLang="ja-JP" sz="1600" dirty="0">
              <a:latin typeface="BIZ UDPゴシック" panose="020B0400000000000000" pitchFamily="50" charset="-128"/>
              <a:ea typeface="BIZ UDPゴシック" panose="020B0400000000000000" pitchFamily="50" charset="-128"/>
            </a:endParaRPr>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スライド番号プレースホルダー 3">
            <a:extLst>
              <a:ext uri="{FF2B5EF4-FFF2-40B4-BE49-F238E27FC236}">
                <a16:creationId xmlns:a16="http://schemas.microsoft.com/office/drawing/2014/main" id="{777019E5-109A-4327-8DD8-5AB68BDCE84C}"/>
              </a:ext>
            </a:extLst>
          </p:cNvPr>
          <p:cNvSpPr txBox="1">
            <a:spLocks/>
          </p:cNvSpPr>
          <p:nvPr/>
        </p:nvSpPr>
        <p:spPr>
          <a:xfrm>
            <a:off x="9350787" y="6083565"/>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2</a:t>
            </a:fld>
            <a:endParaRPr lang="en-US">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71892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36C4CC3-814D-4D0F-97AC-19355241821B}"/>
              </a:ext>
            </a:extLst>
          </p:cNvPr>
          <p:cNvSpPr>
            <a:spLocks noGrp="1"/>
          </p:cNvSpPr>
          <p:nvPr>
            <p:ph type="title"/>
          </p:nvPr>
        </p:nvSpPr>
        <p:spPr>
          <a:xfrm>
            <a:off x="1083470" y="609600"/>
            <a:ext cx="8089559" cy="734351"/>
          </a:xfrm>
        </p:spPr>
        <p:txBody>
          <a:bodyPr>
            <a:noAutofit/>
          </a:bodyPr>
          <a:lstStyle/>
          <a:p>
            <a:r>
              <a:rPr lang="en-US" altLang="ja-JP" sz="2800" dirty="0">
                <a:latin typeface="BIZ UDPゴシック" panose="020B0400000000000000" pitchFamily="50" charset="-128"/>
                <a:ea typeface="BIZ UDPゴシック" panose="020B0400000000000000" pitchFamily="50" charset="-128"/>
              </a:rPr>
              <a:t>VOC</a:t>
            </a:r>
            <a:r>
              <a:rPr lang="ja-JP" altLang="en-US" sz="2800" dirty="0">
                <a:latin typeface="BIZ UDPゴシック" panose="020B0400000000000000" pitchFamily="50" charset="-128"/>
                <a:ea typeface="BIZ UDPゴシック" panose="020B0400000000000000" pitchFamily="50" charset="-128"/>
              </a:rPr>
              <a:t>排出量について⑤</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家庭からの排出量</a:t>
            </a:r>
            <a:r>
              <a:rPr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コンテンツ プレースホルダー 2">
            <a:extLst>
              <a:ext uri="{FF2B5EF4-FFF2-40B4-BE49-F238E27FC236}">
                <a16:creationId xmlns:a16="http://schemas.microsoft.com/office/drawing/2014/main" id="{157A5564-861D-4CF2-A9AE-82097083F0F4}"/>
              </a:ext>
            </a:extLst>
          </p:cNvPr>
          <p:cNvSpPr>
            <a:spLocks noGrp="1"/>
          </p:cNvSpPr>
          <p:nvPr>
            <p:ph idx="1"/>
          </p:nvPr>
        </p:nvSpPr>
        <p:spPr>
          <a:xfrm>
            <a:off x="1338672" y="1227836"/>
            <a:ext cx="7834357" cy="2363504"/>
          </a:xfrm>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・平成</a:t>
            </a:r>
            <a:r>
              <a:rPr kumimoji="1" lang="en-US" altLang="ja-JP" sz="1400" dirty="0">
                <a:solidFill>
                  <a:schemeClr val="tx1"/>
                </a:solidFill>
                <a:latin typeface="BIZ UDPゴシック" panose="020B0400000000000000" pitchFamily="50" charset="-128"/>
                <a:ea typeface="BIZ UDPゴシック" panose="020B0400000000000000" pitchFamily="50" charset="-128"/>
              </a:rPr>
              <a:t>30</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年度環境省</a:t>
            </a:r>
            <a:r>
              <a:rPr lang="en-US" altLang="ja-JP" sz="1400" dirty="0">
                <a:solidFill>
                  <a:schemeClr val="tx1"/>
                </a:solidFill>
                <a:latin typeface="BIZ UDPゴシック" panose="020B0400000000000000" pitchFamily="50" charset="-128"/>
                <a:ea typeface="BIZ UDPゴシック" panose="020B0400000000000000" pitchFamily="50" charset="-128"/>
              </a:rPr>
              <a:t>VOC</a:t>
            </a:r>
            <a:r>
              <a:rPr lang="ja-JP" altLang="en-US" sz="1400" dirty="0">
                <a:solidFill>
                  <a:schemeClr val="tx1"/>
                </a:solidFill>
                <a:latin typeface="BIZ UDPゴシック" panose="020B0400000000000000" pitchFamily="50" charset="-128"/>
                <a:ea typeface="BIZ UDPゴシック" panose="020B0400000000000000" pitchFamily="50" charset="-128"/>
              </a:rPr>
              <a:t>排出インベントリ検討会（以下、「検討会」という）において、従来の目的である</a:t>
            </a:r>
            <a:r>
              <a:rPr lang="en-US" altLang="ja-JP" sz="1400" dirty="0">
                <a:solidFill>
                  <a:schemeClr val="tx1"/>
                </a:solidFill>
                <a:latin typeface="BIZ UDPゴシック" panose="020B0400000000000000" pitchFamily="50" charset="-128"/>
                <a:ea typeface="BIZ UDPゴシック" panose="020B0400000000000000" pitchFamily="50" charset="-128"/>
              </a:rPr>
              <a:t>VOC</a:t>
            </a:r>
            <a:r>
              <a:rPr lang="ja-JP" altLang="en-US" sz="1400" dirty="0">
                <a:solidFill>
                  <a:schemeClr val="tx1"/>
                </a:solidFill>
                <a:latin typeface="BIZ UDPゴシック" panose="020B0400000000000000" pitchFamily="50" charset="-128"/>
                <a:ea typeface="BIZ UDPゴシック" panose="020B0400000000000000" pitchFamily="50" charset="-128"/>
              </a:rPr>
              <a:t>排出抑制の進捗管理に加え、より効果的な</a:t>
            </a:r>
            <a:r>
              <a:rPr lang="en-US" altLang="ja-JP" sz="1400" dirty="0">
                <a:solidFill>
                  <a:schemeClr val="tx1"/>
                </a:solidFill>
                <a:latin typeface="BIZ UDPゴシック" panose="020B0400000000000000" pitchFamily="50" charset="-128"/>
                <a:ea typeface="BIZ UDPゴシック" panose="020B0400000000000000" pitchFamily="50" charset="-128"/>
              </a:rPr>
              <a:t>Ox</a:t>
            </a:r>
            <a:r>
              <a:rPr lang="ja-JP" altLang="en-US" sz="1400" dirty="0">
                <a:solidFill>
                  <a:schemeClr val="tx1"/>
                </a:solidFill>
                <a:latin typeface="BIZ UDPゴシック" panose="020B0400000000000000" pitchFamily="50" charset="-128"/>
                <a:ea typeface="BIZ UDPゴシック" panose="020B0400000000000000" pitchFamily="50" charset="-128"/>
              </a:rPr>
              <a:t>対策を検討するための基礎資料及び</a:t>
            </a:r>
            <a:r>
              <a:rPr lang="en-US" altLang="ja-JP" sz="1400" dirty="0">
                <a:solidFill>
                  <a:schemeClr val="tx1"/>
                </a:solidFill>
                <a:latin typeface="BIZ UDPゴシック" panose="020B0400000000000000" pitchFamily="50" charset="-128"/>
                <a:ea typeface="BIZ UDPゴシック" panose="020B0400000000000000" pitchFamily="50" charset="-128"/>
              </a:rPr>
              <a:t>PM2.5</a:t>
            </a:r>
            <a:r>
              <a:rPr lang="ja-JP" altLang="en-US" sz="1400" dirty="0">
                <a:solidFill>
                  <a:schemeClr val="tx1"/>
                </a:solidFill>
                <a:latin typeface="BIZ UDPゴシック" panose="020B0400000000000000" pitchFamily="50" charset="-128"/>
                <a:ea typeface="BIZ UDPゴシック" panose="020B0400000000000000" pitchFamily="50" charset="-128"/>
              </a:rPr>
              <a:t>等大気汚染物質インベントリの精度向上の２つの役割を持たせることとし、これまで除外していた発生源のインベントリ追加等を整理。</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kumimoji="1" lang="ja-JP" altLang="en-US" sz="1400" dirty="0">
                <a:latin typeface="BIZ UDPゴシック" panose="020B0400000000000000" pitchFamily="50" charset="-128"/>
                <a:ea typeface="BIZ UDPゴシック" panose="020B0400000000000000" pitchFamily="50" charset="-128"/>
              </a:rPr>
              <a:t>・令和元年度の検討会では、「拡張</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排出インベントリ」として新たに民生品を推計対象に追加。その排出量は全国で</a:t>
            </a:r>
            <a:r>
              <a:rPr kumimoji="1" lang="en-US" altLang="ja-JP" sz="1400" dirty="0">
                <a:latin typeface="BIZ UDPゴシック" panose="020B0400000000000000" pitchFamily="50" charset="-128"/>
                <a:ea typeface="BIZ UDPゴシック" panose="020B0400000000000000" pitchFamily="50" charset="-128"/>
              </a:rPr>
              <a:t>126,550t</a:t>
            </a:r>
            <a:r>
              <a:rPr kumimoji="1" lang="ja-JP" altLang="en-US" sz="1400" dirty="0">
                <a:latin typeface="BIZ UDPゴシック" panose="020B0400000000000000" pitchFamily="50" charset="-128"/>
                <a:ea typeface="BIZ UDPゴシック" panose="020B0400000000000000" pitchFamily="50" charset="-128"/>
              </a:rPr>
              <a:t>であり、すべて家庭からの排出と整理された。</a:t>
            </a:r>
            <a:endParaRPr kumimoji="1" lang="en-US" altLang="ja-JP" sz="1400" dirty="0">
              <a:latin typeface="BIZ UDPゴシック" panose="020B0400000000000000" pitchFamily="50" charset="-128"/>
              <a:ea typeface="BIZ UDPゴシック" panose="020B0400000000000000" pitchFamily="50" charset="-128"/>
            </a:endParaRPr>
          </a:p>
          <a:p>
            <a:pPr marL="0" indent="0">
              <a:buNone/>
            </a:pPr>
            <a:r>
              <a:rPr lang="ja-JP" altLang="en-US" sz="1400" dirty="0">
                <a:latin typeface="BIZ UDPゴシック" panose="020B0400000000000000" pitchFamily="50" charset="-128"/>
                <a:ea typeface="BIZ UDPゴシック" panose="020B0400000000000000" pitchFamily="50" charset="-128"/>
              </a:rPr>
              <a:t>・従来の家庭からの推計対象（塗料や接着剤等）は</a:t>
            </a:r>
            <a:r>
              <a:rPr lang="en-US" altLang="ja-JP" sz="1400" dirty="0">
                <a:latin typeface="BIZ UDPゴシック" panose="020B0400000000000000" pitchFamily="50" charset="-128"/>
                <a:ea typeface="BIZ UDPゴシック" panose="020B0400000000000000" pitchFamily="50" charset="-128"/>
              </a:rPr>
              <a:t>9,526t</a:t>
            </a:r>
            <a:r>
              <a:rPr lang="ja-JP" altLang="en-US" sz="1400" dirty="0">
                <a:latin typeface="BIZ UDPゴシック" panose="020B0400000000000000" pitchFamily="50" charset="-128"/>
                <a:ea typeface="BIZ UDPゴシック" panose="020B0400000000000000" pitchFamily="50" charset="-128"/>
              </a:rPr>
              <a:t>であり、上記民生品を含めた家庭からの排出量</a:t>
            </a:r>
            <a:r>
              <a:rPr lang="en-US" altLang="ja-JP" sz="1400" dirty="0">
                <a:latin typeface="BIZ UDPゴシック" panose="020B0400000000000000" pitchFamily="50" charset="-128"/>
                <a:ea typeface="BIZ UDPゴシック" panose="020B0400000000000000" pitchFamily="50" charset="-128"/>
              </a:rPr>
              <a:t>136,076t</a:t>
            </a:r>
            <a:r>
              <a:rPr lang="ja-JP" altLang="en-US" sz="1400" dirty="0">
                <a:latin typeface="BIZ UDPゴシック" panose="020B0400000000000000" pitchFamily="50" charset="-128"/>
                <a:ea typeface="BIZ UDPゴシック" panose="020B0400000000000000" pitchFamily="50" charset="-128"/>
              </a:rPr>
              <a:t>は、固定発生源からの</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総排出量において</a:t>
            </a:r>
            <a:r>
              <a:rPr lang="en-US" altLang="ja-JP" sz="1400" dirty="0">
                <a:latin typeface="BIZ UDPゴシック" panose="020B0400000000000000" pitchFamily="50" charset="-128"/>
                <a:ea typeface="BIZ UDPゴシック" panose="020B0400000000000000" pitchFamily="50" charset="-128"/>
              </a:rPr>
              <a:t>17.5%</a:t>
            </a:r>
            <a:r>
              <a:rPr lang="ja-JP" altLang="en-US" sz="1400" dirty="0">
                <a:latin typeface="BIZ UDPゴシック" panose="020B0400000000000000" pitchFamily="50" charset="-128"/>
                <a:ea typeface="BIZ UDPゴシック" panose="020B0400000000000000" pitchFamily="50" charset="-128"/>
              </a:rPr>
              <a:t>を占める。なお、府域における割合は全国よりも高く、</a:t>
            </a:r>
            <a:r>
              <a:rPr lang="en-US" altLang="ja-JP" sz="1400" dirty="0">
                <a:latin typeface="BIZ UDPゴシック" panose="020B0400000000000000" pitchFamily="50" charset="-128"/>
                <a:ea typeface="BIZ UDPゴシック" panose="020B0400000000000000" pitchFamily="50" charset="-128"/>
              </a:rPr>
              <a:t>22.5%</a:t>
            </a:r>
            <a:r>
              <a:rPr lang="ja-JP" altLang="en-US" sz="1400" dirty="0">
                <a:latin typeface="BIZ UDPゴシック" panose="020B0400000000000000" pitchFamily="50" charset="-128"/>
                <a:ea typeface="BIZ UDPゴシック" panose="020B0400000000000000" pitchFamily="50" charset="-128"/>
              </a:rPr>
              <a:t>である。</a:t>
            </a:r>
          </a:p>
          <a:p>
            <a:pPr marL="0" indent="0">
              <a:buNone/>
            </a:pPr>
            <a:endParaRPr kumimoji="1" lang="en-US" altLang="ja-JP" sz="1400" dirty="0">
              <a:latin typeface="BIZ UDPゴシック" panose="020B0400000000000000" pitchFamily="50" charset="-128"/>
              <a:ea typeface="BIZ UDPゴシック" panose="020B0400000000000000" pitchFamily="50" charset="-128"/>
            </a:endParaRPr>
          </a:p>
          <a:p>
            <a:pPr marL="0" indent="0">
              <a:buNone/>
            </a:pPr>
            <a:endParaRPr kumimoji="1" lang="ja-JP" altLang="en-US" sz="1400" dirty="0">
              <a:latin typeface="BIZ UDPゴシック" panose="020B0400000000000000" pitchFamily="50" charset="-128"/>
              <a:ea typeface="BIZ UDPゴシック" panose="020B0400000000000000" pitchFamily="50" charset="-128"/>
            </a:endParaRPr>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表 5">
            <a:extLst>
              <a:ext uri="{FF2B5EF4-FFF2-40B4-BE49-F238E27FC236}">
                <a16:creationId xmlns:a16="http://schemas.microsoft.com/office/drawing/2014/main" id="{60A7115D-FAE8-4952-B97D-BDD02F203D15}"/>
              </a:ext>
            </a:extLst>
          </p:cNvPr>
          <p:cNvGraphicFramePr>
            <a:graphicFrameLocks noGrp="1"/>
          </p:cNvGraphicFramePr>
          <p:nvPr>
            <p:extLst>
              <p:ext uri="{D42A27DB-BD31-4B8C-83A1-F6EECF244321}">
                <p14:modId xmlns:p14="http://schemas.microsoft.com/office/powerpoint/2010/main" val="2174554240"/>
              </p:ext>
            </p:extLst>
          </p:nvPr>
        </p:nvGraphicFramePr>
        <p:xfrm>
          <a:off x="543339" y="4081512"/>
          <a:ext cx="4959131" cy="2702548"/>
        </p:xfrm>
        <a:graphic>
          <a:graphicData uri="http://schemas.openxmlformats.org/drawingml/2006/table">
            <a:tbl>
              <a:tblPr firstRow="1" lastRow="1" bandRow="1">
                <a:tableStyleId>{5C22544A-7EE6-4342-B048-85BDC9FD1C3A}</a:tableStyleId>
              </a:tblPr>
              <a:tblGrid>
                <a:gridCol w="1423274">
                  <a:extLst>
                    <a:ext uri="{9D8B030D-6E8A-4147-A177-3AD203B41FA5}">
                      <a16:colId xmlns:a16="http://schemas.microsoft.com/office/drawing/2014/main" val="1743540593"/>
                    </a:ext>
                  </a:extLst>
                </a:gridCol>
                <a:gridCol w="2387133">
                  <a:extLst>
                    <a:ext uri="{9D8B030D-6E8A-4147-A177-3AD203B41FA5}">
                      <a16:colId xmlns:a16="http://schemas.microsoft.com/office/drawing/2014/main" val="555085175"/>
                    </a:ext>
                  </a:extLst>
                </a:gridCol>
                <a:gridCol w="1148724">
                  <a:extLst>
                    <a:ext uri="{9D8B030D-6E8A-4147-A177-3AD203B41FA5}">
                      <a16:colId xmlns:a16="http://schemas.microsoft.com/office/drawing/2014/main" val="1557247859"/>
                    </a:ext>
                  </a:extLst>
                </a:gridCol>
              </a:tblGrid>
              <a:tr h="347977">
                <a:tc>
                  <a:txBody>
                    <a:bodyPr/>
                    <a:lstStyle/>
                    <a:p>
                      <a:pPr algn="ctr">
                        <a:lnSpc>
                          <a:spcPts val="1000"/>
                        </a:lnSpc>
                      </a:pPr>
                      <a:r>
                        <a:rPr kumimoji="1" lang="ja-JP" altLang="en-US" sz="1050" dirty="0">
                          <a:latin typeface="BIZ UDPゴシック" panose="020B0400000000000000" pitchFamily="50" charset="-128"/>
                          <a:ea typeface="BIZ UDPゴシック" panose="020B0400000000000000" pitchFamily="50" charset="-128"/>
                        </a:rPr>
                        <a:t>分類</a:t>
                      </a:r>
                    </a:p>
                  </a:txBody>
                  <a:tcPr anchor="ctr"/>
                </a:tc>
                <a:tc>
                  <a:txBody>
                    <a:bodyPr/>
                    <a:lstStyle/>
                    <a:p>
                      <a:pPr algn="ctr">
                        <a:lnSpc>
                          <a:spcPts val="1000"/>
                        </a:lnSpc>
                      </a:pPr>
                      <a:r>
                        <a:rPr kumimoji="1" lang="ja-JP" altLang="en-US" sz="1050" dirty="0">
                          <a:latin typeface="BIZ UDPゴシック" panose="020B0400000000000000" pitchFamily="50" charset="-128"/>
                          <a:ea typeface="BIZ UDPゴシック" panose="020B0400000000000000" pitchFamily="50" charset="-128"/>
                        </a:rPr>
                        <a:t>主な民生品</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VOC</a:t>
                      </a:r>
                      <a:r>
                        <a:rPr kumimoji="1" lang="ja-JP" altLang="en-US" sz="1050" dirty="0">
                          <a:latin typeface="BIZ UDPゴシック" panose="020B0400000000000000" pitchFamily="50" charset="-128"/>
                          <a:ea typeface="BIZ UDPゴシック" panose="020B0400000000000000" pitchFamily="50" charset="-128"/>
                        </a:rPr>
                        <a:t>排出量（</a:t>
                      </a:r>
                      <a:r>
                        <a:rPr kumimoji="1" lang="en-US" altLang="ja-JP" sz="1050" dirty="0">
                          <a:latin typeface="BIZ UDPゴシック" panose="020B0400000000000000" pitchFamily="50" charset="-128"/>
                          <a:ea typeface="BIZ UDPゴシック" panose="020B0400000000000000" pitchFamily="50" charset="-128"/>
                        </a:rPr>
                        <a:t>t</a:t>
                      </a:r>
                      <a:r>
                        <a:rPr kumimoji="1" lang="ja-JP" altLang="en-US" sz="1050" dirty="0">
                          <a:latin typeface="BIZ UDPゴシック" panose="020B0400000000000000" pitchFamily="50" charset="-128"/>
                          <a:ea typeface="BIZ UDPゴシック" panose="020B0400000000000000" pitchFamily="50" charset="-128"/>
                        </a:rPr>
                        <a:t>）</a:t>
                      </a:r>
                    </a:p>
                  </a:txBody>
                  <a:tcPr anchor="ctr"/>
                </a:tc>
                <a:extLst>
                  <a:ext uri="{0D108BD9-81ED-4DB2-BD59-A6C34878D82A}">
                    <a16:rowId xmlns:a16="http://schemas.microsoft.com/office/drawing/2014/main" val="755342373"/>
                  </a:ext>
                </a:extLst>
              </a:tr>
              <a:tr h="347977">
                <a:tc>
                  <a:txBody>
                    <a:bodyPr/>
                    <a:lstStyle/>
                    <a:p>
                      <a:pPr>
                        <a:lnSpc>
                          <a:spcPts val="1000"/>
                        </a:lnSpc>
                      </a:pPr>
                      <a:r>
                        <a:rPr kumimoji="1" lang="ja-JP" altLang="en-US" sz="1050" dirty="0">
                          <a:latin typeface="BIZ UDPゴシック" panose="020B0400000000000000" pitchFamily="50" charset="-128"/>
                          <a:ea typeface="BIZ UDPゴシック" panose="020B0400000000000000" pitchFamily="50" charset="-128"/>
                        </a:rPr>
                        <a:t>①日用雑貨</a:t>
                      </a:r>
                    </a:p>
                  </a:txBody>
                  <a:tcPr anchor="ctr"/>
                </a:tc>
                <a:tc>
                  <a:txBody>
                    <a:bodyPr/>
                    <a:lstStyle/>
                    <a:p>
                      <a:pPr>
                        <a:lnSpc>
                          <a:spcPts val="1000"/>
                        </a:lnSpc>
                      </a:pPr>
                      <a:r>
                        <a:rPr kumimoji="1" lang="ja-JP" altLang="en-US" sz="1050" dirty="0">
                          <a:latin typeface="BIZ UDPゴシック" panose="020B0400000000000000" pitchFamily="50" charset="-128"/>
                          <a:ea typeface="BIZ UDPゴシック" panose="020B0400000000000000" pitchFamily="50" charset="-128"/>
                        </a:rPr>
                        <a:t>ウェットティッシュ、洗剤、住居用ワックス、芳香・消臭剤、防虫剤</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33,845</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683321973"/>
                  </a:ext>
                </a:extLst>
              </a:tr>
              <a:tr h="347977">
                <a:tc>
                  <a:txBody>
                    <a:bodyPr/>
                    <a:lstStyle/>
                    <a:p>
                      <a:pPr>
                        <a:lnSpc>
                          <a:spcPts val="1000"/>
                        </a:lnSpc>
                      </a:pPr>
                      <a:r>
                        <a:rPr kumimoji="1" lang="ja-JP" altLang="en-US" sz="1050" dirty="0">
                          <a:latin typeface="BIZ UDPゴシック" panose="020B0400000000000000" pitchFamily="50" charset="-128"/>
                          <a:ea typeface="BIZ UDPゴシック" panose="020B0400000000000000" pitchFamily="50" charset="-128"/>
                        </a:rPr>
                        <a:t>②医薬品</a:t>
                      </a:r>
                    </a:p>
                  </a:txBody>
                  <a:tcPr anchor="ctr"/>
                </a:tc>
                <a:tc>
                  <a:txBody>
                    <a:bodyPr/>
                    <a:lstStyle/>
                    <a:p>
                      <a:pPr>
                        <a:lnSpc>
                          <a:spcPts val="1000"/>
                        </a:lnSpc>
                      </a:pPr>
                      <a:r>
                        <a:rPr kumimoji="1" lang="ja-JP" altLang="en-US" sz="1050" dirty="0">
                          <a:latin typeface="BIZ UDPゴシック" panose="020B0400000000000000" pitchFamily="50" charset="-128"/>
                          <a:ea typeface="BIZ UDPゴシック" panose="020B0400000000000000" pitchFamily="50" charset="-128"/>
                        </a:rPr>
                        <a:t>皮膚用治療薬、消毒薬（アルコール）、外用鎮痛消炎剤、育毛剤</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2,900</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032912819"/>
                  </a:ext>
                </a:extLst>
              </a:tr>
              <a:tr h="212653">
                <a:tc>
                  <a:txBody>
                    <a:bodyPr/>
                    <a:lstStyle/>
                    <a:p>
                      <a:pPr>
                        <a:lnSpc>
                          <a:spcPts val="1000"/>
                        </a:lnSpc>
                      </a:pPr>
                      <a:r>
                        <a:rPr kumimoji="1" lang="ja-JP" altLang="en-US" sz="1050" dirty="0">
                          <a:latin typeface="BIZ UDPゴシック" panose="020B0400000000000000" pitchFamily="50" charset="-128"/>
                          <a:ea typeface="BIZ UDPゴシック" panose="020B0400000000000000" pitchFamily="50" charset="-128"/>
                        </a:rPr>
                        <a:t>③化粧品</a:t>
                      </a:r>
                    </a:p>
                  </a:txBody>
                  <a:tcPr anchor="ctr"/>
                </a:tc>
                <a:tc>
                  <a:txBody>
                    <a:bodyPr/>
                    <a:lstStyle/>
                    <a:p>
                      <a:pPr>
                        <a:lnSpc>
                          <a:spcPts val="1000"/>
                        </a:lnSpc>
                      </a:pPr>
                      <a:r>
                        <a:rPr kumimoji="1" lang="ja-JP" altLang="en-US" sz="1050" dirty="0">
                          <a:latin typeface="BIZ UDPゴシック" panose="020B0400000000000000" pitchFamily="50" charset="-128"/>
                          <a:ea typeface="BIZ UDPゴシック" panose="020B0400000000000000" pitchFamily="50" charset="-128"/>
                        </a:rPr>
                        <a:t>基礎化粧品、香水、シャンプー</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21,907</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825535998"/>
                  </a:ext>
                </a:extLst>
              </a:tr>
              <a:tr h="212653">
                <a:tc>
                  <a:txBody>
                    <a:bodyPr/>
                    <a:lstStyle/>
                    <a:p>
                      <a:pPr>
                        <a:lnSpc>
                          <a:spcPts val="1000"/>
                        </a:lnSpc>
                      </a:pPr>
                      <a:r>
                        <a:rPr kumimoji="1" lang="ja-JP" altLang="en-US" sz="1050" dirty="0">
                          <a:latin typeface="BIZ UDPゴシック" panose="020B0400000000000000" pitchFamily="50" charset="-128"/>
                          <a:ea typeface="BIZ UDPゴシック" panose="020B0400000000000000" pitchFamily="50" charset="-128"/>
                        </a:rPr>
                        <a:t>④文具</a:t>
                      </a:r>
                    </a:p>
                  </a:txBody>
                  <a:tcPr anchor="ctr"/>
                </a:tc>
                <a:tc>
                  <a:txBody>
                    <a:bodyPr/>
                    <a:lstStyle/>
                    <a:p>
                      <a:pPr>
                        <a:lnSpc>
                          <a:spcPts val="1000"/>
                        </a:lnSpc>
                      </a:pPr>
                      <a:r>
                        <a:rPr kumimoji="1" lang="ja-JP" altLang="en-US" sz="1050" dirty="0">
                          <a:latin typeface="BIZ UDPゴシック" panose="020B0400000000000000" pitchFamily="50" charset="-128"/>
                          <a:ea typeface="BIZ UDPゴシック" panose="020B0400000000000000" pitchFamily="50" charset="-128"/>
                        </a:rPr>
                        <a:t>ボールペン、マーキングペン、修正液</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1,292</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055604547"/>
                  </a:ext>
                </a:extLst>
              </a:tr>
              <a:tr h="347977">
                <a:tc>
                  <a:txBody>
                    <a:bodyPr/>
                    <a:lstStyle/>
                    <a:p>
                      <a:pPr>
                        <a:lnSpc>
                          <a:spcPts val="1000"/>
                        </a:lnSpc>
                      </a:pPr>
                      <a:r>
                        <a:rPr kumimoji="1" lang="ja-JP" altLang="en-US" sz="1050" dirty="0">
                          <a:latin typeface="BIZ UDPゴシック" panose="020B0400000000000000" pitchFamily="50" charset="-128"/>
                          <a:ea typeface="BIZ UDPゴシック" panose="020B0400000000000000" pitchFamily="50" charset="-128"/>
                        </a:rPr>
                        <a:t>⑤車両用品</a:t>
                      </a:r>
                    </a:p>
                  </a:txBody>
                  <a:tcPr anchor="ctr"/>
                </a:tc>
                <a:tc>
                  <a:txBody>
                    <a:bodyPr/>
                    <a:lstStyle/>
                    <a:p>
                      <a:pPr>
                        <a:lnSpc>
                          <a:spcPts val="1000"/>
                        </a:lnSpc>
                      </a:pPr>
                      <a:r>
                        <a:rPr kumimoji="1" lang="ja-JP" altLang="en-US" sz="1050" dirty="0">
                          <a:latin typeface="BIZ UDPゴシック" panose="020B0400000000000000" pitchFamily="50" charset="-128"/>
                          <a:ea typeface="BIZ UDPゴシック" panose="020B0400000000000000" pitchFamily="50" charset="-128"/>
                        </a:rPr>
                        <a:t>車用ワックス、窓用撥水剤、クリーナー、芳香・消臭剤</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28,807</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804391301"/>
                  </a:ext>
                </a:extLst>
              </a:tr>
              <a:tr h="212653">
                <a:tc>
                  <a:txBody>
                    <a:bodyPr/>
                    <a:lstStyle/>
                    <a:p>
                      <a:pPr>
                        <a:lnSpc>
                          <a:spcPts val="1000"/>
                        </a:lnSpc>
                      </a:pPr>
                      <a:r>
                        <a:rPr kumimoji="1" lang="ja-JP" altLang="en-US" sz="1050" dirty="0">
                          <a:latin typeface="BIZ UDPゴシック" panose="020B0400000000000000" pitchFamily="50" charset="-128"/>
                          <a:ea typeface="BIZ UDPゴシック" panose="020B0400000000000000" pitchFamily="50" charset="-128"/>
                        </a:rPr>
                        <a:t>⑥包装・保管容器</a:t>
                      </a:r>
                    </a:p>
                  </a:txBody>
                  <a:tcPr anchor="ctr"/>
                </a:tc>
                <a:tc>
                  <a:txBody>
                    <a:bodyPr/>
                    <a:lstStyle/>
                    <a:p>
                      <a:pPr>
                        <a:lnSpc>
                          <a:spcPts val="1000"/>
                        </a:lnSpc>
                      </a:pPr>
                      <a:r>
                        <a:rPr kumimoji="1" lang="ja-JP" altLang="en-US" sz="1050" dirty="0">
                          <a:latin typeface="BIZ UDPゴシック" panose="020B0400000000000000" pitchFamily="50" charset="-128"/>
                          <a:ea typeface="BIZ UDPゴシック" panose="020B0400000000000000" pitchFamily="50" charset="-128"/>
                        </a:rPr>
                        <a:t>食品トレー、発泡スチロール</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2,978</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477962142"/>
                  </a:ext>
                </a:extLst>
              </a:tr>
              <a:tr h="212653">
                <a:tc>
                  <a:txBody>
                    <a:bodyPr/>
                    <a:lstStyle/>
                    <a:p>
                      <a:pPr>
                        <a:lnSpc>
                          <a:spcPts val="1000"/>
                        </a:lnSpc>
                      </a:pPr>
                      <a:r>
                        <a:rPr kumimoji="1" lang="ja-JP" altLang="en-US" sz="1050" dirty="0">
                          <a:latin typeface="BIZ UDPゴシック" panose="020B0400000000000000" pitchFamily="50" charset="-128"/>
                          <a:ea typeface="BIZ UDPゴシック" panose="020B0400000000000000" pitchFamily="50" charset="-128"/>
                        </a:rPr>
                        <a:t>⑦エアゾール噴射剤</a:t>
                      </a:r>
                    </a:p>
                  </a:txBody>
                  <a:tcPr anchor="ctr"/>
                </a:tc>
                <a:tc>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33,745</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349806996"/>
                  </a:ext>
                </a:extLst>
              </a:tr>
              <a:tr h="212653">
                <a:tc>
                  <a:txBody>
                    <a:bodyPr/>
                    <a:lstStyle/>
                    <a:p>
                      <a:pPr>
                        <a:lnSpc>
                          <a:spcPts val="1000"/>
                        </a:lnSpc>
                      </a:pPr>
                      <a:r>
                        <a:rPr kumimoji="1" lang="ja-JP" altLang="en-US" sz="1050" dirty="0">
                          <a:latin typeface="BIZ UDPゴシック" panose="020B0400000000000000" pitchFamily="50" charset="-128"/>
                          <a:ea typeface="BIZ UDPゴシック" panose="020B0400000000000000" pitchFamily="50" charset="-128"/>
                        </a:rPr>
                        <a:t>⑧たばこ</a:t>
                      </a:r>
                    </a:p>
                  </a:txBody>
                  <a:tcPr anchor="ctr"/>
                </a:tc>
                <a:tc>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1,078</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794273572"/>
                  </a:ext>
                </a:extLst>
              </a:tr>
              <a:tr h="212653">
                <a:tc gridSpan="2">
                  <a:txBody>
                    <a:bodyPr/>
                    <a:lstStyle/>
                    <a:p>
                      <a:pPr algn="ctr">
                        <a:lnSpc>
                          <a:spcPts val="1000"/>
                        </a:lnSpc>
                      </a:pPr>
                      <a:r>
                        <a:rPr kumimoji="1" lang="ja-JP" altLang="en-US" sz="1050" dirty="0">
                          <a:latin typeface="BIZ UDPゴシック" panose="020B0400000000000000" pitchFamily="50" charset="-128"/>
                          <a:ea typeface="BIZ UDPゴシック" panose="020B0400000000000000" pitchFamily="50" charset="-128"/>
                        </a:rPr>
                        <a:t>合計</a:t>
                      </a:r>
                    </a:p>
                  </a:txBody>
                  <a:tcPr anchor="ct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126,550</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582381295"/>
                  </a:ext>
                </a:extLst>
              </a:tr>
            </a:tbl>
          </a:graphicData>
        </a:graphic>
      </p:graphicFrame>
      <p:sp>
        <p:nvSpPr>
          <p:cNvPr id="10" name="コンテンツ プレースホルダー 2">
            <a:extLst>
              <a:ext uri="{FF2B5EF4-FFF2-40B4-BE49-F238E27FC236}">
                <a16:creationId xmlns:a16="http://schemas.microsoft.com/office/drawing/2014/main" id="{2AA425F2-1422-490F-A584-C65352C7E773}"/>
              </a:ext>
            </a:extLst>
          </p:cNvPr>
          <p:cNvSpPr txBox="1">
            <a:spLocks/>
          </p:cNvSpPr>
          <p:nvPr/>
        </p:nvSpPr>
        <p:spPr>
          <a:xfrm>
            <a:off x="1488521" y="6040995"/>
            <a:ext cx="7228655" cy="68899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endParaRPr lang="ja-JP" altLang="en-US"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65807D34-1F09-49E4-9269-44CA13783F84}"/>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20</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aphicFrame>
        <p:nvGraphicFramePr>
          <p:cNvPr id="12" name="表 5">
            <a:extLst>
              <a:ext uri="{FF2B5EF4-FFF2-40B4-BE49-F238E27FC236}">
                <a16:creationId xmlns:a16="http://schemas.microsoft.com/office/drawing/2014/main" id="{D98DC4D7-F025-4AAC-9290-E7A3AF3F6E8E}"/>
              </a:ext>
            </a:extLst>
          </p:cNvPr>
          <p:cNvGraphicFramePr>
            <a:graphicFrameLocks noGrp="1"/>
          </p:cNvGraphicFramePr>
          <p:nvPr>
            <p:extLst>
              <p:ext uri="{D42A27DB-BD31-4B8C-83A1-F6EECF244321}">
                <p14:modId xmlns:p14="http://schemas.microsoft.com/office/powerpoint/2010/main" val="4014474753"/>
              </p:ext>
            </p:extLst>
          </p:nvPr>
        </p:nvGraphicFramePr>
        <p:xfrm>
          <a:off x="5760438" y="4036102"/>
          <a:ext cx="3721980" cy="1529080"/>
        </p:xfrm>
        <a:graphic>
          <a:graphicData uri="http://schemas.openxmlformats.org/drawingml/2006/table">
            <a:tbl>
              <a:tblPr firstRow="1" lastRow="1" bandRow="1">
                <a:tableStyleId>{5C22544A-7EE6-4342-B048-85BDC9FD1C3A}</a:tableStyleId>
              </a:tblPr>
              <a:tblGrid>
                <a:gridCol w="1757553">
                  <a:extLst>
                    <a:ext uri="{9D8B030D-6E8A-4147-A177-3AD203B41FA5}">
                      <a16:colId xmlns:a16="http://schemas.microsoft.com/office/drawing/2014/main" val="1743540593"/>
                    </a:ext>
                  </a:extLst>
                </a:gridCol>
                <a:gridCol w="1964427">
                  <a:extLst>
                    <a:ext uri="{9D8B030D-6E8A-4147-A177-3AD203B41FA5}">
                      <a16:colId xmlns:a16="http://schemas.microsoft.com/office/drawing/2014/main" val="1557247859"/>
                    </a:ext>
                  </a:extLst>
                </a:gridCol>
              </a:tblGrid>
              <a:tr h="180000">
                <a:tc>
                  <a:txBody>
                    <a:bodyPr/>
                    <a:lstStyle/>
                    <a:p>
                      <a:pPr algn="ctr">
                        <a:lnSpc>
                          <a:spcPts val="1000"/>
                        </a:lnSpc>
                      </a:pPr>
                      <a:r>
                        <a:rPr kumimoji="1" lang="ja-JP" altLang="en-US" sz="1050" dirty="0">
                          <a:latin typeface="BIZ UDPゴシック" panose="020B0400000000000000" pitchFamily="50" charset="-128"/>
                          <a:ea typeface="BIZ UDPゴシック" panose="020B0400000000000000" pitchFamily="50" charset="-128"/>
                        </a:rPr>
                        <a:t>分類</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VOC</a:t>
                      </a:r>
                      <a:r>
                        <a:rPr kumimoji="1" lang="ja-JP" altLang="en-US" sz="1050" dirty="0">
                          <a:latin typeface="BIZ UDPゴシック" panose="020B0400000000000000" pitchFamily="50" charset="-128"/>
                          <a:ea typeface="BIZ UDPゴシック" panose="020B0400000000000000" pitchFamily="50" charset="-128"/>
                        </a:rPr>
                        <a:t>排出量（</a:t>
                      </a:r>
                      <a:r>
                        <a:rPr kumimoji="1" lang="en-US" altLang="ja-JP" sz="1050" dirty="0">
                          <a:latin typeface="BIZ UDPゴシック" panose="020B0400000000000000" pitchFamily="50" charset="-128"/>
                          <a:ea typeface="BIZ UDPゴシック" panose="020B0400000000000000" pitchFamily="50" charset="-128"/>
                        </a:rPr>
                        <a:t>t</a:t>
                      </a:r>
                      <a:r>
                        <a:rPr kumimoji="1" lang="ja-JP" altLang="en-US" sz="1050" dirty="0">
                          <a:latin typeface="BIZ UDPゴシック" panose="020B0400000000000000" pitchFamily="50" charset="-128"/>
                          <a:ea typeface="BIZ UDPゴシック" panose="020B0400000000000000" pitchFamily="50" charset="-128"/>
                        </a:rPr>
                        <a:t>）</a:t>
                      </a:r>
                    </a:p>
                  </a:txBody>
                  <a:tcPr anchor="ctr"/>
                </a:tc>
                <a:extLst>
                  <a:ext uri="{0D108BD9-81ED-4DB2-BD59-A6C34878D82A}">
                    <a16:rowId xmlns:a16="http://schemas.microsoft.com/office/drawing/2014/main" val="755342373"/>
                  </a:ext>
                </a:extLst>
              </a:tr>
              <a:tr h="180000">
                <a:tc>
                  <a:txBody>
                    <a:bodyPr/>
                    <a:lstStyle/>
                    <a:p>
                      <a:pPr algn="ctr">
                        <a:lnSpc>
                          <a:spcPts val="1000"/>
                        </a:lnSpc>
                      </a:pPr>
                      <a:r>
                        <a:rPr kumimoji="1" lang="ja-JP" altLang="en-US" sz="1050" dirty="0">
                          <a:latin typeface="BIZ UDPゴシック" panose="020B0400000000000000" pitchFamily="50" charset="-128"/>
                          <a:ea typeface="BIZ UDPゴシック" panose="020B0400000000000000" pitchFamily="50" charset="-128"/>
                        </a:rPr>
                        <a:t>塗料</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8,542</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164207132"/>
                  </a:ext>
                </a:extLst>
              </a:tr>
              <a:tr h="180000">
                <a:tc>
                  <a:txBody>
                    <a:bodyPr/>
                    <a:lstStyle/>
                    <a:p>
                      <a:pPr algn="ctr">
                        <a:lnSpc>
                          <a:spcPts val="1000"/>
                        </a:lnSpc>
                      </a:pPr>
                      <a:r>
                        <a:rPr kumimoji="1" lang="ja-JP" altLang="en-US" sz="1050" dirty="0">
                          <a:latin typeface="BIZ UDPゴシック" panose="020B0400000000000000" pitchFamily="50" charset="-128"/>
                          <a:ea typeface="BIZ UDPゴシック" panose="020B0400000000000000" pitchFamily="50" charset="-128"/>
                        </a:rPr>
                        <a:t>接着剤</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222</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676129648"/>
                  </a:ext>
                </a:extLst>
              </a:tr>
              <a:tr h="180000">
                <a:tc>
                  <a:txBody>
                    <a:bodyPr/>
                    <a:lstStyle/>
                    <a:p>
                      <a:pPr algn="ctr">
                        <a:lnSpc>
                          <a:spcPts val="1000"/>
                        </a:lnSpc>
                      </a:pPr>
                      <a:r>
                        <a:rPr kumimoji="1" lang="ja-JP" altLang="en-US" sz="1050" dirty="0">
                          <a:latin typeface="BIZ UDPゴシック" panose="020B0400000000000000" pitchFamily="50" charset="-128"/>
                          <a:ea typeface="BIZ UDPゴシック" panose="020B0400000000000000" pitchFamily="50" charset="-128"/>
                        </a:rPr>
                        <a:t>農薬・殺虫剤等</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43</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960351121"/>
                  </a:ext>
                </a:extLst>
              </a:tr>
              <a:tr h="180000">
                <a:tc>
                  <a:txBody>
                    <a:bodyPr/>
                    <a:lstStyle/>
                    <a:p>
                      <a:pPr algn="ctr">
                        <a:lnSpc>
                          <a:spcPts val="1000"/>
                        </a:lnSpc>
                      </a:pPr>
                      <a:r>
                        <a:rPr kumimoji="1" lang="ja-JP" altLang="en-US" sz="1050" dirty="0">
                          <a:latin typeface="BIZ UDPゴシック" panose="020B0400000000000000" pitchFamily="50" charset="-128"/>
                          <a:ea typeface="BIZ UDPゴシック" panose="020B0400000000000000" pitchFamily="50" charset="-128"/>
                        </a:rPr>
                        <a:t>塗膜剥離剤</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40</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524655149"/>
                  </a:ext>
                </a:extLst>
              </a:tr>
              <a:tr h="180000">
                <a:tc>
                  <a:txBody>
                    <a:bodyPr/>
                    <a:lstStyle/>
                    <a:p>
                      <a:pPr algn="ctr">
                        <a:lnSpc>
                          <a:spcPts val="1000"/>
                        </a:lnSpc>
                      </a:pPr>
                      <a:r>
                        <a:rPr kumimoji="1" lang="ja-JP" altLang="en-US" sz="1050" dirty="0">
                          <a:latin typeface="BIZ UDPゴシック" panose="020B0400000000000000" pitchFamily="50" charset="-128"/>
                          <a:ea typeface="BIZ UDPゴシック" panose="020B0400000000000000" pitchFamily="50" charset="-128"/>
                        </a:rPr>
                        <a:t>製造機器類洗浄用シンナー</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679</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740098527"/>
                  </a:ext>
                </a:extLst>
              </a:tr>
              <a:tr h="180000">
                <a:tc>
                  <a:txBody>
                    <a:bodyPr/>
                    <a:lstStyle/>
                    <a:p>
                      <a:pPr algn="ctr">
                        <a:lnSpc>
                          <a:spcPts val="1000"/>
                        </a:lnSpc>
                      </a:pPr>
                      <a:r>
                        <a:rPr kumimoji="1" lang="ja-JP" altLang="en-US" sz="1050" dirty="0">
                          <a:latin typeface="BIZ UDPゴシック" panose="020B0400000000000000" pitchFamily="50" charset="-128"/>
                          <a:ea typeface="BIZ UDPゴシック" panose="020B0400000000000000" pitchFamily="50" charset="-128"/>
                        </a:rPr>
                        <a:t>合計</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9,526</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766336214"/>
                  </a:ext>
                </a:extLst>
              </a:tr>
            </a:tbl>
          </a:graphicData>
        </a:graphic>
      </p:graphicFrame>
      <p:sp>
        <p:nvSpPr>
          <p:cNvPr id="14" name="テキスト ボックス 13">
            <a:extLst>
              <a:ext uri="{FF2B5EF4-FFF2-40B4-BE49-F238E27FC236}">
                <a16:creationId xmlns:a16="http://schemas.microsoft.com/office/drawing/2014/main" id="{9F8EAF81-738B-4057-A35B-244821EE3ECE}"/>
              </a:ext>
            </a:extLst>
          </p:cNvPr>
          <p:cNvSpPr txBox="1"/>
          <p:nvPr/>
        </p:nvSpPr>
        <p:spPr>
          <a:xfrm>
            <a:off x="391716" y="3768341"/>
            <a:ext cx="5300681" cy="276999"/>
          </a:xfrm>
          <a:prstGeom prst="rect">
            <a:avLst/>
          </a:prstGeom>
          <a:noFill/>
        </p:spPr>
        <p:txBody>
          <a:bodyPr wrap="square" rtlCol="0">
            <a:spAutoFit/>
          </a:bodyPr>
          <a:lstStyle/>
          <a:p>
            <a:pPr algn="ctr"/>
            <a:r>
              <a:rPr lang="ja-JP" altLang="en-US" sz="1200" spc="-150" dirty="0">
                <a:latin typeface="BIZ UDPゴシック" panose="020B0400000000000000" pitchFamily="50" charset="-128"/>
                <a:ea typeface="BIZ UDPゴシック" panose="020B0400000000000000" pitchFamily="50" charset="-128"/>
              </a:rPr>
              <a:t>「拡張</a:t>
            </a:r>
            <a:r>
              <a:rPr lang="en-US" altLang="ja-JP" sz="1200" spc="-150" dirty="0">
                <a:latin typeface="BIZ UDPゴシック" panose="020B0400000000000000" pitchFamily="50" charset="-128"/>
                <a:ea typeface="BIZ UDPゴシック" panose="020B0400000000000000" pitchFamily="50" charset="-128"/>
              </a:rPr>
              <a:t>VOC</a:t>
            </a:r>
            <a:r>
              <a:rPr lang="ja-JP" altLang="en-US" sz="1200" spc="-150" dirty="0">
                <a:latin typeface="BIZ UDPゴシック" panose="020B0400000000000000" pitchFamily="50" charset="-128"/>
                <a:ea typeface="BIZ UDPゴシック" panose="020B0400000000000000" pitchFamily="50" charset="-128"/>
              </a:rPr>
              <a:t>排出インベントリ」で追加された民生品からの</a:t>
            </a:r>
            <a:r>
              <a:rPr lang="en-US" altLang="ja-JP" sz="1200" spc="-150" dirty="0">
                <a:latin typeface="BIZ UDPゴシック" panose="020B0400000000000000" pitchFamily="50" charset="-128"/>
                <a:ea typeface="BIZ UDPゴシック" panose="020B0400000000000000" pitchFamily="50" charset="-128"/>
              </a:rPr>
              <a:t>VOC</a:t>
            </a:r>
            <a:r>
              <a:rPr lang="ja-JP" altLang="en-US" sz="1200" spc="-150" dirty="0">
                <a:latin typeface="BIZ UDPゴシック" panose="020B0400000000000000" pitchFamily="50" charset="-128"/>
                <a:ea typeface="BIZ UDPゴシック" panose="020B0400000000000000" pitchFamily="50" charset="-128"/>
              </a:rPr>
              <a:t>排出量（平成</a:t>
            </a:r>
            <a:r>
              <a:rPr lang="en-US" altLang="ja-JP" sz="1200" spc="-150" dirty="0">
                <a:latin typeface="BIZ UDPゴシック" panose="020B0400000000000000" pitchFamily="50" charset="-128"/>
                <a:ea typeface="BIZ UDPゴシック" panose="020B0400000000000000" pitchFamily="50" charset="-128"/>
              </a:rPr>
              <a:t>30</a:t>
            </a:r>
            <a:r>
              <a:rPr lang="ja-JP" altLang="en-US" sz="1200" spc="-150" dirty="0">
                <a:latin typeface="BIZ UDPゴシック" panose="020B0400000000000000" pitchFamily="50" charset="-128"/>
                <a:ea typeface="BIZ UDPゴシック" panose="020B0400000000000000" pitchFamily="50" charset="-128"/>
              </a:rPr>
              <a:t>年度・全国）</a:t>
            </a:r>
            <a:endParaRPr kumimoji="1" lang="ja-JP" altLang="en-US" sz="1200" spc="-15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91A50AC-60A2-4C90-BA9E-FBEE2C2EE3E8}"/>
              </a:ext>
            </a:extLst>
          </p:cNvPr>
          <p:cNvSpPr txBox="1"/>
          <p:nvPr/>
        </p:nvSpPr>
        <p:spPr>
          <a:xfrm>
            <a:off x="5733731" y="3737501"/>
            <a:ext cx="3775394" cy="276999"/>
          </a:xfrm>
          <a:prstGeom prst="rect">
            <a:avLst/>
          </a:prstGeom>
          <a:noFill/>
        </p:spPr>
        <p:txBody>
          <a:bodyPr wrap="none" rtlCol="0">
            <a:spAutoFit/>
          </a:bodyPr>
          <a:lstStyle/>
          <a:p>
            <a:pPr algn="ctr"/>
            <a:r>
              <a:rPr lang="ja-JP" altLang="en-US" sz="1200" dirty="0">
                <a:latin typeface="BIZ UDPゴシック" panose="020B0400000000000000" pitchFamily="50" charset="-128"/>
                <a:ea typeface="BIZ UDPゴシック" panose="020B0400000000000000" pitchFamily="50" charset="-128"/>
              </a:rPr>
              <a:t>従来推計対象からの</a:t>
            </a:r>
            <a:r>
              <a:rPr lang="en-US" altLang="ja-JP" sz="1200" dirty="0">
                <a:latin typeface="BIZ UDPゴシック" panose="020B0400000000000000" pitchFamily="50" charset="-128"/>
                <a:ea typeface="BIZ UDPゴシック" panose="020B0400000000000000" pitchFamily="50" charset="-128"/>
              </a:rPr>
              <a:t>VOC</a:t>
            </a:r>
            <a:r>
              <a:rPr lang="ja-JP" altLang="en-US" sz="1200" dirty="0">
                <a:latin typeface="BIZ UDPゴシック" panose="020B0400000000000000" pitchFamily="50" charset="-128"/>
                <a:ea typeface="BIZ UDPゴシック" panose="020B0400000000000000" pitchFamily="50" charset="-128"/>
              </a:rPr>
              <a:t>排出量（平成</a:t>
            </a:r>
            <a:r>
              <a:rPr lang="en-US" altLang="ja-JP" sz="1200" dirty="0">
                <a:latin typeface="BIZ UDPゴシック" panose="020B0400000000000000" pitchFamily="50" charset="-128"/>
                <a:ea typeface="BIZ UDPゴシック" panose="020B0400000000000000" pitchFamily="50" charset="-128"/>
              </a:rPr>
              <a:t>30</a:t>
            </a:r>
            <a:r>
              <a:rPr lang="ja-JP" altLang="en-US" sz="1200" dirty="0">
                <a:latin typeface="BIZ UDPゴシック" panose="020B0400000000000000" pitchFamily="50" charset="-128"/>
                <a:ea typeface="BIZ UDPゴシック" panose="020B0400000000000000" pitchFamily="50" charset="-128"/>
              </a:rPr>
              <a:t>年度・全国）</a:t>
            </a:r>
            <a:endParaRPr kumimoji="1" lang="ja-JP" altLang="en-US" sz="1200" dirty="0">
              <a:latin typeface="BIZ UDPゴシック" panose="020B0400000000000000" pitchFamily="50" charset="-128"/>
              <a:ea typeface="BIZ UDPゴシック" panose="020B0400000000000000" pitchFamily="50" charset="-128"/>
            </a:endParaRPr>
          </a:p>
        </p:txBody>
      </p:sp>
      <p:graphicFrame>
        <p:nvGraphicFramePr>
          <p:cNvPr id="16" name="表 5">
            <a:extLst>
              <a:ext uri="{FF2B5EF4-FFF2-40B4-BE49-F238E27FC236}">
                <a16:creationId xmlns:a16="http://schemas.microsoft.com/office/drawing/2014/main" id="{089E5390-BF37-4989-A505-353AC3B7EBDF}"/>
              </a:ext>
            </a:extLst>
          </p:cNvPr>
          <p:cNvGraphicFramePr>
            <a:graphicFrameLocks noGrp="1"/>
          </p:cNvGraphicFramePr>
          <p:nvPr>
            <p:extLst>
              <p:ext uri="{D42A27DB-BD31-4B8C-83A1-F6EECF244321}">
                <p14:modId xmlns:p14="http://schemas.microsoft.com/office/powerpoint/2010/main" val="2928246299"/>
              </p:ext>
            </p:extLst>
          </p:nvPr>
        </p:nvGraphicFramePr>
        <p:xfrm>
          <a:off x="5693087" y="5888688"/>
          <a:ext cx="3818670" cy="864000"/>
        </p:xfrm>
        <a:graphic>
          <a:graphicData uri="http://schemas.openxmlformats.org/drawingml/2006/table">
            <a:tbl>
              <a:tblPr firstRow="1" bandRow="1">
                <a:tableStyleId>{5C22544A-7EE6-4342-B048-85BDC9FD1C3A}</a:tableStyleId>
              </a:tblPr>
              <a:tblGrid>
                <a:gridCol w="767732">
                  <a:extLst>
                    <a:ext uri="{9D8B030D-6E8A-4147-A177-3AD203B41FA5}">
                      <a16:colId xmlns:a16="http://schemas.microsoft.com/office/drawing/2014/main" val="1743540593"/>
                    </a:ext>
                  </a:extLst>
                </a:gridCol>
                <a:gridCol w="1116000">
                  <a:extLst>
                    <a:ext uri="{9D8B030D-6E8A-4147-A177-3AD203B41FA5}">
                      <a16:colId xmlns:a16="http://schemas.microsoft.com/office/drawing/2014/main" val="1557247859"/>
                    </a:ext>
                  </a:extLst>
                </a:gridCol>
                <a:gridCol w="967469">
                  <a:extLst>
                    <a:ext uri="{9D8B030D-6E8A-4147-A177-3AD203B41FA5}">
                      <a16:colId xmlns:a16="http://schemas.microsoft.com/office/drawing/2014/main" val="2379923440"/>
                    </a:ext>
                  </a:extLst>
                </a:gridCol>
                <a:gridCol w="967469">
                  <a:extLst>
                    <a:ext uri="{9D8B030D-6E8A-4147-A177-3AD203B41FA5}">
                      <a16:colId xmlns:a16="http://schemas.microsoft.com/office/drawing/2014/main" val="3102335336"/>
                    </a:ext>
                  </a:extLst>
                </a:gridCol>
              </a:tblGrid>
              <a:tr h="360000">
                <a:tc>
                  <a:txBody>
                    <a:bodyPr/>
                    <a:lstStyle/>
                    <a:p>
                      <a:pPr algn="ct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ts val="1000"/>
                        </a:lnSpc>
                      </a:pPr>
                      <a:r>
                        <a:rPr kumimoji="1" lang="ja-JP" altLang="en-US" sz="1050" dirty="0">
                          <a:latin typeface="BIZ UDPゴシック" panose="020B0400000000000000" pitchFamily="50" charset="-128"/>
                          <a:ea typeface="BIZ UDPゴシック" panose="020B0400000000000000" pitchFamily="50" charset="-128"/>
                        </a:rPr>
                        <a:t>家庭からの</a:t>
                      </a:r>
                      <a:endParaRPr kumimoji="1" lang="en-US" altLang="ja-JP" sz="1050" dirty="0">
                        <a:latin typeface="BIZ UDPゴシック" panose="020B0400000000000000" pitchFamily="50" charset="-128"/>
                        <a:ea typeface="BIZ UDPゴシック" panose="020B0400000000000000" pitchFamily="50" charset="-128"/>
                      </a:endParaRPr>
                    </a:p>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VOC</a:t>
                      </a:r>
                      <a:r>
                        <a:rPr kumimoji="1" lang="ja-JP" altLang="en-US" sz="1050" dirty="0">
                          <a:latin typeface="BIZ UDPゴシック" panose="020B0400000000000000" pitchFamily="50" charset="-128"/>
                          <a:ea typeface="BIZ UDPゴシック" panose="020B0400000000000000" pitchFamily="50" charset="-128"/>
                        </a:rPr>
                        <a:t>排出量（</a:t>
                      </a:r>
                      <a:r>
                        <a:rPr kumimoji="1" lang="en-US" altLang="ja-JP" sz="1050" dirty="0">
                          <a:latin typeface="BIZ UDPゴシック" panose="020B0400000000000000" pitchFamily="50" charset="-128"/>
                          <a:ea typeface="BIZ UDPゴシック" panose="020B0400000000000000" pitchFamily="50" charset="-128"/>
                        </a:rPr>
                        <a:t>t</a:t>
                      </a:r>
                      <a:r>
                        <a:rPr kumimoji="1" lang="ja-JP" altLang="en-US" sz="1050" dirty="0">
                          <a:latin typeface="BIZ UDPゴシック" panose="020B0400000000000000" pitchFamily="50" charset="-128"/>
                          <a:ea typeface="BIZ UDPゴシック" panose="020B0400000000000000" pitchFamily="50" charset="-128"/>
                        </a:rPr>
                        <a:t>）</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VOC</a:t>
                      </a:r>
                      <a:r>
                        <a:rPr kumimoji="1" lang="ja-JP" altLang="en-US" sz="1050" dirty="0">
                          <a:latin typeface="BIZ UDPゴシック" panose="020B0400000000000000" pitchFamily="50" charset="-128"/>
                          <a:ea typeface="BIZ UDPゴシック" panose="020B0400000000000000" pitchFamily="50" charset="-128"/>
                        </a:rPr>
                        <a:t>総排出量（</a:t>
                      </a:r>
                      <a:r>
                        <a:rPr kumimoji="1" lang="en-US" altLang="ja-JP" sz="1050" dirty="0">
                          <a:latin typeface="BIZ UDPゴシック" panose="020B0400000000000000" pitchFamily="50" charset="-128"/>
                          <a:ea typeface="BIZ UDPゴシック" panose="020B0400000000000000" pitchFamily="50" charset="-128"/>
                        </a:rPr>
                        <a:t>t</a:t>
                      </a:r>
                      <a:r>
                        <a:rPr kumimoji="1" lang="ja-JP" altLang="en-US" sz="1050" dirty="0">
                          <a:latin typeface="BIZ UDPゴシック" panose="020B0400000000000000" pitchFamily="50" charset="-128"/>
                          <a:ea typeface="BIZ UDPゴシック" panose="020B0400000000000000" pitchFamily="50" charset="-128"/>
                        </a:rPr>
                        <a:t>）</a:t>
                      </a:r>
                    </a:p>
                  </a:txBody>
                  <a:tcPr anchor="ctr"/>
                </a:tc>
                <a:tc>
                  <a:txBody>
                    <a:bodyPr/>
                    <a:lstStyle/>
                    <a:p>
                      <a:pPr algn="ctr">
                        <a:lnSpc>
                          <a:spcPts val="1000"/>
                        </a:lnSpc>
                      </a:pPr>
                      <a:r>
                        <a:rPr kumimoji="1" lang="ja-JP" altLang="en-US" sz="1050" dirty="0">
                          <a:latin typeface="BIZ UDPゴシック" panose="020B0400000000000000" pitchFamily="50" charset="-128"/>
                          <a:ea typeface="BIZ UDPゴシック" panose="020B0400000000000000" pitchFamily="50" charset="-128"/>
                        </a:rPr>
                        <a:t>家庭における割合</a:t>
                      </a:r>
                    </a:p>
                  </a:txBody>
                  <a:tcPr anchor="ctr"/>
                </a:tc>
                <a:extLst>
                  <a:ext uri="{0D108BD9-81ED-4DB2-BD59-A6C34878D82A}">
                    <a16:rowId xmlns:a16="http://schemas.microsoft.com/office/drawing/2014/main" val="755342373"/>
                  </a:ext>
                </a:extLst>
              </a:tr>
              <a:tr h="252000">
                <a:tc>
                  <a:txBody>
                    <a:bodyPr/>
                    <a:lstStyle/>
                    <a:p>
                      <a:pPr algn="ctr">
                        <a:lnSpc>
                          <a:spcPts val="1000"/>
                        </a:lnSpc>
                      </a:pPr>
                      <a:r>
                        <a:rPr kumimoji="1" lang="ja-JP" altLang="en-US" sz="1050" dirty="0">
                          <a:latin typeface="BIZ UDPゴシック" panose="020B0400000000000000" pitchFamily="50" charset="-128"/>
                          <a:ea typeface="BIZ UDPゴシック" panose="020B0400000000000000" pitchFamily="50" charset="-128"/>
                        </a:rPr>
                        <a:t>全国</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136,076</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768,070</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17.7%</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164207132"/>
                  </a:ext>
                </a:extLst>
              </a:tr>
              <a:tr h="252000">
                <a:tc>
                  <a:txBody>
                    <a:bodyPr/>
                    <a:lstStyle/>
                    <a:p>
                      <a:pPr algn="ctr">
                        <a:lnSpc>
                          <a:spcPts val="1000"/>
                        </a:lnSpc>
                      </a:pPr>
                      <a:r>
                        <a:rPr kumimoji="1" lang="ja-JP" altLang="en-US" sz="1050" dirty="0">
                          <a:latin typeface="BIZ UDPゴシック" panose="020B0400000000000000" pitchFamily="50" charset="-128"/>
                          <a:ea typeface="BIZ UDPゴシック" panose="020B0400000000000000" pitchFamily="50" charset="-128"/>
                        </a:rPr>
                        <a:t>大阪府域</a:t>
                      </a: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9,015</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40,143</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ts val="1000"/>
                        </a:lnSpc>
                      </a:pPr>
                      <a:r>
                        <a:rPr kumimoji="1" lang="en-US" altLang="ja-JP" sz="1050" dirty="0">
                          <a:latin typeface="BIZ UDPゴシック" panose="020B0400000000000000" pitchFamily="50" charset="-128"/>
                          <a:ea typeface="BIZ UDPゴシック" panose="020B0400000000000000" pitchFamily="50" charset="-128"/>
                        </a:rPr>
                        <a:t>22.5%</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676129648"/>
                  </a:ext>
                </a:extLst>
              </a:tr>
            </a:tbl>
          </a:graphicData>
        </a:graphic>
      </p:graphicFrame>
      <p:sp>
        <p:nvSpPr>
          <p:cNvPr id="17" name="テキスト ボックス 16">
            <a:extLst>
              <a:ext uri="{FF2B5EF4-FFF2-40B4-BE49-F238E27FC236}">
                <a16:creationId xmlns:a16="http://schemas.microsoft.com/office/drawing/2014/main" id="{495F4836-AFBB-495F-B1B8-C17916468B2F}"/>
              </a:ext>
            </a:extLst>
          </p:cNvPr>
          <p:cNvSpPr txBox="1"/>
          <p:nvPr/>
        </p:nvSpPr>
        <p:spPr>
          <a:xfrm>
            <a:off x="5705119" y="5638706"/>
            <a:ext cx="3751347" cy="276999"/>
          </a:xfrm>
          <a:prstGeom prst="rect">
            <a:avLst/>
          </a:prstGeom>
          <a:noFill/>
        </p:spPr>
        <p:txBody>
          <a:bodyPr wrap="none" rtlCol="0">
            <a:spAutoFit/>
          </a:bodyPr>
          <a:lstStyle/>
          <a:p>
            <a:pPr algn="ctr"/>
            <a:r>
              <a:rPr lang="ja-JP" altLang="en-US" sz="1200" dirty="0">
                <a:latin typeface="BIZ UDPゴシック" panose="020B0400000000000000" pitchFamily="50" charset="-128"/>
                <a:ea typeface="BIZ UDPゴシック" panose="020B0400000000000000" pitchFamily="50" charset="-128"/>
              </a:rPr>
              <a:t>全国及び府域における家庭からの</a:t>
            </a:r>
            <a:r>
              <a:rPr lang="en-US" altLang="ja-JP" sz="1200" dirty="0">
                <a:latin typeface="BIZ UDPゴシック" panose="020B0400000000000000" pitchFamily="50" charset="-128"/>
                <a:ea typeface="BIZ UDPゴシック" panose="020B0400000000000000" pitchFamily="50" charset="-128"/>
              </a:rPr>
              <a:t>VOC</a:t>
            </a:r>
            <a:r>
              <a:rPr lang="ja-JP" altLang="en-US" sz="1200" dirty="0">
                <a:latin typeface="BIZ UDPゴシック" panose="020B0400000000000000" pitchFamily="50" charset="-128"/>
                <a:ea typeface="BIZ UDPゴシック" panose="020B0400000000000000" pitchFamily="50" charset="-128"/>
              </a:rPr>
              <a:t>排出量の割合</a:t>
            </a:r>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93010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079CC85-0B57-4247-A8FC-6AA37A9600D7}"/>
              </a:ext>
            </a:extLst>
          </p:cNvPr>
          <p:cNvSpPr>
            <a:spLocks noGrp="1"/>
          </p:cNvSpPr>
          <p:nvPr>
            <p:ph type="title"/>
          </p:nvPr>
        </p:nvSpPr>
        <p:spPr>
          <a:xfrm>
            <a:off x="988581" y="316056"/>
            <a:ext cx="8118587" cy="581238"/>
          </a:xfrm>
        </p:spPr>
        <p:txBody>
          <a:bodyPr>
            <a:normAutofit/>
          </a:bodyPr>
          <a:lstStyle/>
          <a:p>
            <a:r>
              <a:rPr lang="en-US" altLang="ja-JP" sz="2400" dirty="0">
                <a:latin typeface="BIZ UDPゴシック" panose="020B0400000000000000" pitchFamily="50" charset="-128"/>
                <a:ea typeface="BIZ UDPゴシック" panose="020B0400000000000000" pitchFamily="50" charset="-128"/>
              </a:rPr>
              <a:t>VOC</a:t>
            </a:r>
            <a:r>
              <a:rPr lang="ja-JP" altLang="en-US" sz="2400" dirty="0">
                <a:latin typeface="BIZ UDPゴシック" panose="020B0400000000000000" pitchFamily="50" charset="-128"/>
                <a:ea typeface="BIZ UDPゴシック" panose="020B0400000000000000" pitchFamily="50" charset="-128"/>
              </a:rPr>
              <a:t>が関係する大気濃度の状況①</a:t>
            </a:r>
            <a:r>
              <a:rPr lang="en-US" altLang="ja-JP" sz="1800" dirty="0">
                <a:latin typeface="BIZ UDPゴシック" panose="020B0400000000000000" pitchFamily="50" charset="-128"/>
                <a:ea typeface="BIZ UDPゴシック" panose="020B0400000000000000" pitchFamily="50" charset="-128"/>
              </a:rPr>
              <a:t>【NMHC</a:t>
            </a:r>
            <a:r>
              <a:rPr lang="ja-JP" altLang="en-US" sz="1800" dirty="0">
                <a:latin typeface="BIZ UDPゴシック" panose="020B0400000000000000" pitchFamily="50" charset="-128"/>
                <a:ea typeface="BIZ UDPゴシック" panose="020B0400000000000000" pitchFamily="50" charset="-128"/>
              </a:rPr>
              <a:t>の濃度推移</a:t>
            </a:r>
            <a:r>
              <a:rPr lang="en-US" altLang="ja-JP" sz="1800" dirty="0">
                <a:latin typeface="BIZ UDPゴシック" panose="020B0400000000000000" pitchFamily="50" charset="-128"/>
                <a:ea typeface="BIZ UDPゴシック" panose="020B0400000000000000" pitchFamily="50" charset="-128"/>
              </a:rPr>
              <a:t>】</a:t>
            </a:r>
            <a:endParaRPr kumimoji="1" lang="ja-JP" altLang="en-US" sz="1800" dirty="0">
              <a:latin typeface="BIZ UDPゴシック" panose="020B0400000000000000" pitchFamily="50" charset="-128"/>
              <a:ea typeface="BIZ UDPゴシック" panose="020B0400000000000000" pitchFamily="50" charset="-128"/>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テキスト ボックス 5">
            <a:extLst>
              <a:ext uri="{FF2B5EF4-FFF2-40B4-BE49-F238E27FC236}">
                <a16:creationId xmlns:a16="http://schemas.microsoft.com/office/drawing/2014/main" id="{52DBB552-84E7-4521-94F8-2F9DF62F62E6}"/>
              </a:ext>
            </a:extLst>
          </p:cNvPr>
          <p:cNvSpPr txBox="1"/>
          <p:nvPr/>
        </p:nvSpPr>
        <p:spPr>
          <a:xfrm>
            <a:off x="493844" y="2243046"/>
            <a:ext cx="611065" cy="253916"/>
          </a:xfrm>
          <a:prstGeom prst="rect">
            <a:avLst/>
          </a:prstGeom>
          <a:noFill/>
        </p:spPr>
        <p:txBody>
          <a:bodyPr wrap="none" rtlCol="0">
            <a:spAutoFit/>
          </a:bodyPr>
          <a:lstStyle/>
          <a:p>
            <a:r>
              <a:rPr kumimoji="1" lang="en-US" altLang="ja-JP" sz="1050" dirty="0" err="1">
                <a:latin typeface="BIZ UDPゴシック" panose="020B0400000000000000" pitchFamily="50" charset="-128"/>
                <a:ea typeface="BIZ UDPゴシック" panose="020B0400000000000000" pitchFamily="50" charset="-128"/>
              </a:rPr>
              <a:t>ppmC</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85F4EC86-6820-4974-8242-A87113D207C6}"/>
              </a:ext>
            </a:extLst>
          </p:cNvPr>
          <p:cNvSpPr txBox="1"/>
          <p:nvPr/>
        </p:nvSpPr>
        <p:spPr>
          <a:xfrm>
            <a:off x="676232" y="6334090"/>
            <a:ext cx="8730760" cy="400110"/>
          </a:xfrm>
          <a:prstGeom prst="rect">
            <a:avLst/>
          </a:prstGeom>
          <a:noFill/>
        </p:spPr>
        <p:txBody>
          <a:bodyPr wrap="square" rtlCol="0">
            <a:spAutoFit/>
          </a:bodyPr>
          <a:lstStyle/>
          <a:p>
            <a:pPr fontAlgn="ct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　</a:t>
            </a:r>
            <a:r>
              <a:rPr kumimoji="1" lang="ja-JP" altLang="ja-JP" sz="1000" dirty="0">
                <a:latin typeface="BIZ UDPゴシック" panose="020B0400000000000000" pitchFamily="50" charset="-128"/>
                <a:ea typeface="BIZ UDPゴシック" panose="020B0400000000000000" pitchFamily="50" charset="-128"/>
              </a:rPr>
              <a:t>各年度の有効測定局の午前</a:t>
            </a:r>
            <a:r>
              <a:rPr kumimoji="1" lang="en-US" altLang="ja-JP" sz="1000" dirty="0">
                <a:latin typeface="BIZ UDPゴシック" panose="020B0400000000000000" pitchFamily="50" charset="-128"/>
                <a:ea typeface="BIZ UDPゴシック" panose="020B0400000000000000" pitchFamily="50" charset="-128"/>
              </a:rPr>
              <a:t>6</a:t>
            </a:r>
            <a:r>
              <a:rPr kumimoji="1" lang="ja-JP" altLang="ja-JP"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9</a:t>
            </a:r>
            <a:r>
              <a:rPr kumimoji="1" lang="ja-JP" altLang="ja-JP" sz="1000" dirty="0">
                <a:latin typeface="BIZ UDPゴシック" panose="020B0400000000000000" pitchFamily="50" charset="-128"/>
                <a:ea typeface="BIZ UDPゴシック" panose="020B0400000000000000" pitchFamily="50" charset="-128"/>
              </a:rPr>
              <a:t>時における年平均値</a:t>
            </a:r>
            <a:r>
              <a:rPr kumimoji="1" lang="ja-JP" altLang="en-US" sz="1000" dirty="0">
                <a:latin typeface="BIZ UDPゴシック" panose="020B0400000000000000" pitchFamily="50" charset="-128"/>
                <a:ea typeface="BIZ UDPゴシック" panose="020B0400000000000000" pitchFamily="50" charset="-128"/>
              </a:rPr>
              <a:t>。</a:t>
            </a:r>
          </a:p>
          <a:p>
            <a:pPr fontAlgn="ctr"/>
            <a:r>
              <a:rPr kumimoji="1" lang="en-US" altLang="ja-JP" sz="1000" dirty="0">
                <a:latin typeface="BIZ UDPゴシック" panose="020B0400000000000000" pitchFamily="50" charset="-128"/>
                <a:ea typeface="BIZ UDPゴシック" panose="020B0400000000000000" pitchFamily="50" charset="-128"/>
              </a:rPr>
              <a:t>※</a:t>
            </a:r>
            <a:r>
              <a:rPr kumimoji="1" lang="ja-JP" altLang="ja-JP" sz="100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全国の値は</a:t>
            </a:r>
            <a:r>
              <a:rPr kumimoji="1" lang="ja-JP" altLang="ja-JP" sz="1000" dirty="0">
                <a:latin typeface="BIZ UDPゴシック" panose="020B0400000000000000" pitchFamily="50" charset="-128"/>
                <a:ea typeface="BIZ UDPゴシック" panose="020B0400000000000000" pitchFamily="50" charset="-128"/>
              </a:rPr>
              <a:t>環境省「大気汚染状況について」</a:t>
            </a:r>
            <a:r>
              <a:rPr kumimoji="1" lang="ja-JP" altLang="en-US" sz="1000" dirty="0">
                <a:latin typeface="BIZ UDPゴシック" panose="020B0400000000000000" pitchFamily="50" charset="-128"/>
                <a:ea typeface="BIZ UDPゴシック" panose="020B0400000000000000" pitchFamily="50" charset="-128"/>
              </a:rPr>
              <a:t>、その他は国立研究開発法人国立環境研究所</a:t>
            </a:r>
            <a:r>
              <a:rPr kumimoji="1" lang="en-US" altLang="ja-JP" sz="1000" dirty="0">
                <a:latin typeface="BIZ UDPゴシック" panose="020B0400000000000000" pitchFamily="50" charset="-128"/>
                <a:ea typeface="BIZ UDPゴシック" panose="020B0400000000000000" pitchFamily="50" charset="-128"/>
              </a:rPr>
              <a:t>HP</a:t>
            </a:r>
            <a:r>
              <a:rPr kumimoji="1" lang="ja-JP" altLang="ja-JP" sz="1000" dirty="0">
                <a:latin typeface="BIZ UDPゴシック" panose="020B0400000000000000" pitchFamily="50" charset="-128"/>
                <a:ea typeface="BIZ UDPゴシック" panose="020B0400000000000000" pitchFamily="50" charset="-128"/>
              </a:rPr>
              <a:t>より。</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98753FBD-08D7-4D36-A060-C85C106FE97D}"/>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21</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F0AD960B-267A-499C-9E0A-165E3DD4635B}"/>
              </a:ext>
            </a:extLst>
          </p:cNvPr>
          <p:cNvSpPr txBox="1"/>
          <p:nvPr/>
        </p:nvSpPr>
        <p:spPr>
          <a:xfrm>
            <a:off x="1124069" y="820971"/>
            <a:ext cx="8536837"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・平成</a:t>
            </a:r>
            <a:r>
              <a:rPr kumimoji="1" lang="en-US" altLang="ja-JP" sz="1400" dirty="0">
                <a:solidFill>
                  <a:schemeClr val="tx1"/>
                </a:solidFill>
                <a:latin typeface="BIZ UDPゴシック" panose="020B0400000000000000" pitchFamily="50" charset="-128"/>
                <a:ea typeface="BIZ UDPゴシック" panose="020B0400000000000000" pitchFamily="50" charset="-128"/>
              </a:rPr>
              <a:t>18</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年から平成</a:t>
            </a:r>
            <a:r>
              <a:rPr kumimoji="1" lang="en-US" altLang="ja-JP" sz="1400" dirty="0">
                <a:solidFill>
                  <a:schemeClr val="tx1"/>
                </a:solidFill>
                <a:latin typeface="BIZ UDPゴシック" panose="020B0400000000000000" pitchFamily="50" charset="-128"/>
                <a:ea typeface="BIZ UDPゴシック" panose="020B0400000000000000" pitchFamily="50" charset="-128"/>
              </a:rPr>
              <a:t>22</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年頃までの</a:t>
            </a:r>
            <a:r>
              <a:rPr kumimoji="1" lang="en-US" altLang="ja-JP" sz="1400" dirty="0">
                <a:solidFill>
                  <a:schemeClr val="tx1"/>
                </a:solidFill>
                <a:latin typeface="BIZ UDPゴシック" panose="020B0400000000000000" pitchFamily="50" charset="-128"/>
                <a:ea typeface="BIZ UDPゴシック" panose="020B0400000000000000" pitchFamily="50" charset="-128"/>
              </a:rPr>
              <a:t>NMHC</a:t>
            </a:r>
            <a:r>
              <a:rPr kumimoji="1" lang="ja-JP" altLang="en-US" sz="1400" dirty="0">
                <a:solidFill>
                  <a:schemeClr val="tx1"/>
                </a:solidFill>
                <a:latin typeface="BIZ UDPゴシック" panose="020B0400000000000000" pitchFamily="50" charset="-128"/>
                <a:ea typeface="BIZ UDPゴシック" panose="020B0400000000000000" pitchFamily="50" charset="-128"/>
              </a:rPr>
              <a:t>濃度の減少については大気汚染防止法による規制の効果があったと考えられるが、それ以外については</a:t>
            </a:r>
            <a:r>
              <a:rPr kumimoji="1" lang="en-US" altLang="ja-JP" sz="1400" dirty="0">
                <a:solidFill>
                  <a:schemeClr val="tx1"/>
                </a:solidFill>
                <a:latin typeface="BIZ UDPゴシック" panose="020B0400000000000000" pitchFamily="50" charset="-128"/>
                <a:ea typeface="BIZ UDPゴシック" panose="020B0400000000000000" pitchFamily="50" charset="-128"/>
              </a:rPr>
              <a:t>VOC</a:t>
            </a:r>
            <a:r>
              <a:rPr kumimoji="1" lang="ja-JP" altLang="en-US" sz="1400" dirty="0">
                <a:solidFill>
                  <a:schemeClr val="tx1"/>
                </a:solidFill>
                <a:latin typeface="BIZ UDPゴシック" panose="020B0400000000000000" pitchFamily="50" charset="-128"/>
                <a:ea typeface="BIZ UDPゴシック" panose="020B0400000000000000" pitchFamily="50" charset="-128"/>
              </a:rPr>
              <a:t>排出量の推移と傾向が異なっている点も多く、大気濃度の影響は固定発生源以外の要因が大きいと考えられる。</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・特に府条例排出規制の効果は、</a:t>
            </a:r>
            <a:r>
              <a:rPr kumimoji="1" lang="en-US" altLang="ja-JP" sz="1400" dirty="0">
                <a:solidFill>
                  <a:schemeClr val="tx1"/>
                </a:solidFill>
                <a:latin typeface="BIZ UDPゴシック" panose="020B0400000000000000" pitchFamily="50" charset="-128"/>
                <a:ea typeface="BIZ UDPゴシック" panose="020B0400000000000000" pitchFamily="50" charset="-128"/>
              </a:rPr>
              <a:t>VOC</a:t>
            </a:r>
            <a:r>
              <a:rPr kumimoji="1" lang="ja-JP" altLang="en-US" sz="1400" dirty="0">
                <a:solidFill>
                  <a:schemeClr val="tx1"/>
                </a:solidFill>
                <a:latin typeface="BIZ UDPゴシック" panose="020B0400000000000000" pitchFamily="50" charset="-128"/>
                <a:ea typeface="BIZ UDPゴシック" panose="020B0400000000000000" pitchFamily="50" charset="-128"/>
              </a:rPr>
              <a:t>排出量では一定見られたものの大気濃度では大きな影響を及ぼしたとはいえず、様々な固定発生源対策が取られ取り組みが行き渡った近年は条例排出規制による大気濃度改善への寄与割合は小さいと考えられる。</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22" name="グラフ 21">
            <a:extLst>
              <a:ext uri="{FF2B5EF4-FFF2-40B4-BE49-F238E27FC236}">
                <a16:creationId xmlns:a16="http://schemas.microsoft.com/office/drawing/2014/main" id="{F6626D20-57F8-4F97-AFB6-80442340B9AD}"/>
              </a:ext>
            </a:extLst>
          </p:cNvPr>
          <p:cNvGraphicFramePr>
            <a:graphicFrameLocks/>
          </p:cNvGraphicFramePr>
          <p:nvPr>
            <p:extLst>
              <p:ext uri="{D42A27DB-BD31-4B8C-83A1-F6EECF244321}">
                <p14:modId xmlns:p14="http://schemas.microsoft.com/office/powerpoint/2010/main" val="3698524378"/>
              </p:ext>
            </p:extLst>
          </p:nvPr>
        </p:nvGraphicFramePr>
        <p:xfrm>
          <a:off x="897634" y="1969445"/>
          <a:ext cx="8730759" cy="4480695"/>
        </p:xfrm>
        <a:graphic>
          <a:graphicData uri="http://schemas.openxmlformats.org/drawingml/2006/chart">
            <c:chart xmlns:c="http://schemas.openxmlformats.org/drawingml/2006/chart" xmlns:r="http://schemas.openxmlformats.org/officeDocument/2006/relationships" r:id="rId2"/>
          </a:graphicData>
        </a:graphic>
      </p:graphicFrame>
      <p:sp>
        <p:nvSpPr>
          <p:cNvPr id="25" name="テキスト ボックス 24">
            <a:extLst>
              <a:ext uri="{FF2B5EF4-FFF2-40B4-BE49-F238E27FC236}">
                <a16:creationId xmlns:a16="http://schemas.microsoft.com/office/drawing/2014/main" id="{B50A7FC3-ACF0-40FC-AF55-10F5A1478867}"/>
              </a:ext>
            </a:extLst>
          </p:cNvPr>
          <p:cNvSpPr txBox="1"/>
          <p:nvPr/>
        </p:nvSpPr>
        <p:spPr>
          <a:xfrm>
            <a:off x="2534310" y="4410155"/>
            <a:ext cx="1826034" cy="923330"/>
          </a:xfrm>
          <a:prstGeom prst="rect">
            <a:avLst/>
          </a:prstGeom>
          <a:ln/>
        </p:spPr>
        <p:style>
          <a:lnRef idx="2">
            <a:schemeClr val="accent6"/>
          </a:lnRef>
          <a:fillRef idx="1">
            <a:schemeClr val="lt1"/>
          </a:fillRef>
          <a:effectRef idx="0">
            <a:schemeClr val="accent6"/>
          </a:effectRef>
          <a:fontRef idx="minor">
            <a:schemeClr val="dk1"/>
          </a:fontRef>
        </p:style>
        <p:txBody>
          <a:bodyPr wrap="square" lIns="36000" rIns="36000" rtlCol="0">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平成６年→平成</a:t>
            </a:r>
            <a:r>
              <a:rPr kumimoji="1" lang="en-US" altLang="ja-JP" sz="900" dirty="0">
                <a:solidFill>
                  <a:schemeClr val="tx1"/>
                </a:solidFill>
                <a:latin typeface="BIZ UDPゴシック" panose="020B0400000000000000" pitchFamily="50" charset="-128"/>
                <a:ea typeface="BIZ UDPゴシック" panose="020B0400000000000000" pitchFamily="50" charset="-128"/>
              </a:rPr>
              <a:t>30</a:t>
            </a:r>
            <a:r>
              <a:rPr kumimoji="1" lang="ja-JP" altLang="en-US" sz="900" dirty="0">
                <a:solidFill>
                  <a:schemeClr val="tx1"/>
                </a:solidFill>
                <a:latin typeface="BIZ UDPゴシック" panose="020B0400000000000000" pitchFamily="50" charset="-128"/>
                <a:ea typeface="BIZ UDPゴシック" panose="020B0400000000000000" pitchFamily="50" charset="-128"/>
              </a:rPr>
              <a:t>年</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大阪：</a:t>
            </a:r>
            <a:r>
              <a:rPr kumimoji="1" lang="en-US" altLang="ja-JP" sz="900" dirty="0">
                <a:latin typeface="BIZ UDPゴシック" panose="020B0400000000000000" pitchFamily="50" charset="-128"/>
                <a:ea typeface="BIZ UDPゴシック" panose="020B0400000000000000" pitchFamily="50" charset="-128"/>
              </a:rPr>
              <a:t>0.36</a:t>
            </a: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0.16 (-55.6%)</a:t>
            </a:r>
          </a:p>
          <a:p>
            <a:pPr algn="ctr"/>
            <a:r>
              <a:rPr kumimoji="1" lang="ja-JP" altLang="en-US" sz="900" dirty="0">
                <a:latin typeface="BIZ UDPゴシック" panose="020B0400000000000000" pitchFamily="50" charset="-128"/>
                <a:ea typeface="BIZ UDPゴシック" panose="020B0400000000000000" pitchFamily="50" charset="-128"/>
              </a:rPr>
              <a:t>東京：</a:t>
            </a:r>
            <a:r>
              <a:rPr kumimoji="1" lang="en-US" altLang="ja-JP" sz="900" dirty="0">
                <a:latin typeface="BIZ UDPゴシック" panose="020B0400000000000000" pitchFamily="50" charset="-128"/>
                <a:ea typeface="BIZ UDPゴシック" panose="020B0400000000000000" pitchFamily="50" charset="-128"/>
              </a:rPr>
              <a:t>0.36</a:t>
            </a: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0.12 (-66.7%)</a:t>
            </a:r>
          </a:p>
          <a:p>
            <a:pPr algn="ctr"/>
            <a:r>
              <a:rPr kumimoji="1" lang="ja-JP" altLang="en-US" sz="900" dirty="0">
                <a:latin typeface="BIZ UDPゴシック" panose="020B0400000000000000" pitchFamily="50" charset="-128"/>
                <a:ea typeface="BIZ UDPゴシック" panose="020B0400000000000000" pitchFamily="50" charset="-128"/>
              </a:rPr>
              <a:t>福岡：</a:t>
            </a:r>
            <a:r>
              <a:rPr kumimoji="1" lang="en-US" altLang="ja-JP" sz="900" dirty="0">
                <a:latin typeface="BIZ UDPゴシック" panose="020B0400000000000000" pitchFamily="50" charset="-128"/>
                <a:ea typeface="BIZ UDPゴシック" panose="020B0400000000000000" pitchFamily="50" charset="-128"/>
              </a:rPr>
              <a:t> 0.23</a:t>
            </a: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0.12 (-47.8%)</a:t>
            </a:r>
          </a:p>
          <a:p>
            <a:pPr algn="ctr"/>
            <a:r>
              <a:rPr kumimoji="1" lang="ja-JP" altLang="en-US" sz="900" dirty="0">
                <a:latin typeface="BIZ UDPゴシック" panose="020B0400000000000000" pitchFamily="50" charset="-128"/>
                <a:ea typeface="BIZ UDPゴシック" panose="020B0400000000000000" pitchFamily="50" charset="-128"/>
              </a:rPr>
              <a:t>全国：</a:t>
            </a:r>
            <a:r>
              <a:rPr kumimoji="1" lang="en-US" altLang="ja-JP" sz="900" dirty="0">
                <a:latin typeface="BIZ UDPゴシック" panose="020B0400000000000000" pitchFamily="50" charset="-128"/>
                <a:ea typeface="BIZ UDPゴシック" panose="020B0400000000000000" pitchFamily="50" charset="-128"/>
              </a:rPr>
              <a:t>0.</a:t>
            </a:r>
            <a:r>
              <a:rPr kumimoji="1" lang="ja-JP" altLang="en-US" sz="900" dirty="0">
                <a:latin typeface="BIZ UDPゴシック" panose="020B0400000000000000" pitchFamily="50" charset="-128"/>
                <a:ea typeface="BIZ UDPゴシック" panose="020B0400000000000000" pitchFamily="50" charset="-128"/>
              </a:rPr>
              <a:t>２７→</a:t>
            </a:r>
            <a:r>
              <a:rPr kumimoji="1" lang="en-US" altLang="ja-JP" sz="900" dirty="0">
                <a:latin typeface="BIZ UDPゴシック" panose="020B0400000000000000" pitchFamily="50" charset="-128"/>
                <a:ea typeface="BIZ UDPゴシック" panose="020B0400000000000000" pitchFamily="50" charset="-128"/>
              </a:rPr>
              <a:t>0.12(-55.6%)</a:t>
            </a:r>
          </a:p>
          <a:p>
            <a:pPr algn="ctr"/>
            <a:endParaRPr kumimoji="1" lang="ja-JP" altLang="en-US" sz="900" dirty="0">
              <a:latin typeface="BIZ UDPゴシック" panose="020B0400000000000000" pitchFamily="50" charset="-128"/>
              <a:ea typeface="BIZ UDPゴシック" panose="020B0400000000000000" pitchFamily="50" charset="-128"/>
            </a:endParaRPr>
          </a:p>
        </p:txBody>
      </p:sp>
      <p:sp>
        <p:nvSpPr>
          <p:cNvPr id="3" name="吹き出し: 線 2">
            <a:extLst>
              <a:ext uri="{FF2B5EF4-FFF2-40B4-BE49-F238E27FC236}">
                <a16:creationId xmlns:a16="http://schemas.microsoft.com/office/drawing/2014/main" id="{1C5C67EF-1DC6-4E65-ABF6-00C6BC2CDDF5}"/>
              </a:ext>
            </a:extLst>
          </p:cNvPr>
          <p:cNvSpPr/>
          <p:nvPr/>
        </p:nvSpPr>
        <p:spPr>
          <a:xfrm>
            <a:off x="2893597" y="5667453"/>
            <a:ext cx="320563" cy="625470"/>
          </a:xfrm>
          <a:prstGeom prst="borderCallout1">
            <a:avLst>
              <a:gd name="adj1" fmla="val -958"/>
              <a:gd name="adj2" fmla="val 16617"/>
              <a:gd name="adj3" fmla="val -9106"/>
              <a:gd name="adj4" fmla="val 16680"/>
            </a:avLst>
          </a:prstGeom>
          <a:noFill/>
          <a:ln w="9525"/>
        </p:spPr>
        <p:style>
          <a:lnRef idx="2">
            <a:schemeClr val="dk1"/>
          </a:lnRef>
          <a:fillRef idx="1">
            <a:schemeClr val="lt1"/>
          </a:fillRef>
          <a:effectRef idx="0">
            <a:schemeClr val="dk1"/>
          </a:effectRef>
          <a:fontRef idx="minor">
            <a:schemeClr val="dk1"/>
          </a:fontRef>
        </p:style>
        <p:txBody>
          <a:bodyPr vert="eaVert" rtlCol="0" anchor="ctr" anchorCtr="1"/>
          <a:lstStyle/>
          <a:p>
            <a:pPr algn="ctr">
              <a:lnSpc>
                <a:spcPts val="800"/>
              </a:lnSpc>
              <a:spcAft>
                <a:spcPts val="0"/>
              </a:spcAft>
            </a:pPr>
            <a:r>
              <a:rPr lang="ja-JP"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府条例による規制</a:t>
            </a: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開始</a:t>
            </a:r>
            <a:endParaRPr kumimoji="1" lang="ja-JP" altLang="en-US" sz="800" dirty="0"/>
          </a:p>
        </p:txBody>
      </p:sp>
      <p:sp>
        <p:nvSpPr>
          <p:cNvPr id="18" name="吹き出し: 線 17">
            <a:extLst>
              <a:ext uri="{FF2B5EF4-FFF2-40B4-BE49-F238E27FC236}">
                <a16:creationId xmlns:a16="http://schemas.microsoft.com/office/drawing/2014/main" id="{23C1E8D2-43ED-4E7D-8747-6A6FE65A82A4}"/>
              </a:ext>
            </a:extLst>
          </p:cNvPr>
          <p:cNvSpPr/>
          <p:nvPr/>
        </p:nvSpPr>
        <p:spPr>
          <a:xfrm>
            <a:off x="6107857" y="5723956"/>
            <a:ext cx="296671" cy="646082"/>
          </a:xfrm>
          <a:prstGeom prst="borderCallout1">
            <a:avLst>
              <a:gd name="adj1" fmla="val -958"/>
              <a:gd name="adj2" fmla="val 16617"/>
              <a:gd name="adj3" fmla="val -10431"/>
              <a:gd name="adj4" fmla="val 16680"/>
            </a:avLst>
          </a:prstGeom>
          <a:noFill/>
          <a:ln w="9525"/>
        </p:spPr>
        <p:style>
          <a:lnRef idx="2">
            <a:schemeClr val="dk1"/>
          </a:lnRef>
          <a:fillRef idx="1">
            <a:schemeClr val="lt1"/>
          </a:fillRef>
          <a:effectRef idx="0">
            <a:schemeClr val="dk1"/>
          </a:effectRef>
          <a:fontRef idx="minor">
            <a:schemeClr val="dk1"/>
          </a:fontRef>
        </p:style>
        <p:txBody>
          <a:bodyPr vert="eaVert" rtlCol="0" anchor="ctr" anchorCtr="1"/>
          <a:lstStyle/>
          <a:p>
            <a:pPr algn="just">
              <a:lnSpc>
                <a:spcPts val="800"/>
              </a:lnSpc>
              <a:spcAft>
                <a:spcPts val="0"/>
              </a:spcAft>
            </a:pP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大防</a:t>
            </a:r>
            <a:r>
              <a:rPr lang="ja-JP"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法による規制</a:t>
            </a: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開始</a:t>
            </a:r>
            <a:endParaRPr lang="ja-JP" altLang="ja-JP"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9" name="吹き出し: 線 18">
            <a:extLst>
              <a:ext uri="{FF2B5EF4-FFF2-40B4-BE49-F238E27FC236}">
                <a16:creationId xmlns:a16="http://schemas.microsoft.com/office/drawing/2014/main" id="{1C1DCA39-D773-46E6-B2FE-B96FD4D9CA29}"/>
              </a:ext>
            </a:extLst>
          </p:cNvPr>
          <p:cNvSpPr/>
          <p:nvPr/>
        </p:nvSpPr>
        <p:spPr>
          <a:xfrm>
            <a:off x="6882363" y="5751844"/>
            <a:ext cx="296670" cy="747408"/>
          </a:xfrm>
          <a:prstGeom prst="borderCallout1">
            <a:avLst>
              <a:gd name="adj1" fmla="val -958"/>
              <a:gd name="adj2" fmla="val 16617"/>
              <a:gd name="adj3" fmla="val -10360"/>
              <a:gd name="adj4" fmla="val 16680"/>
            </a:avLst>
          </a:prstGeom>
          <a:noFill/>
          <a:ln w="9525"/>
        </p:spPr>
        <p:style>
          <a:lnRef idx="2">
            <a:schemeClr val="dk1"/>
          </a:lnRef>
          <a:fillRef idx="1">
            <a:schemeClr val="lt1"/>
          </a:fillRef>
          <a:effectRef idx="0">
            <a:schemeClr val="dk1"/>
          </a:effectRef>
          <a:fontRef idx="minor">
            <a:schemeClr val="dk1"/>
          </a:fontRef>
        </p:style>
        <p:txBody>
          <a:bodyPr vert="eaVert" rtlCol="0" anchor="ctr" anchorCtr="1"/>
          <a:lstStyle/>
          <a:p>
            <a:pPr algn="just">
              <a:lnSpc>
                <a:spcPts val="800"/>
              </a:lnSpc>
              <a:spcAft>
                <a:spcPts val="0"/>
              </a:spcAft>
            </a:pPr>
            <a:r>
              <a:rPr lang="ja-JP"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府化学物質管理制度</a:t>
            </a: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開始</a:t>
            </a:r>
            <a:endParaRPr lang="ja-JP" altLang="ja-JP"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吹き出し: 線 19">
            <a:extLst>
              <a:ext uri="{FF2B5EF4-FFF2-40B4-BE49-F238E27FC236}">
                <a16:creationId xmlns:a16="http://schemas.microsoft.com/office/drawing/2014/main" id="{4C0EE1B8-2E10-4E89-858B-22EB7121575E}"/>
              </a:ext>
            </a:extLst>
          </p:cNvPr>
          <p:cNvSpPr/>
          <p:nvPr/>
        </p:nvSpPr>
        <p:spPr>
          <a:xfrm>
            <a:off x="5319718" y="5733377"/>
            <a:ext cx="296671" cy="693477"/>
          </a:xfrm>
          <a:prstGeom prst="borderCallout1">
            <a:avLst>
              <a:gd name="adj1" fmla="val -958"/>
              <a:gd name="adj2" fmla="val 16617"/>
              <a:gd name="adj3" fmla="val -9106"/>
              <a:gd name="adj4" fmla="val 16680"/>
            </a:avLst>
          </a:prstGeom>
          <a:noFill/>
          <a:ln w="9525"/>
        </p:spPr>
        <p:style>
          <a:lnRef idx="2">
            <a:schemeClr val="dk1"/>
          </a:lnRef>
          <a:fillRef idx="1">
            <a:schemeClr val="lt1"/>
          </a:fillRef>
          <a:effectRef idx="0">
            <a:schemeClr val="dk1"/>
          </a:effectRef>
          <a:fontRef idx="minor">
            <a:schemeClr val="dk1"/>
          </a:fontRef>
        </p:style>
        <p:txBody>
          <a:bodyPr vert="wordArtVertRtl" rtlCol="0" anchor="ctr" anchorCtr="1"/>
          <a:lstStyle/>
          <a:p>
            <a:pPr algn="just">
              <a:lnSpc>
                <a:spcPts val="800"/>
              </a:lnSpc>
              <a:spcAft>
                <a:spcPts val="0"/>
              </a:spcAft>
            </a:pPr>
            <a:r>
              <a:rPr lang="ja-JP"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環境</a:t>
            </a:r>
            <a:r>
              <a:rPr lang="en-US"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ISO</a:t>
            </a:r>
            <a:endParaRPr lang="ja-JP" altLang="ja-JP"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800"/>
              </a:lnSpc>
              <a:spcAft>
                <a:spcPts val="0"/>
              </a:spcAft>
            </a:pPr>
            <a:r>
              <a:rPr lang="ja-JP"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取得急増期</a:t>
            </a:r>
            <a:endParaRPr lang="ja-JP" altLang="ja-JP"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1" name="吹き出し: 線 20">
            <a:extLst>
              <a:ext uri="{FF2B5EF4-FFF2-40B4-BE49-F238E27FC236}">
                <a16:creationId xmlns:a16="http://schemas.microsoft.com/office/drawing/2014/main" id="{3886EF5E-8EA4-47FA-A9A5-BC7F5C8D90CA}"/>
              </a:ext>
            </a:extLst>
          </p:cNvPr>
          <p:cNvSpPr/>
          <p:nvPr/>
        </p:nvSpPr>
        <p:spPr>
          <a:xfrm>
            <a:off x="4854634" y="5733377"/>
            <a:ext cx="296670" cy="636662"/>
          </a:xfrm>
          <a:prstGeom prst="borderCallout1">
            <a:avLst>
              <a:gd name="adj1" fmla="val -193"/>
              <a:gd name="adj2" fmla="val 73369"/>
              <a:gd name="adj3" fmla="val -10635"/>
              <a:gd name="adj4" fmla="val 73431"/>
            </a:avLst>
          </a:prstGeom>
          <a:noFill/>
          <a:ln w="9525"/>
        </p:spPr>
        <p:style>
          <a:lnRef idx="2">
            <a:schemeClr val="dk1"/>
          </a:lnRef>
          <a:fillRef idx="1">
            <a:schemeClr val="lt1"/>
          </a:fillRef>
          <a:effectRef idx="0">
            <a:schemeClr val="dk1"/>
          </a:effectRef>
          <a:fontRef idx="minor">
            <a:schemeClr val="dk1"/>
          </a:fontRef>
        </p:style>
        <p:txBody>
          <a:bodyPr vert="wordArtVertRtl" rtlCol="0" anchor="ctr" anchorCtr="1"/>
          <a:lstStyle/>
          <a:p>
            <a:pPr algn="just">
              <a:lnSpc>
                <a:spcPts val="800"/>
              </a:lnSpc>
              <a:spcAft>
                <a:spcPts val="0"/>
              </a:spcAft>
            </a:pPr>
            <a:r>
              <a:rPr lang="en-US"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PRTR</a:t>
            </a: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法開始</a:t>
            </a:r>
            <a:endParaRPr lang="ja-JP" altLang="ja-JP"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4" name="吹き出し: 線 33">
            <a:extLst>
              <a:ext uri="{FF2B5EF4-FFF2-40B4-BE49-F238E27FC236}">
                <a16:creationId xmlns:a16="http://schemas.microsoft.com/office/drawing/2014/main" id="{5A6532AC-6FC0-4065-808E-A4CD318BFBC1}"/>
              </a:ext>
            </a:extLst>
          </p:cNvPr>
          <p:cNvSpPr/>
          <p:nvPr/>
        </p:nvSpPr>
        <p:spPr>
          <a:xfrm>
            <a:off x="4360344" y="5723707"/>
            <a:ext cx="296671" cy="646331"/>
          </a:xfrm>
          <a:prstGeom prst="borderCallout1">
            <a:avLst>
              <a:gd name="adj1" fmla="val -626"/>
              <a:gd name="adj2" fmla="val 71068"/>
              <a:gd name="adj3" fmla="val -10103"/>
              <a:gd name="adj4" fmla="val 70364"/>
            </a:avLst>
          </a:prstGeom>
          <a:noFill/>
          <a:ln w="9525"/>
        </p:spPr>
        <p:style>
          <a:lnRef idx="2">
            <a:schemeClr val="dk1"/>
          </a:lnRef>
          <a:fillRef idx="1">
            <a:schemeClr val="lt1"/>
          </a:fillRef>
          <a:effectRef idx="0">
            <a:schemeClr val="dk1"/>
          </a:effectRef>
          <a:fontRef idx="minor">
            <a:schemeClr val="dk1"/>
          </a:fontRef>
        </p:style>
        <p:txBody>
          <a:bodyPr vert="eaVert" rtlCol="0" anchor="ctr" anchorCtr="1"/>
          <a:lstStyle/>
          <a:p>
            <a:pPr algn="ctr">
              <a:lnSpc>
                <a:spcPts val="800"/>
              </a:lnSpc>
              <a:spcAft>
                <a:spcPts val="0"/>
              </a:spcAft>
            </a:pP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都</a:t>
            </a:r>
            <a:r>
              <a:rPr lang="ja-JP"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条例による規制</a:t>
            </a: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開始</a:t>
            </a:r>
            <a:endParaRPr kumimoji="1" lang="ja-JP" altLang="en-US" sz="800" dirty="0"/>
          </a:p>
        </p:txBody>
      </p:sp>
    </p:spTree>
    <p:extLst>
      <p:ext uri="{BB962C8B-B14F-4D97-AF65-F5344CB8AC3E}">
        <p14:creationId xmlns:p14="http://schemas.microsoft.com/office/powerpoint/2010/main" val="2250898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079CC85-0B57-4247-A8FC-6AA37A9600D7}"/>
              </a:ext>
            </a:extLst>
          </p:cNvPr>
          <p:cNvSpPr>
            <a:spLocks noGrp="1"/>
          </p:cNvSpPr>
          <p:nvPr>
            <p:ph type="title"/>
          </p:nvPr>
        </p:nvSpPr>
        <p:spPr>
          <a:xfrm>
            <a:off x="1097538" y="567396"/>
            <a:ext cx="7842894" cy="1320800"/>
          </a:xfrm>
        </p:spPr>
        <p:txBody>
          <a:bodyPr>
            <a:normAutofit/>
          </a:bodyPr>
          <a:lstStyle/>
          <a:p>
            <a:r>
              <a:rPr lang="en-US" altLang="ja-JP" sz="2800" dirty="0">
                <a:latin typeface="BIZ UDPゴシック" panose="020B0400000000000000" pitchFamily="50" charset="-128"/>
                <a:ea typeface="BIZ UDPゴシック" panose="020B0400000000000000" pitchFamily="50" charset="-128"/>
              </a:rPr>
              <a:t>VOC</a:t>
            </a:r>
            <a:r>
              <a:rPr lang="ja-JP" altLang="en-US" sz="2800" dirty="0">
                <a:latin typeface="BIZ UDPゴシック" panose="020B0400000000000000" pitchFamily="50" charset="-128"/>
                <a:ea typeface="BIZ UDPゴシック" panose="020B0400000000000000" pitchFamily="50" charset="-128"/>
              </a:rPr>
              <a:t>が関係する大気濃度の状況②</a:t>
            </a:r>
            <a:r>
              <a:rPr lang="en-US" altLang="ja-JP" sz="2800" dirty="0">
                <a:latin typeface="BIZ UDPゴシック" panose="020B0400000000000000" pitchFamily="50" charset="-128"/>
                <a:ea typeface="BIZ UDPゴシック" panose="020B0400000000000000" pitchFamily="50" charset="-128"/>
              </a:rPr>
              <a:t/>
            </a:r>
            <a:br>
              <a:rPr lang="en-US" altLang="ja-JP" sz="2800" dirty="0">
                <a:latin typeface="BIZ UDPゴシック" panose="020B0400000000000000" pitchFamily="50" charset="-128"/>
                <a:ea typeface="BIZ UDPゴシック" panose="020B0400000000000000" pitchFamily="50" charset="-128"/>
              </a:rPr>
            </a:b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令和</a:t>
            </a:r>
            <a:r>
              <a:rPr lang="en-US" altLang="ja-JP" sz="2200" dirty="0">
                <a:latin typeface="BIZ UDPゴシック" panose="020B0400000000000000" pitchFamily="50" charset="-128"/>
                <a:ea typeface="BIZ UDPゴシック" panose="020B0400000000000000" pitchFamily="50" charset="-128"/>
              </a:rPr>
              <a:t>2</a:t>
            </a:r>
            <a:r>
              <a:rPr lang="ja-JP" altLang="en-US" sz="2200" dirty="0">
                <a:latin typeface="BIZ UDPゴシック" panose="020B0400000000000000" pitchFamily="50" charset="-128"/>
                <a:ea typeface="BIZ UDPゴシック" panose="020B0400000000000000" pitchFamily="50" charset="-128"/>
              </a:rPr>
              <a:t>年度第</a:t>
            </a:r>
            <a:r>
              <a:rPr lang="en-US" altLang="ja-JP" sz="2200" dirty="0">
                <a:latin typeface="BIZ UDPゴシック" panose="020B0400000000000000" pitchFamily="50" charset="-128"/>
                <a:ea typeface="BIZ UDPゴシック" panose="020B0400000000000000" pitchFamily="50" charset="-128"/>
              </a:rPr>
              <a:t>2</a:t>
            </a:r>
            <a:r>
              <a:rPr lang="ja-JP" altLang="en-US" sz="2200" dirty="0">
                <a:latin typeface="BIZ UDPゴシック" panose="020B0400000000000000" pitchFamily="50" charset="-128"/>
                <a:ea typeface="BIZ UDPゴシック" panose="020B0400000000000000" pitchFamily="50" charset="-128"/>
              </a:rPr>
              <a:t>回部会報告資料より再掲</a:t>
            </a:r>
            <a:r>
              <a:rPr lang="en-US" altLang="ja-JP" sz="2200" dirty="0">
                <a:latin typeface="BIZ UDPゴシック" panose="020B0400000000000000" pitchFamily="50" charset="-128"/>
                <a:ea typeface="BIZ UDPゴシック" panose="020B0400000000000000" pitchFamily="50" charset="-128"/>
              </a:rPr>
              <a:t>】</a:t>
            </a:r>
            <a:endParaRPr kumimoji="1" lang="ja-JP" altLang="en-US" sz="2200" dirty="0">
              <a:latin typeface="BIZ UDPゴシック" panose="020B0400000000000000" pitchFamily="50" charset="-128"/>
              <a:ea typeface="BIZ UDPゴシック" panose="020B0400000000000000" pitchFamily="50" charset="-128"/>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 name="図 9">
            <a:extLst>
              <a:ext uri="{FF2B5EF4-FFF2-40B4-BE49-F238E27FC236}">
                <a16:creationId xmlns:a16="http://schemas.microsoft.com/office/drawing/2014/main" id="{10B7E67B-54B4-4EDE-8268-929E2B47A1D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5568" y="1546433"/>
            <a:ext cx="3809166" cy="2194636"/>
          </a:xfrm>
          <a:prstGeom prst="rect">
            <a:avLst/>
          </a:prstGeom>
          <a:noFill/>
          <a:ln>
            <a:noFill/>
          </a:ln>
        </p:spPr>
      </p:pic>
      <p:pic>
        <p:nvPicPr>
          <p:cNvPr id="14" name="図 13">
            <a:extLst>
              <a:ext uri="{FF2B5EF4-FFF2-40B4-BE49-F238E27FC236}">
                <a16:creationId xmlns:a16="http://schemas.microsoft.com/office/drawing/2014/main" id="{F4371619-BF53-4551-9D54-91A2C564C5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73858" y="1450114"/>
            <a:ext cx="4041586" cy="2341270"/>
          </a:xfrm>
          <a:prstGeom prst="rect">
            <a:avLst/>
          </a:prstGeom>
          <a:noFill/>
          <a:ln>
            <a:noFill/>
          </a:ln>
        </p:spPr>
      </p:pic>
      <p:pic>
        <p:nvPicPr>
          <p:cNvPr id="16" name="図 15">
            <a:extLst>
              <a:ext uri="{FF2B5EF4-FFF2-40B4-BE49-F238E27FC236}">
                <a16:creationId xmlns:a16="http://schemas.microsoft.com/office/drawing/2014/main" id="{FF09AD6D-D276-4DFA-B9F4-830B46F60B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2226" y="4039874"/>
            <a:ext cx="4111829" cy="2478934"/>
          </a:xfrm>
          <a:prstGeom prst="rect">
            <a:avLst/>
          </a:prstGeom>
          <a:noFill/>
          <a:ln>
            <a:noFill/>
          </a:ln>
        </p:spPr>
      </p:pic>
      <p:pic>
        <p:nvPicPr>
          <p:cNvPr id="17" name="図 16">
            <a:extLst>
              <a:ext uri="{FF2B5EF4-FFF2-40B4-BE49-F238E27FC236}">
                <a16:creationId xmlns:a16="http://schemas.microsoft.com/office/drawing/2014/main" id="{7B4B9667-2836-40F8-B6C4-CB1ABB42CDF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271959" y="3822072"/>
            <a:ext cx="4308901" cy="2596654"/>
          </a:xfrm>
          <a:prstGeom prst="rect">
            <a:avLst/>
          </a:prstGeom>
          <a:noFill/>
          <a:ln>
            <a:noFill/>
          </a:ln>
        </p:spPr>
      </p:pic>
      <p:sp>
        <p:nvSpPr>
          <p:cNvPr id="15" name="コンテンツ プレースホルダー 2">
            <a:extLst>
              <a:ext uri="{FF2B5EF4-FFF2-40B4-BE49-F238E27FC236}">
                <a16:creationId xmlns:a16="http://schemas.microsoft.com/office/drawing/2014/main" id="{57946670-AEFB-461B-99E9-C3B322866701}"/>
              </a:ext>
            </a:extLst>
          </p:cNvPr>
          <p:cNvSpPr txBox="1">
            <a:spLocks/>
          </p:cNvSpPr>
          <p:nvPr/>
        </p:nvSpPr>
        <p:spPr>
          <a:xfrm>
            <a:off x="5271959" y="3688398"/>
            <a:ext cx="4143485" cy="7035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Font typeface="Wingdings 3" charset="2"/>
              <a:buNone/>
            </a:pPr>
            <a:r>
              <a:rPr lang="ja-JP" altLang="ja-JP" sz="1050" dirty="0">
                <a:latin typeface="BIZ UDPゴシック" panose="020B0400000000000000" pitchFamily="50" charset="-128"/>
                <a:ea typeface="BIZ UDPゴシック" panose="020B0400000000000000" pitchFamily="50" charset="-128"/>
              </a:rPr>
              <a:t>府内における光化学スモッグ予報及び注意報の発令延べ時間（３年移動平均）の推移</a:t>
            </a:r>
            <a:endParaRPr lang="ja-JP" altLang="en-US" sz="1050" dirty="0">
              <a:latin typeface="BIZ UDPゴシック" panose="020B0400000000000000" pitchFamily="50" charset="-128"/>
              <a:ea typeface="BIZ UDPゴシック" panose="020B0400000000000000" pitchFamily="50" charset="-128"/>
            </a:endParaRPr>
          </a:p>
        </p:txBody>
      </p:sp>
      <p:sp>
        <p:nvSpPr>
          <p:cNvPr id="12" name="コンテンツ プレースホルダー 2">
            <a:extLst>
              <a:ext uri="{FF2B5EF4-FFF2-40B4-BE49-F238E27FC236}">
                <a16:creationId xmlns:a16="http://schemas.microsoft.com/office/drawing/2014/main" id="{46388196-72DE-4F31-AA25-4F4F07F8BABD}"/>
              </a:ext>
            </a:extLst>
          </p:cNvPr>
          <p:cNvSpPr>
            <a:spLocks noGrp="1"/>
          </p:cNvSpPr>
          <p:nvPr>
            <p:ph idx="1"/>
          </p:nvPr>
        </p:nvSpPr>
        <p:spPr>
          <a:xfrm>
            <a:off x="1086277" y="3699923"/>
            <a:ext cx="4024219" cy="703546"/>
          </a:xfrm>
        </p:spPr>
        <p:txBody>
          <a:bodyPr>
            <a:normAutofit/>
          </a:bodyPr>
          <a:lstStyle/>
          <a:p>
            <a:pPr marL="0" indent="0" algn="ctr">
              <a:buNone/>
            </a:pPr>
            <a:r>
              <a:rPr lang="ja-JP" altLang="ja-JP" sz="1050" dirty="0">
                <a:latin typeface="BIZ UDPゴシック" panose="020B0400000000000000" pitchFamily="50" charset="-128"/>
                <a:ea typeface="BIZ UDPゴシック" panose="020B0400000000000000" pitchFamily="50" charset="-128"/>
              </a:rPr>
              <a:t>府内における光化学スモッグ予報及び注意報の発令回数（３年移動平均）の推移</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8" name="コンテンツ プレースホルダー 2">
            <a:extLst>
              <a:ext uri="{FF2B5EF4-FFF2-40B4-BE49-F238E27FC236}">
                <a16:creationId xmlns:a16="http://schemas.microsoft.com/office/drawing/2014/main" id="{5D5A4CC5-D489-4E2C-9A16-AE72D7829D99}"/>
              </a:ext>
            </a:extLst>
          </p:cNvPr>
          <p:cNvSpPr txBox="1">
            <a:spLocks/>
          </p:cNvSpPr>
          <p:nvPr/>
        </p:nvSpPr>
        <p:spPr>
          <a:xfrm>
            <a:off x="820971" y="6364069"/>
            <a:ext cx="4024219" cy="7035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en-US" altLang="ja-JP" sz="1050" dirty="0">
                <a:latin typeface="BIZ UDPゴシック" panose="020B0400000000000000" pitchFamily="50" charset="-128"/>
                <a:ea typeface="BIZ UDPゴシック" panose="020B0400000000000000" pitchFamily="50" charset="-128"/>
              </a:rPr>
              <a:t>Ox</a:t>
            </a:r>
            <a:r>
              <a:rPr lang="ja-JP" altLang="en-US" sz="1050" dirty="0">
                <a:latin typeface="BIZ UDPゴシック" panose="020B0400000000000000" pitchFamily="50" charset="-128"/>
                <a:ea typeface="BIZ UDPゴシック" panose="020B0400000000000000" pitchFamily="50" charset="-128"/>
              </a:rPr>
              <a:t>年間最高濃度、年間高濃度日数（３年移動平均）の推移</a:t>
            </a:r>
          </a:p>
        </p:txBody>
      </p:sp>
      <p:sp>
        <p:nvSpPr>
          <p:cNvPr id="19" name="コンテンツ プレースホルダー 2">
            <a:extLst>
              <a:ext uri="{FF2B5EF4-FFF2-40B4-BE49-F238E27FC236}">
                <a16:creationId xmlns:a16="http://schemas.microsoft.com/office/drawing/2014/main" id="{434DD3D3-08E4-4EEF-96C6-6CE39ED9B693}"/>
              </a:ext>
            </a:extLst>
          </p:cNvPr>
          <p:cNvSpPr txBox="1">
            <a:spLocks/>
          </p:cNvSpPr>
          <p:nvPr/>
        </p:nvSpPr>
        <p:spPr>
          <a:xfrm>
            <a:off x="5454205" y="6288128"/>
            <a:ext cx="4024219" cy="7035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en-US" altLang="ja-JP" sz="1050" dirty="0">
                <a:latin typeface="BIZ UDPゴシック" panose="020B0400000000000000" pitchFamily="50" charset="-128"/>
                <a:ea typeface="BIZ UDPゴシック" panose="020B0400000000000000" pitchFamily="50" charset="-128"/>
              </a:rPr>
              <a:t>NMHC</a:t>
            </a:r>
            <a:r>
              <a:rPr lang="ja-JP" altLang="en-US" sz="1050" dirty="0">
                <a:latin typeface="BIZ UDPゴシック" panose="020B0400000000000000" pitchFamily="50" charset="-128"/>
                <a:ea typeface="BIZ UDPゴシック" panose="020B0400000000000000" pitchFamily="50" charset="-128"/>
              </a:rPr>
              <a:t>濃度（午前６時から午前９時までの年平均濃度）の推移</a:t>
            </a:r>
          </a:p>
        </p:txBody>
      </p:sp>
      <p:sp>
        <p:nvSpPr>
          <p:cNvPr id="4" name="スライド番号プレースホルダー 3">
            <a:extLst>
              <a:ext uri="{FF2B5EF4-FFF2-40B4-BE49-F238E27FC236}">
                <a16:creationId xmlns:a16="http://schemas.microsoft.com/office/drawing/2014/main" id="{98753FBD-08D7-4D36-A060-C85C106FE97D}"/>
              </a:ext>
            </a:extLst>
          </p:cNvPr>
          <p:cNvSpPr>
            <a:spLocks noGrp="1"/>
          </p:cNvSpPr>
          <p:nvPr>
            <p:ph type="sldNum" sz="quarter" idx="12"/>
          </p:nvPr>
        </p:nvSpPr>
        <p:spPr>
          <a:xfrm>
            <a:off x="9350787" y="6418726"/>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22</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5475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コンテンツ プレースホルダー 2">
            <a:extLst>
              <a:ext uri="{FF2B5EF4-FFF2-40B4-BE49-F238E27FC236}">
                <a16:creationId xmlns:a16="http://schemas.microsoft.com/office/drawing/2014/main" id="{FFA2158A-9E03-414E-A2C9-594FB6EA4706}"/>
              </a:ext>
            </a:extLst>
          </p:cNvPr>
          <p:cNvSpPr txBox="1">
            <a:spLocks/>
          </p:cNvSpPr>
          <p:nvPr/>
        </p:nvSpPr>
        <p:spPr>
          <a:xfrm>
            <a:off x="6172513" y="3528077"/>
            <a:ext cx="2094193" cy="7035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en-US" altLang="ja-JP" sz="1050" dirty="0">
                <a:latin typeface="BIZ UDPゴシック" panose="020B0400000000000000" pitchFamily="50" charset="-128"/>
                <a:ea typeface="BIZ UDPゴシック" panose="020B0400000000000000" pitchFamily="50" charset="-128"/>
              </a:rPr>
              <a:t>SPM</a:t>
            </a:r>
            <a:r>
              <a:rPr lang="ja-JP" altLang="en-US" sz="1050" dirty="0">
                <a:latin typeface="BIZ UDPゴシック" panose="020B0400000000000000" pitchFamily="50" charset="-128"/>
                <a:ea typeface="BIZ UDPゴシック" panose="020B0400000000000000" pitchFamily="50" charset="-128"/>
              </a:rPr>
              <a:t>の年平均濃度の推移</a:t>
            </a:r>
          </a:p>
        </p:txBody>
      </p:sp>
      <p:pic>
        <p:nvPicPr>
          <p:cNvPr id="19" name="図 18">
            <a:extLst>
              <a:ext uri="{FF2B5EF4-FFF2-40B4-BE49-F238E27FC236}">
                <a16:creationId xmlns:a16="http://schemas.microsoft.com/office/drawing/2014/main" id="{FD834442-44C6-42FF-9174-EE6E51B50CE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16551" y="4154701"/>
            <a:ext cx="4143485" cy="2367627"/>
          </a:xfrm>
          <a:prstGeom prst="rect">
            <a:avLst/>
          </a:prstGeom>
          <a:noFill/>
          <a:ln>
            <a:noFill/>
          </a:ln>
        </p:spPr>
      </p:pic>
      <p:pic>
        <p:nvPicPr>
          <p:cNvPr id="20" name="図 19">
            <a:extLst>
              <a:ext uri="{FF2B5EF4-FFF2-40B4-BE49-F238E27FC236}">
                <a16:creationId xmlns:a16="http://schemas.microsoft.com/office/drawing/2014/main" id="{28B0158B-A8B1-4E33-BAF4-B46A94B83F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626" y="4208986"/>
            <a:ext cx="4133825" cy="2102991"/>
          </a:xfrm>
          <a:prstGeom prst="rect">
            <a:avLst/>
          </a:prstGeom>
          <a:noFill/>
          <a:ln>
            <a:noFill/>
          </a:ln>
        </p:spPr>
      </p:pic>
      <p:pic>
        <p:nvPicPr>
          <p:cNvPr id="21" name="図 20">
            <a:extLst>
              <a:ext uri="{FF2B5EF4-FFF2-40B4-BE49-F238E27FC236}">
                <a16:creationId xmlns:a16="http://schemas.microsoft.com/office/drawing/2014/main" id="{1348BF61-1E0E-4C00-AF6C-F210519DBF9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999672" y="1362652"/>
            <a:ext cx="4143485" cy="2208902"/>
          </a:xfrm>
          <a:prstGeom prst="rect">
            <a:avLst/>
          </a:prstGeom>
          <a:noFill/>
          <a:ln>
            <a:noFill/>
          </a:ln>
        </p:spPr>
      </p:pic>
      <p:pic>
        <p:nvPicPr>
          <p:cNvPr id="22" name="図 21">
            <a:extLst>
              <a:ext uri="{FF2B5EF4-FFF2-40B4-BE49-F238E27FC236}">
                <a16:creationId xmlns:a16="http://schemas.microsoft.com/office/drawing/2014/main" id="{FDCE97B1-ABF3-4846-8A9F-108C92E0721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56757" y="1356456"/>
            <a:ext cx="4143485" cy="2257425"/>
          </a:xfrm>
          <a:prstGeom prst="rect">
            <a:avLst/>
          </a:prstGeom>
          <a:noFill/>
          <a:ln>
            <a:noFill/>
          </a:ln>
        </p:spPr>
      </p:pic>
      <p:sp>
        <p:nvSpPr>
          <p:cNvPr id="18" name="コンテンツ プレースホルダー 2">
            <a:extLst>
              <a:ext uri="{FF2B5EF4-FFF2-40B4-BE49-F238E27FC236}">
                <a16:creationId xmlns:a16="http://schemas.microsoft.com/office/drawing/2014/main" id="{1C126999-5499-4076-A631-FC6914DC9956}"/>
              </a:ext>
            </a:extLst>
          </p:cNvPr>
          <p:cNvSpPr txBox="1">
            <a:spLocks/>
          </p:cNvSpPr>
          <p:nvPr/>
        </p:nvSpPr>
        <p:spPr>
          <a:xfrm>
            <a:off x="6157598" y="6280156"/>
            <a:ext cx="1948178" cy="57784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en-US" altLang="ja-JP" sz="1050" dirty="0">
                <a:latin typeface="BIZ UDPゴシック" panose="020B0400000000000000" pitchFamily="50" charset="-128"/>
                <a:ea typeface="BIZ UDPゴシック" panose="020B0400000000000000" pitchFamily="50" charset="-128"/>
              </a:rPr>
              <a:t>PM2.5</a:t>
            </a:r>
            <a:r>
              <a:rPr lang="ja-JP" altLang="en-US" sz="1050" dirty="0">
                <a:latin typeface="BIZ UDPゴシック" panose="020B0400000000000000" pitchFamily="50" charset="-128"/>
                <a:ea typeface="BIZ UDPゴシック" panose="020B0400000000000000" pitchFamily="50" charset="-128"/>
              </a:rPr>
              <a:t>の年平均濃度の推移</a:t>
            </a:r>
          </a:p>
        </p:txBody>
      </p:sp>
      <p:sp>
        <p:nvSpPr>
          <p:cNvPr id="17" name="コンテンツ プレースホルダー 2">
            <a:extLst>
              <a:ext uri="{FF2B5EF4-FFF2-40B4-BE49-F238E27FC236}">
                <a16:creationId xmlns:a16="http://schemas.microsoft.com/office/drawing/2014/main" id="{69059F6C-8650-4CE6-A462-3669529BF0A8}"/>
              </a:ext>
            </a:extLst>
          </p:cNvPr>
          <p:cNvSpPr txBox="1">
            <a:spLocks/>
          </p:cNvSpPr>
          <p:nvPr/>
        </p:nvSpPr>
        <p:spPr>
          <a:xfrm>
            <a:off x="1579297" y="6182364"/>
            <a:ext cx="4024219" cy="7035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en-US" altLang="ja-JP" sz="1050" dirty="0">
                <a:latin typeface="BIZ UDPゴシック" panose="020B0400000000000000" pitchFamily="50" charset="-128"/>
                <a:ea typeface="BIZ UDPゴシック" panose="020B0400000000000000" pitchFamily="50" charset="-128"/>
              </a:rPr>
              <a:t>PM2.5</a:t>
            </a:r>
            <a:r>
              <a:rPr lang="ja-JP" altLang="en-US" sz="1050" dirty="0">
                <a:latin typeface="BIZ UDPゴシック" panose="020B0400000000000000" pitchFamily="50" charset="-128"/>
                <a:ea typeface="BIZ UDPゴシック" panose="020B0400000000000000" pitchFamily="50" charset="-128"/>
              </a:rPr>
              <a:t>の環境基準達成率の推移</a:t>
            </a:r>
          </a:p>
        </p:txBody>
      </p:sp>
      <p:sp>
        <p:nvSpPr>
          <p:cNvPr id="23" name="タイトル 1">
            <a:extLst>
              <a:ext uri="{FF2B5EF4-FFF2-40B4-BE49-F238E27FC236}">
                <a16:creationId xmlns:a16="http://schemas.microsoft.com/office/drawing/2014/main" id="{6267896B-1CCF-464B-94D9-4EAFB135E18C}"/>
              </a:ext>
            </a:extLst>
          </p:cNvPr>
          <p:cNvSpPr txBox="1">
            <a:spLocks/>
          </p:cNvSpPr>
          <p:nvPr/>
        </p:nvSpPr>
        <p:spPr>
          <a:xfrm>
            <a:off x="1097538" y="567396"/>
            <a:ext cx="7842894"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2800" dirty="0">
                <a:latin typeface="BIZ UDPゴシック" panose="020B0400000000000000" pitchFamily="50" charset="-128"/>
                <a:ea typeface="BIZ UDPゴシック" panose="020B0400000000000000" pitchFamily="50" charset="-128"/>
              </a:rPr>
              <a:t>VOC</a:t>
            </a:r>
            <a:r>
              <a:rPr lang="ja-JP" altLang="en-US" sz="2800" dirty="0">
                <a:latin typeface="BIZ UDPゴシック" panose="020B0400000000000000" pitchFamily="50" charset="-128"/>
                <a:ea typeface="BIZ UDPゴシック" panose="020B0400000000000000" pitchFamily="50" charset="-128"/>
              </a:rPr>
              <a:t>が関係する大気濃度の状況③</a:t>
            </a:r>
            <a:r>
              <a:rPr lang="en-US" altLang="ja-JP" sz="2800" dirty="0">
                <a:latin typeface="BIZ UDPゴシック" panose="020B0400000000000000" pitchFamily="50" charset="-128"/>
                <a:ea typeface="BIZ UDPゴシック" panose="020B0400000000000000" pitchFamily="50" charset="-128"/>
              </a:rPr>
              <a:t/>
            </a:r>
            <a:br>
              <a:rPr lang="en-US" altLang="ja-JP" sz="2800" dirty="0">
                <a:latin typeface="BIZ UDPゴシック" panose="020B0400000000000000" pitchFamily="50" charset="-128"/>
                <a:ea typeface="BIZ UDPゴシック" panose="020B0400000000000000" pitchFamily="50" charset="-128"/>
              </a:rPr>
            </a:b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令和</a:t>
            </a:r>
            <a:r>
              <a:rPr lang="en-US" altLang="ja-JP" sz="2200" dirty="0">
                <a:latin typeface="BIZ UDPゴシック" panose="020B0400000000000000" pitchFamily="50" charset="-128"/>
                <a:ea typeface="BIZ UDPゴシック" panose="020B0400000000000000" pitchFamily="50" charset="-128"/>
              </a:rPr>
              <a:t>2</a:t>
            </a:r>
            <a:r>
              <a:rPr lang="ja-JP" altLang="en-US" sz="2200" dirty="0">
                <a:latin typeface="BIZ UDPゴシック" panose="020B0400000000000000" pitchFamily="50" charset="-128"/>
                <a:ea typeface="BIZ UDPゴシック" panose="020B0400000000000000" pitchFamily="50" charset="-128"/>
              </a:rPr>
              <a:t>年度第</a:t>
            </a:r>
            <a:r>
              <a:rPr lang="en-US" altLang="ja-JP" sz="2200" dirty="0">
                <a:latin typeface="BIZ UDPゴシック" panose="020B0400000000000000" pitchFamily="50" charset="-128"/>
                <a:ea typeface="BIZ UDPゴシック" panose="020B0400000000000000" pitchFamily="50" charset="-128"/>
              </a:rPr>
              <a:t>2</a:t>
            </a:r>
            <a:r>
              <a:rPr lang="ja-JP" altLang="en-US" sz="2200" dirty="0">
                <a:latin typeface="BIZ UDPゴシック" panose="020B0400000000000000" pitchFamily="50" charset="-128"/>
                <a:ea typeface="BIZ UDPゴシック" panose="020B0400000000000000" pitchFamily="50" charset="-128"/>
              </a:rPr>
              <a:t>回部会報告資料より再掲</a:t>
            </a:r>
            <a:r>
              <a:rPr lang="en-US" altLang="ja-JP" sz="2200" dirty="0">
                <a:latin typeface="BIZ UDPゴシック" panose="020B0400000000000000" pitchFamily="50" charset="-128"/>
                <a:ea typeface="BIZ UDPゴシック" panose="020B0400000000000000" pitchFamily="50" charset="-128"/>
              </a:rPr>
              <a:t>】</a:t>
            </a:r>
            <a:endParaRPr lang="ja-JP" altLang="en-US" sz="2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F733E11-4668-42D8-A76F-568C2BD9ECD1}"/>
              </a:ext>
            </a:extLst>
          </p:cNvPr>
          <p:cNvSpPr>
            <a:spLocks noGrp="1"/>
          </p:cNvSpPr>
          <p:nvPr>
            <p:ph type="sldNum" sz="quarter" idx="12"/>
          </p:nvPr>
        </p:nvSpPr>
        <p:spPr>
          <a:xfrm>
            <a:off x="9350787" y="6201017"/>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23</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273B89F3-6B23-4D1C-894A-BDAF1EEA0B18}"/>
              </a:ext>
            </a:extLst>
          </p:cNvPr>
          <p:cNvSpPr txBox="1"/>
          <p:nvPr/>
        </p:nvSpPr>
        <p:spPr>
          <a:xfrm>
            <a:off x="877390" y="3779032"/>
            <a:ext cx="3936230" cy="461665"/>
          </a:xfrm>
          <a:prstGeom prst="rect">
            <a:avLst/>
          </a:prstGeom>
          <a:solidFill>
            <a:schemeClr val="bg1"/>
          </a:solidFill>
          <a:ln>
            <a:solidFill>
              <a:schemeClr val="tx1"/>
            </a:solidFill>
            <a:prstDash val="dash"/>
          </a:ln>
        </p:spPr>
        <p:txBody>
          <a:bodyPr wrap="square" rtlCol="0">
            <a:spAutoFit/>
          </a:bodyPr>
          <a:lstStyle/>
          <a:p>
            <a:r>
              <a:rPr kumimoji="1" lang="ja-JP" altLang="en-US" sz="600" dirty="0"/>
              <a:t>環境基準値：１時間値の１日平均値が</a:t>
            </a:r>
            <a:r>
              <a:rPr kumimoji="1" lang="en-US" altLang="ja-JP" sz="600" dirty="0"/>
              <a:t>0 10 mg/m</a:t>
            </a:r>
            <a:r>
              <a:rPr kumimoji="1" lang="en-US" altLang="ja-JP" sz="600" baseline="30000" dirty="0"/>
              <a:t>3</a:t>
            </a:r>
            <a:r>
              <a:rPr kumimoji="1" lang="ja-JP" altLang="en-US" sz="600" dirty="0"/>
              <a:t>以下であり、かつ１時間値が</a:t>
            </a:r>
            <a:r>
              <a:rPr kumimoji="1" lang="en-US" altLang="ja-JP" sz="600" dirty="0"/>
              <a:t>0 20 mg/ m</a:t>
            </a:r>
            <a:r>
              <a:rPr kumimoji="1" lang="en-US" altLang="ja-JP" sz="600" baseline="30000" dirty="0"/>
              <a:t>3</a:t>
            </a:r>
            <a:r>
              <a:rPr kumimoji="1" lang="ja-JP" altLang="en-US" sz="600" dirty="0"/>
              <a:t>以下</a:t>
            </a:r>
            <a:endParaRPr kumimoji="1" lang="en-US" altLang="ja-JP" sz="600" dirty="0"/>
          </a:p>
          <a:p>
            <a:r>
              <a:rPr kumimoji="1" lang="ja-JP" altLang="en-US" sz="600" dirty="0"/>
              <a:t>長期的評価：年間の１日平均値のうち、高い方から２％の範囲にあるものを除外した後の最高値で評価。</a:t>
            </a:r>
          </a:p>
          <a:p>
            <a:r>
              <a:rPr kumimoji="1" lang="ja-JP" altLang="en-US" sz="600" dirty="0"/>
              <a:t>　　　　　　ただし、１日平均値について環境基準を超える日が２日以上連続した場合は、環境基準未達成。</a:t>
            </a:r>
            <a:endParaRPr kumimoji="1" lang="en-US" altLang="ja-JP" sz="600" dirty="0"/>
          </a:p>
          <a:p>
            <a:r>
              <a:rPr kumimoji="1" lang="ja-JP" altLang="en-US" sz="600" dirty="0"/>
              <a:t>短期的評価：</a:t>
            </a:r>
            <a:r>
              <a:rPr lang="ja-JP" altLang="en-US" sz="600" dirty="0"/>
              <a:t>測定を行った日の１時間値または１日平均値について評価。</a:t>
            </a:r>
            <a:endParaRPr kumimoji="1" lang="ja-JP" altLang="en-US" sz="600" dirty="0"/>
          </a:p>
        </p:txBody>
      </p:sp>
      <p:sp>
        <p:nvSpPr>
          <p:cNvPr id="24" name="テキスト ボックス 23">
            <a:extLst>
              <a:ext uri="{FF2B5EF4-FFF2-40B4-BE49-F238E27FC236}">
                <a16:creationId xmlns:a16="http://schemas.microsoft.com/office/drawing/2014/main" id="{B9031E7A-D93F-4442-9EA2-AA52257D895E}"/>
              </a:ext>
            </a:extLst>
          </p:cNvPr>
          <p:cNvSpPr txBox="1"/>
          <p:nvPr/>
        </p:nvSpPr>
        <p:spPr>
          <a:xfrm>
            <a:off x="870036" y="6411080"/>
            <a:ext cx="3870699" cy="369332"/>
          </a:xfrm>
          <a:prstGeom prst="rect">
            <a:avLst/>
          </a:prstGeom>
          <a:solidFill>
            <a:schemeClr val="bg1"/>
          </a:solidFill>
          <a:ln>
            <a:solidFill>
              <a:schemeClr val="tx1"/>
            </a:solidFill>
            <a:prstDash val="dash"/>
          </a:ln>
        </p:spPr>
        <p:txBody>
          <a:bodyPr wrap="square" rtlCol="0">
            <a:spAutoFit/>
          </a:bodyPr>
          <a:lstStyle/>
          <a:p>
            <a:r>
              <a:rPr kumimoji="1" lang="ja-JP" altLang="en-US" sz="600" dirty="0"/>
              <a:t>環境基準値：１年平均値が</a:t>
            </a:r>
            <a:r>
              <a:rPr kumimoji="1" lang="en-US" altLang="ja-JP" sz="600" dirty="0"/>
              <a:t>15μg</a:t>
            </a:r>
            <a:r>
              <a:rPr kumimoji="1" lang="ja-JP" altLang="en-US" sz="600" dirty="0"/>
              <a:t>／</a:t>
            </a:r>
            <a:r>
              <a:rPr kumimoji="1" lang="en-US" altLang="ja-JP" sz="600" dirty="0"/>
              <a:t> m</a:t>
            </a:r>
            <a:r>
              <a:rPr kumimoji="1" lang="en-US" altLang="ja-JP" sz="600" baseline="30000" dirty="0"/>
              <a:t>3</a:t>
            </a:r>
            <a:r>
              <a:rPr kumimoji="1" lang="ja-JP" altLang="en-US" sz="600" dirty="0"/>
              <a:t>以下であり、かつ、１日平均値が</a:t>
            </a:r>
            <a:r>
              <a:rPr kumimoji="1" lang="en-US" altLang="ja-JP" sz="600" dirty="0"/>
              <a:t>35μg</a:t>
            </a:r>
            <a:r>
              <a:rPr kumimoji="1" lang="ja-JP" altLang="en-US" sz="600" dirty="0"/>
              <a:t>／</a:t>
            </a:r>
            <a:r>
              <a:rPr kumimoji="1" lang="en-US" altLang="ja-JP" sz="600" dirty="0"/>
              <a:t> m</a:t>
            </a:r>
            <a:r>
              <a:rPr kumimoji="1" lang="en-US" altLang="ja-JP" sz="600" baseline="30000" dirty="0"/>
              <a:t>3</a:t>
            </a:r>
            <a:r>
              <a:rPr kumimoji="1" lang="ja-JP" altLang="en-US" sz="600" dirty="0"/>
              <a:t>以下</a:t>
            </a:r>
            <a:endParaRPr kumimoji="1" lang="en-US" altLang="ja-JP" sz="600" dirty="0"/>
          </a:p>
          <a:p>
            <a:r>
              <a:rPr kumimoji="1" lang="ja-JP" altLang="en-US" sz="600" dirty="0"/>
              <a:t>年平均値：欠測日を除く</a:t>
            </a:r>
            <a:r>
              <a:rPr kumimoji="1" lang="en-US" altLang="ja-JP" sz="600" dirty="0"/>
              <a:t>1</a:t>
            </a:r>
            <a:r>
              <a:rPr kumimoji="1" lang="ja-JP" altLang="en-US" sz="600" dirty="0"/>
              <a:t>年間に測定されたすべての日平均値の総和を測定日数で割った値</a:t>
            </a:r>
          </a:p>
          <a:p>
            <a:r>
              <a:rPr kumimoji="1" lang="ja-JP" altLang="en-US" sz="600" dirty="0"/>
              <a:t>日平均値：年間における１日平均値のうち、低い方から</a:t>
            </a:r>
            <a:r>
              <a:rPr kumimoji="1" lang="en-US" altLang="ja-JP" sz="600" dirty="0"/>
              <a:t>98</a:t>
            </a:r>
            <a:r>
              <a:rPr kumimoji="1" lang="ja-JP" altLang="en-US" sz="600" dirty="0"/>
              <a:t>％に相当するもの（１日平均値の年間</a:t>
            </a:r>
            <a:r>
              <a:rPr kumimoji="1" lang="en-US" altLang="ja-JP" sz="600" dirty="0"/>
              <a:t>98</a:t>
            </a:r>
            <a:r>
              <a:rPr kumimoji="1" lang="ja-JP" altLang="en-US" sz="600" dirty="0"/>
              <a:t>％値） </a:t>
            </a:r>
          </a:p>
        </p:txBody>
      </p:sp>
      <p:sp>
        <p:nvSpPr>
          <p:cNvPr id="16" name="コンテンツ プレースホルダー 2">
            <a:extLst>
              <a:ext uri="{FF2B5EF4-FFF2-40B4-BE49-F238E27FC236}">
                <a16:creationId xmlns:a16="http://schemas.microsoft.com/office/drawing/2014/main" id="{B35188EC-8A06-409D-AE32-B5B5E8ACEEC1}"/>
              </a:ext>
            </a:extLst>
          </p:cNvPr>
          <p:cNvSpPr>
            <a:spLocks noGrp="1"/>
          </p:cNvSpPr>
          <p:nvPr>
            <p:ph idx="1"/>
          </p:nvPr>
        </p:nvSpPr>
        <p:spPr>
          <a:xfrm>
            <a:off x="1700234" y="3493631"/>
            <a:ext cx="2405184" cy="703546"/>
          </a:xfrm>
        </p:spPr>
        <p:txBody>
          <a:bodyPr>
            <a:normAutofit/>
          </a:bodyPr>
          <a:lstStyle/>
          <a:p>
            <a:pPr marL="0" indent="0">
              <a:buNone/>
            </a:pPr>
            <a:r>
              <a:rPr lang="en-US" altLang="ja-JP" sz="1050" dirty="0">
                <a:latin typeface="BIZ UDPゴシック" panose="020B0400000000000000" pitchFamily="50" charset="-128"/>
                <a:ea typeface="BIZ UDPゴシック" panose="020B0400000000000000" pitchFamily="50" charset="-128"/>
              </a:rPr>
              <a:t>SPM</a:t>
            </a:r>
            <a:r>
              <a:rPr lang="ja-JP" altLang="en-US" sz="1050" dirty="0">
                <a:latin typeface="BIZ UDPゴシック" panose="020B0400000000000000" pitchFamily="50" charset="-128"/>
                <a:ea typeface="BIZ UDPゴシック" panose="020B0400000000000000" pitchFamily="50" charset="-128"/>
              </a:rPr>
              <a:t>の環境基準達成率の推移</a:t>
            </a:r>
            <a:endParaRPr kumimoji="1" lang="ja-JP" altLang="en-US" sz="105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50287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74BFBFB-26F8-42A9-9F3B-8889D458A9E1}"/>
              </a:ext>
            </a:extLst>
          </p:cNvPr>
          <p:cNvSpPr>
            <a:spLocks noGrp="1"/>
          </p:cNvSpPr>
          <p:nvPr>
            <p:ph type="title"/>
          </p:nvPr>
        </p:nvSpPr>
        <p:spPr>
          <a:xfrm>
            <a:off x="1083470" y="609600"/>
            <a:ext cx="8199988" cy="752058"/>
          </a:xfrm>
        </p:spPr>
        <p:txBody>
          <a:bodyPr>
            <a:normAutofit fontScale="90000"/>
          </a:bodyPr>
          <a:lstStyle/>
          <a:p>
            <a:r>
              <a:rPr lang="en-US" altLang="ja-JP" sz="2400" dirty="0">
                <a:latin typeface="BIZ UDPゴシック" panose="020B0400000000000000" pitchFamily="50" charset="-128"/>
                <a:ea typeface="BIZ UDPゴシック" panose="020B0400000000000000" pitchFamily="50" charset="-128"/>
              </a:rPr>
              <a:t>VOC</a:t>
            </a:r>
            <a:r>
              <a:rPr lang="ja-JP" altLang="en-US" sz="2400" dirty="0">
                <a:latin typeface="BIZ UDPゴシック" panose="020B0400000000000000" pitchFamily="50" charset="-128"/>
                <a:ea typeface="BIZ UDPゴシック" panose="020B0400000000000000" pitchFamily="50" charset="-128"/>
              </a:rPr>
              <a:t>が関係する大気濃度の状況④</a:t>
            </a:r>
            <a:r>
              <a:rPr lang="en-US" altLang="ja-JP" sz="2400" dirty="0">
                <a:latin typeface="BIZ UDPゴシック" panose="020B0400000000000000" pitchFamily="50" charset="-128"/>
                <a:ea typeface="BIZ UDPゴシック" panose="020B0400000000000000" pitchFamily="50" charset="-128"/>
              </a:rPr>
              <a:t/>
            </a:r>
            <a:br>
              <a:rPr lang="en-US" altLang="ja-JP" sz="2400" dirty="0">
                <a:latin typeface="BIZ UDPゴシック" panose="020B0400000000000000" pitchFamily="50" charset="-128"/>
                <a:ea typeface="BIZ UDPゴシック" panose="020B0400000000000000" pitchFamily="50" charset="-128"/>
              </a:rPr>
            </a:br>
            <a:r>
              <a:rPr lang="ja-JP" altLang="en-US" sz="2200" dirty="0">
                <a:latin typeface="BIZ UDPゴシック" panose="020B0400000000000000" pitchFamily="50" charset="-128"/>
                <a:ea typeface="BIZ UDPゴシック" panose="020B0400000000000000" pitchFamily="50" charset="-128"/>
              </a:rPr>
              <a:t>　</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光化学スモッグによる健康被害</a:t>
            </a:r>
            <a:r>
              <a:rPr lang="en-US" altLang="ja-JP" sz="2200" dirty="0">
                <a:latin typeface="BIZ UDPゴシック" panose="020B0400000000000000" pitchFamily="50" charset="-128"/>
                <a:ea typeface="BIZ UDPゴシック" panose="020B0400000000000000" pitchFamily="50" charset="-128"/>
              </a:rPr>
              <a:t>】</a:t>
            </a:r>
            <a:endParaRPr kumimoji="1" lang="ja-JP" altLang="en-US" sz="2200" dirty="0">
              <a:latin typeface="BIZ UDPゴシック" panose="020B0400000000000000" pitchFamily="50" charset="-128"/>
              <a:ea typeface="BIZ UDPゴシック" panose="020B0400000000000000" pitchFamily="50" charset="-128"/>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コンテンツ プレースホルダー 2">
            <a:extLst>
              <a:ext uri="{FF2B5EF4-FFF2-40B4-BE49-F238E27FC236}">
                <a16:creationId xmlns:a16="http://schemas.microsoft.com/office/drawing/2014/main" id="{04A52628-AFF4-486D-A8DB-4C9B2067FF46}"/>
              </a:ext>
            </a:extLst>
          </p:cNvPr>
          <p:cNvSpPr>
            <a:spLocks noGrp="1"/>
          </p:cNvSpPr>
          <p:nvPr>
            <p:ph idx="1"/>
          </p:nvPr>
        </p:nvSpPr>
        <p:spPr>
          <a:xfrm>
            <a:off x="1083469" y="2002637"/>
            <a:ext cx="6984793" cy="4530392"/>
          </a:xfrm>
        </p:spPr>
        <p:txBody>
          <a:bodyPr>
            <a:normAutofit/>
          </a:bodyPr>
          <a:lstStyle/>
          <a:p>
            <a:pPr marL="0" indent="0">
              <a:buNone/>
            </a:pP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大阪府内</a:t>
            </a:r>
            <a:r>
              <a:rPr kumimoji="1" lang="en-US" altLang="ja-JP" dirty="0">
                <a:latin typeface="BIZ UDPゴシック" panose="020B0400000000000000" pitchFamily="50" charset="-128"/>
                <a:ea typeface="BIZ UDPゴシック" panose="020B0400000000000000" pitchFamily="50" charset="-128"/>
              </a:rPr>
              <a:t>】</a:t>
            </a:r>
          </a:p>
          <a:p>
            <a:pPr marL="0" indent="0">
              <a:buNone/>
            </a:pPr>
            <a:endParaRPr lang="en-US" altLang="ja-JP" dirty="0">
              <a:latin typeface="BIZ UDPゴシック" panose="020B0400000000000000" pitchFamily="50" charset="-128"/>
              <a:ea typeface="BIZ UDPゴシック" panose="020B0400000000000000" pitchFamily="50" charset="-128"/>
            </a:endParaRPr>
          </a:p>
          <a:p>
            <a:pPr marL="0" indent="0">
              <a:buNone/>
            </a:pPr>
            <a:endParaRPr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lang="en-US" altLang="ja-JP" dirty="0">
              <a:latin typeface="BIZ UDPゴシック" panose="020B0400000000000000" pitchFamily="50" charset="-128"/>
              <a:ea typeface="BIZ UDPゴシック" panose="020B0400000000000000" pitchFamily="50" charset="-128"/>
            </a:endParaRPr>
          </a:p>
          <a:p>
            <a:pPr marL="0" indent="0">
              <a:buNone/>
            </a:pP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（参考）</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全国</a:t>
            </a:r>
            <a:r>
              <a:rPr lang="en-US" altLang="ja-JP" dirty="0">
                <a:latin typeface="BIZ UDPゴシック" panose="020B0400000000000000" pitchFamily="50" charset="-128"/>
                <a:ea typeface="BIZ UDPゴシック" panose="020B0400000000000000" pitchFamily="50" charset="-128"/>
              </a:rPr>
              <a:t>】</a:t>
            </a:r>
          </a:p>
          <a:p>
            <a:pPr marL="0" indent="0">
              <a:buNone/>
            </a:pPr>
            <a:endParaRPr kumimoji="1" lang="ja-JP" altLang="en-US" dirty="0">
              <a:latin typeface="BIZ UDPゴシック" panose="020B0400000000000000" pitchFamily="50" charset="-128"/>
              <a:ea typeface="BIZ UDPゴシック" panose="020B0400000000000000" pitchFamily="50" charset="-128"/>
            </a:endParaRPr>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表 4">
            <a:extLst>
              <a:ext uri="{FF2B5EF4-FFF2-40B4-BE49-F238E27FC236}">
                <a16:creationId xmlns:a16="http://schemas.microsoft.com/office/drawing/2014/main" id="{1D889C9E-6A0A-49C7-A004-B0FFAB808FCF}"/>
              </a:ext>
            </a:extLst>
          </p:cNvPr>
          <p:cNvGraphicFramePr>
            <a:graphicFrameLocks noGrp="1"/>
          </p:cNvGraphicFramePr>
          <p:nvPr>
            <p:extLst>
              <p:ext uri="{D42A27DB-BD31-4B8C-83A1-F6EECF244321}">
                <p14:modId xmlns:p14="http://schemas.microsoft.com/office/powerpoint/2010/main" val="3932399289"/>
              </p:ext>
            </p:extLst>
          </p:nvPr>
        </p:nvGraphicFramePr>
        <p:xfrm>
          <a:off x="1391323" y="2496969"/>
          <a:ext cx="7431205" cy="1097280"/>
        </p:xfrm>
        <a:graphic>
          <a:graphicData uri="http://schemas.openxmlformats.org/drawingml/2006/table">
            <a:tbl>
              <a:tblPr firstRow="1" firstCol="1">
                <a:tableStyleId>{21E4AEA4-8DFA-4A89-87EB-49C32662AFE0}</a:tableStyleId>
              </a:tblPr>
              <a:tblGrid>
                <a:gridCol w="1657360">
                  <a:extLst>
                    <a:ext uri="{9D8B030D-6E8A-4147-A177-3AD203B41FA5}">
                      <a16:colId xmlns:a16="http://schemas.microsoft.com/office/drawing/2014/main" val="1689281363"/>
                    </a:ext>
                  </a:extLst>
                </a:gridCol>
                <a:gridCol w="524895">
                  <a:extLst>
                    <a:ext uri="{9D8B030D-6E8A-4147-A177-3AD203B41FA5}">
                      <a16:colId xmlns:a16="http://schemas.microsoft.com/office/drawing/2014/main" val="2454564420"/>
                    </a:ext>
                  </a:extLst>
                </a:gridCol>
                <a:gridCol w="524895">
                  <a:extLst>
                    <a:ext uri="{9D8B030D-6E8A-4147-A177-3AD203B41FA5}">
                      <a16:colId xmlns:a16="http://schemas.microsoft.com/office/drawing/2014/main" val="2055057373"/>
                    </a:ext>
                  </a:extLst>
                </a:gridCol>
                <a:gridCol w="524895">
                  <a:extLst>
                    <a:ext uri="{9D8B030D-6E8A-4147-A177-3AD203B41FA5}">
                      <a16:colId xmlns:a16="http://schemas.microsoft.com/office/drawing/2014/main" val="1312101828"/>
                    </a:ext>
                  </a:extLst>
                </a:gridCol>
                <a:gridCol w="524895">
                  <a:extLst>
                    <a:ext uri="{9D8B030D-6E8A-4147-A177-3AD203B41FA5}">
                      <a16:colId xmlns:a16="http://schemas.microsoft.com/office/drawing/2014/main" val="2362959276"/>
                    </a:ext>
                  </a:extLst>
                </a:gridCol>
                <a:gridCol w="524895">
                  <a:extLst>
                    <a:ext uri="{9D8B030D-6E8A-4147-A177-3AD203B41FA5}">
                      <a16:colId xmlns:a16="http://schemas.microsoft.com/office/drawing/2014/main" val="124617720"/>
                    </a:ext>
                  </a:extLst>
                </a:gridCol>
                <a:gridCol w="524895">
                  <a:extLst>
                    <a:ext uri="{9D8B030D-6E8A-4147-A177-3AD203B41FA5}">
                      <a16:colId xmlns:a16="http://schemas.microsoft.com/office/drawing/2014/main" val="2635060866"/>
                    </a:ext>
                  </a:extLst>
                </a:gridCol>
                <a:gridCol w="524895">
                  <a:extLst>
                    <a:ext uri="{9D8B030D-6E8A-4147-A177-3AD203B41FA5}">
                      <a16:colId xmlns:a16="http://schemas.microsoft.com/office/drawing/2014/main" val="2813131205"/>
                    </a:ext>
                  </a:extLst>
                </a:gridCol>
                <a:gridCol w="524895">
                  <a:extLst>
                    <a:ext uri="{9D8B030D-6E8A-4147-A177-3AD203B41FA5}">
                      <a16:colId xmlns:a16="http://schemas.microsoft.com/office/drawing/2014/main" val="70027391"/>
                    </a:ext>
                  </a:extLst>
                </a:gridCol>
                <a:gridCol w="524895">
                  <a:extLst>
                    <a:ext uri="{9D8B030D-6E8A-4147-A177-3AD203B41FA5}">
                      <a16:colId xmlns:a16="http://schemas.microsoft.com/office/drawing/2014/main" val="2984198343"/>
                    </a:ext>
                  </a:extLst>
                </a:gridCol>
                <a:gridCol w="524895">
                  <a:extLst>
                    <a:ext uri="{9D8B030D-6E8A-4147-A177-3AD203B41FA5}">
                      <a16:colId xmlns:a16="http://schemas.microsoft.com/office/drawing/2014/main" val="2903970482"/>
                    </a:ext>
                  </a:extLst>
                </a:gridCol>
                <a:gridCol w="524895">
                  <a:extLst>
                    <a:ext uri="{9D8B030D-6E8A-4147-A177-3AD203B41FA5}">
                      <a16:colId xmlns:a16="http://schemas.microsoft.com/office/drawing/2014/main" val="2544133686"/>
                    </a:ext>
                  </a:extLst>
                </a:gridCol>
              </a:tblGrid>
              <a:tr h="171450">
                <a:tc>
                  <a:txBody>
                    <a:bodyPr/>
                    <a:lstStyle/>
                    <a:p>
                      <a:pPr algn="ctr" fontAlgn="ctr">
                        <a:lnSpc>
                          <a:spcPct val="150000"/>
                        </a:lnSpc>
                      </a:pPr>
                      <a:r>
                        <a:rPr lang="ja-JP" altLang="en-US" sz="1200" u="none" strike="noStrike" dirty="0">
                          <a:effectLst/>
                          <a:latin typeface="BIZ UDPゴシック" panose="020B0400000000000000" pitchFamily="50" charset="-128"/>
                          <a:ea typeface="BIZ UDPゴシック" panose="020B0400000000000000" pitchFamily="50" charset="-128"/>
                        </a:rPr>
                        <a:t>年　　　度</a:t>
                      </a: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H21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H22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H23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H24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H25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H26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H27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H28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H29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H30 </a:t>
                      </a:r>
                      <a:endParaRPr lang="en-US" altLang="ja-JP" sz="1200" b="0" i="0" u="none" strike="noStrike" dirty="0">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b="0" i="0" u="none" strike="noStrike" dirty="0">
                          <a:effectLst/>
                          <a:latin typeface="BIZ UDPゴシック" panose="020B0400000000000000" pitchFamily="50" charset="-128"/>
                          <a:ea typeface="BIZ UDPゴシック" panose="020B0400000000000000" pitchFamily="50" charset="-128"/>
                        </a:rPr>
                        <a:t>R</a:t>
                      </a:r>
                      <a:r>
                        <a:rPr lang="ja-JP" altLang="en-US" sz="1200" b="0" i="0" u="none" strike="noStrike" dirty="0">
                          <a:effectLst/>
                          <a:latin typeface="BIZ UDPゴシック" panose="020B0400000000000000" pitchFamily="50" charset="-128"/>
                          <a:ea typeface="BIZ UDPゴシック" panose="020B0400000000000000" pitchFamily="50" charset="-128"/>
                        </a:rPr>
                        <a:t>１</a:t>
                      </a:r>
                      <a:endParaRPr lang="en-US" altLang="ja-JP" sz="1200" b="0" i="0" u="none" strike="noStrike" dirty="0">
                        <a:effectLst/>
                        <a:latin typeface="BIZ UDPゴシック" panose="020B0400000000000000" pitchFamily="50" charset="-128"/>
                        <a:ea typeface="BIZ UDPゴシック" panose="020B0400000000000000" pitchFamily="50" charset="-128"/>
                      </a:endParaRPr>
                    </a:p>
                  </a:txBody>
                  <a:tcPr marL="9525" marR="9525" marT="0" marB="0" anchor="ctr" anchorCtr="1"/>
                </a:tc>
                <a:extLst>
                  <a:ext uri="{0D108BD9-81ED-4DB2-BD59-A6C34878D82A}">
                    <a16:rowId xmlns:a16="http://schemas.microsoft.com/office/drawing/2014/main" val="4095094335"/>
                  </a:ext>
                </a:extLst>
              </a:tr>
              <a:tr h="171450">
                <a:tc>
                  <a:txBody>
                    <a:bodyPr/>
                    <a:lstStyle/>
                    <a:p>
                      <a:pPr algn="ctr" fontAlgn="ctr">
                        <a:lnSpc>
                          <a:spcPct val="150000"/>
                        </a:lnSpc>
                      </a:pPr>
                      <a:r>
                        <a:rPr lang="zh-TW" altLang="en-US" sz="1200" u="none" strike="noStrike" dirty="0">
                          <a:effectLst/>
                          <a:latin typeface="BIZ UDPゴシック" panose="020B0400000000000000" pitchFamily="50" charset="-128"/>
                          <a:ea typeface="BIZ UDPゴシック" panose="020B0400000000000000" pitchFamily="50" charset="-128"/>
                        </a:rPr>
                        <a:t>予　報（回）</a:t>
                      </a:r>
                      <a:endParaRPr lang="zh-TW"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15</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17</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4</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7</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13</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5</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12</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9</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2</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9</a:t>
                      </a:r>
                      <a:endParaRPr lang="en-US" altLang="ja-JP" sz="1200" b="0" i="0" u="none" strike="noStrike" dirty="0">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b="0" i="0" u="none" strike="noStrike" dirty="0">
                          <a:effectLst/>
                          <a:latin typeface="BIZ UDPゴシック" panose="020B0400000000000000" pitchFamily="50" charset="-128"/>
                          <a:ea typeface="BIZ UDPゴシック" panose="020B0400000000000000" pitchFamily="50" charset="-128"/>
                        </a:rPr>
                        <a:t>5</a:t>
                      </a:r>
                    </a:p>
                  </a:txBody>
                  <a:tcPr marL="9525" marR="9525" marT="0" marB="0" anchor="ctr" anchorCtr="1"/>
                </a:tc>
                <a:extLst>
                  <a:ext uri="{0D108BD9-81ED-4DB2-BD59-A6C34878D82A}">
                    <a16:rowId xmlns:a16="http://schemas.microsoft.com/office/drawing/2014/main" val="1070418298"/>
                  </a:ext>
                </a:extLst>
              </a:tr>
              <a:tr h="171450">
                <a:tc>
                  <a:txBody>
                    <a:bodyPr/>
                    <a:lstStyle/>
                    <a:p>
                      <a:pPr algn="ctr" fontAlgn="ctr">
                        <a:lnSpc>
                          <a:spcPct val="150000"/>
                        </a:lnSpc>
                      </a:pPr>
                      <a:r>
                        <a:rPr lang="zh-TW" altLang="en-US" sz="1200" u="none" strike="noStrike" dirty="0">
                          <a:effectLst/>
                          <a:latin typeface="BIZ UDPゴシック" panose="020B0400000000000000" pitchFamily="50" charset="-128"/>
                          <a:ea typeface="BIZ UDPゴシック" panose="020B0400000000000000" pitchFamily="50" charset="-128"/>
                        </a:rPr>
                        <a:t>注意報（回）</a:t>
                      </a:r>
                      <a:endParaRPr lang="zh-TW"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13</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12</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4</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4</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7</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3</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11</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7</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1</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5</a:t>
                      </a:r>
                      <a:endParaRPr lang="en-US" altLang="ja-JP" sz="1200" b="0" i="0" u="none" strike="noStrike" dirty="0">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b="0" i="0" u="none" strike="noStrike" dirty="0">
                          <a:effectLst/>
                          <a:latin typeface="BIZ UDPゴシック" panose="020B0400000000000000" pitchFamily="50" charset="-128"/>
                          <a:ea typeface="BIZ UDPゴシック" panose="020B0400000000000000" pitchFamily="50" charset="-128"/>
                        </a:rPr>
                        <a:t>5</a:t>
                      </a:r>
                    </a:p>
                  </a:txBody>
                  <a:tcPr marL="9525" marR="9525" marT="0" marB="0" anchor="ctr" anchorCtr="1"/>
                </a:tc>
                <a:extLst>
                  <a:ext uri="{0D108BD9-81ED-4DB2-BD59-A6C34878D82A}">
                    <a16:rowId xmlns:a16="http://schemas.microsoft.com/office/drawing/2014/main" val="639488882"/>
                  </a:ext>
                </a:extLst>
              </a:tr>
              <a:tr h="171450">
                <a:tc>
                  <a:txBody>
                    <a:bodyPr/>
                    <a:lstStyle/>
                    <a:p>
                      <a:pPr algn="ctr" fontAlgn="ctr">
                        <a:lnSpc>
                          <a:spcPct val="150000"/>
                        </a:lnSpc>
                      </a:pPr>
                      <a:r>
                        <a:rPr lang="ja-JP" altLang="en-US" sz="1200" u="none" strike="noStrike" dirty="0">
                          <a:effectLst/>
                          <a:latin typeface="BIZ UDPゴシック" panose="020B0400000000000000" pitchFamily="50" charset="-128"/>
                          <a:ea typeface="BIZ UDPゴシック" panose="020B0400000000000000" pitchFamily="50" charset="-128"/>
                        </a:rPr>
                        <a:t>被害届出人数（人）</a:t>
                      </a:r>
                      <a:endParaRPr lang="zh-CN"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0</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1</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0</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6</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0</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7</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0</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0</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a:effectLst/>
                          <a:latin typeface="BIZ UDPゴシック" panose="020B0400000000000000" pitchFamily="50" charset="-128"/>
                          <a:ea typeface="BIZ UDPゴシック" panose="020B0400000000000000" pitchFamily="50" charset="-128"/>
                        </a:rPr>
                        <a:t>0</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0</a:t>
                      </a:r>
                      <a:endParaRPr lang="en-US" altLang="ja-JP" sz="1200" b="0" i="0" u="none" strike="noStrike" dirty="0">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ctr">
                        <a:lnSpc>
                          <a:spcPct val="150000"/>
                        </a:lnSpc>
                      </a:pPr>
                      <a:r>
                        <a:rPr lang="en-US" altLang="ja-JP" sz="1200" b="0" i="0" u="none" strike="noStrike" dirty="0">
                          <a:effectLst/>
                          <a:latin typeface="BIZ UDPゴシック" panose="020B0400000000000000" pitchFamily="50" charset="-128"/>
                          <a:ea typeface="BIZ UDPゴシック" panose="020B0400000000000000" pitchFamily="50" charset="-128"/>
                        </a:rPr>
                        <a:t>0</a:t>
                      </a:r>
                    </a:p>
                  </a:txBody>
                  <a:tcPr marL="9525" marR="9525" marT="0" marB="0" anchor="ctr" anchorCtr="1"/>
                </a:tc>
                <a:extLst>
                  <a:ext uri="{0D108BD9-81ED-4DB2-BD59-A6C34878D82A}">
                    <a16:rowId xmlns:a16="http://schemas.microsoft.com/office/drawing/2014/main" val="2859101026"/>
                  </a:ext>
                </a:extLst>
              </a:tr>
            </a:tbl>
          </a:graphicData>
        </a:graphic>
      </p:graphicFrame>
      <p:graphicFrame>
        <p:nvGraphicFramePr>
          <p:cNvPr id="12" name="表 11">
            <a:extLst>
              <a:ext uri="{FF2B5EF4-FFF2-40B4-BE49-F238E27FC236}">
                <a16:creationId xmlns:a16="http://schemas.microsoft.com/office/drawing/2014/main" id="{63FFEA4D-EBC4-4D3A-8C34-60D35B18379D}"/>
              </a:ext>
            </a:extLst>
          </p:cNvPr>
          <p:cNvGraphicFramePr>
            <a:graphicFrameLocks noGrp="1"/>
          </p:cNvGraphicFramePr>
          <p:nvPr>
            <p:extLst>
              <p:ext uri="{D42A27DB-BD31-4B8C-83A1-F6EECF244321}">
                <p14:modId xmlns:p14="http://schemas.microsoft.com/office/powerpoint/2010/main" val="3490612735"/>
              </p:ext>
            </p:extLst>
          </p:nvPr>
        </p:nvGraphicFramePr>
        <p:xfrm>
          <a:off x="1391322" y="5210959"/>
          <a:ext cx="6984793" cy="1061805"/>
        </p:xfrm>
        <a:graphic>
          <a:graphicData uri="http://schemas.openxmlformats.org/drawingml/2006/table">
            <a:tbl>
              <a:tblPr firstRow="1" firstCol="1">
                <a:tableStyleId>{21E4AEA4-8DFA-4A89-87EB-49C32662AFE0}</a:tableStyleId>
              </a:tblPr>
              <a:tblGrid>
                <a:gridCol w="1676193">
                  <a:extLst>
                    <a:ext uri="{9D8B030D-6E8A-4147-A177-3AD203B41FA5}">
                      <a16:colId xmlns:a16="http://schemas.microsoft.com/office/drawing/2014/main" val="1689281363"/>
                    </a:ext>
                  </a:extLst>
                </a:gridCol>
                <a:gridCol w="530860">
                  <a:extLst>
                    <a:ext uri="{9D8B030D-6E8A-4147-A177-3AD203B41FA5}">
                      <a16:colId xmlns:a16="http://schemas.microsoft.com/office/drawing/2014/main" val="2454564420"/>
                    </a:ext>
                  </a:extLst>
                </a:gridCol>
                <a:gridCol w="530860">
                  <a:extLst>
                    <a:ext uri="{9D8B030D-6E8A-4147-A177-3AD203B41FA5}">
                      <a16:colId xmlns:a16="http://schemas.microsoft.com/office/drawing/2014/main" val="2055057373"/>
                    </a:ext>
                  </a:extLst>
                </a:gridCol>
                <a:gridCol w="530860">
                  <a:extLst>
                    <a:ext uri="{9D8B030D-6E8A-4147-A177-3AD203B41FA5}">
                      <a16:colId xmlns:a16="http://schemas.microsoft.com/office/drawing/2014/main" val="1312101828"/>
                    </a:ext>
                  </a:extLst>
                </a:gridCol>
                <a:gridCol w="530860">
                  <a:extLst>
                    <a:ext uri="{9D8B030D-6E8A-4147-A177-3AD203B41FA5}">
                      <a16:colId xmlns:a16="http://schemas.microsoft.com/office/drawing/2014/main" val="2362959276"/>
                    </a:ext>
                  </a:extLst>
                </a:gridCol>
                <a:gridCol w="530860">
                  <a:extLst>
                    <a:ext uri="{9D8B030D-6E8A-4147-A177-3AD203B41FA5}">
                      <a16:colId xmlns:a16="http://schemas.microsoft.com/office/drawing/2014/main" val="124617720"/>
                    </a:ext>
                  </a:extLst>
                </a:gridCol>
                <a:gridCol w="530860">
                  <a:extLst>
                    <a:ext uri="{9D8B030D-6E8A-4147-A177-3AD203B41FA5}">
                      <a16:colId xmlns:a16="http://schemas.microsoft.com/office/drawing/2014/main" val="2635060866"/>
                    </a:ext>
                  </a:extLst>
                </a:gridCol>
                <a:gridCol w="530860">
                  <a:extLst>
                    <a:ext uri="{9D8B030D-6E8A-4147-A177-3AD203B41FA5}">
                      <a16:colId xmlns:a16="http://schemas.microsoft.com/office/drawing/2014/main" val="2813131205"/>
                    </a:ext>
                  </a:extLst>
                </a:gridCol>
                <a:gridCol w="530860">
                  <a:extLst>
                    <a:ext uri="{9D8B030D-6E8A-4147-A177-3AD203B41FA5}">
                      <a16:colId xmlns:a16="http://schemas.microsoft.com/office/drawing/2014/main" val="70027391"/>
                    </a:ext>
                  </a:extLst>
                </a:gridCol>
                <a:gridCol w="530860">
                  <a:extLst>
                    <a:ext uri="{9D8B030D-6E8A-4147-A177-3AD203B41FA5}">
                      <a16:colId xmlns:a16="http://schemas.microsoft.com/office/drawing/2014/main" val="2984198343"/>
                    </a:ext>
                  </a:extLst>
                </a:gridCol>
                <a:gridCol w="530860">
                  <a:extLst>
                    <a:ext uri="{9D8B030D-6E8A-4147-A177-3AD203B41FA5}">
                      <a16:colId xmlns:a16="http://schemas.microsoft.com/office/drawing/2014/main" val="2903970482"/>
                    </a:ext>
                  </a:extLst>
                </a:gridCol>
              </a:tblGrid>
              <a:tr h="353935">
                <a:tc>
                  <a:txBody>
                    <a:bodyPr/>
                    <a:lstStyle/>
                    <a:p>
                      <a:pPr algn="ctr" fontAlgn="ctr">
                        <a:lnSpc>
                          <a:spcPct val="150000"/>
                        </a:lnSpc>
                      </a:pPr>
                      <a:r>
                        <a:rPr lang="ja-JP" altLang="en-US" sz="1200" u="none" strike="noStrike" dirty="0">
                          <a:effectLst/>
                          <a:latin typeface="BIZ UDPゴシック" panose="020B0400000000000000" pitchFamily="50" charset="-128"/>
                          <a:ea typeface="BIZ UDPゴシック" panose="020B0400000000000000" pitchFamily="50" charset="-128"/>
                        </a:rPr>
                        <a:t>年　　　度</a:t>
                      </a: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H21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H22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H23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H24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H25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H26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H27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H28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H29 </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0" marB="0" anchor="ctr" anchorCtr="1"/>
                </a:tc>
                <a:tc>
                  <a:txBody>
                    <a:bodyPr/>
                    <a:lstStyle/>
                    <a:p>
                      <a:pPr algn="ctr" fontAlgn="b">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H30 </a:t>
                      </a:r>
                      <a:endParaRPr lang="en-US" altLang="ja-JP" sz="1200" b="0" i="0" u="none" strike="noStrike" dirty="0">
                        <a:effectLst/>
                        <a:latin typeface="BIZ UDPゴシック" panose="020B0400000000000000" pitchFamily="50" charset="-128"/>
                        <a:ea typeface="BIZ UDPゴシック" panose="020B0400000000000000" pitchFamily="50" charset="-128"/>
                      </a:endParaRPr>
                    </a:p>
                  </a:txBody>
                  <a:tcPr marL="9525" marR="9525" marT="0" marB="0" anchor="ctr" anchorCtr="1"/>
                </a:tc>
                <a:extLst>
                  <a:ext uri="{0D108BD9-81ED-4DB2-BD59-A6C34878D82A}">
                    <a16:rowId xmlns:a16="http://schemas.microsoft.com/office/drawing/2014/main" val="4095094335"/>
                  </a:ext>
                </a:extLst>
              </a:tr>
              <a:tr h="353935">
                <a:tc>
                  <a:txBody>
                    <a:bodyPr/>
                    <a:lstStyle/>
                    <a:p>
                      <a:pPr algn="ctr" fontAlgn="ctr">
                        <a:lnSpc>
                          <a:spcPct val="150000"/>
                        </a:lnSpc>
                      </a:pPr>
                      <a:r>
                        <a:rPr lang="zh-TW" altLang="en-US" sz="1200" u="none" strike="noStrike" dirty="0">
                          <a:effectLst/>
                          <a:latin typeface="BIZ UDPゴシック" panose="020B0400000000000000" pitchFamily="50" charset="-128"/>
                          <a:ea typeface="BIZ UDPゴシック" panose="020B0400000000000000" pitchFamily="50" charset="-128"/>
                        </a:rPr>
                        <a:t>注意報（</a:t>
                      </a:r>
                      <a:r>
                        <a:rPr lang="ja-JP" altLang="en-US" sz="1200" u="none" strike="noStrike" dirty="0">
                          <a:effectLst/>
                          <a:latin typeface="BIZ UDPゴシック" panose="020B0400000000000000" pitchFamily="50" charset="-128"/>
                          <a:ea typeface="BIZ UDPゴシック" panose="020B0400000000000000" pitchFamily="50" charset="-128"/>
                        </a:rPr>
                        <a:t>延べ日</a:t>
                      </a:r>
                      <a:r>
                        <a:rPr lang="zh-TW" altLang="en-US" sz="1200" u="none" strike="noStrike" dirty="0">
                          <a:effectLst/>
                          <a:latin typeface="BIZ UDPゴシック" panose="020B0400000000000000" pitchFamily="50" charset="-128"/>
                          <a:ea typeface="BIZ UDPゴシック" panose="020B0400000000000000" pitchFamily="50" charset="-128"/>
                        </a:rPr>
                        <a:t>）</a:t>
                      </a:r>
                      <a:endParaRPr lang="zh-TW"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123</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182</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81</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53</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106</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83</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101</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46</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87</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80</a:t>
                      </a:r>
                      <a:endParaRPr lang="en-US" altLang="ja-JP" sz="1200" b="0" i="0" u="none" strike="noStrike" dirty="0">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39488882"/>
                  </a:ext>
                </a:extLst>
              </a:tr>
              <a:tr h="353935">
                <a:tc>
                  <a:txBody>
                    <a:bodyPr/>
                    <a:lstStyle/>
                    <a:p>
                      <a:pPr algn="ctr" fontAlgn="ctr">
                        <a:lnSpc>
                          <a:spcPct val="150000"/>
                        </a:lnSpc>
                      </a:pPr>
                      <a:r>
                        <a:rPr lang="ja-JP" altLang="en-US" sz="1200" u="none" strike="noStrike" dirty="0">
                          <a:effectLst/>
                          <a:latin typeface="BIZ UDPゴシック" panose="020B0400000000000000" pitchFamily="50" charset="-128"/>
                          <a:ea typeface="BIZ UDPゴシック" panose="020B0400000000000000" pitchFamily="50" charset="-128"/>
                        </a:rPr>
                        <a:t>被害届出人数（人）</a:t>
                      </a:r>
                      <a:endParaRPr lang="zh-CN"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910</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128</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69</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80</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78</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33</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2</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46</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20</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lnSpc>
                          <a:spcPct val="150000"/>
                        </a:lnSpc>
                      </a:pPr>
                      <a:r>
                        <a:rPr lang="en-US" altLang="ja-JP" sz="1200" u="none" strike="noStrike" dirty="0">
                          <a:effectLst/>
                          <a:latin typeface="BIZ UDPゴシック" panose="020B0400000000000000" pitchFamily="50" charset="-128"/>
                          <a:ea typeface="BIZ UDPゴシック" panose="020B0400000000000000" pitchFamily="50" charset="-128"/>
                        </a:rPr>
                        <a:t>13</a:t>
                      </a:r>
                      <a:endParaRPr lang="en-US" altLang="ja-JP" sz="1200" b="0" i="0" u="none" strike="noStrike" dirty="0">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2859101026"/>
                  </a:ext>
                </a:extLst>
              </a:tr>
            </a:tbl>
          </a:graphicData>
        </a:graphic>
      </p:graphicFrame>
      <p:sp>
        <p:nvSpPr>
          <p:cNvPr id="8" name="テキスト ボックス 7">
            <a:extLst>
              <a:ext uri="{FF2B5EF4-FFF2-40B4-BE49-F238E27FC236}">
                <a16:creationId xmlns:a16="http://schemas.microsoft.com/office/drawing/2014/main" id="{BD760EA7-E508-4C86-963D-1B1EADC125C5}"/>
              </a:ext>
            </a:extLst>
          </p:cNvPr>
          <p:cNvSpPr txBox="1"/>
          <p:nvPr/>
        </p:nvSpPr>
        <p:spPr>
          <a:xfrm>
            <a:off x="1246418" y="3836754"/>
            <a:ext cx="6873998" cy="900246"/>
          </a:xfrm>
          <a:prstGeom prst="rect">
            <a:avLst/>
          </a:prstGeom>
          <a:noFill/>
        </p:spPr>
        <p:txBody>
          <a:bodyPr wrap="none" rtlCol="0">
            <a:spAutoFit/>
          </a:bodyPr>
          <a:lstStyle/>
          <a:p>
            <a:pPr fontAlgn="ct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発令基準（大阪府）</a:t>
            </a:r>
            <a:endParaRPr kumimoji="1" lang="en-US" altLang="ja-JP" sz="1050" dirty="0">
              <a:latin typeface="BIZ UDPゴシック" panose="020B0400000000000000" pitchFamily="50" charset="-128"/>
              <a:ea typeface="BIZ UDPゴシック" panose="020B0400000000000000" pitchFamily="50" charset="-128"/>
            </a:endParaRPr>
          </a:p>
          <a:p>
            <a:pPr fontAlgn="ctr"/>
            <a:r>
              <a:rPr kumimoji="1" lang="ja-JP" altLang="ja-JP" sz="1050" dirty="0">
                <a:latin typeface="BIZ UDPゴシック" panose="020B0400000000000000" pitchFamily="50" charset="-128"/>
                <a:ea typeface="BIZ UDPゴシック" panose="020B0400000000000000" pitchFamily="50" charset="-128"/>
              </a:rPr>
              <a:t>予報</a:t>
            </a:r>
            <a:r>
              <a:rPr kumimoji="1" lang="ja-JP" altLang="en-US"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その地域の</a:t>
            </a:r>
            <a:r>
              <a:rPr lang="en-US" altLang="ja-JP" sz="1050" dirty="0">
                <a:latin typeface="BIZ UDPゴシック" panose="020B0400000000000000" pitchFamily="50" charset="-128"/>
                <a:ea typeface="BIZ UDPゴシック" panose="020B0400000000000000" pitchFamily="50" charset="-128"/>
              </a:rPr>
              <a:t>Ox</a:t>
            </a:r>
            <a:r>
              <a:rPr lang="ja-JP" altLang="en-US" sz="1050" dirty="0">
                <a:latin typeface="BIZ UDPゴシック" panose="020B0400000000000000" pitchFamily="50" charset="-128"/>
                <a:ea typeface="BIZ UDPゴシック" panose="020B0400000000000000" pitchFamily="50" charset="-128"/>
              </a:rPr>
              <a:t>濃度が</a:t>
            </a:r>
            <a:r>
              <a:rPr lang="en-US" altLang="ja-JP" sz="1050" dirty="0">
                <a:latin typeface="BIZ UDPゴシック" panose="020B0400000000000000" pitchFamily="50" charset="-128"/>
                <a:ea typeface="BIZ UDPゴシック" panose="020B0400000000000000" pitchFamily="50" charset="-128"/>
              </a:rPr>
              <a:t>0.08ppm</a:t>
            </a:r>
            <a:r>
              <a:rPr lang="ja-JP" altLang="en-US" sz="1050" dirty="0">
                <a:latin typeface="BIZ UDPゴシック" panose="020B0400000000000000" pitchFamily="50" charset="-128"/>
                <a:ea typeface="BIZ UDPゴシック" panose="020B0400000000000000" pitchFamily="50" charset="-128"/>
              </a:rPr>
              <a:t>以上であり、気象条件からみて注意報の発令基準にいたると考えられるとき</a:t>
            </a:r>
            <a:endParaRPr lang="en-US" altLang="ja-JP" sz="1050" dirty="0">
              <a:latin typeface="BIZ UDPゴシック" panose="020B0400000000000000" pitchFamily="50" charset="-128"/>
              <a:ea typeface="BIZ UDPゴシック" panose="020B0400000000000000" pitchFamily="50" charset="-128"/>
            </a:endParaRPr>
          </a:p>
          <a:p>
            <a:pPr fontAlgn="ctr"/>
            <a:r>
              <a:rPr lang="ja-JP" altLang="en-US" sz="1050" dirty="0">
                <a:latin typeface="BIZ UDPゴシック" panose="020B0400000000000000" pitchFamily="50" charset="-128"/>
                <a:ea typeface="BIZ UDPゴシック" panose="020B0400000000000000" pitchFamily="50" charset="-128"/>
              </a:rPr>
              <a:t>注意報：その地域の</a:t>
            </a:r>
            <a:r>
              <a:rPr lang="en-US" altLang="ja-JP" sz="1050" dirty="0">
                <a:latin typeface="BIZ UDPゴシック" panose="020B0400000000000000" pitchFamily="50" charset="-128"/>
                <a:ea typeface="BIZ UDPゴシック" panose="020B0400000000000000" pitchFamily="50" charset="-128"/>
              </a:rPr>
              <a:t>Ox</a:t>
            </a:r>
            <a:r>
              <a:rPr lang="ja-JP" altLang="en-US" sz="1050" dirty="0">
                <a:latin typeface="BIZ UDPゴシック" panose="020B0400000000000000" pitchFamily="50" charset="-128"/>
                <a:ea typeface="BIZ UDPゴシック" panose="020B0400000000000000" pitchFamily="50" charset="-128"/>
              </a:rPr>
              <a:t>濃度が</a:t>
            </a:r>
            <a:r>
              <a:rPr lang="en-US" altLang="ja-JP" sz="1050" dirty="0">
                <a:latin typeface="BIZ UDPゴシック" panose="020B0400000000000000" pitchFamily="50" charset="-128"/>
                <a:ea typeface="BIZ UDPゴシック" panose="020B0400000000000000" pitchFamily="50" charset="-128"/>
              </a:rPr>
              <a:t>0.12ppm</a:t>
            </a:r>
            <a:r>
              <a:rPr lang="ja-JP" altLang="en-US" sz="1050" dirty="0">
                <a:latin typeface="BIZ UDPゴシック" panose="020B0400000000000000" pitchFamily="50" charset="-128"/>
                <a:ea typeface="BIZ UDPゴシック" panose="020B0400000000000000" pitchFamily="50" charset="-128"/>
              </a:rPr>
              <a:t>以上であり、気象条件からみてその状態が継続すると考えられるとき</a:t>
            </a:r>
            <a:endParaRPr lang="en-US" altLang="ja-JP" sz="1050" dirty="0">
              <a:latin typeface="BIZ UDPゴシック" panose="020B0400000000000000" pitchFamily="50" charset="-128"/>
              <a:ea typeface="BIZ UDPゴシック" panose="020B0400000000000000" pitchFamily="50" charset="-128"/>
            </a:endParaRPr>
          </a:p>
          <a:p>
            <a:pPr fontAlgn="ctr"/>
            <a:r>
              <a:rPr lang="ja-JP" altLang="en-US" sz="1050" dirty="0">
                <a:latin typeface="BIZ UDPゴシック" panose="020B0400000000000000" pitchFamily="50" charset="-128"/>
                <a:ea typeface="BIZ UDPゴシック" panose="020B0400000000000000" pitchFamily="50" charset="-128"/>
              </a:rPr>
              <a:t>警報：その地域の</a:t>
            </a:r>
            <a:r>
              <a:rPr lang="en-US" altLang="ja-JP" sz="1050" dirty="0">
                <a:latin typeface="BIZ UDPゴシック" panose="020B0400000000000000" pitchFamily="50" charset="-128"/>
                <a:ea typeface="BIZ UDPゴシック" panose="020B0400000000000000" pitchFamily="50" charset="-128"/>
              </a:rPr>
              <a:t>Ox</a:t>
            </a:r>
            <a:r>
              <a:rPr lang="ja-JP" altLang="en-US" sz="1050" dirty="0">
                <a:latin typeface="BIZ UDPゴシック" panose="020B0400000000000000" pitchFamily="50" charset="-128"/>
                <a:ea typeface="BIZ UDPゴシック" panose="020B0400000000000000" pitchFamily="50" charset="-128"/>
              </a:rPr>
              <a:t>濃度が</a:t>
            </a:r>
            <a:r>
              <a:rPr lang="en-US" altLang="ja-JP" sz="1050" dirty="0">
                <a:latin typeface="BIZ UDPゴシック" panose="020B0400000000000000" pitchFamily="50" charset="-128"/>
                <a:ea typeface="BIZ UDPゴシック" panose="020B0400000000000000" pitchFamily="50" charset="-128"/>
              </a:rPr>
              <a:t>0.24ppm</a:t>
            </a:r>
            <a:r>
              <a:rPr lang="ja-JP" altLang="en-US" sz="1050" dirty="0">
                <a:latin typeface="BIZ UDPゴシック" panose="020B0400000000000000" pitchFamily="50" charset="-128"/>
                <a:ea typeface="BIZ UDPゴシック" panose="020B0400000000000000" pitchFamily="50" charset="-128"/>
              </a:rPr>
              <a:t>以上であり、気象条件からみてその状態が継続すると考えられるとき</a:t>
            </a:r>
            <a:endParaRPr lang="en-US" altLang="ja-JP" sz="1050" dirty="0">
              <a:latin typeface="BIZ UDPゴシック" panose="020B0400000000000000" pitchFamily="50" charset="-128"/>
              <a:ea typeface="BIZ UDPゴシック" panose="020B0400000000000000" pitchFamily="50" charset="-128"/>
            </a:endParaRPr>
          </a:p>
          <a:p>
            <a:pPr fontAlgn="ct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警報の発令は０</a:t>
            </a:r>
            <a:endParaRPr lang="ja-JP" altLang="ja-JP" sz="105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01B1D92-13FB-4822-912B-B4347009BD4D}"/>
              </a:ext>
            </a:extLst>
          </p:cNvPr>
          <p:cNvSpPr txBox="1"/>
          <p:nvPr/>
        </p:nvSpPr>
        <p:spPr>
          <a:xfrm>
            <a:off x="1335108" y="6275938"/>
            <a:ext cx="1228221" cy="253916"/>
          </a:xfrm>
          <a:prstGeom prst="rect">
            <a:avLst/>
          </a:prstGeom>
          <a:noFill/>
        </p:spPr>
        <p:txBody>
          <a:bodyPr wrap="none" rtlCol="0">
            <a:spAutoFit/>
          </a:bodyPr>
          <a:lstStyle/>
          <a:p>
            <a:pPr fontAlgn="ct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警報の発令は０</a:t>
            </a:r>
            <a:endParaRPr lang="ja-JP" altLang="ja-JP" sz="105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89062EE5-777F-43EC-93A2-27F81AF7EAA5}"/>
              </a:ext>
            </a:extLst>
          </p:cNvPr>
          <p:cNvSpPr>
            <a:spLocks noGrp="1"/>
          </p:cNvSpPr>
          <p:nvPr>
            <p:ph type="sldNum" sz="quarter" idx="12"/>
          </p:nvPr>
        </p:nvSpPr>
        <p:spPr>
          <a:xfrm>
            <a:off x="9350787" y="5983091"/>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24</a:t>
            </a:fld>
            <a:endParaRPr lang="en-US">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E75F9A3-0D49-4503-AB02-DF396E46165F}"/>
              </a:ext>
            </a:extLst>
          </p:cNvPr>
          <p:cNvSpPr txBox="1"/>
          <p:nvPr/>
        </p:nvSpPr>
        <p:spPr>
          <a:xfrm>
            <a:off x="915045" y="1467602"/>
            <a:ext cx="8536837"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　府域における光化学スモッグの予報及び注意報の発令状況は減少傾向にあり、健康被害もここ５年は届出がない。</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77042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A2945EE-4FC1-4BFA-AE06-8C28C148FE14}"/>
              </a:ext>
            </a:extLst>
          </p:cNvPr>
          <p:cNvSpPr>
            <a:spLocks noGrp="1"/>
          </p:cNvSpPr>
          <p:nvPr>
            <p:ph type="title"/>
          </p:nvPr>
        </p:nvSpPr>
        <p:spPr>
          <a:xfrm>
            <a:off x="1083470" y="609600"/>
            <a:ext cx="7944416" cy="1320800"/>
          </a:xfrm>
        </p:spPr>
        <p:txBody>
          <a:bodyPr>
            <a:normAutofit/>
          </a:bodyPr>
          <a:lstStyle/>
          <a:p>
            <a:r>
              <a:rPr lang="ja-JP" altLang="en-US" dirty="0">
                <a:latin typeface="BIZ UDPゴシック" panose="020B0400000000000000" pitchFamily="50" charset="-128"/>
                <a:ea typeface="BIZ UDPゴシック" panose="020B0400000000000000" pitchFamily="50" charset="-128"/>
              </a:rPr>
              <a:t>国による検討状況①</a:t>
            </a:r>
            <a:r>
              <a:rPr lang="en-US" altLang="ja-JP" dirty="0">
                <a:latin typeface="BIZ UDPゴシック" panose="020B0400000000000000" pitchFamily="50" charset="-128"/>
                <a:ea typeface="BIZ UDPゴシック" panose="020B0400000000000000" pitchFamily="50" charset="-128"/>
              </a:rPr>
              <a:t/>
            </a:r>
            <a:br>
              <a:rPr lang="en-US" altLang="ja-JP" dirty="0">
                <a:latin typeface="BIZ UDPゴシック" panose="020B0400000000000000" pitchFamily="50" charset="-128"/>
                <a:ea typeface="BIZ UDPゴシック" panose="020B0400000000000000" pitchFamily="50" charset="-128"/>
              </a:rPr>
            </a:b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光化学オキシダント調査検討会 報告書（平成 </a:t>
            </a:r>
            <a:r>
              <a:rPr lang="en-US" altLang="ja-JP" sz="2200" dirty="0">
                <a:latin typeface="BIZ UDPゴシック" panose="020B0400000000000000" pitchFamily="50" charset="-128"/>
                <a:ea typeface="BIZ UDPゴシック" panose="020B0400000000000000" pitchFamily="50" charset="-128"/>
              </a:rPr>
              <a:t>29 </a:t>
            </a:r>
            <a:r>
              <a:rPr lang="ja-JP" altLang="en-US" sz="2200" dirty="0">
                <a:latin typeface="BIZ UDPゴシック" panose="020B0400000000000000" pitchFamily="50" charset="-128"/>
                <a:ea typeface="BIZ UDPゴシック" panose="020B0400000000000000" pitchFamily="50" charset="-128"/>
              </a:rPr>
              <a:t>年 </a:t>
            </a:r>
            <a:r>
              <a:rPr lang="en-US" altLang="ja-JP" sz="2200" dirty="0">
                <a:latin typeface="BIZ UDPゴシック" panose="020B0400000000000000" pitchFamily="50" charset="-128"/>
                <a:ea typeface="BIZ UDPゴシック" panose="020B0400000000000000" pitchFamily="50" charset="-128"/>
              </a:rPr>
              <a:t>3 </a:t>
            </a:r>
            <a:r>
              <a:rPr lang="ja-JP" altLang="en-US" sz="2200" dirty="0">
                <a:latin typeface="BIZ UDPゴシック" panose="020B0400000000000000" pitchFamily="50" charset="-128"/>
                <a:ea typeface="BIZ UDPゴシック" panose="020B0400000000000000" pitchFamily="50" charset="-128"/>
              </a:rPr>
              <a:t>月）</a:t>
            </a:r>
            <a:r>
              <a:rPr lang="en-US" altLang="ja-JP" sz="2200" dirty="0">
                <a:latin typeface="BIZ UDPゴシック" panose="020B0400000000000000" pitchFamily="50" charset="-128"/>
                <a:ea typeface="BIZ UDPゴシック" panose="020B0400000000000000" pitchFamily="50" charset="-128"/>
              </a:rPr>
              <a:t>】</a:t>
            </a:r>
            <a:endParaRPr lang="ja-JP" altLang="en-US" sz="2200" dirty="0">
              <a:latin typeface="BIZ UDPゴシック" panose="020B0400000000000000" pitchFamily="50" charset="-128"/>
              <a:ea typeface="BIZ UDPゴシック" panose="020B0400000000000000" pitchFamily="50" charset="-128"/>
            </a:endParaRPr>
          </a:p>
        </p:txBody>
      </p:sp>
      <p:sp>
        <p:nvSpPr>
          <p:cNvPr id="13" name="Isosceles Triangle 12">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コンテンツ プレースホルダー 5">
            <a:extLst>
              <a:ext uri="{FF2B5EF4-FFF2-40B4-BE49-F238E27FC236}">
                <a16:creationId xmlns:a16="http://schemas.microsoft.com/office/drawing/2014/main" id="{DB119161-F55F-46D0-A385-34A7F755223F}"/>
              </a:ext>
            </a:extLst>
          </p:cNvPr>
          <p:cNvSpPr>
            <a:spLocks noGrp="1"/>
          </p:cNvSpPr>
          <p:nvPr>
            <p:ph idx="1"/>
          </p:nvPr>
        </p:nvSpPr>
        <p:spPr>
          <a:xfrm>
            <a:off x="684610" y="1619122"/>
            <a:ext cx="8466929" cy="5239802"/>
          </a:xfrm>
        </p:spPr>
        <p:txBody>
          <a:bodyPr>
            <a:normAutofit fontScale="92500"/>
          </a:bodyPr>
          <a:lstStyle/>
          <a:p>
            <a:pPr marL="0" indent="0">
              <a:buNone/>
            </a:pPr>
            <a:r>
              <a:rPr lang="ja-JP" altLang="en-US" sz="1600" b="1" dirty="0">
                <a:latin typeface="BIZ UDPゴシック" panose="020B0400000000000000" pitchFamily="50" charset="-128"/>
                <a:ea typeface="BIZ UDPゴシック" panose="020B0400000000000000" pitchFamily="50" charset="-128"/>
              </a:rPr>
              <a:t>（１）日本国内における</a:t>
            </a:r>
            <a:r>
              <a:rPr lang="en-US" altLang="ja-JP" sz="1600" b="1" dirty="0">
                <a:latin typeface="BIZ UDPゴシック" panose="020B0400000000000000" pitchFamily="50" charset="-128"/>
                <a:ea typeface="BIZ UDPゴシック" panose="020B0400000000000000" pitchFamily="50" charset="-128"/>
              </a:rPr>
              <a:t>Ox</a:t>
            </a:r>
            <a:r>
              <a:rPr lang="ja-JP" altLang="en-US" sz="1600" b="1" dirty="0">
                <a:latin typeface="BIZ UDPゴシック" panose="020B0400000000000000" pitchFamily="50" charset="-128"/>
                <a:ea typeface="BIZ UDPゴシック" panose="020B0400000000000000" pitchFamily="50" charset="-128"/>
              </a:rPr>
              <a:t>濃度の長期変動要因</a:t>
            </a:r>
            <a:endParaRPr lang="en-US" altLang="ja-JP" sz="1600" b="1" dirty="0">
              <a:latin typeface="BIZ UDPゴシック" panose="020B0400000000000000" pitchFamily="50" charset="-128"/>
              <a:ea typeface="BIZ UDPゴシック" panose="020B0400000000000000" pitchFamily="50" charset="-128"/>
            </a:endParaRPr>
          </a:p>
          <a:p>
            <a:pPr marL="0" indent="0">
              <a:buNone/>
            </a:pPr>
            <a:r>
              <a:rPr lang="en-US" altLang="ja-JP" sz="1600" dirty="0">
                <a:latin typeface="BIZ UDPゴシック" panose="020B0400000000000000" pitchFamily="50" charset="-128"/>
                <a:ea typeface="BIZ UDPゴシック" panose="020B0400000000000000" pitchFamily="50" charset="-128"/>
              </a:rPr>
              <a:t>① </a:t>
            </a:r>
            <a:r>
              <a:rPr lang="ja-JP" altLang="en-US" sz="1600" dirty="0">
                <a:latin typeface="BIZ UDPゴシック" panose="020B0400000000000000" pitchFamily="50" charset="-128"/>
                <a:ea typeface="BIZ UDPゴシック" panose="020B0400000000000000" pitchFamily="50" charset="-128"/>
              </a:rPr>
              <a:t>前駆物質排出量変化（固定蒸発発生源の</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排出量削減）の影響</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固定蒸発</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排出量の削減対策によって関東地域では</a:t>
            </a:r>
            <a:r>
              <a:rPr lang="en-US" altLang="ja-JP" sz="1600" dirty="0">
                <a:latin typeface="BIZ UDPゴシック" panose="020B0400000000000000" pitchFamily="50" charset="-128"/>
                <a:ea typeface="BIZ UDPゴシック" panose="020B0400000000000000" pitchFamily="50" charset="-128"/>
              </a:rPr>
              <a:t>Ox</a:t>
            </a:r>
            <a:r>
              <a:rPr lang="ja-JP" altLang="en-US" sz="1600" dirty="0">
                <a:latin typeface="BIZ UDPゴシック" panose="020B0400000000000000" pitchFamily="50" charset="-128"/>
                <a:ea typeface="BIZ UDPゴシック" panose="020B0400000000000000" pitchFamily="50" charset="-128"/>
              </a:rPr>
              <a:t>新指標相当値</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日最高</a:t>
            </a:r>
            <a:r>
              <a:rPr lang="en-US" altLang="ja-JP" sz="1600" dirty="0">
                <a:latin typeface="BIZ UDPゴシック" panose="020B0400000000000000" pitchFamily="50" charset="-128"/>
                <a:ea typeface="BIZ UDPゴシック" panose="020B0400000000000000" pitchFamily="50" charset="-128"/>
              </a:rPr>
              <a:t>8</a:t>
            </a:r>
            <a:r>
              <a:rPr lang="ja-JP" altLang="en-US" sz="1600" dirty="0">
                <a:latin typeface="BIZ UDPゴシック" panose="020B0400000000000000" pitchFamily="50" charset="-128"/>
                <a:ea typeface="BIZ UDPゴシック" panose="020B0400000000000000" pitchFamily="50" charset="-128"/>
              </a:rPr>
              <a:t>時間値の暖候期</a:t>
            </a:r>
            <a:r>
              <a:rPr lang="en-US" altLang="ja-JP" sz="1600" dirty="0">
                <a:latin typeface="BIZ UDPゴシック" panose="020B0400000000000000" pitchFamily="50" charset="-128"/>
                <a:ea typeface="BIZ UDPゴシック" panose="020B0400000000000000" pitchFamily="50" charset="-128"/>
              </a:rPr>
              <a:t>98%</a:t>
            </a:r>
            <a:r>
              <a:rPr lang="ja-JP" altLang="en-US" sz="1600" dirty="0">
                <a:latin typeface="BIZ UDPゴシック" panose="020B0400000000000000" pitchFamily="50" charset="-128"/>
                <a:ea typeface="BIZ UDPゴシック" panose="020B0400000000000000" pitchFamily="50" charset="-128"/>
              </a:rPr>
              <a:t>値</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が低下し、特に東京都東部から埼玉県東部における地域で削減効果が大きいことが確認された。これらの結果は、平成</a:t>
            </a:r>
            <a:r>
              <a:rPr lang="en-US" altLang="ja-JP" sz="1600" dirty="0">
                <a:latin typeface="BIZ UDPゴシック" panose="020B0400000000000000" pitchFamily="50" charset="-128"/>
                <a:ea typeface="BIZ UDPゴシック" panose="020B0400000000000000" pitchFamily="50" charset="-128"/>
              </a:rPr>
              <a:t>25</a:t>
            </a:r>
            <a:r>
              <a:rPr lang="ja-JP" altLang="en-US" sz="1600" dirty="0">
                <a:latin typeface="BIZ UDPゴシック" panose="020B0400000000000000" pitchFamily="50" charset="-128"/>
                <a:ea typeface="BIZ UDPゴシック" panose="020B0400000000000000" pitchFamily="50" charset="-128"/>
              </a:rPr>
              <a:t>年度までの測定濃度の解析結果とも整合した。</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en-US" altLang="ja-JP" sz="1600" dirty="0">
                <a:latin typeface="BIZ UDPゴシック" panose="020B0400000000000000" pitchFamily="50" charset="-128"/>
                <a:ea typeface="BIZ UDPゴシック" panose="020B0400000000000000" pitchFamily="50" charset="-128"/>
              </a:rPr>
              <a:t>②</a:t>
            </a:r>
            <a:r>
              <a:rPr lang="ja-JP" altLang="en-US" sz="1600" dirty="0">
                <a:latin typeface="BIZ UDPゴシック" panose="020B0400000000000000" pitchFamily="50" charset="-128"/>
                <a:ea typeface="BIZ UDPゴシック" panose="020B0400000000000000" pitchFamily="50" charset="-128"/>
              </a:rPr>
              <a:t>　越境大気汚染増加の影響</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東アジア大陸における</a:t>
            </a:r>
            <a:r>
              <a:rPr lang="en-US" altLang="ja-JP" sz="1600" dirty="0">
                <a:latin typeface="BIZ UDPゴシック" panose="020B0400000000000000" pitchFamily="50" charset="-128"/>
                <a:ea typeface="BIZ UDPゴシック" panose="020B0400000000000000" pitchFamily="50" charset="-128"/>
              </a:rPr>
              <a:t>Ox</a:t>
            </a:r>
            <a:r>
              <a:rPr lang="ja-JP" altLang="en-US" sz="1600" dirty="0">
                <a:latin typeface="BIZ UDPゴシック" panose="020B0400000000000000" pitchFamily="50" charset="-128"/>
                <a:ea typeface="BIZ UDPゴシック" panose="020B0400000000000000" pitchFamily="50" charset="-128"/>
              </a:rPr>
              <a:t>前駆物質（</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及び</a:t>
            </a:r>
            <a:r>
              <a:rPr lang="en-US" altLang="ja-JP" sz="1600" dirty="0">
                <a:latin typeface="BIZ UDPゴシック" panose="020B0400000000000000" pitchFamily="50" charset="-128"/>
                <a:ea typeface="BIZ UDPゴシック" panose="020B0400000000000000" pitchFamily="50" charset="-128"/>
              </a:rPr>
              <a:t>NOx </a:t>
            </a:r>
            <a:r>
              <a:rPr lang="ja-JP" altLang="en-US" sz="1600" dirty="0">
                <a:latin typeface="BIZ UDPゴシック" panose="020B0400000000000000" pitchFamily="50" charset="-128"/>
                <a:ea typeface="BIZ UDPゴシック" panose="020B0400000000000000" pitchFamily="50" charset="-128"/>
              </a:rPr>
              <a:t>）排出量の増大によって、日本国内の広い範囲で</a:t>
            </a:r>
            <a:r>
              <a:rPr lang="en-US" altLang="ja-JP" sz="1600" dirty="0">
                <a:latin typeface="BIZ UDPゴシック" panose="020B0400000000000000" pitchFamily="50" charset="-128"/>
                <a:ea typeface="BIZ UDPゴシック" panose="020B0400000000000000" pitchFamily="50" charset="-128"/>
              </a:rPr>
              <a:t>Ox</a:t>
            </a:r>
            <a:r>
              <a:rPr lang="ja-JP" altLang="en-US" sz="1600" dirty="0">
                <a:latin typeface="BIZ UDPゴシック" panose="020B0400000000000000" pitchFamily="50" charset="-128"/>
                <a:ea typeface="BIZ UDPゴシック" panose="020B0400000000000000" pitchFamily="50" charset="-128"/>
              </a:rPr>
              <a:t>新指標相当値が増加し、増加割合は関東地域よりも九州地域の方が大きいことが確認された。</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en-US" altLang="ja-JP" sz="1600" dirty="0">
                <a:latin typeface="BIZ UDPゴシック" panose="020B0400000000000000" pitchFamily="50" charset="-128"/>
                <a:ea typeface="BIZ UDPゴシック" panose="020B0400000000000000" pitchFamily="50" charset="-128"/>
              </a:rPr>
              <a:t>③ NO</a:t>
            </a:r>
            <a:r>
              <a:rPr lang="ja-JP" altLang="en-US" sz="1600" dirty="0">
                <a:latin typeface="BIZ UDPゴシック" panose="020B0400000000000000" pitchFamily="50" charset="-128"/>
                <a:ea typeface="BIZ UDPゴシック" panose="020B0400000000000000" pitchFamily="50" charset="-128"/>
              </a:rPr>
              <a:t>タイトレーションの影響</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関東地域において、</a:t>
            </a:r>
            <a:r>
              <a:rPr lang="en-US" altLang="ja-JP" sz="1600" dirty="0">
                <a:latin typeface="BIZ UDPゴシック" panose="020B0400000000000000" pitchFamily="50" charset="-128"/>
                <a:ea typeface="BIZ UDPゴシック" panose="020B0400000000000000" pitchFamily="50" charset="-128"/>
              </a:rPr>
              <a:t> NOx</a:t>
            </a:r>
            <a:r>
              <a:rPr lang="ja-JP" altLang="en-US" sz="1600" dirty="0">
                <a:latin typeface="BIZ UDPゴシック" panose="020B0400000000000000" pitchFamily="50" charset="-128"/>
                <a:ea typeface="BIZ UDPゴシック" panose="020B0400000000000000" pitchFamily="50" charset="-128"/>
              </a:rPr>
              <a:t>の排出削減に伴い</a:t>
            </a:r>
            <a:r>
              <a:rPr lang="en-US" altLang="ja-JP" sz="1600" dirty="0">
                <a:latin typeface="BIZ UDPゴシック" panose="020B0400000000000000" pitchFamily="50" charset="-128"/>
                <a:ea typeface="BIZ UDPゴシック" panose="020B0400000000000000" pitchFamily="50" charset="-128"/>
              </a:rPr>
              <a:t>NO</a:t>
            </a:r>
            <a:r>
              <a:rPr lang="ja-JP" altLang="en-US" sz="1600" dirty="0">
                <a:latin typeface="BIZ UDPゴシック" panose="020B0400000000000000" pitchFamily="50" charset="-128"/>
                <a:ea typeface="BIZ UDPゴシック" panose="020B0400000000000000" pitchFamily="50" charset="-128"/>
              </a:rPr>
              <a:t>タイトレーション効果（一酸化窒素</a:t>
            </a:r>
            <a:r>
              <a:rPr lang="en-US" altLang="ja-JP" sz="1600" dirty="0">
                <a:latin typeface="BIZ UDPゴシック" panose="020B0400000000000000" pitchFamily="50" charset="-128"/>
                <a:ea typeface="BIZ UDPゴシック" panose="020B0400000000000000" pitchFamily="50" charset="-128"/>
              </a:rPr>
              <a:t>NO</a:t>
            </a:r>
            <a:r>
              <a:rPr lang="ja-JP" altLang="en-US" sz="1600" dirty="0">
                <a:latin typeface="BIZ UDPゴシック" panose="020B0400000000000000" pitchFamily="50" charset="-128"/>
                <a:ea typeface="BIZ UDPゴシック" panose="020B0400000000000000" pitchFamily="50" charset="-128"/>
              </a:rPr>
              <a:t>が</a:t>
            </a:r>
            <a:r>
              <a:rPr lang="en-US" altLang="ja-JP" sz="1600" dirty="0">
                <a:latin typeface="BIZ UDPゴシック" panose="020B0400000000000000" pitchFamily="50" charset="-128"/>
                <a:ea typeface="BIZ UDPゴシック" panose="020B0400000000000000" pitchFamily="50" charset="-128"/>
              </a:rPr>
              <a:t>Ox</a:t>
            </a:r>
            <a:r>
              <a:rPr lang="ja-JP" altLang="en-US" sz="1600" dirty="0">
                <a:latin typeface="BIZ UDPゴシック" panose="020B0400000000000000" pitchFamily="50" charset="-128"/>
                <a:ea typeface="BIZ UDPゴシック" panose="020B0400000000000000" pitchFamily="50" charset="-128"/>
              </a:rPr>
              <a:t>と反応して二酸化窒素</a:t>
            </a:r>
            <a:r>
              <a:rPr lang="en-US" altLang="ja-JP" sz="1600" dirty="0">
                <a:latin typeface="BIZ UDPゴシック" panose="020B0400000000000000" pitchFamily="50" charset="-128"/>
                <a:ea typeface="BIZ UDPゴシック" panose="020B0400000000000000" pitchFamily="50" charset="-128"/>
              </a:rPr>
              <a:t>NO</a:t>
            </a:r>
            <a:r>
              <a:rPr lang="en-US" altLang="ja-JP" sz="1600" baseline="-25000" dirty="0">
                <a:latin typeface="BIZ UDPゴシック" panose="020B0400000000000000" pitchFamily="50" charset="-128"/>
                <a:ea typeface="BIZ UDPゴシック" panose="020B0400000000000000" pitchFamily="50" charset="-128"/>
              </a:rPr>
              <a:t>2</a:t>
            </a:r>
            <a:r>
              <a:rPr lang="ja-JP" altLang="en-US" sz="1600" dirty="0">
                <a:latin typeface="BIZ UDPゴシック" panose="020B0400000000000000" pitchFamily="50" charset="-128"/>
                <a:ea typeface="BIZ UDPゴシック" panose="020B0400000000000000" pitchFamily="50" charset="-128"/>
              </a:rPr>
              <a:t>となり、</a:t>
            </a:r>
            <a:r>
              <a:rPr lang="en-US" altLang="ja-JP" sz="1600" dirty="0">
                <a:latin typeface="BIZ UDPゴシック" panose="020B0400000000000000" pitchFamily="50" charset="-128"/>
                <a:ea typeface="BIZ UDPゴシック" panose="020B0400000000000000" pitchFamily="50" charset="-128"/>
              </a:rPr>
              <a:t>Ox</a:t>
            </a:r>
            <a:r>
              <a:rPr lang="ja-JP" altLang="en-US" sz="1600" dirty="0">
                <a:latin typeface="BIZ UDPゴシック" panose="020B0400000000000000" pitchFamily="50" charset="-128"/>
                <a:ea typeface="BIZ UDPゴシック" panose="020B0400000000000000" pitchFamily="50" charset="-128"/>
              </a:rPr>
              <a:t>を減少させる効果）が低下し、</a:t>
            </a:r>
            <a:r>
              <a:rPr lang="en-US" altLang="ja-JP" sz="1600" dirty="0">
                <a:latin typeface="BIZ UDPゴシック" panose="020B0400000000000000" pitchFamily="50" charset="-128"/>
                <a:ea typeface="BIZ UDPゴシック" panose="020B0400000000000000" pitchFamily="50" charset="-128"/>
              </a:rPr>
              <a:t>Ox</a:t>
            </a:r>
            <a:r>
              <a:rPr lang="ja-JP" altLang="en-US" sz="1600" dirty="0">
                <a:latin typeface="BIZ UDPゴシック" panose="020B0400000000000000" pitchFamily="50" charset="-128"/>
                <a:ea typeface="BIZ UDPゴシック" panose="020B0400000000000000" pitchFamily="50" charset="-128"/>
              </a:rPr>
              <a:t>濃度の減少抑制が示唆された。</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b="1" dirty="0">
                <a:latin typeface="BIZ UDPゴシック" panose="020B0400000000000000" pitchFamily="50" charset="-128"/>
                <a:ea typeface="BIZ UDPゴシック" panose="020B0400000000000000" pitchFamily="50" charset="-128"/>
              </a:rPr>
              <a:t>（２）前駆物質排出量削減の感度解析の実施</a:t>
            </a:r>
            <a:endParaRPr lang="en-US" altLang="ja-JP" sz="1600" b="1"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関東地域における</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及び</a:t>
            </a:r>
            <a:r>
              <a:rPr lang="en-US" altLang="ja-JP" sz="1600" dirty="0">
                <a:latin typeface="BIZ UDPゴシック" panose="020B0400000000000000" pitchFamily="50" charset="-128"/>
                <a:ea typeface="BIZ UDPゴシック" panose="020B0400000000000000" pitchFamily="50" charset="-128"/>
              </a:rPr>
              <a:t>NOx</a:t>
            </a:r>
            <a:r>
              <a:rPr lang="ja-JP" altLang="en-US" sz="1600" dirty="0">
                <a:latin typeface="BIZ UDPゴシック" panose="020B0400000000000000" pitchFamily="50" charset="-128"/>
                <a:ea typeface="BIZ UDPゴシック" panose="020B0400000000000000" pitchFamily="50" charset="-128"/>
              </a:rPr>
              <a:t>の排出削減効果を評価するために、</a:t>
            </a:r>
            <a:r>
              <a:rPr lang="en-US" altLang="ja-JP" sz="1600" dirty="0">
                <a:latin typeface="BIZ UDPゴシック" panose="020B0400000000000000" pitchFamily="50" charset="-128"/>
                <a:ea typeface="BIZ UDPゴシック" panose="020B0400000000000000" pitchFamily="50" charset="-128"/>
              </a:rPr>
              <a:t>10 km</a:t>
            </a:r>
            <a:r>
              <a:rPr lang="ja-JP" altLang="en-US" sz="1600" dirty="0">
                <a:latin typeface="BIZ UDPゴシック" panose="020B0400000000000000" pitchFamily="50" charset="-128"/>
                <a:ea typeface="BIZ UDPゴシック" panose="020B0400000000000000" pitchFamily="50" charset="-128"/>
              </a:rPr>
              <a:t>格子のシミュレーションモデルを用い、人為起源排出量の削減に伴う感度解析を実施。</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なお、調査で用いたシミュレーションモデルの課題として、植物起源</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排出量の不確実性や未把握</a:t>
            </a:r>
            <a:r>
              <a:rPr lang="en-US" altLang="ja-JP" sz="1600" dirty="0">
                <a:latin typeface="BIZ UDPゴシック" panose="020B0400000000000000" pitchFamily="50" charset="-128"/>
                <a:ea typeface="BIZ UDPゴシック" panose="020B0400000000000000" pitchFamily="50" charset="-128"/>
              </a:rPr>
              <a:t>VOC </a:t>
            </a:r>
            <a:r>
              <a:rPr lang="ja-JP" altLang="en-US" sz="1600" dirty="0">
                <a:latin typeface="BIZ UDPゴシック" panose="020B0400000000000000" pitchFamily="50" charset="-128"/>
                <a:ea typeface="BIZ UDPゴシック" panose="020B0400000000000000" pitchFamily="50" charset="-128"/>
              </a:rPr>
              <a:t>発生源・成分の存在等が挙げられており、これらの要因について分析を行い、改善を図る必要がある。</a:t>
            </a:r>
            <a:endParaRPr lang="en-US" altLang="ja-JP" sz="1600" dirty="0">
              <a:latin typeface="BIZ UDPゴシック" panose="020B0400000000000000" pitchFamily="50" charset="-128"/>
              <a:ea typeface="BIZ UDPゴシック" panose="020B0400000000000000" pitchFamily="50" charset="-128"/>
            </a:endParaRPr>
          </a:p>
        </p:txBody>
      </p:sp>
      <p:sp>
        <p:nvSpPr>
          <p:cNvPr id="15" name="Isosceles Triangle 14">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スライド番号プレースホルダー 3">
            <a:extLst>
              <a:ext uri="{FF2B5EF4-FFF2-40B4-BE49-F238E27FC236}">
                <a16:creationId xmlns:a16="http://schemas.microsoft.com/office/drawing/2014/main" id="{3E635A2A-9964-42C1-80DA-9E511EB6DB85}"/>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25</a:t>
            </a:fld>
            <a:endParaRPr lang="en-US">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06736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A2945EE-4FC1-4BFA-AE06-8C28C148FE14}"/>
              </a:ext>
            </a:extLst>
          </p:cNvPr>
          <p:cNvSpPr>
            <a:spLocks noGrp="1"/>
          </p:cNvSpPr>
          <p:nvPr>
            <p:ph type="title"/>
          </p:nvPr>
        </p:nvSpPr>
        <p:spPr>
          <a:xfrm>
            <a:off x="1083470" y="609600"/>
            <a:ext cx="6984793" cy="1320800"/>
          </a:xfrm>
        </p:spPr>
        <p:txBody>
          <a:bodyPr>
            <a:normAutofit/>
          </a:bodyPr>
          <a:lstStyle/>
          <a:p>
            <a:r>
              <a:rPr lang="ja-JP" altLang="en-US" dirty="0">
                <a:latin typeface="BIZ UDPゴシック" panose="020B0400000000000000" pitchFamily="50" charset="-128"/>
                <a:ea typeface="BIZ UDPゴシック" panose="020B0400000000000000" pitchFamily="50" charset="-128"/>
              </a:rPr>
              <a:t>国による検討状況②</a:t>
            </a:r>
          </a:p>
        </p:txBody>
      </p:sp>
      <p:sp>
        <p:nvSpPr>
          <p:cNvPr id="13" name="Isosceles Triangle 12">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コンテンツ プレースホルダー 5">
            <a:extLst>
              <a:ext uri="{FF2B5EF4-FFF2-40B4-BE49-F238E27FC236}">
                <a16:creationId xmlns:a16="http://schemas.microsoft.com/office/drawing/2014/main" id="{DB119161-F55F-46D0-A385-34A7F755223F}"/>
              </a:ext>
            </a:extLst>
          </p:cNvPr>
          <p:cNvSpPr>
            <a:spLocks noGrp="1"/>
          </p:cNvSpPr>
          <p:nvPr>
            <p:ph idx="1"/>
          </p:nvPr>
        </p:nvSpPr>
        <p:spPr>
          <a:xfrm>
            <a:off x="793185" y="1262598"/>
            <a:ext cx="8466929" cy="1471077"/>
          </a:xfrm>
        </p:spPr>
        <p:txBody>
          <a:bodyPr>
            <a:normAutofit/>
          </a:bodyPr>
          <a:lstStyle/>
          <a:p>
            <a:r>
              <a:rPr lang="ja-JP" altLang="en-US" sz="1600" dirty="0">
                <a:latin typeface="BIZ UDPゴシック" panose="020B0400000000000000" pitchFamily="50" charset="-128"/>
                <a:ea typeface="BIZ UDPゴシック" panose="020B0400000000000000" pitchFamily="50" charset="-128"/>
              </a:rPr>
              <a:t>中央環境審議会において、</a:t>
            </a:r>
            <a:r>
              <a:rPr lang="en-US" altLang="ja-JP" sz="1600" dirty="0">
                <a:latin typeface="BIZ UDPゴシック" panose="020B0400000000000000" pitchFamily="50" charset="-128"/>
                <a:ea typeface="BIZ UDPゴシック" panose="020B0400000000000000" pitchFamily="50" charset="-128"/>
              </a:rPr>
              <a:t>Ox</a:t>
            </a:r>
            <a:r>
              <a:rPr lang="ja-JP" altLang="en-US" sz="1600" dirty="0">
                <a:latin typeface="BIZ UDPゴシック" panose="020B0400000000000000" pitchFamily="50" charset="-128"/>
                <a:ea typeface="BIZ UDPゴシック" panose="020B0400000000000000" pitchFamily="50" charset="-128"/>
              </a:rPr>
              <a:t>対策は、大気・騒音振動部会に設置された「微小粒子状物質等専門委員会」にて</a:t>
            </a:r>
            <a:r>
              <a:rPr lang="en-US" altLang="ja-JP" sz="1600" dirty="0">
                <a:latin typeface="BIZ UDPゴシック" panose="020B0400000000000000" pitchFamily="50" charset="-128"/>
                <a:ea typeface="BIZ UDPゴシック" panose="020B0400000000000000" pitchFamily="50" charset="-128"/>
              </a:rPr>
              <a:t>PM2.5</a:t>
            </a:r>
            <a:r>
              <a:rPr lang="ja-JP" altLang="en-US" sz="1600" dirty="0">
                <a:latin typeface="BIZ UDPゴシック" panose="020B0400000000000000" pitchFamily="50" charset="-128"/>
                <a:ea typeface="BIZ UDPゴシック" panose="020B0400000000000000" pitchFamily="50" charset="-128"/>
              </a:rPr>
              <a:t>対策と併せて審議されている。</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今後の対策として、</a:t>
            </a:r>
            <a:r>
              <a:rPr lang="en-US" altLang="ja-JP" sz="1600" dirty="0">
                <a:latin typeface="BIZ UDPゴシック" panose="020B0400000000000000" pitchFamily="50" charset="-128"/>
                <a:ea typeface="BIZ UDPゴシック" panose="020B0400000000000000" pitchFamily="50" charset="-128"/>
              </a:rPr>
              <a:t>VOC </a:t>
            </a:r>
            <a:r>
              <a:rPr lang="ja-JP" altLang="en-US" sz="1600" dirty="0">
                <a:latin typeface="BIZ UDPゴシック" panose="020B0400000000000000" pitchFamily="50" charset="-128"/>
                <a:ea typeface="BIZ UDPゴシック" panose="020B0400000000000000" pitchFamily="50" charset="-128"/>
              </a:rPr>
              <a:t>は成分によって</a:t>
            </a:r>
            <a:r>
              <a:rPr lang="en-US" altLang="ja-JP" sz="1600" dirty="0">
                <a:latin typeface="BIZ UDPゴシック" panose="020B0400000000000000" pitchFamily="50" charset="-128"/>
                <a:ea typeface="BIZ UDPゴシック" panose="020B0400000000000000" pitchFamily="50" charset="-128"/>
              </a:rPr>
              <a:t>Ox</a:t>
            </a:r>
            <a:r>
              <a:rPr lang="ja-JP" altLang="en-US" sz="1600" dirty="0">
                <a:latin typeface="BIZ UDPゴシック" panose="020B0400000000000000" pitchFamily="50" charset="-128"/>
                <a:ea typeface="BIZ UDPゴシック" panose="020B0400000000000000" pitchFamily="50" charset="-128"/>
              </a:rPr>
              <a:t>生成能が異なることから、成分測定による特性や、生成能に着目した排出状況を把握し、排出量が多く対策効果の高い発生源を特定しより効果的な対策の方向性について検討するとしている。</a:t>
            </a:r>
          </a:p>
        </p:txBody>
      </p:sp>
      <p:sp>
        <p:nvSpPr>
          <p:cNvPr id="15" name="Isosceles Triangle 14">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図 8" descr="ダイアグラム&#10;&#10;自動的に生成された説明">
            <a:extLst>
              <a:ext uri="{FF2B5EF4-FFF2-40B4-BE49-F238E27FC236}">
                <a16:creationId xmlns:a16="http://schemas.microsoft.com/office/drawing/2014/main" id="{F38B1F23-128A-44A0-BCA7-0490A460AF74}"/>
              </a:ext>
            </a:extLst>
          </p:cNvPr>
          <p:cNvPicPr>
            <a:picLocks noChangeAspect="1"/>
          </p:cNvPicPr>
          <p:nvPr/>
        </p:nvPicPr>
        <p:blipFill>
          <a:blip r:embed="rId2"/>
          <a:stretch>
            <a:fillRect/>
          </a:stretch>
        </p:blipFill>
        <p:spPr>
          <a:xfrm>
            <a:off x="1411227" y="2733675"/>
            <a:ext cx="7230844" cy="4067349"/>
          </a:xfrm>
          <a:prstGeom prst="rect">
            <a:avLst/>
          </a:prstGeom>
        </p:spPr>
      </p:pic>
      <p:sp>
        <p:nvSpPr>
          <p:cNvPr id="4" name="スライド番号プレースホルダー 3">
            <a:extLst>
              <a:ext uri="{FF2B5EF4-FFF2-40B4-BE49-F238E27FC236}">
                <a16:creationId xmlns:a16="http://schemas.microsoft.com/office/drawing/2014/main" id="{3E635A2A-9964-42C1-80DA-9E511EB6DB85}"/>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26</a:t>
            </a:fld>
            <a:endParaRPr lang="en-US">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7128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A2945EE-4FC1-4BFA-AE06-8C28C148FE14}"/>
              </a:ext>
            </a:extLst>
          </p:cNvPr>
          <p:cNvSpPr>
            <a:spLocks noGrp="1"/>
          </p:cNvSpPr>
          <p:nvPr>
            <p:ph type="title"/>
          </p:nvPr>
        </p:nvSpPr>
        <p:spPr>
          <a:xfrm>
            <a:off x="1083470" y="609600"/>
            <a:ext cx="7964400" cy="1320800"/>
          </a:xfrm>
        </p:spPr>
        <p:txBody>
          <a:bodyPr>
            <a:normAutofit/>
          </a:bodyPr>
          <a:lstStyle/>
          <a:p>
            <a:r>
              <a:rPr lang="ja-JP" altLang="en-US" dirty="0">
                <a:latin typeface="BIZ UDPゴシック" panose="020B0400000000000000" pitchFamily="50" charset="-128"/>
                <a:ea typeface="BIZ UDPゴシック" panose="020B0400000000000000" pitchFamily="50" charset="-128"/>
              </a:rPr>
              <a:t>処理装置の設置費用について</a:t>
            </a:r>
          </a:p>
        </p:txBody>
      </p:sp>
      <p:sp>
        <p:nvSpPr>
          <p:cNvPr id="13" name="Isosceles Triangle 12">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 name="コンテンツ プレースホルダー 2">
            <a:extLst>
              <a:ext uri="{FF2B5EF4-FFF2-40B4-BE49-F238E27FC236}">
                <a16:creationId xmlns:a16="http://schemas.microsoft.com/office/drawing/2014/main" id="{DA7845FD-4482-423F-94E8-FFEDCC295A58}"/>
              </a:ext>
            </a:extLst>
          </p:cNvPr>
          <p:cNvGraphicFramePr>
            <a:graphicFrameLocks noGrp="1"/>
          </p:cNvGraphicFramePr>
          <p:nvPr>
            <p:ph idx="1"/>
            <p:extLst>
              <p:ext uri="{D42A27DB-BD31-4B8C-83A1-F6EECF244321}">
                <p14:modId xmlns:p14="http://schemas.microsoft.com/office/powerpoint/2010/main" val="1297910116"/>
              </p:ext>
            </p:extLst>
          </p:nvPr>
        </p:nvGraphicFramePr>
        <p:xfrm>
          <a:off x="1130806" y="2875457"/>
          <a:ext cx="7964401" cy="3531029"/>
        </p:xfrm>
        <a:graphic>
          <a:graphicData uri="http://schemas.openxmlformats.org/drawingml/2006/table">
            <a:tbl>
              <a:tblPr firstRow="1" firstCol="1" bandRow="1">
                <a:tableStyleId>{21E4AEA4-8DFA-4A89-87EB-49C32662AFE0}</a:tableStyleId>
              </a:tblPr>
              <a:tblGrid>
                <a:gridCol w="2686929">
                  <a:extLst>
                    <a:ext uri="{9D8B030D-6E8A-4147-A177-3AD203B41FA5}">
                      <a16:colId xmlns:a16="http://schemas.microsoft.com/office/drawing/2014/main" val="2245625025"/>
                    </a:ext>
                  </a:extLst>
                </a:gridCol>
                <a:gridCol w="5277472">
                  <a:extLst>
                    <a:ext uri="{9D8B030D-6E8A-4147-A177-3AD203B41FA5}">
                      <a16:colId xmlns:a16="http://schemas.microsoft.com/office/drawing/2014/main" val="3175599654"/>
                    </a:ext>
                  </a:extLst>
                </a:gridCol>
              </a:tblGrid>
              <a:tr h="393243">
                <a:tc>
                  <a:txBody>
                    <a:bodyPr/>
                    <a:lstStyle/>
                    <a:p>
                      <a:pPr algn="ctr">
                        <a:lnSpc>
                          <a:spcPct val="150000"/>
                        </a:lnSpc>
                        <a:spcAft>
                          <a:spcPts val="0"/>
                        </a:spcAft>
                      </a:pPr>
                      <a:r>
                        <a:rPr lang="ja-JP" sz="1600" kern="100" dirty="0">
                          <a:effectLst/>
                          <a:latin typeface="BIZ UDPゴシック" panose="020B0400000000000000" pitchFamily="50" charset="-128"/>
                          <a:ea typeface="BIZ UDPゴシック" panose="020B0400000000000000" pitchFamily="50" charset="-128"/>
                        </a:rPr>
                        <a:t>施設</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algn="ctr">
                        <a:lnSpc>
                          <a:spcPct val="150000"/>
                        </a:lnSpc>
                        <a:spcAft>
                          <a:spcPts val="0"/>
                        </a:spcAft>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設置費用</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875148260"/>
                  </a:ext>
                </a:extLst>
              </a:tr>
              <a:tr h="471678">
                <a:tc>
                  <a:txBody>
                    <a:bodyPr/>
                    <a:lstStyle/>
                    <a:p>
                      <a:pPr algn="l">
                        <a:lnSpc>
                          <a:spcPct val="150000"/>
                        </a:lnSpc>
                        <a:spcAft>
                          <a:spcPts val="0"/>
                        </a:spcAft>
                      </a:pPr>
                      <a:r>
                        <a:rPr lang="ja-JP" sz="1600" kern="100" dirty="0">
                          <a:effectLst/>
                          <a:latin typeface="BIZ UDPゴシック" panose="020B0400000000000000" pitchFamily="50" charset="-128"/>
                          <a:ea typeface="BIZ UDPゴシック" panose="020B0400000000000000" pitchFamily="50" charset="-128"/>
                        </a:rPr>
                        <a:t>貯蔵タンク</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algn="l">
                        <a:lnSpc>
                          <a:spcPct val="150000"/>
                        </a:lnSpc>
                        <a:spcAft>
                          <a:spcPts val="0"/>
                        </a:spcAft>
                      </a:pPr>
                      <a:r>
                        <a:rPr lang="ja-JP" sz="1600" kern="100" dirty="0">
                          <a:effectLst/>
                          <a:latin typeface="BIZ UDPゴシック" panose="020B0400000000000000" pitchFamily="50" charset="-128"/>
                          <a:ea typeface="BIZ UDPゴシック" panose="020B0400000000000000" pitchFamily="50" charset="-128"/>
                        </a:rPr>
                        <a:t>タンク建設費</a:t>
                      </a:r>
                      <a:r>
                        <a:rPr lang="ja-JP" altLang="en-US" sz="1600" kern="100" dirty="0">
                          <a:effectLst/>
                          <a:latin typeface="BIZ UDPゴシック" panose="020B0400000000000000" pitchFamily="50" charset="-128"/>
                          <a:ea typeface="BIZ UDPゴシック" panose="020B0400000000000000" pitchFamily="50" charset="-128"/>
                        </a:rPr>
                        <a:t>　</a:t>
                      </a:r>
                      <a:r>
                        <a:rPr lang="en-US" sz="1600" kern="100" dirty="0">
                          <a:effectLst/>
                          <a:latin typeface="BIZ UDPゴシック" panose="020B0400000000000000" pitchFamily="50" charset="-128"/>
                          <a:ea typeface="BIZ UDPゴシック" panose="020B0400000000000000" pitchFamily="50" charset="-128"/>
                        </a:rPr>
                        <a:t>1.7</a:t>
                      </a:r>
                      <a:r>
                        <a:rPr lang="ja-JP" sz="1600" kern="100" dirty="0">
                          <a:effectLst/>
                          <a:latin typeface="BIZ UDPゴシック" panose="020B0400000000000000" pitchFamily="50" charset="-128"/>
                          <a:ea typeface="BIZ UDPゴシック" panose="020B0400000000000000" pitchFamily="50" charset="-128"/>
                        </a:rPr>
                        <a:t>億円～</a:t>
                      </a:r>
                      <a:r>
                        <a:rPr lang="en-US" sz="1600" kern="100" dirty="0">
                          <a:effectLst/>
                          <a:latin typeface="BIZ UDPゴシック" panose="020B0400000000000000" pitchFamily="50" charset="-128"/>
                          <a:ea typeface="BIZ UDPゴシック" panose="020B0400000000000000" pitchFamily="50" charset="-128"/>
                        </a:rPr>
                        <a:t>2,5</a:t>
                      </a:r>
                      <a:r>
                        <a:rPr lang="ja-JP" sz="1600" kern="100" dirty="0">
                          <a:effectLst/>
                          <a:latin typeface="BIZ UDPゴシック" panose="020B0400000000000000" pitchFamily="50" charset="-128"/>
                          <a:ea typeface="BIZ UDPゴシック" panose="020B0400000000000000" pitchFamily="50" charset="-128"/>
                        </a:rPr>
                        <a:t>億円</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836733716"/>
                  </a:ext>
                </a:extLst>
              </a:tr>
              <a:tr h="393243">
                <a:tc>
                  <a:txBody>
                    <a:bodyPr/>
                    <a:lstStyle/>
                    <a:p>
                      <a:pPr algn="l">
                        <a:lnSpc>
                          <a:spcPct val="150000"/>
                        </a:lnSpc>
                        <a:spcAft>
                          <a:spcPts val="0"/>
                        </a:spcAft>
                      </a:pPr>
                      <a:r>
                        <a:rPr lang="ja-JP" sz="1600" kern="100">
                          <a:effectLst/>
                          <a:latin typeface="BIZ UDPゴシック" panose="020B0400000000000000" pitchFamily="50" charset="-128"/>
                          <a:ea typeface="BIZ UDPゴシック" panose="020B0400000000000000" pitchFamily="50" charset="-128"/>
                        </a:rPr>
                        <a:t>出荷施設</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algn="l">
                        <a:lnSpc>
                          <a:spcPct val="150000"/>
                        </a:lnSpc>
                        <a:spcAft>
                          <a:spcPts val="0"/>
                        </a:spcAft>
                      </a:pPr>
                      <a:r>
                        <a:rPr lang="ja-JP" sz="1600" kern="100" dirty="0">
                          <a:effectLst/>
                          <a:latin typeface="BIZ UDPゴシック" panose="020B0400000000000000" pitchFamily="50" charset="-128"/>
                          <a:ea typeface="BIZ UDPゴシック" panose="020B0400000000000000" pitchFamily="50" charset="-128"/>
                        </a:rPr>
                        <a:t>回収装置　</a:t>
                      </a:r>
                      <a:r>
                        <a:rPr lang="en-US" sz="1600" kern="100" dirty="0">
                          <a:effectLst/>
                          <a:latin typeface="BIZ UDPゴシック" panose="020B0400000000000000" pitchFamily="50" charset="-128"/>
                          <a:ea typeface="BIZ UDPゴシック" panose="020B0400000000000000" pitchFamily="50" charset="-128"/>
                        </a:rPr>
                        <a:t>1.3</a:t>
                      </a:r>
                      <a:r>
                        <a:rPr lang="ja-JP" sz="1600" kern="100" dirty="0">
                          <a:effectLst/>
                          <a:latin typeface="BIZ UDPゴシック" panose="020B0400000000000000" pitchFamily="50" charset="-128"/>
                          <a:ea typeface="BIZ UDPゴシック" panose="020B0400000000000000" pitchFamily="50" charset="-128"/>
                        </a:rPr>
                        <a:t>億円</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725694934"/>
                  </a:ext>
                </a:extLst>
              </a:tr>
              <a:tr h="393243">
                <a:tc>
                  <a:txBody>
                    <a:bodyPr/>
                    <a:lstStyle/>
                    <a:p>
                      <a:pPr algn="l">
                        <a:lnSpc>
                          <a:spcPct val="150000"/>
                        </a:lnSpc>
                        <a:spcAft>
                          <a:spcPts val="0"/>
                        </a:spcAft>
                      </a:pPr>
                      <a:r>
                        <a:rPr lang="ja-JP" sz="1600" kern="100" dirty="0">
                          <a:effectLst/>
                          <a:latin typeface="BIZ UDPゴシック" panose="020B0400000000000000" pitchFamily="50" charset="-128"/>
                          <a:ea typeface="BIZ UDPゴシック" panose="020B0400000000000000" pitchFamily="50" charset="-128"/>
                        </a:rPr>
                        <a:t>給油施設</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algn="l">
                        <a:lnSpc>
                          <a:spcPct val="150000"/>
                        </a:lnSpc>
                        <a:spcAft>
                          <a:spcPts val="0"/>
                        </a:spcAft>
                      </a:pPr>
                      <a:r>
                        <a:rPr lang="ja-JP" sz="1600" kern="100" dirty="0">
                          <a:effectLst/>
                          <a:latin typeface="BIZ UDPゴシック" panose="020B0400000000000000" pitchFamily="50" charset="-128"/>
                          <a:ea typeface="BIZ UDPゴシック" panose="020B0400000000000000" pitchFamily="50" charset="-128"/>
                        </a:rPr>
                        <a:t>べーパーリターン　</a:t>
                      </a:r>
                      <a:r>
                        <a:rPr lang="en-US" sz="1600" kern="100" dirty="0">
                          <a:effectLst/>
                          <a:latin typeface="BIZ UDPゴシック" panose="020B0400000000000000" pitchFamily="50" charset="-128"/>
                          <a:ea typeface="BIZ UDPゴシック" panose="020B0400000000000000" pitchFamily="50" charset="-128"/>
                        </a:rPr>
                        <a:t>50</a:t>
                      </a:r>
                      <a:r>
                        <a:rPr lang="ja-JP" sz="1600" kern="100" dirty="0">
                          <a:effectLst/>
                          <a:latin typeface="BIZ UDPゴシック" panose="020B0400000000000000" pitchFamily="50" charset="-128"/>
                          <a:ea typeface="BIZ UDPゴシック" panose="020B0400000000000000" pitchFamily="50" charset="-128"/>
                        </a:rPr>
                        <a:t>万円</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463646849"/>
                  </a:ext>
                </a:extLst>
              </a:tr>
              <a:tr h="916584">
                <a:tc>
                  <a:txBody>
                    <a:bodyPr/>
                    <a:lstStyle/>
                    <a:p>
                      <a:pPr algn="l">
                        <a:lnSpc>
                          <a:spcPct val="150000"/>
                        </a:lnSpc>
                        <a:spcAft>
                          <a:spcPts val="0"/>
                        </a:spcAft>
                      </a:pPr>
                      <a:r>
                        <a:rPr lang="ja-JP" sz="1600" kern="100" dirty="0">
                          <a:effectLst/>
                          <a:latin typeface="BIZ UDPゴシック" panose="020B0400000000000000" pitchFamily="50" charset="-128"/>
                          <a:ea typeface="BIZ UDPゴシック" panose="020B0400000000000000" pitchFamily="50" charset="-128"/>
                        </a:rPr>
                        <a:t>ドライクリーニング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algn="l">
                        <a:lnSpc>
                          <a:spcPct val="150000"/>
                        </a:lnSpc>
                        <a:spcAft>
                          <a:spcPts val="0"/>
                        </a:spcAft>
                      </a:pPr>
                      <a:r>
                        <a:rPr lang="ja-JP" altLang="en-US" sz="1600" kern="100" dirty="0">
                          <a:effectLst/>
                          <a:latin typeface="BIZ UDPゴシック" panose="020B0400000000000000" pitchFamily="50" charset="-128"/>
                          <a:ea typeface="BIZ UDPゴシック" panose="020B0400000000000000" pitchFamily="50" charset="-128"/>
                        </a:rPr>
                        <a:t>回収</a:t>
                      </a:r>
                      <a:r>
                        <a:rPr lang="ja-JP" sz="1600" kern="100" dirty="0">
                          <a:effectLst/>
                          <a:latin typeface="BIZ UDPゴシック" panose="020B0400000000000000" pitchFamily="50" charset="-128"/>
                          <a:ea typeface="BIZ UDPゴシック" panose="020B0400000000000000" pitchFamily="50" charset="-128"/>
                        </a:rPr>
                        <a:t>装置</a:t>
                      </a:r>
                      <a:r>
                        <a:rPr lang="ja-JP" altLang="en-US" sz="1600" kern="100" dirty="0">
                          <a:effectLst/>
                          <a:latin typeface="BIZ UDPゴシック" panose="020B0400000000000000" pitchFamily="50" charset="-128"/>
                          <a:ea typeface="BIZ UDPゴシック" panose="020B0400000000000000" pitchFamily="50" charset="-128"/>
                        </a:rPr>
                        <a:t>、排ガス洗浄装置　</a:t>
                      </a:r>
                      <a:r>
                        <a:rPr lang="en-US" altLang="ja-JP" sz="1600" kern="100" dirty="0">
                          <a:effectLst/>
                          <a:latin typeface="BIZ UDPゴシック" panose="020B0400000000000000" pitchFamily="50" charset="-128"/>
                          <a:ea typeface="BIZ UDPゴシック" panose="020B0400000000000000" pitchFamily="50" charset="-128"/>
                        </a:rPr>
                        <a:t>500</a:t>
                      </a:r>
                      <a:r>
                        <a:rPr lang="ja-JP" altLang="en-US" sz="1600" kern="100" dirty="0">
                          <a:effectLst/>
                          <a:latin typeface="BIZ UDPゴシック" panose="020B0400000000000000" pitchFamily="50" charset="-128"/>
                          <a:ea typeface="BIZ UDPゴシック" panose="020B0400000000000000" pitchFamily="50" charset="-128"/>
                        </a:rPr>
                        <a:t>万～</a:t>
                      </a:r>
                      <a:r>
                        <a:rPr lang="en-US" altLang="ja-JP" sz="1600" kern="100" dirty="0">
                          <a:effectLst/>
                          <a:latin typeface="BIZ UDPゴシック" panose="020B0400000000000000" pitchFamily="50" charset="-128"/>
                          <a:ea typeface="BIZ UDPゴシック" panose="020B0400000000000000" pitchFamily="50" charset="-128"/>
                        </a:rPr>
                        <a:t>600</a:t>
                      </a:r>
                      <a:r>
                        <a:rPr lang="ja-JP" altLang="en-US" sz="1600" kern="100" dirty="0">
                          <a:effectLst/>
                          <a:latin typeface="BIZ UDPゴシック" panose="020B0400000000000000" pitchFamily="50" charset="-128"/>
                          <a:ea typeface="BIZ UDPゴシック" panose="020B0400000000000000" pitchFamily="50" charset="-128"/>
                        </a:rPr>
                        <a:t>万円</a:t>
                      </a:r>
                      <a:endParaRPr lang="en-US" altLang="ja-JP" sz="1600" kern="100" dirty="0">
                        <a:effectLst/>
                        <a:latin typeface="BIZ UDPゴシック" panose="020B0400000000000000" pitchFamily="50" charset="-128"/>
                        <a:ea typeface="BIZ UDPゴシック" panose="020B0400000000000000" pitchFamily="50" charset="-128"/>
                      </a:endParaRPr>
                    </a:p>
                    <a:p>
                      <a:pPr algn="l">
                        <a:lnSpc>
                          <a:spcPct val="150000"/>
                        </a:lnSpc>
                        <a:spcAft>
                          <a:spcPts val="0"/>
                        </a:spcAft>
                      </a:pPr>
                      <a:r>
                        <a:rPr lang="ja-JP" altLang="en-US" sz="1600" kern="100" dirty="0">
                          <a:effectLst/>
                          <a:latin typeface="BIZ UDPゴシック" panose="020B0400000000000000" pitchFamily="50" charset="-128"/>
                          <a:ea typeface="BIZ UDPゴシック" panose="020B0400000000000000" pitchFamily="50" charset="-128"/>
                        </a:rPr>
                        <a:t>回収装置付き</a:t>
                      </a:r>
                      <a:r>
                        <a:rPr lang="ja-JP" sz="1600" kern="100" dirty="0">
                          <a:effectLst/>
                          <a:latin typeface="BIZ UDPゴシック" panose="020B0400000000000000" pitchFamily="50" charset="-128"/>
                          <a:ea typeface="BIZ UDPゴシック" panose="020B0400000000000000" pitchFamily="50" charset="-128"/>
                        </a:rPr>
                        <a:t>乾燥施設</a:t>
                      </a:r>
                      <a:r>
                        <a:rPr lang="ja-JP" altLang="en-US" sz="1600" kern="100" dirty="0">
                          <a:effectLst/>
                          <a:latin typeface="BIZ UDPゴシック" panose="020B0400000000000000" pitchFamily="50" charset="-128"/>
                          <a:ea typeface="BIZ UDPゴシック" panose="020B0400000000000000" pitchFamily="50" charset="-128"/>
                        </a:rPr>
                        <a:t>　数百</a:t>
                      </a:r>
                      <a:r>
                        <a:rPr lang="ja-JP" sz="1600" kern="100" dirty="0">
                          <a:effectLst/>
                          <a:latin typeface="BIZ UDPゴシック" panose="020B0400000000000000" pitchFamily="50" charset="-128"/>
                          <a:ea typeface="BIZ UDPゴシック" panose="020B0400000000000000" pitchFamily="50" charset="-128"/>
                        </a:rPr>
                        <a:t>万円</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3630111838"/>
                  </a:ext>
                </a:extLst>
              </a:tr>
              <a:tr h="963038">
                <a:tc>
                  <a:txBody>
                    <a:bodyPr/>
                    <a:lstStyle/>
                    <a:p>
                      <a:pPr algn="l">
                        <a:lnSpc>
                          <a:spcPct val="150000"/>
                        </a:lnSpc>
                        <a:spcAft>
                          <a:spcPts val="0"/>
                        </a:spcAft>
                      </a:pPr>
                      <a:r>
                        <a:rPr lang="ja-JP" sz="1600" kern="100" dirty="0">
                          <a:effectLst/>
                          <a:latin typeface="BIZ UDPゴシック" panose="020B0400000000000000" pitchFamily="50" charset="-128"/>
                          <a:ea typeface="BIZ UDPゴシック" panose="020B0400000000000000" pitchFamily="50" charset="-128"/>
                        </a:rPr>
                        <a:t>塗装・製造</a:t>
                      </a:r>
                      <a:r>
                        <a:rPr lang="ja-JP" altLang="en-US" sz="1600" kern="100" dirty="0">
                          <a:effectLst/>
                          <a:latin typeface="BIZ UDPゴシック" panose="020B0400000000000000" pitchFamily="50" charset="-128"/>
                          <a:ea typeface="BIZ UDPゴシック" panose="020B0400000000000000" pitchFamily="50" charset="-128"/>
                        </a:rPr>
                        <a:t>・印刷・接着</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algn="l">
                        <a:lnSpc>
                          <a:spcPct val="150000"/>
                        </a:lnSpc>
                        <a:spcAft>
                          <a:spcPts val="0"/>
                        </a:spcAft>
                      </a:pPr>
                      <a:r>
                        <a:rPr lang="ja-JP" sz="1600" kern="100" dirty="0">
                          <a:effectLst/>
                          <a:latin typeface="BIZ UDPゴシック" panose="020B0400000000000000" pitchFamily="50" charset="-128"/>
                          <a:ea typeface="BIZ UDPゴシック" panose="020B0400000000000000" pitchFamily="50" charset="-128"/>
                        </a:rPr>
                        <a:t>活性炭吸着</a:t>
                      </a:r>
                      <a:r>
                        <a:rPr lang="ja-JP" altLang="en-US" sz="1600" kern="100" dirty="0">
                          <a:effectLst/>
                          <a:latin typeface="BIZ UDPゴシック" panose="020B0400000000000000" pitchFamily="50" charset="-128"/>
                          <a:ea typeface="BIZ UDPゴシック" panose="020B0400000000000000" pitchFamily="50" charset="-128"/>
                        </a:rPr>
                        <a:t>施設、</a:t>
                      </a:r>
                      <a:r>
                        <a:rPr lang="ja-JP" sz="1600" kern="100" dirty="0">
                          <a:effectLst/>
                          <a:latin typeface="BIZ UDPゴシック" panose="020B0400000000000000" pitchFamily="50" charset="-128"/>
                          <a:ea typeface="BIZ UDPゴシック" panose="020B0400000000000000" pitchFamily="50" charset="-128"/>
                        </a:rPr>
                        <a:t>濃縮回収</a:t>
                      </a:r>
                      <a:r>
                        <a:rPr lang="ja-JP" altLang="en-US" sz="1600" kern="100" dirty="0">
                          <a:effectLst/>
                          <a:latin typeface="BIZ UDPゴシック" panose="020B0400000000000000" pitchFamily="50" charset="-128"/>
                          <a:ea typeface="BIZ UDPゴシック" panose="020B0400000000000000" pitchFamily="50" charset="-128"/>
                        </a:rPr>
                        <a:t>施設、</a:t>
                      </a:r>
                      <a:r>
                        <a:rPr lang="ja-JP" sz="1600" kern="100" dirty="0">
                          <a:effectLst/>
                          <a:latin typeface="BIZ UDPゴシック" panose="020B0400000000000000" pitchFamily="50" charset="-128"/>
                          <a:ea typeface="BIZ UDPゴシック" panose="020B0400000000000000" pitchFamily="50" charset="-128"/>
                        </a:rPr>
                        <a:t>直接燃焼</a:t>
                      </a:r>
                      <a:r>
                        <a:rPr lang="ja-JP" altLang="en-US" sz="1600" kern="100" dirty="0">
                          <a:effectLst/>
                          <a:latin typeface="BIZ UDPゴシック" panose="020B0400000000000000" pitchFamily="50" charset="-128"/>
                          <a:ea typeface="BIZ UDPゴシック" panose="020B0400000000000000" pitchFamily="50" charset="-128"/>
                        </a:rPr>
                        <a:t>施設、触媒燃焼施設等</a:t>
                      </a:r>
                      <a:r>
                        <a:rPr lang="ja-JP" sz="1600" kern="100" dirty="0">
                          <a:effectLst/>
                          <a:latin typeface="BIZ UDPゴシック" panose="020B0400000000000000" pitchFamily="50" charset="-128"/>
                          <a:ea typeface="BIZ UDPゴシック" panose="020B0400000000000000" pitchFamily="50" charset="-128"/>
                        </a:rPr>
                        <a:t>　</a:t>
                      </a:r>
                      <a:r>
                        <a:rPr lang="ja-JP" altLang="en-US" sz="1600" kern="100" dirty="0">
                          <a:effectLst/>
                          <a:latin typeface="BIZ UDPゴシック" panose="020B0400000000000000" pitchFamily="50" charset="-128"/>
                          <a:ea typeface="BIZ UDPゴシック" panose="020B0400000000000000" pitchFamily="50" charset="-128"/>
                        </a:rPr>
                        <a:t>数百万～数千万円</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3818227477"/>
                  </a:ext>
                </a:extLst>
              </a:tr>
            </a:tbl>
          </a:graphicData>
        </a:graphic>
      </p:graphicFrame>
      <p:sp>
        <p:nvSpPr>
          <p:cNvPr id="4" name="スライド番号プレースホルダー 3">
            <a:extLst>
              <a:ext uri="{FF2B5EF4-FFF2-40B4-BE49-F238E27FC236}">
                <a16:creationId xmlns:a16="http://schemas.microsoft.com/office/drawing/2014/main" id="{3E635A2A-9964-42C1-80DA-9E511EB6DB85}"/>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27</a:t>
            </a:fld>
            <a:endParaRPr lang="en-US">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D83AAA5E-1A8E-48E2-86CD-86EF136CC15B}"/>
              </a:ext>
            </a:extLst>
          </p:cNvPr>
          <p:cNvSpPr txBox="1"/>
          <p:nvPr/>
        </p:nvSpPr>
        <p:spPr>
          <a:xfrm>
            <a:off x="1004567" y="1509278"/>
            <a:ext cx="8536837" cy="116955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・条例届出施設規制における設備構造基準を満足するための処理装置等の設置費用の目安は以下のとおりである。</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貯蔵タンクや出荷施設は大手石油製品製造・卸売業が対象となるが、ドライクリーニング施設や塗装・製造・印刷・接着施設は中小企業が所有することが多く、これらにかかる処理施設の設置については中小企業にとっては高額な費用が必要となる。</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40991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スライド番号プレースホルダー 3">
            <a:extLst>
              <a:ext uri="{FF2B5EF4-FFF2-40B4-BE49-F238E27FC236}">
                <a16:creationId xmlns:a16="http://schemas.microsoft.com/office/drawing/2014/main" id="{CDA4C576-D6BD-4886-9ADD-E07DB1A4818D}"/>
              </a:ext>
            </a:extLst>
          </p:cNvPr>
          <p:cNvSpPr>
            <a:spLocks noGrp="1"/>
          </p:cNvSpPr>
          <p:nvPr>
            <p:ph type="sldNum" sz="quarter" idx="12"/>
          </p:nvPr>
        </p:nvSpPr>
        <p:spPr>
          <a:xfrm>
            <a:off x="6979913" y="6041362"/>
            <a:ext cx="555213" cy="365125"/>
          </a:xfrm>
        </p:spPr>
        <p:txBody>
          <a:bodyPr>
            <a:normAutofit/>
          </a:bodyPr>
          <a:lstStyle/>
          <a:p>
            <a:pPr>
              <a:spcAft>
                <a:spcPts val="600"/>
              </a:spcAft>
            </a:pPr>
            <a:fld id="{519954A3-9DFD-4C44-94BA-B95130A3BA1C}" type="slidenum">
              <a:rPr lang="en-US" smtClean="0">
                <a:latin typeface="BIZ UDPゴシック" panose="020B0400000000000000" pitchFamily="50" charset="-128"/>
                <a:ea typeface="BIZ UDPゴシック" panose="020B0400000000000000" pitchFamily="50" charset="-128"/>
              </a:rPr>
              <a:pPr>
                <a:spcAft>
                  <a:spcPts val="600"/>
                </a:spcAft>
              </a:pPr>
              <a:t>28</a:t>
            </a:fld>
            <a:endParaRPr lang="en-US">
              <a:latin typeface="BIZ UDPゴシック" panose="020B0400000000000000" pitchFamily="50" charset="-128"/>
              <a:ea typeface="BIZ UDPゴシック" panose="020B0400000000000000" pitchFamily="50" charset="-128"/>
            </a:endParaRPr>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タイトル 1">
            <a:extLst>
              <a:ext uri="{FF2B5EF4-FFF2-40B4-BE49-F238E27FC236}">
                <a16:creationId xmlns:a16="http://schemas.microsoft.com/office/drawing/2014/main" id="{79108A8B-A776-419E-BF49-5EADAEF7067C}"/>
              </a:ext>
            </a:extLst>
          </p:cNvPr>
          <p:cNvSpPr txBox="1">
            <a:spLocks/>
          </p:cNvSpPr>
          <p:nvPr/>
        </p:nvSpPr>
        <p:spPr>
          <a:xfrm>
            <a:off x="660400" y="609600"/>
            <a:ext cx="7953513" cy="75496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latin typeface="BIZ UDPゴシック" panose="020B0400000000000000" pitchFamily="50" charset="-128"/>
                <a:ea typeface="BIZ UDPゴシック" panose="020B0400000000000000" pitchFamily="50" charset="-128"/>
              </a:rPr>
              <a:t>（参考）</a:t>
            </a:r>
            <a:r>
              <a:rPr lang="en-US" altLang="ja-JP" sz="2400" dirty="0">
                <a:latin typeface="BIZ UDPゴシック" panose="020B0400000000000000" pitchFamily="50" charset="-128"/>
                <a:ea typeface="BIZ UDPゴシック" panose="020B0400000000000000" pitchFamily="50" charset="-128"/>
              </a:rPr>
              <a:t>Ox</a:t>
            </a:r>
            <a:r>
              <a:rPr lang="ja-JP" altLang="en-US" sz="2400" dirty="0">
                <a:latin typeface="BIZ UDPゴシック" panose="020B0400000000000000" pitchFamily="50" charset="-128"/>
                <a:ea typeface="BIZ UDPゴシック" panose="020B0400000000000000" pitchFamily="50" charset="-128"/>
              </a:rPr>
              <a:t>と</a:t>
            </a:r>
            <a:r>
              <a:rPr lang="en-US" altLang="ja-JP" sz="2400" dirty="0">
                <a:latin typeface="BIZ UDPゴシック" panose="020B0400000000000000" pitchFamily="50" charset="-128"/>
                <a:ea typeface="BIZ UDPゴシック" panose="020B0400000000000000" pitchFamily="50" charset="-128"/>
              </a:rPr>
              <a:t>SPM</a:t>
            </a:r>
            <a:r>
              <a:rPr lang="ja-JP" altLang="en-US" sz="2400" dirty="0">
                <a:latin typeface="BIZ UDPゴシック" panose="020B0400000000000000" pitchFamily="50" charset="-128"/>
                <a:ea typeface="BIZ UDPゴシック" panose="020B0400000000000000" pitchFamily="50" charset="-128"/>
              </a:rPr>
              <a:t>の生成メカニズム</a:t>
            </a:r>
          </a:p>
        </p:txBody>
      </p:sp>
      <p:sp>
        <p:nvSpPr>
          <p:cNvPr id="12" name="コンテンツ プレースホルダー 2">
            <a:extLst>
              <a:ext uri="{FF2B5EF4-FFF2-40B4-BE49-F238E27FC236}">
                <a16:creationId xmlns:a16="http://schemas.microsoft.com/office/drawing/2014/main" id="{A1EFA835-C553-47B9-9AED-547C509353B8}"/>
              </a:ext>
            </a:extLst>
          </p:cNvPr>
          <p:cNvSpPr txBox="1">
            <a:spLocks/>
          </p:cNvSpPr>
          <p:nvPr/>
        </p:nvSpPr>
        <p:spPr>
          <a:xfrm>
            <a:off x="711476" y="1057423"/>
            <a:ext cx="7597336" cy="32206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en-US" altLang="ja-JP" sz="1500" dirty="0">
                <a:latin typeface="BIZ UDPゴシック" panose="020B0400000000000000" pitchFamily="50" charset="-128"/>
                <a:ea typeface="BIZ UDPゴシック" panose="020B0400000000000000" pitchFamily="50" charset="-128"/>
              </a:rPr>
              <a:t>VOC</a:t>
            </a:r>
            <a:r>
              <a:rPr lang="ja-JP" altLang="en-US" sz="1500" dirty="0">
                <a:latin typeface="BIZ UDPゴシック" panose="020B0400000000000000" pitchFamily="50" charset="-128"/>
                <a:ea typeface="BIZ UDPゴシック" panose="020B0400000000000000" pitchFamily="50" charset="-128"/>
              </a:rPr>
              <a:t>は</a:t>
            </a:r>
            <a:r>
              <a:rPr lang="en-US" altLang="ja-JP" sz="1500" dirty="0">
                <a:latin typeface="BIZ UDPゴシック" panose="020B0400000000000000" pitchFamily="50" charset="-128"/>
                <a:ea typeface="BIZ UDPゴシック" panose="020B0400000000000000" pitchFamily="50" charset="-128"/>
              </a:rPr>
              <a:t>Ox</a:t>
            </a:r>
            <a:r>
              <a:rPr lang="ja-JP" altLang="en-US" sz="1500" dirty="0">
                <a:latin typeface="BIZ UDPゴシック" panose="020B0400000000000000" pitchFamily="50" charset="-128"/>
                <a:ea typeface="BIZ UDPゴシック" panose="020B0400000000000000" pitchFamily="50" charset="-128"/>
              </a:rPr>
              <a:t>及び</a:t>
            </a:r>
            <a:r>
              <a:rPr lang="en-US" altLang="ja-JP" sz="1500" dirty="0">
                <a:latin typeface="BIZ UDPゴシック" panose="020B0400000000000000" pitchFamily="50" charset="-128"/>
                <a:ea typeface="BIZ UDPゴシック" panose="020B0400000000000000" pitchFamily="50" charset="-128"/>
              </a:rPr>
              <a:t>SPM</a:t>
            </a:r>
            <a:r>
              <a:rPr lang="ja-JP" altLang="en-US" sz="1500" dirty="0">
                <a:latin typeface="BIZ UDPゴシック" panose="020B0400000000000000" pitchFamily="50" charset="-128"/>
                <a:ea typeface="BIZ UDPゴシック" panose="020B0400000000000000" pitchFamily="50" charset="-128"/>
              </a:rPr>
              <a:t>の二次生成粒子の原因物質とされている。</a:t>
            </a:r>
            <a:endParaRPr lang="en-US" altLang="ja-JP" sz="1500" dirty="0">
              <a:latin typeface="BIZ UDPゴシック" panose="020B0400000000000000" pitchFamily="50" charset="-128"/>
              <a:ea typeface="BIZ UDPゴシック" panose="020B0400000000000000" pitchFamily="50" charset="-128"/>
            </a:endParaRPr>
          </a:p>
          <a:p>
            <a:r>
              <a:rPr lang="en-US" altLang="ja-JP" sz="1500" dirty="0">
                <a:latin typeface="BIZ UDPゴシック" panose="020B0400000000000000" pitchFamily="50" charset="-128"/>
                <a:ea typeface="BIZ UDPゴシック" panose="020B0400000000000000" pitchFamily="50" charset="-128"/>
              </a:rPr>
              <a:t>Ox</a:t>
            </a:r>
            <a:r>
              <a:rPr lang="ja-JP" altLang="en-US" sz="1500" dirty="0">
                <a:latin typeface="BIZ UDPゴシック" panose="020B0400000000000000" pitchFamily="50" charset="-128"/>
                <a:ea typeface="BIZ UDPゴシック" panose="020B0400000000000000" pitchFamily="50" charset="-128"/>
              </a:rPr>
              <a:t>とは、オゾン（</a:t>
            </a:r>
            <a:r>
              <a:rPr lang="en-US" altLang="ja-JP" sz="1500" dirty="0">
                <a:latin typeface="BIZ UDPゴシック" panose="020B0400000000000000" pitchFamily="50" charset="-128"/>
                <a:ea typeface="BIZ UDPゴシック" panose="020B0400000000000000" pitchFamily="50" charset="-128"/>
              </a:rPr>
              <a:t>O</a:t>
            </a:r>
            <a:r>
              <a:rPr lang="en-US" altLang="ja-JP" sz="1500" baseline="-25000" dirty="0">
                <a:latin typeface="BIZ UDPゴシック" panose="020B0400000000000000" pitchFamily="50" charset="-128"/>
                <a:ea typeface="BIZ UDPゴシック" panose="020B0400000000000000" pitchFamily="50" charset="-128"/>
              </a:rPr>
              <a:t>3</a:t>
            </a:r>
            <a:r>
              <a:rPr lang="ja-JP" altLang="en-US" sz="1500" dirty="0">
                <a:latin typeface="BIZ UDPゴシック" panose="020B0400000000000000" pitchFamily="50" charset="-128"/>
                <a:ea typeface="BIZ UDPゴシック" panose="020B0400000000000000" pitchFamily="50" charset="-128"/>
              </a:rPr>
              <a:t>）、ペルオキシアセチルナイトレート（</a:t>
            </a:r>
            <a:r>
              <a:rPr lang="en-US" altLang="ja-JP" sz="1500" dirty="0">
                <a:latin typeface="BIZ UDPゴシック" panose="020B0400000000000000" pitchFamily="50" charset="-128"/>
                <a:ea typeface="BIZ UDPゴシック" panose="020B0400000000000000" pitchFamily="50" charset="-128"/>
              </a:rPr>
              <a:t>PAN</a:t>
            </a:r>
            <a:r>
              <a:rPr lang="ja-JP" altLang="en-US" sz="1500" dirty="0">
                <a:latin typeface="BIZ UDPゴシック" panose="020B0400000000000000" pitchFamily="50" charset="-128"/>
                <a:ea typeface="BIZ UDPゴシック" panose="020B0400000000000000" pitchFamily="50" charset="-128"/>
              </a:rPr>
              <a:t>）、アルデヒド</a:t>
            </a:r>
            <a:r>
              <a:rPr lang="en-US" altLang="ja-JP" sz="1500" dirty="0">
                <a:latin typeface="BIZ UDPゴシック" panose="020B0400000000000000" pitchFamily="50" charset="-128"/>
                <a:ea typeface="BIZ UDPゴシック" panose="020B0400000000000000" pitchFamily="50" charset="-128"/>
              </a:rPr>
              <a:t>(RSHO</a:t>
            </a:r>
            <a:r>
              <a:rPr lang="ja-JP" altLang="en-US" sz="1500" dirty="0">
                <a:latin typeface="BIZ UDPゴシック" panose="020B0400000000000000" pitchFamily="50" charset="-128"/>
                <a:ea typeface="BIZ UDPゴシック" panose="020B0400000000000000" pitchFamily="50" charset="-128"/>
              </a:rPr>
              <a:t>）類のことであり、その大部分がオゾンである。大気中のＶＯＣと窒素酸化物の混合系に太陽光（特に紫外線）が照射による反応を通じて生成する。</a:t>
            </a:r>
            <a:endParaRPr lang="en-US" altLang="ja-JP" sz="1500" dirty="0">
              <a:latin typeface="BIZ UDPゴシック" panose="020B0400000000000000" pitchFamily="50" charset="-128"/>
              <a:ea typeface="BIZ UDPゴシック" panose="020B0400000000000000" pitchFamily="50" charset="-128"/>
            </a:endParaRPr>
          </a:p>
          <a:p>
            <a:r>
              <a:rPr lang="en-US" altLang="ja-JP" sz="1500" dirty="0">
                <a:latin typeface="BIZ UDPゴシック" panose="020B0400000000000000" pitchFamily="50" charset="-128"/>
                <a:ea typeface="BIZ UDPゴシック" panose="020B0400000000000000" pitchFamily="50" charset="-128"/>
              </a:rPr>
              <a:t>SPM</a:t>
            </a:r>
            <a:r>
              <a:rPr lang="ja-JP" altLang="en-US" sz="1500" dirty="0">
                <a:latin typeface="BIZ UDPゴシック" panose="020B0400000000000000" pitchFamily="50" charset="-128"/>
                <a:ea typeface="BIZ UDPゴシック" panose="020B0400000000000000" pitchFamily="50" charset="-128"/>
              </a:rPr>
              <a:t>の二次生成粒子は、大気中のＶＯＣが化学反応を起こし、さらに反応生成物が凝縮すること等により生成する。窒素酸化物や硫黄酸化物からも二次生成粒子が生成するが、この反応にはオゾンが関与していることから、ＶＯＣの存在はこれら無機化合物由来の二次生成粒子の生成にも関与している。</a:t>
            </a:r>
          </a:p>
          <a:p>
            <a:pPr marL="0" indent="0">
              <a:buFont typeface="Wingdings 3" charset="2"/>
              <a:buNone/>
            </a:pPr>
            <a:endParaRPr lang="en-US" altLang="ja-JP" sz="1500" dirty="0">
              <a:latin typeface="BIZ UDPゴシック" panose="020B0400000000000000" pitchFamily="50" charset="-128"/>
              <a:ea typeface="BIZ UDPゴシック" panose="020B0400000000000000" pitchFamily="50" charset="-128"/>
            </a:endParaRPr>
          </a:p>
          <a:p>
            <a:pPr marL="0" indent="0">
              <a:buFont typeface="Wingdings 3" charset="2"/>
              <a:buNone/>
            </a:pPr>
            <a:endParaRPr lang="ja-JP" altLang="en-US" sz="1500" dirty="0">
              <a:latin typeface="BIZ UDPゴシック" panose="020B0400000000000000" pitchFamily="50" charset="-128"/>
              <a:ea typeface="BIZ UDPゴシック" panose="020B0400000000000000" pitchFamily="50" charset="-128"/>
            </a:endParaRPr>
          </a:p>
          <a:p>
            <a:endParaRPr lang="ja-JP" altLang="en-US" sz="1500" dirty="0">
              <a:latin typeface="BIZ UDPゴシック" panose="020B0400000000000000" pitchFamily="50" charset="-128"/>
              <a:ea typeface="BIZ UDPゴシック" panose="020B0400000000000000" pitchFamily="50" charset="-128"/>
            </a:endParaRPr>
          </a:p>
        </p:txBody>
      </p:sp>
      <p:pic>
        <p:nvPicPr>
          <p:cNvPr id="14" name="図 1233">
            <a:extLst>
              <a:ext uri="{FF2B5EF4-FFF2-40B4-BE49-F238E27FC236}">
                <a16:creationId xmlns:a16="http://schemas.microsoft.com/office/drawing/2014/main" id="{290A166F-54B5-4531-A710-49A13696E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572" y="3427511"/>
            <a:ext cx="3942341" cy="30737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コンテンツ プレースホルダー 2">
            <a:extLst>
              <a:ext uri="{FF2B5EF4-FFF2-40B4-BE49-F238E27FC236}">
                <a16:creationId xmlns:a16="http://schemas.microsoft.com/office/drawing/2014/main" id="{5D7590E7-B879-4867-8AD5-B0FA8902BFF2}"/>
              </a:ext>
            </a:extLst>
          </p:cNvPr>
          <p:cNvSpPr txBox="1">
            <a:spLocks/>
          </p:cNvSpPr>
          <p:nvPr/>
        </p:nvSpPr>
        <p:spPr>
          <a:xfrm>
            <a:off x="762554" y="3427511"/>
            <a:ext cx="3603917" cy="27964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1500" dirty="0">
                <a:latin typeface="BIZ UDPゴシック" panose="020B0400000000000000" pitchFamily="50" charset="-128"/>
                <a:ea typeface="BIZ UDPゴシック" panose="020B0400000000000000" pitchFamily="50" charset="-128"/>
              </a:rPr>
              <a:t>二次生成粒子が生成するには、通常炭素数の多いＶＯＣが関与する。</a:t>
            </a:r>
            <a:r>
              <a:rPr lang="en-US" altLang="ja-JP" sz="1500" dirty="0">
                <a:latin typeface="BIZ UDPゴシック" panose="020B0400000000000000" pitchFamily="50" charset="-128"/>
                <a:ea typeface="BIZ UDPゴシック" panose="020B0400000000000000" pitchFamily="50" charset="-128"/>
              </a:rPr>
              <a:t>Ox</a:t>
            </a:r>
            <a:r>
              <a:rPr lang="ja-JP" altLang="en-US" sz="1500" dirty="0">
                <a:latin typeface="BIZ UDPゴシック" panose="020B0400000000000000" pitchFamily="50" charset="-128"/>
                <a:ea typeface="BIZ UDPゴシック" panose="020B0400000000000000" pitchFamily="50" charset="-128"/>
              </a:rPr>
              <a:t>の生成には、ほとんど全てのＶＯＣが関与する。</a:t>
            </a:r>
            <a:endParaRPr lang="en-US" altLang="ja-JP" sz="1500" dirty="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なお、窒素酸化物濃度の減少に伴い、</a:t>
            </a:r>
            <a:r>
              <a:rPr lang="en-US" altLang="ja-JP" sz="1500" dirty="0">
                <a:latin typeface="BIZ UDPゴシック" panose="020B0400000000000000" pitchFamily="50" charset="-128"/>
                <a:ea typeface="BIZ UDPゴシック" panose="020B0400000000000000" pitchFamily="50" charset="-128"/>
              </a:rPr>
              <a:t>NO </a:t>
            </a:r>
            <a:r>
              <a:rPr lang="ja-JP" altLang="en-US" sz="1500" dirty="0">
                <a:latin typeface="BIZ UDPゴシック" panose="020B0400000000000000" pitchFamily="50" charset="-128"/>
                <a:ea typeface="BIZ UDPゴシック" panose="020B0400000000000000" pitchFamily="50" charset="-128"/>
              </a:rPr>
              <a:t>タイトレーション効果（一酸化窒素（</a:t>
            </a:r>
            <a:r>
              <a:rPr lang="en-US" altLang="ja-JP" sz="1500" dirty="0">
                <a:latin typeface="BIZ UDPゴシック" panose="020B0400000000000000" pitchFamily="50" charset="-128"/>
                <a:ea typeface="BIZ UDPゴシック" panose="020B0400000000000000" pitchFamily="50" charset="-128"/>
              </a:rPr>
              <a:t>NO</a:t>
            </a:r>
            <a:r>
              <a:rPr lang="ja-JP" altLang="en-US" sz="1500" dirty="0">
                <a:latin typeface="BIZ UDPゴシック" panose="020B0400000000000000" pitchFamily="50" charset="-128"/>
                <a:ea typeface="BIZ UDPゴシック" panose="020B0400000000000000" pitchFamily="50" charset="-128"/>
              </a:rPr>
              <a:t>）がオゾンと反応しオゾンを減少させる「</a:t>
            </a:r>
            <a:r>
              <a:rPr lang="en-US" altLang="ja-JP" sz="1500" dirty="0">
                <a:latin typeface="BIZ UDPゴシック" panose="020B0400000000000000" pitchFamily="50" charset="-128"/>
                <a:ea typeface="BIZ UDPゴシック" panose="020B0400000000000000" pitchFamily="50" charset="-128"/>
              </a:rPr>
              <a:t>NO </a:t>
            </a:r>
            <a:r>
              <a:rPr lang="ja-JP" altLang="en-US" sz="1500" dirty="0">
                <a:latin typeface="BIZ UDPゴシック" panose="020B0400000000000000" pitchFamily="50" charset="-128"/>
                <a:ea typeface="BIZ UDPゴシック" panose="020B0400000000000000" pitchFamily="50" charset="-128"/>
              </a:rPr>
              <a:t>＋ </a:t>
            </a:r>
            <a:r>
              <a:rPr lang="en-US" altLang="ja-JP" sz="1500" dirty="0">
                <a:latin typeface="BIZ UDPゴシック" panose="020B0400000000000000" pitchFamily="50" charset="-128"/>
                <a:ea typeface="BIZ UDPゴシック" panose="020B0400000000000000" pitchFamily="50" charset="-128"/>
              </a:rPr>
              <a:t>O</a:t>
            </a:r>
            <a:r>
              <a:rPr lang="en-US" altLang="ja-JP" sz="1500" baseline="-25000" dirty="0">
                <a:latin typeface="BIZ UDPゴシック" panose="020B0400000000000000" pitchFamily="50" charset="-128"/>
                <a:ea typeface="BIZ UDPゴシック" panose="020B0400000000000000" pitchFamily="50" charset="-128"/>
              </a:rPr>
              <a:t>3</a:t>
            </a:r>
            <a:r>
              <a:rPr lang="en-US" altLang="ja-JP" sz="1500" dirty="0">
                <a:latin typeface="BIZ UDPゴシック" panose="020B0400000000000000" pitchFamily="50" charset="-128"/>
                <a:ea typeface="BIZ UDPゴシック" panose="020B0400000000000000" pitchFamily="50" charset="-128"/>
              </a:rPr>
              <a:t> → NO</a:t>
            </a:r>
            <a:r>
              <a:rPr lang="en-US" altLang="ja-JP" sz="1500" baseline="-25000" dirty="0">
                <a:latin typeface="BIZ UDPゴシック" panose="020B0400000000000000" pitchFamily="50" charset="-128"/>
                <a:ea typeface="BIZ UDPゴシック" panose="020B0400000000000000" pitchFamily="50" charset="-128"/>
              </a:rPr>
              <a:t>2</a:t>
            </a:r>
            <a:r>
              <a:rPr lang="en-US" altLang="ja-JP" sz="1500" dirty="0">
                <a:latin typeface="BIZ UDPゴシック" panose="020B0400000000000000" pitchFamily="50" charset="-128"/>
                <a:ea typeface="BIZ UDPゴシック" panose="020B0400000000000000" pitchFamily="50" charset="-128"/>
              </a:rPr>
              <a:t> </a:t>
            </a:r>
            <a:r>
              <a:rPr lang="ja-JP" altLang="en-US" sz="1500" dirty="0">
                <a:latin typeface="BIZ UDPゴシック" panose="020B0400000000000000" pitchFamily="50" charset="-128"/>
                <a:ea typeface="BIZ UDPゴシック" panose="020B0400000000000000" pitchFamily="50" charset="-128"/>
              </a:rPr>
              <a:t>＋ </a:t>
            </a:r>
            <a:r>
              <a:rPr lang="en-US" altLang="ja-JP" sz="1500" dirty="0">
                <a:latin typeface="BIZ UDPゴシック" panose="020B0400000000000000" pitchFamily="50" charset="-128"/>
                <a:ea typeface="BIZ UDPゴシック" panose="020B0400000000000000" pitchFamily="50" charset="-128"/>
              </a:rPr>
              <a:t>O</a:t>
            </a:r>
            <a:r>
              <a:rPr lang="en-US" altLang="ja-JP" sz="1500" baseline="-25000" dirty="0">
                <a:latin typeface="BIZ UDPゴシック" panose="020B0400000000000000" pitchFamily="50" charset="-128"/>
                <a:ea typeface="BIZ UDPゴシック" panose="020B0400000000000000" pitchFamily="50" charset="-128"/>
              </a:rPr>
              <a:t>2</a:t>
            </a:r>
            <a:r>
              <a:rPr lang="ja-JP" altLang="en-US" sz="1500" dirty="0">
                <a:latin typeface="BIZ UDPゴシック" panose="020B0400000000000000" pitchFamily="50" charset="-128"/>
                <a:ea typeface="BIZ UDPゴシック" panose="020B0400000000000000" pitchFamily="50" charset="-128"/>
              </a:rPr>
              <a:t>」の反応）が低下し、オゾン濃度減少が抑制されていることも明らかとなっている。</a:t>
            </a:r>
          </a:p>
          <a:p>
            <a:endParaRPr lang="en-US" altLang="ja-JP" sz="1500" dirty="0">
              <a:latin typeface="BIZ UDPゴシック" panose="020B0400000000000000" pitchFamily="50" charset="-128"/>
              <a:ea typeface="BIZ UDPゴシック" panose="020B0400000000000000" pitchFamily="50" charset="-128"/>
            </a:endParaRPr>
          </a:p>
          <a:p>
            <a:endParaRPr lang="en-US" altLang="ja-JP" sz="1500" dirty="0">
              <a:latin typeface="BIZ UDPゴシック" panose="020B0400000000000000" pitchFamily="50" charset="-128"/>
              <a:ea typeface="BIZ UDPゴシック" panose="020B0400000000000000" pitchFamily="50" charset="-128"/>
            </a:endParaRPr>
          </a:p>
          <a:p>
            <a:pPr marL="0" indent="0">
              <a:buFont typeface="Wingdings 3" charset="2"/>
              <a:buNone/>
            </a:pPr>
            <a:endParaRPr lang="ja-JP" altLang="en-US" sz="1500" dirty="0">
              <a:latin typeface="BIZ UDPゴシック" panose="020B0400000000000000" pitchFamily="50" charset="-128"/>
              <a:ea typeface="BIZ UDPゴシック" panose="020B0400000000000000" pitchFamily="50" charset="-128"/>
            </a:endParaRPr>
          </a:p>
          <a:p>
            <a:endParaRPr lang="ja-JP" altLang="en-US" sz="1500" dirty="0">
              <a:latin typeface="BIZ UDPゴシック" panose="020B0400000000000000" pitchFamily="50" charset="-128"/>
              <a:ea typeface="BIZ UDPゴシック" panose="020B0400000000000000" pitchFamily="50" charset="-128"/>
            </a:endParaRPr>
          </a:p>
        </p:txBody>
      </p:sp>
      <p:sp>
        <p:nvSpPr>
          <p:cNvPr id="8" name="スライド番号プレースホルダー 3">
            <a:extLst>
              <a:ext uri="{FF2B5EF4-FFF2-40B4-BE49-F238E27FC236}">
                <a16:creationId xmlns:a16="http://schemas.microsoft.com/office/drawing/2014/main" id="{CB2ED944-C525-4F9E-BB1E-6713761F8D17}"/>
              </a:ext>
            </a:extLst>
          </p:cNvPr>
          <p:cNvSpPr txBox="1">
            <a:spLocks/>
          </p:cNvSpPr>
          <p:nvPr/>
        </p:nvSpPr>
        <p:spPr>
          <a:xfrm>
            <a:off x="9350787" y="6041362"/>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28</a:t>
            </a:fld>
            <a:endParaRPr lang="en-US">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0855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79BFEB3A-3EE3-4B4E-AFF7-29BA8D68AF33}"/>
              </a:ext>
            </a:extLst>
          </p:cNvPr>
          <p:cNvSpPr>
            <a:spLocks noGrp="1"/>
          </p:cNvSpPr>
          <p:nvPr>
            <p:ph type="title"/>
          </p:nvPr>
        </p:nvSpPr>
        <p:spPr>
          <a:xfrm>
            <a:off x="1083470" y="609600"/>
            <a:ext cx="7676217" cy="838888"/>
          </a:xfrm>
        </p:spPr>
        <p:txBody>
          <a:bodyPr>
            <a:noAutofit/>
          </a:bodyPr>
          <a:lstStyle/>
          <a:p>
            <a:r>
              <a:rPr kumimoji="1" lang="ja-JP" altLang="en-US" sz="2800" dirty="0">
                <a:latin typeface="BIZ UDPゴシック" panose="020B0400000000000000" pitchFamily="50" charset="-128"/>
                <a:ea typeface="BIZ UDPゴシック" panose="020B0400000000000000" pitchFamily="50" charset="-128"/>
              </a:rPr>
              <a:t>（参考）排出規制対象施設及び処理施設の例①</a:t>
            </a: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コンテンツ プレースホルダー 2">
            <a:extLst>
              <a:ext uri="{FF2B5EF4-FFF2-40B4-BE49-F238E27FC236}">
                <a16:creationId xmlns:a16="http://schemas.microsoft.com/office/drawing/2014/main" id="{C0897623-1564-4F63-B8F7-8E7115E30ABB}"/>
              </a:ext>
            </a:extLst>
          </p:cNvPr>
          <p:cNvSpPr txBox="1">
            <a:spLocks/>
          </p:cNvSpPr>
          <p:nvPr/>
        </p:nvSpPr>
        <p:spPr>
          <a:xfrm>
            <a:off x="1083470" y="1533840"/>
            <a:ext cx="7325077" cy="41230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500" dirty="0">
                <a:latin typeface="BIZ UDPゴシック" panose="020B0400000000000000" pitchFamily="50" charset="-128"/>
                <a:ea typeface="BIZ UDPゴシック" panose="020B0400000000000000" pitchFamily="50" charset="-128"/>
              </a:rPr>
              <a:t>〇貯蔵施設</a:t>
            </a: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r>
              <a:rPr lang="ja-JP" altLang="en-US" sz="1500" dirty="0">
                <a:latin typeface="BIZ UDPゴシック" panose="020B0400000000000000" pitchFamily="50" charset="-128"/>
                <a:ea typeface="BIZ UDPゴシック" panose="020B0400000000000000" pitchFamily="50" charset="-128"/>
              </a:rPr>
              <a:t>〇出荷施設</a:t>
            </a: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endParaRPr lang="en-US" altLang="ja-JP" sz="1500" dirty="0">
              <a:latin typeface="BIZ UDPゴシック" panose="020B0400000000000000" pitchFamily="50" charset="-128"/>
              <a:ea typeface="BIZ UDPゴシック" panose="020B0400000000000000" pitchFamily="50" charset="-128"/>
            </a:endParaRPr>
          </a:p>
          <a:p>
            <a:pPr marL="0" indent="0">
              <a:buFont typeface="Wingdings 3" charset="2"/>
              <a:buNone/>
            </a:pPr>
            <a:endParaRPr lang="ja-JP" altLang="en-US" sz="1500" dirty="0">
              <a:latin typeface="BIZ UDPゴシック" panose="020B0400000000000000" pitchFamily="50" charset="-128"/>
              <a:ea typeface="BIZ UDPゴシック" panose="020B0400000000000000" pitchFamily="50" charset="-128"/>
            </a:endParaRPr>
          </a:p>
          <a:p>
            <a:endParaRPr lang="ja-JP" altLang="en-US" sz="150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1760855C-31FA-41DC-927E-7602500CFF42}"/>
              </a:ext>
            </a:extLst>
          </p:cNvPr>
          <p:cNvPicPr>
            <a:picLocks noChangeAspect="1"/>
          </p:cNvPicPr>
          <p:nvPr/>
        </p:nvPicPr>
        <p:blipFill>
          <a:blip r:embed="rId2"/>
          <a:stretch>
            <a:fillRect/>
          </a:stretch>
        </p:blipFill>
        <p:spPr>
          <a:xfrm>
            <a:off x="2501000" y="1713328"/>
            <a:ext cx="5314286" cy="2219048"/>
          </a:xfrm>
          <a:prstGeom prst="rect">
            <a:avLst/>
          </a:prstGeom>
        </p:spPr>
      </p:pic>
      <p:pic>
        <p:nvPicPr>
          <p:cNvPr id="12" name="コンテンツ プレースホルダー 3169">
            <a:extLst>
              <a:ext uri="{FF2B5EF4-FFF2-40B4-BE49-F238E27FC236}">
                <a16:creationId xmlns:a16="http://schemas.microsoft.com/office/drawing/2014/main" id="{5933C3D7-F427-49D5-A73C-7590FB16E599}"/>
              </a:ext>
            </a:extLst>
          </p:cNvPr>
          <p:cNvPicPr>
            <a:picLocks noGrp="1" noChangeAspect="1"/>
          </p:cNvPicPr>
          <p:nvPr>
            <p:ph idx="1"/>
          </p:nvPr>
        </p:nvPicPr>
        <p:blipFill>
          <a:blip r:embed="rId3"/>
          <a:stretch>
            <a:fillRect/>
          </a:stretch>
        </p:blipFill>
        <p:spPr>
          <a:xfrm>
            <a:off x="1742145" y="6136965"/>
            <a:ext cx="4114286" cy="485714"/>
          </a:xfrm>
        </p:spPr>
      </p:pic>
      <p:pic>
        <p:nvPicPr>
          <p:cNvPr id="14" name="図 13">
            <a:extLst>
              <a:ext uri="{FF2B5EF4-FFF2-40B4-BE49-F238E27FC236}">
                <a16:creationId xmlns:a16="http://schemas.microsoft.com/office/drawing/2014/main" id="{70E20DB0-4493-4D21-A877-4E2A6B8EB3CD}"/>
              </a:ext>
            </a:extLst>
          </p:cNvPr>
          <p:cNvPicPr>
            <a:picLocks noChangeAspect="1"/>
          </p:cNvPicPr>
          <p:nvPr/>
        </p:nvPicPr>
        <p:blipFill>
          <a:blip r:embed="rId4"/>
          <a:stretch>
            <a:fillRect/>
          </a:stretch>
        </p:blipFill>
        <p:spPr>
          <a:xfrm>
            <a:off x="1440444" y="4935291"/>
            <a:ext cx="4552381" cy="1142857"/>
          </a:xfrm>
          <a:prstGeom prst="rect">
            <a:avLst/>
          </a:prstGeom>
        </p:spPr>
      </p:pic>
      <p:pic>
        <p:nvPicPr>
          <p:cNvPr id="15" name="図 14">
            <a:extLst>
              <a:ext uri="{FF2B5EF4-FFF2-40B4-BE49-F238E27FC236}">
                <a16:creationId xmlns:a16="http://schemas.microsoft.com/office/drawing/2014/main" id="{A51BB6D6-5E2F-4AD0-9325-BCD5D532EAA0}"/>
              </a:ext>
            </a:extLst>
          </p:cNvPr>
          <p:cNvPicPr>
            <a:picLocks noChangeAspect="1"/>
          </p:cNvPicPr>
          <p:nvPr/>
        </p:nvPicPr>
        <p:blipFill>
          <a:blip r:embed="rId5"/>
          <a:stretch>
            <a:fillRect/>
          </a:stretch>
        </p:blipFill>
        <p:spPr>
          <a:xfrm>
            <a:off x="6232461" y="4758585"/>
            <a:ext cx="2878689" cy="1496268"/>
          </a:xfrm>
          <a:prstGeom prst="rect">
            <a:avLst/>
          </a:prstGeom>
        </p:spPr>
      </p:pic>
      <p:sp>
        <p:nvSpPr>
          <p:cNvPr id="4" name="スライド番号プレースホルダー 3">
            <a:extLst>
              <a:ext uri="{FF2B5EF4-FFF2-40B4-BE49-F238E27FC236}">
                <a16:creationId xmlns:a16="http://schemas.microsoft.com/office/drawing/2014/main" id="{8C02AC0A-AA4F-4F2E-9F92-9FB7902AB63C}"/>
              </a:ext>
            </a:extLst>
          </p:cNvPr>
          <p:cNvSpPr>
            <a:spLocks noGrp="1"/>
          </p:cNvSpPr>
          <p:nvPr>
            <p:ph type="sldNum" sz="quarter" idx="12"/>
          </p:nvPr>
        </p:nvSpPr>
        <p:spPr>
          <a:xfrm>
            <a:off x="9350787" y="6072290"/>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29</a:t>
            </a:fld>
            <a:endParaRPr lang="en-US">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2743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1083470" y="609600"/>
            <a:ext cx="6984793" cy="1320800"/>
          </a:xfrm>
        </p:spPr>
        <p:txBody>
          <a:bodyPr>
            <a:normAutofit/>
          </a:bodyPr>
          <a:lstStyle/>
          <a:p>
            <a:r>
              <a:rPr kumimoji="1" lang="ja-JP" altLang="en-US" dirty="0">
                <a:latin typeface="BIZ UDPゴシック" panose="020B0400000000000000" pitchFamily="50" charset="-128"/>
                <a:ea typeface="BIZ UDPゴシック" panose="020B0400000000000000" pitchFamily="50" charset="-128"/>
              </a:rPr>
              <a:t>検討に係る背景と課題</a:t>
            </a:r>
            <a:r>
              <a:rPr lang="ja-JP" altLang="en-US" dirty="0">
                <a:latin typeface="BIZ UDPゴシック" panose="020B0400000000000000" pitchFamily="50" charset="-128"/>
                <a:ea typeface="BIZ UDPゴシック" panose="020B0400000000000000" pitchFamily="50" charset="-128"/>
              </a:rPr>
              <a:t>②</a:t>
            </a:r>
            <a:endParaRPr kumimoji="1" lang="ja-JP" altLang="en-US" dirty="0">
              <a:latin typeface="BIZ UDPゴシック" panose="020B0400000000000000" pitchFamily="50" charset="-128"/>
              <a:ea typeface="BIZ UDPゴシック" panose="020B0400000000000000" pitchFamily="50" charset="-128"/>
            </a:endParaRPr>
          </a:p>
        </p:txBody>
      </p:sp>
      <p:sp>
        <p:nvSpPr>
          <p:cNvPr id="38" name="Isosceles Triangle 37">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コンテンツ プレースホルダー 2"/>
          <p:cNvSpPr>
            <a:spLocks noGrp="1"/>
          </p:cNvSpPr>
          <p:nvPr>
            <p:ph idx="1"/>
          </p:nvPr>
        </p:nvSpPr>
        <p:spPr>
          <a:xfrm>
            <a:off x="1083470" y="1420837"/>
            <a:ext cx="7638499" cy="4245317"/>
          </a:xfrm>
        </p:spPr>
        <p:txBody>
          <a:bodyPr vert="horz" lIns="91440" tIns="45720" rIns="91440" bIns="45720" rtlCol="0">
            <a:normAutofit/>
          </a:bodyPr>
          <a:lstStyle/>
          <a:p>
            <a:pPr>
              <a:lnSpc>
                <a:spcPct val="150000"/>
              </a:lnSpc>
            </a:pPr>
            <a:r>
              <a:rPr lang="ja-JP" altLang="en-US" sz="1600" dirty="0">
                <a:latin typeface="BIZ UDPゴシック" panose="020B0400000000000000" pitchFamily="50" charset="-128"/>
                <a:ea typeface="BIZ UDPゴシック" panose="020B0400000000000000" pitchFamily="50" charset="-128"/>
              </a:rPr>
              <a:t>府域の環境の状況は、</a:t>
            </a:r>
            <a:r>
              <a:rPr lang="en-US" altLang="ja-JP" sz="1600" dirty="0">
                <a:latin typeface="BIZ UDPゴシック" panose="020B0400000000000000" pitchFamily="50" charset="-128"/>
                <a:ea typeface="BIZ UDPゴシック" panose="020B0400000000000000" pitchFamily="50" charset="-128"/>
              </a:rPr>
              <a:t>SPM</a:t>
            </a:r>
            <a:r>
              <a:rPr lang="ja-JP" altLang="en-US" sz="1600" dirty="0">
                <a:latin typeface="BIZ UDPゴシック" panose="020B0400000000000000" pitchFamily="50" charset="-128"/>
                <a:ea typeface="BIZ UDPゴシック" panose="020B0400000000000000" pitchFamily="50" charset="-128"/>
              </a:rPr>
              <a:t>や微小粒子状物質（</a:t>
            </a:r>
            <a:r>
              <a:rPr lang="en-US" altLang="ja-JP" sz="1600" dirty="0">
                <a:latin typeface="BIZ UDPゴシック" panose="020B0400000000000000" pitchFamily="50" charset="-128"/>
                <a:ea typeface="BIZ UDPゴシック" panose="020B0400000000000000" pitchFamily="50" charset="-128"/>
              </a:rPr>
              <a:t>PM2.5</a:t>
            </a:r>
            <a:r>
              <a:rPr lang="ja-JP" altLang="en-US" sz="1600" dirty="0">
                <a:latin typeface="BIZ UDPゴシック" panose="020B0400000000000000" pitchFamily="50" charset="-128"/>
                <a:ea typeface="BIZ UDPゴシック" panose="020B0400000000000000" pitchFamily="50" charset="-128"/>
              </a:rPr>
              <a:t>）は近年大気濃度の状況は改善されており、</a:t>
            </a:r>
            <a:r>
              <a:rPr lang="en-US" altLang="ja-JP" sz="1600" dirty="0">
                <a:latin typeface="BIZ UDPゴシック" panose="020B0400000000000000" pitchFamily="50" charset="-128"/>
                <a:ea typeface="BIZ UDPゴシック" panose="020B0400000000000000" pitchFamily="50" charset="-128"/>
              </a:rPr>
              <a:t>Ox</a:t>
            </a:r>
            <a:r>
              <a:rPr lang="ja-JP" altLang="en-US" sz="1600" dirty="0">
                <a:latin typeface="BIZ UDPゴシック" panose="020B0400000000000000" pitchFamily="50" charset="-128"/>
                <a:ea typeface="BIZ UDPゴシック" panose="020B0400000000000000" pitchFamily="50" charset="-128"/>
              </a:rPr>
              <a:t>について</a:t>
            </a:r>
            <a:r>
              <a:rPr lang="ja-JP" altLang="en-US" sz="1600" dirty="0">
                <a:solidFill>
                  <a:schemeClr val="tx1"/>
                </a:solidFill>
                <a:latin typeface="BIZ UDPゴシック" panose="020B0400000000000000" pitchFamily="50" charset="-128"/>
                <a:ea typeface="BIZ UDPゴシック" panose="020B0400000000000000" pitchFamily="50" charset="-128"/>
              </a:rPr>
              <a:t>も</a:t>
            </a:r>
            <a:r>
              <a:rPr lang="ja-JP" altLang="en-US" sz="1600" dirty="0">
                <a:latin typeface="BIZ UDPゴシック" panose="020B0400000000000000" pitchFamily="50" charset="-128"/>
                <a:ea typeface="BIZ UDPゴシック" panose="020B0400000000000000" pitchFamily="50" charset="-128"/>
              </a:rPr>
              <a:t>光化学スモッグ予報の発令回数等や非メタン炭化水素（</a:t>
            </a:r>
            <a:r>
              <a:rPr lang="en-US" altLang="ja-JP" sz="1600" dirty="0">
                <a:latin typeface="BIZ UDPゴシック" panose="020B0400000000000000" pitchFamily="50" charset="-128"/>
                <a:ea typeface="BIZ UDPゴシック" panose="020B0400000000000000" pitchFamily="50" charset="-128"/>
              </a:rPr>
              <a:t>NMHC)</a:t>
            </a:r>
            <a:r>
              <a:rPr lang="ja-JP" altLang="en-US" sz="1600" dirty="0">
                <a:latin typeface="BIZ UDPゴシック" panose="020B0400000000000000" pitchFamily="50" charset="-128"/>
                <a:ea typeface="BIZ UDPゴシック" panose="020B0400000000000000" pitchFamily="50" charset="-128"/>
              </a:rPr>
              <a:t>の大気濃度は改善されているが、環境基準は依然として全局非達成の状況が続いており、これは全国的にも同じ傾向を示している。</a:t>
            </a:r>
            <a:endParaRPr lang="en-US" altLang="ja-JP" sz="1600" dirty="0">
              <a:latin typeface="BIZ UDPゴシック" panose="020B0400000000000000" pitchFamily="50" charset="-128"/>
              <a:ea typeface="BIZ UDPゴシック" panose="020B0400000000000000" pitchFamily="50" charset="-128"/>
            </a:endParaRPr>
          </a:p>
          <a:p>
            <a:pPr>
              <a:lnSpc>
                <a:spcPct val="150000"/>
              </a:lnSpc>
            </a:pPr>
            <a:r>
              <a:rPr lang="ja-JP" altLang="en-US" sz="1600" dirty="0">
                <a:latin typeface="BIZ UDPゴシック" panose="020B0400000000000000" pitchFamily="50" charset="-128"/>
                <a:ea typeface="BIZ UDPゴシック" panose="020B0400000000000000" pitchFamily="50" charset="-128"/>
              </a:rPr>
              <a:t>国では、現在</a:t>
            </a:r>
            <a:r>
              <a:rPr lang="en-US" altLang="ja-JP" sz="1600" dirty="0">
                <a:latin typeface="BIZ UDPゴシック" panose="020B0400000000000000" pitchFamily="50" charset="-128"/>
                <a:ea typeface="BIZ UDPゴシック" panose="020B0400000000000000" pitchFamily="50" charset="-128"/>
              </a:rPr>
              <a:t>Ox</a:t>
            </a:r>
            <a:r>
              <a:rPr lang="ja-JP" altLang="en-US" sz="1600" dirty="0">
                <a:latin typeface="BIZ UDPゴシック" panose="020B0400000000000000" pitchFamily="50" charset="-128"/>
                <a:ea typeface="BIZ UDPゴシック" panose="020B0400000000000000" pitchFamily="50" charset="-128"/>
              </a:rPr>
              <a:t>に係る大気汚染の改善に向け、科学的な知見の充実や追加的な対策の必要性について検討しているところであるが、現時点では明確な方針が明らかとなっていない。</a:t>
            </a:r>
            <a:endParaRPr lang="en-US" altLang="ja-JP" sz="1600" dirty="0">
              <a:latin typeface="BIZ UDPゴシック" panose="020B0400000000000000" pitchFamily="50" charset="-128"/>
              <a:ea typeface="BIZ UDPゴシック" panose="020B0400000000000000" pitchFamily="50" charset="-128"/>
            </a:endParaRPr>
          </a:p>
          <a:p>
            <a:pPr>
              <a:lnSpc>
                <a:spcPct val="150000"/>
              </a:lnSpc>
            </a:pPr>
            <a:r>
              <a:rPr lang="ja-JP" altLang="en-US" sz="1600" dirty="0">
                <a:latin typeface="BIZ UDPゴシック" panose="020B0400000000000000" pitchFamily="50" charset="-128"/>
                <a:ea typeface="BIZ UDPゴシック" panose="020B0400000000000000" pitchFamily="50" charset="-128"/>
              </a:rPr>
              <a:t>以上の状況を踏まえ、これまでの府条例に基づく</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排出規制の効果や課題を整理し、事業者による自主的取組との組合せを考慮した効果的な</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対策のあり方について検討する必要がある。</a:t>
            </a:r>
          </a:p>
        </p:txBody>
      </p:sp>
      <p:sp>
        <p:nvSpPr>
          <p:cNvPr id="40" name="Isosceles Triangle 39">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スライド番号プレースホルダー 3">
            <a:extLst>
              <a:ext uri="{FF2B5EF4-FFF2-40B4-BE49-F238E27FC236}">
                <a16:creationId xmlns:a16="http://schemas.microsoft.com/office/drawing/2014/main" id="{BD57635E-CA1F-4985-9657-6023F69BDC46}"/>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3</a:t>
            </a:fld>
            <a:endParaRPr lang="en-US"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10907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コンテンツ プレースホルダー 2">
            <a:extLst>
              <a:ext uri="{FF2B5EF4-FFF2-40B4-BE49-F238E27FC236}">
                <a16:creationId xmlns:a16="http://schemas.microsoft.com/office/drawing/2014/main" id="{79586311-7093-4226-B688-AFE9D9A70E02}"/>
              </a:ext>
            </a:extLst>
          </p:cNvPr>
          <p:cNvSpPr>
            <a:spLocks noGrp="1"/>
          </p:cNvSpPr>
          <p:nvPr>
            <p:ph idx="1"/>
          </p:nvPr>
        </p:nvSpPr>
        <p:spPr>
          <a:xfrm>
            <a:off x="1083470" y="1410361"/>
            <a:ext cx="6984793" cy="3086660"/>
          </a:xfrm>
        </p:spPr>
        <p:txBody>
          <a:bodyPr>
            <a:normAutofit/>
          </a:bodyPr>
          <a:lstStyle/>
          <a:p>
            <a:pPr marL="0" indent="0">
              <a:buNone/>
            </a:pPr>
            <a:r>
              <a:rPr lang="ja-JP" altLang="en-US" sz="1600" dirty="0">
                <a:latin typeface="BIZ UDPゴシック" panose="020B0400000000000000" pitchFamily="50" charset="-128"/>
                <a:ea typeface="BIZ UDPゴシック" panose="020B0400000000000000" pitchFamily="50" charset="-128"/>
              </a:rPr>
              <a:t>〇給油施設</a:t>
            </a: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〇洗浄施設</a:t>
            </a: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endParaRPr kumimoji="1" lang="ja-JP" altLang="en-US" sz="1600" dirty="0">
              <a:latin typeface="BIZ UDPゴシック" panose="020B0400000000000000" pitchFamily="50" charset="-128"/>
              <a:ea typeface="BIZ UDPゴシック" panose="020B0400000000000000" pitchFamily="50" charset="-128"/>
            </a:endParaRPr>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図 4">
            <a:extLst>
              <a:ext uri="{FF2B5EF4-FFF2-40B4-BE49-F238E27FC236}">
                <a16:creationId xmlns:a16="http://schemas.microsoft.com/office/drawing/2014/main" id="{BA4D04AE-DAEA-49CE-BFC9-2951B9253DAA}"/>
              </a:ext>
            </a:extLst>
          </p:cNvPr>
          <p:cNvPicPr>
            <a:picLocks noChangeAspect="1"/>
          </p:cNvPicPr>
          <p:nvPr/>
        </p:nvPicPr>
        <p:blipFill>
          <a:blip r:embed="rId2"/>
          <a:stretch>
            <a:fillRect/>
          </a:stretch>
        </p:blipFill>
        <p:spPr>
          <a:xfrm>
            <a:off x="2500588" y="1509401"/>
            <a:ext cx="5119047" cy="2380502"/>
          </a:xfrm>
          <a:prstGeom prst="rect">
            <a:avLst/>
          </a:prstGeom>
        </p:spPr>
      </p:pic>
      <p:pic>
        <p:nvPicPr>
          <p:cNvPr id="14" name="図 13">
            <a:extLst>
              <a:ext uri="{FF2B5EF4-FFF2-40B4-BE49-F238E27FC236}">
                <a16:creationId xmlns:a16="http://schemas.microsoft.com/office/drawing/2014/main" id="{B7E66DF0-1864-4F7A-A9D5-C6C2BD334428}"/>
              </a:ext>
            </a:extLst>
          </p:cNvPr>
          <p:cNvPicPr>
            <a:picLocks noChangeAspect="1"/>
          </p:cNvPicPr>
          <p:nvPr/>
        </p:nvPicPr>
        <p:blipFill>
          <a:blip r:embed="rId3"/>
          <a:stretch>
            <a:fillRect/>
          </a:stretch>
        </p:blipFill>
        <p:spPr>
          <a:xfrm>
            <a:off x="2074396" y="4447639"/>
            <a:ext cx="5971429" cy="2000000"/>
          </a:xfrm>
          <a:prstGeom prst="rect">
            <a:avLst/>
          </a:prstGeom>
        </p:spPr>
      </p:pic>
      <p:sp>
        <p:nvSpPr>
          <p:cNvPr id="4" name="スライド番号プレースホルダー 3">
            <a:extLst>
              <a:ext uri="{FF2B5EF4-FFF2-40B4-BE49-F238E27FC236}">
                <a16:creationId xmlns:a16="http://schemas.microsoft.com/office/drawing/2014/main" id="{A80722BD-CB83-44C9-89E0-E71D27934B79}"/>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30</a:t>
            </a:fld>
            <a:endParaRPr lang="en-US">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FE86D831-AA1A-4AA1-B51F-0C5139B81DC9}"/>
              </a:ext>
            </a:extLst>
          </p:cNvPr>
          <p:cNvSpPr txBox="1">
            <a:spLocks/>
          </p:cNvSpPr>
          <p:nvPr/>
        </p:nvSpPr>
        <p:spPr>
          <a:xfrm>
            <a:off x="1083470" y="609600"/>
            <a:ext cx="7676217" cy="838888"/>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（参考）排出規制対象施設及び処理施設の例②</a:t>
            </a:r>
          </a:p>
        </p:txBody>
      </p:sp>
    </p:spTree>
    <p:extLst>
      <p:ext uri="{BB962C8B-B14F-4D97-AF65-F5344CB8AC3E}">
        <p14:creationId xmlns:p14="http://schemas.microsoft.com/office/powerpoint/2010/main" val="4262682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6" name="コンテンツ プレースホルダー 2">
            <a:extLst>
              <a:ext uri="{FF2B5EF4-FFF2-40B4-BE49-F238E27FC236}">
                <a16:creationId xmlns:a16="http://schemas.microsoft.com/office/drawing/2014/main" id="{22DB66BF-8CA2-46F9-928C-D9B1C3D5D0B1}"/>
              </a:ext>
            </a:extLst>
          </p:cNvPr>
          <p:cNvSpPr txBox="1">
            <a:spLocks/>
          </p:cNvSpPr>
          <p:nvPr/>
        </p:nvSpPr>
        <p:spPr>
          <a:xfrm>
            <a:off x="1150680" y="1385694"/>
            <a:ext cx="7325077" cy="41230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500" dirty="0">
                <a:latin typeface="BIZ UDPゴシック" panose="020B0400000000000000" pitchFamily="50" charset="-128"/>
                <a:ea typeface="BIZ UDPゴシック" panose="020B0400000000000000" pitchFamily="50" charset="-128"/>
              </a:rPr>
              <a:t>〇ドライクリーニング</a:t>
            </a: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r>
              <a:rPr lang="ja-JP" altLang="en-US" sz="1500" dirty="0">
                <a:latin typeface="BIZ UDPゴシック" panose="020B0400000000000000" pitchFamily="50" charset="-128"/>
                <a:ea typeface="BIZ UDPゴシック" panose="020B0400000000000000" pitchFamily="50" charset="-128"/>
              </a:rPr>
              <a:t>〇接着施設</a:t>
            </a: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pPr marL="0" indent="0">
              <a:buNone/>
            </a:pPr>
            <a:endParaRPr lang="en-US" altLang="ja-JP" sz="1500" dirty="0">
              <a:latin typeface="BIZ UDPゴシック" panose="020B0400000000000000" pitchFamily="50" charset="-128"/>
              <a:ea typeface="BIZ UDPゴシック" panose="020B0400000000000000" pitchFamily="50" charset="-128"/>
            </a:endParaRPr>
          </a:p>
          <a:p>
            <a:endParaRPr lang="en-US" altLang="ja-JP" sz="1500" dirty="0">
              <a:latin typeface="BIZ UDPゴシック" panose="020B0400000000000000" pitchFamily="50" charset="-128"/>
              <a:ea typeface="BIZ UDPゴシック" panose="020B0400000000000000" pitchFamily="50" charset="-128"/>
            </a:endParaRPr>
          </a:p>
          <a:p>
            <a:pPr marL="0" indent="0">
              <a:buFont typeface="Wingdings 3" charset="2"/>
              <a:buNone/>
            </a:pPr>
            <a:endParaRPr lang="ja-JP" altLang="en-US" sz="1500" dirty="0">
              <a:latin typeface="BIZ UDPゴシック" panose="020B0400000000000000" pitchFamily="50" charset="-128"/>
              <a:ea typeface="BIZ UDPゴシック" panose="020B0400000000000000" pitchFamily="50" charset="-128"/>
            </a:endParaRPr>
          </a:p>
          <a:p>
            <a:endParaRPr lang="ja-JP" altLang="en-US" sz="1500" dirty="0">
              <a:latin typeface="BIZ UDPゴシック" panose="020B0400000000000000" pitchFamily="50" charset="-128"/>
              <a:ea typeface="BIZ UDPゴシック" panose="020B0400000000000000" pitchFamily="50" charset="-128"/>
            </a:endParaRPr>
          </a:p>
        </p:txBody>
      </p:sp>
      <p:pic>
        <p:nvPicPr>
          <p:cNvPr id="176" name="図 175" descr="ダイアグラム&#10;&#10;自動的に生成された説明">
            <a:extLst>
              <a:ext uri="{FF2B5EF4-FFF2-40B4-BE49-F238E27FC236}">
                <a16:creationId xmlns:a16="http://schemas.microsoft.com/office/drawing/2014/main" id="{64E3186C-0872-44FA-AACB-EAABCD769355}"/>
              </a:ext>
            </a:extLst>
          </p:cNvPr>
          <p:cNvPicPr>
            <a:picLocks noChangeAspect="1"/>
          </p:cNvPicPr>
          <p:nvPr/>
        </p:nvPicPr>
        <p:blipFill>
          <a:blip r:embed="rId2"/>
          <a:stretch>
            <a:fillRect/>
          </a:stretch>
        </p:blipFill>
        <p:spPr>
          <a:xfrm>
            <a:off x="1997502" y="1681265"/>
            <a:ext cx="6070761" cy="2602464"/>
          </a:xfrm>
          <a:prstGeom prst="rect">
            <a:avLst/>
          </a:prstGeom>
        </p:spPr>
      </p:pic>
      <p:pic>
        <p:nvPicPr>
          <p:cNvPr id="3177" name="図 3176" descr="背景パターン&#10;&#10;自動的に生成された説明">
            <a:extLst>
              <a:ext uri="{FF2B5EF4-FFF2-40B4-BE49-F238E27FC236}">
                <a16:creationId xmlns:a16="http://schemas.microsoft.com/office/drawing/2014/main" id="{A770ECC0-1CD2-44F7-810A-82710960DC14}"/>
              </a:ext>
            </a:extLst>
          </p:cNvPr>
          <p:cNvPicPr>
            <a:picLocks noChangeAspect="1"/>
          </p:cNvPicPr>
          <p:nvPr/>
        </p:nvPicPr>
        <p:blipFill>
          <a:blip r:embed="rId3"/>
          <a:stretch>
            <a:fillRect/>
          </a:stretch>
        </p:blipFill>
        <p:spPr>
          <a:xfrm>
            <a:off x="2649215" y="4793580"/>
            <a:ext cx="5085085" cy="2064419"/>
          </a:xfrm>
          <a:prstGeom prst="rect">
            <a:avLst/>
          </a:prstGeom>
        </p:spPr>
      </p:pic>
      <p:sp>
        <p:nvSpPr>
          <p:cNvPr id="3" name="スライド番号プレースホルダー 2">
            <a:extLst>
              <a:ext uri="{FF2B5EF4-FFF2-40B4-BE49-F238E27FC236}">
                <a16:creationId xmlns:a16="http://schemas.microsoft.com/office/drawing/2014/main" id="{FF20E8E8-1445-4CA3-90B4-14CB5268F90D}"/>
              </a:ext>
            </a:extLst>
          </p:cNvPr>
          <p:cNvSpPr>
            <a:spLocks noGrp="1"/>
          </p:cNvSpPr>
          <p:nvPr>
            <p:ph type="sldNum" sz="quarter" idx="12"/>
          </p:nvPr>
        </p:nvSpPr>
        <p:spPr>
          <a:xfrm>
            <a:off x="9350642" y="6041364"/>
            <a:ext cx="555358" cy="365125"/>
          </a:xfrm>
        </p:spPr>
        <p:txBody>
          <a:bodyPr/>
          <a:lstStyle/>
          <a:p>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31</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A963F4CD-AEC2-494C-AA69-1B76403B5869}"/>
              </a:ext>
            </a:extLst>
          </p:cNvPr>
          <p:cNvSpPr txBox="1">
            <a:spLocks/>
          </p:cNvSpPr>
          <p:nvPr/>
        </p:nvSpPr>
        <p:spPr>
          <a:xfrm>
            <a:off x="1083470" y="609600"/>
            <a:ext cx="7676217" cy="838888"/>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（参考）排出規制対象施設及び処理施設の例③</a:t>
            </a:r>
          </a:p>
        </p:txBody>
      </p:sp>
    </p:spTree>
    <p:extLst>
      <p:ext uri="{BB962C8B-B14F-4D97-AF65-F5344CB8AC3E}">
        <p14:creationId xmlns:p14="http://schemas.microsoft.com/office/powerpoint/2010/main" val="3276549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6" name="コンテンツ プレースホルダー 2">
            <a:extLst>
              <a:ext uri="{FF2B5EF4-FFF2-40B4-BE49-F238E27FC236}">
                <a16:creationId xmlns:a16="http://schemas.microsoft.com/office/drawing/2014/main" id="{22DB66BF-8CA2-46F9-928C-D9B1C3D5D0B1}"/>
              </a:ext>
            </a:extLst>
          </p:cNvPr>
          <p:cNvSpPr txBox="1">
            <a:spLocks/>
          </p:cNvSpPr>
          <p:nvPr/>
        </p:nvSpPr>
        <p:spPr>
          <a:xfrm>
            <a:off x="867589" y="1554827"/>
            <a:ext cx="6984793"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〇製造に関する施設</a:t>
            </a:r>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111" name="Isosceles Triangle 110">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図 3" descr="ダイアグラム, 設計図&#10;&#10;自動的に生成された説明">
            <a:extLst>
              <a:ext uri="{FF2B5EF4-FFF2-40B4-BE49-F238E27FC236}">
                <a16:creationId xmlns:a16="http://schemas.microsoft.com/office/drawing/2014/main" id="{71A179FF-7A7F-4794-BE93-712969546DA6}"/>
              </a:ext>
            </a:extLst>
          </p:cNvPr>
          <p:cNvPicPr>
            <a:picLocks noChangeAspect="1"/>
          </p:cNvPicPr>
          <p:nvPr/>
        </p:nvPicPr>
        <p:blipFill>
          <a:blip r:embed="rId2"/>
          <a:stretch>
            <a:fillRect/>
          </a:stretch>
        </p:blipFill>
        <p:spPr>
          <a:xfrm>
            <a:off x="824277" y="2072869"/>
            <a:ext cx="4899624" cy="4045414"/>
          </a:xfrm>
          <a:prstGeom prst="rect">
            <a:avLst/>
          </a:prstGeom>
        </p:spPr>
      </p:pic>
      <p:graphicFrame>
        <p:nvGraphicFramePr>
          <p:cNvPr id="5" name="表 4">
            <a:extLst>
              <a:ext uri="{FF2B5EF4-FFF2-40B4-BE49-F238E27FC236}">
                <a16:creationId xmlns:a16="http://schemas.microsoft.com/office/drawing/2014/main" id="{829934F7-9458-4422-939F-F3169A13330A}"/>
              </a:ext>
            </a:extLst>
          </p:cNvPr>
          <p:cNvGraphicFramePr>
            <a:graphicFrameLocks noGrp="1"/>
          </p:cNvGraphicFramePr>
          <p:nvPr>
            <p:extLst>
              <p:ext uri="{D42A27DB-BD31-4B8C-83A1-F6EECF244321}">
                <p14:modId xmlns:p14="http://schemas.microsoft.com/office/powerpoint/2010/main" val="7360913"/>
              </p:ext>
            </p:extLst>
          </p:nvPr>
        </p:nvGraphicFramePr>
        <p:xfrm>
          <a:off x="5768188" y="2060428"/>
          <a:ext cx="3677835" cy="4307961"/>
        </p:xfrm>
        <a:graphic>
          <a:graphicData uri="http://schemas.openxmlformats.org/drawingml/2006/table">
            <a:tbl>
              <a:tblPr firstCol="1" bandRow="1">
                <a:tableStyleId>{6E25E649-3F16-4E02-A733-19D2CDBF48F0}</a:tableStyleId>
              </a:tblPr>
              <a:tblGrid>
                <a:gridCol w="350074">
                  <a:extLst>
                    <a:ext uri="{9D8B030D-6E8A-4147-A177-3AD203B41FA5}">
                      <a16:colId xmlns:a16="http://schemas.microsoft.com/office/drawing/2014/main" val="1095114665"/>
                    </a:ext>
                  </a:extLst>
                </a:gridCol>
                <a:gridCol w="3327761">
                  <a:extLst>
                    <a:ext uri="{9D8B030D-6E8A-4147-A177-3AD203B41FA5}">
                      <a16:colId xmlns:a16="http://schemas.microsoft.com/office/drawing/2014/main" val="165644028"/>
                    </a:ext>
                  </a:extLst>
                </a:gridCol>
              </a:tblGrid>
              <a:tr h="174896">
                <a:tc>
                  <a:txBody>
                    <a:bodyPr/>
                    <a:lstStyle/>
                    <a:p>
                      <a:pPr algn="ctr">
                        <a:spcAft>
                          <a:spcPts val="0"/>
                        </a:spcAft>
                      </a:pPr>
                      <a:r>
                        <a:rPr lang="ja-JP" sz="800" kern="100" dirty="0">
                          <a:effectLst/>
                          <a:latin typeface="BIZ UDPゴシック" panose="020B0400000000000000" pitchFamily="50" charset="-128"/>
                          <a:ea typeface="BIZ UDPゴシック" panose="020B0400000000000000" pitchFamily="50" charset="-128"/>
                        </a:rPr>
                        <a:t>反応</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rPr>
                        <a:t>合成、分解、重合以外の化学反応</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25418467"/>
                  </a:ext>
                </a:extLst>
              </a:tr>
              <a:tr h="358997">
                <a:tc>
                  <a:txBody>
                    <a:bodyPr/>
                    <a:lstStyle/>
                    <a:p>
                      <a:pPr algn="ctr">
                        <a:spcAft>
                          <a:spcPts val="0"/>
                        </a:spcAft>
                      </a:pPr>
                      <a:r>
                        <a:rPr lang="ja-JP" sz="800" kern="100">
                          <a:effectLst/>
                          <a:latin typeface="BIZ UDPゴシック" panose="020B0400000000000000" pitchFamily="50" charset="-128"/>
                          <a:ea typeface="BIZ UDPゴシック" panose="020B0400000000000000" pitchFamily="50" charset="-128"/>
                        </a:rPr>
                        <a:t>合成</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rPr>
                        <a:t>単体又は比較的簡単な構造の化合物から、より複雑な構造の化合物を得るための化学反応</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51250898"/>
                  </a:ext>
                </a:extLst>
              </a:tr>
              <a:tr h="543097">
                <a:tc>
                  <a:txBody>
                    <a:bodyPr/>
                    <a:lstStyle/>
                    <a:p>
                      <a:pPr algn="ctr">
                        <a:spcAft>
                          <a:spcPts val="0"/>
                        </a:spcAft>
                      </a:pPr>
                      <a:r>
                        <a:rPr lang="ja-JP" sz="800" kern="100">
                          <a:effectLst/>
                          <a:latin typeface="BIZ UDPゴシック" panose="020B0400000000000000" pitchFamily="50" charset="-128"/>
                          <a:ea typeface="BIZ UDPゴシック" panose="020B0400000000000000" pitchFamily="50" charset="-128"/>
                        </a:rPr>
                        <a:t>重合</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rPr>
                        <a:t>モノマー（単量体）あるいは重合体を２個以上結合させ、単位化合物の整数倍の分子量をもつ化合物を生成する化学反応をいい、付加重合・縮合重合・共重合等がある。</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83003843"/>
                  </a:ext>
                </a:extLst>
              </a:tr>
              <a:tr h="358997">
                <a:tc>
                  <a:txBody>
                    <a:bodyPr/>
                    <a:lstStyle/>
                    <a:p>
                      <a:pPr algn="ctr">
                        <a:spcAft>
                          <a:spcPts val="0"/>
                        </a:spcAft>
                      </a:pPr>
                      <a:r>
                        <a:rPr lang="ja-JP" sz="800" kern="100">
                          <a:effectLst/>
                          <a:latin typeface="BIZ UDPゴシック" panose="020B0400000000000000" pitchFamily="50" charset="-128"/>
                          <a:ea typeface="BIZ UDPゴシック" panose="020B0400000000000000" pitchFamily="50" charset="-128"/>
                        </a:rPr>
                        <a:t>分解</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rPr>
                        <a:t>ある化合物をそれとは別の化合物（２種以上のより簡単な物質）又は単体に分解する化学反応をいい、電気分解を除く。</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47630508"/>
                  </a:ext>
                </a:extLst>
              </a:tr>
              <a:tr h="358997">
                <a:tc>
                  <a:txBody>
                    <a:bodyPr/>
                    <a:lstStyle/>
                    <a:p>
                      <a:pPr algn="ctr">
                        <a:spcAft>
                          <a:spcPts val="0"/>
                        </a:spcAft>
                      </a:pPr>
                      <a:r>
                        <a:rPr lang="ja-JP" sz="800" kern="100" dirty="0">
                          <a:effectLst/>
                          <a:latin typeface="BIZ UDPゴシック" panose="020B0400000000000000" pitchFamily="50" charset="-128"/>
                          <a:ea typeface="BIZ UDPゴシック" panose="020B0400000000000000" pitchFamily="50" charset="-128"/>
                        </a:rPr>
                        <a:t>精製</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800" kern="100">
                          <a:effectLst/>
                          <a:latin typeface="BIZ UDPゴシック" panose="020B0400000000000000" pitchFamily="50" charset="-128"/>
                          <a:ea typeface="BIZ UDPゴシック" panose="020B0400000000000000" pitchFamily="50" charset="-128"/>
                        </a:rPr>
                        <a:t>ある物質から吸着・抽出・晶出などの方法で不純物を取り除くことをいい、通常は、脱色・脱臭・脱ろうなどの目的で用いられる。</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90676367"/>
                  </a:ext>
                </a:extLst>
              </a:tr>
              <a:tr h="174896">
                <a:tc>
                  <a:txBody>
                    <a:bodyPr/>
                    <a:lstStyle/>
                    <a:p>
                      <a:pPr algn="ctr">
                        <a:spcAft>
                          <a:spcPts val="0"/>
                        </a:spcAft>
                      </a:pPr>
                      <a:r>
                        <a:rPr lang="ja-JP" sz="800" kern="100">
                          <a:effectLst/>
                          <a:latin typeface="BIZ UDPゴシック" panose="020B0400000000000000" pitchFamily="50" charset="-128"/>
                          <a:ea typeface="BIZ UDPゴシック" panose="020B0400000000000000" pitchFamily="50" charset="-128"/>
                        </a:rPr>
                        <a:t>晶出</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800" kern="100">
                          <a:effectLst/>
                          <a:latin typeface="BIZ UDPゴシック" panose="020B0400000000000000" pitchFamily="50" charset="-128"/>
                          <a:ea typeface="BIZ UDPゴシック" panose="020B0400000000000000" pitchFamily="50" charset="-128"/>
                        </a:rPr>
                        <a:t>溶液中から特定の物質を凝縮させ結晶として析出することをいう。</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34796671"/>
                  </a:ext>
                </a:extLst>
              </a:tr>
              <a:tr h="543097">
                <a:tc>
                  <a:txBody>
                    <a:bodyPr/>
                    <a:lstStyle/>
                    <a:p>
                      <a:pPr algn="ctr">
                        <a:spcAft>
                          <a:spcPts val="0"/>
                        </a:spcAft>
                      </a:pPr>
                      <a:r>
                        <a:rPr lang="ja-JP" sz="800" kern="100">
                          <a:effectLst/>
                          <a:latin typeface="BIZ UDPゴシック" panose="020B0400000000000000" pitchFamily="50" charset="-128"/>
                          <a:ea typeface="BIZ UDPゴシック" panose="020B0400000000000000" pitchFamily="50" charset="-128"/>
                        </a:rPr>
                        <a:t>蒸留</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rPr>
                        <a:t>液状又は固体状の物質を加熱し、蒸発又は昇華により出てくる蒸気を冷却して液体として回収することをいい、原料中の特定成分を分離する目的で用いられる。</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29040888"/>
                  </a:ext>
                </a:extLst>
              </a:tr>
              <a:tr h="358997">
                <a:tc>
                  <a:txBody>
                    <a:bodyPr/>
                    <a:lstStyle/>
                    <a:p>
                      <a:pPr algn="ctr">
                        <a:spcAft>
                          <a:spcPts val="0"/>
                        </a:spcAft>
                      </a:pPr>
                      <a:r>
                        <a:rPr lang="ja-JP" sz="800" kern="100">
                          <a:effectLst/>
                          <a:latin typeface="BIZ UDPゴシック" panose="020B0400000000000000" pitchFamily="50" charset="-128"/>
                          <a:ea typeface="BIZ UDPゴシック" panose="020B0400000000000000" pitchFamily="50" charset="-128"/>
                        </a:rPr>
                        <a:t>蒸発</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800" kern="100">
                          <a:effectLst/>
                          <a:latin typeface="BIZ UDPゴシック" panose="020B0400000000000000" pitchFamily="50" charset="-128"/>
                          <a:ea typeface="BIZ UDPゴシック" panose="020B0400000000000000" pitchFamily="50" charset="-128"/>
                        </a:rPr>
                        <a:t>液状物質を直接加熱又は間接加熱し、溶媒を蒸発（気化）させることであり、蒸留、濃縮、乾燥、晶出、精製以外のことをいう。</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80376582"/>
                  </a:ext>
                </a:extLst>
              </a:tr>
              <a:tr h="358997">
                <a:tc>
                  <a:txBody>
                    <a:bodyPr/>
                    <a:lstStyle/>
                    <a:p>
                      <a:pPr algn="ctr">
                        <a:spcAft>
                          <a:spcPts val="0"/>
                        </a:spcAft>
                      </a:pPr>
                      <a:r>
                        <a:rPr lang="ja-JP" sz="800" kern="100">
                          <a:effectLst/>
                          <a:latin typeface="BIZ UDPゴシック" panose="020B0400000000000000" pitchFamily="50" charset="-128"/>
                          <a:ea typeface="BIZ UDPゴシック" panose="020B0400000000000000" pitchFamily="50" charset="-128"/>
                        </a:rPr>
                        <a:t>濃縮</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800" kern="100">
                          <a:effectLst/>
                          <a:latin typeface="BIZ UDPゴシック" panose="020B0400000000000000" pitchFamily="50" charset="-128"/>
                          <a:ea typeface="BIZ UDPゴシック" panose="020B0400000000000000" pitchFamily="50" charset="-128"/>
                        </a:rPr>
                        <a:t>液状物質を直接加熱又は間接加熱し溶媒を蒸発させることにより溶質を濃縮するもの（濃度を高める）をいう。</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145342379"/>
                  </a:ext>
                </a:extLst>
              </a:tr>
              <a:tr h="358997">
                <a:tc>
                  <a:txBody>
                    <a:bodyPr/>
                    <a:lstStyle/>
                    <a:p>
                      <a:pPr algn="ctr">
                        <a:spcAft>
                          <a:spcPts val="0"/>
                        </a:spcAft>
                      </a:pPr>
                      <a:r>
                        <a:rPr lang="ja-JP" sz="800" kern="100">
                          <a:effectLst/>
                          <a:latin typeface="BIZ UDPゴシック" panose="020B0400000000000000" pitchFamily="50" charset="-128"/>
                          <a:ea typeface="BIZ UDPゴシック" panose="020B0400000000000000" pitchFamily="50" charset="-128"/>
                        </a:rPr>
                        <a:t>乾燥</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rPr>
                        <a:t>加熱等により液状物質を蒸発除去することをいう。加熱方式には、直接熱式と間接熱式とがある。焼付施設を含む。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05030859"/>
                  </a:ext>
                </a:extLst>
              </a:tr>
              <a:tr h="543097">
                <a:tc>
                  <a:txBody>
                    <a:bodyPr/>
                    <a:lstStyle/>
                    <a:p>
                      <a:pPr algn="ctr">
                        <a:spcAft>
                          <a:spcPts val="0"/>
                        </a:spcAft>
                      </a:pPr>
                      <a:r>
                        <a:rPr lang="ja-JP" sz="800" kern="100" dirty="0">
                          <a:effectLst/>
                          <a:latin typeface="BIZ UDPゴシック" panose="020B0400000000000000" pitchFamily="50" charset="-128"/>
                          <a:ea typeface="BIZ UDPゴシック" panose="020B0400000000000000" pitchFamily="50" charset="-128"/>
                        </a:rPr>
                        <a:t>抽出</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rPr>
                        <a:t>液状又は固体状の混合物に溶剤を接触させて、混合物中に含まれる特定の物質を分離することをいう。主な操作は、混合とデカンテーション（静置）である。</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84532875"/>
                  </a:ext>
                </a:extLst>
              </a:tr>
              <a:tr h="174896">
                <a:tc>
                  <a:txBody>
                    <a:bodyPr/>
                    <a:lstStyle/>
                    <a:p>
                      <a:pPr algn="ctr">
                        <a:spcAft>
                          <a:spcPts val="0"/>
                        </a:spcAft>
                      </a:pPr>
                      <a:r>
                        <a:rPr lang="ja-JP" sz="800" kern="100">
                          <a:effectLst/>
                          <a:latin typeface="BIZ UDPゴシック" panose="020B0400000000000000" pitchFamily="50" charset="-128"/>
                          <a:ea typeface="BIZ UDPゴシック" panose="020B0400000000000000" pitchFamily="50" charset="-128"/>
                        </a:rPr>
                        <a:t>混合</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rPr>
                        <a:t>複数の物質を撹拌機やロール等を用いて混ぜ合わせる施設をいう。</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86570748"/>
                  </a:ext>
                </a:extLst>
              </a:tr>
            </a:tbl>
          </a:graphicData>
        </a:graphic>
      </p:graphicFrame>
      <p:sp>
        <p:nvSpPr>
          <p:cNvPr id="3" name="スライド番号プレースホルダー 2">
            <a:extLst>
              <a:ext uri="{FF2B5EF4-FFF2-40B4-BE49-F238E27FC236}">
                <a16:creationId xmlns:a16="http://schemas.microsoft.com/office/drawing/2014/main" id="{55D8E2E0-DCE2-4DB3-ADE1-4F056641496A}"/>
              </a:ext>
            </a:extLst>
          </p:cNvPr>
          <p:cNvSpPr>
            <a:spLocks noGrp="1"/>
          </p:cNvSpPr>
          <p:nvPr>
            <p:ph type="sldNum" sz="quarter" idx="12"/>
          </p:nvPr>
        </p:nvSpPr>
        <p:spPr>
          <a:xfrm>
            <a:off x="9350642" y="6041364"/>
            <a:ext cx="555358" cy="365125"/>
          </a:xfrm>
        </p:spPr>
        <p:txBody>
          <a:bodyPr/>
          <a:lstStyle/>
          <a:p>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32</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C0890F6D-D1A3-40CE-8B52-61D3028953D3}"/>
              </a:ext>
            </a:extLst>
          </p:cNvPr>
          <p:cNvSpPr>
            <a:spLocks noGrp="1"/>
          </p:cNvSpPr>
          <p:nvPr>
            <p:ph type="title"/>
          </p:nvPr>
        </p:nvSpPr>
        <p:spPr>
          <a:xfrm>
            <a:off x="1083470" y="609600"/>
            <a:ext cx="7676217" cy="838888"/>
          </a:xfrm>
        </p:spPr>
        <p:txBody>
          <a:bodyPr>
            <a:noAutofit/>
          </a:bodyPr>
          <a:lstStyle/>
          <a:p>
            <a:r>
              <a:rPr kumimoji="1" lang="ja-JP" altLang="en-US" sz="2800" dirty="0">
                <a:latin typeface="BIZ UDPゴシック" panose="020B0400000000000000" pitchFamily="50" charset="-128"/>
                <a:ea typeface="BIZ UDPゴシック" panose="020B0400000000000000" pitchFamily="50" charset="-128"/>
              </a:rPr>
              <a:t>（参考）排出規制対象施設及び処理施設の例④</a:t>
            </a:r>
          </a:p>
        </p:txBody>
      </p:sp>
    </p:spTree>
    <p:extLst>
      <p:ext uri="{BB962C8B-B14F-4D97-AF65-F5344CB8AC3E}">
        <p14:creationId xmlns:p14="http://schemas.microsoft.com/office/powerpoint/2010/main" val="2940183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コンテンツ プレースホルダー 2">
            <a:extLst>
              <a:ext uri="{FF2B5EF4-FFF2-40B4-BE49-F238E27FC236}">
                <a16:creationId xmlns:a16="http://schemas.microsoft.com/office/drawing/2014/main" id="{437358C4-D3BD-4AA4-84D3-6C9CAB42F8EA}"/>
              </a:ext>
            </a:extLst>
          </p:cNvPr>
          <p:cNvSpPr txBox="1">
            <a:spLocks/>
          </p:cNvSpPr>
          <p:nvPr/>
        </p:nvSpPr>
        <p:spPr>
          <a:xfrm>
            <a:off x="1036189" y="1502241"/>
            <a:ext cx="6984793"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600" dirty="0">
                <a:latin typeface="BIZ UDPゴシック" panose="020B0400000000000000" pitchFamily="50" charset="-128"/>
                <a:ea typeface="BIZ UDPゴシック" panose="020B0400000000000000" pitchFamily="50" charset="-128"/>
              </a:rPr>
              <a:t>〇塗装施設</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・吹付塗装施設</a:t>
            </a:r>
            <a:endParaRPr lang="en-US" altLang="ja-JP" sz="1600" dirty="0">
              <a:latin typeface="BIZ UDPゴシック" panose="020B0400000000000000" pitchFamily="50" charset="-128"/>
              <a:ea typeface="BIZ UDPゴシック" panose="020B0400000000000000" pitchFamily="50" charset="-128"/>
            </a:endParaRPr>
          </a:p>
          <a:p>
            <a:pPr marL="0" indent="0"/>
            <a:endParaRPr lang="en-US" altLang="ja-JP" sz="1600" dirty="0">
              <a:latin typeface="BIZ UDPゴシック" panose="020B0400000000000000" pitchFamily="50" charset="-128"/>
              <a:ea typeface="BIZ UDPゴシック" panose="020B0400000000000000" pitchFamily="50" charset="-128"/>
            </a:endParaRPr>
          </a:p>
          <a:p>
            <a:pPr marL="0" indent="0"/>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・乾燥施設　</a:t>
            </a:r>
            <a:endParaRPr lang="en-US" altLang="ja-JP" sz="1600" dirty="0">
              <a:latin typeface="BIZ UDPゴシック" panose="020B0400000000000000" pitchFamily="50" charset="-128"/>
              <a:ea typeface="BIZ UDPゴシック" panose="020B0400000000000000" pitchFamily="50" charset="-128"/>
            </a:endParaRPr>
          </a:p>
          <a:p>
            <a:pPr marL="0" indent="0"/>
            <a:endParaRPr lang="en-US" altLang="ja-JP" sz="1600" dirty="0">
              <a:latin typeface="BIZ UDPゴシック" panose="020B0400000000000000" pitchFamily="50" charset="-128"/>
              <a:ea typeface="BIZ UDPゴシック" panose="020B0400000000000000" pitchFamily="50" charset="-128"/>
            </a:endParaRPr>
          </a:p>
          <a:p>
            <a:pPr marL="0" indent="0"/>
            <a:endParaRPr lang="en-US" altLang="ja-JP" sz="1600" dirty="0">
              <a:latin typeface="BIZ UDPゴシック" panose="020B0400000000000000" pitchFamily="50" charset="-128"/>
              <a:ea typeface="BIZ UDPゴシック" panose="020B0400000000000000" pitchFamily="50" charset="-128"/>
            </a:endParaRPr>
          </a:p>
          <a:p>
            <a:pPr marL="0" indent="0"/>
            <a:endParaRPr lang="en-US" altLang="ja-JP" sz="1600" dirty="0">
              <a:latin typeface="BIZ UDPゴシック" panose="020B0400000000000000" pitchFamily="50" charset="-128"/>
              <a:ea typeface="BIZ UDPゴシック" panose="020B0400000000000000" pitchFamily="50" charset="-128"/>
            </a:endParaRPr>
          </a:p>
          <a:p>
            <a:pPr marL="0" indent="0"/>
            <a:endParaRPr lang="en-US" altLang="ja-JP" sz="1600" dirty="0">
              <a:latin typeface="BIZ UDPゴシック" panose="020B0400000000000000" pitchFamily="50" charset="-128"/>
              <a:ea typeface="BIZ UDPゴシック" panose="020B0400000000000000" pitchFamily="50" charset="-128"/>
            </a:endParaRPr>
          </a:p>
          <a:p>
            <a:pPr marL="0" indent="0"/>
            <a:endParaRPr lang="en-US" altLang="ja-JP" sz="1600" dirty="0">
              <a:latin typeface="BIZ UDPゴシック" panose="020B0400000000000000" pitchFamily="50" charset="-128"/>
              <a:ea typeface="BIZ UDPゴシック" panose="020B0400000000000000" pitchFamily="50" charset="-128"/>
            </a:endParaRPr>
          </a:p>
          <a:p>
            <a:pPr marL="0" indent="0"/>
            <a:endParaRPr lang="en-US" altLang="ja-JP" sz="1600" dirty="0">
              <a:latin typeface="BIZ UDPゴシック" panose="020B0400000000000000" pitchFamily="50" charset="-128"/>
              <a:ea typeface="BIZ UDPゴシック" panose="020B0400000000000000" pitchFamily="50" charset="-128"/>
            </a:endParaRPr>
          </a:p>
          <a:p>
            <a:pPr marL="0" indent="0"/>
            <a:endParaRPr lang="en-US" altLang="ja-JP" sz="1600" dirty="0">
              <a:latin typeface="BIZ UDPゴシック" panose="020B0400000000000000" pitchFamily="50" charset="-128"/>
              <a:ea typeface="BIZ UDPゴシック" panose="020B0400000000000000" pitchFamily="50" charset="-128"/>
            </a:endParaRPr>
          </a:p>
          <a:p>
            <a:pPr marL="0" indent="0"/>
            <a:endParaRPr lang="en-US" altLang="ja-JP" sz="1600" dirty="0">
              <a:latin typeface="BIZ UDPゴシック" panose="020B0400000000000000" pitchFamily="50" charset="-128"/>
              <a:ea typeface="BIZ UDPゴシック" panose="020B0400000000000000" pitchFamily="50" charset="-128"/>
            </a:endParaRPr>
          </a:p>
          <a:p>
            <a:pPr marL="0" indent="0"/>
            <a:endParaRPr lang="en-US" altLang="ja-JP" sz="1600" dirty="0">
              <a:latin typeface="BIZ UDPゴシック" panose="020B0400000000000000" pitchFamily="50" charset="-128"/>
              <a:ea typeface="BIZ UDPゴシック" panose="020B0400000000000000" pitchFamily="50" charset="-128"/>
            </a:endParaRPr>
          </a:p>
          <a:p>
            <a:pPr marL="0" indent="0"/>
            <a:endParaRPr lang="en-US" altLang="ja-JP" sz="1600" dirty="0">
              <a:latin typeface="BIZ UDPゴシック" panose="020B0400000000000000" pitchFamily="50" charset="-128"/>
              <a:ea typeface="BIZ UDPゴシック" panose="020B0400000000000000" pitchFamily="50" charset="-128"/>
            </a:endParaRPr>
          </a:p>
          <a:p>
            <a:pPr marL="0" indent="0"/>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pPr marL="0" indent="0"/>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p:txBody>
      </p:sp>
      <p:pic>
        <p:nvPicPr>
          <p:cNvPr id="10" name="図 9" descr="グラフィカル ユーザー インターフェイス が含まれている画像&#10;&#10;自動的に生成された説明">
            <a:extLst>
              <a:ext uri="{FF2B5EF4-FFF2-40B4-BE49-F238E27FC236}">
                <a16:creationId xmlns:a16="http://schemas.microsoft.com/office/drawing/2014/main" id="{4BDD075D-8005-4378-BDDE-DFC7629E4507}"/>
              </a:ext>
            </a:extLst>
          </p:cNvPr>
          <p:cNvPicPr>
            <a:picLocks noChangeAspect="1"/>
          </p:cNvPicPr>
          <p:nvPr/>
        </p:nvPicPr>
        <p:blipFill>
          <a:blip r:embed="rId2"/>
          <a:stretch>
            <a:fillRect/>
          </a:stretch>
        </p:blipFill>
        <p:spPr>
          <a:xfrm>
            <a:off x="2686045" y="1930400"/>
            <a:ext cx="5086602" cy="2342754"/>
          </a:xfrm>
          <a:prstGeom prst="rect">
            <a:avLst/>
          </a:prstGeom>
        </p:spPr>
      </p:pic>
      <p:pic>
        <p:nvPicPr>
          <p:cNvPr id="12" name="図 11" descr="テキスト が含まれている画像&#10;&#10;自動的に生成された説明">
            <a:extLst>
              <a:ext uri="{FF2B5EF4-FFF2-40B4-BE49-F238E27FC236}">
                <a16:creationId xmlns:a16="http://schemas.microsoft.com/office/drawing/2014/main" id="{BA8702E9-80AF-4FB1-9E53-1332D1792C30}"/>
              </a:ext>
            </a:extLst>
          </p:cNvPr>
          <p:cNvPicPr>
            <a:picLocks noChangeAspect="1"/>
          </p:cNvPicPr>
          <p:nvPr/>
        </p:nvPicPr>
        <p:blipFill>
          <a:blip r:embed="rId3"/>
          <a:stretch>
            <a:fillRect/>
          </a:stretch>
        </p:blipFill>
        <p:spPr>
          <a:xfrm>
            <a:off x="2591366" y="4782645"/>
            <a:ext cx="5504762" cy="2133333"/>
          </a:xfrm>
          <a:prstGeom prst="rect">
            <a:avLst/>
          </a:prstGeom>
        </p:spPr>
      </p:pic>
      <p:sp>
        <p:nvSpPr>
          <p:cNvPr id="4" name="スライド番号プレースホルダー 3">
            <a:extLst>
              <a:ext uri="{FF2B5EF4-FFF2-40B4-BE49-F238E27FC236}">
                <a16:creationId xmlns:a16="http://schemas.microsoft.com/office/drawing/2014/main" id="{71A6C04A-DAD0-454A-835F-54EEFF899D95}"/>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33</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6B141E54-6DC9-4EAB-999F-9A7D53D464F5}"/>
              </a:ext>
            </a:extLst>
          </p:cNvPr>
          <p:cNvSpPr>
            <a:spLocks noGrp="1"/>
          </p:cNvSpPr>
          <p:nvPr>
            <p:ph type="title"/>
          </p:nvPr>
        </p:nvSpPr>
        <p:spPr>
          <a:xfrm>
            <a:off x="1083470" y="609600"/>
            <a:ext cx="7676217" cy="838888"/>
          </a:xfrm>
        </p:spPr>
        <p:txBody>
          <a:bodyPr>
            <a:noAutofit/>
          </a:bodyPr>
          <a:lstStyle/>
          <a:p>
            <a:r>
              <a:rPr kumimoji="1" lang="ja-JP" altLang="en-US" sz="2800" dirty="0">
                <a:latin typeface="BIZ UDPゴシック" panose="020B0400000000000000" pitchFamily="50" charset="-128"/>
                <a:ea typeface="BIZ UDPゴシック" panose="020B0400000000000000" pitchFamily="50" charset="-128"/>
              </a:rPr>
              <a:t>（参考）排出規制対象施設及び処理施設の例⑤</a:t>
            </a:r>
          </a:p>
        </p:txBody>
      </p:sp>
    </p:spTree>
    <p:extLst>
      <p:ext uri="{BB962C8B-B14F-4D97-AF65-F5344CB8AC3E}">
        <p14:creationId xmlns:p14="http://schemas.microsoft.com/office/powerpoint/2010/main" val="604209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コンテンツ プレースホルダー 2">
            <a:extLst>
              <a:ext uri="{FF2B5EF4-FFF2-40B4-BE49-F238E27FC236}">
                <a16:creationId xmlns:a16="http://schemas.microsoft.com/office/drawing/2014/main" id="{E06DA104-AC6E-4082-858C-6ADA86C7FD5C}"/>
              </a:ext>
            </a:extLst>
          </p:cNvPr>
          <p:cNvSpPr txBox="1">
            <a:spLocks/>
          </p:cNvSpPr>
          <p:nvPr/>
        </p:nvSpPr>
        <p:spPr>
          <a:xfrm>
            <a:off x="844144" y="1478887"/>
            <a:ext cx="6984793"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〇印刷</a:t>
            </a:r>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pPr marL="0" indent="0"/>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0230EFA7-9DBB-471E-9F97-D1EF3713160E}"/>
              </a:ext>
            </a:extLst>
          </p:cNvPr>
          <p:cNvPicPr>
            <a:picLocks noChangeAspect="1"/>
          </p:cNvPicPr>
          <p:nvPr/>
        </p:nvPicPr>
        <p:blipFill>
          <a:blip r:embed="rId2"/>
          <a:stretch>
            <a:fillRect/>
          </a:stretch>
        </p:blipFill>
        <p:spPr>
          <a:xfrm>
            <a:off x="1408267" y="1881764"/>
            <a:ext cx="4081631" cy="2246769"/>
          </a:xfrm>
          <a:prstGeom prst="rect">
            <a:avLst/>
          </a:prstGeom>
        </p:spPr>
      </p:pic>
      <p:sp>
        <p:nvSpPr>
          <p:cNvPr id="12" name="テキスト ボックス 11">
            <a:extLst>
              <a:ext uri="{FF2B5EF4-FFF2-40B4-BE49-F238E27FC236}">
                <a16:creationId xmlns:a16="http://schemas.microsoft.com/office/drawing/2014/main" id="{E298DFF4-6352-4F35-AD63-A2784FC8ABA3}"/>
              </a:ext>
            </a:extLst>
          </p:cNvPr>
          <p:cNvSpPr txBox="1"/>
          <p:nvPr/>
        </p:nvSpPr>
        <p:spPr>
          <a:xfrm>
            <a:off x="766696" y="4319609"/>
            <a:ext cx="5506867" cy="2246769"/>
          </a:xfrm>
          <a:prstGeom prst="rect">
            <a:avLst/>
          </a:prstGeom>
          <a:noFill/>
        </p:spPr>
        <p:txBody>
          <a:bodyPr wrap="square" rtlCol="0">
            <a:spAutoFit/>
          </a:bodyPr>
          <a:lstStyle/>
          <a:p>
            <a:r>
              <a:rPr lang="ja-JP" altLang="ja-JP" sz="1000" b="1" dirty="0">
                <a:latin typeface="BIZ UDPゴシック" panose="020B0400000000000000" pitchFamily="50" charset="-128"/>
                <a:ea typeface="BIZ UDPゴシック" panose="020B0400000000000000" pitchFamily="50" charset="-128"/>
              </a:rPr>
              <a:t>凸版：</a:t>
            </a:r>
            <a:r>
              <a:rPr lang="ja-JP" altLang="ja-JP" sz="1000" dirty="0">
                <a:latin typeface="BIZ UDPゴシック" panose="020B0400000000000000" pitchFamily="50" charset="-128"/>
                <a:ea typeface="BIZ UDPゴシック" panose="020B0400000000000000" pitchFamily="50" charset="-128"/>
              </a:rPr>
              <a:t>非印字部分より高くなった印字部分にインキをのせて被印刷物に転写する。ゴム印、印鑑、版画等。→法・条例対象外</a:t>
            </a:r>
          </a:p>
          <a:p>
            <a:r>
              <a:rPr lang="ja-JP" altLang="ja-JP" sz="1000" b="1" dirty="0">
                <a:latin typeface="BIZ UDPゴシック" panose="020B0400000000000000" pitchFamily="50" charset="-128"/>
                <a:ea typeface="BIZ UDPゴシック" panose="020B0400000000000000" pitchFamily="50" charset="-128"/>
              </a:rPr>
              <a:t>オフセット：</a:t>
            </a:r>
            <a:r>
              <a:rPr lang="ja-JP" altLang="ja-JP" sz="1000" dirty="0">
                <a:latin typeface="BIZ UDPゴシック" panose="020B0400000000000000" pitchFamily="50" charset="-128"/>
                <a:ea typeface="BIZ UDPゴシック" panose="020B0400000000000000" pitchFamily="50" charset="-128"/>
              </a:rPr>
              <a:t>被印刷部に水系、印刷部は油系の性質を持たせ、油性インキを塗ると、印刷部分にのみインキが付着し、転写すると印刷物ができあがる。新聞、写真印刷、ポスター、雑誌などの紙への印刷インキを刷版からブランケット胴に転写。</a:t>
            </a:r>
          </a:p>
          <a:p>
            <a:r>
              <a:rPr lang="ja-JP" altLang="ja-JP" sz="1000" dirty="0">
                <a:latin typeface="BIZ UDPゴシック" panose="020B0400000000000000" pitchFamily="50" charset="-128"/>
                <a:ea typeface="BIZ UDPゴシック" panose="020B0400000000000000" pitchFamily="50" charset="-128"/>
              </a:rPr>
              <a:t>　　→法・条例対象</a:t>
            </a:r>
          </a:p>
          <a:p>
            <a:r>
              <a:rPr lang="ja-JP" altLang="ja-JP" sz="1000" b="1" dirty="0">
                <a:latin typeface="BIZ UDPゴシック" panose="020B0400000000000000" pitchFamily="50" charset="-128"/>
                <a:ea typeface="BIZ UDPゴシック" panose="020B0400000000000000" pitchFamily="50" charset="-128"/>
              </a:rPr>
              <a:t>グラビア：</a:t>
            </a:r>
            <a:r>
              <a:rPr lang="ja-JP" altLang="ja-JP" sz="1000" dirty="0">
                <a:latin typeface="BIZ UDPゴシック" panose="020B0400000000000000" pitchFamily="50" charset="-128"/>
                <a:ea typeface="BIZ UDPゴシック" panose="020B0400000000000000" pitchFamily="50" charset="-128"/>
              </a:rPr>
              <a:t>小さなくぼみがあるシリンダー状の版にファニッシャーロールでインキを全面に塗布した後、被印刷部分のインキをドクターで掻き落とし、くぼみのインキを圧胴で押さえてフィルムに転写する。高速の大量印刷に適し、包装フィルムはほとんどがグラビア印刷である。美麗な写真の印刷も可能で他に比べて版の寿命も長い。書籍用機は両面印刷機構や折機が組み込まれた大型のもので大手会社に設置されている。包装用グラビア機は小型から広巾・高速タイプ等、多くの種類がある。→法・条例対象</a:t>
            </a:r>
          </a:p>
          <a:p>
            <a:r>
              <a:rPr lang="ja-JP" altLang="ja-JP" sz="1000" b="1" dirty="0">
                <a:latin typeface="BIZ UDPゴシック" panose="020B0400000000000000" pitchFamily="50" charset="-128"/>
                <a:ea typeface="BIZ UDPゴシック" panose="020B0400000000000000" pitchFamily="50" charset="-128"/>
              </a:rPr>
              <a:t>スクリーン（孔版印刷）</a:t>
            </a:r>
            <a:r>
              <a:rPr lang="ja-JP" altLang="ja-JP" sz="1000" dirty="0">
                <a:latin typeface="BIZ UDPゴシック" panose="020B0400000000000000" pitchFamily="50" charset="-128"/>
                <a:ea typeface="BIZ UDPゴシック" panose="020B0400000000000000" pitchFamily="50" charset="-128"/>
              </a:rPr>
              <a:t>：インキが透過するように加工したスクリーン</a:t>
            </a:r>
            <a:r>
              <a:rPr lang="en-US" altLang="ja-JP" sz="1000" dirty="0">
                <a:latin typeface="BIZ UDPゴシック" panose="020B0400000000000000" pitchFamily="50" charset="-128"/>
                <a:ea typeface="BIZ UDPゴシック" panose="020B0400000000000000" pitchFamily="50" charset="-128"/>
              </a:rPr>
              <a:t>(</a:t>
            </a:r>
            <a:r>
              <a:rPr lang="ja-JP" altLang="ja-JP" sz="1000" dirty="0">
                <a:latin typeface="BIZ UDPゴシック" panose="020B0400000000000000" pitchFamily="50" charset="-128"/>
                <a:ea typeface="BIZ UDPゴシック" panose="020B0400000000000000" pitchFamily="50" charset="-128"/>
              </a:rPr>
              <a:t>網</a:t>
            </a:r>
            <a:r>
              <a:rPr lang="en-US" altLang="ja-JP" sz="1000" dirty="0">
                <a:latin typeface="BIZ UDPゴシック" panose="020B0400000000000000" pitchFamily="50" charset="-128"/>
                <a:ea typeface="BIZ UDPゴシック" panose="020B0400000000000000" pitchFamily="50" charset="-128"/>
              </a:rPr>
              <a:t>)</a:t>
            </a:r>
            <a:r>
              <a:rPr lang="ja-JP" altLang="ja-JP" sz="1000" dirty="0">
                <a:latin typeface="BIZ UDPゴシック" panose="020B0400000000000000" pitchFamily="50" charset="-128"/>
                <a:ea typeface="BIZ UDPゴシック" panose="020B0400000000000000" pitchFamily="50" charset="-128"/>
              </a:rPr>
              <a:t>状の片面全体にインキを押し広げ、押圧によって下の被印刷基材に印刷する方法。→法・条例対象外</a:t>
            </a:r>
            <a:endParaRPr kumimoji="1" lang="ja-JP" altLang="en-US" sz="1000" dirty="0">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F461C102-4B63-48E2-BA35-D0819F97E7A7}"/>
              </a:ext>
            </a:extLst>
          </p:cNvPr>
          <p:cNvPicPr>
            <a:picLocks noChangeAspect="1"/>
          </p:cNvPicPr>
          <p:nvPr/>
        </p:nvPicPr>
        <p:blipFill>
          <a:blip r:embed="rId3"/>
          <a:stretch>
            <a:fillRect/>
          </a:stretch>
        </p:blipFill>
        <p:spPr>
          <a:xfrm>
            <a:off x="6311561" y="1834302"/>
            <a:ext cx="2447130" cy="1490239"/>
          </a:xfrm>
          <a:prstGeom prst="rect">
            <a:avLst/>
          </a:prstGeom>
        </p:spPr>
      </p:pic>
      <p:pic>
        <p:nvPicPr>
          <p:cNvPr id="16" name="図 15" descr="ダイアグラム&#10;&#10;自動的に生成された説明">
            <a:extLst>
              <a:ext uri="{FF2B5EF4-FFF2-40B4-BE49-F238E27FC236}">
                <a16:creationId xmlns:a16="http://schemas.microsoft.com/office/drawing/2014/main" id="{432AB339-FFC1-40F9-9622-E864B280A59F}"/>
              </a:ext>
            </a:extLst>
          </p:cNvPr>
          <p:cNvPicPr>
            <a:picLocks noChangeAspect="1"/>
          </p:cNvPicPr>
          <p:nvPr/>
        </p:nvPicPr>
        <p:blipFill>
          <a:blip r:embed="rId4"/>
          <a:stretch>
            <a:fillRect/>
          </a:stretch>
        </p:blipFill>
        <p:spPr>
          <a:xfrm>
            <a:off x="6393119" y="3409287"/>
            <a:ext cx="2444332" cy="1580174"/>
          </a:xfrm>
          <a:prstGeom prst="rect">
            <a:avLst/>
          </a:prstGeom>
        </p:spPr>
      </p:pic>
      <p:pic>
        <p:nvPicPr>
          <p:cNvPr id="18" name="図 17" descr="ダイアグラム&#10;&#10;自動的に生成された説明">
            <a:extLst>
              <a:ext uri="{FF2B5EF4-FFF2-40B4-BE49-F238E27FC236}">
                <a16:creationId xmlns:a16="http://schemas.microsoft.com/office/drawing/2014/main" id="{25A39FFD-1250-48C5-90FC-B25EC4FB55F6}"/>
              </a:ext>
            </a:extLst>
          </p:cNvPr>
          <p:cNvPicPr>
            <a:picLocks noChangeAspect="1"/>
          </p:cNvPicPr>
          <p:nvPr/>
        </p:nvPicPr>
        <p:blipFill>
          <a:blip r:embed="rId5"/>
          <a:stretch>
            <a:fillRect/>
          </a:stretch>
        </p:blipFill>
        <p:spPr>
          <a:xfrm>
            <a:off x="6494701" y="5128395"/>
            <a:ext cx="2444332" cy="1416779"/>
          </a:xfrm>
          <a:prstGeom prst="rect">
            <a:avLst/>
          </a:prstGeom>
        </p:spPr>
      </p:pic>
      <p:sp>
        <p:nvSpPr>
          <p:cNvPr id="4" name="スライド番号プレースホルダー 3">
            <a:extLst>
              <a:ext uri="{FF2B5EF4-FFF2-40B4-BE49-F238E27FC236}">
                <a16:creationId xmlns:a16="http://schemas.microsoft.com/office/drawing/2014/main" id="{E1226D7D-F928-4FF3-B35A-8748E0D0B30C}"/>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34</a:t>
            </a:fld>
            <a:endParaRPr lang="en-US">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5" name="タイトル 1">
            <a:extLst>
              <a:ext uri="{FF2B5EF4-FFF2-40B4-BE49-F238E27FC236}">
                <a16:creationId xmlns:a16="http://schemas.microsoft.com/office/drawing/2014/main" id="{95ADDF7D-86DC-41A0-BBD8-E94CB4C855E9}"/>
              </a:ext>
            </a:extLst>
          </p:cNvPr>
          <p:cNvSpPr txBox="1">
            <a:spLocks/>
          </p:cNvSpPr>
          <p:nvPr/>
        </p:nvSpPr>
        <p:spPr>
          <a:xfrm>
            <a:off x="1083470" y="609600"/>
            <a:ext cx="7676217" cy="838888"/>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（参考）排出規制対象施設及び処理施設の例⑥</a:t>
            </a:r>
          </a:p>
        </p:txBody>
      </p:sp>
    </p:spTree>
    <p:extLst>
      <p:ext uri="{BB962C8B-B14F-4D97-AF65-F5344CB8AC3E}">
        <p14:creationId xmlns:p14="http://schemas.microsoft.com/office/powerpoint/2010/main" val="4266680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37AB056-DE12-41EB-B51E-CC3D507DBF07}"/>
              </a:ext>
            </a:extLst>
          </p:cNvPr>
          <p:cNvSpPr>
            <a:spLocks noGrp="1"/>
          </p:cNvSpPr>
          <p:nvPr>
            <p:ph type="title"/>
          </p:nvPr>
        </p:nvSpPr>
        <p:spPr>
          <a:xfrm>
            <a:off x="1083470" y="609600"/>
            <a:ext cx="8263730" cy="1320800"/>
          </a:xfrm>
        </p:spPr>
        <p:txBody>
          <a:bodyPr>
            <a:noAutofit/>
          </a:bodyPr>
          <a:lstStyle/>
          <a:p>
            <a:r>
              <a:rPr lang="ja-JP" altLang="en-US" sz="3200" dirty="0"/>
              <a:t>（参考）</a:t>
            </a:r>
            <a:r>
              <a:rPr lang="en-US" altLang="ja-JP" sz="3200" dirty="0"/>
              <a:t>VOC</a:t>
            </a:r>
            <a:r>
              <a:rPr lang="ja-JP" altLang="en-US" sz="3200" dirty="0"/>
              <a:t>排出量について①</a:t>
            </a:r>
            <a:r>
              <a:rPr lang="en-US" altLang="ja-JP" sz="3200" dirty="0"/>
              <a:t/>
            </a:r>
            <a:br>
              <a:rPr lang="en-US" altLang="ja-JP" sz="3200" dirty="0"/>
            </a:br>
            <a:r>
              <a:rPr lang="en-US" altLang="ja-JP" sz="2400" dirty="0"/>
              <a:t>【</a:t>
            </a:r>
            <a:r>
              <a:rPr lang="ja-JP" altLang="en-US" sz="2400" dirty="0"/>
              <a:t>府域の排出量が多い主な業種と</a:t>
            </a:r>
            <a:r>
              <a:rPr kumimoji="1" lang="ja-JP" altLang="en-US" sz="2400" dirty="0"/>
              <a:t>他府県との比較</a:t>
            </a:r>
            <a:r>
              <a:rPr kumimoji="1" lang="en-US" altLang="ja-JP" sz="2400" dirty="0"/>
              <a:t>】</a:t>
            </a:r>
            <a:br>
              <a:rPr kumimoji="1" lang="en-US" altLang="ja-JP" sz="2400" dirty="0"/>
            </a:br>
            <a:endParaRPr kumimoji="1" lang="ja-JP" altLang="en-US" sz="2400" dirty="0"/>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コンテンツ プレースホルダー 4">
            <a:extLst>
              <a:ext uri="{FF2B5EF4-FFF2-40B4-BE49-F238E27FC236}">
                <a16:creationId xmlns:a16="http://schemas.microsoft.com/office/drawing/2014/main" id="{16639227-A913-4996-9329-589D8915E626}"/>
              </a:ext>
            </a:extLst>
          </p:cNvPr>
          <p:cNvGraphicFramePr>
            <a:graphicFrameLocks noGrp="1"/>
          </p:cNvGraphicFramePr>
          <p:nvPr>
            <p:ph idx="1"/>
            <p:extLst>
              <p:ext uri="{D42A27DB-BD31-4B8C-83A1-F6EECF244321}">
                <p14:modId xmlns:p14="http://schemas.microsoft.com/office/powerpoint/2010/main" val="1938851917"/>
              </p:ext>
            </p:extLst>
          </p:nvPr>
        </p:nvGraphicFramePr>
        <p:xfrm>
          <a:off x="1097715" y="2377444"/>
          <a:ext cx="8395180" cy="4140214"/>
        </p:xfrm>
        <a:graphic>
          <a:graphicData uri="http://schemas.openxmlformats.org/drawingml/2006/table">
            <a:tbl>
              <a:tblPr firstRow="1" firstCol="1" lastRow="1" bandRow="1">
                <a:tableStyleId>{21E4AEA4-8DFA-4A89-87EB-49C32662AFE0}</a:tableStyleId>
              </a:tblPr>
              <a:tblGrid>
                <a:gridCol w="2464484">
                  <a:extLst>
                    <a:ext uri="{9D8B030D-6E8A-4147-A177-3AD203B41FA5}">
                      <a16:colId xmlns:a16="http://schemas.microsoft.com/office/drawing/2014/main" val="1464389657"/>
                    </a:ext>
                  </a:extLst>
                </a:gridCol>
                <a:gridCol w="1675143">
                  <a:extLst>
                    <a:ext uri="{9D8B030D-6E8A-4147-A177-3AD203B41FA5}">
                      <a16:colId xmlns:a16="http://schemas.microsoft.com/office/drawing/2014/main" val="2200298919"/>
                    </a:ext>
                  </a:extLst>
                </a:gridCol>
                <a:gridCol w="824718">
                  <a:extLst>
                    <a:ext uri="{9D8B030D-6E8A-4147-A177-3AD203B41FA5}">
                      <a16:colId xmlns:a16="http://schemas.microsoft.com/office/drawing/2014/main" val="1231058157"/>
                    </a:ext>
                  </a:extLst>
                </a:gridCol>
                <a:gridCol w="824718">
                  <a:extLst>
                    <a:ext uri="{9D8B030D-6E8A-4147-A177-3AD203B41FA5}">
                      <a16:colId xmlns:a16="http://schemas.microsoft.com/office/drawing/2014/main" val="1185724349"/>
                    </a:ext>
                  </a:extLst>
                </a:gridCol>
                <a:gridCol w="824718">
                  <a:extLst>
                    <a:ext uri="{9D8B030D-6E8A-4147-A177-3AD203B41FA5}">
                      <a16:colId xmlns:a16="http://schemas.microsoft.com/office/drawing/2014/main" val="2314270859"/>
                    </a:ext>
                  </a:extLst>
                </a:gridCol>
                <a:gridCol w="824718">
                  <a:extLst>
                    <a:ext uri="{9D8B030D-6E8A-4147-A177-3AD203B41FA5}">
                      <a16:colId xmlns:a16="http://schemas.microsoft.com/office/drawing/2014/main" val="2734862317"/>
                    </a:ext>
                  </a:extLst>
                </a:gridCol>
                <a:gridCol w="956681">
                  <a:extLst>
                    <a:ext uri="{9D8B030D-6E8A-4147-A177-3AD203B41FA5}">
                      <a16:colId xmlns:a16="http://schemas.microsoft.com/office/drawing/2014/main" val="733326066"/>
                    </a:ext>
                  </a:extLst>
                </a:gridCol>
              </a:tblGrid>
              <a:tr h="513226">
                <a:tc>
                  <a:txBody>
                    <a:bodyPr/>
                    <a:lstStyle/>
                    <a:p>
                      <a:pPr algn="ctr">
                        <a:spcAft>
                          <a:spcPts val="0"/>
                        </a:spcAft>
                      </a:pPr>
                      <a:r>
                        <a:rPr lang="ja-JP" sz="1300" kern="100" dirty="0">
                          <a:effectLst/>
                          <a:latin typeface="BIZ UDPゴシック" panose="020B0400000000000000" pitchFamily="50" charset="-128"/>
                          <a:ea typeface="BIZ UDPゴシック" panose="020B0400000000000000" pitchFamily="50" charset="-128"/>
                        </a:rPr>
                        <a:t>主な業種</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ja-JP" sz="1300" kern="100" dirty="0">
                          <a:effectLst/>
                          <a:latin typeface="BIZ UDPゴシック" panose="020B0400000000000000" pitchFamily="50" charset="-128"/>
                          <a:ea typeface="BIZ UDPゴシック" panose="020B0400000000000000" pitchFamily="50" charset="-128"/>
                        </a:rPr>
                        <a:t>大阪府</a:t>
                      </a:r>
                      <a:r>
                        <a:rPr lang="ja-JP" altLang="en-US" sz="1300" kern="100" dirty="0">
                          <a:effectLst/>
                          <a:latin typeface="BIZ UDPゴシック" panose="020B0400000000000000" pitchFamily="50" charset="-128"/>
                          <a:ea typeface="BIZ UDPゴシック" panose="020B0400000000000000" pitchFamily="50" charset="-128"/>
                        </a:rPr>
                        <a:t>（全国順位）</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ja-JP" sz="1300" kern="100" dirty="0">
                          <a:effectLst/>
                          <a:latin typeface="BIZ UDPゴシック" panose="020B0400000000000000" pitchFamily="50" charset="-128"/>
                          <a:ea typeface="BIZ UDPゴシック" panose="020B0400000000000000" pitchFamily="50" charset="-128"/>
                        </a:rPr>
                        <a:t>東京都</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ja-JP" sz="1300" kern="100" dirty="0">
                          <a:effectLst/>
                          <a:latin typeface="BIZ UDPゴシック" panose="020B0400000000000000" pitchFamily="50" charset="-128"/>
                          <a:ea typeface="BIZ UDPゴシック" panose="020B0400000000000000" pitchFamily="50" charset="-128"/>
                        </a:rPr>
                        <a:t>神奈川県</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ja-JP" sz="1300" kern="100">
                          <a:effectLst/>
                          <a:latin typeface="BIZ UDPゴシック" panose="020B0400000000000000" pitchFamily="50" charset="-128"/>
                          <a:ea typeface="BIZ UDPゴシック" panose="020B0400000000000000" pitchFamily="50" charset="-128"/>
                        </a:rPr>
                        <a:t>愛知県</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ja-JP" sz="1300" kern="100" dirty="0">
                          <a:effectLst/>
                          <a:latin typeface="BIZ UDPゴシック" panose="020B0400000000000000" pitchFamily="50" charset="-128"/>
                          <a:ea typeface="BIZ UDPゴシック" panose="020B0400000000000000" pitchFamily="50" charset="-128"/>
                        </a:rPr>
                        <a:t>兵庫県</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ja-JP" sz="1300" kern="100">
                          <a:effectLst/>
                          <a:latin typeface="BIZ UDPゴシック" panose="020B0400000000000000" pitchFamily="50" charset="-128"/>
                          <a:ea typeface="BIZ UDPゴシック" panose="020B0400000000000000" pitchFamily="50" charset="-128"/>
                        </a:rPr>
                        <a:t>全国</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51862626"/>
                  </a:ext>
                </a:extLst>
              </a:tr>
              <a:tr h="303270">
                <a:tc>
                  <a:txBody>
                    <a:bodyPr/>
                    <a:lstStyle/>
                    <a:p>
                      <a:pPr algn="ctr">
                        <a:spcAft>
                          <a:spcPts val="0"/>
                        </a:spcAft>
                      </a:pPr>
                      <a:r>
                        <a:rPr lang="ja-JP" sz="1300" kern="100" dirty="0">
                          <a:effectLst/>
                          <a:latin typeface="BIZ UDPゴシック" panose="020B0400000000000000" pitchFamily="50" charset="-128"/>
                          <a:ea typeface="BIZ UDPゴシック" panose="020B0400000000000000" pitchFamily="50" charset="-128"/>
                        </a:rPr>
                        <a:t>燃料小売業</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3,513</a:t>
                      </a:r>
                      <a:r>
                        <a:rPr lang="ja-JP" sz="1300" kern="100" dirty="0">
                          <a:effectLst/>
                          <a:latin typeface="BIZ UDPゴシック" panose="020B0400000000000000" pitchFamily="50" charset="-128"/>
                          <a:ea typeface="BIZ UDPゴシック" panose="020B0400000000000000" pitchFamily="50" charset="-128"/>
                        </a:rPr>
                        <a:t>（</a:t>
                      </a:r>
                      <a:r>
                        <a:rPr lang="en-US" sz="1300" kern="100" dirty="0">
                          <a:effectLst/>
                          <a:latin typeface="BIZ UDPゴシック" panose="020B0400000000000000" pitchFamily="50" charset="-128"/>
                          <a:ea typeface="BIZ UDPゴシック" panose="020B0400000000000000" pitchFamily="50" charset="-128"/>
                        </a:rPr>
                        <a:t>6</a:t>
                      </a:r>
                      <a:r>
                        <a:rPr lang="ja-JP" sz="1300" kern="100" dirty="0">
                          <a:effectLst/>
                          <a:latin typeface="BIZ UDPゴシック" panose="020B0400000000000000" pitchFamily="50" charset="-128"/>
                          <a:ea typeface="BIZ UDPゴシック" panose="020B0400000000000000" pitchFamily="50" charset="-128"/>
                        </a:rPr>
                        <a:t>位）</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7,575</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3,241</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4,450</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3,850</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98,655</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03894123"/>
                  </a:ext>
                </a:extLst>
              </a:tr>
              <a:tr h="303270">
                <a:tc>
                  <a:txBody>
                    <a:bodyPr/>
                    <a:lstStyle/>
                    <a:p>
                      <a:pPr algn="ctr">
                        <a:spcAft>
                          <a:spcPts val="0"/>
                        </a:spcAft>
                      </a:pPr>
                      <a:r>
                        <a:rPr lang="ja-JP" sz="1300" kern="100">
                          <a:effectLst/>
                          <a:latin typeface="BIZ UDPゴシック" panose="020B0400000000000000" pitchFamily="50" charset="-128"/>
                          <a:ea typeface="BIZ UDPゴシック" panose="020B0400000000000000" pitchFamily="50" charset="-128"/>
                        </a:rPr>
                        <a:t>土木工事業</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2,037</a:t>
                      </a:r>
                      <a:r>
                        <a:rPr lang="ja-JP" sz="1300" kern="100" dirty="0">
                          <a:effectLst/>
                          <a:latin typeface="BIZ UDPゴシック" panose="020B0400000000000000" pitchFamily="50" charset="-128"/>
                          <a:ea typeface="BIZ UDPゴシック" panose="020B0400000000000000" pitchFamily="50" charset="-128"/>
                        </a:rPr>
                        <a:t>（</a:t>
                      </a:r>
                      <a:r>
                        <a:rPr lang="en-US" sz="1300" kern="100" dirty="0">
                          <a:effectLst/>
                          <a:latin typeface="BIZ UDPゴシック" panose="020B0400000000000000" pitchFamily="50" charset="-128"/>
                          <a:ea typeface="BIZ UDPゴシック" panose="020B0400000000000000" pitchFamily="50" charset="-128"/>
                        </a:rPr>
                        <a:t>2</a:t>
                      </a:r>
                      <a:r>
                        <a:rPr lang="ja-JP" sz="1300" kern="100" dirty="0">
                          <a:effectLst/>
                          <a:latin typeface="BIZ UDPゴシック" panose="020B0400000000000000" pitchFamily="50" charset="-128"/>
                          <a:ea typeface="BIZ UDPゴシック" panose="020B0400000000000000" pitchFamily="50" charset="-128"/>
                        </a:rPr>
                        <a:t>位）</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3,752</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1,511</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1,399</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862</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25,975</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61293635"/>
                  </a:ext>
                </a:extLst>
              </a:tr>
              <a:tr h="303270">
                <a:tc>
                  <a:txBody>
                    <a:bodyPr/>
                    <a:lstStyle/>
                    <a:p>
                      <a:pPr algn="ctr">
                        <a:spcAft>
                          <a:spcPts val="0"/>
                        </a:spcAft>
                      </a:pPr>
                      <a:r>
                        <a:rPr lang="ja-JP" sz="1300" kern="100" dirty="0">
                          <a:effectLst/>
                          <a:latin typeface="BIZ UDPゴシック" panose="020B0400000000000000" pitchFamily="50" charset="-128"/>
                          <a:ea typeface="BIZ UDPゴシック" panose="020B0400000000000000" pitchFamily="50" charset="-128"/>
                        </a:rPr>
                        <a:t>建築工事業</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6,632</a:t>
                      </a:r>
                      <a:r>
                        <a:rPr lang="ja-JP" sz="1300" kern="100" dirty="0">
                          <a:effectLst/>
                          <a:latin typeface="BIZ UDPゴシック" panose="020B0400000000000000" pitchFamily="50" charset="-128"/>
                          <a:ea typeface="BIZ UDPゴシック" panose="020B0400000000000000" pitchFamily="50" charset="-128"/>
                        </a:rPr>
                        <a:t>（</a:t>
                      </a:r>
                      <a:r>
                        <a:rPr lang="en-US" sz="1300" kern="100" dirty="0">
                          <a:effectLst/>
                          <a:latin typeface="BIZ UDPゴシック" panose="020B0400000000000000" pitchFamily="50" charset="-128"/>
                          <a:ea typeface="BIZ UDPゴシック" panose="020B0400000000000000" pitchFamily="50" charset="-128"/>
                        </a:rPr>
                        <a:t>2</a:t>
                      </a:r>
                      <a:r>
                        <a:rPr lang="ja-JP" sz="1300" kern="100" dirty="0">
                          <a:effectLst/>
                          <a:latin typeface="BIZ UDPゴシック" panose="020B0400000000000000" pitchFamily="50" charset="-128"/>
                          <a:ea typeface="BIZ UDPゴシック" panose="020B0400000000000000" pitchFamily="50" charset="-128"/>
                        </a:rPr>
                        <a:t>位）</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12,530</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6,227</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5,921</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2,717</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82,987</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28042202"/>
                  </a:ext>
                </a:extLst>
              </a:tr>
              <a:tr h="303270">
                <a:tc>
                  <a:txBody>
                    <a:bodyPr/>
                    <a:lstStyle/>
                    <a:p>
                      <a:pPr algn="ctr">
                        <a:spcAft>
                          <a:spcPts val="0"/>
                        </a:spcAft>
                      </a:pPr>
                      <a:r>
                        <a:rPr lang="ja-JP" sz="1300" kern="100">
                          <a:effectLst/>
                          <a:latin typeface="BIZ UDPゴシック" panose="020B0400000000000000" pitchFamily="50" charset="-128"/>
                          <a:ea typeface="BIZ UDPゴシック" panose="020B0400000000000000" pitchFamily="50" charset="-128"/>
                        </a:rPr>
                        <a:t>木材・木製品製造業</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1,247</a:t>
                      </a:r>
                      <a:r>
                        <a:rPr lang="ja-JP" sz="1300" kern="100">
                          <a:effectLst/>
                          <a:latin typeface="BIZ UDPゴシック" panose="020B0400000000000000" pitchFamily="50" charset="-128"/>
                          <a:ea typeface="BIZ UDPゴシック" panose="020B0400000000000000" pitchFamily="50" charset="-128"/>
                        </a:rPr>
                        <a:t>（</a:t>
                      </a:r>
                      <a:r>
                        <a:rPr lang="en-US" sz="1300" kern="100">
                          <a:effectLst/>
                          <a:latin typeface="BIZ UDPゴシック" panose="020B0400000000000000" pitchFamily="50" charset="-128"/>
                          <a:ea typeface="BIZ UDPゴシック" panose="020B0400000000000000" pitchFamily="50" charset="-128"/>
                        </a:rPr>
                        <a:t>3</a:t>
                      </a:r>
                      <a:r>
                        <a:rPr lang="ja-JP" sz="1300" kern="100">
                          <a:effectLst/>
                          <a:latin typeface="BIZ UDPゴシック" panose="020B0400000000000000" pitchFamily="50" charset="-128"/>
                          <a:ea typeface="BIZ UDPゴシック" panose="020B0400000000000000" pitchFamily="50" charset="-128"/>
                        </a:rPr>
                        <a:t>位）</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95</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38</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243</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189</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11,728</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97596152"/>
                  </a:ext>
                </a:extLst>
              </a:tr>
              <a:tr h="303270">
                <a:tc>
                  <a:txBody>
                    <a:bodyPr/>
                    <a:lstStyle/>
                    <a:p>
                      <a:pPr algn="ctr">
                        <a:spcAft>
                          <a:spcPts val="0"/>
                        </a:spcAft>
                      </a:pPr>
                      <a:r>
                        <a:rPr lang="ja-JP" sz="1300" kern="100">
                          <a:effectLst/>
                          <a:latin typeface="BIZ UDPゴシック" panose="020B0400000000000000" pitchFamily="50" charset="-128"/>
                          <a:ea typeface="BIZ UDPゴシック" panose="020B0400000000000000" pitchFamily="50" charset="-128"/>
                        </a:rPr>
                        <a:t>印刷・同関連業</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1,502</a:t>
                      </a:r>
                      <a:r>
                        <a:rPr lang="ja-JP" sz="1300" kern="100">
                          <a:effectLst/>
                          <a:latin typeface="BIZ UDPゴシック" panose="020B0400000000000000" pitchFamily="50" charset="-128"/>
                          <a:ea typeface="BIZ UDPゴシック" panose="020B0400000000000000" pitchFamily="50" charset="-128"/>
                        </a:rPr>
                        <a:t>（</a:t>
                      </a:r>
                      <a:r>
                        <a:rPr lang="en-US" sz="1300" kern="100">
                          <a:effectLst/>
                          <a:latin typeface="BIZ UDPゴシック" panose="020B0400000000000000" pitchFamily="50" charset="-128"/>
                          <a:ea typeface="BIZ UDPゴシック" panose="020B0400000000000000" pitchFamily="50" charset="-128"/>
                        </a:rPr>
                        <a:t>6</a:t>
                      </a:r>
                      <a:r>
                        <a:rPr lang="ja-JP" sz="1300" kern="100">
                          <a:effectLst/>
                          <a:latin typeface="BIZ UDPゴシック" panose="020B0400000000000000" pitchFamily="50" charset="-128"/>
                          <a:ea typeface="BIZ UDPゴシック" panose="020B0400000000000000" pitchFamily="50" charset="-128"/>
                        </a:rPr>
                        <a:t>位）</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214</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401</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2,052</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826</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32,315</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79316910"/>
                  </a:ext>
                </a:extLst>
              </a:tr>
              <a:tr h="400276">
                <a:tc>
                  <a:txBody>
                    <a:bodyPr/>
                    <a:lstStyle/>
                    <a:p>
                      <a:pPr algn="ctr">
                        <a:spcAft>
                          <a:spcPts val="0"/>
                        </a:spcAft>
                      </a:pPr>
                      <a:r>
                        <a:rPr lang="ja-JP" sz="1300" kern="100">
                          <a:effectLst/>
                          <a:latin typeface="BIZ UDPゴシック" panose="020B0400000000000000" pitchFamily="50" charset="-128"/>
                          <a:ea typeface="BIZ UDPゴシック" panose="020B0400000000000000" pitchFamily="50" charset="-128"/>
                        </a:rPr>
                        <a:t>石油製品・石炭製品製造業</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3,632</a:t>
                      </a:r>
                      <a:r>
                        <a:rPr lang="ja-JP" sz="1300" kern="100">
                          <a:effectLst/>
                          <a:latin typeface="BIZ UDPゴシック" panose="020B0400000000000000" pitchFamily="50" charset="-128"/>
                          <a:ea typeface="BIZ UDPゴシック" panose="020B0400000000000000" pitchFamily="50" charset="-128"/>
                        </a:rPr>
                        <a:t>（</a:t>
                      </a:r>
                      <a:r>
                        <a:rPr lang="en-US" sz="1300" kern="100">
                          <a:effectLst/>
                          <a:latin typeface="BIZ UDPゴシック" panose="020B0400000000000000" pitchFamily="50" charset="-128"/>
                          <a:ea typeface="BIZ UDPゴシック" panose="020B0400000000000000" pitchFamily="50" charset="-128"/>
                        </a:rPr>
                        <a:t>3</a:t>
                      </a:r>
                      <a:r>
                        <a:rPr lang="ja-JP" sz="1300" kern="100">
                          <a:effectLst/>
                          <a:latin typeface="BIZ UDPゴシック" panose="020B0400000000000000" pitchFamily="50" charset="-128"/>
                          <a:ea typeface="BIZ UDPゴシック" panose="020B0400000000000000" pitchFamily="50" charset="-128"/>
                        </a:rPr>
                        <a:t>位）</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85</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5,667</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1,753</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425</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33,413</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26514742"/>
                  </a:ext>
                </a:extLst>
              </a:tr>
              <a:tr h="303270">
                <a:tc>
                  <a:txBody>
                    <a:bodyPr/>
                    <a:lstStyle/>
                    <a:p>
                      <a:pPr algn="ctr">
                        <a:spcAft>
                          <a:spcPts val="0"/>
                        </a:spcAft>
                      </a:pPr>
                      <a:r>
                        <a:rPr lang="ja-JP" sz="1300" kern="100">
                          <a:effectLst/>
                          <a:latin typeface="BIZ UDPゴシック" panose="020B0400000000000000" pitchFamily="50" charset="-128"/>
                          <a:ea typeface="BIZ UDPゴシック" panose="020B0400000000000000" pitchFamily="50" charset="-128"/>
                        </a:rPr>
                        <a:t>金属製品製造業</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3,206</a:t>
                      </a:r>
                      <a:r>
                        <a:rPr lang="ja-JP" sz="1300" kern="100">
                          <a:effectLst/>
                          <a:latin typeface="BIZ UDPゴシック" panose="020B0400000000000000" pitchFamily="50" charset="-128"/>
                          <a:ea typeface="BIZ UDPゴシック" panose="020B0400000000000000" pitchFamily="50" charset="-128"/>
                        </a:rPr>
                        <a:t>（</a:t>
                      </a:r>
                      <a:r>
                        <a:rPr lang="en-US" sz="1300" kern="100">
                          <a:effectLst/>
                          <a:latin typeface="BIZ UDPゴシック" panose="020B0400000000000000" pitchFamily="50" charset="-128"/>
                          <a:ea typeface="BIZ UDPゴシック" panose="020B0400000000000000" pitchFamily="50" charset="-128"/>
                        </a:rPr>
                        <a:t>1</a:t>
                      </a:r>
                      <a:r>
                        <a:rPr lang="ja-JP" sz="1300" kern="100">
                          <a:effectLst/>
                          <a:latin typeface="BIZ UDPゴシック" panose="020B0400000000000000" pitchFamily="50" charset="-128"/>
                          <a:ea typeface="BIZ UDPゴシック" panose="020B0400000000000000" pitchFamily="50" charset="-128"/>
                        </a:rPr>
                        <a:t>位）</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1,445</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1,174</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3,182</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1,911</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32,114</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27282049"/>
                  </a:ext>
                </a:extLst>
              </a:tr>
              <a:tr h="303270">
                <a:tc>
                  <a:txBody>
                    <a:bodyPr/>
                    <a:lstStyle/>
                    <a:p>
                      <a:pPr algn="ctr">
                        <a:spcAft>
                          <a:spcPts val="0"/>
                        </a:spcAft>
                      </a:pPr>
                      <a:r>
                        <a:rPr lang="ja-JP" sz="1300" kern="100">
                          <a:effectLst/>
                          <a:latin typeface="BIZ UDPゴシック" panose="020B0400000000000000" pitchFamily="50" charset="-128"/>
                          <a:ea typeface="BIZ UDPゴシック" panose="020B0400000000000000" pitchFamily="50" charset="-128"/>
                        </a:rPr>
                        <a:t>輸送用機械器具製造業</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922</a:t>
                      </a:r>
                      <a:r>
                        <a:rPr lang="ja-JP" sz="1300" kern="100">
                          <a:effectLst/>
                          <a:latin typeface="BIZ UDPゴシック" panose="020B0400000000000000" pitchFamily="50" charset="-128"/>
                          <a:ea typeface="BIZ UDPゴシック" panose="020B0400000000000000" pitchFamily="50" charset="-128"/>
                        </a:rPr>
                        <a:t>（</a:t>
                      </a:r>
                      <a:r>
                        <a:rPr lang="en-US" sz="1300" kern="100">
                          <a:effectLst/>
                          <a:latin typeface="BIZ UDPゴシック" panose="020B0400000000000000" pitchFamily="50" charset="-128"/>
                          <a:ea typeface="BIZ UDPゴシック" panose="020B0400000000000000" pitchFamily="50" charset="-128"/>
                        </a:rPr>
                        <a:t>24</a:t>
                      </a:r>
                      <a:r>
                        <a:rPr lang="ja-JP" sz="1300" kern="100">
                          <a:effectLst/>
                          <a:latin typeface="BIZ UDPゴシック" panose="020B0400000000000000" pitchFamily="50" charset="-128"/>
                          <a:ea typeface="BIZ UDPゴシック" panose="020B0400000000000000" pitchFamily="50" charset="-128"/>
                        </a:rPr>
                        <a:t>位）</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890</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4,979</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8,477</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1,220</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90,610</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70849085"/>
                  </a:ext>
                </a:extLst>
              </a:tr>
              <a:tr h="303270">
                <a:tc>
                  <a:txBody>
                    <a:bodyPr/>
                    <a:lstStyle/>
                    <a:p>
                      <a:pPr algn="ctr">
                        <a:spcAft>
                          <a:spcPts val="0"/>
                        </a:spcAft>
                      </a:pPr>
                      <a:r>
                        <a:rPr lang="ja-JP" sz="1300" kern="100">
                          <a:effectLst/>
                          <a:latin typeface="BIZ UDPゴシック" panose="020B0400000000000000" pitchFamily="50" charset="-128"/>
                          <a:ea typeface="BIZ UDPゴシック" panose="020B0400000000000000" pitchFamily="50" charset="-128"/>
                        </a:rPr>
                        <a:t>洗濯業</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1,205</a:t>
                      </a:r>
                      <a:r>
                        <a:rPr lang="ja-JP" sz="1300" kern="100" dirty="0">
                          <a:effectLst/>
                          <a:latin typeface="BIZ UDPゴシック" panose="020B0400000000000000" pitchFamily="50" charset="-128"/>
                          <a:ea typeface="BIZ UDPゴシック" panose="020B0400000000000000" pitchFamily="50" charset="-128"/>
                        </a:rPr>
                        <a:t>（</a:t>
                      </a:r>
                      <a:r>
                        <a:rPr lang="en-US" sz="1300" kern="100" dirty="0">
                          <a:effectLst/>
                          <a:latin typeface="BIZ UDPゴシック" panose="020B0400000000000000" pitchFamily="50" charset="-128"/>
                          <a:ea typeface="BIZ UDPゴシック" panose="020B0400000000000000" pitchFamily="50" charset="-128"/>
                        </a:rPr>
                        <a:t>2</a:t>
                      </a:r>
                      <a:r>
                        <a:rPr lang="ja-JP" sz="1300" kern="100" dirty="0">
                          <a:effectLst/>
                          <a:latin typeface="BIZ UDPゴシック" panose="020B0400000000000000" pitchFamily="50" charset="-128"/>
                          <a:ea typeface="BIZ UDPゴシック" panose="020B0400000000000000" pitchFamily="50" charset="-128"/>
                        </a:rPr>
                        <a:t>位）</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2,534</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1,131</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a:effectLst/>
                          <a:latin typeface="BIZ UDPゴシック" panose="020B0400000000000000" pitchFamily="50" charset="-128"/>
                          <a:ea typeface="BIZ UDPゴシック" panose="020B0400000000000000" pitchFamily="50" charset="-128"/>
                        </a:rPr>
                        <a:t>981</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821</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sz="1300" kern="100" dirty="0">
                          <a:effectLst/>
                          <a:latin typeface="BIZ UDPゴシック" panose="020B0400000000000000" pitchFamily="50" charset="-128"/>
                          <a:ea typeface="BIZ UDPゴシック" panose="020B0400000000000000" pitchFamily="50" charset="-128"/>
                        </a:rPr>
                        <a:t>19,096</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93794946"/>
                  </a:ext>
                </a:extLst>
              </a:tr>
              <a:tr h="400276">
                <a:tc>
                  <a:txBody>
                    <a:bodyPr/>
                    <a:lstStyle/>
                    <a:p>
                      <a:pPr algn="ctr">
                        <a:spcAft>
                          <a:spcPts val="0"/>
                        </a:spcAft>
                      </a:pPr>
                      <a:r>
                        <a:rPr lang="ja-JP" sz="1300" kern="100">
                          <a:effectLst/>
                          <a:latin typeface="BIZ UDPゴシック" panose="020B0400000000000000" pitchFamily="50" charset="-128"/>
                          <a:ea typeface="BIZ UDPゴシック" panose="020B0400000000000000" pitchFamily="50" charset="-128"/>
                        </a:rPr>
                        <a:t>家庭</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300" kern="100" dirty="0">
                          <a:effectLst/>
                          <a:latin typeface="BIZ UDPゴシック" panose="020B0400000000000000" pitchFamily="50" charset="-128"/>
                          <a:ea typeface="BIZ UDPゴシック" panose="020B0400000000000000" pitchFamily="50" charset="-128"/>
                        </a:rPr>
                        <a:t>9,015</a:t>
                      </a:r>
                      <a:r>
                        <a:rPr lang="ja-JP" sz="1300" kern="100" dirty="0">
                          <a:effectLst/>
                          <a:latin typeface="BIZ UDPゴシック" panose="020B0400000000000000" pitchFamily="50" charset="-128"/>
                          <a:ea typeface="BIZ UDPゴシック" panose="020B0400000000000000" pitchFamily="50" charset="-128"/>
                        </a:rPr>
                        <a:t>（</a:t>
                      </a:r>
                      <a:r>
                        <a:rPr lang="en-US" sz="1300" kern="100" dirty="0">
                          <a:effectLst/>
                          <a:latin typeface="BIZ UDPゴシック" panose="020B0400000000000000" pitchFamily="50" charset="-128"/>
                          <a:ea typeface="BIZ UDPゴシック" panose="020B0400000000000000" pitchFamily="50" charset="-128"/>
                        </a:rPr>
                        <a:t>3</a:t>
                      </a:r>
                      <a:r>
                        <a:rPr lang="ja-JP" sz="1300" kern="100" dirty="0">
                          <a:effectLst/>
                          <a:latin typeface="BIZ UDPゴシック" panose="020B0400000000000000" pitchFamily="50" charset="-128"/>
                          <a:ea typeface="BIZ UDPゴシック" panose="020B0400000000000000" pitchFamily="50" charset="-128"/>
                        </a:rPr>
                        <a:t>位）</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300" kern="100" dirty="0">
                          <a:effectLst/>
                          <a:latin typeface="BIZ UDPゴシック" panose="020B0400000000000000" pitchFamily="50" charset="-128"/>
                          <a:ea typeface="BIZ UDPゴシック" panose="020B0400000000000000" pitchFamily="50" charset="-128"/>
                        </a:rPr>
                        <a:t>14,383</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300" kern="100" dirty="0">
                          <a:effectLst/>
                          <a:latin typeface="BIZ UDPゴシック" panose="020B0400000000000000" pitchFamily="50" charset="-128"/>
                          <a:ea typeface="BIZ UDPゴシック" panose="020B0400000000000000" pitchFamily="50" charset="-128"/>
                        </a:rPr>
                        <a:t>9,232</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300" kern="100" dirty="0">
                          <a:effectLst/>
                          <a:latin typeface="BIZ UDPゴシック" panose="020B0400000000000000" pitchFamily="50" charset="-128"/>
                          <a:ea typeface="BIZ UDPゴシック" panose="020B0400000000000000" pitchFamily="50" charset="-128"/>
                        </a:rPr>
                        <a:t>8,215</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300" kern="100">
                          <a:effectLst/>
                          <a:latin typeface="BIZ UDPゴシック" panose="020B0400000000000000" pitchFamily="50" charset="-128"/>
                          <a:ea typeface="BIZ UDPゴシック" panose="020B0400000000000000" pitchFamily="50" charset="-128"/>
                        </a:rPr>
                        <a:t>5,511</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300" kern="100" dirty="0">
                          <a:effectLst/>
                          <a:latin typeface="BIZ UDPゴシック" panose="020B0400000000000000" pitchFamily="50" charset="-128"/>
                          <a:ea typeface="BIZ UDPゴシック" panose="020B0400000000000000" pitchFamily="50" charset="-128"/>
                        </a:rPr>
                        <a:t>136</a:t>
                      </a:r>
                      <a:r>
                        <a:rPr lang="en-US" sz="1300" kern="100" dirty="0">
                          <a:effectLst/>
                          <a:latin typeface="BIZ UDPゴシック" panose="020B0400000000000000" pitchFamily="50" charset="-128"/>
                          <a:ea typeface="BIZ UDPゴシック" panose="020B0400000000000000" pitchFamily="50" charset="-128"/>
                        </a:rPr>
                        <a:t>,</a:t>
                      </a:r>
                      <a:r>
                        <a:rPr lang="en-US" altLang="ja-JP" sz="1300" kern="100" dirty="0">
                          <a:effectLst/>
                          <a:latin typeface="BIZ UDPゴシック" panose="020B0400000000000000" pitchFamily="50" charset="-128"/>
                          <a:ea typeface="BIZ UDPゴシック" panose="020B0400000000000000" pitchFamily="50" charset="-128"/>
                        </a:rPr>
                        <a:t>07</a:t>
                      </a:r>
                      <a:r>
                        <a:rPr lang="en-US" sz="1300" kern="100" dirty="0">
                          <a:effectLst/>
                          <a:latin typeface="BIZ UDPゴシック" panose="020B0400000000000000" pitchFamily="50" charset="-128"/>
                          <a:ea typeface="BIZ UDPゴシック" panose="020B0400000000000000" pitchFamily="50" charset="-128"/>
                        </a:rPr>
                        <a:t>6</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44018777"/>
                  </a:ext>
                </a:extLst>
              </a:tr>
              <a:tr h="400276">
                <a:tc>
                  <a:txBody>
                    <a:bodyPr/>
                    <a:lstStyle/>
                    <a:p>
                      <a:pPr algn="ctr">
                        <a:spcAft>
                          <a:spcPts val="0"/>
                        </a:spcAft>
                      </a:pPr>
                      <a:r>
                        <a:rPr lang="ja-JP" sz="1300" kern="100">
                          <a:effectLst/>
                          <a:latin typeface="BIZ UDPゴシック" panose="020B0400000000000000" pitchFamily="50" charset="-128"/>
                          <a:ea typeface="BIZ UDPゴシック" panose="020B0400000000000000" pitchFamily="50" charset="-128"/>
                        </a:rPr>
                        <a:t>合計</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300" kern="100" dirty="0">
                          <a:effectLst/>
                          <a:latin typeface="BIZ UDPゴシック" panose="020B0400000000000000" pitchFamily="50" charset="-128"/>
                          <a:ea typeface="BIZ UDPゴシック" panose="020B0400000000000000" pitchFamily="50" charset="-128"/>
                        </a:rPr>
                        <a:t>40,143</a:t>
                      </a:r>
                      <a:r>
                        <a:rPr lang="ja-JP" sz="1300" kern="100" dirty="0">
                          <a:effectLst/>
                          <a:latin typeface="BIZ UDPゴシック" panose="020B0400000000000000" pitchFamily="50" charset="-128"/>
                          <a:ea typeface="BIZ UDPゴシック" panose="020B0400000000000000" pitchFamily="50" charset="-128"/>
                        </a:rPr>
                        <a:t>（</a:t>
                      </a:r>
                      <a:r>
                        <a:rPr lang="en-US" altLang="ja-JP" sz="1300" kern="100" dirty="0">
                          <a:effectLst/>
                          <a:latin typeface="BIZ UDPゴシック" panose="020B0400000000000000" pitchFamily="50" charset="-128"/>
                          <a:ea typeface="BIZ UDPゴシック" panose="020B0400000000000000" pitchFamily="50" charset="-128"/>
                        </a:rPr>
                        <a:t>4</a:t>
                      </a:r>
                      <a:r>
                        <a:rPr lang="ja-JP" sz="1300" kern="100" dirty="0">
                          <a:effectLst/>
                          <a:latin typeface="BIZ UDPゴシック" panose="020B0400000000000000" pitchFamily="50" charset="-128"/>
                          <a:ea typeface="BIZ UDPゴシック" panose="020B0400000000000000" pitchFamily="50" charset="-128"/>
                        </a:rPr>
                        <a:t>位）</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300" kern="100" dirty="0">
                          <a:effectLst/>
                          <a:latin typeface="BIZ UDPゴシック" panose="020B0400000000000000" pitchFamily="50" charset="-128"/>
                          <a:ea typeface="BIZ UDPゴシック" panose="020B0400000000000000" pitchFamily="50" charset="-128"/>
                        </a:rPr>
                        <a:t>48,153</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300" kern="100" dirty="0">
                          <a:effectLst/>
                          <a:latin typeface="BIZ UDPゴシック" panose="020B0400000000000000" pitchFamily="50" charset="-128"/>
                          <a:ea typeface="BIZ UDPゴシック" panose="020B0400000000000000" pitchFamily="50" charset="-128"/>
                        </a:rPr>
                        <a:t>40,583</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300" kern="100" dirty="0">
                          <a:effectLst/>
                          <a:latin typeface="BIZ UDPゴシック" panose="020B0400000000000000" pitchFamily="50" charset="-128"/>
                          <a:ea typeface="BIZ UDPゴシック" panose="020B0400000000000000" pitchFamily="50" charset="-128"/>
                        </a:rPr>
                        <a:t>47,584</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300" kern="100">
                          <a:effectLst/>
                          <a:latin typeface="BIZ UDPゴシック" panose="020B0400000000000000" pitchFamily="50" charset="-128"/>
                          <a:ea typeface="BIZ UDPゴシック" panose="020B0400000000000000" pitchFamily="50" charset="-128"/>
                        </a:rPr>
                        <a:t>28,907</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300" kern="100" dirty="0">
                          <a:effectLst/>
                          <a:latin typeface="BIZ UDPゴシック" panose="020B0400000000000000" pitchFamily="50" charset="-128"/>
                          <a:ea typeface="BIZ UDPゴシック" panose="020B0400000000000000" pitchFamily="50" charset="-128"/>
                        </a:rPr>
                        <a:t>768</a:t>
                      </a:r>
                      <a:r>
                        <a:rPr lang="en-US" sz="1300" kern="100" dirty="0">
                          <a:effectLst/>
                          <a:latin typeface="BIZ UDPゴシック" panose="020B0400000000000000" pitchFamily="50" charset="-128"/>
                          <a:ea typeface="BIZ UDPゴシック" panose="020B0400000000000000" pitchFamily="50" charset="-128"/>
                        </a:rPr>
                        <a:t>,070</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67226914"/>
                  </a:ext>
                </a:extLst>
              </a:tr>
            </a:tbl>
          </a:graphicData>
        </a:graphic>
      </p:graphicFrame>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テキスト ボックス 11">
            <a:extLst>
              <a:ext uri="{FF2B5EF4-FFF2-40B4-BE49-F238E27FC236}">
                <a16:creationId xmlns:a16="http://schemas.microsoft.com/office/drawing/2014/main" id="{B89D8A15-3F3F-42C9-AB87-326AF4E54C2D}"/>
              </a:ext>
            </a:extLst>
          </p:cNvPr>
          <p:cNvSpPr txBox="1"/>
          <p:nvPr/>
        </p:nvSpPr>
        <p:spPr>
          <a:xfrm>
            <a:off x="1083470" y="6544423"/>
            <a:ext cx="8742303" cy="230832"/>
          </a:xfrm>
          <a:prstGeom prst="rect">
            <a:avLst/>
          </a:prstGeom>
          <a:noFill/>
        </p:spPr>
        <p:txBody>
          <a:bodyPr wrap="square" rtlCol="0">
            <a:spAutoFit/>
          </a:bodyPr>
          <a:lstStyle/>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環境省「</a:t>
            </a:r>
            <a:r>
              <a:rPr kumimoji="1" lang="en-US" altLang="ja-JP" sz="900" dirty="0">
                <a:latin typeface="BIZ UDPゴシック" panose="020B0400000000000000" pitchFamily="50" charset="-128"/>
                <a:ea typeface="BIZ UDPゴシック" panose="020B0400000000000000" pitchFamily="50" charset="-128"/>
              </a:rPr>
              <a:t>VOC</a:t>
            </a:r>
            <a:r>
              <a:rPr kumimoji="1" lang="ja-JP" altLang="en-US" sz="900" dirty="0">
                <a:latin typeface="BIZ UDPゴシック" panose="020B0400000000000000" pitchFamily="50" charset="-128"/>
                <a:ea typeface="BIZ UDPゴシック" panose="020B0400000000000000" pitchFamily="50" charset="-128"/>
              </a:rPr>
              <a:t>排出インベントリデータ」と「拡張</a:t>
            </a:r>
            <a:r>
              <a:rPr kumimoji="1" lang="en-US" altLang="ja-JP" sz="900" dirty="0">
                <a:latin typeface="BIZ UDPゴシック" panose="020B0400000000000000" pitchFamily="50" charset="-128"/>
                <a:ea typeface="BIZ UDPゴシック" panose="020B0400000000000000" pitchFamily="50" charset="-128"/>
              </a:rPr>
              <a:t>VOC</a:t>
            </a:r>
            <a:r>
              <a:rPr kumimoji="1" lang="ja-JP" altLang="en-US" sz="900" dirty="0">
                <a:latin typeface="BIZ UDPゴシック" panose="020B0400000000000000" pitchFamily="50" charset="-128"/>
                <a:ea typeface="BIZ UDPゴシック" panose="020B0400000000000000" pitchFamily="50" charset="-128"/>
              </a:rPr>
              <a:t>排出インベントリデータ」より</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E3FEFB02-92CF-4EC8-B88D-0771CC9D632B}"/>
              </a:ext>
            </a:extLst>
          </p:cNvPr>
          <p:cNvSpPr txBox="1"/>
          <p:nvPr/>
        </p:nvSpPr>
        <p:spPr>
          <a:xfrm>
            <a:off x="9141162" y="2123528"/>
            <a:ext cx="684611"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t/</a:t>
            </a:r>
            <a:r>
              <a:rPr kumimoji="1" lang="ja-JP" altLang="en-US" sz="1050" dirty="0">
                <a:latin typeface="BIZ UDPゴシック" panose="020B0400000000000000" pitchFamily="50" charset="-128"/>
                <a:ea typeface="BIZ UDPゴシック" panose="020B0400000000000000" pitchFamily="50" charset="-128"/>
              </a:rPr>
              <a:t>年</a:t>
            </a:r>
          </a:p>
        </p:txBody>
      </p:sp>
      <p:sp>
        <p:nvSpPr>
          <p:cNvPr id="4" name="スライド番号プレースホルダー 3">
            <a:extLst>
              <a:ext uri="{FF2B5EF4-FFF2-40B4-BE49-F238E27FC236}">
                <a16:creationId xmlns:a16="http://schemas.microsoft.com/office/drawing/2014/main" id="{75A9B525-F4BB-47F6-B2F4-068554527F76}"/>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35</a:t>
            </a:fld>
            <a:endParaRPr lang="en-US">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D71E2986-24F2-47DE-85F9-E009441FBBA7}"/>
              </a:ext>
            </a:extLst>
          </p:cNvPr>
          <p:cNvSpPr txBox="1"/>
          <p:nvPr/>
        </p:nvSpPr>
        <p:spPr>
          <a:xfrm>
            <a:off x="1163697" y="1500756"/>
            <a:ext cx="7952168"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府域の</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排出量は全都道府県において４番目に多く、１位である金属製品製造業をはじめとする製造業や工事業の割合が高い。</a:t>
            </a:r>
            <a:endParaRPr kumimoji="1" lang="en-US" altLang="ja-JP" sz="1400"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家庭からの</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排出量は人口順位と同じく、</a:t>
            </a:r>
            <a:r>
              <a:rPr kumimoji="1" lang="ja-JP" altLang="en-US" sz="1400" dirty="0">
                <a:solidFill>
                  <a:schemeClr val="tx1"/>
                </a:solidFill>
                <a:latin typeface="BIZ UDPゴシック" panose="020B0400000000000000" pitchFamily="50" charset="-128"/>
                <a:ea typeface="BIZ UDPゴシック" panose="020B0400000000000000" pitchFamily="50" charset="-128"/>
              </a:rPr>
              <a:t>全都道府県で</a:t>
            </a:r>
            <a:r>
              <a:rPr kumimoji="1" lang="ja-JP" altLang="en-US" sz="1400" dirty="0">
                <a:latin typeface="BIZ UDPゴシック" panose="020B0400000000000000" pitchFamily="50" charset="-128"/>
                <a:ea typeface="BIZ UDPゴシック" panose="020B0400000000000000" pitchFamily="50" charset="-128"/>
              </a:rPr>
              <a:t>３番目となっている。</a:t>
            </a:r>
          </a:p>
        </p:txBody>
      </p:sp>
    </p:spTree>
    <p:extLst>
      <p:ext uri="{BB962C8B-B14F-4D97-AF65-F5344CB8AC3E}">
        <p14:creationId xmlns:p14="http://schemas.microsoft.com/office/powerpoint/2010/main" val="2672920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3EE9C7E-FC30-422D-A863-90214856906C}"/>
              </a:ext>
            </a:extLst>
          </p:cNvPr>
          <p:cNvSpPr>
            <a:spLocks noGrp="1"/>
          </p:cNvSpPr>
          <p:nvPr>
            <p:ph type="title"/>
          </p:nvPr>
        </p:nvSpPr>
        <p:spPr>
          <a:xfrm>
            <a:off x="1083470" y="609600"/>
            <a:ext cx="8187140" cy="1320800"/>
          </a:xfrm>
        </p:spPr>
        <p:txBody>
          <a:bodyPr>
            <a:normAutofit/>
          </a:bodyPr>
          <a:lstStyle/>
          <a:p>
            <a:r>
              <a:rPr lang="ja-JP" altLang="en-US" sz="2800" dirty="0">
                <a:latin typeface="BIZ UDPゴシック" panose="020B0400000000000000" pitchFamily="50" charset="-128"/>
                <a:ea typeface="BIZ UDPゴシック" panose="020B0400000000000000" pitchFamily="50" charset="-128"/>
              </a:rPr>
              <a:t>（参考）</a:t>
            </a:r>
            <a:r>
              <a:rPr lang="en-US" altLang="ja-JP" sz="2800" dirty="0">
                <a:latin typeface="BIZ UDPゴシック" panose="020B0400000000000000" pitchFamily="50" charset="-128"/>
                <a:ea typeface="BIZ UDPゴシック" panose="020B0400000000000000" pitchFamily="50" charset="-128"/>
              </a:rPr>
              <a:t>VOC</a:t>
            </a:r>
            <a:r>
              <a:rPr lang="ja-JP" altLang="en-US" sz="2800" dirty="0">
                <a:latin typeface="BIZ UDPゴシック" panose="020B0400000000000000" pitchFamily="50" charset="-128"/>
                <a:ea typeface="BIZ UDPゴシック" panose="020B0400000000000000" pitchFamily="50" charset="-128"/>
              </a:rPr>
              <a:t>排出量について②</a:t>
            </a:r>
            <a:r>
              <a:rPr lang="en-US" altLang="ja-JP" sz="2800" dirty="0">
                <a:latin typeface="BIZ UDPゴシック" panose="020B0400000000000000" pitchFamily="50" charset="-128"/>
                <a:ea typeface="BIZ UDPゴシック" panose="020B0400000000000000" pitchFamily="50" charset="-128"/>
              </a:rPr>
              <a:t/>
            </a:r>
            <a:br>
              <a:rPr lang="en-US" altLang="ja-JP"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自主行動計画による削減量（全国）</a:t>
            </a:r>
            <a:r>
              <a:rPr lang="en-US" altLang="ja-JP" sz="2800" dirty="0">
                <a:latin typeface="BIZ UDPゴシック" panose="020B0400000000000000" pitchFamily="50" charset="-128"/>
                <a:ea typeface="BIZ UDPゴシック" panose="020B0400000000000000" pitchFamily="50" charset="-128"/>
              </a:rPr>
              <a:t>】</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テキスト ボックス 7">
            <a:extLst>
              <a:ext uri="{FF2B5EF4-FFF2-40B4-BE49-F238E27FC236}">
                <a16:creationId xmlns:a16="http://schemas.microsoft.com/office/drawing/2014/main" id="{87BC4C77-4636-4881-A8E1-DFAC0BF4F1DE}"/>
              </a:ext>
            </a:extLst>
          </p:cNvPr>
          <p:cNvSpPr txBox="1"/>
          <p:nvPr/>
        </p:nvSpPr>
        <p:spPr>
          <a:xfrm>
            <a:off x="3221502" y="6406487"/>
            <a:ext cx="45719" cy="369332"/>
          </a:xfrm>
          <a:prstGeom prst="rect">
            <a:avLst/>
          </a:prstGeom>
          <a:noFill/>
        </p:spPr>
        <p:txBody>
          <a:bodyPr wrap="square" rtlCol="0">
            <a:sp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60167DB2-095D-4DF7-93DE-C3639FAF7BF4}"/>
              </a:ext>
            </a:extLst>
          </p:cNvPr>
          <p:cNvSpPr txBox="1"/>
          <p:nvPr/>
        </p:nvSpPr>
        <p:spPr>
          <a:xfrm>
            <a:off x="684610" y="6191043"/>
            <a:ext cx="9027642" cy="430887"/>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　全国における</a:t>
            </a:r>
            <a:r>
              <a:rPr kumimoji="1" lang="en-US" altLang="ja-JP" sz="1100" dirty="0">
                <a:latin typeface="BIZ UDPゴシック" panose="020B0400000000000000" pitchFamily="50" charset="-128"/>
                <a:ea typeface="BIZ UDPゴシック" panose="020B0400000000000000" pitchFamily="50" charset="-128"/>
              </a:rPr>
              <a:t>VOC</a:t>
            </a:r>
            <a:r>
              <a:rPr kumimoji="1" lang="ja-JP" altLang="en-US" sz="1100" dirty="0">
                <a:latin typeface="BIZ UDPゴシック" panose="020B0400000000000000" pitchFamily="50" charset="-128"/>
                <a:ea typeface="BIZ UDPゴシック" panose="020B0400000000000000" pitchFamily="50" charset="-128"/>
              </a:rPr>
              <a:t>総排出量は環境省「</a:t>
            </a:r>
            <a:r>
              <a:rPr kumimoji="1" lang="en-US" altLang="ja-JP" sz="1100" dirty="0">
                <a:latin typeface="BIZ UDPゴシック" panose="020B0400000000000000" pitchFamily="50" charset="-128"/>
                <a:ea typeface="BIZ UDPゴシック" panose="020B0400000000000000" pitchFamily="50" charset="-128"/>
              </a:rPr>
              <a:t>VOC</a:t>
            </a:r>
            <a:r>
              <a:rPr kumimoji="1" lang="ja-JP" altLang="en-US" sz="1100" dirty="0">
                <a:latin typeface="BIZ UDPゴシック" panose="020B0400000000000000" pitchFamily="50" charset="-128"/>
                <a:ea typeface="BIZ UDPゴシック" panose="020B0400000000000000" pitchFamily="50" charset="-128"/>
              </a:rPr>
              <a:t>排出インベントリデータ」と「拡張</a:t>
            </a:r>
            <a:r>
              <a:rPr kumimoji="1" lang="en-US" altLang="ja-JP" sz="1100" dirty="0">
                <a:latin typeface="BIZ UDPゴシック" panose="020B0400000000000000" pitchFamily="50" charset="-128"/>
                <a:ea typeface="BIZ UDPゴシック" panose="020B0400000000000000" pitchFamily="50" charset="-128"/>
              </a:rPr>
              <a:t>VOC</a:t>
            </a:r>
            <a:r>
              <a:rPr kumimoji="1" lang="ja-JP" altLang="en-US" sz="1100" dirty="0">
                <a:latin typeface="BIZ UDPゴシック" panose="020B0400000000000000" pitchFamily="50" charset="-128"/>
                <a:ea typeface="BIZ UDPゴシック" panose="020B0400000000000000" pitchFamily="50" charset="-128"/>
              </a:rPr>
              <a:t>排出インベントリデータ」の合計</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　自主行動計画における</a:t>
            </a:r>
            <a:r>
              <a:rPr kumimoji="1" lang="en-US" altLang="ja-JP" sz="1100" dirty="0">
                <a:latin typeface="BIZ UDPゴシック" panose="020B0400000000000000" pitchFamily="50" charset="-128"/>
                <a:ea typeface="BIZ UDPゴシック" panose="020B0400000000000000" pitchFamily="50" charset="-128"/>
              </a:rPr>
              <a:t>VOC</a:t>
            </a:r>
            <a:r>
              <a:rPr kumimoji="1" lang="ja-JP" altLang="en-US" sz="1100" dirty="0">
                <a:latin typeface="BIZ UDPゴシック" panose="020B0400000000000000" pitchFamily="50" charset="-128"/>
                <a:ea typeface="BIZ UDPゴシック" panose="020B0400000000000000" pitchFamily="50" charset="-128"/>
              </a:rPr>
              <a:t>排出量は経済産業省</a:t>
            </a:r>
            <a:r>
              <a:rPr kumimoji="1" lang="en-US" altLang="ja-JP" sz="1100" dirty="0">
                <a:latin typeface="BIZ UDPゴシック" panose="020B0400000000000000" pitchFamily="50" charset="-128"/>
                <a:ea typeface="BIZ UDPゴシック" panose="020B0400000000000000" pitchFamily="50" charset="-128"/>
              </a:rPr>
              <a:t>HP</a:t>
            </a:r>
            <a:r>
              <a:rPr kumimoji="1" lang="ja-JP" altLang="en-US" sz="1100" dirty="0">
                <a:latin typeface="BIZ UDPゴシック" panose="020B0400000000000000" pitchFamily="50" charset="-128"/>
                <a:ea typeface="BIZ UDPゴシック" panose="020B0400000000000000" pitchFamily="50" charset="-128"/>
              </a:rPr>
              <a:t>より</a:t>
            </a:r>
          </a:p>
        </p:txBody>
      </p:sp>
      <p:sp>
        <p:nvSpPr>
          <p:cNvPr id="17" name="テキスト ボックス 16">
            <a:extLst>
              <a:ext uri="{FF2B5EF4-FFF2-40B4-BE49-F238E27FC236}">
                <a16:creationId xmlns:a16="http://schemas.microsoft.com/office/drawing/2014/main" id="{3A822A78-474B-4021-82D7-70C659FA044C}"/>
              </a:ext>
            </a:extLst>
          </p:cNvPr>
          <p:cNvSpPr txBox="1"/>
          <p:nvPr/>
        </p:nvSpPr>
        <p:spPr>
          <a:xfrm>
            <a:off x="1332114" y="2413042"/>
            <a:ext cx="583814" cy="253916"/>
          </a:xfrm>
          <a:prstGeom prst="rect">
            <a:avLst/>
          </a:prstGeom>
          <a:noFill/>
        </p:spPr>
        <p:txBody>
          <a:bodyPr wrap="none" rtlCol="0">
            <a:spAutoFit/>
          </a:bodyPr>
          <a:lstStyle/>
          <a:p>
            <a:r>
              <a:rPr kumimoji="1" lang="ja-JP" altLang="en-US" sz="1050" dirty="0">
                <a:latin typeface="BIZ UDPゴシック" panose="020B0400000000000000" pitchFamily="50" charset="-128"/>
                <a:ea typeface="BIZ UDPゴシック" panose="020B0400000000000000" pitchFamily="50" charset="-128"/>
              </a:rPr>
              <a:t>万</a:t>
            </a:r>
            <a:r>
              <a:rPr kumimoji="1" lang="en-US" altLang="ja-JP" sz="1050" dirty="0">
                <a:latin typeface="BIZ UDPゴシック" panose="020B0400000000000000" pitchFamily="50" charset="-128"/>
                <a:ea typeface="BIZ UDPゴシック" panose="020B0400000000000000" pitchFamily="50" charset="-128"/>
              </a:rPr>
              <a:t>t/</a:t>
            </a:r>
            <a:r>
              <a:rPr kumimoji="1" lang="ja-JP" altLang="en-US" sz="1050" dirty="0">
                <a:latin typeface="BIZ UDPゴシック" panose="020B0400000000000000" pitchFamily="50" charset="-128"/>
                <a:ea typeface="BIZ UDPゴシック" panose="020B0400000000000000" pitchFamily="50" charset="-128"/>
              </a:rPr>
              <a:t>年</a:t>
            </a:r>
          </a:p>
        </p:txBody>
      </p:sp>
      <p:graphicFrame>
        <p:nvGraphicFramePr>
          <p:cNvPr id="12" name="グラフ 11">
            <a:extLst>
              <a:ext uri="{FF2B5EF4-FFF2-40B4-BE49-F238E27FC236}">
                <a16:creationId xmlns:a16="http://schemas.microsoft.com/office/drawing/2014/main" id="{994073BC-64C4-4768-A804-2384491A8499}"/>
              </a:ext>
            </a:extLst>
          </p:cNvPr>
          <p:cNvGraphicFramePr>
            <a:graphicFrameLocks/>
          </p:cNvGraphicFramePr>
          <p:nvPr>
            <p:extLst>
              <p:ext uri="{D42A27DB-BD31-4B8C-83A1-F6EECF244321}">
                <p14:modId xmlns:p14="http://schemas.microsoft.com/office/powerpoint/2010/main" val="2901787983"/>
              </p:ext>
            </p:extLst>
          </p:nvPr>
        </p:nvGraphicFramePr>
        <p:xfrm>
          <a:off x="1270894" y="2540000"/>
          <a:ext cx="7302992" cy="3651043"/>
        </p:xfrm>
        <a:graphic>
          <a:graphicData uri="http://schemas.openxmlformats.org/drawingml/2006/chart">
            <c:chart xmlns:c="http://schemas.openxmlformats.org/drawingml/2006/chart" xmlns:r="http://schemas.openxmlformats.org/officeDocument/2006/relationships" r:id="rId2"/>
          </a:graphicData>
        </a:graphic>
      </p:graphicFrame>
      <p:sp>
        <p:nvSpPr>
          <p:cNvPr id="16" name="吹き出し: 四角形 15">
            <a:extLst>
              <a:ext uri="{FF2B5EF4-FFF2-40B4-BE49-F238E27FC236}">
                <a16:creationId xmlns:a16="http://schemas.microsoft.com/office/drawing/2014/main" id="{284B3370-B33A-4F2A-8830-B3B30B48EA45}"/>
              </a:ext>
            </a:extLst>
          </p:cNvPr>
          <p:cNvSpPr/>
          <p:nvPr/>
        </p:nvSpPr>
        <p:spPr>
          <a:xfrm>
            <a:off x="6370134" y="2616200"/>
            <a:ext cx="1913206" cy="894002"/>
          </a:xfrm>
          <a:prstGeom prst="wedgeRectCallout">
            <a:avLst>
              <a:gd name="adj1" fmla="val 17815"/>
              <a:gd name="adj2" fmla="val 107365"/>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平成</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年度比</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総排出量：</a:t>
            </a:r>
            <a:r>
              <a:rPr kumimoji="1" lang="en-US" altLang="ja-JP" sz="1200" dirty="0">
                <a:latin typeface="BIZ UDPゴシック" panose="020B0400000000000000" pitchFamily="50" charset="-128"/>
                <a:ea typeface="BIZ UDPゴシック" panose="020B0400000000000000" pitchFamily="50" charset="-128"/>
              </a:rPr>
              <a:t>50%</a:t>
            </a:r>
            <a:r>
              <a:rPr kumimoji="1" lang="ja-JP" altLang="en-US" sz="1200" dirty="0">
                <a:latin typeface="BIZ UDPゴシック" panose="020B0400000000000000" pitchFamily="50" charset="-128"/>
                <a:ea typeface="BIZ UDPゴシック" panose="020B0400000000000000" pitchFamily="50" charset="-128"/>
              </a:rPr>
              <a:t>削減</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自主行動計画：</a:t>
            </a:r>
            <a:r>
              <a:rPr kumimoji="1" lang="en-US" altLang="ja-JP" sz="1200" dirty="0">
                <a:latin typeface="BIZ UDPゴシック" panose="020B0400000000000000" pitchFamily="50" charset="-128"/>
                <a:ea typeface="BIZ UDPゴシック" panose="020B0400000000000000" pitchFamily="50" charset="-128"/>
              </a:rPr>
              <a:t>59%</a:t>
            </a:r>
            <a:r>
              <a:rPr kumimoji="1" lang="ja-JP" altLang="en-US" sz="1200" dirty="0">
                <a:latin typeface="BIZ UDPゴシック" panose="020B0400000000000000" pitchFamily="50" charset="-128"/>
                <a:ea typeface="BIZ UDPゴシック" panose="020B0400000000000000" pitchFamily="50" charset="-128"/>
              </a:rPr>
              <a:t>削減</a:t>
            </a:r>
          </a:p>
        </p:txBody>
      </p:sp>
      <p:sp>
        <p:nvSpPr>
          <p:cNvPr id="4" name="スライド番号プレースホルダー 3">
            <a:extLst>
              <a:ext uri="{FF2B5EF4-FFF2-40B4-BE49-F238E27FC236}">
                <a16:creationId xmlns:a16="http://schemas.microsoft.com/office/drawing/2014/main" id="{FE2CD1A8-9F47-4846-BD38-2C2DBAAB346F}"/>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36</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BE631D8-3099-42F7-9300-FA112DF6A05B}"/>
              </a:ext>
            </a:extLst>
          </p:cNvPr>
          <p:cNvSpPr txBox="1"/>
          <p:nvPr/>
        </p:nvSpPr>
        <p:spPr>
          <a:xfrm>
            <a:off x="976916" y="1649009"/>
            <a:ext cx="795216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　自主行動計画参加事業所による</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排出量の削減量は</a:t>
            </a:r>
            <a:r>
              <a:rPr kumimoji="1" lang="en-US" altLang="ja-JP" sz="1400" dirty="0">
                <a:latin typeface="BIZ UDPゴシック" panose="020B0400000000000000" pitchFamily="50" charset="-128"/>
                <a:ea typeface="BIZ UDPゴシック" panose="020B0400000000000000" pitchFamily="50" charset="-128"/>
              </a:rPr>
              <a:t>59%</a:t>
            </a:r>
            <a:r>
              <a:rPr kumimoji="1" lang="ja-JP" altLang="en-US" sz="1400" dirty="0">
                <a:latin typeface="BIZ UDPゴシック" panose="020B0400000000000000" pitchFamily="50" charset="-128"/>
                <a:ea typeface="BIZ UDPゴシック" panose="020B0400000000000000" pitchFamily="50" charset="-128"/>
              </a:rPr>
              <a:t>であり、固定発生源全体の</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総排出量に比べ削減割合が大きい。</a:t>
            </a:r>
            <a:endParaRPr kumimoji="1"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7556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02BBF68-57AC-4E3E-8EA2-202877C0FC16}"/>
              </a:ext>
            </a:extLst>
          </p:cNvPr>
          <p:cNvSpPr>
            <a:spLocks noGrp="1"/>
          </p:cNvSpPr>
          <p:nvPr>
            <p:ph type="title"/>
          </p:nvPr>
        </p:nvSpPr>
        <p:spPr>
          <a:xfrm>
            <a:off x="1083470" y="609600"/>
            <a:ext cx="8651373" cy="825293"/>
          </a:xfrm>
        </p:spPr>
        <p:txBody>
          <a:bodyPr>
            <a:noAutofit/>
          </a:bodyPr>
          <a:lstStyle/>
          <a:p>
            <a:r>
              <a:rPr kumimoji="1" lang="ja-JP" altLang="en-US" sz="2400" dirty="0">
                <a:latin typeface="BIZ UDPゴシック" panose="020B0400000000000000" pitchFamily="50" charset="-128"/>
                <a:ea typeface="BIZ UDPゴシック" panose="020B0400000000000000" pitchFamily="50" charset="-128"/>
              </a:rPr>
              <a:t>（参考）</a:t>
            </a:r>
            <a:r>
              <a:rPr kumimoji="1" lang="en-US" altLang="ja-JP" sz="2400" dirty="0">
                <a:latin typeface="BIZ UDPゴシック" panose="020B0400000000000000" pitchFamily="50" charset="-128"/>
                <a:ea typeface="BIZ UDPゴシック" panose="020B0400000000000000" pitchFamily="50" charset="-128"/>
              </a:rPr>
              <a:t>VOC</a:t>
            </a:r>
            <a:r>
              <a:rPr kumimoji="1" lang="ja-JP" altLang="en-US" sz="2400" dirty="0">
                <a:latin typeface="BIZ UDPゴシック" panose="020B0400000000000000" pitchFamily="50" charset="-128"/>
                <a:ea typeface="BIZ UDPゴシック" panose="020B0400000000000000" pitchFamily="50" charset="-128"/>
              </a:rPr>
              <a:t>排出量について③</a:t>
            </a:r>
            <a:r>
              <a:rPr kumimoji="1" lang="en-US" altLang="ja-JP" sz="2400" dirty="0">
                <a:latin typeface="BIZ UDPゴシック" panose="020B0400000000000000" pitchFamily="50" charset="-128"/>
                <a:ea typeface="BIZ UDPゴシック" panose="020B0400000000000000" pitchFamily="50" charset="-128"/>
              </a:rPr>
              <a:t/>
            </a:r>
            <a:br>
              <a:rPr kumimoji="1" lang="en-US" altLang="ja-JP" sz="2400" dirty="0">
                <a:latin typeface="BIZ UDPゴシック" panose="020B0400000000000000" pitchFamily="50" charset="-128"/>
                <a:ea typeface="BIZ UDPゴシック" panose="020B0400000000000000" pitchFamily="50" charset="-128"/>
              </a:rPr>
            </a:br>
            <a:r>
              <a:rPr kumimoji="1" lang="ja-JP" altLang="en-US" sz="2400" dirty="0">
                <a:latin typeface="BIZ UDPゴシック" panose="020B0400000000000000" pitchFamily="50" charset="-128"/>
                <a:ea typeface="BIZ UDPゴシック" panose="020B0400000000000000" pitchFamily="50" charset="-128"/>
              </a:rPr>
              <a:t>　</a:t>
            </a:r>
            <a:r>
              <a:rPr kumimoji="1"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植物等からの影響を考慮した</a:t>
            </a:r>
            <a:r>
              <a:rPr lang="en-US" altLang="ja-JP" sz="2000" dirty="0">
                <a:latin typeface="BIZ UDPゴシック" panose="020B0400000000000000" pitchFamily="50" charset="-128"/>
                <a:ea typeface="BIZ UDPゴシック" panose="020B0400000000000000" pitchFamily="50" charset="-128"/>
              </a:rPr>
              <a:t>VOC</a:t>
            </a:r>
            <a:r>
              <a:rPr lang="ja-JP" altLang="en-US" sz="2000" dirty="0">
                <a:latin typeface="BIZ UDPゴシック" panose="020B0400000000000000" pitchFamily="50" charset="-128"/>
                <a:ea typeface="BIZ UDPゴシック" panose="020B0400000000000000" pitchFamily="50" charset="-128"/>
              </a:rPr>
              <a:t>排出量（全国）</a:t>
            </a:r>
            <a:r>
              <a:rPr lang="en-US" altLang="ja-JP" sz="20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
            </a:r>
            <a:br>
              <a:rPr lang="ja-JP" altLang="en-US" sz="2400" dirty="0">
                <a:latin typeface="BIZ UDPゴシック" panose="020B0400000000000000" pitchFamily="50" charset="-128"/>
                <a:ea typeface="BIZ UDPゴシック" panose="020B0400000000000000" pitchFamily="50" charset="-128"/>
              </a:rPr>
            </a:br>
            <a:endParaRPr kumimoji="1" lang="ja-JP" altLang="en-US" sz="2400" dirty="0">
              <a:latin typeface="BIZ UDPゴシック" panose="020B0400000000000000" pitchFamily="50" charset="-128"/>
              <a:ea typeface="BIZ UDPゴシック" panose="020B0400000000000000" pitchFamily="50" charset="-128"/>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図 4">
            <a:extLst>
              <a:ext uri="{FF2B5EF4-FFF2-40B4-BE49-F238E27FC236}">
                <a16:creationId xmlns:a16="http://schemas.microsoft.com/office/drawing/2014/main" id="{3454D44F-5710-49EF-83B1-79382DAC2284}"/>
              </a:ext>
            </a:extLst>
          </p:cNvPr>
          <p:cNvPicPr>
            <a:picLocks noChangeAspect="1"/>
          </p:cNvPicPr>
          <p:nvPr/>
        </p:nvPicPr>
        <p:blipFill>
          <a:blip r:embed="rId2"/>
          <a:stretch>
            <a:fillRect/>
          </a:stretch>
        </p:blipFill>
        <p:spPr>
          <a:xfrm>
            <a:off x="1421779" y="2207479"/>
            <a:ext cx="3348923" cy="3545414"/>
          </a:xfrm>
          <a:prstGeom prst="rect">
            <a:avLst/>
          </a:prstGeom>
        </p:spPr>
      </p:pic>
      <p:pic>
        <p:nvPicPr>
          <p:cNvPr id="6" name="図 5">
            <a:extLst>
              <a:ext uri="{FF2B5EF4-FFF2-40B4-BE49-F238E27FC236}">
                <a16:creationId xmlns:a16="http://schemas.microsoft.com/office/drawing/2014/main" id="{407BC87E-BE64-469A-B9CC-D4CD8DD1EE1A}"/>
              </a:ext>
            </a:extLst>
          </p:cNvPr>
          <p:cNvPicPr>
            <a:picLocks noChangeAspect="1"/>
          </p:cNvPicPr>
          <p:nvPr/>
        </p:nvPicPr>
        <p:blipFill>
          <a:blip r:embed="rId3"/>
          <a:stretch>
            <a:fillRect/>
          </a:stretch>
        </p:blipFill>
        <p:spPr>
          <a:xfrm>
            <a:off x="6005576" y="2207479"/>
            <a:ext cx="3379531" cy="3500512"/>
          </a:xfrm>
          <a:prstGeom prst="rect">
            <a:avLst/>
          </a:prstGeom>
        </p:spPr>
      </p:pic>
      <p:sp>
        <p:nvSpPr>
          <p:cNvPr id="7" name="テキスト ボックス 6">
            <a:extLst>
              <a:ext uri="{FF2B5EF4-FFF2-40B4-BE49-F238E27FC236}">
                <a16:creationId xmlns:a16="http://schemas.microsoft.com/office/drawing/2014/main" id="{1FD32437-A536-47CD-A18C-4EB34874DD69}"/>
              </a:ext>
            </a:extLst>
          </p:cNvPr>
          <p:cNvSpPr txBox="1"/>
          <p:nvPr/>
        </p:nvSpPr>
        <p:spPr>
          <a:xfrm>
            <a:off x="1799327" y="5631641"/>
            <a:ext cx="2204450" cy="523220"/>
          </a:xfrm>
          <a:prstGeom prst="rect">
            <a:avLst/>
          </a:prstGeom>
          <a:noFill/>
        </p:spPr>
        <p:txBody>
          <a:bodyPr wrap="none" rtlCol="0">
            <a:spAutoFit/>
          </a:bodyPr>
          <a:lstStyle/>
          <a:p>
            <a:pPr algn="ct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（植物除く）総排出量</a:t>
            </a:r>
          </a:p>
          <a:p>
            <a:pPr algn="ctr"/>
            <a:r>
              <a:rPr lang="ja-JP" altLang="en-US" sz="1400" dirty="0">
                <a:latin typeface="BIZ UDPゴシック" panose="020B0400000000000000" pitchFamily="50" charset="-128"/>
                <a:ea typeface="BIZ UDPゴシック" panose="020B0400000000000000" pitchFamily="50" charset="-128"/>
              </a:rPr>
              <a:t>（平成</a:t>
            </a:r>
            <a:r>
              <a:rPr lang="en-US" altLang="ja-JP" sz="1400" dirty="0">
                <a:latin typeface="BIZ UDPゴシック" panose="020B0400000000000000" pitchFamily="50" charset="-128"/>
                <a:ea typeface="BIZ UDPゴシック" panose="020B0400000000000000" pitchFamily="50" charset="-128"/>
              </a:rPr>
              <a:t>27</a:t>
            </a:r>
            <a:r>
              <a:rPr lang="ja-JP" altLang="en-US" sz="1400" dirty="0">
                <a:latin typeface="BIZ UDPゴシック" panose="020B0400000000000000" pitchFamily="50" charset="-128"/>
                <a:ea typeface="BIZ UDPゴシック" panose="020B0400000000000000" pitchFamily="50" charset="-128"/>
              </a:rPr>
              <a:t>年度）</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BD38892A-326A-4F4F-BC62-B1A5E2B536F9}"/>
              </a:ext>
            </a:extLst>
          </p:cNvPr>
          <p:cNvSpPr txBox="1"/>
          <p:nvPr/>
        </p:nvSpPr>
        <p:spPr>
          <a:xfrm>
            <a:off x="6103448" y="5666154"/>
            <a:ext cx="2313454" cy="523220"/>
          </a:xfrm>
          <a:prstGeom prst="rect">
            <a:avLst/>
          </a:prstGeom>
          <a:noFill/>
        </p:spPr>
        <p:txBody>
          <a:bodyPr wrap="none" rtlCol="0">
            <a:spAutoFit/>
          </a:bodyPr>
          <a:lstStyle/>
          <a:p>
            <a:pPr algn="ct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（植物含む）総排出量</a:t>
            </a:r>
          </a:p>
          <a:p>
            <a:pPr algn="ctr"/>
            <a:r>
              <a:rPr lang="ja-JP" altLang="en-US" sz="1400" dirty="0">
                <a:latin typeface="BIZ UDPゴシック" panose="020B0400000000000000" pitchFamily="50" charset="-128"/>
                <a:ea typeface="BIZ UDPゴシック" panose="020B0400000000000000" pitchFamily="50" charset="-128"/>
              </a:rPr>
              <a:t>（平成</a:t>
            </a:r>
            <a:r>
              <a:rPr lang="en-US" altLang="ja-JP" sz="1400" dirty="0">
                <a:latin typeface="BIZ UDPゴシック" panose="020B0400000000000000" pitchFamily="50" charset="-128"/>
                <a:ea typeface="BIZ UDPゴシック" panose="020B0400000000000000" pitchFamily="50" charset="-128"/>
              </a:rPr>
              <a:t>27</a:t>
            </a:r>
            <a:r>
              <a:rPr lang="ja-JP" altLang="en-US" sz="1400" dirty="0">
                <a:latin typeface="BIZ UDPゴシック" panose="020B0400000000000000" pitchFamily="50" charset="-128"/>
                <a:ea typeface="BIZ UDPゴシック" panose="020B0400000000000000" pitchFamily="50" charset="-128"/>
              </a:rPr>
              <a:t>年度）</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03E3E86-2937-4CC8-A236-793E1C1C1EC4}"/>
              </a:ext>
            </a:extLst>
          </p:cNvPr>
          <p:cNvSpPr txBox="1"/>
          <p:nvPr/>
        </p:nvSpPr>
        <p:spPr>
          <a:xfrm>
            <a:off x="1083470" y="6275682"/>
            <a:ext cx="4086092"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　中央環境審議会微小粒子状物質専門委員会資料より</a:t>
            </a:r>
          </a:p>
        </p:txBody>
      </p:sp>
      <p:sp>
        <p:nvSpPr>
          <p:cNvPr id="15" name="吹き出し: 線 14">
            <a:extLst>
              <a:ext uri="{FF2B5EF4-FFF2-40B4-BE49-F238E27FC236}">
                <a16:creationId xmlns:a16="http://schemas.microsoft.com/office/drawing/2014/main" id="{A883D669-3F8E-4107-A5C0-3307FC59B777}"/>
              </a:ext>
            </a:extLst>
          </p:cNvPr>
          <p:cNvSpPr/>
          <p:nvPr/>
        </p:nvSpPr>
        <p:spPr>
          <a:xfrm>
            <a:off x="4439496" y="2468035"/>
            <a:ext cx="1383782" cy="496845"/>
          </a:xfrm>
          <a:prstGeom prst="borderCallout1">
            <a:avLst>
              <a:gd name="adj1" fmla="val 79316"/>
              <a:gd name="adj2" fmla="val 100584"/>
              <a:gd name="adj3" fmla="val 301740"/>
              <a:gd name="adj4" fmla="val 206351"/>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植物由来</a:t>
            </a:r>
            <a:r>
              <a:rPr kumimoji="1" lang="en-US" altLang="ja-JP" sz="1200" dirty="0">
                <a:latin typeface="BIZ UDPゴシック" panose="020B0400000000000000" pitchFamily="50" charset="-128"/>
                <a:ea typeface="BIZ UDPゴシック" panose="020B0400000000000000" pitchFamily="50" charset="-128"/>
              </a:rPr>
              <a:t>VOC</a:t>
            </a:r>
            <a:r>
              <a:rPr kumimoji="1" lang="ja-JP" altLang="en-US" sz="1200" dirty="0">
                <a:latin typeface="BIZ UDPゴシック" panose="020B0400000000000000" pitchFamily="50" charset="-128"/>
                <a:ea typeface="BIZ UDPゴシック" panose="020B0400000000000000" pitchFamily="50" charset="-128"/>
              </a:rPr>
              <a:t>は全体の約７割</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6" name="吹き出し: 線 15">
            <a:extLst>
              <a:ext uri="{FF2B5EF4-FFF2-40B4-BE49-F238E27FC236}">
                <a16:creationId xmlns:a16="http://schemas.microsoft.com/office/drawing/2014/main" id="{6829E4E9-D26E-40A4-993F-AC148E4E19DC}"/>
              </a:ext>
            </a:extLst>
          </p:cNvPr>
          <p:cNvSpPr/>
          <p:nvPr/>
        </p:nvSpPr>
        <p:spPr>
          <a:xfrm>
            <a:off x="4261109" y="4565086"/>
            <a:ext cx="1383782" cy="651440"/>
          </a:xfrm>
          <a:prstGeom prst="borderCallout1">
            <a:avLst>
              <a:gd name="adj1" fmla="val 79316"/>
              <a:gd name="adj2" fmla="val 100584"/>
              <a:gd name="adj3" fmla="val 137352"/>
              <a:gd name="adj4" fmla="val 218821"/>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自動車由来</a:t>
            </a:r>
            <a:r>
              <a:rPr kumimoji="1" lang="en-US" altLang="ja-JP" sz="1200" dirty="0">
                <a:latin typeface="BIZ UDPゴシック" panose="020B0400000000000000" pitchFamily="50" charset="-128"/>
                <a:ea typeface="BIZ UDPゴシック" panose="020B0400000000000000" pitchFamily="50" charset="-128"/>
              </a:rPr>
              <a:t>VOC</a:t>
            </a:r>
            <a:r>
              <a:rPr kumimoji="1" lang="ja-JP" altLang="en-US" sz="1200" dirty="0">
                <a:latin typeface="BIZ UDPゴシック" panose="020B0400000000000000" pitchFamily="50" charset="-128"/>
                <a:ea typeface="BIZ UDPゴシック" panose="020B0400000000000000" pitchFamily="50" charset="-128"/>
              </a:rPr>
              <a:t>は全体の約４％</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67097332-4762-4DE0-BAD2-0F2446488921}"/>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37</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828B5EF4-F955-4DE5-8387-064CF24B23D0}"/>
              </a:ext>
            </a:extLst>
          </p:cNvPr>
          <p:cNvSpPr txBox="1"/>
          <p:nvPr/>
        </p:nvSpPr>
        <p:spPr>
          <a:xfrm>
            <a:off x="976916" y="1509810"/>
            <a:ext cx="795216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　移動発生源及び植物からの影響を考慮した</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排出量は以下の通りで、植物由来</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は全体の約７割と大きな割合を占めている。</a:t>
            </a:r>
            <a:endParaRPr kumimoji="1"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43218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913280E-097B-47A1-B52E-B1401F3152EE}"/>
              </a:ext>
            </a:extLst>
          </p:cNvPr>
          <p:cNvSpPr>
            <a:spLocks noGrp="1"/>
          </p:cNvSpPr>
          <p:nvPr>
            <p:ph type="title"/>
          </p:nvPr>
        </p:nvSpPr>
        <p:spPr>
          <a:xfrm>
            <a:off x="1083470" y="609600"/>
            <a:ext cx="7477434" cy="1320800"/>
          </a:xfrm>
        </p:spPr>
        <p:txBody>
          <a:bodyPr>
            <a:normAutofit fontScale="90000"/>
          </a:bodyPr>
          <a:lstStyle/>
          <a:p>
            <a:r>
              <a:rPr lang="ja-JP" altLang="en-US" dirty="0">
                <a:latin typeface="BIZ UDPゴシック" panose="020B0400000000000000" pitchFamily="50" charset="-128"/>
                <a:ea typeface="BIZ UDPゴシック" panose="020B0400000000000000" pitchFamily="50" charset="-128"/>
              </a:rPr>
              <a:t>（参考）</a:t>
            </a:r>
            <a:r>
              <a:rPr lang="en-US" altLang="ja-JP" dirty="0">
                <a:latin typeface="BIZ UDPゴシック" panose="020B0400000000000000" pitchFamily="50" charset="-128"/>
                <a:ea typeface="BIZ UDPゴシック" panose="020B0400000000000000" pitchFamily="50" charset="-128"/>
              </a:rPr>
              <a:t>VOC</a:t>
            </a:r>
            <a:r>
              <a:rPr lang="ja-JP" altLang="en-US" dirty="0">
                <a:latin typeface="BIZ UDPゴシック" panose="020B0400000000000000" pitchFamily="50" charset="-128"/>
                <a:ea typeface="BIZ UDPゴシック" panose="020B0400000000000000" pitchFamily="50" charset="-128"/>
              </a:rPr>
              <a:t>が関係する大気濃度の状況</a:t>
            </a:r>
            <a:r>
              <a:rPr lang="en-US" altLang="ja-JP" dirty="0">
                <a:latin typeface="BIZ UDPゴシック" panose="020B0400000000000000" pitchFamily="50" charset="-128"/>
                <a:ea typeface="BIZ UDPゴシック" panose="020B0400000000000000" pitchFamily="50" charset="-128"/>
              </a:rPr>
              <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　</a:t>
            </a:r>
            <a:r>
              <a:rPr lang="en-US" altLang="ja-JP" sz="2700" dirty="0">
                <a:latin typeface="BIZ UDPゴシック" panose="020B0400000000000000" pitchFamily="50" charset="-128"/>
                <a:ea typeface="BIZ UDPゴシック" panose="020B0400000000000000" pitchFamily="50" charset="-128"/>
              </a:rPr>
              <a:t>【Ox</a:t>
            </a:r>
            <a:r>
              <a:rPr lang="ja-JP" altLang="en-US" sz="2700" dirty="0">
                <a:latin typeface="BIZ UDPゴシック" panose="020B0400000000000000" pitchFamily="50" charset="-128"/>
                <a:ea typeface="BIZ UDPゴシック" panose="020B0400000000000000" pitchFamily="50" charset="-128"/>
              </a:rPr>
              <a:t>濃度の長期推移</a:t>
            </a:r>
            <a:r>
              <a:rPr lang="en-US" altLang="ja-JP" sz="2700" dirty="0">
                <a:latin typeface="BIZ UDPゴシック" panose="020B0400000000000000" pitchFamily="50" charset="-128"/>
                <a:ea typeface="BIZ UDPゴシック" panose="020B0400000000000000" pitchFamily="50" charset="-128"/>
              </a:rPr>
              <a:t>】</a:t>
            </a:r>
            <a:endParaRPr kumimoji="1" lang="ja-JP" altLang="en-US" sz="2700" dirty="0"/>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図 5">
            <a:extLst>
              <a:ext uri="{FF2B5EF4-FFF2-40B4-BE49-F238E27FC236}">
                <a16:creationId xmlns:a16="http://schemas.microsoft.com/office/drawing/2014/main" id="{0D3E693F-FE17-430A-9520-25ECA9D1263B}"/>
              </a:ext>
            </a:extLst>
          </p:cNvPr>
          <p:cNvPicPr>
            <a:picLocks noChangeAspect="1"/>
          </p:cNvPicPr>
          <p:nvPr/>
        </p:nvPicPr>
        <p:blipFill>
          <a:blip r:embed="rId2"/>
          <a:stretch>
            <a:fillRect/>
          </a:stretch>
        </p:blipFill>
        <p:spPr>
          <a:xfrm>
            <a:off x="644915" y="1930401"/>
            <a:ext cx="8936184" cy="4591536"/>
          </a:xfrm>
          <a:prstGeom prst="rect">
            <a:avLst/>
          </a:prstGeom>
        </p:spPr>
      </p:pic>
      <p:sp>
        <p:nvSpPr>
          <p:cNvPr id="10" name="スライド番号プレースホルダー 3">
            <a:extLst>
              <a:ext uri="{FF2B5EF4-FFF2-40B4-BE49-F238E27FC236}">
                <a16:creationId xmlns:a16="http://schemas.microsoft.com/office/drawing/2014/main" id="{A48E360E-9359-4601-9A15-09D92505DE93}"/>
              </a:ext>
            </a:extLst>
          </p:cNvPr>
          <p:cNvSpPr txBox="1">
            <a:spLocks/>
          </p:cNvSpPr>
          <p:nvPr/>
        </p:nvSpPr>
        <p:spPr>
          <a:xfrm>
            <a:off x="9350787" y="6317128"/>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38</a:t>
            </a:fld>
            <a:endParaRPr lang="en-US">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9382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F63E601-CD8E-4202-8520-97835629FF41}"/>
              </a:ext>
            </a:extLst>
          </p:cNvPr>
          <p:cNvSpPr>
            <a:spLocks noGrp="1"/>
          </p:cNvSpPr>
          <p:nvPr>
            <p:ph type="title"/>
          </p:nvPr>
        </p:nvSpPr>
        <p:spPr>
          <a:xfrm>
            <a:off x="846221" y="405176"/>
            <a:ext cx="8213558" cy="1320800"/>
          </a:xfrm>
        </p:spPr>
        <p:txBody>
          <a:bodyPr>
            <a:normAutofit/>
          </a:bodyPr>
          <a:lstStyle/>
          <a:p>
            <a:r>
              <a:rPr lang="ja-JP" altLang="en-US" sz="2400" dirty="0">
                <a:latin typeface="BIZ UDPゴシック" panose="020B0400000000000000" pitchFamily="50" charset="-128"/>
                <a:ea typeface="BIZ UDPゴシック" panose="020B0400000000000000" pitchFamily="50" charset="-128"/>
              </a:rPr>
              <a:t>（参考）自主的取組にかかる意識調査</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図 4">
            <a:extLst>
              <a:ext uri="{FF2B5EF4-FFF2-40B4-BE49-F238E27FC236}">
                <a16:creationId xmlns:a16="http://schemas.microsoft.com/office/drawing/2014/main" id="{5B13EA5A-6A61-4516-B95E-CEE07657D1F1}"/>
              </a:ext>
            </a:extLst>
          </p:cNvPr>
          <p:cNvPicPr>
            <a:picLocks noChangeAspect="1"/>
          </p:cNvPicPr>
          <p:nvPr/>
        </p:nvPicPr>
        <p:blipFill>
          <a:blip r:embed="rId2"/>
          <a:stretch>
            <a:fillRect/>
          </a:stretch>
        </p:blipFill>
        <p:spPr>
          <a:xfrm>
            <a:off x="1415186" y="1830676"/>
            <a:ext cx="2383091" cy="2175416"/>
          </a:xfrm>
          <a:prstGeom prst="rect">
            <a:avLst/>
          </a:prstGeom>
        </p:spPr>
      </p:pic>
      <p:pic>
        <p:nvPicPr>
          <p:cNvPr id="7" name="図 6">
            <a:extLst>
              <a:ext uri="{FF2B5EF4-FFF2-40B4-BE49-F238E27FC236}">
                <a16:creationId xmlns:a16="http://schemas.microsoft.com/office/drawing/2014/main" id="{FFC9985C-B0D7-4BB1-884A-4B30435FE07F}"/>
              </a:ext>
            </a:extLst>
          </p:cNvPr>
          <p:cNvPicPr>
            <a:picLocks noChangeAspect="1"/>
          </p:cNvPicPr>
          <p:nvPr/>
        </p:nvPicPr>
        <p:blipFill>
          <a:blip r:embed="rId3"/>
          <a:stretch>
            <a:fillRect/>
          </a:stretch>
        </p:blipFill>
        <p:spPr>
          <a:xfrm>
            <a:off x="5254172" y="1957100"/>
            <a:ext cx="2061028" cy="1856053"/>
          </a:xfrm>
          <a:prstGeom prst="rect">
            <a:avLst/>
          </a:prstGeom>
        </p:spPr>
      </p:pic>
      <p:pic>
        <p:nvPicPr>
          <p:cNvPr id="8" name="図 7">
            <a:extLst>
              <a:ext uri="{FF2B5EF4-FFF2-40B4-BE49-F238E27FC236}">
                <a16:creationId xmlns:a16="http://schemas.microsoft.com/office/drawing/2014/main" id="{029B34C0-4CDD-477D-848C-D50C75137D36}"/>
              </a:ext>
            </a:extLst>
          </p:cNvPr>
          <p:cNvPicPr>
            <a:picLocks noChangeAspect="1"/>
          </p:cNvPicPr>
          <p:nvPr/>
        </p:nvPicPr>
        <p:blipFill>
          <a:blip r:embed="rId4"/>
          <a:stretch>
            <a:fillRect/>
          </a:stretch>
        </p:blipFill>
        <p:spPr>
          <a:xfrm>
            <a:off x="4704908" y="4181411"/>
            <a:ext cx="3923249" cy="2118463"/>
          </a:xfrm>
          <a:prstGeom prst="rect">
            <a:avLst/>
          </a:prstGeom>
        </p:spPr>
      </p:pic>
      <p:graphicFrame>
        <p:nvGraphicFramePr>
          <p:cNvPr id="12" name="グラフ 11">
            <a:extLst>
              <a:ext uri="{FF2B5EF4-FFF2-40B4-BE49-F238E27FC236}">
                <a16:creationId xmlns:a16="http://schemas.microsoft.com/office/drawing/2014/main" id="{3473A481-B17E-4389-80EB-38302840C67D}"/>
              </a:ext>
            </a:extLst>
          </p:cNvPr>
          <p:cNvGraphicFramePr>
            <a:graphicFrameLocks/>
          </p:cNvGraphicFramePr>
          <p:nvPr>
            <p:extLst>
              <p:ext uri="{D42A27DB-BD31-4B8C-83A1-F6EECF244321}">
                <p14:modId xmlns:p14="http://schemas.microsoft.com/office/powerpoint/2010/main" val="694434161"/>
              </p:ext>
            </p:extLst>
          </p:nvPr>
        </p:nvGraphicFramePr>
        <p:xfrm>
          <a:off x="2250411" y="4220163"/>
          <a:ext cx="2404079" cy="2118463"/>
        </p:xfrm>
        <a:graphic>
          <a:graphicData uri="http://schemas.openxmlformats.org/drawingml/2006/chart">
            <c:chart xmlns:c="http://schemas.openxmlformats.org/drawingml/2006/chart" xmlns:r="http://schemas.openxmlformats.org/officeDocument/2006/relationships" r:id="rId5"/>
          </a:graphicData>
        </a:graphic>
      </p:graphicFrame>
      <p:sp>
        <p:nvSpPr>
          <p:cNvPr id="14" name="テキスト ボックス 13">
            <a:extLst>
              <a:ext uri="{FF2B5EF4-FFF2-40B4-BE49-F238E27FC236}">
                <a16:creationId xmlns:a16="http://schemas.microsoft.com/office/drawing/2014/main" id="{EBF87F28-CE79-4503-BA47-A8E56D01E659}"/>
              </a:ext>
            </a:extLst>
          </p:cNvPr>
          <p:cNvSpPr txBox="1"/>
          <p:nvPr/>
        </p:nvSpPr>
        <p:spPr>
          <a:xfrm>
            <a:off x="441922" y="6551448"/>
            <a:ext cx="6331641"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　</a:t>
            </a:r>
            <a:r>
              <a:rPr kumimoji="1" lang="zh-TW" altLang="en-US" sz="1100" dirty="0">
                <a:latin typeface="BIZ UDPゴシック" panose="020B0400000000000000" pitchFamily="50" charset="-128"/>
                <a:ea typeface="BIZ UDPゴシック" panose="020B0400000000000000" pitchFamily="50" charset="-128"/>
              </a:rPr>
              <a:t>第</a:t>
            </a:r>
            <a:r>
              <a:rPr kumimoji="1" lang="en-US" altLang="zh-TW" sz="1100" dirty="0">
                <a:latin typeface="BIZ UDPゴシック" panose="020B0400000000000000" pitchFamily="50" charset="-128"/>
                <a:ea typeface="BIZ UDPゴシック" panose="020B0400000000000000" pitchFamily="50" charset="-128"/>
              </a:rPr>
              <a:t>2</a:t>
            </a:r>
            <a:r>
              <a:rPr kumimoji="1" lang="zh-TW" altLang="en-US" sz="1100" dirty="0">
                <a:latin typeface="BIZ UDPゴシック" panose="020B0400000000000000" pitchFamily="50" charset="-128"/>
                <a:ea typeface="BIZ UDPゴシック" panose="020B0400000000000000" pitchFamily="50" charset="-128"/>
              </a:rPr>
              <a:t>回 産業構造審議会 産業技術環境分科会 産業環境対策小委員会</a:t>
            </a:r>
            <a:r>
              <a:rPr kumimoji="1" lang="ja-JP" altLang="en-US" sz="1100" dirty="0">
                <a:latin typeface="BIZ UDPゴシック" panose="020B0400000000000000" pitchFamily="50" charset="-128"/>
                <a:ea typeface="BIZ UDPゴシック" panose="020B0400000000000000" pitchFamily="50" charset="-128"/>
              </a:rPr>
              <a:t>（平成</a:t>
            </a:r>
            <a:r>
              <a:rPr kumimoji="1" lang="en-US" altLang="ja-JP" sz="1100" dirty="0">
                <a:latin typeface="BIZ UDPゴシック" panose="020B0400000000000000" pitchFamily="50" charset="-128"/>
                <a:ea typeface="BIZ UDPゴシック" panose="020B0400000000000000" pitchFamily="50" charset="-128"/>
              </a:rPr>
              <a:t>26</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月）資料より</a:t>
            </a:r>
          </a:p>
        </p:txBody>
      </p:sp>
      <p:sp>
        <p:nvSpPr>
          <p:cNvPr id="10" name="テキスト ボックス 9">
            <a:extLst>
              <a:ext uri="{FF2B5EF4-FFF2-40B4-BE49-F238E27FC236}">
                <a16:creationId xmlns:a16="http://schemas.microsoft.com/office/drawing/2014/main" id="{67932396-E207-46E8-9574-8F6106CD0E29}"/>
              </a:ext>
            </a:extLst>
          </p:cNvPr>
          <p:cNvSpPr txBox="1"/>
          <p:nvPr/>
        </p:nvSpPr>
        <p:spPr>
          <a:xfrm>
            <a:off x="1308273" y="3740776"/>
            <a:ext cx="2698175" cy="338554"/>
          </a:xfrm>
          <a:prstGeom prst="rect">
            <a:avLst/>
          </a:prstGeom>
          <a:noFill/>
        </p:spPr>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VOC</a:t>
            </a:r>
            <a:r>
              <a:rPr kumimoji="1" lang="ja-JP" altLang="en-US" sz="1600" dirty="0">
                <a:latin typeface="BIZ UDPゴシック" panose="020B0400000000000000" pitchFamily="50" charset="-128"/>
                <a:ea typeface="BIZ UDPゴシック" panose="020B0400000000000000" pitchFamily="50" charset="-128"/>
              </a:rPr>
              <a:t>」という言葉の認知度</a:t>
            </a:r>
          </a:p>
        </p:txBody>
      </p:sp>
      <p:sp>
        <p:nvSpPr>
          <p:cNvPr id="15" name="テキスト ボックス 14">
            <a:extLst>
              <a:ext uri="{FF2B5EF4-FFF2-40B4-BE49-F238E27FC236}">
                <a16:creationId xmlns:a16="http://schemas.microsoft.com/office/drawing/2014/main" id="{998B7BB1-FC6D-4761-BE8E-6A1BDA8028C5}"/>
              </a:ext>
            </a:extLst>
          </p:cNvPr>
          <p:cNvSpPr txBox="1"/>
          <p:nvPr/>
        </p:nvSpPr>
        <p:spPr>
          <a:xfrm>
            <a:off x="5039755" y="3725935"/>
            <a:ext cx="3231975" cy="338554"/>
          </a:xfrm>
          <a:prstGeom prst="rect">
            <a:avLst/>
          </a:prstGeom>
          <a:noFill/>
        </p:spPr>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rPr>
              <a:t>「自主的取組」という言葉の認知度</a:t>
            </a:r>
          </a:p>
        </p:txBody>
      </p:sp>
      <p:sp>
        <p:nvSpPr>
          <p:cNvPr id="16" name="テキスト ボックス 15">
            <a:extLst>
              <a:ext uri="{FF2B5EF4-FFF2-40B4-BE49-F238E27FC236}">
                <a16:creationId xmlns:a16="http://schemas.microsoft.com/office/drawing/2014/main" id="{F641BBB4-6BCF-4944-92B0-7FE05B31A8B1}"/>
              </a:ext>
            </a:extLst>
          </p:cNvPr>
          <p:cNvSpPr txBox="1"/>
          <p:nvPr/>
        </p:nvSpPr>
        <p:spPr>
          <a:xfrm>
            <a:off x="3336868" y="6239626"/>
            <a:ext cx="2523448" cy="338554"/>
          </a:xfrm>
          <a:prstGeom prst="rect">
            <a:avLst/>
          </a:prstGeom>
          <a:noFill/>
        </p:spPr>
        <p:txBody>
          <a:bodyPr wrap="none" rtlCol="0">
            <a:spAutoFit/>
          </a:bodyPr>
          <a:lstStyle/>
          <a:p>
            <a:r>
              <a:rPr kumimoji="1" lang="en-US" altLang="ja-JP" sz="1600" dirty="0">
                <a:latin typeface="BIZ UDPゴシック" panose="020B0400000000000000" pitchFamily="50" charset="-128"/>
                <a:ea typeface="BIZ UDPゴシック" panose="020B0400000000000000" pitchFamily="50" charset="-128"/>
              </a:rPr>
              <a:t>VOC</a:t>
            </a:r>
            <a:r>
              <a:rPr kumimoji="1" lang="ja-JP" altLang="en-US" sz="1600" dirty="0">
                <a:latin typeface="BIZ UDPゴシック" panose="020B0400000000000000" pitchFamily="50" charset="-128"/>
                <a:ea typeface="BIZ UDPゴシック" panose="020B0400000000000000" pitchFamily="50" charset="-128"/>
              </a:rPr>
              <a:t>排出抑制の取組状況</a:t>
            </a:r>
          </a:p>
        </p:txBody>
      </p:sp>
      <p:sp>
        <p:nvSpPr>
          <p:cNvPr id="4" name="スライド番号プレースホルダー 3">
            <a:extLst>
              <a:ext uri="{FF2B5EF4-FFF2-40B4-BE49-F238E27FC236}">
                <a16:creationId xmlns:a16="http://schemas.microsoft.com/office/drawing/2014/main" id="{4B92A78E-852F-4C46-87A2-5961CED96257}"/>
              </a:ext>
            </a:extLst>
          </p:cNvPr>
          <p:cNvSpPr>
            <a:spLocks noGrp="1"/>
          </p:cNvSpPr>
          <p:nvPr>
            <p:ph type="sldNum" sz="quarter" idx="12"/>
          </p:nvPr>
        </p:nvSpPr>
        <p:spPr>
          <a:xfrm>
            <a:off x="9350787" y="6317128"/>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39</a:t>
            </a:fld>
            <a:endParaRPr lang="en-US">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43FFE04-C2F2-4C45-8F99-3F6525ADF32F}"/>
              </a:ext>
            </a:extLst>
          </p:cNvPr>
          <p:cNvSpPr txBox="1"/>
          <p:nvPr/>
        </p:nvSpPr>
        <p:spPr>
          <a:xfrm>
            <a:off x="1136923" y="976450"/>
            <a:ext cx="7952168"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排出抑制にかかる自主的取組に関する状況報告の枠組みに未参加の業界団体、企業に対するアンケート調査（</a:t>
            </a:r>
            <a:r>
              <a:rPr kumimoji="1" lang="en-US" altLang="ja-JP" sz="1400" dirty="0">
                <a:latin typeface="BIZ UDPゴシック" panose="020B0400000000000000" pitchFamily="50" charset="-128"/>
                <a:ea typeface="BIZ UDPゴシック" panose="020B0400000000000000" pitchFamily="50" charset="-128"/>
              </a:rPr>
              <a:t>63</a:t>
            </a:r>
            <a:r>
              <a:rPr kumimoji="1" lang="ja-JP" altLang="en-US" sz="1400" dirty="0">
                <a:latin typeface="BIZ UDPゴシック" panose="020B0400000000000000" pitchFamily="50" charset="-128"/>
                <a:ea typeface="BIZ UDPゴシック" panose="020B0400000000000000" pitchFamily="50" charset="-128"/>
              </a:rPr>
              <a:t>社）（</a:t>
            </a:r>
            <a:r>
              <a:rPr kumimoji="1" lang="en-US" altLang="ja-JP" sz="1400" dirty="0">
                <a:latin typeface="BIZ UDPゴシック" panose="020B0400000000000000" pitchFamily="50" charset="-128"/>
                <a:ea typeface="BIZ UDPゴシック" panose="020B0400000000000000" pitchFamily="50" charset="-128"/>
              </a:rPr>
              <a:t>H26</a:t>
            </a:r>
            <a:r>
              <a:rPr kumimoji="1" lang="ja-JP" altLang="en-US" sz="1400" dirty="0">
                <a:latin typeface="BIZ UDPゴシック" panose="020B0400000000000000" pitchFamily="50" charset="-128"/>
                <a:ea typeface="BIZ UDPゴシック" panose="020B0400000000000000" pitchFamily="50" charset="-128"/>
              </a:rPr>
              <a:t>　経済産業省実施）では、「</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」や「自主的取組」という言葉は多くの未参加企業にも浸透しており、</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排出抑制の取組みを実施している企業も多数あった。</a:t>
            </a:r>
            <a:endParaRPr kumimoji="1"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5152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タイトル 1">
            <a:extLst>
              <a:ext uri="{FF2B5EF4-FFF2-40B4-BE49-F238E27FC236}">
                <a16:creationId xmlns:a16="http://schemas.microsoft.com/office/drawing/2014/main" id="{15E94127-3F31-43A5-94FC-BC0384D1E0E7}"/>
              </a:ext>
            </a:extLst>
          </p:cNvPr>
          <p:cNvSpPr>
            <a:spLocks noGrp="1"/>
          </p:cNvSpPr>
          <p:nvPr>
            <p:ph type="title"/>
          </p:nvPr>
        </p:nvSpPr>
        <p:spPr>
          <a:xfrm>
            <a:off x="660400" y="609600"/>
            <a:ext cx="6876689" cy="754966"/>
          </a:xfrm>
        </p:spPr>
        <p:txBody>
          <a:bodyPr>
            <a:normAutofit/>
          </a:bodyPr>
          <a:lstStyle/>
          <a:p>
            <a:r>
              <a:rPr kumimoji="1" lang="en-US" altLang="ja-JP" sz="3200" dirty="0">
                <a:latin typeface="BIZ UDPゴシック" panose="020B0400000000000000" pitchFamily="50" charset="-128"/>
                <a:ea typeface="BIZ UDPゴシック" panose="020B0400000000000000" pitchFamily="50" charset="-128"/>
              </a:rPr>
              <a:t>VOC</a:t>
            </a:r>
            <a:r>
              <a:rPr kumimoji="1" lang="ja-JP" altLang="en-US" sz="3200" dirty="0">
                <a:latin typeface="BIZ UDPゴシック" panose="020B0400000000000000" pitchFamily="50" charset="-128"/>
                <a:ea typeface="BIZ UDPゴシック" panose="020B0400000000000000" pitchFamily="50" charset="-128"/>
              </a:rPr>
              <a:t>とは</a:t>
            </a:r>
          </a:p>
        </p:txBody>
      </p:sp>
      <p:sp>
        <p:nvSpPr>
          <p:cNvPr id="12" name="コンテンツ プレースホルダー 2">
            <a:extLst>
              <a:ext uri="{FF2B5EF4-FFF2-40B4-BE49-F238E27FC236}">
                <a16:creationId xmlns:a16="http://schemas.microsoft.com/office/drawing/2014/main" id="{DC66D3E3-A650-40A8-9F7C-31D4771E7141}"/>
              </a:ext>
            </a:extLst>
          </p:cNvPr>
          <p:cNvSpPr>
            <a:spLocks noGrp="1"/>
          </p:cNvSpPr>
          <p:nvPr>
            <p:ph idx="1"/>
          </p:nvPr>
        </p:nvSpPr>
        <p:spPr>
          <a:xfrm>
            <a:off x="781417" y="1349686"/>
            <a:ext cx="7597336" cy="4691676"/>
          </a:xfrm>
        </p:spPr>
        <p:txBody>
          <a:bodyPr>
            <a:noAutofit/>
          </a:bodyPr>
          <a:lstStyle/>
          <a:p>
            <a:pPr>
              <a:lnSpc>
                <a:spcPct val="160000"/>
              </a:lnSpc>
            </a:pPr>
            <a:r>
              <a:rPr lang="en-US" altLang="ja-JP" sz="1700" dirty="0">
                <a:latin typeface="BIZ UDPゴシック" panose="020B0400000000000000" pitchFamily="50" charset="-128"/>
                <a:ea typeface="BIZ UDPゴシック" panose="020B0400000000000000" pitchFamily="50" charset="-128"/>
              </a:rPr>
              <a:t>VOC</a:t>
            </a:r>
            <a:r>
              <a:rPr lang="ja-JP" altLang="en-US" sz="1700" dirty="0">
                <a:latin typeface="BIZ UDPゴシック" panose="020B0400000000000000" pitchFamily="50" charset="-128"/>
                <a:ea typeface="BIZ UDPゴシック" panose="020B0400000000000000" pitchFamily="50" charset="-128"/>
              </a:rPr>
              <a:t>とは、大気中に放出され、または飛散したときに気体である有機化合物で、</a:t>
            </a:r>
            <a:r>
              <a:rPr lang="en-US" altLang="ja-JP" sz="1700" dirty="0">
                <a:latin typeface="BIZ UDPゴシック" panose="020B0400000000000000" pitchFamily="50" charset="-128"/>
                <a:ea typeface="BIZ UDPゴシック" panose="020B0400000000000000" pitchFamily="50" charset="-128"/>
              </a:rPr>
              <a:t>SPM</a:t>
            </a:r>
            <a:r>
              <a:rPr lang="ja-JP" altLang="en-US" sz="1700" dirty="0">
                <a:latin typeface="BIZ UDPゴシック" panose="020B0400000000000000" pitchFamily="50" charset="-128"/>
                <a:ea typeface="BIZ UDPゴシック" panose="020B0400000000000000" pitchFamily="50" charset="-128"/>
              </a:rPr>
              <a:t>及び</a:t>
            </a:r>
            <a:r>
              <a:rPr lang="en-US" altLang="ja-JP" sz="1700" dirty="0">
                <a:latin typeface="BIZ UDPゴシック" panose="020B0400000000000000" pitchFamily="50" charset="-128"/>
                <a:ea typeface="BIZ UDPゴシック" panose="020B0400000000000000" pitchFamily="50" charset="-128"/>
              </a:rPr>
              <a:t>Ox</a:t>
            </a:r>
            <a:r>
              <a:rPr lang="ja-JP" altLang="en-US" sz="1700" dirty="0">
                <a:latin typeface="BIZ UDPゴシック" panose="020B0400000000000000" pitchFamily="50" charset="-128"/>
                <a:ea typeface="BIZ UDPゴシック" panose="020B0400000000000000" pitchFamily="50" charset="-128"/>
              </a:rPr>
              <a:t>の生成の原因とならない物質として以下の物質を除くものをいう。</a:t>
            </a:r>
            <a:endParaRPr lang="en-US" altLang="ja-JP" sz="1700" dirty="0">
              <a:latin typeface="BIZ UDPゴシック" panose="020B0400000000000000" pitchFamily="50" charset="-128"/>
              <a:ea typeface="BIZ UDPゴシック" panose="020B0400000000000000" pitchFamily="50" charset="-128"/>
            </a:endParaRPr>
          </a:p>
          <a:p>
            <a:pPr marL="0" indent="0">
              <a:lnSpc>
                <a:spcPct val="160000"/>
              </a:lnSpc>
              <a:buNone/>
            </a:pPr>
            <a:endParaRPr lang="en-US" altLang="ja-JP" sz="1700" dirty="0">
              <a:latin typeface="BIZ UDPゴシック" panose="020B0400000000000000" pitchFamily="50" charset="-128"/>
              <a:ea typeface="BIZ UDPゴシック" panose="020B0400000000000000" pitchFamily="50" charset="-128"/>
            </a:endParaRPr>
          </a:p>
          <a:p>
            <a:pPr marL="0" indent="0">
              <a:lnSpc>
                <a:spcPct val="160000"/>
              </a:lnSpc>
              <a:buNone/>
            </a:pPr>
            <a:endParaRPr lang="en-US" altLang="ja-JP" sz="1700" dirty="0">
              <a:latin typeface="BIZ UDPゴシック" panose="020B0400000000000000" pitchFamily="50" charset="-128"/>
              <a:ea typeface="BIZ UDPゴシック" panose="020B0400000000000000" pitchFamily="50" charset="-128"/>
            </a:endParaRPr>
          </a:p>
          <a:p>
            <a:pPr marL="0" indent="0">
              <a:lnSpc>
                <a:spcPct val="160000"/>
              </a:lnSpc>
              <a:buNone/>
            </a:pPr>
            <a:endParaRPr lang="en-US" altLang="ja-JP" sz="1700" dirty="0">
              <a:latin typeface="BIZ UDPゴシック" panose="020B0400000000000000" pitchFamily="50" charset="-128"/>
              <a:ea typeface="BIZ UDPゴシック" panose="020B0400000000000000" pitchFamily="50" charset="-128"/>
            </a:endParaRPr>
          </a:p>
          <a:p>
            <a:pPr>
              <a:lnSpc>
                <a:spcPct val="160000"/>
              </a:lnSpc>
            </a:pPr>
            <a:endParaRPr lang="en-US" altLang="ja-JP" sz="1700" dirty="0">
              <a:latin typeface="BIZ UDPゴシック" panose="020B0400000000000000" pitchFamily="50" charset="-128"/>
              <a:ea typeface="BIZ UDPゴシック" panose="020B0400000000000000" pitchFamily="50" charset="-128"/>
            </a:endParaRPr>
          </a:p>
          <a:p>
            <a:pPr>
              <a:lnSpc>
                <a:spcPct val="160000"/>
              </a:lnSpc>
            </a:pPr>
            <a:r>
              <a:rPr lang="ja-JP" altLang="en-US" sz="1700" dirty="0">
                <a:latin typeface="BIZ UDPゴシック" panose="020B0400000000000000" pitchFamily="50" charset="-128"/>
                <a:ea typeface="BIZ UDPゴシック" panose="020B0400000000000000" pitchFamily="50" charset="-128"/>
              </a:rPr>
              <a:t>ＶＯＣの代表的な物質は、トルエン、キシレン、ベンゼンなどであり、塗料、インキ、接着剤等に溶剤として含まれるものが多く、我が国の工場等においては、現在、主な物質として約</a:t>
            </a:r>
            <a:r>
              <a:rPr lang="en-US" altLang="ja-JP" sz="1700" dirty="0">
                <a:latin typeface="BIZ UDPゴシック" panose="020B0400000000000000" pitchFamily="50" charset="-128"/>
                <a:ea typeface="BIZ UDPゴシック" panose="020B0400000000000000" pitchFamily="50" charset="-128"/>
              </a:rPr>
              <a:t>200 </a:t>
            </a:r>
            <a:r>
              <a:rPr lang="ja-JP" altLang="en-US" sz="1700" dirty="0">
                <a:latin typeface="BIZ UDPゴシック" panose="020B0400000000000000" pitchFamily="50" charset="-128"/>
                <a:ea typeface="BIZ UDPゴシック" panose="020B0400000000000000" pitchFamily="50" charset="-128"/>
              </a:rPr>
              <a:t>種類の</a:t>
            </a:r>
            <a:r>
              <a:rPr lang="en-US" altLang="ja-JP" sz="1700" dirty="0">
                <a:latin typeface="BIZ UDPゴシック" panose="020B0400000000000000" pitchFamily="50" charset="-128"/>
                <a:ea typeface="BIZ UDPゴシック" panose="020B0400000000000000" pitchFamily="50" charset="-128"/>
              </a:rPr>
              <a:t>VOC </a:t>
            </a:r>
            <a:r>
              <a:rPr lang="ja-JP" altLang="en-US" sz="1700" dirty="0">
                <a:latin typeface="BIZ UDPゴシック" panose="020B0400000000000000" pitchFamily="50" charset="-128"/>
                <a:ea typeface="BIZ UDPゴシック" panose="020B0400000000000000" pitchFamily="50" charset="-128"/>
              </a:rPr>
              <a:t>が広く使用されている。</a:t>
            </a:r>
          </a:p>
        </p:txBody>
      </p:sp>
      <p:sp>
        <p:nvSpPr>
          <p:cNvPr id="4" name="スライド番号プレースホルダー 3">
            <a:extLst>
              <a:ext uri="{FF2B5EF4-FFF2-40B4-BE49-F238E27FC236}">
                <a16:creationId xmlns:a16="http://schemas.microsoft.com/office/drawing/2014/main" id="{255CA872-5BC2-49AF-8742-51A603F2CB7B}"/>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solidFill>
                  <a:schemeClr val="tx1"/>
                </a:solidFill>
                <a:latin typeface="BIZ UDPゴシック" panose="020B0400000000000000" pitchFamily="50" charset="-128"/>
                <a:ea typeface="BIZ UDPゴシック" panose="020B0400000000000000" pitchFamily="50" charset="-128"/>
              </a:rPr>
              <a:pPr>
                <a:spcAft>
                  <a:spcPts val="600"/>
                </a:spcAft>
              </a:pPr>
              <a:t>4</a:t>
            </a:fld>
            <a:endParaRPr lang="en-US">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2D280FA-F671-43E1-9657-FE9C6D901A87}"/>
              </a:ext>
            </a:extLst>
          </p:cNvPr>
          <p:cNvSpPr txBox="1"/>
          <p:nvPr/>
        </p:nvSpPr>
        <p:spPr>
          <a:xfrm>
            <a:off x="1594036" y="2762692"/>
            <a:ext cx="5439310" cy="2102499"/>
          </a:xfrm>
          <a:prstGeom prst="rect">
            <a:avLst/>
          </a:prstGeom>
          <a:noFill/>
          <a:ln>
            <a:solidFill>
              <a:schemeClr val="tx1"/>
            </a:solidFill>
            <a:prstDash val="dashDot"/>
          </a:ln>
        </p:spPr>
        <p:txBody>
          <a:bodyPr wrap="none" rtlCol="0">
            <a:spAutoFit/>
          </a:bodyPr>
          <a:lstStyle/>
          <a:p>
            <a:pPr>
              <a:lnSpc>
                <a:spcPct val="150000"/>
              </a:lnSpc>
            </a:pPr>
            <a:r>
              <a:rPr kumimoji="1" lang="en-US" altLang="ja-JP" sz="1100" dirty="0"/>
              <a:t>1 </a:t>
            </a:r>
            <a:r>
              <a:rPr kumimoji="1" lang="ja-JP" altLang="en-US" sz="1100" dirty="0"/>
              <a:t>　メタン </a:t>
            </a:r>
          </a:p>
          <a:p>
            <a:pPr>
              <a:lnSpc>
                <a:spcPct val="150000"/>
              </a:lnSpc>
            </a:pPr>
            <a:r>
              <a:rPr kumimoji="1" lang="en-US" altLang="ja-JP" sz="1100" dirty="0"/>
              <a:t>2 </a:t>
            </a:r>
            <a:r>
              <a:rPr kumimoji="1" lang="ja-JP" altLang="en-US" sz="1100" dirty="0"/>
              <a:t>　クロロジフルオロメタン（別名</a:t>
            </a:r>
            <a:r>
              <a:rPr kumimoji="1" lang="en-US" altLang="ja-JP" sz="1100" dirty="0"/>
              <a:t>HCFC-22</a:t>
            </a:r>
            <a:r>
              <a:rPr kumimoji="1" lang="ja-JP" altLang="en-US" sz="1100" dirty="0"/>
              <a:t>） </a:t>
            </a:r>
          </a:p>
          <a:p>
            <a:pPr>
              <a:lnSpc>
                <a:spcPct val="150000"/>
              </a:lnSpc>
            </a:pPr>
            <a:r>
              <a:rPr kumimoji="1" lang="en-US" altLang="ja-JP" sz="1100" dirty="0"/>
              <a:t>3 </a:t>
            </a:r>
            <a:r>
              <a:rPr kumimoji="1" lang="ja-JP" altLang="en-US" sz="1100" dirty="0"/>
              <a:t>　</a:t>
            </a:r>
            <a:r>
              <a:rPr kumimoji="1" lang="en-US" altLang="ja-JP" sz="1100" dirty="0"/>
              <a:t>2-</a:t>
            </a:r>
            <a:r>
              <a:rPr kumimoji="1" lang="ja-JP" altLang="en-US" sz="1100" dirty="0"/>
              <a:t>クロロ</a:t>
            </a:r>
            <a:r>
              <a:rPr kumimoji="1" lang="en-US" altLang="ja-JP" sz="1100" dirty="0"/>
              <a:t>-1</a:t>
            </a:r>
            <a:r>
              <a:rPr kumimoji="1" lang="ja-JP" altLang="en-US" sz="1100" dirty="0"/>
              <a:t>，</a:t>
            </a:r>
            <a:r>
              <a:rPr kumimoji="1" lang="en-US" altLang="ja-JP" sz="1100" dirty="0"/>
              <a:t>1</a:t>
            </a:r>
            <a:r>
              <a:rPr kumimoji="1" lang="ja-JP" altLang="en-US" sz="1100" dirty="0"/>
              <a:t>，</a:t>
            </a:r>
            <a:r>
              <a:rPr kumimoji="1" lang="en-US" altLang="ja-JP" sz="1100" dirty="0"/>
              <a:t>1</a:t>
            </a:r>
            <a:r>
              <a:rPr kumimoji="1" lang="ja-JP" altLang="en-US" sz="1100" dirty="0"/>
              <a:t>，</a:t>
            </a:r>
            <a:r>
              <a:rPr kumimoji="1" lang="en-US" altLang="ja-JP" sz="1100" dirty="0"/>
              <a:t>2-</a:t>
            </a:r>
            <a:r>
              <a:rPr kumimoji="1" lang="ja-JP" altLang="en-US" sz="1100" dirty="0"/>
              <a:t>テトラフルオロエタン（別名</a:t>
            </a:r>
            <a:r>
              <a:rPr kumimoji="1" lang="en-US" altLang="ja-JP" sz="1100" dirty="0"/>
              <a:t>HCFC-124</a:t>
            </a:r>
            <a:r>
              <a:rPr kumimoji="1" lang="ja-JP" altLang="en-US" sz="1100" dirty="0"/>
              <a:t>） </a:t>
            </a:r>
          </a:p>
          <a:p>
            <a:pPr>
              <a:lnSpc>
                <a:spcPct val="150000"/>
              </a:lnSpc>
            </a:pPr>
            <a:r>
              <a:rPr kumimoji="1" lang="en-US" altLang="ja-JP" sz="1100" dirty="0"/>
              <a:t>4 </a:t>
            </a:r>
            <a:r>
              <a:rPr kumimoji="1" lang="ja-JP" altLang="en-US" sz="1100" dirty="0"/>
              <a:t>　</a:t>
            </a:r>
            <a:r>
              <a:rPr kumimoji="1" lang="en-US" altLang="ja-JP" sz="1100" dirty="0"/>
              <a:t>1</a:t>
            </a:r>
            <a:r>
              <a:rPr kumimoji="1" lang="ja-JP" altLang="en-US" sz="1100" dirty="0"/>
              <a:t>，</a:t>
            </a:r>
            <a:r>
              <a:rPr kumimoji="1" lang="en-US" altLang="ja-JP" sz="1100" dirty="0"/>
              <a:t>1-</a:t>
            </a:r>
            <a:r>
              <a:rPr kumimoji="1" lang="ja-JP" altLang="en-US" sz="1100" dirty="0"/>
              <a:t>ジクロロ</a:t>
            </a:r>
            <a:r>
              <a:rPr kumimoji="1" lang="en-US" altLang="ja-JP" sz="1100" dirty="0"/>
              <a:t>-1-</a:t>
            </a:r>
            <a:r>
              <a:rPr kumimoji="1" lang="ja-JP" altLang="en-US" sz="1100" dirty="0"/>
              <a:t>フルオロエタン（別名</a:t>
            </a:r>
            <a:r>
              <a:rPr kumimoji="1" lang="en-US" altLang="ja-JP" sz="1100" dirty="0"/>
              <a:t>HCFC-141b</a:t>
            </a:r>
            <a:r>
              <a:rPr kumimoji="1" lang="ja-JP" altLang="en-US" sz="1100" dirty="0"/>
              <a:t>） </a:t>
            </a:r>
          </a:p>
          <a:p>
            <a:pPr>
              <a:lnSpc>
                <a:spcPct val="150000"/>
              </a:lnSpc>
            </a:pPr>
            <a:r>
              <a:rPr kumimoji="1" lang="en-US" altLang="ja-JP" sz="1100" dirty="0"/>
              <a:t>5 </a:t>
            </a:r>
            <a:r>
              <a:rPr kumimoji="1" lang="ja-JP" altLang="en-US" sz="1100" dirty="0"/>
              <a:t>　</a:t>
            </a:r>
            <a:r>
              <a:rPr kumimoji="1" lang="en-US" altLang="ja-JP" sz="1100" dirty="0"/>
              <a:t>1-</a:t>
            </a:r>
            <a:r>
              <a:rPr kumimoji="1" lang="ja-JP" altLang="en-US" sz="1100" dirty="0"/>
              <a:t>クロロ</a:t>
            </a:r>
            <a:r>
              <a:rPr kumimoji="1" lang="en-US" altLang="ja-JP" sz="1100" dirty="0"/>
              <a:t>-1</a:t>
            </a:r>
            <a:r>
              <a:rPr kumimoji="1" lang="ja-JP" altLang="en-US" sz="1100" dirty="0"/>
              <a:t>，</a:t>
            </a:r>
            <a:r>
              <a:rPr kumimoji="1" lang="en-US" altLang="ja-JP" sz="1100" dirty="0"/>
              <a:t>1-</a:t>
            </a:r>
            <a:r>
              <a:rPr kumimoji="1" lang="ja-JP" altLang="en-US" sz="1100" dirty="0"/>
              <a:t>ジフルオロエタン（別名</a:t>
            </a:r>
            <a:r>
              <a:rPr kumimoji="1" lang="en-US" altLang="ja-JP" sz="1100" dirty="0"/>
              <a:t>HCFC-142b</a:t>
            </a:r>
            <a:r>
              <a:rPr kumimoji="1" lang="ja-JP" altLang="en-US" sz="1100" dirty="0"/>
              <a:t>） </a:t>
            </a:r>
          </a:p>
          <a:p>
            <a:pPr>
              <a:lnSpc>
                <a:spcPct val="150000"/>
              </a:lnSpc>
            </a:pPr>
            <a:r>
              <a:rPr kumimoji="1" lang="en-US" altLang="ja-JP" sz="1100" dirty="0"/>
              <a:t>6 </a:t>
            </a:r>
            <a:r>
              <a:rPr kumimoji="1" lang="ja-JP" altLang="en-US" sz="1100" dirty="0"/>
              <a:t>　</a:t>
            </a:r>
            <a:r>
              <a:rPr kumimoji="1" lang="en-US" altLang="ja-JP" sz="1100" dirty="0"/>
              <a:t>3</a:t>
            </a:r>
            <a:r>
              <a:rPr kumimoji="1" lang="ja-JP" altLang="en-US" sz="1100" dirty="0"/>
              <a:t>，</a:t>
            </a:r>
            <a:r>
              <a:rPr kumimoji="1" lang="en-US" altLang="ja-JP" sz="1100" dirty="0"/>
              <a:t>3-</a:t>
            </a:r>
            <a:r>
              <a:rPr kumimoji="1" lang="ja-JP" altLang="en-US" sz="1100" dirty="0"/>
              <a:t>ジクロロ</a:t>
            </a:r>
            <a:r>
              <a:rPr kumimoji="1" lang="en-US" altLang="ja-JP" sz="1100" dirty="0"/>
              <a:t>-1</a:t>
            </a:r>
            <a:r>
              <a:rPr kumimoji="1" lang="ja-JP" altLang="en-US" sz="1100" dirty="0"/>
              <a:t>，</a:t>
            </a:r>
            <a:r>
              <a:rPr kumimoji="1" lang="en-US" altLang="ja-JP" sz="1100" dirty="0"/>
              <a:t>1</a:t>
            </a:r>
            <a:r>
              <a:rPr kumimoji="1" lang="ja-JP" altLang="en-US" sz="1100" dirty="0"/>
              <a:t>，</a:t>
            </a:r>
            <a:r>
              <a:rPr kumimoji="1" lang="en-US" altLang="ja-JP" sz="1100" dirty="0"/>
              <a:t>1</a:t>
            </a:r>
            <a:r>
              <a:rPr kumimoji="1" lang="ja-JP" altLang="en-US" sz="1100" dirty="0"/>
              <a:t>，</a:t>
            </a:r>
            <a:r>
              <a:rPr kumimoji="1" lang="en-US" altLang="ja-JP" sz="1100" dirty="0"/>
              <a:t>2</a:t>
            </a:r>
            <a:r>
              <a:rPr kumimoji="1" lang="ja-JP" altLang="en-US" sz="1100" dirty="0"/>
              <a:t>，</a:t>
            </a:r>
            <a:r>
              <a:rPr kumimoji="1" lang="en-US" altLang="ja-JP" sz="1100" dirty="0"/>
              <a:t>2-</a:t>
            </a:r>
            <a:r>
              <a:rPr kumimoji="1" lang="ja-JP" altLang="en-US" sz="1100" dirty="0"/>
              <a:t>ペンタフルオロプロパン（別名</a:t>
            </a:r>
            <a:r>
              <a:rPr kumimoji="1" lang="en-US" altLang="ja-JP" sz="1100" dirty="0"/>
              <a:t>HCFC-225ca</a:t>
            </a:r>
            <a:r>
              <a:rPr kumimoji="1" lang="ja-JP" altLang="en-US" sz="1100" dirty="0"/>
              <a:t>） </a:t>
            </a:r>
          </a:p>
          <a:p>
            <a:pPr>
              <a:lnSpc>
                <a:spcPct val="150000"/>
              </a:lnSpc>
            </a:pPr>
            <a:r>
              <a:rPr kumimoji="1" lang="en-US" altLang="ja-JP" sz="1100" dirty="0"/>
              <a:t>7 </a:t>
            </a:r>
            <a:r>
              <a:rPr kumimoji="1" lang="ja-JP" altLang="en-US" sz="1100" dirty="0"/>
              <a:t>　</a:t>
            </a:r>
            <a:r>
              <a:rPr kumimoji="1" lang="en-US" altLang="ja-JP" sz="1100" dirty="0"/>
              <a:t>1</a:t>
            </a:r>
            <a:r>
              <a:rPr kumimoji="1" lang="ja-JP" altLang="en-US" sz="1100" dirty="0"/>
              <a:t>，</a:t>
            </a:r>
            <a:r>
              <a:rPr kumimoji="1" lang="en-US" altLang="ja-JP" sz="1100" dirty="0"/>
              <a:t>3-</a:t>
            </a:r>
            <a:r>
              <a:rPr kumimoji="1" lang="ja-JP" altLang="en-US" sz="1100" dirty="0"/>
              <a:t>ジクロロ</a:t>
            </a:r>
            <a:r>
              <a:rPr kumimoji="1" lang="en-US" altLang="ja-JP" sz="1100" dirty="0"/>
              <a:t>-1</a:t>
            </a:r>
            <a:r>
              <a:rPr kumimoji="1" lang="ja-JP" altLang="en-US" sz="1100" dirty="0"/>
              <a:t>，</a:t>
            </a:r>
            <a:r>
              <a:rPr kumimoji="1" lang="en-US" altLang="ja-JP" sz="1100" dirty="0"/>
              <a:t>1</a:t>
            </a:r>
            <a:r>
              <a:rPr kumimoji="1" lang="ja-JP" altLang="en-US" sz="1100" dirty="0"/>
              <a:t>，</a:t>
            </a:r>
            <a:r>
              <a:rPr kumimoji="1" lang="en-US" altLang="ja-JP" sz="1100" dirty="0"/>
              <a:t>2</a:t>
            </a:r>
            <a:r>
              <a:rPr kumimoji="1" lang="ja-JP" altLang="en-US" sz="1100" dirty="0"/>
              <a:t>，</a:t>
            </a:r>
            <a:r>
              <a:rPr kumimoji="1" lang="en-US" altLang="ja-JP" sz="1100" dirty="0"/>
              <a:t>2</a:t>
            </a:r>
            <a:r>
              <a:rPr kumimoji="1" lang="ja-JP" altLang="en-US" sz="1100" dirty="0"/>
              <a:t>，</a:t>
            </a:r>
            <a:r>
              <a:rPr kumimoji="1" lang="en-US" altLang="ja-JP" sz="1100" dirty="0"/>
              <a:t>3-</a:t>
            </a:r>
            <a:r>
              <a:rPr kumimoji="1" lang="ja-JP" altLang="en-US" sz="1100" dirty="0"/>
              <a:t>ペンタフルオロプロパン（別名</a:t>
            </a:r>
            <a:r>
              <a:rPr kumimoji="1" lang="en-US" altLang="ja-JP" sz="1100" dirty="0"/>
              <a:t>HCFC-225cb</a:t>
            </a:r>
            <a:r>
              <a:rPr kumimoji="1" lang="ja-JP" altLang="en-US" sz="1100" dirty="0"/>
              <a:t>） </a:t>
            </a:r>
          </a:p>
          <a:p>
            <a:pPr>
              <a:lnSpc>
                <a:spcPct val="150000"/>
              </a:lnSpc>
            </a:pPr>
            <a:r>
              <a:rPr kumimoji="1" lang="en-US" altLang="ja-JP" sz="1100" dirty="0"/>
              <a:t>8 </a:t>
            </a:r>
            <a:r>
              <a:rPr kumimoji="1" lang="ja-JP" altLang="en-US" sz="1100" dirty="0"/>
              <a:t>　</a:t>
            </a:r>
            <a:r>
              <a:rPr kumimoji="1" lang="en-US" altLang="ja-JP" sz="1100" dirty="0"/>
              <a:t>1</a:t>
            </a:r>
            <a:r>
              <a:rPr kumimoji="1" lang="ja-JP" altLang="en-US" sz="1100" dirty="0"/>
              <a:t>，</a:t>
            </a:r>
            <a:r>
              <a:rPr kumimoji="1" lang="en-US" altLang="ja-JP" sz="1100" dirty="0"/>
              <a:t>1</a:t>
            </a:r>
            <a:r>
              <a:rPr kumimoji="1" lang="ja-JP" altLang="en-US" sz="1100" dirty="0"/>
              <a:t>，</a:t>
            </a:r>
            <a:r>
              <a:rPr kumimoji="1" lang="en-US" altLang="ja-JP" sz="1100" dirty="0"/>
              <a:t>1</a:t>
            </a:r>
            <a:r>
              <a:rPr kumimoji="1" lang="ja-JP" altLang="en-US" sz="1100" dirty="0"/>
              <a:t>，</a:t>
            </a:r>
            <a:r>
              <a:rPr kumimoji="1" lang="en-US" altLang="ja-JP" sz="1100" dirty="0"/>
              <a:t>2</a:t>
            </a:r>
            <a:r>
              <a:rPr kumimoji="1" lang="ja-JP" altLang="en-US" sz="1100" dirty="0"/>
              <a:t>，</a:t>
            </a:r>
            <a:r>
              <a:rPr kumimoji="1" lang="en-US" altLang="ja-JP" sz="1100" dirty="0"/>
              <a:t>3</a:t>
            </a:r>
            <a:r>
              <a:rPr kumimoji="1" lang="ja-JP" altLang="en-US" sz="1100" dirty="0"/>
              <a:t>，</a:t>
            </a:r>
            <a:r>
              <a:rPr kumimoji="1" lang="en-US" altLang="ja-JP" sz="1100" dirty="0"/>
              <a:t>4</a:t>
            </a:r>
            <a:r>
              <a:rPr kumimoji="1" lang="ja-JP" altLang="en-US" sz="1100" dirty="0"/>
              <a:t>，</a:t>
            </a:r>
            <a:r>
              <a:rPr kumimoji="1" lang="en-US" altLang="ja-JP" sz="1100" dirty="0"/>
              <a:t>4</a:t>
            </a:r>
            <a:r>
              <a:rPr kumimoji="1" lang="ja-JP" altLang="en-US" sz="1100" dirty="0"/>
              <a:t>，</a:t>
            </a:r>
            <a:r>
              <a:rPr kumimoji="1" lang="en-US" altLang="ja-JP" sz="1100" dirty="0"/>
              <a:t>5</a:t>
            </a:r>
            <a:r>
              <a:rPr kumimoji="1" lang="ja-JP" altLang="en-US" sz="1100" dirty="0"/>
              <a:t>，</a:t>
            </a:r>
            <a:r>
              <a:rPr kumimoji="1" lang="en-US" altLang="ja-JP" sz="1100" dirty="0"/>
              <a:t>5</a:t>
            </a:r>
            <a:r>
              <a:rPr kumimoji="1" lang="ja-JP" altLang="en-US" sz="1100" dirty="0"/>
              <a:t>，</a:t>
            </a:r>
            <a:r>
              <a:rPr kumimoji="1" lang="en-US" altLang="ja-JP" sz="1100" dirty="0"/>
              <a:t>5-</a:t>
            </a:r>
            <a:r>
              <a:rPr kumimoji="1" lang="ja-JP" altLang="en-US" sz="1100" dirty="0"/>
              <a:t>デカフルオロペンタン（別名</a:t>
            </a:r>
            <a:r>
              <a:rPr kumimoji="1" lang="en-US" altLang="ja-JP" sz="1100" dirty="0"/>
              <a:t>HFC-43-10mee</a:t>
            </a:r>
            <a:r>
              <a:rPr kumimoji="1" lang="ja-JP" altLang="en-US" sz="1100" dirty="0"/>
              <a:t>） </a:t>
            </a:r>
          </a:p>
        </p:txBody>
      </p:sp>
    </p:spTree>
    <p:extLst>
      <p:ext uri="{BB962C8B-B14F-4D97-AF65-F5344CB8AC3E}">
        <p14:creationId xmlns:p14="http://schemas.microsoft.com/office/powerpoint/2010/main" val="1772105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721CF59-586A-49A5-B17D-CBB17EB9A275}"/>
              </a:ext>
            </a:extLst>
          </p:cNvPr>
          <p:cNvSpPr>
            <a:spLocks noGrp="1"/>
          </p:cNvSpPr>
          <p:nvPr>
            <p:ph type="title"/>
          </p:nvPr>
        </p:nvSpPr>
        <p:spPr>
          <a:xfrm>
            <a:off x="1045633" y="609600"/>
            <a:ext cx="8285463" cy="1099457"/>
          </a:xfrm>
        </p:spPr>
        <p:txBody>
          <a:bodyPr>
            <a:normAutofit/>
          </a:bodyPr>
          <a:lstStyle/>
          <a:p>
            <a:r>
              <a:rPr kumimoji="1" lang="ja-JP" altLang="en-US" dirty="0">
                <a:latin typeface="BIZ UDPゴシック" panose="020B0400000000000000" pitchFamily="50" charset="-128"/>
                <a:ea typeface="BIZ UDPゴシック" panose="020B0400000000000000" pitchFamily="50" charset="-128"/>
              </a:rPr>
              <a:t>（参考）中国の</a:t>
            </a:r>
            <a:r>
              <a:rPr kumimoji="1" lang="en-US" altLang="ja-JP" dirty="0">
                <a:latin typeface="BIZ UDPゴシック" panose="020B0400000000000000" pitchFamily="50" charset="-128"/>
                <a:ea typeface="BIZ UDPゴシック" panose="020B0400000000000000" pitchFamily="50" charset="-128"/>
              </a:rPr>
              <a:t>VOC</a:t>
            </a:r>
            <a:r>
              <a:rPr kumimoji="1" lang="ja-JP" altLang="en-US" dirty="0">
                <a:latin typeface="BIZ UDPゴシック" panose="020B0400000000000000" pitchFamily="50" charset="-128"/>
                <a:ea typeface="BIZ UDPゴシック" panose="020B0400000000000000" pitchFamily="50" charset="-128"/>
              </a:rPr>
              <a:t>規制の状況</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コンテンツ プレースホルダー 5">
            <a:extLst>
              <a:ext uri="{FF2B5EF4-FFF2-40B4-BE49-F238E27FC236}">
                <a16:creationId xmlns:a16="http://schemas.microsoft.com/office/drawing/2014/main" id="{EA6EA3CE-C266-4D0E-A7BD-E312E775D8FF}"/>
              </a:ext>
            </a:extLst>
          </p:cNvPr>
          <p:cNvSpPr>
            <a:spLocks noGrp="1"/>
          </p:cNvSpPr>
          <p:nvPr>
            <p:ph idx="1"/>
          </p:nvPr>
        </p:nvSpPr>
        <p:spPr>
          <a:xfrm>
            <a:off x="1152573" y="1616180"/>
            <a:ext cx="8285463" cy="4049974"/>
          </a:xfrm>
        </p:spPr>
        <p:txBody>
          <a:bodyPr>
            <a:noAutofit/>
          </a:bodyPr>
          <a:lstStyle/>
          <a:p>
            <a:pPr marL="0" indent="0">
              <a:buNone/>
            </a:pPr>
            <a:r>
              <a:rPr lang="ja-JP" altLang="en-US" sz="1600" b="1" dirty="0">
                <a:latin typeface="BIZ UDPゴシック" panose="020B0400000000000000" pitchFamily="50" charset="-128"/>
                <a:ea typeface="BIZ UDPゴシック" panose="020B0400000000000000" pitchFamily="50" charset="-128"/>
              </a:rPr>
              <a:t>「重点業界における揮発性有機化合物の総合対策方案」（</a:t>
            </a:r>
            <a:r>
              <a:rPr lang="en-US" altLang="ja-JP" sz="1600" b="1" dirty="0">
                <a:latin typeface="BIZ UDPゴシック" panose="020B0400000000000000" pitchFamily="50" charset="-128"/>
                <a:ea typeface="BIZ UDPゴシック" panose="020B0400000000000000" pitchFamily="50" charset="-128"/>
              </a:rPr>
              <a:t>2019</a:t>
            </a:r>
            <a:r>
              <a:rPr lang="ja-JP" altLang="en-US" sz="1600" b="1" dirty="0">
                <a:latin typeface="BIZ UDPゴシック" panose="020B0400000000000000" pitchFamily="50" charset="-128"/>
                <a:ea typeface="BIZ UDPゴシック" panose="020B0400000000000000" pitchFamily="50" charset="-128"/>
              </a:rPr>
              <a:t>年</a:t>
            </a:r>
            <a:r>
              <a:rPr lang="en-US" altLang="ja-JP" sz="1600" b="1" dirty="0">
                <a:latin typeface="BIZ UDPゴシック" panose="020B0400000000000000" pitchFamily="50" charset="-128"/>
                <a:ea typeface="BIZ UDPゴシック" panose="020B0400000000000000" pitchFamily="50" charset="-128"/>
              </a:rPr>
              <a:t>6</a:t>
            </a:r>
            <a:r>
              <a:rPr lang="ja-JP" altLang="en-US" sz="1600" b="1" dirty="0">
                <a:latin typeface="BIZ UDPゴシック" panose="020B0400000000000000" pitchFamily="50" charset="-128"/>
                <a:ea typeface="BIZ UDPゴシック" panose="020B0400000000000000" pitchFamily="50" charset="-128"/>
              </a:rPr>
              <a:t>月発表）</a:t>
            </a:r>
            <a:endParaRPr lang="en-US" altLang="ja-JP" sz="1600" b="1" dirty="0">
              <a:latin typeface="BIZ UDPゴシック" panose="020B0400000000000000" pitchFamily="50" charset="-128"/>
              <a:ea typeface="BIZ UDPゴシック" panose="020B0400000000000000" pitchFamily="50" charset="-128"/>
            </a:endParaRPr>
          </a:p>
          <a:p>
            <a:pPr marL="0" indent="0">
              <a:buNone/>
            </a:pPr>
            <a:r>
              <a:rPr lang="ja-JP" altLang="en-US" sz="1400" dirty="0">
                <a:latin typeface="BIZ UDPゴシック" panose="020B0400000000000000" pitchFamily="50" charset="-128"/>
                <a:ea typeface="BIZ UDPゴシック" panose="020B0400000000000000" pitchFamily="50" charset="-128"/>
              </a:rPr>
              <a:t>〇「第</a:t>
            </a:r>
            <a:r>
              <a:rPr lang="en-US" altLang="ja-JP" sz="1400" dirty="0">
                <a:latin typeface="BIZ UDPゴシック" panose="020B0400000000000000" pitchFamily="50" charset="-128"/>
                <a:ea typeface="BIZ UDPゴシック" panose="020B0400000000000000" pitchFamily="50" charset="-128"/>
              </a:rPr>
              <a:t>13</a:t>
            </a:r>
            <a:r>
              <a:rPr lang="ja-JP" altLang="en-US" sz="1400" dirty="0">
                <a:latin typeface="BIZ UDPゴシック" panose="020B0400000000000000" pitchFamily="50" charset="-128"/>
                <a:ea typeface="BIZ UDPゴシック" panose="020B0400000000000000" pitchFamily="50" charset="-128"/>
              </a:rPr>
              <a:t>次</a:t>
            </a:r>
            <a:r>
              <a:rPr lang="en-US" altLang="ja-JP" sz="1400" dirty="0">
                <a:latin typeface="BIZ UDPゴシック" panose="020B0400000000000000" pitchFamily="50" charset="-128"/>
                <a:ea typeface="BIZ UDPゴシック" panose="020B0400000000000000" pitchFamily="50" charset="-128"/>
              </a:rPr>
              <a:t>5</a:t>
            </a:r>
            <a:r>
              <a:rPr lang="ja-JP" altLang="en-US" sz="1400" dirty="0">
                <a:latin typeface="BIZ UDPゴシック" panose="020B0400000000000000" pitchFamily="50" charset="-128"/>
                <a:ea typeface="BIZ UDPゴシック" panose="020B0400000000000000" pitchFamily="50" charset="-128"/>
              </a:rPr>
              <a:t>カ年計画」（</a:t>
            </a:r>
            <a:r>
              <a:rPr lang="en-US" altLang="ja-JP" sz="1400" dirty="0">
                <a:latin typeface="BIZ UDPゴシック" panose="020B0400000000000000" pitchFamily="50" charset="-128"/>
                <a:ea typeface="BIZ UDPゴシック" panose="020B0400000000000000" pitchFamily="50" charset="-128"/>
              </a:rPr>
              <a:t>2016</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2020</a:t>
            </a:r>
            <a:r>
              <a:rPr lang="ja-JP" altLang="en-US" sz="1400" dirty="0">
                <a:latin typeface="BIZ UDPゴシック" panose="020B0400000000000000" pitchFamily="50" charset="-128"/>
                <a:ea typeface="BIZ UDPゴシック" panose="020B0400000000000000" pitchFamily="50" charset="-128"/>
              </a:rPr>
              <a:t>年）で決定した</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排出量の</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％削減等を目標とし、</a:t>
            </a:r>
            <a:r>
              <a:rPr lang="en-US" altLang="ja-JP" sz="1400" dirty="0">
                <a:latin typeface="BIZ UDPゴシック" panose="020B0400000000000000" pitchFamily="50" charset="-128"/>
                <a:ea typeface="BIZ UDPゴシック" panose="020B0400000000000000" pitchFamily="50" charset="-128"/>
              </a:rPr>
              <a:t>2020</a:t>
            </a:r>
            <a:r>
              <a:rPr lang="ja-JP" altLang="en-US" sz="1400" dirty="0">
                <a:latin typeface="BIZ UDPゴシック" panose="020B0400000000000000" pitchFamily="50" charset="-128"/>
                <a:ea typeface="BIZ UDPゴシック" panose="020B0400000000000000" pitchFamily="50" charset="-128"/>
              </a:rPr>
              <a:t>年までに健全な</a:t>
            </a:r>
            <a:r>
              <a:rPr lang="en-US" altLang="ja-JP" sz="1400" dirty="0">
                <a:latin typeface="BIZ UDPゴシック" panose="020B0400000000000000" pitchFamily="50" charset="-128"/>
                <a:ea typeface="BIZ UDPゴシック" panose="020B0400000000000000" pitchFamily="50" charset="-128"/>
              </a:rPr>
              <a:t>VOCs</a:t>
            </a:r>
            <a:r>
              <a:rPr lang="ja-JP" altLang="en-US" sz="1400" dirty="0">
                <a:latin typeface="BIZ UDPゴシック" panose="020B0400000000000000" pitchFamily="50" charset="-128"/>
                <a:ea typeface="BIZ UDPゴシック" panose="020B0400000000000000" pitchFamily="50" charset="-128"/>
              </a:rPr>
              <a:t>汚染防止管理システムを確立させ、重点エリアや重点業界内で</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対策の成果が出るようにする。</a:t>
            </a:r>
            <a:endParaRPr lang="en-US" altLang="ja-JP" sz="1400" dirty="0">
              <a:latin typeface="BIZ UDPゴシック" panose="020B0400000000000000" pitchFamily="50" charset="-128"/>
              <a:ea typeface="BIZ UDPゴシック" panose="020B0400000000000000" pitchFamily="50" charset="-128"/>
            </a:endParaRPr>
          </a:p>
          <a:p>
            <a:pPr marL="0" indent="0">
              <a:buNone/>
            </a:pPr>
            <a:r>
              <a:rPr lang="ja-JP" altLang="en-US" sz="1400" dirty="0">
                <a:latin typeface="BIZ UDPゴシック" panose="020B0400000000000000" pitchFamily="50" charset="-128"/>
                <a:ea typeface="BIZ UDPゴシック" panose="020B0400000000000000" pitchFamily="50" charset="-128"/>
              </a:rPr>
              <a:t>〇方案の発表に伴い、塗料・印刷用インク・接着剤の排出基準、</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無組織排出（</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）基準、製薬工業の排出基準を</a:t>
            </a:r>
            <a:r>
              <a:rPr lang="en-US" altLang="ja-JP" sz="1400" dirty="0">
                <a:latin typeface="BIZ UDPゴシック" panose="020B0400000000000000" pitchFamily="50" charset="-128"/>
                <a:ea typeface="BIZ UDPゴシック" panose="020B0400000000000000" pitchFamily="50" charset="-128"/>
              </a:rPr>
              <a:t>2019</a:t>
            </a:r>
            <a:r>
              <a:rPr lang="ja-JP" altLang="en-US" sz="1400" dirty="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7</a:t>
            </a:r>
            <a:r>
              <a:rPr lang="ja-JP" altLang="en-US" sz="1400" dirty="0">
                <a:latin typeface="BIZ UDPゴシック" panose="020B0400000000000000" pitchFamily="50" charset="-128"/>
                <a:ea typeface="BIZ UDPゴシック" panose="020B0400000000000000" pitchFamily="50" charset="-128"/>
              </a:rPr>
              <a:t>月に施行。</a:t>
            </a:r>
            <a:endParaRPr lang="en-US" altLang="ja-JP" sz="1400" dirty="0">
              <a:latin typeface="BIZ UDPゴシック" panose="020B0400000000000000" pitchFamily="50" charset="-128"/>
              <a:ea typeface="BIZ UDPゴシック" panose="020B0400000000000000" pitchFamily="50" charset="-128"/>
            </a:endParaRPr>
          </a:p>
          <a:p>
            <a:pPr marL="0" indent="0">
              <a:buNone/>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大気汚染物質などが特定の排気筒を通らずに排出される行為</a:t>
            </a:r>
            <a:endParaRPr lang="en-US" altLang="ja-JP" sz="1400" dirty="0">
              <a:latin typeface="BIZ UDPゴシック" panose="020B0400000000000000" pitchFamily="50" charset="-128"/>
              <a:ea typeface="BIZ UDPゴシック" panose="020B0400000000000000" pitchFamily="50" charset="-128"/>
            </a:endParaRPr>
          </a:p>
          <a:p>
            <a:pPr marL="0" indent="0">
              <a:buNone/>
            </a:pPr>
            <a:endParaRPr lang="en-US" altLang="ja-JP" sz="1400" dirty="0">
              <a:latin typeface="BIZ UDPゴシック" panose="020B0400000000000000" pitchFamily="50" charset="-128"/>
              <a:ea typeface="BIZ UDPゴシック" panose="020B0400000000000000" pitchFamily="50" charset="-128"/>
            </a:endParaRPr>
          </a:p>
          <a:p>
            <a:pPr marL="0" indent="0">
              <a:buNone/>
            </a:pPr>
            <a:r>
              <a:rPr lang="ja-JP" altLang="en-US" sz="1600"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2020</a:t>
            </a:r>
            <a:r>
              <a:rPr lang="ja-JP" altLang="en-US" sz="1600" b="1" dirty="0">
                <a:latin typeface="BIZ UDPゴシック" panose="020B0400000000000000" pitchFamily="50" charset="-128"/>
                <a:ea typeface="BIZ UDPゴシック" panose="020B0400000000000000" pitchFamily="50" charset="-128"/>
              </a:rPr>
              <a:t>年揮発性有機化合物を管理するための攻略方案」（</a:t>
            </a:r>
            <a:r>
              <a:rPr lang="en-US" altLang="ja-JP" sz="1600" b="1" dirty="0">
                <a:latin typeface="BIZ UDPゴシック" panose="020B0400000000000000" pitchFamily="50" charset="-128"/>
                <a:ea typeface="BIZ UDPゴシック" panose="020B0400000000000000" pitchFamily="50" charset="-128"/>
              </a:rPr>
              <a:t>2020</a:t>
            </a:r>
            <a:r>
              <a:rPr lang="ja-JP" altLang="en-US" sz="1600" b="1" dirty="0">
                <a:latin typeface="BIZ UDPゴシック" panose="020B0400000000000000" pitchFamily="50" charset="-128"/>
                <a:ea typeface="BIZ UDPゴシック" panose="020B0400000000000000" pitchFamily="50" charset="-128"/>
              </a:rPr>
              <a:t>年</a:t>
            </a:r>
            <a:r>
              <a:rPr lang="en-US" altLang="ja-JP" sz="1600" b="1" dirty="0">
                <a:latin typeface="BIZ UDPゴシック" panose="020B0400000000000000" pitchFamily="50" charset="-128"/>
                <a:ea typeface="BIZ UDPゴシック" panose="020B0400000000000000" pitchFamily="50" charset="-128"/>
              </a:rPr>
              <a:t>6</a:t>
            </a:r>
            <a:r>
              <a:rPr lang="ja-JP" altLang="en-US" sz="1600" b="1" dirty="0">
                <a:latin typeface="BIZ UDPゴシック" panose="020B0400000000000000" pitchFamily="50" charset="-128"/>
                <a:ea typeface="BIZ UDPゴシック" panose="020B0400000000000000" pitchFamily="50" charset="-128"/>
              </a:rPr>
              <a:t>月発表）</a:t>
            </a:r>
            <a:endParaRPr lang="en-US" altLang="ja-JP" sz="1600" b="1" dirty="0">
              <a:latin typeface="BIZ UDPゴシック" panose="020B0400000000000000" pitchFamily="50" charset="-128"/>
              <a:ea typeface="BIZ UDPゴシック" panose="020B0400000000000000" pitchFamily="50" charset="-128"/>
            </a:endParaRPr>
          </a:p>
          <a:p>
            <a:pPr marL="0" indent="0">
              <a:buNone/>
            </a:pPr>
            <a:r>
              <a:rPr lang="ja-JP" altLang="en-US" sz="1400" dirty="0">
                <a:latin typeface="BIZ UDPゴシック" panose="020B0400000000000000" pitchFamily="50" charset="-128"/>
                <a:ea typeface="BIZ UDPゴシック" panose="020B0400000000000000" pitchFamily="50" charset="-128"/>
              </a:rPr>
              <a:t>〇重点エリアでの</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の管理強化のために重点的に取締の対象業種（石油化学・製薬等）を指定。</a:t>
            </a:r>
            <a:endParaRPr lang="en-US" altLang="ja-JP" sz="1400" dirty="0">
              <a:latin typeface="BIZ UDPゴシック" panose="020B0400000000000000" pitchFamily="50" charset="-128"/>
              <a:ea typeface="BIZ UDPゴシック" panose="020B0400000000000000" pitchFamily="50" charset="-128"/>
            </a:endParaRPr>
          </a:p>
          <a:p>
            <a:pPr marL="0" indent="0">
              <a:buNone/>
            </a:pPr>
            <a:r>
              <a:rPr lang="ja-JP" altLang="en-US" sz="1400" dirty="0">
                <a:latin typeface="BIZ UDPゴシック" panose="020B0400000000000000" pitchFamily="50" charset="-128"/>
                <a:ea typeface="BIZ UDPゴシック" panose="020B0400000000000000" pitchFamily="50" charset="-128"/>
              </a:rPr>
              <a:t>〇国家と地方が制定した製品の</a:t>
            </a:r>
            <a:r>
              <a:rPr lang="en-US" altLang="ja-JP" sz="1400" dirty="0">
                <a:latin typeface="BIZ UDPゴシック" panose="020B0400000000000000" pitchFamily="50" charset="-128"/>
                <a:ea typeface="BIZ UDPゴシック" panose="020B0400000000000000" pitchFamily="50" charset="-128"/>
              </a:rPr>
              <a:t>VOCs</a:t>
            </a:r>
            <a:r>
              <a:rPr lang="ja-JP" altLang="en-US" sz="1400" dirty="0">
                <a:latin typeface="BIZ UDPゴシック" panose="020B0400000000000000" pitchFamily="50" charset="-128"/>
                <a:ea typeface="BIZ UDPゴシック" panose="020B0400000000000000" pitchFamily="50" charset="-128"/>
              </a:rPr>
              <a:t>含有量の制限値基準を厳格に実施し、</a:t>
            </a:r>
            <a:r>
              <a:rPr lang="en-US" altLang="ja-JP" sz="1400" dirty="0">
                <a:latin typeface="BIZ UDPゴシック" panose="020B0400000000000000" pitchFamily="50" charset="-128"/>
                <a:ea typeface="BIZ UDPゴシック" panose="020B0400000000000000" pitchFamily="50" charset="-128"/>
              </a:rPr>
              <a:t>VOCs</a:t>
            </a:r>
            <a:r>
              <a:rPr lang="ja-JP" altLang="en-US" sz="1400" dirty="0">
                <a:latin typeface="BIZ UDPゴシック" panose="020B0400000000000000" pitchFamily="50" charset="-128"/>
                <a:ea typeface="BIZ UDPゴシック" panose="020B0400000000000000" pitchFamily="50" charset="-128"/>
              </a:rPr>
              <a:t>低（無）含有量の原材料、補助材料の代替を推進。</a:t>
            </a:r>
          </a:p>
        </p:txBody>
      </p:sp>
      <p:sp>
        <p:nvSpPr>
          <p:cNvPr id="8" name="テキスト ボックス 7">
            <a:extLst>
              <a:ext uri="{FF2B5EF4-FFF2-40B4-BE49-F238E27FC236}">
                <a16:creationId xmlns:a16="http://schemas.microsoft.com/office/drawing/2014/main" id="{F9F1F141-7C00-479B-9A8C-95A5324D3156}"/>
              </a:ext>
            </a:extLst>
          </p:cNvPr>
          <p:cNvSpPr txBox="1"/>
          <p:nvPr/>
        </p:nvSpPr>
        <p:spPr>
          <a:xfrm>
            <a:off x="1332310" y="5539196"/>
            <a:ext cx="3544560" cy="253916"/>
          </a:xfrm>
          <a:prstGeom prst="rect">
            <a:avLst/>
          </a:prstGeom>
          <a:noFill/>
        </p:spPr>
        <p:txBody>
          <a:bodyPr wrap="none" rtlCol="0">
            <a:spAutoFit/>
          </a:bodyPr>
          <a:lstStyle/>
          <a:p>
            <a:pPr fontAlgn="ctr"/>
            <a:r>
              <a:rPr kumimoji="1" lang="ja-JP" altLang="en-US" sz="1050" dirty="0">
                <a:latin typeface="BIZ UDPゴシック" panose="020B0400000000000000" pitchFamily="50" charset="-128"/>
                <a:ea typeface="BIZ UDPゴシック" panose="020B0400000000000000" pitchFamily="50" charset="-128"/>
              </a:rPr>
              <a:t>（参考）</a:t>
            </a:r>
            <a:r>
              <a:rPr kumimoji="1" lang="zh-TW" altLang="en-US" sz="1050" dirty="0">
                <a:latin typeface="BIZ UDPゴシック" panose="020B0400000000000000" pitchFamily="50" charset="-128"/>
                <a:ea typeface="BIZ UDPゴシック" panose="020B0400000000000000" pitchFamily="50" charset="-128"/>
              </a:rPr>
              <a:t>独立行政法人日本貿易振興機構</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JETRO)HP</a:t>
            </a:r>
            <a:r>
              <a:rPr kumimoji="1" lang="ja-JP" altLang="en-US" sz="1050" dirty="0">
                <a:latin typeface="BIZ UDPゴシック" panose="020B0400000000000000" pitchFamily="50" charset="-128"/>
                <a:ea typeface="BIZ UDPゴシック" panose="020B0400000000000000" pitchFamily="50" charset="-128"/>
              </a:rPr>
              <a:t>より</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E11A1883-9DEA-4AE7-88B9-32CEE0C29ECD}"/>
              </a:ext>
            </a:extLst>
          </p:cNvPr>
          <p:cNvSpPr>
            <a:spLocks noGrp="1"/>
          </p:cNvSpPr>
          <p:nvPr>
            <p:ph type="sldNum" sz="quarter" idx="12"/>
          </p:nvPr>
        </p:nvSpPr>
        <p:spPr>
          <a:xfrm>
            <a:off x="9350787" y="6182876"/>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40</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87292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A2945EE-4FC1-4BFA-AE06-8C28C148FE14}"/>
              </a:ext>
            </a:extLst>
          </p:cNvPr>
          <p:cNvSpPr>
            <a:spLocks noGrp="1"/>
          </p:cNvSpPr>
          <p:nvPr>
            <p:ph type="title"/>
          </p:nvPr>
        </p:nvSpPr>
        <p:spPr>
          <a:xfrm>
            <a:off x="1083470" y="609600"/>
            <a:ext cx="6984793" cy="934384"/>
          </a:xfrm>
        </p:spPr>
        <p:txBody>
          <a:bodyPr>
            <a:normAutofit/>
          </a:bodyPr>
          <a:lstStyle/>
          <a:p>
            <a:r>
              <a:rPr lang="ja-JP" altLang="en-US" sz="2400" dirty="0">
                <a:latin typeface="BIZ UDPゴシック" panose="020B0400000000000000" pitchFamily="50" charset="-128"/>
                <a:ea typeface="BIZ UDPゴシック" panose="020B0400000000000000" pitchFamily="50" charset="-128"/>
              </a:rPr>
              <a:t>（参考）府内市町村の規制権限に関する状況</a:t>
            </a:r>
          </a:p>
        </p:txBody>
      </p:sp>
      <p:sp>
        <p:nvSpPr>
          <p:cNvPr id="13" name="Isosceles Triangle 12">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テキスト ボックス 7">
            <a:extLst>
              <a:ext uri="{FF2B5EF4-FFF2-40B4-BE49-F238E27FC236}">
                <a16:creationId xmlns:a16="http://schemas.microsoft.com/office/drawing/2014/main" id="{3310079B-FCFA-40BE-819E-3E0DD0842F65}"/>
              </a:ext>
            </a:extLst>
          </p:cNvPr>
          <p:cNvSpPr txBox="1"/>
          <p:nvPr/>
        </p:nvSpPr>
        <p:spPr>
          <a:xfrm>
            <a:off x="958332" y="1305909"/>
            <a:ext cx="7989335" cy="923330"/>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　令和２年度時点で府内</a:t>
            </a:r>
            <a:r>
              <a:rPr kumimoji="1" lang="en-US" altLang="ja-JP" dirty="0">
                <a:latin typeface="BIZ UDPゴシック" panose="020B0400000000000000" pitchFamily="50" charset="-128"/>
                <a:ea typeface="BIZ UDPゴシック" panose="020B0400000000000000" pitchFamily="50" charset="-128"/>
              </a:rPr>
              <a:t>43</a:t>
            </a:r>
            <a:r>
              <a:rPr kumimoji="1" lang="ja-JP" altLang="en-US" dirty="0">
                <a:latin typeface="BIZ UDPゴシック" panose="020B0400000000000000" pitchFamily="50" charset="-128"/>
                <a:ea typeface="BIZ UDPゴシック" panose="020B0400000000000000" pitchFamily="50" charset="-128"/>
              </a:rPr>
              <a:t>市町村のうち大気汚染関連（</a:t>
            </a:r>
            <a:r>
              <a:rPr kumimoji="1" lang="en-US" altLang="ja-JP" dirty="0">
                <a:latin typeface="BIZ UDPゴシック" panose="020B0400000000000000" pitchFamily="50" charset="-128"/>
                <a:ea typeface="BIZ UDPゴシック" panose="020B0400000000000000" pitchFamily="50" charset="-128"/>
              </a:rPr>
              <a:t>VOC</a:t>
            </a:r>
            <a:r>
              <a:rPr kumimoji="1" lang="ja-JP" altLang="en-US" dirty="0">
                <a:latin typeface="BIZ UDPゴシック" panose="020B0400000000000000" pitchFamily="50" charset="-128"/>
                <a:ea typeface="BIZ UDPゴシック" panose="020B0400000000000000" pitchFamily="50" charset="-128"/>
              </a:rPr>
              <a:t>規制）に関して</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〇　府が直接規制を行う市町は</a:t>
            </a:r>
            <a:r>
              <a:rPr kumimoji="1" lang="en-US" altLang="ja-JP" dirty="0">
                <a:latin typeface="BIZ UDPゴシック" panose="020B0400000000000000" pitchFamily="50" charset="-128"/>
                <a:ea typeface="BIZ UDPゴシック" panose="020B0400000000000000" pitchFamily="50" charset="-128"/>
              </a:rPr>
              <a:t>16</a:t>
            </a:r>
            <a:r>
              <a:rPr kumimoji="1" lang="ja-JP" altLang="en-US" dirty="0">
                <a:latin typeface="BIZ UDPゴシック" panose="020B0400000000000000" pitchFamily="50" charset="-128"/>
                <a:ea typeface="BIZ UDPゴシック" panose="020B0400000000000000" pitchFamily="50" charset="-128"/>
              </a:rPr>
              <a:t>市町</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〇　法や府条例で市町村が規制権限を有するものは</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市町村　　である。</a:t>
            </a:r>
          </a:p>
        </p:txBody>
      </p:sp>
      <p:graphicFrame>
        <p:nvGraphicFramePr>
          <p:cNvPr id="12" name="表 11">
            <a:extLst>
              <a:ext uri="{FF2B5EF4-FFF2-40B4-BE49-F238E27FC236}">
                <a16:creationId xmlns:a16="http://schemas.microsoft.com/office/drawing/2014/main" id="{A5160122-B571-4756-A56B-438637EF37A6}"/>
              </a:ext>
            </a:extLst>
          </p:cNvPr>
          <p:cNvGraphicFramePr>
            <a:graphicFrameLocks noGrp="1"/>
          </p:cNvGraphicFramePr>
          <p:nvPr>
            <p:extLst>
              <p:ext uri="{D42A27DB-BD31-4B8C-83A1-F6EECF244321}">
                <p14:modId xmlns:p14="http://schemas.microsoft.com/office/powerpoint/2010/main" val="272966776"/>
              </p:ext>
            </p:extLst>
          </p:nvPr>
        </p:nvGraphicFramePr>
        <p:xfrm>
          <a:off x="1181519" y="2561342"/>
          <a:ext cx="7766148" cy="4104001"/>
        </p:xfrm>
        <a:graphic>
          <a:graphicData uri="http://schemas.openxmlformats.org/drawingml/2006/table">
            <a:tbl>
              <a:tblPr firstRow="1" firstCol="1" bandRow="1">
                <a:tableStyleId>{5C22544A-7EE6-4342-B048-85BDC9FD1C3A}</a:tableStyleId>
              </a:tblPr>
              <a:tblGrid>
                <a:gridCol w="2096091">
                  <a:extLst>
                    <a:ext uri="{9D8B030D-6E8A-4147-A177-3AD203B41FA5}">
                      <a16:colId xmlns:a16="http://schemas.microsoft.com/office/drawing/2014/main" val="3835309856"/>
                    </a:ext>
                  </a:extLst>
                </a:gridCol>
                <a:gridCol w="4611885">
                  <a:extLst>
                    <a:ext uri="{9D8B030D-6E8A-4147-A177-3AD203B41FA5}">
                      <a16:colId xmlns:a16="http://schemas.microsoft.com/office/drawing/2014/main" val="2911551775"/>
                    </a:ext>
                  </a:extLst>
                </a:gridCol>
                <a:gridCol w="455827">
                  <a:extLst>
                    <a:ext uri="{9D8B030D-6E8A-4147-A177-3AD203B41FA5}">
                      <a16:colId xmlns:a16="http://schemas.microsoft.com/office/drawing/2014/main" val="1888701746"/>
                    </a:ext>
                  </a:extLst>
                </a:gridCol>
                <a:gridCol w="602345">
                  <a:extLst>
                    <a:ext uri="{9D8B030D-6E8A-4147-A177-3AD203B41FA5}">
                      <a16:colId xmlns:a16="http://schemas.microsoft.com/office/drawing/2014/main" val="3877618380"/>
                    </a:ext>
                  </a:extLst>
                </a:gridCol>
              </a:tblGrid>
              <a:tr h="511057">
                <a:tc>
                  <a:txBody>
                    <a:bodyPr/>
                    <a:lstStyle/>
                    <a:p>
                      <a:pPr algn="l">
                        <a:lnSpc>
                          <a:spcPct val="150000"/>
                        </a:lnSpc>
                        <a:spcAft>
                          <a:spcPts val="0"/>
                        </a:spcAft>
                      </a:pPr>
                      <a:r>
                        <a:rPr lang="en-US" sz="1400" kern="100" dirty="0">
                          <a:solidFill>
                            <a:schemeClr val="tx1"/>
                          </a:solidFill>
                          <a:effectLst/>
                          <a:latin typeface="BIZ UDPゴシック" panose="020B0400000000000000" pitchFamily="50" charset="-128"/>
                          <a:ea typeface="BIZ UDPゴシック" panose="020B0400000000000000" pitchFamily="50" charset="-128"/>
                        </a:rPr>
                        <a:t> </a:t>
                      </a:r>
                      <a:endPar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ja-JP" sz="1400" kern="100" dirty="0">
                          <a:solidFill>
                            <a:schemeClr val="tx1"/>
                          </a:solidFill>
                          <a:effectLst/>
                          <a:latin typeface="BIZ UDPゴシック" panose="020B0400000000000000" pitchFamily="50" charset="-128"/>
                          <a:ea typeface="BIZ UDPゴシック" panose="020B0400000000000000" pitchFamily="50" charset="-128"/>
                        </a:rPr>
                        <a:t>市町村</a:t>
                      </a:r>
                      <a:endPar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gridSpan="2">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ja-JP" altLang="en-US"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数</a:t>
                      </a:r>
                      <a:endParaRPr lang="ja-JP" alt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hMerge="1">
                  <a:txBody>
                    <a:bodyPr/>
                    <a:lstStyle/>
                    <a:p>
                      <a:pPr algn="ctr">
                        <a:lnSpc>
                          <a:spcPct val="100000"/>
                        </a:lnSpc>
                        <a:spcAft>
                          <a:spcPts val="0"/>
                        </a:spcAft>
                      </a:pP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769368805"/>
                  </a:ext>
                </a:extLst>
              </a:tr>
              <a:tr h="1071446">
                <a:tc>
                  <a:txBody>
                    <a:bodyPr/>
                    <a:lstStyle/>
                    <a:p>
                      <a:pPr algn="l">
                        <a:lnSpc>
                          <a:spcPct val="150000"/>
                        </a:lnSpc>
                        <a:spcAft>
                          <a:spcPts val="0"/>
                        </a:spcAft>
                      </a:pPr>
                      <a:r>
                        <a:rPr lang="ja-JP" altLang="en-US"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府が直接規制指導等を行っている自治体</a:t>
                      </a:r>
                      <a:endParaRPr lang="en-US" alt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50000"/>
                        </a:lnSpc>
                        <a:spcAft>
                          <a:spcPts val="0"/>
                        </a:spcAft>
                      </a:pPr>
                      <a:r>
                        <a:rPr lang="ja-JP" altLang="en-US"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（府所管市町）</a:t>
                      </a:r>
                      <a:endParaRPr lang="en-US" alt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ct val="150000"/>
                        </a:lnSpc>
                        <a:spcAft>
                          <a:spcPts val="0"/>
                        </a:spcAft>
                      </a:pPr>
                      <a:r>
                        <a:rPr lang="ja-JP" altLang="en-US"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守口市、大東市、和泉市、柏原市、羽曳野市、</a:t>
                      </a:r>
                      <a:endParaRPr lang="en-US" alt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50000"/>
                        </a:lnSpc>
                        <a:spcAft>
                          <a:spcPts val="0"/>
                        </a:spcAft>
                      </a:pPr>
                      <a:r>
                        <a:rPr lang="ja-JP" altLang="en-US"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門真市、摂津市、高石市、藤井寺市、泉南市、</a:t>
                      </a:r>
                      <a:endParaRPr lang="en-US" alt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50000"/>
                        </a:lnSpc>
                        <a:spcAft>
                          <a:spcPts val="0"/>
                        </a:spcAft>
                      </a:pPr>
                      <a:r>
                        <a:rPr lang="ja-JP" altLang="en-US"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四條畷市、交野市、島本町、熊取町、田尻町、岬町</a:t>
                      </a:r>
                      <a:endPar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n-US" alt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16</a:t>
                      </a:r>
                      <a:endPar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hMerge="1">
                  <a:txBody>
                    <a:bodyPr/>
                    <a:lstStyle/>
                    <a:p>
                      <a:pPr algn="ctr">
                        <a:lnSpc>
                          <a:spcPct val="100000"/>
                        </a:lnSpc>
                        <a:spcAft>
                          <a:spcPts val="0"/>
                        </a:spcAft>
                      </a:pP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03178129"/>
                  </a:ext>
                </a:extLst>
              </a:tr>
              <a:tr h="1071446">
                <a:tc>
                  <a:txBody>
                    <a:bodyPr/>
                    <a:lstStyle/>
                    <a:p>
                      <a:pPr algn="l">
                        <a:lnSpc>
                          <a:spcPct val="150000"/>
                        </a:lnSpc>
                        <a:spcAft>
                          <a:spcPts val="0"/>
                        </a:spcAft>
                      </a:pPr>
                      <a:r>
                        <a:rPr lang="ja-JP" altLang="en-US"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大気汚染防止法で</a:t>
                      </a:r>
                      <a:endParaRPr lang="en-US" alt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50000"/>
                        </a:lnSpc>
                        <a:spcAft>
                          <a:spcPts val="0"/>
                        </a:spcAft>
                      </a:pPr>
                      <a:r>
                        <a:rPr lang="ja-JP" altLang="en-US"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権限を有する自治体</a:t>
                      </a:r>
                      <a:endParaRPr lang="en-US" alt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50000"/>
                        </a:lnSpc>
                        <a:spcAft>
                          <a:spcPts val="0"/>
                        </a:spcAft>
                      </a:pPr>
                      <a:r>
                        <a:rPr lang="en-US" alt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指定市・中核市）</a:t>
                      </a:r>
                      <a:endParaRPr lang="en-US" alt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ct val="150000"/>
                        </a:lnSpc>
                        <a:spcAft>
                          <a:spcPts val="0"/>
                        </a:spcAft>
                      </a:pPr>
                      <a:r>
                        <a:rPr lang="ja-JP" sz="1400" u="none" kern="100" dirty="0">
                          <a:solidFill>
                            <a:schemeClr val="tx1"/>
                          </a:solidFill>
                          <a:effectLst/>
                          <a:latin typeface="BIZ UDPゴシック" panose="020B0400000000000000" pitchFamily="50" charset="-128"/>
                          <a:ea typeface="BIZ UDPゴシック" panose="020B0400000000000000" pitchFamily="50" charset="-128"/>
                        </a:rPr>
                        <a:t>大阪市、堺市、豊中市、吹田市、高槻市、</a:t>
                      </a:r>
                      <a:endParaRPr lang="en-US" altLang="ja-JP" sz="1400" u="none" kern="100" dirty="0">
                        <a:solidFill>
                          <a:schemeClr val="tx1"/>
                        </a:solidFill>
                        <a:effectLst/>
                        <a:latin typeface="BIZ UDPゴシック" panose="020B0400000000000000" pitchFamily="50" charset="-128"/>
                        <a:ea typeface="BIZ UDPゴシック" panose="020B0400000000000000" pitchFamily="50" charset="-128"/>
                      </a:endParaRPr>
                    </a:p>
                    <a:p>
                      <a:pPr algn="l">
                        <a:lnSpc>
                          <a:spcPct val="150000"/>
                        </a:lnSpc>
                        <a:spcAft>
                          <a:spcPts val="0"/>
                        </a:spcAft>
                      </a:pPr>
                      <a:r>
                        <a:rPr lang="ja-JP" sz="1400" u="none" kern="100" dirty="0">
                          <a:solidFill>
                            <a:schemeClr val="tx1"/>
                          </a:solidFill>
                          <a:effectLst/>
                          <a:latin typeface="BIZ UDPゴシック" panose="020B0400000000000000" pitchFamily="50" charset="-128"/>
                          <a:ea typeface="BIZ UDPゴシック" panose="020B0400000000000000" pitchFamily="50" charset="-128"/>
                        </a:rPr>
                        <a:t>枚方市、</a:t>
                      </a:r>
                      <a:r>
                        <a:rPr lang="ja-JP" altLang="en-US" sz="1400" u="none" kern="100" dirty="0">
                          <a:solidFill>
                            <a:schemeClr val="tx1"/>
                          </a:solidFill>
                          <a:effectLst/>
                          <a:latin typeface="BIZ UDPゴシック" panose="020B0400000000000000" pitchFamily="50" charset="-128"/>
                          <a:ea typeface="BIZ UDPゴシック" panose="020B0400000000000000" pitchFamily="50" charset="-128"/>
                        </a:rPr>
                        <a:t>八尾市、</a:t>
                      </a:r>
                      <a:r>
                        <a:rPr lang="ja-JP" altLang="ja-JP" sz="1400" u="none" kern="100" dirty="0">
                          <a:solidFill>
                            <a:schemeClr val="tx1"/>
                          </a:solidFill>
                          <a:effectLst/>
                          <a:latin typeface="BIZ UDPゴシック" panose="020B0400000000000000" pitchFamily="50" charset="-128"/>
                          <a:ea typeface="BIZ UDPゴシック" panose="020B0400000000000000" pitchFamily="50" charset="-128"/>
                        </a:rPr>
                        <a:t>寝屋川市、</a:t>
                      </a:r>
                      <a:r>
                        <a:rPr lang="ja-JP" sz="1400" u="none" kern="100" dirty="0">
                          <a:solidFill>
                            <a:schemeClr val="tx1"/>
                          </a:solidFill>
                          <a:effectLst/>
                          <a:latin typeface="BIZ UDPゴシック" panose="020B0400000000000000" pitchFamily="50" charset="-128"/>
                          <a:ea typeface="BIZ UDPゴシック" panose="020B0400000000000000" pitchFamily="50" charset="-128"/>
                        </a:rPr>
                        <a:t>東大阪市</a:t>
                      </a:r>
                      <a:endPar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9</a:t>
                      </a:r>
                      <a:endPar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alt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27</a:t>
                      </a:r>
                      <a:endPar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8823659"/>
                  </a:ext>
                </a:extLst>
              </a:tr>
              <a:tr h="1450052">
                <a:tc>
                  <a:txBody>
                    <a:bodyPr/>
                    <a:lstStyle/>
                    <a:p>
                      <a:pPr algn="l">
                        <a:lnSpc>
                          <a:spcPct val="150000"/>
                        </a:lnSpc>
                        <a:spcAft>
                          <a:spcPts val="0"/>
                        </a:spcAft>
                      </a:pPr>
                      <a:r>
                        <a:rPr lang="ja-JP" altLang="en-US"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府条例で権限を移譲している自治体</a:t>
                      </a:r>
                      <a:endPar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ct val="150000"/>
                        </a:lnSpc>
                        <a:spcAft>
                          <a:spcPts val="0"/>
                        </a:spcAft>
                      </a:pPr>
                      <a:r>
                        <a:rPr lang="ja-JP" altLang="en-US" sz="1400" kern="100" dirty="0">
                          <a:solidFill>
                            <a:schemeClr val="tx1"/>
                          </a:solidFill>
                          <a:effectLst/>
                          <a:latin typeface="BIZ UDPゴシック" panose="020B0400000000000000" pitchFamily="50" charset="-128"/>
                          <a:ea typeface="BIZ UDPゴシック" panose="020B0400000000000000" pitchFamily="50" charset="-128"/>
                        </a:rPr>
                        <a:t>岸和田市、</a:t>
                      </a:r>
                      <a:r>
                        <a:rPr lang="ja-JP" altLang="ja-JP" sz="1400" kern="100" dirty="0">
                          <a:solidFill>
                            <a:schemeClr val="tx1"/>
                          </a:solidFill>
                          <a:effectLst/>
                          <a:latin typeface="BIZ UDPゴシック" panose="020B0400000000000000" pitchFamily="50" charset="-128"/>
                          <a:ea typeface="BIZ UDPゴシック" panose="020B0400000000000000" pitchFamily="50" charset="-128"/>
                        </a:rPr>
                        <a:t>池田市、泉大津市、貝塚市、</a:t>
                      </a:r>
                      <a:r>
                        <a:rPr lang="ja-JP" altLang="en-US" sz="1400" kern="100" dirty="0">
                          <a:solidFill>
                            <a:schemeClr val="tx1"/>
                          </a:solidFill>
                          <a:effectLst/>
                          <a:latin typeface="BIZ UDPゴシック" panose="020B0400000000000000" pitchFamily="50" charset="-128"/>
                          <a:ea typeface="BIZ UDPゴシック" panose="020B0400000000000000" pitchFamily="50" charset="-128"/>
                        </a:rPr>
                        <a:t>茨木市、</a:t>
                      </a:r>
                      <a:endParaRPr lang="en-US" altLang="ja-JP" sz="1400" kern="100" dirty="0">
                        <a:solidFill>
                          <a:schemeClr val="tx1"/>
                        </a:solidFill>
                        <a:effectLst/>
                        <a:latin typeface="BIZ UDPゴシック" panose="020B0400000000000000" pitchFamily="50" charset="-128"/>
                        <a:ea typeface="BIZ UDPゴシック" panose="020B0400000000000000" pitchFamily="50" charset="-128"/>
                      </a:endParaRPr>
                    </a:p>
                    <a:p>
                      <a:pPr algn="l">
                        <a:lnSpc>
                          <a:spcPct val="150000"/>
                        </a:lnSpc>
                        <a:spcAft>
                          <a:spcPts val="0"/>
                        </a:spcAft>
                      </a:pPr>
                      <a:r>
                        <a:rPr lang="ja-JP" altLang="en-US" sz="1400" kern="100" dirty="0">
                          <a:solidFill>
                            <a:schemeClr val="tx1"/>
                          </a:solidFill>
                          <a:effectLst/>
                          <a:latin typeface="BIZ UDPゴシック" panose="020B0400000000000000" pitchFamily="50" charset="-128"/>
                          <a:ea typeface="BIZ UDPゴシック" panose="020B0400000000000000" pitchFamily="50" charset="-128"/>
                        </a:rPr>
                        <a:t>泉佐野市、</a:t>
                      </a:r>
                      <a:r>
                        <a:rPr lang="ja-JP" altLang="ja-JP" sz="1400" kern="100" dirty="0">
                          <a:solidFill>
                            <a:schemeClr val="tx1"/>
                          </a:solidFill>
                          <a:effectLst/>
                          <a:latin typeface="BIZ UDPゴシック" panose="020B0400000000000000" pitchFamily="50" charset="-128"/>
                          <a:ea typeface="BIZ UDPゴシック" panose="020B0400000000000000" pitchFamily="50" charset="-128"/>
                        </a:rPr>
                        <a:t>富田林市、河内長野市、松原市、</a:t>
                      </a:r>
                      <a:endParaRPr lang="en-US" altLang="ja-JP" sz="1400" kern="100" dirty="0">
                        <a:solidFill>
                          <a:schemeClr val="tx1"/>
                        </a:solidFill>
                        <a:effectLst/>
                        <a:latin typeface="BIZ UDPゴシック" panose="020B0400000000000000" pitchFamily="50" charset="-128"/>
                        <a:ea typeface="BIZ UDPゴシック" panose="020B0400000000000000" pitchFamily="50" charset="-128"/>
                      </a:endParaRPr>
                    </a:p>
                    <a:p>
                      <a:pPr algn="l">
                        <a:lnSpc>
                          <a:spcPct val="150000"/>
                        </a:lnSpc>
                        <a:spcAft>
                          <a:spcPts val="0"/>
                        </a:spcAft>
                      </a:pPr>
                      <a:r>
                        <a:rPr lang="ja-JP" altLang="ja-JP" sz="1400" kern="100" dirty="0">
                          <a:solidFill>
                            <a:schemeClr val="tx1"/>
                          </a:solidFill>
                          <a:effectLst/>
                          <a:latin typeface="BIZ UDPゴシック" panose="020B0400000000000000" pitchFamily="50" charset="-128"/>
                          <a:ea typeface="BIZ UDPゴシック" panose="020B0400000000000000" pitchFamily="50" charset="-128"/>
                        </a:rPr>
                        <a:t>箕面市、大阪狭山市、阪南市</a:t>
                      </a:r>
                      <a:r>
                        <a:rPr lang="ja-JP" altLang="en-US" sz="1400" kern="100" dirty="0">
                          <a:solidFill>
                            <a:schemeClr val="tx1"/>
                          </a:solidFill>
                          <a:effectLst/>
                          <a:latin typeface="BIZ UDPゴシック" panose="020B0400000000000000" pitchFamily="50" charset="-128"/>
                          <a:ea typeface="BIZ UDPゴシック" panose="020B0400000000000000" pitchFamily="50" charset="-128"/>
                        </a:rPr>
                        <a:t>、</a:t>
                      </a:r>
                      <a:r>
                        <a:rPr lang="ja-JP" altLang="ja-JP" sz="1400" kern="100" dirty="0">
                          <a:solidFill>
                            <a:schemeClr val="tx1"/>
                          </a:solidFill>
                          <a:effectLst/>
                          <a:latin typeface="BIZ UDPゴシック" panose="020B0400000000000000" pitchFamily="50" charset="-128"/>
                          <a:ea typeface="BIZ UDPゴシック" panose="020B0400000000000000" pitchFamily="50" charset="-128"/>
                        </a:rPr>
                        <a:t>豊能町、能勢町、</a:t>
                      </a:r>
                      <a:endParaRPr lang="en-US" altLang="ja-JP" sz="1400" kern="100" dirty="0">
                        <a:solidFill>
                          <a:schemeClr val="tx1"/>
                        </a:solidFill>
                        <a:effectLst/>
                        <a:latin typeface="BIZ UDPゴシック" panose="020B0400000000000000" pitchFamily="50" charset="-128"/>
                        <a:ea typeface="BIZ UDPゴシック" panose="020B0400000000000000" pitchFamily="50" charset="-128"/>
                      </a:endParaRPr>
                    </a:p>
                    <a:p>
                      <a:pPr algn="l">
                        <a:lnSpc>
                          <a:spcPct val="150000"/>
                        </a:lnSpc>
                        <a:spcAft>
                          <a:spcPts val="0"/>
                        </a:spcAft>
                      </a:pPr>
                      <a:r>
                        <a:rPr lang="ja-JP" altLang="ja-JP" sz="1400" kern="100" dirty="0">
                          <a:solidFill>
                            <a:schemeClr val="tx1"/>
                          </a:solidFill>
                          <a:effectLst/>
                          <a:latin typeface="BIZ UDPゴシック" panose="020B0400000000000000" pitchFamily="50" charset="-128"/>
                          <a:ea typeface="BIZ UDPゴシック" panose="020B0400000000000000" pitchFamily="50" charset="-128"/>
                        </a:rPr>
                        <a:t>忠岡町、太子町、河南町、千早赤阪村</a:t>
                      </a:r>
                      <a:endPar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18</a:t>
                      </a:r>
                      <a:endPar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pPr algn="ctr">
                        <a:lnSpc>
                          <a:spcPct val="100000"/>
                        </a:lnSpc>
                        <a:spcAft>
                          <a:spcPts val="0"/>
                        </a:spcAft>
                      </a:pP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148893803"/>
                  </a:ext>
                </a:extLst>
              </a:tr>
            </a:tbl>
          </a:graphicData>
        </a:graphic>
      </p:graphicFrame>
      <p:sp>
        <p:nvSpPr>
          <p:cNvPr id="4" name="スライド番号プレースホルダー 3">
            <a:extLst>
              <a:ext uri="{FF2B5EF4-FFF2-40B4-BE49-F238E27FC236}">
                <a16:creationId xmlns:a16="http://schemas.microsoft.com/office/drawing/2014/main" id="{3E635A2A-9964-42C1-80DA-9E511EB6DB85}"/>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41</a:t>
            </a:fld>
            <a:endParaRPr lang="en-US">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44206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721CF59-586A-49A5-B17D-CBB17EB9A275}"/>
              </a:ext>
            </a:extLst>
          </p:cNvPr>
          <p:cNvSpPr>
            <a:spLocks noGrp="1"/>
          </p:cNvSpPr>
          <p:nvPr>
            <p:ph type="title"/>
          </p:nvPr>
        </p:nvSpPr>
        <p:spPr>
          <a:xfrm>
            <a:off x="1083470" y="609600"/>
            <a:ext cx="6984793" cy="734351"/>
          </a:xfrm>
        </p:spPr>
        <p:txBody>
          <a:bodyPr>
            <a:normAutofit/>
          </a:bodyPr>
          <a:lstStyle/>
          <a:p>
            <a:r>
              <a:rPr kumimoji="1" lang="ja-JP" altLang="en-US" dirty="0">
                <a:latin typeface="BIZ UDPゴシック" panose="020B0400000000000000" pitchFamily="50" charset="-128"/>
                <a:ea typeface="BIZ UDPゴシック" panose="020B0400000000000000" pitchFamily="50" charset="-128"/>
              </a:rPr>
              <a:t>（参考）他府県の</a:t>
            </a:r>
            <a:r>
              <a:rPr kumimoji="1" lang="en-US" altLang="ja-JP" dirty="0">
                <a:latin typeface="BIZ UDPゴシック" panose="020B0400000000000000" pitchFamily="50" charset="-128"/>
                <a:ea typeface="BIZ UDPゴシック" panose="020B0400000000000000" pitchFamily="50" charset="-128"/>
              </a:rPr>
              <a:t>VOC</a:t>
            </a:r>
            <a:r>
              <a:rPr kumimoji="1" lang="ja-JP" altLang="en-US" dirty="0">
                <a:latin typeface="BIZ UDPゴシック" panose="020B0400000000000000" pitchFamily="50" charset="-128"/>
                <a:ea typeface="BIZ UDPゴシック" panose="020B0400000000000000" pitchFamily="50" charset="-128"/>
              </a:rPr>
              <a:t>規制の状況</a:t>
            </a: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表 5">
            <a:extLst>
              <a:ext uri="{FF2B5EF4-FFF2-40B4-BE49-F238E27FC236}">
                <a16:creationId xmlns:a16="http://schemas.microsoft.com/office/drawing/2014/main" id="{B20932CF-52FA-4758-B938-3CFF6D8E48CF}"/>
              </a:ext>
            </a:extLst>
          </p:cNvPr>
          <p:cNvGraphicFramePr>
            <a:graphicFrameLocks noGrp="1"/>
          </p:cNvGraphicFramePr>
          <p:nvPr>
            <p:ph idx="1"/>
            <p:extLst>
              <p:ext uri="{D42A27DB-BD31-4B8C-83A1-F6EECF244321}">
                <p14:modId xmlns:p14="http://schemas.microsoft.com/office/powerpoint/2010/main" val="3173346720"/>
              </p:ext>
            </p:extLst>
          </p:nvPr>
        </p:nvGraphicFramePr>
        <p:xfrm>
          <a:off x="914400" y="1417320"/>
          <a:ext cx="8318499" cy="47548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488189684"/>
                    </a:ext>
                  </a:extLst>
                </a:gridCol>
                <a:gridCol w="1384300">
                  <a:extLst>
                    <a:ext uri="{9D8B030D-6E8A-4147-A177-3AD203B41FA5}">
                      <a16:colId xmlns:a16="http://schemas.microsoft.com/office/drawing/2014/main" val="3033571856"/>
                    </a:ext>
                  </a:extLst>
                </a:gridCol>
                <a:gridCol w="1231900">
                  <a:extLst>
                    <a:ext uri="{9D8B030D-6E8A-4147-A177-3AD203B41FA5}">
                      <a16:colId xmlns:a16="http://schemas.microsoft.com/office/drawing/2014/main" val="2570799959"/>
                    </a:ext>
                  </a:extLst>
                </a:gridCol>
                <a:gridCol w="1028700">
                  <a:extLst>
                    <a:ext uri="{9D8B030D-6E8A-4147-A177-3AD203B41FA5}">
                      <a16:colId xmlns:a16="http://schemas.microsoft.com/office/drawing/2014/main" val="1066983376"/>
                    </a:ext>
                  </a:extLst>
                </a:gridCol>
                <a:gridCol w="1663700">
                  <a:extLst>
                    <a:ext uri="{9D8B030D-6E8A-4147-A177-3AD203B41FA5}">
                      <a16:colId xmlns:a16="http://schemas.microsoft.com/office/drawing/2014/main" val="3558502718"/>
                    </a:ext>
                  </a:extLst>
                </a:gridCol>
                <a:gridCol w="1143000">
                  <a:extLst>
                    <a:ext uri="{9D8B030D-6E8A-4147-A177-3AD203B41FA5}">
                      <a16:colId xmlns:a16="http://schemas.microsoft.com/office/drawing/2014/main" val="3401243365"/>
                    </a:ext>
                  </a:extLst>
                </a:gridCol>
                <a:gridCol w="1028699">
                  <a:extLst>
                    <a:ext uri="{9D8B030D-6E8A-4147-A177-3AD203B41FA5}">
                      <a16:colId xmlns:a16="http://schemas.microsoft.com/office/drawing/2014/main" val="2956180402"/>
                    </a:ext>
                  </a:extLst>
                </a:gridCol>
              </a:tblGrid>
              <a:tr h="411480">
                <a:tc>
                  <a:txBody>
                    <a:bodyPr/>
                    <a:lstStyle/>
                    <a:p>
                      <a:endParaRPr kumimoji="1" lang="ja-JP" altLang="en-US" sz="1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東京都</a:t>
                      </a:r>
                    </a:p>
                  </a:txBody>
                  <a:tcP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神奈川県</a:t>
                      </a:r>
                    </a:p>
                  </a:txBody>
                  <a:tcP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愛知県</a:t>
                      </a:r>
                    </a:p>
                  </a:txBody>
                  <a:tcP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埼玉県</a:t>
                      </a:r>
                    </a:p>
                  </a:txBody>
                  <a:tcP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三重県</a:t>
                      </a:r>
                    </a:p>
                  </a:txBody>
                  <a:tcP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大分県</a:t>
                      </a:r>
                    </a:p>
                  </a:txBody>
                  <a:tcPr/>
                </a:tc>
                <a:extLst>
                  <a:ext uri="{0D108BD9-81ED-4DB2-BD59-A6C34878D82A}">
                    <a16:rowId xmlns:a16="http://schemas.microsoft.com/office/drawing/2014/main" val="229008981"/>
                  </a:ext>
                </a:extLst>
              </a:tr>
              <a:tr h="660577">
                <a:tc>
                  <a:txBody>
                    <a:bodyPr/>
                    <a:lstStyle/>
                    <a:p>
                      <a:r>
                        <a:rPr kumimoji="1" lang="ja-JP" altLang="en-US" sz="1050" dirty="0">
                          <a:latin typeface="BIZ UDPゴシック" panose="020B0400000000000000" pitchFamily="50" charset="-128"/>
                          <a:ea typeface="BIZ UDPゴシック" panose="020B0400000000000000" pitchFamily="50" charset="-128"/>
                        </a:rPr>
                        <a:t>対象施設</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○貯蔵施設（有機溶剤</a:t>
                      </a:r>
                      <a:r>
                        <a:rPr kumimoji="1" lang="en-US" altLang="ja-JP" sz="1050" dirty="0">
                          <a:latin typeface="BIZ UDPゴシック" panose="020B0400000000000000" pitchFamily="50" charset="-128"/>
                          <a:ea typeface="BIZ UDPゴシック" panose="020B0400000000000000" pitchFamily="50" charset="-128"/>
                        </a:rPr>
                        <a:t>5kl</a:t>
                      </a:r>
                      <a:r>
                        <a:rPr kumimoji="1" lang="ja-JP" altLang="en-US" sz="1050" dirty="0">
                          <a:latin typeface="BIZ UDPゴシック" panose="020B0400000000000000" pitchFamily="50" charset="-128"/>
                          <a:ea typeface="BIZ UDPゴシック" panose="020B0400000000000000" pitchFamily="50" charset="-128"/>
                        </a:rPr>
                        <a:t>以上、燃料用揮発油</a:t>
                      </a:r>
                      <a:r>
                        <a:rPr kumimoji="1" lang="en-US" altLang="ja-JP" sz="1050" dirty="0">
                          <a:latin typeface="BIZ UDPゴシック" panose="020B0400000000000000" pitchFamily="50" charset="-128"/>
                          <a:ea typeface="BIZ UDPゴシック" panose="020B0400000000000000" pitchFamily="50" charset="-128"/>
                        </a:rPr>
                        <a:t>5kl</a:t>
                      </a:r>
                      <a:r>
                        <a:rPr kumimoji="1" lang="ja-JP" altLang="en-US" sz="1050" dirty="0">
                          <a:latin typeface="BIZ UDPゴシック" panose="020B0400000000000000" pitchFamily="50" charset="-128"/>
                          <a:ea typeface="BIZ UDPゴシック" panose="020B0400000000000000" pitchFamily="50" charset="-128"/>
                        </a:rPr>
                        <a:t>以上、燃料用揮発油・灯油・軽油のすべての合計</a:t>
                      </a:r>
                      <a:r>
                        <a:rPr kumimoji="1" lang="en-US" altLang="ja-JP" sz="1050" dirty="0">
                          <a:latin typeface="BIZ UDPゴシック" panose="020B0400000000000000" pitchFamily="50" charset="-128"/>
                          <a:ea typeface="BIZ UDPゴシック" panose="020B0400000000000000" pitchFamily="50" charset="-128"/>
                        </a:rPr>
                        <a:t>50kl</a:t>
                      </a:r>
                      <a:r>
                        <a:rPr kumimoji="1" lang="ja-JP" altLang="en-US" sz="1050" dirty="0">
                          <a:latin typeface="BIZ UDPゴシック" panose="020B0400000000000000" pitchFamily="50" charset="-128"/>
                          <a:ea typeface="BIZ UDPゴシック" panose="020B0400000000000000" pitchFamily="50" charset="-128"/>
                        </a:rPr>
                        <a:t>以上）</a:t>
                      </a:r>
                    </a:p>
                    <a:p>
                      <a:r>
                        <a:rPr kumimoji="1" lang="ja-JP" altLang="en-US" sz="1050" dirty="0">
                          <a:latin typeface="BIZ UDPゴシック" panose="020B0400000000000000" pitchFamily="50" charset="-128"/>
                          <a:ea typeface="BIZ UDPゴシック" panose="020B0400000000000000" pitchFamily="50" charset="-128"/>
                        </a:rPr>
                        <a:t>○出荷施設（燃料用揮発油</a:t>
                      </a:r>
                      <a:r>
                        <a:rPr kumimoji="1" lang="en-US" altLang="ja-JP" sz="1050" dirty="0">
                          <a:latin typeface="BIZ UDPゴシック" panose="020B0400000000000000" pitchFamily="50" charset="-128"/>
                          <a:ea typeface="BIZ UDPゴシック" panose="020B0400000000000000" pitchFamily="50" charset="-128"/>
                        </a:rPr>
                        <a:t>50kl</a:t>
                      </a:r>
                      <a:r>
                        <a:rPr kumimoji="1" lang="ja-JP" altLang="en-US" sz="1050" dirty="0">
                          <a:latin typeface="BIZ UDPゴシック" panose="020B0400000000000000" pitchFamily="50" charset="-128"/>
                          <a:ea typeface="BIZ UDPゴシック" panose="020B0400000000000000" pitchFamily="50" charset="-128"/>
                        </a:rPr>
                        <a:t>以上）</a:t>
                      </a:r>
                    </a:p>
                    <a:p>
                      <a:r>
                        <a:rPr kumimoji="1" lang="ja-JP" altLang="en-US" sz="1050" dirty="0">
                          <a:latin typeface="BIZ UDPゴシック" panose="020B0400000000000000" pitchFamily="50" charset="-128"/>
                          <a:ea typeface="BIZ UDPゴシック" panose="020B0400000000000000" pitchFamily="50" charset="-128"/>
                        </a:rPr>
                        <a:t>〇有害ガス取扱施設（印刷・製本工場、塗料・染料・絵具吹付け工場、ドライクリーニング工場、ガソリンスタンド等）</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次の施設に搬入するタンクローリー車・貯蔵施設</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容量が</a:t>
                      </a:r>
                      <a:r>
                        <a:rPr kumimoji="1" lang="en-US" altLang="ja-JP" sz="1050" dirty="0">
                          <a:latin typeface="BIZ UDPゴシック" panose="020B0400000000000000" pitchFamily="50" charset="-128"/>
                          <a:ea typeface="BIZ UDPゴシック" panose="020B0400000000000000" pitchFamily="50" charset="-128"/>
                        </a:rPr>
                        <a:t>1,000kl</a:t>
                      </a:r>
                      <a:r>
                        <a:rPr kumimoji="1" lang="ja-JP" altLang="en-US" sz="1050" dirty="0">
                          <a:latin typeface="BIZ UDPゴシック" panose="020B0400000000000000" pitchFamily="50" charset="-128"/>
                          <a:ea typeface="BIZ UDPゴシック" panose="020B0400000000000000" pitchFamily="50" charset="-128"/>
                        </a:rPr>
                        <a:t>以上</a:t>
                      </a:r>
                      <a:r>
                        <a:rPr kumimoji="1" lang="en-US" altLang="ja-JP" sz="1050" dirty="0">
                          <a:latin typeface="BIZ UDPゴシック" panose="020B0400000000000000" pitchFamily="50" charset="-128"/>
                          <a:ea typeface="BIZ UDPゴシック" panose="020B0400000000000000" pitchFamily="50" charset="-128"/>
                        </a:rPr>
                        <a:t>)</a:t>
                      </a:r>
                    </a:p>
                    <a:p>
                      <a:r>
                        <a:rPr kumimoji="1" lang="ja-JP" altLang="en-US" sz="1050" dirty="0">
                          <a:latin typeface="BIZ UDPゴシック" panose="020B0400000000000000" pitchFamily="50" charset="-128"/>
                          <a:ea typeface="BIZ UDPゴシック" panose="020B0400000000000000" pitchFamily="50" charset="-128"/>
                        </a:rPr>
                        <a:t>・出荷施</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揮発油をタンク車、タンクローリーに給油する油槽所又は製油所に設置される施設で貯蔵容量が</a:t>
                      </a:r>
                      <a:r>
                        <a:rPr kumimoji="1" lang="en-US" altLang="ja-JP" sz="1050" dirty="0">
                          <a:latin typeface="BIZ UDPゴシック" panose="020B0400000000000000" pitchFamily="50" charset="-128"/>
                          <a:ea typeface="BIZ UDPゴシック" panose="020B0400000000000000" pitchFamily="50" charset="-128"/>
                        </a:rPr>
                        <a:t>1,000kl</a:t>
                      </a:r>
                      <a:r>
                        <a:rPr kumimoji="1" lang="ja-JP" altLang="en-US" sz="1050" dirty="0">
                          <a:latin typeface="BIZ UDPゴシック" panose="020B0400000000000000" pitchFamily="50" charset="-128"/>
                          <a:ea typeface="BIZ UDPゴシック" panose="020B0400000000000000" pitchFamily="50" charset="-128"/>
                        </a:rPr>
                        <a:t>以上</a:t>
                      </a:r>
                      <a:r>
                        <a:rPr kumimoji="1" lang="en-US" altLang="ja-JP" sz="1050" dirty="0">
                          <a:latin typeface="BIZ UDPゴシック" panose="020B0400000000000000" pitchFamily="50" charset="-128"/>
                          <a:ea typeface="BIZ UDPゴシック" panose="020B0400000000000000" pitchFamily="50" charset="-128"/>
                        </a:rPr>
                        <a:t>)</a:t>
                      </a:r>
                    </a:p>
                    <a:p>
                      <a:r>
                        <a:rPr kumimoji="1" lang="ja-JP" altLang="en-US" sz="1050" dirty="0">
                          <a:latin typeface="BIZ UDPゴシック" panose="020B0400000000000000" pitchFamily="50" charset="-128"/>
                          <a:ea typeface="BIZ UDPゴシック" panose="020B0400000000000000" pitchFamily="50" charset="-128"/>
                        </a:rPr>
                        <a:t>・給油施設</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貯蔵容量の合計が</a:t>
                      </a:r>
                      <a:r>
                        <a:rPr kumimoji="1" lang="en-US" altLang="ja-JP" sz="1050" dirty="0">
                          <a:latin typeface="BIZ UDPゴシック" panose="020B0400000000000000" pitchFamily="50" charset="-128"/>
                          <a:ea typeface="BIZ UDPゴシック" panose="020B0400000000000000" pitchFamily="50" charset="-128"/>
                        </a:rPr>
                        <a:t>30kl</a:t>
                      </a:r>
                      <a:r>
                        <a:rPr kumimoji="1" lang="ja-JP" altLang="en-US" sz="1050" dirty="0">
                          <a:latin typeface="BIZ UDPゴシック" panose="020B0400000000000000" pitchFamily="50" charset="-128"/>
                          <a:ea typeface="BIZ UDPゴシック" panose="020B0400000000000000" pitchFamily="50" charset="-128"/>
                        </a:rPr>
                        <a:t>以上</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○貯蔵施設（</a:t>
                      </a:r>
                      <a:r>
                        <a:rPr kumimoji="1" lang="en-US" altLang="ja-JP" sz="1050" dirty="0">
                          <a:latin typeface="BIZ UDPゴシック" panose="020B0400000000000000" pitchFamily="50" charset="-128"/>
                          <a:ea typeface="BIZ UDPゴシック" panose="020B0400000000000000" pitchFamily="50" charset="-128"/>
                        </a:rPr>
                        <a:t>1,000kl</a:t>
                      </a:r>
                      <a:r>
                        <a:rPr kumimoji="1" lang="ja-JP" altLang="en-US" sz="1050" dirty="0">
                          <a:latin typeface="BIZ UDPゴシック" panose="020B0400000000000000" pitchFamily="50" charset="-128"/>
                          <a:ea typeface="BIZ UDPゴシック" panose="020B0400000000000000" pitchFamily="50" charset="-128"/>
                        </a:rPr>
                        <a:t>以上）</a:t>
                      </a:r>
                    </a:p>
                    <a:p>
                      <a:r>
                        <a:rPr kumimoji="1" lang="ja-JP" altLang="en-US" sz="1050" dirty="0">
                          <a:latin typeface="BIZ UDPゴシック" panose="020B0400000000000000" pitchFamily="50" charset="-128"/>
                          <a:ea typeface="BIZ UDPゴシック" panose="020B0400000000000000" pitchFamily="50" charset="-128"/>
                        </a:rPr>
                        <a:t>○ガソリンスタンドに設置</a:t>
                      </a:r>
                    </a:p>
                    <a:p>
                      <a:r>
                        <a:rPr kumimoji="1" lang="ja-JP" altLang="en-US" sz="1050" dirty="0">
                          <a:latin typeface="BIZ UDPゴシック" panose="020B0400000000000000" pitchFamily="50" charset="-128"/>
                          <a:ea typeface="BIZ UDPゴシック" panose="020B0400000000000000" pitchFamily="50" charset="-128"/>
                        </a:rPr>
                        <a:t>されるガソリンの貯蔵施設</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貯蔵能力の合計</a:t>
                      </a:r>
                      <a:r>
                        <a:rPr kumimoji="1" lang="en-US" altLang="ja-JP" sz="1050" dirty="0">
                          <a:latin typeface="BIZ UDPゴシック" panose="020B0400000000000000" pitchFamily="50" charset="-128"/>
                          <a:ea typeface="BIZ UDPゴシック" panose="020B0400000000000000" pitchFamily="50" charset="-128"/>
                        </a:rPr>
                        <a:t>40kl</a:t>
                      </a:r>
                      <a:r>
                        <a:rPr kumimoji="1" lang="ja-JP" altLang="en-US" sz="1050" dirty="0">
                          <a:latin typeface="BIZ UDPゴシック" panose="020B0400000000000000" pitchFamily="50" charset="-128"/>
                          <a:ea typeface="BIZ UDPゴシック" panose="020B0400000000000000" pitchFamily="50" charset="-128"/>
                        </a:rPr>
                        <a:t>以上</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○貯蔵用屋外タンク</a:t>
                      </a:r>
                      <a:r>
                        <a:rPr kumimoji="1" lang="en-US" altLang="ja-JP" sz="1050" dirty="0">
                          <a:latin typeface="BIZ UDPゴシック" panose="020B0400000000000000" pitchFamily="50" charset="-128"/>
                          <a:ea typeface="BIZ UDPゴシック" panose="020B0400000000000000" pitchFamily="50" charset="-128"/>
                        </a:rPr>
                        <a:t>(500kl</a:t>
                      </a:r>
                      <a:r>
                        <a:rPr kumimoji="1" lang="ja-JP" altLang="en-US" sz="1050" dirty="0">
                          <a:latin typeface="BIZ UDPゴシック" panose="020B0400000000000000" pitchFamily="50" charset="-128"/>
                          <a:ea typeface="BIZ UDPゴシック" panose="020B0400000000000000" pitchFamily="50" charset="-128"/>
                        </a:rPr>
                        <a:t>以上）</a:t>
                      </a:r>
                    </a:p>
                    <a:p>
                      <a:r>
                        <a:rPr kumimoji="1" lang="ja-JP" altLang="en-US" sz="1050" dirty="0">
                          <a:latin typeface="BIZ UDPゴシック" panose="020B0400000000000000" pitchFamily="50" charset="-128"/>
                          <a:ea typeface="BIZ UDPゴシック" panose="020B0400000000000000" pitchFamily="50" charset="-128"/>
                        </a:rPr>
                        <a:t>○給油用地下タンク</a:t>
                      </a:r>
                      <a:r>
                        <a:rPr kumimoji="1" lang="en-US" altLang="ja-JP" sz="1050" dirty="0">
                          <a:latin typeface="BIZ UDPゴシック" panose="020B0400000000000000" pitchFamily="50" charset="-128"/>
                          <a:ea typeface="BIZ UDPゴシック" panose="020B0400000000000000" pitchFamily="50" charset="-128"/>
                        </a:rPr>
                        <a:t>(27kl</a:t>
                      </a:r>
                      <a:r>
                        <a:rPr kumimoji="1" lang="ja-JP" altLang="en-US" sz="1050" dirty="0">
                          <a:latin typeface="BIZ UDPゴシック" panose="020B0400000000000000" pitchFamily="50" charset="-128"/>
                          <a:ea typeface="BIZ UDPゴシック" panose="020B0400000000000000" pitchFamily="50" charset="-128"/>
                        </a:rPr>
                        <a:t>以上</a:t>
                      </a:r>
                      <a:r>
                        <a:rPr kumimoji="1" lang="en-US" altLang="ja-JP" sz="1050" dirty="0">
                          <a:latin typeface="BIZ UDPゴシック" panose="020B0400000000000000" pitchFamily="50" charset="-128"/>
                          <a:ea typeface="BIZ UDPゴシック" panose="020B0400000000000000" pitchFamily="50" charset="-128"/>
                        </a:rPr>
                        <a:t>)</a:t>
                      </a:r>
                    </a:p>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出荷用ローディングアーム</a:t>
                      </a:r>
                      <a:r>
                        <a:rPr kumimoji="1" lang="en-US" altLang="ja-JP" sz="1050" dirty="0">
                          <a:latin typeface="BIZ UDPゴシック" panose="020B0400000000000000" pitchFamily="50" charset="-128"/>
                          <a:ea typeface="BIZ UDPゴシック" panose="020B0400000000000000" pitchFamily="50" charset="-128"/>
                        </a:rPr>
                        <a:t>(1,000kl</a:t>
                      </a:r>
                      <a:r>
                        <a:rPr kumimoji="1" lang="ja-JP" altLang="en-US" sz="1050" dirty="0">
                          <a:latin typeface="BIZ UDPゴシック" panose="020B0400000000000000" pitchFamily="50" charset="-128"/>
                          <a:ea typeface="BIZ UDPゴシック" panose="020B0400000000000000" pitchFamily="50" charset="-128"/>
                        </a:rPr>
                        <a:t>以上</a:t>
                      </a:r>
                      <a:r>
                        <a:rPr kumimoji="1" lang="en-US" altLang="ja-JP" sz="1050" dirty="0">
                          <a:latin typeface="BIZ UDPゴシック" panose="020B0400000000000000" pitchFamily="50" charset="-128"/>
                          <a:ea typeface="BIZ UDPゴシック" panose="020B0400000000000000" pitchFamily="50" charset="-128"/>
                        </a:rPr>
                        <a:t>)</a:t>
                      </a:r>
                    </a:p>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ドライクリーニング施設</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洗濯機の洗濯定格能力</a:t>
                      </a:r>
                      <a:r>
                        <a:rPr kumimoji="1" lang="en-US" altLang="ja-JP" sz="1050" dirty="0">
                          <a:latin typeface="BIZ UDPゴシック" panose="020B0400000000000000" pitchFamily="50" charset="-128"/>
                          <a:ea typeface="BIZ UDPゴシック" panose="020B0400000000000000" pitchFamily="50" charset="-128"/>
                        </a:rPr>
                        <a:t>23kg</a:t>
                      </a:r>
                      <a:r>
                        <a:rPr kumimoji="1" lang="ja-JP" altLang="en-US" sz="1050" dirty="0">
                          <a:latin typeface="BIZ UDPゴシック" panose="020B0400000000000000" pitchFamily="50" charset="-128"/>
                          <a:ea typeface="BIZ UDPゴシック" panose="020B0400000000000000" pitchFamily="50" charset="-128"/>
                        </a:rPr>
                        <a:t>以上</a:t>
                      </a:r>
                      <a:r>
                        <a:rPr kumimoji="1" lang="en-US" altLang="ja-JP" sz="1050" dirty="0">
                          <a:latin typeface="BIZ UDPゴシック" panose="020B0400000000000000" pitchFamily="50" charset="-128"/>
                          <a:ea typeface="BIZ UDPゴシック" panose="020B0400000000000000" pitchFamily="50" charset="-128"/>
                        </a:rPr>
                        <a:t>)</a:t>
                      </a:r>
                    </a:p>
                    <a:p>
                      <a:r>
                        <a:rPr kumimoji="1" lang="ja-JP" altLang="en-US" sz="1050" dirty="0">
                          <a:latin typeface="BIZ UDPゴシック" panose="020B0400000000000000" pitchFamily="50" charset="-128"/>
                          <a:ea typeface="BIZ UDPゴシック" panose="020B0400000000000000" pitchFamily="50" charset="-128"/>
                        </a:rPr>
                        <a:t>〇炭化水素類等の製品を製造する施設でろ過、混合、攪拌又は過熱をする施設（定格容量が</a:t>
                      </a:r>
                      <a:r>
                        <a:rPr kumimoji="1" lang="en-US" altLang="ja-JP" sz="1050" dirty="0">
                          <a:latin typeface="BIZ UDPゴシック" panose="020B0400000000000000" pitchFamily="50" charset="-128"/>
                          <a:ea typeface="BIZ UDPゴシック" panose="020B0400000000000000" pitchFamily="50" charset="-128"/>
                        </a:rPr>
                        <a:t>180</a:t>
                      </a:r>
                      <a:r>
                        <a:rPr kumimoji="1" lang="ja-JP" altLang="en-US" sz="1050" dirty="0">
                          <a:latin typeface="BIZ UDPゴシック" panose="020B0400000000000000" pitchFamily="50" charset="-128"/>
                          <a:ea typeface="BIZ UDPゴシック" panose="020B0400000000000000" pitchFamily="50" charset="-128"/>
                        </a:rPr>
                        <a:t>ｌ以上）</a:t>
                      </a:r>
                    </a:p>
                    <a:p>
                      <a:r>
                        <a:rPr kumimoji="1" lang="ja-JP" altLang="en-US" sz="1050" dirty="0">
                          <a:latin typeface="BIZ UDPゴシック" panose="020B0400000000000000" pitchFamily="50" charset="-128"/>
                          <a:ea typeface="BIZ UDPゴシック" panose="020B0400000000000000" pitchFamily="50" charset="-128"/>
                        </a:rPr>
                        <a:t>○使用施設</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塗装、印刷、接着施設等で使用量が</a:t>
                      </a:r>
                      <a:r>
                        <a:rPr kumimoji="1" lang="en-US" altLang="ja-JP" sz="1050" dirty="0">
                          <a:latin typeface="BIZ UDPゴシック" panose="020B0400000000000000" pitchFamily="50" charset="-128"/>
                          <a:ea typeface="BIZ UDPゴシック" panose="020B0400000000000000" pitchFamily="50" charset="-128"/>
                        </a:rPr>
                        <a:t>500kg</a:t>
                      </a:r>
                      <a:r>
                        <a:rPr kumimoji="1" lang="ja-JP" altLang="en-US" sz="1050" dirty="0">
                          <a:latin typeface="BIZ UDPゴシック" panose="020B0400000000000000" pitchFamily="50" charset="-128"/>
                          <a:ea typeface="BIZ UDPゴシック" panose="020B0400000000000000" pitchFamily="50" charset="-128"/>
                        </a:rPr>
                        <a:t>／日以上等の事業場等）</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○貯蔵施設</a:t>
                      </a:r>
                    </a:p>
                    <a:p>
                      <a:r>
                        <a:rPr kumimoji="1" lang="ja-JP" altLang="en-US" sz="1050" dirty="0">
                          <a:latin typeface="BIZ UDPゴシック" panose="020B0400000000000000" pitchFamily="50" charset="-128"/>
                          <a:ea typeface="BIZ UDPゴシック" panose="020B0400000000000000" pitchFamily="50" charset="-128"/>
                        </a:rPr>
                        <a:t>・貯蔵能力が</a:t>
                      </a:r>
                      <a:r>
                        <a:rPr kumimoji="1" lang="en-US" altLang="ja-JP" sz="1050" dirty="0">
                          <a:latin typeface="BIZ UDPゴシック" panose="020B0400000000000000" pitchFamily="50" charset="-128"/>
                          <a:ea typeface="BIZ UDPゴシック" panose="020B0400000000000000" pitchFamily="50" charset="-128"/>
                        </a:rPr>
                        <a:t>5,000kl</a:t>
                      </a:r>
                      <a:r>
                        <a:rPr kumimoji="1" lang="ja-JP" altLang="en-US" sz="1050" dirty="0">
                          <a:latin typeface="BIZ UDPゴシック" panose="020B0400000000000000" pitchFamily="50" charset="-128"/>
                          <a:ea typeface="BIZ UDPゴシック" panose="020B0400000000000000" pitchFamily="50" charset="-128"/>
                        </a:rPr>
                        <a:t>以上の施設</a:t>
                      </a:r>
                    </a:p>
                    <a:p>
                      <a:r>
                        <a:rPr kumimoji="1" lang="ja-JP" altLang="en-US" sz="1050" dirty="0">
                          <a:latin typeface="BIZ UDPゴシック" panose="020B0400000000000000" pitchFamily="50" charset="-128"/>
                          <a:ea typeface="BIZ UDPゴシック" panose="020B0400000000000000" pitchFamily="50" charset="-128"/>
                        </a:rPr>
                        <a:t>・有機溶剤を貯蔵する施設で、貯蔵能力が</a:t>
                      </a:r>
                      <a:r>
                        <a:rPr kumimoji="1" lang="en-US" altLang="ja-JP" sz="1050" dirty="0">
                          <a:latin typeface="BIZ UDPゴシック" panose="020B0400000000000000" pitchFamily="50" charset="-128"/>
                          <a:ea typeface="BIZ UDPゴシック" panose="020B0400000000000000" pitchFamily="50" charset="-128"/>
                        </a:rPr>
                        <a:t>50kl</a:t>
                      </a:r>
                      <a:r>
                        <a:rPr kumimoji="1" lang="ja-JP" altLang="en-US" sz="1050" dirty="0">
                          <a:latin typeface="BIZ UDPゴシック" panose="020B0400000000000000" pitchFamily="50" charset="-128"/>
                          <a:ea typeface="BIZ UDPゴシック" panose="020B0400000000000000" pitchFamily="50" charset="-128"/>
                        </a:rPr>
                        <a:t>以上のもの（圧力式除く）</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○貯蔵施設</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容量が</a:t>
                      </a:r>
                      <a:r>
                        <a:rPr kumimoji="1" lang="en-US" altLang="ja-JP" sz="1050" dirty="0">
                          <a:latin typeface="BIZ UDPゴシック" panose="020B0400000000000000" pitchFamily="50" charset="-128"/>
                          <a:ea typeface="BIZ UDPゴシック" panose="020B0400000000000000" pitchFamily="50" charset="-128"/>
                        </a:rPr>
                        <a:t>1,000kl</a:t>
                      </a:r>
                      <a:r>
                        <a:rPr kumimoji="1" lang="ja-JP" altLang="en-US" sz="1050" dirty="0">
                          <a:latin typeface="BIZ UDPゴシック" panose="020B0400000000000000" pitchFamily="50" charset="-128"/>
                          <a:ea typeface="BIZ UDPゴシック" panose="020B0400000000000000" pitchFamily="50" charset="-128"/>
                        </a:rPr>
                        <a:t>以上）</a:t>
                      </a:r>
                    </a:p>
                    <a:p>
                      <a:r>
                        <a:rPr kumimoji="1" lang="ja-JP" altLang="en-US" sz="1050" dirty="0">
                          <a:latin typeface="BIZ UDPゴシック" panose="020B0400000000000000" pitchFamily="50" charset="-128"/>
                          <a:ea typeface="BIZ UDPゴシック" panose="020B0400000000000000" pitchFamily="50" charset="-128"/>
                        </a:rPr>
                        <a:t>○出荷施設</a:t>
                      </a:r>
                    </a:p>
                    <a:p>
                      <a:r>
                        <a:rPr kumimoji="1" lang="ja-JP" altLang="en-US" sz="1050" dirty="0">
                          <a:latin typeface="BIZ UDPゴシック" panose="020B0400000000000000" pitchFamily="50" charset="-128"/>
                          <a:ea typeface="BIZ UDPゴシック" panose="020B0400000000000000" pitchFamily="50" charset="-128"/>
                        </a:rPr>
                        <a:t>・揮発油をタンクローリーに給油する油槽所、製油所に設置される出荷施設</a:t>
                      </a:r>
                    </a:p>
                  </a:txBody>
                  <a:tcPr/>
                </a:tc>
                <a:extLst>
                  <a:ext uri="{0D108BD9-81ED-4DB2-BD59-A6C34878D82A}">
                    <a16:rowId xmlns:a16="http://schemas.microsoft.com/office/drawing/2014/main" val="2728839281"/>
                  </a:ext>
                </a:extLst>
              </a:tr>
              <a:tr h="660577">
                <a:tc>
                  <a:txBody>
                    <a:bodyPr/>
                    <a:lstStyle/>
                    <a:p>
                      <a:r>
                        <a:rPr kumimoji="1" lang="ja-JP" altLang="en-US" sz="1050" dirty="0">
                          <a:latin typeface="BIZ UDPゴシック" panose="020B0400000000000000" pitchFamily="50" charset="-128"/>
                          <a:ea typeface="BIZ UDPゴシック" panose="020B0400000000000000" pitchFamily="50" charset="-128"/>
                        </a:rPr>
                        <a:t>規制内容</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○貯蔵施設</a:t>
                      </a:r>
                    </a:p>
                    <a:p>
                      <a:r>
                        <a:rPr kumimoji="1" lang="ja-JP" altLang="en-US" sz="1050" dirty="0">
                          <a:latin typeface="BIZ UDPゴシック" panose="020B0400000000000000" pitchFamily="50" charset="-128"/>
                          <a:ea typeface="BIZ UDPゴシック" panose="020B0400000000000000" pitchFamily="50" charset="-128"/>
                        </a:rPr>
                        <a:t>構造基準、設備基準</a:t>
                      </a:r>
                    </a:p>
                    <a:p>
                      <a:r>
                        <a:rPr kumimoji="1" lang="ja-JP" altLang="en-US" sz="1050" dirty="0">
                          <a:latin typeface="BIZ UDPゴシック" panose="020B0400000000000000" pitchFamily="50" charset="-128"/>
                          <a:ea typeface="BIZ UDPゴシック" panose="020B0400000000000000" pitchFamily="50" charset="-128"/>
                        </a:rPr>
                        <a:t>〇出荷施設</a:t>
                      </a:r>
                    </a:p>
                    <a:p>
                      <a:r>
                        <a:rPr kumimoji="1" lang="ja-JP" altLang="en-US" sz="1050" dirty="0">
                          <a:latin typeface="BIZ UDPゴシック" panose="020B0400000000000000" pitchFamily="50" charset="-128"/>
                          <a:ea typeface="BIZ UDPゴシック" panose="020B0400000000000000" pitchFamily="50" charset="-128"/>
                        </a:rPr>
                        <a:t>設備基準</a:t>
                      </a:r>
                    </a:p>
                    <a:p>
                      <a:r>
                        <a:rPr kumimoji="1" lang="ja-JP" altLang="en-US" sz="1050" dirty="0">
                          <a:latin typeface="BIZ UDPゴシック" panose="020B0400000000000000" pitchFamily="50" charset="-128"/>
                          <a:ea typeface="BIZ UDPゴシック" panose="020B0400000000000000" pitchFamily="50" charset="-128"/>
                        </a:rPr>
                        <a:t>〇有害ガス取扱施設</a:t>
                      </a:r>
                    </a:p>
                    <a:p>
                      <a:r>
                        <a:rPr kumimoji="1" lang="ja-JP" altLang="en-US" sz="1050" dirty="0">
                          <a:latin typeface="BIZ UDPゴシック" panose="020B0400000000000000" pitchFamily="50" charset="-128"/>
                          <a:ea typeface="BIZ UDPゴシック" panose="020B0400000000000000" pitchFamily="50" charset="-128"/>
                        </a:rPr>
                        <a:t>構造基準、装置基準、作業基準</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タンクローリー蒸気返還方式接続設備の設置の義務化</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施設ごとに構造、管理基準</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○指定炭化水素類発生施設</a:t>
                      </a:r>
                    </a:p>
                    <a:p>
                      <a:r>
                        <a:rPr kumimoji="1" lang="ja-JP" altLang="en-US" sz="1050" dirty="0">
                          <a:latin typeface="BIZ UDPゴシック" panose="020B0400000000000000" pitchFamily="50" charset="-128"/>
                          <a:ea typeface="BIZ UDPゴシック" panose="020B0400000000000000" pitchFamily="50" charset="-128"/>
                        </a:rPr>
                        <a:t>施設ごとに設備、構造、管理基準又は処理施設の設置義務化</a:t>
                      </a:r>
                    </a:p>
                    <a:p>
                      <a:r>
                        <a:rPr kumimoji="1" lang="ja-JP" altLang="en-US" sz="1050" dirty="0">
                          <a:latin typeface="BIZ UDPゴシック" panose="020B0400000000000000" pitchFamily="50" charset="-128"/>
                          <a:ea typeface="BIZ UDPゴシック" panose="020B0400000000000000" pitchFamily="50" charset="-128"/>
                        </a:rPr>
                        <a:t>○使用施設</a:t>
                      </a:r>
                    </a:p>
                    <a:p>
                      <a:r>
                        <a:rPr kumimoji="1" lang="ja-JP" altLang="en-US" sz="1050" dirty="0">
                          <a:latin typeface="BIZ UDPゴシック" panose="020B0400000000000000" pitchFamily="50" charset="-128"/>
                          <a:ea typeface="BIZ UDPゴシック" panose="020B0400000000000000" pitchFamily="50" charset="-128"/>
                        </a:rPr>
                        <a:t>排出量基準、処理設備の設置基準等</a:t>
                      </a:r>
                    </a:p>
                  </a:txBody>
                  <a:tcPr/>
                </a:tc>
                <a:tc>
                  <a:txBody>
                    <a:bodyPr/>
                    <a:lstStyle/>
                    <a:p>
                      <a:r>
                        <a:rPr kumimoji="1" lang="zh-TW" altLang="en-US" sz="1050" dirty="0">
                          <a:latin typeface="BIZ UDPゴシック" panose="020B0400000000000000" pitchFamily="50" charset="-128"/>
                          <a:ea typeface="BIZ UDPゴシック" panose="020B0400000000000000" pitchFamily="50" charset="-128"/>
                        </a:rPr>
                        <a:t>施設基準、構造基準、装置設置基準</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r>
                        <a:rPr kumimoji="1" lang="zh-TW" altLang="en-US" sz="1050" dirty="0">
                          <a:latin typeface="BIZ UDPゴシック" panose="020B0400000000000000" pitchFamily="50" charset="-128"/>
                          <a:ea typeface="BIZ UDPゴシック" panose="020B0400000000000000" pitchFamily="50" charset="-128"/>
                        </a:rPr>
                        <a:t>排出方法、構造基準、装置設置基準</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86853743"/>
                  </a:ext>
                </a:extLst>
              </a:tr>
            </a:tbl>
          </a:graphicData>
        </a:graphic>
      </p:graphicFrame>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スライド番号プレースホルダー 3">
            <a:extLst>
              <a:ext uri="{FF2B5EF4-FFF2-40B4-BE49-F238E27FC236}">
                <a16:creationId xmlns:a16="http://schemas.microsoft.com/office/drawing/2014/main" id="{E11A1883-9DEA-4AE7-88B9-32CEE0C29ECD}"/>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42</a:t>
            </a:fld>
            <a:endParaRPr lang="en-US">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29560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タイトル 1">
            <a:extLst>
              <a:ext uri="{FF2B5EF4-FFF2-40B4-BE49-F238E27FC236}">
                <a16:creationId xmlns:a16="http://schemas.microsoft.com/office/drawing/2014/main" id="{3C49B403-81DA-4D17-BF26-6281EEBFB943}"/>
              </a:ext>
            </a:extLst>
          </p:cNvPr>
          <p:cNvSpPr>
            <a:spLocks noGrp="1"/>
          </p:cNvSpPr>
          <p:nvPr>
            <p:ph type="title"/>
          </p:nvPr>
        </p:nvSpPr>
        <p:spPr>
          <a:xfrm>
            <a:off x="660400" y="583022"/>
            <a:ext cx="8352971" cy="721872"/>
          </a:xfrm>
        </p:spPr>
        <p:txBody>
          <a:bodyPr>
            <a:normAutofit/>
          </a:bodyPr>
          <a:lstStyle/>
          <a:p>
            <a:r>
              <a:rPr kumimoji="1" lang="ja-JP" altLang="en-US" sz="2400" dirty="0">
                <a:latin typeface="BIZ UDPゴシック" panose="020B0400000000000000" pitchFamily="50" charset="-128"/>
                <a:ea typeface="BIZ UDPゴシック" panose="020B0400000000000000" pitchFamily="50" charset="-128"/>
              </a:rPr>
              <a:t>（参考）条例及び法の施設選定等の考え方について</a:t>
            </a:r>
          </a:p>
        </p:txBody>
      </p:sp>
      <p:graphicFrame>
        <p:nvGraphicFramePr>
          <p:cNvPr id="10" name="表 9">
            <a:extLst>
              <a:ext uri="{FF2B5EF4-FFF2-40B4-BE49-F238E27FC236}">
                <a16:creationId xmlns:a16="http://schemas.microsoft.com/office/drawing/2014/main" id="{7A52D14A-ABE7-4B8D-B3B3-538425719523}"/>
              </a:ext>
            </a:extLst>
          </p:cNvPr>
          <p:cNvGraphicFramePr>
            <a:graphicFrameLocks noGrp="1"/>
          </p:cNvGraphicFramePr>
          <p:nvPr>
            <p:extLst>
              <p:ext uri="{D42A27DB-BD31-4B8C-83A1-F6EECF244321}">
                <p14:modId xmlns:p14="http://schemas.microsoft.com/office/powerpoint/2010/main" val="1690137450"/>
              </p:ext>
            </p:extLst>
          </p:nvPr>
        </p:nvGraphicFramePr>
        <p:xfrm>
          <a:off x="684610" y="1562572"/>
          <a:ext cx="8870401" cy="4521737"/>
        </p:xfrm>
        <a:graphic>
          <a:graphicData uri="http://schemas.openxmlformats.org/drawingml/2006/table">
            <a:tbl>
              <a:tblPr firstRow="1" firstCol="1" bandRow="1">
                <a:tableStyleId>{21E4AEA4-8DFA-4A89-87EB-49C32662AFE0}</a:tableStyleId>
              </a:tblPr>
              <a:tblGrid>
                <a:gridCol w="1016299">
                  <a:extLst>
                    <a:ext uri="{9D8B030D-6E8A-4147-A177-3AD203B41FA5}">
                      <a16:colId xmlns:a16="http://schemas.microsoft.com/office/drawing/2014/main" val="4166650661"/>
                    </a:ext>
                  </a:extLst>
                </a:gridCol>
                <a:gridCol w="1971361">
                  <a:extLst>
                    <a:ext uri="{9D8B030D-6E8A-4147-A177-3AD203B41FA5}">
                      <a16:colId xmlns:a16="http://schemas.microsoft.com/office/drawing/2014/main" val="2198003472"/>
                    </a:ext>
                  </a:extLst>
                </a:gridCol>
                <a:gridCol w="2573785">
                  <a:extLst>
                    <a:ext uri="{9D8B030D-6E8A-4147-A177-3AD203B41FA5}">
                      <a16:colId xmlns:a16="http://schemas.microsoft.com/office/drawing/2014/main" val="4188837635"/>
                    </a:ext>
                  </a:extLst>
                </a:gridCol>
                <a:gridCol w="3308956">
                  <a:extLst>
                    <a:ext uri="{9D8B030D-6E8A-4147-A177-3AD203B41FA5}">
                      <a16:colId xmlns:a16="http://schemas.microsoft.com/office/drawing/2014/main" val="3136440523"/>
                    </a:ext>
                  </a:extLst>
                </a:gridCol>
              </a:tblGrid>
              <a:tr h="587591">
                <a:tc rowSpan="2">
                  <a:txBody>
                    <a:bodyPr/>
                    <a:lstStyle/>
                    <a:p>
                      <a:pPr>
                        <a:lnSpc>
                          <a:spcPct val="150000"/>
                        </a:lnSpc>
                      </a:pPr>
                      <a:endParaRPr kumimoji="1" lang="ja-JP" altLang="en-US" sz="1400" dirty="0">
                        <a:latin typeface="BIZ UDPゴシック" panose="020B0400000000000000" pitchFamily="50" charset="-128"/>
                        <a:ea typeface="BIZ UDPゴシック" panose="020B0400000000000000" pitchFamily="50" charset="-128"/>
                      </a:endParaRPr>
                    </a:p>
                  </a:txBody>
                  <a:tcPr/>
                </a:tc>
                <a:tc gridSpan="2">
                  <a:txBody>
                    <a:bodyPr/>
                    <a:lstStyle/>
                    <a:p>
                      <a:pPr algn="ctr">
                        <a:lnSpc>
                          <a:spcPct val="150000"/>
                        </a:lnSpc>
                      </a:pPr>
                      <a:r>
                        <a:rPr kumimoji="1" lang="ja-JP" altLang="en-US" sz="1400" dirty="0">
                          <a:latin typeface="BIZ UDPゴシック" panose="020B0400000000000000" pitchFamily="50" charset="-128"/>
                          <a:ea typeface="BIZ UDPゴシック" panose="020B0400000000000000" pitchFamily="50" charset="-128"/>
                        </a:rPr>
                        <a:t>生活環境保全条例</a:t>
                      </a:r>
                    </a:p>
                  </a:txBody>
                  <a:tcPr anchor="ctr"/>
                </a:tc>
                <a:tc hMerge="1">
                  <a:txBody>
                    <a:bodyPr/>
                    <a:lstStyle/>
                    <a:p>
                      <a:endParaRPr kumimoji="1" lang="ja-JP" altLang="en-US" sz="1400" dirty="0"/>
                    </a:p>
                  </a:txBody>
                  <a:tcPr/>
                </a:tc>
                <a:tc rowSpan="2">
                  <a:txBody>
                    <a:bodyPr/>
                    <a:lstStyle/>
                    <a:p>
                      <a:pPr algn="ctr">
                        <a:lnSpc>
                          <a:spcPct val="150000"/>
                        </a:lnSpc>
                      </a:pPr>
                      <a:r>
                        <a:rPr kumimoji="1" lang="ja-JP" altLang="en-US" sz="1400" dirty="0">
                          <a:latin typeface="BIZ UDPゴシック" panose="020B0400000000000000" pitchFamily="50" charset="-128"/>
                          <a:ea typeface="BIZ UDPゴシック" panose="020B0400000000000000" pitchFamily="50" charset="-128"/>
                        </a:rPr>
                        <a:t>大防法</a:t>
                      </a:r>
                    </a:p>
                  </a:txBody>
                  <a:tcPr anchor="ctr"/>
                </a:tc>
                <a:extLst>
                  <a:ext uri="{0D108BD9-81ED-4DB2-BD59-A6C34878D82A}">
                    <a16:rowId xmlns:a16="http://schemas.microsoft.com/office/drawing/2014/main" val="1477355515"/>
                  </a:ext>
                </a:extLst>
              </a:tr>
              <a:tr h="550866">
                <a:tc vMerge="1">
                  <a:txBody>
                    <a:bodyPr/>
                    <a:lstStyle/>
                    <a:p>
                      <a:endParaRPr kumimoji="1" lang="ja-JP" altLang="en-US" sz="1400" dirty="0"/>
                    </a:p>
                  </a:txBody>
                  <a:tcPr/>
                </a:tc>
                <a:tc>
                  <a:txBody>
                    <a:bodyPr/>
                    <a:lstStyle/>
                    <a:p>
                      <a:pPr algn="ctr">
                        <a:lnSpc>
                          <a:spcPct val="150000"/>
                        </a:lnSpc>
                      </a:pPr>
                      <a:r>
                        <a:rPr kumimoji="1" lang="ja-JP" altLang="en-US" sz="1400" dirty="0">
                          <a:latin typeface="BIZ UDPゴシック" panose="020B0400000000000000" pitchFamily="50" charset="-128"/>
                          <a:ea typeface="BIZ UDPゴシック" panose="020B0400000000000000" pitchFamily="50" charset="-128"/>
                        </a:rPr>
                        <a:t>届出施設規制</a:t>
                      </a:r>
                    </a:p>
                  </a:txBody>
                  <a:tcPr anchor="ctr"/>
                </a:tc>
                <a:tc>
                  <a:txBody>
                    <a:bodyPr/>
                    <a:lstStyle/>
                    <a:p>
                      <a:pPr algn="ctr">
                        <a:lnSpc>
                          <a:spcPct val="150000"/>
                        </a:lnSpc>
                      </a:pPr>
                      <a:r>
                        <a:rPr kumimoji="1" lang="ja-JP" altLang="en-US" sz="1400" dirty="0">
                          <a:latin typeface="BIZ UDPゴシック" panose="020B0400000000000000" pitchFamily="50" charset="-128"/>
                          <a:ea typeface="BIZ UDPゴシック" panose="020B0400000000000000" pitchFamily="50" charset="-128"/>
                        </a:rPr>
                        <a:t>届出工場</a:t>
                      </a:r>
                    </a:p>
                  </a:txBody>
                  <a:tcPr anchor="ctr"/>
                </a:tc>
                <a:tc vMerge="1">
                  <a:txBody>
                    <a:bodyPr/>
                    <a:lstStyle/>
                    <a:p>
                      <a:endParaRPr kumimoji="1" lang="ja-JP" altLang="en-US" sz="1400" dirty="0"/>
                    </a:p>
                  </a:txBody>
                  <a:tcPr/>
                </a:tc>
                <a:extLst>
                  <a:ext uri="{0D108BD9-81ED-4DB2-BD59-A6C34878D82A}">
                    <a16:rowId xmlns:a16="http://schemas.microsoft.com/office/drawing/2014/main" val="2073275321"/>
                  </a:ext>
                </a:extLst>
              </a:tr>
              <a:tr h="1343686">
                <a:tc>
                  <a:txBody>
                    <a:bodyPr/>
                    <a:lstStyle/>
                    <a:p>
                      <a:pPr algn="ctr">
                        <a:lnSpc>
                          <a:spcPct val="150000"/>
                        </a:lnSpc>
                      </a:pPr>
                      <a:r>
                        <a:rPr kumimoji="1" lang="ja-JP" altLang="en-US" sz="1400" dirty="0">
                          <a:latin typeface="BIZ UDPゴシック" panose="020B0400000000000000" pitchFamily="50" charset="-128"/>
                          <a:ea typeface="BIZ UDPゴシック" panose="020B0400000000000000" pitchFamily="50" charset="-128"/>
                        </a:rPr>
                        <a:t>施設選定</a:t>
                      </a:r>
                    </a:p>
                  </a:txBody>
                  <a:tcPr anchor="ctr"/>
                </a:tc>
                <a:tc>
                  <a:txBody>
                    <a:bodyPr/>
                    <a:lstStyle/>
                    <a:p>
                      <a:pPr>
                        <a:lnSpc>
                          <a:spcPct val="150000"/>
                        </a:lnSpc>
                      </a:pPr>
                      <a:r>
                        <a:rPr lang="ja-JP" altLang="en-US" sz="1400" dirty="0">
                          <a:latin typeface="BIZ UDPゴシック" panose="020B0400000000000000" pitchFamily="50" charset="-128"/>
                          <a:ea typeface="BIZ UDPゴシック" panose="020B0400000000000000" pitchFamily="50" charset="-128"/>
                        </a:rPr>
                        <a:t>排出実態や排出抑制対策の現状等を考慮し、発生源ごとに対象施設を選定</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a:lnSpc>
                          <a:spcPct val="150000"/>
                        </a:lnSpc>
                      </a:pPr>
                      <a:r>
                        <a:rPr lang="ja-JP" altLang="en-US" sz="1400" dirty="0">
                          <a:latin typeface="BIZ UDPゴシック" panose="020B0400000000000000" pitchFamily="50" charset="-128"/>
                          <a:ea typeface="BIZ UDPゴシック" panose="020B0400000000000000" pitchFamily="50" charset="-128"/>
                        </a:rPr>
                        <a:t>年間塗料使用量が</a:t>
                      </a:r>
                      <a:r>
                        <a:rPr lang="en-US" altLang="ja-JP" sz="1400" dirty="0">
                          <a:latin typeface="BIZ UDPゴシック" panose="020B0400000000000000" pitchFamily="50" charset="-128"/>
                          <a:ea typeface="BIZ UDPゴシック" panose="020B0400000000000000" pitchFamily="50" charset="-128"/>
                        </a:rPr>
                        <a:t>200t</a:t>
                      </a:r>
                      <a:r>
                        <a:rPr lang="ja-JP" altLang="en-US" sz="1400" dirty="0">
                          <a:latin typeface="BIZ UDPゴシック" panose="020B0400000000000000" pitchFamily="50" charset="-128"/>
                          <a:ea typeface="BIZ UDPゴシック" panose="020B0400000000000000" pitchFamily="50" charset="-128"/>
                        </a:rPr>
                        <a:t>以上を目安とする大規模工場を対象</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a:lnSpc>
                          <a:spcPct val="150000"/>
                        </a:lnSpc>
                      </a:pPr>
                      <a:r>
                        <a:rPr kumimoji="1" lang="ja-JP" altLang="en-US" sz="1400" dirty="0">
                          <a:latin typeface="BIZ UDPゴシック" panose="020B0400000000000000" pitchFamily="50" charset="-128"/>
                          <a:ea typeface="BIZ UDPゴシック" panose="020B0400000000000000" pitchFamily="50" charset="-128"/>
                        </a:rPr>
                        <a:t>ナショナルミニマムの観点に基づき、１施設当たりの潜在的</a:t>
                      </a: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年間排出量</a:t>
                      </a:r>
                      <a:r>
                        <a:rPr kumimoji="1" lang="en-US" altLang="ja-JP" sz="1400" dirty="0">
                          <a:latin typeface="BIZ UDPゴシック" panose="020B0400000000000000" pitchFamily="50" charset="-128"/>
                          <a:ea typeface="BIZ UDPゴシック" panose="020B0400000000000000" pitchFamily="50" charset="-128"/>
                        </a:rPr>
                        <a:t>50</a:t>
                      </a:r>
                      <a:r>
                        <a:rPr kumimoji="1" lang="ja-JP" altLang="en-US" sz="1400" dirty="0">
                          <a:latin typeface="BIZ UDPゴシック" panose="020B0400000000000000" pitchFamily="50" charset="-128"/>
                          <a:ea typeface="BIZ UDPゴシック" panose="020B0400000000000000" pitchFamily="50" charset="-128"/>
                        </a:rPr>
                        <a:t>トン程度を目安とするＶＯＣ排出量の多い主要な施設を対象</a:t>
                      </a:r>
                    </a:p>
                  </a:txBody>
                  <a:tcPr anchor="ctr"/>
                </a:tc>
                <a:extLst>
                  <a:ext uri="{0D108BD9-81ED-4DB2-BD59-A6C34878D82A}">
                    <a16:rowId xmlns:a16="http://schemas.microsoft.com/office/drawing/2014/main" val="2941583207"/>
                  </a:ext>
                </a:extLst>
              </a:tr>
              <a:tr h="1996647">
                <a:tc>
                  <a:txBody>
                    <a:bodyPr/>
                    <a:lstStyle/>
                    <a:p>
                      <a:pPr algn="ctr">
                        <a:lnSpc>
                          <a:spcPct val="150000"/>
                        </a:lnSpc>
                      </a:pPr>
                      <a:r>
                        <a:rPr kumimoji="1" lang="ja-JP" altLang="en-US" sz="1400" dirty="0">
                          <a:latin typeface="BIZ UDPゴシック" panose="020B0400000000000000" pitchFamily="50" charset="-128"/>
                          <a:ea typeface="BIZ UDPゴシック" panose="020B0400000000000000" pitchFamily="50" charset="-128"/>
                        </a:rPr>
                        <a:t>規制基準</a:t>
                      </a:r>
                    </a:p>
                  </a:txBody>
                  <a:tcPr anchor="ctr"/>
                </a:tc>
                <a:tc>
                  <a:txBody>
                    <a:bodyPr/>
                    <a:lstStyle/>
                    <a:p>
                      <a:pPr>
                        <a:lnSpc>
                          <a:spcPct val="150000"/>
                        </a:lnSpc>
                      </a:pPr>
                      <a:r>
                        <a:rPr lang="ja-JP" altLang="en-US" sz="1400" dirty="0">
                          <a:latin typeface="BIZ UDPゴシック" panose="020B0400000000000000" pitchFamily="50" charset="-128"/>
                          <a:ea typeface="BIZ UDPゴシック" panose="020B0400000000000000" pitchFamily="50" charset="-128"/>
                        </a:rPr>
                        <a:t>原料使用基準については、工場の規模に応じて可能な対応を考慮し、処理装置による削減効果の値等を参考にし設定</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a:lnSpc>
                          <a:spcPct val="150000"/>
                        </a:lnSpc>
                      </a:pPr>
                      <a:r>
                        <a:rPr lang="ja-JP" altLang="en-US" sz="1400" dirty="0">
                          <a:latin typeface="BIZ UDPゴシック" panose="020B0400000000000000" pitchFamily="50" charset="-128"/>
                          <a:ea typeface="BIZ UDPゴシック" panose="020B0400000000000000" pitchFamily="50" charset="-128"/>
                        </a:rPr>
                        <a:t>溶剤含有率、塗着効率、処理効率を総合的に評価できる乾燥塗膜重量当たりの</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排出量として、処理装置による削減効果等を参考にし設定</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a:lnSpc>
                          <a:spcPct val="150000"/>
                        </a:lnSpc>
                      </a:pPr>
                      <a:r>
                        <a:rPr kumimoji="1" lang="ja-JP" altLang="en-US" sz="1400" dirty="0">
                          <a:latin typeface="BIZ UDPゴシック" panose="020B0400000000000000" pitchFamily="50" charset="-128"/>
                          <a:ea typeface="BIZ UDPゴシック" panose="020B0400000000000000" pitchFamily="50" charset="-128"/>
                        </a:rPr>
                        <a:t>排出抑制技術の実態を踏まえ、実測調査における対策後の排出ガス濃度の下位</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％濃度値等を参考にした値に設定</a:t>
                      </a:r>
                    </a:p>
                  </a:txBody>
                  <a:tcPr anchor="ctr"/>
                </a:tc>
                <a:extLst>
                  <a:ext uri="{0D108BD9-81ED-4DB2-BD59-A6C34878D82A}">
                    <a16:rowId xmlns:a16="http://schemas.microsoft.com/office/drawing/2014/main" val="1340288118"/>
                  </a:ext>
                </a:extLst>
              </a:tr>
            </a:tbl>
          </a:graphicData>
        </a:graphic>
      </p:graphicFrame>
      <p:sp>
        <p:nvSpPr>
          <p:cNvPr id="4" name="スライド番号プレースホルダー 3">
            <a:extLst>
              <a:ext uri="{FF2B5EF4-FFF2-40B4-BE49-F238E27FC236}">
                <a16:creationId xmlns:a16="http://schemas.microsoft.com/office/drawing/2014/main" id="{E92E4CB2-760D-4089-82E1-F2218B8F503D}"/>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rPr>
              <a:pPr>
                <a:spcAft>
                  <a:spcPts val="600"/>
                </a:spcAft>
              </a:pPr>
              <a:t>43</a:t>
            </a:fld>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6779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1083470" y="609600"/>
            <a:ext cx="6984793" cy="1320800"/>
          </a:xfrm>
        </p:spPr>
        <p:txBody>
          <a:bodyPr>
            <a:normAutofit/>
          </a:bodyPr>
          <a:lstStyle/>
          <a:p>
            <a:r>
              <a:rPr lang="ja-JP" altLang="en-US" dirty="0">
                <a:latin typeface="BIZ UDPゴシック" panose="020B0400000000000000" pitchFamily="50" charset="-128"/>
                <a:ea typeface="BIZ UDPゴシック" panose="020B0400000000000000" pitchFamily="50" charset="-128"/>
              </a:rPr>
              <a:t>大阪府のこれまでの</a:t>
            </a:r>
            <a:r>
              <a:rPr lang="en-US" altLang="ja-JP" dirty="0">
                <a:latin typeface="BIZ UDPゴシック" panose="020B0400000000000000" pitchFamily="50" charset="-128"/>
                <a:ea typeface="BIZ UDPゴシック" panose="020B0400000000000000" pitchFamily="50" charset="-128"/>
              </a:rPr>
              <a:t>VOC</a:t>
            </a:r>
            <a:r>
              <a:rPr lang="ja-JP" altLang="en-US" dirty="0">
                <a:latin typeface="BIZ UDPゴシック" panose="020B0400000000000000" pitchFamily="50" charset="-128"/>
                <a:ea typeface="BIZ UDPゴシック" panose="020B0400000000000000" pitchFamily="50" charset="-128"/>
              </a:rPr>
              <a:t>対策①</a:t>
            </a:r>
            <a:endParaRPr kumimoji="1" lang="ja-JP" altLang="en-US" dirty="0">
              <a:latin typeface="BIZ UDPゴシック" panose="020B0400000000000000" pitchFamily="50" charset="-128"/>
              <a:ea typeface="BIZ UDPゴシック" panose="020B0400000000000000" pitchFamily="50" charset="-128"/>
            </a:endParaRPr>
          </a:p>
        </p:txBody>
      </p:sp>
      <p:sp>
        <p:nvSpPr>
          <p:cNvPr id="12" name="Isosceles Triangle 11">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コンテンツ プレースホルダー 4">
            <a:extLst>
              <a:ext uri="{FF2B5EF4-FFF2-40B4-BE49-F238E27FC236}">
                <a16:creationId xmlns:a16="http://schemas.microsoft.com/office/drawing/2014/main" id="{090F22FE-1D50-4F23-848F-3CA57E80914C}"/>
              </a:ext>
            </a:extLst>
          </p:cNvPr>
          <p:cNvSpPr>
            <a:spLocks noGrp="1"/>
          </p:cNvSpPr>
          <p:nvPr>
            <p:ph idx="1"/>
          </p:nvPr>
        </p:nvSpPr>
        <p:spPr>
          <a:xfrm>
            <a:off x="1278306" y="1465759"/>
            <a:ext cx="7544224" cy="4978400"/>
          </a:xfrm>
        </p:spPr>
        <p:txBody>
          <a:bodyPr>
            <a:normAutofit/>
          </a:bodyPr>
          <a:lstStyle/>
          <a:p>
            <a:pPr marL="0" indent="0">
              <a:lnSpc>
                <a:spcPct val="90000"/>
              </a:lnSpc>
              <a:buNone/>
            </a:pPr>
            <a:r>
              <a:rPr lang="ja-JP" altLang="en-US" sz="1600" b="1" dirty="0">
                <a:solidFill>
                  <a:schemeClr val="tx1"/>
                </a:solidFill>
                <a:latin typeface="BIZ UDPゴシック" panose="020B0400000000000000" pitchFamily="50" charset="-128"/>
                <a:ea typeface="BIZ UDPゴシック" panose="020B0400000000000000" pitchFamily="50" charset="-128"/>
              </a:rPr>
              <a:t>（１）大阪府生活環境の保全等に関する条例（以下「条例」という）による対策</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90000"/>
              </a:lnSpc>
              <a:buNone/>
            </a:pPr>
            <a:r>
              <a:rPr lang="ja-JP" altLang="en-US" sz="1600" dirty="0">
                <a:solidFill>
                  <a:schemeClr val="tx1"/>
                </a:solidFill>
                <a:latin typeface="BIZ UDPゴシック" panose="020B0400000000000000" pitchFamily="50" charset="-128"/>
                <a:ea typeface="BIZ UDPゴシック" panose="020B0400000000000000" pitchFamily="50" charset="-128"/>
              </a:rPr>
              <a:t>　①届出施設規制</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lnSpc>
                <a:spcPct val="90000"/>
              </a:lnSpc>
              <a:buNone/>
            </a:pPr>
            <a:r>
              <a:rPr lang="ja-JP" altLang="en-US" sz="1600" dirty="0">
                <a:solidFill>
                  <a:schemeClr val="tx1"/>
                </a:solidFill>
                <a:latin typeface="BIZ UDPゴシック" panose="020B0400000000000000" pitchFamily="50" charset="-128"/>
                <a:ea typeface="BIZ UDPゴシック" panose="020B0400000000000000" pitchFamily="50" charset="-128"/>
              </a:rPr>
              <a:t>　　〇対象施設：９発生源・</a:t>
            </a:r>
            <a:r>
              <a:rPr lang="en-US" altLang="ja-JP" sz="1600" dirty="0">
                <a:solidFill>
                  <a:schemeClr val="tx1"/>
                </a:solidFill>
                <a:latin typeface="BIZ UDPゴシック" panose="020B0400000000000000" pitchFamily="50" charset="-128"/>
                <a:ea typeface="BIZ UDPゴシック" panose="020B0400000000000000" pitchFamily="50" charset="-128"/>
              </a:rPr>
              <a:t>24</a:t>
            </a:r>
            <a:r>
              <a:rPr lang="ja-JP" altLang="en-US" sz="1600" dirty="0">
                <a:solidFill>
                  <a:schemeClr val="tx1"/>
                </a:solidFill>
                <a:latin typeface="BIZ UDPゴシック" panose="020B0400000000000000" pitchFamily="50" charset="-128"/>
                <a:ea typeface="BIZ UDPゴシック" panose="020B0400000000000000" pitchFamily="50" charset="-128"/>
              </a:rPr>
              <a:t>種類の施設で一定規模以上のもの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1617663" indent="-1617663">
              <a:lnSpc>
                <a:spcPct val="90000"/>
              </a:lnSpc>
              <a:buNone/>
              <a:tabLst>
                <a:tab pos="7807325" algn="l"/>
              </a:tabLst>
            </a:pPr>
            <a:r>
              <a:rPr lang="ja-JP" altLang="en-US" sz="1600" dirty="0">
                <a:solidFill>
                  <a:schemeClr val="tx1"/>
                </a:solidFill>
                <a:latin typeface="BIZ UDPゴシック" panose="020B0400000000000000" pitchFamily="50" charset="-128"/>
                <a:ea typeface="BIZ UDPゴシック" panose="020B0400000000000000" pitchFamily="50" charset="-128"/>
              </a:rPr>
              <a:t>　　　　　　　　貯蔵、出荷、給油、ドライクリーニング、溶剤洗浄、製造、塗装、印刷、接着</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lnSpc>
                <a:spcPct val="90000"/>
              </a:lnSpc>
              <a:buNone/>
            </a:pPr>
            <a:r>
              <a:rPr lang="ja-JP" altLang="en-US" sz="1600" dirty="0">
                <a:solidFill>
                  <a:schemeClr val="tx1"/>
                </a:solidFill>
                <a:latin typeface="BIZ UDPゴシック" panose="020B0400000000000000" pitchFamily="50" charset="-128"/>
                <a:ea typeface="BIZ UDPゴシック" panose="020B0400000000000000" pitchFamily="50" charset="-128"/>
              </a:rPr>
              <a:t>　　〇規制基準：設備構造基準、原料使用基準（塗装、印刷、接着）</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lnSpc>
                <a:spcPct val="90000"/>
              </a:lnSpc>
              <a:buNone/>
            </a:pPr>
            <a:r>
              <a:rPr lang="ja-JP" altLang="en-US" sz="1600" dirty="0">
                <a:solidFill>
                  <a:schemeClr val="tx1"/>
                </a:solidFill>
                <a:latin typeface="BIZ UDPゴシック" panose="020B0400000000000000" pitchFamily="50" charset="-128"/>
                <a:ea typeface="BIZ UDPゴシック" panose="020B0400000000000000" pitchFamily="50" charset="-128"/>
              </a:rPr>
              <a:t>　　〇その他の義務：届出施設等の使用及び管理の状況の記録保存</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lnSpc>
                <a:spcPct val="90000"/>
              </a:lnSpc>
              <a:buNone/>
            </a:pPr>
            <a:r>
              <a:rPr lang="ja-JP" altLang="en-US" sz="1600" dirty="0">
                <a:solidFill>
                  <a:schemeClr val="tx1"/>
                </a:solidFill>
                <a:latin typeface="BIZ UDPゴシック" panose="020B0400000000000000" pitchFamily="50" charset="-128"/>
                <a:ea typeface="BIZ UDPゴシック" panose="020B0400000000000000" pitchFamily="50" charset="-128"/>
              </a:rPr>
              <a:t>　②届出工場規制</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lnSpc>
                <a:spcPct val="90000"/>
              </a:lnSpc>
              <a:buNone/>
            </a:pPr>
            <a:r>
              <a:rPr lang="ja-JP" altLang="en-US" sz="1600" dirty="0">
                <a:solidFill>
                  <a:schemeClr val="tx1"/>
                </a:solidFill>
                <a:latin typeface="BIZ UDPゴシック" panose="020B0400000000000000" pitchFamily="50" charset="-128"/>
                <a:ea typeface="BIZ UDPゴシック" panose="020B0400000000000000" pitchFamily="50" charset="-128"/>
              </a:rPr>
              <a:t>　　　大規模塗装工場を対象とした工場全体の許容排出量の規制</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lnSpc>
                <a:spcPct val="90000"/>
              </a:lnSpc>
              <a:buNone/>
            </a:pPr>
            <a:r>
              <a:rPr lang="ja-JP" altLang="en-US" sz="1600" dirty="0">
                <a:solidFill>
                  <a:schemeClr val="tx1"/>
                </a:solidFill>
                <a:latin typeface="BIZ UDPゴシック" panose="020B0400000000000000" pitchFamily="50" charset="-128"/>
                <a:ea typeface="BIZ UDPゴシック" panose="020B0400000000000000" pitchFamily="50" charset="-128"/>
              </a:rPr>
              <a:t>　③緊急時の措置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534988" indent="-534988">
              <a:lnSpc>
                <a:spcPct val="90000"/>
              </a:lnSpc>
              <a:buNone/>
            </a:pPr>
            <a:r>
              <a:rPr lang="ja-JP" altLang="en-US" sz="1600" dirty="0">
                <a:solidFill>
                  <a:schemeClr val="tx1"/>
                </a:solidFill>
                <a:latin typeface="BIZ UDPゴシック" panose="020B0400000000000000" pitchFamily="50" charset="-128"/>
                <a:ea typeface="BIZ UDPゴシック" panose="020B0400000000000000" pitchFamily="50" charset="-128"/>
              </a:rPr>
              <a:t>　　〇光化学スモッグ予報等の発令：汚染状況等により「予報」「注意報」「警報」「重大緊急警報」の発令・解除を行うとともに、市町村等の関係機関の協力を得て府民に周知</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534988" indent="-534988">
              <a:lnSpc>
                <a:spcPct val="90000"/>
              </a:lnSpc>
              <a:buNone/>
            </a:pPr>
            <a:r>
              <a:rPr lang="ja-JP" altLang="en-US" sz="1600" dirty="0">
                <a:solidFill>
                  <a:schemeClr val="tx1"/>
                </a:solidFill>
                <a:latin typeface="BIZ UDPゴシック" panose="020B0400000000000000" pitchFamily="50" charset="-128"/>
                <a:ea typeface="BIZ UDPゴシック" panose="020B0400000000000000" pitchFamily="50" charset="-128"/>
              </a:rPr>
              <a:t>　　〇緊急時の削減措置要請等：光化学スモッグ予報等発令時に、一定規模以上の対象工場に対しては</a:t>
            </a:r>
            <a:r>
              <a:rPr lang="en-US" altLang="ja-JP" sz="1600" dirty="0">
                <a:solidFill>
                  <a:schemeClr val="tx1"/>
                </a:solidFill>
                <a:latin typeface="BIZ UDPゴシック" panose="020B0400000000000000" pitchFamily="50" charset="-128"/>
                <a:ea typeface="BIZ UDPゴシック" panose="020B0400000000000000" pitchFamily="50" charset="-128"/>
              </a:rPr>
              <a:t>NOx</a:t>
            </a:r>
            <a:r>
              <a:rPr lang="ja-JP" altLang="en-US" sz="1600" dirty="0">
                <a:solidFill>
                  <a:schemeClr val="tx1"/>
                </a:solidFill>
                <a:latin typeface="BIZ UDPゴシック" panose="020B0400000000000000" pitchFamily="50" charset="-128"/>
                <a:ea typeface="BIZ UDPゴシック" panose="020B0400000000000000" pitchFamily="50" charset="-128"/>
              </a:rPr>
              <a:t>排出量等の削減措置の要請等を、大気汚染防止法の</a:t>
            </a:r>
            <a:r>
              <a:rPr lang="en-US" altLang="ja-JP" sz="1600" dirty="0">
                <a:solidFill>
                  <a:schemeClr val="tx1"/>
                </a:solidFill>
                <a:latin typeface="BIZ UDPゴシック" panose="020B0400000000000000" pitchFamily="50" charset="-128"/>
                <a:ea typeface="BIZ UDPゴシック" panose="020B0400000000000000" pitchFamily="50" charset="-128"/>
              </a:rPr>
              <a:t>VOC</a:t>
            </a:r>
            <a:r>
              <a:rPr lang="ja-JP" altLang="en-US" sz="1600" dirty="0">
                <a:solidFill>
                  <a:schemeClr val="tx1"/>
                </a:solidFill>
                <a:latin typeface="BIZ UDPゴシック" panose="020B0400000000000000" pitchFamily="50" charset="-128"/>
                <a:ea typeface="BIZ UDPゴシック" panose="020B0400000000000000" pitchFamily="50" charset="-128"/>
              </a:rPr>
              <a:t>規制対象工場及び上記②の届出工場に対しては</a:t>
            </a:r>
            <a:r>
              <a:rPr lang="en-US" altLang="ja-JP" sz="1600" dirty="0">
                <a:solidFill>
                  <a:schemeClr val="tx1"/>
                </a:solidFill>
                <a:latin typeface="BIZ UDPゴシック" panose="020B0400000000000000" pitchFamily="50" charset="-128"/>
                <a:ea typeface="BIZ UDPゴシック" panose="020B0400000000000000" pitchFamily="50" charset="-128"/>
              </a:rPr>
              <a:t>VOC</a:t>
            </a:r>
            <a:r>
              <a:rPr lang="ja-JP" altLang="en-US" sz="1600" dirty="0">
                <a:solidFill>
                  <a:schemeClr val="tx1"/>
                </a:solidFill>
                <a:latin typeface="BIZ UDPゴシック" panose="020B0400000000000000" pitchFamily="50" charset="-128"/>
                <a:ea typeface="BIZ UDPゴシック" panose="020B0400000000000000" pitchFamily="50" charset="-128"/>
              </a:rPr>
              <a:t>排出量の削減措置の要請等を実施</a:t>
            </a:r>
          </a:p>
        </p:txBody>
      </p:sp>
      <p:sp>
        <p:nvSpPr>
          <p:cNvPr id="14" name="Isosceles Triangle 13">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スライド番号プレースホルダー 2">
            <a:extLst>
              <a:ext uri="{FF2B5EF4-FFF2-40B4-BE49-F238E27FC236}">
                <a16:creationId xmlns:a16="http://schemas.microsoft.com/office/drawing/2014/main" id="{F13B1C72-6F99-4013-B271-7A3ED731F06D}"/>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solidFill>
                  <a:schemeClr val="tx1"/>
                </a:solidFill>
                <a:latin typeface="BIZ UDPゴシック" panose="020B0400000000000000" pitchFamily="50" charset="-128"/>
                <a:ea typeface="BIZ UDPゴシック" panose="020B0400000000000000" pitchFamily="50" charset="-128"/>
              </a:rPr>
              <a:pPr>
                <a:spcAft>
                  <a:spcPts val="600"/>
                </a:spcAft>
              </a:pPr>
              <a:t>5</a:t>
            </a:fld>
            <a:endParaRPr 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6052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1083470" y="609600"/>
            <a:ext cx="6984793" cy="1320800"/>
          </a:xfrm>
        </p:spPr>
        <p:txBody>
          <a:bodyPr>
            <a:normAutofit/>
          </a:bodyPr>
          <a:lstStyle/>
          <a:p>
            <a:r>
              <a:rPr lang="ja-JP" altLang="en-US" dirty="0">
                <a:latin typeface="BIZ UDPゴシック" panose="020B0400000000000000" pitchFamily="50" charset="-128"/>
                <a:ea typeface="BIZ UDPゴシック" panose="020B0400000000000000" pitchFamily="50" charset="-128"/>
              </a:rPr>
              <a:t>大阪府のこれまでの</a:t>
            </a:r>
            <a:r>
              <a:rPr lang="en-US" altLang="ja-JP" dirty="0">
                <a:latin typeface="BIZ UDPゴシック" panose="020B0400000000000000" pitchFamily="50" charset="-128"/>
                <a:ea typeface="BIZ UDPゴシック" panose="020B0400000000000000" pitchFamily="50" charset="-128"/>
              </a:rPr>
              <a:t>VOC</a:t>
            </a:r>
            <a:r>
              <a:rPr lang="ja-JP" altLang="en-US" dirty="0">
                <a:latin typeface="BIZ UDPゴシック" panose="020B0400000000000000" pitchFamily="50" charset="-128"/>
                <a:ea typeface="BIZ UDPゴシック" panose="020B0400000000000000" pitchFamily="50" charset="-128"/>
              </a:rPr>
              <a:t>対策②</a:t>
            </a:r>
            <a:endParaRPr kumimoji="1" lang="ja-JP" altLang="en-US" dirty="0">
              <a:latin typeface="BIZ UDPゴシック" panose="020B0400000000000000" pitchFamily="50" charset="-128"/>
              <a:ea typeface="BIZ UDPゴシック" panose="020B0400000000000000" pitchFamily="50" charset="-128"/>
            </a:endParaRPr>
          </a:p>
        </p:txBody>
      </p:sp>
      <p:sp>
        <p:nvSpPr>
          <p:cNvPr id="12" name="Isosceles Triangle 11">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コンテンツ プレースホルダー 4">
            <a:extLst>
              <a:ext uri="{FF2B5EF4-FFF2-40B4-BE49-F238E27FC236}">
                <a16:creationId xmlns:a16="http://schemas.microsoft.com/office/drawing/2014/main" id="{090F22FE-1D50-4F23-848F-3CA57E80914C}"/>
              </a:ext>
            </a:extLst>
          </p:cNvPr>
          <p:cNvSpPr>
            <a:spLocks noGrp="1"/>
          </p:cNvSpPr>
          <p:nvPr>
            <p:ph idx="1"/>
          </p:nvPr>
        </p:nvSpPr>
        <p:spPr>
          <a:xfrm>
            <a:off x="1083468" y="1554827"/>
            <a:ext cx="7739062" cy="4851660"/>
          </a:xfrm>
        </p:spPr>
        <p:txBody>
          <a:bodyPr>
            <a:noAutofit/>
          </a:bodyPr>
          <a:lstStyle/>
          <a:p>
            <a:pPr marL="0" indent="0">
              <a:lnSpc>
                <a:spcPct val="90000"/>
              </a:lnSpc>
              <a:buNone/>
            </a:pPr>
            <a:r>
              <a:rPr lang="ja-JP" altLang="en-US" sz="1600" dirty="0">
                <a:latin typeface="BIZ UDPゴシック" panose="020B0400000000000000" pitchFamily="50" charset="-128"/>
                <a:ea typeface="BIZ UDPゴシック" panose="020B0400000000000000" pitchFamily="50" charset="-128"/>
              </a:rPr>
              <a:t>　④化学物質管理制度</a:t>
            </a:r>
            <a:endParaRPr lang="en-US" altLang="ja-JP" sz="1600" dirty="0">
              <a:latin typeface="BIZ UDPゴシック" panose="020B0400000000000000" pitchFamily="50" charset="-128"/>
              <a:ea typeface="BIZ UDPゴシック" panose="020B0400000000000000" pitchFamily="50" charset="-128"/>
            </a:endParaRPr>
          </a:p>
          <a:p>
            <a:pPr marL="633413" indent="-633413">
              <a:lnSpc>
                <a:spcPct val="90000"/>
              </a:lnSpc>
              <a:buNone/>
            </a:pPr>
            <a:r>
              <a:rPr lang="ja-JP" altLang="en-US" sz="1600" dirty="0">
                <a:solidFill>
                  <a:schemeClr val="tx1"/>
                </a:solidFill>
                <a:latin typeface="BIZ UDPゴシック" panose="020B0400000000000000" pitchFamily="50" charset="-128"/>
                <a:ea typeface="BIZ UDPゴシック" panose="020B0400000000000000" pitchFamily="50" charset="-128"/>
              </a:rPr>
              <a:t>　　　〇化学物質の取扱量等の届出：</a:t>
            </a:r>
            <a:r>
              <a:rPr lang="zh-TW" altLang="en-US" sz="1600" dirty="0">
                <a:solidFill>
                  <a:schemeClr val="tx1"/>
                </a:solidFill>
                <a:latin typeface="BIZ UDPゴシック" panose="020B0400000000000000" pitchFamily="50" charset="-128"/>
                <a:ea typeface="BIZ UDPゴシック" panose="020B0400000000000000" pitchFamily="50" charset="-128"/>
              </a:rPr>
              <a:t>化学物質排出把握管理促進法</a:t>
            </a:r>
            <a:r>
              <a:rPr lang="ja-JP" altLang="en-US" sz="1600" dirty="0">
                <a:solidFill>
                  <a:schemeClr val="tx1"/>
                </a:solidFill>
                <a:latin typeface="BIZ UDPゴシック" panose="020B0400000000000000" pitchFamily="50" charset="-128"/>
                <a:ea typeface="BIZ UDPゴシック" panose="020B0400000000000000" pitchFamily="50" charset="-128"/>
              </a:rPr>
              <a:t>（化管法）の対象化学物質の取扱量の届出と、府独自指定物質の排出量・移動量・取扱量の届出を義務付け。府独自指定物質の一つに</a:t>
            </a:r>
            <a:r>
              <a:rPr lang="en-US" altLang="ja-JP" sz="1600" dirty="0">
                <a:solidFill>
                  <a:schemeClr val="tx1"/>
                </a:solidFill>
                <a:latin typeface="BIZ UDPゴシック" panose="020B0400000000000000" pitchFamily="50" charset="-128"/>
                <a:ea typeface="BIZ UDPゴシック" panose="020B0400000000000000" pitchFamily="50" charset="-128"/>
              </a:rPr>
              <a:t>VOC</a:t>
            </a:r>
            <a:r>
              <a:rPr lang="ja-JP" altLang="en-US" sz="1600" dirty="0">
                <a:solidFill>
                  <a:schemeClr val="tx1"/>
                </a:solidFill>
                <a:latin typeface="BIZ UDPゴシック" panose="020B0400000000000000" pitchFamily="50" charset="-128"/>
                <a:ea typeface="BIZ UDPゴシック" panose="020B0400000000000000" pitchFamily="50" charset="-128"/>
              </a:rPr>
              <a:t>総量を規定。</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633413" indent="-633413">
              <a:lnSpc>
                <a:spcPct val="90000"/>
              </a:lnSpc>
              <a:buNone/>
            </a:pPr>
            <a:r>
              <a:rPr lang="ja-JP" altLang="en-US" sz="1600" dirty="0">
                <a:latin typeface="BIZ UDPゴシック" panose="020B0400000000000000" pitchFamily="50" charset="-128"/>
                <a:ea typeface="BIZ UDPゴシック" panose="020B0400000000000000" pitchFamily="50" charset="-128"/>
              </a:rPr>
              <a:t>　　　〇管理計画等の届出：一定の規模以上の取扱量等届出対象事業者に対し、化学物質管理計画と、化学物質管理目標決定及び達成状況の届出を義務付け。また、緊急時の措置についても規定。</a:t>
            </a:r>
            <a:endParaRPr lang="en-US" altLang="ja-JP" sz="1600" dirty="0">
              <a:latin typeface="BIZ UDPゴシック" panose="020B0400000000000000" pitchFamily="50" charset="-128"/>
              <a:ea typeface="BIZ UDPゴシック" panose="020B0400000000000000" pitchFamily="50" charset="-128"/>
            </a:endParaRPr>
          </a:p>
          <a:p>
            <a:pPr marL="0" indent="0">
              <a:lnSpc>
                <a:spcPct val="90000"/>
              </a:lnSpc>
              <a:buNone/>
            </a:pPr>
            <a:r>
              <a:rPr lang="ja-JP" altLang="en-US" sz="1600" dirty="0">
                <a:latin typeface="BIZ UDPゴシック" panose="020B0400000000000000" pitchFamily="50" charset="-128"/>
                <a:ea typeface="BIZ UDPゴシック" panose="020B0400000000000000" pitchFamily="50" charset="-128"/>
              </a:rPr>
              <a:t>　⑤その他</a:t>
            </a:r>
            <a:endParaRPr lang="en-US" altLang="ja-JP" sz="1600" dirty="0">
              <a:latin typeface="BIZ UDPゴシック" panose="020B0400000000000000" pitchFamily="50" charset="-128"/>
              <a:ea typeface="BIZ UDPゴシック" panose="020B0400000000000000" pitchFamily="50" charset="-128"/>
            </a:endParaRPr>
          </a:p>
          <a:p>
            <a:pPr marL="633413" indent="-633413">
              <a:lnSpc>
                <a:spcPct val="90000"/>
              </a:lnSpc>
              <a:buNone/>
            </a:pPr>
            <a:r>
              <a:rPr lang="ja-JP" altLang="en-US" sz="1600" dirty="0">
                <a:latin typeface="BIZ UDPゴシック" panose="020B0400000000000000" pitchFamily="50" charset="-128"/>
                <a:ea typeface="BIZ UDPゴシック" panose="020B0400000000000000" pitchFamily="50" charset="-128"/>
              </a:rPr>
              <a:t>　　　〇タンクローリーに関する規制：ガソリンスタンドにガソリンを販売・運搬する者等に対し、蒸気移送設備が設置されているタンクローリーの使用義務等を規定。</a:t>
            </a:r>
            <a:endParaRPr lang="en-US" altLang="ja-JP" sz="1600" dirty="0">
              <a:latin typeface="BIZ UDPゴシック" panose="020B0400000000000000" pitchFamily="50" charset="-128"/>
              <a:ea typeface="BIZ UDPゴシック" panose="020B0400000000000000" pitchFamily="50" charset="-128"/>
            </a:endParaRPr>
          </a:p>
          <a:p>
            <a:pPr marL="633413" indent="-633413">
              <a:lnSpc>
                <a:spcPct val="90000"/>
              </a:lnSpc>
              <a:buNone/>
            </a:pPr>
            <a:r>
              <a:rPr lang="ja-JP" altLang="en-US" sz="1600" dirty="0">
                <a:latin typeface="BIZ UDPゴシック" panose="020B0400000000000000" pitchFamily="50" charset="-128"/>
                <a:ea typeface="BIZ UDPゴシック" panose="020B0400000000000000" pitchFamily="50" charset="-128"/>
              </a:rPr>
              <a:t>　　　〇建築現場塗装の低溶剤塗料化：屋外建築物等の塗装工事について、発注者、設計者及び施工者への</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含有量の少ない塗料使用の努力義務を規定。</a:t>
            </a:r>
            <a:endParaRPr lang="en-US" altLang="ja-JP" sz="1600" dirty="0">
              <a:latin typeface="BIZ UDPゴシック" panose="020B0400000000000000" pitchFamily="50" charset="-128"/>
              <a:ea typeface="BIZ UDPゴシック" panose="020B0400000000000000" pitchFamily="50" charset="-128"/>
            </a:endParaRPr>
          </a:p>
          <a:p>
            <a:pPr marL="0" indent="0">
              <a:lnSpc>
                <a:spcPct val="90000"/>
              </a:lnSpc>
              <a:buNone/>
            </a:pPr>
            <a:endParaRPr lang="en-US" altLang="ja-JP" sz="1600" dirty="0">
              <a:latin typeface="BIZ UDPゴシック" panose="020B0400000000000000" pitchFamily="50" charset="-128"/>
              <a:ea typeface="BIZ UDPゴシック" panose="020B0400000000000000" pitchFamily="50" charset="-128"/>
            </a:endParaRPr>
          </a:p>
          <a:p>
            <a:pPr marL="0" indent="0">
              <a:lnSpc>
                <a:spcPct val="90000"/>
              </a:lnSpc>
              <a:buNone/>
            </a:pPr>
            <a:r>
              <a:rPr lang="ja-JP" altLang="en-US" sz="1600" b="1" dirty="0">
                <a:latin typeface="BIZ UDPゴシック" panose="020B0400000000000000" pitchFamily="50" charset="-128"/>
                <a:ea typeface="BIZ UDPゴシック" panose="020B0400000000000000" pitchFamily="50" charset="-128"/>
              </a:rPr>
              <a:t>（２）その他の対策</a:t>
            </a:r>
            <a:endParaRPr lang="en-US" altLang="ja-JP" sz="1600" b="1" dirty="0">
              <a:latin typeface="BIZ UDPゴシック" panose="020B0400000000000000" pitchFamily="50" charset="-128"/>
              <a:ea typeface="BIZ UDPゴシック" panose="020B0400000000000000" pitchFamily="50" charset="-128"/>
            </a:endParaRPr>
          </a:p>
          <a:p>
            <a:pPr marL="717550" indent="-717550">
              <a:lnSpc>
                <a:spcPct val="90000"/>
              </a:lnSpc>
              <a:buNone/>
            </a:pPr>
            <a:r>
              <a:rPr lang="ja-JP" altLang="en-US" sz="1600" b="1"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〇化学物質等に関するセミナーを通じた事業者への</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対策の普及啓発</a:t>
            </a:r>
            <a:endParaRPr lang="en-US" altLang="ja-JP" sz="1600" dirty="0">
              <a:latin typeface="BIZ UDPゴシック" panose="020B0400000000000000" pitchFamily="50" charset="-128"/>
              <a:ea typeface="BIZ UDPゴシック" panose="020B0400000000000000" pitchFamily="50" charset="-128"/>
            </a:endParaRPr>
          </a:p>
          <a:p>
            <a:pPr marL="717550" indent="-717550">
              <a:lnSpc>
                <a:spcPct val="90000"/>
              </a:lnSpc>
              <a:buNone/>
            </a:pPr>
            <a:r>
              <a:rPr lang="ja-JP" altLang="en-US" sz="1600" dirty="0">
                <a:latin typeface="BIZ UDPゴシック" panose="020B0400000000000000" pitchFamily="50" charset="-128"/>
                <a:ea typeface="BIZ UDPゴシック" panose="020B0400000000000000" pitchFamily="50" charset="-128"/>
              </a:rPr>
              <a:t>　　　〇リスクコミュニケーションの推進のための府民・事業者への</a:t>
            </a:r>
            <a:r>
              <a:rPr lang="en-US" altLang="ja-JP" sz="1600" dirty="0">
                <a:latin typeface="BIZ UDPゴシック" panose="020B0400000000000000" pitchFamily="50" charset="-128"/>
                <a:ea typeface="BIZ UDPゴシック" panose="020B0400000000000000" pitchFamily="50" charset="-128"/>
              </a:rPr>
              <a:t>HP</a:t>
            </a:r>
            <a:r>
              <a:rPr lang="ja-JP" altLang="en-US" sz="1600" dirty="0">
                <a:latin typeface="BIZ UDPゴシック" panose="020B0400000000000000" pitchFamily="50" charset="-128"/>
                <a:ea typeface="BIZ UDPゴシック" panose="020B0400000000000000" pitchFamily="50" charset="-128"/>
              </a:rPr>
              <a:t>等での情報提供</a:t>
            </a:r>
            <a:endParaRPr lang="en-US" altLang="ja-JP" sz="1600" dirty="0">
              <a:latin typeface="BIZ UDPゴシック" panose="020B0400000000000000" pitchFamily="50" charset="-128"/>
              <a:ea typeface="BIZ UDPゴシック" panose="020B0400000000000000" pitchFamily="50" charset="-128"/>
            </a:endParaRPr>
          </a:p>
          <a:p>
            <a:pPr marL="717550" indent="-717550">
              <a:lnSpc>
                <a:spcPct val="90000"/>
              </a:lnSpc>
              <a:buNone/>
            </a:pPr>
            <a:endParaRPr lang="ja-JP" altLang="en-US" sz="1600" dirty="0">
              <a:latin typeface="BIZ UDPゴシック" panose="020B0400000000000000" pitchFamily="50" charset="-128"/>
              <a:ea typeface="BIZ UDPゴシック" panose="020B0400000000000000" pitchFamily="50" charset="-128"/>
            </a:endParaRPr>
          </a:p>
        </p:txBody>
      </p:sp>
      <p:sp>
        <p:nvSpPr>
          <p:cNvPr id="14" name="Isosceles Triangle 13">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スライド番号プレースホルダー 2">
            <a:extLst>
              <a:ext uri="{FF2B5EF4-FFF2-40B4-BE49-F238E27FC236}">
                <a16:creationId xmlns:a16="http://schemas.microsoft.com/office/drawing/2014/main" id="{F13B1C72-6F99-4013-B271-7A3ED731F06D}"/>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solidFill>
                  <a:schemeClr val="tx1"/>
                </a:solidFill>
                <a:latin typeface="BIZ UDPゴシック" panose="020B0400000000000000" pitchFamily="50" charset="-128"/>
                <a:ea typeface="BIZ UDPゴシック" panose="020B0400000000000000" pitchFamily="50" charset="-128"/>
              </a:rPr>
              <a:pPr>
                <a:spcAft>
                  <a:spcPts val="600"/>
                </a:spcAft>
              </a:pPr>
              <a:t>6</a:t>
            </a:fld>
            <a:endParaRPr lang="en-US">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8365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1083470" y="609600"/>
            <a:ext cx="6984793" cy="1320800"/>
          </a:xfrm>
        </p:spPr>
        <p:txBody>
          <a:bodyPr>
            <a:normAutofit/>
          </a:bodyPr>
          <a:lstStyle/>
          <a:p>
            <a:r>
              <a:rPr lang="ja-JP" altLang="en-US" dirty="0">
                <a:latin typeface="BIZ UDPゴシック" panose="020B0400000000000000" pitchFamily="50" charset="-128"/>
                <a:ea typeface="BIZ UDPゴシック" panose="020B0400000000000000" pitchFamily="50" charset="-128"/>
              </a:rPr>
              <a:t>国等のこれまでの</a:t>
            </a:r>
            <a:r>
              <a:rPr lang="en-US" altLang="ja-JP" dirty="0">
                <a:latin typeface="BIZ UDPゴシック" panose="020B0400000000000000" pitchFamily="50" charset="-128"/>
                <a:ea typeface="BIZ UDPゴシック" panose="020B0400000000000000" pitchFamily="50" charset="-128"/>
              </a:rPr>
              <a:t>VOC</a:t>
            </a:r>
            <a:r>
              <a:rPr lang="ja-JP" altLang="en-US" dirty="0">
                <a:latin typeface="BIZ UDPゴシック" panose="020B0400000000000000" pitchFamily="50" charset="-128"/>
                <a:ea typeface="BIZ UDPゴシック" panose="020B0400000000000000" pitchFamily="50" charset="-128"/>
              </a:rPr>
              <a:t>対策①</a:t>
            </a:r>
            <a:endParaRPr kumimoji="1" lang="ja-JP" altLang="en-US" dirty="0">
              <a:latin typeface="BIZ UDPゴシック" panose="020B0400000000000000" pitchFamily="50" charset="-128"/>
              <a:ea typeface="BIZ UDPゴシック" panose="020B0400000000000000" pitchFamily="50" charset="-128"/>
            </a:endParaRPr>
          </a:p>
        </p:txBody>
      </p:sp>
      <p:sp>
        <p:nvSpPr>
          <p:cNvPr id="12" name="Isosceles Triangle 11">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コンテンツ プレースホルダー 4">
            <a:extLst>
              <a:ext uri="{FF2B5EF4-FFF2-40B4-BE49-F238E27FC236}">
                <a16:creationId xmlns:a16="http://schemas.microsoft.com/office/drawing/2014/main" id="{090F22FE-1D50-4F23-848F-3CA57E80914C}"/>
              </a:ext>
            </a:extLst>
          </p:cNvPr>
          <p:cNvSpPr>
            <a:spLocks noGrp="1"/>
          </p:cNvSpPr>
          <p:nvPr>
            <p:ph idx="1"/>
          </p:nvPr>
        </p:nvSpPr>
        <p:spPr>
          <a:xfrm>
            <a:off x="1164573" y="1362001"/>
            <a:ext cx="7920830" cy="4886399"/>
          </a:xfrm>
        </p:spPr>
        <p:txBody>
          <a:bodyPr>
            <a:noAutofit/>
          </a:bodyPr>
          <a:lstStyle/>
          <a:p>
            <a:pPr marL="0" indent="0">
              <a:lnSpc>
                <a:spcPct val="90000"/>
              </a:lnSpc>
              <a:buNone/>
            </a:pPr>
            <a:r>
              <a:rPr lang="ja-JP" altLang="en-US" sz="1600" b="1" dirty="0">
                <a:latin typeface="BIZ UDPゴシック" panose="020B0400000000000000" pitchFamily="50" charset="-128"/>
                <a:ea typeface="BIZ UDPゴシック" panose="020B0400000000000000" pitchFamily="50" charset="-128"/>
              </a:rPr>
              <a:t>（１）大気汚染防止法（以下「法」という）による対策</a:t>
            </a:r>
            <a:endParaRPr lang="en-US" altLang="ja-JP" sz="1600" b="1" dirty="0">
              <a:latin typeface="BIZ UDPゴシック" panose="020B0400000000000000" pitchFamily="50" charset="-128"/>
              <a:ea typeface="BIZ UDPゴシック" panose="020B0400000000000000" pitchFamily="50" charset="-128"/>
            </a:endParaRPr>
          </a:p>
          <a:p>
            <a:pPr marL="0" indent="0">
              <a:lnSpc>
                <a:spcPct val="90000"/>
              </a:lnSpc>
              <a:buNone/>
            </a:pPr>
            <a:r>
              <a:rPr lang="ja-JP" altLang="en-US" sz="1600" dirty="0">
                <a:latin typeface="BIZ UDPゴシック" panose="020B0400000000000000" pitchFamily="50" charset="-128"/>
                <a:ea typeface="BIZ UDPゴシック" panose="020B0400000000000000" pitchFamily="50" charset="-128"/>
              </a:rPr>
              <a:t>　①排出規制</a:t>
            </a:r>
            <a:endParaRPr lang="en-US" altLang="ja-JP" sz="16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600" dirty="0">
                <a:latin typeface="BIZ UDPゴシック" panose="020B0400000000000000" pitchFamily="50" charset="-128"/>
                <a:ea typeface="BIZ UDPゴシック" panose="020B0400000000000000" pitchFamily="50" charset="-128"/>
              </a:rPr>
              <a:t>　　〇対象施設：６発生源・９種類の施設で一定規模以上のもの</a:t>
            </a:r>
            <a:endParaRPr lang="en-US" altLang="ja-JP" sz="1600" dirty="0">
              <a:latin typeface="BIZ UDPゴシック" panose="020B0400000000000000" pitchFamily="50" charset="-128"/>
              <a:ea typeface="BIZ UDPゴシック" panose="020B0400000000000000" pitchFamily="50" charset="-128"/>
            </a:endParaRPr>
          </a:p>
          <a:p>
            <a:pPr marL="1617663" indent="-1617663">
              <a:spcBef>
                <a:spcPts val="0"/>
              </a:spcBef>
              <a:buNone/>
              <a:tabLst>
                <a:tab pos="7807325" algn="l"/>
              </a:tabLst>
            </a:pPr>
            <a:r>
              <a:rPr lang="ja-JP" altLang="en-US" sz="1600" dirty="0">
                <a:latin typeface="BIZ UDPゴシック" panose="020B0400000000000000" pitchFamily="50" charset="-128"/>
                <a:ea typeface="BIZ UDPゴシック" panose="020B0400000000000000" pitchFamily="50" charset="-128"/>
              </a:rPr>
              <a:t>　　　　　　　　貯蔵、溶剤洗浄、製造、塗装、印刷、接着</a:t>
            </a:r>
            <a:endParaRPr lang="en-US" altLang="ja-JP" sz="16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600" dirty="0">
                <a:latin typeface="BIZ UDPゴシック" panose="020B0400000000000000" pitchFamily="50" charset="-128"/>
                <a:ea typeface="BIZ UDPゴシック" panose="020B0400000000000000" pitchFamily="50" charset="-128"/>
              </a:rPr>
              <a:t>　　〇規制基準：排出口からの排出濃度基準</a:t>
            </a:r>
            <a:endParaRPr lang="en-US" altLang="ja-JP" sz="16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600" dirty="0">
                <a:latin typeface="BIZ UDPゴシック" panose="020B0400000000000000" pitchFamily="50" charset="-128"/>
                <a:ea typeface="BIZ UDPゴシック" panose="020B0400000000000000" pitchFamily="50" charset="-128"/>
              </a:rPr>
              <a:t>　　〇その他の義務：届出事業者に対する年</a:t>
            </a:r>
            <a:r>
              <a:rPr lang="en-US" altLang="ja-JP" sz="1600" dirty="0">
                <a:latin typeface="BIZ UDPゴシック" panose="020B0400000000000000" pitchFamily="50" charset="-128"/>
                <a:ea typeface="BIZ UDPゴシック" panose="020B0400000000000000" pitchFamily="50" charset="-128"/>
              </a:rPr>
              <a:t>1</a:t>
            </a:r>
            <a:r>
              <a:rPr lang="ja-JP" altLang="en-US" sz="1600" dirty="0">
                <a:latin typeface="BIZ UDPゴシック" panose="020B0400000000000000" pitchFamily="50" charset="-128"/>
                <a:ea typeface="BIZ UDPゴシック" panose="020B0400000000000000" pitchFamily="50" charset="-128"/>
              </a:rPr>
              <a:t>回以上の濃度測定義務</a:t>
            </a:r>
            <a:endParaRPr lang="en-US" altLang="ja-JP" sz="1600" dirty="0">
              <a:latin typeface="BIZ UDPゴシック" panose="020B0400000000000000" pitchFamily="50" charset="-128"/>
              <a:ea typeface="BIZ UDPゴシック" panose="020B0400000000000000" pitchFamily="50" charset="-128"/>
            </a:endParaRPr>
          </a:p>
          <a:p>
            <a:pPr marL="0" indent="0">
              <a:lnSpc>
                <a:spcPct val="90000"/>
              </a:lnSpc>
              <a:buNone/>
            </a:pPr>
            <a:r>
              <a:rPr lang="ja-JP" altLang="en-US" sz="1600" dirty="0">
                <a:latin typeface="BIZ UDPゴシック" panose="020B0400000000000000" pitchFamily="50" charset="-128"/>
                <a:ea typeface="BIZ UDPゴシック" panose="020B0400000000000000" pitchFamily="50" charset="-128"/>
              </a:rPr>
              <a:t>　②緊急時の措置</a:t>
            </a:r>
            <a:endParaRPr lang="en-US" altLang="ja-JP" sz="1600" dirty="0">
              <a:latin typeface="BIZ UDPゴシック" panose="020B0400000000000000" pitchFamily="50" charset="-128"/>
              <a:ea typeface="BIZ UDPゴシック" panose="020B0400000000000000" pitchFamily="50" charset="-128"/>
            </a:endParaRPr>
          </a:p>
          <a:p>
            <a:pPr marL="450850" indent="-450850">
              <a:spcBef>
                <a:spcPts val="0"/>
              </a:spcBef>
              <a:buNone/>
            </a:pPr>
            <a:r>
              <a:rPr lang="ja-JP" altLang="en-US" sz="1600" dirty="0">
                <a:latin typeface="BIZ UDPゴシック" panose="020B0400000000000000" pitchFamily="50" charset="-128"/>
                <a:ea typeface="BIZ UDPゴシック" panose="020B0400000000000000" pitchFamily="50" charset="-128"/>
              </a:rPr>
              <a:t>　　〇光化学スモッグ発生時等に、</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排出者及びばい煙排出者に対して必要な措置を都道府県知事より要請。</a:t>
            </a:r>
            <a:endParaRPr lang="en-US" altLang="ja-JP" sz="1600" dirty="0">
              <a:latin typeface="BIZ UDPゴシック" panose="020B0400000000000000" pitchFamily="50" charset="-128"/>
              <a:ea typeface="BIZ UDPゴシック" panose="020B0400000000000000" pitchFamily="50" charset="-128"/>
            </a:endParaRPr>
          </a:p>
          <a:p>
            <a:pPr marL="717550" indent="-717550">
              <a:lnSpc>
                <a:spcPct val="90000"/>
              </a:lnSpc>
              <a:buNone/>
            </a:pPr>
            <a:endParaRPr lang="en-US" altLang="ja-JP" sz="1600" dirty="0">
              <a:latin typeface="BIZ UDPゴシック" panose="020B0400000000000000" pitchFamily="50" charset="-128"/>
              <a:ea typeface="BIZ UDPゴシック" panose="020B0400000000000000" pitchFamily="50" charset="-128"/>
            </a:endParaRPr>
          </a:p>
          <a:p>
            <a:pPr marL="0" indent="0">
              <a:lnSpc>
                <a:spcPct val="90000"/>
              </a:lnSpc>
              <a:buNone/>
            </a:pPr>
            <a:r>
              <a:rPr lang="ja-JP" altLang="en-US" sz="1600" b="1" dirty="0">
                <a:latin typeface="BIZ UDPゴシック" panose="020B0400000000000000" pitchFamily="50" charset="-128"/>
                <a:ea typeface="BIZ UDPゴシック" panose="020B0400000000000000" pitchFamily="50" charset="-128"/>
              </a:rPr>
              <a:t>（２）事業者等による揮発性有機化合物（ＶＯＣ）排出抑制のための自主的取組促進のための指針（平成</a:t>
            </a:r>
            <a:r>
              <a:rPr lang="en-US" altLang="ja-JP" sz="1600" b="1" dirty="0">
                <a:latin typeface="BIZ UDPゴシック" panose="020B0400000000000000" pitchFamily="50" charset="-128"/>
                <a:ea typeface="BIZ UDPゴシック" panose="020B0400000000000000" pitchFamily="50" charset="-128"/>
              </a:rPr>
              <a:t>25</a:t>
            </a:r>
            <a:r>
              <a:rPr lang="ja-JP" altLang="en-US" sz="1600" b="1" dirty="0">
                <a:latin typeface="BIZ UDPゴシック" panose="020B0400000000000000" pitchFamily="50" charset="-128"/>
                <a:ea typeface="BIZ UDPゴシック" panose="020B0400000000000000" pitchFamily="50" charset="-128"/>
              </a:rPr>
              <a:t>年</a:t>
            </a:r>
            <a:r>
              <a:rPr lang="en-US" altLang="ja-JP" sz="1600" b="1" dirty="0">
                <a:latin typeface="BIZ UDPゴシック" panose="020B0400000000000000" pitchFamily="50" charset="-128"/>
                <a:ea typeface="BIZ UDPゴシック" panose="020B0400000000000000" pitchFamily="50" charset="-128"/>
              </a:rPr>
              <a:t>11</a:t>
            </a:r>
            <a:r>
              <a:rPr lang="ja-JP" altLang="en-US" sz="1600" b="1" dirty="0">
                <a:latin typeface="BIZ UDPゴシック" panose="020B0400000000000000" pitchFamily="50" charset="-128"/>
                <a:ea typeface="BIZ UDPゴシック" panose="020B0400000000000000" pitchFamily="50" charset="-128"/>
              </a:rPr>
              <a:t>月産業構造審議会）</a:t>
            </a:r>
            <a:endParaRPr lang="en-US" altLang="ja-JP" sz="1600" b="1"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600" b="1"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（内容）</a:t>
            </a:r>
            <a:endParaRPr lang="en-US" altLang="ja-JP" sz="16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600" dirty="0">
                <a:latin typeface="BIZ UDPゴシック" panose="020B0400000000000000" pitchFamily="50" charset="-128"/>
                <a:ea typeface="BIZ UDPゴシック" panose="020B0400000000000000" pitchFamily="50" charset="-128"/>
              </a:rPr>
              <a:t>　　・業界団体ごとに取組の目指すべき方向性及び方策を設定</a:t>
            </a:r>
            <a:endParaRPr lang="en-US" altLang="ja-JP" sz="16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600" dirty="0">
                <a:latin typeface="BIZ UDPゴシック" panose="020B0400000000000000" pitchFamily="50" charset="-128"/>
                <a:ea typeface="BIZ UDPゴシック" panose="020B0400000000000000" pitchFamily="50" charset="-128"/>
              </a:rPr>
              <a:t>　　・自主的取組実施のための体制整備、排出抑制対策の実施、情報提供</a:t>
            </a:r>
            <a:endParaRPr lang="en-US" altLang="ja-JP" sz="16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600" dirty="0">
                <a:latin typeface="BIZ UDPゴシック" panose="020B0400000000000000" pitchFamily="50" charset="-128"/>
                <a:ea typeface="BIZ UDPゴシック" panose="020B0400000000000000" pitchFamily="50" charset="-128"/>
              </a:rPr>
              <a:t>　　・産業構造審議会での自主的取組状況の報告</a:t>
            </a:r>
            <a:endParaRPr lang="en-US" altLang="ja-JP" sz="16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600" dirty="0">
                <a:latin typeface="BIZ UDPゴシック" panose="020B0400000000000000" pitchFamily="50" charset="-128"/>
                <a:ea typeface="BIZ UDPゴシック" panose="020B0400000000000000" pitchFamily="50" charset="-128"/>
              </a:rPr>
              <a:t>　（参加団体）</a:t>
            </a:r>
            <a:endParaRPr lang="en-US" altLang="ja-JP" sz="16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600" dirty="0">
                <a:latin typeface="BIZ UDPゴシック" panose="020B0400000000000000" pitchFamily="50" charset="-128"/>
                <a:ea typeface="BIZ UDPゴシック" panose="020B0400000000000000" pitchFamily="50" charset="-128"/>
              </a:rPr>
              <a:t>　　・４１業界団体等、約</a:t>
            </a:r>
            <a:r>
              <a:rPr lang="en-US" altLang="ja-JP" sz="1600" dirty="0">
                <a:latin typeface="BIZ UDPゴシック" panose="020B0400000000000000" pitchFamily="50" charset="-128"/>
                <a:ea typeface="BIZ UDPゴシック" panose="020B0400000000000000" pitchFamily="50" charset="-128"/>
              </a:rPr>
              <a:t>20,500</a:t>
            </a:r>
            <a:r>
              <a:rPr lang="ja-JP" altLang="en-US" sz="1600" dirty="0">
                <a:latin typeface="BIZ UDPゴシック" panose="020B0400000000000000" pitchFamily="50" charset="-128"/>
                <a:ea typeface="BIZ UDPゴシック" panose="020B0400000000000000" pitchFamily="50" charset="-128"/>
              </a:rPr>
              <a:t>社（平成</a:t>
            </a:r>
            <a:r>
              <a:rPr lang="en-US" altLang="ja-JP" sz="1600" dirty="0">
                <a:latin typeface="BIZ UDPゴシック" panose="020B0400000000000000" pitchFamily="50" charset="-128"/>
                <a:ea typeface="BIZ UDPゴシック" panose="020B0400000000000000" pitchFamily="50" charset="-128"/>
              </a:rPr>
              <a:t>30</a:t>
            </a:r>
            <a:r>
              <a:rPr lang="ja-JP" altLang="en-US" sz="1600" dirty="0">
                <a:latin typeface="BIZ UDPゴシック" panose="020B0400000000000000" pitchFamily="50" charset="-128"/>
                <a:ea typeface="BIZ UDPゴシック" panose="020B0400000000000000" pitchFamily="50" charset="-128"/>
              </a:rPr>
              <a:t>年度実績）</a:t>
            </a:r>
            <a:endParaRPr lang="en-US" altLang="ja-JP" sz="1600" dirty="0">
              <a:latin typeface="BIZ UDPゴシック" panose="020B0400000000000000" pitchFamily="50" charset="-128"/>
              <a:ea typeface="BIZ UDPゴシック" panose="020B0400000000000000" pitchFamily="50" charset="-128"/>
            </a:endParaRPr>
          </a:p>
          <a:p>
            <a:pPr marL="717550" indent="-717550">
              <a:lnSpc>
                <a:spcPct val="90000"/>
              </a:lnSpc>
              <a:buNone/>
            </a:pPr>
            <a:endParaRPr lang="ja-JP" altLang="en-US" sz="1600" dirty="0">
              <a:latin typeface="BIZ UDPゴシック" panose="020B0400000000000000" pitchFamily="50" charset="-128"/>
              <a:ea typeface="BIZ UDPゴシック" panose="020B0400000000000000" pitchFamily="50" charset="-128"/>
            </a:endParaRPr>
          </a:p>
          <a:p>
            <a:pPr marL="0" indent="0">
              <a:lnSpc>
                <a:spcPct val="90000"/>
              </a:lnSpc>
              <a:buNone/>
            </a:pPr>
            <a:endParaRPr lang="ja-JP" altLang="en-US" sz="1600" dirty="0">
              <a:latin typeface="BIZ UDPゴシック" panose="020B0400000000000000" pitchFamily="50" charset="-128"/>
              <a:ea typeface="BIZ UDPゴシック" panose="020B0400000000000000" pitchFamily="50" charset="-128"/>
            </a:endParaRPr>
          </a:p>
        </p:txBody>
      </p:sp>
      <p:sp>
        <p:nvSpPr>
          <p:cNvPr id="14" name="Isosceles Triangle 13">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スライド番号プレースホルダー 2">
            <a:extLst>
              <a:ext uri="{FF2B5EF4-FFF2-40B4-BE49-F238E27FC236}">
                <a16:creationId xmlns:a16="http://schemas.microsoft.com/office/drawing/2014/main" id="{F13B1C72-6F99-4013-B271-7A3ED731F06D}"/>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7</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438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1083470" y="609600"/>
            <a:ext cx="6984793" cy="1320800"/>
          </a:xfrm>
        </p:spPr>
        <p:txBody>
          <a:bodyPr>
            <a:normAutofit/>
          </a:bodyPr>
          <a:lstStyle/>
          <a:p>
            <a:r>
              <a:rPr lang="ja-JP" altLang="en-US" dirty="0">
                <a:latin typeface="BIZ UDPゴシック" panose="020B0400000000000000" pitchFamily="50" charset="-128"/>
                <a:ea typeface="BIZ UDPゴシック" panose="020B0400000000000000" pitchFamily="50" charset="-128"/>
              </a:rPr>
              <a:t>国等のこれまでの</a:t>
            </a:r>
            <a:r>
              <a:rPr lang="en-US" altLang="ja-JP" dirty="0">
                <a:latin typeface="BIZ UDPゴシック" panose="020B0400000000000000" pitchFamily="50" charset="-128"/>
                <a:ea typeface="BIZ UDPゴシック" panose="020B0400000000000000" pitchFamily="50" charset="-128"/>
              </a:rPr>
              <a:t>VOC</a:t>
            </a:r>
            <a:r>
              <a:rPr lang="ja-JP" altLang="en-US" dirty="0">
                <a:latin typeface="BIZ UDPゴシック" panose="020B0400000000000000" pitchFamily="50" charset="-128"/>
                <a:ea typeface="BIZ UDPゴシック" panose="020B0400000000000000" pitchFamily="50" charset="-128"/>
              </a:rPr>
              <a:t>対策②</a:t>
            </a:r>
            <a:endParaRPr kumimoji="1" lang="ja-JP" altLang="en-US" dirty="0">
              <a:latin typeface="BIZ UDPゴシック" panose="020B0400000000000000" pitchFamily="50" charset="-128"/>
              <a:ea typeface="BIZ UDPゴシック" panose="020B0400000000000000" pitchFamily="50" charset="-128"/>
            </a:endParaRPr>
          </a:p>
        </p:txBody>
      </p:sp>
      <p:sp>
        <p:nvSpPr>
          <p:cNvPr id="12" name="Isosceles Triangle 11">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コンテンツ プレースホルダー 4">
            <a:extLst>
              <a:ext uri="{FF2B5EF4-FFF2-40B4-BE49-F238E27FC236}">
                <a16:creationId xmlns:a16="http://schemas.microsoft.com/office/drawing/2014/main" id="{090F22FE-1D50-4F23-848F-3CA57E80914C}"/>
              </a:ext>
            </a:extLst>
          </p:cNvPr>
          <p:cNvSpPr>
            <a:spLocks noGrp="1"/>
          </p:cNvSpPr>
          <p:nvPr>
            <p:ph idx="1"/>
          </p:nvPr>
        </p:nvSpPr>
        <p:spPr>
          <a:xfrm>
            <a:off x="1192468" y="1022469"/>
            <a:ext cx="8205673" cy="5384018"/>
          </a:xfrm>
        </p:spPr>
        <p:txBody>
          <a:bodyPr>
            <a:noAutofit/>
          </a:bodyPr>
          <a:lstStyle/>
          <a:p>
            <a:pPr marL="0" indent="0">
              <a:lnSpc>
                <a:spcPct val="90000"/>
              </a:lnSpc>
              <a:buNone/>
            </a:pPr>
            <a:r>
              <a:rPr lang="ja-JP" altLang="en-US" dirty="0">
                <a:latin typeface="BIZ UDPゴシック" panose="020B0400000000000000" pitchFamily="50" charset="-128"/>
                <a:ea typeface="BIZ UDPゴシック" panose="020B0400000000000000" pitchFamily="50" charset="-128"/>
              </a:rPr>
              <a:t>　</a:t>
            </a:r>
          </a:p>
          <a:p>
            <a:pPr marL="0" indent="0">
              <a:lnSpc>
                <a:spcPct val="90000"/>
              </a:lnSpc>
              <a:buNone/>
            </a:pPr>
            <a:r>
              <a:rPr lang="ja-JP" altLang="en-US" b="1" dirty="0">
                <a:latin typeface="BIZ UDPゴシック" panose="020B0400000000000000" pitchFamily="50" charset="-128"/>
                <a:ea typeface="BIZ UDPゴシック" panose="020B0400000000000000" pitchFamily="50" charset="-128"/>
              </a:rPr>
              <a:t>（３）その他の対策</a:t>
            </a:r>
            <a:endParaRPr lang="en-US" altLang="ja-JP" b="1" dirty="0">
              <a:latin typeface="BIZ UDPゴシック" panose="020B0400000000000000" pitchFamily="50" charset="-128"/>
              <a:ea typeface="BIZ UDPゴシック" panose="020B0400000000000000" pitchFamily="50" charset="-128"/>
            </a:endParaRPr>
          </a:p>
          <a:p>
            <a:pPr marL="365125" indent="-365125">
              <a:lnSpc>
                <a:spcPct val="150000"/>
              </a:lnSpc>
              <a:buNone/>
            </a:pPr>
            <a:r>
              <a:rPr lang="ja-JP" altLang="en-US" sz="1600" dirty="0">
                <a:latin typeface="BIZ UDPゴシック" panose="020B0400000000000000" pitchFamily="50" charset="-128"/>
                <a:ea typeface="BIZ UDPゴシック" panose="020B0400000000000000" pitchFamily="50" charset="-128"/>
              </a:rPr>
              <a:t>　〇</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排出インベントリの作成及び公表（環境省）</a:t>
            </a:r>
            <a:endParaRPr lang="en-US" altLang="ja-JP" sz="1600" dirty="0">
              <a:latin typeface="BIZ UDPゴシック" panose="020B0400000000000000" pitchFamily="50" charset="-128"/>
              <a:ea typeface="BIZ UDPゴシック" panose="020B0400000000000000" pitchFamily="50" charset="-128"/>
            </a:endParaRPr>
          </a:p>
          <a:p>
            <a:pPr marL="365125" indent="-365125">
              <a:lnSpc>
                <a:spcPct val="150000"/>
              </a:lnSpc>
              <a:buNone/>
            </a:pPr>
            <a:r>
              <a:rPr lang="ja-JP" altLang="en-US" sz="1600" dirty="0">
                <a:latin typeface="BIZ UDPゴシック" panose="020B0400000000000000" pitchFamily="50" charset="-128"/>
                <a:ea typeface="BIZ UDPゴシック" panose="020B0400000000000000" pitchFamily="50" charset="-128"/>
              </a:rPr>
              <a:t>　〇自動車への給油時の</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対策として、大気環境配慮型</a:t>
            </a:r>
            <a:r>
              <a:rPr lang="en-US" altLang="ja-JP" sz="1600" dirty="0">
                <a:latin typeface="BIZ UDPゴシック" panose="020B0400000000000000" pitchFamily="50" charset="-128"/>
                <a:ea typeface="BIZ UDPゴシック" panose="020B0400000000000000" pitchFamily="50" charset="-128"/>
              </a:rPr>
              <a:t>SS</a:t>
            </a:r>
            <a:r>
              <a:rPr lang="ja-JP" altLang="en-US" sz="1600" dirty="0">
                <a:latin typeface="BIZ UDPゴシック" panose="020B0400000000000000" pitchFamily="50" charset="-128"/>
                <a:ea typeface="BIZ UDPゴシック" panose="020B0400000000000000" pitchFamily="50" charset="-128"/>
              </a:rPr>
              <a:t>（愛称：</a:t>
            </a:r>
            <a:r>
              <a:rPr lang="en-US" altLang="ja-JP" sz="1600" dirty="0" err="1">
                <a:latin typeface="BIZ UDPゴシック" panose="020B0400000000000000" pitchFamily="50" charset="-128"/>
                <a:ea typeface="BIZ UDPゴシック" panose="020B0400000000000000" pitchFamily="50" charset="-128"/>
              </a:rPr>
              <a:t>e→AS</a:t>
            </a:r>
            <a:r>
              <a:rPr lang="ja-JP" altLang="en-US" sz="1600" dirty="0">
                <a:latin typeface="BIZ UDPゴシック" panose="020B0400000000000000" pitchFamily="50" charset="-128"/>
                <a:ea typeface="BIZ UDPゴシック" panose="020B0400000000000000" pitchFamily="50" charset="-128"/>
              </a:rPr>
              <a:t>）認定制度の実施（環境省）</a:t>
            </a:r>
          </a:p>
          <a:p>
            <a:pPr marL="365125" indent="-365125">
              <a:lnSpc>
                <a:spcPct val="150000"/>
              </a:lnSpc>
              <a:buNone/>
            </a:pPr>
            <a:r>
              <a:rPr lang="ja-JP" altLang="en-US" sz="1600" dirty="0">
                <a:latin typeface="BIZ UDPゴシック" panose="020B0400000000000000" pitchFamily="50" charset="-128"/>
                <a:ea typeface="BIZ UDPゴシック" panose="020B0400000000000000" pitchFamily="50" charset="-128"/>
              </a:rPr>
              <a:t>　〇日中韓における政策対話や日中都市間連携事業等の他、アジア各国との多国間枠組み協力等による越境汚染対策の実施（環境省）</a:t>
            </a:r>
            <a:endParaRPr lang="en-US" altLang="ja-JP" sz="1600" dirty="0">
              <a:latin typeface="BIZ UDPゴシック" panose="020B0400000000000000" pitchFamily="50" charset="-128"/>
              <a:ea typeface="BIZ UDPゴシック" panose="020B0400000000000000" pitchFamily="50" charset="-128"/>
            </a:endParaRPr>
          </a:p>
          <a:p>
            <a:pPr marL="365125" indent="-365125">
              <a:lnSpc>
                <a:spcPct val="150000"/>
              </a:lnSpc>
              <a:buNone/>
            </a:pPr>
            <a:r>
              <a:rPr lang="ja-JP" altLang="en-US" sz="1600" dirty="0">
                <a:latin typeface="BIZ UDPゴシック" panose="020B0400000000000000" pitchFamily="50" charset="-128"/>
                <a:ea typeface="BIZ UDPゴシック" panose="020B0400000000000000" pitchFamily="50" charset="-128"/>
              </a:rPr>
              <a:t>　〇事業者向け</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排出抑制セミナーの開催（経済産業省）</a:t>
            </a:r>
            <a:endParaRPr lang="en-US" altLang="ja-JP" sz="1600" dirty="0">
              <a:latin typeface="BIZ UDPゴシック" panose="020B0400000000000000" pitchFamily="50" charset="-128"/>
              <a:ea typeface="BIZ UDPゴシック" panose="020B0400000000000000" pitchFamily="50" charset="-128"/>
            </a:endParaRPr>
          </a:p>
          <a:p>
            <a:pPr marL="365125" indent="-365125">
              <a:lnSpc>
                <a:spcPct val="150000"/>
              </a:lnSpc>
              <a:buNone/>
            </a:pPr>
            <a:r>
              <a:rPr lang="ja-JP" altLang="en-US" sz="1600" dirty="0">
                <a:latin typeface="BIZ UDPゴシック" panose="020B0400000000000000" pitchFamily="50" charset="-128"/>
                <a:ea typeface="BIZ UDPゴシック" panose="020B0400000000000000" pitchFamily="50" charset="-128"/>
              </a:rPr>
              <a:t>　〇（一社）産業環境管理協会による「</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自主的取組支援ボード」による業界団体等に属さない企業等の取組支援</a:t>
            </a:r>
            <a:endParaRPr lang="en-US" altLang="ja-JP" sz="1600" dirty="0">
              <a:latin typeface="BIZ UDPゴシック" panose="020B0400000000000000" pitchFamily="50" charset="-128"/>
              <a:ea typeface="BIZ UDPゴシック" panose="020B0400000000000000" pitchFamily="50" charset="-128"/>
            </a:endParaRPr>
          </a:p>
          <a:p>
            <a:pPr marL="365125" indent="-365125">
              <a:lnSpc>
                <a:spcPct val="150000"/>
              </a:lnSpc>
              <a:buNone/>
            </a:pPr>
            <a:r>
              <a:rPr lang="ja-JP" altLang="en-US" sz="1600" dirty="0">
                <a:latin typeface="BIZ UDPゴシック" panose="020B0400000000000000" pitchFamily="50" charset="-128"/>
                <a:ea typeface="BIZ UDPゴシック" panose="020B0400000000000000" pitchFamily="50" charset="-128"/>
              </a:rPr>
              <a:t>　〇日本政策金融公庫による</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排出削減設備取得への必要な設備資金の融資</a:t>
            </a:r>
            <a:endParaRPr lang="en-US" altLang="ja-JP" sz="1600" dirty="0">
              <a:latin typeface="BIZ UDPゴシック" panose="020B0400000000000000" pitchFamily="50" charset="-128"/>
              <a:ea typeface="BIZ UDPゴシック" panose="020B0400000000000000" pitchFamily="50" charset="-128"/>
            </a:endParaRPr>
          </a:p>
          <a:p>
            <a:pPr marL="365125" indent="-365125">
              <a:lnSpc>
                <a:spcPct val="150000"/>
              </a:lnSpc>
              <a:buNone/>
            </a:pPr>
            <a:r>
              <a:rPr lang="ja-JP" altLang="en-US" sz="1600" dirty="0">
                <a:solidFill>
                  <a:schemeClr val="tx1"/>
                </a:solidFill>
                <a:latin typeface="BIZ UDPゴシック" panose="020B0400000000000000" pitchFamily="50" charset="-128"/>
                <a:ea typeface="BIZ UDPゴシック" panose="020B0400000000000000" pitchFamily="50" charset="-128"/>
              </a:rPr>
              <a:t>　〇その他、各種法令による対策（次頁）</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lnSpc>
                <a:spcPct val="90000"/>
              </a:lnSpc>
              <a:buNone/>
            </a:pP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p:txBody>
      </p:sp>
      <p:sp>
        <p:nvSpPr>
          <p:cNvPr id="14" name="Isosceles Triangle 13">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スライド番号プレースホルダー 2">
            <a:extLst>
              <a:ext uri="{FF2B5EF4-FFF2-40B4-BE49-F238E27FC236}">
                <a16:creationId xmlns:a16="http://schemas.microsoft.com/office/drawing/2014/main" id="{F13B1C72-6F99-4013-B271-7A3ED731F06D}"/>
              </a:ext>
            </a:extLst>
          </p:cNvPr>
          <p:cNvSpPr>
            <a:spLocks noGrp="1"/>
          </p:cNvSpPr>
          <p:nvPr>
            <p:ph type="sldNum" sz="quarter" idx="12"/>
          </p:nvPr>
        </p:nvSpPr>
        <p:spPr>
          <a:xfrm>
            <a:off x="9350787" y="6041362"/>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8</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459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20B56A1-652D-4D84-B428-A0F978B6E390}"/>
              </a:ext>
            </a:extLst>
          </p:cNvPr>
          <p:cNvSpPr>
            <a:spLocks noGrp="1"/>
          </p:cNvSpPr>
          <p:nvPr>
            <p:ph type="title"/>
          </p:nvPr>
        </p:nvSpPr>
        <p:spPr>
          <a:xfrm>
            <a:off x="810268" y="309999"/>
            <a:ext cx="8285463" cy="1099457"/>
          </a:xfrm>
        </p:spPr>
        <p:txBody>
          <a:bodyPr>
            <a:normAutofit/>
          </a:bodyPr>
          <a:lstStyle/>
          <a:p>
            <a:r>
              <a:rPr lang="ja-JP" altLang="en-US" sz="3200" dirty="0">
                <a:latin typeface="BIZ UDPゴシック" panose="020B0400000000000000" pitchFamily="50" charset="-128"/>
                <a:ea typeface="BIZ UDPゴシック" panose="020B0400000000000000" pitchFamily="50" charset="-128"/>
              </a:rPr>
              <a:t>国等のこれまでの</a:t>
            </a:r>
            <a:r>
              <a:rPr lang="en-US" altLang="ja-JP" sz="3200" dirty="0">
                <a:latin typeface="BIZ UDPゴシック" panose="020B0400000000000000" pitchFamily="50" charset="-128"/>
                <a:ea typeface="BIZ UDPゴシック" panose="020B0400000000000000" pitchFamily="50" charset="-128"/>
              </a:rPr>
              <a:t>VOC</a:t>
            </a:r>
            <a:r>
              <a:rPr lang="ja-JP" altLang="en-US" sz="3200" dirty="0">
                <a:latin typeface="BIZ UDPゴシック" panose="020B0400000000000000" pitchFamily="50" charset="-128"/>
                <a:ea typeface="BIZ UDPゴシック" panose="020B0400000000000000" pitchFamily="50" charset="-128"/>
              </a:rPr>
              <a:t>対策③</a:t>
            </a:r>
            <a:r>
              <a:rPr lang="en-US" altLang="ja-JP" sz="3200" dirty="0">
                <a:latin typeface="BIZ UDPゴシック" panose="020B0400000000000000" pitchFamily="50" charset="-128"/>
                <a:ea typeface="BIZ UDPゴシック" panose="020B0400000000000000" pitchFamily="50" charset="-128"/>
              </a:rPr>
              <a:t/>
            </a:r>
            <a:br>
              <a:rPr lang="en-US" altLang="ja-JP" sz="3200" dirty="0">
                <a:latin typeface="BIZ UDPゴシック" panose="020B0400000000000000" pitchFamily="50" charset="-128"/>
                <a:ea typeface="BIZ UDPゴシック" panose="020B0400000000000000" pitchFamily="50" charset="-128"/>
              </a:rPr>
            </a:br>
            <a:r>
              <a:rPr lang="en-US" altLang="ja-JP" sz="2000" dirty="0">
                <a:latin typeface="BIZ UDPゴシック" panose="020B0400000000000000" pitchFamily="50" charset="-128"/>
                <a:ea typeface="BIZ UDPゴシック" panose="020B0400000000000000" pitchFamily="50" charset="-128"/>
              </a:rPr>
              <a:t>【</a:t>
            </a:r>
            <a:r>
              <a:rPr kumimoji="1" lang="en-US" altLang="ja-JP" sz="2000" dirty="0">
                <a:latin typeface="BIZ UDPゴシック" panose="020B0400000000000000" pitchFamily="50" charset="-128"/>
                <a:ea typeface="BIZ UDPゴシック" panose="020B0400000000000000" pitchFamily="50" charset="-128"/>
              </a:rPr>
              <a:t>VOC</a:t>
            </a:r>
            <a:r>
              <a:rPr kumimoji="1" lang="ja-JP" altLang="en-US" sz="2000" dirty="0">
                <a:latin typeface="BIZ UDPゴシック" panose="020B0400000000000000" pitchFamily="50" charset="-128"/>
                <a:ea typeface="BIZ UDPゴシック" panose="020B0400000000000000" pitchFamily="50" charset="-128"/>
              </a:rPr>
              <a:t>に関係する法令（</a:t>
            </a:r>
            <a:r>
              <a:rPr lang="ja-JP" altLang="en-US" sz="2000" dirty="0">
                <a:latin typeface="BIZ UDPゴシック" panose="020B0400000000000000" pitchFamily="50" charset="-128"/>
                <a:ea typeface="BIZ UDPゴシック" panose="020B0400000000000000" pitchFamily="50" charset="-128"/>
              </a:rPr>
              <a:t>大気汚染防止</a:t>
            </a:r>
            <a:r>
              <a:rPr kumimoji="1" lang="ja-JP" altLang="en-US" sz="2000" dirty="0">
                <a:latin typeface="BIZ UDPゴシック" panose="020B0400000000000000" pitchFamily="50" charset="-128"/>
                <a:ea typeface="BIZ UDPゴシック" panose="020B0400000000000000" pitchFamily="50" charset="-128"/>
              </a:rPr>
              <a:t>法以外）</a:t>
            </a:r>
            <a:r>
              <a:rPr kumimoji="1" lang="en-US" altLang="ja-JP" sz="2000" dirty="0">
                <a:latin typeface="BIZ UDPゴシック" panose="020B0400000000000000" pitchFamily="50" charset="-128"/>
                <a:ea typeface="BIZ UDPゴシック" panose="020B0400000000000000" pitchFamily="50" charset="-128"/>
              </a:rPr>
              <a:t>】</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表 5">
            <a:extLst>
              <a:ext uri="{FF2B5EF4-FFF2-40B4-BE49-F238E27FC236}">
                <a16:creationId xmlns:a16="http://schemas.microsoft.com/office/drawing/2014/main" id="{345CD840-09B2-4AE3-88BA-EDAC958B95C8}"/>
              </a:ext>
            </a:extLst>
          </p:cNvPr>
          <p:cNvGraphicFramePr>
            <a:graphicFrameLocks noGrp="1"/>
          </p:cNvGraphicFramePr>
          <p:nvPr>
            <p:ph idx="1"/>
            <p:extLst>
              <p:ext uri="{D42A27DB-BD31-4B8C-83A1-F6EECF244321}">
                <p14:modId xmlns:p14="http://schemas.microsoft.com/office/powerpoint/2010/main" val="1500595079"/>
              </p:ext>
            </p:extLst>
          </p:nvPr>
        </p:nvGraphicFramePr>
        <p:xfrm>
          <a:off x="574904" y="1387402"/>
          <a:ext cx="8966500" cy="5251596"/>
        </p:xfrm>
        <a:graphic>
          <a:graphicData uri="http://schemas.openxmlformats.org/drawingml/2006/table">
            <a:tbl>
              <a:tblPr firstRow="1" bandRow="1">
                <a:tableStyleId>{5C22544A-7EE6-4342-B048-85BDC9FD1C3A}</a:tableStyleId>
              </a:tblPr>
              <a:tblGrid>
                <a:gridCol w="2009270">
                  <a:extLst>
                    <a:ext uri="{9D8B030D-6E8A-4147-A177-3AD203B41FA5}">
                      <a16:colId xmlns:a16="http://schemas.microsoft.com/office/drawing/2014/main" val="241828687"/>
                    </a:ext>
                  </a:extLst>
                </a:gridCol>
                <a:gridCol w="6957230">
                  <a:extLst>
                    <a:ext uri="{9D8B030D-6E8A-4147-A177-3AD203B41FA5}">
                      <a16:colId xmlns:a16="http://schemas.microsoft.com/office/drawing/2014/main" val="3099424949"/>
                    </a:ext>
                  </a:extLst>
                </a:gridCol>
              </a:tblGrid>
              <a:tr h="443686">
                <a:tc>
                  <a:txBody>
                    <a:bodyPr/>
                    <a:lstStyle/>
                    <a:p>
                      <a:pPr algn="ctr">
                        <a:lnSpc>
                          <a:spcPct val="100000"/>
                        </a:lnSpc>
                      </a:pPr>
                      <a:r>
                        <a:rPr kumimoji="1" lang="ja-JP" altLang="en-US" sz="1400" dirty="0">
                          <a:latin typeface="BIZ UDPゴシック" panose="020B0400000000000000" pitchFamily="50" charset="-128"/>
                          <a:ea typeface="BIZ UDPゴシック" panose="020B0400000000000000" pitchFamily="50" charset="-128"/>
                        </a:rPr>
                        <a:t>法令名</a:t>
                      </a:r>
                    </a:p>
                  </a:txBody>
                  <a:tcPr marL="103371" marR="103371" marT="51685" marB="51685" anchor="ctr"/>
                </a:tc>
                <a:tc>
                  <a:txBody>
                    <a:bodyPr/>
                    <a:lstStyle/>
                    <a:p>
                      <a:pPr algn="ctr">
                        <a:lnSpc>
                          <a:spcPct val="100000"/>
                        </a:lnSpc>
                      </a:pPr>
                      <a:r>
                        <a:rPr kumimoji="1" lang="ja-JP" altLang="en-US" sz="1400" dirty="0">
                          <a:latin typeface="BIZ UDPゴシック" panose="020B0400000000000000" pitchFamily="50" charset="-128"/>
                          <a:ea typeface="BIZ UDPゴシック" panose="020B0400000000000000" pitchFamily="50" charset="-128"/>
                        </a:rPr>
                        <a:t>概要</a:t>
                      </a:r>
                    </a:p>
                  </a:txBody>
                  <a:tcPr marL="103371" marR="103371" marT="51685" marB="51685" anchor="ctr"/>
                </a:tc>
                <a:extLst>
                  <a:ext uri="{0D108BD9-81ED-4DB2-BD59-A6C34878D82A}">
                    <a16:rowId xmlns:a16="http://schemas.microsoft.com/office/drawing/2014/main" val="3535638260"/>
                  </a:ext>
                </a:extLst>
              </a:tr>
              <a:tr h="1007694">
                <a:tc>
                  <a:txBody>
                    <a:bodyPr/>
                    <a:lstStyle/>
                    <a:p>
                      <a:pPr>
                        <a:lnSpc>
                          <a:spcPct val="100000"/>
                        </a:lnSpc>
                        <a:spcBef>
                          <a:spcPts val="600"/>
                        </a:spcBef>
                        <a:spcAft>
                          <a:spcPts val="0"/>
                        </a:spcAft>
                      </a:pPr>
                      <a:r>
                        <a:rPr kumimoji="1" lang="ja-JP" altLang="en-US" sz="14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道路運送車両法 </a:t>
                      </a:r>
                      <a:endParaRPr kumimoji="1" lang="en-US" altLang="ja-JP" sz="1400" dirty="0">
                        <a:latin typeface="BIZ UDPゴシック" panose="020B0400000000000000" pitchFamily="50" charset="-128"/>
                        <a:ea typeface="BIZ UDPゴシック" panose="020B0400000000000000" pitchFamily="50" charset="-128"/>
                      </a:endParaRPr>
                    </a:p>
                  </a:txBody>
                  <a:tcPr marL="103371" marR="103371" marT="51685" marB="51685" anchor="ctr"/>
                </a:tc>
                <a:tc>
                  <a:txBody>
                    <a:bodyPr/>
                    <a:lstStyle/>
                    <a:p>
                      <a:pPr>
                        <a:lnSpc>
                          <a:spcPct val="100000"/>
                        </a:lnSpc>
                        <a:spcBef>
                          <a:spcPts val="600"/>
                        </a:spcBef>
                        <a:spcAft>
                          <a:spcPts val="0"/>
                        </a:spcAft>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目的</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道路運送車両に関し安全性確保及び公害防止を図ること等</a:t>
                      </a:r>
                      <a:endParaRPr kumimoji="1" lang="en-US" altLang="ja-JP" sz="1400" dirty="0">
                        <a:latin typeface="BIZ UDPゴシック" panose="020B0400000000000000" pitchFamily="50" charset="-128"/>
                        <a:ea typeface="BIZ UDPゴシック" panose="020B0400000000000000" pitchFamily="50" charset="-128"/>
                      </a:endParaRPr>
                    </a:p>
                    <a:p>
                      <a:pPr marL="174625" indent="-174625">
                        <a:lnSpc>
                          <a:spcPct val="100000"/>
                        </a:lnSpc>
                        <a:spcBef>
                          <a:spcPts val="600"/>
                        </a:spcBef>
                        <a:spcAft>
                          <a:spcPts val="0"/>
                        </a:spcAft>
                      </a:pP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に関する内容</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自動車単体規制として自動車排出ガス中の</a:t>
                      </a:r>
                      <a:r>
                        <a:rPr kumimoji="1" lang="en-US" altLang="ja-JP" sz="1400" dirty="0">
                          <a:latin typeface="BIZ UDPゴシック" panose="020B0400000000000000" pitchFamily="50" charset="-128"/>
                          <a:ea typeface="BIZ UDPゴシック" panose="020B0400000000000000" pitchFamily="50" charset="-128"/>
                        </a:rPr>
                        <a:t>NMHC</a:t>
                      </a:r>
                      <a:r>
                        <a:rPr kumimoji="1" lang="ja-JP" altLang="en-US" sz="1400" dirty="0">
                          <a:latin typeface="BIZ UDPゴシック" panose="020B0400000000000000" pitchFamily="50" charset="-128"/>
                          <a:ea typeface="BIZ UDPゴシック" panose="020B0400000000000000" pitchFamily="50" charset="-128"/>
                        </a:rPr>
                        <a:t>を規制（大気汚染防止法で設定した自動車排出ガス量の許容限度を、国土交通大臣が道路運送車両法の保安基準で確保する仕組み）</a:t>
                      </a:r>
                    </a:p>
                  </a:txBody>
                  <a:tcPr marL="103371" marR="103371" marT="51685" marB="51685" anchor="ctr"/>
                </a:tc>
                <a:extLst>
                  <a:ext uri="{0D108BD9-81ED-4DB2-BD59-A6C34878D82A}">
                    <a16:rowId xmlns:a16="http://schemas.microsoft.com/office/drawing/2014/main" val="3512975244"/>
                  </a:ext>
                </a:extLst>
              </a:tr>
              <a:tr h="591432">
                <a:tc>
                  <a:txBody>
                    <a:bodyPr/>
                    <a:lstStyle/>
                    <a:p>
                      <a:pPr>
                        <a:lnSpc>
                          <a:spcPct val="100000"/>
                        </a:lnSpc>
                        <a:spcBef>
                          <a:spcPts val="600"/>
                        </a:spcBef>
                        <a:spcAft>
                          <a:spcPts val="0"/>
                        </a:spcAft>
                      </a:pPr>
                      <a:r>
                        <a:rPr kumimoji="1" lang="ja-JP" altLang="en-US" sz="1400" dirty="0">
                          <a:latin typeface="BIZ UDPゴシック" panose="020B0400000000000000" pitchFamily="50" charset="-128"/>
                          <a:ea typeface="BIZ UDPゴシック" panose="020B0400000000000000" pitchFamily="50" charset="-128"/>
                        </a:rPr>
                        <a:t>化学物質排出把握管理促進法（化管法）</a:t>
                      </a:r>
                      <a:endParaRPr kumimoji="1" lang="en-US" altLang="ja-JP" sz="1400" dirty="0">
                        <a:latin typeface="BIZ UDPゴシック" panose="020B0400000000000000" pitchFamily="50" charset="-128"/>
                        <a:ea typeface="BIZ UDPゴシック" panose="020B0400000000000000" pitchFamily="50" charset="-128"/>
                      </a:endParaRPr>
                    </a:p>
                  </a:txBody>
                  <a:tcPr marL="103371" marR="103371" marT="51685" marB="51685" anchor="ctr"/>
                </a:tc>
                <a:tc>
                  <a:txBody>
                    <a:bodyPr/>
                    <a:lstStyle/>
                    <a:p>
                      <a:pPr>
                        <a:lnSpc>
                          <a:spcPct val="100000"/>
                        </a:lnSpc>
                        <a:spcBef>
                          <a:spcPts val="600"/>
                        </a:spcBef>
                        <a:spcAft>
                          <a:spcPts val="0"/>
                        </a:spcAft>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目的</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化学物質による環境の保全上の支障が生ずることの未然防止</a:t>
                      </a:r>
                      <a:endParaRPr kumimoji="1" lang="en-US" altLang="ja-JP" sz="1400" dirty="0">
                        <a:latin typeface="BIZ UDPゴシック" panose="020B0400000000000000" pitchFamily="50" charset="-128"/>
                        <a:ea typeface="BIZ UDPゴシック" panose="020B0400000000000000" pitchFamily="50" charset="-128"/>
                      </a:endParaRPr>
                    </a:p>
                    <a:p>
                      <a:pPr>
                        <a:lnSpc>
                          <a:spcPct val="100000"/>
                        </a:lnSpc>
                        <a:spcBef>
                          <a:spcPts val="600"/>
                        </a:spcBef>
                        <a:spcAft>
                          <a:spcPts val="0"/>
                        </a:spcAft>
                      </a:pP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に関する内容</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化学物質の排出量等の届出義務等</a:t>
                      </a:r>
                    </a:p>
                  </a:txBody>
                  <a:tcPr marL="103371" marR="103371" marT="51685" marB="51685" anchor="ctr"/>
                </a:tc>
                <a:extLst>
                  <a:ext uri="{0D108BD9-81ED-4DB2-BD59-A6C34878D82A}">
                    <a16:rowId xmlns:a16="http://schemas.microsoft.com/office/drawing/2014/main" val="3468833288"/>
                  </a:ext>
                </a:extLst>
              </a:tr>
              <a:tr h="725230">
                <a:tc>
                  <a:txBody>
                    <a:bodyPr/>
                    <a:lstStyle/>
                    <a:p>
                      <a:pPr>
                        <a:lnSpc>
                          <a:spcPct val="100000"/>
                        </a:lnSpc>
                        <a:spcBef>
                          <a:spcPts val="600"/>
                        </a:spcBef>
                        <a:spcAft>
                          <a:spcPts val="0"/>
                        </a:spcAft>
                      </a:pPr>
                      <a:r>
                        <a:rPr kumimoji="1" lang="ja-JP" altLang="en-US" sz="1400" dirty="0">
                          <a:latin typeface="BIZ UDPゴシック" panose="020B0400000000000000" pitchFamily="50" charset="-128"/>
                          <a:ea typeface="BIZ UDPゴシック" panose="020B0400000000000000" pitchFamily="50" charset="-128"/>
                        </a:rPr>
                        <a:t>化学物質の審査及び製造等の規制に関する法律（化審法）</a:t>
                      </a:r>
                      <a:endParaRPr kumimoji="1" lang="en-US" altLang="ja-JP" sz="1400" dirty="0">
                        <a:latin typeface="BIZ UDPゴシック" panose="020B0400000000000000" pitchFamily="50" charset="-128"/>
                        <a:ea typeface="BIZ UDPゴシック" panose="020B0400000000000000" pitchFamily="50" charset="-128"/>
                      </a:endParaRPr>
                    </a:p>
                  </a:txBody>
                  <a:tcPr marL="103371" marR="103371" marT="51685" marB="51685" anchor="ctr"/>
                </a:tc>
                <a:tc>
                  <a:txBody>
                    <a:bodyPr/>
                    <a:lstStyle/>
                    <a:p>
                      <a:pPr>
                        <a:lnSpc>
                          <a:spcPct val="100000"/>
                        </a:lnSpc>
                        <a:spcBef>
                          <a:spcPts val="600"/>
                        </a:spcBef>
                        <a:spcAft>
                          <a:spcPts val="0"/>
                        </a:spcAft>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目的</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環境汚染防止のための化学物質の製造等の規制等</a:t>
                      </a:r>
                      <a:endParaRPr kumimoji="1" lang="en-US" altLang="ja-JP" sz="1400" dirty="0">
                        <a:latin typeface="BIZ UDPゴシック" panose="020B0400000000000000" pitchFamily="50" charset="-128"/>
                        <a:ea typeface="BIZ UDPゴシック" panose="020B0400000000000000" pitchFamily="50" charset="-128"/>
                      </a:endParaRPr>
                    </a:p>
                    <a:p>
                      <a:pPr>
                        <a:lnSpc>
                          <a:spcPct val="100000"/>
                        </a:lnSpc>
                        <a:spcBef>
                          <a:spcPts val="600"/>
                        </a:spcBef>
                        <a:spcAft>
                          <a:spcPts val="0"/>
                        </a:spcAft>
                      </a:pP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に関する内容</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化学物質の製造・輸入許可、使用制限等</a:t>
                      </a:r>
                    </a:p>
                  </a:txBody>
                  <a:tcPr marL="103371" marR="103371" marT="51685" marB="51685" anchor="ctr"/>
                </a:tc>
                <a:extLst>
                  <a:ext uri="{0D108BD9-81ED-4DB2-BD59-A6C34878D82A}">
                    <a16:rowId xmlns:a16="http://schemas.microsoft.com/office/drawing/2014/main" val="4141925697"/>
                  </a:ext>
                </a:extLst>
              </a:tr>
              <a:tr h="591432">
                <a:tc>
                  <a:txBody>
                    <a:bodyPr/>
                    <a:lstStyle/>
                    <a:p>
                      <a:pPr>
                        <a:lnSpc>
                          <a:spcPct val="100000"/>
                        </a:lnSpc>
                        <a:spcBef>
                          <a:spcPts val="600"/>
                        </a:spcBef>
                        <a:spcAft>
                          <a:spcPts val="0"/>
                        </a:spcAft>
                      </a:pPr>
                      <a:r>
                        <a:rPr kumimoji="1" lang="zh-TW" altLang="en-US" sz="1400" dirty="0">
                          <a:latin typeface="BIZ UDPゴシック" panose="020B0400000000000000" pitchFamily="50" charset="-128"/>
                          <a:ea typeface="BIZ UDPゴシック" panose="020B0400000000000000" pitchFamily="50" charset="-128"/>
                        </a:rPr>
                        <a:t>労働安全衛生法</a:t>
                      </a:r>
                      <a:endParaRPr kumimoji="1" lang="en-US" altLang="zh-TW" sz="1400" dirty="0">
                        <a:latin typeface="BIZ UDPゴシック" panose="020B0400000000000000" pitchFamily="50" charset="-128"/>
                        <a:ea typeface="BIZ UDPゴシック" panose="020B0400000000000000" pitchFamily="50" charset="-128"/>
                      </a:endParaRPr>
                    </a:p>
                    <a:p>
                      <a:pPr>
                        <a:lnSpc>
                          <a:spcPct val="100000"/>
                        </a:lnSpc>
                        <a:spcBef>
                          <a:spcPts val="600"/>
                        </a:spcBef>
                        <a:spcAft>
                          <a:spcPts val="0"/>
                        </a:spcAft>
                      </a:pPr>
                      <a:r>
                        <a:rPr kumimoji="1" lang="zh-TW" altLang="en-US" sz="1400" dirty="0">
                          <a:latin typeface="BIZ UDPゴシック" panose="020B0400000000000000" pitchFamily="50" charset="-128"/>
                          <a:ea typeface="BIZ UDPゴシック" panose="020B0400000000000000" pitchFamily="50" charset="-128"/>
                        </a:rPr>
                        <a:t>有機溶剤中毒予防規則</a:t>
                      </a:r>
                      <a:endParaRPr kumimoji="1" lang="ja-JP" altLang="en-US" sz="1400" dirty="0">
                        <a:latin typeface="BIZ UDPゴシック" panose="020B0400000000000000" pitchFamily="50" charset="-128"/>
                        <a:ea typeface="BIZ UDPゴシック" panose="020B0400000000000000" pitchFamily="50" charset="-128"/>
                      </a:endParaRPr>
                    </a:p>
                  </a:txBody>
                  <a:tcPr marL="103371" marR="103371" marT="51685" marB="51685" anchor="ctr"/>
                </a:tc>
                <a:tc>
                  <a:txBody>
                    <a:bodyPr/>
                    <a:lstStyle/>
                    <a:p>
                      <a:pPr>
                        <a:lnSpc>
                          <a:spcPct val="100000"/>
                        </a:lnSpc>
                        <a:spcBef>
                          <a:spcPts val="600"/>
                        </a:spcBef>
                        <a:spcAft>
                          <a:spcPts val="0"/>
                        </a:spcAft>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目的</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労働者の安全と健康を確保し、快適な職場環境の形成を促進</a:t>
                      </a:r>
                      <a:endParaRPr kumimoji="1" lang="en-US" altLang="ja-JP" sz="1400" dirty="0">
                        <a:latin typeface="BIZ UDPゴシック" panose="020B0400000000000000" pitchFamily="50" charset="-128"/>
                        <a:ea typeface="BIZ UDPゴシック" panose="020B0400000000000000" pitchFamily="50" charset="-128"/>
                      </a:endParaRPr>
                    </a:p>
                    <a:p>
                      <a:pPr>
                        <a:lnSpc>
                          <a:spcPct val="100000"/>
                        </a:lnSpc>
                        <a:spcBef>
                          <a:spcPts val="600"/>
                        </a:spcBef>
                        <a:spcAft>
                          <a:spcPts val="0"/>
                        </a:spcAft>
                      </a:pP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に関する内容</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局所排気装置等の設置、作業環境測定義務等</a:t>
                      </a:r>
                    </a:p>
                  </a:txBody>
                  <a:tcPr marL="103371" marR="103371" marT="51685" marB="51685" anchor="ctr"/>
                </a:tc>
                <a:extLst>
                  <a:ext uri="{0D108BD9-81ED-4DB2-BD59-A6C34878D82A}">
                    <a16:rowId xmlns:a16="http://schemas.microsoft.com/office/drawing/2014/main" val="3681092625"/>
                  </a:ext>
                </a:extLst>
              </a:tr>
              <a:tr h="591432">
                <a:tc>
                  <a:txBody>
                    <a:bodyPr/>
                    <a:lstStyle/>
                    <a:p>
                      <a:pPr>
                        <a:lnSpc>
                          <a:spcPct val="100000"/>
                        </a:lnSpc>
                        <a:spcBef>
                          <a:spcPts val="600"/>
                        </a:spcBef>
                        <a:spcAft>
                          <a:spcPts val="0"/>
                        </a:spcAft>
                      </a:pPr>
                      <a:r>
                        <a:rPr kumimoji="1" lang="ja-JP" altLang="en-US" sz="1400" dirty="0">
                          <a:latin typeface="BIZ UDPゴシック" panose="020B0400000000000000" pitchFamily="50" charset="-128"/>
                          <a:ea typeface="BIZ UDPゴシック" panose="020B0400000000000000" pitchFamily="50" charset="-128"/>
                        </a:rPr>
                        <a:t>消防法</a:t>
                      </a:r>
                    </a:p>
                  </a:txBody>
                  <a:tcPr marL="103371" marR="103371" marT="51685" marB="51685" anchor="ctr"/>
                </a:tc>
                <a:tc>
                  <a:txBody>
                    <a:bodyPr/>
                    <a:lstStyle/>
                    <a:p>
                      <a:pPr>
                        <a:lnSpc>
                          <a:spcPct val="100000"/>
                        </a:lnSpc>
                        <a:spcBef>
                          <a:spcPts val="600"/>
                        </a:spcBef>
                        <a:spcAft>
                          <a:spcPts val="0"/>
                        </a:spcAft>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目的</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火災又は地震等の災害による被害の軽減等</a:t>
                      </a:r>
                      <a:endParaRPr kumimoji="1" lang="en-US" altLang="ja-JP" sz="1400" dirty="0">
                        <a:latin typeface="BIZ UDPゴシック" panose="020B0400000000000000" pitchFamily="50" charset="-128"/>
                        <a:ea typeface="BIZ UDPゴシック" panose="020B0400000000000000" pitchFamily="50" charset="-128"/>
                      </a:endParaRPr>
                    </a:p>
                    <a:p>
                      <a:pPr>
                        <a:lnSpc>
                          <a:spcPct val="100000"/>
                        </a:lnSpc>
                        <a:spcBef>
                          <a:spcPts val="600"/>
                        </a:spcBef>
                        <a:spcAft>
                          <a:spcPts val="0"/>
                        </a:spcAft>
                      </a:pP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に関する内容</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危険物の貯蔵・取扱いの制限等</a:t>
                      </a:r>
                    </a:p>
                  </a:txBody>
                  <a:tcPr marL="103371" marR="103371" marT="51685" marB="51685" anchor="ctr"/>
                </a:tc>
                <a:extLst>
                  <a:ext uri="{0D108BD9-81ED-4DB2-BD59-A6C34878D82A}">
                    <a16:rowId xmlns:a16="http://schemas.microsoft.com/office/drawing/2014/main" val="1257413901"/>
                  </a:ext>
                </a:extLst>
              </a:tr>
              <a:tr h="591432">
                <a:tc>
                  <a:txBody>
                    <a:bodyPr/>
                    <a:lstStyle/>
                    <a:p>
                      <a:pPr>
                        <a:lnSpc>
                          <a:spcPct val="100000"/>
                        </a:lnSpc>
                        <a:spcBef>
                          <a:spcPts val="600"/>
                        </a:spcBef>
                        <a:spcAft>
                          <a:spcPts val="0"/>
                        </a:spcAft>
                      </a:pPr>
                      <a:r>
                        <a:rPr kumimoji="1" lang="ja-JP" altLang="en-US" sz="1400" dirty="0">
                          <a:latin typeface="BIZ UDPゴシック" panose="020B0400000000000000" pitchFamily="50" charset="-128"/>
                          <a:ea typeface="BIZ UDPゴシック" panose="020B0400000000000000" pitchFamily="50" charset="-128"/>
                        </a:rPr>
                        <a:t>毒物及び劇物取締法</a:t>
                      </a:r>
                    </a:p>
                  </a:txBody>
                  <a:tcPr marL="103371" marR="103371" marT="51685" marB="51685" anchor="ctr"/>
                </a:tc>
                <a:tc>
                  <a:txBody>
                    <a:bodyPr/>
                    <a:lstStyle/>
                    <a:p>
                      <a:pPr>
                        <a:lnSpc>
                          <a:spcPct val="100000"/>
                        </a:lnSpc>
                        <a:spcBef>
                          <a:spcPts val="600"/>
                        </a:spcBef>
                        <a:spcAft>
                          <a:spcPts val="0"/>
                        </a:spcAft>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目的</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毒物及び劇物の、保健衛生上から必要な取締りを行うこと</a:t>
                      </a:r>
                      <a:endParaRPr kumimoji="1" lang="en-US" altLang="ja-JP" sz="1400" dirty="0">
                        <a:latin typeface="BIZ UDPゴシック" panose="020B0400000000000000" pitchFamily="50" charset="-128"/>
                        <a:ea typeface="BIZ UDPゴシック" panose="020B0400000000000000" pitchFamily="50" charset="-128"/>
                      </a:endParaRPr>
                    </a:p>
                    <a:p>
                      <a:pPr>
                        <a:lnSpc>
                          <a:spcPct val="100000"/>
                        </a:lnSpc>
                        <a:spcBef>
                          <a:spcPts val="600"/>
                        </a:spcBef>
                        <a:spcAft>
                          <a:spcPts val="0"/>
                        </a:spcAft>
                      </a:pP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に関する内容</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毒物劇物の表示・保管・製造等に関する規定等</a:t>
                      </a:r>
                    </a:p>
                  </a:txBody>
                  <a:tcPr marL="103371" marR="103371" marT="51685" marB="51685" anchor="ctr"/>
                </a:tc>
                <a:extLst>
                  <a:ext uri="{0D108BD9-81ED-4DB2-BD59-A6C34878D82A}">
                    <a16:rowId xmlns:a16="http://schemas.microsoft.com/office/drawing/2014/main" val="665951868"/>
                  </a:ext>
                </a:extLst>
              </a:tr>
              <a:tr h="591432">
                <a:tc>
                  <a:txBody>
                    <a:bodyPr/>
                    <a:lstStyle/>
                    <a:p>
                      <a:pPr>
                        <a:lnSpc>
                          <a:spcPct val="100000"/>
                        </a:lnSpc>
                        <a:spcBef>
                          <a:spcPts val="600"/>
                        </a:spcBef>
                        <a:spcAft>
                          <a:spcPts val="0"/>
                        </a:spcAft>
                      </a:pPr>
                      <a:r>
                        <a:rPr kumimoji="1" lang="zh-TW" altLang="en-US" sz="1400">
                          <a:latin typeface="BIZ UDPゴシック" panose="020B0400000000000000" pitchFamily="50" charset="-128"/>
                          <a:ea typeface="BIZ UDPゴシック" panose="020B0400000000000000" pitchFamily="50" charset="-128"/>
                        </a:rPr>
                        <a:t>水質汚濁防止法／下水道法</a:t>
                      </a:r>
                      <a:endParaRPr kumimoji="1" lang="ja-JP" altLang="en-US" sz="1400">
                        <a:latin typeface="BIZ UDPゴシック" panose="020B0400000000000000" pitchFamily="50" charset="-128"/>
                        <a:ea typeface="BIZ UDPゴシック" panose="020B0400000000000000" pitchFamily="50" charset="-128"/>
                      </a:endParaRPr>
                    </a:p>
                  </a:txBody>
                  <a:tcPr marL="103371" marR="103371" marT="51685" marB="51685" anchor="ctr"/>
                </a:tc>
                <a:tc>
                  <a:txBody>
                    <a:bodyPr/>
                    <a:lstStyle/>
                    <a:p>
                      <a:pPr>
                        <a:lnSpc>
                          <a:spcPct val="100000"/>
                        </a:lnSpc>
                        <a:spcBef>
                          <a:spcPts val="600"/>
                        </a:spcBef>
                        <a:spcAft>
                          <a:spcPts val="0"/>
                        </a:spcAft>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目的</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公共用水域等の水質汚濁防止等／下水道整備による公衆衛生の向上等</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【VOC</a:t>
                      </a:r>
                      <a:r>
                        <a:rPr kumimoji="1" lang="ja-JP" altLang="en-US" sz="1400" dirty="0">
                          <a:latin typeface="BIZ UDPゴシック" panose="020B0400000000000000" pitchFamily="50" charset="-128"/>
                          <a:ea typeface="BIZ UDPゴシック" panose="020B0400000000000000" pitchFamily="50" charset="-128"/>
                        </a:rPr>
                        <a:t>に関する内容</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有害物質の排水規制等</a:t>
                      </a:r>
                    </a:p>
                  </a:txBody>
                  <a:tcPr marL="103371" marR="103371" marT="51685" marB="51685" anchor="ctr"/>
                </a:tc>
                <a:extLst>
                  <a:ext uri="{0D108BD9-81ED-4DB2-BD59-A6C34878D82A}">
                    <a16:rowId xmlns:a16="http://schemas.microsoft.com/office/drawing/2014/main" val="1286108008"/>
                  </a:ext>
                </a:extLst>
              </a:tr>
            </a:tbl>
          </a:graphicData>
        </a:graphic>
      </p:graphicFrame>
      <p:sp>
        <p:nvSpPr>
          <p:cNvPr id="4" name="スライド番号プレースホルダー 3">
            <a:extLst>
              <a:ext uri="{FF2B5EF4-FFF2-40B4-BE49-F238E27FC236}">
                <a16:creationId xmlns:a16="http://schemas.microsoft.com/office/drawing/2014/main" id="{855DA1A0-7824-465F-8655-BA4643299FB7}"/>
              </a:ext>
            </a:extLst>
          </p:cNvPr>
          <p:cNvSpPr>
            <a:spLocks noGrp="1"/>
          </p:cNvSpPr>
          <p:nvPr>
            <p:ph type="sldNum" sz="quarter" idx="12"/>
          </p:nvPr>
        </p:nvSpPr>
        <p:spPr>
          <a:xfrm>
            <a:off x="9350787" y="6182876"/>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rPr>
              <a:pPr>
                <a:spcAft>
                  <a:spcPts val="600"/>
                </a:spcAft>
              </a:pPr>
              <a:t>9</a:t>
            </a:fld>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28168597"/>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9801</Words>
  <Application>Microsoft Office PowerPoint</Application>
  <PresentationFormat>A4 210 x 297 mm</PresentationFormat>
  <Paragraphs>1333</Paragraphs>
  <Slides>43</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43</vt:i4>
      </vt:variant>
    </vt:vector>
  </HeadingPairs>
  <TitlesOfParts>
    <vt:vector size="54" baseType="lpstr">
      <vt:lpstr>BIZ UDPゴシック</vt:lpstr>
      <vt:lpstr>ＭＳ Ｐゴシック</vt:lpstr>
      <vt:lpstr>ＭＳ 明朝</vt:lpstr>
      <vt:lpstr>メイリオ</vt:lpstr>
      <vt:lpstr>游ゴシック</vt:lpstr>
      <vt:lpstr>游明朝</vt:lpstr>
      <vt:lpstr>Arial</vt:lpstr>
      <vt:lpstr>Times New Roman</vt:lpstr>
      <vt:lpstr>Trebuchet MS</vt:lpstr>
      <vt:lpstr>Wingdings 3</vt:lpstr>
      <vt:lpstr>ファセット</vt:lpstr>
      <vt:lpstr>VOC排出規制に係る現状について </vt:lpstr>
      <vt:lpstr>検討に係る背景と課題①</vt:lpstr>
      <vt:lpstr>検討に係る背景と課題②</vt:lpstr>
      <vt:lpstr>VOCとは</vt:lpstr>
      <vt:lpstr>大阪府のこれまでのVOC対策①</vt:lpstr>
      <vt:lpstr>大阪府のこれまでのVOC対策②</vt:lpstr>
      <vt:lpstr>国等のこれまでのVOC対策①</vt:lpstr>
      <vt:lpstr>国等のこれまでのVOC対策②</vt:lpstr>
      <vt:lpstr>国等のこれまでのVOC対策③ 【VOCに関係する法令（大気汚染防止法以外）】</vt:lpstr>
      <vt:lpstr>各規制手法の内容と特徴について</vt:lpstr>
      <vt:lpstr>条例及び法における届出施設規制の概要①</vt:lpstr>
      <vt:lpstr>条例及び法における届出施設規制の概要②</vt:lpstr>
      <vt:lpstr>条例及び法における届出施設規制の対象範囲のイメージ図</vt:lpstr>
      <vt:lpstr>届出工場制度の概要①</vt:lpstr>
      <vt:lpstr>届出工場制度の概要②</vt:lpstr>
      <vt:lpstr>VOC排出量について①【全国のVOC排出量】</vt:lpstr>
      <vt:lpstr>VOC排出量について②【府域のVOC排出量】</vt:lpstr>
      <vt:lpstr>VOC排出量について③【規制の業種毎における推計（府域）】</vt:lpstr>
      <vt:lpstr>VOC排出量について④ 【届出工場からの排出量の合計】</vt:lpstr>
      <vt:lpstr>VOC排出量について⑤【家庭からの排出量】</vt:lpstr>
      <vt:lpstr>VOCが関係する大気濃度の状況①【NMHCの濃度推移】</vt:lpstr>
      <vt:lpstr>VOCが関係する大気濃度の状況② 【令和2年度第2回部会報告資料より再掲】</vt:lpstr>
      <vt:lpstr>PowerPoint プレゼンテーション</vt:lpstr>
      <vt:lpstr>VOCが関係する大気濃度の状況④ 　【光化学スモッグによる健康被害】</vt:lpstr>
      <vt:lpstr>国による検討状況① 【光化学オキシダント調査検討会 報告書（平成 29 年 3 月）】</vt:lpstr>
      <vt:lpstr>国による検討状況②</vt:lpstr>
      <vt:lpstr>処理装置の設置費用について</vt:lpstr>
      <vt:lpstr>PowerPoint プレゼンテーション</vt:lpstr>
      <vt:lpstr>（参考）排出規制対象施設及び処理施設の例①</vt:lpstr>
      <vt:lpstr>PowerPoint プレゼンテーション</vt:lpstr>
      <vt:lpstr>PowerPoint プレゼンテーション</vt:lpstr>
      <vt:lpstr>（参考）排出規制対象施設及び処理施設の例④</vt:lpstr>
      <vt:lpstr>（参考）排出規制対象施設及び処理施設の例⑤</vt:lpstr>
      <vt:lpstr>PowerPoint プレゼンテーション</vt:lpstr>
      <vt:lpstr>（参考）VOC排出量について① 【府域の排出量が多い主な業種と他府県との比較】 </vt:lpstr>
      <vt:lpstr>（参考）VOC排出量について② 　【自主行動計画による削減量（全国）】</vt:lpstr>
      <vt:lpstr>（参考）VOC排出量について③ 　【植物等からの影響を考慮したVOC排出量（全国）】 </vt:lpstr>
      <vt:lpstr>（参考）VOCが関係する大気濃度の状況 　【Ox濃度の長期推移】</vt:lpstr>
      <vt:lpstr>（参考）自主的取組にかかる意識調査</vt:lpstr>
      <vt:lpstr>（参考）中国のVOC規制の状況</vt:lpstr>
      <vt:lpstr>（参考）府内市町村の規制権限に関する状況</vt:lpstr>
      <vt:lpstr>（参考）他府県のVOC規制の状況</vt:lpstr>
      <vt:lpstr>（参考）条例及び法の施設選定等の考え方について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2021-02-09T02:02:48Z</dcterms:created>
  <dcterms:modified xsi:type="dcterms:W3CDTF">2021-02-09T02:03:37Z</dcterms:modified>
</cp:coreProperties>
</file>