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626" r:id="rId2"/>
  </p:sldIdLst>
  <p:sldSz cx="9906000" cy="6858000" type="A4"/>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8FD2A08-2FB2-369E-45B8-55E9F6D91EC4}" name="Kiyotani Kohei(清谷 康平)" initials="KK" userId="Kiyotani Kohei(清谷 康平)" providerId="None"/>
  <p188:author id="{B2207E3F-ABC4-7732-0713-4D20F57F2A37}" name="Kijiya Miyuki(木次谷 ミユキ)" initials="KMミ" userId="S::m-kijiya@murc.jp::0eaeeaf7-a513-40b5-863e-6559c56dbdfe"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A2BBDC"/>
    <a:srgbClr val="D0D8E8"/>
    <a:srgbClr val="D0D8E9"/>
    <a:srgbClr val="E9EDF4"/>
    <a:srgbClr val="FF66FF"/>
    <a:srgbClr val="98B95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662" autoAdjust="0"/>
    <p:restoredTop sz="99219" autoAdjust="0"/>
  </p:normalViewPr>
  <p:slideViewPr>
    <p:cSldViewPr>
      <p:cViewPr varScale="1">
        <p:scale>
          <a:sx n="70" d="100"/>
          <a:sy n="70" d="100"/>
        </p:scale>
        <p:origin x="1542" y="72"/>
      </p:cViewPr>
      <p:guideLst>
        <p:guide orient="horz" pos="2160"/>
        <p:guide pos="312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11" Type="http://schemas.microsoft.com/office/2018/10/relationships/authors" Target="authors.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ashiya\project\2022\P220010301_&#22823;&#38442;&#24220;&#20013;&#22830;&#21368;&#22770;&#24066;&#22580;&#20877;&#25972;&#20633;&#22522;&#26412;&#35336;&#30011;&#31574;&#23450;&#25903;&#25588;&#31561;&#26989;&#21209;\34&#26045;&#35373;&#35215;&#27169;&#35430;&#31639;\&#12304;&#20849;&#26377;&#29992;&#12305;&#22823;&#38442;&#24220;&#24066;&#22580;_&#21462;&#25201;&#25968;&#37327;&#12539;&#37329;&#38989;&#25512;&#35336;_230727.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6.7812180123010532E-2"/>
          <c:y val="3.148148440269348E-2"/>
          <c:w val="0.91367822533897802"/>
          <c:h val="0.80660813709611812"/>
        </c:manualLayout>
      </c:layout>
      <c:lineChart>
        <c:grouping val="standard"/>
        <c:varyColors val="0"/>
        <c:ser>
          <c:idx val="0"/>
          <c:order val="0"/>
          <c:tx>
            <c:strRef>
              <c:f>予測!$S$4</c:f>
              <c:strCache>
                <c:ptCount val="1"/>
                <c:pt idx="0">
                  <c:v>取扱数量市場計</c:v>
                </c:pt>
              </c:strCache>
            </c:strRef>
          </c:tx>
          <c:spPr>
            <a:ln w="19050" cap="rnd">
              <a:solidFill>
                <a:schemeClr val="tx1">
                  <a:lumMod val="50000"/>
                  <a:lumOff val="50000"/>
                </a:schemeClr>
              </a:solidFill>
              <a:round/>
            </a:ln>
            <a:effectLst/>
          </c:spPr>
          <c:marker>
            <c:symbol val="circle"/>
            <c:size val="6"/>
            <c:spPr>
              <a:solidFill>
                <a:schemeClr val="tx1">
                  <a:lumMod val="50000"/>
                  <a:lumOff val="50000"/>
                </a:schemeClr>
              </a:solidFill>
              <a:ln w="9525">
                <a:noFill/>
              </a:ln>
              <a:effectLst/>
            </c:spPr>
          </c:marker>
          <c:dPt>
            <c:idx val="10"/>
            <c:marker>
              <c:symbol val="circle"/>
              <c:size val="6"/>
              <c:spPr>
                <a:solidFill>
                  <a:srgbClr val="FF0000"/>
                </a:solidFill>
                <a:ln w="9525">
                  <a:noFill/>
                </a:ln>
                <a:effectLst/>
              </c:spPr>
            </c:marker>
            <c:bubble3D val="0"/>
            <c:extLst>
              <c:ext xmlns:c16="http://schemas.microsoft.com/office/drawing/2014/chart" uri="{C3380CC4-5D6E-409C-BE32-E72D297353CC}">
                <c16:uniqueId val="{00000000-4D41-4167-94AE-F5FAB8FC3539}"/>
              </c:ext>
            </c:extLst>
          </c:dPt>
          <c:cat>
            <c:strRef>
              <c:f>予測!$R$5:$R$59</c:f>
              <c:strCache>
                <c:ptCount val="55"/>
                <c:pt idx="0">
                  <c:v>S53</c:v>
                </c:pt>
                <c:pt idx="1">
                  <c:v>S54</c:v>
                </c:pt>
                <c:pt idx="2">
                  <c:v>S55</c:v>
                </c:pt>
                <c:pt idx="3">
                  <c:v>S56</c:v>
                </c:pt>
                <c:pt idx="4">
                  <c:v>S57</c:v>
                </c:pt>
                <c:pt idx="5">
                  <c:v>S58</c:v>
                </c:pt>
                <c:pt idx="6">
                  <c:v>S59</c:v>
                </c:pt>
                <c:pt idx="7">
                  <c:v>S60</c:v>
                </c:pt>
                <c:pt idx="8">
                  <c:v>S61</c:v>
                </c:pt>
                <c:pt idx="9">
                  <c:v>S62</c:v>
                </c:pt>
                <c:pt idx="10">
                  <c:v>S63</c:v>
                </c:pt>
                <c:pt idx="11">
                  <c:v>H1</c:v>
                </c:pt>
                <c:pt idx="12">
                  <c:v>H2</c:v>
                </c:pt>
                <c:pt idx="13">
                  <c:v>H3</c:v>
                </c:pt>
                <c:pt idx="14">
                  <c:v>H4</c:v>
                </c:pt>
                <c:pt idx="15">
                  <c:v>H5</c:v>
                </c:pt>
                <c:pt idx="16">
                  <c:v>H6</c:v>
                </c:pt>
                <c:pt idx="17">
                  <c:v>H7</c:v>
                </c:pt>
                <c:pt idx="18">
                  <c:v>H8</c:v>
                </c:pt>
                <c:pt idx="19">
                  <c:v>H9</c:v>
                </c:pt>
                <c:pt idx="20">
                  <c:v>H10</c:v>
                </c:pt>
                <c:pt idx="21">
                  <c:v>H11</c:v>
                </c:pt>
                <c:pt idx="22">
                  <c:v>H12</c:v>
                </c:pt>
                <c:pt idx="23">
                  <c:v>H13</c:v>
                </c:pt>
                <c:pt idx="24">
                  <c:v>H14</c:v>
                </c:pt>
                <c:pt idx="25">
                  <c:v>H15</c:v>
                </c:pt>
                <c:pt idx="26">
                  <c:v>H16</c:v>
                </c:pt>
                <c:pt idx="27">
                  <c:v>H17</c:v>
                </c:pt>
                <c:pt idx="28">
                  <c:v>H18</c:v>
                </c:pt>
                <c:pt idx="29">
                  <c:v>H19</c:v>
                </c:pt>
                <c:pt idx="30">
                  <c:v>H20</c:v>
                </c:pt>
                <c:pt idx="31">
                  <c:v>H21</c:v>
                </c:pt>
                <c:pt idx="32">
                  <c:v>H22</c:v>
                </c:pt>
                <c:pt idx="33">
                  <c:v>H23</c:v>
                </c:pt>
                <c:pt idx="34">
                  <c:v>H24</c:v>
                </c:pt>
                <c:pt idx="35">
                  <c:v>H25</c:v>
                </c:pt>
                <c:pt idx="36">
                  <c:v>H26</c:v>
                </c:pt>
                <c:pt idx="37">
                  <c:v>H27</c:v>
                </c:pt>
                <c:pt idx="38">
                  <c:v>H28</c:v>
                </c:pt>
                <c:pt idx="39">
                  <c:v>H29</c:v>
                </c:pt>
                <c:pt idx="40">
                  <c:v>H30</c:v>
                </c:pt>
                <c:pt idx="41">
                  <c:v>R1</c:v>
                </c:pt>
                <c:pt idx="42">
                  <c:v>R2</c:v>
                </c:pt>
                <c:pt idx="43">
                  <c:v>R3</c:v>
                </c:pt>
                <c:pt idx="44">
                  <c:v>R4</c:v>
                </c:pt>
                <c:pt idx="45">
                  <c:v>R5</c:v>
                </c:pt>
                <c:pt idx="46">
                  <c:v>R6</c:v>
                </c:pt>
                <c:pt idx="47">
                  <c:v>R7</c:v>
                </c:pt>
                <c:pt idx="48">
                  <c:v>R8</c:v>
                </c:pt>
                <c:pt idx="49">
                  <c:v>R9</c:v>
                </c:pt>
                <c:pt idx="50">
                  <c:v>R10</c:v>
                </c:pt>
                <c:pt idx="51">
                  <c:v>R11</c:v>
                </c:pt>
                <c:pt idx="52">
                  <c:v>R12</c:v>
                </c:pt>
                <c:pt idx="53">
                  <c:v>R13</c:v>
                </c:pt>
                <c:pt idx="54">
                  <c:v>R14</c:v>
                </c:pt>
              </c:strCache>
            </c:strRef>
          </c:cat>
          <c:val>
            <c:numRef>
              <c:f>予測!$S$5:$S$59</c:f>
              <c:numCache>
                <c:formatCode>#,##0;"▲ "#,##0</c:formatCode>
                <c:ptCount val="55"/>
                <c:pt idx="0">
                  <c:v>256691</c:v>
                </c:pt>
                <c:pt idx="1">
                  <c:v>304516</c:v>
                </c:pt>
                <c:pt idx="2">
                  <c:v>316866</c:v>
                </c:pt>
                <c:pt idx="3">
                  <c:v>330450</c:v>
                </c:pt>
                <c:pt idx="4">
                  <c:v>359602</c:v>
                </c:pt>
                <c:pt idx="5">
                  <c:v>365150</c:v>
                </c:pt>
                <c:pt idx="6">
                  <c:v>384514</c:v>
                </c:pt>
                <c:pt idx="7">
                  <c:v>372262</c:v>
                </c:pt>
                <c:pt idx="8">
                  <c:v>379943</c:v>
                </c:pt>
                <c:pt idx="9">
                  <c:v>402864</c:v>
                </c:pt>
                <c:pt idx="10">
                  <c:v>408904</c:v>
                </c:pt>
                <c:pt idx="11">
                  <c:v>397897</c:v>
                </c:pt>
                <c:pt idx="12">
                  <c:v>379002</c:v>
                </c:pt>
                <c:pt idx="13">
                  <c:v>381611</c:v>
                </c:pt>
                <c:pt idx="14">
                  <c:v>380302</c:v>
                </c:pt>
                <c:pt idx="15">
                  <c:v>375487</c:v>
                </c:pt>
                <c:pt idx="16">
                  <c:v>373945</c:v>
                </c:pt>
                <c:pt idx="17">
                  <c:v>375988</c:v>
                </c:pt>
                <c:pt idx="18">
                  <c:v>366457</c:v>
                </c:pt>
                <c:pt idx="19">
                  <c:v>369385</c:v>
                </c:pt>
                <c:pt idx="20">
                  <c:v>352863</c:v>
                </c:pt>
                <c:pt idx="21">
                  <c:v>360258</c:v>
                </c:pt>
                <c:pt idx="22">
                  <c:v>362796</c:v>
                </c:pt>
                <c:pt idx="23">
                  <c:v>353641</c:v>
                </c:pt>
                <c:pt idx="24">
                  <c:v>350284</c:v>
                </c:pt>
                <c:pt idx="25">
                  <c:v>347208</c:v>
                </c:pt>
                <c:pt idx="26">
                  <c:v>343018</c:v>
                </c:pt>
                <c:pt idx="27">
                  <c:v>331642</c:v>
                </c:pt>
                <c:pt idx="28">
                  <c:v>314409</c:v>
                </c:pt>
                <c:pt idx="29">
                  <c:v>305381</c:v>
                </c:pt>
                <c:pt idx="30">
                  <c:v>311424</c:v>
                </c:pt>
                <c:pt idx="31">
                  <c:v>302345</c:v>
                </c:pt>
                <c:pt idx="32">
                  <c:v>288135</c:v>
                </c:pt>
                <c:pt idx="33">
                  <c:v>283545</c:v>
                </c:pt>
                <c:pt idx="34">
                  <c:v>278190</c:v>
                </c:pt>
                <c:pt idx="35">
                  <c:v>279704</c:v>
                </c:pt>
                <c:pt idx="36">
                  <c:v>278182</c:v>
                </c:pt>
                <c:pt idx="37">
                  <c:v>271985</c:v>
                </c:pt>
                <c:pt idx="38">
                  <c:v>263982</c:v>
                </c:pt>
                <c:pt idx="39">
                  <c:v>255784</c:v>
                </c:pt>
                <c:pt idx="40">
                  <c:v>245971</c:v>
                </c:pt>
                <c:pt idx="41">
                  <c:v>241700</c:v>
                </c:pt>
                <c:pt idx="42">
                  <c:v>237076</c:v>
                </c:pt>
                <c:pt idx="43">
                  <c:v>231689</c:v>
                </c:pt>
                <c:pt idx="44">
                  <c:v>218235</c:v>
                </c:pt>
              </c:numCache>
            </c:numRef>
          </c:val>
          <c:smooth val="0"/>
          <c:extLst>
            <c:ext xmlns:c16="http://schemas.microsoft.com/office/drawing/2014/chart" uri="{C3380CC4-5D6E-409C-BE32-E72D297353CC}">
              <c16:uniqueId val="{00000001-4D41-4167-94AE-F5FAB8FC3539}"/>
            </c:ext>
          </c:extLst>
        </c:ser>
        <c:ser>
          <c:idx val="1"/>
          <c:order val="1"/>
          <c:tx>
            <c:strRef>
              <c:f>予測!$T$4</c:f>
              <c:strCache>
                <c:ptCount val="1"/>
                <c:pt idx="0">
                  <c:v>推計値（市場計）</c:v>
                </c:pt>
              </c:strCache>
            </c:strRef>
          </c:tx>
          <c:spPr>
            <a:ln w="28575" cap="rnd">
              <a:solidFill>
                <a:schemeClr val="tx1">
                  <a:lumMod val="50000"/>
                  <a:lumOff val="50000"/>
                </a:schemeClr>
              </a:solidFill>
              <a:prstDash val="sysDot"/>
              <a:round/>
            </a:ln>
            <a:effectLst/>
          </c:spPr>
          <c:marker>
            <c:symbol val="none"/>
          </c:marker>
          <c:dPt>
            <c:idx val="53"/>
            <c:marker>
              <c:symbol val="none"/>
            </c:marker>
            <c:bubble3D val="0"/>
            <c:extLst>
              <c:ext xmlns:c16="http://schemas.microsoft.com/office/drawing/2014/chart" uri="{C3380CC4-5D6E-409C-BE32-E72D297353CC}">
                <c16:uniqueId val="{00000002-4D41-4167-94AE-F5FAB8FC3539}"/>
              </c:ext>
            </c:extLst>
          </c:dPt>
          <c:dPt>
            <c:idx val="54"/>
            <c:marker>
              <c:symbol val="circle"/>
              <c:size val="6"/>
              <c:spPr>
                <a:solidFill>
                  <a:schemeClr val="tx1">
                    <a:lumMod val="50000"/>
                    <a:lumOff val="50000"/>
                  </a:schemeClr>
                </a:solidFill>
                <a:ln w="9525">
                  <a:noFill/>
                </a:ln>
                <a:effectLst/>
              </c:spPr>
            </c:marker>
            <c:bubble3D val="0"/>
            <c:extLst>
              <c:ext xmlns:c16="http://schemas.microsoft.com/office/drawing/2014/chart" uri="{C3380CC4-5D6E-409C-BE32-E72D297353CC}">
                <c16:uniqueId val="{00000003-4D41-4167-94AE-F5FAB8FC3539}"/>
              </c:ext>
            </c:extLst>
          </c:dPt>
          <c:dLbls>
            <c:dLbl>
              <c:idx val="54"/>
              <c:layout>
                <c:manualLayout>
                  <c:x val="-1.7891280184491702E-2"/>
                  <c:y val="-7.0444351609339192E-2"/>
                </c:manualLayout>
              </c:layout>
              <c:numFmt formatCode="#,##0_ &quot;t&quot;" sourceLinked="0"/>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4D41-4167-94AE-F5FAB8FC3539}"/>
                </c:ext>
              </c:extLst>
            </c:dLbl>
            <c:numFmt formatCode="General&quot;t&quot;" sourceLinked="0"/>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予測!$R$5:$R$59</c:f>
              <c:strCache>
                <c:ptCount val="55"/>
                <c:pt idx="0">
                  <c:v>S53</c:v>
                </c:pt>
                <c:pt idx="1">
                  <c:v>S54</c:v>
                </c:pt>
                <c:pt idx="2">
                  <c:v>S55</c:v>
                </c:pt>
                <c:pt idx="3">
                  <c:v>S56</c:v>
                </c:pt>
                <c:pt idx="4">
                  <c:v>S57</c:v>
                </c:pt>
                <c:pt idx="5">
                  <c:v>S58</c:v>
                </c:pt>
                <c:pt idx="6">
                  <c:v>S59</c:v>
                </c:pt>
                <c:pt idx="7">
                  <c:v>S60</c:v>
                </c:pt>
                <c:pt idx="8">
                  <c:v>S61</c:v>
                </c:pt>
                <c:pt idx="9">
                  <c:v>S62</c:v>
                </c:pt>
                <c:pt idx="10">
                  <c:v>S63</c:v>
                </c:pt>
                <c:pt idx="11">
                  <c:v>H1</c:v>
                </c:pt>
                <c:pt idx="12">
                  <c:v>H2</c:v>
                </c:pt>
                <c:pt idx="13">
                  <c:v>H3</c:v>
                </c:pt>
                <c:pt idx="14">
                  <c:v>H4</c:v>
                </c:pt>
                <c:pt idx="15">
                  <c:v>H5</c:v>
                </c:pt>
                <c:pt idx="16">
                  <c:v>H6</c:v>
                </c:pt>
                <c:pt idx="17">
                  <c:v>H7</c:v>
                </c:pt>
                <c:pt idx="18">
                  <c:v>H8</c:v>
                </c:pt>
                <c:pt idx="19">
                  <c:v>H9</c:v>
                </c:pt>
                <c:pt idx="20">
                  <c:v>H10</c:v>
                </c:pt>
                <c:pt idx="21">
                  <c:v>H11</c:v>
                </c:pt>
                <c:pt idx="22">
                  <c:v>H12</c:v>
                </c:pt>
                <c:pt idx="23">
                  <c:v>H13</c:v>
                </c:pt>
                <c:pt idx="24">
                  <c:v>H14</c:v>
                </c:pt>
                <c:pt idx="25">
                  <c:v>H15</c:v>
                </c:pt>
                <c:pt idx="26">
                  <c:v>H16</c:v>
                </c:pt>
                <c:pt idx="27">
                  <c:v>H17</c:v>
                </c:pt>
                <c:pt idx="28">
                  <c:v>H18</c:v>
                </c:pt>
                <c:pt idx="29">
                  <c:v>H19</c:v>
                </c:pt>
                <c:pt idx="30">
                  <c:v>H20</c:v>
                </c:pt>
                <c:pt idx="31">
                  <c:v>H21</c:v>
                </c:pt>
                <c:pt idx="32">
                  <c:v>H22</c:v>
                </c:pt>
                <c:pt idx="33">
                  <c:v>H23</c:v>
                </c:pt>
                <c:pt idx="34">
                  <c:v>H24</c:v>
                </c:pt>
                <c:pt idx="35">
                  <c:v>H25</c:v>
                </c:pt>
                <c:pt idx="36">
                  <c:v>H26</c:v>
                </c:pt>
                <c:pt idx="37">
                  <c:v>H27</c:v>
                </c:pt>
                <c:pt idx="38">
                  <c:v>H28</c:v>
                </c:pt>
                <c:pt idx="39">
                  <c:v>H29</c:v>
                </c:pt>
                <c:pt idx="40">
                  <c:v>H30</c:v>
                </c:pt>
                <c:pt idx="41">
                  <c:v>R1</c:v>
                </c:pt>
                <c:pt idx="42">
                  <c:v>R2</c:v>
                </c:pt>
                <c:pt idx="43">
                  <c:v>R3</c:v>
                </c:pt>
                <c:pt idx="44">
                  <c:v>R4</c:v>
                </c:pt>
                <c:pt idx="45">
                  <c:v>R5</c:v>
                </c:pt>
                <c:pt idx="46">
                  <c:v>R6</c:v>
                </c:pt>
                <c:pt idx="47">
                  <c:v>R7</c:v>
                </c:pt>
                <c:pt idx="48">
                  <c:v>R8</c:v>
                </c:pt>
                <c:pt idx="49">
                  <c:v>R9</c:v>
                </c:pt>
                <c:pt idx="50">
                  <c:v>R10</c:v>
                </c:pt>
                <c:pt idx="51">
                  <c:v>R11</c:v>
                </c:pt>
                <c:pt idx="52">
                  <c:v>R12</c:v>
                </c:pt>
                <c:pt idx="53">
                  <c:v>R13</c:v>
                </c:pt>
                <c:pt idx="54">
                  <c:v>R14</c:v>
                </c:pt>
              </c:strCache>
            </c:strRef>
          </c:cat>
          <c:val>
            <c:numRef>
              <c:f>予測!$T$5:$T$59</c:f>
              <c:numCache>
                <c:formatCode>General</c:formatCode>
                <c:ptCount val="55"/>
                <c:pt idx="25" formatCode="#,##0;&quot;▲ &quot;#,##0">
                  <c:v>345450.53849472932</c:v>
                </c:pt>
                <c:pt idx="26" formatCode="#,##0;&quot;▲ &quot;#,##0">
                  <c:v>337696.33228623285</c:v>
                </c:pt>
                <c:pt idx="27" formatCode="#,##0;&quot;▲ &quot;#,##0">
                  <c:v>330154.11423050863</c:v>
                </c:pt>
                <c:pt idx="28" formatCode="#,##0;&quot;▲ &quot;#,##0">
                  <c:v>322816.88999219728</c:v>
                </c:pt>
                <c:pt idx="29" formatCode="#,##0;&quot;▲ &quot;#,##0">
                  <c:v>315677.92711963685</c:v>
                </c:pt>
                <c:pt idx="30" formatCode="#,##0;&quot;▲ &quot;#,##0">
                  <c:v>308730.74457034096</c:v>
                </c:pt>
                <c:pt idx="31" formatCode="#,##0;&quot;▲ &quot;#,##0">
                  <c:v>301969.10266810161</c:v>
                </c:pt>
                <c:pt idx="32" formatCode="#,##0;&quot;▲ &quot;#,##0">
                  <c:v>295386.99347370479</c:v>
                </c:pt>
                <c:pt idx="33" formatCode="#,##0;&quot;▲ &quot;#,##0">
                  <c:v>288978.63155200484</c:v>
                </c:pt>
                <c:pt idx="34" formatCode="#,##0;&quot;▲ &quot;#,##0">
                  <c:v>282738.44511882414</c:v>
                </c:pt>
                <c:pt idx="35" formatCode="#,##0;&quot;▲ &quot;#,##0">
                  <c:v>276661.06755184126</c:v>
                </c:pt>
                <c:pt idx="36" formatCode="#,##0;&quot;▲ &quot;#,##0">
                  <c:v>270741.32925029279</c:v>
                </c:pt>
                <c:pt idx="37" formatCode="#,##0;&quot;▲ &quot;#,##0">
                  <c:v>264974.24982894945</c:v>
                </c:pt>
                <c:pt idx="38" formatCode="#,##0;&quot;▲ &quot;#,##0">
                  <c:v>259355.03063244067</c:v>
                </c:pt>
                <c:pt idx="39" formatCode="#,##0;&quot;▲ &quot;#,##0">
                  <c:v>253879.04755657935</c:v>
                </c:pt>
                <c:pt idx="40" formatCode="#,##0;&quot;▲ &quot;#,##0">
                  <c:v>248541.84416390452</c:v>
                </c:pt>
                <c:pt idx="41" formatCode="#,##0;&quot;▲ &quot;#,##0">
                  <c:v>243339.12508119046</c:v>
                </c:pt>
                <c:pt idx="42" formatCode="#,##0;&quot;▲ &quot;#,##0">
                  <c:v>238266.74966718635</c:v>
                </c:pt>
                <c:pt idx="43" formatCode="#,##0;&quot;▲ &quot;#,##0">
                  <c:v>233320.72593934246</c:v>
                </c:pt>
                <c:pt idx="44" formatCode="#,##0;&quot;▲ &quot;#,##0">
                  <c:v>228497.20474874863</c:v>
                </c:pt>
                <c:pt idx="45" formatCode="#,##0;&quot;▲ &quot;#,##0">
                  <c:v>223792.47419296365</c:v>
                </c:pt>
                <c:pt idx="46" formatCode="#,##0;&quot;▲ &quot;#,##0">
                  <c:v>219202.95425684523</c:v>
                </c:pt>
                <c:pt idx="47" formatCode="#,##0;&quot;▲ &quot;#,##0">
                  <c:v>214725.19167190531</c:v>
                </c:pt>
                <c:pt idx="48" formatCode="#,##0;&quot;▲ &quot;#,##0">
                  <c:v>210355.85498511139</c:v>
                </c:pt>
                <c:pt idx="49" formatCode="#,##0;&quot;▲ &quot;#,##0">
                  <c:v>206091.72982843558</c:v>
                </c:pt>
                <c:pt idx="50" formatCode="#,##0;&quot;▲ &quot;#,##0">
                  <c:v>201929.71438081682</c:v>
                </c:pt>
                <c:pt idx="51" formatCode="#,##0;&quot;▲ &quot;#,##0">
                  <c:v>197866.81501455026</c:v>
                </c:pt>
                <c:pt idx="52" formatCode="#,##0;&quot;▲ &quot;#,##0">
                  <c:v>193900.14211845232</c:v>
                </c:pt>
                <c:pt idx="53" formatCode="#,##0;&quot;▲ &quot;#,##0">
                  <c:v>190026.90609047058</c:v>
                </c:pt>
                <c:pt idx="54" formatCode="#,##0;&quot;▲ &quot;#,##0">
                  <c:v>186244.41349271318</c:v>
                </c:pt>
              </c:numCache>
            </c:numRef>
          </c:val>
          <c:smooth val="0"/>
          <c:extLst>
            <c:ext xmlns:c16="http://schemas.microsoft.com/office/drawing/2014/chart" uri="{C3380CC4-5D6E-409C-BE32-E72D297353CC}">
              <c16:uniqueId val="{00000004-4D41-4167-94AE-F5FAB8FC3539}"/>
            </c:ext>
          </c:extLst>
        </c:ser>
        <c:ser>
          <c:idx val="2"/>
          <c:order val="2"/>
          <c:tx>
            <c:strRef>
              <c:f>予測!$U$4</c:f>
              <c:strCache>
                <c:ptCount val="1"/>
                <c:pt idx="0">
                  <c:v>青果取扱数量</c:v>
                </c:pt>
              </c:strCache>
            </c:strRef>
          </c:tx>
          <c:spPr>
            <a:ln w="19050" cap="rnd">
              <a:solidFill>
                <a:schemeClr val="accent6">
                  <a:lumMod val="75000"/>
                </a:schemeClr>
              </a:solidFill>
              <a:round/>
            </a:ln>
            <a:effectLst/>
          </c:spPr>
          <c:marker>
            <c:symbol val="triangle"/>
            <c:size val="7"/>
            <c:spPr>
              <a:solidFill>
                <a:schemeClr val="accent6">
                  <a:lumMod val="75000"/>
                </a:schemeClr>
              </a:solidFill>
              <a:ln w="9525">
                <a:noFill/>
              </a:ln>
              <a:effectLst/>
            </c:spPr>
          </c:marker>
          <c:dPt>
            <c:idx val="22"/>
            <c:marker>
              <c:symbol val="triangle"/>
              <c:size val="7"/>
              <c:spPr>
                <a:solidFill>
                  <a:srgbClr val="FF0000"/>
                </a:solidFill>
                <a:ln w="9525">
                  <a:noFill/>
                </a:ln>
                <a:effectLst/>
              </c:spPr>
            </c:marker>
            <c:bubble3D val="0"/>
            <c:extLst>
              <c:ext xmlns:c16="http://schemas.microsoft.com/office/drawing/2014/chart" uri="{C3380CC4-5D6E-409C-BE32-E72D297353CC}">
                <c16:uniqueId val="{00000005-4D41-4167-94AE-F5FAB8FC3539}"/>
              </c:ext>
            </c:extLst>
          </c:dPt>
          <c:cat>
            <c:strRef>
              <c:f>予測!$R$5:$R$59</c:f>
              <c:strCache>
                <c:ptCount val="55"/>
                <c:pt idx="0">
                  <c:v>S53</c:v>
                </c:pt>
                <c:pt idx="1">
                  <c:v>S54</c:v>
                </c:pt>
                <c:pt idx="2">
                  <c:v>S55</c:v>
                </c:pt>
                <c:pt idx="3">
                  <c:v>S56</c:v>
                </c:pt>
                <c:pt idx="4">
                  <c:v>S57</c:v>
                </c:pt>
                <c:pt idx="5">
                  <c:v>S58</c:v>
                </c:pt>
                <c:pt idx="6">
                  <c:v>S59</c:v>
                </c:pt>
                <c:pt idx="7">
                  <c:v>S60</c:v>
                </c:pt>
                <c:pt idx="8">
                  <c:v>S61</c:v>
                </c:pt>
                <c:pt idx="9">
                  <c:v>S62</c:v>
                </c:pt>
                <c:pt idx="10">
                  <c:v>S63</c:v>
                </c:pt>
                <c:pt idx="11">
                  <c:v>H1</c:v>
                </c:pt>
                <c:pt idx="12">
                  <c:v>H2</c:v>
                </c:pt>
                <c:pt idx="13">
                  <c:v>H3</c:v>
                </c:pt>
                <c:pt idx="14">
                  <c:v>H4</c:v>
                </c:pt>
                <c:pt idx="15">
                  <c:v>H5</c:v>
                </c:pt>
                <c:pt idx="16">
                  <c:v>H6</c:v>
                </c:pt>
                <c:pt idx="17">
                  <c:v>H7</c:v>
                </c:pt>
                <c:pt idx="18">
                  <c:v>H8</c:v>
                </c:pt>
                <c:pt idx="19">
                  <c:v>H9</c:v>
                </c:pt>
                <c:pt idx="20">
                  <c:v>H10</c:v>
                </c:pt>
                <c:pt idx="21">
                  <c:v>H11</c:v>
                </c:pt>
                <c:pt idx="22">
                  <c:v>H12</c:v>
                </c:pt>
                <c:pt idx="23">
                  <c:v>H13</c:v>
                </c:pt>
                <c:pt idx="24">
                  <c:v>H14</c:v>
                </c:pt>
                <c:pt idx="25">
                  <c:v>H15</c:v>
                </c:pt>
                <c:pt idx="26">
                  <c:v>H16</c:v>
                </c:pt>
                <c:pt idx="27">
                  <c:v>H17</c:v>
                </c:pt>
                <c:pt idx="28">
                  <c:v>H18</c:v>
                </c:pt>
                <c:pt idx="29">
                  <c:v>H19</c:v>
                </c:pt>
                <c:pt idx="30">
                  <c:v>H20</c:v>
                </c:pt>
                <c:pt idx="31">
                  <c:v>H21</c:v>
                </c:pt>
                <c:pt idx="32">
                  <c:v>H22</c:v>
                </c:pt>
                <c:pt idx="33">
                  <c:v>H23</c:v>
                </c:pt>
                <c:pt idx="34">
                  <c:v>H24</c:v>
                </c:pt>
                <c:pt idx="35">
                  <c:v>H25</c:v>
                </c:pt>
                <c:pt idx="36">
                  <c:v>H26</c:v>
                </c:pt>
                <c:pt idx="37">
                  <c:v>H27</c:v>
                </c:pt>
                <c:pt idx="38">
                  <c:v>H28</c:v>
                </c:pt>
                <c:pt idx="39">
                  <c:v>H29</c:v>
                </c:pt>
                <c:pt idx="40">
                  <c:v>H30</c:v>
                </c:pt>
                <c:pt idx="41">
                  <c:v>R1</c:v>
                </c:pt>
                <c:pt idx="42">
                  <c:v>R2</c:v>
                </c:pt>
                <c:pt idx="43">
                  <c:v>R3</c:v>
                </c:pt>
                <c:pt idx="44">
                  <c:v>R4</c:v>
                </c:pt>
                <c:pt idx="45">
                  <c:v>R5</c:v>
                </c:pt>
                <c:pt idx="46">
                  <c:v>R6</c:v>
                </c:pt>
                <c:pt idx="47">
                  <c:v>R7</c:v>
                </c:pt>
                <c:pt idx="48">
                  <c:v>R8</c:v>
                </c:pt>
                <c:pt idx="49">
                  <c:v>R9</c:v>
                </c:pt>
                <c:pt idx="50">
                  <c:v>R10</c:v>
                </c:pt>
                <c:pt idx="51">
                  <c:v>R11</c:v>
                </c:pt>
                <c:pt idx="52">
                  <c:v>R12</c:v>
                </c:pt>
                <c:pt idx="53">
                  <c:v>R13</c:v>
                </c:pt>
                <c:pt idx="54">
                  <c:v>R14</c:v>
                </c:pt>
              </c:strCache>
            </c:strRef>
          </c:cat>
          <c:val>
            <c:numRef>
              <c:f>予測!$U$5:$U$59</c:f>
              <c:numCache>
                <c:formatCode>#,##0;"▲ "#,##0</c:formatCode>
                <c:ptCount val="55"/>
                <c:pt idx="0">
                  <c:v>180594</c:v>
                </c:pt>
                <c:pt idx="1">
                  <c:v>213868</c:v>
                </c:pt>
                <c:pt idx="2">
                  <c:v>223330</c:v>
                </c:pt>
                <c:pt idx="3">
                  <c:v>230202</c:v>
                </c:pt>
                <c:pt idx="4">
                  <c:v>251675</c:v>
                </c:pt>
                <c:pt idx="5">
                  <c:v>247531</c:v>
                </c:pt>
                <c:pt idx="6">
                  <c:v>249870</c:v>
                </c:pt>
                <c:pt idx="7">
                  <c:v>248492</c:v>
                </c:pt>
                <c:pt idx="8">
                  <c:v>259526</c:v>
                </c:pt>
                <c:pt idx="9">
                  <c:v>272664</c:v>
                </c:pt>
                <c:pt idx="10">
                  <c:v>268291</c:v>
                </c:pt>
                <c:pt idx="11">
                  <c:v>269716</c:v>
                </c:pt>
                <c:pt idx="12">
                  <c:v>260978</c:v>
                </c:pt>
                <c:pt idx="13">
                  <c:v>261099</c:v>
                </c:pt>
                <c:pt idx="14">
                  <c:v>263436</c:v>
                </c:pt>
                <c:pt idx="15">
                  <c:v>258986</c:v>
                </c:pt>
                <c:pt idx="16">
                  <c:v>262739</c:v>
                </c:pt>
                <c:pt idx="17">
                  <c:v>264310</c:v>
                </c:pt>
                <c:pt idx="18">
                  <c:v>259937</c:v>
                </c:pt>
                <c:pt idx="19">
                  <c:v>262040</c:v>
                </c:pt>
                <c:pt idx="20">
                  <c:v>254433</c:v>
                </c:pt>
                <c:pt idx="21">
                  <c:v>264403</c:v>
                </c:pt>
                <c:pt idx="22">
                  <c:v>272872</c:v>
                </c:pt>
                <c:pt idx="23">
                  <c:v>266912</c:v>
                </c:pt>
                <c:pt idx="24">
                  <c:v>271575</c:v>
                </c:pt>
                <c:pt idx="25">
                  <c:v>269401</c:v>
                </c:pt>
                <c:pt idx="26">
                  <c:v>269966</c:v>
                </c:pt>
                <c:pt idx="27">
                  <c:v>258963</c:v>
                </c:pt>
                <c:pt idx="28">
                  <c:v>247907</c:v>
                </c:pt>
                <c:pt idx="29">
                  <c:v>241716</c:v>
                </c:pt>
                <c:pt idx="30">
                  <c:v>251603</c:v>
                </c:pt>
                <c:pt idx="31">
                  <c:v>244107</c:v>
                </c:pt>
                <c:pt idx="32">
                  <c:v>234042</c:v>
                </c:pt>
                <c:pt idx="33">
                  <c:v>230924</c:v>
                </c:pt>
                <c:pt idx="34">
                  <c:v>226777</c:v>
                </c:pt>
                <c:pt idx="35">
                  <c:v>229382</c:v>
                </c:pt>
                <c:pt idx="36">
                  <c:v>228748</c:v>
                </c:pt>
                <c:pt idx="37">
                  <c:v>225083</c:v>
                </c:pt>
                <c:pt idx="38">
                  <c:v>219218</c:v>
                </c:pt>
                <c:pt idx="39">
                  <c:v>213050</c:v>
                </c:pt>
                <c:pt idx="40">
                  <c:v>206391</c:v>
                </c:pt>
                <c:pt idx="41">
                  <c:v>203045</c:v>
                </c:pt>
                <c:pt idx="42">
                  <c:v>199337</c:v>
                </c:pt>
                <c:pt idx="43">
                  <c:v>195834</c:v>
                </c:pt>
                <c:pt idx="44">
                  <c:v>187326</c:v>
                </c:pt>
              </c:numCache>
            </c:numRef>
          </c:val>
          <c:smooth val="0"/>
          <c:extLst>
            <c:ext xmlns:c16="http://schemas.microsoft.com/office/drawing/2014/chart" uri="{C3380CC4-5D6E-409C-BE32-E72D297353CC}">
              <c16:uniqueId val="{00000006-4D41-4167-94AE-F5FAB8FC3539}"/>
            </c:ext>
          </c:extLst>
        </c:ser>
        <c:ser>
          <c:idx val="3"/>
          <c:order val="3"/>
          <c:tx>
            <c:strRef>
              <c:f>予測!$V$4</c:f>
              <c:strCache>
                <c:ptCount val="1"/>
                <c:pt idx="0">
                  <c:v>推計値（青果）</c:v>
                </c:pt>
              </c:strCache>
            </c:strRef>
          </c:tx>
          <c:spPr>
            <a:ln w="28575" cap="rnd">
              <a:solidFill>
                <a:schemeClr val="accent6">
                  <a:lumMod val="75000"/>
                </a:schemeClr>
              </a:solidFill>
              <a:prstDash val="sysDot"/>
              <a:round/>
            </a:ln>
            <a:effectLst/>
          </c:spPr>
          <c:marker>
            <c:symbol val="none"/>
          </c:marker>
          <c:dPt>
            <c:idx val="54"/>
            <c:marker>
              <c:symbol val="triangle"/>
              <c:size val="7"/>
              <c:spPr>
                <a:solidFill>
                  <a:schemeClr val="accent6">
                    <a:lumMod val="75000"/>
                  </a:schemeClr>
                </a:solidFill>
                <a:ln w="9525">
                  <a:noFill/>
                </a:ln>
                <a:effectLst/>
              </c:spPr>
            </c:marker>
            <c:bubble3D val="0"/>
            <c:extLst>
              <c:ext xmlns:c16="http://schemas.microsoft.com/office/drawing/2014/chart" uri="{C3380CC4-5D6E-409C-BE32-E72D297353CC}">
                <c16:uniqueId val="{00000007-4D41-4167-94AE-F5FAB8FC3539}"/>
              </c:ext>
            </c:extLst>
          </c:dPt>
          <c:dLbls>
            <c:dLbl>
              <c:idx val="54"/>
              <c:layout>
                <c:manualLayout>
                  <c:x val="-3.0277551081447356E-2"/>
                  <c:y val="6.0211939925154973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4D41-4167-94AE-F5FAB8FC3539}"/>
                </c:ext>
              </c:extLst>
            </c:dLbl>
            <c:numFmt formatCode="#,##0_ &quot;t&quot;" sourceLinked="0"/>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予測!$R$5:$R$59</c:f>
              <c:strCache>
                <c:ptCount val="55"/>
                <c:pt idx="0">
                  <c:v>S53</c:v>
                </c:pt>
                <c:pt idx="1">
                  <c:v>S54</c:v>
                </c:pt>
                <c:pt idx="2">
                  <c:v>S55</c:v>
                </c:pt>
                <c:pt idx="3">
                  <c:v>S56</c:v>
                </c:pt>
                <c:pt idx="4">
                  <c:v>S57</c:v>
                </c:pt>
                <c:pt idx="5">
                  <c:v>S58</c:v>
                </c:pt>
                <c:pt idx="6">
                  <c:v>S59</c:v>
                </c:pt>
                <c:pt idx="7">
                  <c:v>S60</c:v>
                </c:pt>
                <c:pt idx="8">
                  <c:v>S61</c:v>
                </c:pt>
                <c:pt idx="9">
                  <c:v>S62</c:v>
                </c:pt>
                <c:pt idx="10">
                  <c:v>S63</c:v>
                </c:pt>
                <c:pt idx="11">
                  <c:v>H1</c:v>
                </c:pt>
                <c:pt idx="12">
                  <c:v>H2</c:v>
                </c:pt>
                <c:pt idx="13">
                  <c:v>H3</c:v>
                </c:pt>
                <c:pt idx="14">
                  <c:v>H4</c:v>
                </c:pt>
                <c:pt idx="15">
                  <c:v>H5</c:v>
                </c:pt>
                <c:pt idx="16">
                  <c:v>H6</c:v>
                </c:pt>
                <c:pt idx="17">
                  <c:v>H7</c:v>
                </c:pt>
                <c:pt idx="18">
                  <c:v>H8</c:v>
                </c:pt>
                <c:pt idx="19">
                  <c:v>H9</c:v>
                </c:pt>
                <c:pt idx="20">
                  <c:v>H10</c:v>
                </c:pt>
                <c:pt idx="21">
                  <c:v>H11</c:v>
                </c:pt>
                <c:pt idx="22">
                  <c:v>H12</c:v>
                </c:pt>
                <c:pt idx="23">
                  <c:v>H13</c:v>
                </c:pt>
                <c:pt idx="24">
                  <c:v>H14</c:v>
                </c:pt>
                <c:pt idx="25">
                  <c:v>H15</c:v>
                </c:pt>
                <c:pt idx="26">
                  <c:v>H16</c:v>
                </c:pt>
                <c:pt idx="27">
                  <c:v>H17</c:v>
                </c:pt>
                <c:pt idx="28">
                  <c:v>H18</c:v>
                </c:pt>
                <c:pt idx="29">
                  <c:v>H19</c:v>
                </c:pt>
                <c:pt idx="30">
                  <c:v>H20</c:v>
                </c:pt>
                <c:pt idx="31">
                  <c:v>H21</c:v>
                </c:pt>
                <c:pt idx="32">
                  <c:v>H22</c:v>
                </c:pt>
                <c:pt idx="33">
                  <c:v>H23</c:v>
                </c:pt>
                <c:pt idx="34">
                  <c:v>H24</c:v>
                </c:pt>
                <c:pt idx="35">
                  <c:v>H25</c:v>
                </c:pt>
                <c:pt idx="36">
                  <c:v>H26</c:v>
                </c:pt>
                <c:pt idx="37">
                  <c:v>H27</c:v>
                </c:pt>
                <c:pt idx="38">
                  <c:v>H28</c:v>
                </c:pt>
                <c:pt idx="39">
                  <c:v>H29</c:v>
                </c:pt>
                <c:pt idx="40">
                  <c:v>H30</c:v>
                </c:pt>
                <c:pt idx="41">
                  <c:v>R1</c:v>
                </c:pt>
                <c:pt idx="42">
                  <c:v>R2</c:v>
                </c:pt>
                <c:pt idx="43">
                  <c:v>R3</c:v>
                </c:pt>
                <c:pt idx="44">
                  <c:v>R4</c:v>
                </c:pt>
                <c:pt idx="45">
                  <c:v>R5</c:v>
                </c:pt>
                <c:pt idx="46">
                  <c:v>R6</c:v>
                </c:pt>
                <c:pt idx="47">
                  <c:v>R7</c:v>
                </c:pt>
                <c:pt idx="48">
                  <c:v>R8</c:v>
                </c:pt>
                <c:pt idx="49">
                  <c:v>R9</c:v>
                </c:pt>
                <c:pt idx="50">
                  <c:v>R10</c:v>
                </c:pt>
                <c:pt idx="51">
                  <c:v>R11</c:v>
                </c:pt>
                <c:pt idx="52">
                  <c:v>R12</c:v>
                </c:pt>
                <c:pt idx="53">
                  <c:v>R13</c:v>
                </c:pt>
                <c:pt idx="54">
                  <c:v>R14</c:v>
                </c:pt>
              </c:strCache>
            </c:strRef>
          </c:cat>
          <c:val>
            <c:numRef>
              <c:f>予測!$V$5:$V$59</c:f>
              <c:numCache>
                <c:formatCode>General</c:formatCode>
                <c:ptCount val="55"/>
                <c:pt idx="25" formatCode="#,##0_);[Red]\(#,##0\)">
                  <c:v>268914.37633976364</c:v>
                </c:pt>
                <c:pt idx="26" formatCode="#,##0_);[Red]\(#,##0\)">
                  <c:v>264381.47080597398</c:v>
                </c:pt>
                <c:pt idx="27" formatCode="#,##0_);[Red]\(#,##0\)">
                  <c:v>259924.97335738208</c:v>
                </c:pt>
                <c:pt idx="28" formatCode="#,##0_);[Red]\(#,##0\)">
                  <c:v>255543.59603520733</c:v>
                </c:pt>
                <c:pt idx="29" formatCode="#,##0_);[Red]\(#,##0\)">
                  <c:v>251236.07259090862</c:v>
                </c:pt>
                <c:pt idx="30" formatCode="#,##0_);[Red]\(#,##0\)">
                  <c:v>247001.15812022952</c:v>
                </c:pt>
                <c:pt idx="31" formatCode="#,##0_);[Red]\(#,##0\)">
                  <c:v>242837.6287034124</c:v>
                </c:pt>
                <c:pt idx="32" formatCode="#,##0_);[Red]\(#,##0\)">
                  <c:v>238744.28105147695</c:v>
                </c:pt>
                <c:pt idx="33" formatCode="#,##0_);[Red]\(#,##0\)">
                  <c:v>234719.93215846148</c:v>
                </c:pt>
                <c:pt idx="34" formatCode="#,##0_);[Red]\(#,##0\)">
                  <c:v>230763.41895952585</c:v>
                </c:pt>
                <c:pt idx="35" formatCode="#,##0_);[Red]\(#,##0\)">
                  <c:v>226873.5979948176</c:v>
                </c:pt>
                <c:pt idx="36" formatCode="#,##0_);[Red]\(#,##0\)">
                  <c:v>223049.34507900424</c:v>
                </c:pt>
                <c:pt idx="37" formatCode="#,##0_);[Red]\(#,##0\)">
                  <c:v>219289.55497637566</c:v>
                </c:pt>
                <c:pt idx="38" formatCode="#,##0_);[Red]\(#,##0\)">
                  <c:v>215593.14108142356</c:v>
                </c:pt>
                <c:pt idx="39" formatCode="#,##0_);[Red]\(#,##0\)">
                  <c:v>211959.03510480467</c:v>
                </c:pt>
                <c:pt idx="40" formatCode="#,##0_);[Red]\(#,##0\)">
                  <c:v>208386.18676459781</c:v>
                </c:pt>
                <c:pt idx="41" formatCode="#,##0_);[Red]\(#,##0\)">
                  <c:v>204873.56348276514</c:v>
                </c:pt>
                <c:pt idx="42" formatCode="#,##0_);[Red]\(#,##0\)">
                  <c:v>201420.15008672976</c:v>
                </c:pt>
                <c:pt idx="43" formatCode="#,##0_);[Red]\(#,##0\)">
                  <c:v>198024.94851598403</c:v>
                </c:pt>
                <c:pt idx="44" formatCode="#,##0_);[Red]\(#,##0\)">
                  <c:v>194686.97753364281</c:v>
                </c:pt>
                <c:pt idx="45" formatCode="#,##0_);[Red]\(#,##0\)">
                  <c:v>191405.27244285948</c:v>
                </c:pt>
                <c:pt idx="46" formatCode="#,##0_);[Red]\(#,##0\)">
                  <c:v>188178.8848080216</c:v>
                </c:pt>
                <c:pt idx="47" formatCode="#,##0_);[Red]\(#,##0\)">
                  <c:v>185006.88218064656</c:v>
                </c:pt>
                <c:pt idx="48" formatCode="#,##0_);[Red]\(#,##0\)">
                  <c:v>181888.34782989748</c:v>
                </c:pt>
                <c:pt idx="49" formatCode="#,##0_);[Red]\(#,##0\)">
                  <c:v>178822.38047764148</c:v>
                </c:pt>
                <c:pt idx="50" formatCode="#,##0_);[Red]\(#,##0\)">
                  <c:v>175808.09403797417</c:v>
                </c:pt>
                <c:pt idx="51" formatCode="#,##0_);[Red]\(#,##0\)">
                  <c:v>172844.61736113462</c:v>
                </c:pt>
                <c:pt idx="52" formatCode="#,##0_);[Red]\(#,##0\)">
                  <c:v>169931.09398173695</c:v>
                </c:pt>
                <c:pt idx="53" formatCode="#,##0_);[Red]\(#,##0\)">
                  <c:v>167066.68187124599</c:v>
                </c:pt>
                <c:pt idx="54" formatCode="#,##0_);[Red]\(#,##0\)">
                  <c:v>164250.55319462504</c:v>
                </c:pt>
              </c:numCache>
            </c:numRef>
          </c:val>
          <c:smooth val="0"/>
          <c:extLst>
            <c:ext xmlns:c16="http://schemas.microsoft.com/office/drawing/2014/chart" uri="{C3380CC4-5D6E-409C-BE32-E72D297353CC}">
              <c16:uniqueId val="{00000008-4D41-4167-94AE-F5FAB8FC3539}"/>
            </c:ext>
          </c:extLst>
        </c:ser>
        <c:ser>
          <c:idx val="4"/>
          <c:order val="4"/>
          <c:tx>
            <c:strRef>
              <c:f>予測!$W$4</c:f>
              <c:strCache>
                <c:ptCount val="1"/>
                <c:pt idx="0">
                  <c:v>水産取扱数量</c:v>
                </c:pt>
              </c:strCache>
            </c:strRef>
          </c:tx>
          <c:spPr>
            <a:ln w="19050" cap="rnd">
              <a:solidFill>
                <a:schemeClr val="accent1"/>
              </a:solidFill>
              <a:round/>
            </a:ln>
            <a:effectLst/>
          </c:spPr>
          <c:marker>
            <c:symbol val="square"/>
            <c:size val="6"/>
            <c:spPr>
              <a:solidFill>
                <a:schemeClr val="accent1"/>
              </a:solidFill>
              <a:ln w="9525">
                <a:noFill/>
              </a:ln>
              <a:effectLst/>
            </c:spPr>
          </c:marker>
          <c:dPt>
            <c:idx val="10"/>
            <c:marker>
              <c:symbol val="square"/>
              <c:size val="6"/>
              <c:spPr>
                <a:solidFill>
                  <a:srgbClr val="FF0000"/>
                </a:solidFill>
                <a:ln w="9525">
                  <a:noFill/>
                </a:ln>
                <a:effectLst/>
              </c:spPr>
            </c:marker>
            <c:bubble3D val="0"/>
            <c:extLst>
              <c:ext xmlns:c16="http://schemas.microsoft.com/office/drawing/2014/chart" uri="{C3380CC4-5D6E-409C-BE32-E72D297353CC}">
                <c16:uniqueId val="{00000009-4D41-4167-94AE-F5FAB8FC3539}"/>
              </c:ext>
            </c:extLst>
          </c:dPt>
          <c:cat>
            <c:strRef>
              <c:f>予測!$R$5:$R$59</c:f>
              <c:strCache>
                <c:ptCount val="55"/>
                <c:pt idx="0">
                  <c:v>S53</c:v>
                </c:pt>
                <c:pt idx="1">
                  <c:v>S54</c:v>
                </c:pt>
                <c:pt idx="2">
                  <c:v>S55</c:v>
                </c:pt>
                <c:pt idx="3">
                  <c:v>S56</c:v>
                </c:pt>
                <c:pt idx="4">
                  <c:v>S57</c:v>
                </c:pt>
                <c:pt idx="5">
                  <c:v>S58</c:v>
                </c:pt>
                <c:pt idx="6">
                  <c:v>S59</c:v>
                </c:pt>
                <c:pt idx="7">
                  <c:v>S60</c:v>
                </c:pt>
                <c:pt idx="8">
                  <c:v>S61</c:v>
                </c:pt>
                <c:pt idx="9">
                  <c:v>S62</c:v>
                </c:pt>
                <c:pt idx="10">
                  <c:v>S63</c:v>
                </c:pt>
                <c:pt idx="11">
                  <c:v>H1</c:v>
                </c:pt>
                <c:pt idx="12">
                  <c:v>H2</c:v>
                </c:pt>
                <c:pt idx="13">
                  <c:v>H3</c:v>
                </c:pt>
                <c:pt idx="14">
                  <c:v>H4</c:v>
                </c:pt>
                <c:pt idx="15">
                  <c:v>H5</c:v>
                </c:pt>
                <c:pt idx="16">
                  <c:v>H6</c:v>
                </c:pt>
                <c:pt idx="17">
                  <c:v>H7</c:v>
                </c:pt>
                <c:pt idx="18">
                  <c:v>H8</c:v>
                </c:pt>
                <c:pt idx="19">
                  <c:v>H9</c:v>
                </c:pt>
                <c:pt idx="20">
                  <c:v>H10</c:v>
                </c:pt>
                <c:pt idx="21">
                  <c:v>H11</c:v>
                </c:pt>
                <c:pt idx="22">
                  <c:v>H12</c:v>
                </c:pt>
                <c:pt idx="23">
                  <c:v>H13</c:v>
                </c:pt>
                <c:pt idx="24">
                  <c:v>H14</c:v>
                </c:pt>
                <c:pt idx="25">
                  <c:v>H15</c:v>
                </c:pt>
                <c:pt idx="26">
                  <c:v>H16</c:v>
                </c:pt>
                <c:pt idx="27">
                  <c:v>H17</c:v>
                </c:pt>
                <c:pt idx="28">
                  <c:v>H18</c:v>
                </c:pt>
                <c:pt idx="29">
                  <c:v>H19</c:v>
                </c:pt>
                <c:pt idx="30">
                  <c:v>H20</c:v>
                </c:pt>
                <c:pt idx="31">
                  <c:v>H21</c:v>
                </c:pt>
                <c:pt idx="32">
                  <c:v>H22</c:v>
                </c:pt>
                <c:pt idx="33">
                  <c:v>H23</c:v>
                </c:pt>
                <c:pt idx="34">
                  <c:v>H24</c:v>
                </c:pt>
                <c:pt idx="35">
                  <c:v>H25</c:v>
                </c:pt>
                <c:pt idx="36">
                  <c:v>H26</c:v>
                </c:pt>
                <c:pt idx="37">
                  <c:v>H27</c:v>
                </c:pt>
                <c:pt idx="38">
                  <c:v>H28</c:v>
                </c:pt>
                <c:pt idx="39">
                  <c:v>H29</c:v>
                </c:pt>
                <c:pt idx="40">
                  <c:v>H30</c:v>
                </c:pt>
                <c:pt idx="41">
                  <c:v>R1</c:v>
                </c:pt>
                <c:pt idx="42">
                  <c:v>R2</c:v>
                </c:pt>
                <c:pt idx="43">
                  <c:v>R3</c:v>
                </c:pt>
                <c:pt idx="44">
                  <c:v>R4</c:v>
                </c:pt>
                <c:pt idx="45">
                  <c:v>R5</c:v>
                </c:pt>
                <c:pt idx="46">
                  <c:v>R6</c:v>
                </c:pt>
                <c:pt idx="47">
                  <c:v>R7</c:v>
                </c:pt>
                <c:pt idx="48">
                  <c:v>R8</c:v>
                </c:pt>
                <c:pt idx="49">
                  <c:v>R9</c:v>
                </c:pt>
                <c:pt idx="50">
                  <c:v>R10</c:v>
                </c:pt>
                <c:pt idx="51">
                  <c:v>R11</c:v>
                </c:pt>
                <c:pt idx="52">
                  <c:v>R12</c:v>
                </c:pt>
                <c:pt idx="53">
                  <c:v>R13</c:v>
                </c:pt>
                <c:pt idx="54">
                  <c:v>R14</c:v>
                </c:pt>
              </c:strCache>
            </c:strRef>
          </c:cat>
          <c:val>
            <c:numRef>
              <c:f>予測!$W$5:$W$59</c:f>
              <c:numCache>
                <c:formatCode>#,##0;"▲ "#,##0</c:formatCode>
                <c:ptCount val="55"/>
                <c:pt idx="0">
                  <c:v>76097</c:v>
                </c:pt>
                <c:pt idx="1">
                  <c:v>90648</c:v>
                </c:pt>
                <c:pt idx="2">
                  <c:v>93536</c:v>
                </c:pt>
                <c:pt idx="3">
                  <c:v>100248</c:v>
                </c:pt>
                <c:pt idx="4">
                  <c:v>107927</c:v>
                </c:pt>
                <c:pt idx="5">
                  <c:v>117619</c:v>
                </c:pt>
                <c:pt idx="6">
                  <c:v>134644</c:v>
                </c:pt>
                <c:pt idx="7">
                  <c:v>123770</c:v>
                </c:pt>
                <c:pt idx="8">
                  <c:v>120417</c:v>
                </c:pt>
                <c:pt idx="9">
                  <c:v>130200</c:v>
                </c:pt>
                <c:pt idx="10">
                  <c:v>140613</c:v>
                </c:pt>
                <c:pt idx="11">
                  <c:v>128181</c:v>
                </c:pt>
                <c:pt idx="12">
                  <c:v>118024</c:v>
                </c:pt>
                <c:pt idx="13">
                  <c:v>120512</c:v>
                </c:pt>
                <c:pt idx="14">
                  <c:v>116866</c:v>
                </c:pt>
                <c:pt idx="15">
                  <c:v>116501</c:v>
                </c:pt>
                <c:pt idx="16">
                  <c:v>111206</c:v>
                </c:pt>
                <c:pt idx="17">
                  <c:v>111678</c:v>
                </c:pt>
                <c:pt idx="18">
                  <c:v>106520</c:v>
                </c:pt>
                <c:pt idx="19">
                  <c:v>107345</c:v>
                </c:pt>
                <c:pt idx="20">
                  <c:v>98430</c:v>
                </c:pt>
                <c:pt idx="21">
                  <c:v>95855</c:v>
                </c:pt>
                <c:pt idx="22">
                  <c:v>89924</c:v>
                </c:pt>
                <c:pt idx="23">
                  <c:v>86729</c:v>
                </c:pt>
                <c:pt idx="24">
                  <c:v>78709</c:v>
                </c:pt>
                <c:pt idx="25">
                  <c:v>77807</c:v>
                </c:pt>
                <c:pt idx="26">
                  <c:v>73052</c:v>
                </c:pt>
                <c:pt idx="27">
                  <c:v>72679</c:v>
                </c:pt>
                <c:pt idx="28">
                  <c:v>66502</c:v>
                </c:pt>
                <c:pt idx="29">
                  <c:v>63665</c:v>
                </c:pt>
                <c:pt idx="30">
                  <c:v>59821</c:v>
                </c:pt>
                <c:pt idx="31">
                  <c:v>58238</c:v>
                </c:pt>
                <c:pt idx="32">
                  <c:v>54093</c:v>
                </c:pt>
                <c:pt idx="33">
                  <c:v>52621</c:v>
                </c:pt>
                <c:pt idx="34">
                  <c:v>51413</c:v>
                </c:pt>
                <c:pt idx="35">
                  <c:v>50322</c:v>
                </c:pt>
                <c:pt idx="36">
                  <c:v>49434</c:v>
                </c:pt>
                <c:pt idx="37">
                  <c:v>46902</c:v>
                </c:pt>
                <c:pt idx="38">
                  <c:v>44764</c:v>
                </c:pt>
                <c:pt idx="39">
                  <c:v>42734</c:v>
                </c:pt>
                <c:pt idx="40">
                  <c:v>39580</c:v>
                </c:pt>
                <c:pt idx="41">
                  <c:v>38655</c:v>
                </c:pt>
                <c:pt idx="42">
                  <c:v>37739</c:v>
                </c:pt>
                <c:pt idx="43">
                  <c:v>35855</c:v>
                </c:pt>
                <c:pt idx="44">
                  <c:v>30909</c:v>
                </c:pt>
              </c:numCache>
            </c:numRef>
          </c:val>
          <c:smooth val="0"/>
          <c:extLst>
            <c:ext xmlns:c16="http://schemas.microsoft.com/office/drawing/2014/chart" uri="{C3380CC4-5D6E-409C-BE32-E72D297353CC}">
              <c16:uniqueId val="{0000000A-4D41-4167-94AE-F5FAB8FC3539}"/>
            </c:ext>
          </c:extLst>
        </c:ser>
        <c:ser>
          <c:idx val="5"/>
          <c:order val="5"/>
          <c:tx>
            <c:strRef>
              <c:f>予測!$X$4</c:f>
              <c:strCache>
                <c:ptCount val="1"/>
                <c:pt idx="0">
                  <c:v>推計値（水産）</c:v>
                </c:pt>
              </c:strCache>
            </c:strRef>
          </c:tx>
          <c:spPr>
            <a:ln w="28575" cap="rnd">
              <a:solidFill>
                <a:schemeClr val="accent1"/>
              </a:solidFill>
              <a:prstDash val="sysDot"/>
              <a:round/>
            </a:ln>
            <a:effectLst/>
          </c:spPr>
          <c:marker>
            <c:symbol val="none"/>
          </c:marker>
          <c:dPt>
            <c:idx val="54"/>
            <c:marker>
              <c:symbol val="square"/>
              <c:size val="6"/>
              <c:spPr>
                <a:solidFill>
                  <a:schemeClr val="accent1"/>
                </a:solidFill>
                <a:ln w="9525">
                  <a:noFill/>
                </a:ln>
                <a:effectLst/>
              </c:spPr>
            </c:marker>
            <c:bubble3D val="0"/>
            <c:extLst>
              <c:ext xmlns:c16="http://schemas.microsoft.com/office/drawing/2014/chart" uri="{C3380CC4-5D6E-409C-BE32-E72D297353CC}">
                <c16:uniqueId val="{0000000B-4D41-4167-94AE-F5FAB8FC3539}"/>
              </c:ext>
            </c:extLst>
          </c:dPt>
          <c:dLbls>
            <c:dLbl>
              <c:idx val="54"/>
              <c:layout>
                <c:manualLayout>
                  <c:x val="-1.7313362575624994E-2"/>
                  <c:y val="-4.9891676536497412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B-4D41-4167-94AE-F5FAB8FC3539}"/>
                </c:ext>
              </c:extLst>
            </c:dLbl>
            <c:numFmt formatCode="#,##0_ &quot;t&quot;" sourceLinked="0"/>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予測!$R$5:$R$59</c:f>
              <c:strCache>
                <c:ptCount val="55"/>
                <c:pt idx="0">
                  <c:v>S53</c:v>
                </c:pt>
                <c:pt idx="1">
                  <c:v>S54</c:v>
                </c:pt>
                <c:pt idx="2">
                  <c:v>S55</c:v>
                </c:pt>
                <c:pt idx="3">
                  <c:v>S56</c:v>
                </c:pt>
                <c:pt idx="4">
                  <c:v>S57</c:v>
                </c:pt>
                <c:pt idx="5">
                  <c:v>S58</c:v>
                </c:pt>
                <c:pt idx="6">
                  <c:v>S59</c:v>
                </c:pt>
                <c:pt idx="7">
                  <c:v>S60</c:v>
                </c:pt>
                <c:pt idx="8">
                  <c:v>S61</c:v>
                </c:pt>
                <c:pt idx="9">
                  <c:v>S62</c:v>
                </c:pt>
                <c:pt idx="10">
                  <c:v>S63</c:v>
                </c:pt>
                <c:pt idx="11">
                  <c:v>H1</c:v>
                </c:pt>
                <c:pt idx="12">
                  <c:v>H2</c:v>
                </c:pt>
                <c:pt idx="13">
                  <c:v>H3</c:v>
                </c:pt>
                <c:pt idx="14">
                  <c:v>H4</c:v>
                </c:pt>
                <c:pt idx="15">
                  <c:v>H5</c:v>
                </c:pt>
                <c:pt idx="16">
                  <c:v>H6</c:v>
                </c:pt>
                <c:pt idx="17">
                  <c:v>H7</c:v>
                </c:pt>
                <c:pt idx="18">
                  <c:v>H8</c:v>
                </c:pt>
                <c:pt idx="19">
                  <c:v>H9</c:v>
                </c:pt>
                <c:pt idx="20">
                  <c:v>H10</c:v>
                </c:pt>
                <c:pt idx="21">
                  <c:v>H11</c:v>
                </c:pt>
                <c:pt idx="22">
                  <c:v>H12</c:v>
                </c:pt>
                <c:pt idx="23">
                  <c:v>H13</c:v>
                </c:pt>
                <c:pt idx="24">
                  <c:v>H14</c:v>
                </c:pt>
                <c:pt idx="25">
                  <c:v>H15</c:v>
                </c:pt>
                <c:pt idx="26">
                  <c:v>H16</c:v>
                </c:pt>
                <c:pt idx="27">
                  <c:v>H17</c:v>
                </c:pt>
                <c:pt idx="28">
                  <c:v>H18</c:v>
                </c:pt>
                <c:pt idx="29">
                  <c:v>H19</c:v>
                </c:pt>
                <c:pt idx="30">
                  <c:v>H20</c:v>
                </c:pt>
                <c:pt idx="31">
                  <c:v>H21</c:v>
                </c:pt>
                <c:pt idx="32">
                  <c:v>H22</c:v>
                </c:pt>
                <c:pt idx="33">
                  <c:v>H23</c:v>
                </c:pt>
                <c:pt idx="34">
                  <c:v>H24</c:v>
                </c:pt>
                <c:pt idx="35">
                  <c:v>H25</c:v>
                </c:pt>
                <c:pt idx="36">
                  <c:v>H26</c:v>
                </c:pt>
                <c:pt idx="37">
                  <c:v>H27</c:v>
                </c:pt>
                <c:pt idx="38">
                  <c:v>H28</c:v>
                </c:pt>
                <c:pt idx="39">
                  <c:v>H29</c:v>
                </c:pt>
                <c:pt idx="40">
                  <c:v>H30</c:v>
                </c:pt>
                <c:pt idx="41">
                  <c:v>R1</c:v>
                </c:pt>
                <c:pt idx="42">
                  <c:v>R2</c:v>
                </c:pt>
                <c:pt idx="43">
                  <c:v>R3</c:v>
                </c:pt>
                <c:pt idx="44">
                  <c:v>R4</c:v>
                </c:pt>
                <c:pt idx="45">
                  <c:v>R5</c:v>
                </c:pt>
                <c:pt idx="46">
                  <c:v>R6</c:v>
                </c:pt>
                <c:pt idx="47">
                  <c:v>R7</c:v>
                </c:pt>
                <c:pt idx="48">
                  <c:v>R8</c:v>
                </c:pt>
                <c:pt idx="49">
                  <c:v>R9</c:v>
                </c:pt>
                <c:pt idx="50">
                  <c:v>R10</c:v>
                </c:pt>
                <c:pt idx="51">
                  <c:v>R11</c:v>
                </c:pt>
                <c:pt idx="52">
                  <c:v>R12</c:v>
                </c:pt>
                <c:pt idx="53">
                  <c:v>R13</c:v>
                </c:pt>
                <c:pt idx="54">
                  <c:v>R14</c:v>
                </c:pt>
              </c:strCache>
            </c:strRef>
          </c:cat>
          <c:val>
            <c:numRef>
              <c:f>予測!$X$5:$X$59</c:f>
              <c:numCache>
                <c:formatCode>General</c:formatCode>
                <c:ptCount val="55"/>
                <c:pt idx="25" formatCode="#,##0_);[Red]\(#,##0\)">
                  <c:v>76536.162154965685</c:v>
                </c:pt>
                <c:pt idx="26" formatCode="#,##0_);[Red]\(#,##0\)">
                  <c:v>73314.861480258842</c:v>
                </c:pt>
                <c:pt idx="27" formatCode="#,##0_);[Red]\(#,##0\)">
                  <c:v>70229.140873126555</c:v>
                </c:pt>
                <c:pt idx="28" formatCode="#,##0_);[Red]\(#,##0\)">
                  <c:v>67273.293956989975</c:v>
                </c:pt>
                <c:pt idx="29" formatCode="#,##0_);[Red]\(#,##0\)">
                  <c:v>64441.85452872824</c:v>
                </c:pt>
                <c:pt idx="30" formatCode="#,##0_);[Red]\(#,##0\)">
                  <c:v>61729.586450111441</c:v>
                </c:pt>
                <c:pt idx="31" formatCode="#,##0_);[Red]\(#,##0\)">
                  <c:v>59131.47396468919</c:v>
                </c:pt>
                <c:pt idx="32" formatCode="#,##0_);[Red]\(#,##0\)">
                  <c:v>56642.712422227865</c:v>
                </c:pt>
                <c:pt idx="33" formatCode="#,##0_);[Red]\(#,##0\)">
                  <c:v>54258.699393543364</c:v>
                </c:pt>
                <c:pt idx="34" formatCode="#,##0_);[Red]\(#,##0\)">
                  <c:v>51975.026159298279</c:v>
                </c:pt>
                <c:pt idx="35" formatCode="#,##0_);[Red]\(#,##0\)">
                  <c:v>49787.469557023687</c:v>
                </c:pt>
                <c:pt idx="36" formatCode="#,##0_);[Red]\(#,##0\)">
                  <c:v>47691.984171288532</c:v>
                </c:pt>
                <c:pt idx="37" formatCode="#,##0_);[Red]\(#,##0\)">
                  <c:v>45684.694852573819</c:v>
                </c:pt>
                <c:pt idx="38" formatCode="#,##0_);[Red]\(#,##0\)">
                  <c:v>43761.889551017113</c:v>
                </c:pt>
                <c:pt idx="39" formatCode="#,##0_);[Red]\(#,##0\)">
                  <c:v>41920.012451774666</c:v>
                </c:pt>
                <c:pt idx="40" formatCode="#,##0_);[Red]\(#,##0\)">
                  <c:v>40155.657399306707</c:v>
                </c:pt>
                <c:pt idx="41" formatCode="#,##0_);[Red]\(#,##0\)">
                  <c:v>38465.561598425331</c:v>
                </c:pt>
                <c:pt idx="42" formatCode="#,##0_);[Red]\(#,##0\)">
                  <c:v>36846.599580456605</c:v>
                </c:pt>
                <c:pt idx="43" formatCode="#,##0_);[Red]\(#,##0\)">
                  <c:v>35295.77742335845</c:v>
                </c:pt>
                <c:pt idx="44" formatCode="#,##0_);[Red]\(#,##0\)">
                  <c:v>33810.227215105821</c:v>
                </c:pt>
                <c:pt idx="45" formatCode="#,##0_);[Red]\(#,##0\)">
                  <c:v>32387.201750104163</c:v>
                </c:pt>
                <c:pt idx="46" formatCode="#,##0_);[Red]\(#,##0\)">
                  <c:v>31024.069448823648</c:v>
                </c:pt>
                <c:pt idx="47" formatCode="#,##0_);[Red]\(#,##0\)">
                  <c:v>29718.309491258758</c:v>
                </c:pt>
                <c:pt idx="48" formatCode="#,##0_);[Red]\(#,##0\)">
                  <c:v>28467.507155213905</c:v>
                </c:pt>
                <c:pt idx="49" formatCode="#,##0_);[Red]\(#,##0\)">
                  <c:v>27269.349350794095</c:v>
                </c:pt>
                <c:pt idx="50" formatCode="#,##0_);[Red]\(#,##0\)">
                  <c:v>26121.620342842656</c:v>
                </c:pt>
                <c:pt idx="51" formatCode="#,##0_);[Red]\(#,##0\)">
                  <c:v>25022.197653415635</c:v>
                </c:pt>
                <c:pt idx="52" formatCode="#,##0_);[Red]\(#,##0\)">
                  <c:v>23969.048136715359</c:v>
                </c:pt>
                <c:pt idx="53" formatCode="#,##0_);[Red]\(#,##0\)">
                  <c:v>22960.224219224583</c:v>
                </c:pt>
                <c:pt idx="54" formatCode="#,##0_);[Red]\(#,##0\)">
                  <c:v>21993.860298088126</c:v>
                </c:pt>
              </c:numCache>
            </c:numRef>
          </c:val>
          <c:smooth val="0"/>
          <c:extLst>
            <c:ext xmlns:c16="http://schemas.microsoft.com/office/drawing/2014/chart" uri="{C3380CC4-5D6E-409C-BE32-E72D297353CC}">
              <c16:uniqueId val="{0000000C-4D41-4167-94AE-F5FAB8FC3539}"/>
            </c:ext>
          </c:extLst>
        </c:ser>
        <c:dLbls>
          <c:showLegendKey val="0"/>
          <c:showVal val="0"/>
          <c:showCatName val="0"/>
          <c:showSerName val="0"/>
          <c:showPercent val="0"/>
          <c:showBubbleSize val="0"/>
        </c:dLbls>
        <c:marker val="1"/>
        <c:smooth val="0"/>
        <c:axId val="945690992"/>
        <c:axId val="945690576"/>
      </c:lineChart>
      <c:catAx>
        <c:axId val="945690992"/>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945690576"/>
        <c:crosses val="autoZero"/>
        <c:auto val="0"/>
        <c:lblAlgn val="ctr"/>
        <c:lblOffset val="50"/>
        <c:noMultiLvlLbl val="0"/>
      </c:catAx>
      <c:valAx>
        <c:axId val="945690576"/>
        <c:scaling>
          <c:orientation val="minMax"/>
          <c:max val="500000"/>
        </c:scaling>
        <c:delete val="0"/>
        <c:axPos val="l"/>
        <c:majorGridlines>
          <c:spPr>
            <a:ln w="9525" cap="flat" cmpd="sng" algn="ctr">
              <a:solidFill>
                <a:schemeClr val="tx1">
                  <a:lumMod val="15000"/>
                  <a:lumOff val="85000"/>
                </a:schemeClr>
              </a:solidFill>
              <a:round/>
            </a:ln>
            <a:effectLst/>
          </c:spPr>
        </c:majorGridlines>
        <c:numFmt formatCode="#,##0;&quot;▲ &quot;#,##0" sourceLinked="1"/>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945690992"/>
        <c:crosses val="autoZero"/>
        <c:crossBetween val="midCat"/>
        <c:majorUnit val="50000"/>
      </c:valAx>
      <c:spPr>
        <a:noFill/>
        <a:ln>
          <a:noFill/>
        </a:ln>
        <a:effectLst/>
      </c:spPr>
    </c:plotArea>
    <c:legend>
      <c:legendPos val="b"/>
      <c:layout>
        <c:manualLayout>
          <c:xMode val="edge"/>
          <c:yMode val="edge"/>
          <c:x val="4.9999963965981005E-2"/>
          <c:y val="0.9116368591619346"/>
          <c:w val="0.89999995195464133"/>
          <c:h val="7.1191422072959976E-2"/>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bg1"/>
    </a:solidFill>
    <a:ln w="9525" cap="flat" cmpd="sng" algn="ctr">
      <a:noFill/>
      <a:round/>
    </a:ln>
    <a:effectLst/>
  </c:spPr>
  <c:txPr>
    <a:bodyPr/>
    <a:lstStyle/>
    <a:p>
      <a:pPr>
        <a:defRPr/>
      </a:pPr>
      <a:endParaRPr lang="ja-JP"/>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2"/>
            <a:ext cx="4306888" cy="341313"/>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5629275" y="2"/>
            <a:ext cx="4308475" cy="341313"/>
          </a:xfrm>
          <a:prstGeom prst="rect">
            <a:avLst/>
          </a:prstGeom>
        </p:spPr>
        <p:txBody>
          <a:bodyPr vert="horz" lIns="91440" tIns="45720" rIns="91440" bIns="45720" rtlCol="0"/>
          <a:lstStyle>
            <a:lvl1pPr algn="r">
              <a:defRPr sz="1200"/>
            </a:lvl1pPr>
          </a:lstStyle>
          <a:p>
            <a:fld id="{64E8C22B-ED82-4FB2-8034-C947E5FD8D4F}" type="datetimeFigureOut">
              <a:rPr kumimoji="1" lang="ja-JP" altLang="en-US" smtClean="0"/>
              <a:t>2023/9/5</a:t>
            </a:fld>
            <a:endParaRPr kumimoji="1" lang="ja-JP" altLang="en-US" dirty="0"/>
          </a:p>
        </p:txBody>
      </p:sp>
      <p:sp>
        <p:nvSpPr>
          <p:cNvPr id="4" name="スライド イメージ プレースホルダー 3"/>
          <p:cNvSpPr>
            <a:spLocks noGrp="1" noRot="1" noChangeAspect="1"/>
          </p:cNvSpPr>
          <p:nvPr>
            <p:ph type="sldImg" idx="2"/>
          </p:nvPr>
        </p:nvSpPr>
        <p:spPr>
          <a:xfrm>
            <a:off x="3309938" y="850900"/>
            <a:ext cx="3319462" cy="2297113"/>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993775" y="3276600"/>
            <a:ext cx="7951788" cy="26797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6465888"/>
            <a:ext cx="4306888" cy="341312"/>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5629275" y="6465888"/>
            <a:ext cx="4308475" cy="341312"/>
          </a:xfrm>
          <a:prstGeom prst="rect">
            <a:avLst/>
          </a:prstGeom>
        </p:spPr>
        <p:txBody>
          <a:bodyPr vert="horz" lIns="91440" tIns="45720" rIns="91440" bIns="45720" rtlCol="0" anchor="b"/>
          <a:lstStyle>
            <a:lvl1pPr algn="r">
              <a:defRPr sz="1200"/>
            </a:lvl1pPr>
          </a:lstStyle>
          <a:p>
            <a:fld id="{AAFBFB0D-38F1-49EA-B5F4-CE41E43F4EE6}" type="slidenum">
              <a:rPr kumimoji="1" lang="ja-JP" altLang="en-US" smtClean="0"/>
              <a:t>‹#›</a:t>
            </a:fld>
            <a:endParaRPr kumimoji="1" lang="ja-JP" altLang="en-US" dirty="0"/>
          </a:p>
        </p:txBody>
      </p:sp>
    </p:spTree>
    <p:extLst>
      <p:ext uri="{BB962C8B-B14F-4D97-AF65-F5344CB8AC3E}">
        <p14:creationId xmlns:p14="http://schemas.microsoft.com/office/powerpoint/2010/main" val="214067336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D541B79F-965F-4273-AE80-0071DE7F8ADC}" type="datetime1">
              <a:rPr kumimoji="1" lang="ja-JP" altLang="en-US" smtClean="0"/>
              <a:t>2023/9/5</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E8AB0767-C239-4946-BAA3-CE08FAA85D4E}" type="slidenum">
              <a:rPr kumimoji="1" lang="ja-JP" altLang="en-US" smtClean="0"/>
              <a:pPr/>
              <a:t>‹#›</a:t>
            </a:fld>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C50A1CA6-836C-4ECD-A2F7-CC37E55BA29A}" type="datetime1">
              <a:rPr kumimoji="1" lang="ja-JP" altLang="en-US" smtClean="0"/>
              <a:t>2023/9/5</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E8AB0767-C239-4946-BAA3-CE08FAA85D4E}" type="slidenum">
              <a:rPr kumimoji="1" lang="ja-JP" altLang="en-US" smtClean="0"/>
              <a:pPr/>
              <a:t>‹#›</a:t>
            </a:fld>
            <a:endParaRPr kumimoji="1"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4639"/>
            <a:ext cx="2414588"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536575" y="274639"/>
            <a:ext cx="7078663"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7CB8D863-543A-4178-90FF-1687BD25B1C9}" type="datetime1">
              <a:rPr kumimoji="1" lang="ja-JP" altLang="en-US" smtClean="0"/>
              <a:t>2023/9/5</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E8AB0767-C239-4946-BAA3-CE08FAA85D4E}" type="slidenum">
              <a:rPr kumimoji="1" lang="ja-JP" altLang="en-US" smtClean="0"/>
              <a:pPr/>
              <a:t>‹#›</a:t>
            </a:fld>
            <a:endParaRPr kumimoji="1"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891B0321-A394-44CA-933D-7A6E59CC107A}" type="datetime1">
              <a:rPr kumimoji="1" lang="ja-JP" altLang="en-US" smtClean="0"/>
              <a:t>2023/9/5</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E8AB0767-C239-4946-BAA3-CE08FAA85D4E}" type="slidenum">
              <a:rPr kumimoji="1" lang="ja-JP" altLang="en-US" smtClean="0"/>
              <a:pPr/>
              <a:t>‹#›</a:t>
            </a:fld>
            <a:endParaRPr kumimoji="1"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204A9C48-CB3C-43C3-89BE-3A3109359ECC}" type="datetime1">
              <a:rPr kumimoji="1" lang="ja-JP" altLang="en-US" smtClean="0"/>
              <a:t>2023/9/5</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E8AB0767-C239-4946-BAA3-CE08FAA85D4E}" type="slidenum">
              <a:rPr kumimoji="1" lang="ja-JP" altLang="en-US" smtClean="0"/>
              <a:pPr/>
              <a:t>‹#›</a:t>
            </a:fld>
            <a:endParaRPr kumimoji="1" lang="ja-JP"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B3F2D34D-DF85-4954-BFD9-2F2B424C3A41}" type="datetime1">
              <a:rPr kumimoji="1" lang="ja-JP" altLang="en-US" smtClean="0"/>
              <a:t>2023/9/5</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E8AB0767-C239-4946-BAA3-CE08FAA85D4E}" type="slidenum">
              <a:rPr kumimoji="1" lang="ja-JP" altLang="en-US" smtClean="0"/>
              <a:pPr/>
              <a:t>‹#›</a:t>
            </a:fld>
            <a:endParaRPr kumimoji="1"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B93FF234-5ABF-435B-AD84-D93DDA904A20}" type="datetime1">
              <a:rPr kumimoji="1" lang="ja-JP" altLang="en-US" smtClean="0"/>
              <a:t>2023/9/5</a:t>
            </a:fld>
            <a:endParaRPr kumimoji="1" lang="ja-JP" altLang="en-US" dirty="0"/>
          </a:p>
        </p:txBody>
      </p:sp>
      <p:sp>
        <p:nvSpPr>
          <p:cNvPr id="8" name="フッター プレースホルダ 7"/>
          <p:cNvSpPr>
            <a:spLocks noGrp="1"/>
          </p:cNvSpPr>
          <p:nvPr>
            <p:ph type="ftr" sz="quarter" idx="11"/>
          </p:nvPr>
        </p:nvSpPr>
        <p:spPr/>
        <p:txBody>
          <a:bodyPr/>
          <a:lstStyle/>
          <a:p>
            <a:endParaRPr kumimoji="1" lang="ja-JP" altLang="en-US" dirty="0"/>
          </a:p>
        </p:txBody>
      </p:sp>
      <p:sp>
        <p:nvSpPr>
          <p:cNvPr id="9" name="スライド番号プレースホルダ 8"/>
          <p:cNvSpPr>
            <a:spLocks noGrp="1"/>
          </p:cNvSpPr>
          <p:nvPr>
            <p:ph type="sldNum" sz="quarter" idx="12"/>
          </p:nvPr>
        </p:nvSpPr>
        <p:spPr/>
        <p:txBody>
          <a:bodyPr/>
          <a:lstStyle/>
          <a:p>
            <a:fld id="{E8AB0767-C239-4946-BAA3-CE08FAA85D4E}" type="slidenum">
              <a:rPr kumimoji="1" lang="ja-JP" altLang="en-US" smtClean="0"/>
              <a:pPr/>
              <a:t>‹#›</a:t>
            </a:fld>
            <a:endParaRPr kumimoji="1"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3A03D9C6-4FB1-4892-8B58-F31072CFE66F}" type="datetime1">
              <a:rPr kumimoji="1" lang="ja-JP" altLang="en-US" smtClean="0"/>
              <a:t>2023/9/5</a:t>
            </a:fld>
            <a:endParaRPr kumimoji="1" lang="ja-JP" altLang="en-US" dirty="0"/>
          </a:p>
        </p:txBody>
      </p:sp>
      <p:sp>
        <p:nvSpPr>
          <p:cNvPr id="4" name="フッター プレースホルダ 3"/>
          <p:cNvSpPr>
            <a:spLocks noGrp="1"/>
          </p:cNvSpPr>
          <p:nvPr>
            <p:ph type="ftr" sz="quarter" idx="11"/>
          </p:nvPr>
        </p:nvSpPr>
        <p:spPr/>
        <p:txBody>
          <a:bodyPr/>
          <a:lstStyle/>
          <a:p>
            <a:endParaRPr kumimoji="1" lang="ja-JP" altLang="en-US" dirty="0"/>
          </a:p>
        </p:txBody>
      </p:sp>
      <p:sp>
        <p:nvSpPr>
          <p:cNvPr id="5" name="スライド番号プレースホルダ 4"/>
          <p:cNvSpPr>
            <a:spLocks noGrp="1"/>
          </p:cNvSpPr>
          <p:nvPr>
            <p:ph type="sldNum" sz="quarter" idx="12"/>
          </p:nvPr>
        </p:nvSpPr>
        <p:spPr/>
        <p:txBody>
          <a:bodyPr/>
          <a:lstStyle/>
          <a:p>
            <a:fld id="{E8AB0767-C239-4946-BAA3-CE08FAA85D4E}" type="slidenum">
              <a:rPr kumimoji="1" lang="ja-JP" altLang="en-US" smtClean="0"/>
              <a:pPr/>
              <a:t>‹#›</a:t>
            </a:fld>
            <a:endParaRPr kumimoji="1"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BB3292FC-D822-4741-B1A7-9C2841DB4E5C}" type="datetime1">
              <a:rPr kumimoji="1" lang="ja-JP" altLang="en-US" smtClean="0"/>
              <a:t>2023/9/5</a:t>
            </a:fld>
            <a:endParaRPr kumimoji="1" lang="ja-JP" altLang="en-US" dirty="0"/>
          </a:p>
        </p:txBody>
      </p:sp>
      <p:sp>
        <p:nvSpPr>
          <p:cNvPr id="3" name="フッター プレースホルダ 2"/>
          <p:cNvSpPr>
            <a:spLocks noGrp="1"/>
          </p:cNvSpPr>
          <p:nvPr>
            <p:ph type="ftr" sz="quarter" idx="11"/>
          </p:nvPr>
        </p:nvSpPr>
        <p:spPr/>
        <p:txBody>
          <a:bodyPr/>
          <a:lstStyle/>
          <a:p>
            <a:endParaRPr kumimoji="1" lang="ja-JP" altLang="en-US" dirty="0"/>
          </a:p>
        </p:txBody>
      </p:sp>
      <p:sp>
        <p:nvSpPr>
          <p:cNvPr id="4" name="スライド番号プレースホルダ 3"/>
          <p:cNvSpPr>
            <a:spLocks noGrp="1"/>
          </p:cNvSpPr>
          <p:nvPr>
            <p:ph type="sldNum" sz="quarter" idx="12"/>
          </p:nvPr>
        </p:nvSpPr>
        <p:spPr/>
        <p:txBody>
          <a:bodyPr/>
          <a:lstStyle/>
          <a:p>
            <a:fld id="{E8AB0767-C239-4946-BAA3-CE08FAA85D4E}" type="slidenum">
              <a:rPr kumimoji="1" lang="ja-JP" altLang="en-US" smtClean="0"/>
              <a:pPr/>
              <a:t>‹#›</a:t>
            </a:fld>
            <a:endParaRPr kumimoji="1"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329326C7-5DB7-49F5-A8FC-C468B855987F}" type="datetime1">
              <a:rPr kumimoji="1" lang="ja-JP" altLang="en-US" smtClean="0"/>
              <a:t>2023/9/5</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E8AB0767-C239-4946-BAA3-CE08FAA85D4E}" type="slidenum">
              <a:rPr kumimoji="1" lang="ja-JP" altLang="en-US" smtClean="0"/>
              <a:pPr/>
              <a:t>‹#›</a:t>
            </a:fld>
            <a:endParaRPr kumimoji="1"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2857DE35-125D-4A3D-9E1C-9055F66C697D}" type="datetime1">
              <a:rPr kumimoji="1" lang="ja-JP" altLang="en-US" smtClean="0"/>
              <a:t>2023/9/5</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E8AB0767-C239-4946-BAA3-CE08FAA85D4E}" type="slidenum">
              <a:rPr kumimoji="1" lang="ja-JP" altLang="en-US" smtClean="0"/>
              <a:pPr/>
              <a:t>‹#›</a:t>
            </a:fld>
            <a:endParaRPr kumimoji="1"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E29EC4-48B2-4836-8EF0-921C655E7DEB}" type="datetime1">
              <a:rPr kumimoji="1" lang="ja-JP" altLang="en-US" smtClean="0"/>
              <a:t>2023/9/5</a:t>
            </a:fld>
            <a:endParaRPr kumimoji="1" lang="ja-JP" altLang="en-US" dirty="0"/>
          </a:p>
        </p:txBody>
      </p:sp>
      <p:sp>
        <p:nvSpPr>
          <p:cNvPr id="5" name="フッター プレースホルダ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 5"/>
          <p:cNvSpPr>
            <a:spLocks noGrp="1"/>
          </p:cNvSpPr>
          <p:nvPr>
            <p:ph type="sldNum" sz="quarter" idx="4"/>
          </p:nvPr>
        </p:nvSpPr>
        <p:spPr>
          <a:xfrm>
            <a:off x="7594600" y="6561455"/>
            <a:ext cx="2311400" cy="274638"/>
          </a:xfrm>
          <a:prstGeom prst="rect">
            <a:avLst/>
          </a:prstGeom>
        </p:spPr>
        <p:txBody>
          <a:bodyPr vert="horz" lIns="91440" tIns="45720" rIns="91440" bIns="45720" rtlCol="0" anchor="ctr"/>
          <a:lstStyle>
            <a:lvl1pPr algn="r">
              <a:defRPr sz="1050">
                <a:solidFill>
                  <a:schemeClr val="tx1">
                    <a:tint val="75000"/>
                  </a:schemeClr>
                </a:solidFill>
              </a:defRPr>
            </a:lvl1pPr>
          </a:lstStyle>
          <a:p>
            <a:fld id="{E8AB0767-C239-4946-BAA3-CE08FAA85D4E}" type="slidenum">
              <a:rPr lang="ja-JP" altLang="en-US" smtClean="0"/>
              <a:pPr/>
              <a:t>‹#›</a:t>
            </a:fld>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線コネクタ 4"/>
          <p:cNvCxnSpPr>
            <a:cxnSpLocks/>
          </p:cNvCxnSpPr>
          <p:nvPr/>
        </p:nvCxnSpPr>
        <p:spPr>
          <a:xfrm>
            <a:off x="272480" y="607632"/>
            <a:ext cx="9289032"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
        <p:nvSpPr>
          <p:cNvPr id="66" name="Text Box 55"/>
          <p:cNvSpPr txBox="1">
            <a:spLocks noChangeArrowheads="1"/>
          </p:cNvSpPr>
          <p:nvPr/>
        </p:nvSpPr>
        <p:spPr bwMode="auto">
          <a:xfrm>
            <a:off x="216068" y="222548"/>
            <a:ext cx="5109091" cy="338554"/>
          </a:xfrm>
          <a:prstGeom prst="rect">
            <a:avLst/>
          </a:prstGeom>
          <a:noFill/>
          <a:ln w="9525">
            <a:noFill/>
            <a:miter lim="800000"/>
            <a:headEnd/>
            <a:tailEnd/>
          </a:ln>
          <a:effectLst/>
        </p:spPr>
        <p:txBody>
          <a:bodyPr wrap="none">
            <a:spAutoFit/>
          </a:bodyPr>
          <a:lstStyle/>
          <a:p>
            <a:pPr>
              <a:buClr>
                <a:srgbClr val="5A5A5A"/>
              </a:buClr>
              <a:buSzPct val="100000"/>
            </a:pPr>
            <a:r>
              <a:rPr lang="ja-JP" altLang="en-US" sz="1600" b="1" dirty="0">
                <a:solidFill>
                  <a:srgbClr val="1C1C1C"/>
                </a:solidFill>
                <a:latin typeface="メイリオ" pitchFamily="50" charset="-128"/>
                <a:ea typeface="メイリオ" pitchFamily="50" charset="-128"/>
                <a:cs typeface="メイリオ" pitchFamily="50" charset="-128"/>
              </a:rPr>
              <a:t>取扱数量の傾向を踏まえた施設規模縮減の可能性検討</a:t>
            </a:r>
            <a:endParaRPr lang="en-US" altLang="ja-JP" sz="1600" b="1" dirty="0">
              <a:solidFill>
                <a:srgbClr val="C00000"/>
              </a:solidFill>
              <a:latin typeface="メイリオ" pitchFamily="50" charset="-128"/>
              <a:ea typeface="メイリオ" pitchFamily="50" charset="-128"/>
              <a:cs typeface="メイリオ" pitchFamily="50" charset="-128"/>
            </a:endParaRPr>
          </a:p>
        </p:txBody>
      </p:sp>
      <p:sp>
        <p:nvSpPr>
          <p:cNvPr id="3" name="テキスト ボックス 2">
            <a:extLst>
              <a:ext uri="{FF2B5EF4-FFF2-40B4-BE49-F238E27FC236}">
                <a16:creationId xmlns:a16="http://schemas.microsoft.com/office/drawing/2014/main" id="{468856BE-C5BC-48DB-AD8D-018F19105B68}"/>
              </a:ext>
            </a:extLst>
          </p:cNvPr>
          <p:cNvSpPr txBox="1"/>
          <p:nvPr/>
        </p:nvSpPr>
        <p:spPr>
          <a:xfrm>
            <a:off x="272280" y="616428"/>
            <a:ext cx="9289032" cy="1222624"/>
          </a:xfrm>
          <a:prstGeom prst="rect">
            <a:avLst/>
          </a:prstGeom>
          <a:noFill/>
          <a:ln>
            <a:noFill/>
            <a:prstDash val="sysDash"/>
          </a:ln>
        </p:spPr>
        <p:txBody>
          <a:bodyPr wrap="square" lIns="72000" tIns="108000" rIns="72000" bIns="36000" rtlCol="0">
            <a:spAutoFit/>
          </a:bodyPr>
          <a:lstStyle/>
          <a:p>
            <a:pPr marL="180975" indent="-180975">
              <a:spcAft>
                <a:spcPts val="600"/>
              </a:spcAft>
              <a:buClr>
                <a:srgbClr val="5A5A5A"/>
              </a:buClr>
              <a:buSzPct val="100000"/>
              <a:buFont typeface="Wingdings" panose="05000000000000000000" pitchFamily="2" charset="2"/>
              <a:buChar char="n"/>
            </a:pPr>
            <a:r>
              <a:rPr lang="ja-JP" altLang="en-US" sz="1200" b="1" dirty="0">
                <a:latin typeface="メイリオ" pitchFamily="50" charset="-128"/>
                <a:ea typeface="メイリオ" pitchFamily="50" charset="-128"/>
                <a:cs typeface="メイリオ" pitchFamily="50" charset="-128"/>
              </a:rPr>
              <a:t>検討の位置づけ</a:t>
            </a:r>
            <a:endParaRPr lang="en-US" altLang="ja-JP" sz="1200" b="1" dirty="0">
              <a:latin typeface="メイリオ" pitchFamily="50" charset="-128"/>
              <a:ea typeface="メイリオ" pitchFamily="50" charset="-128"/>
              <a:cs typeface="メイリオ" pitchFamily="50" charset="-128"/>
            </a:endParaRPr>
          </a:p>
          <a:p>
            <a:pPr marL="352425" lvl="1" indent="-169862">
              <a:spcAft>
                <a:spcPts val="600"/>
              </a:spcAft>
              <a:buClr>
                <a:srgbClr val="969696"/>
              </a:buClr>
              <a:buSzPct val="70000"/>
              <a:buFont typeface="Wingdings" panose="05000000000000000000" pitchFamily="2" charset="2"/>
              <a:buChar char="l"/>
            </a:pPr>
            <a:r>
              <a:rPr lang="ja-JP" altLang="en-US" sz="1200" dirty="0">
                <a:latin typeface="メイリオ" panose="020B0604030504040204" pitchFamily="50" charset="-128"/>
                <a:ea typeface="メイリオ" panose="020B0604030504040204" pitchFamily="50" charset="-128"/>
              </a:rPr>
              <a:t>大阪府中央卸売市場の取扱数量は減少傾向にあるため、再整備基本計画策定にあたっても、将来の取扱数量見込みを踏まえた適正な施設規模の設定が求められる。</a:t>
            </a:r>
            <a:endParaRPr lang="en-US" altLang="ja-JP" sz="1200" dirty="0">
              <a:latin typeface="メイリオ" panose="020B0604030504040204" pitchFamily="50" charset="-128"/>
              <a:ea typeface="メイリオ" panose="020B0604030504040204" pitchFamily="50" charset="-128"/>
            </a:endParaRPr>
          </a:p>
          <a:p>
            <a:pPr marL="352425" lvl="1" indent="-169862">
              <a:spcAft>
                <a:spcPts val="600"/>
              </a:spcAft>
              <a:buClr>
                <a:srgbClr val="969696"/>
              </a:buClr>
              <a:buSzPct val="70000"/>
              <a:buFont typeface="Wingdings" panose="05000000000000000000" pitchFamily="2" charset="2"/>
              <a:buChar char="l"/>
            </a:pPr>
            <a:r>
              <a:rPr lang="ja-JP" altLang="en-US" sz="1200" dirty="0">
                <a:latin typeface="メイリオ" panose="020B0604030504040204" pitchFamily="50" charset="-128"/>
                <a:ea typeface="メイリオ" panose="020B0604030504040204" pitchFamily="50" charset="-128"/>
              </a:rPr>
              <a:t>過去の取扱数量の傾向から、再整備後（概ね</a:t>
            </a:r>
            <a:r>
              <a:rPr lang="en-US" altLang="ja-JP" sz="1200" dirty="0">
                <a:latin typeface="メイリオ" panose="020B0604030504040204" pitchFamily="50" charset="-128"/>
                <a:ea typeface="メイリオ" panose="020B0604030504040204" pitchFamily="50" charset="-128"/>
              </a:rPr>
              <a:t>10</a:t>
            </a:r>
            <a:r>
              <a:rPr lang="ja-JP" altLang="en-US" sz="1200" dirty="0">
                <a:latin typeface="メイリオ" panose="020B0604030504040204" pitchFamily="50" charset="-128"/>
                <a:ea typeface="メイリオ" panose="020B0604030504040204" pitchFamily="50" charset="-128"/>
              </a:rPr>
              <a:t>年後）の取扱数量を統計的に推計するとともに、農林水産省の卸売市場施設規模算定基準に基づき適正な施設規模を試算することで、</a:t>
            </a:r>
            <a:r>
              <a:rPr lang="ja-JP" altLang="en-US" sz="1200" b="1" u="sng" dirty="0">
                <a:latin typeface="メイリオ" panose="020B0604030504040204" pitchFamily="50" charset="-128"/>
                <a:ea typeface="メイリオ" panose="020B0604030504040204" pitchFamily="50" charset="-128"/>
              </a:rPr>
              <a:t>再整備後の必要面積を検討するうえでの参考</a:t>
            </a:r>
            <a:r>
              <a:rPr lang="ja-JP" altLang="en-US" sz="1200" dirty="0">
                <a:latin typeface="メイリオ" panose="020B0604030504040204" pitchFamily="50" charset="-128"/>
                <a:ea typeface="メイリオ" panose="020B0604030504040204" pitchFamily="50" charset="-128"/>
              </a:rPr>
              <a:t>とする。</a:t>
            </a:r>
            <a:endParaRPr lang="en-US" altLang="ja-JP" sz="1200" dirty="0">
              <a:latin typeface="メイリオ" panose="020B0604030504040204" pitchFamily="50" charset="-128"/>
              <a:ea typeface="メイリオ" panose="020B0604030504040204" pitchFamily="50" charset="-128"/>
            </a:endParaRPr>
          </a:p>
        </p:txBody>
      </p:sp>
      <p:sp>
        <p:nvSpPr>
          <p:cNvPr id="9" name="テキスト ボックス 8">
            <a:extLst>
              <a:ext uri="{FF2B5EF4-FFF2-40B4-BE49-F238E27FC236}">
                <a16:creationId xmlns:a16="http://schemas.microsoft.com/office/drawing/2014/main" id="{0DC901A0-BCC6-4072-812A-24A216040997}"/>
              </a:ext>
            </a:extLst>
          </p:cNvPr>
          <p:cNvSpPr txBox="1"/>
          <p:nvPr/>
        </p:nvSpPr>
        <p:spPr>
          <a:xfrm>
            <a:off x="272280" y="1909351"/>
            <a:ext cx="9289032" cy="853292"/>
          </a:xfrm>
          <a:prstGeom prst="rect">
            <a:avLst/>
          </a:prstGeom>
          <a:noFill/>
          <a:ln>
            <a:noFill/>
            <a:prstDash val="sysDash"/>
          </a:ln>
        </p:spPr>
        <p:txBody>
          <a:bodyPr wrap="square" lIns="72000" tIns="108000" rIns="72000" bIns="36000" rtlCol="0">
            <a:spAutoFit/>
          </a:bodyPr>
          <a:lstStyle/>
          <a:p>
            <a:pPr marL="180975" indent="-180975">
              <a:spcAft>
                <a:spcPts val="600"/>
              </a:spcAft>
              <a:buClr>
                <a:srgbClr val="5A5A5A"/>
              </a:buClr>
              <a:buSzPct val="100000"/>
              <a:buFont typeface="Wingdings" panose="05000000000000000000" pitchFamily="2" charset="2"/>
              <a:buChar char="n"/>
            </a:pPr>
            <a:r>
              <a:rPr lang="ja-JP" altLang="en-US" sz="1200" b="1" dirty="0">
                <a:latin typeface="メイリオ" pitchFamily="50" charset="-128"/>
                <a:ea typeface="メイリオ" pitchFamily="50" charset="-128"/>
                <a:cs typeface="メイリオ" pitchFamily="50" charset="-128"/>
              </a:rPr>
              <a:t>将来取扱数量の推計結果</a:t>
            </a:r>
            <a:endParaRPr lang="en-US" altLang="ja-JP" sz="1200" b="1" dirty="0">
              <a:latin typeface="メイリオ" pitchFamily="50" charset="-128"/>
              <a:ea typeface="メイリオ" pitchFamily="50" charset="-128"/>
              <a:cs typeface="メイリオ" pitchFamily="50" charset="-128"/>
            </a:endParaRPr>
          </a:p>
          <a:p>
            <a:pPr marL="352425" lvl="1" indent="-169862">
              <a:spcAft>
                <a:spcPts val="600"/>
              </a:spcAft>
              <a:buClr>
                <a:srgbClr val="969696"/>
              </a:buClr>
              <a:buSzPct val="70000"/>
              <a:buFont typeface="Wingdings" panose="05000000000000000000" pitchFamily="2" charset="2"/>
              <a:buChar char="l"/>
            </a:pPr>
            <a:r>
              <a:rPr lang="ja-JP" altLang="en-US" sz="1200" dirty="0">
                <a:latin typeface="メイリオ" pitchFamily="50" charset="-128"/>
                <a:ea typeface="メイリオ" pitchFamily="50" charset="-128"/>
                <a:cs typeface="メイリオ" pitchFamily="50" charset="-128"/>
              </a:rPr>
              <a:t>過去</a:t>
            </a:r>
            <a:r>
              <a:rPr lang="en-US" altLang="ja-JP" sz="1200" dirty="0">
                <a:latin typeface="メイリオ" pitchFamily="50" charset="-128"/>
                <a:ea typeface="メイリオ" pitchFamily="50" charset="-128"/>
                <a:cs typeface="メイリオ" pitchFamily="50" charset="-128"/>
              </a:rPr>
              <a:t>20</a:t>
            </a:r>
            <a:r>
              <a:rPr lang="ja-JP" altLang="en-US" sz="1200" dirty="0">
                <a:latin typeface="メイリオ" pitchFamily="50" charset="-128"/>
                <a:ea typeface="メイリオ" pitchFamily="50" charset="-128"/>
                <a:cs typeface="メイリオ" pitchFamily="50" charset="-128"/>
              </a:rPr>
              <a:t>年の傾向をもとにした、将来の取扱数量の推計値（令和</a:t>
            </a:r>
            <a:r>
              <a:rPr lang="en-US" altLang="ja-JP" sz="1200" dirty="0">
                <a:latin typeface="メイリオ" pitchFamily="50" charset="-128"/>
                <a:ea typeface="メイリオ" pitchFamily="50" charset="-128"/>
                <a:cs typeface="メイリオ" pitchFamily="50" charset="-128"/>
              </a:rPr>
              <a:t>14</a:t>
            </a:r>
            <a:r>
              <a:rPr lang="ja-JP" altLang="en-US" sz="1200" dirty="0">
                <a:latin typeface="メイリオ" pitchFamily="50" charset="-128"/>
                <a:ea typeface="メイリオ" pitchFamily="50" charset="-128"/>
                <a:cs typeface="メイリオ" pitchFamily="50" charset="-128"/>
              </a:rPr>
              <a:t>年度時点）は、下グラフのとおりである。</a:t>
            </a:r>
            <a:endParaRPr lang="en-US" altLang="ja-JP" sz="1200" dirty="0">
              <a:latin typeface="メイリオ" pitchFamily="50" charset="-128"/>
              <a:ea typeface="メイリオ" pitchFamily="50" charset="-128"/>
              <a:cs typeface="メイリオ" pitchFamily="50" charset="-128"/>
            </a:endParaRPr>
          </a:p>
          <a:p>
            <a:pPr marL="352425" lvl="1" indent="-169862">
              <a:spcAft>
                <a:spcPts val="600"/>
              </a:spcAft>
              <a:buClr>
                <a:srgbClr val="969696"/>
              </a:buClr>
              <a:buSzPct val="70000"/>
              <a:buFont typeface="Wingdings" panose="05000000000000000000" pitchFamily="2" charset="2"/>
              <a:buChar char="l"/>
            </a:pPr>
            <a:r>
              <a:rPr lang="ja-JP" altLang="en-US" sz="1200" b="1" u="sng" dirty="0">
                <a:latin typeface="メイリオ" pitchFamily="50" charset="-128"/>
                <a:ea typeface="メイリオ" pitchFamily="50" charset="-128"/>
                <a:cs typeface="メイリオ" pitchFamily="50" charset="-128"/>
              </a:rPr>
              <a:t>市場計</a:t>
            </a:r>
            <a:r>
              <a:rPr lang="en-US" altLang="ja-JP" sz="1200" b="1" u="sng" dirty="0">
                <a:latin typeface="メイリオ" pitchFamily="50" charset="-128"/>
                <a:ea typeface="メイリオ" pitchFamily="50" charset="-128"/>
                <a:cs typeface="メイリオ" pitchFamily="50" charset="-128"/>
              </a:rPr>
              <a:t>…186,244t</a:t>
            </a:r>
            <a:r>
              <a:rPr lang="ja-JP" altLang="en-US" sz="1200" b="1" u="sng" dirty="0">
                <a:latin typeface="メイリオ" pitchFamily="50" charset="-128"/>
                <a:ea typeface="メイリオ" pitchFamily="50" charset="-128"/>
                <a:cs typeface="メイリオ" pitchFamily="50" charset="-128"/>
              </a:rPr>
              <a:t>（令和</a:t>
            </a:r>
            <a:r>
              <a:rPr lang="en-US" altLang="ja-JP" sz="1200" b="1" u="sng" dirty="0">
                <a:latin typeface="メイリオ" pitchFamily="50" charset="-128"/>
                <a:ea typeface="メイリオ" pitchFamily="50" charset="-128"/>
                <a:cs typeface="メイリオ" pitchFamily="50" charset="-128"/>
              </a:rPr>
              <a:t>4</a:t>
            </a:r>
            <a:r>
              <a:rPr lang="ja-JP" altLang="en-US" sz="1200" b="1" u="sng" smtClean="0">
                <a:latin typeface="メイリオ" pitchFamily="50" charset="-128"/>
                <a:ea typeface="メイリオ" pitchFamily="50" charset="-128"/>
                <a:cs typeface="メイリオ" pitchFamily="50" charset="-128"/>
              </a:rPr>
              <a:t>年比</a:t>
            </a:r>
            <a:r>
              <a:rPr lang="ja-JP" altLang="en-US" sz="1200" b="1" u="sng" dirty="0">
                <a:latin typeface="メイリオ" pitchFamily="50" charset="-128"/>
                <a:ea typeface="メイリオ" pitchFamily="50" charset="-128"/>
                <a:cs typeface="メイリオ" pitchFamily="50" charset="-128"/>
              </a:rPr>
              <a:t>：</a:t>
            </a:r>
            <a:r>
              <a:rPr lang="en-US" altLang="ja-JP" sz="1200" b="1" u="sng" dirty="0">
                <a:latin typeface="メイリオ" pitchFamily="50" charset="-128"/>
                <a:ea typeface="メイリオ" pitchFamily="50" charset="-128"/>
                <a:cs typeface="メイリオ" pitchFamily="50" charset="-128"/>
              </a:rPr>
              <a:t>85.3%</a:t>
            </a:r>
            <a:r>
              <a:rPr lang="ja-JP" altLang="en-US" sz="1200" b="1" u="sng" dirty="0">
                <a:latin typeface="メイリオ" pitchFamily="50" charset="-128"/>
                <a:ea typeface="メイリオ" pitchFamily="50" charset="-128"/>
                <a:cs typeface="メイリオ" pitchFamily="50" charset="-128"/>
              </a:rPr>
              <a:t>）、青果</a:t>
            </a:r>
            <a:r>
              <a:rPr lang="en-US" altLang="ja-JP" sz="1200" b="1" u="sng" dirty="0">
                <a:latin typeface="メイリオ" pitchFamily="50" charset="-128"/>
                <a:ea typeface="メイリオ" pitchFamily="50" charset="-128"/>
                <a:cs typeface="メイリオ" pitchFamily="50" charset="-128"/>
              </a:rPr>
              <a:t>…164,251t</a:t>
            </a:r>
            <a:r>
              <a:rPr lang="ja-JP" altLang="en-US" sz="1200" b="1" u="sng" dirty="0">
                <a:latin typeface="メイリオ" pitchFamily="50" charset="-128"/>
                <a:ea typeface="メイリオ" pitchFamily="50" charset="-128"/>
                <a:cs typeface="メイリオ" pitchFamily="50" charset="-128"/>
              </a:rPr>
              <a:t>（同比：</a:t>
            </a:r>
            <a:r>
              <a:rPr lang="en-US" altLang="ja-JP" sz="1200" b="1" u="sng" dirty="0">
                <a:latin typeface="メイリオ" pitchFamily="50" charset="-128"/>
                <a:ea typeface="メイリオ" pitchFamily="50" charset="-128"/>
                <a:cs typeface="メイリオ" pitchFamily="50" charset="-128"/>
              </a:rPr>
              <a:t>87.7%</a:t>
            </a:r>
            <a:r>
              <a:rPr lang="ja-JP" altLang="en-US" sz="1200" b="1" u="sng" dirty="0">
                <a:latin typeface="メイリオ" pitchFamily="50" charset="-128"/>
                <a:ea typeface="メイリオ" pitchFamily="50" charset="-128"/>
                <a:cs typeface="メイリオ" pitchFamily="50" charset="-128"/>
              </a:rPr>
              <a:t>）、水産</a:t>
            </a:r>
            <a:r>
              <a:rPr lang="en-US" altLang="ja-JP" sz="1200" b="1" u="sng" dirty="0">
                <a:latin typeface="メイリオ" pitchFamily="50" charset="-128"/>
                <a:ea typeface="メイリオ" pitchFamily="50" charset="-128"/>
                <a:cs typeface="メイリオ" pitchFamily="50" charset="-128"/>
              </a:rPr>
              <a:t>…21,994t</a:t>
            </a:r>
            <a:r>
              <a:rPr lang="ja-JP" altLang="en-US" sz="1200" b="1" u="sng" dirty="0">
                <a:latin typeface="メイリオ" pitchFamily="50" charset="-128"/>
                <a:ea typeface="メイリオ" pitchFamily="50" charset="-128"/>
                <a:cs typeface="メイリオ" pitchFamily="50" charset="-128"/>
              </a:rPr>
              <a:t>（同比：</a:t>
            </a:r>
            <a:r>
              <a:rPr lang="en-US" altLang="ja-JP" sz="1200" b="1" u="sng" dirty="0">
                <a:latin typeface="メイリオ" pitchFamily="50" charset="-128"/>
                <a:ea typeface="メイリオ" pitchFamily="50" charset="-128"/>
                <a:cs typeface="メイリオ" pitchFamily="50" charset="-128"/>
              </a:rPr>
              <a:t>71.2%</a:t>
            </a:r>
            <a:r>
              <a:rPr lang="ja-JP" altLang="en-US" sz="1200" b="1" u="sng" dirty="0">
                <a:latin typeface="メイリオ" pitchFamily="50" charset="-128"/>
                <a:ea typeface="メイリオ" pitchFamily="50" charset="-128"/>
                <a:cs typeface="メイリオ" pitchFamily="50" charset="-128"/>
              </a:rPr>
              <a:t>）</a:t>
            </a:r>
            <a:endParaRPr lang="en-US" altLang="ja-JP" sz="1200" dirty="0">
              <a:latin typeface="メイリオ" panose="020B0604030504040204" pitchFamily="50" charset="-128"/>
              <a:ea typeface="メイリオ" panose="020B0604030504040204" pitchFamily="50" charset="-128"/>
            </a:endParaRPr>
          </a:p>
        </p:txBody>
      </p:sp>
      <p:grpSp>
        <p:nvGrpSpPr>
          <p:cNvPr id="16" name="グループ化 15">
            <a:extLst>
              <a:ext uri="{FF2B5EF4-FFF2-40B4-BE49-F238E27FC236}">
                <a16:creationId xmlns:a16="http://schemas.microsoft.com/office/drawing/2014/main" id="{3FADEFA5-FF6A-4658-A889-4C79FB6A348F}"/>
              </a:ext>
            </a:extLst>
          </p:cNvPr>
          <p:cNvGrpSpPr/>
          <p:nvPr/>
        </p:nvGrpSpPr>
        <p:grpSpPr>
          <a:xfrm>
            <a:off x="364356" y="2842705"/>
            <a:ext cx="9177288" cy="3893737"/>
            <a:chOff x="0" y="0"/>
            <a:chExt cx="9227959" cy="4369267"/>
          </a:xfrm>
        </p:grpSpPr>
        <p:graphicFrame>
          <p:nvGraphicFramePr>
            <p:cNvPr id="17" name="グラフ 16">
              <a:extLst>
                <a:ext uri="{FF2B5EF4-FFF2-40B4-BE49-F238E27FC236}">
                  <a16:creationId xmlns:a16="http://schemas.microsoft.com/office/drawing/2014/main" id="{9C438AAD-030E-4D63-B5C9-FCE475DB1EA6}"/>
                </a:ext>
              </a:extLst>
            </p:cNvPr>
            <p:cNvGraphicFramePr/>
            <p:nvPr>
              <p:extLst>
                <p:ext uri="{D42A27DB-BD31-4B8C-83A1-F6EECF244321}">
                  <p14:modId xmlns:p14="http://schemas.microsoft.com/office/powerpoint/2010/main" val="3851487558"/>
                </p:ext>
              </p:extLst>
            </p:nvPr>
          </p:nvGraphicFramePr>
          <p:xfrm>
            <a:off x="0" y="43797"/>
            <a:ext cx="9227959" cy="4325470"/>
          </p:xfrm>
          <a:graphic>
            <a:graphicData uri="http://schemas.openxmlformats.org/drawingml/2006/chart">
              <c:chart xmlns:c="http://schemas.openxmlformats.org/drawingml/2006/chart" xmlns:r="http://schemas.openxmlformats.org/officeDocument/2006/relationships" r:id="rId2"/>
            </a:graphicData>
          </a:graphic>
        </p:graphicFrame>
        <p:sp>
          <p:nvSpPr>
            <p:cNvPr id="19" name="吹き出し: 角を丸めた四角形 18">
              <a:extLst>
                <a:ext uri="{FF2B5EF4-FFF2-40B4-BE49-F238E27FC236}">
                  <a16:creationId xmlns:a16="http://schemas.microsoft.com/office/drawing/2014/main" id="{DAE2B18D-D96A-4EB9-802C-A09F66B7B67D}"/>
                </a:ext>
              </a:extLst>
            </p:cNvPr>
            <p:cNvSpPr/>
            <p:nvPr/>
          </p:nvSpPr>
          <p:spPr>
            <a:xfrm>
              <a:off x="1856437" y="401898"/>
              <a:ext cx="2447267" cy="237008"/>
            </a:xfrm>
            <a:prstGeom prst="wedgeRoundRectCallout">
              <a:avLst>
                <a:gd name="adj1" fmla="val -31317"/>
                <a:gd name="adj2" fmla="val 73748"/>
                <a:gd name="adj3" fmla="val 16667"/>
              </a:avLst>
            </a:prstGeom>
            <a:solidFill>
              <a:srgbClr val="C6D2DE"/>
            </a:solidFill>
            <a:ln w="12700" cap="flat" cmpd="sng" algn="ctr">
              <a:solidFill>
                <a:srgbClr val="C6D2DE"/>
              </a:solidFill>
              <a:prstDash val="solid"/>
              <a:miter lim="800000"/>
            </a:ln>
            <a:effectLst/>
          </p:spPr>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ctr" defTabSz="914400" eaLnBrk="1" fontAlgn="auto" latinLnBrk="0" hangingPunct="1">
                <a:lnSpc>
                  <a:spcPts val="1400"/>
                </a:lnSpc>
                <a:spcBef>
                  <a:spcPts val="0"/>
                </a:spcBef>
                <a:spcAft>
                  <a:spcPts val="0"/>
                </a:spcAft>
                <a:buClrTx/>
                <a:buSzTx/>
                <a:buFontTx/>
                <a:buNone/>
                <a:tabLst/>
                <a:defRPr/>
              </a:pPr>
              <a:r>
                <a:rPr kumimoji="1" lang="ja-JP" altLang="en-US" sz="10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市場計数量ピーク：</a:t>
              </a:r>
              <a:r>
                <a:rPr kumimoji="1" lang="en-US" altLang="ja-JP" sz="10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408,904</a:t>
              </a:r>
              <a:r>
                <a:rPr kumimoji="1" lang="ja-JP" altLang="en-US" sz="10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ｔ（</a:t>
              </a:r>
              <a:r>
                <a:rPr kumimoji="1" lang="en-US" altLang="ja-JP" sz="10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S63</a:t>
              </a:r>
              <a:r>
                <a:rPr kumimoji="1" lang="ja-JP" altLang="en-US" sz="10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endParaRPr kumimoji="1" lang="en-US" altLang="ja-JP" sz="10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20" name="吹き出し: 角を丸めた四角形 19">
              <a:extLst>
                <a:ext uri="{FF2B5EF4-FFF2-40B4-BE49-F238E27FC236}">
                  <a16:creationId xmlns:a16="http://schemas.microsoft.com/office/drawing/2014/main" id="{86E648CD-AAFD-4C75-AE20-023812DEC5C6}"/>
                </a:ext>
              </a:extLst>
            </p:cNvPr>
            <p:cNvSpPr/>
            <p:nvPr/>
          </p:nvSpPr>
          <p:spPr>
            <a:xfrm>
              <a:off x="2510276" y="1375835"/>
              <a:ext cx="2335209" cy="242368"/>
            </a:xfrm>
            <a:prstGeom prst="wedgeRoundRectCallout">
              <a:avLst>
                <a:gd name="adj1" fmla="val 19019"/>
                <a:gd name="adj2" fmla="val 68686"/>
                <a:gd name="adj3" fmla="val 16667"/>
              </a:avLst>
            </a:prstGeom>
            <a:solidFill>
              <a:srgbClr val="C6D2DE"/>
            </a:solidFill>
            <a:ln w="12700" cap="flat" cmpd="sng" algn="ctr">
              <a:solidFill>
                <a:srgbClr val="C6D2DE"/>
              </a:solidFill>
              <a:prstDash val="solid"/>
              <a:miter lim="800000"/>
            </a:ln>
            <a:effectLst/>
          </p:spPr>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ctr" defTabSz="914400" eaLnBrk="1" fontAlgn="auto" latinLnBrk="0" hangingPunct="1">
                <a:lnSpc>
                  <a:spcPts val="1400"/>
                </a:lnSpc>
                <a:spcBef>
                  <a:spcPts val="0"/>
                </a:spcBef>
                <a:spcAft>
                  <a:spcPts val="0"/>
                </a:spcAft>
                <a:buClrTx/>
                <a:buSzTx/>
                <a:buFontTx/>
                <a:buNone/>
                <a:tabLst/>
                <a:defRPr/>
              </a:pPr>
              <a:r>
                <a:rPr kumimoji="1" lang="ja-JP" altLang="en-US" sz="10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青果数量ピーク：</a:t>
              </a:r>
              <a:r>
                <a:rPr kumimoji="1" lang="en-US" altLang="ja-JP" sz="10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272,872</a:t>
              </a:r>
              <a:r>
                <a:rPr kumimoji="1" lang="ja-JP" altLang="en-US" sz="10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ｔ（</a:t>
              </a:r>
              <a:r>
                <a:rPr kumimoji="1" lang="en-US" altLang="ja-JP" sz="10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H12</a:t>
              </a:r>
              <a:r>
                <a:rPr kumimoji="1" lang="ja-JP" altLang="en-US" sz="10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t>
              </a:r>
              <a:endParaRPr kumimoji="1" lang="en-US" altLang="ja-JP" sz="10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21" name="吹き出し: 角を丸めた四角形 20">
              <a:extLst>
                <a:ext uri="{FF2B5EF4-FFF2-40B4-BE49-F238E27FC236}">
                  <a16:creationId xmlns:a16="http://schemas.microsoft.com/office/drawing/2014/main" id="{B7652B21-93B2-4B66-B0E5-98FF7D42B68E}"/>
                </a:ext>
              </a:extLst>
            </p:cNvPr>
            <p:cNvSpPr/>
            <p:nvPr/>
          </p:nvSpPr>
          <p:spPr>
            <a:xfrm>
              <a:off x="1856437" y="2237713"/>
              <a:ext cx="2335209" cy="253086"/>
            </a:xfrm>
            <a:prstGeom prst="wedgeRoundRectCallout">
              <a:avLst>
                <a:gd name="adj1" fmla="val -31676"/>
                <a:gd name="adj2" fmla="val 80380"/>
                <a:gd name="adj3" fmla="val 16667"/>
              </a:avLst>
            </a:prstGeom>
            <a:solidFill>
              <a:srgbClr val="C6D2DE"/>
            </a:solidFill>
            <a:ln w="12700" cap="flat" cmpd="sng" algn="ctr">
              <a:solidFill>
                <a:srgbClr val="C6D2DE"/>
              </a:solidFill>
              <a:prstDash val="solid"/>
              <a:miter lim="800000"/>
            </a:ln>
            <a:effectLst/>
          </p:spPr>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ctr" defTabSz="914400" eaLnBrk="1" fontAlgn="auto" latinLnBrk="0" hangingPunct="1">
                <a:lnSpc>
                  <a:spcPts val="1400"/>
                </a:lnSpc>
                <a:spcBef>
                  <a:spcPts val="0"/>
                </a:spcBef>
                <a:spcAft>
                  <a:spcPts val="0"/>
                </a:spcAft>
                <a:buClrTx/>
                <a:buSzTx/>
                <a:buFontTx/>
                <a:buNone/>
                <a:tabLst/>
                <a:defRPr/>
              </a:pPr>
              <a:r>
                <a:rPr kumimoji="1" lang="ja-JP" altLang="en-US" sz="10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水産数量ピーク：</a:t>
              </a:r>
              <a:r>
                <a:rPr kumimoji="1" lang="en-US" altLang="ja-JP" sz="10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140,613</a:t>
              </a:r>
              <a:r>
                <a:rPr kumimoji="1" lang="ja-JP" altLang="en-US" sz="10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ｔ（</a:t>
              </a:r>
              <a:r>
                <a:rPr kumimoji="1" lang="en-US" altLang="ja-JP" sz="10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S63</a:t>
              </a:r>
              <a:r>
                <a:rPr kumimoji="1" lang="ja-JP" altLang="en-US" sz="10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t>
              </a:r>
              <a:endParaRPr kumimoji="1" lang="en-US" altLang="ja-JP" sz="10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cxnSp>
          <p:nvCxnSpPr>
            <p:cNvPr id="22" name="直線コネクタ 21">
              <a:extLst>
                <a:ext uri="{FF2B5EF4-FFF2-40B4-BE49-F238E27FC236}">
                  <a16:creationId xmlns:a16="http://schemas.microsoft.com/office/drawing/2014/main" id="{F2218A10-ED21-4BCB-B8BD-3BB00920F90C}"/>
                </a:ext>
              </a:extLst>
            </p:cNvPr>
            <p:cNvCxnSpPr/>
            <p:nvPr/>
          </p:nvCxnSpPr>
          <p:spPr>
            <a:xfrm>
              <a:off x="7547118" y="163617"/>
              <a:ext cx="0" cy="3465088"/>
            </a:xfrm>
            <a:prstGeom prst="line">
              <a:avLst/>
            </a:prstGeom>
            <a:noFill/>
            <a:ln w="12700" cap="flat" cmpd="sng" algn="ctr">
              <a:solidFill>
                <a:srgbClr val="FF0000"/>
              </a:solidFill>
              <a:prstDash val="solid"/>
              <a:miter lim="800000"/>
            </a:ln>
            <a:effectLst/>
          </p:spPr>
        </p:cxnSp>
        <p:cxnSp>
          <p:nvCxnSpPr>
            <p:cNvPr id="23" name="直線矢印コネクタ 22">
              <a:extLst>
                <a:ext uri="{FF2B5EF4-FFF2-40B4-BE49-F238E27FC236}">
                  <a16:creationId xmlns:a16="http://schemas.microsoft.com/office/drawing/2014/main" id="{7088E0A3-5751-42C6-8B3A-5B090DAEB740}"/>
                </a:ext>
              </a:extLst>
            </p:cNvPr>
            <p:cNvCxnSpPr/>
            <p:nvPr/>
          </p:nvCxnSpPr>
          <p:spPr>
            <a:xfrm flipH="1">
              <a:off x="6857364" y="829820"/>
              <a:ext cx="667403" cy="0"/>
            </a:xfrm>
            <a:prstGeom prst="straightConnector1">
              <a:avLst/>
            </a:prstGeom>
            <a:noFill/>
            <a:ln w="28575" cap="flat" cmpd="sng" algn="ctr">
              <a:solidFill>
                <a:sysClr val="windowText" lastClr="000000">
                  <a:lumMod val="50000"/>
                  <a:lumOff val="50000"/>
                </a:sysClr>
              </a:solidFill>
              <a:prstDash val="solid"/>
              <a:miter lim="800000"/>
              <a:tailEnd type="triangle"/>
            </a:ln>
            <a:effectLst/>
          </p:spPr>
        </p:cxnSp>
        <p:cxnSp>
          <p:nvCxnSpPr>
            <p:cNvPr id="24" name="直線矢印コネクタ 23">
              <a:extLst>
                <a:ext uri="{FF2B5EF4-FFF2-40B4-BE49-F238E27FC236}">
                  <a16:creationId xmlns:a16="http://schemas.microsoft.com/office/drawing/2014/main" id="{F6878A8D-27B8-45C2-917F-F0BD8C1DFD16}"/>
                </a:ext>
              </a:extLst>
            </p:cNvPr>
            <p:cNvCxnSpPr/>
            <p:nvPr/>
          </p:nvCxnSpPr>
          <p:spPr>
            <a:xfrm>
              <a:off x="7570540" y="829820"/>
              <a:ext cx="667403" cy="0"/>
            </a:xfrm>
            <a:prstGeom prst="straightConnector1">
              <a:avLst/>
            </a:prstGeom>
            <a:noFill/>
            <a:ln w="28575" cap="flat" cmpd="sng" algn="ctr">
              <a:solidFill>
                <a:sysClr val="windowText" lastClr="000000">
                  <a:lumMod val="50000"/>
                  <a:lumOff val="50000"/>
                </a:sysClr>
              </a:solidFill>
              <a:prstDash val="solid"/>
              <a:miter lim="800000"/>
              <a:tailEnd type="triangle"/>
            </a:ln>
            <a:effectLst/>
          </p:spPr>
        </p:cxnSp>
        <p:sp>
          <p:nvSpPr>
            <p:cNvPr id="25" name="正方形/長方形 24">
              <a:extLst>
                <a:ext uri="{FF2B5EF4-FFF2-40B4-BE49-F238E27FC236}">
                  <a16:creationId xmlns:a16="http://schemas.microsoft.com/office/drawing/2014/main" id="{DB528E53-F5B1-4828-A2CD-4834557D551A}"/>
                </a:ext>
              </a:extLst>
            </p:cNvPr>
            <p:cNvSpPr/>
            <p:nvPr/>
          </p:nvSpPr>
          <p:spPr>
            <a:xfrm>
              <a:off x="6851807" y="563090"/>
              <a:ext cx="582723" cy="231592"/>
            </a:xfrm>
            <a:prstGeom prst="rect">
              <a:avLst/>
            </a:prstGeom>
            <a:noFill/>
            <a:ln w="12700" cap="flat" cmpd="sng" algn="ctr">
              <a:noFill/>
              <a:prstDash val="solid"/>
              <a:miter lim="800000"/>
            </a:ln>
            <a:effectLst/>
            <a:extLst>
              <a:ext uri="{909E8E84-426E-40DD-AFC4-6F175D3DCCD1}">
                <a14:hiddenFill xmlns:a14="http://schemas.microsoft.com/office/drawing/2010/main">
                  <a:solidFill>
                    <a:srgbClr val="C6D2DE"/>
                  </a:solidFill>
                </a14:hiddenFill>
              </a:ext>
              <a:ext uri="{91240B29-F687-4F45-9708-019B960494DF}">
                <a14:hiddenLine xmlns:a14="http://schemas.microsoft.com/office/drawing/2010/main" w="12700" cap="flat" cmpd="sng" algn="ctr">
                  <a:solidFill>
                    <a:srgbClr val="C6D2DE"/>
                  </a:solidFill>
                  <a:prstDash val="solid"/>
                  <a:miter lim="800000"/>
                </a14:hiddenLine>
              </a:ext>
            </a:extLst>
          </p:spPr>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ctr" defTabSz="914400" eaLnBrk="1" fontAlgn="auto" latinLnBrk="0" hangingPunct="1">
                <a:lnSpc>
                  <a:spcPts val="1400"/>
                </a:lnSpc>
                <a:spcBef>
                  <a:spcPts val="0"/>
                </a:spcBef>
                <a:spcAft>
                  <a:spcPts val="0"/>
                </a:spcAft>
                <a:buClrTx/>
                <a:buSzTx/>
                <a:buFontTx/>
                <a:buNone/>
                <a:tabLst/>
                <a:defRPr/>
              </a:pPr>
              <a:r>
                <a:rPr kumimoji="1" lang="ja-JP" altLang="en-US" sz="10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実績値</a:t>
              </a:r>
              <a:endParaRPr kumimoji="1" lang="en-US" altLang="ja-JP" sz="10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26" name="正方形/長方形 25">
              <a:extLst>
                <a:ext uri="{FF2B5EF4-FFF2-40B4-BE49-F238E27FC236}">
                  <a16:creationId xmlns:a16="http://schemas.microsoft.com/office/drawing/2014/main" id="{66790567-EE8F-42E3-833A-982411C510EE}"/>
                </a:ext>
              </a:extLst>
            </p:cNvPr>
            <p:cNvSpPr/>
            <p:nvPr/>
          </p:nvSpPr>
          <p:spPr>
            <a:xfrm>
              <a:off x="7556144" y="0"/>
              <a:ext cx="1643855" cy="819532"/>
            </a:xfrm>
            <a:prstGeom prst="rect">
              <a:avLst/>
            </a:prstGeom>
            <a:noFill/>
            <a:ln w="12700" cap="flat" cmpd="sng" algn="ctr">
              <a:noFill/>
              <a:prstDash val="solid"/>
              <a:miter lim="800000"/>
            </a:ln>
            <a:effectLst/>
            <a:extLst>
              <a:ext uri="{909E8E84-426E-40DD-AFC4-6F175D3DCCD1}">
                <a14:hiddenFill xmlns:a14="http://schemas.microsoft.com/office/drawing/2010/main">
                  <a:solidFill>
                    <a:srgbClr val="C6D2DE"/>
                  </a:solidFill>
                </a14:hiddenFill>
              </a:ext>
              <a:ext uri="{91240B29-F687-4F45-9708-019B960494DF}">
                <a14:hiddenLine xmlns:a14="http://schemas.microsoft.com/office/drawing/2010/main" w="12700" cap="flat" cmpd="sng" algn="ctr">
                  <a:solidFill>
                    <a:srgbClr val="C6D2DE"/>
                  </a:solidFill>
                  <a:prstDash val="solid"/>
                  <a:miter lim="800000"/>
                </a14:hiddenLine>
              </a:ext>
            </a:extLst>
          </p:spPr>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ts val="1400"/>
                </a:lnSpc>
                <a:spcBef>
                  <a:spcPts val="0"/>
                </a:spcBef>
                <a:spcAft>
                  <a:spcPts val="0"/>
                </a:spcAft>
                <a:buClrTx/>
                <a:buSzTx/>
                <a:buFontTx/>
                <a:buNone/>
                <a:tabLst/>
                <a:defRPr/>
              </a:pPr>
              <a:r>
                <a:rPr kumimoji="1" lang="ja-JP" altLang="en-US" sz="10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過去</a:t>
              </a:r>
              <a:r>
                <a:rPr kumimoji="1" lang="en-US" altLang="ja-JP" sz="10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20</a:t>
              </a:r>
              <a:r>
                <a:rPr kumimoji="1" lang="ja-JP" altLang="en-US" sz="10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年の傾向をもとに、</a:t>
              </a:r>
              <a:r>
                <a:rPr kumimoji="1" lang="en-US" altLang="ja-JP" sz="10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10</a:t>
              </a:r>
              <a:r>
                <a:rPr kumimoji="1" lang="ja-JP" altLang="en-US" sz="10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年後（</a:t>
              </a:r>
              <a:r>
                <a:rPr kumimoji="1" lang="en-US" altLang="ja-JP" sz="10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R14</a:t>
              </a:r>
              <a:r>
                <a:rPr kumimoji="1" lang="ja-JP" altLang="en-US" sz="10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）の取扱数量見込みを統計的に推計</a:t>
              </a:r>
              <a:endParaRPr kumimoji="1" lang="en-US" altLang="ja-JP" sz="10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grpSp>
      <p:sp>
        <p:nvSpPr>
          <p:cNvPr id="47" name="テキスト ボックス 46">
            <a:extLst>
              <a:ext uri="{FF2B5EF4-FFF2-40B4-BE49-F238E27FC236}">
                <a16:creationId xmlns:a16="http://schemas.microsoft.com/office/drawing/2014/main" id="{4C447B5D-A057-4A50-BDBD-C4F20E5ABC59}"/>
              </a:ext>
            </a:extLst>
          </p:cNvPr>
          <p:cNvSpPr txBox="1"/>
          <p:nvPr/>
        </p:nvSpPr>
        <p:spPr>
          <a:xfrm>
            <a:off x="2467792" y="2674985"/>
            <a:ext cx="4970416" cy="346249"/>
          </a:xfrm>
          <a:prstGeom prst="rect">
            <a:avLst/>
          </a:prstGeom>
          <a:noFill/>
        </p:spPr>
        <p:txBody>
          <a:bodyPr wrap="square">
            <a:spAutoFit/>
          </a:bodyPr>
          <a:lstStyle/>
          <a:p>
            <a:pPr algn="ctr">
              <a:lnSpc>
                <a:spcPct val="150000"/>
              </a:lnSpc>
            </a:pPr>
            <a:r>
              <a:rPr kumimoji="1" lang="ja-JP" altLang="en-US" sz="1200" b="1" dirty="0">
                <a:solidFill>
                  <a:schemeClr val="tx1"/>
                </a:solidFill>
                <a:latin typeface="メイリオ" panose="020B0604030504040204" pitchFamily="50" charset="-128"/>
                <a:ea typeface="メイリオ" panose="020B0604030504040204" pitchFamily="50" charset="-128"/>
              </a:rPr>
              <a:t>≪将来取扱数量の推計結果≫</a:t>
            </a:r>
          </a:p>
        </p:txBody>
      </p:sp>
      <p:sp>
        <p:nvSpPr>
          <p:cNvPr id="7" name="テキスト ボックス 6">
            <a:extLst>
              <a:ext uri="{FF2B5EF4-FFF2-40B4-BE49-F238E27FC236}">
                <a16:creationId xmlns:a16="http://schemas.microsoft.com/office/drawing/2014/main" id="{70F14A13-3F96-A128-6FF3-CD7D522D12A2}"/>
              </a:ext>
            </a:extLst>
          </p:cNvPr>
          <p:cNvSpPr txBox="1"/>
          <p:nvPr/>
        </p:nvSpPr>
        <p:spPr>
          <a:xfrm>
            <a:off x="7394679" y="4274652"/>
            <a:ext cx="1829347" cy="246221"/>
          </a:xfrm>
          <a:prstGeom prst="rect">
            <a:avLst/>
          </a:prstGeom>
          <a:solidFill>
            <a:schemeClr val="accent2">
              <a:lumMod val="40000"/>
              <a:lumOff val="60000"/>
            </a:schemeClr>
          </a:solidFill>
        </p:spPr>
        <p:txBody>
          <a:bodyPr wrap="none" rtlCol="0">
            <a:spAutoFit/>
          </a:bodyPr>
          <a:lstStyle/>
          <a:p>
            <a:r>
              <a:rPr kumimoji="1" lang="ja-JP" altLang="en-US" sz="1000" b="1" dirty="0">
                <a:latin typeface="Meiryo UI" panose="020B0604030504040204" pitchFamily="50" charset="-128"/>
                <a:ea typeface="Meiryo UI" panose="020B0604030504040204" pitchFamily="50" charset="-128"/>
              </a:rPr>
              <a:t>市場計：</a:t>
            </a:r>
            <a:r>
              <a:rPr kumimoji="1" lang="en-US" altLang="ja-JP" sz="1000" b="1" dirty="0">
                <a:latin typeface="Meiryo UI" panose="020B0604030504040204" pitchFamily="50" charset="-128"/>
                <a:ea typeface="Meiryo UI" panose="020B0604030504040204" pitchFamily="50" charset="-128"/>
              </a:rPr>
              <a:t>218,235</a:t>
            </a:r>
            <a:r>
              <a:rPr kumimoji="1" lang="ja-JP" altLang="en-US" sz="1000" b="1" dirty="0">
                <a:latin typeface="Meiryo UI" panose="020B0604030504040204" pitchFamily="50" charset="-128"/>
                <a:ea typeface="Meiryo UI" panose="020B0604030504040204" pitchFamily="50" charset="-128"/>
              </a:rPr>
              <a:t>ｔ（</a:t>
            </a:r>
            <a:r>
              <a:rPr kumimoji="1" lang="en-US" altLang="ja-JP" sz="1000" b="1" dirty="0">
                <a:latin typeface="Meiryo UI" panose="020B0604030504040204" pitchFamily="50" charset="-128"/>
                <a:ea typeface="Meiryo UI" panose="020B0604030504040204" pitchFamily="50" charset="-128"/>
              </a:rPr>
              <a:t>R4</a:t>
            </a:r>
            <a:r>
              <a:rPr kumimoji="1" lang="ja-JP" altLang="en-US" sz="1000" b="1" dirty="0">
                <a:latin typeface="Meiryo UI" panose="020B0604030504040204" pitchFamily="50" charset="-128"/>
                <a:ea typeface="Meiryo UI" panose="020B0604030504040204" pitchFamily="50" charset="-128"/>
              </a:rPr>
              <a:t>）</a:t>
            </a:r>
          </a:p>
        </p:txBody>
      </p:sp>
      <p:sp>
        <p:nvSpPr>
          <p:cNvPr id="8" name="テキスト ボックス 7">
            <a:extLst>
              <a:ext uri="{FF2B5EF4-FFF2-40B4-BE49-F238E27FC236}">
                <a16:creationId xmlns:a16="http://schemas.microsoft.com/office/drawing/2014/main" id="{7D31ED8C-A34F-D569-E378-3B498FDD4E9E}"/>
              </a:ext>
            </a:extLst>
          </p:cNvPr>
          <p:cNvSpPr txBox="1"/>
          <p:nvPr/>
        </p:nvSpPr>
        <p:spPr>
          <a:xfrm>
            <a:off x="6558968" y="5036216"/>
            <a:ext cx="1701107" cy="246221"/>
          </a:xfrm>
          <a:prstGeom prst="rect">
            <a:avLst/>
          </a:prstGeom>
          <a:solidFill>
            <a:schemeClr val="accent2">
              <a:lumMod val="40000"/>
              <a:lumOff val="60000"/>
            </a:schemeClr>
          </a:solidFill>
        </p:spPr>
        <p:txBody>
          <a:bodyPr wrap="none" rtlCol="0">
            <a:spAutoFit/>
          </a:bodyPr>
          <a:lstStyle/>
          <a:p>
            <a:r>
              <a:rPr kumimoji="1" lang="ja-JP" altLang="en-US" sz="1000" b="1" dirty="0">
                <a:latin typeface="Meiryo UI" panose="020B0604030504040204" pitchFamily="50" charset="-128"/>
                <a:ea typeface="Meiryo UI" panose="020B0604030504040204" pitchFamily="50" charset="-128"/>
              </a:rPr>
              <a:t>青果：</a:t>
            </a:r>
            <a:r>
              <a:rPr kumimoji="1" lang="en-US" altLang="ja-JP" sz="1000" b="1" dirty="0">
                <a:latin typeface="Meiryo UI" panose="020B0604030504040204" pitchFamily="50" charset="-128"/>
                <a:ea typeface="Meiryo UI" panose="020B0604030504040204" pitchFamily="50" charset="-128"/>
              </a:rPr>
              <a:t>187,326</a:t>
            </a:r>
            <a:r>
              <a:rPr kumimoji="1" lang="ja-JP" altLang="en-US" sz="1000" b="1" dirty="0">
                <a:latin typeface="Meiryo UI" panose="020B0604030504040204" pitchFamily="50" charset="-128"/>
                <a:ea typeface="Meiryo UI" panose="020B0604030504040204" pitchFamily="50" charset="-128"/>
              </a:rPr>
              <a:t>ｔ（</a:t>
            </a:r>
            <a:r>
              <a:rPr kumimoji="1" lang="en-US" altLang="ja-JP" sz="1000" b="1" dirty="0">
                <a:latin typeface="Meiryo UI" panose="020B0604030504040204" pitchFamily="50" charset="-128"/>
                <a:ea typeface="Meiryo UI" panose="020B0604030504040204" pitchFamily="50" charset="-128"/>
              </a:rPr>
              <a:t>R4</a:t>
            </a:r>
            <a:r>
              <a:rPr kumimoji="1" lang="ja-JP" altLang="en-US" sz="1000" b="1" dirty="0">
                <a:latin typeface="Meiryo UI" panose="020B0604030504040204" pitchFamily="50" charset="-128"/>
                <a:ea typeface="Meiryo UI" panose="020B0604030504040204" pitchFamily="50" charset="-128"/>
              </a:rPr>
              <a:t>）</a:t>
            </a:r>
          </a:p>
        </p:txBody>
      </p:sp>
      <p:sp>
        <p:nvSpPr>
          <p:cNvPr id="10" name="テキスト ボックス 9">
            <a:extLst>
              <a:ext uri="{FF2B5EF4-FFF2-40B4-BE49-F238E27FC236}">
                <a16:creationId xmlns:a16="http://schemas.microsoft.com/office/drawing/2014/main" id="{4230F629-CD72-1F8E-CF46-A72B99B6448B}"/>
              </a:ext>
            </a:extLst>
          </p:cNvPr>
          <p:cNvSpPr txBox="1"/>
          <p:nvPr/>
        </p:nvSpPr>
        <p:spPr>
          <a:xfrm>
            <a:off x="6558968" y="5492117"/>
            <a:ext cx="1614545" cy="246221"/>
          </a:xfrm>
          <a:prstGeom prst="rect">
            <a:avLst/>
          </a:prstGeom>
          <a:solidFill>
            <a:schemeClr val="accent2">
              <a:lumMod val="40000"/>
              <a:lumOff val="60000"/>
            </a:schemeClr>
          </a:solidFill>
        </p:spPr>
        <p:txBody>
          <a:bodyPr wrap="none" rtlCol="0">
            <a:spAutoFit/>
          </a:bodyPr>
          <a:lstStyle/>
          <a:p>
            <a:r>
              <a:rPr kumimoji="1" lang="ja-JP" altLang="en-US" sz="1000" b="1" dirty="0">
                <a:latin typeface="Meiryo UI" panose="020B0604030504040204" pitchFamily="50" charset="-128"/>
                <a:ea typeface="Meiryo UI" panose="020B0604030504040204" pitchFamily="50" charset="-128"/>
              </a:rPr>
              <a:t>水産：</a:t>
            </a:r>
            <a:r>
              <a:rPr kumimoji="1" lang="en-US" altLang="ja-JP" sz="1000" b="1" dirty="0">
                <a:latin typeface="Meiryo UI" panose="020B0604030504040204" pitchFamily="50" charset="-128"/>
                <a:ea typeface="Meiryo UI" panose="020B0604030504040204" pitchFamily="50" charset="-128"/>
              </a:rPr>
              <a:t>30,909</a:t>
            </a:r>
            <a:r>
              <a:rPr kumimoji="1" lang="ja-JP" altLang="en-US" sz="1000" b="1" dirty="0">
                <a:latin typeface="Meiryo UI" panose="020B0604030504040204" pitchFamily="50" charset="-128"/>
                <a:ea typeface="Meiryo UI" panose="020B0604030504040204" pitchFamily="50" charset="-128"/>
              </a:rPr>
              <a:t>ｔ（</a:t>
            </a:r>
            <a:r>
              <a:rPr kumimoji="1" lang="en-US" altLang="ja-JP" sz="1000" b="1" dirty="0">
                <a:latin typeface="Meiryo UI" panose="020B0604030504040204" pitchFamily="50" charset="-128"/>
                <a:ea typeface="Meiryo UI" panose="020B0604030504040204" pitchFamily="50" charset="-128"/>
              </a:rPr>
              <a:t>R4</a:t>
            </a:r>
            <a:r>
              <a:rPr kumimoji="1" lang="ja-JP" altLang="en-US" sz="1000" b="1" dirty="0">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234875366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4274</TotalTime>
  <Words>261</Words>
  <Application>Microsoft Office PowerPoint</Application>
  <PresentationFormat>A4 210 x 297 mm</PresentationFormat>
  <Paragraphs>19</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Meiryo UI</vt:lpstr>
      <vt:lpstr>ＭＳ Ｐゴシック</vt:lpstr>
      <vt:lpstr>メイリオ</vt:lpstr>
      <vt:lpstr>游ゴシック</vt:lpstr>
      <vt:lpstr>Arial</vt:lpstr>
      <vt:lpstr>Calibri</vt:lpstr>
      <vt:lpstr>Wingdings</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murcadminj</dc:creator>
  <cp:lastModifiedBy>大渕　勝晴</cp:lastModifiedBy>
  <cp:revision>382</cp:revision>
  <cp:lastPrinted>2023-06-10T03:53:38Z</cp:lastPrinted>
  <dcterms:created xsi:type="dcterms:W3CDTF">2018-09-11T06:35:32Z</dcterms:created>
  <dcterms:modified xsi:type="dcterms:W3CDTF">2023-09-05T05:57:25Z</dcterms:modified>
</cp:coreProperties>
</file>