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24" r:id="rId2"/>
  </p:sldIdLst>
  <p:sldSz cx="9906000" cy="6858000" type="A4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BBDC"/>
    <a:srgbClr val="D0D8E8"/>
    <a:srgbClr val="D0D8E9"/>
    <a:srgbClr val="E9EDF4"/>
    <a:srgbClr val="FF66FF"/>
    <a:srgbClr val="98B9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92" autoAdjust="0"/>
    <p:restoredTop sz="99219" autoAdjust="0"/>
  </p:normalViewPr>
  <p:slideViewPr>
    <p:cSldViewPr>
      <p:cViewPr varScale="1">
        <p:scale>
          <a:sx n="70" d="100"/>
          <a:sy n="70" d="100"/>
        </p:scale>
        <p:origin x="1536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2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E8C22B-ED82-4FB2-8034-C947E5FD8D4F}" type="datetimeFigureOut">
              <a:rPr kumimoji="1" lang="ja-JP" altLang="en-US" smtClean="0"/>
              <a:t>2023/7/18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09938" y="850900"/>
            <a:ext cx="331946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BFB0D-38F1-49EA-B5F4-CE41E43F4EE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40673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1B79F-965F-4273-AE80-0071DE7F8ADC}" type="datetime1">
              <a:rPr kumimoji="1" lang="ja-JP" altLang="en-US" smtClean="0"/>
              <a:t>2023/7/18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0767-C239-4946-BAA3-CE08FAA85D4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A1CA6-836C-4ECD-A2F7-CC37E55BA29A}" type="datetime1">
              <a:rPr kumimoji="1" lang="ja-JP" altLang="en-US" smtClean="0"/>
              <a:t>2023/7/18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0767-C239-4946-BAA3-CE08FAA85D4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8D863-543A-4178-90FF-1687BD25B1C9}" type="datetime1">
              <a:rPr kumimoji="1" lang="ja-JP" altLang="en-US" smtClean="0"/>
              <a:t>2023/7/18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0767-C239-4946-BAA3-CE08FAA85D4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0321-A394-44CA-933D-7A6E59CC107A}" type="datetime1">
              <a:rPr kumimoji="1" lang="ja-JP" altLang="en-US" smtClean="0"/>
              <a:t>2023/7/18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0767-C239-4946-BAA3-CE08FAA85D4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A9C48-CB3C-43C3-89BE-3A3109359ECC}" type="datetime1">
              <a:rPr kumimoji="1" lang="ja-JP" altLang="en-US" smtClean="0"/>
              <a:t>2023/7/18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0767-C239-4946-BAA3-CE08FAA85D4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2D34D-DF85-4954-BFD9-2F2B424C3A41}" type="datetime1">
              <a:rPr kumimoji="1" lang="ja-JP" altLang="en-US" smtClean="0"/>
              <a:t>2023/7/18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0767-C239-4946-BAA3-CE08FAA85D4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FF234-5ABF-435B-AD84-D93DDA904A20}" type="datetime1">
              <a:rPr kumimoji="1" lang="ja-JP" altLang="en-US" smtClean="0"/>
              <a:t>2023/7/18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0767-C239-4946-BAA3-CE08FAA85D4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3D9C6-4FB1-4892-8B58-F31072CFE66F}" type="datetime1">
              <a:rPr kumimoji="1" lang="ja-JP" altLang="en-US" smtClean="0"/>
              <a:t>2023/7/18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0767-C239-4946-BAA3-CE08FAA85D4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292FC-D822-4741-B1A7-9C2841DB4E5C}" type="datetime1">
              <a:rPr kumimoji="1" lang="ja-JP" altLang="en-US" smtClean="0"/>
              <a:t>2023/7/18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0767-C239-4946-BAA3-CE08FAA85D4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326C7-5DB7-49F5-A8FC-C468B855987F}" type="datetime1">
              <a:rPr kumimoji="1" lang="ja-JP" altLang="en-US" smtClean="0"/>
              <a:t>2023/7/18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0767-C239-4946-BAA3-CE08FAA85D4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7DE35-125D-4A3D-9E1C-9055F66C697D}" type="datetime1">
              <a:rPr kumimoji="1" lang="ja-JP" altLang="en-US" smtClean="0"/>
              <a:t>2023/7/18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0767-C239-4946-BAA3-CE08FAA85D4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29EC4-48B2-4836-8EF0-921C655E7DEB}" type="datetime1">
              <a:rPr kumimoji="1" lang="ja-JP" altLang="en-US" smtClean="0"/>
              <a:t>2023/7/18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94600" y="6561455"/>
            <a:ext cx="2311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B0767-C239-4946-BAA3-CE08FAA85D4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>
            <a:cxnSpLocks/>
          </p:cNvCxnSpPr>
          <p:nvPr/>
        </p:nvCxnSpPr>
        <p:spPr>
          <a:xfrm>
            <a:off x="272480" y="607632"/>
            <a:ext cx="928903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55">
            <a:extLst>
              <a:ext uri="{FF2B5EF4-FFF2-40B4-BE49-F238E27FC236}">
                <a16:creationId xmlns:a16="http://schemas.microsoft.com/office/drawing/2014/main" id="{5D081069-71E6-41BE-85FE-A11AAF04A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068" y="222548"/>
            <a:ext cx="7981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rgbClr val="5A5A5A"/>
              </a:buClr>
              <a:buSzPct val="100000"/>
            </a:pPr>
            <a:r>
              <a:rPr lang="ja-JP" altLang="en-US" sz="1600" b="1" dirty="0">
                <a:solidFill>
                  <a:srgbClr val="1C1C1C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再整備プラン（ヒアリング案）に基づく施設規模・再整備事業費及び使用料試算結果</a:t>
            </a:r>
            <a:endParaRPr lang="en-US" altLang="ja-JP" sz="1600" b="1" dirty="0">
              <a:solidFill>
                <a:srgbClr val="C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988209"/>
              </p:ext>
            </p:extLst>
          </p:nvPr>
        </p:nvGraphicFramePr>
        <p:xfrm>
          <a:off x="452500" y="815284"/>
          <a:ext cx="8892988" cy="5638059"/>
        </p:xfrm>
        <a:graphic>
          <a:graphicData uri="http://schemas.openxmlformats.org/drawingml/2006/table">
            <a:tbl>
              <a:tblPr/>
              <a:tblGrid>
                <a:gridCol w="811263">
                  <a:extLst>
                    <a:ext uri="{9D8B030D-6E8A-4147-A177-3AD203B41FA5}">
                      <a16:colId xmlns:a16="http://schemas.microsoft.com/office/drawing/2014/main" val="965336068"/>
                    </a:ext>
                  </a:extLst>
                </a:gridCol>
                <a:gridCol w="865285">
                  <a:extLst>
                    <a:ext uri="{9D8B030D-6E8A-4147-A177-3AD203B41FA5}">
                      <a16:colId xmlns:a16="http://schemas.microsoft.com/office/drawing/2014/main" val="46053639"/>
                    </a:ext>
                  </a:extLst>
                </a:gridCol>
                <a:gridCol w="1166293">
                  <a:extLst>
                    <a:ext uri="{9D8B030D-6E8A-4147-A177-3AD203B41FA5}">
                      <a16:colId xmlns:a16="http://schemas.microsoft.com/office/drawing/2014/main" val="3917949360"/>
                    </a:ext>
                  </a:extLst>
                </a:gridCol>
                <a:gridCol w="1267365">
                  <a:extLst>
                    <a:ext uri="{9D8B030D-6E8A-4147-A177-3AD203B41FA5}">
                      <a16:colId xmlns:a16="http://schemas.microsoft.com/office/drawing/2014/main" val="3565207815"/>
                    </a:ext>
                  </a:extLst>
                </a:gridCol>
                <a:gridCol w="1569350">
                  <a:extLst>
                    <a:ext uri="{9D8B030D-6E8A-4147-A177-3AD203B41FA5}">
                      <a16:colId xmlns:a16="http://schemas.microsoft.com/office/drawing/2014/main" val="4069299294"/>
                    </a:ext>
                  </a:extLst>
                </a:gridCol>
                <a:gridCol w="1569350">
                  <a:extLst>
                    <a:ext uri="{9D8B030D-6E8A-4147-A177-3AD203B41FA5}">
                      <a16:colId xmlns:a16="http://schemas.microsoft.com/office/drawing/2014/main" val="2714026712"/>
                    </a:ext>
                  </a:extLst>
                </a:gridCol>
                <a:gridCol w="1644082">
                  <a:extLst>
                    <a:ext uri="{9D8B030D-6E8A-4147-A177-3AD203B41FA5}">
                      <a16:colId xmlns:a16="http://schemas.microsoft.com/office/drawing/2014/main" val="1318799392"/>
                    </a:ext>
                  </a:extLst>
                </a:gridCol>
              </a:tblGrid>
              <a:tr h="33475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現状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月：たたき台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現時点における案</a:t>
                      </a:r>
                    </a:p>
                  </a:txBody>
                  <a:tcPr marL="8108" marR="8108" marT="8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14391"/>
                  </a:ext>
                </a:extLst>
              </a:tr>
              <a:tr h="199611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市場機能面積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㎡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112,940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103,950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105,449</a:t>
                      </a:r>
                    </a:p>
                  </a:txBody>
                  <a:tcPr marL="8108" marR="8108" marT="8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179875"/>
                  </a:ext>
                </a:extLst>
              </a:tr>
              <a:tr h="199611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卸売場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E4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㎡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35,302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23,400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18,053</a:t>
                      </a:r>
                    </a:p>
                  </a:txBody>
                  <a:tcPr marL="8108" marR="8108" marT="8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291620"/>
                  </a:ext>
                </a:extLst>
              </a:tr>
              <a:tr h="28638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青果卸売場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㎡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19,764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12,900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13,063</a:t>
                      </a:r>
                    </a:p>
                  </a:txBody>
                  <a:tcPr marL="8108" marR="8108" marT="8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3668417"/>
                  </a:ext>
                </a:extLst>
              </a:tr>
              <a:tr h="28638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水産卸売場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㎡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15,538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10,500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4,990</a:t>
                      </a:r>
                    </a:p>
                  </a:txBody>
                  <a:tcPr marL="8108" marR="8108" marT="8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3887995"/>
                  </a:ext>
                </a:extLst>
              </a:tr>
              <a:tr h="1996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仲卸売場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8108" marR="8108" marT="81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㎡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17,800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12,000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12,748</a:t>
                      </a:r>
                    </a:p>
                  </a:txBody>
                  <a:tcPr marL="8108" marR="8108" marT="8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976534"/>
                  </a:ext>
                </a:extLst>
              </a:tr>
              <a:tr h="28638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青果仲卸売場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㎡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10,874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7,200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7,996</a:t>
                      </a:r>
                    </a:p>
                  </a:txBody>
                  <a:tcPr marL="8108" marR="8108" marT="8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0944497"/>
                  </a:ext>
                </a:extLst>
              </a:tr>
              <a:tr h="28638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水産仲卸売場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㎡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6,926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4,800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4,752</a:t>
                      </a:r>
                    </a:p>
                  </a:txBody>
                  <a:tcPr marL="8108" marR="8108" marT="8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4567103"/>
                  </a:ext>
                </a:extLst>
              </a:tr>
              <a:tr h="1996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買荷保管積込所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E4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㎡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5,984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22,000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26,483</a:t>
                      </a:r>
                    </a:p>
                  </a:txBody>
                  <a:tcPr marL="8108" marR="8108" marT="8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501334"/>
                  </a:ext>
                </a:extLst>
              </a:tr>
              <a:tr h="31713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青果買荷保管積込所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㎡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3,344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14,000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19,556</a:t>
                      </a:r>
                    </a:p>
                  </a:txBody>
                  <a:tcPr marL="8108" marR="8108" marT="8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579575"/>
                  </a:ext>
                </a:extLst>
              </a:tr>
              <a:tr h="31713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水産買荷保管積込所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㎡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2,640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8,000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6,927</a:t>
                      </a:r>
                    </a:p>
                  </a:txBody>
                  <a:tcPr marL="8108" marR="8108" marT="8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7456421"/>
                  </a:ext>
                </a:extLst>
              </a:tr>
              <a:tr h="1996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㎡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53,854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46,550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48,165</a:t>
                      </a:r>
                    </a:p>
                  </a:txBody>
                  <a:tcPr marL="8108" marR="8108" marT="8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524893"/>
                  </a:ext>
                </a:extLst>
              </a:tr>
              <a:tr h="199611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市場機能面積（部門別計）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㎡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112,940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103,950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105,449</a:t>
                      </a:r>
                    </a:p>
                  </a:txBody>
                  <a:tcPr marL="8108" marR="8108" marT="8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550203"/>
                  </a:ext>
                </a:extLst>
              </a:tr>
              <a:tr h="19961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青果部門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㎡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33,982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34,100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40,615</a:t>
                      </a:r>
                    </a:p>
                  </a:txBody>
                  <a:tcPr marL="8108" marR="8108" marT="8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996607"/>
                  </a:ext>
                </a:extLst>
              </a:tr>
              <a:tr h="1996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水産部門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㎡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25,104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23,300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16,669</a:t>
                      </a:r>
                    </a:p>
                  </a:txBody>
                  <a:tcPr marL="8108" marR="8108" marT="8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8601327"/>
                  </a:ext>
                </a:extLst>
              </a:tr>
              <a:tr h="1996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㎡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53,854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46,550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48,165</a:t>
                      </a:r>
                    </a:p>
                  </a:txBody>
                  <a:tcPr marL="8108" marR="8108" marT="8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690016"/>
                  </a:ext>
                </a:extLst>
              </a:tr>
              <a:tr h="384411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余剰地面積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㎡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70,900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44,000</a:t>
                      </a:r>
                    </a:p>
                  </a:txBody>
                  <a:tcPr marL="8108" marR="8108" marT="8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316860"/>
                  </a:ext>
                </a:extLst>
              </a:tr>
              <a:tr h="199611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整備費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0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百万円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70,549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69,371</a:t>
                      </a:r>
                    </a:p>
                  </a:txBody>
                  <a:tcPr marL="8108" marR="8108" marT="8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622829"/>
                  </a:ext>
                </a:extLst>
              </a:tr>
              <a:tr h="199611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新築工事費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百万円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58,625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53,861</a:t>
                      </a:r>
                    </a:p>
                  </a:txBody>
                  <a:tcPr marL="8108" marR="8108" marT="8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8089416"/>
                  </a:ext>
                </a:extLst>
              </a:tr>
              <a:tr h="1996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仮設工事費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百万円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3,620</a:t>
                      </a:r>
                    </a:p>
                  </a:txBody>
                  <a:tcPr marL="8108" marR="8108" marT="8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5711607"/>
                  </a:ext>
                </a:extLst>
              </a:tr>
              <a:tr h="1996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解体工事費、インフラ工事費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百万円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7,869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7,869</a:t>
                      </a:r>
                    </a:p>
                  </a:txBody>
                  <a:tcPr marL="8108" marR="8108" marT="8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8961421"/>
                  </a:ext>
                </a:extLst>
              </a:tr>
              <a:tr h="1996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調査設計費、予備費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0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百万円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4,055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4,021</a:t>
                      </a:r>
                    </a:p>
                  </a:txBody>
                  <a:tcPr marL="8108" marR="8108" marT="8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9216584"/>
                  </a:ext>
                </a:extLst>
              </a:tr>
              <a:tr h="344532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現行使用料倍率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倍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1.40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1.50</a:t>
                      </a:r>
                    </a:p>
                  </a:txBody>
                  <a:tcPr marL="8108" marR="8108" marT="8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1.66</a:t>
                      </a:r>
                    </a:p>
                  </a:txBody>
                  <a:tcPr marL="8108" marR="8108" marT="8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270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852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4373</TotalTime>
  <Words>190</Words>
  <Application>Microsoft Office PowerPoint</Application>
  <PresentationFormat>A4 210 x 297 mm</PresentationFormat>
  <Paragraphs>123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murcadminj</dc:creator>
  <cp:lastModifiedBy>大渕　勝晴</cp:lastModifiedBy>
  <cp:revision>379</cp:revision>
  <cp:lastPrinted>2023-07-18T08:05:15Z</cp:lastPrinted>
  <dcterms:created xsi:type="dcterms:W3CDTF">2018-09-11T06:35:32Z</dcterms:created>
  <dcterms:modified xsi:type="dcterms:W3CDTF">2023-07-18T08:10:13Z</dcterms:modified>
</cp:coreProperties>
</file>