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omments/modernComment_30B_A5D27AA8.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sldIdLst>
    <p:sldId id="761" r:id="rId2"/>
    <p:sldId id="757" r:id="rId3"/>
    <p:sldId id="748" r:id="rId4"/>
    <p:sldId id="750" r:id="rId5"/>
    <p:sldId id="751" r:id="rId6"/>
    <p:sldId id="758" r:id="rId7"/>
    <p:sldId id="781" r:id="rId8"/>
    <p:sldId id="768" r:id="rId9"/>
    <p:sldId id="735" r:id="rId10"/>
    <p:sldId id="766" r:id="rId11"/>
    <p:sldId id="708" r:id="rId12"/>
    <p:sldId id="770" r:id="rId13"/>
    <p:sldId id="780" r:id="rId14"/>
    <p:sldId id="772" r:id="rId15"/>
    <p:sldId id="755" r:id="rId16"/>
    <p:sldId id="782" r:id="rId17"/>
    <p:sldId id="773" r:id="rId18"/>
    <p:sldId id="774" r:id="rId19"/>
    <p:sldId id="775" r:id="rId20"/>
    <p:sldId id="776" r:id="rId21"/>
    <p:sldId id="777" r:id="rId22"/>
    <p:sldId id="778" r:id="rId23"/>
    <p:sldId id="783" r:id="rId24"/>
    <p:sldId id="733" r:id="rId25"/>
  </p:sldIdLst>
  <p:sldSz cx="9906000" cy="6858000" type="A4"/>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9B8"/>
    <a:srgbClr val="D99694"/>
    <a:srgbClr val="8EB4E3"/>
    <a:srgbClr val="8ECDE5"/>
    <a:srgbClr val="D9B9B8"/>
    <a:srgbClr val="B9CDE5"/>
    <a:srgbClr val="604A7B"/>
    <a:srgbClr val="ECE0EC"/>
    <a:srgbClr val="FFFFFF"/>
    <a:srgbClr val="D7E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88" autoAdjust="0"/>
    <p:restoredTop sz="99219" autoAdjust="0"/>
  </p:normalViewPr>
  <p:slideViewPr>
    <p:cSldViewPr>
      <p:cViewPr varScale="1">
        <p:scale>
          <a:sx n="73" d="100"/>
          <a:sy n="73" d="100"/>
        </p:scale>
        <p:origin x="1224" y="54"/>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30B_A5D27AA8.xml><?xml version="1.0" encoding="utf-8"?>
<p188:cmLst xmlns:a="http://schemas.openxmlformats.org/drawingml/2006/main" xmlns:r="http://schemas.openxmlformats.org/officeDocument/2006/relationships" xmlns:p188="http://schemas.microsoft.com/office/powerpoint/2018/8/main">
  <p188:cm id="{FB9EEF7E-B2B8-4FFC-8EBC-E644DDC12911}" authorId="{00000000-0000-0000-0000-000000000000}" created="2022-11-21T13:04:46.715">
    <ac:deMkLst xmlns:ac="http://schemas.microsoft.com/office/drawing/2013/main/command">
      <pc:docMk xmlns:pc="http://schemas.microsoft.com/office/powerpoint/2013/main/command"/>
      <pc:sldMk xmlns:pc="http://schemas.microsoft.com/office/powerpoint/2013/main/command" cId="2782034600" sldId="779"/>
      <ac:spMk id="45" creationId="{6915F112-17D6-44E6-B8AA-6AAE77093A84}"/>
    </ac:deMkLst>
    <p188:txBody>
      <a:bodyPr/>
      <a:lstStyle/>
      <a:p>
        <a:r>
          <a:rPr lang="ja-JP" altLang="en-US"/>
          <a:t>出典を追記。
写真はいずれも三菱UFJリサーチ＆コンサルティングが撮影したものであるため「現地撮影写真を掲載」と追記。</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4306888" cy="341313"/>
          </a:xfrm>
          <a:prstGeom prst="rect">
            <a:avLst/>
          </a:prstGeom>
        </p:spPr>
        <p:txBody>
          <a:bodyPr vert="horz" lIns="91441" tIns="45720" rIns="91441"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5629276" y="2"/>
            <a:ext cx="4308475" cy="341313"/>
          </a:xfrm>
          <a:prstGeom prst="rect">
            <a:avLst/>
          </a:prstGeom>
        </p:spPr>
        <p:txBody>
          <a:bodyPr vert="horz" lIns="91441" tIns="45720" rIns="91441" bIns="45720" rtlCol="0"/>
          <a:lstStyle>
            <a:lvl1pPr algn="r">
              <a:defRPr sz="1200"/>
            </a:lvl1pPr>
          </a:lstStyle>
          <a:p>
            <a:fld id="{64E8C22B-ED82-4FB2-8034-C947E5FD8D4F}" type="datetimeFigureOut">
              <a:rPr kumimoji="1" lang="ja-JP" altLang="en-US" smtClean="0"/>
              <a:t>2023/1/30</a:t>
            </a:fld>
            <a:endParaRPr kumimoji="1" lang="ja-JP" altLang="en-US" dirty="0"/>
          </a:p>
        </p:txBody>
      </p:sp>
      <p:sp>
        <p:nvSpPr>
          <p:cNvPr id="4" name="スライド イメージ プレースホルダー 3"/>
          <p:cNvSpPr>
            <a:spLocks noGrp="1" noRot="1" noChangeAspect="1"/>
          </p:cNvSpPr>
          <p:nvPr>
            <p:ph type="sldImg" idx="2"/>
          </p:nvPr>
        </p:nvSpPr>
        <p:spPr>
          <a:xfrm>
            <a:off x="3309938" y="850900"/>
            <a:ext cx="3319462" cy="2297113"/>
          </a:xfrm>
          <a:prstGeom prst="rect">
            <a:avLst/>
          </a:prstGeom>
          <a:noFill/>
          <a:ln w="12700">
            <a:solidFill>
              <a:prstClr val="black"/>
            </a:solidFill>
          </a:ln>
        </p:spPr>
        <p:txBody>
          <a:bodyPr vert="horz" lIns="91441" tIns="45720" rIns="91441" bIns="45720" rtlCol="0" anchor="ctr"/>
          <a:lstStyle/>
          <a:p>
            <a:endParaRPr lang="ja-JP" altLang="en-US" dirty="0"/>
          </a:p>
        </p:txBody>
      </p:sp>
      <p:sp>
        <p:nvSpPr>
          <p:cNvPr id="5" name="ノート プレースホルダー 4"/>
          <p:cNvSpPr>
            <a:spLocks noGrp="1"/>
          </p:cNvSpPr>
          <p:nvPr>
            <p:ph type="body" sz="quarter" idx="3"/>
          </p:nvPr>
        </p:nvSpPr>
        <p:spPr>
          <a:xfrm>
            <a:off x="993775" y="3276601"/>
            <a:ext cx="7951788" cy="2679700"/>
          </a:xfrm>
          <a:prstGeom prst="rect">
            <a:avLst/>
          </a:prstGeom>
        </p:spPr>
        <p:txBody>
          <a:bodyPr vert="horz" lIns="91441" tIns="45720" rIns="91441"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65889"/>
            <a:ext cx="4306888" cy="341312"/>
          </a:xfrm>
          <a:prstGeom prst="rect">
            <a:avLst/>
          </a:prstGeom>
        </p:spPr>
        <p:txBody>
          <a:bodyPr vert="horz" lIns="91441" tIns="45720" rIns="91441"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5629276" y="6465889"/>
            <a:ext cx="4308475" cy="341312"/>
          </a:xfrm>
          <a:prstGeom prst="rect">
            <a:avLst/>
          </a:prstGeom>
        </p:spPr>
        <p:txBody>
          <a:bodyPr vert="horz" lIns="91441" tIns="45720" rIns="91441" bIns="45720" rtlCol="0" anchor="b"/>
          <a:lstStyle>
            <a:lvl1pPr algn="r">
              <a:defRPr sz="1200"/>
            </a:lvl1pPr>
          </a:lstStyle>
          <a:p>
            <a:fld id="{AAFBFB0D-38F1-49EA-B5F4-CE41E43F4EE6}" type="slidenum">
              <a:rPr kumimoji="1" lang="ja-JP" altLang="en-US" smtClean="0"/>
              <a:t>‹#›</a:t>
            </a:fld>
            <a:endParaRPr kumimoji="1" lang="ja-JP" altLang="en-US" dirty="0"/>
          </a:p>
        </p:txBody>
      </p:sp>
    </p:spTree>
    <p:extLst>
      <p:ext uri="{BB962C8B-B14F-4D97-AF65-F5344CB8AC3E}">
        <p14:creationId xmlns:p14="http://schemas.microsoft.com/office/powerpoint/2010/main" val="21406733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97C99CAD-9D5F-4329-8D7C-ADECEB4F1504}" type="datetime1">
              <a:rPr kumimoji="1" lang="ja-JP" altLang="en-US" smtClean="0"/>
              <a:t>2023/1/30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E8AB0767-C239-4946-BAA3-CE08FAA85D4E}"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BF65E1D5-43B1-44C8-893A-1CEF3158FD3B}" type="datetime1">
              <a:rPr kumimoji="1" lang="ja-JP" altLang="en-US" smtClean="0"/>
              <a:t>2023/1/30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E8AB0767-C239-4946-BAA3-CE08FAA85D4E}"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536575" y="274639"/>
            <a:ext cx="7078663"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B57C529E-5354-4782-98CD-6295067FE8B0}" type="datetime1">
              <a:rPr kumimoji="1" lang="ja-JP" altLang="en-US" smtClean="0"/>
              <a:t>2023/1/30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E8AB0767-C239-4946-BAA3-CE08FAA85D4E}"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6C85F42C-F7F0-46FF-93DD-6BE95DA02EB2}" type="datetime1">
              <a:rPr kumimoji="1" lang="ja-JP" altLang="en-US" smtClean="0"/>
              <a:t>2023/1/30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E8AB0767-C239-4946-BAA3-CE08FAA85D4E}"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631083C-E16A-4F90-87E9-563092D5380B}" type="datetime1">
              <a:rPr kumimoji="1" lang="ja-JP" altLang="en-US" smtClean="0"/>
              <a:t>2023/1/30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E8AB0767-C239-4946-BAA3-CE08FAA85D4E}"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8F70A363-7981-4A59-8A35-4F48C8F39A7B}" type="datetime1">
              <a:rPr kumimoji="1" lang="ja-JP" altLang="en-US" smtClean="0"/>
              <a:t>2023/1/30</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E8AB0767-C239-4946-BAA3-CE08FAA85D4E}"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6EBCDD43-22CB-49A7-A68F-11092F3C8B65}" type="datetime1">
              <a:rPr kumimoji="1" lang="ja-JP" altLang="en-US" smtClean="0"/>
              <a:t>2023/1/30</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E8AB0767-C239-4946-BAA3-CE08FAA85D4E}"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9460979A-38DD-4F35-8F1B-824E9C37FFD4}" type="datetime1">
              <a:rPr kumimoji="1" lang="ja-JP" altLang="en-US" smtClean="0"/>
              <a:t>2023/1/30</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E8AB0767-C239-4946-BAA3-CE08FAA85D4E}"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1B2C4BD-A687-4A2B-A5EF-9C84E625A208}" type="datetime1">
              <a:rPr kumimoji="1" lang="ja-JP" altLang="en-US" smtClean="0"/>
              <a:t>2023/1/30</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E8AB0767-C239-4946-BAA3-CE08FAA85D4E}"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F7A9F38-E7A1-4ABC-B7E6-0ABF345B60CD}" type="datetime1">
              <a:rPr kumimoji="1" lang="ja-JP" altLang="en-US" smtClean="0"/>
              <a:t>2023/1/30</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E8AB0767-C239-4946-BAA3-CE08FAA85D4E}"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A1990B7-1A61-4C73-818A-B333B0DC5BFB}" type="datetime1">
              <a:rPr kumimoji="1" lang="ja-JP" altLang="en-US" smtClean="0"/>
              <a:t>2023/1/30</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E8AB0767-C239-4946-BAA3-CE08FAA85D4E}"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F752F-706D-417D-8B8B-93D5ABF5830E}" type="datetime1">
              <a:rPr kumimoji="1" lang="ja-JP" altLang="en-US" smtClean="0"/>
              <a:t>2023/1/30</a:t>
            </a:fld>
            <a:endParaRPr kumimoji="1" lang="ja-JP" altLang="en-US" dirty="0"/>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B0767-C239-4946-BAA3-CE08FAA85D4E}"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 Id="rId9" Type="http://schemas.microsoft.com/office/2018/10/relationships/comments" Target="../comments/modernComment_30B_A5D27AA8.xml"/></Relationships>
</file>

<file path=ppt/slides/_rels/slide17.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1.xml"/><Relationship Id="rId5" Type="http://schemas.openxmlformats.org/officeDocument/2006/relationships/image" Target="../media/image4.tmp"/><Relationship Id="rId4" Type="http://schemas.openxmlformats.org/officeDocument/2006/relationships/image" Target="../media/image3.tmp"/></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5"/>
          <p:cNvSpPr txBox="1">
            <a:spLocks noChangeArrowheads="1"/>
          </p:cNvSpPr>
          <p:nvPr/>
        </p:nvSpPr>
        <p:spPr bwMode="auto">
          <a:xfrm>
            <a:off x="1064568" y="416433"/>
            <a:ext cx="7704856" cy="877163"/>
          </a:xfrm>
          <a:prstGeom prst="rect">
            <a:avLst/>
          </a:prstGeom>
          <a:noFill/>
          <a:ln w="9525">
            <a:noFill/>
            <a:miter lim="800000"/>
            <a:headEnd/>
            <a:tailEnd/>
          </a:ln>
          <a:effectLst/>
        </p:spPr>
        <p:txBody>
          <a:bodyPr wrap="square">
            <a:spAutoFit/>
          </a:bodyPr>
          <a:lstStyle/>
          <a:p>
            <a:pPr algn="ctr">
              <a:buClr>
                <a:srgbClr val="5A5A5A"/>
              </a:buClr>
              <a:buSzPct val="100000"/>
            </a:pPr>
            <a:r>
              <a:rPr lang="ja-JP" altLang="en-US" sz="2400" b="1" dirty="0">
                <a:latin typeface="メイリオ" pitchFamily="50" charset="-128"/>
                <a:ea typeface="メイリオ" pitchFamily="50" charset="-128"/>
                <a:cs typeface="メイリオ" pitchFamily="50" charset="-128"/>
              </a:rPr>
              <a:t>大阪府中央卸売市場再整備基本</a:t>
            </a:r>
            <a:r>
              <a:rPr lang="ja-JP" altLang="en-US" sz="2400" b="1" dirty="0" smtClean="0">
                <a:latin typeface="メイリオ" pitchFamily="50" charset="-128"/>
                <a:ea typeface="メイリオ" pitchFamily="50" charset="-128"/>
                <a:cs typeface="メイリオ" pitchFamily="50" charset="-128"/>
              </a:rPr>
              <a:t>計画（たたき台）</a:t>
            </a:r>
            <a:endParaRPr lang="en-US" altLang="ja-JP" sz="2400" b="1" dirty="0">
              <a:latin typeface="メイリオ" pitchFamily="50" charset="-128"/>
              <a:ea typeface="メイリオ" pitchFamily="50" charset="-128"/>
              <a:cs typeface="メイリオ" pitchFamily="50" charset="-128"/>
            </a:endParaRPr>
          </a:p>
          <a:p>
            <a:pPr algn="ctr">
              <a:lnSpc>
                <a:spcPct val="150000"/>
              </a:lnSpc>
              <a:buClr>
                <a:srgbClr val="5A5A5A"/>
              </a:buClr>
              <a:buSzPct val="100000"/>
            </a:pPr>
            <a:r>
              <a:rPr lang="ja-JP" altLang="en-US" dirty="0" smtClean="0">
                <a:latin typeface="メイリオ" pitchFamily="50" charset="-128"/>
                <a:ea typeface="メイリオ" pitchFamily="50" charset="-128"/>
                <a:cs typeface="メイリオ" pitchFamily="50" charset="-128"/>
              </a:rPr>
              <a:t>（場内説明用）</a:t>
            </a:r>
            <a:endParaRPr lang="en-US" altLang="ja-JP" dirty="0">
              <a:latin typeface="メイリオ" pitchFamily="50" charset="-128"/>
              <a:ea typeface="メイリオ" pitchFamily="50" charset="-128"/>
              <a:cs typeface="メイリオ" pitchFamily="50" charset="-128"/>
            </a:endParaRPr>
          </a:p>
        </p:txBody>
      </p:sp>
      <p:cxnSp>
        <p:nvCxnSpPr>
          <p:cNvPr id="5" name="直線コネクタ 4"/>
          <p:cNvCxnSpPr/>
          <p:nvPr/>
        </p:nvCxnSpPr>
        <p:spPr>
          <a:xfrm>
            <a:off x="272480" y="1412776"/>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3CE06BCD-6C6F-4A91-9DA5-5D0B71B8877A}"/>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1</a:t>
            </a:fld>
            <a:endParaRPr kumimoji="1" lang="ja-JP" altLang="en-US" sz="1600" dirty="0"/>
          </a:p>
        </p:txBody>
      </p:sp>
      <p:sp>
        <p:nvSpPr>
          <p:cNvPr id="9" name="正方形/長方形 8">
            <a:extLst>
              <a:ext uri="{FF2B5EF4-FFF2-40B4-BE49-F238E27FC236}">
                <a16:creationId xmlns:a16="http://schemas.microsoft.com/office/drawing/2014/main" id="{F8687529-D7DC-49BD-81EA-669E01611452}"/>
              </a:ext>
            </a:extLst>
          </p:cNvPr>
          <p:cNvSpPr/>
          <p:nvPr/>
        </p:nvSpPr>
        <p:spPr>
          <a:xfrm>
            <a:off x="3821920" y="1628800"/>
            <a:ext cx="2262158" cy="646331"/>
          </a:xfrm>
          <a:prstGeom prst="rect">
            <a:avLst/>
          </a:prstGeom>
        </p:spPr>
        <p:txBody>
          <a:bodyPr wrap="none">
            <a:spAutoFit/>
          </a:bodyPr>
          <a:lstStyle/>
          <a:p>
            <a:pPr algn="ctr"/>
            <a:r>
              <a:rPr lang="ja-JP" altLang="en-US" dirty="0" smtClean="0">
                <a:latin typeface="メイリオ" panose="020B0604030504040204" pitchFamily="50" charset="-128"/>
                <a:ea typeface="メイリオ" panose="020B0604030504040204" pitchFamily="50" charset="-128"/>
              </a:rPr>
              <a:t>令和５年</a:t>
            </a:r>
            <a:r>
              <a:rPr lang="en-US" altLang="ja-JP" dirty="0" smtClean="0">
                <a:latin typeface="メイリオ" panose="020B0604030504040204" pitchFamily="50" charset="-128"/>
                <a:ea typeface="メイリオ" panose="020B0604030504040204" pitchFamily="50" charset="-128"/>
              </a:rPr>
              <a:t>1</a:t>
            </a:r>
            <a:r>
              <a:rPr lang="ja-JP" altLang="en-US" dirty="0" smtClean="0">
                <a:latin typeface="メイリオ" panose="020B0604030504040204" pitchFamily="50" charset="-128"/>
                <a:ea typeface="メイリオ" panose="020B0604030504040204" pitchFamily="50" charset="-128"/>
              </a:rPr>
              <a:t>月</a:t>
            </a:r>
            <a:endParaRPr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大阪府中央卸売市場</a:t>
            </a:r>
            <a:endParaRPr lang="en-US" altLang="ja-JP"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2D81A8DB-13AB-43CA-91BC-67295312A07E}"/>
              </a:ext>
            </a:extLst>
          </p:cNvPr>
          <p:cNvSpPr/>
          <p:nvPr/>
        </p:nvSpPr>
        <p:spPr>
          <a:xfrm>
            <a:off x="1712204" y="2805005"/>
            <a:ext cx="4771995" cy="3316934"/>
          </a:xfrm>
          <a:prstGeom prst="rect">
            <a:avLst/>
          </a:prstGeom>
        </p:spPr>
        <p:txBody>
          <a:bodyPr wrap="square">
            <a:spAutoFit/>
          </a:bodyPr>
          <a:lstStyle/>
          <a:p>
            <a:pPr>
              <a:lnSpc>
                <a:spcPts val="2300"/>
              </a:lnSpc>
            </a:pPr>
            <a:r>
              <a:rPr lang="ja-JP" altLang="en-US" sz="16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１　再整備の基本コンセプト</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2300"/>
              </a:lnSpc>
            </a:pPr>
            <a:r>
              <a:rPr lang="ja-JP" altLang="en-US" sz="16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２　必要な機能と施設規模　</a:t>
            </a:r>
            <a:endParaRPr lang="en-US" altLang="ja-JP" sz="16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300"/>
              </a:lnSpc>
            </a:pPr>
            <a:r>
              <a:rPr lang="ja-JP" altLang="en-US" sz="16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３　余剰地活用</a:t>
            </a:r>
            <a:endParaRPr lang="en-US" altLang="ja-JP" sz="16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300"/>
              </a:lnSpc>
            </a:pPr>
            <a:r>
              <a:rPr lang="ja-JP" altLang="en-US" sz="16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４　施設配置計画（ゾーニング）</a:t>
            </a:r>
          </a:p>
          <a:p>
            <a:pPr>
              <a:lnSpc>
                <a:spcPts val="2300"/>
              </a:lnSpc>
            </a:pPr>
            <a:r>
              <a:rPr lang="ja-JP" altLang="en-US" sz="16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５　概算整備費と使用料</a:t>
            </a:r>
            <a:endParaRPr lang="en-US" altLang="ja-JP" sz="16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300"/>
              </a:lnSpc>
            </a:pPr>
            <a:r>
              <a:rPr lang="ja-JP" altLang="en-US" sz="16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６　ローリング工事計画・整備スケジュール</a:t>
            </a:r>
          </a:p>
          <a:p>
            <a:pPr>
              <a:lnSpc>
                <a:spcPts val="2300"/>
              </a:lnSpc>
            </a:pPr>
            <a:r>
              <a:rPr lang="ja-JP" altLang="en-US" sz="16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７　今後の検討課題</a:t>
            </a:r>
            <a:endParaRPr lang="en-US" altLang="ja-JP" sz="16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300"/>
              </a:lnSpc>
            </a:pPr>
            <a:r>
              <a:rPr lang="ja-JP" altLang="en-US" sz="16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８　計画レイアウト案</a:t>
            </a:r>
            <a:endParaRPr lang="en-US" altLang="ja-JP" sz="16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300"/>
              </a:lnSpc>
            </a:pPr>
            <a:endParaRPr lang="en-US" altLang="ja-JP" sz="14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300"/>
              </a:lnSpc>
            </a:pPr>
            <a:r>
              <a:rPr lang="ja-JP" altLang="en-US" sz="14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＜参考資料＞</a:t>
            </a:r>
            <a:endParaRPr lang="en-US" altLang="ja-JP" sz="14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300"/>
              </a:lnSpc>
            </a:pPr>
            <a:r>
              <a:rPr lang="ja-JP" altLang="en-US" sz="14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rPr>
              <a:t>　　市場概要</a:t>
            </a:r>
            <a:endParaRPr lang="en-US" altLang="ja-JP" sz="1400" dirty="0">
              <a:solidFill>
                <a:srgbClr val="1C1C1C"/>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a:extLst>
              <a:ext uri="{FF2B5EF4-FFF2-40B4-BE49-F238E27FC236}">
                <a16:creationId xmlns:a16="http://schemas.microsoft.com/office/drawing/2014/main" id="{BACCA9D3-7B3A-4A24-AD41-53DFC1177F78}"/>
              </a:ext>
            </a:extLst>
          </p:cNvPr>
          <p:cNvSpPr/>
          <p:nvPr/>
        </p:nvSpPr>
        <p:spPr>
          <a:xfrm>
            <a:off x="7041669" y="2805005"/>
            <a:ext cx="1152128" cy="3029676"/>
          </a:xfrm>
          <a:prstGeom prst="rect">
            <a:avLst/>
          </a:prstGeom>
        </p:spPr>
        <p:txBody>
          <a:bodyPr wrap="square">
            <a:spAutoFit/>
          </a:bodyPr>
          <a:lstStyle/>
          <a:p>
            <a:pPr algn="r">
              <a:lnSpc>
                <a:spcPts val="2300"/>
              </a:lnSpc>
            </a:pPr>
            <a:r>
              <a:rPr lang="ja-JP" altLang="en-US" sz="1600" dirty="0">
                <a:solidFill>
                  <a:srgbClr val="1C1C1C"/>
                </a:solidFill>
                <a:latin typeface="メイリオ" pitchFamily="50" charset="-128"/>
                <a:ea typeface="メイリオ" pitchFamily="50" charset="-128"/>
                <a:cs typeface="メイリオ" pitchFamily="50" charset="-128"/>
              </a:rPr>
              <a:t>２</a:t>
            </a:r>
            <a:endParaRPr lang="en-US" altLang="ja-JP" sz="1600" dirty="0">
              <a:solidFill>
                <a:srgbClr val="1C1C1C"/>
              </a:solidFill>
              <a:latin typeface="メイリオ" pitchFamily="50" charset="-128"/>
              <a:ea typeface="メイリオ" pitchFamily="50" charset="-128"/>
              <a:cs typeface="メイリオ" pitchFamily="50" charset="-128"/>
            </a:endParaRPr>
          </a:p>
          <a:p>
            <a:pPr algn="r">
              <a:lnSpc>
                <a:spcPts val="2300"/>
              </a:lnSpc>
            </a:pPr>
            <a:r>
              <a:rPr lang="ja-JP" altLang="en-US" sz="1600" dirty="0">
                <a:solidFill>
                  <a:srgbClr val="1C1C1C"/>
                </a:solidFill>
                <a:latin typeface="メイリオ" pitchFamily="50" charset="-128"/>
                <a:ea typeface="メイリオ" pitchFamily="50" charset="-128"/>
                <a:cs typeface="メイリオ" pitchFamily="50" charset="-128"/>
              </a:rPr>
              <a:t>３</a:t>
            </a:r>
            <a:endParaRPr lang="en-US" altLang="ja-JP" sz="1600" dirty="0">
              <a:solidFill>
                <a:srgbClr val="1C1C1C"/>
              </a:solidFill>
              <a:latin typeface="メイリオ" pitchFamily="50" charset="-128"/>
              <a:ea typeface="メイリオ" pitchFamily="50" charset="-128"/>
              <a:cs typeface="メイリオ" pitchFamily="50" charset="-128"/>
            </a:endParaRPr>
          </a:p>
          <a:p>
            <a:pPr algn="r">
              <a:lnSpc>
                <a:spcPts val="2300"/>
              </a:lnSpc>
            </a:pPr>
            <a:r>
              <a:rPr lang="ja-JP" altLang="en-US" sz="1600" dirty="0">
                <a:solidFill>
                  <a:srgbClr val="1C1C1C"/>
                </a:solidFill>
                <a:latin typeface="メイリオ" pitchFamily="50" charset="-128"/>
                <a:ea typeface="メイリオ" pitchFamily="50" charset="-128"/>
                <a:cs typeface="メイリオ" pitchFamily="50" charset="-128"/>
              </a:rPr>
              <a:t>５</a:t>
            </a:r>
            <a:endParaRPr lang="en-US" altLang="ja-JP" sz="1600" dirty="0">
              <a:solidFill>
                <a:srgbClr val="1C1C1C"/>
              </a:solidFill>
              <a:latin typeface="メイリオ" pitchFamily="50" charset="-128"/>
              <a:ea typeface="メイリオ" pitchFamily="50" charset="-128"/>
              <a:cs typeface="メイリオ" pitchFamily="50" charset="-128"/>
            </a:endParaRPr>
          </a:p>
          <a:p>
            <a:pPr algn="r">
              <a:lnSpc>
                <a:spcPts val="2300"/>
              </a:lnSpc>
            </a:pPr>
            <a:r>
              <a:rPr lang="ja-JP" altLang="en-US" sz="1600" dirty="0">
                <a:solidFill>
                  <a:srgbClr val="1C1C1C"/>
                </a:solidFill>
                <a:latin typeface="メイリオ" pitchFamily="50" charset="-128"/>
                <a:ea typeface="メイリオ" pitchFamily="50" charset="-128"/>
                <a:cs typeface="メイリオ" pitchFamily="50" charset="-128"/>
              </a:rPr>
              <a:t>６</a:t>
            </a:r>
            <a:endParaRPr lang="en-US" altLang="ja-JP" sz="1600" dirty="0">
              <a:solidFill>
                <a:srgbClr val="1C1C1C"/>
              </a:solidFill>
              <a:latin typeface="メイリオ" pitchFamily="50" charset="-128"/>
              <a:ea typeface="メイリオ" pitchFamily="50" charset="-128"/>
              <a:cs typeface="メイリオ" pitchFamily="50" charset="-128"/>
            </a:endParaRPr>
          </a:p>
          <a:p>
            <a:pPr algn="r">
              <a:lnSpc>
                <a:spcPts val="2300"/>
              </a:lnSpc>
            </a:pPr>
            <a:r>
              <a:rPr lang="en-US" altLang="ja-JP" sz="1600" dirty="0">
                <a:solidFill>
                  <a:srgbClr val="1C1C1C"/>
                </a:solidFill>
                <a:latin typeface="メイリオ" pitchFamily="50" charset="-128"/>
                <a:ea typeface="メイリオ" pitchFamily="50" charset="-128"/>
                <a:cs typeface="メイリオ" pitchFamily="50" charset="-128"/>
              </a:rPr>
              <a:t>10</a:t>
            </a:r>
          </a:p>
          <a:p>
            <a:pPr algn="r">
              <a:lnSpc>
                <a:spcPts val="2300"/>
              </a:lnSpc>
            </a:pPr>
            <a:r>
              <a:rPr lang="en-US" altLang="ja-JP" sz="1600" dirty="0">
                <a:solidFill>
                  <a:srgbClr val="1C1C1C"/>
                </a:solidFill>
                <a:latin typeface="メイリオ" pitchFamily="50" charset="-128"/>
                <a:ea typeface="メイリオ" pitchFamily="50" charset="-128"/>
                <a:cs typeface="メイリオ" pitchFamily="50" charset="-128"/>
              </a:rPr>
              <a:t>11</a:t>
            </a:r>
          </a:p>
          <a:p>
            <a:pPr algn="r">
              <a:lnSpc>
                <a:spcPts val="2300"/>
              </a:lnSpc>
            </a:pPr>
            <a:r>
              <a:rPr lang="en-US" altLang="ja-JP" sz="1600" dirty="0" smtClean="0">
                <a:solidFill>
                  <a:srgbClr val="1C1C1C"/>
                </a:solidFill>
                <a:latin typeface="メイリオ" pitchFamily="50" charset="-128"/>
                <a:ea typeface="メイリオ" pitchFamily="50" charset="-128"/>
                <a:cs typeface="メイリオ" pitchFamily="50" charset="-128"/>
              </a:rPr>
              <a:t>13</a:t>
            </a:r>
            <a:endParaRPr lang="en-US" altLang="ja-JP" sz="1600" dirty="0">
              <a:solidFill>
                <a:srgbClr val="1C1C1C"/>
              </a:solidFill>
              <a:latin typeface="メイリオ" pitchFamily="50" charset="-128"/>
              <a:ea typeface="メイリオ" pitchFamily="50" charset="-128"/>
              <a:cs typeface="メイリオ" pitchFamily="50" charset="-128"/>
            </a:endParaRPr>
          </a:p>
          <a:p>
            <a:pPr algn="r">
              <a:lnSpc>
                <a:spcPts val="2300"/>
              </a:lnSpc>
            </a:pPr>
            <a:r>
              <a:rPr lang="en-US" altLang="ja-JP" sz="1600" dirty="0" smtClean="0">
                <a:solidFill>
                  <a:srgbClr val="1C1C1C"/>
                </a:solidFill>
                <a:latin typeface="メイリオ" pitchFamily="50" charset="-128"/>
                <a:ea typeface="メイリオ" pitchFamily="50" charset="-128"/>
                <a:cs typeface="メイリオ" pitchFamily="50" charset="-128"/>
              </a:rPr>
              <a:t>17</a:t>
            </a:r>
            <a:endParaRPr lang="en-US" altLang="ja-JP" sz="1600" dirty="0">
              <a:solidFill>
                <a:srgbClr val="1C1C1C"/>
              </a:solidFill>
              <a:latin typeface="メイリオ" pitchFamily="50" charset="-128"/>
              <a:ea typeface="メイリオ" pitchFamily="50" charset="-128"/>
              <a:cs typeface="メイリオ" pitchFamily="50" charset="-128"/>
            </a:endParaRPr>
          </a:p>
          <a:p>
            <a:pPr algn="r">
              <a:lnSpc>
                <a:spcPts val="2300"/>
              </a:lnSpc>
            </a:pPr>
            <a:endParaRPr lang="en-US" altLang="ja-JP" sz="1600" dirty="0">
              <a:solidFill>
                <a:srgbClr val="1C1C1C"/>
              </a:solidFill>
              <a:latin typeface="メイリオ" pitchFamily="50" charset="-128"/>
              <a:ea typeface="メイリオ" pitchFamily="50" charset="-128"/>
              <a:cs typeface="メイリオ" pitchFamily="50" charset="-128"/>
            </a:endParaRPr>
          </a:p>
          <a:p>
            <a:pPr algn="r">
              <a:lnSpc>
                <a:spcPts val="2300"/>
              </a:lnSpc>
            </a:pPr>
            <a:r>
              <a:rPr lang="en-US" altLang="ja-JP" sz="1600" smtClean="0">
                <a:solidFill>
                  <a:srgbClr val="1C1C1C"/>
                </a:solidFill>
                <a:latin typeface="メイリオ" pitchFamily="50" charset="-128"/>
                <a:ea typeface="メイリオ" pitchFamily="50" charset="-128"/>
                <a:cs typeface="メイリオ" pitchFamily="50" charset="-128"/>
              </a:rPr>
              <a:t>23</a:t>
            </a:r>
            <a:endParaRPr lang="en-US" altLang="ja-JP" sz="1600" dirty="0">
              <a:solidFill>
                <a:srgbClr val="1C1C1C"/>
              </a:solidFill>
              <a:latin typeface="メイリオ" pitchFamily="50" charset="-128"/>
              <a:ea typeface="メイリオ" pitchFamily="50" charset="-128"/>
              <a:cs typeface="メイリオ" pitchFamily="50" charset="-128"/>
            </a:endParaRPr>
          </a:p>
        </p:txBody>
      </p:sp>
      <p:sp>
        <p:nvSpPr>
          <p:cNvPr id="10" name="テキスト ボックス 9">
            <a:extLst>
              <a:ext uri="{FF2B5EF4-FFF2-40B4-BE49-F238E27FC236}">
                <a16:creationId xmlns:a16="http://schemas.microsoft.com/office/drawing/2014/main" id="{33116D29-C18F-4136-A267-FED8EF11AB9C}"/>
              </a:ext>
            </a:extLst>
          </p:cNvPr>
          <p:cNvSpPr txBox="1"/>
          <p:nvPr/>
        </p:nvSpPr>
        <p:spPr>
          <a:xfrm>
            <a:off x="1712204" y="2498434"/>
            <a:ext cx="4970416" cy="369332"/>
          </a:xfrm>
          <a:prstGeom prst="rect">
            <a:avLst/>
          </a:prstGeom>
          <a:noFill/>
        </p:spPr>
        <p:txBody>
          <a:bodyPr wrap="square">
            <a:spAutoFit/>
          </a:bodyPr>
          <a:lstStyle/>
          <a:p>
            <a:r>
              <a:rPr lang="ja-JP" altLang="en-US" b="1" dirty="0">
                <a:solidFill>
                  <a:srgbClr val="1C1C1C"/>
                </a:solidFill>
                <a:latin typeface="メイリオ" pitchFamily="50" charset="-128"/>
                <a:ea typeface="メイリオ" pitchFamily="50" charset="-128"/>
                <a:cs typeface="メイリオ" pitchFamily="50" charset="-128"/>
              </a:rPr>
              <a:t>≪目次≫</a:t>
            </a:r>
            <a:endParaRPr lang="en-US" altLang="ja-JP" sz="1600" b="1" dirty="0">
              <a:solidFill>
                <a:srgbClr val="1C1C1C"/>
              </a:solidFill>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8460871" y="179511"/>
            <a:ext cx="844796" cy="367142"/>
          </a:xfrm>
          <a:prstGeom prst="rect">
            <a:avLst/>
          </a:prstGeom>
          <a:noFill/>
          <a:ln>
            <a:solidFill>
              <a:schemeClr val="tx1"/>
            </a:solidFill>
          </a:ln>
        </p:spPr>
        <p:txBody>
          <a:bodyPr wrap="square" rtlCol="0" anchor="ctr">
            <a:spAutoFit/>
          </a:bodyPr>
          <a:lstStyle/>
          <a:p>
            <a:pPr algn="ctr"/>
            <a:r>
              <a:rPr kumimoji="1" lang="ja-JP" altLang="en-US" dirty="0" smtClean="0">
                <a:latin typeface="メイリオ" panose="020B0604030504040204" pitchFamily="50" charset="-128"/>
                <a:ea typeface="メイリオ" panose="020B0604030504040204" pitchFamily="50" charset="-128"/>
              </a:rPr>
              <a:t>資料</a:t>
            </a:r>
            <a:endParaRPr kumimoji="1" lang="ja-JP" altLang="en-US" dirty="0">
              <a:latin typeface="メイリオ" panose="020B0604030504040204" pitchFamily="50" charset="-128"/>
              <a:ea typeface="メイリオ" panose="020B0604030504040204"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272480" y="183353"/>
            <a:ext cx="2845651"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５　概算整備費と使用料</a:t>
            </a:r>
            <a:endParaRPr lang="en-US" altLang="ja-JP" sz="2000" dirty="0">
              <a:solidFill>
                <a:schemeClr val="tx1"/>
              </a:solidFill>
            </a:endParaRPr>
          </a:p>
        </p:txBody>
      </p:sp>
      <p:sp>
        <p:nvSpPr>
          <p:cNvPr id="69" name="スライド番号プレースホルダー 5">
            <a:extLst>
              <a:ext uri="{FF2B5EF4-FFF2-40B4-BE49-F238E27FC236}">
                <a16:creationId xmlns:a16="http://schemas.microsoft.com/office/drawing/2014/main" id="{44F5B119-C0F1-44CC-8AE6-FE261704FE39}"/>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10</a:t>
            </a:fld>
            <a:endParaRPr kumimoji="1" lang="ja-JP" altLang="en-US" sz="1600" dirty="0"/>
          </a:p>
        </p:txBody>
      </p:sp>
      <p:sp>
        <p:nvSpPr>
          <p:cNvPr id="22" name="正方形/長方形 21">
            <a:extLst>
              <a:ext uri="{FF2B5EF4-FFF2-40B4-BE49-F238E27FC236}">
                <a16:creationId xmlns:a16="http://schemas.microsoft.com/office/drawing/2014/main" id="{FEDEBBE3-C383-4E8C-95DA-731E2DA3E254}"/>
              </a:ext>
            </a:extLst>
          </p:cNvPr>
          <p:cNvSpPr/>
          <p:nvPr/>
        </p:nvSpPr>
        <p:spPr>
          <a:xfrm>
            <a:off x="272480" y="880008"/>
            <a:ext cx="9289032" cy="1538883"/>
          </a:xfrm>
          <a:prstGeom prst="rect">
            <a:avLst/>
          </a:prstGeom>
          <a:ln w="15875">
            <a:solidFill>
              <a:schemeClr val="accent1"/>
            </a:solidFill>
            <a:prstDash val="sysDash"/>
          </a:ln>
        </p:spPr>
        <p:txBody>
          <a:bodyPr wrap="square">
            <a:spAutoFit/>
          </a:bodyPr>
          <a:lstStyle/>
          <a:p>
            <a:pPr marL="92075">
              <a:spcAft>
                <a:spcPts val="600"/>
              </a:spcAft>
            </a:pP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marL="377825" indent="-285750">
              <a:spcAft>
                <a:spcPts val="600"/>
              </a:spcAft>
              <a:buFont typeface="Wingdings" panose="05000000000000000000" pitchFamily="2" charset="2"/>
              <a:buChar char="n"/>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現市場施設の使用実態を踏まえた積算</a:t>
            </a: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現在の使用実態に即した床面積と同規模に設定し、他市場事例や現地調査を踏まえた施設種別ごとの事業費を積算する。</a:t>
            </a:r>
            <a:endParaRPr lang="en-US" altLang="ja-JP" sz="1200" dirty="0">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全国的には売場の低温化設備や冷蔵設備、駐車場、加工・物流施設等を市場関係者が独自に整備する事例が見受けられるため、　それらの一部を市場関係者が整備する</a:t>
            </a:r>
            <a:r>
              <a:rPr lang="ja-JP" altLang="en-US" sz="1200" dirty="0" smtClean="0">
                <a:latin typeface="メイリオ" panose="020B0604030504040204" pitchFamily="50" charset="-128"/>
                <a:ea typeface="メイリオ" panose="020B0604030504040204" pitchFamily="50" charset="-128"/>
              </a:rPr>
              <a:t>場合（</a:t>
            </a: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）と</a:t>
            </a:r>
            <a:r>
              <a:rPr lang="ja-JP" altLang="en-US" sz="1200" dirty="0">
                <a:latin typeface="メイリオ" panose="020B0604030504040204" pitchFamily="50" charset="-128"/>
                <a:ea typeface="メイリオ" panose="020B0604030504040204" pitchFamily="50" charset="-128"/>
              </a:rPr>
              <a:t>比較する。</a:t>
            </a: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再整備に際しては、農林水産省「強い農業づくり総合支援交付金」の活用を予定している。　　</a:t>
            </a:r>
          </a:p>
        </p:txBody>
      </p:sp>
      <p:sp>
        <p:nvSpPr>
          <p:cNvPr id="23" name="角丸四角形 1">
            <a:extLst>
              <a:ext uri="{FF2B5EF4-FFF2-40B4-BE49-F238E27FC236}">
                <a16:creationId xmlns:a16="http://schemas.microsoft.com/office/drawing/2014/main" id="{2D027C03-7997-4A45-85D5-2CB3F21416D2}"/>
              </a:ext>
            </a:extLst>
          </p:cNvPr>
          <p:cNvSpPr/>
          <p:nvPr/>
        </p:nvSpPr>
        <p:spPr>
          <a:xfrm>
            <a:off x="416496" y="698122"/>
            <a:ext cx="1368152" cy="363773"/>
          </a:xfrm>
          <a:prstGeom prst="roundRect">
            <a:avLst/>
          </a:prstGeom>
          <a:solidFill>
            <a:schemeClr val="accent5">
              <a:lumMod val="40000"/>
              <a:lumOff val="60000"/>
            </a:schemeClr>
          </a:solidFill>
          <a:ln w="2222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b"/>
          <a:lstStyle/>
          <a:p>
            <a:pPr algn="ctr"/>
            <a:r>
              <a:rPr kumimoji="1" lang="ja-JP" altLang="en-US" sz="1400" b="1" dirty="0">
                <a:latin typeface="メイリオ" panose="020B0604030504040204" pitchFamily="50" charset="-128"/>
                <a:ea typeface="メイリオ" panose="020B0604030504040204" pitchFamily="50" charset="-128"/>
              </a:rPr>
              <a:t>概算整備費</a:t>
            </a:r>
          </a:p>
        </p:txBody>
      </p:sp>
      <p:graphicFrame>
        <p:nvGraphicFramePr>
          <p:cNvPr id="19" name="表 2">
            <a:extLst>
              <a:ext uri="{FF2B5EF4-FFF2-40B4-BE49-F238E27FC236}">
                <a16:creationId xmlns:a16="http://schemas.microsoft.com/office/drawing/2014/main" id="{AB2BF3D4-1693-4E61-81FE-7DDB0B15B145}"/>
              </a:ext>
            </a:extLst>
          </p:cNvPr>
          <p:cNvGraphicFramePr>
            <a:graphicFrameLocks noGrp="1"/>
          </p:cNvGraphicFramePr>
          <p:nvPr>
            <p:extLst>
              <p:ext uri="{D42A27DB-BD31-4B8C-83A1-F6EECF244321}">
                <p14:modId xmlns:p14="http://schemas.microsoft.com/office/powerpoint/2010/main" val="1077655081"/>
              </p:ext>
            </p:extLst>
          </p:nvPr>
        </p:nvGraphicFramePr>
        <p:xfrm>
          <a:off x="452500" y="2603490"/>
          <a:ext cx="8928991" cy="859626"/>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920508359"/>
                    </a:ext>
                  </a:extLst>
                </a:gridCol>
                <a:gridCol w="2736304">
                  <a:extLst>
                    <a:ext uri="{9D8B030D-6E8A-4147-A177-3AD203B41FA5}">
                      <a16:colId xmlns:a16="http://schemas.microsoft.com/office/drawing/2014/main" val="2136274138"/>
                    </a:ext>
                  </a:extLst>
                </a:gridCol>
                <a:gridCol w="1632181">
                  <a:extLst>
                    <a:ext uri="{9D8B030D-6E8A-4147-A177-3AD203B41FA5}">
                      <a16:colId xmlns:a16="http://schemas.microsoft.com/office/drawing/2014/main" val="2337878532"/>
                    </a:ext>
                  </a:extLst>
                </a:gridCol>
                <a:gridCol w="1632181">
                  <a:extLst>
                    <a:ext uri="{9D8B030D-6E8A-4147-A177-3AD203B41FA5}">
                      <a16:colId xmlns:a16="http://schemas.microsoft.com/office/drawing/2014/main" val="2692864006"/>
                    </a:ext>
                  </a:extLst>
                </a:gridCol>
                <a:gridCol w="1632181">
                  <a:extLst>
                    <a:ext uri="{9D8B030D-6E8A-4147-A177-3AD203B41FA5}">
                      <a16:colId xmlns:a16="http://schemas.microsoft.com/office/drawing/2014/main" val="3377494127"/>
                    </a:ext>
                  </a:extLst>
                </a:gridCol>
              </a:tblGrid>
              <a:tr h="286542">
                <a:tc rowSpan="2" gridSpan="2">
                  <a:txBody>
                    <a:bodyPr/>
                    <a:lstStyle/>
                    <a:p>
                      <a:pPr algn="ctr"/>
                      <a:r>
                        <a:rPr kumimoji="1" lang="ja-JP" altLang="en-US" sz="1100" dirty="0">
                          <a:latin typeface="メイリオ" panose="020B0604030504040204" pitchFamily="50" charset="-128"/>
                          <a:ea typeface="メイリオ" panose="020B0604030504040204" pitchFamily="50" charset="-128"/>
                        </a:rPr>
                        <a:t>項目</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rowSpan="2" hMerge="1">
                  <a:txBody>
                    <a:bodyPr/>
                    <a:lstStyle/>
                    <a:p>
                      <a:pPr algn="ctr"/>
                      <a:endParaRPr kumimoji="1" lang="ja-JP" altLang="en-US" sz="1100" dirty="0">
                        <a:latin typeface="メイリオ" panose="020B0604030504040204" pitchFamily="50" charset="-128"/>
                        <a:ea typeface="メイリオ" panose="020B0604030504040204"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gridSpan="3">
                  <a:txBody>
                    <a:bodyPr/>
                    <a:lstStyle/>
                    <a:p>
                      <a:pPr algn="ctr"/>
                      <a:r>
                        <a:rPr kumimoji="1" lang="ja-JP" altLang="en-US" sz="1100" dirty="0">
                          <a:latin typeface="メイリオ" panose="020B0604030504040204" pitchFamily="50" charset="-128"/>
                          <a:ea typeface="メイリオ" panose="020B0604030504040204" pitchFamily="50" charset="-128"/>
                        </a:rPr>
                        <a:t>費用（税込）・規模 等</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B w="6350" cap="flat" cmpd="sng" algn="ctr">
                      <a:solidFill>
                        <a:schemeClr val="bg1"/>
                      </a:solidFill>
                      <a:prstDash val="sysDash"/>
                      <a:round/>
                      <a:headEnd type="none" w="med" len="med"/>
                      <a:tailEnd type="none" w="med" len="med"/>
                    </a:lnB>
                  </a:tcPr>
                </a:tc>
                <a:tc hMerge="1">
                  <a:txBody>
                    <a:bodyPr/>
                    <a:lstStyle/>
                    <a:p>
                      <a:endParaRPr kumimoji="1" lang="ja-JP" altLang="en-US" sz="1100" dirty="0">
                        <a:latin typeface="メイリオ" panose="020B0604030504040204" pitchFamily="50" charset="-128"/>
                        <a:ea typeface="メイリオ" panose="020B0604030504040204" pitchFamily="50" charset="-128"/>
                      </a:endParaRPr>
                    </a:p>
                  </a:txBody>
                  <a:tcPr anchor="ctr">
                    <a:lnB w="6350" cap="flat" cmpd="sng" algn="ctr">
                      <a:solidFill>
                        <a:schemeClr val="bg1"/>
                      </a:solidFill>
                      <a:prstDash val="sysDash"/>
                      <a:round/>
                      <a:headEnd type="none" w="med" len="med"/>
                      <a:tailEnd type="none" w="med" len="med"/>
                    </a:lnB>
                  </a:tcPr>
                </a:tc>
                <a:extLst>
                  <a:ext uri="{0D108BD9-81ED-4DB2-BD59-A6C34878D82A}">
                    <a16:rowId xmlns:a16="http://schemas.microsoft.com/office/drawing/2014/main" val="2865442865"/>
                  </a:ext>
                </a:extLst>
              </a:tr>
              <a:tr h="286542">
                <a:tc gridSpan="2" vMerge="1">
                  <a:txBody>
                    <a:bodyPr/>
                    <a:lstStyle/>
                    <a:p>
                      <a:endParaRPr kumimoji="1" lang="ja-JP" altLang="en-US"/>
                    </a:p>
                  </a:txBody>
                  <a:tcPr/>
                </a:tc>
                <a:tc hMerge="1" vMerge="1">
                  <a:txBody>
                    <a:bodyPr/>
                    <a:lstStyle/>
                    <a:p>
                      <a:endParaRPr kumimoji="1" lang="ja-JP" altLang="en-US"/>
                    </a:p>
                  </a:txBody>
                  <a:tcPr/>
                </a:tc>
                <a:tc>
                  <a:txBody>
                    <a:bodyPr/>
                    <a:lstStyle/>
                    <a:p>
                      <a:pPr algn="ctr"/>
                      <a:r>
                        <a:rPr kumimoji="1" lang="ja-JP" altLang="en-US" sz="1100" dirty="0">
                          <a:solidFill>
                            <a:schemeClr val="bg1"/>
                          </a:solidFill>
                          <a:latin typeface="メイリオ" panose="020B0604030504040204" pitchFamily="50" charset="-128"/>
                          <a:ea typeface="メイリオ" panose="020B0604030504040204" pitchFamily="50" charset="-128"/>
                        </a:rPr>
                        <a:t>府整備</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ctr"/>
                      <a:r>
                        <a:rPr kumimoji="1" lang="ja-JP" altLang="en-US" sz="1100" dirty="0" smtClean="0">
                          <a:solidFill>
                            <a:schemeClr val="bg1"/>
                          </a:solidFill>
                          <a:latin typeface="メイリオ" panose="020B0604030504040204" pitchFamily="50" charset="-128"/>
                          <a:ea typeface="メイリオ" panose="020B0604030504040204" pitchFamily="50" charset="-128"/>
                        </a:rPr>
                        <a:t>（</a:t>
                      </a:r>
                      <a:r>
                        <a:rPr kumimoji="1" lang="en-US" altLang="ja-JP" sz="1100" dirty="0" smtClean="0">
                          <a:solidFill>
                            <a:schemeClr val="bg1"/>
                          </a:solidFill>
                          <a:latin typeface="メイリオ" panose="020B0604030504040204" pitchFamily="50" charset="-128"/>
                          <a:ea typeface="メイリオ" panose="020B0604030504040204" pitchFamily="50" charset="-128"/>
                        </a:rPr>
                        <a:t>※</a:t>
                      </a:r>
                      <a:r>
                        <a:rPr kumimoji="1" lang="ja-JP" altLang="en-US" sz="1100" dirty="0" smtClean="0">
                          <a:solidFill>
                            <a:schemeClr val="bg1"/>
                          </a:solidFill>
                          <a:latin typeface="メイリオ" panose="020B0604030504040204" pitchFamily="50" charset="-128"/>
                          <a:ea typeface="メイリオ" panose="020B0604030504040204" pitchFamily="50" charset="-128"/>
                        </a:rPr>
                        <a:t>）一部事</a:t>
                      </a:r>
                      <a:r>
                        <a:rPr kumimoji="1" lang="ja-JP" altLang="en-US" sz="1100" dirty="0">
                          <a:solidFill>
                            <a:schemeClr val="bg1"/>
                          </a:solidFill>
                          <a:latin typeface="メイリオ" panose="020B0604030504040204" pitchFamily="50" charset="-128"/>
                          <a:ea typeface="メイリオ" panose="020B0604030504040204" pitchFamily="50" charset="-128"/>
                        </a:rPr>
                        <a:t>業者整備</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algn="ctr"/>
                      <a:r>
                        <a:rPr kumimoji="1" lang="ja-JP" altLang="en-US" sz="1100" dirty="0">
                          <a:solidFill>
                            <a:schemeClr val="bg1"/>
                          </a:solidFill>
                          <a:latin typeface="メイリオ" panose="020B0604030504040204" pitchFamily="50" charset="-128"/>
                          <a:ea typeface="メイリオ" panose="020B0604030504040204" pitchFamily="50" charset="-128"/>
                        </a:rPr>
                        <a:t>差分</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89589019"/>
                  </a:ext>
                </a:extLst>
              </a:tr>
              <a:tr h="286542">
                <a:tc>
                  <a:txBody>
                    <a:bodyPr/>
                    <a:lstStyle/>
                    <a:p>
                      <a:r>
                        <a:rPr kumimoji="1" lang="ja-JP" altLang="en-US" sz="1200" dirty="0">
                          <a:latin typeface="メイリオ" panose="020B0604030504040204" pitchFamily="50" charset="-128"/>
                          <a:ea typeface="メイリオ" panose="020B0604030504040204" pitchFamily="50" charset="-128"/>
                        </a:rPr>
                        <a:t>概算整備費</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r>
                        <a:rPr kumimoji="1" lang="ja-JP" altLang="en-US" sz="1200" dirty="0">
                          <a:latin typeface="メイリオ" panose="020B0604030504040204" pitchFamily="50" charset="-128"/>
                          <a:ea typeface="メイリオ" panose="020B0604030504040204" pitchFamily="50" charset="-128"/>
                        </a:rPr>
                        <a:t>新築工事・解体工事・調査設計等</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a:r>
                        <a:rPr kumimoji="1" lang="ja-JP" altLang="en-US" sz="1200" dirty="0" smtClean="0">
                          <a:latin typeface="メイリオ" panose="020B0604030504040204" pitchFamily="50" charset="-128"/>
                          <a:ea typeface="メイリオ" panose="020B0604030504040204" pitchFamily="50" charset="-128"/>
                        </a:rPr>
                        <a:t>約</a:t>
                      </a:r>
                      <a:r>
                        <a:rPr kumimoji="1" lang="en-US" altLang="ja-JP" sz="1200" dirty="0" smtClean="0">
                          <a:latin typeface="メイリオ" panose="020B0604030504040204" pitchFamily="50" charset="-128"/>
                          <a:ea typeface="メイリオ" panose="020B0604030504040204" pitchFamily="50" charset="-128"/>
                        </a:rPr>
                        <a:t>700</a:t>
                      </a:r>
                      <a:r>
                        <a:rPr kumimoji="1" lang="ja-JP" altLang="en-US" sz="1200" dirty="0" smtClean="0">
                          <a:latin typeface="メイリオ" panose="020B0604030504040204" pitchFamily="50" charset="-128"/>
                          <a:ea typeface="メイリオ" panose="020B0604030504040204" pitchFamily="50" charset="-128"/>
                        </a:rPr>
                        <a:t>億円</a:t>
                      </a:r>
                      <a:endParaRPr kumimoji="1" lang="ja-JP" altLang="en-US" sz="1200" dirty="0">
                        <a:latin typeface="メイリオ" panose="020B0604030504040204" pitchFamily="50" charset="-128"/>
                        <a:ea typeface="メイリオ" panose="020B0604030504040204" pitchFamily="50" charset="-128"/>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a:r>
                        <a:rPr kumimoji="1" lang="ja-JP" altLang="en-US" sz="1200" dirty="0" smtClean="0">
                          <a:latin typeface="メイリオ" panose="020B0604030504040204" pitchFamily="50" charset="-128"/>
                          <a:ea typeface="メイリオ" panose="020B0604030504040204" pitchFamily="50" charset="-128"/>
                        </a:rPr>
                        <a:t>約</a:t>
                      </a:r>
                      <a:r>
                        <a:rPr kumimoji="1" lang="en-US" altLang="ja-JP" sz="1200" dirty="0" smtClean="0">
                          <a:latin typeface="メイリオ" panose="020B0604030504040204" pitchFamily="50" charset="-128"/>
                          <a:ea typeface="メイリオ" panose="020B0604030504040204" pitchFamily="50" charset="-128"/>
                        </a:rPr>
                        <a:t>660</a:t>
                      </a:r>
                      <a:r>
                        <a:rPr kumimoji="1" lang="ja-JP" altLang="en-US" sz="1200" dirty="0" smtClean="0">
                          <a:latin typeface="メイリオ" panose="020B0604030504040204" pitchFamily="50" charset="-128"/>
                          <a:ea typeface="メイリオ" panose="020B0604030504040204" pitchFamily="50" charset="-128"/>
                        </a:rPr>
                        <a:t>億円</a:t>
                      </a:r>
                      <a:endParaRPr kumimoji="1" lang="ja-JP" altLang="en-US" sz="1200" dirty="0">
                        <a:latin typeface="メイリオ" panose="020B0604030504040204" pitchFamily="50" charset="-128"/>
                        <a:ea typeface="メイリオ" panose="020B0604030504040204" pitchFamily="50" charset="-128"/>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a:r>
                        <a:rPr kumimoji="1" lang="ja-JP" altLang="en-US" sz="1200" dirty="0" smtClean="0">
                          <a:latin typeface="メイリオ" panose="020B0604030504040204" pitchFamily="50" charset="-128"/>
                          <a:ea typeface="メイリオ" panose="020B0604030504040204" pitchFamily="50" charset="-128"/>
                        </a:rPr>
                        <a:t>約</a:t>
                      </a:r>
                      <a:r>
                        <a:rPr kumimoji="1" lang="en-US" altLang="ja-JP" sz="1200" dirty="0" smtClean="0">
                          <a:latin typeface="メイリオ" panose="020B0604030504040204" pitchFamily="50" charset="-128"/>
                          <a:ea typeface="メイリオ" panose="020B0604030504040204" pitchFamily="50" charset="-128"/>
                        </a:rPr>
                        <a:t>40</a:t>
                      </a:r>
                      <a:r>
                        <a:rPr kumimoji="1" lang="ja-JP" altLang="en-US" sz="1200" dirty="0" smtClean="0">
                          <a:latin typeface="メイリオ" panose="020B0604030504040204" pitchFamily="50" charset="-128"/>
                          <a:ea typeface="メイリオ" panose="020B0604030504040204" pitchFamily="50" charset="-128"/>
                        </a:rPr>
                        <a:t>億円</a:t>
                      </a:r>
                      <a:endParaRPr kumimoji="1" lang="ja-JP" altLang="en-US" sz="1200" dirty="0">
                        <a:latin typeface="メイリオ" panose="020B0604030504040204" pitchFamily="50" charset="-128"/>
                        <a:ea typeface="メイリオ" panose="020B0604030504040204" pitchFamily="50" charset="-128"/>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0571528"/>
                  </a:ext>
                </a:extLst>
              </a:tr>
            </a:tbl>
          </a:graphicData>
        </a:graphic>
      </p:graphicFrame>
      <p:sp>
        <p:nvSpPr>
          <p:cNvPr id="20" name="テキスト ボックス 19">
            <a:extLst>
              <a:ext uri="{FF2B5EF4-FFF2-40B4-BE49-F238E27FC236}">
                <a16:creationId xmlns:a16="http://schemas.microsoft.com/office/drawing/2014/main" id="{C329EDFA-8475-9621-C54A-C5E2D5C55E06}"/>
              </a:ext>
            </a:extLst>
          </p:cNvPr>
          <p:cNvSpPr txBox="1"/>
          <p:nvPr/>
        </p:nvSpPr>
        <p:spPr>
          <a:xfrm>
            <a:off x="452500" y="3463116"/>
            <a:ext cx="5364596" cy="253916"/>
          </a:xfrm>
          <a:prstGeom prst="rect">
            <a:avLst/>
          </a:prstGeom>
          <a:noFill/>
        </p:spPr>
        <p:txBody>
          <a:bodyPr wrap="square" rtlCol="0">
            <a:spAutoFit/>
          </a:bodyPr>
          <a:lstStyle/>
          <a:p>
            <a:r>
              <a:rPr lang="ja-JP" altLang="en-US" sz="1050" dirty="0" smtClean="0">
                <a:latin typeface="メイリオ" panose="020B0604030504040204" pitchFamily="50" charset="-128"/>
                <a:ea typeface="メイリオ" panose="020B0604030504040204" pitchFamily="50" charset="-128"/>
              </a:rPr>
              <a:t>（注）</a:t>
            </a:r>
            <a:r>
              <a:rPr kumimoji="1" lang="ja-JP" altLang="en-US" sz="1050" dirty="0" smtClean="0">
                <a:latin typeface="メイリオ" panose="020B0604030504040204" pitchFamily="50" charset="-128"/>
                <a:ea typeface="メイリオ" panose="020B0604030504040204" pitchFamily="50" charset="-128"/>
              </a:rPr>
              <a:t>規模</a:t>
            </a:r>
            <a:r>
              <a:rPr kumimoji="1" lang="ja-JP" altLang="en-US" sz="1050" dirty="0">
                <a:latin typeface="メイリオ" panose="020B0604030504040204" pitchFamily="50" charset="-128"/>
                <a:ea typeface="メイリオ" panose="020B0604030504040204" pitchFamily="50" charset="-128"/>
              </a:rPr>
              <a:t>に基づく概算金額であり、今後の検討内容により変動する可能性がある。</a:t>
            </a:r>
          </a:p>
        </p:txBody>
      </p:sp>
      <p:sp>
        <p:nvSpPr>
          <p:cNvPr id="24" name="正方形/長方形 23">
            <a:extLst>
              <a:ext uri="{FF2B5EF4-FFF2-40B4-BE49-F238E27FC236}">
                <a16:creationId xmlns:a16="http://schemas.microsoft.com/office/drawing/2014/main" id="{19ECE2DB-5C60-4C1E-8792-BA01C42FB143}"/>
              </a:ext>
            </a:extLst>
          </p:cNvPr>
          <p:cNvSpPr/>
          <p:nvPr/>
        </p:nvSpPr>
        <p:spPr>
          <a:xfrm>
            <a:off x="272480" y="4087537"/>
            <a:ext cx="9289032" cy="1888585"/>
          </a:xfrm>
          <a:prstGeom prst="rect">
            <a:avLst/>
          </a:prstGeom>
          <a:ln w="15875">
            <a:solidFill>
              <a:schemeClr val="accent1"/>
            </a:solidFill>
            <a:prstDash val="sysDash"/>
          </a:ln>
        </p:spPr>
        <p:txBody>
          <a:bodyPr wrap="square" lIns="72000" tIns="36000" rIns="72000" bIns="36000">
            <a:spAutoFit/>
          </a:bodyPr>
          <a:lstStyle/>
          <a:p>
            <a:pPr marL="92075">
              <a:spcAft>
                <a:spcPts val="600"/>
              </a:spcAft>
            </a:pP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marL="377825" indent="-285750">
              <a:spcAft>
                <a:spcPts val="600"/>
              </a:spcAft>
              <a:buFont typeface="Wingdings" panose="05000000000000000000" pitchFamily="2" charset="2"/>
              <a:buChar char="n"/>
            </a:pPr>
            <a:r>
              <a:rPr lang="ja-JP" altLang="en-US" sz="1400" b="1" dirty="0">
                <a:latin typeface="メイリオ" panose="020B0604030504040204" pitchFamily="50" charset="-128"/>
                <a:ea typeface="メイリオ" panose="020B0604030504040204" pitchFamily="50" charset="-128"/>
              </a:rPr>
              <a:t>再整備後の使用料の現行比倍率</a:t>
            </a:r>
            <a:endParaRPr lang="en-US" altLang="ja-JP" sz="1400" b="1" dirty="0">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市場施設の再整備後の投資回収・運営収支シミュレーションの結果、整備費や市場管理費等をまかなうために必要となる再整備後の使用料総額は、現行の使用料総額の約</a:t>
            </a:r>
            <a:r>
              <a:rPr lang="en-US" altLang="ja-JP" sz="1200" dirty="0">
                <a:latin typeface="メイリオ" panose="020B0604030504040204" pitchFamily="50" charset="-128"/>
                <a:ea typeface="メイリオ" panose="020B0604030504040204" pitchFamily="50" charset="-128"/>
              </a:rPr>
              <a:t>1.4</a:t>
            </a:r>
            <a:r>
              <a:rPr lang="ja-JP" altLang="en-US" sz="1200" dirty="0">
                <a:latin typeface="メイリオ" panose="020B0604030504040204" pitchFamily="50" charset="-128"/>
                <a:ea typeface="メイリオ" panose="020B0604030504040204" pitchFamily="50" charset="-128"/>
              </a:rPr>
              <a:t>倍～</a:t>
            </a:r>
            <a:r>
              <a:rPr lang="en-US" altLang="ja-JP" sz="1200" dirty="0">
                <a:latin typeface="メイリオ" panose="020B0604030504040204" pitchFamily="50" charset="-128"/>
                <a:ea typeface="メイリオ" panose="020B0604030504040204" pitchFamily="50" charset="-128"/>
              </a:rPr>
              <a:t>1.5</a:t>
            </a:r>
            <a:r>
              <a:rPr lang="ja-JP" altLang="en-US" sz="1200" dirty="0">
                <a:latin typeface="メイリオ" panose="020B0604030504040204" pitchFamily="50" charset="-128"/>
                <a:ea typeface="メイリオ" panose="020B0604030504040204" pitchFamily="50" charset="-128"/>
              </a:rPr>
              <a:t>倍程度になると試算される。</a:t>
            </a:r>
            <a:endParaRPr lang="en-US" altLang="ja-JP" sz="1200" dirty="0">
              <a:latin typeface="メイリオ" panose="020B0604030504040204" pitchFamily="50" charset="-128"/>
              <a:ea typeface="メイリオ" panose="020B0604030504040204" pitchFamily="50" charset="-128"/>
            </a:endParaRPr>
          </a:p>
          <a:p>
            <a:pPr marL="88900">
              <a:spcAft>
                <a:spcPts val="600"/>
              </a:spcAft>
            </a:pP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整備規模や整備内容・水準、整備主体、余剰地活用の状況等により、この倍率</a:t>
            </a:r>
            <a:r>
              <a:rPr lang="ja-JP" altLang="en-US" sz="1200" dirty="0" smtClean="0">
                <a:latin typeface="メイリオ" panose="020B0604030504040204" pitchFamily="50" charset="-128"/>
                <a:ea typeface="メイリオ" panose="020B0604030504040204" pitchFamily="50" charset="-128"/>
              </a:rPr>
              <a:t>は今後変動する。</a:t>
            </a:r>
            <a:endParaRPr lang="en-US" altLang="ja-JP" sz="1200" dirty="0">
              <a:latin typeface="メイリオ" panose="020B0604030504040204" pitchFamily="50" charset="-128"/>
              <a:ea typeface="メイリオ" panose="020B0604030504040204" pitchFamily="50" charset="-128"/>
            </a:endParaRPr>
          </a:p>
          <a:p>
            <a:pPr marL="92075">
              <a:lnSpc>
                <a:spcPct val="150000"/>
              </a:lnSpc>
            </a:pPr>
            <a:r>
              <a:rPr lang="ja-JP" altLang="en-US" sz="1200" dirty="0">
                <a:latin typeface="メイリオ" panose="020B0604030504040204" pitchFamily="50" charset="-128"/>
                <a:ea typeface="メイリオ" panose="020B0604030504040204" pitchFamily="50" charset="-128"/>
              </a:rPr>
              <a:t>　注１）投資回収・運営収支シミュレーションは、事業期間を市場施設の再整備完了後から</a:t>
            </a:r>
            <a:r>
              <a:rPr lang="en-US" altLang="ja-JP" sz="1200" dirty="0">
                <a:latin typeface="メイリオ" panose="020B0604030504040204" pitchFamily="50" charset="-128"/>
                <a:ea typeface="メイリオ" panose="020B0604030504040204" pitchFamily="50" charset="-128"/>
              </a:rPr>
              <a:t>50</a:t>
            </a:r>
            <a:r>
              <a:rPr lang="ja-JP" altLang="en-US" sz="1200" dirty="0">
                <a:latin typeface="メイリオ" panose="020B0604030504040204" pitchFamily="50" charset="-128"/>
                <a:ea typeface="メイリオ" panose="020B0604030504040204" pitchFamily="50" charset="-128"/>
              </a:rPr>
              <a:t>年間と想定している。</a:t>
            </a:r>
            <a:endParaRPr lang="en-US" altLang="ja-JP" sz="1200" dirty="0">
              <a:latin typeface="メイリオ" panose="020B0604030504040204" pitchFamily="50" charset="-128"/>
              <a:ea typeface="メイリオ" panose="020B0604030504040204" pitchFamily="50" charset="-128"/>
            </a:endParaRPr>
          </a:p>
          <a:p>
            <a:pPr marL="92075">
              <a:lnSpc>
                <a:spcPct val="150000"/>
              </a:lnSpc>
            </a:pPr>
            <a:r>
              <a:rPr lang="ja-JP" altLang="en-US" sz="1200" dirty="0">
                <a:latin typeface="メイリオ" panose="020B0604030504040204" pitchFamily="50" charset="-128"/>
                <a:ea typeface="メイリオ" panose="020B0604030504040204" pitchFamily="50" charset="-128"/>
              </a:rPr>
              <a:t>　注２）試算にあたっては、再整備に伴い生じる余剰地（約７万㎡）を民間活用用地として貸し付けた場合の収入を加味している。</a:t>
            </a:r>
            <a:endParaRPr lang="en-US" altLang="ja-JP" sz="1200" dirty="0">
              <a:latin typeface="メイリオ" panose="020B0604030504040204" pitchFamily="50" charset="-128"/>
              <a:ea typeface="メイリオ" panose="020B0604030504040204" pitchFamily="50" charset="-128"/>
            </a:endParaRPr>
          </a:p>
        </p:txBody>
      </p:sp>
      <p:sp>
        <p:nvSpPr>
          <p:cNvPr id="25" name="角丸四角形 1">
            <a:extLst>
              <a:ext uri="{FF2B5EF4-FFF2-40B4-BE49-F238E27FC236}">
                <a16:creationId xmlns:a16="http://schemas.microsoft.com/office/drawing/2014/main" id="{2D027C03-7997-4A45-85D5-2CB3F21416D2}"/>
              </a:ext>
            </a:extLst>
          </p:cNvPr>
          <p:cNvSpPr/>
          <p:nvPr/>
        </p:nvSpPr>
        <p:spPr>
          <a:xfrm>
            <a:off x="452500" y="3911193"/>
            <a:ext cx="1368152" cy="363773"/>
          </a:xfrm>
          <a:prstGeom prst="roundRect">
            <a:avLst/>
          </a:prstGeom>
          <a:solidFill>
            <a:schemeClr val="accent5">
              <a:lumMod val="40000"/>
              <a:lumOff val="60000"/>
            </a:schemeClr>
          </a:solidFill>
          <a:ln w="2222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b"/>
          <a:lstStyle/>
          <a:p>
            <a:pPr algn="ctr"/>
            <a:r>
              <a:rPr kumimoji="1" lang="ja-JP" altLang="en-US" sz="1400" b="1" dirty="0">
                <a:latin typeface="メイリオ" panose="020B0604030504040204" pitchFamily="50" charset="-128"/>
                <a:ea typeface="メイリオ" panose="020B0604030504040204" pitchFamily="50" charset="-128"/>
              </a:rPr>
              <a:t>使用料</a:t>
            </a:r>
          </a:p>
        </p:txBody>
      </p:sp>
    </p:spTree>
    <p:extLst>
      <p:ext uri="{BB962C8B-B14F-4D97-AF65-F5344CB8AC3E}">
        <p14:creationId xmlns:p14="http://schemas.microsoft.com/office/powerpoint/2010/main" val="3041906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272480" y="183353"/>
            <a:ext cx="6364243"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６　ローリング工事計画・整備スケジュール（１）整備手順</a:t>
            </a:r>
            <a:endParaRPr lang="en-US" altLang="ja-JP" sz="2000" dirty="0">
              <a:solidFill>
                <a:schemeClr val="tx1"/>
              </a:solidFill>
            </a:endParaRPr>
          </a:p>
        </p:txBody>
      </p:sp>
      <p:sp>
        <p:nvSpPr>
          <p:cNvPr id="69" name="スライド番号プレースホルダー 5">
            <a:extLst>
              <a:ext uri="{FF2B5EF4-FFF2-40B4-BE49-F238E27FC236}">
                <a16:creationId xmlns:a16="http://schemas.microsoft.com/office/drawing/2014/main" id="{44F5B119-C0F1-44CC-8AE6-FE261704FE39}"/>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11</a:t>
            </a:fld>
            <a:endParaRPr kumimoji="1" lang="ja-JP" altLang="en-US" sz="1600" dirty="0"/>
          </a:p>
        </p:txBody>
      </p:sp>
      <p:sp>
        <p:nvSpPr>
          <p:cNvPr id="21" name="正方形/長方形 20">
            <a:extLst>
              <a:ext uri="{FF2B5EF4-FFF2-40B4-BE49-F238E27FC236}">
                <a16:creationId xmlns:a16="http://schemas.microsoft.com/office/drawing/2014/main" id="{EEF43B1F-420D-4452-A419-4E39638CE15F}"/>
              </a:ext>
            </a:extLst>
          </p:cNvPr>
          <p:cNvSpPr/>
          <p:nvPr/>
        </p:nvSpPr>
        <p:spPr>
          <a:xfrm>
            <a:off x="271464" y="873361"/>
            <a:ext cx="9289032" cy="1908215"/>
          </a:xfrm>
          <a:prstGeom prst="rect">
            <a:avLst/>
          </a:prstGeom>
          <a:ln w="15875">
            <a:solidFill>
              <a:schemeClr val="accent1"/>
            </a:solidFill>
            <a:prstDash val="sysDash"/>
          </a:ln>
        </p:spPr>
        <p:txBody>
          <a:bodyPr wrap="square">
            <a:spAutoFit/>
          </a:bodyPr>
          <a:lstStyle/>
          <a:p>
            <a:pPr marL="268288" indent="-176213">
              <a:spcAft>
                <a:spcPts val="600"/>
              </a:spcAft>
              <a:buFont typeface="Wingdings" panose="05000000000000000000" pitchFamily="2" charset="2"/>
              <a:buChar char="l"/>
            </a:pPr>
            <a:endParaRPr lang="en-US" altLang="ja-JP" sz="1200" dirty="0">
              <a:latin typeface="メイリオ" panose="020B0604030504040204" pitchFamily="50" charset="-128"/>
              <a:ea typeface="メイリオ" panose="020B0604030504040204" pitchFamily="50" charset="-128"/>
            </a:endParaRPr>
          </a:p>
          <a:p>
            <a:pPr marL="378000" indent="-280800">
              <a:spcAft>
                <a:spcPts val="600"/>
              </a:spcAft>
              <a:buFont typeface="Wingdings" panose="05000000000000000000" pitchFamily="2" charset="2"/>
              <a:buChar char="n"/>
            </a:pPr>
            <a:r>
              <a:rPr lang="ja-JP" altLang="en-US" sz="1400" b="1" dirty="0">
                <a:latin typeface="メイリオ" panose="020B0604030504040204" pitchFamily="50" charset="-128"/>
                <a:ea typeface="メイリオ" panose="020B0604030504040204" pitchFamily="50" charset="-128"/>
              </a:rPr>
              <a:t>ローリング工事計画</a:t>
            </a:r>
            <a:endParaRPr lang="en-US" altLang="ja-JP" sz="1200" b="1" dirty="0">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現在地での建替え再整備を行う前提として、余剰地等（民間収益施設）を確保したうえで、営業しながらの再整備工事（ローリング計画）の実現可能性を検討する。</a:t>
            </a:r>
            <a:endParaRPr lang="en-US" altLang="ja-JP" sz="1200" dirty="0">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ローリング計画における重点検討項目に対して、実現可能性の確認、効率性や制約条件等の観点から方向性を検討する。</a:t>
            </a:r>
            <a:endParaRPr lang="en-US" altLang="ja-JP" sz="1200" dirty="0">
              <a:latin typeface="メイリオ" panose="020B0604030504040204" pitchFamily="50" charset="-128"/>
              <a:ea typeface="メイリオ" panose="020B0604030504040204" pitchFamily="50" charset="-128"/>
            </a:endParaRPr>
          </a:p>
          <a:p>
            <a:pPr marL="449263">
              <a:buFont typeface="+mj-ea"/>
              <a:buAutoNum type="circleNumDbPlain"/>
            </a:pPr>
            <a:r>
              <a:rPr lang="ja-JP" altLang="en-US" sz="1200" dirty="0">
                <a:latin typeface="メイリオ" panose="020B0604030504040204" pitchFamily="50" charset="-128"/>
                <a:ea typeface="メイリオ" panose="020B0604030504040204" pitchFamily="50" charset="-128"/>
              </a:rPr>
              <a:t>ローリング工事を開始するための種地</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の検討</a:t>
            </a:r>
            <a:endParaRPr lang="en-US" altLang="ja-JP" sz="1200" dirty="0">
              <a:latin typeface="メイリオ" panose="020B0604030504040204" pitchFamily="50" charset="-128"/>
              <a:ea typeface="メイリオ" panose="020B0604030504040204" pitchFamily="50" charset="-128"/>
            </a:endParaRPr>
          </a:p>
          <a:p>
            <a:pPr marL="449263">
              <a:buFont typeface="+mj-ea"/>
              <a:buAutoNum type="circleNumDbPlain"/>
            </a:pPr>
            <a:r>
              <a:rPr lang="ja-JP" altLang="en-US" sz="1200" dirty="0">
                <a:latin typeface="メイリオ" panose="020B0604030504040204" pitchFamily="50" charset="-128"/>
                <a:ea typeface="メイリオ" panose="020B0604030504040204" pitchFamily="50" charset="-128"/>
              </a:rPr>
              <a:t>インフラの引込方法の検討</a:t>
            </a:r>
            <a:endParaRPr lang="en-US" altLang="ja-JP" sz="1200" dirty="0">
              <a:latin typeface="メイリオ" panose="020B0604030504040204" pitchFamily="50" charset="-128"/>
              <a:ea typeface="メイリオ" panose="020B0604030504040204" pitchFamily="50" charset="-128"/>
            </a:endParaRPr>
          </a:p>
          <a:p>
            <a:pPr marL="449263">
              <a:buFont typeface="+mj-ea"/>
              <a:buAutoNum type="circleNumDbPlain"/>
            </a:pPr>
            <a:r>
              <a:rPr lang="ja-JP" altLang="en-US" sz="1200" dirty="0">
                <a:latin typeface="メイリオ" panose="020B0604030504040204" pitchFamily="50" charset="-128"/>
                <a:ea typeface="メイリオ" panose="020B0604030504040204" pitchFamily="50" charset="-128"/>
              </a:rPr>
              <a:t>施設面積や運営面の制約条件と整備スケジュールの検討</a:t>
            </a:r>
            <a:endParaRPr lang="en-US" altLang="ja-JP" sz="1200" dirty="0">
              <a:latin typeface="メイリオ" panose="020B0604030504040204" pitchFamily="50" charset="-128"/>
              <a:ea typeface="メイリオ" panose="020B0604030504040204" pitchFamily="50" charset="-128"/>
            </a:endParaRPr>
          </a:p>
        </p:txBody>
      </p:sp>
      <p:sp>
        <p:nvSpPr>
          <p:cNvPr id="22" name="角丸四角形 1">
            <a:extLst>
              <a:ext uri="{FF2B5EF4-FFF2-40B4-BE49-F238E27FC236}">
                <a16:creationId xmlns:a16="http://schemas.microsoft.com/office/drawing/2014/main" id="{97C3F007-81B2-406E-A289-205E6D8EBAA7}"/>
              </a:ext>
            </a:extLst>
          </p:cNvPr>
          <p:cNvSpPr/>
          <p:nvPr/>
        </p:nvSpPr>
        <p:spPr>
          <a:xfrm>
            <a:off x="416496" y="698122"/>
            <a:ext cx="1368152" cy="363773"/>
          </a:xfrm>
          <a:prstGeom prst="roundRect">
            <a:avLst/>
          </a:prstGeom>
          <a:solidFill>
            <a:schemeClr val="accent5">
              <a:lumMod val="40000"/>
              <a:lumOff val="60000"/>
            </a:schemeClr>
          </a:solidFill>
          <a:ln w="2222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ja-JP" altLang="en-US" sz="1400" b="1" dirty="0">
                <a:latin typeface="メイリオ" panose="020B0604030504040204" pitchFamily="50" charset="-128"/>
                <a:ea typeface="メイリオ" panose="020B0604030504040204" pitchFamily="50" charset="-128"/>
              </a:rPr>
              <a:t>検討内容</a:t>
            </a:r>
            <a:endParaRPr kumimoji="1" lang="ja-JP" altLang="en-US" sz="1400" b="1" dirty="0">
              <a:latin typeface="メイリオ" panose="020B0604030504040204" pitchFamily="50" charset="-128"/>
              <a:ea typeface="メイリオ" panose="020B0604030504040204" pitchFamily="50" charset="-128"/>
            </a:endParaRPr>
          </a:p>
        </p:txBody>
      </p:sp>
      <p:graphicFrame>
        <p:nvGraphicFramePr>
          <p:cNvPr id="23" name="表 2">
            <a:extLst>
              <a:ext uri="{FF2B5EF4-FFF2-40B4-BE49-F238E27FC236}">
                <a16:creationId xmlns:a16="http://schemas.microsoft.com/office/drawing/2014/main" id="{34746298-7AEA-479D-B0E2-E82E586F73FD}"/>
              </a:ext>
            </a:extLst>
          </p:cNvPr>
          <p:cNvGraphicFramePr>
            <a:graphicFrameLocks noGrp="1"/>
          </p:cNvGraphicFramePr>
          <p:nvPr>
            <p:extLst>
              <p:ext uri="{D42A27DB-BD31-4B8C-83A1-F6EECF244321}">
                <p14:modId xmlns:p14="http://schemas.microsoft.com/office/powerpoint/2010/main" val="1799509016"/>
              </p:ext>
            </p:extLst>
          </p:nvPr>
        </p:nvGraphicFramePr>
        <p:xfrm>
          <a:off x="345504" y="3043010"/>
          <a:ext cx="9214992" cy="3538856"/>
        </p:xfrm>
        <a:graphic>
          <a:graphicData uri="http://schemas.openxmlformats.org/drawingml/2006/table">
            <a:tbl>
              <a:tblPr firstRow="1" bandRow="1">
                <a:tableStyleId>{5C22544A-7EE6-4342-B048-85BDC9FD1C3A}</a:tableStyleId>
              </a:tblPr>
              <a:tblGrid>
                <a:gridCol w="1502496">
                  <a:extLst>
                    <a:ext uri="{9D8B030D-6E8A-4147-A177-3AD203B41FA5}">
                      <a16:colId xmlns:a16="http://schemas.microsoft.com/office/drawing/2014/main" val="666015413"/>
                    </a:ext>
                  </a:extLst>
                </a:gridCol>
                <a:gridCol w="1928124">
                  <a:extLst>
                    <a:ext uri="{9D8B030D-6E8A-4147-A177-3AD203B41FA5}">
                      <a16:colId xmlns:a16="http://schemas.microsoft.com/office/drawing/2014/main" val="4204888816"/>
                    </a:ext>
                  </a:extLst>
                </a:gridCol>
                <a:gridCol w="1928124">
                  <a:extLst>
                    <a:ext uri="{9D8B030D-6E8A-4147-A177-3AD203B41FA5}">
                      <a16:colId xmlns:a16="http://schemas.microsoft.com/office/drawing/2014/main" val="3061104777"/>
                    </a:ext>
                  </a:extLst>
                </a:gridCol>
                <a:gridCol w="1928124">
                  <a:extLst>
                    <a:ext uri="{9D8B030D-6E8A-4147-A177-3AD203B41FA5}">
                      <a16:colId xmlns:a16="http://schemas.microsoft.com/office/drawing/2014/main" val="1383657899"/>
                    </a:ext>
                  </a:extLst>
                </a:gridCol>
                <a:gridCol w="1928124">
                  <a:extLst>
                    <a:ext uri="{9D8B030D-6E8A-4147-A177-3AD203B41FA5}">
                      <a16:colId xmlns:a16="http://schemas.microsoft.com/office/drawing/2014/main" val="252673145"/>
                    </a:ext>
                  </a:extLst>
                </a:gridCol>
              </a:tblGrid>
              <a:tr h="0">
                <a:tc rowSpan="2">
                  <a:txBody>
                    <a:bodyPr/>
                    <a:lstStyle/>
                    <a:p>
                      <a:pPr algn="ct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種地候補地の比較検討</a:t>
                      </a:r>
                    </a:p>
                  </a:txBody>
                  <a:tcPr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150968833"/>
                  </a:ext>
                </a:extLst>
              </a:tr>
              <a:tr h="213360">
                <a:tc vMerge="1">
                  <a:txBody>
                    <a:bodyPr/>
                    <a:lstStyle/>
                    <a:p>
                      <a:endParaRPr kumimoji="1" lang="ja-JP" altLang="en-US"/>
                    </a:p>
                  </a:txBody>
                  <a:tcPr/>
                </a:tc>
                <a:tc>
                  <a:txBody>
                    <a:bodyPr/>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敷地南東</a:t>
                      </a:r>
                    </a:p>
                  </a:txBody>
                  <a:tcPr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敷地南西</a:t>
                      </a:r>
                    </a:p>
                  </a:txBody>
                  <a:tcPr marT="36000" marB="36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敷地北東</a:t>
                      </a:r>
                    </a:p>
                  </a:txBody>
                  <a:tcPr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100" b="1" dirty="0">
                          <a:solidFill>
                            <a:schemeClr val="tx1"/>
                          </a:solidFill>
                          <a:latin typeface="メイリオ" panose="020B0604030504040204" pitchFamily="50" charset="-128"/>
                          <a:ea typeface="メイリオ" panose="020B0604030504040204" pitchFamily="50" charset="-128"/>
                        </a:rPr>
                        <a:t>敷地北西</a:t>
                      </a:r>
                    </a:p>
                  </a:txBody>
                  <a:tcPr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30331951"/>
                  </a:ext>
                </a:extLst>
              </a:tr>
              <a:tr h="370840">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種地候補エリア</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gn="ct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6332243"/>
                  </a:ext>
                </a:extLst>
              </a:tr>
              <a:tr h="213360">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先行着手</a:t>
                      </a:r>
                    </a:p>
                  </a:txBody>
                  <a:tcPr marT="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buFont typeface="メイリオ" panose="020B0604030504040204" pitchFamily="50" charset="-128"/>
                        <a:buNone/>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青果棟から工事に着手</a:t>
                      </a:r>
                    </a:p>
                  </a:txBody>
                  <a:tcPr marT="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gn="ctr">
                        <a:buFont typeface="メイリオ" panose="020B0604030504040204" pitchFamily="50" charset="-128"/>
                        <a:buNone/>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青果棟から工事に着手</a:t>
                      </a:r>
                    </a:p>
                  </a:txBody>
                  <a:tcPr marT="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 typeface="メイリオ" panose="020B0604030504040204" pitchFamily="50" charset="-128"/>
                        <a:buNone/>
                        <a:tabLst/>
                        <a:defRPr/>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水産棟から工事に着手</a:t>
                      </a:r>
                    </a:p>
                  </a:txBody>
                  <a:tcPr marT="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 typeface="メイリオ" panose="020B0604030504040204" pitchFamily="50" charset="-128"/>
                        <a:buNone/>
                        <a:tabLst/>
                        <a:defRPr/>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水産棟から工事に着手</a:t>
                      </a:r>
                    </a:p>
                  </a:txBody>
                  <a:tcPr marT="7200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3356569"/>
                  </a:ext>
                </a:extLst>
              </a:tr>
              <a:tr h="0">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種地の状況</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lgn="l">
                        <a:buFont typeface="メイリオ" panose="020B0604030504040204" pitchFamily="50" charset="-128"/>
                        <a:buChar char="○"/>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種地面積が最大であり、施工計画の自由度が高い</a:t>
                      </a:r>
                      <a:endParaRPr kumimoji="1" lang="en-US" altLang="ja-JP" sz="1100" b="0" kern="1200" dirty="0">
                        <a:solidFill>
                          <a:schemeClr val="tx1"/>
                        </a:solidFill>
                        <a:latin typeface="メイリオ" panose="020B0604030504040204" pitchFamily="50" charset="-128"/>
                        <a:ea typeface="メイリオ" panose="020B0604030504040204" pitchFamily="50" charset="-128"/>
                        <a:cs typeface="+mn-cs"/>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1450" indent="-171450" algn="l">
                        <a:buFont typeface="メイリオ" panose="020B0604030504040204" pitchFamily="50" charset="-128"/>
                        <a:buChar char="△"/>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種地面積が小さいため、市場棟の高層化が必要</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1450" indent="-171450" algn="l">
                        <a:buFont typeface="メイリオ" panose="020B0604030504040204" pitchFamily="50" charset="-128"/>
                        <a:buChar char="△"/>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種地面積が小さいため、市場棟の高層化が必要</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1450" marR="0" lvl="0" indent="-171450" algn="l" defTabSz="74295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種地面積は確保できるが、整形でなく合理的でない</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888507"/>
                  </a:ext>
                </a:extLst>
              </a:tr>
              <a:tr h="488216">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既存施設への影響</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marR="0" lvl="0" indent="-171450" algn="l" defTabSz="74295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lang="ja-JP" altLang="en-US" sz="1100" dirty="0">
                          <a:solidFill>
                            <a:schemeClr val="tx1"/>
                          </a:solidFill>
                          <a:latin typeface="メイリオ" panose="020B0604030504040204" pitchFamily="50" charset="-128"/>
                          <a:ea typeface="メイリオ" panose="020B0604030504040204" pitchFamily="50" charset="-128"/>
                        </a:rPr>
                        <a:t>種地となる貸付</a:t>
                      </a: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敷地の返還を待つ必要がある</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1450" marR="0" lvl="0" indent="-171450" algn="l" defTabSz="74295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既存の管理棟を解体するため、仮設棟が必要</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1450" indent="-171450" algn="l">
                        <a:buFont typeface="メイリオ" panose="020B0604030504040204" pitchFamily="50" charset="-128"/>
                        <a:buChar char="△"/>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加工施設の解体が必要になり、機能補完が必要</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1450" indent="-171450" algn="l">
                        <a:buFont typeface="メイリオ" panose="020B0604030504040204" pitchFamily="50" charset="-128"/>
                        <a:buChar char="△"/>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冷蔵庫棟の解体が必要になり、仮設棟が必要</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514071"/>
                  </a:ext>
                </a:extLst>
              </a:tr>
              <a:tr h="0">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インフラへの影響</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lgn="l">
                        <a:buFont typeface="メイリオ" panose="020B0604030504040204" pitchFamily="50" charset="-128"/>
                        <a:buChar char="○"/>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インフラ供給拠点として、ローリングに合わせた効率的な更新が可能</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1450" indent="-171450" algn="l">
                        <a:buFont typeface="メイリオ" panose="020B0604030504040204" pitchFamily="50" charset="-128"/>
                        <a:buChar char="△"/>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ローリング開始時にインフラ拠点の新設棟への切替が必要</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1450" marR="0" lvl="0" indent="-171450" algn="l" defTabSz="74295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インフラ供給拠点として、ローリングに合わせた効率的な更新が可能</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171450" indent="-171450" algn="l">
                        <a:buFont typeface="メイリオ" panose="020B0604030504040204" pitchFamily="50" charset="-128"/>
                        <a:buChar char="△"/>
                      </a:pPr>
                      <a:r>
                        <a:rPr kumimoji="1" lang="ja-JP" altLang="en-US" sz="1100" b="0" kern="1200" dirty="0">
                          <a:solidFill>
                            <a:schemeClr val="tx1"/>
                          </a:solidFill>
                          <a:latin typeface="メイリオ" panose="020B0604030504040204" pitchFamily="50" charset="-128"/>
                          <a:ea typeface="メイリオ" panose="020B0604030504040204" pitchFamily="50" charset="-128"/>
                          <a:cs typeface="+mn-cs"/>
                        </a:rPr>
                        <a:t>受水槽を撤去するため、ローリング開始時に受水槽の新設が必要</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4857204"/>
                  </a:ext>
                </a:extLst>
              </a:tr>
            </a:tbl>
          </a:graphicData>
        </a:graphic>
      </p:graphicFrame>
      <p:pic>
        <p:nvPicPr>
          <p:cNvPr id="24" name="図 23" descr="ダイアグラム, 設計図, 概略図&#10;&#10;自動的に生成された説明">
            <a:extLst>
              <a:ext uri="{FF2B5EF4-FFF2-40B4-BE49-F238E27FC236}">
                <a16:creationId xmlns:a16="http://schemas.microsoft.com/office/drawing/2014/main" id="{04EA22E9-36BE-45CA-A955-12EC07E2BE45}"/>
              </a:ext>
            </a:extLst>
          </p:cNvPr>
          <p:cNvPicPr>
            <a:picLocks noChangeAspect="1"/>
          </p:cNvPicPr>
          <p:nvPr/>
        </p:nvPicPr>
        <p:blipFill>
          <a:blip r:embed="rId2"/>
          <a:stretch>
            <a:fillRect/>
          </a:stretch>
        </p:blipFill>
        <p:spPr>
          <a:xfrm>
            <a:off x="2074610" y="3581043"/>
            <a:ext cx="1454472" cy="1142593"/>
          </a:xfrm>
          <a:prstGeom prst="rect">
            <a:avLst/>
          </a:prstGeom>
        </p:spPr>
      </p:pic>
      <p:sp>
        <p:nvSpPr>
          <p:cNvPr id="25" name="正方形/長方形 24">
            <a:extLst>
              <a:ext uri="{FF2B5EF4-FFF2-40B4-BE49-F238E27FC236}">
                <a16:creationId xmlns:a16="http://schemas.microsoft.com/office/drawing/2014/main" id="{2A0BE8FA-2B66-442E-87B0-B6D0F4C7B21D}"/>
              </a:ext>
            </a:extLst>
          </p:cNvPr>
          <p:cNvSpPr/>
          <p:nvPr/>
        </p:nvSpPr>
        <p:spPr>
          <a:xfrm>
            <a:off x="3224809" y="4125610"/>
            <a:ext cx="271138" cy="463546"/>
          </a:xfrm>
          <a:prstGeom prst="rect">
            <a:avLst/>
          </a:prstGeom>
          <a:solidFill>
            <a:schemeClr val="accent2">
              <a:lumMod val="20000"/>
              <a:lumOff val="80000"/>
              <a:alpha val="50000"/>
            </a:schemeClr>
          </a:solidFill>
          <a:ln w="19050">
            <a:solidFill>
              <a:schemeClr val="accent2"/>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26" name="図 25" descr="ダイアグラム, 設計図, 概略図&#10;&#10;自動的に生成された説明">
            <a:extLst>
              <a:ext uri="{FF2B5EF4-FFF2-40B4-BE49-F238E27FC236}">
                <a16:creationId xmlns:a16="http://schemas.microsoft.com/office/drawing/2014/main" id="{C2386AFC-E54B-4969-8B3B-64FE5A8C42AF}"/>
              </a:ext>
            </a:extLst>
          </p:cNvPr>
          <p:cNvPicPr>
            <a:picLocks noChangeAspect="1"/>
          </p:cNvPicPr>
          <p:nvPr/>
        </p:nvPicPr>
        <p:blipFill>
          <a:blip r:embed="rId2"/>
          <a:stretch>
            <a:fillRect/>
          </a:stretch>
        </p:blipFill>
        <p:spPr>
          <a:xfrm>
            <a:off x="4016896" y="3581043"/>
            <a:ext cx="1454472" cy="1142593"/>
          </a:xfrm>
          <a:prstGeom prst="rect">
            <a:avLst/>
          </a:prstGeom>
        </p:spPr>
      </p:pic>
      <p:pic>
        <p:nvPicPr>
          <p:cNvPr id="27" name="図 26" descr="ダイアグラム, 設計図, 概略図&#10;&#10;自動的に生成された説明">
            <a:extLst>
              <a:ext uri="{FF2B5EF4-FFF2-40B4-BE49-F238E27FC236}">
                <a16:creationId xmlns:a16="http://schemas.microsoft.com/office/drawing/2014/main" id="{9A82CBD7-4270-4CF3-A045-8FAE1D62FDA7}"/>
              </a:ext>
            </a:extLst>
          </p:cNvPr>
          <p:cNvPicPr>
            <a:picLocks noChangeAspect="1"/>
          </p:cNvPicPr>
          <p:nvPr/>
        </p:nvPicPr>
        <p:blipFill>
          <a:blip r:embed="rId2"/>
          <a:stretch>
            <a:fillRect/>
          </a:stretch>
        </p:blipFill>
        <p:spPr>
          <a:xfrm>
            <a:off x="5959182" y="3581043"/>
            <a:ext cx="1454472" cy="1142593"/>
          </a:xfrm>
          <a:prstGeom prst="rect">
            <a:avLst/>
          </a:prstGeom>
        </p:spPr>
      </p:pic>
      <p:pic>
        <p:nvPicPr>
          <p:cNvPr id="28" name="図 27" descr="ダイアグラム, 設計図, 概略図&#10;&#10;自動的に生成された説明">
            <a:extLst>
              <a:ext uri="{FF2B5EF4-FFF2-40B4-BE49-F238E27FC236}">
                <a16:creationId xmlns:a16="http://schemas.microsoft.com/office/drawing/2014/main" id="{B3090230-32FA-46E7-8261-D8B18D1823BF}"/>
              </a:ext>
            </a:extLst>
          </p:cNvPr>
          <p:cNvPicPr>
            <a:picLocks noChangeAspect="1"/>
          </p:cNvPicPr>
          <p:nvPr/>
        </p:nvPicPr>
        <p:blipFill>
          <a:blip r:embed="rId2"/>
          <a:stretch>
            <a:fillRect/>
          </a:stretch>
        </p:blipFill>
        <p:spPr>
          <a:xfrm>
            <a:off x="7920494" y="3581043"/>
            <a:ext cx="1454472" cy="1142593"/>
          </a:xfrm>
          <a:prstGeom prst="rect">
            <a:avLst/>
          </a:prstGeom>
        </p:spPr>
      </p:pic>
      <p:sp>
        <p:nvSpPr>
          <p:cNvPr id="29" name="正方形/長方形 28">
            <a:extLst>
              <a:ext uri="{FF2B5EF4-FFF2-40B4-BE49-F238E27FC236}">
                <a16:creationId xmlns:a16="http://schemas.microsoft.com/office/drawing/2014/main" id="{DF6EA42A-23DB-4CA7-8D0A-9932821D38D3}"/>
              </a:ext>
            </a:extLst>
          </p:cNvPr>
          <p:cNvSpPr/>
          <p:nvPr/>
        </p:nvSpPr>
        <p:spPr>
          <a:xfrm>
            <a:off x="4064541" y="4215886"/>
            <a:ext cx="168379" cy="445277"/>
          </a:xfrm>
          <a:prstGeom prst="rect">
            <a:avLst/>
          </a:prstGeom>
          <a:solidFill>
            <a:schemeClr val="accent2">
              <a:lumMod val="20000"/>
              <a:lumOff val="80000"/>
              <a:alpha val="50000"/>
            </a:schemeClr>
          </a:solidFill>
          <a:ln w="19050">
            <a:solidFill>
              <a:schemeClr val="accent2"/>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0" name="フリーフォーム: 図形 29">
            <a:extLst>
              <a:ext uri="{FF2B5EF4-FFF2-40B4-BE49-F238E27FC236}">
                <a16:creationId xmlns:a16="http://schemas.microsoft.com/office/drawing/2014/main" id="{31AB0811-7485-480D-8BC1-CD8BEEC1E3E8}"/>
              </a:ext>
            </a:extLst>
          </p:cNvPr>
          <p:cNvSpPr/>
          <p:nvPr/>
        </p:nvSpPr>
        <p:spPr>
          <a:xfrm>
            <a:off x="8049344" y="3841415"/>
            <a:ext cx="360040" cy="272917"/>
          </a:xfrm>
          <a:custGeom>
            <a:avLst/>
            <a:gdLst>
              <a:gd name="connsiteX0" fmla="*/ 0 w 871220"/>
              <a:gd name="connsiteY0" fmla="*/ 660400 h 660400"/>
              <a:gd name="connsiteX1" fmla="*/ 871220 w 871220"/>
              <a:gd name="connsiteY1" fmla="*/ 660400 h 660400"/>
              <a:gd name="connsiteX2" fmla="*/ 871220 w 871220"/>
              <a:gd name="connsiteY2" fmla="*/ 0 h 660400"/>
              <a:gd name="connsiteX3" fmla="*/ 675640 w 871220"/>
              <a:gd name="connsiteY3" fmla="*/ 0 h 660400"/>
              <a:gd name="connsiteX4" fmla="*/ 12700 w 871220"/>
              <a:gd name="connsiteY4" fmla="*/ 452120 h 660400"/>
              <a:gd name="connsiteX5" fmla="*/ 0 w 871220"/>
              <a:gd name="connsiteY5" fmla="*/ 66040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220" h="660400">
                <a:moveTo>
                  <a:pt x="0" y="660400"/>
                </a:moveTo>
                <a:lnTo>
                  <a:pt x="871220" y="660400"/>
                </a:lnTo>
                <a:lnTo>
                  <a:pt x="871220" y="0"/>
                </a:lnTo>
                <a:lnTo>
                  <a:pt x="675640" y="0"/>
                </a:lnTo>
                <a:lnTo>
                  <a:pt x="12700" y="452120"/>
                </a:lnTo>
                <a:lnTo>
                  <a:pt x="0" y="660400"/>
                </a:lnTo>
                <a:close/>
              </a:path>
            </a:pathLst>
          </a:custGeom>
          <a:solidFill>
            <a:schemeClr val="accent2">
              <a:lumMod val="20000"/>
              <a:lumOff val="80000"/>
              <a:alpha val="50000"/>
            </a:schemeClr>
          </a:solidFill>
          <a:ln w="19050">
            <a:solidFill>
              <a:schemeClr val="accent2"/>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00648D47-F194-4CEE-A1E6-BBF1FBE01105}"/>
              </a:ext>
            </a:extLst>
          </p:cNvPr>
          <p:cNvSpPr/>
          <p:nvPr/>
        </p:nvSpPr>
        <p:spPr>
          <a:xfrm>
            <a:off x="7175837" y="3770609"/>
            <a:ext cx="216024" cy="343723"/>
          </a:xfrm>
          <a:prstGeom prst="rect">
            <a:avLst/>
          </a:prstGeom>
          <a:solidFill>
            <a:schemeClr val="accent2">
              <a:lumMod val="20000"/>
              <a:lumOff val="80000"/>
              <a:alpha val="50000"/>
            </a:schemeClr>
          </a:solidFill>
          <a:ln w="19050">
            <a:solidFill>
              <a:schemeClr val="accent2"/>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32" name="正方形/長方形 31">
            <a:extLst>
              <a:ext uri="{FF2B5EF4-FFF2-40B4-BE49-F238E27FC236}">
                <a16:creationId xmlns:a16="http://schemas.microsoft.com/office/drawing/2014/main" id="{C18E02C4-251C-4B69-A0DB-59AA110DB9AC}"/>
              </a:ext>
            </a:extLst>
          </p:cNvPr>
          <p:cNvSpPr/>
          <p:nvPr/>
        </p:nvSpPr>
        <p:spPr>
          <a:xfrm>
            <a:off x="272480" y="6559873"/>
            <a:ext cx="3024337" cy="230832"/>
          </a:xfrm>
          <a:prstGeom prst="rect">
            <a:avLst/>
          </a:prstGeom>
        </p:spPr>
        <p:txBody>
          <a:bodyPr wrap="square">
            <a:spAutoFit/>
          </a:bodyPr>
          <a:lstStyle/>
          <a:p>
            <a:pPr marL="92075">
              <a:spcAft>
                <a:spcPts val="600"/>
              </a:spcAft>
            </a:pP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種地：工事手順上、最初に着手する工事対象地</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a:extLst>
              <a:ext uri="{FF2B5EF4-FFF2-40B4-BE49-F238E27FC236}">
                <a16:creationId xmlns:a16="http://schemas.microsoft.com/office/drawing/2014/main" id="{87BA245C-E2BD-49E4-90CC-864C0F413F82}"/>
              </a:ext>
            </a:extLst>
          </p:cNvPr>
          <p:cNvSpPr/>
          <p:nvPr/>
        </p:nvSpPr>
        <p:spPr>
          <a:xfrm>
            <a:off x="194966" y="2811626"/>
            <a:ext cx="9180000" cy="276999"/>
          </a:xfrm>
          <a:prstGeom prst="rect">
            <a:avLst/>
          </a:prstGeom>
        </p:spPr>
        <p:txBody>
          <a:bodyPr wrap="square">
            <a:spAutoFit/>
          </a:bodyPr>
          <a:lstStyle/>
          <a:p>
            <a:pPr marL="92075">
              <a:spcAft>
                <a:spcPts val="600"/>
              </a:spcAft>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種地の比較検討</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3571210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ダイアグラム&#10;&#10;低い精度で自動的に生成された説明">
            <a:extLst>
              <a:ext uri="{FF2B5EF4-FFF2-40B4-BE49-F238E27FC236}">
                <a16:creationId xmlns:a16="http://schemas.microsoft.com/office/drawing/2014/main" id="{946270EB-6DBB-9629-74AF-2C03751D0B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263" y="1708539"/>
            <a:ext cx="9266665" cy="4805437"/>
          </a:xfrm>
          <a:prstGeom prst="rect">
            <a:avLst/>
          </a:prstGeom>
        </p:spPr>
      </p:pic>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272480" y="183353"/>
            <a:ext cx="7619394"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６　ローリング工事計画・整備スケジュール</a:t>
            </a:r>
            <a:r>
              <a:rPr lang="ja-JP" altLang="en-US" sz="2000" dirty="0" smtClean="0">
                <a:solidFill>
                  <a:schemeClr val="tx1"/>
                </a:solidFill>
              </a:rPr>
              <a:t>（２）</a:t>
            </a:r>
            <a:r>
              <a:rPr lang="ja-JP" altLang="en-US" sz="2000" dirty="0">
                <a:solidFill>
                  <a:schemeClr val="tx1"/>
                </a:solidFill>
              </a:rPr>
              <a:t>整備スケジュール案</a:t>
            </a:r>
            <a:endParaRPr lang="en-US" altLang="ja-JP" sz="2000" dirty="0">
              <a:solidFill>
                <a:schemeClr val="tx1"/>
              </a:solidFill>
            </a:endParaRPr>
          </a:p>
        </p:txBody>
      </p:sp>
      <p:sp>
        <p:nvSpPr>
          <p:cNvPr id="69" name="スライド番号プレースホルダー 5">
            <a:extLst>
              <a:ext uri="{FF2B5EF4-FFF2-40B4-BE49-F238E27FC236}">
                <a16:creationId xmlns:a16="http://schemas.microsoft.com/office/drawing/2014/main" id="{44F5B119-C0F1-44CC-8AE6-FE261704FE39}"/>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12</a:t>
            </a:fld>
            <a:endParaRPr kumimoji="1" lang="ja-JP" altLang="en-US" sz="1600" dirty="0"/>
          </a:p>
        </p:txBody>
      </p:sp>
      <p:sp>
        <p:nvSpPr>
          <p:cNvPr id="9" name="正方形/長方形 8">
            <a:extLst>
              <a:ext uri="{FF2B5EF4-FFF2-40B4-BE49-F238E27FC236}">
                <a16:creationId xmlns:a16="http://schemas.microsoft.com/office/drawing/2014/main" id="{137A3A26-3578-45DF-977C-7D018081A260}"/>
              </a:ext>
            </a:extLst>
          </p:cNvPr>
          <p:cNvSpPr/>
          <p:nvPr/>
        </p:nvSpPr>
        <p:spPr>
          <a:xfrm>
            <a:off x="281348" y="880008"/>
            <a:ext cx="9280164" cy="830997"/>
          </a:xfrm>
          <a:prstGeom prst="rect">
            <a:avLst/>
          </a:prstGeom>
          <a:ln w="15875">
            <a:solidFill>
              <a:schemeClr val="accent1"/>
            </a:solidFill>
            <a:prstDash val="sysDash"/>
          </a:ln>
        </p:spPr>
        <p:txBody>
          <a:bodyPr wrap="square">
            <a:spAutoFit/>
          </a:bodyPr>
          <a:lstStyle/>
          <a:p>
            <a:pPr marL="92075">
              <a:spcAft>
                <a:spcPts val="600"/>
              </a:spcAft>
            </a:pP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marL="379350" indent="-285750">
              <a:spcAft>
                <a:spcPts val="600"/>
              </a:spcAft>
              <a:buFont typeface="Wingdings" panose="05000000000000000000" pitchFamily="2" charset="2"/>
              <a:buChar char="n"/>
            </a:pPr>
            <a:r>
              <a:rPr lang="ja-JP" altLang="en-US" sz="1400" b="1" dirty="0">
                <a:latin typeface="メイリオ" panose="020B0604030504040204" pitchFamily="50" charset="-128"/>
                <a:ea typeface="メイリオ" panose="020B0604030504040204" pitchFamily="50" charset="-128"/>
              </a:rPr>
              <a:t>ローリング工事を踏まえた整備スケジュール</a:t>
            </a:r>
            <a:endParaRPr lang="en-US" altLang="ja-JP" sz="1400" b="1" dirty="0">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今後、機能配置や施設規模、再整備後の運営や動線計画等も考慮したローリング計画と整備スケジュールの検討が必要となる。</a:t>
            </a:r>
            <a:endParaRPr lang="en-US" altLang="ja-JP" sz="1200" dirty="0">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09744240-B1F7-4A90-A06E-53EF8EEC5080}"/>
              </a:ext>
            </a:extLst>
          </p:cNvPr>
          <p:cNvSpPr/>
          <p:nvPr/>
        </p:nvSpPr>
        <p:spPr>
          <a:xfrm>
            <a:off x="345504" y="6513981"/>
            <a:ext cx="9180000" cy="261610"/>
          </a:xfrm>
          <a:prstGeom prst="rect">
            <a:avLst/>
          </a:prstGeom>
        </p:spPr>
        <p:txBody>
          <a:bodyPr wrap="square">
            <a:spAutoFit/>
          </a:bodyPr>
          <a:lstStyle/>
          <a:p>
            <a:pPr marL="92075">
              <a:spcAft>
                <a:spcPts val="600"/>
              </a:spcAft>
            </a:pPr>
            <a:r>
              <a:rPr lang="ja-JP" altLang="en-US" sz="1050" dirty="0">
                <a:latin typeface="メイリオ" panose="020B0604030504040204" pitchFamily="50" charset="-128"/>
                <a:ea typeface="メイリオ" panose="020B0604030504040204" pitchFamily="50" charset="-128"/>
              </a:rPr>
              <a:t>（注）ローリング計画の工事種地となる貸付敷地の返還は、令和</a:t>
            </a:r>
            <a:r>
              <a:rPr lang="en-US" altLang="ja-JP" sz="1050" dirty="0">
                <a:latin typeface="メイリオ" panose="020B0604030504040204" pitchFamily="50" charset="-128"/>
                <a:ea typeface="メイリオ" panose="020B0604030504040204" pitchFamily="50" charset="-128"/>
              </a:rPr>
              <a:t>10</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2</a:t>
            </a:r>
            <a:r>
              <a:rPr lang="ja-JP" altLang="en-US" sz="1050" dirty="0">
                <a:latin typeface="メイリオ" panose="020B0604030504040204" pitchFamily="50" charset="-128"/>
                <a:ea typeface="メイリオ" panose="020B0604030504040204" pitchFamily="50" charset="-128"/>
              </a:rPr>
              <a:t>月末予定</a:t>
            </a:r>
            <a:endParaRPr lang="en-US" altLang="ja-JP" sz="1050" dirty="0">
              <a:latin typeface="メイリオ" panose="020B0604030504040204" pitchFamily="50" charset="-128"/>
              <a:ea typeface="メイリオ" panose="020B0604030504040204" pitchFamily="50" charset="-128"/>
            </a:endParaRPr>
          </a:p>
        </p:txBody>
      </p:sp>
      <p:sp>
        <p:nvSpPr>
          <p:cNvPr id="12" name="角丸四角形 1">
            <a:extLst>
              <a:ext uri="{FF2B5EF4-FFF2-40B4-BE49-F238E27FC236}">
                <a16:creationId xmlns:a16="http://schemas.microsoft.com/office/drawing/2014/main" id="{F3DDF754-4594-4D9F-B4D0-6ABAD9E1CD34}"/>
              </a:ext>
            </a:extLst>
          </p:cNvPr>
          <p:cNvSpPr/>
          <p:nvPr/>
        </p:nvSpPr>
        <p:spPr>
          <a:xfrm>
            <a:off x="416496" y="698122"/>
            <a:ext cx="1368152" cy="363773"/>
          </a:xfrm>
          <a:prstGeom prst="roundRect">
            <a:avLst/>
          </a:prstGeom>
          <a:solidFill>
            <a:schemeClr val="accent5">
              <a:lumMod val="40000"/>
              <a:lumOff val="60000"/>
            </a:schemeClr>
          </a:solidFill>
          <a:ln w="2222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ja-JP" altLang="en-US" sz="1400" b="1" dirty="0">
                <a:latin typeface="メイリオ" panose="020B0604030504040204" pitchFamily="50" charset="-128"/>
                <a:ea typeface="メイリオ" panose="020B0604030504040204" pitchFamily="50" charset="-128"/>
              </a:rPr>
              <a:t>検討内容</a:t>
            </a:r>
            <a:endParaRPr kumimoji="1" lang="ja-JP" altLang="en-US" sz="1400" b="1" dirty="0">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8BC43C0-995E-4BBE-91B8-DC176A1FA67A}"/>
              </a:ext>
            </a:extLst>
          </p:cNvPr>
          <p:cNvSpPr/>
          <p:nvPr/>
        </p:nvSpPr>
        <p:spPr>
          <a:xfrm>
            <a:off x="458336" y="1792863"/>
            <a:ext cx="462216" cy="184666"/>
          </a:xfrm>
          <a:prstGeom prst="rect">
            <a:avLst/>
          </a:prstGeom>
        </p:spPr>
        <p:txBody>
          <a:bodyPr wrap="square">
            <a:spAutoFit/>
          </a:bodyPr>
          <a:lstStyle/>
          <a:p>
            <a:pPr marL="92075">
              <a:spcAft>
                <a:spcPts val="600"/>
              </a:spcAft>
            </a:pPr>
            <a:r>
              <a:rPr lang="ja-JP" altLang="en-US" sz="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600" b="1" dirty="0">
              <a:solidFill>
                <a:schemeClr val="bg1"/>
              </a:solidFill>
              <a:latin typeface="メイリオ" panose="020B0604030504040204" pitchFamily="50" charset="-128"/>
              <a:ea typeface="メイリオ" panose="020B0604030504040204" pitchFamily="50" charset="-128"/>
            </a:endParaRPr>
          </a:p>
        </p:txBody>
      </p:sp>
      <p:sp>
        <p:nvSpPr>
          <p:cNvPr id="6" name="テキスト ボックス 816">
            <a:extLst>
              <a:ext uri="{FF2B5EF4-FFF2-40B4-BE49-F238E27FC236}">
                <a16:creationId xmlns:a16="http://schemas.microsoft.com/office/drawing/2014/main" id="{CD1CA026-FCBC-DB42-9DB8-98755401C48B}"/>
              </a:ext>
            </a:extLst>
          </p:cNvPr>
          <p:cNvSpPr txBox="1"/>
          <p:nvPr/>
        </p:nvSpPr>
        <p:spPr>
          <a:xfrm>
            <a:off x="6105128" y="5893174"/>
            <a:ext cx="360040" cy="20885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lnSpc>
                <a:spcPct val="70000"/>
              </a:lnSpc>
            </a:pPr>
            <a:r>
              <a:rPr kumimoji="1" lang="ja-JP" altLang="en-US" sz="700" b="1" dirty="0">
                <a:latin typeface="メイリオ" panose="020B0604030504040204" pitchFamily="50" charset="-128"/>
                <a:ea typeface="メイリオ" panose="020B0604030504040204" pitchFamily="50" charset="-128"/>
              </a:rPr>
              <a:t>新築</a:t>
            </a:r>
            <a:endParaRPr kumimoji="1" lang="en-US" altLang="ja-JP" sz="700" b="1" dirty="0">
              <a:latin typeface="メイリオ" panose="020B0604030504040204" pitchFamily="50" charset="-128"/>
              <a:ea typeface="メイリオ" panose="020B0604030504040204" pitchFamily="50" charset="-128"/>
            </a:endParaRPr>
          </a:p>
          <a:p>
            <a:pPr algn="l">
              <a:lnSpc>
                <a:spcPct val="70000"/>
              </a:lnSpc>
            </a:pPr>
            <a:r>
              <a:rPr kumimoji="1" lang="ja-JP" altLang="en-US" sz="700" b="1" dirty="0">
                <a:latin typeface="メイリオ" panose="020B0604030504040204" pitchFamily="50" charset="-128"/>
                <a:ea typeface="メイリオ" panose="020B0604030504040204" pitchFamily="50" charset="-128"/>
              </a:rPr>
              <a:t>工事</a:t>
            </a:r>
          </a:p>
        </p:txBody>
      </p:sp>
      <p:sp>
        <p:nvSpPr>
          <p:cNvPr id="15" name="テキスト ボックス 820">
            <a:extLst>
              <a:ext uri="{FF2B5EF4-FFF2-40B4-BE49-F238E27FC236}">
                <a16:creationId xmlns:a16="http://schemas.microsoft.com/office/drawing/2014/main" id="{4B3BCC6E-66E2-E76D-4142-B6E151B3003C}"/>
              </a:ext>
            </a:extLst>
          </p:cNvPr>
          <p:cNvSpPr txBox="1"/>
          <p:nvPr/>
        </p:nvSpPr>
        <p:spPr>
          <a:xfrm>
            <a:off x="6114113" y="6055059"/>
            <a:ext cx="386919"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lnSpc>
                <a:spcPct val="70000"/>
              </a:lnSpc>
            </a:pPr>
            <a:r>
              <a:rPr kumimoji="1" lang="ja-JP" altLang="en-US" sz="700" b="1" dirty="0">
                <a:latin typeface="メイリオ" panose="020B0604030504040204" pitchFamily="50" charset="-128"/>
                <a:ea typeface="メイリオ" panose="020B0604030504040204" pitchFamily="50" charset="-128"/>
              </a:rPr>
              <a:t>解体</a:t>
            </a:r>
            <a:endParaRPr kumimoji="1" lang="en-US" altLang="ja-JP" sz="700" b="1" dirty="0">
              <a:latin typeface="メイリオ" panose="020B0604030504040204" pitchFamily="50" charset="-128"/>
              <a:ea typeface="メイリオ" panose="020B0604030504040204" pitchFamily="50" charset="-128"/>
            </a:endParaRPr>
          </a:p>
          <a:p>
            <a:pPr algn="l">
              <a:lnSpc>
                <a:spcPct val="70000"/>
              </a:lnSpc>
            </a:pPr>
            <a:r>
              <a:rPr kumimoji="1" lang="ja-JP" altLang="en-US" sz="700" b="1" dirty="0">
                <a:latin typeface="メイリオ" panose="020B0604030504040204" pitchFamily="50" charset="-128"/>
                <a:ea typeface="メイリオ" panose="020B0604030504040204" pitchFamily="50" charset="-128"/>
              </a:rPr>
              <a:t>工事</a:t>
            </a:r>
          </a:p>
        </p:txBody>
      </p:sp>
      <p:sp>
        <p:nvSpPr>
          <p:cNvPr id="16" name="テキスト ボックス 822">
            <a:extLst>
              <a:ext uri="{FF2B5EF4-FFF2-40B4-BE49-F238E27FC236}">
                <a16:creationId xmlns:a16="http://schemas.microsoft.com/office/drawing/2014/main" id="{A55F9C05-209E-484C-0FBF-9CEB3CA50254}"/>
              </a:ext>
            </a:extLst>
          </p:cNvPr>
          <p:cNvSpPr txBox="1"/>
          <p:nvPr/>
        </p:nvSpPr>
        <p:spPr>
          <a:xfrm>
            <a:off x="6800027" y="5763860"/>
            <a:ext cx="563951"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lnSpc>
                <a:spcPct val="70000"/>
              </a:lnSpc>
            </a:pPr>
            <a:r>
              <a:rPr kumimoji="1" lang="ja-JP" altLang="en-US" sz="700" b="1" dirty="0">
                <a:latin typeface="メイリオ" panose="020B0604030504040204" pitchFamily="50" charset="-128"/>
                <a:ea typeface="メイリオ" panose="020B0604030504040204" pitchFamily="50" charset="-128"/>
              </a:rPr>
              <a:t>既存</a:t>
            </a:r>
            <a:endParaRPr kumimoji="1" lang="en-US" altLang="ja-JP" sz="700" b="1" dirty="0">
              <a:latin typeface="メイリオ" panose="020B0604030504040204" pitchFamily="50" charset="-128"/>
              <a:ea typeface="メイリオ" panose="020B0604030504040204" pitchFamily="50" charset="-128"/>
            </a:endParaRPr>
          </a:p>
          <a:p>
            <a:pPr algn="l">
              <a:lnSpc>
                <a:spcPct val="70000"/>
              </a:lnSpc>
            </a:pPr>
            <a:r>
              <a:rPr kumimoji="1" lang="ja-JP" altLang="en-US" sz="700" b="1" dirty="0">
                <a:latin typeface="メイリオ" panose="020B0604030504040204" pitchFamily="50" charset="-128"/>
                <a:ea typeface="メイリオ" panose="020B0604030504040204" pitchFamily="50" charset="-128"/>
              </a:rPr>
              <a:t>青果機能</a:t>
            </a:r>
          </a:p>
        </p:txBody>
      </p:sp>
      <p:sp>
        <p:nvSpPr>
          <p:cNvPr id="17" name="テキスト ボックス 823">
            <a:extLst>
              <a:ext uri="{FF2B5EF4-FFF2-40B4-BE49-F238E27FC236}">
                <a16:creationId xmlns:a16="http://schemas.microsoft.com/office/drawing/2014/main" id="{E28CC92C-0D3A-6B3D-C717-83D93E51E784}"/>
              </a:ext>
            </a:extLst>
          </p:cNvPr>
          <p:cNvSpPr txBox="1"/>
          <p:nvPr/>
        </p:nvSpPr>
        <p:spPr>
          <a:xfrm>
            <a:off x="6800027" y="6055609"/>
            <a:ext cx="563951"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lnSpc>
                <a:spcPct val="70000"/>
              </a:lnSpc>
            </a:pPr>
            <a:r>
              <a:rPr kumimoji="1" lang="ja-JP" altLang="en-US" sz="700" b="1" dirty="0">
                <a:latin typeface="メイリオ" panose="020B0604030504040204" pitchFamily="50" charset="-128"/>
                <a:ea typeface="メイリオ" panose="020B0604030504040204" pitchFamily="50" charset="-128"/>
              </a:rPr>
              <a:t>整備後</a:t>
            </a:r>
            <a:endParaRPr kumimoji="1" lang="en-US" altLang="ja-JP" sz="700" b="1" dirty="0">
              <a:latin typeface="メイリオ" panose="020B0604030504040204" pitchFamily="50" charset="-128"/>
              <a:ea typeface="メイリオ" panose="020B0604030504040204" pitchFamily="50" charset="-128"/>
            </a:endParaRPr>
          </a:p>
          <a:p>
            <a:pPr algn="l">
              <a:lnSpc>
                <a:spcPct val="70000"/>
              </a:lnSpc>
            </a:pPr>
            <a:r>
              <a:rPr kumimoji="1" lang="ja-JP" altLang="en-US" sz="700" b="1" dirty="0">
                <a:latin typeface="メイリオ" panose="020B0604030504040204" pitchFamily="50" charset="-128"/>
                <a:ea typeface="メイリオ" panose="020B0604030504040204" pitchFamily="50" charset="-128"/>
              </a:rPr>
              <a:t>青果機能</a:t>
            </a:r>
          </a:p>
        </p:txBody>
      </p:sp>
      <p:sp>
        <p:nvSpPr>
          <p:cNvPr id="18" name="テキスト ボックス 826">
            <a:extLst>
              <a:ext uri="{FF2B5EF4-FFF2-40B4-BE49-F238E27FC236}">
                <a16:creationId xmlns:a16="http://schemas.microsoft.com/office/drawing/2014/main" id="{F5606E19-E845-D6FF-ABCD-A99513E2AD22}"/>
              </a:ext>
            </a:extLst>
          </p:cNvPr>
          <p:cNvSpPr txBox="1"/>
          <p:nvPr/>
        </p:nvSpPr>
        <p:spPr>
          <a:xfrm>
            <a:off x="7490984" y="5760247"/>
            <a:ext cx="563951"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lnSpc>
                <a:spcPct val="70000"/>
              </a:lnSpc>
            </a:pPr>
            <a:r>
              <a:rPr kumimoji="1" lang="ja-JP" altLang="en-US" sz="700" b="1" dirty="0">
                <a:latin typeface="メイリオ" panose="020B0604030504040204" pitchFamily="50" charset="-128"/>
                <a:ea typeface="メイリオ" panose="020B0604030504040204" pitchFamily="50" charset="-128"/>
              </a:rPr>
              <a:t>既存</a:t>
            </a:r>
            <a:endParaRPr kumimoji="1" lang="en-US" altLang="ja-JP" sz="700" b="1" dirty="0">
              <a:latin typeface="メイリオ" panose="020B0604030504040204" pitchFamily="50" charset="-128"/>
              <a:ea typeface="メイリオ" panose="020B0604030504040204" pitchFamily="50" charset="-128"/>
            </a:endParaRPr>
          </a:p>
          <a:p>
            <a:pPr algn="l">
              <a:lnSpc>
                <a:spcPct val="70000"/>
              </a:lnSpc>
            </a:pPr>
            <a:r>
              <a:rPr kumimoji="1" lang="ja-JP" altLang="en-US" sz="700" b="1" dirty="0">
                <a:latin typeface="メイリオ" panose="020B0604030504040204" pitchFamily="50" charset="-128"/>
                <a:ea typeface="メイリオ" panose="020B0604030504040204" pitchFamily="50" charset="-128"/>
              </a:rPr>
              <a:t>水産機能</a:t>
            </a:r>
          </a:p>
        </p:txBody>
      </p:sp>
      <p:sp>
        <p:nvSpPr>
          <p:cNvPr id="19" name="テキスト ボックス 827">
            <a:extLst>
              <a:ext uri="{FF2B5EF4-FFF2-40B4-BE49-F238E27FC236}">
                <a16:creationId xmlns:a16="http://schemas.microsoft.com/office/drawing/2014/main" id="{06423A5F-41A0-501C-8E1E-052FC4A886B9}"/>
              </a:ext>
            </a:extLst>
          </p:cNvPr>
          <p:cNvSpPr txBox="1"/>
          <p:nvPr/>
        </p:nvSpPr>
        <p:spPr>
          <a:xfrm>
            <a:off x="7490984" y="6051996"/>
            <a:ext cx="563951"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lnSpc>
                <a:spcPct val="70000"/>
              </a:lnSpc>
            </a:pPr>
            <a:r>
              <a:rPr kumimoji="1" lang="ja-JP" altLang="en-US" sz="700" b="1">
                <a:latin typeface="メイリオ" panose="020B0604030504040204" pitchFamily="50" charset="-128"/>
                <a:ea typeface="メイリオ" panose="020B0604030504040204" pitchFamily="50" charset="-128"/>
              </a:rPr>
              <a:t>整備後</a:t>
            </a:r>
            <a:endParaRPr kumimoji="1" lang="en-US" altLang="ja-JP" sz="700" b="1" dirty="0">
              <a:latin typeface="メイリオ" panose="020B0604030504040204" pitchFamily="50" charset="-128"/>
              <a:ea typeface="メイリオ" panose="020B0604030504040204" pitchFamily="50" charset="-128"/>
            </a:endParaRPr>
          </a:p>
          <a:p>
            <a:pPr algn="l">
              <a:lnSpc>
                <a:spcPct val="70000"/>
              </a:lnSpc>
            </a:pPr>
            <a:r>
              <a:rPr kumimoji="1" lang="ja-JP" altLang="en-US" sz="700" b="1">
                <a:latin typeface="メイリオ" panose="020B0604030504040204" pitchFamily="50" charset="-128"/>
                <a:ea typeface="メイリオ" panose="020B0604030504040204" pitchFamily="50" charset="-128"/>
              </a:rPr>
              <a:t>水産機能</a:t>
            </a:r>
          </a:p>
        </p:txBody>
      </p:sp>
      <p:sp>
        <p:nvSpPr>
          <p:cNvPr id="20" name="テキスト ボックス 830">
            <a:extLst>
              <a:ext uri="{FF2B5EF4-FFF2-40B4-BE49-F238E27FC236}">
                <a16:creationId xmlns:a16="http://schemas.microsoft.com/office/drawing/2014/main" id="{A8FB1EAE-10CF-28C4-D0FB-3FB2001EDEE6}"/>
              </a:ext>
            </a:extLst>
          </p:cNvPr>
          <p:cNvSpPr txBox="1"/>
          <p:nvPr/>
        </p:nvSpPr>
        <p:spPr>
          <a:xfrm>
            <a:off x="8161309" y="5760247"/>
            <a:ext cx="688641"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lnSpc>
                <a:spcPct val="70000"/>
              </a:lnSpc>
            </a:pPr>
            <a:r>
              <a:rPr kumimoji="1" lang="ja-JP" altLang="en-US" sz="700" b="1" dirty="0">
                <a:latin typeface="メイリオ" panose="020B0604030504040204" pitchFamily="50" charset="-128"/>
                <a:ea typeface="メイリオ" panose="020B0604030504040204" pitchFamily="50" charset="-128"/>
              </a:rPr>
              <a:t>既存</a:t>
            </a:r>
            <a:endParaRPr kumimoji="1" lang="en-US" altLang="ja-JP" sz="700" b="1" dirty="0">
              <a:latin typeface="メイリオ" panose="020B0604030504040204" pitchFamily="50" charset="-128"/>
              <a:ea typeface="メイリオ" panose="020B0604030504040204" pitchFamily="50" charset="-128"/>
            </a:endParaRPr>
          </a:p>
          <a:p>
            <a:pPr algn="l">
              <a:lnSpc>
                <a:spcPct val="70000"/>
              </a:lnSpc>
            </a:pPr>
            <a:r>
              <a:rPr kumimoji="1" lang="ja-JP" altLang="en-US" sz="700" b="1" dirty="0">
                <a:latin typeface="メイリオ" panose="020B0604030504040204" pitchFamily="50" charset="-128"/>
                <a:ea typeface="メイリオ" panose="020B0604030504040204" pitchFamily="50" charset="-128"/>
              </a:rPr>
              <a:t>その他機能</a:t>
            </a:r>
          </a:p>
        </p:txBody>
      </p:sp>
      <p:sp>
        <p:nvSpPr>
          <p:cNvPr id="21" name="テキスト ボックス 831">
            <a:extLst>
              <a:ext uri="{FF2B5EF4-FFF2-40B4-BE49-F238E27FC236}">
                <a16:creationId xmlns:a16="http://schemas.microsoft.com/office/drawing/2014/main" id="{BCA52EB7-35DA-82E3-AB9E-C61896EB69CB}"/>
              </a:ext>
            </a:extLst>
          </p:cNvPr>
          <p:cNvSpPr txBox="1"/>
          <p:nvPr/>
        </p:nvSpPr>
        <p:spPr>
          <a:xfrm>
            <a:off x="8161309" y="6051996"/>
            <a:ext cx="688641"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lnSpc>
                <a:spcPct val="70000"/>
              </a:lnSpc>
            </a:pPr>
            <a:r>
              <a:rPr kumimoji="1" lang="ja-JP" altLang="en-US" sz="700" b="1">
                <a:latin typeface="メイリオ" panose="020B0604030504040204" pitchFamily="50" charset="-128"/>
                <a:ea typeface="メイリオ" panose="020B0604030504040204" pitchFamily="50" charset="-128"/>
              </a:rPr>
              <a:t>整備後</a:t>
            </a:r>
            <a:endParaRPr kumimoji="1" lang="en-US" altLang="ja-JP" sz="700" b="1" dirty="0">
              <a:latin typeface="メイリオ" panose="020B0604030504040204" pitchFamily="50" charset="-128"/>
              <a:ea typeface="メイリオ" panose="020B0604030504040204" pitchFamily="50" charset="-128"/>
            </a:endParaRPr>
          </a:p>
          <a:p>
            <a:pPr algn="l">
              <a:lnSpc>
                <a:spcPct val="70000"/>
              </a:lnSpc>
            </a:pPr>
            <a:r>
              <a:rPr kumimoji="1" lang="ja-JP" altLang="en-US" sz="700" b="1">
                <a:latin typeface="メイリオ" panose="020B0604030504040204" pitchFamily="50" charset="-128"/>
                <a:ea typeface="メイリオ" panose="020B0604030504040204" pitchFamily="50" charset="-128"/>
              </a:rPr>
              <a:t>その他機能</a:t>
            </a:r>
          </a:p>
        </p:txBody>
      </p:sp>
      <p:sp>
        <p:nvSpPr>
          <p:cNvPr id="22" name="テキスト ボックス 836">
            <a:extLst>
              <a:ext uri="{FF2B5EF4-FFF2-40B4-BE49-F238E27FC236}">
                <a16:creationId xmlns:a16="http://schemas.microsoft.com/office/drawing/2014/main" id="{67A35706-2D8B-BEBC-800C-ED1928D21F0D}"/>
              </a:ext>
            </a:extLst>
          </p:cNvPr>
          <p:cNvSpPr txBox="1"/>
          <p:nvPr/>
        </p:nvSpPr>
        <p:spPr>
          <a:xfrm>
            <a:off x="8869752" y="5709764"/>
            <a:ext cx="563951" cy="56361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lnSpc>
                <a:spcPct val="70000"/>
              </a:lnSpc>
            </a:pPr>
            <a:r>
              <a:rPr kumimoji="1" lang="ja-JP" altLang="en-US" sz="700" b="1" dirty="0">
                <a:latin typeface="メイリオ" panose="020B0604030504040204" pitchFamily="50" charset="-128"/>
                <a:ea typeface="メイリオ" panose="020B0604030504040204" pitchFamily="50" charset="-128"/>
              </a:rPr>
              <a:t>民間収益施設（新規整備）</a:t>
            </a:r>
          </a:p>
        </p:txBody>
      </p:sp>
      <p:sp>
        <p:nvSpPr>
          <p:cNvPr id="23" name="テキスト ボックス 409">
            <a:extLst>
              <a:ext uri="{FF2B5EF4-FFF2-40B4-BE49-F238E27FC236}">
                <a16:creationId xmlns:a16="http://schemas.microsoft.com/office/drawing/2014/main" id="{1E1472F4-B2C2-4455-AFE1-08B28CB0CDBF}"/>
              </a:ext>
            </a:extLst>
          </p:cNvPr>
          <p:cNvSpPr txBox="1"/>
          <p:nvPr/>
        </p:nvSpPr>
        <p:spPr>
          <a:xfrm>
            <a:off x="3296816" y="5303187"/>
            <a:ext cx="603975" cy="4408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dirty="0">
                <a:latin typeface="メイリオ" panose="020B0604030504040204" pitchFamily="50" charset="-128"/>
                <a:ea typeface="メイリオ" panose="020B0604030504040204" pitchFamily="50" charset="-128"/>
              </a:rPr>
              <a:t>新築棟</a:t>
            </a:r>
            <a:endParaRPr kumimoji="1" lang="en-US" altLang="ja-JP" sz="700" b="1" dirty="0">
              <a:latin typeface="メイリオ" panose="020B0604030504040204" pitchFamily="50" charset="-128"/>
              <a:ea typeface="メイリオ" panose="020B0604030504040204" pitchFamily="50" charset="-128"/>
            </a:endParaRPr>
          </a:p>
          <a:p>
            <a:pPr algn="ctr">
              <a:lnSpc>
                <a:spcPct val="70000"/>
              </a:lnSpc>
            </a:pPr>
            <a:r>
              <a:rPr kumimoji="1" lang="ja-JP" altLang="en-US" sz="700" b="1" dirty="0">
                <a:latin typeface="メイリオ" panose="020B0604030504040204" pitchFamily="50" charset="-128"/>
                <a:ea typeface="メイリオ" panose="020B0604030504040204" pitchFamily="50" charset="-128"/>
              </a:rPr>
              <a:t>１期</a:t>
            </a:r>
          </a:p>
        </p:txBody>
      </p:sp>
      <p:sp>
        <p:nvSpPr>
          <p:cNvPr id="24" name="テキスト ボックス 411">
            <a:extLst>
              <a:ext uri="{FF2B5EF4-FFF2-40B4-BE49-F238E27FC236}">
                <a16:creationId xmlns:a16="http://schemas.microsoft.com/office/drawing/2014/main" id="{8B864E1E-0FEA-4502-B4EF-FF5172D80404}"/>
              </a:ext>
            </a:extLst>
          </p:cNvPr>
          <p:cNvSpPr txBox="1"/>
          <p:nvPr/>
        </p:nvSpPr>
        <p:spPr>
          <a:xfrm>
            <a:off x="2477849" y="5304220"/>
            <a:ext cx="386919"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dirty="0">
                <a:latin typeface="メイリオ" panose="020B0604030504040204" pitchFamily="50" charset="-128"/>
                <a:ea typeface="メイリオ" panose="020B0604030504040204" pitchFamily="50" charset="-128"/>
              </a:rPr>
              <a:t>新築</a:t>
            </a:r>
            <a:endParaRPr kumimoji="1" lang="en-US" altLang="ja-JP" sz="700" b="1" dirty="0">
              <a:latin typeface="メイリオ" panose="020B0604030504040204" pitchFamily="50" charset="-128"/>
              <a:ea typeface="メイリオ" panose="020B0604030504040204" pitchFamily="50" charset="-128"/>
            </a:endParaRPr>
          </a:p>
          <a:p>
            <a:pPr algn="ctr">
              <a:lnSpc>
                <a:spcPct val="70000"/>
              </a:lnSpc>
            </a:pPr>
            <a:r>
              <a:rPr kumimoji="1" lang="ja-JP" altLang="en-US" sz="700" b="1" dirty="0">
                <a:latin typeface="メイリオ" panose="020B0604030504040204" pitchFamily="50" charset="-128"/>
                <a:ea typeface="メイリオ" panose="020B0604030504040204" pitchFamily="50" charset="-128"/>
              </a:rPr>
              <a:t>工事</a:t>
            </a:r>
          </a:p>
        </p:txBody>
      </p:sp>
      <p:sp>
        <p:nvSpPr>
          <p:cNvPr id="25" name="テキスト ボックス 775">
            <a:extLst>
              <a:ext uri="{FF2B5EF4-FFF2-40B4-BE49-F238E27FC236}">
                <a16:creationId xmlns:a16="http://schemas.microsoft.com/office/drawing/2014/main" id="{E5F187BF-D629-4797-B39B-33F7BCC9FCBD}"/>
              </a:ext>
            </a:extLst>
          </p:cNvPr>
          <p:cNvSpPr txBox="1"/>
          <p:nvPr/>
        </p:nvSpPr>
        <p:spPr>
          <a:xfrm>
            <a:off x="716920" y="5849192"/>
            <a:ext cx="603975" cy="34598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a:latin typeface="メイリオ" panose="020B0604030504040204" pitchFamily="50" charset="-128"/>
                <a:ea typeface="メイリオ" panose="020B0604030504040204" pitchFamily="50" charset="-128"/>
              </a:rPr>
              <a:t>付属棟</a:t>
            </a:r>
          </a:p>
        </p:txBody>
      </p:sp>
      <p:sp>
        <p:nvSpPr>
          <p:cNvPr id="26" name="テキスト ボックス 778">
            <a:extLst>
              <a:ext uri="{FF2B5EF4-FFF2-40B4-BE49-F238E27FC236}">
                <a16:creationId xmlns:a16="http://schemas.microsoft.com/office/drawing/2014/main" id="{6A3A12BE-74C2-4146-8667-0DA98EA5EE8E}"/>
              </a:ext>
            </a:extLst>
          </p:cNvPr>
          <p:cNvSpPr txBox="1"/>
          <p:nvPr/>
        </p:nvSpPr>
        <p:spPr>
          <a:xfrm>
            <a:off x="1883940" y="5840216"/>
            <a:ext cx="1046018" cy="34598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a:latin typeface="メイリオ" panose="020B0604030504040204" pitchFamily="50" charset="-128"/>
                <a:ea typeface="メイリオ" panose="020B0604030504040204" pitchFamily="50" charset="-128"/>
              </a:rPr>
              <a:t>民間収益施設</a:t>
            </a:r>
          </a:p>
        </p:txBody>
      </p:sp>
      <p:sp>
        <p:nvSpPr>
          <p:cNvPr id="27" name="テキスト ボックス 794">
            <a:extLst>
              <a:ext uri="{FF2B5EF4-FFF2-40B4-BE49-F238E27FC236}">
                <a16:creationId xmlns:a16="http://schemas.microsoft.com/office/drawing/2014/main" id="{E50D00AD-4C3F-7BDE-2956-06AAB05EEB0B}"/>
              </a:ext>
            </a:extLst>
          </p:cNvPr>
          <p:cNvSpPr txBox="1"/>
          <p:nvPr/>
        </p:nvSpPr>
        <p:spPr>
          <a:xfrm>
            <a:off x="882320" y="6048632"/>
            <a:ext cx="1166239" cy="4299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dirty="0">
                <a:latin typeface="メイリオ" panose="020B0604030504040204" pitchFamily="50" charset="-128"/>
                <a:ea typeface="メイリオ" panose="020B0604030504040204" pitchFamily="50" charset="-128"/>
              </a:rPr>
              <a:t>新築棟</a:t>
            </a:r>
            <a:endParaRPr kumimoji="1" lang="en-US" altLang="ja-JP" sz="700" b="1" dirty="0">
              <a:latin typeface="メイリオ" panose="020B0604030504040204" pitchFamily="50" charset="-128"/>
              <a:ea typeface="メイリオ" panose="020B0604030504040204" pitchFamily="50" charset="-128"/>
            </a:endParaRPr>
          </a:p>
          <a:p>
            <a:pPr algn="ctr">
              <a:lnSpc>
                <a:spcPct val="70000"/>
              </a:lnSpc>
            </a:pPr>
            <a:r>
              <a:rPr kumimoji="1" lang="ja-JP" altLang="en-US" sz="700" b="1" dirty="0">
                <a:latin typeface="メイリオ" panose="020B0604030504040204" pitchFamily="50" charset="-128"/>
                <a:ea typeface="メイリオ" panose="020B0604030504040204" pitchFamily="50" charset="-128"/>
              </a:rPr>
              <a:t>（青果・水産）</a:t>
            </a:r>
          </a:p>
        </p:txBody>
      </p:sp>
      <p:sp>
        <p:nvSpPr>
          <p:cNvPr id="28" name="テキスト ボックス 813">
            <a:extLst>
              <a:ext uri="{FF2B5EF4-FFF2-40B4-BE49-F238E27FC236}">
                <a16:creationId xmlns:a16="http://schemas.microsoft.com/office/drawing/2014/main" id="{0878DEEC-B004-A84F-3695-3ECABF7A4523}"/>
              </a:ext>
            </a:extLst>
          </p:cNvPr>
          <p:cNvSpPr txBox="1"/>
          <p:nvPr/>
        </p:nvSpPr>
        <p:spPr>
          <a:xfrm>
            <a:off x="718557" y="6077376"/>
            <a:ext cx="603975" cy="34598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lang="ja-JP" altLang="en-US" sz="700" b="1" dirty="0">
                <a:latin typeface="メイリオ" panose="020B0604030504040204" pitchFamily="50" charset="-128"/>
                <a:ea typeface="メイリオ" panose="020B0604030504040204" pitchFamily="50" charset="-128"/>
              </a:rPr>
              <a:t>立体</a:t>
            </a:r>
            <a:endParaRPr lang="en-US" altLang="ja-JP" sz="700" b="1" dirty="0">
              <a:latin typeface="メイリオ" panose="020B0604030504040204" pitchFamily="50" charset="-128"/>
              <a:ea typeface="メイリオ" panose="020B0604030504040204" pitchFamily="50" charset="-128"/>
            </a:endParaRPr>
          </a:p>
          <a:p>
            <a:pPr algn="ctr">
              <a:lnSpc>
                <a:spcPct val="70000"/>
              </a:lnSpc>
            </a:pPr>
            <a:r>
              <a:rPr lang="ja-JP" altLang="en-US" sz="700" b="1" dirty="0">
                <a:latin typeface="メイリオ" panose="020B0604030504040204" pitchFamily="50" charset="-128"/>
                <a:ea typeface="メイリオ" panose="020B0604030504040204" pitchFamily="50" charset="-128"/>
              </a:rPr>
              <a:t>駐車場</a:t>
            </a:r>
            <a:endParaRPr kumimoji="1" lang="ja-JP" altLang="en-US" sz="700" b="1" dirty="0">
              <a:latin typeface="メイリオ" panose="020B0604030504040204" pitchFamily="50" charset="-128"/>
              <a:ea typeface="メイリオ" panose="020B0604030504040204" pitchFamily="50" charset="-128"/>
            </a:endParaRPr>
          </a:p>
        </p:txBody>
      </p:sp>
      <p:sp>
        <p:nvSpPr>
          <p:cNvPr id="29" name="テキスト ボックス 778">
            <a:extLst>
              <a:ext uri="{FF2B5EF4-FFF2-40B4-BE49-F238E27FC236}">
                <a16:creationId xmlns:a16="http://schemas.microsoft.com/office/drawing/2014/main" id="{0D7C9A13-C9A9-136F-AE5B-6334E0AC9C65}"/>
              </a:ext>
            </a:extLst>
          </p:cNvPr>
          <p:cNvSpPr txBox="1"/>
          <p:nvPr/>
        </p:nvSpPr>
        <p:spPr>
          <a:xfrm>
            <a:off x="8587719" y="3031278"/>
            <a:ext cx="1046018" cy="34598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a:latin typeface="メイリオ" panose="020B0604030504040204" pitchFamily="50" charset="-128"/>
                <a:ea typeface="メイリオ" panose="020B0604030504040204" pitchFamily="50" charset="-128"/>
              </a:rPr>
              <a:t>民間収益施設</a:t>
            </a:r>
          </a:p>
        </p:txBody>
      </p:sp>
      <p:sp>
        <p:nvSpPr>
          <p:cNvPr id="30" name="テキスト ボックス 411">
            <a:extLst>
              <a:ext uri="{FF2B5EF4-FFF2-40B4-BE49-F238E27FC236}">
                <a16:creationId xmlns:a16="http://schemas.microsoft.com/office/drawing/2014/main" id="{6397A582-B510-28C2-FD25-316FA3AF2331}"/>
              </a:ext>
            </a:extLst>
          </p:cNvPr>
          <p:cNvSpPr txBox="1"/>
          <p:nvPr/>
        </p:nvSpPr>
        <p:spPr>
          <a:xfrm>
            <a:off x="1523552" y="5304220"/>
            <a:ext cx="386919"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lang="ja-JP" altLang="en-US" sz="700" b="1" dirty="0">
                <a:latin typeface="メイリオ" panose="020B0604030504040204" pitchFamily="50" charset="-128"/>
                <a:ea typeface="メイリオ" panose="020B0604030504040204" pitchFamily="50" charset="-128"/>
              </a:rPr>
              <a:t>解体</a:t>
            </a:r>
            <a:endParaRPr kumimoji="1" lang="en-US" altLang="ja-JP" sz="700" b="1" dirty="0">
              <a:latin typeface="メイリオ" panose="020B0604030504040204" pitchFamily="50" charset="-128"/>
              <a:ea typeface="メイリオ" panose="020B0604030504040204" pitchFamily="50" charset="-128"/>
            </a:endParaRPr>
          </a:p>
          <a:p>
            <a:pPr algn="ctr">
              <a:lnSpc>
                <a:spcPct val="70000"/>
              </a:lnSpc>
            </a:pPr>
            <a:r>
              <a:rPr kumimoji="1" lang="ja-JP" altLang="en-US" sz="700" b="1" dirty="0">
                <a:latin typeface="メイリオ" panose="020B0604030504040204" pitchFamily="50" charset="-128"/>
                <a:ea typeface="メイリオ" panose="020B0604030504040204" pitchFamily="50" charset="-128"/>
              </a:rPr>
              <a:t>工事</a:t>
            </a:r>
          </a:p>
        </p:txBody>
      </p:sp>
      <p:sp>
        <p:nvSpPr>
          <p:cNvPr id="31" name="テキスト ボックス 411">
            <a:extLst>
              <a:ext uri="{FF2B5EF4-FFF2-40B4-BE49-F238E27FC236}">
                <a16:creationId xmlns:a16="http://schemas.microsoft.com/office/drawing/2014/main" id="{813EF92C-ACAE-EFA3-7A76-8956A7B5B2A1}"/>
              </a:ext>
            </a:extLst>
          </p:cNvPr>
          <p:cNvSpPr txBox="1"/>
          <p:nvPr/>
        </p:nvSpPr>
        <p:spPr>
          <a:xfrm>
            <a:off x="2477849" y="3226036"/>
            <a:ext cx="386919"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dirty="0">
                <a:latin typeface="メイリオ" panose="020B0604030504040204" pitchFamily="50" charset="-128"/>
                <a:ea typeface="メイリオ" panose="020B0604030504040204" pitchFamily="50" charset="-128"/>
              </a:rPr>
              <a:t>新築</a:t>
            </a:r>
            <a:endParaRPr kumimoji="1" lang="en-US" altLang="ja-JP" sz="700" b="1" dirty="0">
              <a:latin typeface="メイリオ" panose="020B0604030504040204" pitchFamily="50" charset="-128"/>
              <a:ea typeface="メイリオ" panose="020B0604030504040204" pitchFamily="50" charset="-128"/>
            </a:endParaRPr>
          </a:p>
          <a:p>
            <a:pPr algn="ctr">
              <a:lnSpc>
                <a:spcPct val="70000"/>
              </a:lnSpc>
            </a:pPr>
            <a:r>
              <a:rPr kumimoji="1" lang="ja-JP" altLang="en-US" sz="700" b="1" dirty="0">
                <a:latin typeface="メイリオ" panose="020B0604030504040204" pitchFamily="50" charset="-128"/>
                <a:ea typeface="メイリオ" panose="020B0604030504040204" pitchFamily="50" charset="-128"/>
              </a:rPr>
              <a:t>工事</a:t>
            </a:r>
          </a:p>
        </p:txBody>
      </p:sp>
      <p:sp>
        <p:nvSpPr>
          <p:cNvPr id="32" name="テキスト ボックス 411">
            <a:extLst>
              <a:ext uri="{FF2B5EF4-FFF2-40B4-BE49-F238E27FC236}">
                <a16:creationId xmlns:a16="http://schemas.microsoft.com/office/drawing/2014/main" id="{52B0D7F8-4093-284D-C72A-EA30D3547226}"/>
              </a:ext>
            </a:extLst>
          </p:cNvPr>
          <p:cNvSpPr txBox="1"/>
          <p:nvPr/>
        </p:nvSpPr>
        <p:spPr>
          <a:xfrm>
            <a:off x="1523552" y="3226036"/>
            <a:ext cx="386919"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lang="ja-JP" altLang="en-US" sz="700" b="1" dirty="0">
                <a:latin typeface="メイリオ" panose="020B0604030504040204" pitchFamily="50" charset="-128"/>
                <a:ea typeface="メイリオ" panose="020B0604030504040204" pitchFamily="50" charset="-128"/>
              </a:rPr>
              <a:t>解体</a:t>
            </a:r>
            <a:endParaRPr kumimoji="1" lang="en-US" altLang="ja-JP" sz="700" b="1" dirty="0">
              <a:latin typeface="メイリオ" panose="020B0604030504040204" pitchFamily="50" charset="-128"/>
              <a:ea typeface="メイリオ" panose="020B0604030504040204" pitchFamily="50" charset="-128"/>
            </a:endParaRPr>
          </a:p>
          <a:p>
            <a:pPr algn="ctr">
              <a:lnSpc>
                <a:spcPct val="70000"/>
              </a:lnSpc>
            </a:pPr>
            <a:r>
              <a:rPr kumimoji="1" lang="ja-JP" altLang="en-US" sz="700" b="1" dirty="0">
                <a:latin typeface="メイリオ" panose="020B0604030504040204" pitchFamily="50" charset="-128"/>
                <a:ea typeface="メイリオ" panose="020B0604030504040204" pitchFamily="50" charset="-128"/>
              </a:rPr>
              <a:t>工事</a:t>
            </a:r>
          </a:p>
        </p:txBody>
      </p:sp>
      <p:sp>
        <p:nvSpPr>
          <p:cNvPr id="33" name="テキスト ボックス 794">
            <a:extLst>
              <a:ext uri="{FF2B5EF4-FFF2-40B4-BE49-F238E27FC236}">
                <a16:creationId xmlns:a16="http://schemas.microsoft.com/office/drawing/2014/main" id="{1DAAC248-0DB1-DB6D-ED3C-E5C4CFC9A5EE}"/>
              </a:ext>
            </a:extLst>
          </p:cNvPr>
          <p:cNvSpPr txBox="1"/>
          <p:nvPr/>
        </p:nvSpPr>
        <p:spPr>
          <a:xfrm>
            <a:off x="1871289" y="6048632"/>
            <a:ext cx="1166239" cy="4299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dirty="0">
                <a:latin typeface="メイリオ" panose="020B0604030504040204" pitchFamily="50" charset="-128"/>
                <a:ea typeface="メイリオ" panose="020B0604030504040204" pitchFamily="50" charset="-128"/>
              </a:rPr>
              <a:t>新築棟</a:t>
            </a:r>
            <a:endParaRPr kumimoji="1" lang="en-US" altLang="ja-JP" sz="700" b="1" dirty="0">
              <a:latin typeface="メイリオ" panose="020B0604030504040204" pitchFamily="50" charset="-128"/>
              <a:ea typeface="メイリオ" panose="020B0604030504040204" pitchFamily="50" charset="-128"/>
            </a:endParaRPr>
          </a:p>
          <a:p>
            <a:pPr algn="ctr">
              <a:lnSpc>
                <a:spcPct val="70000"/>
              </a:lnSpc>
            </a:pPr>
            <a:r>
              <a:rPr kumimoji="1" lang="ja-JP" altLang="en-US" sz="700" b="1" dirty="0">
                <a:latin typeface="メイリオ" panose="020B0604030504040204" pitchFamily="50" charset="-128"/>
                <a:ea typeface="メイリオ" panose="020B0604030504040204" pitchFamily="50" charset="-128"/>
              </a:rPr>
              <a:t>（青果・水産）</a:t>
            </a:r>
          </a:p>
        </p:txBody>
      </p:sp>
      <p:sp>
        <p:nvSpPr>
          <p:cNvPr id="34" name="テキスト ボックス 409">
            <a:extLst>
              <a:ext uri="{FF2B5EF4-FFF2-40B4-BE49-F238E27FC236}">
                <a16:creationId xmlns:a16="http://schemas.microsoft.com/office/drawing/2014/main" id="{44C4F391-B1B6-E13F-F9C6-9284F3BFA272}"/>
              </a:ext>
            </a:extLst>
          </p:cNvPr>
          <p:cNvSpPr txBox="1"/>
          <p:nvPr/>
        </p:nvSpPr>
        <p:spPr>
          <a:xfrm>
            <a:off x="5047261" y="5303187"/>
            <a:ext cx="603975" cy="4408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dirty="0">
                <a:latin typeface="メイリオ" panose="020B0604030504040204" pitchFamily="50" charset="-128"/>
                <a:ea typeface="メイリオ" panose="020B0604030504040204" pitchFamily="50" charset="-128"/>
              </a:rPr>
              <a:t>新築棟</a:t>
            </a:r>
            <a:endParaRPr kumimoji="1" lang="en-US" altLang="ja-JP" sz="700" b="1" dirty="0">
              <a:latin typeface="メイリオ" panose="020B0604030504040204" pitchFamily="50" charset="-128"/>
              <a:ea typeface="メイリオ" panose="020B0604030504040204" pitchFamily="50" charset="-128"/>
            </a:endParaRPr>
          </a:p>
          <a:p>
            <a:pPr algn="ctr">
              <a:lnSpc>
                <a:spcPct val="70000"/>
              </a:lnSpc>
            </a:pPr>
            <a:r>
              <a:rPr kumimoji="1" lang="ja-JP" altLang="en-US" sz="700" b="1" dirty="0">
                <a:latin typeface="メイリオ" panose="020B0604030504040204" pitchFamily="50" charset="-128"/>
                <a:ea typeface="メイリオ" panose="020B0604030504040204" pitchFamily="50" charset="-128"/>
              </a:rPr>
              <a:t>２期</a:t>
            </a:r>
          </a:p>
        </p:txBody>
      </p:sp>
      <p:sp>
        <p:nvSpPr>
          <p:cNvPr id="35" name="テキスト ボックス 409">
            <a:extLst>
              <a:ext uri="{FF2B5EF4-FFF2-40B4-BE49-F238E27FC236}">
                <a16:creationId xmlns:a16="http://schemas.microsoft.com/office/drawing/2014/main" id="{3B093B47-EDF0-F6A9-87EF-E47135FFBEB7}"/>
              </a:ext>
            </a:extLst>
          </p:cNvPr>
          <p:cNvSpPr txBox="1"/>
          <p:nvPr/>
        </p:nvSpPr>
        <p:spPr>
          <a:xfrm>
            <a:off x="6797706" y="5303187"/>
            <a:ext cx="603975" cy="4408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dirty="0">
                <a:latin typeface="メイリオ" panose="020B0604030504040204" pitchFamily="50" charset="-128"/>
                <a:ea typeface="メイリオ" panose="020B0604030504040204" pitchFamily="50" charset="-128"/>
              </a:rPr>
              <a:t>新築棟</a:t>
            </a:r>
            <a:endParaRPr kumimoji="1" lang="en-US" altLang="ja-JP" sz="700" b="1" dirty="0">
              <a:latin typeface="メイリオ" panose="020B0604030504040204" pitchFamily="50" charset="-128"/>
              <a:ea typeface="メイリオ" panose="020B0604030504040204" pitchFamily="50" charset="-128"/>
            </a:endParaRPr>
          </a:p>
          <a:p>
            <a:pPr algn="ctr">
              <a:lnSpc>
                <a:spcPct val="70000"/>
              </a:lnSpc>
            </a:pPr>
            <a:r>
              <a:rPr kumimoji="1" lang="ja-JP" altLang="en-US" sz="700" b="1" dirty="0">
                <a:latin typeface="メイリオ" panose="020B0604030504040204" pitchFamily="50" charset="-128"/>
                <a:ea typeface="メイリオ" panose="020B0604030504040204" pitchFamily="50" charset="-128"/>
              </a:rPr>
              <a:t>３期</a:t>
            </a:r>
          </a:p>
        </p:txBody>
      </p:sp>
      <p:sp>
        <p:nvSpPr>
          <p:cNvPr id="36" name="テキスト ボックス 409">
            <a:extLst>
              <a:ext uri="{FF2B5EF4-FFF2-40B4-BE49-F238E27FC236}">
                <a16:creationId xmlns:a16="http://schemas.microsoft.com/office/drawing/2014/main" id="{F281AFA6-E0CD-D75D-5ADA-9950CBC00F90}"/>
              </a:ext>
            </a:extLst>
          </p:cNvPr>
          <p:cNvSpPr txBox="1"/>
          <p:nvPr/>
        </p:nvSpPr>
        <p:spPr>
          <a:xfrm>
            <a:off x="8542924" y="5303187"/>
            <a:ext cx="603975" cy="4408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dirty="0">
                <a:latin typeface="メイリオ" panose="020B0604030504040204" pitchFamily="50" charset="-128"/>
                <a:ea typeface="メイリオ" panose="020B0604030504040204" pitchFamily="50" charset="-128"/>
              </a:rPr>
              <a:t>新築棟</a:t>
            </a:r>
            <a:endParaRPr kumimoji="1" lang="en-US" altLang="ja-JP" sz="700" b="1" dirty="0">
              <a:latin typeface="メイリオ" panose="020B0604030504040204" pitchFamily="50" charset="-128"/>
              <a:ea typeface="メイリオ" panose="020B0604030504040204" pitchFamily="50" charset="-128"/>
            </a:endParaRPr>
          </a:p>
          <a:p>
            <a:pPr algn="ctr">
              <a:lnSpc>
                <a:spcPct val="70000"/>
              </a:lnSpc>
            </a:pPr>
            <a:r>
              <a:rPr lang="ja-JP" altLang="en-US" sz="700" b="1" dirty="0">
                <a:latin typeface="メイリオ" panose="020B0604030504040204" pitchFamily="50" charset="-128"/>
                <a:ea typeface="メイリオ" panose="020B0604030504040204" pitchFamily="50" charset="-128"/>
              </a:rPr>
              <a:t>４</a:t>
            </a:r>
            <a:r>
              <a:rPr kumimoji="1" lang="ja-JP" altLang="en-US" sz="700" b="1" dirty="0">
                <a:latin typeface="メイリオ" panose="020B0604030504040204" pitchFamily="50" charset="-128"/>
                <a:ea typeface="メイリオ" panose="020B0604030504040204" pitchFamily="50" charset="-128"/>
              </a:rPr>
              <a:t>期</a:t>
            </a:r>
          </a:p>
        </p:txBody>
      </p:sp>
      <p:sp>
        <p:nvSpPr>
          <p:cNvPr id="37" name="テキスト ボックス 409">
            <a:extLst>
              <a:ext uri="{FF2B5EF4-FFF2-40B4-BE49-F238E27FC236}">
                <a16:creationId xmlns:a16="http://schemas.microsoft.com/office/drawing/2014/main" id="{DA922C8D-CDEE-4B87-CEF8-85621EA48CD0}"/>
              </a:ext>
            </a:extLst>
          </p:cNvPr>
          <p:cNvSpPr txBox="1"/>
          <p:nvPr/>
        </p:nvSpPr>
        <p:spPr>
          <a:xfrm>
            <a:off x="3296816" y="3238736"/>
            <a:ext cx="603975" cy="4408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dirty="0">
                <a:latin typeface="メイリオ" panose="020B0604030504040204" pitchFamily="50" charset="-128"/>
                <a:ea typeface="メイリオ" panose="020B0604030504040204" pitchFamily="50" charset="-128"/>
              </a:rPr>
              <a:t>青果棟</a:t>
            </a:r>
            <a:endParaRPr kumimoji="1" lang="en-US" altLang="ja-JP" sz="700" b="1" dirty="0">
              <a:latin typeface="メイリオ" panose="020B0604030504040204" pitchFamily="50" charset="-128"/>
              <a:ea typeface="メイリオ" panose="020B0604030504040204" pitchFamily="50" charset="-128"/>
            </a:endParaRPr>
          </a:p>
          <a:p>
            <a:pPr algn="ctr">
              <a:lnSpc>
                <a:spcPct val="70000"/>
              </a:lnSpc>
            </a:pPr>
            <a:r>
              <a:rPr kumimoji="1" lang="ja-JP" altLang="en-US" sz="700" b="1" dirty="0">
                <a:latin typeface="メイリオ" panose="020B0604030504040204" pitchFamily="50" charset="-128"/>
                <a:ea typeface="メイリオ" panose="020B0604030504040204" pitchFamily="50" charset="-128"/>
              </a:rPr>
              <a:t>１期</a:t>
            </a:r>
          </a:p>
        </p:txBody>
      </p:sp>
      <p:sp>
        <p:nvSpPr>
          <p:cNvPr id="38" name="テキスト ボックス 409">
            <a:extLst>
              <a:ext uri="{FF2B5EF4-FFF2-40B4-BE49-F238E27FC236}">
                <a16:creationId xmlns:a16="http://schemas.microsoft.com/office/drawing/2014/main" id="{916E4489-6A37-8CE8-6F82-427845F2750F}"/>
              </a:ext>
            </a:extLst>
          </p:cNvPr>
          <p:cNvSpPr txBox="1"/>
          <p:nvPr/>
        </p:nvSpPr>
        <p:spPr>
          <a:xfrm>
            <a:off x="5079861" y="3238736"/>
            <a:ext cx="603975" cy="4408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dirty="0">
                <a:latin typeface="メイリオ" panose="020B0604030504040204" pitchFamily="50" charset="-128"/>
                <a:ea typeface="メイリオ" panose="020B0604030504040204" pitchFamily="50" charset="-128"/>
              </a:rPr>
              <a:t>青果棟</a:t>
            </a:r>
            <a:endParaRPr kumimoji="1" lang="en-US" altLang="ja-JP" sz="700" b="1" dirty="0">
              <a:latin typeface="メイリオ" panose="020B0604030504040204" pitchFamily="50" charset="-128"/>
              <a:ea typeface="メイリオ" panose="020B0604030504040204" pitchFamily="50" charset="-128"/>
            </a:endParaRPr>
          </a:p>
          <a:p>
            <a:pPr algn="ctr">
              <a:lnSpc>
                <a:spcPct val="70000"/>
              </a:lnSpc>
            </a:pPr>
            <a:r>
              <a:rPr lang="ja-JP" altLang="en-US" sz="700" b="1" dirty="0">
                <a:latin typeface="メイリオ" panose="020B0604030504040204" pitchFamily="50" charset="-128"/>
                <a:ea typeface="メイリオ" panose="020B0604030504040204" pitchFamily="50" charset="-128"/>
              </a:rPr>
              <a:t>２</a:t>
            </a:r>
            <a:r>
              <a:rPr kumimoji="1" lang="ja-JP" altLang="en-US" sz="700" b="1" dirty="0">
                <a:latin typeface="メイリオ" panose="020B0604030504040204" pitchFamily="50" charset="-128"/>
                <a:ea typeface="メイリオ" panose="020B0604030504040204" pitchFamily="50" charset="-128"/>
              </a:rPr>
              <a:t>期</a:t>
            </a:r>
          </a:p>
        </p:txBody>
      </p:sp>
      <p:sp>
        <p:nvSpPr>
          <p:cNvPr id="39" name="テキスト ボックス 409">
            <a:extLst>
              <a:ext uri="{FF2B5EF4-FFF2-40B4-BE49-F238E27FC236}">
                <a16:creationId xmlns:a16="http://schemas.microsoft.com/office/drawing/2014/main" id="{09BA89E7-179D-1DF1-73EE-9465C0BDC565}"/>
              </a:ext>
            </a:extLst>
          </p:cNvPr>
          <p:cNvSpPr txBox="1"/>
          <p:nvPr/>
        </p:nvSpPr>
        <p:spPr>
          <a:xfrm>
            <a:off x="7847298" y="3238736"/>
            <a:ext cx="603975" cy="4408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dirty="0">
                <a:latin typeface="メイリオ" panose="020B0604030504040204" pitchFamily="50" charset="-128"/>
                <a:ea typeface="メイリオ" panose="020B0604030504040204" pitchFamily="50" charset="-128"/>
              </a:rPr>
              <a:t>拡張</a:t>
            </a:r>
            <a:endParaRPr kumimoji="1" lang="en-US" altLang="ja-JP" sz="700" b="1" dirty="0">
              <a:latin typeface="メイリオ" panose="020B0604030504040204" pitchFamily="50" charset="-128"/>
              <a:ea typeface="メイリオ" panose="020B0604030504040204" pitchFamily="50" charset="-128"/>
            </a:endParaRPr>
          </a:p>
          <a:p>
            <a:pPr algn="ctr">
              <a:lnSpc>
                <a:spcPct val="70000"/>
              </a:lnSpc>
            </a:pPr>
            <a:r>
              <a:rPr lang="ja-JP" altLang="en-US" sz="700" b="1" dirty="0">
                <a:latin typeface="メイリオ" panose="020B0604030504040204" pitchFamily="50" charset="-128"/>
                <a:ea typeface="メイリオ" panose="020B0604030504040204" pitchFamily="50" charset="-128"/>
              </a:rPr>
              <a:t>機能</a:t>
            </a:r>
            <a:endParaRPr kumimoji="1" lang="ja-JP" altLang="en-US" sz="700" b="1" dirty="0">
              <a:latin typeface="メイリオ" panose="020B0604030504040204" pitchFamily="50" charset="-128"/>
              <a:ea typeface="メイリオ" panose="020B0604030504040204" pitchFamily="50" charset="-128"/>
            </a:endParaRPr>
          </a:p>
        </p:txBody>
      </p:sp>
      <p:sp>
        <p:nvSpPr>
          <p:cNvPr id="40" name="テキスト ボックス 409">
            <a:extLst>
              <a:ext uri="{FF2B5EF4-FFF2-40B4-BE49-F238E27FC236}">
                <a16:creationId xmlns:a16="http://schemas.microsoft.com/office/drawing/2014/main" id="{DFA47567-3164-47FE-A15A-569AB16C4DA3}"/>
              </a:ext>
            </a:extLst>
          </p:cNvPr>
          <p:cNvSpPr txBox="1"/>
          <p:nvPr/>
        </p:nvSpPr>
        <p:spPr>
          <a:xfrm>
            <a:off x="6695809" y="3238736"/>
            <a:ext cx="603975" cy="4408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dirty="0">
                <a:latin typeface="メイリオ" panose="020B0604030504040204" pitchFamily="50" charset="-128"/>
                <a:ea typeface="メイリオ" panose="020B0604030504040204" pitchFamily="50" charset="-128"/>
              </a:rPr>
              <a:t>水産棟</a:t>
            </a:r>
          </a:p>
        </p:txBody>
      </p:sp>
      <p:sp>
        <p:nvSpPr>
          <p:cNvPr id="41" name="テキスト ボックス 409">
            <a:extLst>
              <a:ext uri="{FF2B5EF4-FFF2-40B4-BE49-F238E27FC236}">
                <a16:creationId xmlns:a16="http://schemas.microsoft.com/office/drawing/2014/main" id="{1F4A585A-71C5-BEE4-DDCC-E8DF2308CA10}"/>
              </a:ext>
            </a:extLst>
          </p:cNvPr>
          <p:cNvSpPr txBox="1"/>
          <p:nvPr/>
        </p:nvSpPr>
        <p:spPr>
          <a:xfrm>
            <a:off x="8398486" y="3238736"/>
            <a:ext cx="603975" cy="4408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lang="ja-JP" altLang="en-US" sz="700" b="1" dirty="0">
                <a:latin typeface="メイリオ" panose="020B0604030504040204" pitchFamily="50" charset="-128"/>
                <a:ea typeface="メイリオ" panose="020B0604030504040204" pitchFamily="50" charset="-128"/>
              </a:rPr>
              <a:t>立体</a:t>
            </a:r>
            <a:endParaRPr lang="en-US" altLang="ja-JP" sz="700" b="1" dirty="0">
              <a:latin typeface="メイリオ" panose="020B0604030504040204" pitchFamily="50" charset="-128"/>
              <a:ea typeface="メイリオ" panose="020B0604030504040204" pitchFamily="50" charset="-128"/>
            </a:endParaRPr>
          </a:p>
          <a:p>
            <a:pPr algn="ctr">
              <a:lnSpc>
                <a:spcPct val="70000"/>
              </a:lnSpc>
            </a:pPr>
            <a:r>
              <a:rPr kumimoji="1" lang="ja-JP" altLang="en-US" sz="700" b="1" dirty="0">
                <a:latin typeface="メイリオ" panose="020B0604030504040204" pitchFamily="50" charset="-128"/>
                <a:ea typeface="メイリオ" panose="020B0604030504040204" pitchFamily="50" charset="-128"/>
              </a:rPr>
              <a:t>駐車場</a:t>
            </a:r>
          </a:p>
        </p:txBody>
      </p:sp>
      <p:sp>
        <p:nvSpPr>
          <p:cNvPr id="42" name="テキスト ボックス 409">
            <a:extLst>
              <a:ext uri="{FF2B5EF4-FFF2-40B4-BE49-F238E27FC236}">
                <a16:creationId xmlns:a16="http://schemas.microsoft.com/office/drawing/2014/main" id="{8839DC7C-7AC5-6AE7-9EE2-097163D7FE01}"/>
              </a:ext>
            </a:extLst>
          </p:cNvPr>
          <p:cNvSpPr txBox="1"/>
          <p:nvPr/>
        </p:nvSpPr>
        <p:spPr>
          <a:xfrm>
            <a:off x="8303677" y="2988113"/>
            <a:ext cx="603975" cy="4408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lang="ja-JP" altLang="en-US" sz="700" b="1" dirty="0">
                <a:latin typeface="メイリオ" panose="020B0604030504040204" pitchFamily="50" charset="-128"/>
                <a:ea typeface="メイリオ" panose="020B0604030504040204" pitchFamily="50" charset="-128"/>
              </a:rPr>
              <a:t>付属棟</a:t>
            </a:r>
            <a:endParaRPr kumimoji="1" lang="ja-JP" altLang="en-US" sz="700" b="1" dirty="0">
              <a:latin typeface="メイリオ" panose="020B0604030504040204" pitchFamily="50" charset="-128"/>
              <a:ea typeface="メイリオ" panose="020B0604030504040204" pitchFamily="50" charset="-128"/>
            </a:endParaRPr>
          </a:p>
        </p:txBody>
      </p:sp>
      <p:sp>
        <p:nvSpPr>
          <p:cNvPr id="43" name="テキスト ボックス 411">
            <a:extLst>
              <a:ext uri="{FF2B5EF4-FFF2-40B4-BE49-F238E27FC236}">
                <a16:creationId xmlns:a16="http://schemas.microsoft.com/office/drawing/2014/main" id="{C956013B-4E0E-CD92-E11C-CE3DDC8306B7}"/>
              </a:ext>
            </a:extLst>
          </p:cNvPr>
          <p:cNvSpPr txBox="1"/>
          <p:nvPr/>
        </p:nvSpPr>
        <p:spPr>
          <a:xfrm>
            <a:off x="1253420" y="2264118"/>
            <a:ext cx="512669"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dirty="0">
                <a:solidFill>
                  <a:srgbClr val="006666"/>
                </a:solidFill>
                <a:latin typeface="メイリオ" panose="020B0604030504040204" pitchFamily="50" charset="-128"/>
                <a:ea typeface="メイリオ" panose="020B0604030504040204" pitchFamily="50" charset="-128"/>
              </a:rPr>
              <a:t>事業者</a:t>
            </a:r>
            <a:endParaRPr kumimoji="1" lang="en-US" altLang="ja-JP" sz="700" b="1" dirty="0">
              <a:solidFill>
                <a:srgbClr val="006666"/>
              </a:solidFill>
              <a:latin typeface="メイリオ" panose="020B0604030504040204" pitchFamily="50" charset="-128"/>
              <a:ea typeface="メイリオ" panose="020B0604030504040204" pitchFamily="50" charset="-128"/>
            </a:endParaRPr>
          </a:p>
          <a:p>
            <a:pPr algn="ctr">
              <a:lnSpc>
                <a:spcPct val="70000"/>
              </a:lnSpc>
            </a:pPr>
            <a:r>
              <a:rPr lang="ja-JP" altLang="en-US" sz="700" b="1" dirty="0">
                <a:solidFill>
                  <a:srgbClr val="006666"/>
                </a:solidFill>
                <a:latin typeface="メイリオ" panose="020B0604030504040204" pitchFamily="50" charset="-128"/>
                <a:ea typeface="メイリオ" panose="020B0604030504040204" pitchFamily="50" charset="-128"/>
              </a:rPr>
              <a:t>公募・選定</a:t>
            </a:r>
            <a:endParaRPr lang="en-US" altLang="ja-JP" sz="700" b="1" dirty="0">
              <a:solidFill>
                <a:srgbClr val="006666"/>
              </a:solidFill>
              <a:latin typeface="メイリオ" panose="020B0604030504040204" pitchFamily="50" charset="-128"/>
              <a:ea typeface="メイリオ" panose="020B0604030504040204" pitchFamily="50" charset="-128"/>
            </a:endParaRPr>
          </a:p>
        </p:txBody>
      </p:sp>
      <p:sp>
        <p:nvSpPr>
          <p:cNvPr id="44" name="テキスト ボックス 411">
            <a:extLst>
              <a:ext uri="{FF2B5EF4-FFF2-40B4-BE49-F238E27FC236}">
                <a16:creationId xmlns:a16="http://schemas.microsoft.com/office/drawing/2014/main" id="{488EC0BB-8DE3-B99F-C6AB-B89C1DD96B77}"/>
              </a:ext>
            </a:extLst>
          </p:cNvPr>
          <p:cNvSpPr txBox="1"/>
          <p:nvPr/>
        </p:nvSpPr>
        <p:spPr>
          <a:xfrm>
            <a:off x="1827005" y="2069716"/>
            <a:ext cx="809031"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lang="ja-JP" altLang="en-US" sz="700" b="1" dirty="0">
                <a:solidFill>
                  <a:schemeClr val="bg1"/>
                </a:solidFill>
                <a:latin typeface="メイリオ" panose="020B0604030504040204" pitchFamily="50" charset="-128"/>
                <a:ea typeface="メイリオ" panose="020B0604030504040204" pitchFamily="50" charset="-128"/>
              </a:rPr>
              <a:t>設計・工事準備</a:t>
            </a:r>
            <a:endParaRPr lang="en-US" altLang="ja-JP" sz="700" b="1" dirty="0">
              <a:solidFill>
                <a:schemeClr val="bg1"/>
              </a:solidFill>
              <a:latin typeface="メイリオ" panose="020B0604030504040204" pitchFamily="50" charset="-128"/>
              <a:ea typeface="メイリオ" panose="020B0604030504040204" pitchFamily="50" charset="-128"/>
            </a:endParaRPr>
          </a:p>
        </p:txBody>
      </p:sp>
      <p:sp>
        <p:nvSpPr>
          <p:cNvPr id="45" name="テキスト ボックス 411">
            <a:extLst>
              <a:ext uri="{FF2B5EF4-FFF2-40B4-BE49-F238E27FC236}">
                <a16:creationId xmlns:a16="http://schemas.microsoft.com/office/drawing/2014/main" id="{B4E7B0B0-E143-278A-65EB-E345EA28B786}"/>
              </a:ext>
            </a:extLst>
          </p:cNvPr>
          <p:cNvSpPr txBox="1"/>
          <p:nvPr/>
        </p:nvSpPr>
        <p:spPr>
          <a:xfrm>
            <a:off x="676022" y="2069716"/>
            <a:ext cx="809031"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lang="ja-JP" altLang="en-US" sz="700" b="1" dirty="0">
                <a:solidFill>
                  <a:schemeClr val="bg1"/>
                </a:solidFill>
                <a:latin typeface="メイリオ" panose="020B0604030504040204" pitchFamily="50" charset="-128"/>
                <a:ea typeface="メイリオ" panose="020B0604030504040204" pitchFamily="50" charset="-128"/>
              </a:rPr>
              <a:t>基本計画</a:t>
            </a:r>
            <a:endParaRPr lang="en-US" altLang="ja-JP" sz="700" b="1" dirty="0">
              <a:solidFill>
                <a:schemeClr val="bg1"/>
              </a:solidFill>
              <a:latin typeface="メイリオ" panose="020B0604030504040204" pitchFamily="50" charset="-128"/>
              <a:ea typeface="メイリオ" panose="020B0604030504040204" pitchFamily="50" charset="-128"/>
            </a:endParaRPr>
          </a:p>
        </p:txBody>
      </p:sp>
      <p:sp>
        <p:nvSpPr>
          <p:cNvPr id="46" name="テキスト ボックス 411">
            <a:extLst>
              <a:ext uri="{FF2B5EF4-FFF2-40B4-BE49-F238E27FC236}">
                <a16:creationId xmlns:a16="http://schemas.microsoft.com/office/drawing/2014/main" id="{F55E0D78-4903-ECC2-3DD2-86A0F309F772}"/>
              </a:ext>
            </a:extLst>
          </p:cNvPr>
          <p:cNvSpPr txBox="1"/>
          <p:nvPr/>
        </p:nvSpPr>
        <p:spPr>
          <a:xfrm>
            <a:off x="1253420" y="4382356"/>
            <a:ext cx="512669"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kumimoji="1" lang="ja-JP" altLang="en-US" sz="700" b="1" dirty="0">
                <a:solidFill>
                  <a:srgbClr val="006666"/>
                </a:solidFill>
                <a:latin typeface="メイリオ" panose="020B0604030504040204" pitchFamily="50" charset="-128"/>
                <a:ea typeface="メイリオ" panose="020B0604030504040204" pitchFamily="50" charset="-128"/>
              </a:rPr>
              <a:t>事業者</a:t>
            </a:r>
            <a:endParaRPr kumimoji="1" lang="en-US" altLang="ja-JP" sz="700" b="1" dirty="0">
              <a:solidFill>
                <a:srgbClr val="006666"/>
              </a:solidFill>
              <a:latin typeface="メイリオ" panose="020B0604030504040204" pitchFamily="50" charset="-128"/>
              <a:ea typeface="メイリオ" panose="020B0604030504040204" pitchFamily="50" charset="-128"/>
            </a:endParaRPr>
          </a:p>
          <a:p>
            <a:pPr algn="ctr">
              <a:lnSpc>
                <a:spcPct val="70000"/>
              </a:lnSpc>
            </a:pPr>
            <a:r>
              <a:rPr lang="ja-JP" altLang="en-US" sz="700" b="1" dirty="0">
                <a:solidFill>
                  <a:srgbClr val="006666"/>
                </a:solidFill>
                <a:latin typeface="メイリオ" panose="020B0604030504040204" pitchFamily="50" charset="-128"/>
                <a:ea typeface="メイリオ" panose="020B0604030504040204" pitchFamily="50" charset="-128"/>
              </a:rPr>
              <a:t>公募・選定</a:t>
            </a:r>
            <a:endParaRPr lang="en-US" altLang="ja-JP" sz="700" b="1" dirty="0">
              <a:solidFill>
                <a:srgbClr val="006666"/>
              </a:solidFill>
              <a:latin typeface="メイリオ" panose="020B0604030504040204" pitchFamily="50" charset="-128"/>
              <a:ea typeface="メイリオ" panose="020B0604030504040204" pitchFamily="50" charset="-128"/>
            </a:endParaRPr>
          </a:p>
        </p:txBody>
      </p:sp>
      <p:sp>
        <p:nvSpPr>
          <p:cNvPr id="47" name="テキスト ボックス 411">
            <a:extLst>
              <a:ext uri="{FF2B5EF4-FFF2-40B4-BE49-F238E27FC236}">
                <a16:creationId xmlns:a16="http://schemas.microsoft.com/office/drawing/2014/main" id="{9E352BC3-78E3-ECDF-94DB-FE6608B02FEB}"/>
              </a:ext>
            </a:extLst>
          </p:cNvPr>
          <p:cNvSpPr txBox="1"/>
          <p:nvPr/>
        </p:nvSpPr>
        <p:spPr>
          <a:xfrm>
            <a:off x="1827005" y="4187954"/>
            <a:ext cx="809031"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lang="ja-JP" altLang="en-US" sz="700" b="1" dirty="0">
                <a:solidFill>
                  <a:schemeClr val="bg1"/>
                </a:solidFill>
                <a:latin typeface="メイリオ" panose="020B0604030504040204" pitchFamily="50" charset="-128"/>
                <a:ea typeface="メイリオ" panose="020B0604030504040204" pitchFamily="50" charset="-128"/>
              </a:rPr>
              <a:t>設計・工事準備</a:t>
            </a:r>
            <a:endParaRPr lang="en-US" altLang="ja-JP" sz="700" b="1" dirty="0">
              <a:solidFill>
                <a:schemeClr val="bg1"/>
              </a:solidFill>
              <a:latin typeface="メイリオ" panose="020B0604030504040204" pitchFamily="50" charset="-128"/>
              <a:ea typeface="メイリオ" panose="020B0604030504040204" pitchFamily="50" charset="-128"/>
            </a:endParaRPr>
          </a:p>
        </p:txBody>
      </p:sp>
      <p:sp>
        <p:nvSpPr>
          <p:cNvPr id="48" name="テキスト ボックス 411">
            <a:extLst>
              <a:ext uri="{FF2B5EF4-FFF2-40B4-BE49-F238E27FC236}">
                <a16:creationId xmlns:a16="http://schemas.microsoft.com/office/drawing/2014/main" id="{BABDBD2E-4A2C-4E45-A1EF-C79346C62E9C}"/>
              </a:ext>
            </a:extLst>
          </p:cNvPr>
          <p:cNvSpPr txBox="1"/>
          <p:nvPr/>
        </p:nvSpPr>
        <p:spPr>
          <a:xfrm>
            <a:off x="676022" y="4187954"/>
            <a:ext cx="809031"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lang="ja-JP" altLang="en-US" sz="700" b="1" dirty="0">
                <a:solidFill>
                  <a:schemeClr val="bg1"/>
                </a:solidFill>
                <a:latin typeface="メイリオ" panose="020B0604030504040204" pitchFamily="50" charset="-128"/>
                <a:ea typeface="メイリオ" panose="020B0604030504040204" pitchFamily="50" charset="-128"/>
              </a:rPr>
              <a:t>基本計画</a:t>
            </a:r>
            <a:endParaRPr lang="en-US" altLang="ja-JP" sz="700" b="1" dirty="0">
              <a:solidFill>
                <a:schemeClr val="bg1"/>
              </a:solidFill>
              <a:latin typeface="メイリオ" panose="020B0604030504040204" pitchFamily="50" charset="-128"/>
              <a:ea typeface="メイリオ" panose="020B0604030504040204" pitchFamily="50" charset="-128"/>
            </a:endParaRPr>
          </a:p>
        </p:txBody>
      </p:sp>
      <p:sp>
        <p:nvSpPr>
          <p:cNvPr id="49" name="テキスト ボックス 411">
            <a:extLst>
              <a:ext uri="{FF2B5EF4-FFF2-40B4-BE49-F238E27FC236}">
                <a16:creationId xmlns:a16="http://schemas.microsoft.com/office/drawing/2014/main" id="{A1435AAF-B329-E4DE-8074-7C933DF3A6DB}"/>
              </a:ext>
            </a:extLst>
          </p:cNvPr>
          <p:cNvSpPr txBox="1"/>
          <p:nvPr/>
        </p:nvSpPr>
        <p:spPr>
          <a:xfrm>
            <a:off x="1485053" y="2517262"/>
            <a:ext cx="809031"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lang="ja-JP" altLang="en-US" sz="700" b="1" dirty="0">
                <a:solidFill>
                  <a:schemeClr val="bg1"/>
                </a:solidFill>
                <a:latin typeface="メイリオ" panose="020B0604030504040204" pitchFamily="50" charset="-128"/>
                <a:ea typeface="メイリオ" panose="020B0604030504040204" pitchFamily="50" charset="-128"/>
              </a:rPr>
              <a:t>定期借地契約期間</a:t>
            </a:r>
            <a:endParaRPr lang="en-US" altLang="ja-JP" sz="700" b="1" dirty="0">
              <a:solidFill>
                <a:schemeClr val="bg1"/>
              </a:solidFill>
              <a:latin typeface="メイリオ" panose="020B0604030504040204" pitchFamily="50" charset="-128"/>
              <a:ea typeface="メイリオ" panose="020B0604030504040204" pitchFamily="50" charset="-128"/>
            </a:endParaRPr>
          </a:p>
        </p:txBody>
      </p:sp>
      <p:sp>
        <p:nvSpPr>
          <p:cNvPr id="50" name="テキスト ボックス 411">
            <a:extLst>
              <a:ext uri="{FF2B5EF4-FFF2-40B4-BE49-F238E27FC236}">
                <a16:creationId xmlns:a16="http://schemas.microsoft.com/office/drawing/2014/main" id="{EF6BCE52-7D7E-04E8-9377-0971576187F1}"/>
              </a:ext>
            </a:extLst>
          </p:cNvPr>
          <p:cNvSpPr txBox="1"/>
          <p:nvPr/>
        </p:nvSpPr>
        <p:spPr>
          <a:xfrm>
            <a:off x="1485053" y="4616494"/>
            <a:ext cx="809031"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lang="ja-JP" altLang="en-US" sz="700" b="1" dirty="0">
                <a:solidFill>
                  <a:schemeClr val="bg1"/>
                </a:solidFill>
                <a:latin typeface="メイリオ" panose="020B0604030504040204" pitchFamily="50" charset="-128"/>
                <a:ea typeface="メイリオ" panose="020B0604030504040204" pitchFamily="50" charset="-128"/>
              </a:rPr>
              <a:t>定期借地契約期間</a:t>
            </a:r>
            <a:endParaRPr lang="en-US" altLang="ja-JP" sz="700" b="1" dirty="0">
              <a:solidFill>
                <a:schemeClr val="bg1"/>
              </a:solidFill>
              <a:latin typeface="メイリオ" panose="020B0604030504040204" pitchFamily="50" charset="-128"/>
              <a:ea typeface="メイリオ" panose="020B0604030504040204" pitchFamily="50" charset="-128"/>
            </a:endParaRPr>
          </a:p>
        </p:txBody>
      </p:sp>
      <p:sp>
        <p:nvSpPr>
          <p:cNvPr id="51" name="テキスト ボックス 411">
            <a:extLst>
              <a:ext uri="{FF2B5EF4-FFF2-40B4-BE49-F238E27FC236}">
                <a16:creationId xmlns:a16="http://schemas.microsoft.com/office/drawing/2014/main" id="{DB72E707-F568-5005-8073-9D8E46790F6D}"/>
              </a:ext>
            </a:extLst>
          </p:cNvPr>
          <p:cNvSpPr txBox="1"/>
          <p:nvPr/>
        </p:nvSpPr>
        <p:spPr>
          <a:xfrm>
            <a:off x="2826846" y="2424750"/>
            <a:ext cx="716483"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種地</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gn="ct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解体</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52" name="テキスト ボックス 411">
            <a:extLst>
              <a:ext uri="{FF2B5EF4-FFF2-40B4-BE49-F238E27FC236}">
                <a16:creationId xmlns:a16="http://schemas.microsoft.com/office/drawing/2014/main" id="{A4DC3B7D-25B4-FE67-440A-7324A468CF1D}"/>
              </a:ext>
            </a:extLst>
          </p:cNvPr>
          <p:cNvSpPr txBox="1"/>
          <p:nvPr/>
        </p:nvSpPr>
        <p:spPr>
          <a:xfrm>
            <a:off x="3378784" y="2424750"/>
            <a:ext cx="522007"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青果棟</a:t>
            </a:r>
            <a:r>
              <a:rPr lang="en-US" altLang="ja-JP" sz="700" b="1" dirty="0">
                <a:solidFill>
                  <a:schemeClr val="accent1">
                    <a:lumMod val="50000"/>
                  </a:schemeClr>
                </a:solidFill>
                <a:latin typeface="メイリオ" panose="020B0604030504040204" pitchFamily="50" charset="-128"/>
                <a:ea typeface="メイリオ" panose="020B0604030504040204" pitchFamily="50" charset="-128"/>
              </a:rPr>
              <a:t>1</a:t>
            </a: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建設</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53" name="テキスト ボックス 411">
            <a:extLst>
              <a:ext uri="{FF2B5EF4-FFF2-40B4-BE49-F238E27FC236}">
                <a16:creationId xmlns:a16="http://schemas.microsoft.com/office/drawing/2014/main" id="{EAFF07D1-ED5E-D355-9CAA-90140F7FB397}"/>
              </a:ext>
            </a:extLst>
          </p:cNvPr>
          <p:cNvSpPr txBox="1"/>
          <p:nvPr/>
        </p:nvSpPr>
        <p:spPr>
          <a:xfrm>
            <a:off x="4040313" y="2424750"/>
            <a:ext cx="570172" cy="37486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既存</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青果棟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解体</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54" name="テキスト ボックス 411">
            <a:extLst>
              <a:ext uri="{FF2B5EF4-FFF2-40B4-BE49-F238E27FC236}">
                <a16:creationId xmlns:a16="http://schemas.microsoft.com/office/drawing/2014/main" id="{B381CE35-7B1D-3BF9-033A-702D541DA4F0}"/>
              </a:ext>
            </a:extLst>
          </p:cNvPr>
          <p:cNvSpPr txBox="1"/>
          <p:nvPr/>
        </p:nvSpPr>
        <p:spPr>
          <a:xfrm>
            <a:off x="4897926" y="2424750"/>
            <a:ext cx="570172" cy="37486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既存</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青果棟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解体</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55" name="テキスト ボックス 411">
            <a:extLst>
              <a:ext uri="{FF2B5EF4-FFF2-40B4-BE49-F238E27FC236}">
                <a16:creationId xmlns:a16="http://schemas.microsoft.com/office/drawing/2014/main" id="{FF3BD3C8-3CCA-705F-406A-FE4C5965EE79}"/>
              </a:ext>
            </a:extLst>
          </p:cNvPr>
          <p:cNvSpPr txBox="1"/>
          <p:nvPr/>
        </p:nvSpPr>
        <p:spPr>
          <a:xfrm>
            <a:off x="4377181" y="2424750"/>
            <a:ext cx="522007"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青果棟</a:t>
            </a:r>
            <a:r>
              <a:rPr lang="en-US" altLang="ja-JP" sz="700" b="1" dirty="0">
                <a:solidFill>
                  <a:schemeClr val="accent1">
                    <a:lumMod val="50000"/>
                  </a:schemeClr>
                </a:solidFill>
                <a:latin typeface="メイリオ" panose="020B0604030504040204" pitchFamily="50" charset="-128"/>
                <a:ea typeface="メイリオ" panose="020B0604030504040204" pitchFamily="50" charset="-128"/>
              </a:rPr>
              <a:t>2</a:t>
            </a: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建設</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56" name="テキスト ボックス 411">
            <a:extLst>
              <a:ext uri="{FF2B5EF4-FFF2-40B4-BE49-F238E27FC236}">
                <a16:creationId xmlns:a16="http://schemas.microsoft.com/office/drawing/2014/main" id="{AD2EB387-1819-95E8-85F6-CD8C2D7BD35F}"/>
              </a:ext>
            </a:extLst>
          </p:cNvPr>
          <p:cNvSpPr txBox="1"/>
          <p:nvPr/>
        </p:nvSpPr>
        <p:spPr>
          <a:xfrm>
            <a:off x="5265668" y="2424750"/>
            <a:ext cx="959737"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水産棟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拡張機能 建設</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57" name="テキスト ボックス 411">
            <a:extLst>
              <a:ext uri="{FF2B5EF4-FFF2-40B4-BE49-F238E27FC236}">
                <a16:creationId xmlns:a16="http://schemas.microsoft.com/office/drawing/2014/main" id="{CBE5FAEF-F43F-D8C3-F195-B4F4A536A682}"/>
              </a:ext>
            </a:extLst>
          </p:cNvPr>
          <p:cNvSpPr txBox="1"/>
          <p:nvPr/>
        </p:nvSpPr>
        <p:spPr>
          <a:xfrm>
            <a:off x="6012747" y="2424750"/>
            <a:ext cx="570172" cy="37486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水産棟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冷蔵庫棟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解体</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58" name="テキスト ボックス 411">
            <a:extLst>
              <a:ext uri="{FF2B5EF4-FFF2-40B4-BE49-F238E27FC236}">
                <a16:creationId xmlns:a16="http://schemas.microsoft.com/office/drawing/2014/main" id="{B3B516AE-5AE8-B3C2-79B9-C517FA141A73}"/>
              </a:ext>
            </a:extLst>
          </p:cNvPr>
          <p:cNvSpPr txBox="1"/>
          <p:nvPr/>
        </p:nvSpPr>
        <p:spPr>
          <a:xfrm>
            <a:off x="6443907" y="2424750"/>
            <a:ext cx="563951" cy="37486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民間施設</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付属棟 建設</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59" name="テキスト ボックス 411">
            <a:extLst>
              <a:ext uri="{FF2B5EF4-FFF2-40B4-BE49-F238E27FC236}">
                <a16:creationId xmlns:a16="http://schemas.microsoft.com/office/drawing/2014/main" id="{3BB8247E-DC13-223B-8505-08382561843D}"/>
              </a:ext>
            </a:extLst>
          </p:cNvPr>
          <p:cNvSpPr txBox="1"/>
          <p:nvPr/>
        </p:nvSpPr>
        <p:spPr>
          <a:xfrm>
            <a:off x="4839005" y="2022708"/>
            <a:ext cx="959737" cy="1728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800" b="1" dirty="0">
                <a:solidFill>
                  <a:srgbClr val="FF0000"/>
                </a:solidFill>
                <a:latin typeface="メイリオ" panose="020B0604030504040204" pitchFamily="50" charset="-128"/>
                <a:ea typeface="メイリオ" panose="020B0604030504040204" pitchFamily="50" charset="-128"/>
              </a:rPr>
              <a:t>▼</a:t>
            </a:r>
            <a:r>
              <a:rPr lang="ja-JP" altLang="en-US" sz="800" b="1" dirty="0">
                <a:solidFill>
                  <a:schemeClr val="tx1"/>
                </a:solidFill>
                <a:latin typeface="メイリオ" panose="020B0604030504040204" pitchFamily="50" charset="-128"/>
                <a:ea typeface="メイリオ" panose="020B0604030504040204" pitchFamily="50" charset="-128"/>
              </a:rPr>
              <a:t>青果全面開業</a:t>
            </a:r>
            <a:endParaRPr lang="en-US" altLang="ja-JP" sz="800" b="1" dirty="0">
              <a:solidFill>
                <a:schemeClr val="tx1"/>
              </a:solidFill>
              <a:latin typeface="メイリオ" panose="020B0604030504040204" pitchFamily="50" charset="-128"/>
              <a:ea typeface="メイリオ" panose="020B0604030504040204" pitchFamily="50" charset="-128"/>
            </a:endParaRPr>
          </a:p>
        </p:txBody>
      </p:sp>
      <p:sp>
        <p:nvSpPr>
          <p:cNvPr id="60" name="テキスト ボックス 411">
            <a:extLst>
              <a:ext uri="{FF2B5EF4-FFF2-40B4-BE49-F238E27FC236}">
                <a16:creationId xmlns:a16="http://schemas.microsoft.com/office/drawing/2014/main" id="{5635C411-95C9-1ACE-F1A9-37FF7E1D1276}"/>
              </a:ext>
            </a:extLst>
          </p:cNvPr>
          <p:cNvSpPr txBox="1"/>
          <p:nvPr/>
        </p:nvSpPr>
        <p:spPr>
          <a:xfrm>
            <a:off x="5901871" y="2022708"/>
            <a:ext cx="959737" cy="1728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800" b="1" dirty="0">
                <a:solidFill>
                  <a:srgbClr val="FF0000"/>
                </a:solidFill>
                <a:latin typeface="メイリオ" panose="020B0604030504040204" pitchFamily="50" charset="-128"/>
                <a:ea typeface="メイリオ" panose="020B0604030504040204" pitchFamily="50" charset="-128"/>
              </a:rPr>
              <a:t>▼</a:t>
            </a:r>
            <a:r>
              <a:rPr lang="ja-JP" altLang="en-US" sz="800" b="1" dirty="0">
                <a:solidFill>
                  <a:schemeClr val="tx1"/>
                </a:solidFill>
                <a:latin typeface="メイリオ" panose="020B0604030504040204" pitchFamily="50" charset="-128"/>
                <a:ea typeface="メイリオ" panose="020B0604030504040204" pitchFamily="50" charset="-128"/>
              </a:rPr>
              <a:t>水産全面開業</a:t>
            </a:r>
            <a:endParaRPr lang="en-US" altLang="ja-JP" sz="800" b="1" dirty="0">
              <a:solidFill>
                <a:schemeClr val="tx1"/>
              </a:solidFill>
              <a:latin typeface="メイリオ" panose="020B0604030504040204" pitchFamily="50" charset="-128"/>
              <a:ea typeface="メイリオ" panose="020B0604030504040204" pitchFamily="50" charset="-128"/>
            </a:endParaRPr>
          </a:p>
        </p:txBody>
      </p:sp>
      <p:sp>
        <p:nvSpPr>
          <p:cNvPr id="61" name="テキスト ボックス 411">
            <a:extLst>
              <a:ext uri="{FF2B5EF4-FFF2-40B4-BE49-F238E27FC236}">
                <a16:creationId xmlns:a16="http://schemas.microsoft.com/office/drawing/2014/main" id="{8536AB45-76BE-5A16-F467-110C1471B01F}"/>
              </a:ext>
            </a:extLst>
          </p:cNvPr>
          <p:cNvSpPr txBox="1"/>
          <p:nvPr/>
        </p:nvSpPr>
        <p:spPr>
          <a:xfrm>
            <a:off x="7103665" y="2022708"/>
            <a:ext cx="959737" cy="1728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800" b="1" dirty="0">
                <a:solidFill>
                  <a:srgbClr val="FF0000"/>
                </a:solidFill>
                <a:latin typeface="メイリオ" panose="020B0604030504040204" pitchFamily="50" charset="-128"/>
                <a:ea typeface="メイリオ" panose="020B0604030504040204" pitchFamily="50" charset="-128"/>
              </a:rPr>
              <a:t>▼</a:t>
            </a:r>
            <a:r>
              <a:rPr lang="ja-JP" altLang="en-US" sz="800" b="1" dirty="0">
                <a:solidFill>
                  <a:schemeClr val="tx1"/>
                </a:solidFill>
                <a:latin typeface="メイリオ" panose="020B0604030504040204" pitchFamily="50" charset="-128"/>
                <a:ea typeface="メイリオ" panose="020B0604030504040204" pitchFamily="50" charset="-128"/>
              </a:rPr>
              <a:t>民間収益施設開業</a:t>
            </a:r>
            <a:endParaRPr lang="en-US" altLang="ja-JP" sz="800" b="1" dirty="0">
              <a:solidFill>
                <a:schemeClr val="tx1"/>
              </a:solidFill>
              <a:latin typeface="メイリオ" panose="020B0604030504040204" pitchFamily="50" charset="-128"/>
              <a:ea typeface="メイリオ" panose="020B0604030504040204" pitchFamily="50" charset="-128"/>
            </a:endParaRPr>
          </a:p>
        </p:txBody>
      </p:sp>
      <p:sp>
        <p:nvSpPr>
          <p:cNvPr id="63" name="テキスト ボックス 411">
            <a:extLst>
              <a:ext uri="{FF2B5EF4-FFF2-40B4-BE49-F238E27FC236}">
                <a16:creationId xmlns:a16="http://schemas.microsoft.com/office/drawing/2014/main" id="{54EBBC6A-4914-6B73-62D1-B363C21F04BA}"/>
              </a:ext>
            </a:extLst>
          </p:cNvPr>
          <p:cNvSpPr txBox="1"/>
          <p:nvPr/>
        </p:nvSpPr>
        <p:spPr>
          <a:xfrm>
            <a:off x="5537531" y="4154568"/>
            <a:ext cx="1358129" cy="1717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800" b="1" dirty="0">
                <a:solidFill>
                  <a:schemeClr val="tx1"/>
                </a:solidFill>
                <a:latin typeface="メイリオ" panose="020B0604030504040204" pitchFamily="50" charset="-128"/>
                <a:ea typeface="メイリオ" panose="020B0604030504040204" pitchFamily="50" charset="-128"/>
              </a:rPr>
              <a:t>青果・水産全面開業</a:t>
            </a:r>
            <a:r>
              <a:rPr lang="ja-JP" altLang="en-US" sz="800" b="1" dirty="0">
                <a:solidFill>
                  <a:srgbClr val="FF0000"/>
                </a:solidFill>
                <a:latin typeface="メイリオ" panose="020B0604030504040204" pitchFamily="50" charset="-128"/>
                <a:ea typeface="メイリオ" panose="020B0604030504040204" pitchFamily="50" charset="-128"/>
              </a:rPr>
              <a:t>▼</a:t>
            </a:r>
            <a:endParaRPr lang="en-US" altLang="ja-JP" sz="800" b="1" dirty="0">
              <a:solidFill>
                <a:srgbClr val="FF0000"/>
              </a:solidFill>
              <a:latin typeface="メイリオ" panose="020B0604030504040204" pitchFamily="50" charset="-128"/>
              <a:ea typeface="メイリオ" panose="020B0604030504040204" pitchFamily="50" charset="-128"/>
            </a:endParaRPr>
          </a:p>
        </p:txBody>
      </p:sp>
      <p:sp>
        <p:nvSpPr>
          <p:cNvPr id="64" name="テキスト ボックス 411">
            <a:extLst>
              <a:ext uri="{FF2B5EF4-FFF2-40B4-BE49-F238E27FC236}">
                <a16:creationId xmlns:a16="http://schemas.microsoft.com/office/drawing/2014/main" id="{45ADBA7A-DDAC-D8C4-951D-9360A6F3DBF9}"/>
              </a:ext>
            </a:extLst>
          </p:cNvPr>
          <p:cNvSpPr txBox="1"/>
          <p:nvPr/>
        </p:nvSpPr>
        <p:spPr>
          <a:xfrm>
            <a:off x="7642294" y="4154567"/>
            <a:ext cx="959737" cy="17284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800" b="1" dirty="0">
                <a:solidFill>
                  <a:srgbClr val="FF0000"/>
                </a:solidFill>
                <a:latin typeface="メイリオ" panose="020B0604030504040204" pitchFamily="50" charset="-128"/>
                <a:ea typeface="メイリオ" panose="020B0604030504040204" pitchFamily="50" charset="-128"/>
              </a:rPr>
              <a:t>▼</a:t>
            </a:r>
            <a:r>
              <a:rPr lang="ja-JP" altLang="en-US" sz="800" b="1" dirty="0">
                <a:solidFill>
                  <a:schemeClr val="tx1"/>
                </a:solidFill>
                <a:latin typeface="メイリオ" panose="020B0604030504040204" pitchFamily="50" charset="-128"/>
                <a:ea typeface="メイリオ" panose="020B0604030504040204" pitchFamily="50" charset="-128"/>
              </a:rPr>
              <a:t>民間収益施設開業</a:t>
            </a:r>
            <a:endParaRPr lang="en-US" altLang="ja-JP" sz="800" b="1" dirty="0">
              <a:solidFill>
                <a:schemeClr val="tx1"/>
              </a:solidFill>
              <a:latin typeface="メイリオ" panose="020B0604030504040204" pitchFamily="50" charset="-128"/>
              <a:ea typeface="メイリオ" panose="020B0604030504040204" pitchFamily="50" charset="-128"/>
            </a:endParaRPr>
          </a:p>
        </p:txBody>
      </p:sp>
      <p:sp>
        <p:nvSpPr>
          <p:cNvPr id="65" name="テキスト ボックス 411">
            <a:extLst>
              <a:ext uri="{FF2B5EF4-FFF2-40B4-BE49-F238E27FC236}">
                <a16:creationId xmlns:a16="http://schemas.microsoft.com/office/drawing/2014/main" id="{285A2AB3-9990-F03C-DD37-BFDE6B677CE6}"/>
              </a:ext>
            </a:extLst>
          </p:cNvPr>
          <p:cNvSpPr txBox="1"/>
          <p:nvPr/>
        </p:nvSpPr>
        <p:spPr>
          <a:xfrm>
            <a:off x="2826846" y="4500653"/>
            <a:ext cx="716483"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7200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種地</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gn="ct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解体</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67" name="テキスト ボックス 411">
            <a:extLst>
              <a:ext uri="{FF2B5EF4-FFF2-40B4-BE49-F238E27FC236}">
                <a16:creationId xmlns:a16="http://schemas.microsoft.com/office/drawing/2014/main" id="{EA23261B-9D89-C6A6-4CB0-BF31191B1020}"/>
              </a:ext>
            </a:extLst>
          </p:cNvPr>
          <p:cNvSpPr txBox="1"/>
          <p:nvPr/>
        </p:nvSpPr>
        <p:spPr>
          <a:xfrm>
            <a:off x="3389800" y="4500653"/>
            <a:ext cx="510992"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7200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新築棟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en-US" altLang="ja-JP" sz="700" b="1" dirty="0">
                <a:solidFill>
                  <a:schemeClr val="accent1">
                    <a:lumMod val="50000"/>
                  </a:schemeClr>
                </a:solidFill>
                <a:latin typeface="メイリオ" panose="020B0604030504040204" pitchFamily="50" charset="-128"/>
                <a:ea typeface="メイリオ" panose="020B0604030504040204" pitchFamily="50" charset="-128"/>
              </a:rPr>
              <a:t>1</a:t>
            </a: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期建設</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68" name="テキスト ボックス 411">
            <a:extLst>
              <a:ext uri="{FF2B5EF4-FFF2-40B4-BE49-F238E27FC236}">
                <a16:creationId xmlns:a16="http://schemas.microsoft.com/office/drawing/2014/main" id="{8182ED50-0346-35EB-B92C-74C6AF37C4A7}"/>
              </a:ext>
            </a:extLst>
          </p:cNvPr>
          <p:cNvSpPr txBox="1"/>
          <p:nvPr/>
        </p:nvSpPr>
        <p:spPr>
          <a:xfrm>
            <a:off x="3901730" y="4500653"/>
            <a:ext cx="510992"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7200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既存</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青果棟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解体</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70" name="テキスト ボックス 411">
            <a:extLst>
              <a:ext uri="{FF2B5EF4-FFF2-40B4-BE49-F238E27FC236}">
                <a16:creationId xmlns:a16="http://schemas.microsoft.com/office/drawing/2014/main" id="{9E1F6EDD-76AE-9154-4AD9-FED4C9BE5824}"/>
              </a:ext>
            </a:extLst>
          </p:cNvPr>
          <p:cNvSpPr txBox="1"/>
          <p:nvPr/>
        </p:nvSpPr>
        <p:spPr>
          <a:xfrm>
            <a:off x="4286221" y="4500653"/>
            <a:ext cx="510992"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7200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新築棟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en-US" altLang="ja-JP" sz="700" b="1" dirty="0">
                <a:solidFill>
                  <a:schemeClr val="accent1">
                    <a:lumMod val="50000"/>
                  </a:schemeClr>
                </a:solidFill>
                <a:latin typeface="メイリオ" panose="020B0604030504040204" pitchFamily="50" charset="-128"/>
                <a:ea typeface="メイリオ" panose="020B0604030504040204" pitchFamily="50" charset="-128"/>
              </a:rPr>
              <a:t>2</a:t>
            </a: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期建設</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71" name="テキスト ボックス 411">
            <a:extLst>
              <a:ext uri="{FF2B5EF4-FFF2-40B4-BE49-F238E27FC236}">
                <a16:creationId xmlns:a16="http://schemas.microsoft.com/office/drawing/2014/main" id="{BD03B95E-F519-B9C5-AF6E-3A6ECF594D54}"/>
              </a:ext>
            </a:extLst>
          </p:cNvPr>
          <p:cNvSpPr txBox="1"/>
          <p:nvPr/>
        </p:nvSpPr>
        <p:spPr>
          <a:xfrm>
            <a:off x="4697504" y="4500653"/>
            <a:ext cx="510992"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7200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既存</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青果棟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解体</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72" name="テキスト ボックス 411">
            <a:extLst>
              <a:ext uri="{FF2B5EF4-FFF2-40B4-BE49-F238E27FC236}">
                <a16:creationId xmlns:a16="http://schemas.microsoft.com/office/drawing/2014/main" id="{992C2D99-BEEA-C20F-609B-32050A32DACA}"/>
              </a:ext>
            </a:extLst>
          </p:cNvPr>
          <p:cNvSpPr txBox="1"/>
          <p:nvPr/>
        </p:nvSpPr>
        <p:spPr>
          <a:xfrm>
            <a:off x="5026539" y="4500653"/>
            <a:ext cx="510992"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7200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新築棟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en-US" altLang="ja-JP" sz="700" b="1" dirty="0">
                <a:solidFill>
                  <a:schemeClr val="accent1">
                    <a:lumMod val="50000"/>
                  </a:schemeClr>
                </a:solidFill>
                <a:latin typeface="メイリオ" panose="020B0604030504040204" pitchFamily="50" charset="-128"/>
                <a:ea typeface="メイリオ" panose="020B0604030504040204" pitchFamily="50" charset="-128"/>
              </a:rPr>
              <a:t>3</a:t>
            </a: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期建設</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73" name="テキスト ボックス 411">
            <a:extLst>
              <a:ext uri="{FF2B5EF4-FFF2-40B4-BE49-F238E27FC236}">
                <a16:creationId xmlns:a16="http://schemas.microsoft.com/office/drawing/2014/main" id="{E2917A0C-FAD2-8581-E736-4381C3C9C541}"/>
              </a:ext>
            </a:extLst>
          </p:cNvPr>
          <p:cNvSpPr txBox="1"/>
          <p:nvPr/>
        </p:nvSpPr>
        <p:spPr>
          <a:xfrm>
            <a:off x="5445785" y="4500653"/>
            <a:ext cx="510992"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7200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既存</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青果棟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解体</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74" name="テキスト ボックス 411">
            <a:extLst>
              <a:ext uri="{FF2B5EF4-FFF2-40B4-BE49-F238E27FC236}">
                <a16:creationId xmlns:a16="http://schemas.microsoft.com/office/drawing/2014/main" id="{C560B262-1395-EDC2-700E-86D412865529}"/>
              </a:ext>
            </a:extLst>
          </p:cNvPr>
          <p:cNvSpPr txBox="1"/>
          <p:nvPr/>
        </p:nvSpPr>
        <p:spPr>
          <a:xfrm>
            <a:off x="5774820" y="4500653"/>
            <a:ext cx="622107"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7200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新築棟</a:t>
            </a:r>
            <a:r>
              <a:rPr lang="en-US" altLang="ja-JP" sz="700" b="1" dirty="0">
                <a:solidFill>
                  <a:schemeClr val="accent1">
                    <a:lumMod val="50000"/>
                  </a:schemeClr>
                </a:solidFill>
                <a:latin typeface="メイリオ" panose="020B0604030504040204" pitchFamily="50" charset="-128"/>
                <a:ea typeface="メイリオ" panose="020B0604030504040204" pitchFamily="50" charset="-128"/>
              </a:rPr>
              <a:t>4</a:t>
            </a: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付属棟 建設</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75" name="テキスト ボックス 411">
            <a:extLst>
              <a:ext uri="{FF2B5EF4-FFF2-40B4-BE49-F238E27FC236}">
                <a16:creationId xmlns:a16="http://schemas.microsoft.com/office/drawing/2014/main" id="{5D4E627F-1F22-302B-1036-0D6C25098862}"/>
              </a:ext>
            </a:extLst>
          </p:cNvPr>
          <p:cNvSpPr txBox="1"/>
          <p:nvPr/>
        </p:nvSpPr>
        <p:spPr>
          <a:xfrm>
            <a:off x="6392267" y="4500653"/>
            <a:ext cx="72901"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vert="eaVert" wrap="square" lIns="0" tIns="7200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移転</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76" name="テキスト ボックス 411">
            <a:extLst>
              <a:ext uri="{FF2B5EF4-FFF2-40B4-BE49-F238E27FC236}">
                <a16:creationId xmlns:a16="http://schemas.microsoft.com/office/drawing/2014/main" id="{9FF58758-B6ED-7408-184B-0EC412223BC2}"/>
              </a:ext>
            </a:extLst>
          </p:cNvPr>
          <p:cNvSpPr txBox="1"/>
          <p:nvPr/>
        </p:nvSpPr>
        <p:spPr>
          <a:xfrm>
            <a:off x="6544167" y="4500653"/>
            <a:ext cx="622107"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7200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水産棟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冷蔵庫棟</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解体</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
        <p:nvSpPr>
          <p:cNvPr id="77" name="テキスト ボックス 411">
            <a:extLst>
              <a:ext uri="{FF2B5EF4-FFF2-40B4-BE49-F238E27FC236}">
                <a16:creationId xmlns:a16="http://schemas.microsoft.com/office/drawing/2014/main" id="{B2EEA7E8-D775-301B-A72B-636AE4A6A277}"/>
              </a:ext>
            </a:extLst>
          </p:cNvPr>
          <p:cNvSpPr txBox="1"/>
          <p:nvPr/>
        </p:nvSpPr>
        <p:spPr>
          <a:xfrm>
            <a:off x="6972493" y="4500653"/>
            <a:ext cx="622107" cy="4535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7200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民間施設</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a:p>
            <a:pPr>
              <a:lnSpc>
                <a:spcPct val="70000"/>
              </a:lnSpc>
            </a:pPr>
            <a:r>
              <a:rPr lang="ja-JP" altLang="en-US" sz="700" b="1" dirty="0">
                <a:solidFill>
                  <a:schemeClr val="accent1">
                    <a:lumMod val="50000"/>
                  </a:schemeClr>
                </a:solidFill>
                <a:latin typeface="メイリオ" panose="020B0604030504040204" pitchFamily="50" charset="-128"/>
                <a:ea typeface="メイリオ" panose="020B0604030504040204" pitchFamily="50" charset="-128"/>
              </a:rPr>
              <a:t>付属棟 建設</a:t>
            </a:r>
            <a:endParaRPr lang="en-US" altLang="ja-JP" sz="700" b="1" dirty="0">
              <a:solidFill>
                <a:schemeClr val="accent1">
                  <a:lumMod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08874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5">
            <a:extLst>
              <a:ext uri="{FF2B5EF4-FFF2-40B4-BE49-F238E27FC236}">
                <a16:creationId xmlns:a16="http://schemas.microsoft.com/office/drawing/2014/main" id="{BF92E656-9575-6655-2D9D-DB8AC2198522}"/>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13</a:t>
            </a:fld>
            <a:endParaRPr kumimoji="1" lang="ja-JP" altLang="en-US" sz="1600" dirty="0"/>
          </a:p>
        </p:txBody>
      </p:sp>
      <p:sp>
        <p:nvSpPr>
          <p:cNvPr id="3" name="正方形/長方形 2">
            <a:extLst>
              <a:ext uri="{FF2B5EF4-FFF2-40B4-BE49-F238E27FC236}">
                <a16:creationId xmlns:a16="http://schemas.microsoft.com/office/drawing/2014/main" id="{F7778165-783E-8C49-CC79-79CDF82F0BDF}"/>
              </a:ext>
            </a:extLst>
          </p:cNvPr>
          <p:cNvSpPr/>
          <p:nvPr/>
        </p:nvSpPr>
        <p:spPr>
          <a:xfrm>
            <a:off x="272480" y="711537"/>
            <a:ext cx="9289032" cy="864000"/>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marL="379350" indent="-285750">
              <a:lnSpc>
                <a:spcPct val="150000"/>
              </a:lnSpc>
              <a:spcAft>
                <a:spcPts val="600"/>
              </a:spcAft>
              <a:buFont typeface="Wingdings" panose="05000000000000000000" pitchFamily="2" charset="2"/>
              <a:buChar char="n"/>
            </a:pPr>
            <a:r>
              <a:rPr lang="ja-JP" altLang="en-US" sz="1400" b="1" dirty="0">
                <a:solidFill>
                  <a:schemeClr val="tx1"/>
                </a:solidFill>
                <a:latin typeface="メイリオ" panose="020B0604030504040204" pitchFamily="50" charset="-128"/>
                <a:ea typeface="メイリオ" panose="020B0604030504040204" pitchFamily="50" charset="-128"/>
              </a:rPr>
              <a:t>新市場の環境性能配慮（</a:t>
            </a:r>
            <a:r>
              <a:rPr lang="en-US" altLang="ja-JP" sz="1400" b="1" dirty="0">
                <a:solidFill>
                  <a:schemeClr val="tx1"/>
                </a:solidFill>
                <a:latin typeface="メイリオ" panose="020B0604030504040204" pitchFamily="50" charset="-128"/>
                <a:ea typeface="メイリオ" panose="020B0604030504040204" pitchFamily="50" charset="-128"/>
              </a:rPr>
              <a:t>ZEB</a:t>
            </a:r>
            <a:r>
              <a:rPr lang="ja-JP" altLang="en-US" sz="1400" b="1" dirty="0">
                <a:solidFill>
                  <a:schemeClr val="tx1"/>
                </a:solidFill>
                <a:latin typeface="メイリオ" panose="020B0604030504040204" pitchFamily="50" charset="-128"/>
                <a:ea typeface="メイリオ" panose="020B0604030504040204" pitchFamily="50" charset="-128"/>
              </a:rPr>
              <a:t>化）の検討</a:t>
            </a:r>
            <a:endParaRPr lang="en-US" altLang="ja-JP" sz="1400" b="1" dirty="0">
              <a:solidFill>
                <a:schemeClr val="tx1"/>
              </a:solidFill>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en-US" altLang="ja-JP" sz="1200" dirty="0">
                <a:solidFill>
                  <a:schemeClr val="tx1"/>
                </a:solidFill>
                <a:latin typeface="メイリオ" panose="020B0604030504040204" pitchFamily="50" charset="-128"/>
                <a:ea typeface="メイリオ" panose="020B0604030504040204" pitchFamily="50" charset="-128"/>
              </a:rPr>
              <a:t>ZEB</a:t>
            </a:r>
            <a:r>
              <a:rPr lang="ja-JP" altLang="en-US" sz="1200" dirty="0">
                <a:solidFill>
                  <a:schemeClr val="tx1"/>
                </a:solidFill>
                <a:latin typeface="メイリオ" panose="020B0604030504040204" pitchFamily="50" charset="-128"/>
                <a:ea typeface="メイリオ" panose="020B0604030504040204" pitchFamily="50" charset="-128"/>
              </a:rPr>
              <a:t>化による整備費の増大を精査するとともに、「おおさかカーボンニュートラル推進本部」等での府有施設の</a:t>
            </a:r>
            <a:r>
              <a:rPr lang="en-US" altLang="ja-JP" sz="1200" dirty="0">
                <a:solidFill>
                  <a:schemeClr val="tx1"/>
                </a:solidFill>
                <a:latin typeface="メイリオ" panose="020B0604030504040204" pitchFamily="50" charset="-128"/>
                <a:ea typeface="メイリオ" panose="020B0604030504040204" pitchFamily="50" charset="-128"/>
              </a:rPr>
              <a:t>ZEB</a:t>
            </a:r>
            <a:r>
              <a:rPr lang="ja-JP" altLang="en-US" sz="1200" dirty="0">
                <a:solidFill>
                  <a:schemeClr val="tx1"/>
                </a:solidFill>
                <a:latin typeface="メイリオ" panose="020B0604030504040204" pitchFamily="50" charset="-128"/>
                <a:ea typeface="メイリオ" panose="020B0604030504040204" pitchFamily="50" charset="-128"/>
              </a:rPr>
              <a:t>化方針等の議論を踏まえつつ整備内容を検討する。</a:t>
            </a:r>
            <a:endParaRPr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6" name="Text Box 55">
            <a:extLst>
              <a:ext uri="{FF2B5EF4-FFF2-40B4-BE49-F238E27FC236}">
                <a16:creationId xmlns:a16="http://schemas.microsoft.com/office/drawing/2014/main" id="{1212C053-2609-44E9-A4D7-732304779F46}"/>
              </a:ext>
            </a:extLst>
          </p:cNvPr>
          <p:cNvSpPr txBox="1">
            <a:spLocks noChangeArrowheads="1"/>
          </p:cNvSpPr>
          <p:nvPr/>
        </p:nvSpPr>
        <p:spPr bwMode="auto">
          <a:xfrm>
            <a:off x="272480" y="183353"/>
            <a:ext cx="4693914"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７　今後の検討課題</a:t>
            </a:r>
            <a:r>
              <a:rPr lang="ja-JP" altLang="en-US" sz="2000" dirty="0" smtClean="0">
                <a:solidFill>
                  <a:schemeClr val="tx1"/>
                </a:solidFill>
              </a:rPr>
              <a:t>（１）</a:t>
            </a:r>
            <a:r>
              <a:rPr lang="ja-JP" altLang="en-US" sz="2000" dirty="0">
                <a:solidFill>
                  <a:schemeClr val="tx1"/>
                </a:solidFill>
              </a:rPr>
              <a:t>環境性能水準</a:t>
            </a:r>
            <a:endParaRPr lang="en-US" altLang="ja-JP" sz="2000" dirty="0">
              <a:solidFill>
                <a:schemeClr val="tx1"/>
              </a:solidFill>
            </a:endParaRPr>
          </a:p>
        </p:txBody>
      </p:sp>
      <p:grpSp>
        <p:nvGrpSpPr>
          <p:cNvPr id="56" name="グループ化 55">
            <a:extLst>
              <a:ext uri="{FF2B5EF4-FFF2-40B4-BE49-F238E27FC236}">
                <a16:creationId xmlns:a16="http://schemas.microsoft.com/office/drawing/2014/main" id="{2F06EA4A-282D-3D13-916A-0667015A6F68}"/>
              </a:ext>
            </a:extLst>
          </p:cNvPr>
          <p:cNvGrpSpPr/>
          <p:nvPr/>
        </p:nvGrpSpPr>
        <p:grpSpPr>
          <a:xfrm>
            <a:off x="344488" y="2060848"/>
            <a:ext cx="8928992" cy="4034390"/>
            <a:chOff x="395797" y="2005224"/>
            <a:chExt cx="9364719" cy="4231264"/>
          </a:xfrm>
        </p:grpSpPr>
        <p:pic>
          <p:nvPicPr>
            <p:cNvPr id="23" name="図 22">
              <a:extLst>
                <a:ext uri="{FF2B5EF4-FFF2-40B4-BE49-F238E27FC236}">
                  <a16:creationId xmlns:a16="http://schemas.microsoft.com/office/drawing/2014/main" id="{9F5A42AB-B172-A645-4695-FBFA5665746C}"/>
                </a:ext>
              </a:extLst>
            </p:cNvPr>
            <p:cNvPicPr>
              <a:picLocks noChangeAspect="1"/>
            </p:cNvPicPr>
            <p:nvPr/>
          </p:nvPicPr>
          <p:blipFill rotWithShape="1">
            <a:blip r:embed="rId2"/>
            <a:srcRect l="30249" t="8178" r="41473" b="52611"/>
            <a:stretch/>
          </p:blipFill>
          <p:spPr>
            <a:xfrm>
              <a:off x="6943494" y="2005224"/>
              <a:ext cx="2817022" cy="4231264"/>
            </a:xfrm>
            <a:prstGeom prst="rect">
              <a:avLst/>
            </a:prstGeom>
          </p:spPr>
        </p:pic>
        <p:pic>
          <p:nvPicPr>
            <p:cNvPr id="25" name="図 24">
              <a:extLst>
                <a:ext uri="{FF2B5EF4-FFF2-40B4-BE49-F238E27FC236}">
                  <a16:creationId xmlns:a16="http://schemas.microsoft.com/office/drawing/2014/main" id="{D7CCFA3A-0903-ACC8-AE21-D5AA398851BF}"/>
                </a:ext>
              </a:extLst>
            </p:cNvPr>
            <p:cNvPicPr>
              <a:picLocks noChangeAspect="1"/>
            </p:cNvPicPr>
            <p:nvPr/>
          </p:nvPicPr>
          <p:blipFill rotWithShape="1">
            <a:blip r:embed="rId2"/>
            <a:srcRect l="55618" t="14305" r="41473" b="82854"/>
            <a:stretch/>
          </p:blipFill>
          <p:spPr>
            <a:xfrm>
              <a:off x="9465862" y="2283908"/>
              <a:ext cx="294654" cy="397672"/>
            </a:xfrm>
            <a:prstGeom prst="rect">
              <a:avLst/>
            </a:prstGeom>
          </p:spPr>
        </p:pic>
        <p:pic>
          <p:nvPicPr>
            <p:cNvPr id="26" name="図 25">
              <a:extLst>
                <a:ext uri="{FF2B5EF4-FFF2-40B4-BE49-F238E27FC236}">
                  <a16:creationId xmlns:a16="http://schemas.microsoft.com/office/drawing/2014/main" id="{1CA58CCC-764D-6546-9855-D6170DA98CC6}"/>
                </a:ext>
              </a:extLst>
            </p:cNvPr>
            <p:cNvPicPr>
              <a:picLocks noChangeAspect="1"/>
            </p:cNvPicPr>
            <p:nvPr/>
          </p:nvPicPr>
          <p:blipFill rotWithShape="1">
            <a:blip r:embed="rId2"/>
            <a:srcRect l="55293" t="27121" r="41473" b="70151"/>
            <a:stretch/>
          </p:blipFill>
          <p:spPr>
            <a:xfrm>
              <a:off x="9465862" y="3593348"/>
              <a:ext cx="292866" cy="857705"/>
            </a:xfrm>
            <a:prstGeom prst="rect">
              <a:avLst/>
            </a:prstGeom>
          </p:spPr>
        </p:pic>
        <p:pic>
          <p:nvPicPr>
            <p:cNvPr id="27" name="図 26">
              <a:extLst>
                <a:ext uri="{FF2B5EF4-FFF2-40B4-BE49-F238E27FC236}">
                  <a16:creationId xmlns:a16="http://schemas.microsoft.com/office/drawing/2014/main" id="{BE3B8CA6-E538-7AF2-79C6-101E294BC4DF}"/>
                </a:ext>
              </a:extLst>
            </p:cNvPr>
            <p:cNvPicPr>
              <a:picLocks noChangeAspect="1"/>
            </p:cNvPicPr>
            <p:nvPr/>
          </p:nvPicPr>
          <p:blipFill rotWithShape="1">
            <a:blip r:embed="rId2"/>
            <a:srcRect l="49437" t="35041" r="48721" b="64306"/>
            <a:stretch/>
          </p:blipFill>
          <p:spPr>
            <a:xfrm>
              <a:off x="9464108" y="5183317"/>
              <a:ext cx="292867" cy="398651"/>
            </a:xfrm>
            <a:prstGeom prst="rect">
              <a:avLst/>
            </a:prstGeom>
          </p:spPr>
        </p:pic>
        <p:grpSp>
          <p:nvGrpSpPr>
            <p:cNvPr id="8" name="グループ化 7">
              <a:extLst>
                <a:ext uri="{FF2B5EF4-FFF2-40B4-BE49-F238E27FC236}">
                  <a16:creationId xmlns:a16="http://schemas.microsoft.com/office/drawing/2014/main" id="{9EE556C9-9192-BBC8-AB8A-2E39069E9666}"/>
                </a:ext>
              </a:extLst>
            </p:cNvPr>
            <p:cNvGrpSpPr/>
            <p:nvPr/>
          </p:nvGrpSpPr>
          <p:grpSpPr>
            <a:xfrm>
              <a:off x="395797" y="2048920"/>
              <a:ext cx="5940645" cy="4183428"/>
              <a:chOff x="-56633" y="1316024"/>
              <a:chExt cx="6521801" cy="4592684"/>
            </a:xfrm>
          </p:grpSpPr>
          <p:grpSp>
            <p:nvGrpSpPr>
              <p:cNvPr id="9" name="グループ化 8">
                <a:extLst>
                  <a:ext uri="{FF2B5EF4-FFF2-40B4-BE49-F238E27FC236}">
                    <a16:creationId xmlns:a16="http://schemas.microsoft.com/office/drawing/2014/main" id="{DC76FD12-9EC2-EB19-C1F4-4E01D456FD15}"/>
                  </a:ext>
                </a:extLst>
              </p:cNvPr>
              <p:cNvGrpSpPr/>
              <p:nvPr/>
            </p:nvGrpSpPr>
            <p:grpSpPr>
              <a:xfrm>
                <a:off x="-56633" y="1316024"/>
                <a:ext cx="6521801" cy="4180482"/>
                <a:chOff x="109621" y="1142213"/>
                <a:chExt cx="6521801" cy="4180482"/>
              </a:xfrm>
            </p:grpSpPr>
            <p:cxnSp>
              <p:nvCxnSpPr>
                <p:cNvPr id="37" name="直線コネクタ 36">
                  <a:extLst>
                    <a:ext uri="{FF2B5EF4-FFF2-40B4-BE49-F238E27FC236}">
                      <a16:creationId xmlns:a16="http://schemas.microsoft.com/office/drawing/2014/main" id="{E7C4D11E-C1B6-1525-6815-8F115ABCD0B9}"/>
                    </a:ext>
                  </a:extLst>
                </p:cNvPr>
                <p:cNvCxnSpPr>
                  <a:cxnSpLocks/>
                </p:cNvCxnSpPr>
                <p:nvPr/>
              </p:nvCxnSpPr>
              <p:spPr>
                <a:xfrm>
                  <a:off x="392630" y="5174830"/>
                  <a:ext cx="6238792" cy="0"/>
                </a:xfrm>
                <a:prstGeom prst="line">
                  <a:avLst/>
                </a:prstGeom>
                <a:ln w="317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56C2A018-2791-7884-36F6-E2C48B248DAB}"/>
                    </a:ext>
                  </a:extLst>
                </p:cNvPr>
                <p:cNvCxnSpPr>
                  <a:cxnSpLocks/>
                </p:cNvCxnSpPr>
                <p:nvPr/>
              </p:nvCxnSpPr>
              <p:spPr>
                <a:xfrm flipV="1">
                  <a:off x="730392" y="1142213"/>
                  <a:ext cx="0" cy="4180482"/>
                </a:xfrm>
                <a:prstGeom prst="straightConnector1">
                  <a:avLst/>
                </a:prstGeom>
                <a:ln w="317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2AC02C8-D387-92BD-6E85-B7556EF79A32}"/>
                    </a:ext>
                  </a:extLst>
                </p:cNvPr>
                <p:cNvCxnSpPr>
                  <a:cxnSpLocks/>
                </p:cNvCxnSpPr>
                <p:nvPr/>
              </p:nvCxnSpPr>
              <p:spPr>
                <a:xfrm>
                  <a:off x="644259" y="4442071"/>
                  <a:ext cx="280508"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CB7E6D00-5E6F-ACD1-D8AE-93F3F1B78DDC}"/>
                    </a:ext>
                  </a:extLst>
                </p:cNvPr>
                <p:cNvCxnSpPr>
                  <a:cxnSpLocks/>
                </p:cNvCxnSpPr>
                <p:nvPr/>
              </p:nvCxnSpPr>
              <p:spPr>
                <a:xfrm>
                  <a:off x="646499" y="3687643"/>
                  <a:ext cx="280508"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0D6A7DF3-56FD-558C-69D1-380C542BC75B}"/>
                    </a:ext>
                  </a:extLst>
                </p:cNvPr>
                <p:cNvCxnSpPr>
                  <a:cxnSpLocks/>
                </p:cNvCxnSpPr>
                <p:nvPr/>
              </p:nvCxnSpPr>
              <p:spPr>
                <a:xfrm>
                  <a:off x="666842" y="2940082"/>
                  <a:ext cx="280508"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59C8C7CD-76E6-6160-6F96-B1033A171C43}"/>
                    </a:ext>
                  </a:extLst>
                </p:cNvPr>
                <p:cNvCxnSpPr>
                  <a:cxnSpLocks/>
                </p:cNvCxnSpPr>
                <p:nvPr/>
              </p:nvCxnSpPr>
              <p:spPr>
                <a:xfrm>
                  <a:off x="660274" y="2188200"/>
                  <a:ext cx="280508"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AC729A8A-422C-14C5-9687-F3426D141B03}"/>
                    </a:ext>
                  </a:extLst>
                </p:cNvPr>
                <p:cNvCxnSpPr>
                  <a:cxnSpLocks/>
                </p:cNvCxnSpPr>
                <p:nvPr/>
              </p:nvCxnSpPr>
              <p:spPr>
                <a:xfrm>
                  <a:off x="660274" y="1449349"/>
                  <a:ext cx="280508"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4B59F62F-673D-36B7-284F-F4C7725D1C9C}"/>
                    </a:ext>
                  </a:extLst>
                </p:cNvPr>
                <p:cNvSpPr txBox="1"/>
                <p:nvPr/>
              </p:nvSpPr>
              <p:spPr>
                <a:xfrm>
                  <a:off x="152737" y="4277750"/>
                  <a:ext cx="544137" cy="304097"/>
                </a:xfrm>
                <a:prstGeom prst="rect">
                  <a:avLst/>
                </a:prstGeom>
                <a:noFill/>
              </p:spPr>
              <p:txBody>
                <a:bodyPr wrap="none" rtlCol="0">
                  <a:spAutoFit/>
                </a:bodyPr>
                <a:lstStyle/>
                <a:p>
                  <a:r>
                    <a:rPr lang="en-US" altLang="ja-JP" sz="1200" b="1" dirty="0"/>
                    <a:t>20</a:t>
                  </a:r>
                  <a:r>
                    <a:rPr lang="ja-JP" altLang="en-US" sz="1200" b="1" dirty="0"/>
                    <a:t>％</a:t>
                  </a:r>
                </a:p>
              </p:txBody>
            </p:sp>
            <p:sp>
              <p:nvSpPr>
                <p:cNvPr id="45" name="テキスト ボックス 44">
                  <a:extLst>
                    <a:ext uri="{FF2B5EF4-FFF2-40B4-BE49-F238E27FC236}">
                      <a16:creationId xmlns:a16="http://schemas.microsoft.com/office/drawing/2014/main" id="{A7F4A6EB-593F-D339-AE6D-349B7247D957}"/>
                    </a:ext>
                  </a:extLst>
                </p:cNvPr>
                <p:cNvSpPr txBox="1"/>
                <p:nvPr/>
              </p:nvSpPr>
              <p:spPr>
                <a:xfrm>
                  <a:off x="152737" y="3558355"/>
                  <a:ext cx="544137" cy="304097"/>
                </a:xfrm>
                <a:prstGeom prst="rect">
                  <a:avLst/>
                </a:prstGeom>
                <a:noFill/>
              </p:spPr>
              <p:txBody>
                <a:bodyPr wrap="none" rtlCol="0">
                  <a:spAutoFit/>
                </a:bodyPr>
                <a:lstStyle/>
                <a:p>
                  <a:r>
                    <a:rPr lang="en-US" altLang="ja-JP" sz="1200" b="1" dirty="0"/>
                    <a:t>40</a:t>
                  </a:r>
                  <a:r>
                    <a:rPr lang="ja-JP" altLang="en-US" sz="1200" b="1" dirty="0"/>
                    <a:t>％</a:t>
                  </a:r>
                </a:p>
              </p:txBody>
            </p:sp>
            <p:sp>
              <p:nvSpPr>
                <p:cNvPr id="46" name="テキスト ボックス 45">
                  <a:extLst>
                    <a:ext uri="{FF2B5EF4-FFF2-40B4-BE49-F238E27FC236}">
                      <a16:creationId xmlns:a16="http://schemas.microsoft.com/office/drawing/2014/main" id="{6E7664D4-27D4-28BD-127A-C979DC98E8EF}"/>
                    </a:ext>
                  </a:extLst>
                </p:cNvPr>
                <p:cNvSpPr txBox="1"/>
                <p:nvPr/>
              </p:nvSpPr>
              <p:spPr>
                <a:xfrm>
                  <a:off x="152737" y="2826542"/>
                  <a:ext cx="544137" cy="304097"/>
                </a:xfrm>
                <a:prstGeom prst="rect">
                  <a:avLst/>
                </a:prstGeom>
                <a:noFill/>
              </p:spPr>
              <p:txBody>
                <a:bodyPr wrap="none" rtlCol="0">
                  <a:spAutoFit/>
                </a:bodyPr>
                <a:lstStyle/>
                <a:p>
                  <a:r>
                    <a:rPr lang="en-US" altLang="ja-JP" sz="1200" b="1" dirty="0"/>
                    <a:t>60</a:t>
                  </a:r>
                  <a:r>
                    <a:rPr lang="ja-JP" altLang="en-US" sz="1200" b="1" dirty="0"/>
                    <a:t>％</a:t>
                  </a:r>
                </a:p>
              </p:txBody>
            </p:sp>
            <p:sp>
              <p:nvSpPr>
                <p:cNvPr id="47" name="テキスト ボックス 46">
                  <a:extLst>
                    <a:ext uri="{FF2B5EF4-FFF2-40B4-BE49-F238E27FC236}">
                      <a16:creationId xmlns:a16="http://schemas.microsoft.com/office/drawing/2014/main" id="{0B7782BD-6A84-55AC-635B-E2A95377F776}"/>
                    </a:ext>
                  </a:extLst>
                </p:cNvPr>
                <p:cNvSpPr txBox="1"/>
                <p:nvPr/>
              </p:nvSpPr>
              <p:spPr>
                <a:xfrm>
                  <a:off x="152737" y="2050637"/>
                  <a:ext cx="544137" cy="304097"/>
                </a:xfrm>
                <a:prstGeom prst="rect">
                  <a:avLst/>
                </a:prstGeom>
                <a:noFill/>
              </p:spPr>
              <p:txBody>
                <a:bodyPr wrap="none" rtlCol="0">
                  <a:spAutoFit/>
                </a:bodyPr>
                <a:lstStyle/>
                <a:p>
                  <a:r>
                    <a:rPr lang="en-US" altLang="ja-JP" sz="1200" b="1" dirty="0"/>
                    <a:t>80</a:t>
                  </a:r>
                  <a:r>
                    <a:rPr lang="ja-JP" altLang="en-US" sz="1200" b="1" dirty="0"/>
                    <a:t>％</a:t>
                  </a:r>
                </a:p>
              </p:txBody>
            </p:sp>
            <p:sp>
              <p:nvSpPr>
                <p:cNvPr id="48" name="テキスト ボックス 47">
                  <a:extLst>
                    <a:ext uri="{FF2B5EF4-FFF2-40B4-BE49-F238E27FC236}">
                      <a16:creationId xmlns:a16="http://schemas.microsoft.com/office/drawing/2014/main" id="{292315AD-9E45-E0C7-94F4-9EF0EBF3C363}"/>
                    </a:ext>
                  </a:extLst>
                </p:cNvPr>
                <p:cNvSpPr txBox="1"/>
                <p:nvPr/>
              </p:nvSpPr>
              <p:spPr>
                <a:xfrm>
                  <a:off x="109621" y="1290131"/>
                  <a:ext cx="630368" cy="304097"/>
                </a:xfrm>
                <a:prstGeom prst="rect">
                  <a:avLst/>
                </a:prstGeom>
                <a:noFill/>
              </p:spPr>
              <p:txBody>
                <a:bodyPr wrap="none" rtlCol="0">
                  <a:spAutoFit/>
                </a:bodyPr>
                <a:lstStyle/>
                <a:p>
                  <a:r>
                    <a:rPr lang="en-US" altLang="ja-JP" sz="1200" b="1" dirty="0"/>
                    <a:t>100</a:t>
                  </a:r>
                  <a:r>
                    <a:rPr lang="ja-JP" altLang="en-US" sz="1200" b="1" dirty="0"/>
                    <a:t>％</a:t>
                  </a:r>
                </a:p>
              </p:txBody>
            </p:sp>
            <p:cxnSp>
              <p:nvCxnSpPr>
                <p:cNvPr id="49" name="直線コネクタ 48">
                  <a:extLst>
                    <a:ext uri="{FF2B5EF4-FFF2-40B4-BE49-F238E27FC236}">
                      <a16:creationId xmlns:a16="http://schemas.microsoft.com/office/drawing/2014/main" id="{C09134A5-28FF-7BF4-5BFB-6D9D0DC572B3}"/>
                    </a:ext>
                  </a:extLst>
                </p:cNvPr>
                <p:cNvCxnSpPr>
                  <a:cxnSpLocks/>
                </p:cNvCxnSpPr>
                <p:nvPr/>
              </p:nvCxnSpPr>
              <p:spPr>
                <a:xfrm>
                  <a:off x="924768" y="4442071"/>
                  <a:ext cx="570665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D74105BF-ABBD-327D-2ACD-B8123243F512}"/>
                    </a:ext>
                  </a:extLst>
                </p:cNvPr>
                <p:cNvCxnSpPr>
                  <a:cxnSpLocks/>
                </p:cNvCxnSpPr>
                <p:nvPr/>
              </p:nvCxnSpPr>
              <p:spPr>
                <a:xfrm>
                  <a:off x="863608" y="3687643"/>
                  <a:ext cx="576781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1E453693-4788-AECE-2113-8478CA6CE30D}"/>
                    </a:ext>
                  </a:extLst>
                </p:cNvPr>
                <p:cNvCxnSpPr>
                  <a:cxnSpLocks/>
                </p:cNvCxnSpPr>
                <p:nvPr/>
              </p:nvCxnSpPr>
              <p:spPr>
                <a:xfrm>
                  <a:off x="924768" y="2940082"/>
                  <a:ext cx="563464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D6439831-6506-7079-BAB8-6333418AD03B}"/>
                    </a:ext>
                  </a:extLst>
                </p:cNvPr>
                <p:cNvCxnSpPr>
                  <a:cxnSpLocks/>
                </p:cNvCxnSpPr>
                <p:nvPr/>
              </p:nvCxnSpPr>
              <p:spPr>
                <a:xfrm>
                  <a:off x="924768" y="2188200"/>
                  <a:ext cx="563464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96183ACD-C9C4-8DBB-5DEB-9BEFFCB5A597}"/>
                    </a:ext>
                  </a:extLst>
                </p:cNvPr>
                <p:cNvCxnSpPr>
                  <a:cxnSpLocks/>
                </p:cNvCxnSpPr>
                <p:nvPr/>
              </p:nvCxnSpPr>
              <p:spPr>
                <a:xfrm>
                  <a:off x="863608" y="1449349"/>
                  <a:ext cx="569580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0" name="グループ化 9">
                <a:extLst>
                  <a:ext uri="{FF2B5EF4-FFF2-40B4-BE49-F238E27FC236}">
                    <a16:creationId xmlns:a16="http://schemas.microsoft.com/office/drawing/2014/main" id="{FC38DE7B-176E-D523-DCFD-600459206726}"/>
                  </a:ext>
                </a:extLst>
              </p:cNvPr>
              <p:cNvGrpSpPr/>
              <p:nvPr/>
            </p:nvGrpSpPr>
            <p:grpSpPr>
              <a:xfrm>
                <a:off x="1089515" y="1412244"/>
                <a:ext cx="1087106" cy="4496463"/>
                <a:chOff x="3618771" y="1222844"/>
                <a:chExt cx="1169248" cy="4836220"/>
              </a:xfrm>
            </p:grpSpPr>
            <p:sp>
              <p:nvSpPr>
                <p:cNvPr id="32" name="四角形: 角を丸くする 31">
                  <a:extLst>
                    <a:ext uri="{FF2B5EF4-FFF2-40B4-BE49-F238E27FC236}">
                      <a16:creationId xmlns:a16="http://schemas.microsoft.com/office/drawing/2014/main" id="{7B61B04B-D462-2D26-C9C4-82864089B1E9}"/>
                    </a:ext>
                  </a:extLst>
                </p:cNvPr>
                <p:cNvSpPr/>
                <p:nvPr/>
              </p:nvSpPr>
              <p:spPr>
                <a:xfrm>
                  <a:off x="3673459" y="2664019"/>
                  <a:ext cx="1114560" cy="912956"/>
                </a:xfrm>
                <a:prstGeom prst="roundRect">
                  <a:avLst/>
                </a:prstGeom>
                <a:solidFill>
                  <a:schemeClr val="accent6">
                    <a:lumMod val="75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mn-ea"/>
                    </a:rPr>
                    <a:t>ZEB</a:t>
                  </a:r>
                </a:p>
                <a:p>
                  <a:pPr algn="ctr"/>
                  <a:r>
                    <a:rPr lang="en-US" altLang="ja-JP" sz="1400" b="1" dirty="0">
                      <a:solidFill>
                        <a:schemeClr val="bg1"/>
                      </a:solidFill>
                      <a:latin typeface="+mn-ea"/>
                    </a:rPr>
                    <a:t>Ready</a:t>
                  </a:r>
                  <a:endParaRPr lang="ja-JP" altLang="en-US" sz="1400" b="1" dirty="0">
                    <a:solidFill>
                      <a:schemeClr val="bg1"/>
                    </a:solidFill>
                    <a:latin typeface="+mn-ea"/>
                  </a:endParaRPr>
                </a:p>
              </p:txBody>
            </p:sp>
            <p:sp>
              <p:nvSpPr>
                <p:cNvPr id="33" name="四角形: 角を丸くする 32">
                  <a:extLst>
                    <a:ext uri="{FF2B5EF4-FFF2-40B4-BE49-F238E27FC236}">
                      <a16:creationId xmlns:a16="http://schemas.microsoft.com/office/drawing/2014/main" id="{8AF48187-F886-5AEB-2447-9893AB10DCAE}"/>
                    </a:ext>
                  </a:extLst>
                </p:cNvPr>
                <p:cNvSpPr/>
                <p:nvPr/>
              </p:nvSpPr>
              <p:spPr>
                <a:xfrm>
                  <a:off x="3673459" y="1678431"/>
                  <a:ext cx="1114560" cy="985588"/>
                </a:xfrm>
                <a:prstGeom prst="roundRect">
                  <a:avLst/>
                </a:prstGeom>
                <a:solidFill>
                  <a:schemeClr val="accent6">
                    <a:lumMod val="75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mn-ea"/>
                    </a:rPr>
                    <a:t>Nearly</a:t>
                  </a:r>
                </a:p>
                <a:p>
                  <a:pPr algn="ctr"/>
                  <a:r>
                    <a:rPr lang="en-US" altLang="ja-JP" sz="1400" b="1" dirty="0">
                      <a:solidFill>
                        <a:schemeClr val="bg1"/>
                      </a:solidFill>
                      <a:latin typeface="+mn-ea"/>
                    </a:rPr>
                    <a:t>ZEB</a:t>
                  </a:r>
                  <a:endParaRPr lang="ja-JP" altLang="en-US" sz="1400" b="1" dirty="0">
                    <a:solidFill>
                      <a:schemeClr val="bg1"/>
                    </a:solidFill>
                    <a:latin typeface="+mn-ea"/>
                  </a:endParaRPr>
                </a:p>
              </p:txBody>
            </p:sp>
            <p:sp>
              <p:nvSpPr>
                <p:cNvPr id="34" name="四角形: 角を丸くする 33">
                  <a:extLst>
                    <a:ext uri="{FF2B5EF4-FFF2-40B4-BE49-F238E27FC236}">
                      <a16:creationId xmlns:a16="http://schemas.microsoft.com/office/drawing/2014/main" id="{F63A7242-0CE0-033E-7DC3-8C2A941ACD54}"/>
                    </a:ext>
                  </a:extLst>
                </p:cNvPr>
                <p:cNvSpPr/>
                <p:nvPr/>
              </p:nvSpPr>
              <p:spPr>
                <a:xfrm>
                  <a:off x="3673459" y="1222844"/>
                  <a:ext cx="1114560" cy="427290"/>
                </a:xfrm>
                <a:prstGeom prst="roundRect">
                  <a:avLst/>
                </a:prstGeom>
                <a:solidFill>
                  <a:schemeClr val="accent6">
                    <a:lumMod val="75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bg1"/>
                      </a:solidFill>
                      <a:latin typeface="+mn-ea"/>
                    </a:rPr>
                    <a:t>ZEB</a:t>
                  </a:r>
                  <a:endParaRPr lang="ja-JP" altLang="en-US" sz="1400" b="1" dirty="0">
                    <a:solidFill>
                      <a:schemeClr val="bg1"/>
                    </a:solidFill>
                    <a:latin typeface="+mn-ea"/>
                  </a:endParaRPr>
                </a:p>
              </p:txBody>
            </p:sp>
            <p:sp>
              <p:nvSpPr>
                <p:cNvPr id="35" name="四角形: 角を丸くする 34">
                  <a:extLst>
                    <a:ext uri="{FF2B5EF4-FFF2-40B4-BE49-F238E27FC236}">
                      <a16:creationId xmlns:a16="http://schemas.microsoft.com/office/drawing/2014/main" id="{C2A3ADF3-9241-CBC0-9F10-57916D30F374}"/>
                    </a:ext>
                  </a:extLst>
                </p:cNvPr>
                <p:cNvSpPr/>
                <p:nvPr/>
              </p:nvSpPr>
              <p:spPr>
                <a:xfrm>
                  <a:off x="3673459" y="3605272"/>
                  <a:ext cx="1114560" cy="485648"/>
                </a:xfrm>
                <a:prstGeom prst="roundRect">
                  <a:avLst/>
                </a:prstGeom>
                <a:solidFill>
                  <a:schemeClr val="accent6">
                    <a:lumMod val="75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lang="en-US" altLang="ja-JP" sz="1400" b="1" dirty="0">
                      <a:solidFill>
                        <a:schemeClr val="bg1"/>
                      </a:solidFill>
                      <a:latin typeface="+mn-ea"/>
                    </a:rPr>
                    <a:t>ZEB</a:t>
                  </a:r>
                </a:p>
                <a:p>
                  <a:pPr algn="ctr"/>
                  <a:r>
                    <a:rPr lang="en-US" altLang="ja-JP" sz="1400" b="1" dirty="0">
                      <a:solidFill>
                        <a:schemeClr val="bg1"/>
                      </a:solidFill>
                      <a:latin typeface="+mn-ea"/>
                    </a:rPr>
                    <a:t>Oriented</a:t>
                  </a:r>
                  <a:endParaRPr lang="ja-JP" altLang="en-US" sz="1400" b="1" dirty="0">
                    <a:solidFill>
                      <a:schemeClr val="bg1"/>
                    </a:solidFill>
                    <a:latin typeface="+mn-ea"/>
                  </a:endParaRPr>
                </a:p>
              </p:txBody>
            </p:sp>
            <p:sp>
              <p:nvSpPr>
                <p:cNvPr id="36" name="テキスト ボックス 35">
                  <a:extLst>
                    <a:ext uri="{FF2B5EF4-FFF2-40B4-BE49-F238E27FC236}">
                      <a16:creationId xmlns:a16="http://schemas.microsoft.com/office/drawing/2014/main" id="{8ABF3870-B8D9-47CA-73FB-A49DC2CA24B2}"/>
                    </a:ext>
                  </a:extLst>
                </p:cNvPr>
                <p:cNvSpPr txBox="1"/>
                <p:nvPr/>
              </p:nvSpPr>
              <p:spPr>
                <a:xfrm>
                  <a:off x="3618771" y="5639798"/>
                  <a:ext cx="1166324" cy="419266"/>
                </a:xfrm>
                <a:prstGeom prst="rect">
                  <a:avLst/>
                </a:prstGeom>
                <a:noFill/>
              </p:spPr>
              <p:txBody>
                <a:bodyPr wrap="square" rtlCol="0">
                  <a:spAutoFit/>
                </a:bodyPr>
                <a:lstStyle/>
                <a:p>
                  <a:pPr algn="ctr"/>
                  <a:r>
                    <a:rPr lang="en-US" altLang="ja-JP" sz="1600" b="1" dirty="0"/>
                    <a:t>ZEB</a:t>
                  </a:r>
                  <a:endParaRPr lang="ja-JP" altLang="en-US" sz="1100" b="1" dirty="0"/>
                </a:p>
              </p:txBody>
            </p:sp>
          </p:grpSp>
          <p:grpSp>
            <p:nvGrpSpPr>
              <p:cNvPr id="11" name="グループ化 10">
                <a:extLst>
                  <a:ext uri="{FF2B5EF4-FFF2-40B4-BE49-F238E27FC236}">
                    <a16:creationId xmlns:a16="http://schemas.microsoft.com/office/drawing/2014/main" id="{5295DA3B-2D8F-7728-B367-B57191387265}"/>
                  </a:ext>
                </a:extLst>
              </p:cNvPr>
              <p:cNvGrpSpPr/>
              <p:nvPr/>
            </p:nvGrpSpPr>
            <p:grpSpPr>
              <a:xfrm>
                <a:off x="3102581" y="1574000"/>
                <a:ext cx="1084388" cy="4334708"/>
                <a:chOff x="5551748" y="1396822"/>
                <a:chExt cx="1166324" cy="4662243"/>
              </a:xfrm>
            </p:grpSpPr>
            <p:sp>
              <p:nvSpPr>
                <p:cNvPr id="28" name="四角形: 角を丸くする 27">
                  <a:extLst>
                    <a:ext uri="{FF2B5EF4-FFF2-40B4-BE49-F238E27FC236}">
                      <a16:creationId xmlns:a16="http://schemas.microsoft.com/office/drawing/2014/main" id="{8CBBB8BC-07F3-45B0-1683-CF9F5281F995}"/>
                    </a:ext>
                  </a:extLst>
                </p:cNvPr>
                <p:cNvSpPr/>
                <p:nvPr/>
              </p:nvSpPr>
              <p:spPr>
                <a:xfrm>
                  <a:off x="5582745" y="1396822"/>
                  <a:ext cx="1069978" cy="2563576"/>
                </a:xfrm>
                <a:prstGeom prst="roundRect">
                  <a:avLst/>
                </a:prstGeom>
                <a:solidFill>
                  <a:schemeClr val="accent6">
                    <a:lumMod val="40000"/>
                    <a:lumOff val="60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dirty="0">
                    <a:solidFill>
                      <a:schemeClr val="tx1"/>
                    </a:solidFill>
                    <a:latin typeface="+mn-ea"/>
                  </a:endParaRPr>
                </a:p>
                <a:p>
                  <a:pPr algn="ctr"/>
                  <a:r>
                    <a:rPr lang="en-US" altLang="ja-JP" sz="1400" b="1" dirty="0">
                      <a:solidFill>
                        <a:schemeClr val="tx1"/>
                      </a:solidFill>
                      <a:latin typeface="+mn-ea"/>
                    </a:rPr>
                    <a:t>S</a:t>
                  </a:r>
                  <a:endParaRPr lang="ja-JP" altLang="en-US" sz="1400" b="1" dirty="0">
                    <a:solidFill>
                      <a:schemeClr val="tx1"/>
                    </a:solidFill>
                    <a:latin typeface="+mn-ea"/>
                  </a:endParaRPr>
                </a:p>
              </p:txBody>
            </p:sp>
            <p:sp>
              <p:nvSpPr>
                <p:cNvPr id="29" name="四角形: 角を丸くする 28">
                  <a:extLst>
                    <a:ext uri="{FF2B5EF4-FFF2-40B4-BE49-F238E27FC236}">
                      <a16:creationId xmlns:a16="http://schemas.microsoft.com/office/drawing/2014/main" id="{C1F70D95-0D44-D1DC-8DA8-9650D5EECFA9}"/>
                    </a:ext>
                  </a:extLst>
                </p:cNvPr>
                <p:cNvSpPr/>
                <p:nvPr/>
              </p:nvSpPr>
              <p:spPr>
                <a:xfrm>
                  <a:off x="5582745" y="4915943"/>
                  <a:ext cx="1069978" cy="645496"/>
                </a:xfrm>
                <a:prstGeom prst="roundRect">
                  <a:avLst/>
                </a:prstGeom>
                <a:solidFill>
                  <a:schemeClr val="accent6">
                    <a:lumMod val="40000"/>
                    <a:lumOff val="60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latin typeface="+mn-ea"/>
                    </a:rPr>
                    <a:t>B</a:t>
                  </a:r>
                  <a:r>
                    <a:rPr lang="ja-JP" altLang="en-US" sz="1400" b="1" dirty="0">
                      <a:solidFill>
                        <a:schemeClr val="tx1"/>
                      </a:solidFill>
                      <a:latin typeface="+mn-ea"/>
                    </a:rPr>
                    <a:t>＋</a:t>
                  </a:r>
                </a:p>
              </p:txBody>
            </p:sp>
            <p:sp>
              <p:nvSpPr>
                <p:cNvPr id="30" name="四角形: 角を丸くする 29">
                  <a:extLst>
                    <a:ext uri="{FF2B5EF4-FFF2-40B4-BE49-F238E27FC236}">
                      <a16:creationId xmlns:a16="http://schemas.microsoft.com/office/drawing/2014/main" id="{CFEA5C28-97B9-D1EE-7363-B7D0291B2C77}"/>
                    </a:ext>
                  </a:extLst>
                </p:cNvPr>
                <p:cNvSpPr/>
                <p:nvPr/>
              </p:nvSpPr>
              <p:spPr>
                <a:xfrm>
                  <a:off x="5582745" y="3980415"/>
                  <a:ext cx="1069978" cy="913589"/>
                </a:xfrm>
                <a:prstGeom prst="roundRect">
                  <a:avLst/>
                </a:prstGeom>
                <a:solidFill>
                  <a:schemeClr val="accent6">
                    <a:lumMod val="40000"/>
                    <a:lumOff val="60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latin typeface="+mn-ea"/>
                    </a:rPr>
                    <a:t>A</a:t>
                  </a:r>
                  <a:endParaRPr lang="ja-JP" altLang="en-US" sz="1400" b="1" dirty="0">
                    <a:solidFill>
                      <a:schemeClr val="tx1"/>
                    </a:solidFill>
                    <a:latin typeface="+mn-ea"/>
                  </a:endParaRPr>
                </a:p>
              </p:txBody>
            </p:sp>
            <p:sp>
              <p:nvSpPr>
                <p:cNvPr id="31" name="テキスト ボックス 30">
                  <a:extLst>
                    <a:ext uri="{FF2B5EF4-FFF2-40B4-BE49-F238E27FC236}">
                      <a16:creationId xmlns:a16="http://schemas.microsoft.com/office/drawing/2014/main" id="{D44E943E-7DBD-E777-B0B4-B79F0185BD36}"/>
                    </a:ext>
                  </a:extLst>
                </p:cNvPr>
                <p:cNvSpPr txBox="1"/>
                <p:nvPr/>
              </p:nvSpPr>
              <p:spPr>
                <a:xfrm>
                  <a:off x="5551748" y="5639799"/>
                  <a:ext cx="1166324" cy="419266"/>
                </a:xfrm>
                <a:prstGeom prst="rect">
                  <a:avLst/>
                </a:prstGeom>
                <a:noFill/>
              </p:spPr>
              <p:txBody>
                <a:bodyPr wrap="square" rtlCol="0">
                  <a:spAutoFit/>
                </a:bodyPr>
                <a:lstStyle/>
                <a:p>
                  <a:pPr algn="ctr"/>
                  <a:r>
                    <a:rPr lang="en-US" altLang="ja-JP" sz="1600" b="1" dirty="0"/>
                    <a:t>CASBEE</a:t>
                  </a:r>
                  <a:endParaRPr lang="ja-JP" altLang="en-US" sz="1100" b="1" dirty="0"/>
                </a:p>
              </p:txBody>
            </p:sp>
          </p:grpSp>
          <p:grpSp>
            <p:nvGrpSpPr>
              <p:cNvPr id="12" name="グループ化 11">
                <a:extLst>
                  <a:ext uri="{FF2B5EF4-FFF2-40B4-BE49-F238E27FC236}">
                    <a16:creationId xmlns:a16="http://schemas.microsoft.com/office/drawing/2014/main" id="{17BD3A0B-6D71-0261-1D8D-5A79A505BE76}"/>
                  </a:ext>
                </a:extLst>
              </p:cNvPr>
              <p:cNvGrpSpPr/>
              <p:nvPr/>
            </p:nvGrpSpPr>
            <p:grpSpPr>
              <a:xfrm>
                <a:off x="5056372" y="1412244"/>
                <a:ext cx="1166324" cy="4496463"/>
                <a:chOff x="6796531" y="1548270"/>
                <a:chExt cx="1166324" cy="4496463"/>
              </a:xfrm>
            </p:grpSpPr>
            <p:sp>
              <p:nvSpPr>
                <p:cNvPr id="13" name="四角形: 角を丸くする 12">
                  <a:extLst>
                    <a:ext uri="{FF2B5EF4-FFF2-40B4-BE49-F238E27FC236}">
                      <a16:creationId xmlns:a16="http://schemas.microsoft.com/office/drawing/2014/main" id="{D4571E71-0F25-4697-BC49-7E0259CFF16E}"/>
                    </a:ext>
                  </a:extLst>
                </p:cNvPr>
                <p:cNvSpPr/>
                <p:nvPr/>
              </p:nvSpPr>
              <p:spPr>
                <a:xfrm>
                  <a:off x="6851219" y="1548270"/>
                  <a:ext cx="994810" cy="2033493"/>
                </a:xfrm>
                <a:prstGeom prst="roundRect">
                  <a:avLst/>
                </a:prstGeom>
                <a:solidFill>
                  <a:schemeClr val="accent6">
                    <a:lumMod val="40000"/>
                    <a:lumOff val="60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n-ea"/>
                    </a:rPr>
                    <a:t>★</a:t>
                  </a:r>
                  <a:r>
                    <a:rPr lang="en-US" altLang="ja-JP" sz="1400" b="1" dirty="0">
                      <a:solidFill>
                        <a:schemeClr val="tx1"/>
                      </a:solidFill>
                      <a:latin typeface="+mn-ea"/>
                    </a:rPr>
                    <a:t>5</a:t>
                  </a:r>
                  <a:endParaRPr lang="ja-JP" altLang="en-US" sz="1400" b="1" dirty="0">
                    <a:solidFill>
                      <a:schemeClr val="tx1"/>
                    </a:solidFill>
                    <a:latin typeface="+mn-ea"/>
                  </a:endParaRPr>
                </a:p>
              </p:txBody>
            </p:sp>
            <p:sp>
              <p:nvSpPr>
                <p:cNvPr id="14" name="四角形: 角を丸くする 13">
                  <a:extLst>
                    <a:ext uri="{FF2B5EF4-FFF2-40B4-BE49-F238E27FC236}">
                      <a16:creationId xmlns:a16="http://schemas.microsoft.com/office/drawing/2014/main" id="{464BC409-EA05-3CDF-9F9F-FBC7936CD548}"/>
                    </a:ext>
                  </a:extLst>
                </p:cNvPr>
                <p:cNvSpPr/>
                <p:nvPr/>
              </p:nvSpPr>
              <p:spPr>
                <a:xfrm>
                  <a:off x="6851219" y="4970220"/>
                  <a:ext cx="994810" cy="645496"/>
                </a:xfrm>
                <a:prstGeom prst="roundRect">
                  <a:avLst/>
                </a:prstGeom>
                <a:solidFill>
                  <a:schemeClr val="accent6">
                    <a:lumMod val="40000"/>
                    <a:lumOff val="60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n-ea"/>
                    </a:rPr>
                    <a:t>★</a:t>
                  </a:r>
                  <a:r>
                    <a:rPr lang="en-US" altLang="ja-JP" sz="1400" b="1" dirty="0">
                      <a:solidFill>
                        <a:schemeClr val="tx1"/>
                      </a:solidFill>
                      <a:latin typeface="+mn-ea"/>
                    </a:rPr>
                    <a:t>2</a:t>
                  </a:r>
                  <a:endParaRPr lang="ja-JP" altLang="en-US" sz="1400" b="1" dirty="0">
                    <a:solidFill>
                      <a:schemeClr val="tx1"/>
                    </a:solidFill>
                    <a:latin typeface="+mn-ea"/>
                  </a:endParaRPr>
                </a:p>
              </p:txBody>
            </p:sp>
            <p:sp>
              <p:nvSpPr>
                <p:cNvPr id="18" name="四角形: 角を丸くする 17">
                  <a:extLst>
                    <a:ext uri="{FF2B5EF4-FFF2-40B4-BE49-F238E27FC236}">
                      <a16:creationId xmlns:a16="http://schemas.microsoft.com/office/drawing/2014/main" id="{E81DBD17-0E4E-3899-9A73-D7C49D326BF6}"/>
                    </a:ext>
                  </a:extLst>
                </p:cNvPr>
                <p:cNvSpPr/>
                <p:nvPr/>
              </p:nvSpPr>
              <p:spPr>
                <a:xfrm>
                  <a:off x="6851219" y="4287104"/>
                  <a:ext cx="994810" cy="648737"/>
                </a:xfrm>
                <a:prstGeom prst="roundRect">
                  <a:avLst/>
                </a:prstGeom>
                <a:solidFill>
                  <a:schemeClr val="accent6">
                    <a:lumMod val="40000"/>
                    <a:lumOff val="60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n-ea"/>
                    </a:rPr>
                    <a:t>★</a:t>
                  </a:r>
                  <a:r>
                    <a:rPr lang="en-US" altLang="ja-JP" sz="1400" b="1" dirty="0">
                      <a:solidFill>
                        <a:schemeClr val="tx1"/>
                      </a:solidFill>
                      <a:latin typeface="+mn-ea"/>
                    </a:rPr>
                    <a:t>3</a:t>
                  </a:r>
                  <a:endParaRPr lang="ja-JP" altLang="en-US" sz="1400" b="1" dirty="0">
                    <a:solidFill>
                      <a:schemeClr val="tx1"/>
                    </a:solidFill>
                    <a:latin typeface="+mn-ea"/>
                  </a:endParaRPr>
                </a:p>
              </p:txBody>
            </p:sp>
            <p:sp>
              <p:nvSpPr>
                <p:cNvPr id="19" name="四角形: 角を丸くする 18">
                  <a:extLst>
                    <a:ext uri="{FF2B5EF4-FFF2-40B4-BE49-F238E27FC236}">
                      <a16:creationId xmlns:a16="http://schemas.microsoft.com/office/drawing/2014/main" id="{0DC581F2-D4C6-FDFA-A16D-8601E7B67EA6}"/>
                    </a:ext>
                  </a:extLst>
                </p:cNvPr>
                <p:cNvSpPr/>
                <p:nvPr/>
              </p:nvSpPr>
              <p:spPr>
                <a:xfrm>
                  <a:off x="6851219" y="3610065"/>
                  <a:ext cx="994810" cy="648737"/>
                </a:xfrm>
                <a:prstGeom prst="roundRect">
                  <a:avLst/>
                </a:prstGeom>
                <a:solidFill>
                  <a:schemeClr val="accent6">
                    <a:lumMod val="40000"/>
                    <a:lumOff val="60000"/>
                  </a:schemeClr>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n-ea"/>
                    </a:rPr>
                    <a:t>★</a:t>
                  </a:r>
                  <a:r>
                    <a:rPr lang="en-US" altLang="ja-JP" sz="1400" b="1" dirty="0">
                      <a:solidFill>
                        <a:schemeClr val="tx1"/>
                      </a:solidFill>
                      <a:latin typeface="+mn-ea"/>
                    </a:rPr>
                    <a:t>4</a:t>
                  </a:r>
                  <a:endParaRPr lang="ja-JP" altLang="en-US" sz="1400" b="1" dirty="0">
                    <a:solidFill>
                      <a:schemeClr val="tx1"/>
                    </a:solidFill>
                    <a:latin typeface="+mn-ea"/>
                  </a:endParaRPr>
                </a:p>
              </p:txBody>
            </p:sp>
            <p:sp>
              <p:nvSpPr>
                <p:cNvPr id="24" name="テキスト ボックス 23">
                  <a:extLst>
                    <a:ext uri="{FF2B5EF4-FFF2-40B4-BE49-F238E27FC236}">
                      <a16:creationId xmlns:a16="http://schemas.microsoft.com/office/drawing/2014/main" id="{2B2C9B48-5DE3-3222-0B53-773B8CA7C3FE}"/>
                    </a:ext>
                  </a:extLst>
                </p:cNvPr>
                <p:cNvSpPr txBox="1"/>
                <p:nvPr/>
              </p:nvSpPr>
              <p:spPr>
                <a:xfrm>
                  <a:off x="6796531" y="5654922"/>
                  <a:ext cx="1166324" cy="389811"/>
                </a:xfrm>
                <a:prstGeom prst="rect">
                  <a:avLst/>
                </a:prstGeom>
                <a:noFill/>
              </p:spPr>
              <p:txBody>
                <a:bodyPr wrap="square" rtlCol="0">
                  <a:spAutoFit/>
                </a:bodyPr>
                <a:lstStyle/>
                <a:p>
                  <a:pPr algn="ctr"/>
                  <a:r>
                    <a:rPr lang="en-US" altLang="ja-JP" sz="1600" b="1" dirty="0"/>
                    <a:t>BELS</a:t>
                  </a:r>
                  <a:endParaRPr lang="ja-JP" altLang="en-US" sz="1100" b="1" dirty="0"/>
                </a:p>
              </p:txBody>
            </p:sp>
          </p:grpSp>
        </p:grpSp>
        <p:sp>
          <p:nvSpPr>
            <p:cNvPr id="22" name="正方形/長方形 21">
              <a:extLst>
                <a:ext uri="{FF2B5EF4-FFF2-40B4-BE49-F238E27FC236}">
                  <a16:creationId xmlns:a16="http://schemas.microsoft.com/office/drawing/2014/main" id="{9ECB3FE8-CC70-E573-E759-048DADAEBB62}"/>
                </a:ext>
              </a:extLst>
            </p:cNvPr>
            <p:cNvSpPr/>
            <p:nvPr/>
          </p:nvSpPr>
          <p:spPr>
            <a:xfrm>
              <a:off x="1458068" y="3350552"/>
              <a:ext cx="987758" cy="7867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108"/>
            </a:p>
          </p:txBody>
        </p:sp>
        <p:cxnSp>
          <p:nvCxnSpPr>
            <p:cNvPr id="21" name="直線コネクタ 20">
              <a:extLst>
                <a:ext uri="{FF2B5EF4-FFF2-40B4-BE49-F238E27FC236}">
                  <a16:creationId xmlns:a16="http://schemas.microsoft.com/office/drawing/2014/main" id="{C4288C1C-C371-6993-06F2-75D271C73099}"/>
                </a:ext>
              </a:extLst>
            </p:cNvPr>
            <p:cNvCxnSpPr>
              <a:cxnSpLocks/>
              <a:endCxn id="20" idx="3"/>
            </p:cNvCxnSpPr>
            <p:nvPr/>
          </p:nvCxnSpPr>
          <p:spPr>
            <a:xfrm flipH="1" flipV="1">
              <a:off x="3161368" y="5296799"/>
              <a:ext cx="294550" cy="17899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1D9DBA0F-BB1F-44FA-574E-E251A7E2D752}"/>
                </a:ext>
              </a:extLst>
            </p:cNvPr>
            <p:cNvSpPr txBox="1"/>
            <p:nvPr/>
          </p:nvSpPr>
          <p:spPr>
            <a:xfrm>
              <a:off x="1232225" y="4925584"/>
              <a:ext cx="1929143" cy="742430"/>
            </a:xfrm>
            <a:prstGeom prst="rect">
              <a:avLst/>
            </a:prstGeom>
            <a:solidFill>
              <a:schemeClr val="bg1"/>
            </a:solidFill>
            <a:ln w="22225">
              <a:solidFill>
                <a:schemeClr val="tx1"/>
              </a:solidFill>
            </a:ln>
          </p:spPr>
          <p:txBody>
            <a:bodyPr wrap="square" rtlCol="0">
              <a:spAutoFit/>
            </a:bodyPr>
            <a:lstStyle/>
            <a:p>
              <a:r>
                <a:rPr lang="en-US" altLang="ja-JP" sz="1000" dirty="0"/>
                <a:t>【</a:t>
              </a:r>
              <a:r>
                <a:rPr lang="ja-JP" altLang="en-US" sz="1000" dirty="0"/>
                <a:t>整備事例</a:t>
              </a:r>
              <a:r>
                <a:rPr lang="en-US" altLang="ja-JP" sz="1000" dirty="0"/>
                <a:t>】</a:t>
              </a:r>
            </a:p>
            <a:p>
              <a:r>
                <a:rPr lang="ja-JP" altLang="en-US" sz="1000" dirty="0"/>
                <a:t>横浜市中央卸売市場本場</a:t>
              </a:r>
              <a:endParaRPr lang="en-US" altLang="ja-JP" sz="1000" dirty="0"/>
            </a:p>
            <a:p>
              <a:r>
                <a:rPr lang="ja-JP" altLang="en-US" sz="1000" dirty="0"/>
                <a:t>名古屋市中央卸売市場本場</a:t>
              </a:r>
              <a:endParaRPr lang="en-US" altLang="ja-JP" sz="1000" dirty="0"/>
            </a:p>
            <a:p>
              <a:r>
                <a:rPr lang="ja-JP" altLang="en-US" sz="1000" dirty="0"/>
                <a:t>鳥取市公設地方卸売市場</a:t>
              </a:r>
            </a:p>
          </p:txBody>
        </p:sp>
      </p:grpSp>
      <p:sp>
        <p:nvSpPr>
          <p:cNvPr id="15" name="テキスト ボックス 14">
            <a:extLst>
              <a:ext uri="{FF2B5EF4-FFF2-40B4-BE49-F238E27FC236}">
                <a16:creationId xmlns:a16="http://schemas.microsoft.com/office/drawing/2014/main" id="{792A0405-70F0-DEFC-86E0-86ACC0945C89}"/>
              </a:ext>
            </a:extLst>
          </p:cNvPr>
          <p:cNvSpPr txBox="1"/>
          <p:nvPr/>
        </p:nvSpPr>
        <p:spPr>
          <a:xfrm>
            <a:off x="462406" y="1652617"/>
            <a:ext cx="2698958" cy="276999"/>
          </a:xfrm>
          <a:prstGeom prst="rect">
            <a:avLst/>
          </a:prstGeom>
          <a:noFill/>
        </p:spPr>
        <p:txBody>
          <a:bodyPr wrap="square">
            <a:spAutoFit/>
          </a:bodyPr>
          <a:lstStyle/>
          <a:p>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省エネ率のイメージ</a:t>
            </a:r>
            <a:r>
              <a:rPr lang="en-US" altLang="ja-JP" sz="1200" b="1" dirty="0">
                <a:latin typeface="メイリオ" panose="020B0604030504040204" pitchFamily="50" charset="-128"/>
                <a:ea typeface="メイリオ" panose="020B0604030504040204" pitchFamily="50" charset="-128"/>
              </a:rPr>
              <a:t>】</a:t>
            </a:r>
          </a:p>
        </p:txBody>
      </p:sp>
      <p:sp>
        <p:nvSpPr>
          <p:cNvPr id="17" name="テキスト ボックス 16">
            <a:extLst>
              <a:ext uri="{FF2B5EF4-FFF2-40B4-BE49-F238E27FC236}">
                <a16:creationId xmlns:a16="http://schemas.microsoft.com/office/drawing/2014/main" id="{E7DF58E9-B408-F40E-5425-F0CEDD9ECFB2}"/>
              </a:ext>
            </a:extLst>
          </p:cNvPr>
          <p:cNvSpPr txBox="1"/>
          <p:nvPr/>
        </p:nvSpPr>
        <p:spPr>
          <a:xfrm>
            <a:off x="6393160" y="1652617"/>
            <a:ext cx="3276586" cy="276999"/>
          </a:xfrm>
          <a:prstGeom prst="rect">
            <a:avLst/>
          </a:prstGeom>
          <a:noFill/>
        </p:spPr>
        <p:txBody>
          <a:bodyPr wrap="square">
            <a:spAutoFit/>
          </a:bodyPr>
          <a:lstStyle/>
          <a:p>
            <a:r>
              <a:rPr lang="en-US" altLang="ja-JP" sz="1200" b="1" dirty="0">
                <a:latin typeface="メイリオ" panose="020B0604030504040204" pitchFamily="50" charset="-128"/>
                <a:ea typeface="メイリオ" panose="020B0604030504040204" pitchFamily="50" charset="-128"/>
              </a:rPr>
              <a:t>【ZEB</a:t>
            </a:r>
            <a:r>
              <a:rPr lang="ja-JP" altLang="en-US" sz="1200" b="1" dirty="0">
                <a:latin typeface="メイリオ" panose="020B0604030504040204" pitchFamily="50" charset="-128"/>
                <a:ea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rPr>
              <a:t>Ready</a:t>
            </a:r>
            <a:r>
              <a:rPr lang="ja-JP" altLang="en-US" sz="1200" b="1" dirty="0">
                <a:latin typeface="メイリオ" panose="020B0604030504040204" pitchFamily="50" charset="-128"/>
                <a:ea typeface="メイリオ" panose="020B0604030504040204" pitchFamily="50" charset="-128"/>
              </a:rPr>
              <a:t> 建築費増額率イメージ</a:t>
            </a:r>
            <a:r>
              <a:rPr lang="en-US" altLang="ja-JP" sz="1200" b="1" dirty="0">
                <a:latin typeface="メイリオ" panose="020B0604030504040204" pitchFamily="50" charset="-128"/>
                <a:ea typeface="メイリオ" panose="020B0604030504040204" pitchFamily="50" charset="-128"/>
              </a:rPr>
              <a:t>】</a:t>
            </a:r>
          </a:p>
        </p:txBody>
      </p:sp>
      <p:sp>
        <p:nvSpPr>
          <p:cNvPr id="54" name="正方形/長方形 53">
            <a:extLst>
              <a:ext uri="{FF2B5EF4-FFF2-40B4-BE49-F238E27FC236}">
                <a16:creationId xmlns:a16="http://schemas.microsoft.com/office/drawing/2014/main" id="{B793BD8B-64E2-A65E-97B9-667096FCC5D8}"/>
              </a:ext>
            </a:extLst>
          </p:cNvPr>
          <p:cNvSpPr/>
          <p:nvPr/>
        </p:nvSpPr>
        <p:spPr>
          <a:xfrm>
            <a:off x="607609" y="1844824"/>
            <a:ext cx="5377090" cy="230832"/>
          </a:xfrm>
          <a:prstGeom prst="rect">
            <a:avLst/>
          </a:prstGeom>
        </p:spPr>
        <p:txBody>
          <a:bodyPr wrap="square">
            <a:spAutoFit/>
          </a:bodyPr>
          <a:lstStyle/>
          <a:p>
            <a:pPr marL="92075">
              <a:spcAft>
                <a:spcPts val="600"/>
              </a:spcAft>
            </a:pP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各認証制度により、認証取得のための評価対象、整備内容は異なる。</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a:extLst>
              <a:ext uri="{FF2B5EF4-FFF2-40B4-BE49-F238E27FC236}">
                <a16:creationId xmlns:a16="http://schemas.microsoft.com/office/drawing/2014/main" id="{21E132A8-2BE2-372D-A68F-C9B4DBAE2398}"/>
              </a:ext>
            </a:extLst>
          </p:cNvPr>
          <p:cNvSpPr/>
          <p:nvPr/>
        </p:nvSpPr>
        <p:spPr>
          <a:xfrm>
            <a:off x="462406" y="6085964"/>
            <a:ext cx="7848873" cy="761747"/>
          </a:xfrm>
          <a:prstGeom prst="rect">
            <a:avLst/>
          </a:prstGeom>
        </p:spPr>
        <p:txBody>
          <a:bodyPr wrap="square">
            <a:spAutoFit/>
          </a:bodyPr>
          <a:lstStyle/>
          <a:p>
            <a:pPr defTabSz="828000"/>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各認証制度の概要</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p>
          <a:p>
            <a:pPr marL="92075" defTabSz="828000"/>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※ZEB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：建築物で消費する年間の一次エネルギーの収支をゼロにすることを目指した建物の評価制度</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marL="92075" defTabSz="828000"/>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※CASBEE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：建築物の室内環境や景観への配慮などを含めた建築環境性能を総合的に評価するシステム</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a:p>
            <a:pPr marL="92075" defTabSz="828000"/>
            <a:r>
              <a:rPr lang="en-US" altLang="ja-JP" sz="1050" b="1" dirty="0">
                <a:latin typeface="メイリオ" panose="020B0604030504040204" pitchFamily="50" charset="-128"/>
                <a:ea typeface="メイリオ" panose="020B0604030504040204" pitchFamily="50" charset="-128"/>
                <a:cs typeface="メイリオ" panose="020B0604030504040204" pitchFamily="50" charset="-128"/>
              </a:rPr>
              <a:t>※BELS	</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：「建築物省エネ法」により導入された建築物の省エネ性能を認証する評価制度</a:t>
            </a:r>
            <a:endParaRPr lang="en-US" altLang="ja-JP" sz="105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38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272480" y="183353"/>
            <a:ext cx="5758499"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７　今後の検討課題</a:t>
            </a:r>
            <a:r>
              <a:rPr lang="ja-JP" altLang="en-US" sz="2000" dirty="0" smtClean="0">
                <a:solidFill>
                  <a:schemeClr val="tx1"/>
                </a:solidFill>
              </a:rPr>
              <a:t>（２）</a:t>
            </a:r>
            <a:r>
              <a:rPr lang="en-US" altLang="ja-JP" sz="2000" dirty="0">
                <a:solidFill>
                  <a:schemeClr val="tx1"/>
                </a:solidFill>
              </a:rPr>
              <a:t>ICT</a:t>
            </a:r>
            <a:r>
              <a:rPr lang="ja-JP" altLang="en-US" sz="2000" dirty="0">
                <a:solidFill>
                  <a:schemeClr val="tx1"/>
                </a:solidFill>
              </a:rPr>
              <a:t>・</a:t>
            </a:r>
            <a:r>
              <a:rPr lang="en-US" altLang="ja-JP" sz="2000" dirty="0">
                <a:solidFill>
                  <a:schemeClr val="tx1"/>
                </a:solidFill>
              </a:rPr>
              <a:t>IoT</a:t>
            </a:r>
            <a:r>
              <a:rPr lang="ja-JP" altLang="en-US" sz="2000" dirty="0">
                <a:solidFill>
                  <a:schemeClr val="tx1"/>
                </a:solidFill>
              </a:rPr>
              <a:t>活用物流機能</a:t>
            </a:r>
            <a:endParaRPr lang="en-US" altLang="ja-JP" sz="2000" dirty="0">
              <a:solidFill>
                <a:schemeClr val="tx1"/>
              </a:solidFill>
            </a:endParaRPr>
          </a:p>
        </p:txBody>
      </p:sp>
      <p:sp>
        <p:nvSpPr>
          <p:cNvPr id="69" name="スライド番号プレースホルダー 5">
            <a:extLst>
              <a:ext uri="{FF2B5EF4-FFF2-40B4-BE49-F238E27FC236}">
                <a16:creationId xmlns:a16="http://schemas.microsoft.com/office/drawing/2014/main" id="{44F5B119-C0F1-44CC-8AE6-FE261704FE39}"/>
              </a:ext>
            </a:extLst>
          </p:cNvPr>
          <p:cNvSpPr>
            <a:spLocks noGrp="1"/>
          </p:cNvSpPr>
          <p:nvPr>
            <p:ph type="sldNum" sz="quarter" idx="12"/>
          </p:nvPr>
        </p:nvSpPr>
        <p:spPr>
          <a:xfrm>
            <a:off x="7585392" y="6492875"/>
            <a:ext cx="2311400" cy="365125"/>
          </a:xfrm>
        </p:spPr>
        <p:txBody>
          <a:bodyPr/>
          <a:lstStyle/>
          <a:p>
            <a:fld id="{E8AB0767-C239-4946-BAA3-CE08FAA85D4E}" type="slidenum">
              <a:rPr kumimoji="1" lang="ja-JP" altLang="en-US" sz="1600" smtClean="0"/>
              <a:pPr/>
              <a:t>14</a:t>
            </a:fld>
            <a:endParaRPr kumimoji="1" lang="ja-JP" altLang="en-US" sz="1600" dirty="0"/>
          </a:p>
        </p:txBody>
      </p:sp>
      <p:sp>
        <p:nvSpPr>
          <p:cNvPr id="9" name="正方形/長方形 8">
            <a:extLst>
              <a:ext uri="{FF2B5EF4-FFF2-40B4-BE49-F238E27FC236}">
                <a16:creationId xmlns:a16="http://schemas.microsoft.com/office/drawing/2014/main" id="{2D787E51-D5C6-224E-3C5B-6E73EFDC4AAC}"/>
              </a:ext>
            </a:extLst>
          </p:cNvPr>
          <p:cNvSpPr/>
          <p:nvPr/>
        </p:nvSpPr>
        <p:spPr>
          <a:xfrm>
            <a:off x="272480" y="711535"/>
            <a:ext cx="9289032" cy="864095"/>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marL="379350" indent="-285750">
              <a:lnSpc>
                <a:spcPct val="150000"/>
              </a:lnSpc>
              <a:spcAft>
                <a:spcPts val="600"/>
              </a:spcAft>
              <a:buFont typeface="Wingdings" panose="05000000000000000000" pitchFamily="2" charset="2"/>
              <a:buChar char="n"/>
            </a:pPr>
            <a:r>
              <a:rPr lang="en-US" altLang="ja-JP" sz="1400" b="1" dirty="0">
                <a:solidFill>
                  <a:schemeClr val="tx1"/>
                </a:solidFill>
                <a:latin typeface="メイリオ" panose="020B0604030504040204" pitchFamily="50" charset="-128"/>
                <a:ea typeface="メイリオ" panose="020B0604030504040204" pitchFamily="50" charset="-128"/>
              </a:rPr>
              <a:t>ICT</a:t>
            </a:r>
            <a:r>
              <a:rPr lang="ja-JP" altLang="en-US" sz="1400" b="1" dirty="0">
                <a:solidFill>
                  <a:schemeClr val="tx1"/>
                </a:solidFill>
                <a:latin typeface="メイリオ" panose="020B0604030504040204" pitchFamily="50" charset="-128"/>
                <a:ea typeface="メイリオ" panose="020B0604030504040204" pitchFamily="50" charset="-128"/>
              </a:rPr>
              <a:t>等を活用した市場内物流の効率化の検討</a:t>
            </a:r>
            <a:endParaRPr lang="en-US" altLang="ja-JP" sz="1400" b="1" dirty="0">
              <a:solidFill>
                <a:schemeClr val="tx1"/>
              </a:solidFill>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solidFill>
                  <a:schemeClr val="tx1"/>
                </a:solidFill>
                <a:latin typeface="メイリオ" panose="020B0604030504040204" pitchFamily="50" charset="-128"/>
                <a:ea typeface="メイリオ" panose="020B0604030504040204" pitchFamily="50" charset="-128"/>
              </a:rPr>
              <a:t>市場における物流効率、業務効率、品質管理、衛生管理の向上をめざし、産地からの入・出荷を</a:t>
            </a:r>
            <a:r>
              <a:rPr lang="en-US" altLang="ja-JP" sz="1200" dirty="0">
                <a:solidFill>
                  <a:schemeClr val="tx1"/>
                </a:solidFill>
                <a:latin typeface="メイリオ" panose="020B0604030504040204" pitchFamily="50" charset="-128"/>
                <a:ea typeface="メイリオ" panose="020B0604030504040204" pitchFamily="50" charset="-128"/>
              </a:rPr>
              <a:t>ICT</a:t>
            </a:r>
            <a:r>
              <a:rPr lang="ja-JP" altLang="en-US" sz="1200" dirty="0">
                <a:solidFill>
                  <a:schemeClr val="tx1"/>
                </a:solidFill>
                <a:latin typeface="メイリオ" panose="020B0604030504040204" pitchFamily="50" charset="-128"/>
                <a:ea typeface="メイリオ" panose="020B0604030504040204" pitchFamily="50" charset="-128"/>
              </a:rPr>
              <a:t>や</a:t>
            </a:r>
            <a:r>
              <a:rPr lang="en-US" altLang="ja-JP" sz="1200" dirty="0">
                <a:solidFill>
                  <a:schemeClr val="tx1"/>
                </a:solidFill>
                <a:latin typeface="メイリオ" panose="020B0604030504040204" pitchFamily="50" charset="-128"/>
                <a:ea typeface="メイリオ" panose="020B0604030504040204" pitchFamily="50" charset="-128"/>
              </a:rPr>
              <a:t>IoT</a:t>
            </a:r>
            <a:r>
              <a:rPr lang="ja-JP" altLang="en-US" sz="1200" dirty="0">
                <a:solidFill>
                  <a:schemeClr val="tx1"/>
                </a:solidFill>
                <a:latin typeface="メイリオ" panose="020B0604030504040204" pitchFamily="50" charset="-128"/>
                <a:ea typeface="メイリオ" panose="020B0604030504040204" pitchFamily="50" charset="-128"/>
              </a:rPr>
              <a:t>を活用した一元管理システムなどの導入を検討する。</a:t>
            </a:r>
            <a:endParaRPr lang="en-US" altLang="ja-JP" sz="1200" dirty="0">
              <a:solidFill>
                <a:schemeClr val="tx1"/>
              </a:solidFill>
              <a:latin typeface="メイリオ" panose="020B0604030504040204" pitchFamily="50" charset="-128"/>
              <a:ea typeface="メイリオ" panose="020B0604030504040204" pitchFamily="50" charset="-128"/>
            </a:endParaRPr>
          </a:p>
        </p:txBody>
      </p:sp>
      <p:pic>
        <p:nvPicPr>
          <p:cNvPr id="11" name="図 10" descr="ダイアグラム&#10;&#10;自動的に生成された説明">
            <a:extLst>
              <a:ext uri="{FF2B5EF4-FFF2-40B4-BE49-F238E27FC236}">
                <a16:creationId xmlns:a16="http://schemas.microsoft.com/office/drawing/2014/main" id="{D668F8E0-5424-02F4-001D-D98DA2EF48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5517" y="1662897"/>
            <a:ext cx="8595956" cy="4616164"/>
          </a:xfrm>
          <a:prstGeom prst="rect">
            <a:avLst/>
          </a:prstGeom>
        </p:spPr>
      </p:pic>
    </p:spTree>
    <p:extLst>
      <p:ext uri="{BB962C8B-B14F-4D97-AF65-F5344CB8AC3E}">
        <p14:creationId xmlns:p14="http://schemas.microsoft.com/office/powerpoint/2010/main" val="2160329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272480" y="183353"/>
            <a:ext cx="6096541"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７　今後の検討課題</a:t>
            </a:r>
            <a:r>
              <a:rPr lang="ja-JP" altLang="en-US" sz="2000" dirty="0" smtClean="0">
                <a:solidFill>
                  <a:schemeClr val="tx1"/>
                </a:solidFill>
              </a:rPr>
              <a:t>（３）</a:t>
            </a:r>
            <a:r>
              <a:rPr lang="ja-JP" altLang="en-US" sz="2000" dirty="0">
                <a:solidFill>
                  <a:schemeClr val="tx1"/>
                </a:solidFill>
              </a:rPr>
              <a:t>再整備等に関する事業手法</a:t>
            </a:r>
            <a:endParaRPr lang="en-US" altLang="ja-JP" sz="2000" dirty="0">
              <a:solidFill>
                <a:schemeClr val="tx1"/>
              </a:solidFill>
            </a:endParaRPr>
          </a:p>
        </p:txBody>
      </p:sp>
      <p:sp>
        <p:nvSpPr>
          <p:cNvPr id="3" name="スライド番号プレースホルダー 5">
            <a:extLst>
              <a:ext uri="{FF2B5EF4-FFF2-40B4-BE49-F238E27FC236}">
                <a16:creationId xmlns:a16="http://schemas.microsoft.com/office/drawing/2014/main" id="{B5E154E9-6BC6-DB87-C288-9C1614D02F6C}"/>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15</a:t>
            </a:fld>
            <a:endParaRPr kumimoji="1" lang="ja-JP" altLang="en-US" sz="1600" dirty="0"/>
          </a:p>
        </p:txBody>
      </p:sp>
      <p:sp>
        <p:nvSpPr>
          <p:cNvPr id="2" name="正方形/長方形 1">
            <a:extLst>
              <a:ext uri="{FF2B5EF4-FFF2-40B4-BE49-F238E27FC236}">
                <a16:creationId xmlns:a16="http://schemas.microsoft.com/office/drawing/2014/main" id="{B75119C4-5639-2372-321B-C0AA93D79716}"/>
              </a:ext>
            </a:extLst>
          </p:cNvPr>
          <p:cNvSpPr/>
          <p:nvPr/>
        </p:nvSpPr>
        <p:spPr>
          <a:xfrm>
            <a:off x="272480" y="711534"/>
            <a:ext cx="9289032" cy="1061281"/>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marL="379350" indent="-285750">
              <a:lnSpc>
                <a:spcPct val="150000"/>
              </a:lnSpc>
              <a:spcAft>
                <a:spcPts val="600"/>
              </a:spcAft>
              <a:buFont typeface="Wingdings" panose="05000000000000000000" pitchFamily="2" charset="2"/>
              <a:buChar char="n"/>
            </a:pPr>
            <a:r>
              <a:rPr lang="ja-JP" altLang="en-US" sz="1400" b="1" dirty="0">
                <a:solidFill>
                  <a:schemeClr val="tx1"/>
                </a:solidFill>
                <a:latin typeface="メイリオ" panose="020B0604030504040204" pitchFamily="50" charset="-128"/>
                <a:ea typeface="メイリオ" panose="020B0604030504040204" pitchFamily="50" charset="-128"/>
              </a:rPr>
              <a:t>民間資本・ノウハウ等の活用方法を検討</a:t>
            </a:r>
            <a:endParaRPr lang="en-US" altLang="ja-JP" sz="1400" b="1" dirty="0">
              <a:solidFill>
                <a:schemeClr val="tx1"/>
              </a:solidFill>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solidFill>
                  <a:schemeClr val="tx1"/>
                </a:solidFill>
                <a:latin typeface="メイリオ" panose="020B0604030504040204" pitchFamily="50" charset="-128"/>
                <a:ea typeface="メイリオ" panose="020B0604030504040204" pitchFamily="50" charset="-128"/>
              </a:rPr>
              <a:t>本市場が、全国で唯一の指定管理者制度を導入している中央卸売市場であることも勘案したうえで、</a:t>
            </a:r>
            <a:r>
              <a:rPr lang="en-US" altLang="ja-JP" sz="1200" dirty="0">
                <a:solidFill>
                  <a:schemeClr val="tx1"/>
                </a:solidFill>
                <a:latin typeface="メイリオ" panose="020B0604030504040204" pitchFamily="50" charset="-128"/>
                <a:ea typeface="メイリオ" panose="020B0604030504040204" pitchFamily="50" charset="-128"/>
              </a:rPr>
              <a:t>PPP</a:t>
            </a:r>
            <a:r>
              <a:rPr lang="ja-JP" altLang="en-US" sz="1200" dirty="0">
                <a:solidFill>
                  <a:schemeClr val="tx1"/>
                </a:solidFill>
                <a:latin typeface="メイリオ" panose="020B0604030504040204" pitchFamily="50" charset="-128"/>
                <a:ea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rPr>
              <a:t>PFI</a:t>
            </a:r>
            <a:r>
              <a:rPr lang="ja-JP" altLang="en-US" sz="1200" dirty="0">
                <a:solidFill>
                  <a:schemeClr val="tx1"/>
                </a:solidFill>
                <a:latin typeface="メイリオ" panose="020B0604030504040204" pitchFamily="50" charset="-128"/>
                <a:ea typeface="メイリオ" panose="020B0604030504040204" pitchFamily="50" charset="-128"/>
              </a:rPr>
              <a:t>手法等民間事業者の資本・ノウハウを活用した整備及び管理・運営等について、府市場に最適な事業手法の導入を検討する。</a:t>
            </a:r>
            <a:endParaRPr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6" name="矢印: 左右 5">
            <a:extLst>
              <a:ext uri="{FF2B5EF4-FFF2-40B4-BE49-F238E27FC236}">
                <a16:creationId xmlns:a16="http://schemas.microsoft.com/office/drawing/2014/main" id="{87D160C1-BC5B-4867-9E7B-3A0785882024}"/>
              </a:ext>
            </a:extLst>
          </p:cNvPr>
          <p:cNvSpPr/>
          <p:nvPr/>
        </p:nvSpPr>
        <p:spPr>
          <a:xfrm>
            <a:off x="776536" y="1954880"/>
            <a:ext cx="8352928" cy="365125"/>
          </a:xfrm>
          <a:prstGeom prst="leftRightArrow">
            <a:avLst/>
          </a:prstGeom>
          <a:gradFill flip="none" rotWithShape="1">
            <a:gsLst>
              <a:gs pos="0">
                <a:srgbClr val="8EB4E3"/>
              </a:gs>
              <a:gs pos="49000">
                <a:srgbClr val="D9969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585B9B9D-27A6-44C0-9319-0AA8E44FD093}"/>
              </a:ext>
            </a:extLst>
          </p:cNvPr>
          <p:cNvSpPr/>
          <p:nvPr/>
        </p:nvSpPr>
        <p:spPr>
          <a:xfrm>
            <a:off x="216599" y="1800173"/>
            <a:ext cx="432000" cy="432000"/>
          </a:xfrm>
          <a:prstGeom prst="ellipse">
            <a:avLst/>
          </a:prstGeom>
          <a:solidFill>
            <a:srgbClr val="8EB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rPr>
              <a:t>小</a:t>
            </a:r>
          </a:p>
        </p:txBody>
      </p:sp>
      <p:sp>
        <p:nvSpPr>
          <p:cNvPr id="32" name="楕円 31">
            <a:extLst>
              <a:ext uri="{FF2B5EF4-FFF2-40B4-BE49-F238E27FC236}">
                <a16:creationId xmlns:a16="http://schemas.microsoft.com/office/drawing/2014/main" id="{8CABD0BD-AD24-4FF5-B598-18AB7B0D8774}"/>
              </a:ext>
            </a:extLst>
          </p:cNvPr>
          <p:cNvSpPr/>
          <p:nvPr/>
        </p:nvSpPr>
        <p:spPr>
          <a:xfrm>
            <a:off x="9155636" y="1800173"/>
            <a:ext cx="432000" cy="432000"/>
          </a:xfrm>
          <a:prstGeom prst="ellipse">
            <a:avLst/>
          </a:prstGeom>
          <a:solidFill>
            <a:srgbClr val="D99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メイリオ" panose="020B0604030504040204" pitchFamily="50" charset="-128"/>
                <a:ea typeface="メイリオ" panose="020B0604030504040204" pitchFamily="50" charset="-128"/>
              </a:rPr>
              <a:t>大</a:t>
            </a:r>
          </a:p>
        </p:txBody>
      </p:sp>
      <p:graphicFrame>
        <p:nvGraphicFramePr>
          <p:cNvPr id="8" name="表 8">
            <a:extLst>
              <a:ext uri="{FF2B5EF4-FFF2-40B4-BE49-F238E27FC236}">
                <a16:creationId xmlns:a16="http://schemas.microsoft.com/office/drawing/2014/main" id="{EB7675B3-80AD-4EC7-BBC2-C0F8AC59FD3C}"/>
              </a:ext>
            </a:extLst>
          </p:cNvPr>
          <p:cNvGraphicFramePr>
            <a:graphicFrameLocks noGrp="1"/>
          </p:cNvGraphicFramePr>
          <p:nvPr>
            <p:extLst>
              <p:ext uri="{D42A27DB-BD31-4B8C-83A1-F6EECF244321}">
                <p14:modId xmlns:p14="http://schemas.microsoft.com/office/powerpoint/2010/main" val="1185413867"/>
              </p:ext>
            </p:extLst>
          </p:nvPr>
        </p:nvGraphicFramePr>
        <p:xfrm>
          <a:off x="272480" y="2337695"/>
          <a:ext cx="9289032" cy="4420800"/>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3199553448"/>
                    </a:ext>
                  </a:extLst>
                </a:gridCol>
                <a:gridCol w="2034226">
                  <a:extLst>
                    <a:ext uri="{9D8B030D-6E8A-4147-A177-3AD203B41FA5}">
                      <a16:colId xmlns:a16="http://schemas.microsoft.com/office/drawing/2014/main" val="2374265359"/>
                    </a:ext>
                  </a:extLst>
                </a:gridCol>
                <a:gridCol w="2034226">
                  <a:extLst>
                    <a:ext uri="{9D8B030D-6E8A-4147-A177-3AD203B41FA5}">
                      <a16:colId xmlns:a16="http://schemas.microsoft.com/office/drawing/2014/main" val="1657805975"/>
                    </a:ext>
                  </a:extLst>
                </a:gridCol>
                <a:gridCol w="2034226">
                  <a:extLst>
                    <a:ext uri="{9D8B030D-6E8A-4147-A177-3AD203B41FA5}">
                      <a16:colId xmlns:a16="http://schemas.microsoft.com/office/drawing/2014/main" val="955613133"/>
                    </a:ext>
                  </a:extLst>
                </a:gridCol>
                <a:gridCol w="2034226">
                  <a:extLst>
                    <a:ext uri="{9D8B030D-6E8A-4147-A177-3AD203B41FA5}">
                      <a16:colId xmlns:a16="http://schemas.microsoft.com/office/drawing/2014/main" val="2501030924"/>
                    </a:ext>
                  </a:extLst>
                </a:gridCol>
              </a:tblGrid>
              <a:tr h="274084">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パターン</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パターン１</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パターン２</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パターン３</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パターン４</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13958586"/>
                  </a:ext>
                </a:extLst>
              </a:tr>
              <a:tr h="1296000">
                <a:tc>
                  <a:txBody>
                    <a:bodyP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市場施設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公設</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DB</a:t>
                      </a:r>
                      <a:r>
                        <a:rPr kumimoji="1" lang="ja-JP" altLang="en-US" sz="1200" dirty="0">
                          <a:solidFill>
                            <a:schemeClr val="tx1"/>
                          </a:solidFill>
                          <a:latin typeface="メイリオ" panose="020B0604030504040204" pitchFamily="50" charset="-128"/>
                          <a:ea typeface="メイリオ" panose="020B0604030504040204" pitchFamily="50" charset="-128"/>
                        </a:rPr>
                        <a:t>＋指定管理者制度</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PFI</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マスターリース</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6373912"/>
                  </a:ext>
                </a:extLst>
              </a:tr>
              <a:tr h="1296000">
                <a:tc>
                  <a:txBody>
                    <a:bodyP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余剰地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PPP</a:t>
                      </a:r>
                      <a:r>
                        <a:rPr kumimoji="1" lang="ja-JP" altLang="en-US" sz="1200" dirty="0">
                          <a:solidFill>
                            <a:schemeClr val="tx1"/>
                          </a:solidFill>
                          <a:latin typeface="メイリオ" panose="020B0604030504040204" pitchFamily="50" charset="-128"/>
                          <a:ea typeface="メイリオ" panose="020B0604030504040204" pitchFamily="50" charset="-128"/>
                        </a:rPr>
                        <a:t>（定期借地等）</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PPP</a:t>
                      </a:r>
                      <a:r>
                        <a:rPr kumimoji="1" lang="ja-JP" altLang="en-US" sz="1200" dirty="0">
                          <a:solidFill>
                            <a:schemeClr val="tx1"/>
                          </a:solidFill>
                          <a:latin typeface="メイリオ" panose="020B0604030504040204" pitchFamily="50" charset="-128"/>
                          <a:ea typeface="メイリオ" panose="020B0604030504040204" pitchFamily="50" charset="-128"/>
                        </a:rPr>
                        <a:t>（定期借地等）</a:t>
                      </a:r>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PPP</a:t>
                      </a:r>
                      <a:r>
                        <a:rPr kumimoji="1" lang="ja-JP" altLang="en-US" sz="1200" dirty="0">
                          <a:solidFill>
                            <a:schemeClr val="tx1"/>
                          </a:solidFill>
                          <a:latin typeface="メイリオ" panose="020B0604030504040204" pitchFamily="50" charset="-128"/>
                          <a:ea typeface="メイリオ" panose="020B0604030504040204" pitchFamily="50" charset="-128"/>
                        </a:rPr>
                        <a:t>（定期借地等）</a:t>
                      </a:r>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PPP</a:t>
                      </a:r>
                      <a:r>
                        <a:rPr kumimoji="1" lang="ja-JP" altLang="en-US" sz="1200" dirty="0">
                          <a:solidFill>
                            <a:schemeClr val="tx1"/>
                          </a:solidFill>
                          <a:latin typeface="メイリオ" panose="020B0604030504040204" pitchFamily="50" charset="-128"/>
                          <a:ea typeface="メイリオ" panose="020B0604030504040204" pitchFamily="50" charset="-128"/>
                        </a:rPr>
                        <a:t>（定期借地等）</a:t>
                      </a:r>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881868"/>
                  </a:ext>
                </a:extLst>
              </a:tr>
              <a:tr h="1360639">
                <a:tc>
                  <a:txBody>
                    <a:bodyPr/>
                    <a:lstStyle/>
                    <a:p>
                      <a:pPr algn="ctr"/>
                      <a:r>
                        <a:rPr kumimoji="1" lang="ja-JP" altLang="en-US" sz="1200" b="1" dirty="0">
                          <a:solidFill>
                            <a:schemeClr val="tx1"/>
                          </a:solidFill>
                          <a:latin typeface="メイリオ" panose="020B0604030504040204" pitchFamily="50" charset="-128"/>
                          <a:ea typeface="メイリオ" panose="020B0604030504040204" pitchFamily="50" charset="-128"/>
                        </a:rPr>
                        <a:t>概要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71450" indent="-171450" algn="l">
                        <a:buFont typeface="Wingdings" panose="05000000000000000000" pitchFamily="2" charset="2"/>
                        <a:buChar char="l"/>
                      </a:pPr>
                      <a:r>
                        <a:rPr kumimoji="1" lang="ja-JP" altLang="en-US" sz="1200" dirty="0">
                          <a:solidFill>
                            <a:schemeClr val="tx1"/>
                          </a:solidFill>
                          <a:latin typeface="メイリオ" panose="020B0604030504040204" pitchFamily="50" charset="-128"/>
                          <a:ea typeface="メイリオ" panose="020B0604030504040204" pitchFamily="50" charset="-128"/>
                        </a:rPr>
                        <a:t>卸売市場は公設とする</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lgn="l">
                        <a:buFont typeface="Wingdings" panose="05000000000000000000" pitchFamily="2" charset="2"/>
                        <a:buChar char="l"/>
                      </a:pPr>
                      <a:r>
                        <a:rPr kumimoji="1" lang="ja-JP" altLang="en-US" sz="1200" dirty="0">
                          <a:solidFill>
                            <a:schemeClr val="tx1"/>
                          </a:solidFill>
                          <a:latin typeface="メイリオ" panose="020B0604030504040204" pitchFamily="50" charset="-128"/>
                          <a:ea typeface="メイリオ" panose="020B0604030504040204" pitchFamily="50" charset="-128"/>
                        </a:rPr>
                        <a:t>余剰地を事業用定期借地で民間事業者に貸付ける</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lgn="l">
                        <a:buFont typeface="Wingdings" panose="05000000000000000000" pitchFamily="2" charset="2"/>
                        <a:buChar char="l"/>
                      </a:pPr>
                      <a:r>
                        <a:rPr kumimoji="1" lang="ja-JP" altLang="en-US" sz="1200" dirty="0">
                          <a:solidFill>
                            <a:schemeClr val="tx1"/>
                          </a:solidFill>
                          <a:latin typeface="メイリオ" panose="020B0604030504040204" pitchFamily="50" charset="-128"/>
                          <a:ea typeface="メイリオ" panose="020B0604030504040204" pitchFamily="50" charset="-128"/>
                        </a:rPr>
                        <a:t>民間事業者が余剰地を活用して収益施設を整備・所有・運営する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l"/>
                      </a:pPr>
                      <a:r>
                        <a:rPr kumimoji="1" lang="ja-JP" altLang="en-US" sz="1200" dirty="0">
                          <a:solidFill>
                            <a:schemeClr val="tx1"/>
                          </a:solidFill>
                          <a:latin typeface="メイリオ" panose="020B0604030504040204" pitchFamily="50" charset="-128"/>
                          <a:ea typeface="メイリオ" panose="020B0604030504040204" pitchFamily="50" charset="-128"/>
                        </a:rPr>
                        <a:t>卸売市場は</a:t>
                      </a:r>
                      <a:r>
                        <a:rPr kumimoji="1" lang="en-US" altLang="ja-JP" sz="1200" dirty="0">
                          <a:solidFill>
                            <a:schemeClr val="tx1"/>
                          </a:solidFill>
                          <a:latin typeface="メイリオ" panose="020B0604030504040204" pitchFamily="50" charset="-128"/>
                          <a:ea typeface="メイリオ" panose="020B0604030504040204" pitchFamily="50" charset="-128"/>
                        </a:rPr>
                        <a:t>DB</a:t>
                      </a:r>
                      <a:r>
                        <a:rPr kumimoji="1" lang="ja-JP" altLang="en-US" sz="1200" dirty="0">
                          <a:solidFill>
                            <a:schemeClr val="tx1"/>
                          </a:solidFill>
                          <a:latin typeface="メイリオ" panose="020B0604030504040204" pitchFamily="50" charset="-128"/>
                          <a:ea typeface="メイリオ" panose="020B0604030504040204" pitchFamily="50" charset="-128"/>
                        </a:rPr>
                        <a:t>方式で整備し、管理・運営は指定管理者制度とする</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lgn="l">
                        <a:buFont typeface="Wingdings" panose="05000000000000000000" pitchFamily="2" charset="2"/>
                        <a:buChar char="l"/>
                      </a:pPr>
                      <a:r>
                        <a:rPr kumimoji="1" lang="ja-JP" altLang="en-US" sz="1200" dirty="0">
                          <a:solidFill>
                            <a:schemeClr val="tx1"/>
                          </a:solidFill>
                          <a:latin typeface="メイリオ" panose="020B0604030504040204" pitchFamily="50" charset="-128"/>
                          <a:ea typeface="メイリオ" panose="020B0604030504040204" pitchFamily="50" charset="-128"/>
                        </a:rPr>
                        <a:t>余剰地を事業用定期借地で民間事業者に貸付ける</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lgn="l">
                        <a:buFont typeface="Wingdings" panose="05000000000000000000" pitchFamily="2" charset="2"/>
                        <a:buChar char="l"/>
                      </a:pPr>
                      <a:r>
                        <a:rPr kumimoji="1" lang="ja-JP" altLang="en-US" sz="1200" dirty="0">
                          <a:solidFill>
                            <a:schemeClr val="tx1"/>
                          </a:solidFill>
                          <a:latin typeface="メイリオ" panose="020B0604030504040204" pitchFamily="50" charset="-128"/>
                          <a:ea typeface="メイリオ" panose="020B0604030504040204" pitchFamily="50" charset="-128"/>
                        </a:rPr>
                        <a:t>民間事業者が余剰地を活用して収益施設を整備・所有・運営する</a:t>
                      </a:r>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l"/>
                      </a:pPr>
                      <a:r>
                        <a:rPr kumimoji="1" lang="ja-JP" altLang="en-US" sz="1200" dirty="0">
                          <a:solidFill>
                            <a:schemeClr val="tx1"/>
                          </a:solidFill>
                          <a:latin typeface="メイリオ" panose="020B0604030504040204" pitchFamily="50" charset="-128"/>
                          <a:ea typeface="メイリオ" panose="020B0604030504040204" pitchFamily="50" charset="-128"/>
                        </a:rPr>
                        <a:t>卸売市場は</a:t>
                      </a:r>
                      <a:r>
                        <a:rPr kumimoji="1" lang="en-US" altLang="ja-JP" sz="1200" dirty="0">
                          <a:solidFill>
                            <a:schemeClr val="tx1"/>
                          </a:solidFill>
                          <a:latin typeface="メイリオ" panose="020B0604030504040204" pitchFamily="50" charset="-128"/>
                          <a:ea typeface="メイリオ" panose="020B0604030504040204" pitchFamily="50" charset="-128"/>
                        </a:rPr>
                        <a:t>PFI</a:t>
                      </a:r>
                      <a:r>
                        <a:rPr kumimoji="1" lang="ja-JP" altLang="en-US" sz="1200" dirty="0">
                          <a:solidFill>
                            <a:schemeClr val="tx1"/>
                          </a:solidFill>
                          <a:latin typeface="メイリオ" panose="020B0604030504040204" pitchFamily="50" charset="-128"/>
                          <a:ea typeface="メイリオ" panose="020B0604030504040204" pitchFamily="50" charset="-128"/>
                        </a:rPr>
                        <a:t>方式で整備・管理・運営する</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lgn="l">
                        <a:buFont typeface="Wingdings" panose="05000000000000000000" pitchFamily="2" charset="2"/>
                        <a:buChar char="l"/>
                      </a:pPr>
                      <a:r>
                        <a:rPr kumimoji="1" lang="ja-JP" altLang="en-US" sz="1200" dirty="0">
                          <a:solidFill>
                            <a:schemeClr val="tx1"/>
                          </a:solidFill>
                          <a:latin typeface="メイリオ" panose="020B0604030504040204" pitchFamily="50" charset="-128"/>
                          <a:ea typeface="メイリオ" panose="020B0604030504040204" pitchFamily="50" charset="-128"/>
                        </a:rPr>
                        <a:t>余剰地を事業用定期借地で民間事業者に貸付ける</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lgn="l">
                        <a:buFont typeface="Wingdings" panose="05000000000000000000" pitchFamily="2" charset="2"/>
                        <a:buChar char="l"/>
                      </a:pPr>
                      <a:r>
                        <a:rPr kumimoji="1" lang="ja-JP" altLang="en-US" sz="1200" dirty="0">
                          <a:solidFill>
                            <a:schemeClr val="tx1"/>
                          </a:solidFill>
                          <a:latin typeface="メイリオ" panose="020B0604030504040204" pitchFamily="50" charset="-128"/>
                          <a:ea typeface="メイリオ" panose="020B0604030504040204" pitchFamily="50" charset="-128"/>
                        </a:rPr>
                        <a:t>民間事業者が余剰地を活用して収益施設を整備・所有・運営する</a:t>
                      </a:r>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l"/>
                      </a:pPr>
                      <a:r>
                        <a:rPr kumimoji="1" lang="ja-JP" altLang="en-US" sz="1200" dirty="0">
                          <a:solidFill>
                            <a:schemeClr val="tx1"/>
                          </a:solidFill>
                          <a:latin typeface="メイリオ" panose="020B0604030504040204" pitchFamily="50" charset="-128"/>
                          <a:ea typeface="メイリオ" panose="020B0604030504040204" pitchFamily="50" charset="-128"/>
                        </a:rPr>
                        <a:t>卸売市場はリース方式で整備・管理・運営する</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lgn="l">
                        <a:buFont typeface="Wingdings" panose="05000000000000000000" pitchFamily="2" charset="2"/>
                        <a:buChar char="l"/>
                      </a:pPr>
                      <a:r>
                        <a:rPr kumimoji="1" lang="ja-JP" altLang="en-US" sz="1200" dirty="0">
                          <a:solidFill>
                            <a:schemeClr val="tx1"/>
                          </a:solidFill>
                          <a:latin typeface="メイリオ" panose="020B0604030504040204" pitchFamily="50" charset="-128"/>
                          <a:ea typeface="メイリオ" panose="020B0604030504040204" pitchFamily="50" charset="-128"/>
                        </a:rPr>
                        <a:t>民間事業者が市場施設を所有し市場関係者に賃貸する（市場が賃借する）</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171450" indent="-171450" algn="l">
                        <a:buFont typeface="Wingdings" panose="05000000000000000000" pitchFamily="2" charset="2"/>
                        <a:buChar char="l"/>
                      </a:pPr>
                      <a:r>
                        <a:rPr kumimoji="1" lang="ja-JP" altLang="en-US" sz="1200" dirty="0">
                          <a:solidFill>
                            <a:schemeClr val="tx1"/>
                          </a:solidFill>
                          <a:latin typeface="メイリオ" panose="020B0604030504040204" pitchFamily="50" charset="-128"/>
                          <a:ea typeface="メイリオ" panose="020B0604030504040204" pitchFamily="50" charset="-128"/>
                        </a:rPr>
                        <a:t>民間事業者は余剰地も一体的に活用する</a:t>
                      </a:r>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2123314"/>
                  </a:ext>
                </a:extLst>
              </a:tr>
            </a:tbl>
          </a:graphicData>
        </a:graphic>
      </p:graphicFrame>
      <p:sp>
        <p:nvSpPr>
          <p:cNvPr id="9" name="正方形/長方形 8">
            <a:extLst>
              <a:ext uri="{FF2B5EF4-FFF2-40B4-BE49-F238E27FC236}">
                <a16:creationId xmlns:a16="http://schemas.microsoft.com/office/drawing/2014/main" id="{77A57979-2142-4E65-BFE4-2CCB8B6BB0CE}"/>
              </a:ext>
            </a:extLst>
          </p:cNvPr>
          <p:cNvSpPr/>
          <p:nvPr/>
        </p:nvSpPr>
        <p:spPr>
          <a:xfrm>
            <a:off x="1568624" y="3359419"/>
            <a:ext cx="1800200" cy="46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大阪府</a:t>
            </a:r>
          </a:p>
        </p:txBody>
      </p:sp>
      <p:sp>
        <p:nvSpPr>
          <p:cNvPr id="10" name="正方形/長方形 9">
            <a:extLst>
              <a:ext uri="{FF2B5EF4-FFF2-40B4-BE49-F238E27FC236}">
                <a16:creationId xmlns:a16="http://schemas.microsoft.com/office/drawing/2014/main" id="{C67A0A56-33C0-4999-BBC5-F419AB1BA691}"/>
              </a:ext>
            </a:extLst>
          </p:cNvPr>
          <p:cNvSpPr/>
          <p:nvPr/>
        </p:nvSpPr>
        <p:spPr>
          <a:xfrm>
            <a:off x="1627932" y="2876819"/>
            <a:ext cx="792000" cy="469900"/>
          </a:xfrm>
          <a:prstGeom prst="rect">
            <a:avLst/>
          </a:prstGeom>
          <a:solidFill>
            <a:srgbClr val="8EB4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公設</a:t>
            </a:r>
          </a:p>
        </p:txBody>
      </p:sp>
      <p:sp>
        <p:nvSpPr>
          <p:cNvPr id="38" name="正方形/長方形 37">
            <a:extLst>
              <a:ext uri="{FF2B5EF4-FFF2-40B4-BE49-F238E27FC236}">
                <a16:creationId xmlns:a16="http://schemas.microsoft.com/office/drawing/2014/main" id="{C49AC871-6F22-487E-BAB0-CB7C130CBCB4}"/>
              </a:ext>
            </a:extLst>
          </p:cNvPr>
          <p:cNvSpPr/>
          <p:nvPr/>
        </p:nvSpPr>
        <p:spPr>
          <a:xfrm>
            <a:off x="1568624" y="4641067"/>
            <a:ext cx="1800200" cy="46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大阪府</a:t>
            </a:r>
          </a:p>
        </p:txBody>
      </p:sp>
      <p:sp>
        <p:nvSpPr>
          <p:cNvPr id="41" name="正方形/長方形 40">
            <a:extLst>
              <a:ext uri="{FF2B5EF4-FFF2-40B4-BE49-F238E27FC236}">
                <a16:creationId xmlns:a16="http://schemas.microsoft.com/office/drawing/2014/main" id="{47D30344-547B-406B-862B-029A769053A0}"/>
              </a:ext>
            </a:extLst>
          </p:cNvPr>
          <p:cNvSpPr/>
          <p:nvPr/>
        </p:nvSpPr>
        <p:spPr>
          <a:xfrm>
            <a:off x="2533452" y="4640951"/>
            <a:ext cx="835372"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民間借地</a:t>
            </a:r>
          </a:p>
        </p:txBody>
      </p:sp>
      <p:sp>
        <p:nvSpPr>
          <p:cNvPr id="40" name="正方形/長方形 39">
            <a:extLst>
              <a:ext uri="{FF2B5EF4-FFF2-40B4-BE49-F238E27FC236}">
                <a16:creationId xmlns:a16="http://schemas.microsoft.com/office/drawing/2014/main" id="{D566A286-DA6F-4AFA-9D19-4F86A0660F02}"/>
              </a:ext>
            </a:extLst>
          </p:cNvPr>
          <p:cNvSpPr/>
          <p:nvPr/>
        </p:nvSpPr>
        <p:spPr>
          <a:xfrm>
            <a:off x="2648816" y="4161642"/>
            <a:ext cx="648000" cy="469900"/>
          </a:xfrm>
          <a:prstGeom prst="rect">
            <a:avLst/>
          </a:prstGeom>
          <a:solidFill>
            <a:srgbClr val="D99694"/>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民設</a:t>
            </a:r>
          </a:p>
        </p:txBody>
      </p:sp>
      <p:sp>
        <p:nvSpPr>
          <p:cNvPr id="64" name="正方形/長方形 63">
            <a:extLst>
              <a:ext uri="{FF2B5EF4-FFF2-40B4-BE49-F238E27FC236}">
                <a16:creationId xmlns:a16="http://schemas.microsoft.com/office/drawing/2014/main" id="{64CDBE06-D418-4CBB-97EE-45A64A726916}"/>
              </a:ext>
            </a:extLst>
          </p:cNvPr>
          <p:cNvSpPr/>
          <p:nvPr/>
        </p:nvSpPr>
        <p:spPr>
          <a:xfrm>
            <a:off x="3584848" y="3359419"/>
            <a:ext cx="1800200" cy="46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大阪府</a:t>
            </a:r>
          </a:p>
        </p:txBody>
      </p:sp>
      <p:sp>
        <p:nvSpPr>
          <p:cNvPr id="65" name="正方形/長方形 64">
            <a:extLst>
              <a:ext uri="{FF2B5EF4-FFF2-40B4-BE49-F238E27FC236}">
                <a16:creationId xmlns:a16="http://schemas.microsoft.com/office/drawing/2014/main" id="{14627DD2-A75A-4AA8-A17D-2777726BEFDA}"/>
              </a:ext>
            </a:extLst>
          </p:cNvPr>
          <p:cNvSpPr/>
          <p:nvPr/>
        </p:nvSpPr>
        <p:spPr>
          <a:xfrm>
            <a:off x="3644156" y="2876819"/>
            <a:ext cx="792000" cy="469900"/>
          </a:xfrm>
          <a:prstGeom prst="rect">
            <a:avLst/>
          </a:prstGeom>
          <a:solidFill>
            <a:srgbClr val="E6B9B8">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DB</a:t>
            </a:r>
            <a:r>
              <a:rPr kumimoji="1" lang="ja-JP" altLang="en-US" sz="1200" dirty="0">
                <a:solidFill>
                  <a:schemeClr val="tx1"/>
                </a:solidFill>
                <a:latin typeface="メイリオ" panose="020B0604030504040204" pitchFamily="50" charset="-128"/>
                <a:ea typeface="メイリオ" panose="020B0604030504040204" pitchFamily="50" charset="-128"/>
              </a:rPr>
              <a:t>＋</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rPr>
              <a:t>指定管理</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73" name="正方形/長方形 72">
            <a:extLst>
              <a:ext uri="{FF2B5EF4-FFF2-40B4-BE49-F238E27FC236}">
                <a16:creationId xmlns:a16="http://schemas.microsoft.com/office/drawing/2014/main" id="{C67141C9-AF44-4BAA-9FB7-64B71CE3B0CB}"/>
              </a:ext>
            </a:extLst>
          </p:cNvPr>
          <p:cNvSpPr/>
          <p:nvPr/>
        </p:nvSpPr>
        <p:spPr>
          <a:xfrm>
            <a:off x="5601072" y="3359419"/>
            <a:ext cx="1800200" cy="46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大阪府</a:t>
            </a:r>
          </a:p>
        </p:txBody>
      </p:sp>
      <p:sp>
        <p:nvSpPr>
          <p:cNvPr id="74" name="正方形/長方形 73">
            <a:extLst>
              <a:ext uri="{FF2B5EF4-FFF2-40B4-BE49-F238E27FC236}">
                <a16:creationId xmlns:a16="http://schemas.microsoft.com/office/drawing/2014/main" id="{26501DCE-181F-4D87-8D8A-557B142A0C27}"/>
              </a:ext>
            </a:extLst>
          </p:cNvPr>
          <p:cNvSpPr/>
          <p:nvPr/>
        </p:nvSpPr>
        <p:spPr>
          <a:xfrm>
            <a:off x="5660380" y="2876819"/>
            <a:ext cx="792000" cy="469900"/>
          </a:xfrm>
          <a:prstGeom prst="rect">
            <a:avLst/>
          </a:prstGeom>
          <a:solidFill>
            <a:srgbClr val="D996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メイリオ" panose="020B0604030504040204" pitchFamily="50" charset="-128"/>
                <a:ea typeface="メイリオ" panose="020B0604030504040204" pitchFamily="50" charset="-128"/>
              </a:rPr>
              <a:t>PFI</a:t>
            </a:r>
            <a:endParaRPr kumimoji="1" lang="ja-JP" altLang="en-US" sz="1200" dirty="0">
              <a:solidFill>
                <a:schemeClr val="tx1"/>
              </a:solidFill>
              <a:latin typeface="メイリオ" panose="020B0604030504040204" pitchFamily="50" charset="-128"/>
              <a:ea typeface="メイリオ" panose="020B0604030504040204" pitchFamily="50" charset="-128"/>
            </a:endParaRPr>
          </a:p>
        </p:txBody>
      </p:sp>
      <p:sp>
        <p:nvSpPr>
          <p:cNvPr id="75" name="正方形/長方形 74">
            <a:extLst>
              <a:ext uri="{FF2B5EF4-FFF2-40B4-BE49-F238E27FC236}">
                <a16:creationId xmlns:a16="http://schemas.microsoft.com/office/drawing/2014/main" id="{BF376D6F-040F-48D0-87B4-9A7A97326F2E}"/>
              </a:ext>
            </a:extLst>
          </p:cNvPr>
          <p:cNvSpPr/>
          <p:nvPr/>
        </p:nvSpPr>
        <p:spPr>
          <a:xfrm>
            <a:off x="5601072" y="4641067"/>
            <a:ext cx="1800200" cy="46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大阪府</a:t>
            </a:r>
          </a:p>
        </p:txBody>
      </p:sp>
      <p:sp>
        <p:nvSpPr>
          <p:cNvPr id="76" name="正方形/長方形 75">
            <a:extLst>
              <a:ext uri="{FF2B5EF4-FFF2-40B4-BE49-F238E27FC236}">
                <a16:creationId xmlns:a16="http://schemas.microsoft.com/office/drawing/2014/main" id="{CE1FEA17-7152-4B54-AF5D-477A31A8CF70}"/>
              </a:ext>
            </a:extLst>
          </p:cNvPr>
          <p:cNvSpPr/>
          <p:nvPr/>
        </p:nvSpPr>
        <p:spPr>
          <a:xfrm>
            <a:off x="6565900" y="4640951"/>
            <a:ext cx="835372"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民間借地</a:t>
            </a:r>
          </a:p>
        </p:txBody>
      </p:sp>
      <p:sp>
        <p:nvSpPr>
          <p:cNvPr id="77" name="正方形/長方形 76">
            <a:extLst>
              <a:ext uri="{FF2B5EF4-FFF2-40B4-BE49-F238E27FC236}">
                <a16:creationId xmlns:a16="http://schemas.microsoft.com/office/drawing/2014/main" id="{77E87022-762E-4BD5-9D6E-E21F1C3374B6}"/>
              </a:ext>
            </a:extLst>
          </p:cNvPr>
          <p:cNvSpPr/>
          <p:nvPr/>
        </p:nvSpPr>
        <p:spPr>
          <a:xfrm>
            <a:off x="6681264" y="4161642"/>
            <a:ext cx="648000" cy="469900"/>
          </a:xfrm>
          <a:prstGeom prst="rect">
            <a:avLst/>
          </a:prstGeom>
          <a:solidFill>
            <a:srgbClr val="D99694"/>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民設</a:t>
            </a:r>
          </a:p>
        </p:txBody>
      </p:sp>
      <p:sp>
        <p:nvSpPr>
          <p:cNvPr id="78" name="正方形/長方形 77">
            <a:extLst>
              <a:ext uri="{FF2B5EF4-FFF2-40B4-BE49-F238E27FC236}">
                <a16:creationId xmlns:a16="http://schemas.microsoft.com/office/drawing/2014/main" id="{B46E1D19-4092-4E4A-862C-BC487E58B93A}"/>
              </a:ext>
            </a:extLst>
          </p:cNvPr>
          <p:cNvSpPr/>
          <p:nvPr/>
        </p:nvSpPr>
        <p:spPr>
          <a:xfrm>
            <a:off x="7652568" y="3359419"/>
            <a:ext cx="1800200" cy="46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大阪府</a:t>
            </a:r>
          </a:p>
        </p:txBody>
      </p:sp>
      <p:sp>
        <p:nvSpPr>
          <p:cNvPr id="79" name="正方形/長方形 78">
            <a:extLst>
              <a:ext uri="{FF2B5EF4-FFF2-40B4-BE49-F238E27FC236}">
                <a16:creationId xmlns:a16="http://schemas.microsoft.com/office/drawing/2014/main" id="{42520217-E3FC-48BD-8AE0-E50C703A14F3}"/>
              </a:ext>
            </a:extLst>
          </p:cNvPr>
          <p:cNvSpPr/>
          <p:nvPr/>
        </p:nvSpPr>
        <p:spPr>
          <a:xfrm>
            <a:off x="7711876" y="2876819"/>
            <a:ext cx="792000" cy="469900"/>
          </a:xfrm>
          <a:prstGeom prst="rect">
            <a:avLst/>
          </a:prstGeom>
          <a:solidFill>
            <a:srgbClr val="D99694"/>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メイリオ" panose="020B0604030504040204" pitchFamily="50" charset="-128"/>
                <a:ea typeface="メイリオ" panose="020B0604030504040204" pitchFamily="50" charset="-128"/>
              </a:rPr>
              <a:t>マスターリース</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80" name="正方形/長方形 79">
            <a:extLst>
              <a:ext uri="{FF2B5EF4-FFF2-40B4-BE49-F238E27FC236}">
                <a16:creationId xmlns:a16="http://schemas.microsoft.com/office/drawing/2014/main" id="{7638E3A0-2F8C-4FF7-8153-62689D7DA6C3}"/>
              </a:ext>
            </a:extLst>
          </p:cNvPr>
          <p:cNvSpPr/>
          <p:nvPr/>
        </p:nvSpPr>
        <p:spPr>
          <a:xfrm>
            <a:off x="7652568" y="4641067"/>
            <a:ext cx="1800200" cy="46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大阪府</a:t>
            </a:r>
          </a:p>
        </p:txBody>
      </p:sp>
      <p:sp>
        <p:nvSpPr>
          <p:cNvPr id="81" name="正方形/長方形 80">
            <a:extLst>
              <a:ext uri="{FF2B5EF4-FFF2-40B4-BE49-F238E27FC236}">
                <a16:creationId xmlns:a16="http://schemas.microsoft.com/office/drawing/2014/main" id="{4FA631A2-5D88-418D-9E40-FC76F4921309}"/>
              </a:ext>
            </a:extLst>
          </p:cNvPr>
          <p:cNvSpPr/>
          <p:nvPr/>
        </p:nvSpPr>
        <p:spPr>
          <a:xfrm>
            <a:off x="7649046" y="4640951"/>
            <a:ext cx="1800000"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民間借地</a:t>
            </a:r>
          </a:p>
        </p:txBody>
      </p:sp>
      <p:sp>
        <p:nvSpPr>
          <p:cNvPr id="82" name="正方形/長方形 81">
            <a:extLst>
              <a:ext uri="{FF2B5EF4-FFF2-40B4-BE49-F238E27FC236}">
                <a16:creationId xmlns:a16="http://schemas.microsoft.com/office/drawing/2014/main" id="{46FF4BDF-1C5A-462E-A073-E0F66F7AC019}"/>
              </a:ext>
            </a:extLst>
          </p:cNvPr>
          <p:cNvSpPr/>
          <p:nvPr/>
        </p:nvSpPr>
        <p:spPr>
          <a:xfrm>
            <a:off x="8732760" y="4161642"/>
            <a:ext cx="648000" cy="469900"/>
          </a:xfrm>
          <a:prstGeom prst="rect">
            <a:avLst/>
          </a:prstGeom>
          <a:solidFill>
            <a:srgbClr val="D99694"/>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民設</a:t>
            </a:r>
          </a:p>
        </p:txBody>
      </p:sp>
      <p:sp>
        <p:nvSpPr>
          <p:cNvPr id="83" name="正方形/長方形 82">
            <a:extLst>
              <a:ext uri="{FF2B5EF4-FFF2-40B4-BE49-F238E27FC236}">
                <a16:creationId xmlns:a16="http://schemas.microsoft.com/office/drawing/2014/main" id="{6F60389A-AA41-49F9-85DB-7DEA9BD8836F}"/>
              </a:ext>
            </a:extLst>
          </p:cNvPr>
          <p:cNvSpPr/>
          <p:nvPr/>
        </p:nvSpPr>
        <p:spPr>
          <a:xfrm>
            <a:off x="3584848" y="4631494"/>
            <a:ext cx="1800200" cy="46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大阪府</a:t>
            </a:r>
          </a:p>
        </p:txBody>
      </p:sp>
      <p:sp>
        <p:nvSpPr>
          <p:cNvPr id="84" name="正方形/長方形 83">
            <a:extLst>
              <a:ext uri="{FF2B5EF4-FFF2-40B4-BE49-F238E27FC236}">
                <a16:creationId xmlns:a16="http://schemas.microsoft.com/office/drawing/2014/main" id="{3C340B2A-AC30-48C9-A749-CC24403C07E4}"/>
              </a:ext>
            </a:extLst>
          </p:cNvPr>
          <p:cNvSpPr/>
          <p:nvPr/>
        </p:nvSpPr>
        <p:spPr>
          <a:xfrm>
            <a:off x="4549676" y="4631378"/>
            <a:ext cx="835372"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民間借地</a:t>
            </a:r>
          </a:p>
        </p:txBody>
      </p:sp>
      <p:sp>
        <p:nvSpPr>
          <p:cNvPr id="85" name="正方形/長方形 84">
            <a:extLst>
              <a:ext uri="{FF2B5EF4-FFF2-40B4-BE49-F238E27FC236}">
                <a16:creationId xmlns:a16="http://schemas.microsoft.com/office/drawing/2014/main" id="{FFA98ACE-7A57-40FB-AD03-9A5A8179F10F}"/>
              </a:ext>
            </a:extLst>
          </p:cNvPr>
          <p:cNvSpPr/>
          <p:nvPr/>
        </p:nvSpPr>
        <p:spPr>
          <a:xfrm>
            <a:off x="4665040" y="4152069"/>
            <a:ext cx="648000" cy="469900"/>
          </a:xfrm>
          <a:prstGeom prst="rect">
            <a:avLst/>
          </a:prstGeom>
          <a:solidFill>
            <a:srgbClr val="D99694"/>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民設</a:t>
            </a:r>
          </a:p>
        </p:txBody>
      </p:sp>
      <p:sp>
        <p:nvSpPr>
          <p:cNvPr id="86" name="正方形/長方形 85">
            <a:extLst>
              <a:ext uri="{FF2B5EF4-FFF2-40B4-BE49-F238E27FC236}">
                <a16:creationId xmlns:a16="http://schemas.microsoft.com/office/drawing/2014/main" id="{707591A6-73CC-427A-9ED1-ACAAEA3CDC52}"/>
              </a:ext>
            </a:extLst>
          </p:cNvPr>
          <p:cNvSpPr/>
          <p:nvPr/>
        </p:nvSpPr>
        <p:spPr>
          <a:xfrm>
            <a:off x="7649046" y="3361959"/>
            <a:ext cx="1800000"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民間借地</a:t>
            </a:r>
          </a:p>
        </p:txBody>
      </p:sp>
      <p:sp>
        <p:nvSpPr>
          <p:cNvPr id="11" name="テキスト ボックス 10">
            <a:extLst>
              <a:ext uri="{FF2B5EF4-FFF2-40B4-BE49-F238E27FC236}">
                <a16:creationId xmlns:a16="http://schemas.microsoft.com/office/drawing/2014/main" id="{6208ADB0-8117-4DD4-950C-E4312DE92F0C}"/>
              </a:ext>
            </a:extLst>
          </p:cNvPr>
          <p:cNvSpPr txBox="1"/>
          <p:nvPr/>
        </p:nvSpPr>
        <p:spPr>
          <a:xfrm>
            <a:off x="4035799" y="1815268"/>
            <a:ext cx="2185214" cy="276999"/>
          </a:xfrm>
          <a:prstGeom prst="rect">
            <a:avLst/>
          </a:prstGeom>
          <a:noFill/>
        </p:spPr>
        <p:txBody>
          <a:bodyPr wrap="none" rtlCol="0">
            <a:spAutoFit/>
          </a:bodyPr>
          <a:lstStyle/>
          <a:p>
            <a:r>
              <a:rPr kumimoji="1" lang="ja-JP" altLang="en-US" sz="1200" b="1" dirty="0">
                <a:latin typeface="メイリオ" panose="020B0604030504040204" pitchFamily="50" charset="-128"/>
                <a:ea typeface="メイリオ" panose="020B0604030504040204" pitchFamily="50" charset="-128"/>
              </a:rPr>
              <a:t>民間事業者の参画・関与度合</a:t>
            </a:r>
          </a:p>
        </p:txBody>
      </p:sp>
    </p:spTree>
    <p:extLst>
      <p:ext uri="{BB962C8B-B14F-4D97-AF65-F5344CB8AC3E}">
        <p14:creationId xmlns:p14="http://schemas.microsoft.com/office/powerpoint/2010/main" val="907376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272480" y="183353"/>
            <a:ext cx="5838458"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７　今後の検討課題</a:t>
            </a:r>
            <a:r>
              <a:rPr lang="ja-JP" altLang="en-US" sz="2000" dirty="0" smtClean="0">
                <a:solidFill>
                  <a:schemeClr val="tx1"/>
                </a:solidFill>
              </a:rPr>
              <a:t>（４）</a:t>
            </a:r>
            <a:r>
              <a:rPr lang="ja-JP" altLang="en-US" sz="2000" dirty="0">
                <a:solidFill>
                  <a:schemeClr val="tx1"/>
                </a:solidFill>
              </a:rPr>
              <a:t>府民に開かれた市場づくり</a:t>
            </a:r>
            <a:endParaRPr lang="en-US" altLang="ja-JP" sz="2000" dirty="0">
              <a:solidFill>
                <a:schemeClr val="tx1"/>
              </a:solidFill>
            </a:endParaRPr>
          </a:p>
        </p:txBody>
      </p:sp>
      <p:sp>
        <p:nvSpPr>
          <p:cNvPr id="3" name="スライド番号プレースホルダー 5">
            <a:extLst>
              <a:ext uri="{FF2B5EF4-FFF2-40B4-BE49-F238E27FC236}">
                <a16:creationId xmlns:a16="http://schemas.microsoft.com/office/drawing/2014/main" id="{B5E154E9-6BC6-DB87-C288-9C1614D02F6C}"/>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16</a:t>
            </a:fld>
            <a:endParaRPr kumimoji="1" lang="ja-JP" altLang="en-US" sz="1600" dirty="0"/>
          </a:p>
        </p:txBody>
      </p:sp>
      <p:sp>
        <p:nvSpPr>
          <p:cNvPr id="35" name="正方形/長方形 34">
            <a:extLst>
              <a:ext uri="{FF2B5EF4-FFF2-40B4-BE49-F238E27FC236}">
                <a16:creationId xmlns:a16="http://schemas.microsoft.com/office/drawing/2014/main" id="{D71FFDAD-E6E8-4FAE-A452-64E98D09CCFA}"/>
              </a:ext>
            </a:extLst>
          </p:cNvPr>
          <p:cNvSpPr/>
          <p:nvPr/>
        </p:nvSpPr>
        <p:spPr>
          <a:xfrm>
            <a:off x="488503" y="2047631"/>
            <a:ext cx="4356000" cy="1369606"/>
          </a:xfrm>
          <a:prstGeom prst="rect">
            <a:avLst/>
          </a:prstGeom>
          <a:ln w="15875">
            <a:solidFill>
              <a:schemeClr val="accent1"/>
            </a:solidFill>
            <a:prstDash val="sysDash"/>
          </a:ln>
        </p:spPr>
        <p:txBody>
          <a:bodyPr wrap="square">
            <a:spAutoFit/>
          </a:bodyPr>
          <a:lstStyle/>
          <a:p>
            <a:pPr marL="265113">
              <a:spcAft>
                <a:spcPts val="600"/>
              </a:spcAft>
            </a:pPr>
            <a:endParaRPr lang="en-US" altLang="ja-JP" sz="1200" dirty="0">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中央卸売市場は、生鮮食料品等の生産・流通・消費に関する工程の中で重要な機能・役割を果たしている。</a:t>
            </a:r>
            <a:endParaRPr lang="en-US" altLang="ja-JP" sz="1200" dirty="0">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こうした卸売市場の機能・役割に対する理解醸成や食に関する情報</a:t>
            </a:r>
            <a:r>
              <a:rPr lang="ja-JP" altLang="en-US" sz="1200" dirty="0" smtClean="0">
                <a:latin typeface="メイリオ" panose="020B0604030504040204" pitchFamily="50" charset="-128"/>
                <a:ea typeface="メイリオ" panose="020B0604030504040204" pitchFamily="50" charset="-128"/>
              </a:rPr>
              <a:t>発信機能を</a:t>
            </a:r>
            <a:r>
              <a:rPr lang="ja-JP" altLang="en-US" sz="1200" dirty="0">
                <a:latin typeface="メイリオ" panose="020B0604030504040204" pitchFamily="50" charset="-128"/>
                <a:ea typeface="メイリオ" panose="020B0604030504040204" pitchFamily="50" charset="-128"/>
              </a:rPr>
              <a:t>検討する</a:t>
            </a:r>
            <a:r>
              <a:rPr lang="ja-JP" altLang="en-US" sz="1200" dirty="0" smtClean="0">
                <a:latin typeface="メイリオ" panose="020B0604030504040204" pitchFamily="50" charset="-128"/>
                <a:ea typeface="メイリオ" panose="020B0604030504040204" pitchFamily="50" charset="-128"/>
              </a:rPr>
              <a:t>。</a:t>
            </a:r>
            <a:endParaRPr lang="en-US" altLang="ja-JP" sz="1200" dirty="0" smtClean="0">
              <a:latin typeface="メイリオ" panose="020B0604030504040204" pitchFamily="50" charset="-128"/>
              <a:ea typeface="メイリオ" panose="020B0604030504040204" pitchFamily="50" charset="-128"/>
            </a:endParaRPr>
          </a:p>
          <a:p>
            <a:pPr marL="265113">
              <a:spcAft>
                <a:spcPts val="600"/>
              </a:spcAft>
            </a:pPr>
            <a:endParaRPr lang="en-US" altLang="ja-JP" sz="800" dirty="0">
              <a:latin typeface="メイリオ" panose="020B0604030504040204" pitchFamily="50" charset="-128"/>
              <a:ea typeface="メイリオ" panose="020B0604030504040204" pitchFamily="50" charset="-128"/>
            </a:endParaRPr>
          </a:p>
        </p:txBody>
      </p:sp>
      <p:sp>
        <p:nvSpPr>
          <p:cNvPr id="36" name="正方形/長方形 35">
            <a:extLst>
              <a:ext uri="{FF2B5EF4-FFF2-40B4-BE49-F238E27FC236}">
                <a16:creationId xmlns:a16="http://schemas.microsoft.com/office/drawing/2014/main" id="{B08DB997-D957-4147-8036-1BF27DB0BB2E}"/>
              </a:ext>
            </a:extLst>
          </p:cNvPr>
          <p:cNvSpPr/>
          <p:nvPr/>
        </p:nvSpPr>
        <p:spPr>
          <a:xfrm>
            <a:off x="5157660" y="2053927"/>
            <a:ext cx="4356000" cy="1368000"/>
          </a:xfrm>
          <a:prstGeom prst="rect">
            <a:avLst/>
          </a:prstGeom>
          <a:ln w="15875">
            <a:solidFill>
              <a:schemeClr val="accent1"/>
            </a:solidFill>
            <a:prstDash val="sysDash"/>
          </a:ln>
        </p:spPr>
        <p:txBody>
          <a:bodyPr wrap="square">
            <a:spAutoFit/>
          </a:bodyPr>
          <a:lstStyle/>
          <a:p>
            <a:pPr marL="265113">
              <a:spcAft>
                <a:spcPts val="600"/>
              </a:spcAft>
            </a:pPr>
            <a:endParaRPr lang="en-US" altLang="ja-JP" sz="1200" dirty="0">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従来は、一般小売を実施してこなかったが卸売市場法改正により独自の取組みが求められるようになった。</a:t>
            </a:r>
            <a:endParaRPr lang="en-US" altLang="ja-JP" sz="1200" dirty="0">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卸売市場の特長を活かした一般消費者向け物販・飲食機能の導入等により食の需要喚起やにぎわい創出等を法規制も勘案しながら検討する。</a:t>
            </a:r>
            <a:endParaRPr lang="en-US" altLang="ja-JP" sz="1200" dirty="0">
              <a:latin typeface="メイリオ" panose="020B0604030504040204" pitchFamily="50" charset="-128"/>
              <a:ea typeface="メイリオ" panose="020B0604030504040204" pitchFamily="50" charset="-128"/>
            </a:endParaRPr>
          </a:p>
        </p:txBody>
      </p:sp>
      <p:pic>
        <p:nvPicPr>
          <p:cNvPr id="37" name="図 36">
            <a:extLst>
              <a:ext uri="{FF2B5EF4-FFF2-40B4-BE49-F238E27FC236}">
                <a16:creationId xmlns:a16="http://schemas.microsoft.com/office/drawing/2014/main" id="{1136B058-B91A-4E41-89C0-297767346BEB}"/>
              </a:ext>
            </a:extLst>
          </p:cNvPr>
          <p:cNvPicPr>
            <a:picLocks/>
          </p:cNvPicPr>
          <p:nvPr/>
        </p:nvPicPr>
        <p:blipFill>
          <a:blip r:embed="rId2"/>
          <a:stretch>
            <a:fillRect/>
          </a:stretch>
        </p:blipFill>
        <p:spPr>
          <a:xfrm>
            <a:off x="488503" y="3713929"/>
            <a:ext cx="2088233" cy="1812615"/>
          </a:xfrm>
          <a:prstGeom prst="rect">
            <a:avLst/>
          </a:prstGeom>
        </p:spPr>
      </p:pic>
      <p:pic>
        <p:nvPicPr>
          <p:cNvPr id="39" name="図 38">
            <a:extLst>
              <a:ext uri="{FF2B5EF4-FFF2-40B4-BE49-F238E27FC236}">
                <a16:creationId xmlns:a16="http://schemas.microsoft.com/office/drawing/2014/main" id="{86BE93B2-63F7-4493-9D1F-BA628D9B1E49}"/>
              </a:ext>
            </a:extLst>
          </p:cNvPr>
          <p:cNvPicPr>
            <a:picLocks/>
          </p:cNvPicPr>
          <p:nvPr/>
        </p:nvPicPr>
        <p:blipFill>
          <a:blip r:embed="rId3"/>
          <a:stretch>
            <a:fillRect/>
          </a:stretch>
        </p:blipFill>
        <p:spPr>
          <a:xfrm>
            <a:off x="2684503" y="3713929"/>
            <a:ext cx="2160000" cy="1812615"/>
          </a:xfrm>
          <a:prstGeom prst="rect">
            <a:avLst/>
          </a:prstGeom>
        </p:spPr>
      </p:pic>
      <p:sp>
        <p:nvSpPr>
          <p:cNvPr id="4" name="テキスト ボックス 3">
            <a:extLst>
              <a:ext uri="{FF2B5EF4-FFF2-40B4-BE49-F238E27FC236}">
                <a16:creationId xmlns:a16="http://schemas.microsoft.com/office/drawing/2014/main" id="{DEBCA1F5-6582-4C92-8DC0-45879B5C81F5}"/>
              </a:ext>
            </a:extLst>
          </p:cNvPr>
          <p:cNvSpPr txBox="1"/>
          <p:nvPr/>
        </p:nvSpPr>
        <p:spPr>
          <a:xfrm>
            <a:off x="449497" y="5534223"/>
            <a:ext cx="4112172" cy="253916"/>
          </a:xfrm>
          <a:prstGeom prst="rect">
            <a:avLst/>
          </a:prstGeom>
          <a:noFill/>
        </p:spPr>
        <p:txBody>
          <a:bodyPr wrap="square" rtlCol="0">
            <a:spAutoFit/>
          </a:bodyPr>
          <a:lstStyle/>
          <a:p>
            <a:r>
              <a:rPr lang="ja-JP" altLang="en-US" sz="1050" dirty="0">
                <a:latin typeface="メイリオ" panose="020B0604030504040204" pitchFamily="50" charset="-128"/>
                <a:ea typeface="メイリオ" panose="020B0604030504040204" pitchFamily="50" charset="-128"/>
              </a:rPr>
              <a:t>（出典</a:t>
            </a:r>
            <a:r>
              <a:rPr lang="ja-JP" altLang="en-US" sz="1050" dirty="0" smtClean="0">
                <a:latin typeface="メイリオ" panose="020B0604030504040204" pitchFamily="50" charset="-128"/>
                <a:ea typeface="メイリオ" panose="020B0604030504040204" pitchFamily="50" charset="-128"/>
              </a:rPr>
              <a:t>）</a:t>
            </a:r>
            <a:r>
              <a:rPr kumimoji="1" lang="ja-JP" altLang="en-US" sz="1050" dirty="0" smtClean="0">
                <a:latin typeface="メイリオ" panose="020B0604030504040204" pitchFamily="50" charset="-128"/>
                <a:ea typeface="メイリオ" panose="020B0604030504040204" pitchFamily="50" charset="-128"/>
              </a:rPr>
              <a:t>東京都</a:t>
            </a:r>
            <a:r>
              <a:rPr kumimoji="1" lang="ja-JP" altLang="en-US" sz="1050" dirty="0">
                <a:latin typeface="メイリオ" panose="020B0604030504040204" pitchFamily="50" charset="-128"/>
                <a:ea typeface="メイリオ" panose="020B0604030504040204" pitchFamily="50" charset="-128"/>
              </a:rPr>
              <a:t>中央卸売市場豊洲</a:t>
            </a:r>
            <a:r>
              <a:rPr kumimoji="1" lang="ja-JP" altLang="en-US" sz="1050" dirty="0" smtClean="0">
                <a:latin typeface="メイリオ" panose="020B0604030504040204" pitchFamily="50" charset="-128"/>
                <a:ea typeface="メイリオ" panose="020B0604030504040204" pitchFamily="50" charset="-128"/>
              </a:rPr>
              <a:t>市場（</a:t>
            </a:r>
            <a:r>
              <a:rPr lang="ja-JP" altLang="en-US" sz="1050" dirty="0" smtClean="0">
                <a:latin typeface="メイリオ" panose="020B0604030504040204" pitchFamily="50" charset="-128"/>
                <a:ea typeface="メイリオ" panose="020B0604030504040204" pitchFamily="50" charset="-128"/>
              </a:rPr>
              <a:t>現地</a:t>
            </a:r>
            <a:r>
              <a:rPr lang="ja-JP" altLang="en-US" sz="1050" dirty="0">
                <a:latin typeface="メイリオ" panose="020B0604030504040204" pitchFamily="50" charset="-128"/>
                <a:ea typeface="メイリオ" panose="020B0604030504040204" pitchFamily="50" charset="-128"/>
              </a:rPr>
              <a:t>撮影写真を</a:t>
            </a:r>
            <a:r>
              <a:rPr lang="ja-JP" altLang="en-US" sz="1050" dirty="0" smtClean="0">
                <a:latin typeface="メイリオ" panose="020B0604030504040204" pitchFamily="50" charset="-128"/>
                <a:ea typeface="メイリオ" panose="020B0604030504040204" pitchFamily="50" charset="-128"/>
              </a:rPr>
              <a:t>掲載）</a:t>
            </a:r>
            <a:endParaRPr kumimoji="1" lang="ja-JP" altLang="en-US" sz="1050" dirty="0">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6915F112-17D6-44E6-B8AA-6AAE77093A84}"/>
              </a:ext>
            </a:extLst>
          </p:cNvPr>
          <p:cNvSpPr txBox="1"/>
          <p:nvPr/>
        </p:nvSpPr>
        <p:spPr>
          <a:xfrm>
            <a:off x="4953000" y="6380086"/>
            <a:ext cx="3730508" cy="415498"/>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（出典）岡山市中央卸売市場</a:t>
            </a:r>
            <a:endParaRPr kumimoji="1"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（上段：岡山市</a:t>
            </a:r>
            <a:r>
              <a:rPr kumimoji="1" lang="en-US" altLang="ja-JP" sz="1050" dirty="0">
                <a:latin typeface="メイリオ" panose="020B0604030504040204" pitchFamily="50" charset="-128"/>
                <a:ea typeface="メイリオ" panose="020B0604030504040204" pitchFamily="50" charset="-128"/>
              </a:rPr>
              <a:t>HP</a:t>
            </a:r>
            <a:r>
              <a:rPr kumimoji="1" lang="ja-JP" altLang="en-US"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下段：現地撮影写真を掲載）</a:t>
            </a:r>
            <a:endParaRPr kumimoji="1" lang="ja-JP" altLang="en-US" sz="1050" dirty="0">
              <a:latin typeface="メイリオ" panose="020B0604030504040204" pitchFamily="50" charset="-128"/>
              <a:ea typeface="メイリオ" panose="020B0604030504040204" pitchFamily="50" charset="-128"/>
            </a:endParaRPr>
          </a:p>
        </p:txBody>
      </p:sp>
      <p:sp>
        <p:nvSpPr>
          <p:cNvPr id="17" name="角丸四角形 1">
            <a:extLst>
              <a:ext uri="{FF2B5EF4-FFF2-40B4-BE49-F238E27FC236}">
                <a16:creationId xmlns:a16="http://schemas.microsoft.com/office/drawing/2014/main" id="{603877DE-8B45-40D9-826A-E34862156482}"/>
              </a:ext>
            </a:extLst>
          </p:cNvPr>
          <p:cNvSpPr/>
          <p:nvPr/>
        </p:nvSpPr>
        <p:spPr>
          <a:xfrm>
            <a:off x="280855" y="1865831"/>
            <a:ext cx="2952328" cy="363600"/>
          </a:xfrm>
          <a:prstGeom prst="roundRect">
            <a:avLst/>
          </a:prstGeom>
          <a:solidFill>
            <a:schemeClr val="accent5">
              <a:lumMod val="40000"/>
              <a:lumOff val="60000"/>
            </a:schemeClr>
          </a:solidFill>
          <a:ln w="2222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b"/>
          <a:lstStyle/>
          <a:p>
            <a:pPr algn="ctr"/>
            <a:r>
              <a:rPr kumimoji="1" lang="ja-JP" altLang="en-US" sz="1400" b="1" dirty="0">
                <a:latin typeface="メイリオ" panose="020B0604030504040204" pitchFamily="50" charset="-128"/>
                <a:ea typeface="メイリオ" panose="020B0604030504040204" pitchFamily="50" charset="-128"/>
              </a:rPr>
              <a:t>卸売市場の機能・役割等の</a:t>
            </a:r>
            <a:r>
              <a:rPr kumimoji="1" lang="en-US" altLang="ja-JP" sz="1400" b="1" dirty="0">
                <a:latin typeface="メイリオ" panose="020B0604030504040204" pitchFamily="50" charset="-128"/>
                <a:ea typeface="メイリオ" panose="020B0604030504040204" pitchFamily="50" charset="-128"/>
              </a:rPr>
              <a:t>PR</a:t>
            </a:r>
          </a:p>
        </p:txBody>
      </p:sp>
      <p:sp>
        <p:nvSpPr>
          <p:cNvPr id="18" name="角丸四角形 1">
            <a:extLst>
              <a:ext uri="{FF2B5EF4-FFF2-40B4-BE49-F238E27FC236}">
                <a16:creationId xmlns:a16="http://schemas.microsoft.com/office/drawing/2014/main" id="{971A8BC9-0DEC-446E-A6E1-52435C1BA3D6}"/>
              </a:ext>
            </a:extLst>
          </p:cNvPr>
          <p:cNvSpPr/>
          <p:nvPr/>
        </p:nvSpPr>
        <p:spPr>
          <a:xfrm>
            <a:off x="4969329" y="1865831"/>
            <a:ext cx="3656079" cy="363600"/>
          </a:xfrm>
          <a:prstGeom prst="roundRect">
            <a:avLst/>
          </a:prstGeom>
          <a:solidFill>
            <a:schemeClr val="accent5">
              <a:lumMod val="40000"/>
              <a:lumOff val="60000"/>
            </a:schemeClr>
          </a:solidFill>
          <a:ln w="2222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b"/>
          <a:lstStyle/>
          <a:p>
            <a:pPr algn="ctr"/>
            <a:r>
              <a:rPr kumimoji="1" lang="ja-JP" altLang="en-US" sz="1400" b="1" dirty="0">
                <a:latin typeface="メイリオ" panose="020B0604030504040204" pitchFamily="50" charset="-128"/>
                <a:ea typeface="メイリオ" panose="020B0604030504040204" pitchFamily="50" charset="-128"/>
              </a:rPr>
              <a:t>卸売市場の特長を活かした需要喚起等</a:t>
            </a:r>
          </a:p>
        </p:txBody>
      </p:sp>
      <p:pic>
        <p:nvPicPr>
          <p:cNvPr id="14" name="図 13">
            <a:extLst>
              <a:ext uri="{FF2B5EF4-FFF2-40B4-BE49-F238E27FC236}">
                <a16:creationId xmlns:a16="http://schemas.microsoft.com/office/drawing/2014/main" id="{01DC9289-1053-4BDC-8B0F-613D54BAB4BA}"/>
              </a:ext>
            </a:extLst>
          </p:cNvPr>
          <p:cNvPicPr>
            <a:picLocks noChangeAspect="1"/>
          </p:cNvPicPr>
          <p:nvPr/>
        </p:nvPicPr>
        <p:blipFill rotWithShape="1">
          <a:blip r:embed="rId4"/>
          <a:srcRect b="53150"/>
          <a:stretch/>
        </p:blipFill>
        <p:spPr>
          <a:xfrm>
            <a:off x="5129904" y="3441482"/>
            <a:ext cx="4375202" cy="1440000"/>
          </a:xfrm>
          <a:prstGeom prst="rect">
            <a:avLst/>
          </a:prstGeom>
        </p:spPr>
      </p:pic>
      <p:grpSp>
        <p:nvGrpSpPr>
          <p:cNvPr id="15" name="グループ化 14">
            <a:extLst>
              <a:ext uri="{FF2B5EF4-FFF2-40B4-BE49-F238E27FC236}">
                <a16:creationId xmlns:a16="http://schemas.microsoft.com/office/drawing/2014/main" id="{0CAF6F63-F941-4E82-AE32-17199D4D05CB}"/>
              </a:ext>
            </a:extLst>
          </p:cNvPr>
          <p:cNvGrpSpPr/>
          <p:nvPr/>
        </p:nvGrpSpPr>
        <p:grpSpPr>
          <a:xfrm>
            <a:off x="5390779" y="4907483"/>
            <a:ext cx="3853452" cy="1445932"/>
            <a:chOff x="5241032" y="4907483"/>
            <a:chExt cx="3853452" cy="1445932"/>
          </a:xfrm>
        </p:grpSpPr>
        <p:pic>
          <p:nvPicPr>
            <p:cNvPr id="10" name="図 9">
              <a:extLst>
                <a:ext uri="{FF2B5EF4-FFF2-40B4-BE49-F238E27FC236}">
                  <a16:creationId xmlns:a16="http://schemas.microsoft.com/office/drawing/2014/main" id="{96A0E0B9-173F-4255-8E96-DF24BCE66114}"/>
                </a:ext>
              </a:extLst>
            </p:cNvPr>
            <p:cNvPicPr>
              <a:picLocks noChangeAspect="1"/>
            </p:cNvPicPr>
            <p:nvPr/>
          </p:nvPicPr>
          <p:blipFill>
            <a:blip r:embed="rId5"/>
            <a:stretch>
              <a:fillRect/>
            </a:stretch>
          </p:blipFill>
          <p:spPr>
            <a:xfrm>
              <a:off x="5241032" y="4907483"/>
              <a:ext cx="1909236" cy="1445932"/>
            </a:xfrm>
            <a:prstGeom prst="rect">
              <a:avLst/>
            </a:prstGeom>
          </p:spPr>
        </p:pic>
        <p:pic>
          <p:nvPicPr>
            <p:cNvPr id="13" name="図 12">
              <a:extLst>
                <a:ext uri="{FF2B5EF4-FFF2-40B4-BE49-F238E27FC236}">
                  <a16:creationId xmlns:a16="http://schemas.microsoft.com/office/drawing/2014/main" id="{08EBB1BD-10CC-46F8-B4B9-15A6F020B0FF}"/>
                </a:ext>
              </a:extLst>
            </p:cNvPr>
            <p:cNvPicPr>
              <a:picLocks noChangeAspect="1"/>
            </p:cNvPicPr>
            <p:nvPr/>
          </p:nvPicPr>
          <p:blipFill>
            <a:blip r:embed="rId6"/>
            <a:stretch>
              <a:fillRect/>
            </a:stretch>
          </p:blipFill>
          <p:spPr>
            <a:xfrm>
              <a:off x="7185248" y="4907483"/>
              <a:ext cx="1909236" cy="1445932"/>
            </a:xfrm>
            <a:prstGeom prst="rect">
              <a:avLst/>
            </a:prstGeom>
          </p:spPr>
        </p:pic>
      </p:grpSp>
      <p:sp>
        <p:nvSpPr>
          <p:cNvPr id="20" name="正方形/長方形 19">
            <a:extLst>
              <a:ext uri="{FF2B5EF4-FFF2-40B4-BE49-F238E27FC236}">
                <a16:creationId xmlns:a16="http://schemas.microsoft.com/office/drawing/2014/main" id="{B75119C4-5639-2372-321B-C0AA93D79716}"/>
              </a:ext>
            </a:extLst>
          </p:cNvPr>
          <p:cNvSpPr/>
          <p:nvPr/>
        </p:nvSpPr>
        <p:spPr>
          <a:xfrm>
            <a:off x="272480" y="711534"/>
            <a:ext cx="9289032" cy="1061281"/>
          </a:xfrm>
          <a:prstGeom prst="rect">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marL="379350" indent="-285750">
              <a:lnSpc>
                <a:spcPct val="150000"/>
              </a:lnSpc>
              <a:spcAft>
                <a:spcPts val="600"/>
              </a:spcAft>
              <a:buFont typeface="Wingdings" panose="05000000000000000000" pitchFamily="2" charset="2"/>
              <a:buChar char="n"/>
            </a:pPr>
            <a:r>
              <a:rPr lang="ja-JP" altLang="en-US" sz="1400" b="1" dirty="0">
                <a:solidFill>
                  <a:schemeClr val="tx1"/>
                </a:solidFill>
                <a:latin typeface="メイリオ" panose="020B0604030504040204" pitchFamily="50" charset="-128"/>
                <a:ea typeface="メイリオ" panose="020B0604030504040204" pitchFamily="50" charset="-128"/>
              </a:rPr>
              <a:t>見学者通路等の府民向け施設等の検討</a:t>
            </a:r>
            <a:endParaRPr lang="en-US" altLang="ja-JP" sz="1400" b="1" dirty="0">
              <a:solidFill>
                <a:schemeClr val="tx1"/>
              </a:solidFill>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solidFill>
                  <a:schemeClr val="tx1"/>
                </a:solidFill>
                <a:latin typeface="メイリオ" panose="020B0604030504040204" pitchFamily="50" charset="-128"/>
                <a:ea typeface="メイリオ" panose="020B0604030504040204" pitchFamily="50" charset="-128"/>
              </a:rPr>
              <a:t>大規模な再整備事業を完了した後、府民等の一般消費者に対して食に纏わる価値・体験等</a:t>
            </a:r>
            <a:r>
              <a:rPr lang="ja-JP" altLang="en-US" sz="1200" dirty="0" smtClean="0">
                <a:solidFill>
                  <a:schemeClr val="tx1"/>
                </a:solidFill>
                <a:latin typeface="メイリオ" panose="020B0604030504040204" pitchFamily="50" charset="-128"/>
                <a:ea typeface="メイリオ" panose="020B0604030504040204" pitchFamily="50" charset="-128"/>
              </a:rPr>
              <a:t>を提供できる</a:t>
            </a:r>
            <a:r>
              <a:rPr lang="ja-JP" altLang="en-US" sz="1200" dirty="0">
                <a:solidFill>
                  <a:schemeClr val="tx1"/>
                </a:solidFill>
                <a:latin typeface="メイリオ" panose="020B0604030504040204" pitchFamily="50" charset="-128"/>
                <a:ea typeface="メイリオ" panose="020B0604030504040204" pitchFamily="50" charset="-128"/>
              </a:rPr>
              <a:t>卸売市場を目指して、市場関係者と連携しながら</a:t>
            </a:r>
            <a:r>
              <a:rPr lang="ja-JP" altLang="en-US" sz="1200" dirty="0" smtClean="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情報発信機能や</a:t>
            </a:r>
            <a:r>
              <a:rPr lang="ja-JP" altLang="en-US" sz="1200" dirty="0" smtClean="0">
                <a:solidFill>
                  <a:schemeClr val="tx1"/>
                </a:solidFill>
                <a:latin typeface="メイリオ" panose="020B0604030504040204" pitchFamily="50" charset="-128"/>
                <a:ea typeface="メイリオ" panose="020B0604030504040204" pitchFamily="50" charset="-128"/>
              </a:rPr>
              <a:t>賑わい創出等について検討</a:t>
            </a:r>
            <a:r>
              <a:rPr lang="ja-JP" altLang="en-US" sz="1200" dirty="0">
                <a:solidFill>
                  <a:schemeClr val="tx1"/>
                </a:solidFill>
                <a:latin typeface="メイリオ" panose="020B0604030504040204" pitchFamily="50" charset="-128"/>
                <a:ea typeface="メイリオ" panose="020B0604030504040204" pitchFamily="50" charset="-128"/>
              </a:rPr>
              <a:t>する。</a:t>
            </a:r>
            <a:endParaRPr lang="en-US" altLang="ja-JP" sz="12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90066057"/>
      </p:ext>
    </p:extLst>
  </p:cSld>
  <p:clrMapOvr>
    <a:masterClrMapping/>
  </p:clrMapOvr>
  <p:extLst mod="1">
    <p:ext uri="{6950BFC3-D8DA-4A85-94F7-54DA5524770B}">
      <p188:commentRel xmlns:p188="http://schemas.microsoft.com/office/powerpoint/2018/8/main" xmlns="" r:id="rId9"/>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272480" y="183353"/>
            <a:ext cx="5614037"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８　計画レイアウト案（１）－１　</a:t>
            </a:r>
            <a:r>
              <a:rPr lang="zh-TW" altLang="en-US" sz="2000" dirty="0">
                <a:solidFill>
                  <a:schemeClr val="tx1"/>
                </a:solidFill>
              </a:rPr>
              <a:t>別棟型複層階案</a:t>
            </a:r>
            <a:endParaRPr lang="en-US" altLang="ja-JP" sz="2000" dirty="0">
              <a:solidFill>
                <a:schemeClr val="tx1"/>
              </a:solidFill>
            </a:endParaRPr>
          </a:p>
        </p:txBody>
      </p:sp>
      <p:sp>
        <p:nvSpPr>
          <p:cNvPr id="3" name="スライド番号プレースホルダー 5">
            <a:extLst>
              <a:ext uri="{FF2B5EF4-FFF2-40B4-BE49-F238E27FC236}">
                <a16:creationId xmlns:a16="http://schemas.microsoft.com/office/drawing/2014/main" id="{B5E154E9-6BC6-DB87-C288-9C1614D02F6C}"/>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17</a:t>
            </a:fld>
            <a:endParaRPr kumimoji="1" lang="ja-JP" altLang="en-US" sz="1600" dirty="0"/>
          </a:p>
        </p:txBody>
      </p:sp>
      <p:sp>
        <p:nvSpPr>
          <p:cNvPr id="9" name="正方形/長方形 8">
            <a:extLst>
              <a:ext uri="{FF2B5EF4-FFF2-40B4-BE49-F238E27FC236}">
                <a16:creationId xmlns:a16="http://schemas.microsoft.com/office/drawing/2014/main" id="{204959B4-8B09-EBD4-3B84-B25AD160E0E4}"/>
              </a:ext>
            </a:extLst>
          </p:cNvPr>
          <p:cNvSpPr/>
          <p:nvPr/>
        </p:nvSpPr>
        <p:spPr>
          <a:xfrm>
            <a:off x="345504" y="705771"/>
            <a:ext cx="9180000" cy="276999"/>
          </a:xfrm>
          <a:prstGeom prst="rect">
            <a:avLst/>
          </a:prstGeom>
        </p:spPr>
        <p:txBody>
          <a:bodyPr wrap="square">
            <a:spAutoFit/>
          </a:bodyPr>
          <a:lstStyle/>
          <a:p>
            <a:pPr marL="92075">
              <a:spcAft>
                <a:spcPts val="600"/>
              </a:spcAft>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200" b="1" dirty="0">
                <a:latin typeface="メイリオ" panose="020B0604030504040204" pitchFamily="50" charset="-128"/>
                <a:ea typeface="メイリオ" panose="020B0604030504040204" pitchFamily="50" charset="-128"/>
                <a:cs typeface="メイリオ" panose="020B0604030504040204" pitchFamily="50" charset="-128"/>
              </a:rPr>
              <a:t>別棟型複層階案</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階 平面図</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4" name="図 3" descr="ダイアグラム&#10;&#10;自動的に生成された説明">
            <a:extLst>
              <a:ext uri="{FF2B5EF4-FFF2-40B4-BE49-F238E27FC236}">
                <a16:creationId xmlns:a16="http://schemas.microsoft.com/office/drawing/2014/main" id="{2CE210DE-FF0E-1982-287C-B633316B6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480" y="1135731"/>
            <a:ext cx="9481178" cy="5239071"/>
          </a:xfrm>
          <a:prstGeom prst="rect">
            <a:avLst/>
          </a:prstGeom>
        </p:spPr>
      </p:pic>
    </p:spTree>
    <p:extLst>
      <p:ext uri="{BB962C8B-B14F-4D97-AF65-F5344CB8AC3E}">
        <p14:creationId xmlns:p14="http://schemas.microsoft.com/office/powerpoint/2010/main" val="674327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5">
            <a:extLst>
              <a:ext uri="{FF2B5EF4-FFF2-40B4-BE49-F238E27FC236}">
                <a16:creationId xmlns:a16="http://schemas.microsoft.com/office/drawing/2014/main" id="{B5E154E9-6BC6-DB87-C288-9C1614D02F6C}"/>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18</a:t>
            </a:fld>
            <a:endParaRPr kumimoji="1" lang="ja-JP" altLang="en-US" sz="1600" dirty="0"/>
          </a:p>
        </p:txBody>
      </p:sp>
      <p:sp>
        <p:nvSpPr>
          <p:cNvPr id="9" name="正方形/長方形 8">
            <a:extLst>
              <a:ext uri="{FF2B5EF4-FFF2-40B4-BE49-F238E27FC236}">
                <a16:creationId xmlns:a16="http://schemas.microsoft.com/office/drawing/2014/main" id="{204959B4-8B09-EBD4-3B84-B25AD160E0E4}"/>
              </a:ext>
            </a:extLst>
          </p:cNvPr>
          <p:cNvSpPr/>
          <p:nvPr/>
        </p:nvSpPr>
        <p:spPr>
          <a:xfrm>
            <a:off x="345504" y="705771"/>
            <a:ext cx="9180000" cy="276999"/>
          </a:xfrm>
          <a:prstGeom prst="rect">
            <a:avLst/>
          </a:prstGeom>
        </p:spPr>
        <p:txBody>
          <a:bodyPr wrap="square">
            <a:spAutoFit/>
          </a:bodyPr>
          <a:lstStyle/>
          <a:p>
            <a:pPr marL="92075">
              <a:spcAft>
                <a:spcPts val="600"/>
              </a:spcAft>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200" b="1" dirty="0">
                <a:latin typeface="メイリオ" panose="020B0604030504040204" pitchFamily="50" charset="-128"/>
                <a:ea typeface="メイリオ" panose="020B0604030504040204" pitchFamily="50" charset="-128"/>
                <a:cs typeface="メイリオ" panose="020B0604030504040204" pitchFamily="50" charset="-128"/>
              </a:rPr>
              <a:t>別棟型複層階案</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階・</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階 平面図</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7" name="Text Box 55">
            <a:extLst>
              <a:ext uri="{FF2B5EF4-FFF2-40B4-BE49-F238E27FC236}">
                <a16:creationId xmlns:a16="http://schemas.microsoft.com/office/drawing/2014/main" id="{3A19BAD1-B96F-4079-A321-0752335A45BB}"/>
              </a:ext>
            </a:extLst>
          </p:cNvPr>
          <p:cNvSpPr txBox="1">
            <a:spLocks noChangeArrowheads="1"/>
          </p:cNvSpPr>
          <p:nvPr/>
        </p:nvSpPr>
        <p:spPr bwMode="auto">
          <a:xfrm>
            <a:off x="272480" y="183353"/>
            <a:ext cx="5614037"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８　計画レイアウト案（１）－２　</a:t>
            </a:r>
            <a:r>
              <a:rPr lang="zh-TW" altLang="en-US" sz="2000" dirty="0">
                <a:solidFill>
                  <a:schemeClr val="tx1"/>
                </a:solidFill>
              </a:rPr>
              <a:t>別棟型複層階案</a:t>
            </a:r>
            <a:endParaRPr lang="en-US" altLang="ja-JP" sz="2000" dirty="0">
              <a:solidFill>
                <a:schemeClr val="tx1"/>
              </a:solidFill>
            </a:endParaRPr>
          </a:p>
        </p:txBody>
      </p:sp>
      <p:pic>
        <p:nvPicPr>
          <p:cNvPr id="2" name="図 1" descr="ダイアグラム&#10;&#10;自動的に生成された説明">
            <a:extLst>
              <a:ext uri="{FF2B5EF4-FFF2-40B4-BE49-F238E27FC236}">
                <a16:creationId xmlns:a16="http://schemas.microsoft.com/office/drawing/2014/main" id="{8550DD8E-1FC5-2348-C1D8-16E2FDAD6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65" y="1135730"/>
            <a:ext cx="9491041" cy="5392031"/>
          </a:xfrm>
          <a:prstGeom prst="rect">
            <a:avLst/>
          </a:prstGeom>
        </p:spPr>
      </p:pic>
    </p:spTree>
    <p:extLst>
      <p:ext uri="{BB962C8B-B14F-4D97-AF65-F5344CB8AC3E}">
        <p14:creationId xmlns:p14="http://schemas.microsoft.com/office/powerpoint/2010/main" val="150340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272480" y="183353"/>
            <a:ext cx="5644494"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８　計画レイアウト案（１）－３　</a:t>
            </a:r>
            <a:r>
              <a:rPr lang="zh-TW" altLang="en-US" sz="2000" dirty="0">
                <a:solidFill>
                  <a:schemeClr val="tx1"/>
                </a:solidFill>
              </a:rPr>
              <a:t>別棟型複層階案</a:t>
            </a:r>
            <a:endParaRPr lang="en-US" altLang="ja-JP" sz="2000" dirty="0">
              <a:solidFill>
                <a:schemeClr val="tx1"/>
              </a:solidFill>
            </a:endParaRPr>
          </a:p>
        </p:txBody>
      </p:sp>
      <p:sp>
        <p:nvSpPr>
          <p:cNvPr id="3" name="スライド番号プレースホルダー 5">
            <a:extLst>
              <a:ext uri="{FF2B5EF4-FFF2-40B4-BE49-F238E27FC236}">
                <a16:creationId xmlns:a16="http://schemas.microsoft.com/office/drawing/2014/main" id="{B5E154E9-6BC6-DB87-C288-9C1614D02F6C}"/>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19</a:t>
            </a:fld>
            <a:endParaRPr kumimoji="1" lang="ja-JP" altLang="en-US" sz="1600" dirty="0"/>
          </a:p>
        </p:txBody>
      </p:sp>
      <p:sp>
        <p:nvSpPr>
          <p:cNvPr id="9" name="正方形/長方形 8">
            <a:extLst>
              <a:ext uri="{FF2B5EF4-FFF2-40B4-BE49-F238E27FC236}">
                <a16:creationId xmlns:a16="http://schemas.microsoft.com/office/drawing/2014/main" id="{204959B4-8B09-EBD4-3B84-B25AD160E0E4}"/>
              </a:ext>
            </a:extLst>
          </p:cNvPr>
          <p:cNvSpPr/>
          <p:nvPr/>
        </p:nvSpPr>
        <p:spPr>
          <a:xfrm>
            <a:off x="345504" y="705771"/>
            <a:ext cx="9180000" cy="276999"/>
          </a:xfrm>
          <a:prstGeom prst="rect">
            <a:avLst/>
          </a:prstGeom>
        </p:spPr>
        <p:txBody>
          <a:bodyPr wrap="square">
            <a:spAutoFit/>
          </a:bodyPr>
          <a:lstStyle/>
          <a:p>
            <a:pPr marL="92075">
              <a:spcAft>
                <a:spcPts val="600"/>
              </a:spcAft>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200" b="1" dirty="0">
                <a:latin typeface="メイリオ" panose="020B0604030504040204" pitchFamily="50" charset="-128"/>
                <a:ea typeface="メイリオ" panose="020B0604030504040204" pitchFamily="50" charset="-128"/>
                <a:cs typeface="メイリオ" panose="020B0604030504040204" pitchFamily="50" charset="-128"/>
              </a:rPr>
              <a:t>別棟型複層階案</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階 平面図</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2" name="図 1" descr="ダイアグラム が含まれている画像&#10;&#10;自動的に生成された説明">
            <a:extLst>
              <a:ext uri="{FF2B5EF4-FFF2-40B4-BE49-F238E27FC236}">
                <a16:creationId xmlns:a16="http://schemas.microsoft.com/office/drawing/2014/main" id="{10D4F1DC-B782-531A-4518-EA54A6559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65" y="1135729"/>
            <a:ext cx="9464377" cy="5392029"/>
          </a:xfrm>
          <a:prstGeom prst="rect">
            <a:avLst/>
          </a:prstGeom>
        </p:spPr>
      </p:pic>
    </p:spTree>
    <p:extLst>
      <p:ext uri="{BB962C8B-B14F-4D97-AF65-F5344CB8AC3E}">
        <p14:creationId xmlns:p14="http://schemas.microsoft.com/office/powerpoint/2010/main" val="1168623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 Box 55"/>
          <p:cNvSpPr txBox="1">
            <a:spLocks noChangeArrowheads="1"/>
          </p:cNvSpPr>
          <p:nvPr/>
        </p:nvSpPr>
        <p:spPr bwMode="auto">
          <a:xfrm>
            <a:off x="272480" y="183353"/>
            <a:ext cx="3139001" cy="400110"/>
          </a:xfrm>
          <a:prstGeom prst="rect">
            <a:avLst/>
          </a:prstGeom>
          <a:noFill/>
          <a:ln w="9525">
            <a:noFill/>
            <a:miter lim="800000"/>
            <a:headEnd/>
            <a:tailEnd/>
          </a:ln>
          <a:effectLst/>
        </p:spPr>
        <p:txBody>
          <a:bodyPr wrap="none">
            <a:spAutoFit/>
          </a:bodyPr>
          <a:lstStyle/>
          <a:p>
            <a:pPr>
              <a:buClr>
                <a:srgbClr val="5A5A5A"/>
              </a:buClr>
              <a:buSzPct val="100000"/>
            </a:pPr>
            <a:r>
              <a:rPr lang="ja-JP" altLang="en-US" sz="2000" b="1" dirty="0">
                <a:latin typeface="Meiryo UI" panose="020B0604030504040204" pitchFamily="50" charset="-128"/>
                <a:ea typeface="Meiryo UI" panose="020B0604030504040204" pitchFamily="50" charset="-128"/>
                <a:cs typeface="メイリオ" pitchFamily="50" charset="-128"/>
              </a:rPr>
              <a:t>１　再整備の基本コンセプト</a:t>
            </a:r>
            <a:endParaRPr lang="en-US" altLang="ja-JP" sz="2000" b="1" dirty="0">
              <a:latin typeface="Meiryo UI" panose="020B0604030504040204" pitchFamily="50" charset="-128"/>
              <a:ea typeface="Meiryo UI" panose="020B0604030504040204" pitchFamily="50" charset="-128"/>
              <a:cs typeface="メイリオ" pitchFamily="50" charset="-128"/>
            </a:endParaRPr>
          </a:p>
        </p:txBody>
      </p:sp>
      <p:sp>
        <p:nvSpPr>
          <p:cNvPr id="69" name="スライド番号プレースホルダー 5">
            <a:extLst>
              <a:ext uri="{FF2B5EF4-FFF2-40B4-BE49-F238E27FC236}">
                <a16:creationId xmlns:a16="http://schemas.microsoft.com/office/drawing/2014/main" id="{44F5B119-C0F1-44CC-8AE6-FE261704FE39}"/>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2</a:t>
            </a:fld>
            <a:endParaRPr kumimoji="1" lang="ja-JP" altLang="en-US" sz="1600" dirty="0"/>
          </a:p>
        </p:txBody>
      </p:sp>
      <p:sp>
        <p:nvSpPr>
          <p:cNvPr id="2" name="正方形/長方形 1">
            <a:extLst>
              <a:ext uri="{FF2B5EF4-FFF2-40B4-BE49-F238E27FC236}">
                <a16:creationId xmlns:a16="http://schemas.microsoft.com/office/drawing/2014/main" id="{6D43C7FA-C17F-723F-78CB-5C44233BA138}"/>
              </a:ext>
            </a:extLst>
          </p:cNvPr>
          <p:cNvSpPr/>
          <p:nvPr/>
        </p:nvSpPr>
        <p:spPr>
          <a:xfrm>
            <a:off x="272480" y="738627"/>
            <a:ext cx="9289032" cy="5090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Meiryo UI" panose="020B0604030504040204" pitchFamily="50" charset="-128"/>
                <a:ea typeface="Meiryo UI" panose="020B0604030504040204" pitchFamily="50" charset="-128"/>
              </a:rPr>
              <a:t>食品流通の一大拠点として、ニーズに応え強みを活かした新たな市場をめざす</a:t>
            </a:r>
          </a:p>
        </p:txBody>
      </p:sp>
      <p:graphicFrame>
        <p:nvGraphicFramePr>
          <p:cNvPr id="3" name="表 2">
            <a:extLst>
              <a:ext uri="{FF2B5EF4-FFF2-40B4-BE49-F238E27FC236}">
                <a16:creationId xmlns:a16="http://schemas.microsoft.com/office/drawing/2014/main" id="{84A4AF0B-050E-5FD8-DF15-F546E7AC3C4F}"/>
              </a:ext>
            </a:extLst>
          </p:cNvPr>
          <p:cNvGraphicFramePr>
            <a:graphicFrameLocks noGrp="1"/>
          </p:cNvGraphicFramePr>
          <p:nvPr>
            <p:extLst>
              <p:ext uri="{D42A27DB-BD31-4B8C-83A1-F6EECF244321}">
                <p14:modId xmlns:p14="http://schemas.microsoft.com/office/powerpoint/2010/main" val="3668995441"/>
              </p:ext>
            </p:extLst>
          </p:nvPr>
        </p:nvGraphicFramePr>
        <p:xfrm>
          <a:off x="272480" y="1247678"/>
          <a:ext cx="9289032" cy="3264268"/>
        </p:xfrm>
        <a:graphic>
          <a:graphicData uri="http://schemas.openxmlformats.org/drawingml/2006/table">
            <a:tbl>
              <a:tblPr firstRow="1" bandRow="1"/>
              <a:tblGrid>
                <a:gridCol w="2775607">
                  <a:extLst>
                    <a:ext uri="{9D8B030D-6E8A-4147-A177-3AD203B41FA5}">
                      <a16:colId xmlns:a16="http://schemas.microsoft.com/office/drawing/2014/main" val="1688176693"/>
                    </a:ext>
                  </a:extLst>
                </a:gridCol>
                <a:gridCol w="6513425">
                  <a:extLst>
                    <a:ext uri="{9D8B030D-6E8A-4147-A177-3AD203B41FA5}">
                      <a16:colId xmlns:a16="http://schemas.microsoft.com/office/drawing/2014/main" val="190106322"/>
                    </a:ext>
                  </a:extLst>
                </a:gridCol>
              </a:tblGrid>
              <a:tr h="1101202">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r>
                        <a:rPr kumimoji="1" lang="en-US" altLang="ja-JP" sz="1400" dirty="0"/>
                        <a:t>【</a:t>
                      </a:r>
                      <a:r>
                        <a:rPr kumimoji="1" lang="ja-JP" altLang="en-US" sz="1400" dirty="0"/>
                        <a:t>戦略</a:t>
                      </a:r>
                      <a:r>
                        <a:rPr kumimoji="1" lang="en-US" altLang="ja-JP" sz="1400" dirty="0"/>
                        <a:t>Ⅰ】</a:t>
                      </a:r>
                    </a:p>
                    <a:p>
                      <a:r>
                        <a:rPr kumimoji="1" lang="ja-JP" altLang="en-US" sz="1400" dirty="0"/>
                        <a:t>　～西日本の食品流通の</a:t>
                      </a:r>
                      <a:endParaRPr kumimoji="1" lang="en-US" altLang="ja-JP" sz="1400" dirty="0"/>
                    </a:p>
                    <a:p>
                      <a:r>
                        <a:rPr kumimoji="1" lang="ja-JP" altLang="en-US" sz="1400" dirty="0"/>
                        <a:t>　　　　　　　　　　核となるために～　</a:t>
                      </a:r>
                      <a:endParaRPr kumimoji="1" lang="en-US" altLang="ja-JP" sz="1400" dirty="0"/>
                    </a:p>
                  </a:txBody>
                  <a:tcPr marL="74295" marR="74295" marT="37148" marB="37148" anchor="ctr">
                    <a:lnL w="12700" cmpd="sng">
                      <a:solidFill>
                        <a:sysClr val="window" lastClr="FFFFFF"/>
                      </a:solidFill>
                    </a:lnL>
                    <a:lnR w="5715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府市場が持つ広大な敷地や交通の要衝に立地する等の強みを活かした、産地から選ばれる</a:t>
                      </a:r>
                      <a:r>
                        <a:rPr kumimoji="1" lang="ja-JP" altLang="en-US" sz="1200" b="1" dirty="0">
                          <a:solidFill>
                            <a:schemeClr val="tx1"/>
                          </a:solidFill>
                        </a:rPr>
                        <a:t>広域中継</a:t>
                      </a:r>
                      <a:endParaRPr kumimoji="1" lang="en-US" altLang="ja-JP" sz="1200" b="1"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rPr>
                        <a:t>拠点市場（ハブ市場）化</a:t>
                      </a:r>
                      <a:r>
                        <a:rPr kumimoji="1" lang="ja-JP" altLang="en-US" sz="1200" b="0" dirty="0">
                          <a:solidFill>
                            <a:schemeClr val="tx1"/>
                          </a:solidFill>
                        </a:rPr>
                        <a:t>をめざす。</a:t>
                      </a:r>
                      <a:endParaRPr kumimoji="1" lang="en-US" altLang="ja-JP" sz="1200" b="0" dirty="0">
                        <a:solidFill>
                          <a:schemeClr val="tx1"/>
                        </a:solidFill>
                      </a:endParaRP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dirty="0">
                          <a:solidFill>
                            <a:schemeClr val="tx1"/>
                          </a:solidFill>
                        </a:rPr>
                        <a:t>大量・多品目の集荷・荷捌き機能</a:t>
                      </a:r>
                      <a:endParaRPr kumimoji="1" lang="en-US" altLang="ja-JP" sz="1200" b="0" dirty="0">
                        <a:solidFill>
                          <a:schemeClr val="tx1"/>
                        </a:solidFill>
                      </a:endParaRP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en-US" altLang="ja-JP" sz="1200" b="0" dirty="0">
                          <a:solidFill>
                            <a:schemeClr val="tx1"/>
                          </a:solidFill>
                        </a:rPr>
                        <a:t>ICT</a:t>
                      </a:r>
                      <a:r>
                        <a:rPr kumimoji="1" lang="ja-JP" altLang="en-US" sz="1200" b="0" dirty="0">
                          <a:solidFill>
                            <a:schemeClr val="tx1"/>
                          </a:solidFill>
                        </a:rPr>
                        <a:t>・</a:t>
                      </a:r>
                      <a:r>
                        <a:rPr kumimoji="1" lang="en-US" altLang="ja-JP" sz="1200" b="0" dirty="0">
                          <a:solidFill>
                            <a:schemeClr val="tx1"/>
                          </a:solidFill>
                        </a:rPr>
                        <a:t>IoT</a:t>
                      </a:r>
                      <a:r>
                        <a:rPr kumimoji="1" lang="ja-JP" altLang="en-US" sz="1200" b="0" dirty="0">
                          <a:solidFill>
                            <a:schemeClr val="tx1"/>
                          </a:solidFill>
                        </a:rPr>
                        <a:t>活用物流機能等</a:t>
                      </a:r>
                      <a:endParaRPr kumimoji="1" lang="en-US" altLang="ja-JP" sz="1200" b="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a:solidFill>
                            <a:schemeClr val="tx1"/>
                          </a:solidFill>
                        </a:rPr>
                        <a:t>　　　</a:t>
                      </a:r>
                      <a:r>
                        <a:rPr kumimoji="1" lang="ja-JP" altLang="en-US" sz="1000" b="0" dirty="0">
                          <a:solidFill>
                            <a:schemeClr val="tx1"/>
                          </a:solidFill>
                        </a:rPr>
                        <a:t>注</a:t>
                      </a:r>
                      <a:r>
                        <a:rPr kumimoji="1" lang="en-US" altLang="ja-JP" sz="1000" b="0" dirty="0">
                          <a:solidFill>
                            <a:schemeClr val="tx1"/>
                          </a:solidFill>
                        </a:rPr>
                        <a:t>1)ICT</a:t>
                      </a:r>
                      <a:r>
                        <a:rPr kumimoji="1" lang="ja-JP" altLang="en-US" sz="1000" b="0" dirty="0">
                          <a:solidFill>
                            <a:schemeClr val="tx1"/>
                          </a:solidFill>
                        </a:rPr>
                        <a:t>とは、通信技術を活用したコミュニケーション　　注</a:t>
                      </a:r>
                      <a:r>
                        <a:rPr kumimoji="1" lang="en-US" altLang="ja-JP" sz="1000" b="0" dirty="0">
                          <a:solidFill>
                            <a:schemeClr val="tx1"/>
                          </a:solidFill>
                        </a:rPr>
                        <a:t>2)IoT</a:t>
                      </a:r>
                      <a:r>
                        <a:rPr kumimoji="1" lang="ja-JP" altLang="en-US" sz="1000" b="0" dirty="0">
                          <a:solidFill>
                            <a:schemeClr val="tx1"/>
                          </a:solidFill>
                        </a:rPr>
                        <a:t>とは、あらゆるモノをインターネットに接続する技術</a:t>
                      </a:r>
                    </a:p>
                  </a:txBody>
                  <a:tcPr marL="74295" marR="74295" marT="37148" marB="37148" anchor="ctr">
                    <a:lnL w="5715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506104747"/>
                  </a:ext>
                </a:extLst>
              </a:tr>
              <a:tr h="1136660">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en-US" altLang="ja-JP" sz="1400" b="1" dirty="0">
                          <a:solidFill>
                            <a:schemeClr val="bg1"/>
                          </a:solidFill>
                        </a:rPr>
                        <a:t>【</a:t>
                      </a:r>
                      <a:r>
                        <a:rPr kumimoji="1" lang="ja-JP" altLang="en-US" sz="1400" b="1" dirty="0">
                          <a:solidFill>
                            <a:schemeClr val="bg1"/>
                          </a:solidFill>
                        </a:rPr>
                        <a:t>戦略</a:t>
                      </a:r>
                      <a:r>
                        <a:rPr kumimoji="1" lang="en-US" altLang="ja-JP" sz="1400" b="1" dirty="0">
                          <a:solidFill>
                            <a:schemeClr val="bg1"/>
                          </a:solidFill>
                        </a:rPr>
                        <a:t>Ⅱ】</a:t>
                      </a:r>
                    </a:p>
                    <a:p>
                      <a:r>
                        <a:rPr kumimoji="1" lang="ja-JP" altLang="en-US" sz="1400" b="1" dirty="0">
                          <a:solidFill>
                            <a:schemeClr val="bg1"/>
                          </a:solidFill>
                        </a:rPr>
                        <a:t>　～時代のニーズに</a:t>
                      </a:r>
                      <a:endParaRPr kumimoji="1" lang="en-US" altLang="ja-JP" sz="1400" b="1" dirty="0">
                        <a:solidFill>
                          <a:schemeClr val="bg1"/>
                        </a:solidFill>
                      </a:endParaRPr>
                    </a:p>
                    <a:p>
                      <a:r>
                        <a:rPr kumimoji="1" lang="ja-JP" altLang="en-US" sz="1400" b="1" dirty="0">
                          <a:solidFill>
                            <a:schemeClr val="bg1"/>
                          </a:solidFill>
                        </a:rPr>
                        <a:t>　　　　　　　　応え続けるために～</a:t>
                      </a:r>
                      <a:endParaRPr kumimoji="1" lang="en-US" altLang="ja-JP" sz="1400" b="1" dirty="0">
                        <a:solidFill>
                          <a:schemeClr val="bg1"/>
                        </a:solidFill>
                      </a:endParaRPr>
                    </a:p>
                  </a:txBody>
                  <a:tcPr marL="74295" marR="74295" marT="37148" marB="37148" anchor="ctr">
                    <a:lnL w="12700" cmpd="sng">
                      <a:solidFill>
                        <a:sysClr val="window" lastClr="FFFFFF"/>
                      </a:solidFill>
                    </a:lnL>
                    <a:lnR w="5715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1200" b="0" dirty="0">
                          <a:solidFill>
                            <a:schemeClr val="tx1"/>
                          </a:solidFill>
                        </a:rPr>
                        <a:t>川上（生産者）や川下（実需者）、ひいては消費者から求められるよう、行き届いた</a:t>
                      </a:r>
                      <a:r>
                        <a:rPr kumimoji="1" lang="ja-JP" altLang="en-US" sz="1200" b="1" dirty="0">
                          <a:solidFill>
                            <a:schemeClr val="tx1"/>
                          </a:solidFill>
                        </a:rPr>
                        <a:t>品質管理</a:t>
                      </a:r>
                      <a:r>
                        <a:rPr kumimoji="1" lang="ja-JP" altLang="en-US" sz="1200" b="0" dirty="0">
                          <a:solidFill>
                            <a:schemeClr val="tx1"/>
                          </a:solidFill>
                        </a:rPr>
                        <a:t>や</a:t>
                      </a:r>
                      <a:endParaRPr kumimoji="1" lang="en-US" altLang="ja-JP" sz="1200" b="0" dirty="0">
                        <a:solidFill>
                          <a:schemeClr val="tx1"/>
                        </a:solidFill>
                      </a:endParaRPr>
                    </a:p>
                    <a:p>
                      <a:r>
                        <a:rPr kumimoji="1" lang="ja-JP" altLang="en-US" sz="1200" b="1" dirty="0">
                          <a:solidFill>
                            <a:schemeClr val="tx1"/>
                          </a:solidFill>
                        </a:rPr>
                        <a:t>衛生管理</a:t>
                      </a:r>
                      <a:r>
                        <a:rPr kumimoji="1" lang="ja-JP" altLang="en-US" sz="1200" b="0" dirty="0">
                          <a:solidFill>
                            <a:schemeClr val="tx1"/>
                          </a:solidFill>
                        </a:rPr>
                        <a:t>が施された生鮮食料品等を、</a:t>
                      </a:r>
                      <a:r>
                        <a:rPr kumimoji="1" lang="ja-JP" altLang="en-US" sz="1200" b="1" dirty="0">
                          <a:solidFill>
                            <a:schemeClr val="tx1"/>
                          </a:solidFill>
                        </a:rPr>
                        <a:t>顧客ニーズに沿って</a:t>
                      </a:r>
                      <a:r>
                        <a:rPr kumimoji="1" lang="ja-JP" altLang="en-US" sz="1200" b="0" dirty="0">
                          <a:solidFill>
                            <a:schemeClr val="tx1"/>
                          </a:solidFill>
                        </a:rPr>
                        <a:t>供給できる競争力を持つ市場をめざす。</a:t>
                      </a:r>
                      <a:endParaRPr kumimoji="1" lang="en-US" altLang="ja-JP" sz="1200" b="0" dirty="0">
                        <a:solidFill>
                          <a:schemeClr val="tx1"/>
                        </a:solidFill>
                      </a:endParaRPr>
                    </a:p>
                    <a:p>
                      <a:pPr marL="285750" indent="-285750">
                        <a:lnSpc>
                          <a:spcPct val="100000"/>
                        </a:lnSpc>
                        <a:buFont typeface="Wingdings" panose="05000000000000000000" pitchFamily="2" charset="2"/>
                        <a:buChar char="Ø"/>
                      </a:pPr>
                      <a:r>
                        <a:rPr kumimoji="1" lang="ja-JP" altLang="en-US" sz="1200" b="0" dirty="0">
                          <a:solidFill>
                            <a:schemeClr val="tx1"/>
                          </a:solidFill>
                        </a:rPr>
                        <a:t>コールドチェーン機能</a:t>
                      </a:r>
                      <a:endParaRPr kumimoji="1" lang="en-US" altLang="ja-JP" sz="1200" b="0" dirty="0">
                        <a:solidFill>
                          <a:schemeClr val="tx1"/>
                        </a:solidFill>
                      </a:endParaRPr>
                    </a:p>
                    <a:p>
                      <a:pPr marL="285750" indent="-285750">
                        <a:lnSpc>
                          <a:spcPct val="100000"/>
                        </a:lnSpc>
                        <a:buFont typeface="Wingdings" panose="05000000000000000000" pitchFamily="2" charset="2"/>
                        <a:buChar char="Ø"/>
                      </a:pPr>
                      <a:r>
                        <a:rPr kumimoji="1" lang="en-US" altLang="ja-JP" sz="1200" b="0" dirty="0">
                          <a:solidFill>
                            <a:schemeClr val="tx1"/>
                          </a:solidFill>
                        </a:rPr>
                        <a:t>HACCP</a:t>
                      </a:r>
                      <a:r>
                        <a:rPr kumimoji="1" lang="ja-JP" altLang="en-US" sz="1200" b="0" dirty="0">
                          <a:solidFill>
                            <a:schemeClr val="tx1"/>
                          </a:solidFill>
                        </a:rPr>
                        <a:t>等高度な衛生管理機能</a:t>
                      </a:r>
                      <a:endParaRPr kumimoji="1" lang="en-US" altLang="ja-JP" sz="1200" b="0" dirty="0">
                        <a:solidFill>
                          <a:schemeClr val="tx1"/>
                        </a:solidFill>
                      </a:endParaRPr>
                    </a:p>
                    <a:p>
                      <a:pPr marL="285750" indent="-285750">
                        <a:lnSpc>
                          <a:spcPct val="100000"/>
                        </a:lnSpc>
                        <a:buFont typeface="Wingdings" panose="05000000000000000000" pitchFamily="2" charset="2"/>
                        <a:buChar char="Ø"/>
                      </a:pPr>
                      <a:r>
                        <a:rPr kumimoji="1" lang="ja-JP" altLang="en-US" sz="1200" b="0" dirty="0">
                          <a:solidFill>
                            <a:schemeClr val="tx1"/>
                          </a:solidFill>
                        </a:rPr>
                        <a:t>冷蔵・保管・加工機能等</a:t>
                      </a:r>
                    </a:p>
                  </a:txBody>
                  <a:tcPr marL="74295" marR="74295" marT="37148" marB="37148" anchor="ctr">
                    <a:lnL w="5715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90121852"/>
                  </a:ext>
                </a:extLst>
              </a:tr>
              <a:tr h="1026406">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en-US" altLang="ja-JP" sz="1400" b="1" dirty="0">
                          <a:solidFill>
                            <a:schemeClr val="bg1"/>
                          </a:solidFill>
                        </a:rPr>
                        <a:t>【</a:t>
                      </a:r>
                      <a:r>
                        <a:rPr kumimoji="1" lang="ja-JP" altLang="en-US" sz="1400" b="1" dirty="0">
                          <a:solidFill>
                            <a:schemeClr val="bg1"/>
                          </a:solidFill>
                        </a:rPr>
                        <a:t>戦略</a:t>
                      </a:r>
                      <a:r>
                        <a:rPr kumimoji="1" lang="en-US" altLang="ja-JP" sz="1400" b="1" dirty="0">
                          <a:solidFill>
                            <a:schemeClr val="bg1"/>
                          </a:solidFill>
                        </a:rPr>
                        <a:t>Ⅲ】</a:t>
                      </a:r>
                    </a:p>
                    <a:p>
                      <a:r>
                        <a:rPr kumimoji="1" lang="ja-JP" altLang="en-US" sz="1400" b="1" dirty="0">
                          <a:solidFill>
                            <a:schemeClr val="bg1"/>
                          </a:solidFill>
                        </a:rPr>
                        <a:t>　～常に必要な存在で</a:t>
                      </a:r>
                      <a:endParaRPr kumimoji="1" lang="en-US" altLang="ja-JP" sz="1400" b="1" dirty="0">
                        <a:solidFill>
                          <a:schemeClr val="bg1"/>
                        </a:solidFill>
                      </a:endParaRPr>
                    </a:p>
                    <a:p>
                      <a:r>
                        <a:rPr kumimoji="1" lang="ja-JP" altLang="en-US" sz="1400" b="1" dirty="0">
                          <a:solidFill>
                            <a:schemeClr val="bg1"/>
                          </a:solidFill>
                        </a:rPr>
                        <a:t>　　　　　　　　　あり続けるために～</a:t>
                      </a:r>
                      <a:endParaRPr kumimoji="1" lang="en-US" altLang="ja-JP" sz="1400" b="1" dirty="0">
                        <a:solidFill>
                          <a:schemeClr val="bg1"/>
                        </a:solidFill>
                      </a:endParaRPr>
                    </a:p>
                  </a:txBody>
                  <a:tcPr marL="74295" marR="74295" marT="37148" marB="37148" anchor="ctr">
                    <a:lnL w="12700" cmpd="sng">
                      <a:solidFill>
                        <a:sysClr val="window" lastClr="FFFFFF"/>
                      </a:solidFill>
                    </a:lnL>
                    <a:lnR w="5715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r>
                        <a:rPr kumimoji="1" lang="ja-JP" altLang="en-US" sz="1200" b="1" dirty="0">
                          <a:solidFill>
                            <a:schemeClr val="tx1"/>
                          </a:solidFill>
                        </a:rPr>
                        <a:t>地域の公共インフラ</a:t>
                      </a:r>
                      <a:r>
                        <a:rPr kumimoji="1" lang="ja-JP" altLang="en-US" sz="1200" b="0" dirty="0">
                          <a:solidFill>
                            <a:schemeClr val="tx1"/>
                          </a:solidFill>
                        </a:rPr>
                        <a:t>として、いかなる場合においても市場機能が滞ることなく</a:t>
                      </a:r>
                      <a:r>
                        <a:rPr kumimoji="1" lang="ja-JP" altLang="en-US" sz="1200" b="1" dirty="0">
                          <a:solidFill>
                            <a:schemeClr val="tx1"/>
                          </a:solidFill>
                        </a:rPr>
                        <a:t>安定的な事業の継続性を</a:t>
                      </a:r>
                      <a:endParaRPr kumimoji="1" lang="en-US" altLang="ja-JP" sz="1200" b="1" dirty="0">
                        <a:solidFill>
                          <a:schemeClr val="tx1"/>
                        </a:solidFill>
                      </a:endParaRPr>
                    </a:p>
                    <a:p>
                      <a:r>
                        <a:rPr kumimoji="1" lang="ja-JP" altLang="en-US" sz="1200" b="1" dirty="0">
                          <a:solidFill>
                            <a:schemeClr val="tx1"/>
                          </a:solidFill>
                        </a:rPr>
                        <a:t>確保</a:t>
                      </a:r>
                      <a:r>
                        <a:rPr kumimoji="1" lang="ja-JP" altLang="en-US" sz="1200" b="0" dirty="0">
                          <a:solidFill>
                            <a:schemeClr val="tx1"/>
                          </a:solidFill>
                        </a:rPr>
                        <a:t>するとともに、</a:t>
                      </a:r>
                      <a:r>
                        <a:rPr kumimoji="1" lang="en-US" altLang="ja-JP" sz="1200" b="0" dirty="0">
                          <a:solidFill>
                            <a:schemeClr val="tx1"/>
                          </a:solidFill>
                        </a:rPr>
                        <a:t>CO</a:t>
                      </a:r>
                      <a:r>
                        <a:rPr kumimoji="1" lang="en-US" altLang="ja-JP" sz="1000" b="0" dirty="0">
                          <a:solidFill>
                            <a:schemeClr val="tx1"/>
                          </a:solidFill>
                        </a:rPr>
                        <a:t>2</a:t>
                      </a:r>
                      <a:r>
                        <a:rPr kumimoji="1" lang="ja-JP" altLang="en-US" sz="1200" b="0" dirty="0">
                          <a:solidFill>
                            <a:schemeClr val="tx1"/>
                          </a:solidFill>
                        </a:rPr>
                        <a:t>の削減など</a:t>
                      </a:r>
                      <a:r>
                        <a:rPr kumimoji="1" lang="ja-JP" altLang="en-US" sz="1200" b="1" dirty="0">
                          <a:solidFill>
                            <a:schemeClr val="tx1"/>
                          </a:solidFill>
                        </a:rPr>
                        <a:t>環境にも配慮</a:t>
                      </a:r>
                      <a:r>
                        <a:rPr kumimoji="1" lang="ja-JP" altLang="en-US" sz="1200" b="0" dirty="0">
                          <a:solidFill>
                            <a:schemeClr val="tx1"/>
                          </a:solidFill>
                        </a:rPr>
                        <a:t>した市場をめざす。</a:t>
                      </a:r>
                      <a:endParaRPr kumimoji="1" lang="en-US" altLang="ja-JP" sz="1200" b="0" dirty="0">
                        <a:solidFill>
                          <a:schemeClr val="tx1"/>
                        </a:solidFill>
                      </a:endParaRPr>
                    </a:p>
                    <a:p>
                      <a:pPr marL="285750" indent="-285750">
                        <a:lnSpc>
                          <a:spcPct val="100000"/>
                        </a:lnSpc>
                        <a:buFont typeface="Wingdings" panose="05000000000000000000" pitchFamily="2" charset="2"/>
                        <a:buChar char="Ø"/>
                      </a:pPr>
                      <a:r>
                        <a:rPr kumimoji="1" lang="ja-JP" altLang="en-US" sz="1200" b="0" dirty="0">
                          <a:solidFill>
                            <a:schemeClr val="tx1"/>
                          </a:solidFill>
                        </a:rPr>
                        <a:t>再生可能エネルギー活用</a:t>
                      </a:r>
                      <a:endParaRPr kumimoji="1" lang="en-US" altLang="ja-JP" sz="1200" b="0" dirty="0">
                        <a:solidFill>
                          <a:schemeClr val="tx1"/>
                        </a:solidFill>
                      </a:endParaRPr>
                    </a:p>
                    <a:p>
                      <a:pPr marL="285750" indent="-285750">
                        <a:lnSpc>
                          <a:spcPct val="100000"/>
                        </a:lnSpc>
                        <a:buFont typeface="Wingdings" panose="05000000000000000000" pitchFamily="2" charset="2"/>
                        <a:buChar char="Ø"/>
                      </a:pPr>
                      <a:r>
                        <a:rPr kumimoji="1" lang="ja-JP" altLang="en-US" sz="1200" b="0" dirty="0">
                          <a:solidFill>
                            <a:schemeClr val="tx1"/>
                          </a:solidFill>
                        </a:rPr>
                        <a:t>自家発電能力強化</a:t>
                      </a:r>
                    </a:p>
                  </a:txBody>
                  <a:tcPr marL="74295" marR="74295" marT="37148" marB="37148" anchor="ctr">
                    <a:lnL w="5715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60733790"/>
                  </a:ext>
                </a:extLst>
              </a:tr>
            </a:tbl>
          </a:graphicData>
        </a:graphic>
      </p:graphicFrame>
      <p:sp>
        <p:nvSpPr>
          <p:cNvPr id="4" name="角丸四角形 2">
            <a:extLst>
              <a:ext uri="{FF2B5EF4-FFF2-40B4-BE49-F238E27FC236}">
                <a16:creationId xmlns:a16="http://schemas.microsoft.com/office/drawing/2014/main" id="{50006C91-F9C9-B3BA-68B2-8B5C2D470D12}"/>
              </a:ext>
            </a:extLst>
          </p:cNvPr>
          <p:cNvSpPr/>
          <p:nvPr/>
        </p:nvSpPr>
        <p:spPr>
          <a:xfrm>
            <a:off x="272480" y="5000660"/>
            <a:ext cx="9289032" cy="1656000"/>
          </a:xfrm>
          <a:prstGeom prst="roundRect">
            <a:avLst/>
          </a:prstGeom>
          <a:solidFill>
            <a:srgbClr val="FFFFCC"/>
          </a:solidFill>
          <a:ln w="381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1600" b="1" dirty="0">
                <a:solidFill>
                  <a:schemeClr val="tx1"/>
                </a:solidFill>
              </a:rPr>
              <a:t>■再整備基本計画の策定（～</a:t>
            </a:r>
            <a:r>
              <a:rPr kumimoji="1" lang="en-US" altLang="ja-JP" sz="1600" b="1" dirty="0">
                <a:solidFill>
                  <a:schemeClr val="tx1"/>
                </a:solidFill>
              </a:rPr>
              <a:t>R6.3</a:t>
            </a:r>
            <a:r>
              <a:rPr kumimoji="1" lang="ja-JP" altLang="en-US" sz="1600" b="1" dirty="0">
                <a:solidFill>
                  <a:schemeClr val="tx1"/>
                </a:solidFill>
              </a:rPr>
              <a:t>）にあたって</a:t>
            </a:r>
            <a:endParaRPr kumimoji="1" lang="en-US" altLang="ja-JP" sz="1600" b="1" dirty="0">
              <a:solidFill>
                <a:schemeClr val="tx1"/>
              </a:solidFill>
            </a:endParaRPr>
          </a:p>
          <a:p>
            <a:pPr marL="452438" indent="-187325">
              <a:spcAft>
                <a:spcPts val="600"/>
              </a:spcAft>
              <a:buFont typeface="Wingdings" panose="05000000000000000000" pitchFamily="2" charset="2"/>
              <a:buChar char="l"/>
            </a:pPr>
            <a:r>
              <a:rPr lang="ja-JP" altLang="en-US" sz="1200" dirty="0">
                <a:solidFill>
                  <a:schemeClr val="tx1"/>
                </a:solidFill>
                <a:latin typeface="メイリオ" panose="020B0604030504040204" pitchFamily="50" charset="-128"/>
                <a:ea typeface="メイリオ" panose="020B0604030504040204" pitchFamily="50" charset="-128"/>
              </a:rPr>
              <a:t>施設規模は、取扱数量や導入機能、施設配置、整備費、施設使用料等とのバランスの中で適正規模を検討</a:t>
            </a:r>
          </a:p>
          <a:p>
            <a:pPr marL="452438" indent="-187325">
              <a:spcAft>
                <a:spcPts val="600"/>
              </a:spcAft>
              <a:buFont typeface="Wingdings" panose="05000000000000000000" pitchFamily="2" charset="2"/>
              <a:buChar char="l"/>
            </a:pPr>
            <a:r>
              <a:rPr lang="ja-JP" altLang="en-US" sz="1200" dirty="0">
                <a:solidFill>
                  <a:schemeClr val="tx1"/>
                </a:solidFill>
                <a:latin typeface="メイリオ" panose="020B0604030504040204" pitchFamily="50" charset="-128"/>
                <a:ea typeface="メイリオ" panose="020B0604030504040204" pitchFamily="50" charset="-128"/>
              </a:rPr>
              <a:t>施設規模の適正化や配置の工夫によって創出した余剰地等を有効活用することで、将来にわたって府市場の自立的運営が可能となるよう検討</a:t>
            </a:r>
          </a:p>
          <a:p>
            <a:pPr marL="452438" indent="-187325">
              <a:spcAft>
                <a:spcPts val="600"/>
              </a:spcAft>
              <a:buFont typeface="Wingdings" panose="05000000000000000000" pitchFamily="2" charset="2"/>
              <a:buChar char="l"/>
            </a:pPr>
            <a:r>
              <a:rPr lang="ja-JP" altLang="en-US" sz="1200" dirty="0">
                <a:solidFill>
                  <a:schemeClr val="tx1"/>
                </a:solidFill>
                <a:latin typeface="メイリオ" panose="020B0604030504040204" pitchFamily="50" charset="-128"/>
                <a:ea typeface="メイリオ" panose="020B0604030504040204" pitchFamily="50" charset="-128"/>
              </a:rPr>
              <a:t>市場施設の整備にあたっては、場内事業者の多種多様なニーズに的確に対応し、効率的な市場運営が図れるよう整備主体（開設者・場内事業者）の役割分担を検討</a:t>
            </a:r>
            <a:endParaRPr kumimoji="1" lang="ja-JP" altLang="en-US" sz="1400" dirty="0">
              <a:solidFill>
                <a:schemeClr val="tx1"/>
              </a:solidFill>
            </a:endParaRPr>
          </a:p>
        </p:txBody>
      </p:sp>
      <p:sp>
        <p:nvSpPr>
          <p:cNvPr id="10" name="テキスト ボックス 9">
            <a:extLst>
              <a:ext uri="{FF2B5EF4-FFF2-40B4-BE49-F238E27FC236}">
                <a16:creationId xmlns:a16="http://schemas.microsoft.com/office/drawing/2014/main" id="{E3B07E8F-7860-9BE8-A221-09E0C904F028}"/>
              </a:ext>
            </a:extLst>
          </p:cNvPr>
          <p:cNvSpPr txBox="1"/>
          <p:nvPr/>
        </p:nvSpPr>
        <p:spPr>
          <a:xfrm>
            <a:off x="272480" y="4522321"/>
            <a:ext cx="7488832" cy="276999"/>
          </a:xfrm>
          <a:prstGeom prst="rect">
            <a:avLst/>
          </a:prstGeom>
          <a:noFill/>
        </p:spPr>
        <p:txBody>
          <a:bodyPr wrap="square" rtlCol="0">
            <a:spAutoFit/>
          </a:bodyPr>
          <a:lstStyle/>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府市場の将来のあり方検討調査報告書（</a:t>
            </a:r>
            <a:r>
              <a:rPr lang="en-US" altLang="ja-JP" sz="1200" dirty="0">
                <a:latin typeface="メイリオ" panose="020B0604030504040204" pitchFamily="50" charset="-128"/>
                <a:ea typeface="メイリオ" panose="020B0604030504040204" pitchFamily="50" charset="-128"/>
              </a:rPr>
              <a:t>R3.2</a:t>
            </a:r>
            <a:r>
              <a:rPr lang="ja-JP" altLang="en-US" sz="1200" dirty="0">
                <a:latin typeface="メイリオ" panose="020B0604030504040204" pitchFamily="50" charset="-128"/>
                <a:ea typeface="メイリオ" panose="020B0604030504040204" pitchFamily="50" charset="-128"/>
              </a:rPr>
              <a:t>）より抜粋</a:t>
            </a:r>
          </a:p>
        </p:txBody>
      </p:sp>
      <p:cxnSp>
        <p:nvCxnSpPr>
          <p:cNvPr id="5" name="直線コネクタ 4">
            <a:extLst>
              <a:ext uri="{FF2B5EF4-FFF2-40B4-BE49-F238E27FC236}">
                <a16:creationId xmlns:a16="http://schemas.microsoft.com/office/drawing/2014/main" id="{B7F5304A-55FA-CEEF-0A25-CBA49BFB233B}"/>
              </a:ext>
            </a:extLst>
          </p:cNvPr>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117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272480" y="183353"/>
            <a:ext cx="5900974"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８　計画レイアウト案（２）－１　</a:t>
            </a:r>
            <a:r>
              <a:rPr lang="zh-TW" altLang="en-US" sz="2000" dirty="0">
                <a:solidFill>
                  <a:schemeClr val="tx1"/>
                </a:solidFill>
              </a:rPr>
              <a:t>一棟型平面積層案</a:t>
            </a:r>
            <a:endParaRPr lang="en-US" altLang="ja-JP" sz="2000" dirty="0">
              <a:solidFill>
                <a:schemeClr val="tx1"/>
              </a:solidFill>
            </a:endParaRPr>
          </a:p>
        </p:txBody>
      </p:sp>
      <p:sp>
        <p:nvSpPr>
          <p:cNvPr id="3" name="スライド番号プレースホルダー 5">
            <a:extLst>
              <a:ext uri="{FF2B5EF4-FFF2-40B4-BE49-F238E27FC236}">
                <a16:creationId xmlns:a16="http://schemas.microsoft.com/office/drawing/2014/main" id="{B5E154E9-6BC6-DB87-C288-9C1614D02F6C}"/>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20</a:t>
            </a:fld>
            <a:endParaRPr kumimoji="1" lang="ja-JP" altLang="en-US" sz="1600" dirty="0"/>
          </a:p>
        </p:txBody>
      </p:sp>
      <p:sp>
        <p:nvSpPr>
          <p:cNvPr id="7" name="正方形/長方形 6">
            <a:extLst>
              <a:ext uri="{FF2B5EF4-FFF2-40B4-BE49-F238E27FC236}">
                <a16:creationId xmlns:a16="http://schemas.microsoft.com/office/drawing/2014/main" id="{CB8941F7-FA17-1FBE-D6E2-51E08C27950F}"/>
              </a:ext>
            </a:extLst>
          </p:cNvPr>
          <p:cNvSpPr/>
          <p:nvPr/>
        </p:nvSpPr>
        <p:spPr>
          <a:xfrm>
            <a:off x="345504" y="705771"/>
            <a:ext cx="9180000" cy="276999"/>
          </a:xfrm>
          <a:prstGeom prst="rect">
            <a:avLst/>
          </a:prstGeom>
        </p:spPr>
        <p:txBody>
          <a:bodyPr wrap="square">
            <a:spAutoFit/>
          </a:bodyPr>
          <a:lstStyle/>
          <a:p>
            <a:pPr marL="92075">
              <a:spcAft>
                <a:spcPts val="600"/>
              </a:spcAft>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200" b="1" dirty="0">
                <a:latin typeface="メイリオ" panose="020B0604030504040204" pitchFamily="50" charset="-128"/>
                <a:ea typeface="メイリオ" panose="020B0604030504040204" pitchFamily="50" charset="-128"/>
                <a:cs typeface="メイリオ" panose="020B0604030504040204" pitchFamily="50" charset="-128"/>
              </a:rPr>
              <a:t>一棟型平面積層案</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階 平面図</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p>
        </p:txBody>
      </p:sp>
      <p:pic>
        <p:nvPicPr>
          <p:cNvPr id="6" name="図 5" descr="ダイアグラム が含まれている画像&#10;&#10;自動的に生成された説明">
            <a:extLst>
              <a:ext uri="{FF2B5EF4-FFF2-40B4-BE49-F238E27FC236}">
                <a16:creationId xmlns:a16="http://schemas.microsoft.com/office/drawing/2014/main" id="{4DBAA6E0-EC2C-B8F9-A0A4-66719797A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480" y="1082554"/>
            <a:ext cx="9371442" cy="5298772"/>
          </a:xfrm>
          <a:prstGeom prst="rect">
            <a:avLst/>
          </a:prstGeom>
        </p:spPr>
      </p:pic>
    </p:spTree>
    <p:extLst>
      <p:ext uri="{BB962C8B-B14F-4D97-AF65-F5344CB8AC3E}">
        <p14:creationId xmlns:p14="http://schemas.microsoft.com/office/powerpoint/2010/main" val="1822177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5">
            <a:extLst>
              <a:ext uri="{FF2B5EF4-FFF2-40B4-BE49-F238E27FC236}">
                <a16:creationId xmlns:a16="http://schemas.microsoft.com/office/drawing/2014/main" id="{B5E154E9-6BC6-DB87-C288-9C1614D02F6C}"/>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21</a:t>
            </a:fld>
            <a:endParaRPr kumimoji="1" lang="ja-JP" altLang="en-US" sz="1600" dirty="0"/>
          </a:p>
        </p:txBody>
      </p:sp>
      <p:sp>
        <p:nvSpPr>
          <p:cNvPr id="7" name="正方形/長方形 6">
            <a:extLst>
              <a:ext uri="{FF2B5EF4-FFF2-40B4-BE49-F238E27FC236}">
                <a16:creationId xmlns:a16="http://schemas.microsoft.com/office/drawing/2014/main" id="{CB8941F7-FA17-1FBE-D6E2-51E08C27950F}"/>
              </a:ext>
            </a:extLst>
          </p:cNvPr>
          <p:cNvSpPr/>
          <p:nvPr/>
        </p:nvSpPr>
        <p:spPr>
          <a:xfrm>
            <a:off x="345504" y="705771"/>
            <a:ext cx="9180000" cy="276999"/>
          </a:xfrm>
          <a:prstGeom prst="rect">
            <a:avLst/>
          </a:prstGeom>
        </p:spPr>
        <p:txBody>
          <a:bodyPr wrap="square">
            <a:spAutoFit/>
          </a:bodyPr>
          <a:lstStyle/>
          <a:p>
            <a:pPr marL="92075">
              <a:spcAft>
                <a:spcPts val="600"/>
              </a:spcAft>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200" b="1" dirty="0">
                <a:latin typeface="メイリオ" panose="020B0604030504040204" pitchFamily="50" charset="-128"/>
                <a:ea typeface="メイリオ" panose="020B0604030504040204" pitchFamily="50" charset="-128"/>
                <a:cs typeface="メイリオ" panose="020B0604030504040204" pitchFamily="50" charset="-128"/>
              </a:rPr>
              <a:t>一棟型平面積層案</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階 平面図</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8" name="Text Box 55">
            <a:extLst>
              <a:ext uri="{FF2B5EF4-FFF2-40B4-BE49-F238E27FC236}">
                <a16:creationId xmlns:a16="http://schemas.microsoft.com/office/drawing/2014/main" id="{141426DB-AC36-49A9-A0FC-FCB21EA4366B}"/>
              </a:ext>
            </a:extLst>
          </p:cNvPr>
          <p:cNvSpPr txBox="1">
            <a:spLocks noChangeArrowheads="1"/>
          </p:cNvSpPr>
          <p:nvPr/>
        </p:nvSpPr>
        <p:spPr bwMode="auto">
          <a:xfrm>
            <a:off x="272480" y="183353"/>
            <a:ext cx="5900974"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８　計画レイアウト案（２）－２　</a:t>
            </a:r>
            <a:r>
              <a:rPr lang="zh-TW" altLang="en-US" sz="2000" dirty="0">
                <a:solidFill>
                  <a:schemeClr val="tx1"/>
                </a:solidFill>
              </a:rPr>
              <a:t>一棟型平面積層案</a:t>
            </a:r>
            <a:endParaRPr lang="en-US" altLang="ja-JP" sz="2000" dirty="0">
              <a:solidFill>
                <a:schemeClr val="tx1"/>
              </a:solidFill>
            </a:endParaRPr>
          </a:p>
        </p:txBody>
      </p:sp>
      <p:pic>
        <p:nvPicPr>
          <p:cNvPr id="2" name="図 1" descr="ダイアグラム&#10;&#10;自動的に生成された説明">
            <a:extLst>
              <a:ext uri="{FF2B5EF4-FFF2-40B4-BE49-F238E27FC236}">
                <a16:creationId xmlns:a16="http://schemas.microsoft.com/office/drawing/2014/main" id="{E4E1AFF4-256B-2BD8-560F-C5A240470F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078" y="1094319"/>
            <a:ext cx="9371442" cy="5325495"/>
          </a:xfrm>
          <a:prstGeom prst="rect">
            <a:avLst/>
          </a:prstGeom>
        </p:spPr>
      </p:pic>
    </p:spTree>
    <p:extLst>
      <p:ext uri="{BB962C8B-B14F-4D97-AF65-F5344CB8AC3E}">
        <p14:creationId xmlns:p14="http://schemas.microsoft.com/office/powerpoint/2010/main" val="975429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5">
            <a:extLst>
              <a:ext uri="{FF2B5EF4-FFF2-40B4-BE49-F238E27FC236}">
                <a16:creationId xmlns:a16="http://schemas.microsoft.com/office/drawing/2014/main" id="{B5E154E9-6BC6-DB87-C288-9C1614D02F6C}"/>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22</a:t>
            </a:fld>
            <a:endParaRPr kumimoji="1" lang="ja-JP" altLang="en-US" sz="1600" dirty="0"/>
          </a:p>
        </p:txBody>
      </p:sp>
      <p:sp>
        <p:nvSpPr>
          <p:cNvPr id="7" name="正方形/長方形 6">
            <a:extLst>
              <a:ext uri="{FF2B5EF4-FFF2-40B4-BE49-F238E27FC236}">
                <a16:creationId xmlns:a16="http://schemas.microsoft.com/office/drawing/2014/main" id="{CB8941F7-FA17-1FBE-D6E2-51E08C27950F}"/>
              </a:ext>
            </a:extLst>
          </p:cNvPr>
          <p:cNvSpPr/>
          <p:nvPr/>
        </p:nvSpPr>
        <p:spPr>
          <a:xfrm>
            <a:off x="345504" y="705771"/>
            <a:ext cx="9180000" cy="276999"/>
          </a:xfrm>
          <a:prstGeom prst="rect">
            <a:avLst/>
          </a:prstGeom>
        </p:spPr>
        <p:txBody>
          <a:bodyPr wrap="square">
            <a:spAutoFit/>
          </a:bodyPr>
          <a:lstStyle/>
          <a:p>
            <a:pPr marL="92075">
              <a:spcAft>
                <a:spcPts val="600"/>
              </a:spcAft>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200" b="1" dirty="0">
                <a:latin typeface="メイリオ" panose="020B0604030504040204" pitchFamily="50" charset="-128"/>
                <a:ea typeface="メイリオ" panose="020B0604030504040204" pitchFamily="50" charset="-128"/>
                <a:cs typeface="メイリオ" panose="020B0604030504040204" pitchFamily="50" charset="-128"/>
              </a:rPr>
              <a:t>一棟型平面積層案</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階 平面図</a:t>
            </a: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8" name="Text Box 55">
            <a:extLst>
              <a:ext uri="{FF2B5EF4-FFF2-40B4-BE49-F238E27FC236}">
                <a16:creationId xmlns:a16="http://schemas.microsoft.com/office/drawing/2014/main" id="{9F9B85FD-8A51-4D1B-A4E6-61C94C4105E2}"/>
              </a:ext>
            </a:extLst>
          </p:cNvPr>
          <p:cNvSpPr txBox="1">
            <a:spLocks noChangeArrowheads="1"/>
          </p:cNvSpPr>
          <p:nvPr/>
        </p:nvSpPr>
        <p:spPr bwMode="auto">
          <a:xfrm>
            <a:off x="272480" y="183353"/>
            <a:ext cx="5900974"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８　計画レイアウト案（２）－３　</a:t>
            </a:r>
            <a:r>
              <a:rPr lang="zh-TW" altLang="en-US" sz="2000" dirty="0">
                <a:solidFill>
                  <a:schemeClr val="tx1"/>
                </a:solidFill>
              </a:rPr>
              <a:t>一棟型平面積層案</a:t>
            </a:r>
            <a:endParaRPr lang="en-US" altLang="ja-JP" sz="2000" dirty="0">
              <a:solidFill>
                <a:schemeClr val="tx1"/>
              </a:solidFill>
            </a:endParaRPr>
          </a:p>
        </p:txBody>
      </p:sp>
      <p:pic>
        <p:nvPicPr>
          <p:cNvPr id="2" name="図 1" descr="テーブル&#10;&#10;自動的に生成された説明">
            <a:extLst>
              <a:ext uri="{FF2B5EF4-FFF2-40B4-BE49-F238E27FC236}">
                <a16:creationId xmlns:a16="http://schemas.microsoft.com/office/drawing/2014/main" id="{A8D1C860-41BB-852A-AC00-AAF8D6423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80" y="1196752"/>
            <a:ext cx="9351739" cy="5277360"/>
          </a:xfrm>
          <a:prstGeom prst="rect">
            <a:avLst/>
          </a:prstGeom>
        </p:spPr>
      </p:pic>
    </p:spTree>
    <p:extLst>
      <p:ext uri="{BB962C8B-B14F-4D97-AF65-F5344CB8AC3E}">
        <p14:creationId xmlns:p14="http://schemas.microsoft.com/office/powerpoint/2010/main" val="2741835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272480" y="183353"/>
            <a:ext cx="3688830"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smtClean="0">
                <a:solidFill>
                  <a:schemeClr val="tx1"/>
                </a:solidFill>
              </a:rPr>
              <a:t>＜参考資料＞　市場概要（１）</a:t>
            </a:r>
            <a:endParaRPr lang="en-US" altLang="ja-JP" sz="2000" dirty="0">
              <a:solidFill>
                <a:schemeClr val="tx1"/>
              </a:solidFill>
            </a:endParaRPr>
          </a:p>
        </p:txBody>
      </p:sp>
      <p:sp>
        <p:nvSpPr>
          <p:cNvPr id="69" name="スライド番号プレースホルダー 5">
            <a:extLst>
              <a:ext uri="{FF2B5EF4-FFF2-40B4-BE49-F238E27FC236}">
                <a16:creationId xmlns:a16="http://schemas.microsoft.com/office/drawing/2014/main" id="{44F5B119-C0F1-44CC-8AE6-FE261704FE39}"/>
              </a:ext>
            </a:extLst>
          </p:cNvPr>
          <p:cNvSpPr>
            <a:spLocks noGrp="1"/>
          </p:cNvSpPr>
          <p:nvPr>
            <p:ph type="sldNum" sz="quarter" idx="12"/>
          </p:nvPr>
        </p:nvSpPr>
        <p:spPr>
          <a:xfrm>
            <a:off x="7594600" y="6492875"/>
            <a:ext cx="2311400" cy="365125"/>
          </a:xfrm>
        </p:spPr>
        <p:txBody>
          <a:bodyPr/>
          <a:lstStyle/>
          <a:p>
            <a:r>
              <a:rPr kumimoji="1" lang="en-US" altLang="ja-JP" sz="1600" dirty="0" smtClean="0"/>
              <a:t>23</a:t>
            </a:r>
            <a:endParaRPr kumimoji="1" lang="ja-JP" altLang="en-US" sz="1600" dirty="0"/>
          </a:p>
        </p:txBody>
      </p:sp>
      <p:pic>
        <p:nvPicPr>
          <p:cNvPr id="6" name="図 5"/>
          <p:cNvPicPr>
            <a:picLocks noChangeAspect="1"/>
          </p:cNvPicPr>
          <p:nvPr/>
        </p:nvPicPr>
        <p:blipFill>
          <a:blip r:embed="rId2"/>
          <a:stretch>
            <a:fillRect/>
          </a:stretch>
        </p:blipFill>
        <p:spPr>
          <a:xfrm>
            <a:off x="441122" y="733235"/>
            <a:ext cx="4367862" cy="3243282"/>
          </a:xfrm>
          <a:prstGeom prst="rect">
            <a:avLst/>
          </a:prstGeom>
        </p:spPr>
      </p:pic>
      <p:graphicFrame>
        <p:nvGraphicFramePr>
          <p:cNvPr id="7" name="表 6"/>
          <p:cNvGraphicFramePr>
            <a:graphicFrameLocks noGrp="1"/>
          </p:cNvGraphicFramePr>
          <p:nvPr>
            <p:extLst/>
          </p:nvPr>
        </p:nvGraphicFramePr>
        <p:xfrm>
          <a:off x="432764" y="4095877"/>
          <a:ext cx="4376220" cy="2473018"/>
        </p:xfrm>
        <a:graphic>
          <a:graphicData uri="http://schemas.openxmlformats.org/drawingml/2006/table">
            <a:tbl>
              <a:tblPr firstRow="1" firstCol="1" bandRow="1"/>
              <a:tblGrid>
                <a:gridCol w="962575">
                  <a:extLst>
                    <a:ext uri="{9D8B030D-6E8A-4147-A177-3AD203B41FA5}">
                      <a16:colId xmlns:a16="http://schemas.microsoft.com/office/drawing/2014/main" val="3537418396"/>
                    </a:ext>
                  </a:extLst>
                </a:gridCol>
                <a:gridCol w="3413645">
                  <a:extLst>
                    <a:ext uri="{9D8B030D-6E8A-4147-A177-3AD203B41FA5}">
                      <a16:colId xmlns:a16="http://schemas.microsoft.com/office/drawing/2014/main" val="196670750"/>
                    </a:ext>
                  </a:extLst>
                </a:gridCol>
              </a:tblGrid>
              <a:tr h="315524">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所在地</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大阪府茨木市</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宮島</a:t>
                      </a: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１</a:t>
                      </a:r>
                      <a:r>
                        <a:rPr 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１</a:t>
                      </a:r>
                      <a:r>
                        <a:rPr lang="en-US" sz="1050" kern="100" dirty="0">
                          <a:effectLst/>
                          <a:latin typeface="游明朝" panose="02020400000000000000" pitchFamily="18" charset="-128"/>
                          <a:ea typeface="Meiryo UI" panose="020B0604030504040204" pitchFamily="50" charset="-128"/>
                          <a:cs typeface="Times New Roman" panose="02020603050405020304" pitchFamily="18" charset="0"/>
                        </a:rPr>
                        <a:t>-</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１</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684535"/>
                  </a:ext>
                </a:extLst>
              </a:tr>
              <a:tr h="1124673">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アクセス</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自動車】</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spcAft>
                          <a:spcPts val="0"/>
                        </a:spcAft>
                      </a:pP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大阪</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中央環状線「北大阪流通センター入り口」より</a:t>
                      </a:r>
                      <a:r>
                        <a:rPr lang="en-US" sz="1050" kern="100" dirty="0">
                          <a:effectLst/>
                          <a:latin typeface="游明朝" panose="02020400000000000000" pitchFamily="18" charset="-128"/>
                          <a:ea typeface="Meiryo UI" panose="020B0604030504040204" pitchFamily="50" charset="-128"/>
                          <a:cs typeface="Times New Roman" panose="02020603050405020304" pitchFamily="18" charset="0"/>
                        </a:rPr>
                        <a:t>2.5</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spcAft>
                          <a:spcPts val="0"/>
                        </a:spcAft>
                      </a:pP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茨木</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寝屋川線「淀川新橋」より</a:t>
                      </a:r>
                      <a:r>
                        <a:rPr lang="en-US" sz="1050" kern="100" dirty="0">
                          <a:effectLst/>
                          <a:latin typeface="游明朝" panose="02020400000000000000" pitchFamily="18" charset="-128"/>
                          <a:ea typeface="Meiryo UI" panose="020B0604030504040204" pitchFamily="50" charset="-128"/>
                          <a:cs typeface="Times New Roman" panose="02020603050405020304" pitchFamily="18" charset="0"/>
                        </a:rPr>
                        <a:t>4.6</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spcAft>
                          <a:spcPts val="0"/>
                        </a:spcAft>
                      </a:pP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公共交通</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機関】</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spcAft>
                          <a:spcPts val="0"/>
                        </a:spcAft>
                      </a:pP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阪急</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京都線「茨木市駅」若しくは大阪モノレール「南摂津駅」から近鉄バス「島南口」下車（徒歩８分）</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8302332"/>
                  </a:ext>
                </a:extLst>
              </a:tr>
              <a:tr h="315487">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敷地面積</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２０１，３５１㎡</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4977515"/>
                  </a:ext>
                </a:extLst>
              </a:tr>
              <a:tr h="360040">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延床面積</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１８５，７０５㎡</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6009337"/>
                  </a:ext>
                </a:extLst>
              </a:tr>
              <a:tr h="357294">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開設年月</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昭和５３年（１９７８年）</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５月</a:t>
                      </a: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（築４４年）</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1631815"/>
                  </a:ext>
                </a:extLst>
              </a:tr>
            </a:tbl>
          </a:graphicData>
        </a:graphic>
      </p:graphicFrame>
      <p:graphicFrame>
        <p:nvGraphicFramePr>
          <p:cNvPr id="8" name="表 7"/>
          <p:cNvGraphicFramePr>
            <a:graphicFrameLocks noGrp="1"/>
          </p:cNvGraphicFramePr>
          <p:nvPr>
            <p:extLst/>
          </p:nvPr>
        </p:nvGraphicFramePr>
        <p:xfrm>
          <a:off x="5159307" y="4687070"/>
          <a:ext cx="4266784" cy="1882786"/>
        </p:xfrm>
        <a:graphic>
          <a:graphicData uri="http://schemas.openxmlformats.org/drawingml/2006/table">
            <a:tbl>
              <a:tblPr firstRow="1" firstCol="1" bandRow="1"/>
              <a:tblGrid>
                <a:gridCol w="1022186">
                  <a:extLst>
                    <a:ext uri="{9D8B030D-6E8A-4147-A177-3AD203B41FA5}">
                      <a16:colId xmlns:a16="http://schemas.microsoft.com/office/drawing/2014/main" val="1765388542"/>
                    </a:ext>
                  </a:extLst>
                </a:gridCol>
                <a:gridCol w="3244598">
                  <a:extLst>
                    <a:ext uri="{9D8B030D-6E8A-4147-A177-3AD203B41FA5}">
                      <a16:colId xmlns:a16="http://schemas.microsoft.com/office/drawing/2014/main" val="3546037345"/>
                    </a:ext>
                  </a:extLst>
                </a:gridCol>
              </a:tblGrid>
              <a:tr h="390184">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卸売業者</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４社（青果部２社、水産物部２社）</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66629"/>
                  </a:ext>
                </a:extLst>
              </a:tr>
              <a:tr h="355546">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仲卸業者</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青 果 </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部</a:t>
                      </a: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 </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４８社</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（野菜２８社、果実２０社）</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水産物部</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４</a:t>
                      </a: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６</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社</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（鮮魚３５社、塩</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干</a:t>
                      </a: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１１</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社</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7034"/>
                  </a:ext>
                </a:extLst>
              </a:tr>
              <a:tr h="373436">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売買参加者</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spcAft>
                          <a:spcPts val="0"/>
                        </a:spcAft>
                      </a:pP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６５</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人</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（近郷野菜）</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274498"/>
                  </a:ext>
                </a:extLst>
              </a:tr>
              <a:tr h="373436">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関連事業者</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場内運搬、飲食、物品販売店</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等</a:t>
                      </a: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３１</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業者</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101807"/>
                  </a:ext>
                </a:extLst>
              </a:tr>
              <a:tr h="390184">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指定管理者</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大阪府中央卸売市場管理センター（株）</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1453683"/>
                  </a:ext>
                </a:extLst>
              </a:tr>
            </a:tbl>
          </a:graphicData>
        </a:graphic>
      </p:graphicFrame>
      <p:graphicFrame>
        <p:nvGraphicFramePr>
          <p:cNvPr id="10" name="表 9"/>
          <p:cNvGraphicFramePr>
            <a:graphicFrameLocks noGrp="1"/>
          </p:cNvGraphicFramePr>
          <p:nvPr>
            <p:extLst/>
          </p:nvPr>
        </p:nvGraphicFramePr>
        <p:xfrm>
          <a:off x="5159307" y="733235"/>
          <a:ext cx="4266784" cy="2212057"/>
        </p:xfrm>
        <a:graphic>
          <a:graphicData uri="http://schemas.openxmlformats.org/drawingml/2006/table">
            <a:tbl>
              <a:tblPr firstRow="1" firstCol="1" bandRow="1"/>
              <a:tblGrid>
                <a:gridCol w="1017829">
                  <a:extLst>
                    <a:ext uri="{9D8B030D-6E8A-4147-A177-3AD203B41FA5}">
                      <a16:colId xmlns:a16="http://schemas.microsoft.com/office/drawing/2014/main" val="2968129701"/>
                    </a:ext>
                  </a:extLst>
                </a:gridCol>
                <a:gridCol w="3248955">
                  <a:extLst>
                    <a:ext uri="{9D8B030D-6E8A-4147-A177-3AD203B41FA5}">
                      <a16:colId xmlns:a16="http://schemas.microsoft.com/office/drawing/2014/main" val="1486305235"/>
                    </a:ext>
                  </a:extLst>
                </a:gridCol>
              </a:tblGrid>
              <a:tr h="290501">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用途地域</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準工業地域</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077617"/>
                  </a:ext>
                </a:extLst>
              </a:tr>
              <a:tr h="290501">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容積率</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２００％</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191929"/>
                  </a:ext>
                </a:extLst>
              </a:tr>
              <a:tr h="290501">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建</a:t>
                      </a:r>
                      <a:r>
                        <a:rPr lang="ja-JP" sz="1050" kern="100" dirty="0" err="1">
                          <a:effectLst/>
                          <a:latin typeface="游明朝" panose="02020400000000000000" pitchFamily="18" charset="-128"/>
                          <a:ea typeface="Meiryo UI" panose="020B0604030504040204" pitchFamily="50" charset="-128"/>
                          <a:cs typeface="Times New Roman" panose="02020603050405020304" pitchFamily="18" charset="0"/>
                        </a:rPr>
                        <a:t>ぺい</a:t>
                      </a: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率</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６０％</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832238"/>
                  </a:ext>
                </a:extLst>
              </a:tr>
              <a:tr h="290501">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高度地区</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第五種高度地区（２２ｍ</a:t>
                      </a: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a:t>
                      </a: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但し、適用除外</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5247835"/>
                  </a:ext>
                </a:extLst>
              </a:tr>
              <a:tr h="290501">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防火地域等</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準防火地域</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1497926"/>
                  </a:ext>
                </a:extLst>
              </a:tr>
              <a:tr h="290501">
                <a:tc>
                  <a:txBody>
                    <a:bodyPr/>
                    <a:lstStyle/>
                    <a:p>
                      <a:pPr algn="ctr">
                        <a:spcAft>
                          <a:spcPts val="0"/>
                        </a:spcAft>
                      </a:pPr>
                      <a:r>
                        <a:rPr lang="ja-JP" altLang="en-US" sz="1050" kern="100" dirty="0" smtClean="0">
                          <a:solidFill>
                            <a:schemeClr val="tx1"/>
                          </a:solidFill>
                          <a:effectLst/>
                          <a:latin typeface="游明朝" panose="02020400000000000000" pitchFamily="18" charset="-128"/>
                          <a:ea typeface="Meiryo UI" panose="020B0604030504040204" pitchFamily="50" charset="-128"/>
                          <a:cs typeface="Times New Roman" panose="02020603050405020304" pitchFamily="18" charset="0"/>
                        </a:rPr>
                        <a:t>都市計画</a:t>
                      </a: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spcAft>
                          <a:spcPts val="0"/>
                        </a:spcAft>
                      </a:pPr>
                      <a:r>
                        <a:rPr lang="ja-JP" sz="1050" kern="0" dirty="0" smtClean="0">
                          <a:solidFill>
                            <a:schemeClr val="tx1"/>
                          </a:solidFill>
                          <a:effectLst/>
                          <a:latin typeface="游明朝" panose="02020400000000000000" pitchFamily="18" charset="-128"/>
                          <a:ea typeface="Meiryo UI" panose="020B0604030504040204" pitchFamily="50" charset="-128"/>
                          <a:cs typeface="ＭＳ Ｐゴシック" panose="020B0600070205080204" pitchFamily="50" charset="-128"/>
                        </a:rPr>
                        <a:t>流通</a:t>
                      </a:r>
                      <a:r>
                        <a:rPr lang="ja-JP" sz="1050" kern="0" dirty="0">
                          <a:solidFill>
                            <a:schemeClr val="tx1"/>
                          </a:solidFill>
                          <a:effectLst/>
                          <a:latin typeface="游明朝" panose="02020400000000000000" pitchFamily="18" charset="-128"/>
                          <a:ea typeface="Meiryo UI" panose="020B0604030504040204" pitchFamily="50" charset="-128"/>
                          <a:cs typeface="ＭＳ Ｐゴシック" panose="020B0600070205080204" pitchFamily="50" charset="-128"/>
                        </a:rPr>
                        <a:t>業務市街地の整備に関する</a:t>
                      </a:r>
                      <a:r>
                        <a:rPr lang="ja-JP" sz="1050" kern="0" dirty="0" smtClean="0">
                          <a:solidFill>
                            <a:schemeClr val="tx1"/>
                          </a:solidFill>
                          <a:effectLst/>
                          <a:latin typeface="游明朝" panose="02020400000000000000" pitchFamily="18" charset="-128"/>
                          <a:ea typeface="Meiryo UI" panose="020B0604030504040204" pitchFamily="50" charset="-128"/>
                          <a:cs typeface="ＭＳ Ｐゴシック" panose="020B0600070205080204" pitchFamily="50" charset="-128"/>
                        </a:rPr>
                        <a:t>法律</a:t>
                      </a:r>
                      <a:r>
                        <a:rPr lang="ja-JP" altLang="en-US" sz="1050" kern="0" dirty="0" smtClean="0">
                          <a:solidFill>
                            <a:schemeClr val="tx1"/>
                          </a:solidFill>
                          <a:effectLst/>
                          <a:latin typeface="游明朝" panose="02020400000000000000" pitchFamily="18" charset="-128"/>
                          <a:ea typeface="Meiryo UI" panose="020B0604030504040204" pitchFamily="50" charset="-128"/>
                          <a:cs typeface="ＭＳ Ｐゴシック" panose="020B0600070205080204" pitchFamily="50" charset="-128"/>
                        </a:rPr>
                        <a:t>に基づく「流通業務団地」の「卸売市場」</a:t>
                      </a: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7646772"/>
                  </a:ext>
                </a:extLst>
              </a:tr>
              <a:tr h="439512">
                <a:tc>
                  <a:txBody>
                    <a:bodyPr/>
                    <a:lstStyle/>
                    <a:p>
                      <a:pPr algn="ctr">
                        <a:spcAft>
                          <a:spcPts val="0"/>
                        </a:spcAft>
                      </a:pPr>
                      <a:r>
                        <a:rPr lang="ja-JP" sz="1050" kern="100" dirty="0">
                          <a:effectLst/>
                          <a:latin typeface="游明朝" panose="02020400000000000000" pitchFamily="18" charset="-128"/>
                          <a:ea typeface="Meiryo UI" panose="020B0604030504040204" pitchFamily="50" charset="-128"/>
                          <a:cs typeface="Times New Roman" panose="02020603050405020304" pitchFamily="18" charset="0"/>
                        </a:rPr>
                        <a:t>緑地率</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spcAft>
                          <a:spcPts val="0"/>
                        </a:spcAft>
                      </a:pPr>
                      <a:r>
                        <a:rPr lang="ja-JP" sz="1050" kern="0" dirty="0">
                          <a:effectLst/>
                          <a:latin typeface="游明朝" panose="02020400000000000000" pitchFamily="18" charset="-128"/>
                          <a:ea typeface="Meiryo UI" panose="020B0604030504040204" pitchFamily="50" charset="-128"/>
                          <a:cs typeface="ＭＳ Ｐゴシック" panose="020B0600070205080204" pitchFamily="50" charset="-128"/>
                        </a:rPr>
                        <a:t>府有施設部分は２０％・府外施設部分は２５％</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spcAft>
                          <a:spcPts val="0"/>
                        </a:spcAft>
                      </a:pPr>
                      <a:r>
                        <a:rPr lang="ja-JP" sz="1050" kern="0" dirty="0">
                          <a:effectLst/>
                          <a:latin typeface="游明朝" panose="02020400000000000000" pitchFamily="18" charset="-128"/>
                          <a:ea typeface="Meiryo UI" panose="020B0604030504040204" pitchFamily="50" charset="-128"/>
                          <a:cs typeface="ＭＳ Ｐゴシック" panose="020B0600070205080204" pitchFamily="50" charset="-128"/>
                        </a:rPr>
                        <a:t>（大阪府自然環境保全条例施行規則）</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8082049"/>
                  </a:ext>
                </a:extLst>
              </a:tr>
            </a:tbl>
          </a:graphicData>
        </a:graphic>
      </p:graphicFrame>
      <p:graphicFrame>
        <p:nvGraphicFramePr>
          <p:cNvPr id="17" name="表 16"/>
          <p:cNvGraphicFramePr>
            <a:graphicFrameLocks noGrp="1"/>
          </p:cNvGraphicFramePr>
          <p:nvPr>
            <p:extLst/>
          </p:nvPr>
        </p:nvGraphicFramePr>
        <p:xfrm>
          <a:off x="5159307" y="3010766"/>
          <a:ext cx="4266784" cy="1581485"/>
        </p:xfrm>
        <a:graphic>
          <a:graphicData uri="http://schemas.openxmlformats.org/drawingml/2006/table">
            <a:tbl>
              <a:tblPr firstRow="1" firstCol="1" bandRow="1"/>
              <a:tblGrid>
                <a:gridCol w="1022186">
                  <a:extLst>
                    <a:ext uri="{9D8B030D-6E8A-4147-A177-3AD203B41FA5}">
                      <a16:colId xmlns:a16="http://schemas.microsoft.com/office/drawing/2014/main" val="1765388542"/>
                    </a:ext>
                  </a:extLst>
                </a:gridCol>
                <a:gridCol w="3244598">
                  <a:extLst>
                    <a:ext uri="{9D8B030D-6E8A-4147-A177-3AD203B41FA5}">
                      <a16:colId xmlns:a16="http://schemas.microsoft.com/office/drawing/2014/main" val="3546037345"/>
                    </a:ext>
                  </a:extLst>
                </a:gridCol>
              </a:tblGrid>
              <a:tr h="505771">
                <a:tc>
                  <a:txBody>
                    <a:bodyPr/>
                    <a:lstStyle/>
                    <a:p>
                      <a:pPr algn="ctr">
                        <a:spcAft>
                          <a:spcPts val="0"/>
                        </a:spcAft>
                      </a:pP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取扱品目</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spcAft>
                          <a:spcPts val="0"/>
                        </a:spcAft>
                      </a:pP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野菜、果実</a:t>
                      </a:r>
                      <a:endParaRPr lang="en-US" alt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endParaRPr>
                    </a:p>
                    <a:p>
                      <a:pPr algn="l">
                        <a:spcAft>
                          <a:spcPts val="0"/>
                        </a:spcAft>
                      </a:pP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生鮮水産物、冷凍水産物、加工水産物</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66629"/>
                  </a:ext>
                </a:extLst>
              </a:tr>
              <a:tr h="537857">
                <a:tc>
                  <a:txBody>
                    <a:bodyPr/>
                    <a:lstStyle/>
                    <a:p>
                      <a:pPr algn="ctr">
                        <a:spcAft>
                          <a:spcPts val="0"/>
                        </a:spcAft>
                      </a:pP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取扱数量</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spcAft>
                          <a:spcPts val="0"/>
                        </a:spcAft>
                      </a:pP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青果部</a:t>
                      </a: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　　１９５，８３４ｔ</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水産物部</a:t>
                      </a: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 　  ３５，８５５ｔ</a:t>
                      </a:r>
                      <a:r>
                        <a:rPr lang="ja-JP" altLang="en-US"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　</a:t>
                      </a:r>
                      <a:endParaRPr lang="en-US" altLang="ja-JP" sz="1050" kern="100" dirty="0" smtClean="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全国</a:t>
                      </a:r>
                      <a:r>
                        <a:rPr lang="en-US" altLang="ja-JP"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65</a:t>
                      </a:r>
                      <a:r>
                        <a:rPr lang="ja-JP" altLang="en-US"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市場中第</a:t>
                      </a:r>
                      <a:r>
                        <a:rPr lang="en-US" altLang="ja-JP"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10</a:t>
                      </a:r>
                      <a:r>
                        <a:rPr lang="ja-JP" altLang="en-US"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位（令和</a:t>
                      </a:r>
                      <a:r>
                        <a:rPr lang="en-US" altLang="ja-JP"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en-US"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年度）　</a:t>
                      </a:r>
                      <a:endParaRPr lang="en-US" alt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7034"/>
                  </a:ext>
                </a:extLst>
              </a:tr>
              <a:tr h="537857">
                <a:tc>
                  <a:txBody>
                    <a:bodyPr/>
                    <a:lstStyle/>
                    <a:p>
                      <a:pPr algn="ctr">
                        <a:spcAft>
                          <a:spcPts val="0"/>
                        </a:spcAft>
                      </a:pP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取扱金額</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spcAft>
                          <a:spcPts val="0"/>
                        </a:spcAft>
                      </a:pP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青果部　　　５５，６６３百万円</a:t>
                      </a:r>
                      <a:endParaRPr lang="en-US" alt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endParaRPr>
                    </a:p>
                    <a:p>
                      <a:pPr algn="l">
                        <a:spcAft>
                          <a:spcPts val="0"/>
                        </a:spcAft>
                      </a:pPr>
                      <a:r>
                        <a:rPr lang="ja-JP" altLang="en-US" sz="1050" kern="100" dirty="0" smtClean="0">
                          <a:effectLst/>
                          <a:latin typeface="游明朝" panose="02020400000000000000" pitchFamily="18" charset="-128"/>
                          <a:ea typeface="Meiryo UI" panose="020B0604030504040204" pitchFamily="50" charset="-128"/>
                          <a:cs typeface="Times New Roman" panose="02020603050405020304" pitchFamily="18" charset="0"/>
                        </a:rPr>
                        <a:t>水産物部　 ３２，９６９百万円</a:t>
                      </a:r>
                      <a:endParaRPr lang="en-US" alt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全国</a:t>
                      </a:r>
                      <a:r>
                        <a:rPr lang="en-US" altLang="ja-JP"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65</a:t>
                      </a:r>
                      <a:r>
                        <a:rPr lang="ja-JP" altLang="en-US"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市場中第</a:t>
                      </a:r>
                      <a:r>
                        <a:rPr lang="en-US" altLang="ja-JP"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10</a:t>
                      </a:r>
                      <a:r>
                        <a:rPr lang="ja-JP" altLang="en-US"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位（令和</a:t>
                      </a:r>
                      <a:r>
                        <a:rPr lang="en-US" altLang="ja-JP"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3</a:t>
                      </a:r>
                      <a:r>
                        <a:rPr lang="ja-JP" altLang="en-US" sz="1050" kern="100" dirty="0" smtClean="0">
                          <a:effectLst/>
                          <a:latin typeface="游明朝" panose="02020400000000000000" pitchFamily="18" charset="-128"/>
                          <a:ea typeface="游明朝" panose="02020400000000000000" pitchFamily="18" charset="-128"/>
                          <a:cs typeface="Times New Roman" panose="02020603050405020304" pitchFamily="18" charset="0"/>
                        </a:rPr>
                        <a:t>年度）</a:t>
                      </a:r>
                      <a:endParaRPr lang="en-US" altLang="ja-JP" sz="1050" kern="100" dirty="0" smtClean="0">
                        <a:effectLst/>
                        <a:latin typeface="游明朝" panose="02020400000000000000" pitchFamily="18"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274498"/>
                  </a:ext>
                </a:extLst>
              </a:tr>
            </a:tbl>
          </a:graphicData>
        </a:graphic>
      </p:graphicFrame>
      <p:sp>
        <p:nvSpPr>
          <p:cNvPr id="2" name="テキスト ボックス 1"/>
          <p:cNvSpPr txBox="1"/>
          <p:nvPr/>
        </p:nvSpPr>
        <p:spPr>
          <a:xfrm>
            <a:off x="5158418" y="6560021"/>
            <a:ext cx="2530885" cy="230832"/>
          </a:xfrm>
          <a:prstGeom prst="rect">
            <a:avLst/>
          </a:prstGeom>
          <a:noFill/>
        </p:spPr>
        <p:txBody>
          <a:bodyPr wrap="square" rtlCol="0">
            <a:spAutoFit/>
          </a:bodyPr>
          <a:lstStyle/>
          <a:p>
            <a:r>
              <a:rPr kumimoji="1" lang="ja-JP" altLang="en-US" sz="900" dirty="0" smtClean="0"/>
              <a:t>（注）業者数は令和</a:t>
            </a:r>
            <a:r>
              <a:rPr kumimoji="1" lang="en-US" altLang="ja-JP" sz="900" dirty="0" smtClean="0"/>
              <a:t>4</a:t>
            </a:r>
            <a:r>
              <a:rPr kumimoji="1" lang="ja-JP" altLang="en-US" sz="900" dirty="0" smtClean="0"/>
              <a:t>年</a:t>
            </a:r>
            <a:r>
              <a:rPr kumimoji="1" lang="en-US" altLang="ja-JP" sz="900" dirty="0" smtClean="0"/>
              <a:t>7</a:t>
            </a:r>
            <a:r>
              <a:rPr kumimoji="1" lang="ja-JP" altLang="en-US" sz="900" dirty="0" smtClean="0"/>
              <a:t>月</a:t>
            </a:r>
            <a:r>
              <a:rPr kumimoji="1" lang="en-US" altLang="ja-JP" sz="900" dirty="0" smtClean="0"/>
              <a:t>1</a:t>
            </a:r>
            <a:r>
              <a:rPr kumimoji="1" lang="ja-JP" altLang="en-US" sz="900" dirty="0" smtClean="0"/>
              <a:t>日時点</a:t>
            </a:r>
            <a:endParaRPr kumimoji="1" lang="ja-JP" altLang="en-US" sz="900" dirty="0"/>
          </a:p>
        </p:txBody>
      </p:sp>
    </p:spTree>
    <p:extLst>
      <p:ext uri="{BB962C8B-B14F-4D97-AF65-F5344CB8AC3E}">
        <p14:creationId xmlns:p14="http://schemas.microsoft.com/office/powerpoint/2010/main" val="571047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272480" y="183353"/>
            <a:ext cx="5218095"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＜参考資料＞　</a:t>
            </a:r>
            <a:r>
              <a:rPr lang="ja-JP" altLang="en-US" sz="2000" dirty="0" smtClean="0">
                <a:solidFill>
                  <a:schemeClr val="tx1"/>
                </a:solidFill>
              </a:rPr>
              <a:t>市場概要（２）現行レイアウト</a:t>
            </a:r>
            <a:endParaRPr lang="en-US" altLang="ja-JP" sz="2000" dirty="0">
              <a:solidFill>
                <a:schemeClr val="tx1"/>
              </a:solidFill>
            </a:endParaRPr>
          </a:p>
        </p:txBody>
      </p:sp>
      <p:sp>
        <p:nvSpPr>
          <p:cNvPr id="69" name="スライド番号プレースホルダー 5">
            <a:extLst>
              <a:ext uri="{FF2B5EF4-FFF2-40B4-BE49-F238E27FC236}">
                <a16:creationId xmlns:a16="http://schemas.microsoft.com/office/drawing/2014/main" id="{44F5B119-C0F1-44CC-8AE6-FE261704FE39}"/>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24</a:t>
            </a:fld>
            <a:endParaRPr kumimoji="1" lang="ja-JP" altLang="en-US" sz="1600" dirty="0"/>
          </a:p>
        </p:txBody>
      </p:sp>
      <p:pic>
        <p:nvPicPr>
          <p:cNvPr id="4" name="図 3"/>
          <p:cNvPicPr>
            <a:picLocks noChangeAspect="1"/>
          </p:cNvPicPr>
          <p:nvPr/>
        </p:nvPicPr>
        <p:blipFill>
          <a:blip r:embed="rId2"/>
          <a:stretch>
            <a:fillRect/>
          </a:stretch>
        </p:blipFill>
        <p:spPr>
          <a:xfrm>
            <a:off x="541846" y="670262"/>
            <a:ext cx="8750300" cy="5676301"/>
          </a:xfrm>
          <a:prstGeom prst="rect">
            <a:avLst/>
          </a:prstGeom>
        </p:spPr>
      </p:pic>
    </p:spTree>
    <p:extLst>
      <p:ext uri="{BB962C8B-B14F-4D97-AF65-F5344CB8AC3E}">
        <p14:creationId xmlns:p14="http://schemas.microsoft.com/office/powerpoint/2010/main" val="2686752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704528" y="4506178"/>
            <a:ext cx="8568952" cy="2245514"/>
          </a:xfrm>
          <a:prstGeom prst="rect">
            <a:avLst/>
          </a:prstGeom>
          <a:ln w="31750">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272480" y="183353"/>
            <a:ext cx="5554726"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２　必要な機能と施設規模（１）ハブ機能の新設</a:t>
            </a:r>
            <a:endParaRPr lang="en-US" altLang="ja-JP" sz="2000" dirty="0">
              <a:solidFill>
                <a:schemeClr val="tx1"/>
              </a:solidFill>
            </a:endParaRPr>
          </a:p>
        </p:txBody>
      </p:sp>
      <p:sp>
        <p:nvSpPr>
          <p:cNvPr id="69" name="スライド番号プレースホルダー 5">
            <a:extLst>
              <a:ext uri="{FF2B5EF4-FFF2-40B4-BE49-F238E27FC236}">
                <a16:creationId xmlns:a16="http://schemas.microsoft.com/office/drawing/2014/main" id="{44F5B119-C0F1-44CC-8AE6-FE261704FE39}"/>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3</a:t>
            </a:fld>
            <a:endParaRPr kumimoji="1" lang="ja-JP" altLang="en-US" sz="1600" dirty="0"/>
          </a:p>
        </p:txBody>
      </p:sp>
      <p:sp>
        <p:nvSpPr>
          <p:cNvPr id="8" name="楕円 7">
            <a:extLst>
              <a:ext uri="{FF2B5EF4-FFF2-40B4-BE49-F238E27FC236}">
                <a16:creationId xmlns:a16="http://schemas.microsoft.com/office/drawing/2014/main" id="{1D7C60AC-133F-4140-891D-12B1BD54AB72}"/>
              </a:ext>
            </a:extLst>
          </p:cNvPr>
          <p:cNvSpPr/>
          <p:nvPr/>
        </p:nvSpPr>
        <p:spPr>
          <a:xfrm>
            <a:off x="883739" y="2449643"/>
            <a:ext cx="1340324" cy="1329217"/>
          </a:xfrm>
          <a:prstGeom prst="ellipse">
            <a:avLst/>
          </a:prstGeom>
          <a:solidFill>
            <a:srgbClr val="D7E4BD"/>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遠方産地</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algn="ctr"/>
            <a:r>
              <a:rPr lang="en-US" altLang="ja-JP" sz="1100" dirty="0">
                <a:solidFill>
                  <a:schemeClr val="tx1"/>
                </a:solidFill>
                <a:latin typeface="メイリオ" panose="020B0604030504040204" pitchFamily="50" charset="-128"/>
                <a:ea typeface="メイリオ" panose="020B0604030504040204" pitchFamily="50" charset="-128"/>
              </a:rPr>
              <a:t>A</a:t>
            </a:r>
          </a:p>
        </p:txBody>
      </p:sp>
      <p:sp>
        <p:nvSpPr>
          <p:cNvPr id="9" name="楕円 8">
            <a:extLst>
              <a:ext uri="{FF2B5EF4-FFF2-40B4-BE49-F238E27FC236}">
                <a16:creationId xmlns:a16="http://schemas.microsoft.com/office/drawing/2014/main" id="{8DE4156E-D2AE-418F-BB6E-D1E5B587E033}"/>
              </a:ext>
            </a:extLst>
          </p:cNvPr>
          <p:cNvSpPr/>
          <p:nvPr/>
        </p:nvSpPr>
        <p:spPr>
          <a:xfrm>
            <a:off x="7684102" y="2394171"/>
            <a:ext cx="1440000" cy="1440160"/>
          </a:xfrm>
          <a:prstGeom prst="ellipse">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遠方産地</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algn="ctr"/>
            <a:r>
              <a:rPr lang="en-US" altLang="ja-JP" sz="1100" dirty="0">
                <a:solidFill>
                  <a:schemeClr val="tx1"/>
                </a:solidFill>
                <a:latin typeface="メイリオ" panose="020B0604030504040204" pitchFamily="50" charset="-128"/>
                <a:ea typeface="メイリオ" panose="020B0604030504040204" pitchFamily="50" charset="-128"/>
              </a:rPr>
              <a:t>B</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55146355-9665-41A9-A366-A146313A9381}"/>
              </a:ext>
            </a:extLst>
          </p:cNvPr>
          <p:cNvSpPr/>
          <p:nvPr/>
        </p:nvSpPr>
        <p:spPr>
          <a:xfrm>
            <a:off x="4227134" y="2209724"/>
            <a:ext cx="1453897" cy="1809054"/>
          </a:xfrm>
          <a:prstGeom prst="roundRect">
            <a:avLst/>
          </a:prstGeom>
          <a:solidFill>
            <a:srgbClr val="F8C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accent2">
                    <a:lumMod val="75000"/>
                  </a:schemeClr>
                </a:solidFill>
                <a:latin typeface="メイリオ" panose="020B0604030504040204" pitchFamily="50" charset="-128"/>
                <a:ea typeface="メイリオ" panose="020B0604030504040204" pitchFamily="50" charset="-128"/>
              </a:rPr>
              <a:t>大阪府</a:t>
            </a:r>
            <a:endParaRPr kumimoji="1" lang="en-US" altLang="ja-JP" sz="1100" b="1" dirty="0">
              <a:solidFill>
                <a:schemeClr val="accent2">
                  <a:lumMod val="75000"/>
                </a:schemeClr>
              </a:solidFill>
              <a:latin typeface="メイリオ" panose="020B0604030504040204" pitchFamily="50" charset="-128"/>
              <a:ea typeface="メイリオ" panose="020B0604030504040204" pitchFamily="50" charset="-128"/>
            </a:endParaRPr>
          </a:p>
          <a:p>
            <a:pPr algn="ctr"/>
            <a:r>
              <a:rPr lang="ja-JP" altLang="en-US" sz="1100" b="1" dirty="0">
                <a:solidFill>
                  <a:schemeClr val="accent2">
                    <a:lumMod val="75000"/>
                  </a:schemeClr>
                </a:solidFill>
                <a:latin typeface="メイリオ" panose="020B0604030504040204" pitchFamily="50" charset="-128"/>
                <a:ea typeface="メイリオ" panose="020B0604030504040204" pitchFamily="50" charset="-128"/>
              </a:rPr>
              <a:t>中央卸売市場</a:t>
            </a:r>
            <a:endParaRPr kumimoji="1" lang="ja-JP" altLang="en-US" sz="1100" b="1" dirty="0">
              <a:solidFill>
                <a:schemeClr val="accent2">
                  <a:lumMod val="75000"/>
                </a:schemeClr>
              </a:solidFill>
              <a:latin typeface="メイリオ" panose="020B0604030504040204" pitchFamily="50" charset="-128"/>
              <a:ea typeface="メイリオ" panose="020B0604030504040204" pitchFamily="50" charset="-128"/>
            </a:endParaRPr>
          </a:p>
        </p:txBody>
      </p:sp>
      <p:cxnSp>
        <p:nvCxnSpPr>
          <p:cNvPr id="11" name="直線矢印コネクタ 10">
            <a:extLst>
              <a:ext uri="{FF2B5EF4-FFF2-40B4-BE49-F238E27FC236}">
                <a16:creationId xmlns:a16="http://schemas.microsoft.com/office/drawing/2014/main" id="{FF4F7E52-17A3-4A0D-996C-F89FFDECD2C7}"/>
              </a:ext>
            </a:extLst>
          </p:cNvPr>
          <p:cNvCxnSpPr>
            <a:cxnSpLocks/>
            <a:stCxn id="8" idx="6"/>
            <a:endCxn id="10" idx="1"/>
          </p:cNvCxnSpPr>
          <p:nvPr/>
        </p:nvCxnSpPr>
        <p:spPr>
          <a:xfrm flipV="1">
            <a:off x="2224063" y="3114251"/>
            <a:ext cx="2003071" cy="1"/>
          </a:xfrm>
          <a:prstGeom prst="straightConnector1">
            <a:avLst/>
          </a:prstGeom>
          <a:ln w="76200">
            <a:solidFill>
              <a:srgbClr val="008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3FE42A28-5C4C-47EE-8B50-E62CA60CDFF6}"/>
              </a:ext>
            </a:extLst>
          </p:cNvPr>
          <p:cNvCxnSpPr>
            <a:cxnSpLocks/>
            <a:stCxn id="9" idx="2"/>
            <a:endCxn id="10" idx="3"/>
          </p:cNvCxnSpPr>
          <p:nvPr/>
        </p:nvCxnSpPr>
        <p:spPr>
          <a:xfrm flipH="1">
            <a:off x="5681031" y="3114251"/>
            <a:ext cx="2003071"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 name="楕円 12">
            <a:extLst>
              <a:ext uri="{FF2B5EF4-FFF2-40B4-BE49-F238E27FC236}">
                <a16:creationId xmlns:a16="http://schemas.microsoft.com/office/drawing/2014/main" id="{9A14C5BE-9BD3-4A0A-9D77-A247767DBB16}"/>
              </a:ext>
            </a:extLst>
          </p:cNvPr>
          <p:cNvSpPr/>
          <p:nvPr/>
        </p:nvSpPr>
        <p:spPr>
          <a:xfrm>
            <a:off x="2227434" y="3355059"/>
            <a:ext cx="720000" cy="720000"/>
          </a:xfrm>
          <a:prstGeom prst="ellipse">
            <a:avLst/>
          </a:prstGeom>
          <a:solidFill>
            <a:srgbClr val="D7E4BD"/>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産地</a:t>
            </a:r>
            <a:endParaRPr lang="en-US" altLang="ja-JP" sz="1100" dirty="0">
              <a:solidFill>
                <a:schemeClr val="tx1"/>
              </a:solidFill>
              <a:latin typeface="メイリオ" panose="020B0604030504040204" pitchFamily="50" charset="-128"/>
              <a:ea typeface="メイリオ"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rPr>
              <a:t>市場</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14" name="楕円 13">
            <a:extLst>
              <a:ext uri="{FF2B5EF4-FFF2-40B4-BE49-F238E27FC236}">
                <a16:creationId xmlns:a16="http://schemas.microsoft.com/office/drawing/2014/main" id="{4ECC991C-A98A-4012-8087-6ED7B8378239}"/>
              </a:ext>
            </a:extLst>
          </p:cNvPr>
          <p:cNvSpPr/>
          <p:nvPr/>
        </p:nvSpPr>
        <p:spPr>
          <a:xfrm>
            <a:off x="2555371" y="2065538"/>
            <a:ext cx="720000" cy="720000"/>
          </a:xfrm>
          <a:prstGeom prst="ellipse">
            <a:avLst/>
          </a:prstGeom>
          <a:solidFill>
            <a:srgbClr val="D7E4BD"/>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メイリオ" panose="020B0604030504040204" pitchFamily="50" charset="-128"/>
                <a:ea typeface="メイリオ" panose="020B0604030504040204" pitchFamily="50" charset="-128"/>
              </a:rPr>
              <a:t>近郷</a:t>
            </a:r>
            <a:endParaRPr lang="en-US" altLang="ja-JP" sz="1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100" dirty="0">
                <a:solidFill>
                  <a:schemeClr val="tx1"/>
                </a:solidFill>
                <a:latin typeface="メイリオ" panose="020B0604030504040204" pitchFamily="50" charset="-128"/>
                <a:ea typeface="メイリオ" panose="020B0604030504040204" pitchFamily="50" charset="-128"/>
              </a:rPr>
              <a:t>産地</a:t>
            </a:r>
          </a:p>
        </p:txBody>
      </p:sp>
      <p:cxnSp>
        <p:nvCxnSpPr>
          <p:cNvPr id="15" name="直線矢印コネクタ 14">
            <a:extLst>
              <a:ext uri="{FF2B5EF4-FFF2-40B4-BE49-F238E27FC236}">
                <a16:creationId xmlns:a16="http://schemas.microsoft.com/office/drawing/2014/main" id="{E44642A7-E178-4A4E-97A1-024CBE91644F}"/>
              </a:ext>
            </a:extLst>
          </p:cNvPr>
          <p:cNvCxnSpPr>
            <a:cxnSpLocks/>
            <a:stCxn id="14" idx="6"/>
          </p:cNvCxnSpPr>
          <p:nvPr/>
        </p:nvCxnSpPr>
        <p:spPr>
          <a:xfrm>
            <a:off x="3275371" y="2425538"/>
            <a:ext cx="858198" cy="379203"/>
          </a:xfrm>
          <a:prstGeom prst="straightConnector1">
            <a:avLst/>
          </a:prstGeom>
          <a:ln w="12700">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16" name="楕円 15">
            <a:extLst>
              <a:ext uri="{FF2B5EF4-FFF2-40B4-BE49-F238E27FC236}">
                <a16:creationId xmlns:a16="http://schemas.microsoft.com/office/drawing/2014/main" id="{B05129DB-8DCE-4C63-8912-56986E244BF1}"/>
              </a:ext>
            </a:extLst>
          </p:cNvPr>
          <p:cNvSpPr/>
          <p:nvPr/>
        </p:nvSpPr>
        <p:spPr>
          <a:xfrm>
            <a:off x="7465882" y="4767871"/>
            <a:ext cx="1658220" cy="1657669"/>
          </a:xfrm>
          <a:prstGeom prst="ellips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メイリオ" panose="020B0604030504040204" pitchFamily="50" charset="-128"/>
                <a:ea typeface="メイリオ" panose="020B0604030504040204" pitchFamily="50" charset="-128"/>
              </a:rPr>
              <a:t>遠方市場</a:t>
            </a:r>
            <a:endParaRPr lang="en-US" altLang="ja-JP" sz="1100" dirty="0">
              <a:solidFill>
                <a:schemeClr val="tx1"/>
              </a:solidFill>
              <a:latin typeface="メイリオ" panose="020B0604030504040204" pitchFamily="50" charset="-128"/>
              <a:ea typeface="メイリオ" panose="020B0604030504040204" pitchFamily="50" charset="-128"/>
            </a:endParaRPr>
          </a:p>
          <a:p>
            <a:pPr algn="ctr"/>
            <a:r>
              <a:rPr lang="ja-JP" altLang="en-US" sz="1100" dirty="0" smtClean="0">
                <a:solidFill>
                  <a:schemeClr val="tx1"/>
                </a:solidFill>
                <a:latin typeface="メイリオ" panose="020B0604030504040204" pitchFamily="50" charset="-128"/>
                <a:ea typeface="メイリオ" panose="020B0604030504040204" pitchFamily="50" charset="-128"/>
              </a:rPr>
              <a:t>近隣市場</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cxnSp>
        <p:nvCxnSpPr>
          <p:cNvPr id="17" name="直線矢印コネクタ 16">
            <a:extLst>
              <a:ext uri="{FF2B5EF4-FFF2-40B4-BE49-F238E27FC236}">
                <a16:creationId xmlns:a16="http://schemas.microsoft.com/office/drawing/2014/main" id="{24A4C07D-069D-492F-B9CC-F0D71017C684}"/>
              </a:ext>
            </a:extLst>
          </p:cNvPr>
          <p:cNvCxnSpPr>
            <a:cxnSpLocks/>
          </p:cNvCxnSpPr>
          <p:nvPr/>
        </p:nvCxnSpPr>
        <p:spPr>
          <a:xfrm flipV="1">
            <a:off x="3038331" y="3219010"/>
            <a:ext cx="1095238" cy="392266"/>
          </a:xfrm>
          <a:prstGeom prst="straightConnector1">
            <a:avLst/>
          </a:prstGeom>
          <a:ln w="12700">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19" name="四角形: 角を丸くする 18">
            <a:extLst>
              <a:ext uri="{FF2B5EF4-FFF2-40B4-BE49-F238E27FC236}">
                <a16:creationId xmlns:a16="http://schemas.microsoft.com/office/drawing/2014/main" id="{259C57F8-651C-4A17-907B-DDFE9C26B705}"/>
              </a:ext>
            </a:extLst>
          </p:cNvPr>
          <p:cNvSpPr/>
          <p:nvPr/>
        </p:nvSpPr>
        <p:spPr>
          <a:xfrm>
            <a:off x="4268924" y="4878882"/>
            <a:ext cx="1440160" cy="800046"/>
          </a:xfrm>
          <a:prstGeom prst="roundRect">
            <a:avLst/>
          </a:prstGeom>
          <a:solidFill>
            <a:srgbClr val="ECE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rgbClr val="604A7B"/>
                </a:solidFill>
                <a:latin typeface="メイリオ" panose="020B0604030504040204" pitchFamily="50" charset="-128"/>
                <a:ea typeface="メイリオ" panose="020B0604030504040204" pitchFamily="50" charset="-128"/>
              </a:rPr>
              <a:t>荷捌・積替</a:t>
            </a:r>
            <a:endParaRPr kumimoji="1" lang="en-US" altLang="ja-JP" sz="1100" b="1" dirty="0">
              <a:solidFill>
                <a:srgbClr val="604A7B"/>
              </a:solidFill>
              <a:latin typeface="メイリオ" panose="020B0604030504040204" pitchFamily="50" charset="-128"/>
              <a:ea typeface="メイリオ" panose="020B0604030504040204" pitchFamily="50" charset="-128"/>
            </a:endParaRPr>
          </a:p>
          <a:p>
            <a:pPr algn="ctr"/>
            <a:r>
              <a:rPr lang="ja-JP" altLang="en-US" sz="1100" b="1" dirty="0">
                <a:solidFill>
                  <a:srgbClr val="604A7B"/>
                </a:solidFill>
                <a:latin typeface="メイリオ" panose="020B0604030504040204" pitchFamily="50" charset="-128"/>
                <a:ea typeface="メイリオ" panose="020B0604030504040204" pitchFamily="50" charset="-128"/>
              </a:rPr>
              <a:t>（物流強化）</a:t>
            </a:r>
            <a:endParaRPr kumimoji="1" lang="en-US" altLang="ja-JP" sz="1100" b="1" dirty="0">
              <a:solidFill>
                <a:srgbClr val="604A7B"/>
              </a:solidFill>
              <a:latin typeface="メイリオ" panose="020B0604030504040204" pitchFamily="50" charset="-128"/>
              <a:ea typeface="メイリオ" panose="020B0604030504040204" pitchFamily="50" charset="-128"/>
            </a:endParaRPr>
          </a:p>
        </p:txBody>
      </p:sp>
      <p:cxnSp>
        <p:nvCxnSpPr>
          <p:cNvPr id="21" name="直線矢印コネクタ 20">
            <a:extLst>
              <a:ext uri="{FF2B5EF4-FFF2-40B4-BE49-F238E27FC236}">
                <a16:creationId xmlns:a16="http://schemas.microsoft.com/office/drawing/2014/main" id="{C93B3E9D-B1D2-441B-A8E5-95D9FCD164D7}"/>
              </a:ext>
            </a:extLst>
          </p:cNvPr>
          <p:cNvCxnSpPr>
            <a:cxnSpLocks/>
          </p:cNvCxnSpPr>
          <p:nvPr/>
        </p:nvCxnSpPr>
        <p:spPr>
          <a:xfrm flipH="1">
            <a:off x="2947434" y="5566293"/>
            <a:ext cx="1300479" cy="0"/>
          </a:xfrm>
          <a:prstGeom prst="straightConnector1">
            <a:avLst/>
          </a:prstGeom>
          <a:ln w="101600">
            <a:solidFill>
              <a:srgbClr val="604A7B"/>
            </a:solidFill>
            <a:tailEnd type="triangle"/>
          </a:ln>
        </p:spPr>
        <p:style>
          <a:lnRef idx="1">
            <a:schemeClr val="accent1"/>
          </a:lnRef>
          <a:fillRef idx="0">
            <a:schemeClr val="accent1"/>
          </a:fillRef>
          <a:effectRef idx="0">
            <a:schemeClr val="accent1"/>
          </a:effectRef>
          <a:fontRef idx="minor">
            <a:schemeClr val="tx1"/>
          </a:fontRef>
        </p:style>
      </p:cxnSp>
      <p:sp>
        <p:nvSpPr>
          <p:cNvPr id="22" name="四角形: 角を丸くする 21">
            <a:extLst>
              <a:ext uri="{FF2B5EF4-FFF2-40B4-BE49-F238E27FC236}">
                <a16:creationId xmlns:a16="http://schemas.microsoft.com/office/drawing/2014/main" id="{F1AA731B-9207-4660-BBA8-57BE5F715428}"/>
              </a:ext>
            </a:extLst>
          </p:cNvPr>
          <p:cNvSpPr/>
          <p:nvPr/>
        </p:nvSpPr>
        <p:spPr>
          <a:xfrm>
            <a:off x="4268924" y="5661721"/>
            <a:ext cx="1440160" cy="800046"/>
          </a:xfrm>
          <a:prstGeom prst="roundRect">
            <a:avLst/>
          </a:prstGeom>
          <a:solidFill>
            <a:srgbClr val="ECE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rgbClr val="604A7B"/>
                </a:solidFill>
                <a:latin typeface="メイリオ" panose="020B0604030504040204" pitchFamily="50" charset="-128"/>
                <a:ea typeface="メイリオ" panose="020B0604030504040204" pitchFamily="50" charset="-128"/>
              </a:rPr>
              <a:t>付加価値</a:t>
            </a:r>
            <a:endParaRPr lang="en-US" altLang="ja-JP" sz="1100" b="1" dirty="0">
              <a:solidFill>
                <a:srgbClr val="604A7B"/>
              </a:solidFill>
              <a:latin typeface="メイリオ" panose="020B0604030504040204" pitchFamily="50" charset="-128"/>
              <a:ea typeface="メイリオ" panose="020B0604030504040204" pitchFamily="50" charset="-128"/>
            </a:endParaRPr>
          </a:p>
          <a:p>
            <a:pPr algn="ctr"/>
            <a:r>
              <a:rPr kumimoji="1" lang="ja-JP" altLang="en-US" sz="1100" b="1" dirty="0">
                <a:solidFill>
                  <a:srgbClr val="604A7B"/>
                </a:solidFill>
                <a:latin typeface="メイリオ" panose="020B0604030504040204" pitchFamily="50" charset="-128"/>
                <a:ea typeface="メイリオ" panose="020B0604030504040204" pitchFamily="50" charset="-128"/>
              </a:rPr>
              <a:t>（加工強化）</a:t>
            </a:r>
            <a:endParaRPr kumimoji="1" lang="en-US" altLang="ja-JP" sz="1100" b="1" dirty="0">
              <a:solidFill>
                <a:srgbClr val="604A7B"/>
              </a:solidFill>
              <a:latin typeface="メイリオ" panose="020B0604030504040204" pitchFamily="50" charset="-128"/>
              <a:ea typeface="メイリオ" panose="020B0604030504040204" pitchFamily="50" charset="-128"/>
            </a:endParaRPr>
          </a:p>
        </p:txBody>
      </p:sp>
      <p:sp>
        <p:nvSpPr>
          <p:cNvPr id="24" name="楕円 23">
            <a:extLst>
              <a:ext uri="{FF2B5EF4-FFF2-40B4-BE49-F238E27FC236}">
                <a16:creationId xmlns:a16="http://schemas.microsoft.com/office/drawing/2014/main" id="{87DCEE28-B878-40EF-A6F2-7FB07B6B7970}"/>
              </a:ext>
            </a:extLst>
          </p:cNvPr>
          <p:cNvSpPr/>
          <p:nvPr/>
        </p:nvSpPr>
        <p:spPr>
          <a:xfrm>
            <a:off x="883739" y="4767871"/>
            <a:ext cx="1724655" cy="1676596"/>
          </a:xfrm>
          <a:prstGeom prst="ellipse">
            <a:avLst/>
          </a:prstGeom>
          <a:solidFill>
            <a:srgbClr val="ECE0EC"/>
          </a:solidFill>
          <a:ln>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量販店等</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rPr>
              <a:t>（大口需要）</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cxnSp>
        <p:nvCxnSpPr>
          <p:cNvPr id="25" name="直線矢印コネクタ 24">
            <a:extLst>
              <a:ext uri="{FF2B5EF4-FFF2-40B4-BE49-F238E27FC236}">
                <a16:creationId xmlns:a16="http://schemas.microsoft.com/office/drawing/2014/main" id="{F107E6F0-FDAA-46C9-B6FF-951F920AABCA}"/>
              </a:ext>
            </a:extLst>
          </p:cNvPr>
          <p:cNvCxnSpPr>
            <a:cxnSpLocks/>
          </p:cNvCxnSpPr>
          <p:nvPr/>
        </p:nvCxnSpPr>
        <p:spPr>
          <a:xfrm>
            <a:off x="5846259" y="5566293"/>
            <a:ext cx="1360120" cy="0"/>
          </a:xfrm>
          <a:prstGeom prst="straightConnector1">
            <a:avLst/>
          </a:prstGeom>
          <a:ln w="101600">
            <a:solidFill>
              <a:srgbClr val="604A7B"/>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5BD1EE50-3238-4299-B1AB-23F0C84CE9C5}"/>
              </a:ext>
            </a:extLst>
          </p:cNvPr>
          <p:cNvCxnSpPr>
            <a:cxnSpLocks/>
          </p:cNvCxnSpPr>
          <p:nvPr/>
        </p:nvCxnSpPr>
        <p:spPr>
          <a:xfrm flipH="1">
            <a:off x="3029046" y="5980085"/>
            <a:ext cx="1152656" cy="7004"/>
          </a:xfrm>
          <a:prstGeom prst="straightConnector1">
            <a:avLst/>
          </a:prstGeom>
          <a:ln w="28575">
            <a:solidFill>
              <a:srgbClr val="604A7B"/>
            </a:solidFill>
            <a:tailEnd type="triangle"/>
          </a:ln>
        </p:spPr>
        <p:style>
          <a:lnRef idx="1">
            <a:schemeClr val="accent1"/>
          </a:lnRef>
          <a:fillRef idx="0">
            <a:schemeClr val="accent1"/>
          </a:fillRef>
          <a:effectRef idx="0">
            <a:schemeClr val="accent1"/>
          </a:effectRef>
          <a:fontRef idx="minor">
            <a:schemeClr val="tx1"/>
          </a:fontRef>
        </p:style>
      </p:cxnSp>
      <p:sp>
        <p:nvSpPr>
          <p:cNvPr id="27" name="楕円 26">
            <a:extLst>
              <a:ext uri="{FF2B5EF4-FFF2-40B4-BE49-F238E27FC236}">
                <a16:creationId xmlns:a16="http://schemas.microsoft.com/office/drawing/2014/main" id="{4B2E54DF-1C5C-43A1-AEFF-20269FF94CF8}"/>
              </a:ext>
            </a:extLst>
          </p:cNvPr>
          <p:cNvSpPr/>
          <p:nvPr/>
        </p:nvSpPr>
        <p:spPr>
          <a:xfrm>
            <a:off x="6705009" y="5882280"/>
            <a:ext cx="720000" cy="720000"/>
          </a:xfrm>
          <a:prstGeom prst="ellipse">
            <a:avLst/>
          </a:prstGeom>
          <a:solidFill>
            <a:srgbClr val="ECE0EC"/>
          </a:solidFill>
          <a:ln>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輸出</a:t>
            </a:r>
          </a:p>
        </p:txBody>
      </p:sp>
      <p:cxnSp>
        <p:nvCxnSpPr>
          <p:cNvPr id="28" name="直線矢印コネクタ 27">
            <a:extLst>
              <a:ext uri="{FF2B5EF4-FFF2-40B4-BE49-F238E27FC236}">
                <a16:creationId xmlns:a16="http://schemas.microsoft.com/office/drawing/2014/main" id="{AF0218F3-690C-4636-83CF-7EBCD7CF939D}"/>
              </a:ext>
            </a:extLst>
          </p:cNvPr>
          <p:cNvCxnSpPr>
            <a:cxnSpLocks/>
          </p:cNvCxnSpPr>
          <p:nvPr/>
        </p:nvCxnSpPr>
        <p:spPr>
          <a:xfrm>
            <a:off x="5846259" y="5841555"/>
            <a:ext cx="778157" cy="220189"/>
          </a:xfrm>
          <a:prstGeom prst="straightConnector1">
            <a:avLst/>
          </a:prstGeom>
          <a:ln w="25400">
            <a:solidFill>
              <a:srgbClr val="604A7B"/>
            </a:solidFill>
            <a:tailEnd type="triangle"/>
          </a:ln>
        </p:spPr>
        <p:style>
          <a:lnRef idx="1">
            <a:schemeClr val="accent1"/>
          </a:lnRef>
          <a:fillRef idx="0">
            <a:schemeClr val="accent1"/>
          </a:fillRef>
          <a:effectRef idx="0">
            <a:schemeClr val="accent1"/>
          </a:effectRef>
          <a:fontRef idx="minor">
            <a:schemeClr val="tx1"/>
          </a:fontRef>
        </p:style>
      </p:cxnSp>
      <p:sp>
        <p:nvSpPr>
          <p:cNvPr id="29" name="楕円 28">
            <a:extLst>
              <a:ext uri="{FF2B5EF4-FFF2-40B4-BE49-F238E27FC236}">
                <a16:creationId xmlns:a16="http://schemas.microsoft.com/office/drawing/2014/main" id="{3EF2DAE5-5E6F-48B8-B322-C360E5C1BD74}"/>
              </a:ext>
            </a:extLst>
          </p:cNvPr>
          <p:cNvSpPr/>
          <p:nvPr/>
        </p:nvSpPr>
        <p:spPr>
          <a:xfrm>
            <a:off x="6399734" y="2060848"/>
            <a:ext cx="720000" cy="720000"/>
          </a:xfrm>
          <a:prstGeom prst="ellips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メイリオ" panose="020B0604030504040204" pitchFamily="50" charset="-128"/>
                <a:ea typeface="メイリオ" panose="020B0604030504040204" pitchFamily="50" charset="-128"/>
              </a:rPr>
              <a:t>近隣市場</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cxnSp>
        <p:nvCxnSpPr>
          <p:cNvPr id="30" name="直線矢印コネクタ 29">
            <a:extLst>
              <a:ext uri="{FF2B5EF4-FFF2-40B4-BE49-F238E27FC236}">
                <a16:creationId xmlns:a16="http://schemas.microsoft.com/office/drawing/2014/main" id="{4713FC0B-11DF-431C-8DA3-45382D67997A}"/>
              </a:ext>
            </a:extLst>
          </p:cNvPr>
          <p:cNvCxnSpPr>
            <a:cxnSpLocks/>
          </p:cNvCxnSpPr>
          <p:nvPr/>
        </p:nvCxnSpPr>
        <p:spPr>
          <a:xfrm flipV="1">
            <a:off x="5774596" y="2447415"/>
            <a:ext cx="554157" cy="290319"/>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楕円 30">
            <a:extLst>
              <a:ext uri="{FF2B5EF4-FFF2-40B4-BE49-F238E27FC236}">
                <a16:creationId xmlns:a16="http://schemas.microsoft.com/office/drawing/2014/main" id="{5A3CC009-63BA-423F-91CC-72C605DC493F}"/>
              </a:ext>
            </a:extLst>
          </p:cNvPr>
          <p:cNvSpPr/>
          <p:nvPr/>
        </p:nvSpPr>
        <p:spPr>
          <a:xfrm>
            <a:off x="6399167" y="3289087"/>
            <a:ext cx="1123127" cy="957768"/>
          </a:xfrm>
          <a:prstGeom prst="ellipse">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既存</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rPr>
              <a:t>取引先</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cxnSp>
        <p:nvCxnSpPr>
          <p:cNvPr id="32" name="直線矢印コネクタ 31">
            <a:extLst>
              <a:ext uri="{FF2B5EF4-FFF2-40B4-BE49-F238E27FC236}">
                <a16:creationId xmlns:a16="http://schemas.microsoft.com/office/drawing/2014/main" id="{D7397102-B414-4E4F-8ADE-C5A9E9CC156F}"/>
              </a:ext>
            </a:extLst>
          </p:cNvPr>
          <p:cNvCxnSpPr>
            <a:cxnSpLocks/>
          </p:cNvCxnSpPr>
          <p:nvPr/>
        </p:nvCxnSpPr>
        <p:spPr>
          <a:xfrm>
            <a:off x="5769896" y="3264050"/>
            <a:ext cx="558857" cy="21833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 name="直線コネクタ 2"/>
          <p:cNvCxnSpPr>
            <a:cxnSpLocks/>
            <a:stCxn id="10" idx="2"/>
          </p:cNvCxnSpPr>
          <p:nvPr/>
        </p:nvCxnSpPr>
        <p:spPr>
          <a:xfrm>
            <a:off x="4954083" y="4018778"/>
            <a:ext cx="17851" cy="860104"/>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7" name="角丸四角形 46"/>
          <p:cNvSpPr/>
          <p:nvPr/>
        </p:nvSpPr>
        <p:spPr>
          <a:xfrm>
            <a:off x="2986731" y="4321729"/>
            <a:ext cx="4004546" cy="39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メイリオ" panose="020B0604030504040204" pitchFamily="50" charset="-128"/>
                <a:ea typeface="メイリオ" panose="020B0604030504040204" pitchFamily="50" charset="-128"/>
              </a:rPr>
              <a:t>広域中継拠点（ハブ市場）機能の範囲</a:t>
            </a:r>
          </a:p>
        </p:txBody>
      </p:sp>
      <p:sp>
        <p:nvSpPr>
          <p:cNvPr id="33" name="正方形/長方形 32">
            <a:extLst>
              <a:ext uri="{FF2B5EF4-FFF2-40B4-BE49-F238E27FC236}">
                <a16:creationId xmlns:a16="http://schemas.microsoft.com/office/drawing/2014/main" id="{33363DAA-2441-4ACE-8870-1532317B4CA4}"/>
              </a:ext>
            </a:extLst>
          </p:cNvPr>
          <p:cNvSpPr/>
          <p:nvPr/>
        </p:nvSpPr>
        <p:spPr>
          <a:xfrm>
            <a:off x="272480" y="880008"/>
            <a:ext cx="9289032" cy="1092607"/>
          </a:xfrm>
          <a:prstGeom prst="rect">
            <a:avLst/>
          </a:prstGeom>
          <a:ln w="15875">
            <a:solidFill>
              <a:schemeClr val="accent1"/>
            </a:solidFill>
            <a:prstDash val="sysDash"/>
          </a:ln>
        </p:spPr>
        <p:txBody>
          <a:bodyPr wrap="square">
            <a:spAutoFit/>
          </a:bodyPr>
          <a:lstStyle/>
          <a:p>
            <a:pPr marL="92075">
              <a:spcAft>
                <a:spcPts val="600"/>
              </a:spcAft>
            </a:pP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marL="92075">
              <a:spcAft>
                <a:spcPts val="600"/>
              </a:spcAft>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広域中継拠点</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市場化（ハブ市場化）と導入機能</a:t>
            </a: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大量・多品目の集荷、荷捌き、情報通信技術等を活用した物流機能の強化を目指す。</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特に、「荷捌・積替（物流）」機能の強化により量販店等の大口需要や輸出に十分な対応が可能となる施設の整備を検討する。</a:t>
            </a:r>
            <a:endParaRPr lang="en-US" altLang="ja-JP" sz="1200" dirty="0">
              <a:latin typeface="メイリオ" panose="020B0604030504040204" pitchFamily="50" charset="-128"/>
              <a:ea typeface="メイリオ" panose="020B0604030504040204" pitchFamily="50" charset="-128"/>
            </a:endParaRPr>
          </a:p>
        </p:txBody>
      </p:sp>
      <p:sp>
        <p:nvSpPr>
          <p:cNvPr id="34" name="角丸四角形 1">
            <a:extLst>
              <a:ext uri="{FF2B5EF4-FFF2-40B4-BE49-F238E27FC236}">
                <a16:creationId xmlns:a16="http://schemas.microsoft.com/office/drawing/2014/main" id="{9F176191-BF10-4F0A-A362-917119CBB0FC}"/>
              </a:ext>
            </a:extLst>
          </p:cNvPr>
          <p:cNvSpPr/>
          <p:nvPr/>
        </p:nvSpPr>
        <p:spPr>
          <a:xfrm>
            <a:off x="416496" y="698122"/>
            <a:ext cx="1620000" cy="363773"/>
          </a:xfrm>
          <a:prstGeom prst="roundRect">
            <a:avLst/>
          </a:prstGeom>
          <a:solidFill>
            <a:schemeClr val="accent5">
              <a:lumMod val="40000"/>
              <a:lumOff val="60000"/>
            </a:schemeClr>
          </a:solidFill>
          <a:ln w="2222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b"/>
          <a:lstStyle/>
          <a:p>
            <a:pPr algn="ctr"/>
            <a:r>
              <a:rPr kumimoji="1" lang="ja-JP" altLang="en-US" sz="1400" b="1" dirty="0">
                <a:latin typeface="メイリオ" panose="020B0604030504040204" pitchFamily="50" charset="-128"/>
                <a:ea typeface="メイリオ" panose="020B0604030504040204" pitchFamily="50" charset="-128"/>
              </a:rPr>
              <a:t>ハブ機能の新設</a:t>
            </a:r>
          </a:p>
        </p:txBody>
      </p:sp>
    </p:spTree>
    <p:extLst>
      <p:ext uri="{BB962C8B-B14F-4D97-AF65-F5344CB8AC3E}">
        <p14:creationId xmlns:p14="http://schemas.microsoft.com/office/powerpoint/2010/main" val="151830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9" name="スライド番号プレースホルダー 5">
            <a:extLst>
              <a:ext uri="{FF2B5EF4-FFF2-40B4-BE49-F238E27FC236}">
                <a16:creationId xmlns:a16="http://schemas.microsoft.com/office/drawing/2014/main" id="{44F5B119-C0F1-44CC-8AE6-FE261704FE39}"/>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4</a:t>
            </a:fld>
            <a:endParaRPr kumimoji="1" lang="ja-JP" altLang="en-US" sz="1600" dirty="0"/>
          </a:p>
        </p:txBody>
      </p:sp>
      <p:sp>
        <p:nvSpPr>
          <p:cNvPr id="13" name="正方形/長方形 12">
            <a:extLst>
              <a:ext uri="{FF2B5EF4-FFF2-40B4-BE49-F238E27FC236}">
                <a16:creationId xmlns:a16="http://schemas.microsoft.com/office/drawing/2014/main" id="{E1E0E57D-22F9-4F45-A512-AAF5472DDDD3}"/>
              </a:ext>
            </a:extLst>
          </p:cNvPr>
          <p:cNvSpPr/>
          <p:nvPr/>
        </p:nvSpPr>
        <p:spPr>
          <a:xfrm>
            <a:off x="272480" y="880008"/>
            <a:ext cx="9289030" cy="1938992"/>
          </a:xfrm>
          <a:prstGeom prst="rect">
            <a:avLst/>
          </a:prstGeom>
          <a:ln w="15875">
            <a:solidFill>
              <a:schemeClr val="accent1"/>
            </a:solidFill>
            <a:prstDash val="sysDash"/>
          </a:ln>
        </p:spPr>
        <p:txBody>
          <a:bodyPr wrap="square">
            <a:spAutoFit/>
          </a:bodyPr>
          <a:lstStyle/>
          <a:p>
            <a:pPr marL="92075">
              <a:spcAft>
                <a:spcPts val="600"/>
              </a:spcAft>
            </a:pP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marL="92075">
              <a:spcAft>
                <a:spcPts val="600"/>
              </a:spcAft>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■流通実態や取引形態等の変化を踏まえた適正規模の確保</a:t>
            </a: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取扱数量の将来予測や現在の流通実態、取引形態を踏まえ、卸売場や仲卸売場の必要面積を見極めるとともに、不足する荷捌場や低（定）温保管施設・加工施設等の必要面積を検討する。</a:t>
            </a:r>
            <a:endParaRPr lang="en-US" altLang="ja-JP" sz="1200" dirty="0">
              <a:latin typeface="メイリオ" panose="020B0604030504040204" pitchFamily="50" charset="-128"/>
              <a:ea typeface="メイリオ" panose="020B0604030504040204" pitchFamily="50" charset="-128"/>
            </a:endParaRPr>
          </a:p>
          <a:p>
            <a:pPr marL="92075">
              <a:spcAft>
                <a:spcPts val="600"/>
              </a:spcAft>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■ハブ市場化に必要な大量・多品種の集荷・荷捌き機能の強化</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広域中継拠点市場化（ハブ市場化）の実現に向け、</a:t>
            </a:r>
            <a:r>
              <a:rPr lang="en-US" altLang="ja-JP" sz="1200" dirty="0">
                <a:latin typeface="メイリオ" panose="020B0604030504040204" pitchFamily="50" charset="-128"/>
                <a:ea typeface="メイリオ" panose="020B0604030504040204" pitchFamily="50" charset="-128"/>
              </a:rPr>
              <a:t>ICT</a:t>
            </a:r>
            <a:r>
              <a:rPr lang="ja-JP" altLang="en-US" sz="1200" dirty="0">
                <a:latin typeface="メイリオ" panose="020B0604030504040204" pitchFamily="50" charset="-128"/>
                <a:ea typeface="メイリオ" panose="020B0604030504040204" pitchFamily="50" charset="-128"/>
              </a:rPr>
              <a:t>等を活用しながら「荷捌・積替・転配送」といった物流機能を強化し、近郊市場や量販店等の大口需要に加え、輸出にも対応可能なトラックバースやドッグシェルター等の転配送施設の必要面積を確保する。</a:t>
            </a:r>
            <a:endParaRPr lang="en-US" altLang="ja-JP" sz="1200" dirty="0">
              <a:latin typeface="メイリオ" panose="020B0604030504040204" pitchFamily="50" charset="-128"/>
              <a:ea typeface="メイリオ" panose="020B0604030504040204" pitchFamily="50" charset="-128"/>
            </a:endParaRPr>
          </a:p>
        </p:txBody>
      </p:sp>
      <p:sp>
        <p:nvSpPr>
          <p:cNvPr id="2" name="角丸四角形 1"/>
          <p:cNvSpPr/>
          <p:nvPr/>
        </p:nvSpPr>
        <p:spPr>
          <a:xfrm>
            <a:off x="416496" y="698122"/>
            <a:ext cx="1368152" cy="363773"/>
          </a:xfrm>
          <a:prstGeom prst="roundRect">
            <a:avLst/>
          </a:prstGeom>
          <a:solidFill>
            <a:schemeClr val="accent5">
              <a:lumMod val="40000"/>
              <a:lumOff val="60000"/>
            </a:schemeClr>
          </a:solidFill>
          <a:ln w="2222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ja-JP" altLang="en-US" sz="1400" b="1" dirty="0">
                <a:latin typeface="メイリオ" panose="020B0604030504040204" pitchFamily="50" charset="-128"/>
                <a:ea typeface="メイリオ" panose="020B0604030504040204" pitchFamily="50" charset="-128"/>
              </a:rPr>
              <a:t>検討内容</a:t>
            </a:r>
            <a:endParaRPr kumimoji="1" lang="ja-JP" altLang="en-US" sz="1400" b="1"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102211" y="3908393"/>
            <a:ext cx="2239185" cy="307777"/>
          </a:xfrm>
          <a:prstGeom prst="rect">
            <a:avLst/>
          </a:prstGeom>
          <a:noFill/>
        </p:spPr>
        <p:txBody>
          <a:bodyPr wrap="square" rtlCol="0">
            <a:spAutoFit/>
          </a:bodyPr>
          <a:lstStyle/>
          <a:p>
            <a:r>
              <a:rPr lang="ja-JP" altLang="en-US" sz="1400" b="1" dirty="0">
                <a:latin typeface="メイリオ" panose="020B0604030504040204" pitchFamily="50" charset="-128"/>
                <a:ea typeface="メイリオ" panose="020B0604030504040204" pitchFamily="50" charset="-128"/>
              </a:rPr>
              <a:t>　■</a:t>
            </a:r>
            <a:r>
              <a:rPr kumimoji="1" lang="ja-JP" altLang="en-US" sz="1400" b="1" dirty="0">
                <a:latin typeface="メイリオ" panose="020B0604030504040204" pitchFamily="50" charset="-128"/>
                <a:ea typeface="メイリオ" panose="020B0604030504040204" pitchFamily="50" charset="-128"/>
              </a:rPr>
              <a:t>施設別床面積比較</a:t>
            </a:r>
          </a:p>
        </p:txBody>
      </p:sp>
      <p:sp>
        <p:nvSpPr>
          <p:cNvPr id="11" name="テキスト ボックス 10">
            <a:extLst>
              <a:ext uri="{FF2B5EF4-FFF2-40B4-BE49-F238E27FC236}">
                <a16:creationId xmlns:a16="http://schemas.microsoft.com/office/drawing/2014/main" id="{F111D31A-DCD1-4DF7-A4C2-36FB4673615B}"/>
              </a:ext>
            </a:extLst>
          </p:cNvPr>
          <p:cNvSpPr txBox="1"/>
          <p:nvPr/>
        </p:nvSpPr>
        <p:spPr>
          <a:xfrm>
            <a:off x="272480" y="2884231"/>
            <a:ext cx="9312746" cy="1008000"/>
          </a:xfrm>
          <a:prstGeom prst="rect">
            <a:avLst/>
          </a:prstGeom>
          <a:solidFill>
            <a:schemeClr val="accent5">
              <a:lumMod val="20000"/>
              <a:lumOff val="80000"/>
            </a:schemeClr>
          </a:solidFill>
        </p:spPr>
        <p:txBody>
          <a:bodyPr wrap="square" rtlCol="0">
            <a:spAutoFit/>
          </a:bodyPr>
          <a:lstStyle/>
          <a:p>
            <a:pPr marL="92075">
              <a:spcAft>
                <a:spcPts val="600"/>
              </a:spcAft>
            </a:pPr>
            <a:r>
              <a:rPr lang="ja-JP" altLang="en-US" sz="1400" b="1" dirty="0">
                <a:latin typeface="メイリオ" panose="020B0604030504040204" pitchFamily="50" charset="-128"/>
                <a:ea typeface="メイリオ" panose="020B0604030504040204" pitchFamily="50" charset="-128"/>
              </a:rPr>
              <a:t>■施設規模</a:t>
            </a:r>
            <a:endParaRPr lang="en-US" altLang="ja-JP" sz="1400" b="1" dirty="0">
              <a:latin typeface="メイリオ" panose="020B0604030504040204" pitchFamily="50" charset="-128"/>
              <a:ea typeface="メイリオ" panose="020B0604030504040204" pitchFamily="50" charset="-128"/>
            </a:endParaRPr>
          </a:p>
          <a:p>
            <a:pPr marL="92075"/>
            <a:r>
              <a:rPr lang="ja-JP" altLang="en-US" sz="1400" dirty="0">
                <a:latin typeface="メイリオ" panose="020B0604030504040204" pitchFamily="50" charset="-128"/>
                <a:ea typeface="メイリオ" panose="020B0604030504040204" pitchFamily="50" charset="-128"/>
              </a:rPr>
              <a:t>　主要施設に事務所等の関連施設及び駐車場を加えた</a:t>
            </a:r>
            <a:r>
              <a:rPr lang="ja-JP" altLang="en-US" sz="1400" b="1" dirty="0">
                <a:solidFill>
                  <a:srgbClr val="FF0000"/>
                </a:solidFill>
                <a:latin typeface="メイリオ" panose="020B0604030504040204" pitchFamily="50" charset="-128"/>
                <a:ea typeface="メイリオ" panose="020B0604030504040204" pitchFamily="50" charset="-128"/>
              </a:rPr>
              <a:t>現状規模約</a:t>
            </a:r>
            <a:r>
              <a:rPr lang="en-US" altLang="ja-JP" sz="1400" b="1" dirty="0">
                <a:solidFill>
                  <a:srgbClr val="FF0000"/>
                </a:solidFill>
                <a:latin typeface="メイリオ" panose="020B0604030504040204" pitchFamily="50" charset="-128"/>
                <a:ea typeface="メイリオ" panose="020B0604030504040204" pitchFamily="50" charset="-128"/>
              </a:rPr>
              <a:t>18.3</a:t>
            </a:r>
            <a:r>
              <a:rPr lang="ja-JP" altLang="en-US" sz="1400" b="1" dirty="0">
                <a:solidFill>
                  <a:srgbClr val="FF0000"/>
                </a:solidFill>
                <a:latin typeface="メイリオ" panose="020B0604030504040204" pitchFamily="50" charset="-128"/>
                <a:ea typeface="メイリオ" panose="020B0604030504040204" pitchFamily="50" charset="-128"/>
              </a:rPr>
              <a:t>万㎡から、利用実態に即した約</a:t>
            </a:r>
            <a:r>
              <a:rPr lang="en-US" altLang="ja-JP" sz="1400" b="1" dirty="0">
                <a:solidFill>
                  <a:srgbClr val="FF0000"/>
                </a:solidFill>
                <a:latin typeface="メイリオ" panose="020B0604030504040204" pitchFamily="50" charset="-128"/>
                <a:ea typeface="メイリオ" panose="020B0604030504040204" pitchFamily="50" charset="-128"/>
              </a:rPr>
              <a:t>16.8</a:t>
            </a:r>
            <a:r>
              <a:rPr lang="ja-JP" altLang="en-US" sz="1400" b="1" dirty="0">
                <a:solidFill>
                  <a:srgbClr val="FF0000"/>
                </a:solidFill>
                <a:latin typeface="メイリオ" panose="020B0604030504040204" pitchFamily="50" charset="-128"/>
                <a:ea typeface="メイリオ" panose="020B0604030504040204" pitchFamily="50" charset="-128"/>
              </a:rPr>
              <a:t>万㎡を　　</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92075"/>
            <a:r>
              <a:rPr lang="ja-JP" altLang="en-US" sz="1400" b="1" dirty="0">
                <a:solidFill>
                  <a:srgbClr val="FF0000"/>
                </a:solidFill>
                <a:latin typeface="メイリオ" panose="020B0604030504040204" pitchFamily="50" charset="-128"/>
                <a:ea typeface="メイリオ" panose="020B0604030504040204" pitchFamily="50" charset="-128"/>
              </a:rPr>
              <a:t>　計画床面積</a:t>
            </a:r>
            <a:r>
              <a:rPr lang="ja-JP" altLang="en-US" sz="1400" dirty="0">
                <a:latin typeface="メイリオ" panose="020B0604030504040204" pitchFamily="50" charset="-128"/>
                <a:ea typeface="メイリオ" panose="020B0604030504040204" pitchFamily="50" charset="-128"/>
              </a:rPr>
              <a:t>とし、これにハブ機能施設約</a:t>
            </a:r>
            <a:r>
              <a:rPr lang="en-US" altLang="ja-JP" sz="1400" dirty="0">
                <a:latin typeface="メイリオ" panose="020B0604030504040204" pitchFamily="50" charset="-128"/>
                <a:ea typeface="メイリオ" panose="020B0604030504040204" pitchFamily="50" charset="-128"/>
              </a:rPr>
              <a:t>1.2</a:t>
            </a:r>
            <a:r>
              <a:rPr lang="ja-JP" altLang="en-US" sz="1400" dirty="0">
                <a:latin typeface="メイリオ" panose="020B0604030504040204" pitchFamily="50" charset="-128"/>
                <a:ea typeface="メイリオ" panose="020B0604030504040204" pitchFamily="50" charset="-128"/>
              </a:rPr>
              <a:t>万㎡、車路・ランプウェイ約</a:t>
            </a:r>
            <a:r>
              <a:rPr lang="en-US" altLang="ja-JP" sz="1400" dirty="0">
                <a:latin typeface="メイリオ" panose="020B0604030504040204" pitchFamily="50" charset="-128"/>
                <a:ea typeface="メイリオ" panose="020B0604030504040204" pitchFamily="50" charset="-128"/>
              </a:rPr>
              <a:t>5.6</a:t>
            </a:r>
            <a:r>
              <a:rPr lang="ja-JP" altLang="en-US" sz="1400" dirty="0">
                <a:latin typeface="メイリオ" panose="020B0604030504040204" pitchFamily="50" charset="-128"/>
                <a:ea typeface="メイリオ" panose="020B0604030504040204" pitchFamily="50" charset="-128"/>
              </a:rPr>
              <a:t>万㎡を加えた約</a:t>
            </a:r>
            <a:r>
              <a:rPr lang="en-US" altLang="ja-JP" sz="1400" dirty="0">
                <a:latin typeface="メイリオ" panose="020B0604030504040204" pitchFamily="50" charset="-128"/>
                <a:ea typeface="メイリオ" panose="020B0604030504040204" pitchFamily="50" charset="-128"/>
              </a:rPr>
              <a:t>23.6</a:t>
            </a:r>
            <a:r>
              <a:rPr lang="ja-JP" altLang="en-US" sz="1400" dirty="0">
                <a:latin typeface="メイリオ" panose="020B0604030504040204" pitchFamily="50" charset="-128"/>
                <a:ea typeface="メイリオ" panose="020B0604030504040204" pitchFamily="50" charset="-128"/>
              </a:rPr>
              <a:t>万㎡をベース　　</a:t>
            </a:r>
            <a:r>
              <a:rPr lang="ja-JP" altLang="en-US" sz="1400" b="1" dirty="0">
                <a:solidFill>
                  <a:srgbClr val="FF0000"/>
                </a:solidFill>
                <a:latin typeface="メイリオ" panose="020B0604030504040204" pitchFamily="50" charset="-128"/>
                <a:ea typeface="メイリオ" panose="020B0604030504040204" pitchFamily="50" charset="-128"/>
              </a:rPr>
              <a:t>　</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92075"/>
            <a:r>
              <a:rPr lang="ja-JP" altLang="en-US" sz="1400" b="1" dirty="0">
                <a:solidFill>
                  <a:srgbClr val="FF0000"/>
                </a:solidFill>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に今後適正規模を精査する。</a:t>
            </a:r>
            <a:endParaRPr lang="en-US" altLang="ja-JP" sz="1400" dirty="0">
              <a:latin typeface="メイリオ" panose="020B0604030504040204" pitchFamily="50" charset="-128"/>
              <a:ea typeface="メイリオ"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471658395"/>
              </p:ext>
            </p:extLst>
          </p:nvPr>
        </p:nvGraphicFramePr>
        <p:xfrm>
          <a:off x="416495" y="4200163"/>
          <a:ext cx="9145015" cy="2517335"/>
        </p:xfrm>
        <a:graphic>
          <a:graphicData uri="http://schemas.openxmlformats.org/drawingml/2006/table">
            <a:tbl>
              <a:tblPr/>
              <a:tblGrid>
                <a:gridCol w="1606166">
                  <a:extLst>
                    <a:ext uri="{9D8B030D-6E8A-4147-A177-3AD203B41FA5}">
                      <a16:colId xmlns:a16="http://schemas.microsoft.com/office/drawing/2014/main" val="3985074726"/>
                    </a:ext>
                  </a:extLst>
                </a:gridCol>
                <a:gridCol w="1099717">
                  <a:extLst>
                    <a:ext uri="{9D8B030D-6E8A-4147-A177-3AD203B41FA5}">
                      <a16:colId xmlns:a16="http://schemas.microsoft.com/office/drawing/2014/main" val="2824373373"/>
                    </a:ext>
                  </a:extLst>
                </a:gridCol>
                <a:gridCol w="1099717">
                  <a:extLst>
                    <a:ext uri="{9D8B030D-6E8A-4147-A177-3AD203B41FA5}">
                      <a16:colId xmlns:a16="http://schemas.microsoft.com/office/drawing/2014/main" val="536557441"/>
                    </a:ext>
                  </a:extLst>
                </a:gridCol>
                <a:gridCol w="1099717">
                  <a:extLst>
                    <a:ext uri="{9D8B030D-6E8A-4147-A177-3AD203B41FA5}">
                      <a16:colId xmlns:a16="http://schemas.microsoft.com/office/drawing/2014/main" val="3707138142"/>
                    </a:ext>
                  </a:extLst>
                </a:gridCol>
                <a:gridCol w="1099717">
                  <a:extLst>
                    <a:ext uri="{9D8B030D-6E8A-4147-A177-3AD203B41FA5}">
                      <a16:colId xmlns:a16="http://schemas.microsoft.com/office/drawing/2014/main" val="2113310472"/>
                    </a:ext>
                  </a:extLst>
                </a:gridCol>
                <a:gridCol w="1099717">
                  <a:extLst>
                    <a:ext uri="{9D8B030D-6E8A-4147-A177-3AD203B41FA5}">
                      <a16:colId xmlns:a16="http://schemas.microsoft.com/office/drawing/2014/main" val="3524249910"/>
                    </a:ext>
                  </a:extLst>
                </a:gridCol>
                <a:gridCol w="1099717">
                  <a:extLst>
                    <a:ext uri="{9D8B030D-6E8A-4147-A177-3AD203B41FA5}">
                      <a16:colId xmlns:a16="http://schemas.microsoft.com/office/drawing/2014/main" val="3823996898"/>
                    </a:ext>
                  </a:extLst>
                </a:gridCol>
                <a:gridCol w="940547">
                  <a:extLst>
                    <a:ext uri="{9D8B030D-6E8A-4147-A177-3AD203B41FA5}">
                      <a16:colId xmlns:a16="http://schemas.microsoft.com/office/drawing/2014/main" val="2638856208"/>
                    </a:ext>
                  </a:extLst>
                </a:gridCol>
              </a:tblGrid>
              <a:tr h="218822">
                <a:tc rowSpan="2">
                  <a:txBody>
                    <a:bodyPr/>
                    <a:lstStyle/>
                    <a:p>
                      <a:pPr algn="ctr" rtl="0" fontAlgn="ctr"/>
                      <a:r>
                        <a:rPr lang="ja-JP" altLang="en-US" sz="1200" b="0" i="0" u="none" strike="noStrike">
                          <a:solidFill>
                            <a:srgbClr val="000000"/>
                          </a:solidFill>
                          <a:effectLst/>
                          <a:latin typeface="メイリオ" panose="020B0604030504040204" pitchFamily="50" charset="-128"/>
                          <a:ea typeface="メイリオ" panose="020B0604030504040204" pitchFamily="50" charset="-128"/>
                        </a:rPr>
                        <a:t>主要施設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gridSpan="3">
                  <a:txBody>
                    <a:bodyPr/>
                    <a:lstStyle/>
                    <a:p>
                      <a:pPr algn="ctr" rtl="0"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現状規模</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rtl="0"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利用実態（計画（案））</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kumimoji="1" lang="ja-JP" altLang="en-US"/>
                    </a:p>
                  </a:txBody>
                  <a:tcPr/>
                </a:tc>
                <a:tc hMerge="1">
                  <a:txBody>
                    <a:bodyPr/>
                    <a:lstStyle/>
                    <a:p>
                      <a:endParaRPr kumimoji="1" lang="ja-JP" altLang="en-US"/>
                    </a:p>
                  </a:txBody>
                  <a:tcPr/>
                </a:tc>
                <a:tc rowSpan="2">
                  <a:txBody>
                    <a:bodyPr/>
                    <a:lstStyle/>
                    <a:p>
                      <a:pPr algn="ctr" rtl="0" fontAlgn="ctr"/>
                      <a:r>
                        <a:rPr lang="ja-JP" altLang="en-US" sz="1100" b="0" i="0" u="none" strike="noStrike">
                          <a:solidFill>
                            <a:srgbClr val="000000"/>
                          </a:solidFill>
                          <a:effectLst/>
                          <a:latin typeface="メイリオ" panose="020B0604030504040204" pitchFamily="50" charset="-128"/>
                          <a:ea typeface="メイリオ" panose="020B0604030504040204" pitchFamily="50" charset="-128"/>
                        </a:rPr>
                        <a:t>増減</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625749673"/>
                  </a:ext>
                </a:extLst>
              </a:tr>
              <a:tr h="227575">
                <a:tc vMerge="1">
                  <a:txBody>
                    <a:bodyPr/>
                    <a:lstStyle/>
                    <a:p>
                      <a:endParaRPr kumimoji="1" lang="ja-JP" altLang="en-US"/>
                    </a:p>
                  </a:txBody>
                  <a:tcPr/>
                </a:tc>
                <a:tc>
                  <a:txBody>
                    <a:bodyPr/>
                    <a:lstStyle/>
                    <a:p>
                      <a:pPr algn="ctr" rtl="0"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青果</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a:txBody>
                    <a:bodyPr/>
                    <a:lstStyle/>
                    <a:p>
                      <a:pPr algn="ctr" rtl="0"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水産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a:txBody>
                    <a:bodyPr/>
                    <a:lstStyle/>
                    <a:p>
                      <a:pPr algn="ctr" rtl="0"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計</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a:txBody>
                    <a:bodyPr/>
                    <a:lstStyle/>
                    <a:p>
                      <a:pPr algn="ctr" rtl="0"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青果</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a:txBody>
                    <a:bodyPr/>
                    <a:lstStyle/>
                    <a:p>
                      <a:pPr algn="ctr" rtl="0"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水産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a:txBody>
                    <a:bodyPr/>
                    <a:lstStyle/>
                    <a:p>
                      <a:pPr algn="ctr" rtl="0" fontAlgn="ctr"/>
                      <a:r>
                        <a:rPr lang="ja-JP" altLang="en-US" sz="1050" b="0" i="0" u="none" strike="noStrike">
                          <a:solidFill>
                            <a:srgbClr val="000000"/>
                          </a:solidFill>
                          <a:effectLst/>
                          <a:latin typeface="メイリオ" panose="020B0604030504040204" pitchFamily="50" charset="-128"/>
                          <a:ea typeface="メイリオ" panose="020B0604030504040204" pitchFamily="50" charset="-128"/>
                        </a:rPr>
                        <a:t>計</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DD7EE"/>
                    </a:solidFill>
                  </a:tcPr>
                </a:tc>
                <a:tc vMerge="1">
                  <a:txBody>
                    <a:bodyPr/>
                    <a:lstStyle/>
                    <a:p>
                      <a:endParaRPr kumimoji="1" lang="ja-JP" altLang="en-US"/>
                    </a:p>
                  </a:txBody>
                  <a:tcPr/>
                </a:tc>
                <a:extLst>
                  <a:ext uri="{0D108BD9-81ED-4DB2-BD59-A6C34878D82A}">
                    <a16:rowId xmlns:a16="http://schemas.microsoft.com/office/drawing/2014/main" val="409525814"/>
                  </a:ext>
                </a:extLst>
              </a:tr>
              <a:tr h="234578">
                <a:tc>
                  <a:txBody>
                    <a:bodyPr/>
                    <a:lstStyle/>
                    <a:p>
                      <a:pPr algn="l" rtl="0" fontAlgn="ctr"/>
                      <a:r>
                        <a:rPr lang="en-US" sz="1000" b="0" i="0" u="none" strike="noStrike" dirty="0">
                          <a:solidFill>
                            <a:srgbClr val="000000"/>
                          </a:solidFill>
                          <a:effectLst/>
                          <a:latin typeface="メイリオ" panose="020B0604030504040204" pitchFamily="50" charset="-128"/>
                          <a:ea typeface="メイリオ" panose="020B0604030504040204" pitchFamily="50" charset="-128"/>
                        </a:rPr>
                        <a:t> A.</a:t>
                      </a: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卸売場</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19,764㎡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15,538㎡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35,302㎡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12,900㎡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10,500㎡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23,400㎡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rtl="0" fontAlgn="ctr"/>
                      <a:r>
                        <a:rPr lang="ja-JP" altLang="en-US" sz="10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1000" b="1" i="0" u="none" strike="noStrike" dirty="0">
                          <a:solidFill>
                            <a:srgbClr val="000000"/>
                          </a:solidFill>
                          <a:effectLst/>
                          <a:latin typeface="メイリオ" panose="020B0604030504040204" pitchFamily="50" charset="-128"/>
                          <a:ea typeface="メイリオ" panose="020B0604030504040204" pitchFamily="50" charset="-128"/>
                        </a:rPr>
                        <a:t>33.7</a:t>
                      </a:r>
                      <a:r>
                        <a:rPr lang="ja-JP" altLang="en-US" sz="1000" b="1" i="0" u="none" strike="noStrike">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extLst>
                  <a:ext uri="{0D108BD9-81ED-4DB2-BD59-A6C34878D82A}">
                    <a16:rowId xmlns:a16="http://schemas.microsoft.com/office/drawing/2014/main" val="3417118066"/>
                  </a:ext>
                </a:extLst>
              </a:tr>
              <a:tr h="234578">
                <a:tc>
                  <a:txBody>
                    <a:bodyPr/>
                    <a:lstStyle/>
                    <a:p>
                      <a:pPr algn="l" rtl="0" fontAlgn="ctr"/>
                      <a:r>
                        <a:rPr lang="en-US" sz="1000" b="0" i="0" u="none" strike="noStrike" dirty="0">
                          <a:solidFill>
                            <a:srgbClr val="000000"/>
                          </a:solidFill>
                          <a:effectLst/>
                          <a:latin typeface="メイリオ" panose="020B0604030504040204" pitchFamily="50" charset="-128"/>
                          <a:ea typeface="メイリオ" panose="020B0604030504040204" pitchFamily="50" charset="-128"/>
                        </a:rPr>
                        <a:t> B.</a:t>
                      </a: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仲卸売場</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10,874㎡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6,926㎡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17,800㎡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7,200㎡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4,800㎡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12,000㎡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rtl="0" fontAlgn="ctr"/>
                      <a:r>
                        <a:rPr lang="ja-JP" altLang="en-US" sz="10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1000" b="1" i="0" u="none" strike="noStrike" dirty="0">
                          <a:solidFill>
                            <a:srgbClr val="000000"/>
                          </a:solidFill>
                          <a:effectLst/>
                          <a:latin typeface="メイリオ" panose="020B0604030504040204" pitchFamily="50" charset="-128"/>
                          <a:ea typeface="メイリオ" panose="020B0604030504040204" pitchFamily="50" charset="-128"/>
                        </a:rPr>
                        <a:t>32.6</a:t>
                      </a:r>
                      <a:r>
                        <a:rPr lang="ja-JP" altLang="en-US" sz="1000" b="1" i="0" u="none" strike="noStrike">
                          <a:solidFill>
                            <a:srgbClr val="000000"/>
                          </a:solidFill>
                          <a:effectLst/>
                          <a:latin typeface="メイリオ" panose="020B0604030504040204" pitchFamily="50" charset="-128"/>
                          <a:ea typeface="メイリオ" panose="020B0604030504040204" pitchFamily="50" charset="-128"/>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extLst>
                  <a:ext uri="{0D108BD9-81ED-4DB2-BD59-A6C34878D82A}">
                    <a16:rowId xmlns:a16="http://schemas.microsoft.com/office/drawing/2014/main" val="190923612"/>
                  </a:ext>
                </a:extLst>
              </a:tr>
              <a:tr h="234578">
                <a:tc>
                  <a:txBody>
                    <a:bodyPr/>
                    <a:lstStyle/>
                    <a:p>
                      <a:pPr algn="l" rtl="0" fontAlgn="ctr"/>
                      <a:r>
                        <a:rPr lang="zh-TW" altLang="en-US" sz="1000" b="0" i="0" u="none" strike="noStrike">
                          <a:solidFill>
                            <a:srgbClr val="000000"/>
                          </a:solidFill>
                          <a:effectLst/>
                          <a:latin typeface="メイリオ" panose="020B0604030504040204" pitchFamily="50" charset="-128"/>
                          <a:ea typeface="メイリオ" panose="020B0604030504040204" pitchFamily="50" charset="-128"/>
                        </a:rPr>
                        <a:t> </a:t>
                      </a:r>
                      <a:r>
                        <a:rPr lang="en-US" altLang="zh-TW" sz="1000" b="0" i="0" u="none" strike="noStrike" dirty="0">
                          <a:solidFill>
                            <a:srgbClr val="000000"/>
                          </a:solidFill>
                          <a:effectLst/>
                          <a:latin typeface="メイリオ" panose="020B0604030504040204" pitchFamily="50" charset="-128"/>
                          <a:ea typeface="メイリオ" panose="020B0604030504040204" pitchFamily="50" charset="-128"/>
                        </a:rPr>
                        <a:t>C.</a:t>
                      </a:r>
                      <a:r>
                        <a:rPr lang="zh-TW" altLang="en-US" sz="1000" b="0" i="0" u="none" strike="noStrike">
                          <a:solidFill>
                            <a:srgbClr val="000000"/>
                          </a:solidFill>
                          <a:effectLst/>
                          <a:latin typeface="メイリオ" panose="020B0604030504040204" pitchFamily="50" charset="-128"/>
                          <a:ea typeface="メイリオ" panose="020B0604030504040204" pitchFamily="50" charset="-128"/>
                        </a:rPr>
                        <a:t>買荷保管積込所</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3,344㎡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2,640㎡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5,984㎡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14,000㎡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8,000㎡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22,000㎡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rtl="0" fontAlgn="ctr"/>
                      <a:r>
                        <a:rPr lang="en-US" altLang="ja-JP" sz="1000" b="1" i="0" u="none" strike="noStrike" dirty="0">
                          <a:solidFill>
                            <a:srgbClr val="000000"/>
                          </a:solidFill>
                          <a:effectLst/>
                          <a:latin typeface="メイリオ" panose="020B0604030504040204" pitchFamily="50" charset="-128"/>
                          <a:ea typeface="メイリオ" panose="020B0604030504040204" pitchFamily="50" charset="-128"/>
                        </a:rPr>
                        <a:t>368%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extLst>
                  <a:ext uri="{0D108BD9-81ED-4DB2-BD59-A6C34878D82A}">
                    <a16:rowId xmlns:a16="http://schemas.microsoft.com/office/drawing/2014/main" val="1289334255"/>
                  </a:ext>
                </a:extLst>
              </a:tr>
              <a:tr h="234578">
                <a:tc>
                  <a:txBody>
                    <a:bodyPr/>
                    <a:lstStyle/>
                    <a:p>
                      <a:pPr algn="l" rtl="0" fontAlgn="ctr"/>
                      <a:r>
                        <a:rPr lang="en-US" sz="1000" b="0" i="0" u="none" strike="noStrike" dirty="0">
                          <a:solidFill>
                            <a:srgbClr val="000000"/>
                          </a:solidFill>
                          <a:effectLst/>
                          <a:latin typeface="メイリオ" panose="020B0604030504040204" pitchFamily="50" charset="-128"/>
                          <a:ea typeface="メイリオ" panose="020B0604030504040204" pitchFamily="50" charset="-128"/>
                        </a:rPr>
                        <a:t> D.</a:t>
                      </a: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低温保管施設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6,046㎡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11,984㎡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18,030㎡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10,200㎡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5,500㎡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15,700㎡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rtl="0" fontAlgn="ctr"/>
                      <a:r>
                        <a:rPr lang="ja-JP" altLang="en-US" sz="10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1000" b="1" i="0" u="none" strike="noStrike" dirty="0">
                          <a:solidFill>
                            <a:srgbClr val="000000"/>
                          </a:solidFill>
                          <a:effectLst/>
                          <a:latin typeface="メイリオ" panose="020B0604030504040204" pitchFamily="50" charset="-128"/>
                          <a:ea typeface="メイリオ" panose="020B0604030504040204" pitchFamily="50" charset="-128"/>
                        </a:rPr>
                        <a:t>12.9%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extLst>
                  <a:ext uri="{0D108BD9-81ED-4DB2-BD59-A6C34878D82A}">
                    <a16:rowId xmlns:a16="http://schemas.microsoft.com/office/drawing/2014/main" val="4082797663"/>
                  </a:ext>
                </a:extLst>
              </a:tr>
              <a:tr h="234578">
                <a:tc>
                  <a:txBody>
                    <a:bodyPr/>
                    <a:lstStyle/>
                    <a:p>
                      <a:pPr algn="l" rtl="0" fontAlgn="ctr"/>
                      <a:r>
                        <a:rPr lang="en-US" sz="1000" b="0" i="0" u="none" strike="noStrike" dirty="0">
                          <a:solidFill>
                            <a:srgbClr val="000000"/>
                          </a:solidFill>
                          <a:effectLst/>
                          <a:latin typeface="メイリオ" panose="020B0604030504040204" pitchFamily="50" charset="-128"/>
                          <a:ea typeface="メイリオ" panose="020B0604030504040204" pitchFamily="50" charset="-128"/>
                        </a:rPr>
                        <a:t> E.</a:t>
                      </a: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低温加工施設</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902㎡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3,113㎡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4,015㎡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2,450㎡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5,450㎡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rtl="0" fontAlgn="ctr"/>
                      <a:r>
                        <a:rPr lang="en-US" altLang="ja-JP" sz="1000" b="1" i="0" u="none" strike="noStrike" dirty="0">
                          <a:solidFill>
                            <a:srgbClr val="000000"/>
                          </a:solidFill>
                          <a:effectLst/>
                          <a:latin typeface="メイリオ" panose="020B0604030504040204" pitchFamily="50" charset="-128"/>
                          <a:ea typeface="メイリオ" panose="020B0604030504040204" pitchFamily="50" charset="-128"/>
                        </a:rPr>
                        <a:t>135%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extLst>
                  <a:ext uri="{0D108BD9-81ED-4DB2-BD59-A6C34878D82A}">
                    <a16:rowId xmlns:a16="http://schemas.microsoft.com/office/drawing/2014/main" val="2972907865"/>
                  </a:ext>
                </a:extLst>
              </a:tr>
              <a:tr h="428892">
                <a:tc>
                  <a:txBody>
                    <a:bodyPr/>
                    <a:lstStyle/>
                    <a:p>
                      <a:pPr algn="l"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 </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F.</a:t>
                      </a: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事務所・関連商品売場・</a:t>
                      </a:r>
                      <a:br>
                        <a:rPr lang="ja-JP" altLang="en-US" sz="1000" b="0" i="0" u="none" strike="noStrike">
                          <a:solidFill>
                            <a:srgbClr val="000000"/>
                          </a:solidFill>
                          <a:effectLst/>
                          <a:latin typeface="メイリオ" panose="020B0604030504040204" pitchFamily="50" charset="-128"/>
                          <a:ea typeface="メイリオ" panose="020B0604030504040204" pitchFamily="50" charset="-128"/>
                        </a:rPr>
                      </a:b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   福利厚生施設等</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rtl="0" fontAlgn="ctr"/>
                      <a:r>
                        <a:rPr lang="ja-JP" altLang="en-US" sz="1000" b="0" i="0" u="none" strike="noStrike" dirty="0" err="1">
                          <a:solidFill>
                            <a:srgbClr val="000000"/>
                          </a:solidFill>
                          <a:effectLst/>
                          <a:latin typeface="メイリオ" panose="020B0604030504040204" pitchFamily="50" charset="-128"/>
                          <a:ea typeface="メイリオ" panose="020B0604030504040204" pitchFamily="50" charset="-128"/>
                        </a:rPr>
                        <a:t>ー</a:t>
                      </a:r>
                      <a:endParaRPr lang="ja-JP" altLang="en-US" sz="1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31,809㎡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ー</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25,400㎡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rtl="0" fontAlgn="ctr"/>
                      <a:r>
                        <a:rPr lang="ja-JP" altLang="en-US" sz="10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1000" b="1" i="0" u="none" strike="noStrike" dirty="0">
                          <a:solidFill>
                            <a:srgbClr val="000000"/>
                          </a:solidFill>
                          <a:effectLst/>
                          <a:latin typeface="メイリオ" panose="020B0604030504040204" pitchFamily="50" charset="-128"/>
                          <a:ea typeface="メイリオ" panose="020B0604030504040204" pitchFamily="50" charset="-128"/>
                        </a:rPr>
                        <a:t>20.1%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CE4D6"/>
                    </a:solidFill>
                  </a:tcPr>
                </a:tc>
                <a:extLst>
                  <a:ext uri="{0D108BD9-81ED-4DB2-BD59-A6C34878D82A}">
                    <a16:rowId xmlns:a16="http://schemas.microsoft.com/office/drawing/2014/main" val="1342786755"/>
                  </a:ext>
                </a:extLst>
              </a:tr>
              <a:tr h="234578">
                <a:tc>
                  <a:txBody>
                    <a:bodyPr/>
                    <a:lstStyle/>
                    <a:p>
                      <a:pPr algn="l" rtl="0" fontAlgn="ctr"/>
                      <a:r>
                        <a:rPr lang="en-US" sz="1000" b="0" i="0" u="none" strike="noStrike" dirty="0">
                          <a:solidFill>
                            <a:srgbClr val="000000"/>
                          </a:solidFill>
                          <a:effectLst/>
                          <a:latin typeface="メイリオ" panose="020B0604030504040204" pitchFamily="50" charset="-128"/>
                          <a:ea typeface="メイリオ" panose="020B0604030504040204" pitchFamily="50" charset="-128"/>
                        </a:rPr>
                        <a:t> H.</a:t>
                      </a: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駐車場</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ー</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70,250㎡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ー</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64,475㎡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r" rtl="0" fontAlgn="ctr"/>
                      <a:r>
                        <a:rPr lang="ja-JP" altLang="en-US" sz="1000" b="1" i="0" u="none" strike="noStrike">
                          <a:solidFill>
                            <a:srgbClr val="000000"/>
                          </a:solidFill>
                          <a:effectLst/>
                          <a:latin typeface="メイリオ" panose="020B0604030504040204" pitchFamily="50" charset="-128"/>
                          <a:ea typeface="メイリオ" panose="020B0604030504040204" pitchFamily="50" charset="-128"/>
                        </a:rPr>
                        <a:t>▲</a:t>
                      </a:r>
                      <a:r>
                        <a:rPr lang="en-US" altLang="ja-JP" sz="1000" b="1" i="0" u="none" strike="noStrike" dirty="0">
                          <a:solidFill>
                            <a:srgbClr val="000000"/>
                          </a:solidFill>
                          <a:effectLst/>
                          <a:latin typeface="メイリオ" panose="020B0604030504040204" pitchFamily="50" charset="-128"/>
                          <a:ea typeface="メイリオ" panose="020B0604030504040204" pitchFamily="50" charset="-128"/>
                        </a:rPr>
                        <a:t>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3085141270"/>
                  </a:ext>
                </a:extLst>
              </a:tr>
              <a:tr h="234578">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合計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ー</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183,190㎡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ー</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ja-JP" altLang="en-US" sz="1000" b="0" i="0" u="none" strike="noStrike">
                          <a:solidFill>
                            <a:srgbClr val="000000"/>
                          </a:solidFill>
                          <a:effectLst/>
                          <a:latin typeface="メイリオ" panose="020B0604030504040204" pitchFamily="50" charset="-128"/>
                          <a:ea typeface="メイリオ" panose="020B0604030504040204" pitchFamily="50" charset="-128"/>
                        </a:rPr>
                        <a:t>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168,425㎡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rtl="0" fontAlgn="ctr"/>
                      <a:r>
                        <a:rPr lang="ja-JP" altLang="en-US" sz="1000" b="1"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1000" b="1" i="0" u="none" strike="noStrike" dirty="0">
                          <a:solidFill>
                            <a:srgbClr val="000000"/>
                          </a:solidFill>
                          <a:effectLst/>
                          <a:latin typeface="メイリオ" panose="020B0604030504040204" pitchFamily="50" charset="-128"/>
                          <a:ea typeface="メイリオ" panose="020B0604030504040204" pitchFamily="50" charset="-128"/>
                        </a:rPr>
                        <a:t>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281828828"/>
                  </a:ext>
                </a:extLst>
              </a:tr>
            </a:tbl>
          </a:graphicData>
        </a:graphic>
      </p:graphicFrame>
      <p:sp>
        <p:nvSpPr>
          <p:cNvPr id="12" name="Text Box 55">
            <a:extLst>
              <a:ext uri="{FF2B5EF4-FFF2-40B4-BE49-F238E27FC236}">
                <a16:creationId xmlns:a16="http://schemas.microsoft.com/office/drawing/2014/main" id="{81FB9926-AE65-4545-8FFF-C937360C15EF}"/>
              </a:ext>
            </a:extLst>
          </p:cNvPr>
          <p:cNvSpPr txBox="1">
            <a:spLocks noChangeArrowheads="1"/>
          </p:cNvSpPr>
          <p:nvPr/>
        </p:nvSpPr>
        <p:spPr bwMode="auto">
          <a:xfrm>
            <a:off x="272480" y="183353"/>
            <a:ext cx="5620449"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２　必要な機能と施設規模（２）施設規模の設定</a:t>
            </a:r>
            <a:endParaRPr lang="en-US" altLang="ja-JP" sz="2000" dirty="0">
              <a:solidFill>
                <a:schemeClr val="tx1"/>
              </a:solidFill>
            </a:endParaRPr>
          </a:p>
        </p:txBody>
      </p:sp>
    </p:spTree>
    <p:extLst>
      <p:ext uri="{BB962C8B-B14F-4D97-AF65-F5344CB8AC3E}">
        <p14:creationId xmlns:p14="http://schemas.microsoft.com/office/powerpoint/2010/main" val="252044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272480" y="183353"/>
            <a:ext cx="1893467"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３　余剰地活用</a:t>
            </a:r>
            <a:endParaRPr lang="en-US" altLang="ja-JP" sz="2000" dirty="0">
              <a:solidFill>
                <a:schemeClr val="tx1"/>
              </a:solidFill>
            </a:endParaRPr>
          </a:p>
        </p:txBody>
      </p:sp>
      <p:sp>
        <p:nvSpPr>
          <p:cNvPr id="69" name="スライド番号プレースホルダー 5">
            <a:extLst>
              <a:ext uri="{FF2B5EF4-FFF2-40B4-BE49-F238E27FC236}">
                <a16:creationId xmlns:a16="http://schemas.microsoft.com/office/drawing/2014/main" id="{44F5B119-C0F1-44CC-8AE6-FE261704FE39}"/>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5</a:t>
            </a:fld>
            <a:endParaRPr kumimoji="1" lang="ja-JP" altLang="en-US" sz="1600" dirty="0"/>
          </a:p>
        </p:txBody>
      </p:sp>
      <p:grpSp>
        <p:nvGrpSpPr>
          <p:cNvPr id="18" name="グループ化 17">
            <a:extLst>
              <a:ext uri="{FF2B5EF4-FFF2-40B4-BE49-F238E27FC236}">
                <a16:creationId xmlns:a16="http://schemas.microsoft.com/office/drawing/2014/main" id="{F55C5565-5048-4632-9D08-E49517B01130}"/>
              </a:ext>
            </a:extLst>
          </p:cNvPr>
          <p:cNvGrpSpPr/>
          <p:nvPr/>
        </p:nvGrpSpPr>
        <p:grpSpPr>
          <a:xfrm>
            <a:off x="560512" y="5087102"/>
            <a:ext cx="2520000" cy="1156455"/>
            <a:chOff x="560512" y="3664789"/>
            <a:chExt cx="2520000" cy="1132299"/>
          </a:xfrm>
        </p:grpSpPr>
        <p:sp>
          <p:nvSpPr>
            <p:cNvPr id="9" name="四角形: 角を丸くする 8">
              <a:extLst>
                <a:ext uri="{FF2B5EF4-FFF2-40B4-BE49-F238E27FC236}">
                  <a16:creationId xmlns:a16="http://schemas.microsoft.com/office/drawing/2014/main" id="{2FB0C5DD-8071-4CE8-AE8C-0C1D8BF0345B}"/>
                </a:ext>
              </a:extLst>
            </p:cNvPr>
            <p:cNvSpPr/>
            <p:nvPr/>
          </p:nvSpPr>
          <p:spPr>
            <a:xfrm>
              <a:off x="759364" y="3664789"/>
              <a:ext cx="2160240" cy="55629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大阪府中央卸売市場</a:t>
              </a:r>
              <a:endPar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endParaRPr>
            </a:p>
            <a:p>
              <a:pPr algn="ctr"/>
              <a:r>
                <a:rPr lang="ja-JP" altLang="en-US" sz="1100" dirty="0">
                  <a:solidFill>
                    <a:schemeClr val="accent2">
                      <a:lumMod val="75000"/>
                    </a:schemeClr>
                  </a:solidFill>
                  <a:latin typeface="メイリオ" panose="020B0604030504040204" pitchFamily="50" charset="-128"/>
                  <a:ea typeface="メイリオ" panose="020B0604030504040204" pitchFamily="50" charset="-128"/>
                </a:rPr>
                <a:t>（市場機能）</a:t>
              </a:r>
              <a:endPar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E412BB1F-8C70-47DE-BB6E-ECC2B37C35ED}"/>
                </a:ext>
              </a:extLst>
            </p:cNvPr>
            <p:cNvSpPr/>
            <p:nvPr/>
          </p:nvSpPr>
          <p:spPr>
            <a:xfrm>
              <a:off x="560512" y="4221088"/>
              <a:ext cx="2520000" cy="57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土地所有</a:t>
              </a:r>
              <a:r>
                <a:rPr kumimoji="1" lang="ja-JP" altLang="en-US" sz="1100" dirty="0">
                  <a:solidFill>
                    <a:schemeClr val="tx1"/>
                  </a:solidFill>
                  <a:latin typeface="メイリオ" panose="020B0604030504040204" pitchFamily="50" charset="-128"/>
                  <a:ea typeface="メイリオ" panose="020B0604030504040204" pitchFamily="50" charset="-128"/>
                </a:rPr>
                <a:t>（大阪府）</a:t>
              </a:r>
            </a:p>
          </p:txBody>
        </p:sp>
      </p:grpSp>
      <p:sp>
        <p:nvSpPr>
          <p:cNvPr id="4" name="テキスト ボックス 3">
            <a:extLst>
              <a:ext uri="{FF2B5EF4-FFF2-40B4-BE49-F238E27FC236}">
                <a16:creationId xmlns:a16="http://schemas.microsoft.com/office/drawing/2014/main" id="{F7B151A8-B41D-4593-82FD-2BA051E92F5A}"/>
              </a:ext>
            </a:extLst>
          </p:cNvPr>
          <p:cNvSpPr txBox="1"/>
          <p:nvPr/>
        </p:nvSpPr>
        <p:spPr>
          <a:xfrm>
            <a:off x="1184198" y="4501085"/>
            <a:ext cx="1454244" cy="261610"/>
          </a:xfrm>
          <a:prstGeom prst="rect">
            <a:avLst/>
          </a:prstGeom>
          <a:noFill/>
        </p:spPr>
        <p:txBody>
          <a:bodyPr wrap="none" rtlCol="0">
            <a:spAutoFit/>
          </a:bodyPr>
          <a:lstStyle/>
          <a:p>
            <a:r>
              <a:rPr kumimoji="1" lang="en-US" altLang="ja-JP" sz="1100" b="1" dirty="0">
                <a:latin typeface="メイリオ" panose="020B0604030504040204" pitchFamily="50" charset="-128"/>
                <a:ea typeface="メイリオ" panose="020B0604030504040204" pitchFamily="50" charset="-128"/>
              </a:rPr>
              <a:t>【</a:t>
            </a:r>
            <a:r>
              <a:rPr kumimoji="1" lang="ja-JP" altLang="en-US" sz="1100" b="1" dirty="0">
                <a:latin typeface="メイリオ" panose="020B0604030504040204" pitchFamily="50" charset="-128"/>
                <a:ea typeface="メイリオ" panose="020B0604030504040204" pitchFamily="50" charset="-128"/>
              </a:rPr>
              <a:t>現在の市場施設</a:t>
            </a:r>
            <a:r>
              <a:rPr kumimoji="1" lang="en-US" altLang="ja-JP" sz="1100" b="1" dirty="0">
                <a:latin typeface="メイリオ" panose="020B0604030504040204" pitchFamily="50" charset="-128"/>
                <a:ea typeface="メイリオ" panose="020B0604030504040204" pitchFamily="50" charset="-128"/>
              </a:rPr>
              <a:t>】</a:t>
            </a:r>
            <a:endParaRPr kumimoji="1" lang="ja-JP" altLang="en-US" sz="11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4EFB6BF8-C03B-4717-A116-A6073449A20B}"/>
              </a:ext>
            </a:extLst>
          </p:cNvPr>
          <p:cNvSpPr txBox="1"/>
          <p:nvPr/>
        </p:nvSpPr>
        <p:spPr>
          <a:xfrm>
            <a:off x="4126224" y="4501085"/>
            <a:ext cx="1595309" cy="261610"/>
          </a:xfrm>
          <a:prstGeom prst="rect">
            <a:avLst/>
          </a:prstGeom>
          <a:noFill/>
        </p:spPr>
        <p:txBody>
          <a:bodyPr wrap="none" rtlCol="0">
            <a:spAutoFit/>
          </a:bodyPr>
          <a:lstStyle/>
          <a:p>
            <a:r>
              <a:rPr kumimoji="1" lang="en-US" altLang="ja-JP" sz="1100" b="1" dirty="0">
                <a:latin typeface="メイリオ" panose="020B0604030504040204" pitchFamily="50" charset="-128"/>
                <a:ea typeface="メイリオ" panose="020B0604030504040204" pitchFamily="50" charset="-128"/>
              </a:rPr>
              <a:t>【</a:t>
            </a:r>
            <a:r>
              <a:rPr kumimoji="1" lang="ja-JP" altLang="en-US" sz="1100" b="1" dirty="0">
                <a:latin typeface="メイリオ" panose="020B0604030504040204" pitchFamily="50" charset="-128"/>
                <a:ea typeface="メイリオ" panose="020B0604030504040204" pitchFamily="50" charset="-128"/>
              </a:rPr>
              <a:t>施設規模の適正化</a:t>
            </a:r>
            <a:r>
              <a:rPr kumimoji="1" lang="en-US" altLang="ja-JP" sz="1100" b="1" dirty="0">
                <a:latin typeface="メイリオ" panose="020B0604030504040204" pitchFamily="50" charset="-128"/>
                <a:ea typeface="メイリオ" panose="020B0604030504040204" pitchFamily="50" charset="-128"/>
              </a:rPr>
              <a:t>】</a:t>
            </a:r>
            <a:endParaRPr kumimoji="1" lang="ja-JP" altLang="en-US" sz="1100" b="1" dirty="0">
              <a:latin typeface="メイリオ" panose="020B0604030504040204" pitchFamily="50" charset="-128"/>
              <a:ea typeface="メイリオ" panose="020B0604030504040204" pitchFamily="50" charset="-128"/>
            </a:endParaRPr>
          </a:p>
        </p:txBody>
      </p:sp>
      <p:sp>
        <p:nvSpPr>
          <p:cNvPr id="6" name="矢印: 右 5">
            <a:extLst>
              <a:ext uri="{FF2B5EF4-FFF2-40B4-BE49-F238E27FC236}">
                <a16:creationId xmlns:a16="http://schemas.microsoft.com/office/drawing/2014/main" id="{CF822DA5-2ACC-4B59-A2FC-E6CB9862D972}"/>
              </a:ext>
            </a:extLst>
          </p:cNvPr>
          <p:cNvSpPr/>
          <p:nvPr/>
        </p:nvSpPr>
        <p:spPr>
          <a:xfrm>
            <a:off x="3194588" y="4832293"/>
            <a:ext cx="468192" cy="432048"/>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57C04326-0C32-4952-A49A-DD7D39AD28DB}"/>
              </a:ext>
            </a:extLst>
          </p:cNvPr>
          <p:cNvGrpSpPr/>
          <p:nvPr/>
        </p:nvGrpSpPr>
        <p:grpSpPr>
          <a:xfrm>
            <a:off x="3691312" y="4767557"/>
            <a:ext cx="2520000" cy="1476000"/>
            <a:chOff x="3693000" y="3321088"/>
            <a:chExt cx="2520000" cy="1476000"/>
          </a:xfrm>
        </p:grpSpPr>
        <p:sp>
          <p:nvSpPr>
            <p:cNvPr id="12" name="四角形: 角を丸くする 11">
              <a:extLst>
                <a:ext uri="{FF2B5EF4-FFF2-40B4-BE49-F238E27FC236}">
                  <a16:creationId xmlns:a16="http://schemas.microsoft.com/office/drawing/2014/main" id="{AA5AEC62-CDF8-41ED-AE65-FFD1538F3092}"/>
                </a:ext>
              </a:extLst>
            </p:cNvPr>
            <p:cNvSpPr/>
            <p:nvPr/>
          </p:nvSpPr>
          <p:spPr>
            <a:xfrm>
              <a:off x="3872880" y="3321088"/>
              <a:ext cx="1296144" cy="90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大阪府</a:t>
              </a:r>
              <a:endPar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endParaRPr>
            </a:p>
            <a:p>
              <a:pPr algn="ct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中央卸売市場</a:t>
              </a:r>
              <a:endPar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endParaRPr>
            </a:p>
            <a:p>
              <a:pPr algn="ctr"/>
              <a:r>
                <a:rPr lang="ja-JP" altLang="en-US" sz="1100" dirty="0">
                  <a:solidFill>
                    <a:schemeClr val="accent2">
                      <a:lumMod val="75000"/>
                    </a:schemeClr>
                  </a:solidFill>
                  <a:latin typeface="メイリオ" panose="020B0604030504040204" pitchFamily="50" charset="-128"/>
                  <a:ea typeface="メイリオ" panose="020B0604030504040204" pitchFamily="50" charset="-128"/>
                </a:rPr>
                <a:t>（市場機能）</a:t>
              </a:r>
              <a:endPar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D72EB124-1D2E-4015-87CD-8D60272F6EFC}"/>
                </a:ext>
              </a:extLst>
            </p:cNvPr>
            <p:cNvSpPr/>
            <p:nvPr/>
          </p:nvSpPr>
          <p:spPr>
            <a:xfrm>
              <a:off x="3693000" y="4221088"/>
              <a:ext cx="2520000" cy="57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土地所有</a:t>
              </a:r>
              <a:r>
                <a:rPr kumimoji="1" lang="ja-JP" altLang="en-US" sz="1100" dirty="0">
                  <a:solidFill>
                    <a:schemeClr val="tx1"/>
                  </a:solidFill>
                  <a:latin typeface="メイリオ" panose="020B0604030504040204" pitchFamily="50" charset="-128"/>
                  <a:ea typeface="メイリオ" panose="020B0604030504040204" pitchFamily="50" charset="-128"/>
                </a:rPr>
                <a:t>（大阪府）</a:t>
              </a:r>
            </a:p>
          </p:txBody>
        </p:sp>
        <p:sp>
          <p:nvSpPr>
            <p:cNvPr id="21" name="四角形: 角を丸くする 20">
              <a:extLst>
                <a:ext uri="{FF2B5EF4-FFF2-40B4-BE49-F238E27FC236}">
                  <a16:creationId xmlns:a16="http://schemas.microsoft.com/office/drawing/2014/main" id="{FE33FA1A-67C7-432D-A5F5-126495918D52}"/>
                </a:ext>
              </a:extLst>
            </p:cNvPr>
            <p:cNvSpPr/>
            <p:nvPr/>
          </p:nvSpPr>
          <p:spPr>
            <a:xfrm>
              <a:off x="5169024" y="3321439"/>
              <a:ext cx="864096" cy="900000"/>
            </a:xfrm>
            <a:prstGeom prst="roundRect">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CCF67D7F-46C5-45C3-9A7B-FEEB7EB15526}"/>
                </a:ext>
              </a:extLst>
            </p:cNvPr>
            <p:cNvSpPr txBox="1"/>
            <p:nvPr/>
          </p:nvSpPr>
          <p:spPr>
            <a:xfrm>
              <a:off x="5367675" y="3640634"/>
              <a:ext cx="466794" cy="261610"/>
            </a:xfrm>
            <a:prstGeom prst="rect">
              <a:avLst/>
            </a:prstGeom>
            <a:noFill/>
          </p:spPr>
          <p:txBody>
            <a:bodyPr wrap="none" rtlCol="0">
              <a:spAutoFit/>
            </a:bodyPr>
            <a:lstStyle/>
            <a:p>
              <a:r>
                <a:rPr kumimoji="1" lang="ja-JP" altLang="en-US" sz="1100" b="1" dirty="0">
                  <a:solidFill>
                    <a:srgbClr val="002060"/>
                  </a:solidFill>
                  <a:latin typeface="メイリオ" panose="020B0604030504040204" pitchFamily="50" charset="-128"/>
                  <a:ea typeface="メイリオ" panose="020B0604030504040204" pitchFamily="50" charset="-128"/>
                </a:rPr>
                <a:t>余剰</a:t>
              </a:r>
            </a:p>
          </p:txBody>
        </p:sp>
      </p:grpSp>
      <p:sp>
        <p:nvSpPr>
          <p:cNvPr id="24" name="四角形: 角を丸くする 23">
            <a:extLst>
              <a:ext uri="{FF2B5EF4-FFF2-40B4-BE49-F238E27FC236}">
                <a16:creationId xmlns:a16="http://schemas.microsoft.com/office/drawing/2014/main" id="{63BE1B27-4513-4D62-BEC5-7DF5AD356DA2}"/>
              </a:ext>
            </a:extLst>
          </p:cNvPr>
          <p:cNvSpPr/>
          <p:nvPr/>
        </p:nvSpPr>
        <p:spPr>
          <a:xfrm>
            <a:off x="6981680" y="4767557"/>
            <a:ext cx="1296144" cy="9000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大阪府</a:t>
            </a:r>
            <a:endPar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endParaRPr>
          </a:p>
          <a:p>
            <a:pPr algn="ct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中央卸売市場</a:t>
            </a:r>
            <a:endPar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endParaRPr>
          </a:p>
          <a:p>
            <a:pPr algn="ctr"/>
            <a:r>
              <a:rPr lang="ja-JP" altLang="en-US" sz="1100" dirty="0">
                <a:solidFill>
                  <a:schemeClr val="accent2">
                    <a:lumMod val="75000"/>
                  </a:schemeClr>
                </a:solidFill>
                <a:latin typeface="メイリオ" panose="020B0604030504040204" pitchFamily="50" charset="-128"/>
                <a:ea typeface="メイリオ" panose="020B0604030504040204" pitchFamily="50" charset="-128"/>
              </a:rPr>
              <a:t>（市場機能）</a:t>
            </a:r>
            <a:endPar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E68CF770-BA8D-435B-96F4-862A8550BB0C}"/>
              </a:ext>
            </a:extLst>
          </p:cNvPr>
          <p:cNvSpPr/>
          <p:nvPr/>
        </p:nvSpPr>
        <p:spPr>
          <a:xfrm>
            <a:off x="6777391" y="5640084"/>
            <a:ext cx="2520000" cy="57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土地所有</a:t>
            </a:r>
            <a:r>
              <a:rPr kumimoji="1" lang="ja-JP" altLang="en-US" sz="1100" dirty="0">
                <a:solidFill>
                  <a:schemeClr val="tx1"/>
                </a:solidFill>
                <a:latin typeface="メイリオ" panose="020B0604030504040204" pitchFamily="50" charset="-128"/>
                <a:ea typeface="メイリオ" panose="020B0604030504040204" pitchFamily="50" charset="-128"/>
              </a:rPr>
              <a:t>（大阪府）</a:t>
            </a:r>
          </a:p>
        </p:txBody>
      </p:sp>
      <p:sp>
        <p:nvSpPr>
          <p:cNvPr id="26" name="四角形: 角を丸くする 25">
            <a:extLst>
              <a:ext uri="{FF2B5EF4-FFF2-40B4-BE49-F238E27FC236}">
                <a16:creationId xmlns:a16="http://schemas.microsoft.com/office/drawing/2014/main" id="{58DBD823-BBD4-4976-BE97-E17C2D5C5DA3}"/>
              </a:ext>
            </a:extLst>
          </p:cNvPr>
          <p:cNvSpPr/>
          <p:nvPr/>
        </p:nvSpPr>
        <p:spPr>
          <a:xfrm>
            <a:off x="8418494" y="4755980"/>
            <a:ext cx="864096" cy="900000"/>
          </a:xfrm>
          <a:prstGeom prst="roundRect">
            <a:avLst/>
          </a:prstGeom>
          <a:solidFill>
            <a:schemeClr val="accent5">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002060"/>
                </a:solidFill>
                <a:latin typeface="メイリオ" panose="020B0604030504040204" pitchFamily="50" charset="-128"/>
                <a:ea typeface="メイリオ" panose="020B0604030504040204" pitchFamily="50" charset="-128"/>
              </a:rPr>
              <a:t>民間施設</a:t>
            </a:r>
          </a:p>
        </p:txBody>
      </p:sp>
      <p:sp>
        <p:nvSpPr>
          <p:cNvPr id="30" name="テキスト ボックス 29">
            <a:extLst>
              <a:ext uri="{FF2B5EF4-FFF2-40B4-BE49-F238E27FC236}">
                <a16:creationId xmlns:a16="http://schemas.microsoft.com/office/drawing/2014/main" id="{F4423616-876A-4DE3-976A-AAE31C254AA5}"/>
              </a:ext>
            </a:extLst>
          </p:cNvPr>
          <p:cNvSpPr txBox="1"/>
          <p:nvPr/>
        </p:nvSpPr>
        <p:spPr>
          <a:xfrm>
            <a:off x="7169876" y="4506103"/>
            <a:ext cx="1877437" cy="261610"/>
          </a:xfrm>
          <a:prstGeom prst="rect">
            <a:avLst/>
          </a:prstGeom>
          <a:noFill/>
        </p:spPr>
        <p:txBody>
          <a:bodyPr wrap="none" rtlCol="0">
            <a:spAutoFit/>
          </a:bodyPr>
          <a:lstStyle/>
          <a:p>
            <a:r>
              <a:rPr kumimoji="1" lang="en-US" altLang="ja-JP" sz="1100" b="1" dirty="0">
                <a:latin typeface="メイリオ" panose="020B0604030504040204" pitchFamily="50" charset="-128"/>
                <a:ea typeface="メイリオ" panose="020B0604030504040204" pitchFamily="50" charset="-128"/>
              </a:rPr>
              <a:t>【</a:t>
            </a:r>
            <a:r>
              <a:rPr kumimoji="1" lang="ja-JP" altLang="en-US" sz="1100" b="1" dirty="0">
                <a:latin typeface="メイリオ" panose="020B0604030504040204" pitchFamily="50" charset="-128"/>
                <a:ea typeface="メイリオ" panose="020B0604030504040204" pitchFamily="50" charset="-128"/>
              </a:rPr>
              <a:t>再整備の民活</a:t>
            </a:r>
            <a:r>
              <a:rPr lang="ja-JP" altLang="en-US" sz="1100" b="1" dirty="0">
                <a:latin typeface="メイリオ" panose="020B0604030504040204" pitchFamily="50" charset="-128"/>
                <a:ea typeface="メイリオ" panose="020B0604030504040204" pitchFamily="50" charset="-128"/>
              </a:rPr>
              <a:t>スキーム</a:t>
            </a:r>
            <a:r>
              <a:rPr kumimoji="1" lang="en-US" altLang="ja-JP" sz="1100" b="1" dirty="0">
                <a:latin typeface="メイリオ" panose="020B0604030504040204" pitchFamily="50" charset="-128"/>
                <a:ea typeface="メイリオ" panose="020B0604030504040204" pitchFamily="50" charset="-128"/>
              </a:rPr>
              <a:t>】</a:t>
            </a:r>
            <a:endParaRPr kumimoji="1" lang="ja-JP" altLang="en-US" sz="1100" b="1" dirty="0">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B9E49A22-AB8F-4461-B1B2-CABC4C917699}"/>
              </a:ext>
            </a:extLst>
          </p:cNvPr>
          <p:cNvSpPr/>
          <p:nvPr/>
        </p:nvSpPr>
        <p:spPr>
          <a:xfrm>
            <a:off x="8262184" y="5640084"/>
            <a:ext cx="1044000" cy="28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rgbClr val="002060"/>
                </a:solidFill>
                <a:latin typeface="メイリオ" panose="020B0604030504040204" pitchFamily="50" charset="-128"/>
                <a:ea typeface="メイリオ" panose="020B0604030504040204" pitchFamily="50" charset="-128"/>
              </a:rPr>
              <a:t>定期</a:t>
            </a:r>
            <a:r>
              <a:rPr kumimoji="1" lang="ja-JP" altLang="en-US" sz="1100" dirty="0">
                <a:solidFill>
                  <a:srgbClr val="002060"/>
                </a:solidFill>
                <a:latin typeface="メイリオ" panose="020B0604030504040204" pitchFamily="50" charset="-128"/>
                <a:ea typeface="メイリオ" panose="020B0604030504040204" pitchFamily="50" charset="-128"/>
              </a:rPr>
              <a:t>借地</a:t>
            </a:r>
          </a:p>
        </p:txBody>
      </p:sp>
      <p:cxnSp>
        <p:nvCxnSpPr>
          <p:cNvPr id="28" name="コネクタ: カギ線 27">
            <a:extLst>
              <a:ext uri="{FF2B5EF4-FFF2-40B4-BE49-F238E27FC236}">
                <a16:creationId xmlns:a16="http://schemas.microsoft.com/office/drawing/2014/main" id="{24C97827-D65B-4E2F-BC3C-57C9D2C74ACA}"/>
              </a:ext>
            </a:extLst>
          </p:cNvPr>
          <p:cNvCxnSpPr>
            <a:stCxn id="26" idx="3"/>
            <a:endCxn id="25" idx="2"/>
          </p:cNvCxnSpPr>
          <p:nvPr/>
        </p:nvCxnSpPr>
        <p:spPr>
          <a:xfrm flipH="1">
            <a:off x="8037391" y="5205980"/>
            <a:ext cx="1245199" cy="1010104"/>
          </a:xfrm>
          <a:prstGeom prst="bentConnector4">
            <a:avLst>
              <a:gd name="adj1" fmla="val -19547"/>
              <a:gd name="adj2" fmla="val 122631"/>
            </a:avLst>
          </a:prstGeom>
          <a:ln w="19050">
            <a:solidFill>
              <a:srgbClr val="00206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2F93ECD3-5152-4C30-8182-D971E2FAF875}"/>
              </a:ext>
            </a:extLst>
          </p:cNvPr>
          <p:cNvSpPr txBox="1"/>
          <p:nvPr/>
        </p:nvSpPr>
        <p:spPr>
          <a:xfrm>
            <a:off x="8392603" y="6448453"/>
            <a:ext cx="889987" cy="261610"/>
          </a:xfrm>
          <a:prstGeom prst="rect">
            <a:avLst/>
          </a:prstGeom>
          <a:noFill/>
        </p:spPr>
        <p:txBody>
          <a:bodyPr wrap="none" rtlCol="0">
            <a:spAutoFit/>
          </a:bodyPr>
          <a:lstStyle/>
          <a:p>
            <a:r>
              <a:rPr kumimoji="1" lang="ja-JP" altLang="en-US" sz="1100" dirty="0">
                <a:solidFill>
                  <a:srgbClr val="002060"/>
                </a:solidFill>
                <a:latin typeface="メイリオ" panose="020B0604030504040204" pitchFamily="50" charset="-128"/>
                <a:ea typeface="メイリオ" panose="020B0604030504040204" pitchFamily="50" charset="-128"/>
              </a:rPr>
              <a:t>貸付料支払</a:t>
            </a:r>
          </a:p>
        </p:txBody>
      </p:sp>
      <p:cxnSp>
        <p:nvCxnSpPr>
          <p:cNvPr id="35" name="コネクタ: カギ線 34">
            <a:extLst>
              <a:ext uri="{FF2B5EF4-FFF2-40B4-BE49-F238E27FC236}">
                <a16:creationId xmlns:a16="http://schemas.microsoft.com/office/drawing/2014/main" id="{E15B0896-4513-4D9B-8802-E71010A0C396}"/>
              </a:ext>
            </a:extLst>
          </p:cNvPr>
          <p:cNvCxnSpPr>
            <a:cxnSpLocks/>
          </p:cNvCxnSpPr>
          <p:nvPr/>
        </p:nvCxnSpPr>
        <p:spPr>
          <a:xfrm rot="16200000" flipV="1">
            <a:off x="6778432" y="5293855"/>
            <a:ext cx="1026000" cy="864096"/>
          </a:xfrm>
          <a:prstGeom prst="bentConnector4">
            <a:avLst>
              <a:gd name="adj1" fmla="val -23918"/>
              <a:gd name="adj2" fmla="val 141152"/>
            </a:avLst>
          </a:prstGeom>
          <a:ln w="19050">
            <a:solidFill>
              <a:schemeClr val="accent2">
                <a:lumMod val="7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F873F4B3-1BDA-4A3F-890C-08C0EC65D284}"/>
              </a:ext>
            </a:extLst>
          </p:cNvPr>
          <p:cNvSpPr txBox="1"/>
          <p:nvPr/>
        </p:nvSpPr>
        <p:spPr>
          <a:xfrm>
            <a:off x="6601515" y="6470056"/>
            <a:ext cx="1172116" cy="261610"/>
          </a:xfrm>
          <a:prstGeom prst="rect">
            <a:avLst/>
          </a:prstGeom>
          <a:noFill/>
        </p:spPr>
        <p:txBody>
          <a:bodyPr wrap="none" rtlCol="0">
            <a:spAutoFit/>
          </a:bodyPr>
          <a:lstStyle/>
          <a:p>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再整備費用充当</a:t>
            </a:r>
          </a:p>
        </p:txBody>
      </p:sp>
      <p:sp>
        <p:nvSpPr>
          <p:cNvPr id="41" name="矢印: 右 40">
            <a:extLst>
              <a:ext uri="{FF2B5EF4-FFF2-40B4-BE49-F238E27FC236}">
                <a16:creationId xmlns:a16="http://schemas.microsoft.com/office/drawing/2014/main" id="{9CAB492F-40CE-4A36-8027-F3FCA1214E89}"/>
              </a:ext>
            </a:extLst>
          </p:cNvPr>
          <p:cNvSpPr/>
          <p:nvPr/>
        </p:nvSpPr>
        <p:spPr>
          <a:xfrm>
            <a:off x="6116099" y="4807462"/>
            <a:ext cx="468192" cy="432048"/>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F111D31A-DCD1-4DF7-A4C2-36FB4673615B}"/>
              </a:ext>
            </a:extLst>
          </p:cNvPr>
          <p:cNvSpPr txBox="1"/>
          <p:nvPr/>
        </p:nvSpPr>
        <p:spPr>
          <a:xfrm>
            <a:off x="272479" y="3227918"/>
            <a:ext cx="9296469" cy="1184940"/>
          </a:xfrm>
          <a:prstGeom prst="rect">
            <a:avLst/>
          </a:prstGeom>
          <a:solidFill>
            <a:schemeClr val="accent5">
              <a:lumMod val="20000"/>
              <a:lumOff val="80000"/>
            </a:schemeClr>
          </a:solidFill>
        </p:spPr>
        <p:txBody>
          <a:bodyPr wrap="square" rtlCol="0">
            <a:spAutoFit/>
          </a:bodyPr>
          <a:lstStyle/>
          <a:p>
            <a:pPr marL="92075"/>
            <a:r>
              <a:rPr lang="ja-JP" altLang="en-US" sz="1400" b="1" dirty="0">
                <a:latin typeface="メイリオ" panose="020B0604030504040204" pitchFamily="50" charset="-128"/>
                <a:ea typeface="メイリオ" panose="020B0604030504040204" pitchFamily="50" charset="-128"/>
              </a:rPr>
              <a:t>■活用方針（検討上の前提条件）</a:t>
            </a:r>
          </a:p>
          <a:p>
            <a:pPr marL="449263" indent="-177800">
              <a:spcBef>
                <a:spcPts val="600"/>
              </a:spcBef>
              <a:buFont typeface="+mj-ea"/>
              <a:buAutoNum type="circleNumDbPlain"/>
            </a:pPr>
            <a:r>
              <a:rPr lang="ja-JP" altLang="en-US" sz="1400" dirty="0">
                <a:latin typeface="メイリオ" panose="020B0604030504040204" pitchFamily="50" charset="-128"/>
                <a:ea typeface="メイリオ" panose="020B0604030504040204" pitchFamily="50" charset="-128"/>
              </a:rPr>
              <a:t>用途は物流施設</a:t>
            </a:r>
            <a:endParaRPr lang="en-US" altLang="ja-JP" sz="1400" dirty="0">
              <a:latin typeface="メイリオ" panose="020B0604030504040204" pitchFamily="50" charset="-128"/>
              <a:ea typeface="メイリオ" panose="020B0604030504040204" pitchFamily="50" charset="-128"/>
            </a:endParaRPr>
          </a:p>
          <a:p>
            <a:pPr marL="449263" indent="-177800">
              <a:spcBef>
                <a:spcPts val="600"/>
              </a:spcBef>
              <a:buFont typeface="+mj-ea"/>
              <a:buAutoNum type="circleNumDbPlain"/>
            </a:pPr>
            <a:r>
              <a:rPr lang="ja-JP" altLang="en-US" sz="1400" dirty="0">
                <a:latin typeface="メイリオ" panose="020B0604030504040204" pitchFamily="50" charset="-128"/>
                <a:ea typeface="メイリオ" panose="020B0604030504040204" pitchFamily="50" charset="-128"/>
              </a:rPr>
              <a:t>活用形態・条件は、</a:t>
            </a:r>
            <a:r>
              <a:rPr lang="en-US" altLang="ja-JP" sz="1400" dirty="0">
                <a:latin typeface="メイリオ" panose="020B0604030504040204" pitchFamily="50" charset="-128"/>
                <a:ea typeface="メイリオ" panose="020B0604030504040204" pitchFamily="50" charset="-128"/>
              </a:rPr>
              <a:t>50</a:t>
            </a:r>
            <a:r>
              <a:rPr lang="ja-JP" altLang="en-US" sz="1400" dirty="0">
                <a:latin typeface="メイリオ" panose="020B0604030504040204" pitchFamily="50" charset="-128"/>
                <a:ea typeface="メイリオ" panose="020B0604030504040204" pitchFamily="50" charset="-128"/>
              </a:rPr>
              <a:t>年の事業用定期借地権付土地賃貸、貸付面積約</a:t>
            </a:r>
            <a:r>
              <a:rPr lang="en-US" altLang="ja-JP" sz="1400" dirty="0">
                <a:latin typeface="メイリオ" panose="020B0604030504040204" pitchFamily="50" charset="-128"/>
                <a:ea typeface="メイリオ" panose="020B0604030504040204" pitchFamily="50" charset="-128"/>
              </a:rPr>
              <a:t>70,900㎡</a:t>
            </a:r>
          </a:p>
          <a:p>
            <a:pPr marL="449263" indent="-177800">
              <a:spcBef>
                <a:spcPts val="600"/>
              </a:spcBef>
              <a:buFont typeface="+mj-ea"/>
              <a:buAutoNum type="circleNumDbPlain"/>
            </a:pPr>
            <a:r>
              <a:rPr lang="ja-JP" altLang="en-US" sz="1400" dirty="0">
                <a:latin typeface="メイリオ" panose="020B0604030504040204" pitchFamily="50" charset="-128"/>
                <a:ea typeface="メイリオ" panose="020B0604030504040204" pitchFamily="50" charset="-128"/>
              </a:rPr>
              <a:t>市場整備は大阪府とし、余剰地の賃貸料を市場整備費の財源に充当（</a:t>
            </a:r>
            <a:r>
              <a:rPr lang="en-US" altLang="ja-JP" sz="1400" dirty="0">
                <a:latin typeface="メイリオ" panose="020B0604030504040204" pitchFamily="50" charset="-128"/>
                <a:ea typeface="メイリオ" panose="020B0604030504040204" pitchFamily="50" charset="-128"/>
              </a:rPr>
              <a:t>PFI</a:t>
            </a:r>
            <a:r>
              <a:rPr lang="ja-JP" altLang="en-US" sz="1400" dirty="0">
                <a:latin typeface="メイリオ" panose="020B0604030504040204" pitchFamily="50" charset="-128"/>
                <a:ea typeface="メイリオ" panose="020B0604030504040204" pitchFamily="50" charset="-128"/>
              </a:rPr>
              <a:t>等の可能性は今後検討）</a:t>
            </a:r>
          </a:p>
        </p:txBody>
      </p:sp>
      <p:sp>
        <p:nvSpPr>
          <p:cNvPr id="32" name="正方形/長方形 31">
            <a:extLst>
              <a:ext uri="{FF2B5EF4-FFF2-40B4-BE49-F238E27FC236}">
                <a16:creationId xmlns:a16="http://schemas.microsoft.com/office/drawing/2014/main" id="{E1E0E57D-22F9-4F45-A512-AAF5472DDDD3}"/>
              </a:ext>
            </a:extLst>
          </p:cNvPr>
          <p:cNvSpPr/>
          <p:nvPr/>
        </p:nvSpPr>
        <p:spPr>
          <a:xfrm>
            <a:off x="272479" y="861151"/>
            <a:ext cx="9289033" cy="830997"/>
          </a:xfrm>
          <a:prstGeom prst="rect">
            <a:avLst/>
          </a:prstGeom>
          <a:ln w="15875">
            <a:solidFill>
              <a:schemeClr val="accent1"/>
            </a:solidFill>
            <a:prstDash val="sysDash"/>
          </a:ln>
        </p:spPr>
        <p:txBody>
          <a:bodyPr wrap="square">
            <a:spAutoFit/>
          </a:bodyPr>
          <a:lstStyle/>
          <a:p>
            <a:pPr marL="92075">
              <a:spcAft>
                <a:spcPts val="600"/>
              </a:spcAft>
            </a:pP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民間資本を活用し、市場使用料の引上げ抑制を図る。</a:t>
            </a: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市場機能と余剰地に立地する民間施設が相互に連携・補完することで市場機能（ハブ市場化等）の強化を図る</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3" name="角丸四角形 32"/>
          <p:cNvSpPr/>
          <p:nvPr/>
        </p:nvSpPr>
        <p:spPr>
          <a:xfrm>
            <a:off x="409314" y="703865"/>
            <a:ext cx="1368152" cy="363773"/>
          </a:xfrm>
          <a:prstGeom prst="roundRect">
            <a:avLst/>
          </a:prstGeom>
          <a:solidFill>
            <a:schemeClr val="accent5">
              <a:lumMod val="40000"/>
              <a:lumOff val="60000"/>
            </a:schemeClr>
          </a:solidFill>
          <a:ln w="2222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ja-JP" altLang="en-US" sz="1400" b="1" dirty="0">
                <a:latin typeface="メイリオ" panose="020B0604030504040204" pitchFamily="50" charset="-128"/>
                <a:ea typeface="メイリオ" panose="020B0604030504040204" pitchFamily="50" charset="-128"/>
              </a:rPr>
              <a:t>活用目的</a:t>
            </a:r>
            <a:endParaRPr kumimoji="1" lang="ja-JP" altLang="en-US" sz="1400" b="1" dirty="0">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E1E0E57D-22F9-4F45-A512-AAF5472DDDD3}"/>
              </a:ext>
            </a:extLst>
          </p:cNvPr>
          <p:cNvSpPr/>
          <p:nvPr/>
        </p:nvSpPr>
        <p:spPr>
          <a:xfrm>
            <a:off x="279915" y="1798959"/>
            <a:ext cx="9289033" cy="1354217"/>
          </a:xfrm>
          <a:prstGeom prst="rect">
            <a:avLst/>
          </a:prstGeom>
          <a:ln w="15875">
            <a:solidFill>
              <a:schemeClr val="accent1"/>
            </a:solidFill>
            <a:prstDash val="sysDash"/>
          </a:ln>
        </p:spPr>
        <p:txBody>
          <a:bodyPr wrap="square" anchor="ctr">
            <a:spAutoFit/>
          </a:bodyPr>
          <a:lstStyle/>
          <a:p>
            <a:pPr marL="92075">
              <a:spcAft>
                <a:spcPts val="600"/>
              </a:spcAft>
            </a:pP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ヒアリング結果</a:t>
            </a: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（大手物流デベロッパー</a:t>
            </a:r>
            <a:r>
              <a:rPr lang="en-US" altLang="ja-JP" sz="1400" b="1" dirty="0">
                <a:latin typeface="メイリオ" panose="020B0604030504040204" pitchFamily="50" charset="-128"/>
                <a:ea typeface="メイリオ" panose="020B0604030504040204" pitchFamily="50" charset="-128"/>
              </a:rPr>
              <a:t>5</a:t>
            </a:r>
            <a:r>
              <a:rPr lang="ja-JP" altLang="en-US" sz="1400" b="1" dirty="0">
                <a:latin typeface="メイリオ" panose="020B0604030504040204" pitchFamily="50" charset="-128"/>
                <a:ea typeface="メイリオ" panose="020B0604030504040204" pitchFamily="50" charset="-128"/>
              </a:rPr>
              <a:t>社に余剰地活用の可能性等をヒアリング）</a:t>
            </a:r>
            <a:endParaRPr lang="en-US" altLang="ja-JP" sz="1400" b="1" dirty="0">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活用適正　　　　⇒　</a:t>
            </a:r>
            <a:r>
              <a:rPr lang="ja-JP" altLang="en-US" sz="1200" b="1" dirty="0">
                <a:solidFill>
                  <a:srgbClr val="FF0000"/>
                </a:solidFill>
                <a:latin typeface="メイリオ" panose="020B0604030504040204" pitchFamily="50" charset="-128"/>
                <a:ea typeface="メイリオ" panose="020B0604030504040204" pitchFamily="50" charset="-128"/>
              </a:rPr>
              <a:t>物流用地として最適である</a:t>
            </a:r>
            <a:r>
              <a:rPr lang="ja-JP" altLang="en-US" sz="1200" dirty="0">
                <a:latin typeface="メイリオ" panose="020B0604030504040204" pitchFamily="50" charset="-128"/>
                <a:ea typeface="メイリオ" panose="020B0604030504040204" pitchFamily="50" charset="-128"/>
              </a:rPr>
              <a:t>。商業系は商圏や公共交通機関の利便性から消極的である。</a:t>
            </a:r>
            <a:endParaRPr lang="en-US" altLang="ja-JP" sz="1200" dirty="0">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活用形態・条件　⇒　余剰地は購入を希望する。賃貸の場合は</a:t>
            </a:r>
            <a:r>
              <a:rPr lang="en-US" altLang="ja-JP" sz="1200" b="1" dirty="0">
                <a:solidFill>
                  <a:srgbClr val="FF0000"/>
                </a:solidFill>
                <a:latin typeface="メイリオ" panose="020B0604030504040204" pitchFamily="50" charset="-128"/>
                <a:ea typeface="メイリオ" panose="020B0604030504040204" pitchFamily="50" charset="-128"/>
              </a:rPr>
              <a:t>50</a:t>
            </a:r>
            <a:r>
              <a:rPr lang="ja-JP" altLang="en-US" sz="1200" b="1" dirty="0">
                <a:solidFill>
                  <a:srgbClr val="FF0000"/>
                </a:solidFill>
                <a:latin typeface="メイリオ" panose="020B0604030504040204" pitchFamily="50" charset="-128"/>
                <a:ea typeface="メイリオ" panose="020B0604030504040204" pitchFamily="50" charset="-128"/>
              </a:rPr>
              <a:t>年以上</a:t>
            </a:r>
            <a:r>
              <a:rPr lang="ja-JP" altLang="en-US" sz="1200" dirty="0">
                <a:latin typeface="メイリオ" panose="020B0604030504040204" pitchFamily="50" charset="-128"/>
                <a:ea typeface="メイリオ" panose="020B0604030504040204" pitchFamily="50" charset="-128"/>
              </a:rPr>
              <a:t>で可能な限り長期を希望する。</a:t>
            </a:r>
            <a:endParaRPr lang="en-US" altLang="ja-JP" sz="1200" dirty="0">
              <a:latin typeface="メイリオ" panose="020B0604030504040204" pitchFamily="50" charset="-128"/>
              <a:ea typeface="メイリオ" panose="020B0604030504040204" pitchFamily="50" charset="-128"/>
            </a:endParaRPr>
          </a:p>
          <a:p>
            <a:pPr marL="92075">
              <a:spcAft>
                <a:spcPts val="600"/>
              </a:spcAft>
            </a:pPr>
            <a:r>
              <a:rPr lang="ja-JP" altLang="en-US" sz="1200" dirty="0">
                <a:latin typeface="メイリオ" panose="020B0604030504040204" pitchFamily="50" charset="-128"/>
                <a:ea typeface="メイリオ" panose="020B0604030504040204" pitchFamily="50" charset="-128"/>
              </a:rPr>
              <a:t>　　　　　　　　　　　　 活用希望面積は</a:t>
            </a:r>
            <a:r>
              <a:rPr lang="en-US" altLang="ja-JP" sz="1200" dirty="0">
                <a:latin typeface="メイリオ" panose="020B0604030504040204" pitchFamily="50" charset="-128"/>
                <a:ea typeface="メイリオ" panose="020B0604030504040204" pitchFamily="50" charset="-128"/>
              </a:rPr>
              <a:t>15,000</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200,000</a:t>
            </a:r>
            <a:r>
              <a:rPr lang="ja-JP" altLang="en-US" sz="1200" dirty="0">
                <a:latin typeface="メイリオ" panose="020B0604030504040204" pitchFamily="50" charset="-128"/>
                <a:ea typeface="メイリオ" panose="020B0604030504040204" pitchFamily="50" charset="-128"/>
              </a:rPr>
              <a:t>㎡まで可能である。</a:t>
            </a:r>
            <a:endParaRPr lang="en-US" altLang="ja-JP" sz="1200" dirty="0">
              <a:latin typeface="メイリオ" panose="020B0604030504040204" pitchFamily="50" charset="-128"/>
              <a:ea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整備手法（民活）⇒　民間施設と市場施設の一体整備には積極的であるが、</a:t>
            </a:r>
            <a:r>
              <a:rPr lang="ja-JP" altLang="en-US" sz="1200" b="1" dirty="0">
                <a:solidFill>
                  <a:srgbClr val="FF0000"/>
                </a:solidFill>
                <a:latin typeface="メイリオ" panose="020B0604030504040204" pitchFamily="50" charset="-128"/>
                <a:ea typeface="メイリオ" panose="020B0604030504040204" pitchFamily="50" charset="-128"/>
              </a:rPr>
              <a:t>一体的な管理・運営には調整すべき課題が多い。</a:t>
            </a:r>
            <a:endParaRPr lang="en-US" altLang="ja-JP" sz="12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89808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表 19">
            <a:extLst>
              <a:ext uri="{FF2B5EF4-FFF2-40B4-BE49-F238E27FC236}">
                <a16:creationId xmlns:a16="http://schemas.microsoft.com/office/drawing/2014/main" id="{8D0C4DAE-A6BB-4AA4-9D1D-2AF7CFCE0578}"/>
              </a:ext>
            </a:extLst>
          </p:cNvPr>
          <p:cNvGraphicFramePr>
            <a:graphicFrameLocks noGrp="1"/>
          </p:cNvGraphicFramePr>
          <p:nvPr>
            <p:extLst>
              <p:ext uri="{D42A27DB-BD31-4B8C-83A1-F6EECF244321}">
                <p14:modId xmlns:p14="http://schemas.microsoft.com/office/powerpoint/2010/main" val="457107568"/>
              </p:ext>
            </p:extLst>
          </p:nvPr>
        </p:nvGraphicFramePr>
        <p:xfrm>
          <a:off x="254472" y="3254582"/>
          <a:ext cx="9361039" cy="3502991"/>
        </p:xfrm>
        <a:graphic>
          <a:graphicData uri="http://schemas.openxmlformats.org/drawingml/2006/table">
            <a:tbl>
              <a:tblPr firstRow="1" bandRow="1">
                <a:tableStyleId>{5C22544A-7EE6-4342-B048-85BDC9FD1C3A}</a:tableStyleId>
              </a:tblPr>
              <a:tblGrid>
                <a:gridCol w="1226207">
                  <a:extLst>
                    <a:ext uri="{9D8B030D-6E8A-4147-A177-3AD203B41FA5}">
                      <a16:colId xmlns:a16="http://schemas.microsoft.com/office/drawing/2014/main" val="666015413"/>
                    </a:ext>
                  </a:extLst>
                </a:gridCol>
                <a:gridCol w="4061253">
                  <a:extLst>
                    <a:ext uri="{9D8B030D-6E8A-4147-A177-3AD203B41FA5}">
                      <a16:colId xmlns:a16="http://schemas.microsoft.com/office/drawing/2014/main" val="4204888816"/>
                    </a:ext>
                  </a:extLst>
                </a:gridCol>
                <a:gridCol w="4073579">
                  <a:extLst>
                    <a:ext uri="{9D8B030D-6E8A-4147-A177-3AD203B41FA5}">
                      <a16:colId xmlns:a16="http://schemas.microsoft.com/office/drawing/2014/main" val="1383657899"/>
                    </a:ext>
                  </a:extLst>
                </a:gridCol>
              </a:tblGrid>
              <a:tr h="318233">
                <a:tc rowSpan="2">
                  <a:txBody>
                    <a:bodyPr/>
                    <a:lstStyle/>
                    <a:p>
                      <a:pPr algn="ct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a:r>
                        <a:rPr kumimoji="1" lang="ja-JP" altLang="en-US" sz="1200" b="0" dirty="0">
                          <a:solidFill>
                            <a:schemeClr val="tx1"/>
                          </a:solidFill>
                          <a:latin typeface="メイリオ" panose="020B0604030504040204" pitchFamily="50" charset="-128"/>
                          <a:ea typeface="メイリオ" panose="020B0604030504040204" pitchFamily="50" charset="-128"/>
                        </a:rPr>
                        <a:t>青果</a:t>
                      </a:r>
                      <a:r>
                        <a:rPr kumimoji="1" lang="en-US" altLang="ja-JP" sz="1200" b="0" dirty="0">
                          <a:solidFill>
                            <a:schemeClr val="tx1"/>
                          </a:solidFill>
                          <a:latin typeface="メイリオ" panose="020B0604030504040204" pitchFamily="50" charset="-128"/>
                          <a:ea typeface="メイリオ" panose="020B0604030504040204" pitchFamily="50" charset="-128"/>
                        </a:rPr>
                        <a:t>/</a:t>
                      </a:r>
                      <a:r>
                        <a:rPr kumimoji="1" lang="ja-JP" altLang="en-US" sz="1200" b="0" dirty="0">
                          <a:solidFill>
                            <a:schemeClr val="tx1"/>
                          </a:solidFill>
                          <a:latin typeface="メイリオ" panose="020B0604030504040204" pitchFamily="50" charset="-128"/>
                          <a:ea typeface="メイリオ" panose="020B0604030504040204" pitchFamily="50" charset="-128"/>
                        </a:rPr>
                        <a:t>水産別棟型複層階配置・一棟型平面積層配置のメリット（○）デメリット（</a:t>
                      </a:r>
                      <a:r>
                        <a:rPr kumimoji="1" lang="en-US" altLang="ja-JP" sz="1200" b="0" dirty="0">
                          <a:solidFill>
                            <a:schemeClr val="tx1"/>
                          </a:solidFill>
                          <a:latin typeface="メイリオ" panose="020B0604030504040204" pitchFamily="50" charset="-128"/>
                          <a:ea typeface="メイリオ" panose="020B0604030504040204" pitchFamily="50" charset="-128"/>
                        </a:rPr>
                        <a:t>×</a:t>
                      </a:r>
                      <a:r>
                        <a:rPr kumimoji="1" lang="ja-JP" altLang="en-US" sz="1200" b="0" dirty="0">
                          <a:solidFill>
                            <a:schemeClr val="tx1"/>
                          </a:solidFill>
                          <a:latin typeface="メイリオ" panose="020B0604030504040204" pitchFamily="50" charset="-128"/>
                          <a:ea typeface="メイリオ" panose="020B0604030504040204" pitchFamily="50" charset="-128"/>
                        </a:rPr>
                        <a:t>）</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solidFill>
                      <a:schemeClr val="bg1">
                        <a:lumMod val="85000"/>
                      </a:schemeClr>
                    </a:solidFill>
                  </a:tcPr>
                </a:tc>
                <a:tc hMerge="1">
                  <a:txBody>
                    <a:bodyPr/>
                    <a:lstStyle/>
                    <a:p>
                      <a:pPr algn="ct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150968833"/>
                  </a:ext>
                </a:extLst>
              </a:tr>
              <a:tr h="273734">
                <a:tc vMerge="1">
                  <a:txBody>
                    <a:bodyPr/>
                    <a:lstStyle/>
                    <a:p>
                      <a:endParaRPr kumimoji="1" lang="ja-JP" altLang="en-US"/>
                    </a:p>
                  </a:txBody>
                  <a:tcPr/>
                </a:tc>
                <a:tc>
                  <a:txBody>
                    <a:bodyPr/>
                    <a:lstStyle/>
                    <a:p>
                      <a:pPr algn="ctr"/>
                      <a:r>
                        <a:rPr kumimoji="1" lang="ja-JP" altLang="en-US" sz="1200" b="0" dirty="0">
                          <a:solidFill>
                            <a:schemeClr val="tx1"/>
                          </a:solidFill>
                          <a:latin typeface="メイリオ" panose="020B0604030504040204" pitchFamily="50" charset="-128"/>
                          <a:ea typeface="メイリオ" panose="020B0604030504040204" pitchFamily="50" charset="-128"/>
                        </a:rPr>
                        <a:t>別棟型複層階案</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1200" b="0" dirty="0">
                          <a:solidFill>
                            <a:schemeClr val="tx1"/>
                          </a:solidFill>
                          <a:latin typeface="メイリオ" panose="020B0604030504040204" pitchFamily="50" charset="-128"/>
                          <a:ea typeface="メイリオ" panose="020B0604030504040204" pitchFamily="50" charset="-128"/>
                        </a:rPr>
                        <a:t>一棟型平面積層案</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9525"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30331951"/>
                  </a:ext>
                </a:extLst>
              </a:tr>
              <a:tr h="1553726">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施設配置例</a:t>
                      </a: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gn="l"/>
                      <a:endParaRPr kumimoji="1" lang="en-US" altLang="ja-JP" sz="900" b="0" dirty="0">
                        <a:solidFill>
                          <a:schemeClr val="tx1"/>
                        </a:solidFill>
                        <a:latin typeface="メイリオ" panose="020B0604030504040204" pitchFamily="50" charset="-128"/>
                        <a:ea typeface="メイリオ" panose="020B0604030504040204" pitchFamily="50" charset="-128"/>
                      </a:endParaRPr>
                    </a:p>
                    <a:p>
                      <a:pPr algn="l"/>
                      <a:r>
                        <a:rPr kumimoji="1" lang="ja-JP" altLang="en-US" sz="600" b="0" dirty="0">
                          <a:solidFill>
                            <a:schemeClr val="tx1"/>
                          </a:solidFill>
                          <a:latin typeface="メイリオ" panose="020B0604030504040204" pitchFamily="50" charset="-128"/>
                          <a:ea typeface="メイリオ" panose="020B0604030504040204" pitchFamily="50" charset="-128"/>
                        </a:rPr>
                        <a:t>　</a:t>
                      </a:r>
                      <a:r>
                        <a:rPr kumimoji="1" lang="en-US" altLang="ja-JP" sz="600" b="0" dirty="0">
                          <a:solidFill>
                            <a:schemeClr val="tx1"/>
                          </a:solidFill>
                          <a:latin typeface="メイリオ" panose="020B0604030504040204" pitchFamily="50" charset="-128"/>
                          <a:ea typeface="メイリオ" panose="020B0604030504040204" pitchFamily="50" charset="-128"/>
                        </a:rPr>
                        <a:t>※</a:t>
                      </a:r>
                      <a:r>
                        <a:rPr kumimoji="1" lang="ja-JP" altLang="en-US" sz="600" b="0" dirty="0">
                          <a:solidFill>
                            <a:schemeClr val="tx1"/>
                          </a:solidFill>
                          <a:latin typeface="メイリオ" panose="020B0604030504040204" pitchFamily="50" charset="-128"/>
                          <a:ea typeface="メイリオ" panose="020B0604030504040204" pitchFamily="50" charset="-128"/>
                        </a:rPr>
                        <a:t>敷地面積 約２０万㎡の内、　</a:t>
                      </a:r>
                      <a:endParaRPr kumimoji="1" lang="en-US" altLang="ja-JP" sz="600" b="0" dirty="0">
                        <a:solidFill>
                          <a:schemeClr val="tx1"/>
                        </a:solidFill>
                        <a:latin typeface="メイリオ" panose="020B0604030504040204" pitchFamily="50" charset="-128"/>
                        <a:ea typeface="メイリオ" panose="020B0604030504040204" pitchFamily="50" charset="-128"/>
                      </a:endParaRPr>
                    </a:p>
                    <a:p>
                      <a:pPr algn="l"/>
                      <a:r>
                        <a:rPr kumimoji="1" lang="ja-JP" altLang="en-US" sz="600" b="0" dirty="0">
                          <a:solidFill>
                            <a:schemeClr val="tx1"/>
                          </a:solidFill>
                          <a:latin typeface="メイリオ" panose="020B0604030504040204" pitchFamily="50" charset="-128"/>
                          <a:ea typeface="メイリオ" panose="020B0604030504040204" pitchFamily="50" charset="-128"/>
                        </a:rPr>
                        <a:t>　　市場面積 約１３万㎡、</a:t>
                      </a:r>
                      <a:endParaRPr kumimoji="1" lang="en-US" altLang="ja-JP" sz="600" b="0" dirty="0">
                        <a:solidFill>
                          <a:schemeClr val="tx1"/>
                        </a:solidFill>
                        <a:latin typeface="メイリオ" panose="020B0604030504040204" pitchFamily="50" charset="-128"/>
                        <a:ea typeface="メイリオ" panose="020B0604030504040204" pitchFamily="50" charset="-128"/>
                      </a:endParaRPr>
                    </a:p>
                    <a:p>
                      <a:pPr algn="l"/>
                      <a:r>
                        <a:rPr kumimoji="1" lang="ja-JP" altLang="en-US" sz="600" b="0" dirty="0">
                          <a:solidFill>
                            <a:schemeClr val="tx1"/>
                          </a:solidFill>
                          <a:latin typeface="メイリオ" panose="020B0604030504040204" pitchFamily="50" charset="-128"/>
                          <a:ea typeface="メイリオ" panose="020B0604030504040204" pitchFamily="50" charset="-128"/>
                        </a:rPr>
                        <a:t>　　民間収益施設 約７万㎡</a:t>
                      </a:r>
                      <a:endParaRPr kumimoji="1" lang="en-US" altLang="ja-JP" sz="600" b="0" dirty="0">
                        <a:solidFill>
                          <a:schemeClr val="tx1"/>
                        </a:solidFill>
                        <a:latin typeface="メイリオ" panose="020B0604030504040204" pitchFamily="50" charset="-128"/>
                        <a:ea typeface="メイリオ" panose="020B0604030504040204" pitchFamily="50" charset="-128"/>
                      </a:endParaRPr>
                    </a:p>
                    <a:p>
                      <a:pPr algn="ctr"/>
                      <a:endParaRPr kumimoji="1" lang="ja-JP" altLang="en-US" sz="900" b="0" dirty="0">
                        <a:solidFill>
                          <a:schemeClr val="tx1"/>
                        </a:solidFill>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100" b="0" dirty="0">
                        <a:solidFill>
                          <a:schemeClr val="tx1"/>
                        </a:solidFill>
                        <a:latin typeface="メイリオ" panose="020B0604030504040204" pitchFamily="50" charset="-128"/>
                        <a:ea typeface="メイリオ" panose="020B0604030504040204" pitchFamily="50" charset="-128"/>
                      </a:endParaRPr>
                    </a:p>
                    <a:p>
                      <a:pPr algn="ct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kumimoji="1" lang="ja-JP" altLang="en-US" sz="1100" b="0" dirty="0">
                        <a:solidFill>
                          <a:schemeClr val="tx1"/>
                        </a:solidFill>
                        <a:latin typeface="メイリオ" panose="020B0604030504040204" pitchFamily="50" charset="-128"/>
                        <a:ea typeface="メイリオ" panose="020B0604030504040204" pitchFamily="50" charset="-12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6332243"/>
                  </a:ext>
                </a:extLst>
              </a:tr>
              <a:tr h="411832">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整備費</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lgn="l">
                        <a:buFont typeface="メイリオ" panose="020B0604030504040204" pitchFamily="50" charset="-128"/>
                        <a:buChar char="○"/>
                      </a:pPr>
                      <a:r>
                        <a:rPr kumimoji="1" lang="ja-JP" altLang="en-US" sz="1000" b="0" kern="1200" dirty="0">
                          <a:solidFill>
                            <a:schemeClr val="tx1"/>
                          </a:solidFill>
                          <a:latin typeface="メイリオ" panose="020B0604030504040204" pitchFamily="50" charset="-128"/>
                          <a:ea typeface="メイリオ" panose="020B0604030504040204" pitchFamily="50" charset="-128"/>
                          <a:cs typeface="+mn-cs"/>
                        </a:rPr>
                        <a:t>各階の階間に施す</a:t>
                      </a:r>
                      <a:r>
                        <a:rPr kumimoji="1" lang="ja-JP" altLang="en-US" sz="1000" b="1" kern="1200" dirty="0">
                          <a:solidFill>
                            <a:schemeClr val="tx1"/>
                          </a:solidFill>
                          <a:latin typeface="メイリオ" panose="020B0604030504040204" pitchFamily="50" charset="-128"/>
                          <a:ea typeface="メイリオ" panose="020B0604030504040204" pitchFamily="50" charset="-128"/>
                          <a:cs typeface="+mn-cs"/>
                        </a:rPr>
                        <a:t>中間層や防水層対策費が一棟型平面積層案に比べて少なく、</a:t>
                      </a:r>
                      <a:r>
                        <a:rPr kumimoji="1" lang="ja-JP" altLang="en-US" sz="1000" b="0" kern="1200" dirty="0">
                          <a:solidFill>
                            <a:schemeClr val="tx1"/>
                          </a:solidFill>
                          <a:latin typeface="メイリオ" panose="020B0604030504040204" pitchFamily="50" charset="-128"/>
                          <a:ea typeface="メイリオ" panose="020B0604030504040204" pitchFamily="50" charset="-128"/>
                          <a:cs typeface="+mn-cs"/>
                        </a:rPr>
                        <a:t>その結果</a:t>
                      </a:r>
                      <a:r>
                        <a:rPr kumimoji="1" lang="ja-JP" altLang="en-US" sz="1000" b="1" kern="1200" dirty="0">
                          <a:solidFill>
                            <a:schemeClr val="tx1"/>
                          </a:solidFill>
                          <a:latin typeface="メイリオ" panose="020B0604030504040204" pitchFamily="50" charset="-128"/>
                          <a:ea typeface="メイリオ" panose="020B0604030504040204" pitchFamily="50" charset="-128"/>
                          <a:cs typeface="+mn-cs"/>
                        </a:rPr>
                        <a:t>利用料も割安</a:t>
                      </a:r>
                      <a:r>
                        <a:rPr kumimoji="1" lang="ja-JP" altLang="en-US" sz="1000" b="0" kern="1200" dirty="0">
                          <a:solidFill>
                            <a:schemeClr val="tx1"/>
                          </a:solidFill>
                          <a:latin typeface="メイリオ" panose="020B0604030504040204" pitchFamily="50" charset="-128"/>
                          <a:ea typeface="メイリオ" panose="020B0604030504040204" pitchFamily="50" charset="-128"/>
                          <a:cs typeface="+mn-cs"/>
                        </a:rPr>
                        <a:t>になる</a:t>
                      </a:r>
                      <a:endParaRPr kumimoji="1" lang="en-US" altLang="ja-JP" sz="1000" b="1" kern="1200" dirty="0">
                        <a:solidFill>
                          <a:schemeClr val="tx1"/>
                        </a:solidFill>
                        <a:effectLst/>
                        <a:highlight>
                          <a:srgbClr val="C0C0C0"/>
                        </a:highlight>
                        <a:latin typeface="メイリオ" panose="020B0604030504040204" pitchFamily="50" charset="-128"/>
                        <a:ea typeface="メイリオ" panose="020B0604030504040204" pitchFamily="50" charset="-128"/>
                        <a:cs typeface="+mn-cs"/>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 typeface="メイリオ" panose="020B0604030504040204" pitchFamily="50" charset="-128"/>
                        <a:buNone/>
                        <a:tabLst/>
                        <a:defRPr/>
                      </a:pPr>
                      <a:r>
                        <a:rPr kumimoji="1" lang="en-US" altLang="ja-JP" sz="1000" b="0" kern="1200" dirty="0">
                          <a:solidFill>
                            <a:schemeClr val="tx1"/>
                          </a:solidFill>
                          <a:latin typeface="メイリオ" panose="020B0604030504040204" pitchFamily="50" charset="-128"/>
                          <a:ea typeface="メイリオ" panose="020B0604030504040204" pitchFamily="50" charset="-128"/>
                          <a:cs typeface="+mn-cs"/>
                        </a:rPr>
                        <a:t>×</a:t>
                      </a:r>
                      <a:r>
                        <a:rPr kumimoji="1" lang="ja-JP" altLang="en-US" sz="1000" b="0" kern="1200" dirty="0">
                          <a:solidFill>
                            <a:schemeClr val="tx1"/>
                          </a:solidFill>
                          <a:latin typeface="メイリオ" panose="020B0604030504040204" pitchFamily="50" charset="-128"/>
                          <a:ea typeface="メイリオ" panose="020B0604030504040204" pitchFamily="50" charset="-128"/>
                          <a:cs typeface="+mn-cs"/>
                        </a:rPr>
                        <a:t>　各階の階間に施す</a:t>
                      </a:r>
                      <a:r>
                        <a:rPr kumimoji="1" lang="ja-JP" altLang="en-US" sz="1000" b="1" kern="1200" dirty="0">
                          <a:solidFill>
                            <a:schemeClr val="tx1"/>
                          </a:solidFill>
                          <a:latin typeface="メイリオ" panose="020B0604030504040204" pitchFamily="50" charset="-128"/>
                          <a:ea typeface="メイリオ" panose="020B0604030504040204" pitchFamily="50" charset="-128"/>
                          <a:cs typeface="+mn-cs"/>
                        </a:rPr>
                        <a:t>中間層や防水層対策費が別棟型複層階案に比</a:t>
                      </a:r>
                      <a:r>
                        <a:rPr kumimoji="1" lang="en-US" altLang="ja-JP" sz="1000" b="1" kern="1200" dirty="0">
                          <a:solidFill>
                            <a:schemeClr val="tx1"/>
                          </a:solidFill>
                          <a:latin typeface="メイリオ" panose="020B0604030504040204" pitchFamily="50" charset="-128"/>
                          <a:ea typeface="メイリオ" panose="020B0604030504040204" pitchFamily="50" charset="-128"/>
                          <a:cs typeface="+mn-cs"/>
                        </a:rPr>
                        <a:t/>
                      </a:r>
                      <a:br>
                        <a:rPr kumimoji="1" lang="en-US" altLang="ja-JP" sz="1000" b="1" kern="1200" dirty="0">
                          <a:solidFill>
                            <a:schemeClr val="tx1"/>
                          </a:solidFill>
                          <a:latin typeface="メイリオ" panose="020B0604030504040204" pitchFamily="50" charset="-128"/>
                          <a:ea typeface="メイリオ" panose="020B0604030504040204" pitchFamily="50" charset="-128"/>
                          <a:cs typeface="+mn-cs"/>
                        </a:rPr>
                      </a:br>
                      <a:r>
                        <a:rPr kumimoji="1" lang="ja-JP" altLang="en-US" sz="1000" b="1" kern="1200" dirty="0">
                          <a:solidFill>
                            <a:schemeClr val="tx1"/>
                          </a:solidFill>
                          <a:latin typeface="メイリオ" panose="020B0604030504040204" pitchFamily="50" charset="-128"/>
                          <a:ea typeface="メイリオ" panose="020B0604030504040204" pitchFamily="50" charset="-128"/>
                          <a:cs typeface="+mn-cs"/>
                        </a:rPr>
                        <a:t>　　</a:t>
                      </a:r>
                      <a:r>
                        <a:rPr kumimoji="1" lang="ja-JP" altLang="en-US" sz="1000" b="1" kern="1200" dirty="0" err="1">
                          <a:solidFill>
                            <a:schemeClr val="tx1"/>
                          </a:solidFill>
                          <a:latin typeface="メイリオ" panose="020B0604030504040204" pitchFamily="50" charset="-128"/>
                          <a:ea typeface="メイリオ" panose="020B0604030504040204" pitchFamily="50" charset="-128"/>
                          <a:cs typeface="+mn-cs"/>
                        </a:rPr>
                        <a:t>べて</a:t>
                      </a:r>
                      <a:r>
                        <a:rPr kumimoji="1" lang="ja-JP" altLang="en-US" sz="1000" b="1" kern="1200" dirty="0">
                          <a:solidFill>
                            <a:schemeClr val="tx1"/>
                          </a:solidFill>
                          <a:latin typeface="メイリオ" panose="020B0604030504040204" pitchFamily="50" charset="-128"/>
                          <a:ea typeface="メイリオ" panose="020B0604030504040204" pitchFamily="50" charset="-128"/>
                          <a:cs typeface="+mn-cs"/>
                        </a:rPr>
                        <a:t>高く</a:t>
                      </a:r>
                      <a:r>
                        <a:rPr kumimoji="1" lang="ja-JP" altLang="en-US" sz="1000" b="0" kern="1200" dirty="0">
                          <a:solidFill>
                            <a:schemeClr val="tx1"/>
                          </a:solidFill>
                          <a:latin typeface="メイリオ" panose="020B0604030504040204" pitchFamily="50" charset="-128"/>
                          <a:ea typeface="メイリオ" panose="020B0604030504040204" pitchFamily="50" charset="-128"/>
                          <a:cs typeface="+mn-cs"/>
                        </a:rPr>
                        <a:t>、その結果</a:t>
                      </a:r>
                      <a:r>
                        <a:rPr kumimoji="1" lang="ja-JP" altLang="en-US" sz="1000" b="1" kern="1200" dirty="0">
                          <a:solidFill>
                            <a:schemeClr val="tx1"/>
                          </a:solidFill>
                          <a:latin typeface="メイリオ" panose="020B0604030504040204" pitchFamily="50" charset="-128"/>
                          <a:ea typeface="メイリオ" panose="020B0604030504040204" pitchFamily="50" charset="-128"/>
                          <a:cs typeface="+mn-cs"/>
                        </a:rPr>
                        <a:t>利用料も割高</a:t>
                      </a:r>
                      <a:r>
                        <a:rPr kumimoji="1" lang="ja-JP" altLang="en-US" sz="1000" b="0" kern="1200" dirty="0">
                          <a:solidFill>
                            <a:schemeClr val="tx1"/>
                          </a:solidFill>
                          <a:latin typeface="メイリオ" panose="020B0604030504040204" pitchFamily="50" charset="-128"/>
                          <a:ea typeface="メイリオ" panose="020B0604030504040204" pitchFamily="50" charset="-128"/>
                          <a:cs typeface="+mn-cs"/>
                        </a:rPr>
                        <a:t>になる</a:t>
                      </a:r>
                      <a:endParaRPr kumimoji="1" lang="en-US" altLang="ja-JP" sz="1000" b="1" kern="1200" dirty="0">
                        <a:solidFill>
                          <a:schemeClr val="tx1"/>
                        </a:solidFill>
                        <a:highlight>
                          <a:srgbClr val="C0C0C0"/>
                        </a:highlight>
                        <a:latin typeface="メイリオ" panose="020B0604030504040204" pitchFamily="50" charset="-128"/>
                        <a:ea typeface="メイリオ" panose="020B0604030504040204" pitchFamily="50" charset="-128"/>
                        <a:cs typeface="+mn-cs"/>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3356569"/>
                  </a:ext>
                </a:extLst>
              </a:tr>
              <a:tr h="339811">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工期</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indent="-171450" algn="l">
                        <a:buFont typeface="メイリオ" panose="020B0604030504040204" pitchFamily="50" charset="-128"/>
                        <a:buChar char="○"/>
                      </a:pPr>
                      <a:r>
                        <a:rPr kumimoji="1" lang="ja-JP" altLang="en-US" sz="1000" b="0" kern="1200" dirty="0">
                          <a:solidFill>
                            <a:schemeClr val="tx1"/>
                          </a:solidFill>
                          <a:latin typeface="メイリオ" panose="020B0604030504040204" pitchFamily="50" charset="-128"/>
                          <a:ea typeface="メイリオ" panose="020B0604030504040204" pitchFamily="50" charset="-128"/>
                          <a:cs typeface="+mn-cs"/>
                        </a:rPr>
                        <a:t>仮移転が不要なため、工期（開業）が約６年</a:t>
                      </a:r>
                      <a:endParaRPr kumimoji="1" lang="en-US" altLang="ja-JP" sz="1000" b="1" kern="1200" dirty="0">
                        <a:solidFill>
                          <a:schemeClr val="tx1"/>
                        </a:solidFill>
                        <a:latin typeface="メイリオ" panose="020B0604030504040204" pitchFamily="50" charset="-128"/>
                        <a:ea typeface="メイリオ" panose="020B0604030504040204" pitchFamily="50" charset="-128"/>
                        <a:cs typeface="+mn-cs"/>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 typeface="メイリオ" panose="020B0604030504040204" pitchFamily="50" charset="-128"/>
                        <a:buNone/>
                        <a:tabLst/>
                        <a:defRPr/>
                      </a:pPr>
                      <a:r>
                        <a:rPr kumimoji="1" lang="en-US" altLang="ja-JP" sz="1000" b="0" kern="1200" dirty="0">
                          <a:solidFill>
                            <a:schemeClr val="tx1"/>
                          </a:solidFill>
                          <a:latin typeface="メイリオ" panose="020B0604030504040204" pitchFamily="50" charset="-128"/>
                          <a:ea typeface="メイリオ" panose="020B0604030504040204" pitchFamily="50" charset="-128"/>
                          <a:cs typeface="+mn-cs"/>
                        </a:rPr>
                        <a:t>×</a:t>
                      </a:r>
                      <a:r>
                        <a:rPr kumimoji="1" lang="ja-JP" altLang="en-US" sz="1000" b="0" kern="1200" dirty="0">
                          <a:solidFill>
                            <a:schemeClr val="tx1"/>
                          </a:solidFill>
                          <a:latin typeface="メイリオ" panose="020B0604030504040204" pitchFamily="50" charset="-128"/>
                          <a:ea typeface="メイリオ" panose="020B0604030504040204" pitchFamily="50" charset="-128"/>
                          <a:cs typeface="+mn-cs"/>
                        </a:rPr>
                        <a:t>　仮移転が必要なため、工期（開業）が約</a:t>
                      </a:r>
                      <a:r>
                        <a:rPr kumimoji="1" lang="en-US" altLang="ja-JP" sz="1000" b="0" kern="1200" dirty="0">
                          <a:solidFill>
                            <a:schemeClr val="tx1"/>
                          </a:solidFill>
                          <a:latin typeface="メイリオ" panose="020B0604030504040204" pitchFamily="50" charset="-128"/>
                          <a:ea typeface="メイリオ" panose="020B0604030504040204" pitchFamily="50" charset="-128"/>
                          <a:cs typeface="+mn-cs"/>
                        </a:rPr>
                        <a:t>7.5</a:t>
                      </a:r>
                      <a:r>
                        <a:rPr kumimoji="1" lang="ja-JP" altLang="en-US" sz="1000" b="0" kern="1200" dirty="0">
                          <a:solidFill>
                            <a:schemeClr val="tx1"/>
                          </a:solidFill>
                          <a:latin typeface="メイリオ" panose="020B0604030504040204" pitchFamily="50" charset="-128"/>
                          <a:ea typeface="メイリオ" panose="020B0604030504040204" pitchFamily="50" charset="-128"/>
                          <a:cs typeface="+mn-cs"/>
                        </a:rPr>
                        <a:t>年と別棟型複層階案</a:t>
                      </a:r>
                      <a:r>
                        <a:rPr kumimoji="1" lang="en-US" altLang="ja-JP" sz="1000" b="0" kern="1200" dirty="0">
                          <a:solidFill>
                            <a:schemeClr val="tx1"/>
                          </a:solidFill>
                          <a:latin typeface="メイリオ" panose="020B0604030504040204" pitchFamily="50" charset="-128"/>
                          <a:ea typeface="メイリオ" panose="020B0604030504040204" pitchFamily="50" charset="-128"/>
                          <a:cs typeface="+mn-cs"/>
                        </a:rPr>
                        <a:t/>
                      </a:r>
                      <a:br>
                        <a:rPr kumimoji="1" lang="en-US" altLang="ja-JP" sz="1000" b="0" kern="1200" dirty="0">
                          <a:solidFill>
                            <a:schemeClr val="tx1"/>
                          </a:solidFill>
                          <a:latin typeface="メイリオ" panose="020B0604030504040204" pitchFamily="50" charset="-128"/>
                          <a:ea typeface="メイリオ" panose="020B0604030504040204" pitchFamily="50" charset="-128"/>
                          <a:cs typeface="+mn-cs"/>
                        </a:rPr>
                      </a:br>
                      <a:r>
                        <a:rPr kumimoji="1" lang="ja-JP" altLang="en-US" sz="1000" b="0" kern="1200" dirty="0">
                          <a:solidFill>
                            <a:schemeClr val="tx1"/>
                          </a:solidFill>
                          <a:latin typeface="メイリオ" panose="020B0604030504040204" pitchFamily="50" charset="-128"/>
                          <a:ea typeface="メイリオ" panose="020B0604030504040204" pitchFamily="50" charset="-128"/>
                          <a:cs typeface="+mn-cs"/>
                        </a:rPr>
                        <a:t>　　より</a:t>
                      </a:r>
                      <a:r>
                        <a:rPr kumimoji="1" lang="ja-JP" altLang="en-US" sz="1000" b="1" kern="1200" dirty="0">
                          <a:solidFill>
                            <a:schemeClr val="tx1"/>
                          </a:solidFill>
                          <a:latin typeface="メイリオ" panose="020B0604030504040204" pitchFamily="50" charset="-128"/>
                          <a:ea typeface="メイリオ" panose="020B0604030504040204" pitchFamily="50" charset="-128"/>
                          <a:cs typeface="+mn-cs"/>
                        </a:rPr>
                        <a:t>約</a:t>
                      </a:r>
                      <a:r>
                        <a:rPr kumimoji="1" lang="en-US" altLang="ja-JP" sz="1000" b="1" kern="1200" dirty="0">
                          <a:solidFill>
                            <a:schemeClr val="tx1"/>
                          </a:solidFill>
                          <a:latin typeface="メイリオ" panose="020B0604030504040204" pitchFamily="50" charset="-128"/>
                          <a:ea typeface="メイリオ" panose="020B0604030504040204" pitchFamily="50" charset="-128"/>
                          <a:cs typeface="+mn-cs"/>
                        </a:rPr>
                        <a:t>1.5</a:t>
                      </a:r>
                      <a:r>
                        <a:rPr kumimoji="1" lang="ja-JP" altLang="en-US" sz="1000" b="1" kern="1200" dirty="0">
                          <a:solidFill>
                            <a:schemeClr val="tx1"/>
                          </a:solidFill>
                          <a:latin typeface="メイリオ" panose="020B0604030504040204" pitchFamily="50" charset="-128"/>
                          <a:ea typeface="メイリオ" panose="020B0604030504040204" pitchFamily="50" charset="-128"/>
                          <a:cs typeface="+mn-cs"/>
                        </a:rPr>
                        <a:t>年長い</a:t>
                      </a:r>
                      <a:endParaRPr kumimoji="1" lang="en-US" altLang="ja-JP" sz="1000" b="1" kern="1200" dirty="0">
                        <a:solidFill>
                          <a:schemeClr val="tx1"/>
                        </a:solidFill>
                        <a:latin typeface="メイリオ" panose="020B0604030504040204" pitchFamily="50" charset="-128"/>
                        <a:ea typeface="メイリオ" panose="020B0604030504040204" pitchFamily="50" charset="-128"/>
                        <a:cs typeface="+mn-cs"/>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0369443"/>
                  </a:ext>
                </a:extLst>
              </a:tr>
              <a:tr h="411832">
                <a:tc>
                  <a:txBody>
                    <a:bodyPr/>
                    <a:lstStyle/>
                    <a:p>
                      <a:pPr algn="ctr"/>
                      <a:r>
                        <a:rPr kumimoji="1" lang="ja-JP" altLang="en-US" sz="1100" b="0" dirty="0">
                          <a:solidFill>
                            <a:schemeClr val="tx1"/>
                          </a:solidFill>
                          <a:latin typeface="メイリオ" panose="020B0604030504040204" pitchFamily="50" charset="-128"/>
                          <a:ea typeface="メイリオ" panose="020B0604030504040204" pitchFamily="50" charset="-128"/>
                        </a:rPr>
                        <a:t>作業性・利便性</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marR="0" lvl="0" indent="-171450" algn="l" defTabSz="742950" rtl="0" eaLnBrk="1" fontAlgn="auto" latinLnBrk="0" hangingPunct="1">
                        <a:lnSpc>
                          <a:spcPct val="100000"/>
                        </a:lnSpc>
                        <a:spcBef>
                          <a:spcPts val="0"/>
                        </a:spcBef>
                        <a:spcAft>
                          <a:spcPts val="0"/>
                        </a:spcAft>
                        <a:buClrTx/>
                        <a:buSzTx/>
                        <a:buFont typeface="メイリオ" panose="020B0604030504040204" pitchFamily="50" charset="-128"/>
                        <a:buChar char="×"/>
                        <a:tabLst/>
                        <a:defRPr/>
                      </a:pPr>
                      <a:r>
                        <a:rPr kumimoji="1" lang="ja-JP" altLang="en-US" sz="1000" b="0" kern="1200" dirty="0">
                          <a:solidFill>
                            <a:schemeClr val="tx1"/>
                          </a:solidFill>
                          <a:latin typeface="メイリオ" panose="020B0604030504040204" pitchFamily="50" charset="-128"/>
                          <a:ea typeface="メイリオ" panose="020B0604030504040204" pitchFamily="50" charset="-128"/>
                          <a:cs typeface="+mn-cs"/>
                        </a:rPr>
                        <a:t>商品及び搬送車両の上下搬送、機能の複層化が発生するため利便性が低い</a:t>
                      </a:r>
                    </a:p>
                    <a:p>
                      <a:pPr marL="171450" indent="-171450" algn="l">
                        <a:buFont typeface="メイリオ" panose="020B0604030504040204" pitchFamily="50" charset="-128"/>
                        <a:buChar char="○"/>
                      </a:pPr>
                      <a:endParaRPr kumimoji="1" lang="ja-JP" altLang="en-US" sz="800" b="0" kern="1200" dirty="0">
                        <a:solidFill>
                          <a:schemeClr val="tx1"/>
                        </a:solidFill>
                        <a:latin typeface="メイリオ" panose="020B0604030504040204" pitchFamily="50" charset="-128"/>
                        <a:ea typeface="メイリオ" panose="020B0604030504040204" pitchFamily="50" charset="-128"/>
                        <a:cs typeface="+mn-cs"/>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 typeface="メイリオ" panose="020B0604030504040204" pitchFamily="50" charset="-128"/>
                        <a:buNone/>
                        <a:tabLst/>
                        <a:defRPr/>
                      </a:pPr>
                      <a:r>
                        <a:rPr kumimoji="1" lang="ja-JP" altLang="en-US" sz="1000" b="0" kern="1200" dirty="0">
                          <a:solidFill>
                            <a:schemeClr val="tx1"/>
                          </a:solidFill>
                          <a:latin typeface="メイリオ" panose="020B0604030504040204" pitchFamily="50" charset="-128"/>
                          <a:ea typeface="メイリオ" panose="020B0604030504040204" pitchFamily="50" charset="-128"/>
                          <a:cs typeface="+mn-cs"/>
                        </a:rPr>
                        <a:t>〇　必要な施設・機能や物流動線が同一階層で整理されるため利便</a:t>
                      </a:r>
                      <a:r>
                        <a:rPr kumimoji="1" lang="en-US" altLang="ja-JP" sz="1000" b="0" kern="1200" dirty="0">
                          <a:solidFill>
                            <a:schemeClr val="tx1"/>
                          </a:solidFill>
                          <a:latin typeface="メイリオ" panose="020B0604030504040204" pitchFamily="50" charset="-128"/>
                          <a:ea typeface="メイリオ" panose="020B0604030504040204" pitchFamily="50" charset="-128"/>
                          <a:cs typeface="+mn-cs"/>
                        </a:rPr>
                        <a:t/>
                      </a:r>
                      <a:br>
                        <a:rPr kumimoji="1" lang="en-US" altLang="ja-JP" sz="1000" b="0" kern="1200" dirty="0">
                          <a:solidFill>
                            <a:schemeClr val="tx1"/>
                          </a:solidFill>
                          <a:latin typeface="メイリオ" panose="020B0604030504040204" pitchFamily="50" charset="-128"/>
                          <a:ea typeface="メイリオ" panose="020B0604030504040204" pitchFamily="50" charset="-128"/>
                          <a:cs typeface="+mn-cs"/>
                        </a:rPr>
                      </a:br>
                      <a:r>
                        <a:rPr kumimoji="1" lang="ja-JP" altLang="en-US" sz="1000" b="0" kern="1200" dirty="0">
                          <a:solidFill>
                            <a:schemeClr val="tx1"/>
                          </a:solidFill>
                          <a:latin typeface="メイリオ" panose="020B0604030504040204" pitchFamily="50" charset="-128"/>
                          <a:ea typeface="メイリオ" panose="020B0604030504040204" pitchFamily="50" charset="-128"/>
                          <a:cs typeface="+mn-cs"/>
                        </a:rPr>
                        <a:t>　　性が高い</a:t>
                      </a:r>
                      <a:endParaRPr kumimoji="1" lang="en-US" altLang="ja-JP" sz="1000" b="0" kern="1200" dirty="0">
                        <a:solidFill>
                          <a:schemeClr val="tx1"/>
                        </a:solidFill>
                        <a:latin typeface="メイリオ" panose="020B0604030504040204" pitchFamily="50" charset="-128"/>
                        <a:ea typeface="メイリオ" panose="020B060403050404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 typeface="メイリオ" panose="020B0604030504040204" pitchFamily="50" charset="-128"/>
                        <a:buNone/>
                        <a:tabLst/>
                        <a:defRPr/>
                      </a:pPr>
                      <a:r>
                        <a:rPr kumimoji="1" lang="en-US" altLang="ja-JP" sz="1000" b="0" kern="1200" dirty="0">
                          <a:solidFill>
                            <a:schemeClr val="tx1"/>
                          </a:solidFill>
                          <a:latin typeface="メイリオ" panose="020B0604030504040204" pitchFamily="50" charset="-128"/>
                          <a:ea typeface="メイリオ" panose="020B0604030504040204" pitchFamily="50" charset="-128"/>
                          <a:cs typeface="+mn-cs"/>
                        </a:rPr>
                        <a:t>×</a:t>
                      </a:r>
                      <a:r>
                        <a:rPr kumimoji="1" lang="ja-JP" altLang="en-US" sz="1000" b="0" kern="1200" dirty="0">
                          <a:solidFill>
                            <a:schemeClr val="tx1"/>
                          </a:solidFill>
                          <a:latin typeface="メイリオ" panose="020B0604030504040204" pitchFamily="50" charset="-128"/>
                          <a:ea typeface="メイリオ" panose="020B0604030504040204" pitchFamily="50" charset="-128"/>
                          <a:cs typeface="+mn-cs"/>
                        </a:rPr>
                        <a:t>　一階と二階で作業効率や利便性に差が出る</a:t>
                      </a:r>
                      <a:endParaRPr kumimoji="1" lang="en-US" altLang="ja-JP" sz="1000" b="1" kern="1200" dirty="0">
                        <a:solidFill>
                          <a:schemeClr val="tx1"/>
                        </a:solidFill>
                        <a:latin typeface="メイリオ" panose="020B0604030504040204" pitchFamily="50" charset="-128"/>
                        <a:ea typeface="メイリオ" panose="020B0604030504040204" pitchFamily="50" charset="-128"/>
                        <a:cs typeface="+mn-cs"/>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7863818"/>
                  </a:ext>
                </a:extLst>
              </a:tr>
            </a:tbl>
          </a:graphicData>
        </a:graphic>
      </p:graphicFrame>
      <p:pic>
        <p:nvPicPr>
          <p:cNvPr id="6" name="図 5" descr="QR コード が含まれている画像&#10;&#10;自動的に生成された説明">
            <a:extLst>
              <a:ext uri="{FF2B5EF4-FFF2-40B4-BE49-F238E27FC236}">
                <a16:creationId xmlns:a16="http://schemas.microsoft.com/office/drawing/2014/main" id="{22995556-A72F-3216-6C22-5C2A22EC99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9317" y="4148901"/>
            <a:ext cx="2139213" cy="1220882"/>
          </a:xfrm>
          <a:prstGeom prst="rect">
            <a:avLst/>
          </a:prstGeom>
        </p:spPr>
      </p:pic>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0" y="172860"/>
            <a:ext cx="9959778"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４　施設配置計画（ゾーニング）（１</a:t>
            </a:r>
            <a:r>
              <a:rPr lang="ja-JP" altLang="en-US" sz="2000" dirty="0" smtClean="0">
                <a:solidFill>
                  <a:schemeClr val="tx1"/>
                </a:solidFill>
              </a:rPr>
              <a:t>）－１青果</a:t>
            </a:r>
            <a:r>
              <a:rPr lang="ja-JP" altLang="en-US" sz="2000" dirty="0">
                <a:solidFill>
                  <a:schemeClr val="tx1"/>
                </a:solidFill>
              </a:rPr>
              <a:t>・水産の別棟又は一棟配置案の比較検討</a:t>
            </a:r>
            <a:endParaRPr lang="en-US" altLang="ja-JP" sz="2000" dirty="0">
              <a:solidFill>
                <a:schemeClr val="tx1"/>
              </a:solidFill>
            </a:endParaRPr>
          </a:p>
        </p:txBody>
      </p:sp>
      <p:sp>
        <p:nvSpPr>
          <p:cNvPr id="69" name="スライド番号プレースホルダー 5">
            <a:extLst>
              <a:ext uri="{FF2B5EF4-FFF2-40B4-BE49-F238E27FC236}">
                <a16:creationId xmlns:a16="http://schemas.microsoft.com/office/drawing/2014/main" id="{44F5B119-C0F1-44CC-8AE6-FE261704FE39}"/>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6</a:t>
            </a:fld>
            <a:endParaRPr kumimoji="1" lang="ja-JP" altLang="en-US" sz="1600" dirty="0"/>
          </a:p>
        </p:txBody>
      </p:sp>
      <p:sp>
        <p:nvSpPr>
          <p:cNvPr id="48" name="正方形/長方形 47">
            <a:extLst>
              <a:ext uri="{FF2B5EF4-FFF2-40B4-BE49-F238E27FC236}">
                <a16:creationId xmlns:a16="http://schemas.microsoft.com/office/drawing/2014/main" id="{5C9FB70B-49D1-427D-8CDD-9F8B7A45D00E}"/>
              </a:ext>
            </a:extLst>
          </p:cNvPr>
          <p:cNvSpPr/>
          <p:nvPr/>
        </p:nvSpPr>
        <p:spPr>
          <a:xfrm>
            <a:off x="272480" y="847927"/>
            <a:ext cx="9283362" cy="1046440"/>
          </a:xfrm>
          <a:prstGeom prst="rect">
            <a:avLst/>
          </a:prstGeom>
          <a:ln w="15875">
            <a:solidFill>
              <a:schemeClr val="accent1"/>
            </a:solidFill>
            <a:prstDash val="sysDash"/>
          </a:ln>
        </p:spPr>
        <p:txBody>
          <a:bodyPr wrap="square">
            <a:spAutoFit/>
          </a:bodyPr>
          <a:lstStyle/>
          <a:p>
            <a:pPr marL="268288" indent="-176213">
              <a:spcAft>
                <a:spcPts val="600"/>
              </a:spcAft>
              <a:buFont typeface="Wingdings" panose="05000000000000000000" pitchFamily="2" charset="2"/>
              <a:buChar char="l"/>
            </a:pPr>
            <a:endParaRPr lang="en-US" altLang="ja-JP" sz="1400" dirty="0">
              <a:latin typeface="メイリオ" panose="020B0604030504040204" pitchFamily="50" charset="-128"/>
              <a:ea typeface="メイリオ" panose="020B0604030504040204" pitchFamily="50" charset="-128"/>
            </a:endParaRPr>
          </a:p>
          <a:p>
            <a:pPr marL="379350" indent="-285750">
              <a:spcAft>
                <a:spcPts val="600"/>
              </a:spcAft>
              <a:buFont typeface="Wingdings" panose="05000000000000000000" pitchFamily="2" charset="2"/>
              <a:buChar char="n"/>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民間収益施設（余剰地）の確保と施設配置計画（ゾーニング）</a:t>
            </a: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市場施設の必要床面積の確保を図りつつ、余剰地の最大化が可能となるよう、</a:t>
            </a:r>
            <a:r>
              <a:rPr lang="ja-JP" altLang="en-US" sz="1200" b="1" dirty="0">
                <a:latin typeface="メイリオ" panose="020B0604030504040204" pitchFamily="50" charset="-128"/>
                <a:ea typeface="メイリオ" panose="020B0604030504040204" pitchFamily="50" charset="-128"/>
              </a:rPr>
              <a:t>青果・水産別棟の複層階案（高層化）</a:t>
            </a:r>
            <a:r>
              <a:rPr lang="ja-JP" altLang="en-US" sz="1200" dirty="0">
                <a:latin typeface="メイリオ" panose="020B0604030504040204" pitchFamily="50" charset="-128"/>
                <a:ea typeface="メイリオ" panose="020B0604030504040204" pitchFamily="50" charset="-128"/>
              </a:rPr>
              <a:t>と</a:t>
            </a:r>
            <a:r>
              <a:rPr lang="ja-JP" altLang="en-US" sz="1200" b="1" dirty="0">
                <a:latin typeface="メイリオ" panose="020B0604030504040204" pitchFamily="50" charset="-128"/>
                <a:ea typeface="メイリオ" panose="020B0604030504040204" pitchFamily="50" charset="-128"/>
              </a:rPr>
              <a:t>青果・水産一棟型の平面積層案（低層化）</a:t>
            </a:r>
            <a:r>
              <a:rPr lang="ja-JP" altLang="en-US" sz="1200" dirty="0">
                <a:latin typeface="メイリオ" panose="020B0604030504040204" pitchFamily="50" charset="-128"/>
                <a:ea typeface="メイリオ" panose="020B0604030504040204" pitchFamily="50" charset="-128"/>
              </a:rPr>
              <a:t>の比較検討を行う。</a:t>
            </a:r>
            <a:endParaRPr lang="en-US" altLang="ja-JP" sz="1200" dirty="0">
              <a:latin typeface="メイリオ" panose="020B0604030504040204" pitchFamily="50" charset="-128"/>
              <a:ea typeface="メイリオ" panose="020B0604030504040204" pitchFamily="50" charset="-128"/>
            </a:endParaRPr>
          </a:p>
        </p:txBody>
      </p:sp>
      <p:sp>
        <p:nvSpPr>
          <p:cNvPr id="24" name="テキスト ボックス 18">
            <a:extLst>
              <a:ext uri="{FF2B5EF4-FFF2-40B4-BE49-F238E27FC236}">
                <a16:creationId xmlns:a16="http://schemas.microsoft.com/office/drawing/2014/main" id="{3F373FEA-0084-4E7F-9FDD-E85014D5FABC}"/>
              </a:ext>
            </a:extLst>
          </p:cNvPr>
          <p:cNvSpPr txBox="1"/>
          <p:nvPr/>
        </p:nvSpPr>
        <p:spPr>
          <a:xfrm>
            <a:off x="3955361" y="3897028"/>
            <a:ext cx="958800" cy="2198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b="1" dirty="0">
                <a:latin typeface="Meiryo UI" panose="020B0604030504040204" pitchFamily="50" charset="-128"/>
                <a:ea typeface="Meiryo UI" panose="020B0604030504040204" pitchFamily="50" charset="-128"/>
              </a:rPr>
              <a:t>断面イメージ図</a:t>
            </a:r>
          </a:p>
        </p:txBody>
      </p:sp>
      <p:sp>
        <p:nvSpPr>
          <p:cNvPr id="25" name="テキスト ボックス 18">
            <a:extLst>
              <a:ext uri="{FF2B5EF4-FFF2-40B4-BE49-F238E27FC236}">
                <a16:creationId xmlns:a16="http://schemas.microsoft.com/office/drawing/2014/main" id="{20C520E9-80DD-415A-93E3-2B3D8CFD63C6}"/>
              </a:ext>
            </a:extLst>
          </p:cNvPr>
          <p:cNvSpPr txBox="1"/>
          <p:nvPr/>
        </p:nvSpPr>
        <p:spPr>
          <a:xfrm>
            <a:off x="2096728" y="3891177"/>
            <a:ext cx="725240" cy="2198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b="1" dirty="0">
                <a:latin typeface="Meiryo UI" panose="020B0604030504040204" pitchFamily="50" charset="-128"/>
                <a:ea typeface="Meiryo UI" panose="020B0604030504040204" pitchFamily="50" charset="-128"/>
              </a:rPr>
              <a:t>１</a:t>
            </a:r>
            <a:r>
              <a:rPr kumimoji="1" lang="en-US" altLang="ja-JP" sz="800" b="1" dirty="0">
                <a:latin typeface="Meiryo UI" panose="020B0604030504040204" pitchFamily="50" charset="-128"/>
                <a:ea typeface="Meiryo UI" panose="020B0604030504040204" pitchFamily="50" charset="-128"/>
              </a:rPr>
              <a:t>F</a:t>
            </a:r>
            <a:r>
              <a:rPr kumimoji="1" lang="ja-JP" altLang="en-US" sz="800" b="1" dirty="0">
                <a:latin typeface="Meiryo UI" panose="020B0604030504040204" pitchFamily="50" charset="-128"/>
                <a:ea typeface="Meiryo UI" panose="020B0604030504040204" pitchFamily="50" charset="-128"/>
              </a:rPr>
              <a:t> 平面図</a:t>
            </a:r>
          </a:p>
        </p:txBody>
      </p:sp>
      <p:sp>
        <p:nvSpPr>
          <p:cNvPr id="27" name="テキスト ボックス 18">
            <a:extLst>
              <a:ext uri="{FF2B5EF4-FFF2-40B4-BE49-F238E27FC236}">
                <a16:creationId xmlns:a16="http://schemas.microsoft.com/office/drawing/2014/main" id="{EE2DBF89-D009-4B67-ACAC-884756EC61F4}"/>
              </a:ext>
            </a:extLst>
          </p:cNvPr>
          <p:cNvSpPr txBox="1"/>
          <p:nvPr/>
        </p:nvSpPr>
        <p:spPr>
          <a:xfrm>
            <a:off x="6114212" y="3891177"/>
            <a:ext cx="725240" cy="2198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b="1" dirty="0">
                <a:latin typeface="Meiryo UI" panose="020B0604030504040204" pitchFamily="50" charset="-128"/>
                <a:ea typeface="Meiryo UI" panose="020B0604030504040204" pitchFamily="50" charset="-128"/>
              </a:rPr>
              <a:t>１</a:t>
            </a:r>
            <a:r>
              <a:rPr kumimoji="1" lang="en-US" altLang="ja-JP" sz="800" b="1" dirty="0">
                <a:latin typeface="Meiryo UI" panose="020B0604030504040204" pitchFamily="50" charset="-128"/>
                <a:ea typeface="Meiryo UI" panose="020B0604030504040204" pitchFamily="50" charset="-128"/>
              </a:rPr>
              <a:t>F</a:t>
            </a:r>
            <a:r>
              <a:rPr kumimoji="1" lang="ja-JP" altLang="en-US" sz="800" b="1" dirty="0">
                <a:latin typeface="Meiryo UI" panose="020B0604030504040204" pitchFamily="50" charset="-128"/>
                <a:ea typeface="Meiryo UI" panose="020B0604030504040204" pitchFamily="50" charset="-128"/>
              </a:rPr>
              <a:t> 平面図</a:t>
            </a:r>
          </a:p>
        </p:txBody>
      </p:sp>
      <p:sp>
        <p:nvSpPr>
          <p:cNvPr id="29" name="テキスト ボックス 18">
            <a:extLst>
              <a:ext uri="{FF2B5EF4-FFF2-40B4-BE49-F238E27FC236}">
                <a16:creationId xmlns:a16="http://schemas.microsoft.com/office/drawing/2014/main" id="{55C12A69-6829-41A3-80A1-424103EBEC71}"/>
              </a:ext>
            </a:extLst>
          </p:cNvPr>
          <p:cNvSpPr txBox="1"/>
          <p:nvPr/>
        </p:nvSpPr>
        <p:spPr>
          <a:xfrm>
            <a:off x="8056040" y="3866474"/>
            <a:ext cx="958800" cy="2198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800" b="1" dirty="0">
                <a:latin typeface="Meiryo UI" panose="020B0604030504040204" pitchFamily="50" charset="-128"/>
                <a:ea typeface="Meiryo UI" panose="020B0604030504040204" pitchFamily="50" charset="-128"/>
              </a:rPr>
              <a:t>断面イメージ図</a:t>
            </a:r>
          </a:p>
        </p:txBody>
      </p:sp>
      <p:cxnSp>
        <p:nvCxnSpPr>
          <p:cNvPr id="30" name="直線コネクタ 29">
            <a:extLst>
              <a:ext uri="{FF2B5EF4-FFF2-40B4-BE49-F238E27FC236}">
                <a16:creationId xmlns:a16="http://schemas.microsoft.com/office/drawing/2014/main" id="{4BCA1BB0-3F1D-4CD5-92F5-9EACE0484691}"/>
              </a:ext>
            </a:extLst>
          </p:cNvPr>
          <p:cNvCxnSpPr>
            <a:cxnSpLocks/>
          </p:cNvCxnSpPr>
          <p:nvPr/>
        </p:nvCxnSpPr>
        <p:spPr>
          <a:xfrm>
            <a:off x="3287651" y="4255888"/>
            <a:ext cx="0" cy="1080236"/>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7" name="大かっこ 36">
            <a:extLst>
              <a:ext uri="{FF2B5EF4-FFF2-40B4-BE49-F238E27FC236}">
                <a16:creationId xmlns:a16="http://schemas.microsoft.com/office/drawing/2014/main" id="{82386B16-E990-4DD4-A0AD-C2774FC325A1}"/>
              </a:ext>
            </a:extLst>
          </p:cNvPr>
          <p:cNvSpPr/>
          <p:nvPr/>
        </p:nvSpPr>
        <p:spPr>
          <a:xfrm>
            <a:off x="402285" y="4525336"/>
            <a:ext cx="1038932" cy="364777"/>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0BF0B97C-A5EA-4B49-A63C-80DB81122633}"/>
              </a:ext>
            </a:extLst>
          </p:cNvPr>
          <p:cNvSpPr txBox="1"/>
          <p:nvPr/>
        </p:nvSpPr>
        <p:spPr>
          <a:xfrm>
            <a:off x="254472" y="2043359"/>
            <a:ext cx="9301370" cy="954107"/>
          </a:xfrm>
          <a:prstGeom prst="rect">
            <a:avLst/>
          </a:prstGeom>
          <a:solidFill>
            <a:schemeClr val="accent5">
              <a:lumMod val="20000"/>
              <a:lumOff val="80000"/>
            </a:schemeClr>
          </a:solidFill>
        </p:spPr>
        <p:txBody>
          <a:bodyPr wrap="square" rtlCol="0" anchor="ctr">
            <a:spAutoFit/>
          </a:bodyPr>
          <a:lstStyle/>
          <a:p>
            <a:pPr marL="92075"/>
            <a:r>
              <a:rPr lang="ja-JP" altLang="en-US" sz="1400" b="1" dirty="0">
                <a:latin typeface="メイリオ" panose="020B0604030504040204" pitchFamily="50" charset="-128"/>
                <a:ea typeface="メイリオ" panose="020B0604030504040204" pitchFamily="50" charset="-128"/>
              </a:rPr>
              <a:t>■検討結果</a:t>
            </a:r>
            <a:endParaRPr lang="en-US" altLang="ja-JP" sz="1400" b="1" dirty="0">
              <a:latin typeface="メイリオ" panose="020B0604030504040204" pitchFamily="50" charset="-128"/>
              <a:ea typeface="メイリオ" panose="020B0604030504040204" pitchFamily="50" charset="-128"/>
            </a:endParaRPr>
          </a:p>
          <a:p>
            <a:pPr marL="92075"/>
            <a:r>
              <a:rPr lang="ja-JP" altLang="en-US" sz="1400" b="1"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青果・水産の別棟型複層階案では、場内物流動線に「垂直移動・搬送」が発生するものの、大型Ｅ</a:t>
            </a:r>
            <a:r>
              <a:rPr lang="en-US" altLang="ja-JP" sz="1400" dirty="0">
                <a:latin typeface="メイリオ" panose="020B0604030504040204" pitchFamily="50" charset="-128"/>
                <a:ea typeface="メイリオ" panose="020B0604030504040204" pitchFamily="50" charset="-128"/>
              </a:rPr>
              <a:t>V</a:t>
            </a:r>
            <a:r>
              <a:rPr lang="ja-JP" altLang="en-US" sz="1400" dirty="0">
                <a:latin typeface="メイリオ" panose="020B0604030504040204" pitchFamily="50" charset="-128"/>
                <a:ea typeface="メイリオ" panose="020B0604030504040204" pitchFamily="50" charset="-128"/>
              </a:rPr>
              <a:t>や</a:t>
            </a:r>
            <a:r>
              <a:rPr lang="en-US" altLang="ja-JP" sz="1400" dirty="0">
                <a:latin typeface="メイリオ" panose="020B0604030504040204" pitchFamily="50" charset="-128"/>
                <a:ea typeface="メイリオ" panose="020B0604030504040204" pitchFamily="50" charset="-128"/>
              </a:rPr>
              <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　自動搬入・保管設備の導入等で一定の解消が可能と考えられるほか、整備費抑制や工期短縮も図れることから、</a:t>
            </a:r>
            <a:r>
              <a:rPr lang="en-US" altLang="ja-JP" sz="1400" dirty="0">
                <a:latin typeface="メイリオ" panose="020B0604030504040204" pitchFamily="50" charset="-128"/>
                <a:ea typeface="メイリオ" panose="020B0604030504040204" pitchFamily="50" charset="-128"/>
              </a:rPr>
              <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　</a:t>
            </a:r>
            <a:r>
              <a:rPr lang="ja-JP" altLang="en-US" sz="1400" b="1" dirty="0">
                <a:solidFill>
                  <a:srgbClr val="FF0000"/>
                </a:solidFill>
                <a:latin typeface="メイリオ" panose="020B0604030504040204" pitchFamily="50" charset="-128"/>
                <a:ea typeface="メイリオ" panose="020B0604030504040204" pitchFamily="50" charset="-128"/>
              </a:rPr>
              <a:t>別棟型案の方が一棟型案より優位</a:t>
            </a:r>
            <a:r>
              <a:rPr lang="ja-JP" altLang="en-US" sz="1400" dirty="0">
                <a:latin typeface="メイリオ" panose="020B0604030504040204" pitchFamily="50" charset="-128"/>
                <a:ea typeface="メイリオ" panose="020B0604030504040204" pitchFamily="50" charset="-128"/>
              </a:rPr>
              <a:t>である。</a:t>
            </a:r>
            <a:r>
              <a:rPr lang="ja-JP" altLang="en-US" sz="1400" dirty="0">
                <a:solidFill>
                  <a:srgbClr val="FF0000"/>
                </a:solidFill>
                <a:latin typeface="メイリオ" panose="020B0604030504040204" pitchFamily="50" charset="-128"/>
                <a:ea typeface="メイリオ" panose="020B0604030504040204" pitchFamily="50" charset="-128"/>
              </a:rPr>
              <a:t> </a:t>
            </a:r>
            <a:endParaRPr lang="en-US" altLang="ja-JP" sz="1400" dirty="0">
              <a:solidFill>
                <a:srgbClr val="FF0000"/>
              </a:solidFill>
              <a:latin typeface="メイリオ" panose="020B0604030504040204" pitchFamily="50" charset="-128"/>
              <a:ea typeface="メイリオ" panose="020B0604030504040204" pitchFamily="50" charset="-128"/>
            </a:endParaRPr>
          </a:p>
        </p:txBody>
      </p:sp>
      <p:sp>
        <p:nvSpPr>
          <p:cNvPr id="2" name="角丸四角形 1">
            <a:extLst>
              <a:ext uri="{FF2B5EF4-FFF2-40B4-BE49-F238E27FC236}">
                <a16:creationId xmlns:a16="http://schemas.microsoft.com/office/drawing/2014/main" id="{3BE4ED38-015B-151C-7F07-223DA89B92A6}"/>
              </a:ext>
            </a:extLst>
          </p:cNvPr>
          <p:cNvSpPr/>
          <p:nvPr/>
        </p:nvSpPr>
        <p:spPr>
          <a:xfrm>
            <a:off x="416496" y="698122"/>
            <a:ext cx="1368152" cy="363773"/>
          </a:xfrm>
          <a:prstGeom prst="roundRect">
            <a:avLst/>
          </a:prstGeom>
          <a:solidFill>
            <a:schemeClr val="accent5">
              <a:lumMod val="40000"/>
              <a:lumOff val="60000"/>
            </a:schemeClr>
          </a:solidFill>
          <a:ln w="2222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ja-JP" altLang="en-US" sz="1400" b="1" dirty="0">
                <a:latin typeface="メイリオ" panose="020B0604030504040204" pitchFamily="50" charset="-128"/>
                <a:ea typeface="メイリオ" panose="020B0604030504040204" pitchFamily="50" charset="-128"/>
              </a:rPr>
              <a:t>検討内容</a:t>
            </a:r>
            <a:endParaRPr kumimoji="1" lang="ja-JP" altLang="en-US" sz="1400" b="1" dirty="0">
              <a:latin typeface="メイリオ" panose="020B0604030504040204" pitchFamily="50" charset="-128"/>
              <a:ea typeface="メイリオ" panose="020B0604030504040204" pitchFamily="50" charset="-128"/>
            </a:endParaRPr>
          </a:p>
        </p:txBody>
      </p:sp>
      <p:pic>
        <p:nvPicPr>
          <p:cNvPr id="9" name="図 8" descr="ダイアグラム が含まれている画像&#10;&#10;自動的に生成された説明">
            <a:extLst>
              <a:ext uri="{FF2B5EF4-FFF2-40B4-BE49-F238E27FC236}">
                <a16:creationId xmlns:a16="http://schemas.microsoft.com/office/drawing/2014/main" id="{87D53C37-475B-C821-1FDA-C2B8D60533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9118" y="4220979"/>
            <a:ext cx="2093911" cy="1041040"/>
          </a:xfrm>
          <a:prstGeom prst="rect">
            <a:avLst/>
          </a:prstGeom>
        </p:spPr>
      </p:pic>
      <p:pic>
        <p:nvPicPr>
          <p:cNvPr id="7" name="図 6" descr="ダイアグラム, テキスト&#10;&#10;自動的に生成された説明">
            <a:extLst>
              <a:ext uri="{FF2B5EF4-FFF2-40B4-BE49-F238E27FC236}">
                <a16:creationId xmlns:a16="http://schemas.microsoft.com/office/drawing/2014/main" id="{EFECCFCA-6E26-D6D0-288B-43009F1735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056"/>
          <a:stretch/>
        </p:blipFill>
        <p:spPr>
          <a:xfrm>
            <a:off x="5665069" y="4102093"/>
            <a:ext cx="1769259" cy="1220882"/>
          </a:xfrm>
          <a:prstGeom prst="rect">
            <a:avLst/>
          </a:prstGeom>
        </p:spPr>
      </p:pic>
      <p:pic>
        <p:nvPicPr>
          <p:cNvPr id="11" name="図 10" descr="ダイアグラム&#10;&#10;自動的に生成された説明">
            <a:extLst>
              <a:ext uri="{FF2B5EF4-FFF2-40B4-BE49-F238E27FC236}">
                <a16:creationId xmlns:a16="http://schemas.microsoft.com/office/drawing/2014/main" id="{53CFA4E0-ED84-7CDC-913F-E62D317971F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311"/>
          <a:stretch/>
        </p:blipFill>
        <p:spPr>
          <a:xfrm>
            <a:off x="1617756" y="4102093"/>
            <a:ext cx="1666771" cy="1284484"/>
          </a:xfrm>
          <a:prstGeom prst="rect">
            <a:avLst/>
          </a:prstGeom>
        </p:spPr>
      </p:pic>
      <p:cxnSp>
        <p:nvCxnSpPr>
          <p:cNvPr id="31" name="直線コネクタ 30">
            <a:extLst>
              <a:ext uri="{FF2B5EF4-FFF2-40B4-BE49-F238E27FC236}">
                <a16:creationId xmlns:a16="http://schemas.microsoft.com/office/drawing/2014/main" id="{BFA50B5B-4BBB-4918-A341-C2CA130F55B5}"/>
              </a:ext>
            </a:extLst>
          </p:cNvPr>
          <p:cNvCxnSpPr>
            <a:cxnSpLocks/>
          </p:cNvCxnSpPr>
          <p:nvPr/>
        </p:nvCxnSpPr>
        <p:spPr>
          <a:xfrm>
            <a:off x="7434328" y="4111045"/>
            <a:ext cx="0" cy="1080236"/>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7688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Text Box 55"/>
          <p:cNvSpPr txBox="1">
            <a:spLocks noChangeArrowheads="1"/>
          </p:cNvSpPr>
          <p:nvPr/>
        </p:nvSpPr>
        <p:spPr bwMode="auto">
          <a:xfrm>
            <a:off x="272480" y="183353"/>
            <a:ext cx="7223452"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４　施設配置計画（ゾーニング）（１）－２　工期等の比較検討</a:t>
            </a:r>
            <a:endParaRPr lang="en-US" altLang="ja-JP" sz="2000" dirty="0">
              <a:solidFill>
                <a:schemeClr val="tx1"/>
              </a:solidFill>
            </a:endParaRPr>
          </a:p>
        </p:txBody>
      </p:sp>
      <p:sp>
        <p:nvSpPr>
          <p:cNvPr id="69" name="スライド番号プレースホルダー 5">
            <a:extLst>
              <a:ext uri="{FF2B5EF4-FFF2-40B4-BE49-F238E27FC236}">
                <a16:creationId xmlns:a16="http://schemas.microsoft.com/office/drawing/2014/main" id="{44F5B119-C0F1-44CC-8AE6-FE261704FE39}"/>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7</a:t>
            </a:fld>
            <a:endParaRPr kumimoji="1" lang="ja-JP" altLang="en-US" sz="1600" dirty="0"/>
          </a:p>
        </p:txBody>
      </p:sp>
      <p:sp>
        <p:nvSpPr>
          <p:cNvPr id="2" name="正方形/長方形 1">
            <a:extLst>
              <a:ext uri="{FF2B5EF4-FFF2-40B4-BE49-F238E27FC236}">
                <a16:creationId xmlns:a16="http://schemas.microsoft.com/office/drawing/2014/main" id="{5147DE22-11F9-73BB-D801-B58F752E1A74}"/>
              </a:ext>
            </a:extLst>
          </p:cNvPr>
          <p:cNvSpPr/>
          <p:nvPr/>
        </p:nvSpPr>
        <p:spPr>
          <a:xfrm>
            <a:off x="272480" y="829807"/>
            <a:ext cx="9289032" cy="830997"/>
          </a:xfrm>
          <a:prstGeom prst="rect">
            <a:avLst/>
          </a:prstGeom>
          <a:ln w="15875">
            <a:solidFill>
              <a:schemeClr val="accent1"/>
            </a:solidFill>
            <a:prstDash val="sysDash"/>
          </a:ln>
        </p:spPr>
        <p:txBody>
          <a:bodyPr wrap="square">
            <a:spAutoFit/>
          </a:bodyPr>
          <a:lstStyle/>
          <a:p>
            <a:pPr marL="268288" indent="-176213">
              <a:spcAft>
                <a:spcPts val="600"/>
              </a:spcAft>
              <a:buFont typeface="Wingdings" panose="05000000000000000000" pitchFamily="2" charset="2"/>
              <a:buChar char="l"/>
            </a:pPr>
            <a:endParaRPr lang="en-US" altLang="ja-JP" sz="1200" dirty="0">
              <a:latin typeface="メイリオ" panose="020B0604030504040204" pitchFamily="50" charset="-128"/>
              <a:ea typeface="メイリオ" panose="020B0604030504040204" pitchFamily="50" charset="-128"/>
            </a:endParaRPr>
          </a:p>
          <a:p>
            <a:pPr marL="378000" indent="-284400">
              <a:spcAft>
                <a:spcPts val="600"/>
              </a:spcAft>
              <a:buFont typeface="Wingdings" panose="05000000000000000000" pitchFamily="2" charset="2"/>
              <a:buChar char="n"/>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工期等の比較を踏まえた実現可能性</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青果、水産の施設配置計画別の工期や場内事業者の移転時期の観点から比較する。</a:t>
            </a:r>
            <a:endParaRPr lang="en-US" altLang="ja-JP" sz="1200" dirty="0">
              <a:latin typeface="メイリオ" panose="020B0604030504040204" pitchFamily="50" charset="-128"/>
              <a:ea typeface="メイリオ" panose="020B0604030504040204" pitchFamily="50" charset="-128"/>
            </a:endParaRPr>
          </a:p>
        </p:txBody>
      </p:sp>
      <p:sp>
        <p:nvSpPr>
          <p:cNvPr id="3" name="角丸四角形 1">
            <a:extLst>
              <a:ext uri="{FF2B5EF4-FFF2-40B4-BE49-F238E27FC236}">
                <a16:creationId xmlns:a16="http://schemas.microsoft.com/office/drawing/2014/main" id="{E9C8F028-1E39-AE0D-8FA3-212FAC33A8A7}"/>
              </a:ext>
            </a:extLst>
          </p:cNvPr>
          <p:cNvSpPr/>
          <p:nvPr/>
        </p:nvSpPr>
        <p:spPr>
          <a:xfrm>
            <a:off x="416496" y="698122"/>
            <a:ext cx="1368152" cy="363773"/>
          </a:xfrm>
          <a:prstGeom prst="roundRect">
            <a:avLst/>
          </a:prstGeom>
          <a:solidFill>
            <a:schemeClr val="accent5">
              <a:lumMod val="40000"/>
              <a:lumOff val="60000"/>
            </a:schemeClr>
          </a:solidFill>
          <a:ln w="2222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ja-JP" altLang="en-US" sz="1400" b="1" dirty="0">
                <a:latin typeface="メイリオ" panose="020B0604030504040204" pitchFamily="50" charset="-128"/>
                <a:ea typeface="メイリオ" panose="020B0604030504040204" pitchFamily="50" charset="-128"/>
              </a:rPr>
              <a:t>検討内容</a:t>
            </a:r>
            <a:endParaRPr kumimoji="1" lang="ja-JP" altLang="en-US" sz="1400" b="1"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0BF0B97C-A5EA-4B49-A63C-80DB81122633}"/>
              </a:ext>
            </a:extLst>
          </p:cNvPr>
          <p:cNvSpPr txBox="1"/>
          <p:nvPr/>
        </p:nvSpPr>
        <p:spPr>
          <a:xfrm>
            <a:off x="272480" y="1753095"/>
            <a:ext cx="9301370" cy="954107"/>
          </a:xfrm>
          <a:prstGeom prst="rect">
            <a:avLst/>
          </a:prstGeom>
          <a:solidFill>
            <a:schemeClr val="accent5">
              <a:lumMod val="20000"/>
              <a:lumOff val="80000"/>
            </a:schemeClr>
          </a:solidFill>
        </p:spPr>
        <p:txBody>
          <a:bodyPr wrap="square" rtlCol="0" anchor="ctr">
            <a:spAutoFit/>
          </a:bodyPr>
          <a:lstStyle/>
          <a:p>
            <a:pPr marL="92075"/>
            <a:r>
              <a:rPr lang="ja-JP" altLang="en-US" sz="1400" b="1" dirty="0">
                <a:latin typeface="メイリオ" panose="020B0604030504040204" pitchFamily="50" charset="-128"/>
                <a:ea typeface="メイリオ" panose="020B0604030504040204" pitchFamily="50" charset="-128"/>
              </a:rPr>
              <a:t>■検討結果</a:t>
            </a:r>
            <a:endParaRPr lang="en-US" altLang="ja-JP" sz="1400" b="1" dirty="0">
              <a:latin typeface="メイリオ" panose="020B0604030504040204" pitchFamily="50" charset="-128"/>
              <a:ea typeface="メイリオ" panose="020B0604030504040204" pitchFamily="50" charset="-128"/>
            </a:endParaRPr>
          </a:p>
          <a:p>
            <a:pPr marL="92075"/>
            <a:r>
              <a:rPr lang="ja-JP" altLang="en-US" sz="1400" b="1"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一棟型平面積層案で整備する場合、別棟型複層階案に比べて、工期で約</a:t>
            </a:r>
            <a:r>
              <a:rPr lang="en-US" altLang="ja-JP" sz="1400" dirty="0">
                <a:latin typeface="メイリオ" panose="020B0604030504040204" pitchFamily="50" charset="-128"/>
                <a:ea typeface="メイリオ" panose="020B0604030504040204" pitchFamily="50" charset="-128"/>
              </a:rPr>
              <a:t>1.5</a:t>
            </a:r>
            <a:r>
              <a:rPr lang="ja-JP" altLang="en-US" sz="1400" dirty="0">
                <a:latin typeface="メイリオ" panose="020B0604030504040204" pitchFamily="50" charset="-128"/>
                <a:ea typeface="メイリオ" panose="020B0604030504040204" pitchFamily="50" charset="-128"/>
              </a:rPr>
              <a:t>年長くなるほか、青果部門の一部</a:t>
            </a:r>
            <a:r>
              <a:rPr lang="en-US" altLang="ja-JP" sz="1400" dirty="0">
                <a:latin typeface="メイリオ" panose="020B0604030504040204" pitchFamily="50" charset="-128"/>
                <a:ea typeface="メイリオ" panose="020B0604030504040204" pitchFamily="50" charset="-128"/>
              </a:rPr>
              <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　事業者に仮移転が発生するだけでなく、新青果施設への移転時期に事業者間で５～６年の差（下表一棟型①</a:t>
            </a:r>
            <a:r>
              <a:rPr lang="en-US" altLang="ja-JP" sz="1400" dirty="0">
                <a:latin typeface="メイリオ" panose="020B0604030504040204" pitchFamily="50" charset="-128"/>
                <a:ea typeface="メイリオ" panose="020B0604030504040204" pitchFamily="50" charset="-128"/>
              </a:rPr>
              <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　から④までの期間）が生じる。</a:t>
            </a:r>
            <a:endParaRPr lang="en-US" altLang="ja-JP" sz="1400" dirty="0">
              <a:solidFill>
                <a:srgbClr val="FF0000"/>
              </a:solidFill>
              <a:highlight>
                <a:srgbClr val="FFFF00"/>
              </a:highlight>
              <a:latin typeface="メイリオ" panose="020B0604030504040204" pitchFamily="50" charset="-128"/>
              <a:ea typeface="メイリオ" panose="020B0604030504040204" pitchFamily="50" charset="-128"/>
            </a:endParaRPr>
          </a:p>
        </p:txBody>
      </p:sp>
      <p:pic>
        <p:nvPicPr>
          <p:cNvPr id="6" name="図 5" descr="タイムライン&#10;&#10;自動的に生成された説明">
            <a:extLst>
              <a:ext uri="{FF2B5EF4-FFF2-40B4-BE49-F238E27FC236}">
                <a16:creationId xmlns:a16="http://schemas.microsoft.com/office/drawing/2014/main" id="{18B7B7B4-0EA0-3EED-E5BC-18947EE85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264" y="2806267"/>
            <a:ext cx="8111463" cy="4007110"/>
          </a:xfrm>
          <a:prstGeom prst="rect">
            <a:avLst/>
          </a:prstGeom>
        </p:spPr>
      </p:pic>
    </p:spTree>
    <p:extLst>
      <p:ext uri="{BB962C8B-B14F-4D97-AF65-F5344CB8AC3E}">
        <p14:creationId xmlns:p14="http://schemas.microsoft.com/office/powerpoint/2010/main" val="632216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5147DE22-11F9-73BB-D801-B58F752E1A74}"/>
              </a:ext>
            </a:extLst>
          </p:cNvPr>
          <p:cNvSpPr/>
          <p:nvPr/>
        </p:nvSpPr>
        <p:spPr>
          <a:xfrm>
            <a:off x="270494" y="879551"/>
            <a:ext cx="9289032" cy="830997"/>
          </a:xfrm>
          <a:prstGeom prst="rect">
            <a:avLst/>
          </a:prstGeom>
          <a:ln w="15875">
            <a:solidFill>
              <a:schemeClr val="accent1"/>
            </a:solidFill>
            <a:prstDash val="sysDash"/>
          </a:ln>
        </p:spPr>
        <p:txBody>
          <a:bodyPr wrap="square">
            <a:spAutoFit/>
          </a:bodyPr>
          <a:lstStyle/>
          <a:p>
            <a:pPr marL="92075">
              <a:spcAft>
                <a:spcPts val="600"/>
              </a:spcAft>
            </a:pPr>
            <a:endParaRPr lang="en-US" altLang="ja-JP" sz="1200" b="1" dirty="0">
              <a:latin typeface="メイリオ" panose="020B0604030504040204" pitchFamily="50" charset="-128"/>
              <a:ea typeface="メイリオ" panose="020B0604030504040204" pitchFamily="50" charset="-128"/>
            </a:endParaRPr>
          </a:p>
          <a:p>
            <a:pPr marL="378000" indent="-284400">
              <a:spcAft>
                <a:spcPts val="600"/>
              </a:spcAft>
              <a:buFont typeface="Wingdings" panose="05000000000000000000" pitchFamily="2" charset="2"/>
              <a:buChar char="n"/>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一棟型平面積層案における配置計画</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現状の市場レイアウトを維持して、一棟型平面積層案における青果及び水産の配置計画に関する課題や実現可能性を検討する。</a:t>
            </a:r>
            <a:endParaRPr lang="en-US" altLang="ja-JP" sz="12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A2A39D9D-9BCC-B7E8-8670-710F518A2BCD}"/>
              </a:ext>
            </a:extLst>
          </p:cNvPr>
          <p:cNvSpPr txBox="1"/>
          <p:nvPr/>
        </p:nvSpPr>
        <p:spPr>
          <a:xfrm>
            <a:off x="277750" y="1878864"/>
            <a:ext cx="9287046" cy="1850339"/>
          </a:xfrm>
          <a:prstGeom prst="rect">
            <a:avLst/>
          </a:prstGeom>
          <a:solidFill>
            <a:schemeClr val="accent5">
              <a:lumMod val="20000"/>
              <a:lumOff val="80000"/>
            </a:schemeClr>
          </a:solidFill>
          <a:ln>
            <a:noFill/>
          </a:ln>
        </p:spPr>
        <p:txBody>
          <a:bodyPr wrap="square" rtlCol="0">
            <a:noAutofit/>
          </a:bodyPr>
          <a:lstStyle/>
          <a:p>
            <a:pPr algn="l">
              <a:lnSpc>
                <a:spcPct val="150000"/>
              </a:lnSpc>
            </a:pPr>
            <a:r>
              <a:rPr kumimoji="1" lang="ja-JP" altLang="en-US" sz="1400" b="1" dirty="0">
                <a:latin typeface="Meiryo UI" panose="020B0604030504040204" pitchFamily="50" charset="-128"/>
                <a:ea typeface="Meiryo UI" panose="020B0604030504040204" pitchFamily="50" charset="-128"/>
              </a:rPr>
              <a:t> ■検討結果</a:t>
            </a:r>
            <a:endParaRPr kumimoji="1" lang="en-US" altLang="ja-JP" sz="1400" b="1" dirty="0">
              <a:latin typeface="Meiryo UI" panose="020B0604030504040204" pitchFamily="50" charset="-128"/>
              <a:ea typeface="Meiryo UI" panose="020B0604030504040204" pitchFamily="50" charset="-128"/>
            </a:endParaRPr>
          </a:p>
          <a:p>
            <a:pPr marL="449263" indent="-177800">
              <a:buFont typeface="+mj-ea"/>
              <a:buAutoNum type="circleNumDbPlain"/>
            </a:pPr>
            <a:r>
              <a:rPr lang="ja-JP" altLang="en-US" sz="1400" dirty="0">
                <a:latin typeface="メイリオ" panose="020B0604030504040204" pitchFamily="50" charset="-128"/>
                <a:ea typeface="メイリオ" panose="020B0604030504040204" pitchFamily="50" charset="-128"/>
              </a:rPr>
              <a:t>青果を上階とする場合、搬入車両数が多いため、待機車両や交通渋滞の発生が懸念され、交通量調査及びシミュレーション検討の結果、下階よりも広い通路、トラックバース等の整備が必要となり、</a:t>
            </a:r>
            <a:r>
              <a:rPr lang="ja-JP" altLang="en-US" sz="1400" b="1" dirty="0">
                <a:solidFill>
                  <a:srgbClr val="FF0000"/>
                </a:solidFill>
                <a:latin typeface="メイリオ" panose="020B0604030504040204" pitchFamily="50" charset="-128"/>
                <a:ea typeface="メイリオ" panose="020B0604030504040204" pitchFamily="50" charset="-128"/>
              </a:rPr>
              <a:t>利用面積に制約が生じる。</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449263" indent="-177800">
              <a:spcBef>
                <a:spcPts val="600"/>
              </a:spcBef>
              <a:buFont typeface="+mj-ea"/>
              <a:buAutoNum type="circleNumDbPlain"/>
            </a:pPr>
            <a:r>
              <a:rPr lang="ja-JP" altLang="en-US" sz="1400" dirty="0">
                <a:latin typeface="メイリオ" panose="020B0604030504040204" pitchFamily="50" charset="-128"/>
                <a:ea typeface="メイリオ" panose="020B0604030504040204" pitchFamily="50" charset="-128"/>
              </a:rPr>
              <a:t>水産を上階とする場合、下階（青果）への漏水問題が懸念され、下図のとおり、防水層及び中間層を設けることで下階への漏水リスクは低減できるものの</a:t>
            </a:r>
            <a:r>
              <a:rPr lang="ja-JP" altLang="en-US" sz="1400" dirty="0" smtClean="0">
                <a:latin typeface="メイリオ" panose="020B0604030504040204" pitchFamily="50" charset="-128"/>
                <a:ea typeface="メイリオ" panose="020B0604030504040204" pitchFamily="50" charset="-128"/>
              </a:rPr>
              <a:t>、</a:t>
            </a:r>
            <a:r>
              <a:rPr lang="ja-JP" altLang="en-US" sz="1400" b="1" dirty="0" smtClean="0">
                <a:solidFill>
                  <a:srgbClr val="FF0000"/>
                </a:solidFill>
                <a:latin typeface="メイリオ" panose="020B0604030504040204" pitchFamily="50" charset="-128"/>
                <a:ea typeface="メイリオ" panose="020B0604030504040204" pitchFamily="50" charset="-128"/>
              </a:rPr>
              <a:t>別棟型複層階案に</a:t>
            </a:r>
            <a:r>
              <a:rPr lang="ja-JP" altLang="en-US" sz="1400" b="1" smtClean="0">
                <a:solidFill>
                  <a:srgbClr val="FF0000"/>
                </a:solidFill>
                <a:latin typeface="メイリオ" panose="020B0604030504040204" pitchFamily="50" charset="-128"/>
                <a:ea typeface="メイリオ" panose="020B0604030504040204" pitchFamily="50" charset="-128"/>
              </a:rPr>
              <a:t>比べ、防水層等の</a:t>
            </a:r>
            <a:r>
              <a:rPr lang="ja-JP" altLang="en-US" sz="1400" b="1" dirty="0" smtClean="0">
                <a:solidFill>
                  <a:srgbClr val="FF0000"/>
                </a:solidFill>
                <a:latin typeface="メイリオ" panose="020B0604030504040204" pitchFamily="50" charset="-128"/>
                <a:ea typeface="メイリオ" panose="020B0604030504040204" pitchFamily="50" charset="-128"/>
              </a:rPr>
              <a:t>整備面積の増加による施工コストの増が生じる。</a:t>
            </a:r>
            <a:endParaRPr lang="en-US" altLang="ja-JP" sz="1400" b="1" dirty="0">
              <a:solidFill>
                <a:srgbClr val="FF0000"/>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A21F3EAE-D6AF-7E77-E5E2-3CFA3EBAE5F2}"/>
              </a:ext>
            </a:extLst>
          </p:cNvPr>
          <p:cNvSpPr/>
          <p:nvPr/>
        </p:nvSpPr>
        <p:spPr>
          <a:xfrm>
            <a:off x="812664" y="6199840"/>
            <a:ext cx="3764433" cy="81897"/>
          </a:xfrm>
          <a:prstGeom prst="rect">
            <a:avLst/>
          </a:prstGeom>
          <a:solidFill>
            <a:schemeClr val="tx1">
              <a:lumMod val="50000"/>
              <a:lumOff val="50000"/>
            </a:schemeClr>
          </a:solidFill>
          <a:ln w="19050">
            <a:noFill/>
            <a:prstDash val="dashDot"/>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254FE29-E3F5-F552-1A6B-3205C500F50D}"/>
              </a:ext>
            </a:extLst>
          </p:cNvPr>
          <p:cNvSpPr/>
          <p:nvPr/>
        </p:nvSpPr>
        <p:spPr>
          <a:xfrm>
            <a:off x="1974993" y="4523270"/>
            <a:ext cx="2265827" cy="443566"/>
          </a:xfrm>
          <a:prstGeom prst="roundRect">
            <a:avLst/>
          </a:prstGeom>
          <a:solidFill>
            <a:schemeClr val="bg1">
              <a:lumMod val="95000"/>
            </a:schemeClr>
          </a:solidFill>
          <a:ln w="28575">
            <a:solidFill>
              <a:schemeClr val="bg1">
                <a:lumMod val="50000"/>
              </a:schemeClr>
            </a:solidFill>
            <a:prstDash val="solid"/>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E5FD1869-42F4-C481-CEAD-892AD7BBCC3A}"/>
              </a:ext>
            </a:extLst>
          </p:cNvPr>
          <p:cNvSpPr txBox="1"/>
          <p:nvPr/>
        </p:nvSpPr>
        <p:spPr>
          <a:xfrm>
            <a:off x="2410424" y="4580299"/>
            <a:ext cx="374866" cy="254584"/>
          </a:xfrm>
          <a:prstGeom prst="rect">
            <a:avLst/>
          </a:prstGeom>
          <a:noFill/>
        </p:spPr>
        <p:txBody>
          <a:bodyPr wrap="square" lIns="36000" tIns="36000" rIns="36000" bIns="36000" rtlCol="0" anchor="ctr">
            <a:spAutoFit/>
          </a:bodyPr>
          <a:lstStyle/>
          <a:p>
            <a:pPr algn="ctr">
              <a:lnSpc>
                <a:spcPts val="1800"/>
              </a:lnSpc>
            </a:pPr>
            <a:r>
              <a:rPr kumimoji="1" lang="ja-JP" altLang="en-US" sz="700" b="1" dirty="0">
                <a:latin typeface="+mn-ea"/>
              </a:rPr>
              <a:t>事務所</a:t>
            </a:r>
          </a:p>
        </p:txBody>
      </p:sp>
      <p:sp>
        <p:nvSpPr>
          <p:cNvPr id="10" name="テキスト ボックス 9">
            <a:extLst>
              <a:ext uri="{FF2B5EF4-FFF2-40B4-BE49-F238E27FC236}">
                <a16:creationId xmlns:a16="http://schemas.microsoft.com/office/drawing/2014/main" id="{515560D9-18F8-8B7F-78F1-B005DF39C860}"/>
              </a:ext>
            </a:extLst>
          </p:cNvPr>
          <p:cNvSpPr txBox="1"/>
          <p:nvPr/>
        </p:nvSpPr>
        <p:spPr>
          <a:xfrm>
            <a:off x="3450172" y="4586559"/>
            <a:ext cx="460816" cy="254584"/>
          </a:xfrm>
          <a:prstGeom prst="rect">
            <a:avLst/>
          </a:prstGeom>
          <a:noFill/>
        </p:spPr>
        <p:txBody>
          <a:bodyPr wrap="square" lIns="36000" tIns="36000" rIns="36000" bIns="36000" rtlCol="0" anchor="ctr">
            <a:spAutoFit/>
          </a:bodyPr>
          <a:lstStyle/>
          <a:p>
            <a:pPr algn="ctr">
              <a:lnSpc>
                <a:spcPts val="1800"/>
              </a:lnSpc>
            </a:pPr>
            <a:r>
              <a:rPr kumimoji="1" lang="ja-JP" altLang="en-US" sz="700" b="1" dirty="0">
                <a:latin typeface="+mn-ea"/>
              </a:rPr>
              <a:t>駐車場</a:t>
            </a:r>
          </a:p>
        </p:txBody>
      </p:sp>
      <p:cxnSp>
        <p:nvCxnSpPr>
          <p:cNvPr id="11" name="直線コネクタ 10">
            <a:extLst>
              <a:ext uri="{FF2B5EF4-FFF2-40B4-BE49-F238E27FC236}">
                <a16:creationId xmlns:a16="http://schemas.microsoft.com/office/drawing/2014/main" id="{5F479071-7239-6DD3-8495-36BD98A52A2F}"/>
              </a:ext>
            </a:extLst>
          </p:cNvPr>
          <p:cNvCxnSpPr>
            <a:cxnSpLocks/>
            <a:stCxn id="8" idx="0"/>
          </p:cNvCxnSpPr>
          <p:nvPr/>
        </p:nvCxnSpPr>
        <p:spPr>
          <a:xfrm>
            <a:off x="3107907" y="4523270"/>
            <a:ext cx="2884" cy="441765"/>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6DD46D5D-48D3-8053-9C74-62F184167B98}"/>
              </a:ext>
            </a:extLst>
          </p:cNvPr>
          <p:cNvGrpSpPr/>
          <p:nvPr/>
        </p:nvGrpSpPr>
        <p:grpSpPr>
          <a:xfrm>
            <a:off x="1981551" y="5742128"/>
            <a:ext cx="2609104" cy="443566"/>
            <a:chOff x="7163833" y="1427211"/>
            <a:chExt cx="2775642" cy="471879"/>
          </a:xfrm>
        </p:grpSpPr>
        <p:sp>
          <p:nvSpPr>
            <p:cNvPr id="13" name="四角形: 角を丸くする 12">
              <a:extLst>
                <a:ext uri="{FF2B5EF4-FFF2-40B4-BE49-F238E27FC236}">
                  <a16:creationId xmlns:a16="http://schemas.microsoft.com/office/drawing/2014/main" id="{F74374FC-A287-6FE2-4871-6C556655619F}"/>
                </a:ext>
              </a:extLst>
            </p:cNvPr>
            <p:cNvSpPr/>
            <p:nvPr/>
          </p:nvSpPr>
          <p:spPr>
            <a:xfrm>
              <a:off x="7163833" y="1427211"/>
              <a:ext cx="2410454" cy="471879"/>
            </a:xfrm>
            <a:prstGeom prst="roundRect">
              <a:avLst/>
            </a:prstGeom>
            <a:solidFill>
              <a:schemeClr val="accent6">
                <a:lumMod val="20000"/>
                <a:lumOff val="80000"/>
              </a:schemeClr>
            </a:solidFill>
            <a:ln w="28575">
              <a:solidFill>
                <a:schemeClr val="accent6">
                  <a:lumMod val="75000"/>
                </a:schemeClr>
              </a:solidFill>
              <a:prstDash val="solid"/>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cxnSp>
          <p:nvCxnSpPr>
            <p:cNvPr id="14" name="直線コネクタ 13">
              <a:extLst>
                <a:ext uri="{FF2B5EF4-FFF2-40B4-BE49-F238E27FC236}">
                  <a16:creationId xmlns:a16="http://schemas.microsoft.com/office/drawing/2014/main" id="{DE58E0CC-E7BE-CD1B-B9F6-50517477622A}"/>
                </a:ext>
              </a:extLst>
            </p:cNvPr>
            <p:cNvCxnSpPr>
              <a:cxnSpLocks/>
            </p:cNvCxnSpPr>
            <p:nvPr/>
          </p:nvCxnSpPr>
          <p:spPr>
            <a:xfrm>
              <a:off x="9061611" y="1434278"/>
              <a:ext cx="0" cy="455754"/>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8B223E00-1A1C-249C-89E4-6BBB89D1A0FB}"/>
                </a:ext>
              </a:extLst>
            </p:cNvPr>
            <p:cNvSpPr txBox="1"/>
            <p:nvPr/>
          </p:nvSpPr>
          <p:spPr>
            <a:xfrm>
              <a:off x="8124848" y="1495987"/>
              <a:ext cx="398794" cy="270834"/>
            </a:xfrm>
            <a:prstGeom prst="rect">
              <a:avLst/>
            </a:prstGeom>
            <a:noFill/>
          </p:spPr>
          <p:txBody>
            <a:bodyPr wrap="square" lIns="36000" tIns="36000" rIns="36000" bIns="36000" rtlCol="0" anchor="ctr">
              <a:spAutoFit/>
            </a:bodyPr>
            <a:lstStyle/>
            <a:p>
              <a:pPr algn="ctr">
                <a:lnSpc>
                  <a:spcPts val="1800"/>
                </a:lnSpc>
              </a:pPr>
              <a:r>
                <a:rPr kumimoji="1" lang="ja-JP" altLang="en-US" sz="700" b="1" dirty="0">
                  <a:latin typeface="+mn-ea"/>
                </a:rPr>
                <a:t>卸売場</a:t>
              </a:r>
            </a:p>
          </p:txBody>
        </p:sp>
        <p:sp>
          <p:nvSpPr>
            <p:cNvPr id="16" name="テキスト ボックス 15">
              <a:extLst>
                <a:ext uri="{FF2B5EF4-FFF2-40B4-BE49-F238E27FC236}">
                  <a16:creationId xmlns:a16="http://schemas.microsoft.com/office/drawing/2014/main" id="{6A8D7FBC-2BA8-E47A-5DF0-EE9C289E495E}"/>
                </a:ext>
              </a:extLst>
            </p:cNvPr>
            <p:cNvSpPr txBox="1"/>
            <p:nvPr/>
          </p:nvSpPr>
          <p:spPr>
            <a:xfrm>
              <a:off x="8568283" y="1502644"/>
              <a:ext cx="490230" cy="270834"/>
            </a:xfrm>
            <a:prstGeom prst="rect">
              <a:avLst/>
            </a:prstGeom>
            <a:noFill/>
          </p:spPr>
          <p:txBody>
            <a:bodyPr wrap="square" lIns="36000" tIns="36000" rIns="36000" bIns="36000" rtlCol="0" anchor="ctr">
              <a:spAutoFit/>
            </a:bodyPr>
            <a:lstStyle/>
            <a:p>
              <a:pPr algn="ctr">
                <a:lnSpc>
                  <a:spcPts val="1800"/>
                </a:lnSpc>
              </a:pPr>
              <a:r>
                <a:rPr kumimoji="1" lang="ja-JP" altLang="en-US" sz="700" b="1" dirty="0">
                  <a:latin typeface="+mn-ea"/>
                </a:rPr>
                <a:t>仲卸売場</a:t>
              </a:r>
            </a:p>
          </p:txBody>
        </p:sp>
        <p:sp>
          <p:nvSpPr>
            <p:cNvPr id="17" name="テキスト ボックス 16">
              <a:extLst>
                <a:ext uri="{FF2B5EF4-FFF2-40B4-BE49-F238E27FC236}">
                  <a16:creationId xmlns:a16="http://schemas.microsoft.com/office/drawing/2014/main" id="{4A746C43-07BB-CB64-B860-9497415839A8}"/>
                </a:ext>
              </a:extLst>
            </p:cNvPr>
            <p:cNvSpPr txBox="1"/>
            <p:nvPr/>
          </p:nvSpPr>
          <p:spPr>
            <a:xfrm>
              <a:off x="9061611" y="1503219"/>
              <a:ext cx="490230" cy="270834"/>
            </a:xfrm>
            <a:prstGeom prst="rect">
              <a:avLst/>
            </a:prstGeom>
            <a:noFill/>
          </p:spPr>
          <p:txBody>
            <a:bodyPr wrap="square" lIns="36000" tIns="36000" rIns="36000" bIns="36000" rtlCol="0" anchor="ctr">
              <a:spAutoFit/>
            </a:bodyPr>
            <a:lstStyle/>
            <a:p>
              <a:pPr algn="ctr">
                <a:lnSpc>
                  <a:spcPts val="1800"/>
                </a:lnSpc>
              </a:pPr>
              <a:r>
                <a:rPr kumimoji="1" lang="ja-JP" altLang="en-US" sz="700" b="1" dirty="0">
                  <a:latin typeface="+mn-ea"/>
                </a:rPr>
                <a:t>買荷積込</a:t>
              </a:r>
            </a:p>
          </p:txBody>
        </p:sp>
        <p:sp>
          <p:nvSpPr>
            <p:cNvPr id="18" name="テキスト ボックス 17">
              <a:extLst>
                <a:ext uri="{FF2B5EF4-FFF2-40B4-BE49-F238E27FC236}">
                  <a16:creationId xmlns:a16="http://schemas.microsoft.com/office/drawing/2014/main" id="{9190DCB8-AE2F-9587-48A3-FF4C36D0F5E4}"/>
                </a:ext>
              </a:extLst>
            </p:cNvPr>
            <p:cNvSpPr txBox="1"/>
            <p:nvPr/>
          </p:nvSpPr>
          <p:spPr>
            <a:xfrm>
              <a:off x="7594973" y="1500351"/>
              <a:ext cx="490230" cy="270834"/>
            </a:xfrm>
            <a:prstGeom prst="rect">
              <a:avLst/>
            </a:prstGeom>
            <a:noFill/>
          </p:spPr>
          <p:txBody>
            <a:bodyPr wrap="square" lIns="36000" tIns="36000" rIns="36000" bIns="36000" rtlCol="0" anchor="ctr">
              <a:spAutoFit/>
            </a:bodyPr>
            <a:lstStyle/>
            <a:p>
              <a:pPr algn="ctr">
                <a:lnSpc>
                  <a:spcPts val="1800"/>
                </a:lnSpc>
              </a:pPr>
              <a:r>
                <a:rPr kumimoji="1" lang="ja-JP" altLang="en-US" sz="700" b="1" dirty="0">
                  <a:latin typeface="+mn-ea"/>
                </a:rPr>
                <a:t>低温倉庫</a:t>
              </a:r>
            </a:p>
          </p:txBody>
        </p:sp>
        <p:sp>
          <p:nvSpPr>
            <p:cNvPr id="19" name="テキスト ボックス 18">
              <a:extLst>
                <a:ext uri="{FF2B5EF4-FFF2-40B4-BE49-F238E27FC236}">
                  <a16:creationId xmlns:a16="http://schemas.microsoft.com/office/drawing/2014/main" id="{208CD91F-948C-EAB0-E507-F95076B297CA}"/>
                </a:ext>
              </a:extLst>
            </p:cNvPr>
            <p:cNvSpPr txBox="1"/>
            <p:nvPr/>
          </p:nvSpPr>
          <p:spPr>
            <a:xfrm>
              <a:off x="7177052" y="1496256"/>
              <a:ext cx="398794" cy="270834"/>
            </a:xfrm>
            <a:prstGeom prst="rect">
              <a:avLst/>
            </a:prstGeom>
            <a:noFill/>
          </p:spPr>
          <p:txBody>
            <a:bodyPr wrap="square" lIns="36000" tIns="36000" rIns="36000" bIns="36000" rtlCol="0" anchor="ctr">
              <a:spAutoFit/>
            </a:bodyPr>
            <a:lstStyle/>
            <a:p>
              <a:pPr algn="ctr">
                <a:lnSpc>
                  <a:spcPts val="1800"/>
                </a:lnSpc>
              </a:pPr>
              <a:r>
                <a:rPr kumimoji="1" lang="ja-JP" altLang="en-US" sz="700" b="1" dirty="0">
                  <a:latin typeface="+mn-ea"/>
                </a:rPr>
                <a:t>加工場</a:t>
              </a:r>
            </a:p>
          </p:txBody>
        </p:sp>
        <p:cxnSp>
          <p:nvCxnSpPr>
            <p:cNvPr id="20" name="直線コネクタ 19">
              <a:extLst>
                <a:ext uri="{FF2B5EF4-FFF2-40B4-BE49-F238E27FC236}">
                  <a16:creationId xmlns:a16="http://schemas.microsoft.com/office/drawing/2014/main" id="{3C338B27-17CD-B02A-0202-327FC96D5CB7}"/>
                </a:ext>
              </a:extLst>
            </p:cNvPr>
            <p:cNvCxnSpPr>
              <a:cxnSpLocks/>
            </p:cNvCxnSpPr>
            <p:nvPr/>
          </p:nvCxnSpPr>
          <p:spPr>
            <a:xfrm>
              <a:off x="8578887" y="1434278"/>
              <a:ext cx="0" cy="455754"/>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7029C527-77C4-819F-01F2-9B6442447FEA}"/>
                </a:ext>
              </a:extLst>
            </p:cNvPr>
            <p:cNvCxnSpPr>
              <a:cxnSpLocks/>
            </p:cNvCxnSpPr>
            <p:nvPr/>
          </p:nvCxnSpPr>
          <p:spPr>
            <a:xfrm>
              <a:off x="8095840" y="1434278"/>
              <a:ext cx="0" cy="455754"/>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C0EF6E0-80B7-C807-EA90-453F2B3DC0BE}"/>
                </a:ext>
              </a:extLst>
            </p:cNvPr>
            <p:cNvCxnSpPr>
              <a:cxnSpLocks/>
            </p:cNvCxnSpPr>
            <p:nvPr/>
          </p:nvCxnSpPr>
          <p:spPr>
            <a:xfrm>
              <a:off x="7594973" y="1440796"/>
              <a:ext cx="0" cy="455754"/>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B4A94A89-2B28-2E17-DEB2-B0DA9348C372}"/>
                </a:ext>
              </a:extLst>
            </p:cNvPr>
            <p:cNvSpPr txBox="1"/>
            <p:nvPr/>
          </p:nvSpPr>
          <p:spPr>
            <a:xfrm>
              <a:off x="9572286" y="1546795"/>
              <a:ext cx="367189" cy="281543"/>
            </a:xfrm>
            <a:prstGeom prst="rect">
              <a:avLst/>
            </a:prstGeom>
            <a:noFill/>
          </p:spPr>
          <p:txBody>
            <a:bodyPr wrap="square" lIns="36000" tIns="36000" rIns="36000" bIns="36000" rtlCol="0" anchor="ctr">
              <a:spAutoFit/>
            </a:bodyPr>
            <a:lstStyle/>
            <a:p>
              <a:pPr algn="ctr">
                <a:lnSpc>
                  <a:spcPts val="1800"/>
                </a:lnSpc>
              </a:pPr>
              <a:r>
                <a:rPr kumimoji="1" lang="ja-JP" altLang="en-US" sz="1000" b="1" dirty="0">
                  <a:solidFill>
                    <a:schemeClr val="accent6">
                      <a:lumMod val="75000"/>
                    </a:schemeClr>
                  </a:solidFill>
                  <a:latin typeface="+mn-ea"/>
                </a:rPr>
                <a:t>青果</a:t>
              </a:r>
            </a:p>
          </p:txBody>
        </p:sp>
      </p:grpSp>
      <p:grpSp>
        <p:nvGrpSpPr>
          <p:cNvPr id="24" name="グループ化 23">
            <a:extLst>
              <a:ext uri="{FF2B5EF4-FFF2-40B4-BE49-F238E27FC236}">
                <a16:creationId xmlns:a16="http://schemas.microsoft.com/office/drawing/2014/main" id="{21DC6E2A-E0A7-DB09-E101-BFC1F3D7FCCE}"/>
              </a:ext>
            </a:extLst>
          </p:cNvPr>
          <p:cNvGrpSpPr/>
          <p:nvPr/>
        </p:nvGrpSpPr>
        <p:grpSpPr>
          <a:xfrm>
            <a:off x="1974993" y="4884736"/>
            <a:ext cx="2610935" cy="560747"/>
            <a:chOff x="7156856" y="39030"/>
            <a:chExt cx="2777590" cy="596540"/>
          </a:xfrm>
        </p:grpSpPr>
        <p:sp>
          <p:nvSpPr>
            <p:cNvPr id="25" name="四角形: 角を丸くする 24">
              <a:extLst>
                <a:ext uri="{FF2B5EF4-FFF2-40B4-BE49-F238E27FC236}">
                  <a16:creationId xmlns:a16="http://schemas.microsoft.com/office/drawing/2014/main" id="{3FA2309D-D62A-68A9-A9DD-DD5DFF3D43DB}"/>
                </a:ext>
              </a:extLst>
            </p:cNvPr>
            <p:cNvSpPr/>
            <p:nvPr/>
          </p:nvSpPr>
          <p:spPr>
            <a:xfrm>
              <a:off x="7654255" y="155757"/>
              <a:ext cx="1920752" cy="471879"/>
            </a:xfrm>
            <a:prstGeom prst="roundRect">
              <a:avLst/>
            </a:prstGeom>
            <a:solidFill>
              <a:schemeClr val="accent5">
                <a:lumMod val="20000"/>
                <a:lumOff val="80000"/>
              </a:schemeClr>
            </a:solidFill>
            <a:ln w="28575">
              <a:solidFill>
                <a:srgbClr val="0070C0"/>
              </a:solidFill>
              <a:prstDash val="solid"/>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5C843A47-C57C-7A6B-F984-FB79FD1B248B}"/>
                </a:ext>
              </a:extLst>
            </p:cNvPr>
            <p:cNvSpPr txBox="1"/>
            <p:nvPr/>
          </p:nvSpPr>
          <p:spPr>
            <a:xfrm>
              <a:off x="8354548" y="215851"/>
              <a:ext cx="398794" cy="270834"/>
            </a:xfrm>
            <a:prstGeom prst="rect">
              <a:avLst/>
            </a:prstGeom>
            <a:noFill/>
          </p:spPr>
          <p:txBody>
            <a:bodyPr wrap="square" lIns="36000" tIns="36000" rIns="36000" bIns="36000" rtlCol="0" anchor="ctr">
              <a:spAutoFit/>
            </a:bodyPr>
            <a:lstStyle/>
            <a:p>
              <a:pPr algn="ctr">
                <a:lnSpc>
                  <a:spcPts val="1800"/>
                </a:lnSpc>
              </a:pPr>
              <a:r>
                <a:rPr kumimoji="1" lang="ja-JP" altLang="en-US" sz="700" b="1" dirty="0">
                  <a:latin typeface="+mn-ea"/>
                </a:rPr>
                <a:t>卸売場</a:t>
              </a:r>
            </a:p>
          </p:txBody>
        </p:sp>
        <p:sp>
          <p:nvSpPr>
            <p:cNvPr id="27" name="テキスト ボックス 26">
              <a:extLst>
                <a:ext uri="{FF2B5EF4-FFF2-40B4-BE49-F238E27FC236}">
                  <a16:creationId xmlns:a16="http://schemas.microsoft.com/office/drawing/2014/main" id="{F0EF3F59-1CFF-0962-3E5D-E3D02FBCDACD}"/>
                </a:ext>
              </a:extLst>
            </p:cNvPr>
            <p:cNvSpPr txBox="1"/>
            <p:nvPr/>
          </p:nvSpPr>
          <p:spPr>
            <a:xfrm>
              <a:off x="8691630" y="222508"/>
              <a:ext cx="490230" cy="270834"/>
            </a:xfrm>
            <a:prstGeom prst="rect">
              <a:avLst/>
            </a:prstGeom>
            <a:noFill/>
          </p:spPr>
          <p:txBody>
            <a:bodyPr wrap="square" lIns="36000" tIns="36000" rIns="36000" bIns="36000" rtlCol="0" anchor="ctr">
              <a:spAutoFit/>
            </a:bodyPr>
            <a:lstStyle/>
            <a:p>
              <a:pPr algn="ctr">
                <a:lnSpc>
                  <a:spcPts val="1800"/>
                </a:lnSpc>
              </a:pPr>
              <a:r>
                <a:rPr kumimoji="1" lang="ja-JP" altLang="en-US" sz="700" b="1" dirty="0">
                  <a:latin typeface="+mn-ea"/>
                </a:rPr>
                <a:t>仲卸売場</a:t>
              </a:r>
            </a:p>
          </p:txBody>
        </p:sp>
        <p:sp>
          <p:nvSpPr>
            <p:cNvPr id="28" name="テキスト ボックス 27">
              <a:extLst>
                <a:ext uri="{FF2B5EF4-FFF2-40B4-BE49-F238E27FC236}">
                  <a16:creationId xmlns:a16="http://schemas.microsoft.com/office/drawing/2014/main" id="{F5125657-25D9-F2B5-3B67-F9A181D7E3B7}"/>
                </a:ext>
              </a:extLst>
            </p:cNvPr>
            <p:cNvSpPr txBox="1"/>
            <p:nvPr/>
          </p:nvSpPr>
          <p:spPr>
            <a:xfrm>
              <a:off x="9115753" y="223083"/>
              <a:ext cx="490230" cy="270834"/>
            </a:xfrm>
            <a:prstGeom prst="rect">
              <a:avLst/>
            </a:prstGeom>
            <a:noFill/>
          </p:spPr>
          <p:txBody>
            <a:bodyPr wrap="square" lIns="36000" tIns="36000" rIns="36000" bIns="36000" rtlCol="0" anchor="ctr">
              <a:spAutoFit/>
            </a:bodyPr>
            <a:lstStyle/>
            <a:p>
              <a:pPr algn="ctr">
                <a:lnSpc>
                  <a:spcPts val="1800"/>
                </a:lnSpc>
              </a:pPr>
              <a:r>
                <a:rPr kumimoji="1" lang="ja-JP" altLang="en-US" sz="700" b="1" dirty="0">
                  <a:latin typeface="+mn-ea"/>
                </a:rPr>
                <a:t>買荷積込</a:t>
              </a:r>
            </a:p>
          </p:txBody>
        </p:sp>
        <p:sp>
          <p:nvSpPr>
            <p:cNvPr id="29" name="テキスト ボックス 28">
              <a:extLst>
                <a:ext uri="{FF2B5EF4-FFF2-40B4-BE49-F238E27FC236}">
                  <a16:creationId xmlns:a16="http://schemas.microsoft.com/office/drawing/2014/main" id="{9C443803-4D00-1A9A-8F1E-CEA666C0B6BD}"/>
                </a:ext>
              </a:extLst>
            </p:cNvPr>
            <p:cNvSpPr txBox="1"/>
            <p:nvPr/>
          </p:nvSpPr>
          <p:spPr>
            <a:xfrm>
              <a:off x="7936087" y="220214"/>
              <a:ext cx="490230" cy="270834"/>
            </a:xfrm>
            <a:prstGeom prst="rect">
              <a:avLst/>
            </a:prstGeom>
            <a:noFill/>
          </p:spPr>
          <p:txBody>
            <a:bodyPr wrap="square" lIns="36000" tIns="36000" rIns="36000" bIns="36000" rtlCol="0" anchor="ctr">
              <a:spAutoFit/>
            </a:bodyPr>
            <a:lstStyle/>
            <a:p>
              <a:pPr algn="ctr">
                <a:lnSpc>
                  <a:spcPts val="1800"/>
                </a:lnSpc>
              </a:pPr>
              <a:r>
                <a:rPr kumimoji="1" lang="ja-JP" altLang="en-US" sz="700" b="1" dirty="0">
                  <a:latin typeface="+mn-ea"/>
                </a:rPr>
                <a:t>冷蔵倉庫</a:t>
              </a:r>
            </a:p>
          </p:txBody>
        </p:sp>
        <p:grpSp>
          <p:nvGrpSpPr>
            <p:cNvPr id="30" name="グループ化 29">
              <a:extLst>
                <a:ext uri="{FF2B5EF4-FFF2-40B4-BE49-F238E27FC236}">
                  <a16:creationId xmlns:a16="http://schemas.microsoft.com/office/drawing/2014/main" id="{B8AB67A0-7D66-9E62-B7B5-3358514882D3}"/>
                </a:ext>
              </a:extLst>
            </p:cNvPr>
            <p:cNvGrpSpPr/>
            <p:nvPr/>
          </p:nvGrpSpPr>
          <p:grpSpPr>
            <a:xfrm>
              <a:off x="7967841" y="163692"/>
              <a:ext cx="1173169" cy="453883"/>
              <a:chOff x="1751483" y="1569948"/>
              <a:chExt cx="1173169" cy="479598"/>
            </a:xfrm>
          </p:grpSpPr>
          <p:cxnSp>
            <p:nvCxnSpPr>
              <p:cNvPr id="35" name="直線コネクタ 34">
                <a:extLst>
                  <a:ext uri="{FF2B5EF4-FFF2-40B4-BE49-F238E27FC236}">
                    <a16:creationId xmlns:a16="http://schemas.microsoft.com/office/drawing/2014/main" id="{BC152E23-C6F1-BE11-AFCF-A07D3146B619}"/>
                  </a:ext>
                </a:extLst>
              </p:cNvPr>
              <p:cNvCxnSpPr>
                <a:cxnSpLocks/>
              </p:cNvCxnSpPr>
              <p:nvPr/>
            </p:nvCxnSpPr>
            <p:spPr>
              <a:xfrm>
                <a:off x="2494253" y="1569948"/>
                <a:ext cx="1" cy="471879"/>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F1C70C4C-19A0-529C-14D1-D2EA0764B3F1}"/>
                  </a:ext>
                </a:extLst>
              </p:cNvPr>
              <p:cNvCxnSpPr>
                <a:cxnSpLocks/>
              </p:cNvCxnSpPr>
              <p:nvPr/>
            </p:nvCxnSpPr>
            <p:spPr>
              <a:xfrm>
                <a:off x="2924651" y="1569948"/>
                <a:ext cx="1" cy="471879"/>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12503D78-4D17-D6DE-A6EA-DE1CA313A399}"/>
                  </a:ext>
                </a:extLst>
              </p:cNvPr>
              <p:cNvCxnSpPr>
                <a:cxnSpLocks/>
              </p:cNvCxnSpPr>
              <p:nvPr/>
            </p:nvCxnSpPr>
            <p:spPr>
              <a:xfrm>
                <a:off x="1751483" y="1569948"/>
                <a:ext cx="1" cy="471879"/>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006CD93E-BA2B-8B97-A387-764701CDBFED}"/>
                  </a:ext>
                </a:extLst>
              </p:cNvPr>
              <p:cNvCxnSpPr>
                <a:cxnSpLocks/>
              </p:cNvCxnSpPr>
              <p:nvPr/>
            </p:nvCxnSpPr>
            <p:spPr>
              <a:xfrm>
                <a:off x="2169023" y="1577667"/>
                <a:ext cx="1" cy="471879"/>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31" name="テキスト ボックス 30">
              <a:extLst>
                <a:ext uri="{FF2B5EF4-FFF2-40B4-BE49-F238E27FC236}">
                  <a16:creationId xmlns:a16="http://schemas.microsoft.com/office/drawing/2014/main" id="{0EA6AD9C-C123-7BB8-B90B-520C1BEB18A3}"/>
                </a:ext>
              </a:extLst>
            </p:cNvPr>
            <p:cNvSpPr txBox="1"/>
            <p:nvPr/>
          </p:nvSpPr>
          <p:spPr>
            <a:xfrm>
              <a:off x="7615704" y="216119"/>
              <a:ext cx="398794" cy="270834"/>
            </a:xfrm>
            <a:prstGeom prst="rect">
              <a:avLst/>
            </a:prstGeom>
            <a:noFill/>
          </p:spPr>
          <p:txBody>
            <a:bodyPr wrap="square" lIns="36000" tIns="36000" rIns="36000" bIns="36000" rtlCol="0" anchor="ctr">
              <a:spAutoFit/>
            </a:bodyPr>
            <a:lstStyle/>
            <a:p>
              <a:pPr algn="ctr">
                <a:lnSpc>
                  <a:spcPts val="1800"/>
                </a:lnSpc>
              </a:pPr>
              <a:r>
                <a:rPr kumimoji="1" lang="ja-JP" altLang="en-US" sz="700" b="1" dirty="0">
                  <a:latin typeface="+mn-ea"/>
                </a:rPr>
                <a:t>加工場</a:t>
              </a:r>
            </a:p>
          </p:txBody>
        </p:sp>
        <p:sp>
          <p:nvSpPr>
            <p:cNvPr id="32" name="テキスト ボックス 31">
              <a:extLst>
                <a:ext uri="{FF2B5EF4-FFF2-40B4-BE49-F238E27FC236}">
                  <a16:creationId xmlns:a16="http://schemas.microsoft.com/office/drawing/2014/main" id="{F3DEFA34-DBEA-1C85-9AFA-BB463835D4A3}"/>
                </a:ext>
              </a:extLst>
            </p:cNvPr>
            <p:cNvSpPr txBox="1"/>
            <p:nvPr/>
          </p:nvSpPr>
          <p:spPr>
            <a:xfrm>
              <a:off x="9567257" y="39030"/>
              <a:ext cx="367189" cy="281543"/>
            </a:xfrm>
            <a:prstGeom prst="rect">
              <a:avLst/>
            </a:prstGeom>
            <a:noFill/>
          </p:spPr>
          <p:txBody>
            <a:bodyPr wrap="square" lIns="36000" tIns="36000" rIns="36000" bIns="36000" rtlCol="0" anchor="ctr">
              <a:spAutoFit/>
            </a:bodyPr>
            <a:lstStyle/>
            <a:p>
              <a:pPr algn="ctr">
                <a:lnSpc>
                  <a:spcPts val="1800"/>
                </a:lnSpc>
              </a:pPr>
              <a:r>
                <a:rPr kumimoji="1" lang="ja-JP" altLang="en-US" sz="1000" b="1" dirty="0">
                  <a:solidFill>
                    <a:schemeClr val="accent5">
                      <a:lumMod val="75000"/>
                    </a:schemeClr>
                  </a:solidFill>
                  <a:latin typeface="+mn-ea"/>
                </a:rPr>
                <a:t>水産</a:t>
              </a:r>
            </a:p>
          </p:txBody>
        </p:sp>
        <p:sp>
          <p:nvSpPr>
            <p:cNvPr id="33" name="四角形: 角を丸くする 32">
              <a:extLst>
                <a:ext uri="{FF2B5EF4-FFF2-40B4-BE49-F238E27FC236}">
                  <a16:creationId xmlns:a16="http://schemas.microsoft.com/office/drawing/2014/main" id="{07E629A1-24FD-38B3-323E-7BCAE03354BA}"/>
                </a:ext>
              </a:extLst>
            </p:cNvPr>
            <p:cNvSpPr/>
            <p:nvPr/>
          </p:nvSpPr>
          <p:spPr>
            <a:xfrm>
              <a:off x="7156856" y="163691"/>
              <a:ext cx="470932" cy="471879"/>
            </a:xfrm>
            <a:prstGeom prst="roundRect">
              <a:avLst/>
            </a:prstGeom>
            <a:noFill/>
            <a:ln w="28575">
              <a:solidFill>
                <a:srgbClr val="C00000"/>
              </a:solidFill>
              <a:prstDash val="sysDash"/>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971A4E56-14B9-7387-D986-B3724D9C9F05}"/>
                </a:ext>
              </a:extLst>
            </p:cNvPr>
            <p:cNvSpPr txBox="1"/>
            <p:nvPr/>
          </p:nvSpPr>
          <p:spPr>
            <a:xfrm>
              <a:off x="7282811" y="224337"/>
              <a:ext cx="316514" cy="372024"/>
            </a:xfrm>
            <a:prstGeom prst="rect">
              <a:avLst/>
            </a:prstGeom>
            <a:noFill/>
          </p:spPr>
          <p:txBody>
            <a:bodyPr wrap="square" lIns="36000" tIns="36000" rIns="36000" bIns="36000" rtlCol="0" anchor="ctr">
              <a:spAutoFit/>
            </a:bodyPr>
            <a:lstStyle/>
            <a:p>
              <a:r>
                <a:rPr kumimoji="1" lang="ja-JP" altLang="en-US" sz="900" b="1" dirty="0">
                  <a:latin typeface="+mn-ea"/>
                </a:rPr>
                <a:t>余剰</a:t>
              </a:r>
            </a:p>
          </p:txBody>
        </p:sp>
      </p:grpSp>
      <p:cxnSp>
        <p:nvCxnSpPr>
          <p:cNvPr id="39" name="直線矢印コネクタ 38">
            <a:extLst>
              <a:ext uri="{FF2B5EF4-FFF2-40B4-BE49-F238E27FC236}">
                <a16:creationId xmlns:a16="http://schemas.microsoft.com/office/drawing/2014/main" id="{C431927E-D59F-46FE-39F1-AE98C6EEFA88}"/>
              </a:ext>
            </a:extLst>
          </p:cNvPr>
          <p:cNvCxnSpPr>
            <a:cxnSpLocks/>
          </p:cNvCxnSpPr>
          <p:nvPr/>
        </p:nvCxnSpPr>
        <p:spPr>
          <a:xfrm>
            <a:off x="3047401" y="6092425"/>
            <a:ext cx="930189" cy="0"/>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674775AB-2A5C-400C-512C-CE100707A20F}"/>
              </a:ext>
            </a:extLst>
          </p:cNvPr>
          <p:cNvCxnSpPr/>
          <p:nvPr/>
        </p:nvCxnSpPr>
        <p:spPr>
          <a:xfrm>
            <a:off x="3245585" y="5340660"/>
            <a:ext cx="825593"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1" name="Freeform 65">
            <a:extLst>
              <a:ext uri="{FF2B5EF4-FFF2-40B4-BE49-F238E27FC236}">
                <a16:creationId xmlns:a16="http://schemas.microsoft.com/office/drawing/2014/main" id="{CB56C05B-F39F-CB5D-C14E-2245E8221AC4}"/>
              </a:ext>
            </a:extLst>
          </p:cNvPr>
          <p:cNvSpPr>
            <a:spLocks/>
          </p:cNvSpPr>
          <p:nvPr/>
        </p:nvSpPr>
        <p:spPr bwMode="auto">
          <a:xfrm>
            <a:off x="961394" y="4800863"/>
            <a:ext cx="905167" cy="1388021"/>
          </a:xfrm>
          <a:custGeom>
            <a:avLst/>
            <a:gdLst>
              <a:gd name="T0" fmla="*/ 0 w 1584"/>
              <a:gd name="T1" fmla="*/ 264 h 2224"/>
              <a:gd name="T2" fmla="*/ 264 w 1584"/>
              <a:gd name="T3" fmla="*/ 0 h 2224"/>
              <a:gd name="T4" fmla="*/ 1320 w 1584"/>
              <a:gd name="T5" fmla="*/ 0 h 2224"/>
              <a:gd name="T6" fmla="*/ 1584 w 1584"/>
              <a:gd name="T7" fmla="*/ 264 h 2224"/>
              <a:gd name="T8" fmla="*/ 1584 w 1584"/>
              <a:gd name="T9" fmla="*/ 1960 h 2224"/>
              <a:gd name="T10" fmla="*/ 1320 w 1584"/>
              <a:gd name="T11" fmla="*/ 2224 h 2224"/>
              <a:gd name="T12" fmla="*/ 264 w 1584"/>
              <a:gd name="T13" fmla="*/ 2224 h 2224"/>
              <a:gd name="T14" fmla="*/ 0 w 1584"/>
              <a:gd name="T15" fmla="*/ 1960 h 2224"/>
              <a:gd name="T16" fmla="*/ 0 w 1584"/>
              <a:gd name="T17" fmla="*/ 264 h 2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4" h="2224">
                <a:moveTo>
                  <a:pt x="0" y="264"/>
                </a:moveTo>
                <a:cubicBezTo>
                  <a:pt x="0" y="119"/>
                  <a:pt x="119" y="0"/>
                  <a:pt x="264" y="0"/>
                </a:cubicBezTo>
                <a:lnTo>
                  <a:pt x="1320" y="0"/>
                </a:lnTo>
                <a:cubicBezTo>
                  <a:pt x="1466" y="0"/>
                  <a:pt x="1584" y="119"/>
                  <a:pt x="1584" y="264"/>
                </a:cubicBezTo>
                <a:lnTo>
                  <a:pt x="1584" y="1960"/>
                </a:lnTo>
                <a:cubicBezTo>
                  <a:pt x="1584" y="2106"/>
                  <a:pt x="1466" y="2224"/>
                  <a:pt x="1320" y="2224"/>
                </a:cubicBezTo>
                <a:lnTo>
                  <a:pt x="264" y="2224"/>
                </a:lnTo>
                <a:cubicBezTo>
                  <a:pt x="119" y="2224"/>
                  <a:pt x="0" y="2106"/>
                  <a:pt x="0" y="1960"/>
                </a:cubicBezTo>
                <a:lnTo>
                  <a:pt x="0" y="264"/>
                </a:lnTo>
                <a:close/>
              </a:path>
            </a:pathLst>
          </a:custGeom>
          <a:solidFill>
            <a:srgbClr val="CCCCFF"/>
          </a:solidFill>
          <a:ln w="28575">
            <a:solidFill>
              <a:schemeClr val="accent3">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2" name="テキスト ボックス 41">
            <a:extLst>
              <a:ext uri="{FF2B5EF4-FFF2-40B4-BE49-F238E27FC236}">
                <a16:creationId xmlns:a16="http://schemas.microsoft.com/office/drawing/2014/main" id="{B96262B8-8417-E8BD-22BA-D627720903B5}"/>
              </a:ext>
            </a:extLst>
          </p:cNvPr>
          <p:cNvSpPr txBox="1"/>
          <p:nvPr/>
        </p:nvSpPr>
        <p:spPr>
          <a:xfrm>
            <a:off x="749854" y="4356208"/>
            <a:ext cx="1292306" cy="349702"/>
          </a:xfrm>
          <a:prstGeom prst="rect">
            <a:avLst/>
          </a:prstGeom>
          <a:noFill/>
        </p:spPr>
        <p:txBody>
          <a:bodyPr wrap="square" lIns="36000" tIns="36000" rIns="36000" bIns="36000" rtlCol="0" anchor="ctr">
            <a:spAutoFit/>
          </a:bodyPr>
          <a:lstStyle/>
          <a:p>
            <a:r>
              <a:rPr kumimoji="1" lang="ja-JP" altLang="en-US" sz="900" b="1" dirty="0">
                <a:latin typeface="+mn-ea"/>
              </a:rPr>
              <a:t>①青果の将来拡張</a:t>
            </a:r>
            <a:endParaRPr kumimoji="1" lang="en-US" altLang="ja-JP" sz="900" b="1" dirty="0">
              <a:latin typeface="+mn-ea"/>
            </a:endParaRPr>
          </a:p>
          <a:p>
            <a:r>
              <a:rPr kumimoji="1" lang="ja-JP" altLang="en-US" sz="900" b="1" dirty="0">
                <a:latin typeface="+mn-ea"/>
              </a:rPr>
              <a:t>②ハブ機能の強化</a:t>
            </a:r>
          </a:p>
        </p:txBody>
      </p:sp>
      <p:sp>
        <p:nvSpPr>
          <p:cNvPr id="43" name="フリーフォーム: 図形 42">
            <a:extLst>
              <a:ext uri="{FF2B5EF4-FFF2-40B4-BE49-F238E27FC236}">
                <a16:creationId xmlns:a16="http://schemas.microsoft.com/office/drawing/2014/main" id="{307810AC-3FBE-7EF2-A59B-FFE749F563A1}"/>
              </a:ext>
            </a:extLst>
          </p:cNvPr>
          <p:cNvSpPr/>
          <p:nvPr/>
        </p:nvSpPr>
        <p:spPr>
          <a:xfrm rot="10800000">
            <a:off x="1757270" y="4560013"/>
            <a:ext cx="309433" cy="690319"/>
          </a:xfrm>
          <a:custGeom>
            <a:avLst/>
            <a:gdLst>
              <a:gd name="connsiteX0" fmla="*/ 0 w 329184"/>
              <a:gd name="connsiteY0" fmla="*/ 0 h 402336"/>
              <a:gd name="connsiteX1" fmla="*/ 201168 w 329184"/>
              <a:gd name="connsiteY1" fmla="*/ 402336 h 402336"/>
              <a:gd name="connsiteX2" fmla="*/ 329184 w 329184"/>
              <a:gd name="connsiteY2" fmla="*/ 402336 h 402336"/>
            </a:gdLst>
            <a:ahLst/>
            <a:cxnLst>
              <a:cxn ang="0">
                <a:pos x="connsiteX0" y="connsiteY0"/>
              </a:cxn>
              <a:cxn ang="0">
                <a:pos x="connsiteX1" y="connsiteY1"/>
              </a:cxn>
              <a:cxn ang="0">
                <a:pos x="connsiteX2" y="connsiteY2"/>
              </a:cxn>
            </a:cxnLst>
            <a:rect l="l" t="t" r="r" b="b"/>
            <a:pathLst>
              <a:path w="329184" h="402336">
                <a:moveTo>
                  <a:pt x="0" y="0"/>
                </a:moveTo>
                <a:lnTo>
                  <a:pt x="201168" y="402336"/>
                </a:lnTo>
                <a:lnTo>
                  <a:pt x="329184" y="402336"/>
                </a:lnTo>
              </a:path>
            </a:pathLst>
          </a:custGeom>
          <a:noFill/>
          <a:ln w="9525">
            <a:solidFill>
              <a:schemeClr val="tx1"/>
            </a:solidFill>
            <a:prstDash val="solid"/>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28864DF1-ACCB-EF91-5171-F38467E4ADFF}"/>
              </a:ext>
            </a:extLst>
          </p:cNvPr>
          <p:cNvSpPr txBox="1"/>
          <p:nvPr/>
        </p:nvSpPr>
        <p:spPr>
          <a:xfrm>
            <a:off x="961522" y="5168679"/>
            <a:ext cx="881010" cy="512375"/>
          </a:xfrm>
          <a:prstGeom prst="rect">
            <a:avLst/>
          </a:prstGeom>
          <a:noFill/>
        </p:spPr>
        <p:txBody>
          <a:bodyPr wrap="square" lIns="36000" tIns="36000" rIns="36000" bIns="36000" rtlCol="0" anchor="ctr">
            <a:spAutoFit/>
          </a:bodyPr>
          <a:lstStyle/>
          <a:p>
            <a:pPr algn="ctr">
              <a:lnSpc>
                <a:spcPts val="1800"/>
              </a:lnSpc>
            </a:pPr>
            <a:r>
              <a:rPr kumimoji="1" lang="ja-JP" altLang="en-US" sz="900" b="1" dirty="0">
                <a:solidFill>
                  <a:srgbClr val="7030A0"/>
                </a:solidFill>
                <a:latin typeface="+mn-ea"/>
              </a:rPr>
              <a:t>民間収益施設</a:t>
            </a:r>
            <a:endParaRPr kumimoji="1" lang="en-US" altLang="ja-JP" sz="900" b="1" dirty="0">
              <a:solidFill>
                <a:srgbClr val="7030A0"/>
              </a:solidFill>
              <a:latin typeface="+mn-ea"/>
            </a:endParaRPr>
          </a:p>
          <a:p>
            <a:pPr algn="ctr">
              <a:lnSpc>
                <a:spcPts val="1800"/>
              </a:lnSpc>
            </a:pPr>
            <a:r>
              <a:rPr kumimoji="1" lang="ja-JP" altLang="en-US" sz="900" b="1" dirty="0">
                <a:solidFill>
                  <a:srgbClr val="7030A0"/>
                </a:solidFill>
                <a:latin typeface="+mn-ea"/>
              </a:rPr>
              <a:t>（約 </a:t>
            </a:r>
            <a:r>
              <a:rPr kumimoji="1" lang="en-US" altLang="ja-JP" sz="900" b="1" dirty="0">
                <a:solidFill>
                  <a:srgbClr val="7030A0"/>
                </a:solidFill>
                <a:latin typeface="+mn-ea"/>
              </a:rPr>
              <a:t>7</a:t>
            </a:r>
            <a:r>
              <a:rPr kumimoji="1" lang="ja-JP" altLang="en-US" sz="900" b="1" dirty="0">
                <a:solidFill>
                  <a:srgbClr val="7030A0"/>
                </a:solidFill>
                <a:latin typeface="+mn-ea"/>
              </a:rPr>
              <a:t>万㎡）</a:t>
            </a:r>
          </a:p>
        </p:txBody>
      </p:sp>
      <p:sp>
        <p:nvSpPr>
          <p:cNvPr id="47" name="テキスト ボックス 46">
            <a:extLst>
              <a:ext uri="{FF2B5EF4-FFF2-40B4-BE49-F238E27FC236}">
                <a16:creationId xmlns:a16="http://schemas.microsoft.com/office/drawing/2014/main" id="{E69218B3-2A82-D522-02F8-9B8EBF4F9473}"/>
              </a:ext>
            </a:extLst>
          </p:cNvPr>
          <p:cNvSpPr txBox="1"/>
          <p:nvPr/>
        </p:nvSpPr>
        <p:spPr>
          <a:xfrm>
            <a:off x="478107" y="3933056"/>
            <a:ext cx="2776907" cy="428529"/>
          </a:xfrm>
          <a:prstGeom prst="rect">
            <a:avLst/>
          </a:prstGeom>
          <a:noFill/>
          <a:ln>
            <a:noFill/>
          </a:ln>
        </p:spPr>
        <p:txBody>
          <a:bodyPr wrap="square" rtlCol="0">
            <a:noAutofit/>
          </a:bodyPr>
          <a:lstStyle/>
          <a:p>
            <a:pPr algn="l">
              <a:lnSpc>
                <a:spcPts val="2200"/>
              </a:lnSpc>
            </a:pPr>
            <a:r>
              <a:rPr lang="ja-JP" altLang="en-US" sz="1200" b="1" u="sng" dirty="0">
                <a:latin typeface="Meiryo UI" panose="020B0604030504040204" pitchFamily="50" charset="-128"/>
                <a:ea typeface="Meiryo UI" panose="020B0604030504040204" pitchFamily="50" charset="-128"/>
              </a:rPr>
              <a:t>検討</a:t>
            </a:r>
            <a:r>
              <a:rPr kumimoji="1" lang="ja-JP" altLang="en-US" sz="1200" b="1" u="sng" dirty="0">
                <a:latin typeface="Meiryo UI" panose="020B0604030504040204" pitchFamily="50" charset="-128"/>
                <a:ea typeface="Meiryo UI" panose="020B0604030504040204" pitchFamily="50" charset="-128"/>
              </a:rPr>
              <a:t>イメージ</a:t>
            </a:r>
            <a:endParaRPr kumimoji="1" lang="en-US" altLang="ja-JP" sz="1200" b="1" u="sng" dirty="0">
              <a:latin typeface="Meiryo UI" panose="020B0604030504040204" pitchFamily="50" charset="-128"/>
              <a:ea typeface="Meiryo UI" panose="020B0604030504040204" pitchFamily="50" charset="-128"/>
            </a:endParaRPr>
          </a:p>
          <a:p>
            <a:pPr algn="l">
              <a:lnSpc>
                <a:spcPts val="2200"/>
              </a:lnSpc>
            </a:pPr>
            <a:endParaRPr kumimoji="1" lang="ja-JP" altLang="en-US" sz="1200" b="1" dirty="0">
              <a:latin typeface="Meiryo UI" panose="020B0604030504040204" pitchFamily="50" charset="-128"/>
              <a:ea typeface="Meiryo UI" panose="020B0604030504040204" pitchFamily="50" charset="-128"/>
            </a:endParaRPr>
          </a:p>
        </p:txBody>
      </p:sp>
      <p:sp>
        <p:nvSpPr>
          <p:cNvPr id="48" name="四角形: 角を丸くする 47">
            <a:extLst>
              <a:ext uri="{FF2B5EF4-FFF2-40B4-BE49-F238E27FC236}">
                <a16:creationId xmlns:a16="http://schemas.microsoft.com/office/drawing/2014/main" id="{A9C57BC2-F9FC-7471-4455-640EF158347D}"/>
              </a:ext>
            </a:extLst>
          </p:cNvPr>
          <p:cNvSpPr/>
          <p:nvPr/>
        </p:nvSpPr>
        <p:spPr>
          <a:xfrm>
            <a:off x="1981550" y="5523770"/>
            <a:ext cx="2265827" cy="180018"/>
          </a:xfrm>
          <a:prstGeom prst="roundRect">
            <a:avLst/>
          </a:prstGeom>
          <a:solidFill>
            <a:srgbClr val="FFFFFF"/>
          </a:solidFill>
          <a:ln w="28575">
            <a:solidFill>
              <a:srgbClr val="FFC000"/>
            </a:solidFill>
            <a:prstDash val="solid"/>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1609C815-99BC-5EA0-9715-C1FAFFB8507F}"/>
              </a:ext>
            </a:extLst>
          </p:cNvPr>
          <p:cNvSpPr txBox="1"/>
          <p:nvPr/>
        </p:nvSpPr>
        <p:spPr>
          <a:xfrm>
            <a:off x="2876856" y="5445224"/>
            <a:ext cx="460816" cy="278016"/>
          </a:xfrm>
          <a:prstGeom prst="rect">
            <a:avLst/>
          </a:prstGeom>
          <a:noFill/>
        </p:spPr>
        <p:txBody>
          <a:bodyPr wrap="square" lIns="36000" tIns="36000" rIns="36000" bIns="36000" rtlCol="0" anchor="ctr">
            <a:spAutoFit/>
          </a:bodyPr>
          <a:lstStyle/>
          <a:p>
            <a:pPr algn="ctr">
              <a:lnSpc>
                <a:spcPts val="1800"/>
              </a:lnSpc>
            </a:pPr>
            <a:r>
              <a:rPr kumimoji="1" lang="ja-JP" altLang="en-US" sz="1000" b="1" dirty="0">
                <a:solidFill>
                  <a:srgbClr val="FF0000"/>
                </a:solidFill>
                <a:latin typeface="Meiryo UI" panose="020B0604030504040204" pitchFamily="50" charset="-128"/>
                <a:ea typeface="Meiryo UI" panose="020B0604030504040204" pitchFamily="50" charset="-128"/>
              </a:rPr>
              <a:t>中間層</a:t>
            </a:r>
          </a:p>
        </p:txBody>
      </p:sp>
      <p:sp>
        <p:nvSpPr>
          <p:cNvPr id="50" name="四角形: 角を丸くする 49">
            <a:extLst>
              <a:ext uri="{FF2B5EF4-FFF2-40B4-BE49-F238E27FC236}">
                <a16:creationId xmlns:a16="http://schemas.microsoft.com/office/drawing/2014/main" id="{31912307-E78D-5895-638B-74ECCFB571DE}"/>
              </a:ext>
            </a:extLst>
          </p:cNvPr>
          <p:cNvSpPr/>
          <p:nvPr/>
        </p:nvSpPr>
        <p:spPr>
          <a:xfrm>
            <a:off x="1993977" y="5464072"/>
            <a:ext cx="2265827" cy="45719"/>
          </a:xfrm>
          <a:prstGeom prst="roundRect">
            <a:avLst/>
          </a:prstGeom>
          <a:solidFill>
            <a:schemeClr val="bg1"/>
          </a:solidFill>
          <a:ln w="28575">
            <a:solidFill>
              <a:srgbClr val="0000FF"/>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2" name="フリーフォーム: 図形 51">
            <a:extLst>
              <a:ext uri="{FF2B5EF4-FFF2-40B4-BE49-F238E27FC236}">
                <a16:creationId xmlns:a16="http://schemas.microsoft.com/office/drawing/2014/main" id="{4C11009D-AC21-5CDC-A046-B60C816297BE}"/>
              </a:ext>
            </a:extLst>
          </p:cNvPr>
          <p:cNvSpPr/>
          <p:nvPr/>
        </p:nvSpPr>
        <p:spPr>
          <a:xfrm rot="10800000" flipH="1">
            <a:off x="4227594" y="5123412"/>
            <a:ext cx="369092" cy="393315"/>
          </a:xfrm>
          <a:custGeom>
            <a:avLst/>
            <a:gdLst>
              <a:gd name="connsiteX0" fmla="*/ 0 w 329184"/>
              <a:gd name="connsiteY0" fmla="*/ 0 h 402336"/>
              <a:gd name="connsiteX1" fmla="*/ 201168 w 329184"/>
              <a:gd name="connsiteY1" fmla="*/ 402336 h 402336"/>
              <a:gd name="connsiteX2" fmla="*/ 329184 w 329184"/>
              <a:gd name="connsiteY2" fmla="*/ 402336 h 402336"/>
            </a:gdLst>
            <a:ahLst/>
            <a:cxnLst>
              <a:cxn ang="0">
                <a:pos x="connsiteX0" y="connsiteY0"/>
              </a:cxn>
              <a:cxn ang="0">
                <a:pos x="connsiteX1" y="connsiteY1"/>
              </a:cxn>
              <a:cxn ang="0">
                <a:pos x="connsiteX2" y="connsiteY2"/>
              </a:cxn>
            </a:cxnLst>
            <a:rect l="l" t="t" r="r" b="b"/>
            <a:pathLst>
              <a:path w="329184" h="402336">
                <a:moveTo>
                  <a:pt x="0" y="0"/>
                </a:moveTo>
                <a:lnTo>
                  <a:pt x="201168" y="402336"/>
                </a:lnTo>
                <a:lnTo>
                  <a:pt x="329184" y="402336"/>
                </a:lnTo>
              </a:path>
            </a:pathLst>
          </a:custGeom>
          <a:noFill/>
          <a:ln w="9525">
            <a:solidFill>
              <a:srgbClr val="0000FF"/>
            </a:solidFill>
            <a:prstDash val="solid"/>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solidFill>
                <a:srgbClr val="0000FF"/>
              </a:solidFill>
            </a:endParaRPr>
          </a:p>
        </p:txBody>
      </p:sp>
      <p:pic>
        <p:nvPicPr>
          <p:cNvPr id="53" name="図 52" descr="建物, 屋内, 飛行機, 男 が含まれている画像&#10;&#10;自動的に生成された説明">
            <a:extLst>
              <a:ext uri="{FF2B5EF4-FFF2-40B4-BE49-F238E27FC236}">
                <a16:creationId xmlns:a16="http://schemas.microsoft.com/office/drawing/2014/main" id="{D0468414-DD43-D27C-CCA9-4C42C9105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014" y="4053532"/>
            <a:ext cx="2800385" cy="1747394"/>
          </a:xfrm>
          <a:prstGeom prst="rect">
            <a:avLst/>
          </a:prstGeom>
          <a:ln>
            <a:solidFill>
              <a:srgbClr val="FFC000"/>
            </a:solidFill>
          </a:ln>
        </p:spPr>
      </p:pic>
      <p:sp>
        <p:nvSpPr>
          <p:cNvPr id="54" name="テキスト ボックス 53">
            <a:extLst>
              <a:ext uri="{FF2B5EF4-FFF2-40B4-BE49-F238E27FC236}">
                <a16:creationId xmlns:a16="http://schemas.microsoft.com/office/drawing/2014/main" id="{8146FB3D-7A49-F637-61C1-4553CEA1444C}"/>
              </a:ext>
            </a:extLst>
          </p:cNvPr>
          <p:cNvSpPr txBox="1"/>
          <p:nvPr/>
        </p:nvSpPr>
        <p:spPr>
          <a:xfrm>
            <a:off x="7138493" y="5571319"/>
            <a:ext cx="833218" cy="195814"/>
          </a:xfrm>
          <a:prstGeom prst="rect">
            <a:avLst/>
          </a:prstGeom>
          <a:solidFill>
            <a:schemeClr val="bg1"/>
          </a:solidFill>
        </p:spPr>
        <p:txBody>
          <a:bodyPr wrap="square" lIns="36000" tIns="36000" rIns="36000" bIns="36000" rtlCol="0" anchor="ctr">
            <a:spAutoFit/>
          </a:bodyPr>
          <a:lstStyle/>
          <a:p>
            <a:r>
              <a:rPr kumimoji="1" lang="ja-JP" altLang="en-US" sz="800" b="1" dirty="0">
                <a:solidFill>
                  <a:srgbClr val="0000FF"/>
                </a:solidFill>
                <a:latin typeface="メイリオ" panose="020B0604030504040204" pitchFamily="50" charset="-128"/>
                <a:ea typeface="メイリオ" panose="020B0604030504040204" pitchFamily="50" charset="-128"/>
              </a:rPr>
              <a:t>中間層イメージ</a:t>
            </a:r>
          </a:p>
        </p:txBody>
      </p:sp>
      <p:cxnSp>
        <p:nvCxnSpPr>
          <p:cNvPr id="55" name="直線コネクタ 54">
            <a:extLst>
              <a:ext uri="{FF2B5EF4-FFF2-40B4-BE49-F238E27FC236}">
                <a16:creationId xmlns:a16="http://schemas.microsoft.com/office/drawing/2014/main" id="{217E0575-4EFF-39DD-213C-054EB3B2AE61}"/>
              </a:ext>
            </a:extLst>
          </p:cNvPr>
          <p:cNvCxnSpPr>
            <a:cxnSpLocks/>
            <a:stCxn id="50" idx="3"/>
          </p:cNvCxnSpPr>
          <p:nvPr/>
        </p:nvCxnSpPr>
        <p:spPr>
          <a:xfrm flipV="1">
            <a:off x="4259804" y="4074889"/>
            <a:ext cx="971210" cy="1412043"/>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08752AC1-ABD9-0071-EA55-7B2745329A17}"/>
              </a:ext>
            </a:extLst>
          </p:cNvPr>
          <p:cNvCxnSpPr>
            <a:cxnSpLocks/>
          </p:cNvCxnSpPr>
          <p:nvPr/>
        </p:nvCxnSpPr>
        <p:spPr>
          <a:xfrm>
            <a:off x="4247377" y="5742128"/>
            <a:ext cx="973585" cy="56739"/>
          </a:xfrm>
          <a:prstGeom prst="line">
            <a:avLst/>
          </a:prstGeom>
          <a:ln w="127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B91F66D3-E215-17C7-D1BA-96757D13C9CB}"/>
              </a:ext>
            </a:extLst>
          </p:cNvPr>
          <p:cNvSpPr txBox="1"/>
          <p:nvPr/>
        </p:nvSpPr>
        <p:spPr>
          <a:xfrm>
            <a:off x="5231014" y="5799454"/>
            <a:ext cx="4330498" cy="1004907"/>
          </a:xfrm>
          <a:prstGeom prst="rect">
            <a:avLst/>
          </a:prstGeom>
          <a:noFill/>
          <a:ln>
            <a:noFill/>
          </a:ln>
        </p:spPr>
        <p:txBody>
          <a:bodyPr wrap="square" rtlCol="0">
            <a:noAutofit/>
          </a:bodyPr>
          <a:lstStyle/>
          <a:p>
            <a:pPr algn="l">
              <a:lnSpc>
                <a:spcPct val="150000"/>
              </a:lnSpc>
            </a:pPr>
            <a:r>
              <a:rPr kumimoji="1" lang="ja-JP" altLang="en-US" sz="1050" b="1" dirty="0">
                <a:solidFill>
                  <a:srgbClr val="FF0000"/>
                </a:solidFill>
                <a:latin typeface="Meiryo UI" panose="020B0604030504040204" pitchFamily="50" charset="-128"/>
                <a:ea typeface="Meiryo UI" panose="020B0604030504040204" pitchFamily="50" charset="-128"/>
              </a:rPr>
              <a:t>■超概算コスト（想定）</a:t>
            </a:r>
            <a:endParaRPr kumimoji="1" lang="en-US" altLang="ja-JP" sz="1050" b="1" dirty="0">
              <a:latin typeface="Meiryo UI" panose="020B0604030504040204" pitchFamily="50" charset="-128"/>
              <a:ea typeface="Meiryo UI" panose="020B0604030504040204" pitchFamily="50" charset="-128"/>
            </a:endParaRPr>
          </a:p>
          <a:p>
            <a:pPr algn="l">
              <a:lnSpc>
                <a:spcPct val="150000"/>
              </a:lnSpc>
            </a:pPr>
            <a:r>
              <a:rPr kumimoji="1" lang="ja-JP" altLang="en-US" sz="1050" b="1" dirty="0">
                <a:latin typeface="Meiryo UI" panose="020B0604030504040204" pitchFamily="50" charset="-128"/>
                <a:ea typeface="Meiryo UI" panose="020B0604030504040204" pitchFamily="50" charset="-128"/>
              </a:rPr>
              <a:t>  ア</a:t>
            </a:r>
            <a:r>
              <a:rPr kumimoji="1" lang="en-US" altLang="ja-JP" sz="1050" b="1"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防水工事      ：約</a:t>
            </a:r>
            <a:r>
              <a:rPr kumimoji="1" lang="en-US" altLang="ja-JP" sz="1050" b="1" dirty="0">
                <a:latin typeface="Meiryo UI" panose="020B0604030504040204" pitchFamily="50" charset="-128"/>
                <a:ea typeface="Meiryo UI" panose="020B0604030504040204" pitchFamily="50" charset="-128"/>
              </a:rPr>
              <a:t>10,000</a:t>
            </a:r>
            <a:r>
              <a:rPr kumimoji="1" lang="ja-JP" altLang="en-US" sz="1050" b="1" dirty="0">
                <a:latin typeface="Meiryo UI" panose="020B0604030504040204" pitchFamily="50" charset="-128"/>
                <a:ea typeface="Meiryo UI" panose="020B0604030504040204" pitchFamily="50" charset="-128"/>
              </a:rPr>
              <a:t>円</a:t>
            </a:r>
            <a:r>
              <a:rPr kumimoji="1" lang="en-US" altLang="ja-JP" sz="1050" b="1"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 </a:t>
            </a:r>
            <a:r>
              <a:rPr kumimoji="1" lang="en-US" altLang="ja-JP" sz="1050" b="1"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 </a:t>
            </a:r>
            <a:r>
              <a:rPr kumimoji="1" lang="en-US" altLang="ja-JP" sz="1050" b="1" dirty="0">
                <a:latin typeface="Meiryo UI" panose="020B0604030504040204" pitchFamily="50" charset="-128"/>
                <a:ea typeface="Meiryo UI" panose="020B0604030504040204" pitchFamily="50" charset="-128"/>
              </a:rPr>
              <a:t>46,000</a:t>
            </a:r>
            <a:r>
              <a:rPr kumimoji="1" lang="ja-JP" altLang="en-US" sz="1050" b="1" dirty="0">
                <a:latin typeface="Meiryo UI" panose="020B0604030504040204" pitchFamily="50" charset="-128"/>
                <a:ea typeface="Meiryo UI" panose="020B0604030504040204" pitchFamily="50" charset="-128"/>
              </a:rPr>
              <a:t>㎡　＝  約</a:t>
            </a:r>
            <a:r>
              <a:rPr kumimoji="1" lang="en-US" altLang="ja-JP" sz="1050" b="1" dirty="0">
                <a:latin typeface="Meiryo UI" panose="020B0604030504040204" pitchFamily="50" charset="-128"/>
                <a:ea typeface="Meiryo UI" panose="020B0604030504040204" pitchFamily="50" charset="-128"/>
              </a:rPr>
              <a:t>4.6</a:t>
            </a:r>
            <a:r>
              <a:rPr kumimoji="1" lang="ja-JP" altLang="en-US" sz="1050" b="1" dirty="0">
                <a:latin typeface="Meiryo UI" panose="020B0604030504040204" pitchFamily="50" charset="-128"/>
                <a:ea typeface="Meiryo UI" panose="020B0604030504040204" pitchFamily="50" charset="-128"/>
              </a:rPr>
              <a:t>億円</a:t>
            </a:r>
            <a:endParaRPr kumimoji="1" lang="en-US" altLang="ja-JP" sz="1050" b="1" dirty="0">
              <a:latin typeface="Meiryo UI" panose="020B0604030504040204" pitchFamily="50" charset="-128"/>
              <a:ea typeface="Meiryo UI" panose="020B0604030504040204" pitchFamily="50" charset="-128"/>
            </a:endParaRPr>
          </a:p>
          <a:p>
            <a:pPr algn="l">
              <a:spcAft>
                <a:spcPts val="600"/>
              </a:spcAft>
            </a:pPr>
            <a:r>
              <a:rPr kumimoji="1" lang="ja-JP" altLang="en-US" sz="1050" b="1" dirty="0">
                <a:latin typeface="Meiryo UI" panose="020B0604030504040204" pitchFamily="50" charset="-128"/>
                <a:ea typeface="Meiryo UI" panose="020B0604030504040204" pitchFamily="50" charset="-128"/>
              </a:rPr>
              <a:t>  イ</a:t>
            </a:r>
            <a:r>
              <a:rPr kumimoji="1" lang="en-US" altLang="ja-JP" sz="1050" b="1"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中間層施工費：約</a:t>
            </a:r>
            <a:r>
              <a:rPr kumimoji="1" lang="en-US" altLang="ja-JP" sz="1050" b="1" dirty="0">
                <a:latin typeface="Meiryo UI" panose="020B0604030504040204" pitchFamily="50" charset="-128"/>
                <a:ea typeface="Meiryo UI" panose="020B0604030504040204" pitchFamily="50" charset="-128"/>
              </a:rPr>
              <a:t>75,000</a:t>
            </a:r>
            <a:r>
              <a:rPr kumimoji="1" lang="ja-JP" altLang="en-US" sz="1050" b="1" dirty="0">
                <a:latin typeface="Meiryo UI" panose="020B0604030504040204" pitchFamily="50" charset="-128"/>
                <a:ea typeface="Meiryo UI" panose="020B0604030504040204" pitchFamily="50" charset="-128"/>
              </a:rPr>
              <a:t>円</a:t>
            </a:r>
            <a:r>
              <a:rPr kumimoji="1" lang="en-US" altLang="ja-JP" sz="1050" b="1"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 </a:t>
            </a:r>
            <a:r>
              <a:rPr kumimoji="1" lang="en-US" altLang="ja-JP" sz="1050" b="1"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 </a:t>
            </a:r>
            <a:r>
              <a:rPr kumimoji="1" lang="en-US" altLang="ja-JP" sz="1050" b="1" dirty="0">
                <a:latin typeface="Meiryo UI" panose="020B0604030504040204" pitchFamily="50" charset="-128"/>
                <a:ea typeface="Meiryo UI" panose="020B0604030504040204" pitchFamily="50" charset="-128"/>
              </a:rPr>
              <a:t>46,000</a:t>
            </a:r>
            <a:r>
              <a:rPr kumimoji="1" lang="ja-JP" altLang="en-US" sz="1050" b="1" dirty="0">
                <a:latin typeface="Meiryo UI" panose="020B0604030504040204" pitchFamily="50" charset="-128"/>
                <a:ea typeface="Meiryo UI" panose="020B0604030504040204" pitchFamily="50" charset="-128"/>
              </a:rPr>
              <a:t>㎡　＝約</a:t>
            </a:r>
            <a:r>
              <a:rPr kumimoji="1" lang="en-US" altLang="ja-JP" sz="1050" b="1" dirty="0">
                <a:latin typeface="Meiryo UI" panose="020B0604030504040204" pitchFamily="50" charset="-128"/>
                <a:ea typeface="Meiryo UI" panose="020B0604030504040204" pitchFamily="50" charset="-128"/>
              </a:rPr>
              <a:t>34.5</a:t>
            </a:r>
            <a:r>
              <a:rPr kumimoji="1" lang="ja-JP" altLang="en-US" sz="1050" b="1" dirty="0">
                <a:latin typeface="Meiryo UI" panose="020B0604030504040204" pitchFamily="50" charset="-128"/>
                <a:ea typeface="Meiryo UI" panose="020B0604030504040204" pitchFamily="50" charset="-128"/>
              </a:rPr>
              <a:t>億円</a:t>
            </a:r>
            <a:r>
              <a:rPr kumimoji="1" lang="ja-JP" altLang="en-US" sz="1100" b="1" dirty="0">
                <a:latin typeface="Meiryo UI" panose="020B0604030504040204" pitchFamily="50" charset="-128"/>
                <a:ea typeface="Meiryo UI" panose="020B0604030504040204" pitchFamily="50" charset="-128"/>
              </a:rPr>
              <a:t>　　　　</a:t>
            </a:r>
            <a:endParaRPr lang="en-US" altLang="ja-JP" sz="1100" b="1" u="sng" dirty="0">
              <a:latin typeface="Meiryo UI" panose="020B0604030504040204" pitchFamily="50" charset="-128"/>
              <a:ea typeface="Meiryo UI" panose="020B0604030504040204" pitchFamily="50" charset="-128"/>
            </a:endParaRPr>
          </a:p>
          <a:p>
            <a:pPr algn="l"/>
            <a:r>
              <a:rPr kumimoji="1" lang="ja-JP" altLang="en-US" sz="1100" b="1" dirty="0">
                <a:latin typeface="Meiryo UI" panose="020B0604030504040204" pitchFamily="50" charset="-128"/>
                <a:ea typeface="Meiryo UI" panose="020B0604030504040204" pitchFamily="50" charset="-128"/>
              </a:rPr>
              <a:t>　　➡　</a:t>
            </a:r>
            <a:r>
              <a:rPr kumimoji="1" lang="ja-JP" altLang="en-US" sz="1100" b="1" u="sng" dirty="0">
                <a:latin typeface="Meiryo UI" panose="020B0604030504040204" pitchFamily="50" charset="-128"/>
                <a:ea typeface="Meiryo UI" panose="020B0604030504040204" pitchFamily="50" charset="-128"/>
              </a:rPr>
              <a:t>合計  約</a:t>
            </a:r>
            <a:r>
              <a:rPr kumimoji="1" lang="en-US" altLang="ja-JP" sz="1100" b="1" u="sng" dirty="0">
                <a:latin typeface="Meiryo UI" panose="020B0604030504040204" pitchFamily="50" charset="-128"/>
                <a:ea typeface="Meiryo UI" panose="020B0604030504040204" pitchFamily="50" charset="-128"/>
              </a:rPr>
              <a:t>40</a:t>
            </a:r>
            <a:r>
              <a:rPr kumimoji="1" lang="ja-JP" altLang="en-US" sz="1100" b="1" u="sng" dirty="0">
                <a:latin typeface="Meiryo UI" panose="020B0604030504040204" pitchFamily="50" charset="-128"/>
                <a:ea typeface="Meiryo UI" panose="020B0604030504040204" pitchFamily="50" charset="-128"/>
              </a:rPr>
              <a:t>億円</a:t>
            </a:r>
          </a:p>
        </p:txBody>
      </p:sp>
      <p:cxnSp>
        <p:nvCxnSpPr>
          <p:cNvPr id="58" name="直線矢印コネクタ 57">
            <a:extLst>
              <a:ext uri="{FF2B5EF4-FFF2-40B4-BE49-F238E27FC236}">
                <a16:creationId xmlns:a16="http://schemas.microsoft.com/office/drawing/2014/main" id="{664EA2A1-937A-0F55-D497-B49055D47123}"/>
              </a:ext>
            </a:extLst>
          </p:cNvPr>
          <p:cNvCxnSpPr/>
          <p:nvPr/>
        </p:nvCxnSpPr>
        <p:spPr>
          <a:xfrm>
            <a:off x="4339185" y="5502213"/>
            <a:ext cx="0" cy="218368"/>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61ACE175-D274-15E7-61F5-345C955F23C6}"/>
              </a:ext>
            </a:extLst>
          </p:cNvPr>
          <p:cNvSpPr txBox="1"/>
          <p:nvPr/>
        </p:nvSpPr>
        <p:spPr>
          <a:xfrm>
            <a:off x="4359856" y="5410220"/>
            <a:ext cx="754343" cy="349702"/>
          </a:xfrm>
          <a:prstGeom prst="rect">
            <a:avLst/>
          </a:prstGeom>
          <a:noFill/>
        </p:spPr>
        <p:txBody>
          <a:bodyPr wrap="square" lIns="36000" tIns="36000" rIns="36000" bIns="36000" rtlCol="0" anchor="ctr">
            <a:spAutoFit/>
          </a:bodyPr>
          <a:lstStyle/>
          <a:p>
            <a:r>
              <a:rPr kumimoji="1" lang="ja-JP" altLang="en-US" sz="900" b="1" dirty="0">
                <a:solidFill>
                  <a:srgbClr val="FF0000"/>
                </a:solidFill>
                <a:latin typeface="+mn-ea"/>
              </a:rPr>
              <a:t>中間層</a:t>
            </a:r>
            <a:endParaRPr kumimoji="1" lang="en-US" altLang="ja-JP" sz="900" b="1" dirty="0">
              <a:solidFill>
                <a:srgbClr val="FF0000"/>
              </a:solidFill>
              <a:latin typeface="+mn-ea"/>
            </a:endParaRPr>
          </a:p>
          <a:p>
            <a:r>
              <a:rPr kumimoji="1" lang="ja-JP" altLang="en-US" sz="900" b="1" dirty="0">
                <a:solidFill>
                  <a:srgbClr val="FF0000"/>
                </a:solidFill>
                <a:latin typeface="+mn-ea"/>
              </a:rPr>
              <a:t>高さ約 </a:t>
            </a:r>
            <a:r>
              <a:rPr kumimoji="1" lang="en-US" altLang="ja-JP" sz="900" b="1" dirty="0">
                <a:solidFill>
                  <a:srgbClr val="FF0000"/>
                </a:solidFill>
                <a:latin typeface="+mn-ea"/>
              </a:rPr>
              <a:t>2</a:t>
            </a:r>
            <a:r>
              <a:rPr kumimoji="1" lang="ja-JP" altLang="en-US" sz="900" b="1" dirty="0">
                <a:solidFill>
                  <a:srgbClr val="FF0000"/>
                </a:solidFill>
                <a:latin typeface="+mn-ea"/>
              </a:rPr>
              <a:t>ｍ</a:t>
            </a:r>
          </a:p>
        </p:txBody>
      </p:sp>
      <p:sp>
        <p:nvSpPr>
          <p:cNvPr id="51" name="テキスト ボックス 50">
            <a:extLst>
              <a:ext uri="{FF2B5EF4-FFF2-40B4-BE49-F238E27FC236}">
                <a16:creationId xmlns:a16="http://schemas.microsoft.com/office/drawing/2014/main" id="{736E57E5-6FEF-E4D3-78FE-7D13087C3B4F}"/>
              </a:ext>
            </a:extLst>
          </p:cNvPr>
          <p:cNvSpPr txBox="1"/>
          <p:nvPr/>
        </p:nvSpPr>
        <p:spPr>
          <a:xfrm>
            <a:off x="4574960" y="5017810"/>
            <a:ext cx="429224" cy="211203"/>
          </a:xfrm>
          <a:prstGeom prst="rect">
            <a:avLst/>
          </a:prstGeom>
          <a:noFill/>
        </p:spPr>
        <p:txBody>
          <a:bodyPr wrap="square" lIns="36000" tIns="36000" rIns="36000" bIns="36000" rtlCol="0" anchor="ctr">
            <a:spAutoFit/>
          </a:bodyPr>
          <a:lstStyle/>
          <a:p>
            <a:r>
              <a:rPr kumimoji="1" lang="ja-JP" altLang="en-US" sz="900" b="1" dirty="0">
                <a:solidFill>
                  <a:srgbClr val="0000FF"/>
                </a:solidFill>
                <a:latin typeface="+mn-ea"/>
              </a:rPr>
              <a:t>防水層</a:t>
            </a:r>
          </a:p>
        </p:txBody>
      </p:sp>
      <p:sp>
        <p:nvSpPr>
          <p:cNvPr id="62" name="スライド番号プレースホルダー 5">
            <a:extLst>
              <a:ext uri="{FF2B5EF4-FFF2-40B4-BE49-F238E27FC236}">
                <a16:creationId xmlns:a16="http://schemas.microsoft.com/office/drawing/2014/main" id="{864A96ED-16B4-4908-966E-CF54E670C60C}"/>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8</a:t>
            </a:fld>
            <a:endParaRPr kumimoji="1" lang="ja-JP" altLang="en-US" sz="1600" dirty="0"/>
          </a:p>
        </p:txBody>
      </p:sp>
      <p:sp>
        <p:nvSpPr>
          <p:cNvPr id="3" name="角丸四角形 1">
            <a:extLst>
              <a:ext uri="{FF2B5EF4-FFF2-40B4-BE49-F238E27FC236}">
                <a16:creationId xmlns:a16="http://schemas.microsoft.com/office/drawing/2014/main" id="{AD59AF37-D5C7-4BA9-F4D7-8D40301C67A8}"/>
              </a:ext>
            </a:extLst>
          </p:cNvPr>
          <p:cNvSpPr/>
          <p:nvPr/>
        </p:nvSpPr>
        <p:spPr>
          <a:xfrm>
            <a:off x="416496" y="698122"/>
            <a:ext cx="1368152" cy="363773"/>
          </a:xfrm>
          <a:prstGeom prst="roundRect">
            <a:avLst/>
          </a:prstGeom>
          <a:solidFill>
            <a:schemeClr val="accent5">
              <a:lumMod val="40000"/>
              <a:lumOff val="60000"/>
            </a:schemeClr>
          </a:solidFill>
          <a:ln w="2222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b"/>
          <a:lstStyle/>
          <a:p>
            <a:pPr algn="ctr"/>
            <a:r>
              <a:rPr lang="ja-JP" altLang="en-US" sz="1400" b="1" dirty="0">
                <a:latin typeface="メイリオ" panose="020B0604030504040204" pitchFamily="50" charset="-128"/>
                <a:ea typeface="メイリオ" panose="020B0604030504040204" pitchFamily="50" charset="-128"/>
              </a:rPr>
              <a:t>検討内容</a:t>
            </a:r>
            <a:endParaRPr kumimoji="1" lang="ja-JP" altLang="en-US" sz="1400" b="1" dirty="0">
              <a:latin typeface="メイリオ" panose="020B0604030504040204" pitchFamily="50" charset="-128"/>
              <a:ea typeface="メイリオ" panose="020B0604030504040204" pitchFamily="50" charset="-128"/>
            </a:endParaRPr>
          </a:p>
        </p:txBody>
      </p:sp>
      <p:sp>
        <p:nvSpPr>
          <p:cNvPr id="60" name="Text Box 55">
            <a:extLst>
              <a:ext uri="{FF2B5EF4-FFF2-40B4-BE49-F238E27FC236}">
                <a16:creationId xmlns:a16="http://schemas.microsoft.com/office/drawing/2014/main" id="{E9FB751F-2A9E-4E2A-B187-A67674BD1BFF}"/>
              </a:ext>
            </a:extLst>
          </p:cNvPr>
          <p:cNvSpPr txBox="1">
            <a:spLocks noChangeArrowheads="1"/>
          </p:cNvSpPr>
          <p:nvPr/>
        </p:nvSpPr>
        <p:spPr bwMode="auto">
          <a:xfrm>
            <a:off x="272480" y="183353"/>
            <a:ext cx="8932253"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４　施設配置計画（ゾーニング）</a:t>
            </a:r>
            <a:r>
              <a:rPr lang="ja-JP" altLang="en-US" sz="2000" dirty="0" smtClean="0">
                <a:solidFill>
                  <a:schemeClr val="tx1"/>
                </a:solidFill>
              </a:rPr>
              <a:t>（１）－３　青果</a:t>
            </a:r>
            <a:r>
              <a:rPr lang="ja-JP" altLang="en-US" sz="2000" dirty="0">
                <a:solidFill>
                  <a:schemeClr val="tx1"/>
                </a:solidFill>
              </a:rPr>
              <a:t>・水産一棟</a:t>
            </a:r>
            <a:r>
              <a:rPr lang="ja-JP" altLang="en-US" sz="2000" dirty="0" smtClean="0">
                <a:solidFill>
                  <a:schemeClr val="tx1"/>
                </a:solidFill>
              </a:rPr>
              <a:t>整備費等の検討</a:t>
            </a:r>
            <a:endParaRPr lang="en-US" altLang="ja-JP" sz="2000" dirty="0">
              <a:solidFill>
                <a:schemeClr val="tx1"/>
              </a:solidFill>
            </a:endParaRPr>
          </a:p>
        </p:txBody>
      </p:sp>
    </p:spTree>
    <p:extLst>
      <p:ext uri="{BB962C8B-B14F-4D97-AF65-F5344CB8AC3E}">
        <p14:creationId xmlns:p14="http://schemas.microsoft.com/office/powerpoint/2010/main" val="1957981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72480" y="607632"/>
            <a:ext cx="928903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9" name="スライド番号プレースホルダー 5">
            <a:extLst>
              <a:ext uri="{FF2B5EF4-FFF2-40B4-BE49-F238E27FC236}">
                <a16:creationId xmlns:a16="http://schemas.microsoft.com/office/drawing/2014/main" id="{44F5B119-C0F1-44CC-8AE6-FE261704FE39}"/>
              </a:ext>
            </a:extLst>
          </p:cNvPr>
          <p:cNvSpPr>
            <a:spLocks noGrp="1"/>
          </p:cNvSpPr>
          <p:nvPr>
            <p:ph type="sldNum" sz="quarter" idx="12"/>
          </p:nvPr>
        </p:nvSpPr>
        <p:spPr>
          <a:xfrm>
            <a:off x="7594600" y="6492875"/>
            <a:ext cx="2311400" cy="365125"/>
          </a:xfrm>
        </p:spPr>
        <p:txBody>
          <a:bodyPr/>
          <a:lstStyle/>
          <a:p>
            <a:fld id="{E8AB0767-C239-4946-BAA3-CE08FAA85D4E}" type="slidenum">
              <a:rPr kumimoji="1" lang="ja-JP" altLang="en-US" sz="1600" smtClean="0"/>
              <a:pPr/>
              <a:t>9</a:t>
            </a:fld>
            <a:endParaRPr kumimoji="1" lang="ja-JP" altLang="en-US" sz="1600" dirty="0"/>
          </a:p>
        </p:txBody>
      </p:sp>
      <p:sp>
        <p:nvSpPr>
          <p:cNvPr id="4" name="四角形: 角を丸くする 3">
            <a:extLst>
              <a:ext uri="{FF2B5EF4-FFF2-40B4-BE49-F238E27FC236}">
                <a16:creationId xmlns:a16="http://schemas.microsoft.com/office/drawing/2014/main" id="{8C57B8F3-2D30-5545-8988-E37B38638BA9}"/>
              </a:ext>
            </a:extLst>
          </p:cNvPr>
          <p:cNvSpPr/>
          <p:nvPr/>
        </p:nvSpPr>
        <p:spPr>
          <a:xfrm>
            <a:off x="2324186" y="3621171"/>
            <a:ext cx="2772000" cy="59161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大阪府</a:t>
            </a:r>
            <a:endPar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endParaRPr>
          </a:p>
          <a:p>
            <a:pPr algn="ct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中央卸売市場</a:t>
            </a:r>
            <a:endPar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endParaRPr>
          </a:p>
          <a:p>
            <a:pPr algn="ctr"/>
            <a:r>
              <a:rPr lang="ja-JP" altLang="en-US" sz="1100" dirty="0">
                <a:solidFill>
                  <a:schemeClr val="accent2">
                    <a:lumMod val="75000"/>
                  </a:schemeClr>
                </a:solidFill>
                <a:latin typeface="メイリオ" panose="020B0604030504040204" pitchFamily="50" charset="-128"/>
                <a:ea typeface="メイリオ" panose="020B0604030504040204" pitchFamily="50" charset="-128"/>
              </a:rPr>
              <a:t>（市場機能）</a:t>
            </a:r>
            <a:endPar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850EFABC-71B4-F315-FFED-B1748CC94B4A}"/>
              </a:ext>
            </a:extLst>
          </p:cNvPr>
          <p:cNvSpPr/>
          <p:nvPr/>
        </p:nvSpPr>
        <p:spPr>
          <a:xfrm>
            <a:off x="2324186" y="3130147"/>
            <a:ext cx="2772000" cy="46657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002060"/>
                </a:solidFill>
                <a:latin typeface="メイリオ" panose="020B0604030504040204" pitchFamily="50" charset="-128"/>
                <a:ea typeface="メイリオ" panose="020B0604030504040204" pitchFamily="50" charset="-128"/>
              </a:rPr>
              <a:t>民間収益施設（物流等）</a:t>
            </a:r>
          </a:p>
        </p:txBody>
      </p:sp>
      <p:sp>
        <p:nvSpPr>
          <p:cNvPr id="9" name="正方形/長方形 8">
            <a:extLst>
              <a:ext uri="{FF2B5EF4-FFF2-40B4-BE49-F238E27FC236}">
                <a16:creationId xmlns:a16="http://schemas.microsoft.com/office/drawing/2014/main" id="{85BE1745-B7F5-A64D-A341-152BCF35B457}"/>
              </a:ext>
            </a:extLst>
          </p:cNvPr>
          <p:cNvSpPr/>
          <p:nvPr/>
        </p:nvSpPr>
        <p:spPr>
          <a:xfrm>
            <a:off x="2270186" y="3106550"/>
            <a:ext cx="2826000" cy="1137576"/>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FE858678-2D32-A87C-49A2-D6529673846E}"/>
              </a:ext>
            </a:extLst>
          </p:cNvPr>
          <p:cNvSpPr/>
          <p:nvPr/>
        </p:nvSpPr>
        <p:spPr>
          <a:xfrm>
            <a:off x="2061079" y="4277649"/>
            <a:ext cx="3240000" cy="57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土地所有</a:t>
            </a:r>
            <a:r>
              <a:rPr kumimoji="1" lang="ja-JP" altLang="en-US" sz="1100" dirty="0">
                <a:solidFill>
                  <a:schemeClr val="tx1"/>
                </a:solidFill>
                <a:latin typeface="メイリオ" panose="020B0604030504040204" pitchFamily="50" charset="-128"/>
                <a:ea typeface="メイリオ" panose="020B0604030504040204" pitchFamily="50" charset="-128"/>
              </a:rPr>
              <a:t>（大阪府）</a:t>
            </a:r>
          </a:p>
        </p:txBody>
      </p:sp>
      <p:sp>
        <p:nvSpPr>
          <p:cNvPr id="12" name="正方形/長方形 11">
            <a:extLst>
              <a:ext uri="{FF2B5EF4-FFF2-40B4-BE49-F238E27FC236}">
                <a16:creationId xmlns:a16="http://schemas.microsoft.com/office/drawing/2014/main" id="{1807568D-8EDF-9A20-FDE4-4C49C93C703F}"/>
              </a:ext>
            </a:extLst>
          </p:cNvPr>
          <p:cNvSpPr/>
          <p:nvPr/>
        </p:nvSpPr>
        <p:spPr>
          <a:xfrm>
            <a:off x="2061078" y="4268576"/>
            <a:ext cx="3227069" cy="28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002060"/>
                </a:solidFill>
                <a:latin typeface="メイリオ" panose="020B0604030504040204" pitchFamily="50" charset="-128"/>
                <a:ea typeface="メイリオ" panose="020B0604030504040204" pitchFamily="50" charset="-128"/>
              </a:rPr>
              <a:t>借地（大阪府→民間事業者）</a:t>
            </a:r>
          </a:p>
        </p:txBody>
      </p:sp>
      <p:sp>
        <p:nvSpPr>
          <p:cNvPr id="14" name="四角形: 角を丸くする 13">
            <a:extLst>
              <a:ext uri="{FF2B5EF4-FFF2-40B4-BE49-F238E27FC236}">
                <a16:creationId xmlns:a16="http://schemas.microsoft.com/office/drawing/2014/main" id="{0EDA94C7-E080-609D-8B84-40B2B3F15B0A}"/>
              </a:ext>
            </a:extLst>
          </p:cNvPr>
          <p:cNvSpPr/>
          <p:nvPr/>
        </p:nvSpPr>
        <p:spPr>
          <a:xfrm>
            <a:off x="5966084" y="3078109"/>
            <a:ext cx="1556592" cy="118533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大阪府</a:t>
            </a:r>
            <a:endPar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endParaRPr>
          </a:p>
          <a:p>
            <a:pPr algn="ctr"/>
            <a:r>
              <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rPr>
              <a:t>中央卸売市場</a:t>
            </a:r>
            <a:endParaRPr kumimoji="1" lang="en-US" altLang="ja-JP" sz="1100" dirty="0">
              <a:solidFill>
                <a:schemeClr val="accent2">
                  <a:lumMod val="75000"/>
                </a:schemeClr>
              </a:solidFill>
              <a:latin typeface="メイリオ" panose="020B0604030504040204" pitchFamily="50" charset="-128"/>
              <a:ea typeface="メイリオ" panose="020B0604030504040204" pitchFamily="50" charset="-128"/>
            </a:endParaRPr>
          </a:p>
          <a:p>
            <a:pPr algn="ctr"/>
            <a:r>
              <a:rPr lang="ja-JP" altLang="en-US" sz="1100" dirty="0">
                <a:solidFill>
                  <a:schemeClr val="accent2">
                    <a:lumMod val="75000"/>
                  </a:schemeClr>
                </a:solidFill>
                <a:latin typeface="メイリオ" panose="020B0604030504040204" pitchFamily="50" charset="-128"/>
                <a:ea typeface="メイリオ" panose="020B0604030504040204" pitchFamily="50" charset="-128"/>
              </a:rPr>
              <a:t>（市場機能）</a:t>
            </a:r>
            <a:endParaRPr kumimoji="1" lang="ja-JP" altLang="en-US" sz="1100" dirty="0">
              <a:solidFill>
                <a:schemeClr val="accent2">
                  <a:lumMod val="75000"/>
                </a:schemeClr>
              </a:solidFill>
              <a:latin typeface="メイリオ" panose="020B0604030504040204" pitchFamily="50" charset="-128"/>
              <a:ea typeface="メイリオ" panose="020B0604030504040204" pitchFamily="50" charset="-128"/>
            </a:endParaRPr>
          </a:p>
        </p:txBody>
      </p:sp>
      <p:sp>
        <p:nvSpPr>
          <p:cNvPr id="16" name="四角形: 角を丸くする 15">
            <a:extLst>
              <a:ext uri="{FF2B5EF4-FFF2-40B4-BE49-F238E27FC236}">
                <a16:creationId xmlns:a16="http://schemas.microsoft.com/office/drawing/2014/main" id="{3C13F65A-29FA-EC19-6FDE-55ED73E21359}"/>
              </a:ext>
            </a:extLst>
          </p:cNvPr>
          <p:cNvSpPr/>
          <p:nvPr/>
        </p:nvSpPr>
        <p:spPr>
          <a:xfrm>
            <a:off x="7666524" y="3152953"/>
            <a:ext cx="1368000" cy="105982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002060"/>
                </a:solidFill>
                <a:latin typeface="メイリオ" panose="020B0604030504040204" pitchFamily="50" charset="-128"/>
                <a:ea typeface="メイリオ" panose="020B0604030504040204" pitchFamily="50" charset="-128"/>
              </a:rPr>
              <a:t>民間収益施設</a:t>
            </a:r>
            <a:endParaRPr kumimoji="1" lang="en-US" altLang="ja-JP" sz="1100" dirty="0">
              <a:solidFill>
                <a:srgbClr val="002060"/>
              </a:solidFill>
              <a:latin typeface="メイリオ" panose="020B0604030504040204" pitchFamily="50" charset="-128"/>
              <a:ea typeface="メイリオ" panose="020B0604030504040204" pitchFamily="50" charset="-128"/>
            </a:endParaRPr>
          </a:p>
          <a:p>
            <a:pPr algn="ctr"/>
            <a:r>
              <a:rPr lang="en-US" altLang="ja-JP" sz="1100" dirty="0">
                <a:solidFill>
                  <a:srgbClr val="002060"/>
                </a:solidFill>
                <a:latin typeface="メイリオ" panose="020B0604030504040204" pitchFamily="50" charset="-128"/>
                <a:ea typeface="メイリオ" panose="020B0604030504040204" pitchFamily="50" charset="-128"/>
              </a:rPr>
              <a:t>(</a:t>
            </a:r>
            <a:r>
              <a:rPr lang="ja-JP" altLang="en-US" sz="1100" dirty="0">
                <a:solidFill>
                  <a:srgbClr val="002060"/>
                </a:solidFill>
                <a:latin typeface="メイリオ" panose="020B0604030504040204" pitchFamily="50" charset="-128"/>
                <a:ea typeface="メイリオ" panose="020B0604030504040204" pitchFamily="50" charset="-128"/>
              </a:rPr>
              <a:t>物流等</a:t>
            </a:r>
            <a:r>
              <a:rPr lang="en-US" altLang="ja-JP" sz="1100" dirty="0">
                <a:solidFill>
                  <a:srgbClr val="002060"/>
                </a:solidFill>
                <a:latin typeface="メイリオ" panose="020B0604030504040204" pitchFamily="50" charset="-128"/>
                <a:ea typeface="メイリオ" panose="020B0604030504040204" pitchFamily="50" charset="-128"/>
              </a:rPr>
              <a:t>)</a:t>
            </a:r>
            <a:endParaRPr kumimoji="1" lang="ja-JP" altLang="en-US" sz="1100" dirty="0">
              <a:solidFill>
                <a:srgbClr val="002060"/>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6CFF1A4A-104C-E2D4-C1D4-44BBCD970FB4}"/>
              </a:ext>
            </a:extLst>
          </p:cNvPr>
          <p:cNvSpPr/>
          <p:nvPr/>
        </p:nvSpPr>
        <p:spPr>
          <a:xfrm>
            <a:off x="7666524" y="3106550"/>
            <a:ext cx="1368000" cy="1134673"/>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DB4E6E0A-9E60-E62C-F7B7-F3314BA3E899}"/>
              </a:ext>
            </a:extLst>
          </p:cNvPr>
          <p:cNvSpPr/>
          <p:nvPr/>
        </p:nvSpPr>
        <p:spPr>
          <a:xfrm>
            <a:off x="5921144" y="4275369"/>
            <a:ext cx="3240000" cy="57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100" dirty="0" smtClean="0">
                <a:solidFill>
                  <a:schemeClr val="tx1"/>
                </a:solidFill>
                <a:latin typeface="メイリオ" panose="020B0604030504040204" pitchFamily="50" charset="-128"/>
                <a:ea typeface="メイリオ" panose="020B0604030504040204" pitchFamily="50" charset="-128"/>
              </a:rPr>
              <a:t>土地所有</a:t>
            </a:r>
            <a:r>
              <a:rPr kumimoji="1" lang="ja-JP" altLang="en-US" sz="1100" dirty="0">
                <a:solidFill>
                  <a:schemeClr val="tx1"/>
                </a:solidFill>
                <a:latin typeface="メイリオ" panose="020B0604030504040204" pitchFamily="50" charset="-128"/>
                <a:ea typeface="メイリオ" panose="020B0604030504040204" pitchFamily="50" charset="-128"/>
              </a:rPr>
              <a:t>（大阪府）</a:t>
            </a:r>
          </a:p>
        </p:txBody>
      </p:sp>
      <p:sp>
        <p:nvSpPr>
          <p:cNvPr id="23" name="正方形/長方形 22">
            <a:extLst>
              <a:ext uri="{FF2B5EF4-FFF2-40B4-BE49-F238E27FC236}">
                <a16:creationId xmlns:a16="http://schemas.microsoft.com/office/drawing/2014/main" id="{8FB61612-9F53-4DA4-91CF-5B2FD993262B}"/>
              </a:ext>
            </a:extLst>
          </p:cNvPr>
          <p:cNvSpPr/>
          <p:nvPr/>
        </p:nvSpPr>
        <p:spPr>
          <a:xfrm>
            <a:off x="7520855" y="4258296"/>
            <a:ext cx="1620000" cy="32012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rgbClr val="002060"/>
                </a:solidFill>
                <a:latin typeface="メイリオ" panose="020B0604030504040204" pitchFamily="50" charset="-128"/>
                <a:ea typeface="メイリオ" panose="020B0604030504040204" pitchFamily="50" charset="-128"/>
              </a:rPr>
              <a:t>借地</a:t>
            </a:r>
          </a:p>
        </p:txBody>
      </p:sp>
      <p:sp>
        <p:nvSpPr>
          <p:cNvPr id="26" name="正方形/長方形 25">
            <a:extLst>
              <a:ext uri="{FF2B5EF4-FFF2-40B4-BE49-F238E27FC236}">
                <a16:creationId xmlns:a16="http://schemas.microsoft.com/office/drawing/2014/main" id="{9F517F94-FEFC-CCA6-6A69-EEB0267F50B6}"/>
              </a:ext>
            </a:extLst>
          </p:cNvPr>
          <p:cNvSpPr/>
          <p:nvPr/>
        </p:nvSpPr>
        <p:spPr>
          <a:xfrm>
            <a:off x="2702074" y="2853576"/>
            <a:ext cx="2016224" cy="23061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latin typeface="メイリオ" panose="020B0604030504040204" pitchFamily="50" charset="-128"/>
                <a:ea typeface="メイリオ" panose="020B0604030504040204" pitchFamily="50" charset="-128"/>
              </a:rPr>
              <a:t>合築</a:t>
            </a:r>
          </a:p>
        </p:txBody>
      </p:sp>
      <p:sp>
        <p:nvSpPr>
          <p:cNvPr id="27" name="正方形/長方形 26">
            <a:extLst>
              <a:ext uri="{FF2B5EF4-FFF2-40B4-BE49-F238E27FC236}">
                <a16:creationId xmlns:a16="http://schemas.microsoft.com/office/drawing/2014/main" id="{DD3590D4-534A-DB7F-3012-F2C384D9A367}"/>
              </a:ext>
            </a:extLst>
          </p:cNvPr>
          <p:cNvSpPr/>
          <p:nvPr/>
        </p:nvSpPr>
        <p:spPr>
          <a:xfrm>
            <a:off x="6483831" y="2830423"/>
            <a:ext cx="2016224" cy="230614"/>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bg1"/>
                </a:solidFill>
                <a:latin typeface="メイリオ" panose="020B0604030504040204" pitchFamily="50" charset="-128"/>
                <a:ea typeface="メイリオ" panose="020B0604030504040204" pitchFamily="50" charset="-128"/>
              </a:rPr>
              <a:t>分築</a:t>
            </a:r>
          </a:p>
        </p:txBody>
      </p:sp>
      <p:sp>
        <p:nvSpPr>
          <p:cNvPr id="29" name="吹き出し: 四角形 28">
            <a:extLst>
              <a:ext uri="{FF2B5EF4-FFF2-40B4-BE49-F238E27FC236}">
                <a16:creationId xmlns:a16="http://schemas.microsoft.com/office/drawing/2014/main" id="{BFC0649F-08D7-0685-1BDA-6307E82D75AC}"/>
              </a:ext>
            </a:extLst>
          </p:cNvPr>
          <p:cNvSpPr/>
          <p:nvPr/>
        </p:nvSpPr>
        <p:spPr>
          <a:xfrm>
            <a:off x="556834" y="3235677"/>
            <a:ext cx="1504245" cy="514876"/>
          </a:xfrm>
          <a:prstGeom prst="wedgeRectCallout">
            <a:avLst>
              <a:gd name="adj1" fmla="val 62776"/>
              <a:gd name="adj2" fmla="val -7125"/>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民間事業者</a:t>
            </a:r>
            <a:r>
              <a:rPr lang="ja-JP" altLang="en-US" sz="1100" dirty="0">
                <a:solidFill>
                  <a:schemeClr val="tx1"/>
                </a:solidFill>
                <a:latin typeface="メイリオ" panose="020B0604030504040204" pitchFamily="50" charset="-128"/>
                <a:ea typeface="メイリオ" panose="020B0604030504040204" pitchFamily="50" charset="-128"/>
              </a:rPr>
              <a:t>が</a:t>
            </a:r>
            <a:endParaRPr lang="en-US" altLang="ja-JP" sz="1100" dirty="0">
              <a:solidFill>
                <a:schemeClr val="tx1"/>
              </a:solidFill>
              <a:latin typeface="メイリオ" panose="020B0604030504040204" pitchFamily="50" charset="-128"/>
              <a:ea typeface="メイリオ"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rPr>
              <a:t>所有する建物の範囲</a:t>
            </a:r>
            <a:endParaRPr kumimoji="1" lang="ja-JP" altLang="en-US" sz="1100" dirty="0">
              <a:solidFill>
                <a:schemeClr val="tx1"/>
              </a:solidFill>
              <a:latin typeface="メイリオ" panose="020B0604030504040204" pitchFamily="50" charset="-128"/>
              <a:ea typeface="メイリオ" panose="020B0604030504040204" pitchFamily="50" charset="-128"/>
            </a:endParaRPr>
          </a:p>
        </p:txBody>
      </p:sp>
      <p:graphicFrame>
        <p:nvGraphicFramePr>
          <p:cNvPr id="36" name="表 7">
            <a:extLst>
              <a:ext uri="{FF2B5EF4-FFF2-40B4-BE49-F238E27FC236}">
                <a16:creationId xmlns:a16="http://schemas.microsoft.com/office/drawing/2014/main" id="{97224937-26CC-8DBD-3593-7B6981A6332D}"/>
              </a:ext>
            </a:extLst>
          </p:cNvPr>
          <p:cNvGraphicFramePr>
            <a:graphicFrameLocks noGrp="1"/>
          </p:cNvGraphicFramePr>
          <p:nvPr>
            <p:extLst>
              <p:ext uri="{D42A27DB-BD31-4B8C-83A1-F6EECF244321}">
                <p14:modId xmlns:p14="http://schemas.microsoft.com/office/powerpoint/2010/main" val="2772594416"/>
              </p:ext>
            </p:extLst>
          </p:nvPr>
        </p:nvGraphicFramePr>
        <p:xfrm>
          <a:off x="560513" y="4945566"/>
          <a:ext cx="8861762" cy="1783080"/>
        </p:xfrm>
        <a:graphic>
          <a:graphicData uri="http://schemas.openxmlformats.org/drawingml/2006/table">
            <a:tbl>
              <a:tblPr firstRow="1" bandRow="1">
                <a:tableStyleId>{5C22544A-7EE6-4342-B048-85BDC9FD1C3A}</a:tableStyleId>
              </a:tblPr>
              <a:tblGrid>
                <a:gridCol w="1228912">
                  <a:extLst>
                    <a:ext uri="{9D8B030D-6E8A-4147-A177-3AD203B41FA5}">
                      <a16:colId xmlns:a16="http://schemas.microsoft.com/office/drawing/2014/main" val="1772228450"/>
                    </a:ext>
                  </a:extLst>
                </a:gridCol>
                <a:gridCol w="3816425">
                  <a:extLst>
                    <a:ext uri="{9D8B030D-6E8A-4147-A177-3AD203B41FA5}">
                      <a16:colId xmlns:a16="http://schemas.microsoft.com/office/drawing/2014/main" val="290521415"/>
                    </a:ext>
                  </a:extLst>
                </a:gridCol>
                <a:gridCol w="3816425">
                  <a:extLst>
                    <a:ext uri="{9D8B030D-6E8A-4147-A177-3AD203B41FA5}">
                      <a16:colId xmlns:a16="http://schemas.microsoft.com/office/drawing/2014/main" val="3580743388"/>
                    </a:ext>
                  </a:extLst>
                </a:gridCol>
              </a:tblGrid>
              <a:tr h="0">
                <a:tc>
                  <a:txBody>
                    <a:bodyPr/>
                    <a:lstStyle/>
                    <a:p>
                      <a:pPr algn="ctr"/>
                      <a:endParaRPr kumimoji="1" lang="ja-JP" altLang="en-US" sz="1100" dirty="0">
                        <a:solidFill>
                          <a:schemeClr val="tx1"/>
                        </a:solidFill>
                        <a:latin typeface="メイリオ" panose="020B0604030504040204" pitchFamily="50" charset="-128"/>
                        <a:ea typeface="メイリオ"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合築</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分築</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44498847"/>
                  </a:ext>
                </a:extLst>
              </a:tr>
              <a:tr h="0">
                <a:tc>
                  <a:txBody>
                    <a:bodyP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メリット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lgn="l">
                        <a:buFont typeface="メイリオ" panose="020B0604030504040204" pitchFamily="50" charset="-128"/>
                        <a:buChar char="○"/>
                      </a:pPr>
                      <a:r>
                        <a:rPr kumimoji="1" lang="ja-JP" altLang="en-US" sz="1100" dirty="0">
                          <a:solidFill>
                            <a:schemeClr val="tx1"/>
                          </a:solidFill>
                          <a:latin typeface="メイリオ" panose="020B0604030504040204" pitchFamily="50" charset="-128"/>
                          <a:ea typeface="メイリオ" panose="020B0604030504040204" pitchFamily="50" charset="-128"/>
                        </a:rPr>
                        <a:t>市場施設について、青果・水産各部門の売場を平面かつ同一フロアで確保しやすい</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lgn="l">
                        <a:buFont typeface="メイリオ" panose="020B0604030504040204" pitchFamily="50" charset="-128"/>
                        <a:buChar char="○"/>
                      </a:pPr>
                      <a:r>
                        <a:rPr kumimoji="1" lang="ja-JP" altLang="en-US" sz="1100" dirty="0">
                          <a:solidFill>
                            <a:schemeClr val="tx1"/>
                          </a:solidFill>
                          <a:latin typeface="メイリオ" panose="020B0604030504040204" pitchFamily="50" charset="-128"/>
                          <a:ea typeface="メイリオ" panose="020B0604030504040204" pitchFamily="50" charset="-128"/>
                        </a:rPr>
                        <a:t>市場施設内の垂直搬送が少なく物流効率が高い</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lgn="l">
                        <a:buFont typeface="メイリオ" panose="020B0604030504040204" pitchFamily="50" charset="-128"/>
                        <a:buChar char="○"/>
                      </a:pPr>
                      <a:r>
                        <a:rPr kumimoji="1" lang="ja-JP" altLang="en-US" sz="1100" dirty="0">
                          <a:solidFill>
                            <a:schemeClr val="tx1"/>
                          </a:solidFill>
                          <a:latin typeface="メイリオ" panose="020B0604030504040204" pitchFamily="50" charset="-128"/>
                          <a:ea typeface="メイリオ" panose="020B0604030504040204" pitchFamily="50" charset="-128"/>
                        </a:rPr>
                        <a:t>駐車場等の共用化により費用縮減が期待できる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lgn="l">
                        <a:buFont typeface="メイリオ" panose="020B0604030504040204" pitchFamily="50" charset="-128"/>
                        <a:buChar char="○"/>
                      </a:pPr>
                      <a:r>
                        <a:rPr kumimoji="1" lang="ja-JP" altLang="en-US" sz="1100" dirty="0">
                          <a:solidFill>
                            <a:schemeClr val="tx1"/>
                          </a:solidFill>
                          <a:latin typeface="メイリオ" panose="020B0604030504040204" pitchFamily="50" charset="-128"/>
                          <a:ea typeface="メイリオ" panose="020B0604030504040204" pitchFamily="50" charset="-128"/>
                        </a:rPr>
                        <a:t>市場施設は民間施設と分けられるため、民間施設の所有者や運営者の撤退リスクを考慮する必要が無い</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lgn="l">
                        <a:buFont typeface="メイリオ" panose="020B0604030504040204" pitchFamily="50" charset="-128"/>
                        <a:buChar char="○"/>
                      </a:pPr>
                      <a:r>
                        <a:rPr kumimoji="1" lang="ja-JP" altLang="en-US" sz="1100" dirty="0">
                          <a:solidFill>
                            <a:schemeClr val="tx1"/>
                          </a:solidFill>
                          <a:latin typeface="メイリオ" panose="020B0604030504040204" pitchFamily="50" charset="-128"/>
                          <a:ea typeface="メイリオ" panose="020B0604030504040204" pitchFamily="50" charset="-128"/>
                        </a:rPr>
                        <a:t>市場関係者の意向を踏まえた市場施設の整備や管理・運営ができる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3584386"/>
                  </a:ext>
                </a:extLst>
              </a:tr>
              <a:tr h="0">
                <a:tc>
                  <a:txBody>
                    <a:bodyP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デメリット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indent="0" algn="l">
                        <a:buFont typeface="メイリオ" panose="020B0604030504040204" pitchFamily="50" charset="-128"/>
                        <a:buNone/>
                      </a:pPr>
                      <a:r>
                        <a:rPr kumimoji="1" lang="ja-JP" altLang="en-US" sz="1100" dirty="0" smtClean="0">
                          <a:solidFill>
                            <a:schemeClr val="tx1"/>
                          </a:solidFill>
                          <a:latin typeface="メイリオ" panose="020B0604030504040204" pitchFamily="50" charset="-128"/>
                          <a:ea typeface="メイリオ" panose="020B0604030504040204" pitchFamily="50" charset="-128"/>
                        </a:rPr>
                        <a:t>△ 民間</a:t>
                      </a:r>
                      <a:r>
                        <a:rPr kumimoji="1" lang="ja-JP" altLang="en-US" sz="1100" dirty="0">
                          <a:solidFill>
                            <a:schemeClr val="tx1"/>
                          </a:solidFill>
                          <a:latin typeface="メイリオ" panose="020B0604030504040204" pitchFamily="50" charset="-128"/>
                          <a:ea typeface="メイリオ" panose="020B0604030504040204" pitchFamily="50" charset="-128"/>
                        </a:rPr>
                        <a:t>施設の所有者や運営者が事業から撤退する</a:t>
                      </a:r>
                      <a:r>
                        <a:rPr kumimoji="1" lang="ja-JP" altLang="en-US" sz="1100" dirty="0" smtClean="0">
                          <a:solidFill>
                            <a:schemeClr val="tx1"/>
                          </a:solidFill>
                          <a:latin typeface="メイリオ" panose="020B0604030504040204" pitchFamily="50" charset="-128"/>
                          <a:ea typeface="メイリオ" panose="020B0604030504040204" pitchFamily="50" charset="-128"/>
                        </a:rPr>
                        <a:t>リスク</a:t>
                      </a:r>
                      <a:endParaRPr kumimoji="1" lang="en-US" altLang="ja-JP" sz="1100" dirty="0" smtClean="0">
                        <a:solidFill>
                          <a:schemeClr val="tx1"/>
                        </a:solidFill>
                        <a:latin typeface="メイリオ" panose="020B0604030504040204" pitchFamily="50" charset="-128"/>
                        <a:ea typeface="メイリオ" panose="020B0604030504040204" pitchFamily="50" charset="-128"/>
                      </a:endParaRPr>
                    </a:p>
                    <a:p>
                      <a:pPr marL="0" indent="0" algn="l">
                        <a:buFont typeface="メイリオ" panose="020B0604030504040204" pitchFamily="50" charset="-128"/>
                        <a:buNone/>
                      </a:pPr>
                      <a:r>
                        <a:rPr kumimoji="1" lang="en-US" altLang="ja-JP" sz="1100" smtClean="0">
                          <a:solidFill>
                            <a:schemeClr val="tx1"/>
                          </a:solidFill>
                          <a:latin typeface="メイリオ" panose="020B0604030504040204" pitchFamily="50" charset="-128"/>
                          <a:ea typeface="メイリオ" panose="020B0604030504040204" pitchFamily="50" charset="-128"/>
                        </a:rPr>
                        <a:t>    </a:t>
                      </a:r>
                      <a:r>
                        <a:rPr kumimoji="1" lang="ja-JP" altLang="en-US" sz="1100" smtClean="0">
                          <a:solidFill>
                            <a:schemeClr val="tx1"/>
                          </a:solidFill>
                          <a:latin typeface="メイリオ" panose="020B0604030504040204" pitchFamily="50" charset="-128"/>
                          <a:ea typeface="メイリオ" panose="020B0604030504040204" pitchFamily="50" charset="-128"/>
                        </a:rPr>
                        <a:t>を抱える</a:t>
                      </a:r>
                      <a:r>
                        <a:rPr kumimoji="1" lang="ja-JP" altLang="en-US" sz="1100" dirty="0">
                          <a:solidFill>
                            <a:schemeClr val="tx1"/>
                          </a:solidFill>
                          <a:latin typeface="メイリオ" panose="020B0604030504040204" pitchFamily="50" charset="-128"/>
                          <a:ea typeface="メイリオ" panose="020B0604030504040204" pitchFamily="50" charset="-128"/>
                        </a:rPr>
                        <a:t>こととなる</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lgn="l">
                        <a:buFont typeface="メイリオ" panose="020B0604030504040204" pitchFamily="50" charset="-128"/>
                        <a:buChar char="×"/>
                      </a:pPr>
                      <a:r>
                        <a:rPr kumimoji="1" lang="ja-JP" altLang="en-US" sz="1100" dirty="0">
                          <a:solidFill>
                            <a:schemeClr val="tx1"/>
                          </a:solidFill>
                          <a:latin typeface="メイリオ" panose="020B0604030504040204" pitchFamily="50" charset="-128"/>
                          <a:ea typeface="メイリオ" panose="020B0604030504040204" pitchFamily="50" charset="-128"/>
                        </a:rPr>
                        <a:t>施設・運営環境を民間事業者の水準に合わせる必要があり、卸売市場の管理・運営の自由度が狭まる</a:t>
                      </a:r>
                      <a:endParaRPr kumimoji="1" lang="en-US" altLang="ja-JP" sz="1100" dirty="0">
                        <a:solidFill>
                          <a:schemeClr val="tx1"/>
                        </a:solidFill>
                        <a:latin typeface="メイリオ" panose="020B0604030504040204" pitchFamily="50" charset="-128"/>
                        <a:ea typeface="メイリオ"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lgn="l">
                        <a:buFont typeface="メイリオ" panose="020B0604030504040204" pitchFamily="50" charset="-128"/>
                        <a:buChar char="△"/>
                      </a:pPr>
                      <a:r>
                        <a:rPr kumimoji="1" lang="ja-JP" altLang="en-US" sz="1100" dirty="0">
                          <a:solidFill>
                            <a:schemeClr val="tx1"/>
                          </a:solidFill>
                          <a:latin typeface="メイリオ" panose="020B0604030504040204" pitchFamily="50" charset="-128"/>
                          <a:ea typeface="メイリオ" panose="020B0604030504040204" pitchFamily="50" charset="-128"/>
                        </a:rPr>
                        <a:t>市場施設を整備できる敷地が限定され、平面かつ同一フロアでの機能配置に制約が生じる</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lgn="l">
                        <a:buFont typeface="メイリオ" panose="020B0604030504040204" pitchFamily="50" charset="-128"/>
                        <a:buChar char="△"/>
                      </a:pPr>
                      <a:r>
                        <a:rPr kumimoji="1" lang="ja-JP" altLang="en-US" sz="1100" dirty="0">
                          <a:solidFill>
                            <a:schemeClr val="tx1"/>
                          </a:solidFill>
                          <a:latin typeface="メイリオ" panose="020B0604030504040204" pitchFamily="50" charset="-128"/>
                          <a:ea typeface="メイリオ" panose="020B0604030504040204" pitchFamily="50" charset="-128"/>
                        </a:rPr>
                        <a:t>合築に比べれば、垂直搬送により物流効率が劣る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1568805"/>
                  </a:ext>
                </a:extLst>
              </a:tr>
            </a:tbl>
          </a:graphicData>
        </a:graphic>
      </p:graphicFrame>
      <p:sp>
        <p:nvSpPr>
          <p:cNvPr id="24" name="正方形/長方形 23">
            <a:extLst>
              <a:ext uri="{FF2B5EF4-FFF2-40B4-BE49-F238E27FC236}">
                <a16:creationId xmlns:a16="http://schemas.microsoft.com/office/drawing/2014/main" id="{E1DE9AFE-A119-4C06-B154-8E3C1BDA4DD0}"/>
              </a:ext>
            </a:extLst>
          </p:cNvPr>
          <p:cNvSpPr/>
          <p:nvPr/>
        </p:nvSpPr>
        <p:spPr>
          <a:xfrm>
            <a:off x="272480" y="810810"/>
            <a:ext cx="9289032" cy="830997"/>
          </a:xfrm>
          <a:prstGeom prst="rect">
            <a:avLst/>
          </a:prstGeom>
          <a:ln w="15875">
            <a:solidFill>
              <a:schemeClr val="accent1"/>
            </a:solidFill>
            <a:prstDash val="sysDash"/>
          </a:ln>
        </p:spPr>
        <p:txBody>
          <a:bodyPr wrap="square">
            <a:spAutoFit/>
          </a:bodyPr>
          <a:lstStyle/>
          <a:p>
            <a:pPr marL="92075">
              <a:spcAft>
                <a:spcPts val="600"/>
              </a:spcAft>
            </a:pP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marL="377825" indent="-285750">
              <a:spcAft>
                <a:spcPts val="600"/>
              </a:spcAft>
              <a:buFont typeface="Wingdings" panose="05000000000000000000" pitchFamily="2" charset="2"/>
              <a:buChar char="n"/>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合築による合理性と分築による実用性</a:t>
            </a:r>
            <a:endParaRPr lang="en-US" altLang="ja-JP"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452438" indent="-187325">
              <a:spcAft>
                <a:spcPts val="600"/>
              </a:spcAft>
              <a:buFont typeface="Wingdings" panose="05000000000000000000" pitchFamily="2" charset="2"/>
              <a:buChar char="l"/>
            </a:pPr>
            <a:r>
              <a:rPr lang="ja-JP" altLang="en-US" sz="1200" dirty="0">
                <a:latin typeface="メイリオ" panose="020B0604030504040204" pitchFamily="50" charset="-128"/>
                <a:ea typeface="メイリオ" panose="020B0604030504040204" pitchFamily="50" charset="-128"/>
              </a:rPr>
              <a:t>市場施設と民間収益施設を合築又は分築で整備する場合の優位性を比較検討をする。</a:t>
            </a:r>
            <a:endParaRPr lang="en-US" altLang="ja-JP" sz="1200" dirty="0">
              <a:latin typeface="メイリオ" panose="020B0604030504040204" pitchFamily="50" charset="-128"/>
              <a:ea typeface="メイリオ" panose="020B0604030504040204" pitchFamily="50" charset="-128"/>
            </a:endParaRPr>
          </a:p>
        </p:txBody>
      </p:sp>
      <p:sp>
        <p:nvSpPr>
          <p:cNvPr id="25" name="角丸四角形 1">
            <a:extLst>
              <a:ext uri="{FF2B5EF4-FFF2-40B4-BE49-F238E27FC236}">
                <a16:creationId xmlns:a16="http://schemas.microsoft.com/office/drawing/2014/main" id="{485E949E-97D4-4140-AB43-1ECCF4714898}"/>
              </a:ext>
            </a:extLst>
          </p:cNvPr>
          <p:cNvSpPr/>
          <p:nvPr/>
        </p:nvSpPr>
        <p:spPr>
          <a:xfrm>
            <a:off x="416496" y="680647"/>
            <a:ext cx="1368152" cy="363773"/>
          </a:xfrm>
          <a:prstGeom prst="roundRect">
            <a:avLst/>
          </a:prstGeom>
          <a:solidFill>
            <a:schemeClr val="accent5">
              <a:lumMod val="40000"/>
              <a:lumOff val="60000"/>
            </a:schemeClr>
          </a:solidFill>
          <a:ln w="22225">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b"/>
          <a:lstStyle/>
          <a:p>
            <a:pPr algn="ctr"/>
            <a:r>
              <a:rPr kumimoji="1" lang="ja-JP" altLang="en-US" sz="1400" b="1" dirty="0">
                <a:latin typeface="メイリオ" panose="020B0604030504040204" pitchFamily="50" charset="-128"/>
                <a:ea typeface="メイリオ" panose="020B0604030504040204" pitchFamily="50" charset="-128"/>
              </a:rPr>
              <a:t>検討内容</a:t>
            </a:r>
          </a:p>
        </p:txBody>
      </p:sp>
      <p:sp>
        <p:nvSpPr>
          <p:cNvPr id="21" name="Text Box 55">
            <a:extLst>
              <a:ext uri="{FF2B5EF4-FFF2-40B4-BE49-F238E27FC236}">
                <a16:creationId xmlns:a16="http://schemas.microsoft.com/office/drawing/2014/main" id="{163AC207-F3AC-4F19-BB28-4AF0EB7AE82F}"/>
              </a:ext>
            </a:extLst>
          </p:cNvPr>
          <p:cNvSpPr txBox="1">
            <a:spLocks noChangeArrowheads="1"/>
          </p:cNvSpPr>
          <p:nvPr/>
        </p:nvSpPr>
        <p:spPr bwMode="auto">
          <a:xfrm>
            <a:off x="24759" y="182749"/>
            <a:ext cx="9934130" cy="400110"/>
          </a:xfrm>
          <a:prstGeom prst="rect">
            <a:avLst/>
          </a:prstGeom>
          <a:noFill/>
          <a:ln w="9525">
            <a:noFill/>
            <a:miter lim="800000"/>
            <a:headEnd/>
            <a:tailEnd/>
          </a:ln>
          <a:effectLst/>
        </p:spPr>
        <p:txBody>
          <a:bodyPr wrap="none">
            <a:spAutoFit/>
          </a:bodyPr>
          <a:lstStyle>
            <a:defPPr>
              <a:defRPr lang="ja-JP"/>
            </a:defPPr>
            <a:lvl1pPr>
              <a:buClr>
                <a:srgbClr val="5A5A5A"/>
              </a:buClr>
              <a:buSzPct val="100000"/>
              <a:defRPr b="1">
                <a:solidFill>
                  <a:srgbClr val="1C1C1C"/>
                </a:solidFill>
                <a:latin typeface="Meiryo UI" panose="020B0604030504040204" pitchFamily="50" charset="-128"/>
                <a:ea typeface="Meiryo UI" panose="020B0604030504040204" pitchFamily="50" charset="-128"/>
                <a:cs typeface="メイリオ" pitchFamily="50" charset="-128"/>
              </a:defRPr>
            </a:lvl1pPr>
          </a:lstStyle>
          <a:p>
            <a:r>
              <a:rPr lang="ja-JP" altLang="en-US" sz="2000" dirty="0">
                <a:solidFill>
                  <a:schemeClr val="tx1"/>
                </a:solidFill>
              </a:rPr>
              <a:t>４　施設配置計画（ゾーニング）</a:t>
            </a:r>
            <a:r>
              <a:rPr lang="ja-JP" altLang="en-US" sz="2000" dirty="0" smtClean="0">
                <a:solidFill>
                  <a:schemeClr val="tx1"/>
                </a:solidFill>
              </a:rPr>
              <a:t>（２）</a:t>
            </a:r>
            <a:r>
              <a:rPr lang="ja-JP" altLang="en-US" sz="2000" dirty="0">
                <a:solidFill>
                  <a:schemeClr val="tx1"/>
                </a:solidFill>
              </a:rPr>
              <a:t>市場施設と民間収益施設の合築・分築の比較検討</a:t>
            </a:r>
            <a:endParaRPr lang="en-US" altLang="ja-JP" sz="2000" dirty="0">
              <a:solidFill>
                <a:schemeClr val="tx1"/>
              </a:solidFill>
            </a:endParaRPr>
          </a:p>
        </p:txBody>
      </p:sp>
      <p:sp>
        <p:nvSpPr>
          <p:cNvPr id="30" name="テキスト ボックス 29">
            <a:extLst>
              <a:ext uri="{FF2B5EF4-FFF2-40B4-BE49-F238E27FC236}">
                <a16:creationId xmlns:a16="http://schemas.microsoft.com/office/drawing/2014/main" id="{0BF0B97C-A5EA-4B49-A63C-80DB81122633}"/>
              </a:ext>
            </a:extLst>
          </p:cNvPr>
          <p:cNvSpPr txBox="1"/>
          <p:nvPr/>
        </p:nvSpPr>
        <p:spPr>
          <a:xfrm>
            <a:off x="260142" y="1777893"/>
            <a:ext cx="9301370" cy="954107"/>
          </a:xfrm>
          <a:prstGeom prst="rect">
            <a:avLst/>
          </a:prstGeom>
          <a:solidFill>
            <a:schemeClr val="accent5">
              <a:lumMod val="20000"/>
              <a:lumOff val="80000"/>
            </a:schemeClr>
          </a:solidFill>
        </p:spPr>
        <p:txBody>
          <a:bodyPr wrap="square" rtlCol="0" anchor="ctr">
            <a:spAutoFit/>
          </a:bodyPr>
          <a:lstStyle/>
          <a:p>
            <a:pPr marL="92075"/>
            <a:r>
              <a:rPr lang="ja-JP" altLang="en-US" sz="1400" b="1" dirty="0">
                <a:latin typeface="メイリオ" panose="020B0604030504040204" pitchFamily="50" charset="-128"/>
                <a:ea typeface="メイリオ" panose="020B0604030504040204" pitchFamily="50" charset="-128"/>
              </a:rPr>
              <a:t>■検討結果</a:t>
            </a:r>
            <a:endParaRPr lang="en-US" altLang="ja-JP" sz="1400" b="1" dirty="0">
              <a:latin typeface="メイリオ" panose="020B0604030504040204" pitchFamily="50" charset="-128"/>
              <a:ea typeface="メイリオ" panose="020B0604030504040204" pitchFamily="50" charset="-128"/>
            </a:endParaRPr>
          </a:p>
          <a:p>
            <a:pPr marL="92075"/>
            <a:r>
              <a:rPr lang="ja-JP" altLang="en-US" sz="1400" b="1"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合築では、駐車場・事務所等を市場施設と民間施設で共用することが可能となり、経済合理性は高まるが、市</a:t>
            </a:r>
            <a:r>
              <a:rPr lang="en-US" altLang="ja-JP" sz="1400" dirty="0">
                <a:latin typeface="メイリオ" panose="020B0604030504040204" pitchFamily="50" charset="-128"/>
                <a:ea typeface="メイリオ" panose="020B0604030504040204" pitchFamily="50" charset="-128"/>
              </a:rPr>
              <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　場側に管理運営面での制約が発生する。一方、分築では、市場関係者の意向を踏まえた施設整備や管理・運営</a:t>
            </a:r>
            <a:r>
              <a:rPr lang="en-US" altLang="ja-JP" sz="1400" dirty="0">
                <a:latin typeface="メイリオ" panose="020B0604030504040204" pitchFamily="50" charset="-128"/>
                <a:ea typeface="メイリオ" panose="020B0604030504040204" pitchFamily="50" charset="-128"/>
              </a:rPr>
              <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　水準等を確保しやすい。</a:t>
            </a:r>
            <a:endParaRPr lang="en-US" altLang="ja-JP" sz="1400" dirty="0">
              <a:solidFill>
                <a:srgbClr val="FF0000"/>
              </a:solidFill>
              <a:highlight>
                <a:srgbClr val="FFFF00"/>
              </a:highligh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3425717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4808</Words>
  <Application>Microsoft Office PowerPoint</Application>
  <PresentationFormat>A4 210 x 297 mm</PresentationFormat>
  <Paragraphs>712</Paragraphs>
  <Slides>24</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24</vt:i4>
      </vt:variant>
    </vt:vector>
  </HeadingPairs>
  <TitlesOfParts>
    <vt:vector size="34" baseType="lpstr">
      <vt:lpstr>Meiryo UI</vt:lpstr>
      <vt:lpstr>ＭＳ Ｐゴシック</vt:lpstr>
      <vt:lpstr>メイリオ</vt:lpstr>
      <vt:lpstr>游ゴシック</vt:lpstr>
      <vt:lpstr>游明朝</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2022-10-20T02:48:46Z</dcterms:created>
  <dcterms:modified xsi:type="dcterms:W3CDTF">2023-01-30T03:03:42Z</dcterms:modified>
</cp:coreProperties>
</file>