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613" r:id="rId2"/>
  </p:sldIdLst>
  <p:sldSz cx="6858000" cy="9906000" type="A4"/>
  <p:notesSz cx="9939338" cy="6805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a:srgbClr val="E6B9B8"/>
    <a:srgbClr val="FCD5B5"/>
    <a:srgbClr val="D7E4BD"/>
    <a:srgbClr val="A2BBDC"/>
    <a:srgbClr val="D0D8E8"/>
    <a:srgbClr val="D0D8E9"/>
    <a:srgbClr val="E9EDF4"/>
    <a:srgbClr val="FF66FF"/>
    <a:srgbClr val="98B9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92" autoAdjust="0"/>
    <p:restoredTop sz="99219" autoAdjust="0"/>
  </p:normalViewPr>
  <p:slideViewPr>
    <p:cSldViewPr>
      <p:cViewPr varScale="1">
        <p:scale>
          <a:sx n="49" d="100"/>
          <a:sy n="49" d="100"/>
        </p:scale>
        <p:origin x="2658" y="54"/>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4306888" cy="34123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5629275" y="2"/>
            <a:ext cx="4308475" cy="341233"/>
          </a:xfrm>
          <a:prstGeom prst="rect">
            <a:avLst/>
          </a:prstGeom>
        </p:spPr>
        <p:txBody>
          <a:bodyPr vert="horz" lIns="91440" tIns="45720" rIns="91440" bIns="45720" rtlCol="0"/>
          <a:lstStyle>
            <a:lvl1pPr algn="r">
              <a:defRPr sz="1200"/>
            </a:lvl1pPr>
          </a:lstStyle>
          <a:p>
            <a:fld id="{64E8C22B-ED82-4FB2-8034-C947E5FD8D4F}" type="datetimeFigureOut">
              <a:rPr kumimoji="1" lang="ja-JP" altLang="en-US" smtClean="0"/>
              <a:t>2023/10/26</a:t>
            </a:fld>
            <a:endParaRPr kumimoji="1" lang="ja-JP" altLang="en-US" dirty="0"/>
          </a:p>
        </p:txBody>
      </p:sp>
      <p:sp>
        <p:nvSpPr>
          <p:cNvPr id="4" name="スライド イメージ プレースホルダー 3"/>
          <p:cNvSpPr>
            <a:spLocks noGrp="1" noRot="1" noChangeAspect="1"/>
          </p:cNvSpPr>
          <p:nvPr>
            <p:ph type="sldImg" idx="2"/>
          </p:nvPr>
        </p:nvSpPr>
        <p:spPr>
          <a:xfrm>
            <a:off x="4175125" y="850900"/>
            <a:ext cx="1589088" cy="229711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993775" y="3275836"/>
            <a:ext cx="7951788" cy="267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64381"/>
            <a:ext cx="4306888" cy="34123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5629275" y="6464381"/>
            <a:ext cx="4308475" cy="341232"/>
          </a:xfrm>
          <a:prstGeom prst="rect">
            <a:avLst/>
          </a:prstGeom>
        </p:spPr>
        <p:txBody>
          <a:bodyPr vert="horz" lIns="91440" tIns="45720" rIns="91440" bIns="45720" rtlCol="0" anchor="b"/>
          <a:lstStyle>
            <a:lvl1pPr algn="r">
              <a:defRPr sz="1200"/>
            </a:lvl1pPr>
          </a:lstStyle>
          <a:p>
            <a:fld id="{AAFBFB0D-38F1-49EA-B5F4-CE41E43F4EE6}" type="slidenum">
              <a:rPr kumimoji="1" lang="ja-JP" altLang="en-US" smtClean="0"/>
              <a:t>‹#›</a:t>
            </a:fld>
            <a:endParaRPr kumimoji="1" lang="ja-JP" altLang="en-US" dirty="0"/>
          </a:p>
        </p:txBody>
      </p:sp>
    </p:spTree>
    <p:extLst>
      <p:ext uri="{BB962C8B-B14F-4D97-AF65-F5344CB8AC3E}">
        <p14:creationId xmlns:p14="http://schemas.microsoft.com/office/powerpoint/2010/main" val="21406733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316520" indent="0" algn="ctr">
              <a:buNone/>
              <a:defRPr>
                <a:solidFill>
                  <a:schemeClr val="tx1">
                    <a:tint val="75000"/>
                  </a:schemeClr>
                </a:solidFill>
              </a:defRPr>
            </a:lvl2pPr>
            <a:lvl3pPr marL="633039" indent="0" algn="ctr">
              <a:buNone/>
              <a:defRPr>
                <a:solidFill>
                  <a:schemeClr val="tx1">
                    <a:tint val="75000"/>
                  </a:schemeClr>
                </a:solidFill>
              </a:defRPr>
            </a:lvl3pPr>
            <a:lvl4pPr marL="949559" indent="0" algn="ctr">
              <a:buNone/>
              <a:defRPr>
                <a:solidFill>
                  <a:schemeClr val="tx1">
                    <a:tint val="75000"/>
                  </a:schemeClr>
                </a:solidFill>
              </a:defRPr>
            </a:lvl4pPr>
            <a:lvl5pPr marL="1266078" indent="0" algn="ctr">
              <a:buNone/>
              <a:defRPr>
                <a:solidFill>
                  <a:schemeClr val="tx1">
                    <a:tint val="75000"/>
                  </a:schemeClr>
                </a:solidFill>
              </a:defRPr>
            </a:lvl5pPr>
            <a:lvl6pPr marL="1582598" indent="0" algn="ctr">
              <a:buNone/>
              <a:defRPr>
                <a:solidFill>
                  <a:schemeClr val="tx1">
                    <a:tint val="75000"/>
                  </a:schemeClr>
                </a:solidFill>
              </a:defRPr>
            </a:lvl6pPr>
            <a:lvl7pPr marL="1899117" indent="0" algn="ctr">
              <a:buNone/>
              <a:defRPr>
                <a:solidFill>
                  <a:schemeClr val="tx1">
                    <a:tint val="75000"/>
                  </a:schemeClr>
                </a:solidFill>
              </a:defRPr>
            </a:lvl7pPr>
            <a:lvl8pPr marL="2215637" indent="0" algn="ctr">
              <a:buNone/>
              <a:defRPr>
                <a:solidFill>
                  <a:schemeClr val="tx1">
                    <a:tint val="75000"/>
                  </a:schemeClr>
                </a:solidFill>
              </a:defRPr>
            </a:lvl8pPr>
            <a:lvl9pPr marL="2532156"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7C99CAD-9D5F-4329-8D7C-ADECEB4F1504}" type="datetime1">
              <a:rPr kumimoji="1" lang="ja-JP" altLang="en-US" smtClean="0"/>
              <a:t>2023/10/26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F65E1D5-43B1-44C8-893A-1CEF3158FD3B}" type="datetime1">
              <a:rPr kumimoji="1" lang="ja-JP" altLang="en-US" smtClean="0"/>
              <a:t>2023/10/26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386387" y="396701"/>
            <a:ext cx="1671638" cy="8452203"/>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71475" y="396701"/>
            <a:ext cx="4900613" cy="845220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57C529E-5354-4782-98CD-6295067FE8B0}" type="datetime1">
              <a:rPr kumimoji="1" lang="ja-JP" altLang="en-US" smtClean="0"/>
              <a:t>2023/10/26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C85F42C-F7F0-46FF-93DD-6BE95DA02EB2}" type="datetime1">
              <a:rPr kumimoji="1" lang="ja-JP" altLang="en-US" smtClean="0"/>
              <a:t>2023/10/26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2769"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1385">
                <a:solidFill>
                  <a:schemeClr val="tx1">
                    <a:tint val="75000"/>
                  </a:schemeClr>
                </a:solidFill>
              </a:defRPr>
            </a:lvl1pPr>
            <a:lvl2pPr marL="316520" indent="0">
              <a:buNone/>
              <a:defRPr sz="1246">
                <a:solidFill>
                  <a:schemeClr val="tx1">
                    <a:tint val="75000"/>
                  </a:schemeClr>
                </a:solidFill>
              </a:defRPr>
            </a:lvl2pPr>
            <a:lvl3pPr marL="633039" indent="0">
              <a:buNone/>
              <a:defRPr sz="1108">
                <a:solidFill>
                  <a:schemeClr val="tx1">
                    <a:tint val="75000"/>
                  </a:schemeClr>
                </a:solidFill>
              </a:defRPr>
            </a:lvl3pPr>
            <a:lvl4pPr marL="949559" indent="0">
              <a:buNone/>
              <a:defRPr sz="969">
                <a:solidFill>
                  <a:schemeClr val="tx1">
                    <a:tint val="75000"/>
                  </a:schemeClr>
                </a:solidFill>
              </a:defRPr>
            </a:lvl4pPr>
            <a:lvl5pPr marL="1266078" indent="0">
              <a:buNone/>
              <a:defRPr sz="969">
                <a:solidFill>
                  <a:schemeClr val="tx1">
                    <a:tint val="75000"/>
                  </a:schemeClr>
                </a:solidFill>
              </a:defRPr>
            </a:lvl5pPr>
            <a:lvl6pPr marL="1582598" indent="0">
              <a:buNone/>
              <a:defRPr sz="969">
                <a:solidFill>
                  <a:schemeClr val="tx1">
                    <a:tint val="75000"/>
                  </a:schemeClr>
                </a:solidFill>
              </a:defRPr>
            </a:lvl6pPr>
            <a:lvl7pPr marL="1899117" indent="0">
              <a:buNone/>
              <a:defRPr sz="969">
                <a:solidFill>
                  <a:schemeClr val="tx1">
                    <a:tint val="75000"/>
                  </a:schemeClr>
                </a:solidFill>
              </a:defRPr>
            </a:lvl7pPr>
            <a:lvl8pPr marL="2215637" indent="0">
              <a:buNone/>
              <a:defRPr sz="969">
                <a:solidFill>
                  <a:schemeClr val="tx1">
                    <a:tint val="75000"/>
                  </a:schemeClr>
                </a:solidFill>
              </a:defRPr>
            </a:lvl8pPr>
            <a:lvl9pPr marL="2532156" indent="0">
              <a:buNone/>
              <a:defRPr sz="969">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631083C-E16A-4F90-87E9-563092D5380B}" type="datetime1">
              <a:rPr kumimoji="1" lang="ja-JP" altLang="en-US" smtClean="0"/>
              <a:t>2023/10/26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71475" y="2311402"/>
            <a:ext cx="3286125"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771900" y="2311402"/>
            <a:ext cx="3286125" cy="6537502"/>
          </a:xfrm>
        </p:spPr>
        <p:txBody>
          <a:bodyPr/>
          <a:lstStyle>
            <a:lvl1pPr>
              <a:defRPr sz="1938"/>
            </a:lvl1pPr>
            <a:lvl2pPr>
              <a:defRPr sz="1662"/>
            </a:lvl2pPr>
            <a:lvl3pPr>
              <a:defRPr sz="1385"/>
            </a:lvl3pPr>
            <a:lvl4pPr>
              <a:defRPr sz="1246"/>
            </a:lvl4pPr>
            <a:lvl5pPr>
              <a:defRPr sz="1246"/>
            </a:lvl5pPr>
            <a:lvl6pPr>
              <a:defRPr sz="1246"/>
            </a:lvl6pPr>
            <a:lvl7pPr>
              <a:defRPr sz="1246"/>
            </a:lvl7pPr>
            <a:lvl8pPr>
              <a:defRPr sz="1246"/>
            </a:lvl8pPr>
            <a:lvl9pPr>
              <a:defRPr sz="1246"/>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8F70A363-7981-4A59-8A35-4F48C8F39A7B}" type="datetime1">
              <a:rPr kumimoji="1" lang="ja-JP" altLang="en-US" smtClean="0"/>
              <a:t>2023/10/26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217385"/>
            <a:ext cx="3031332" cy="924101"/>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3141486"/>
            <a:ext cx="3031332" cy="5707416"/>
          </a:xfrm>
        </p:spPr>
        <p:txBody>
          <a:bodyPr/>
          <a:lstStyle>
            <a:lvl1pPr>
              <a:defRPr sz="1662"/>
            </a:lvl1pPr>
            <a:lvl2pPr>
              <a:defRPr sz="1385"/>
            </a:lvl2pPr>
            <a:lvl3pPr>
              <a:defRPr sz="1246"/>
            </a:lvl3pPr>
            <a:lvl4pPr>
              <a:defRPr sz="1108"/>
            </a:lvl4pPr>
            <a:lvl5pPr>
              <a:defRPr sz="1108"/>
            </a:lvl5pPr>
            <a:lvl6pPr>
              <a:defRPr sz="1108"/>
            </a:lvl6pPr>
            <a:lvl7pPr>
              <a:defRPr sz="1108"/>
            </a:lvl7pPr>
            <a:lvl8pPr>
              <a:defRPr sz="1108"/>
            </a:lvl8pPr>
            <a:lvl9pPr>
              <a:defRPr sz="1108"/>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6EBCDD43-22CB-49A7-A68F-11092F3C8B65}" type="datetime1">
              <a:rPr kumimoji="1" lang="ja-JP" altLang="en-US" smtClean="0"/>
              <a:t>2023/10/26</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9460979A-38DD-4F35-8F1B-824E9C37FFD4}" type="datetime1">
              <a:rPr kumimoji="1" lang="ja-JP" altLang="en-US" smtClean="0"/>
              <a:t>2023/10/26</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1B2C4BD-A687-4A2B-A5EF-9C84E625A208}" type="datetime1">
              <a:rPr kumimoji="1" lang="ja-JP" altLang="en-US" smtClean="0"/>
              <a:t>2023/10/26</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1385" b="1"/>
            </a:lvl1pPr>
          </a:lstStyle>
          <a:p>
            <a:r>
              <a:rPr kumimoji="1" lang="ja-JP" altLang="en-US"/>
              <a:t>マスタ タイトルの書式設定</a:t>
            </a:r>
          </a:p>
        </p:txBody>
      </p:sp>
      <p:sp>
        <p:nvSpPr>
          <p:cNvPr id="3" name="コンテンツ プレースホルダ 2"/>
          <p:cNvSpPr>
            <a:spLocks noGrp="1"/>
          </p:cNvSpPr>
          <p:nvPr>
            <p:ph idx="1"/>
          </p:nvPr>
        </p:nvSpPr>
        <p:spPr>
          <a:xfrm>
            <a:off x="2681288" y="394408"/>
            <a:ext cx="3833812" cy="8454497"/>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2072924"/>
            <a:ext cx="2256235" cy="6775980"/>
          </a:xfrm>
        </p:spPr>
        <p:txBody>
          <a:bodyPr/>
          <a:lstStyle>
            <a:lvl1pPr marL="0" indent="0">
              <a:buNone/>
              <a:defRPr sz="969"/>
            </a:lvl1pPr>
            <a:lvl2pPr marL="316520" indent="0">
              <a:buNone/>
              <a:defRPr sz="831"/>
            </a:lvl2pPr>
            <a:lvl3pPr marL="633039" indent="0">
              <a:buNone/>
              <a:defRPr sz="692"/>
            </a:lvl3pPr>
            <a:lvl4pPr marL="949559" indent="0">
              <a:buNone/>
              <a:defRPr sz="623"/>
            </a:lvl4pPr>
            <a:lvl5pPr marL="1266078" indent="0">
              <a:buNone/>
              <a:defRPr sz="623"/>
            </a:lvl5pPr>
            <a:lvl6pPr marL="1582598" indent="0">
              <a:buNone/>
              <a:defRPr sz="623"/>
            </a:lvl6pPr>
            <a:lvl7pPr marL="1899117" indent="0">
              <a:buNone/>
              <a:defRPr sz="623"/>
            </a:lvl7pPr>
            <a:lvl8pPr marL="2215637" indent="0">
              <a:buNone/>
              <a:defRPr sz="623"/>
            </a:lvl8pPr>
            <a:lvl9pPr marL="2532156" indent="0">
              <a:buNone/>
              <a:defRPr sz="623"/>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F7A9F38-E7A1-4ABC-B7E6-0ABF345B60CD}" type="datetime1">
              <a:rPr kumimoji="1" lang="ja-JP" altLang="en-US" smtClean="0"/>
              <a:t>2023/10/26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1385"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2215"/>
            </a:lvl1pPr>
            <a:lvl2pPr marL="316520" indent="0">
              <a:buNone/>
              <a:defRPr sz="1938"/>
            </a:lvl2pPr>
            <a:lvl3pPr marL="633039" indent="0">
              <a:buNone/>
              <a:defRPr sz="1662"/>
            </a:lvl3pPr>
            <a:lvl4pPr marL="949559" indent="0">
              <a:buNone/>
              <a:defRPr sz="1385"/>
            </a:lvl4pPr>
            <a:lvl5pPr marL="1266078" indent="0">
              <a:buNone/>
              <a:defRPr sz="1385"/>
            </a:lvl5pPr>
            <a:lvl6pPr marL="1582598" indent="0">
              <a:buNone/>
              <a:defRPr sz="1385"/>
            </a:lvl6pPr>
            <a:lvl7pPr marL="1899117" indent="0">
              <a:buNone/>
              <a:defRPr sz="1385"/>
            </a:lvl7pPr>
            <a:lvl8pPr marL="2215637" indent="0">
              <a:buNone/>
              <a:defRPr sz="1385"/>
            </a:lvl8pPr>
            <a:lvl9pPr marL="2532156" indent="0">
              <a:buNone/>
              <a:defRPr sz="1385"/>
            </a:lvl9pPr>
          </a:lstStyle>
          <a:p>
            <a:endParaRPr kumimoji="1" lang="ja-JP" altLang="en-US" dirty="0"/>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969"/>
            </a:lvl1pPr>
            <a:lvl2pPr marL="316520" indent="0">
              <a:buNone/>
              <a:defRPr sz="831"/>
            </a:lvl2pPr>
            <a:lvl3pPr marL="633039" indent="0">
              <a:buNone/>
              <a:defRPr sz="692"/>
            </a:lvl3pPr>
            <a:lvl4pPr marL="949559" indent="0">
              <a:buNone/>
              <a:defRPr sz="623"/>
            </a:lvl4pPr>
            <a:lvl5pPr marL="1266078" indent="0">
              <a:buNone/>
              <a:defRPr sz="623"/>
            </a:lvl5pPr>
            <a:lvl6pPr marL="1582598" indent="0">
              <a:buNone/>
              <a:defRPr sz="623"/>
            </a:lvl6pPr>
            <a:lvl7pPr marL="1899117" indent="0">
              <a:buNone/>
              <a:defRPr sz="623"/>
            </a:lvl7pPr>
            <a:lvl8pPr marL="2215637" indent="0">
              <a:buNone/>
              <a:defRPr sz="623"/>
            </a:lvl8pPr>
            <a:lvl9pPr marL="2532156" indent="0">
              <a:buNone/>
              <a:defRPr sz="623"/>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A1990B7-1A61-4C73-818A-B333B0DC5BFB}" type="datetime1">
              <a:rPr kumimoji="1" lang="ja-JP" altLang="en-US" smtClean="0"/>
              <a:t>2023/10/26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E8AB0767-C239-4946-BAA3-CE08FAA85D4E}"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831">
                <a:solidFill>
                  <a:schemeClr val="tx1">
                    <a:tint val="75000"/>
                  </a:schemeClr>
                </a:solidFill>
              </a:defRPr>
            </a:lvl1pPr>
          </a:lstStyle>
          <a:p>
            <a:fld id="{1EAF752F-706D-417D-8B8B-93D5ABF5830E}" type="datetime1">
              <a:rPr kumimoji="1" lang="ja-JP" altLang="en-US" smtClean="0"/>
              <a:t>2023/10/26</a:t>
            </a:fld>
            <a:endParaRPr kumimoji="1" lang="ja-JP" altLang="en-US" dirty="0"/>
          </a:p>
        </p:txBody>
      </p:sp>
      <p:sp>
        <p:nvSpPr>
          <p:cNvPr id="5" name="フッター プレースホルダ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831">
                <a:solidFill>
                  <a:schemeClr val="tx1">
                    <a:tint val="75000"/>
                  </a:schemeClr>
                </a:solidFill>
              </a:defRPr>
            </a:lvl1pPr>
          </a:lstStyle>
          <a:p>
            <a:fld id="{E8AB0767-C239-4946-BAA3-CE08FAA85D4E}"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633039" rtl="0" eaLnBrk="1" latinLnBrk="0" hangingPunct="1">
        <a:spcBef>
          <a:spcPct val="0"/>
        </a:spcBef>
        <a:buNone/>
        <a:defRPr kumimoji="1" sz="3046" kern="1200">
          <a:solidFill>
            <a:schemeClr val="tx1"/>
          </a:solidFill>
          <a:latin typeface="+mj-lt"/>
          <a:ea typeface="+mj-ea"/>
          <a:cs typeface="+mj-cs"/>
        </a:defRPr>
      </a:lvl1pPr>
    </p:titleStyle>
    <p:bodyStyle>
      <a:lvl1pPr marL="237390" indent="-237390" algn="l" defTabSz="633039" rtl="0" eaLnBrk="1" latinLnBrk="0" hangingPunct="1">
        <a:spcBef>
          <a:spcPct val="20000"/>
        </a:spcBef>
        <a:buFont typeface="Arial" pitchFamily="34" charset="0"/>
        <a:buChar char="•"/>
        <a:defRPr kumimoji="1" sz="2215" kern="1200">
          <a:solidFill>
            <a:schemeClr val="tx1"/>
          </a:solidFill>
          <a:latin typeface="+mn-lt"/>
          <a:ea typeface="+mn-ea"/>
          <a:cs typeface="+mn-cs"/>
        </a:defRPr>
      </a:lvl1pPr>
      <a:lvl2pPr marL="514344" indent="-197825" algn="l" defTabSz="633039" rtl="0" eaLnBrk="1" latinLnBrk="0" hangingPunct="1">
        <a:spcBef>
          <a:spcPct val="20000"/>
        </a:spcBef>
        <a:buFont typeface="Arial" pitchFamily="34" charset="0"/>
        <a:buChar char="–"/>
        <a:defRPr kumimoji="1" sz="1938" kern="1200">
          <a:solidFill>
            <a:schemeClr val="tx1"/>
          </a:solidFill>
          <a:latin typeface="+mn-lt"/>
          <a:ea typeface="+mn-ea"/>
          <a:cs typeface="+mn-cs"/>
        </a:defRPr>
      </a:lvl2pPr>
      <a:lvl3pPr marL="791299" indent="-158260" algn="l" defTabSz="633039" rtl="0" eaLnBrk="1" latinLnBrk="0" hangingPunct="1">
        <a:spcBef>
          <a:spcPct val="20000"/>
        </a:spcBef>
        <a:buFont typeface="Arial" pitchFamily="34" charset="0"/>
        <a:buChar char="•"/>
        <a:defRPr kumimoji="1" sz="1662" kern="1200">
          <a:solidFill>
            <a:schemeClr val="tx1"/>
          </a:solidFill>
          <a:latin typeface="+mn-lt"/>
          <a:ea typeface="+mn-ea"/>
          <a:cs typeface="+mn-cs"/>
        </a:defRPr>
      </a:lvl3pPr>
      <a:lvl4pPr marL="1107818" indent="-158260" algn="l" defTabSz="633039" rtl="0" eaLnBrk="1" latinLnBrk="0" hangingPunct="1">
        <a:spcBef>
          <a:spcPct val="20000"/>
        </a:spcBef>
        <a:buFont typeface="Arial" pitchFamily="34" charset="0"/>
        <a:buChar char="–"/>
        <a:defRPr kumimoji="1" sz="1385" kern="1200">
          <a:solidFill>
            <a:schemeClr val="tx1"/>
          </a:solidFill>
          <a:latin typeface="+mn-lt"/>
          <a:ea typeface="+mn-ea"/>
          <a:cs typeface="+mn-cs"/>
        </a:defRPr>
      </a:lvl4pPr>
      <a:lvl5pPr marL="1424338" indent="-158260" algn="l" defTabSz="633039" rtl="0" eaLnBrk="1" latinLnBrk="0" hangingPunct="1">
        <a:spcBef>
          <a:spcPct val="20000"/>
        </a:spcBef>
        <a:buFont typeface="Arial" pitchFamily="34" charset="0"/>
        <a:buChar char="»"/>
        <a:defRPr kumimoji="1" sz="1385" kern="1200">
          <a:solidFill>
            <a:schemeClr val="tx1"/>
          </a:solidFill>
          <a:latin typeface="+mn-lt"/>
          <a:ea typeface="+mn-ea"/>
          <a:cs typeface="+mn-cs"/>
        </a:defRPr>
      </a:lvl5pPr>
      <a:lvl6pPr marL="1740858" indent="-158260" algn="l" defTabSz="633039" rtl="0" eaLnBrk="1" latinLnBrk="0" hangingPunct="1">
        <a:spcBef>
          <a:spcPct val="20000"/>
        </a:spcBef>
        <a:buFont typeface="Arial" pitchFamily="34" charset="0"/>
        <a:buChar char="•"/>
        <a:defRPr kumimoji="1" sz="1385" kern="1200">
          <a:solidFill>
            <a:schemeClr val="tx1"/>
          </a:solidFill>
          <a:latin typeface="+mn-lt"/>
          <a:ea typeface="+mn-ea"/>
          <a:cs typeface="+mn-cs"/>
        </a:defRPr>
      </a:lvl6pPr>
      <a:lvl7pPr marL="2057377" indent="-158260" algn="l" defTabSz="633039" rtl="0" eaLnBrk="1" latinLnBrk="0" hangingPunct="1">
        <a:spcBef>
          <a:spcPct val="20000"/>
        </a:spcBef>
        <a:buFont typeface="Arial" pitchFamily="34" charset="0"/>
        <a:buChar char="•"/>
        <a:defRPr kumimoji="1" sz="1385" kern="1200">
          <a:solidFill>
            <a:schemeClr val="tx1"/>
          </a:solidFill>
          <a:latin typeface="+mn-lt"/>
          <a:ea typeface="+mn-ea"/>
          <a:cs typeface="+mn-cs"/>
        </a:defRPr>
      </a:lvl7pPr>
      <a:lvl8pPr marL="2373897" indent="-158260" algn="l" defTabSz="633039" rtl="0" eaLnBrk="1" latinLnBrk="0" hangingPunct="1">
        <a:spcBef>
          <a:spcPct val="20000"/>
        </a:spcBef>
        <a:buFont typeface="Arial" pitchFamily="34" charset="0"/>
        <a:buChar char="•"/>
        <a:defRPr kumimoji="1" sz="1385" kern="1200">
          <a:solidFill>
            <a:schemeClr val="tx1"/>
          </a:solidFill>
          <a:latin typeface="+mn-lt"/>
          <a:ea typeface="+mn-ea"/>
          <a:cs typeface="+mn-cs"/>
        </a:defRPr>
      </a:lvl8pPr>
      <a:lvl9pPr marL="2690416" indent="-158260" algn="l" defTabSz="633039" rtl="0" eaLnBrk="1" latinLnBrk="0" hangingPunct="1">
        <a:spcBef>
          <a:spcPct val="20000"/>
        </a:spcBef>
        <a:buFont typeface="Arial" pitchFamily="34" charset="0"/>
        <a:buChar char="•"/>
        <a:defRPr kumimoji="1" sz="1385" kern="1200">
          <a:solidFill>
            <a:schemeClr val="tx1"/>
          </a:solidFill>
          <a:latin typeface="+mn-lt"/>
          <a:ea typeface="+mn-ea"/>
          <a:cs typeface="+mn-cs"/>
        </a:defRPr>
      </a:lvl9pPr>
    </p:bodyStyle>
    <p:otherStyle>
      <a:defPPr>
        <a:defRPr lang="ja-JP"/>
      </a:defPPr>
      <a:lvl1pPr marL="0" algn="l" defTabSz="633039" rtl="0" eaLnBrk="1" latinLnBrk="0" hangingPunct="1">
        <a:defRPr kumimoji="1" sz="1246" kern="1200">
          <a:solidFill>
            <a:schemeClr val="tx1"/>
          </a:solidFill>
          <a:latin typeface="+mn-lt"/>
          <a:ea typeface="+mn-ea"/>
          <a:cs typeface="+mn-cs"/>
        </a:defRPr>
      </a:lvl1pPr>
      <a:lvl2pPr marL="316520" algn="l" defTabSz="633039" rtl="0" eaLnBrk="1" latinLnBrk="0" hangingPunct="1">
        <a:defRPr kumimoji="1" sz="1246" kern="1200">
          <a:solidFill>
            <a:schemeClr val="tx1"/>
          </a:solidFill>
          <a:latin typeface="+mn-lt"/>
          <a:ea typeface="+mn-ea"/>
          <a:cs typeface="+mn-cs"/>
        </a:defRPr>
      </a:lvl2pPr>
      <a:lvl3pPr marL="633039" algn="l" defTabSz="633039" rtl="0" eaLnBrk="1" latinLnBrk="0" hangingPunct="1">
        <a:defRPr kumimoji="1" sz="1246" kern="1200">
          <a:solidFill>
            <a:schemeClr val="tx1"/>
          </a:solidFill>
          <a:latin typeface="+mn-lt"/>
          <a:ea typeface="+mn-ea"/>
          <a:cs typeface="+mn-cs"/>
        </a:defRPr>
      </a:lvl3pPr>
      <a:lvl4pPr marL="949559" algn="l" defTabSz="633039" rtl="0" eaLnBrk="1" latinLnBrk="0" hangingPunct="1">
        <a:defRPr kumimoji="1" sz="1246" kern="1200">
          <a:solidFill>
            <a:schemeClr val="tx1"/>
          </a:solidFill>
          <a:latin typeface="+mn-lt"/>
          <a:ea typeface="+mn-ea"/>
          <a:cs typeface="+mn-cs"/>
        </a:defRPr>
      </a:lvl4pPr>
      <a:lvl5pPr marL="1266078" algn="l" defTabSz="633039" rtl="0" eaLnBrk="1" latinLnBrk="0" hangingPunct="1">
        <a:defRPr kumimoji="1" sz="1246" kern="1200">
          <a:solidFill>
            <a:schemeClr val="tx1"/>
          </a:solidFill>
          <a:latin typeface="+mn-lt"/>
          <a:ea typeface="+mn-ea"/>
          <a:cs typeface="+mn-cs"/>
        </a:defRPr>
      </a:lvl5pPr>
      <a:lvl6pPr marL="1582598" algn="l" defTabSz="633039" rtl="0" eaLnBrk="1" latinLnBrk="0" hangingPunct="1">
        <a:defRPr kumimoji="1" sz="1246" kern="1200">
          <a:solidFill>
            <a:schemeClr val="tx1"/>
          </a:solidFill>
          <a:latin typeface="+mn-lt"/>
          <a:ea typeface="+mn-ea"/>
          <a:cs typeface="+mn-cs"/>
        </a:defRPr>
      </a:lvl6pPr>
      <a:lvl7pPr marL="1899117" algn="l" defTabSz="633039" rtl="0" eaLnBrk="1" latinLnBrk="0" hangingPunct="1">
        <a:defRPr kumimoji="1" sz="1246" kern="1200">
          <a:solidFill>
            <a:schemeClr val="tx1"/>
          </a:solidFill>
          <a:latin typeface="+mn-lt"/>
          <a:ea typeface="+mn-ea"/>
          <a:cs typeface="+mn-cs"/>
        </a:defRPr>
      </a:lvl7pPr>
      <a:lvl8pPr marL="2215637" algn="l" defTabSz="633039" rtl="0" eaLnBrk="1" latinLnBrk="0" hangingPunct="1">
        <a:defRPr kumimoji="1" sz="1246" kern="1200">
          <a:solidFill>
            <a:schemeClr val="tx1"/>
          </a:solidFill>
          <a:latin typeface="+mn-lt"/>
          <a:ea typeface="+mn-ea"/>
          <a:cs typeface="+mn-cs"/>
        </a:defRPr>
      </a:lvl8pPr>
      <a:lvl9pPr marL="2532156" algn="l" defTabSz="633039" rtl="0" eaLnBrk="1" latinLnBrk="0" hangingPunct="1">
        <a:defRPr kumimoji="1"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E139BB1-781B-C140-771B-A6DEC6F78022}"/>
              </a:ext>
            </a:extLst>
          </p:cNvPr>
          <p:cNvCxnSpPr>
            <a:cxnSpLocks/>
          </p:cNvCxnSpPr>
          <p:nvPr/>
        </p:nvCxnSpPr>
        <p:spPr>
          <a:xfrm>
            <a:off x="99000" y="378396"/>
            <a:ext cx="66600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C1EB519D-6FB9-DE56-F2FA-880426F96DCF}"/>
              </a:ext>
            </a:extLst>
          </p:cNvPr>
          <p:cNvSpPr txBox="1"/>
          <p:nvPr/>
        </p:nvSpPr>
        <p:spPr>
          <a:xfrm>
            <a:off x="1272000" y="56456"/>
            <a:ext cx="4314001" cy="307777"/>
          </a:xfrm>
          <a:prstGeom prst="rect">
            <a:avLst/>
          </a:prstGeom>
          <a:noFill/>
        </p:spPr>
        <p:txBody>
          <a:bodyPr wrap="none" rtlCol="0">
            <a:spAutoFit/>
          </a:bodyPr>
          <a:lstStyle/>
          <a:p>
            <a:pPr algn="ctr"/>
            <a:r>
              <a:rPr kumimoji="1" lang="ja-JP" altLang="en-US" sz="1400" b="1" dirty="0">
                <a:latin typeface="メイリオ" panose="020B0604030504040204" pitchFamily="50" charset="-128"/>
                <a:ea typeface="メイリオ" panose="020B0604030504040204" pitchFamily="50" charset="-128"/>
              </a:rPr>
              <a:t>大阪府中央卸売市場再整備に係る事業手法について</a:t>
            </a:r>
          </a:p>
        </p:txBody>
      </p:sp>
      <p:sp>
        <p:nvSpPr>
          <p:cNvPr id="4" name="テキスト ボックス 3">
            <a:extLst>
              <a:ext uri="{FF2B5EF4-FFF2-40B4-BE49-F238E27FC236}">
                <a16:creationId xmlns:a16="http://schemas.microsoft.com/office/drawing/2014/main" id="{47FEABD4-F65A-EFFC-B75E-4DD934D7EBBB}"/>
              </a:ext>
            </a:extLst>
          </p:cNvPr>
          <p:cNvSpPr txBox="1"/>
          <p:nvPr/>
        </p:nvSpPr>
        <p:spPr>
          <a:xfrm>
            <a:off x="75070" y="435089"/>
            <a:ext cx="6660000" cy="769441"/>
          </a:xfrm>
          <a:prstGeom prst="rect">
            <a:avLst/>
          </a:prstGeom>
          <a:noFill/>
        </p:spPr>
        <p:txBody>
          <a:bodyPr wrap="square" rtlCol="0">
            <a:spAutoFit/>
          </a:bodyPr>
          <a:lstStyle/>
          <a:p>
            <a:pPr marL="171450" indent="-171450">
              <a:buFont typeface="Wingdings" panose="05000000000000000000" pitchFamily="2" charset="2"/>
              <a:buChar char="n"/>
            </a:pPr>
            <a:r>
              <a:rPr lang="ja-JP" altLang="en-US" sz="1100" b="1" dirty="0">
                <a:latin typeface="メイリオ" panose="020B0604030504040204" pitchFamily="50" charset="-128"/>
                <a:ea typeface="メイリオ" panose="020B0604030504040204" pitchFamily="50" charset="-128"/>
              </a:rPr>
              <a:t>市場再整備における民間資本・ノウハウの活用を検討</a:t>
            </a:r>
            <a:endParaRPr lang="en-US" altLang="ja-JP" sz="1100" b="1" dirty="0">
              <a:latin typeface="メイリオ" panose="020B0604030504040204" pitchFamily="50" charset="-128"/>
              <a:ea typeface="メイリオ" panose="020B0604030504040204" pitchFamily="50" charset="-128"/>
            </a:endParaRPr>
          </a:p>
          <a:p>
            <a:pPr marL="355600" indent="-173038">
              <a:buFont typeface="Arial" panose="020B0604020202020204" pitchFamily="34" charset="0"/>
              <a:buChar char="•"/>
            </a:pPr>
            <a:r>
              <a:rPr kumimoji="1" lang="ja-JP" altLang="en-US" sz="1100" dirty="0">
                <a:latin typeface="メイリオ" panose="020B0604030504040204" pitchFamily="50" charset="-128"/>
                <a:ea typeface="メイリオ" panose="020B0604030504040204" pitchFamily="50" charset="-128"/>
              </a:rPr>
              <a:t>近年、卸売市場の再整備が検討・推進される中で、民間資本・ノウハウの活用が検討されている。</a:t>
            </a:r>
            <a:endParaRPr kumimoji="1" lang="en-US" altLang="ja-JP" sz="1100" dirty="0">
              <a:latin typeface="メイリオ" panose="020B0604030504040204" pitchFamily="50" charset="-128"/>
              <a:ea typeface="メイリオ" panose="020B0604030504040204" pitchFamily="50" charset="-128"/>
            </a:endParaRPr>
          </a:p>
          <a:p>
            <a:pPr marL="355600" indent="-173038">
              <a:buFont typeface="Arial" panose="020B0604020202020204" pitchFamily="34" charset="0"/>
              <a:buChar char="•"/>
            </a:pPr>
            <a:r>
              <a:rPr lang="ja-JP" altLang="en-US" sz="1100" dirty="0">
                <a:latin typeface="メイリオ" panose="020B0604030504040204" pitchFamily="50" charset="-128"/>
                <a:ea typeface="メイリオ" panose="020B0604030504040204" pitchFamily="50" charset="-128"/>
              </a:rPr>
              <a:t>本市場は、全国で唯一、指定管理者制度を導入している中央卸売市場であり、こうした特徴も勘案したうえで、市場施設の整備及び管理・運営等について、最適な事業手法の検討を進めていく。</a:t>
            </a:r>
            <a:endParaRPr kumimoji="1" lang="ja-JP" altLang="en-US" sz="1100" dirty="0">
              <a:latin typeface="メイリオ" panose="020B0604030504040204" pitchFamily="50" charset="-128"/>
              <a:ea typeface="メイリオ" panose="020B0604030504040204" pitchFamily="50" charset="-128"/>
            </a:endParaRPr>
          </a:p>
        </p:txBody>
      </p:sp>
      <p:graphicFrame>
        <p:nvGraphicFramePr>
          <p:cNvPr id="7" name="表 7">
            <a:extLst>
              <a:ext uri="{FF2B5EF4-FFF2-40B4-BE49-F238E27FC236}">
                <a16:creationId xmlns:a16="http://schemas.microsoft.com/office/drawing/2014/main" id="{CD1D8402-00C8-90BE-42CE-886F39363B32}"/>
              </a:ext>
            </a:extLst>
          </p:cNvPr>
          <p:cNvGraphicFramePr>
            <a:graphicFrameLocks noGrp="1"/>
          </p:cNvGraphicFramePr>
          <p:nvPr>
            <p:extLst>
              <p:ext uri="{D42A27DB-BD31-4B8C-83A1-F6EECF244321}">
                <p14:modId xmlns:p14="http://schemas.microsoft.com/office/powerpoint/2010/main" val="2657811080"/>
              </p:ext>
            </p:extLst>
          </p:nvPr>
        </p:nvGraphicFramePr>
        <p:xfrm>
          <a:off x="100470" y="1179130"/>
          <a:ext cx="6660000" cy="7265826"/>
        </p:xfrm>
        <a:graphic>
          <a:graphicData uri="http://schemas.openxmlformats.org/drawingml/2006/table">
            <a:tbl>
              <a:tblPr firstRow="1" bandRow="1">
                <a:tableStyleId>{5C22544A-7EE6-4342-B048-85BDC9FD1C3A}</a:tableStyleId>
              </a:tblPr>
              <a:tblGrid>
                <a:gridCol w="833650">
                  <a:extLst>
                    <a:ext uri="{9D8B030D-6E8A-4147-A177-3AD203B41FA5}">
                      <a16:colId xmlns:a16="http://schemas.microsoft.com/office/drawing/2014/main" val="1457965573"/>
                    </a:ext>
                  </a:extLst>
                </a:gridCol>
                <a:gridCol w="2710904">
                  <a:extLst>
                    <a:ext uri="{9D8B030D-6E8A-4147-A177-3AD203B41FA5}">
                      <a16:colId xmlns:a16="http://schemas.microsoft.com/office/drawing/2014/main" val="738016264"/>
                    </a:ext>
                  </a:extLst>
                </a:gridCol>
                <a:gridCol w="936104">
                  <a:extLst>
                    <a:ext uri="{9D8B030D-6E8A-4147-A177-3AD203B41FA5}">
                      <a16:colId xmlns:a16="http://schemas.microsoft.com/office/drawing/2014/main" val="4033591383"/>
                    </a:ext>
                  </a:extLst>
                </a:gridCol>
                <a:gridCol w="2179342">
                  <a:extLst>
                    <a:ext uri="{9D8B030D-6E8A-4147-A177-3AD203B41FA5}">
                      <a16:colId xmlns:a16="http://schemas.microsoft.com/office/drawing/2014/main" val="1309274910"/>
                    </a:ext>
                  </a:extLst>
                </a:gridCol>
              </a:tblGrid>
              <a:tr h="254776">
                <a:tc>
                  <a:txBody>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事業手法</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イメージ</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導入事例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概要</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115142358"/>
                  </a:ext>
                </a:extLst>
              </a:tr>
              <a:tr h="1651713">
                <a:tc>
                  <a:txBody>
                    <a:bodyPr/>
                    <a:lstStyle/>
                    <a:p>
                      <a:pPr marL="0" indent="0" algn="ctr"/>
                      <a:r>
                        <a:rPr lang="ja-JP" altLang="en-US" sz="1100" dirty="0">
                          <a:latin typeface="メイリオ" panose="020B0604030504040204" pitchFamily="50" charset="-128"/>
                          <a:ea typeface="メイリオ" panose="020B0604030504040204" pitchFamily="50" charset="-128"/>
                        </a:rPr>
                        <a:t>従来手法</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ja-JP" altLang="en-US" sz="1100" dirty="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ja-JP" altLang="en-US" sz="1100" dirty="0">
                          <a:latin typeface="メイリオ" panose="020B0604030504040204" pitchFamily="50" charset="-128"/>
                          <a:ea typeface="メイリオ" panose="020B0604030504040204" pitchFamily="50" charset="-128"/>
                        </a:rPr>
                        <a:t>京都・姫路</a:t>
                      </a:r>
                      <a:endParaRPr lang="en-US" altLang="ja-JP" sz="1100" dirty="0">
                        <a:latin typeface="メイリオ" panose="020B0604030504040204" pitchFamily="50" charset="-128"/>
                        <a:ea typeface="メイリオ" panose="020B0604030504040204" pitchFamily="50" charset="-128"/>
                      </a:endParaRPr>
                    </a:p>
                    <a:p>
                      <a:pPr algn="l"/>
                      <a:r>
                        <a:rPr lang="ja-JP" altLang="en-US" sz="1100" dirty="0">
                          <a:latin typeface="メイリオ" panose="020B0604030504040204" pitchFamily="50" charset="-128"/>
                          <a:ea typeface="メイリオ" panose="020B0604030504040204" pitchFamily="50" charset="-128"/>
                        </a:rPr>
                        <a:t>福岡等多数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indent="-171450" algn="l">
                        <a:buFont typeface="Arial" panose="020B0604020202020204" pitchFamily="34" charset="0"/>
                        <a:buChar char="•"/>
                      </a:pPr>
                      <a:r>
                        <a:rPr lang="ja-JP" altLang="en-US" sz="1100" dirty="0">
                          <a:latin typeface="メイリオ" panose="020B0604030504040204" pitchFamily="50" charset="-128"/>
                          <a:ea typeface="メイリオ" panose="020B0604030504040204" pitchFamily="50" charset="-128"/>
                        </a:rPr>
                        <a:t>全国の多くの卸売市場で採用されている</a:t>
                      </a:r>
                      <a:endParaRPr lang="en-US" altLang="ja-JP" sz="1100" dirty="0">
                        <a:latin typeface="メイリオ" panose="020B0604030504040204" pitchFamily="50" charset="-128"/>
                        <a:ea typeface="メイリオ" panose="020B0604030504040204" pitchFamily="50" charset="-128"/>
                      </a:endParaRPr>
                    </a:p>
                    <a:p>
                      <a:pPr marL="171450" indent="-171450" algn="l">
                        <a:buFont typeface="Arial" panose="020B0604020202020204" pitchFamily="34" charset="0"/>
                        <a:buChar char="•"/>
                      </a:pPr>
                      <a:r>
                        <a:rPr lang="ja-JP" altLang="en-US" sz="1100" dirty="0">
                          <a:latin typeface="メイリオ" panose="020B0604030504040204" pitchFamily="50" charset="-128"/>
                          <a:ea typeface="メイリオ" panose="020B0604030504040204" pitchFamily="50" charset="-128"/>
                        </a:rPr>
                        <a:t>設計・建設・維持管理をそれぞれ分割して発注する</a:t>
                      </a:r>
                      <a:endParaRPr lang="en-US" altLang="ja-JP" sz="1100" dirty="0">
                        <a:latin typeface="メイリオ" panose="020B0604030504040204" pitchFamily="50" charset="-128"/>
                        <a:ea typeface="メイリオ" panose="020B0604030504040204" pitchFamily="50" charset="-128"/>
                      </a:endParaRPr>
                    </a:p>
                    <a:p>
                      <a:pPr marL="171450" indent="-171450" algn="l">
                        <a:buFont typeface="Arial" panose="020B0604020202020204" pitchFamily="34" charset="0"/>
                        <a:buChar char="•"/>
                      </a:pPr>
                      <a:r>
                        <a:rPr lang="ja-JP" altLang="en-US" sz="1100" dirty="0">
                          <a:latin typeface="メイリオ" panose="020B0604030504040204" pitchFamily="50" charset="-128"/>
                          <a:ea typeface="メイリオ" panose="020B0604030504040204" pitchFamily="50" charset="-128"/>
                        </a:rPr>
                        <a:t>整備各段階で市場関係者の意向を反映しやすい</a:t>
                      </a:r>
                      <a:endParaRPr lang="en-US" altLang="ja-JP" sz="1100" dirty="0">
                        <a:latin typeface="メイリオ" panose="020B0604030504040204" pitchFamily="50" charset="-128"/>
                        <a:ea typeface="メイリオ" panose="020B0604030504040204" pitchFamily="50" charset="-128"/>
                      </a:endParaRPr>
                    </a:p>
                    <a:p>
                      <a:pPr marL="171450" indent="-171450" algn="l">
                        <a:buFont typeface="Arial" panose="020B0604020202020204" pitchFamily="34" charset="0"/>
                        <a:buChar char="•"/>
                      </a:pPr>
                      <a:r>
                        <a:rPr lang="ja-JP" altLang="en-US" sz="1100" dirty="0">
                          <a:solidFill>
                            <a:schemeClr val="tx1"/>
                          </a:solidFill>
                          <a:latin typeface="メイリオ" panose="020B0604030504040204" pitchFamily="50" charset="-128"/>
                          <a:ea typeface="メイリオ" panose="020B0604030504040204" pitchFamily="50" charset="-128"/>
                        </a:rPr>
                        <a:t>現行の指定管理者制度を継続をしやすい</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7798601"/>
                  </a:ext>
                </a:extLst>
              </a:tr>
              <a:tr h="1651713">
                <a:tc>
                  <a:txBody>
                    <a:bodyPr/>
                    <a:lstStyle/>
                    <a:p>
                      <a:pPr algn="ctr"/>
                      <a:r>
                        <a:rPr lang="ja-JP" altLang="en-US" sz="1100" dirty="0">
                          <a:latin typeface="メイリオ" panose="020B0604030504040204" pitchFamily="50" charset="-128"/>
                          <a:ea typeface="メイリオ" panose="020B0604030504040204" pitchFamily="50" charset="-128"/>
                        </a:rPr>
                        <a:t>デザイン</a:t>
                      </a:r>
                      <a:endParaRPr lang="en-US" altLang="ja-JP" sz="1100" dirty="0">
                        <a:latin typeface="メイリオ" panose="020B0604030504040204" pitchFamily="50" charset="-128"/>
                        <a:ea typeface="メイリオ" panose="020B0604030504040204" pitchFamily="50" charset="-128"/>
                      </a:endParaRPr>
                    </a:p>
                    <a:p>
                      <a:pPr algn="ctr"/>
                      <a:r>
                        <a:rPr lang="ja-JP" altLang="en-US" sz="1100" dirty="0">
                          <a:latin typeface="メイリオ" panose="020B0604030504040204" pitchFamily="50" charset="-128"/>
                          <a:ea typeface="メイリオ" panose="020B0604030504040204" pitchFamily="50" charset="-128"/>
                        </a:rPr>
                        <a:t>ビルド</a:t>
                      </a:r>
                      <a:endParaRPr lang="en-US" altLang="ja-JP" sz="1100" dirty="0">
                        <a:latin typeface="メイリオ" panose="020B0604030504040204" pitchFamily="50" charset="-128"/>
                        <a:ea typeface="メイリオ" panose="020B0604030504040204" pitchFamily="50" charset="-128"/>
                      </a:endParaRPr>
                    </a:p>
                    <a:p>
                      <a:pPr algn="ct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DB</a:t>
                      </a:r>
                      <a:r>
                        <a:rPr lang="ja-JP" altLang="en-US" sz="1100" dirty="0">
                          <a:latin typeface="メイリオ" panose="020B0604030504040204" pitchFamily="50" charset="-128"/>
                          <a:ea typeface="メイリオ" panose="020B0604030504040204" pitchFamily="50" charset="-128"/>
                        </a:rPr>
                        <a:t>）</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ja-JP" altLang="en-US" sz="1100" dirty="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ja-JP" altLang="en-US" sz="1100" dirty="0">
                          <a:latin typeface="メイリオ" panose="020B0604030504040204" pitchFamily="50" charset="-128"/>
                          <a:ea typeface="メイリオ" panose="020B0604030504040204" pitchFamily="50" charset="-128"/>
                        </a:rPr>
                        <a:t>広島</a:t>
                      </a:r>
                      <a:endParaRPr lang="en-US" altLang="ja-JP" sz="1100" dirty="0">
                        <a:latin typeface="メイリオ" panose="020B0604030504040204" pitchFamily="50" charset="-128"/>
                        <a:ea typeface="メイリオ" panose="020B0604030504040204" pitchFamily="50" charset="-128"/>
                      </a:endParaRPr>
                    </a:p>
                    <a:p>
                      <a:pPr algn="l"/>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採用予定</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indent="-171450" algn="l">
                        <a:buFont typeface="Arial" panose="020B0604020202020204" pitchFamily="34" charset="0"/>
                        <a:buChar char="•"/>
                      </a:pPr>
                      <a:r>
                        <a:rPr lang="ja-JP" altLang="en-US" sz="1100" dirty="0">
                          <a:latin typeface="メイリオ" panose="020B0604030504040204" pitchFamily="50" charset="-128"/>
                          <a:ea typeface="メイリオ" panose="020B0604030504040204" pitchFamily="50" charset="-128"/>
                        </a:rPr>
                        <a:t>設計と建設を一括して発注する</a:t>
                      </a:r>
                      <a:endParaRPr lang="en-US" altLang="ja-JP" sz="1100" dirty="0">
                        <a:latin typeface="メイリオ" panose="020B0604030504040204" pitchFamily="50" charset="-128"/>
                        <a:ea typeface="メイリオ" panose="020B0604030504040204" pitchFamily="50" charset="-128"/>
                      </a:endParaRPr>
                    </a:p>
                    <a:p>
                      <a:pPr marL="171450" indent="-171450" algn="l">
                        <a:buFont typeface="Arial" panose="020B0604020202020204" pitchFamily="34" charset="0"/>
                        <a:buChar char="•"/>
                      </a:pPr>
                      <a:r>
                        <a:rPr lang="ja-JP" altLang="en-US" sz="1100" dirty="0">
                          <a:latin typeface="メイリオ" panose="020B0604030504040204" pitchFamily="50" charset="-128"/>
                          <a:ea typeface="メイリオ" panose="020B0604030504040204" pitchFamily="50" charset="-128"/>
                        </a:rPr>
                        <a:t>事業期間の短縮や費用縮減が期待できる</a:t>
                      </a:r>
                      <a:endParaRPr lang="en-US" altLang="ja-JP" sz="1100" dirty="0">
                        <a:latin typeface="メイリオ" panose="020B0604030504040204" pitchFamily="50" charset="-128"/>
                        <a:ea typeface="メイリオ" panose="020B0604030504040204" pitchFamily="50" charset="-128"/>
                      </a:endParaRPr>
                    </a:p>
                    <a:p>
                      <a:pPr marL="171450" marR="0" lvl="0" indent="-171450" algn="l" defTabSz="6330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100" dirty="0">
                          <a:latin typeface="メイリオ" panose="020B0604030504040204" pitchFamily="50" charset="-128"/>
                          <a:ea typeface="メイリオ" panose="020B0604030504040204" pitchFamily="50" charset="-128"/>
                        </a:rPr>
                        <a:t>従来方式に近しく、整備段階で市場関係者の意向を反映しやすい</a:t>
                      </a:r>
                      <a:endParaRPr lang="en-US" altLang="ja-JP" sz="1100" dirty="0">
                        <a:latin typeface="メイリオ" panose="020B0604030504040204" pitchFamily="50" charset="-128"/>
                        <a:ea typeface="メイリオ" panose="020B0604030504040204" pitchFamily="50" charset="-128"/>
                      </a:endParaRPr>
                    </a:p>
                    <a:p>
                      <a:pPr marL="171450" indent="-171450" algn="l">
                        <a:buFont typeface="Arial" panose="020B0604020202020204" pitchFamily="34" charset="0"/>
                        <a:buChar char="•"/>
                      </a:pPr>
                      <a:r>
                        <a:rPr lang="ja-JP" altLang="en-US" sz="1100" dirty="0">
                          <a:latin typeface="メイリオ" panose="020B0604030504040204" pitchFamily="50" charset="-128"/>
                          <a:ea typeface="メイリオ" panose="020B0604030504040204" pitchFamily="50" charset="-128"/>
                        </a:rPr>
                        <a:t>現行の指定管理者制度を継続をしやすい</a:t>
                      </a:r>
                      <a:endParaRPr lang="ja-JP" altLang="en-US" sz="1100" dirty="0">
                        <a:highlight>
                          <a:srgbClr val="FFFF00"/>
                        </a:highlight>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041485"/>
                  </a:ext>
                </a:extLst>
              </a:tr>
              <a:tr h="1738471">
                <a:tc>
                  <a:txBody>
                    <a:bodyPr/>
                    <a:lstStyle/>
                    <a:p>
                      <a:pPr algn="ctr"/>
                      <a:r>
                        <a:rPr lang="en-US" altLang="ja-JP" sz="1100" dirty="0">
                          <a:latin typeface="メイリオ" panose="020B0604030504040204" pitchFamily="50" charset="-128"/>
                          <a:ea typeface="メイリオ" panose="020B0604030504040204" pitchFamily="50" charset="-128"/>
                        </a:rPr>
                        <a:t>PFI</a:t>
                      </a:r>
                      <a:endParaRPr lang="ja-JP" altLang="en-US" sz="1100" dirty="0">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ja-JP" altLang="en-US" sz="1100" dirty="0">
                          <a:latin typeface="メイリオ" panose="020B0604030504040204" pitchFamily="50" charset="-128"/>
                          <a:ea typeface="メイリオ" panose="020B0604030504040204" pitchFamily="50" charset="-128"/>
                        </a:rPr>
                        <a:t>神戸本場</a:t>
                      </a:r>
                      <a:endParaRPr lang="en-US" altLang="ja-JP" sz="1100" dirty="0">
                        <a:latin typeface="メイリオ" panose="020B0604030504040204" pitchFamily="50" charset="-128"/>
                        <a:ea typeface="メイリオ" panose="020B0604030504040204" pitchFamily="50" charset="-128"/>
                      </a:endParaRPr>
                    </a:p>
                    <a:p>
                      <a:pPr algn="l"/>
                      <a:r>
                        <a:rPr lang="en-US" altLang="ja-JP" sz="1100" dirty="0">
                          <a:solidFill>
                            <a:schemeClr val="tx1"/>
                          </a:solidFill>
                          <a:latin typeface="メイリオ" panose="020B0604030504040204" pitchFamily="50" charset="-128"/>
                          <a:ea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rPr>
                        <a:t>関連棟</a:t>
                      </a:r>
                      <a:endParaRPr lang="en-US" altLang="ja-JP" sz="1100" dirty="0">
                        <a:solidFill>
                          <a:schemeClr val="tx1"/>
                        </a:solidFill>
                        <a:latin typeface="メイリオ" panose="020B0604030504040204" pitchFamily="50" charset="-128"/>
                        <a:ea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rPr>
                        <a:t>　事務所棟</a:t>
                      </a:r>
                      <a:endParaRPr lang="en-US" altLang="ja-JP" sz="1100" dirty="0">
                        <a:solidFill>
                          <a:schemeClr val="tx1"/>
                        </a:solidFill>
                        <a:latin typeface="メイリオ" panose="020B0604030504040204" pitchFamily="50" charset="-128"/>
                        <a:ea typeface="メイリオ" panose="020B0604030504040204" pitchFamily="50" charset="-128"/>
                      </a:endParaRPr>
                    </a:p>
                    <a:p>
                      <a:pPr algn="l"/>
                      <a:r>
                        <a:rPr lang="ja-JP" altLang="en-US" sz="1100" dirty="0">
                          <a:solidFill>
                            <a:schemeClr val="tx1"/>
                          </a:solidFill>
                          <a:latin typeface="メイリオ" panose="020B0604030504040204" pitchFamily="50" charset="-128"/>
                          <a:ea typeface="メイリオ" panose="020B0604030504040204" pitchFamily="50" charset="-128"/>
                        </a:rPr>
                        <a:t>　のみ対象</a:t>
                      </a:r>
                      <a:endParaRPr lang="en-US" altLang="ja-JP" sz="110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indent="-171450" algn="l">
                        <a:buFont typeface="Arial" panose="020B0604020202020204" pitchFamily="34" charset="0"/>
                        <a:buChar char="•"/>
                      </a:pPr>
                      <a:r>
                        <a:rPr lang="ja-JP" altLang="en-US" sz="1100" dirty="0">
                          <a:latin typeface="メイリオ" panose="020B0604030504040204" pitchFamily="50" charset="-128"/>
                          <a:ea typeface="メイリオ" panose="020B0604030504040204" pitchFamily="50" charset="-128"/>
                        </a:rPr>
                        <a:t>設計と建設、維持管理を一括して発注する</a:t>
                      </a:r>
                      <a:endParaRPr lang="en-US" altLang="ja-JP" sz="1100" dirty="0">
                        <a:latin typeface="メイリオ" panose="020B0604030504040204" pitchFamily="50" charset="-128"/>
                        <a:ea typeface="メイリオ" panose="020B0604030504040204" pitchFamily="50" charset="-128"/>
                      </a:endParaRPr>
                    </a:p>
                    <a:p>
                      <a:pPr marL="171450" indent="-171450" algn="l">
                        <a:buFont typeface="Arial" panose="020B0604020202020204" pitchFamily="34" charset="0"/>
                        <a:buChar char="•"/>
                      </a:pPr>
                      <a:r>
                        <a:rPr lang="ja-JP" altLang="en-US" sz="1100" dirty="0">
                          <a:latin typeface="メイリオ" panose="020B0604030504040204" pitchFamily="50" charset="-128"/>
                          <a:ea typeface="メイリオ" panose="020B0604030504040204" pitchFamily="50" charset="-128"/>
                        </a:rPr>
                        <a:t>事業期間の短縮や費用縮減、管理面での提案が期待できる</a:t>
                      </a:r>
                      <a:endParaRPr lang="en-US" altLang="ja-JP" sz="1100" dirty="0">
                        <a:latin typeface="メイリオ" panose="020B0604030504040204" pitchFamily="50" charset="-128"/>
                        <a:ea typeface="メイリオ" panose="020B0604030504040204" pitchFamily="50" charset="-128"/>
                      </a:endParaRPr>
                    </a:p>
                    <a:p>
                      <a:pPr marL="171450" marR="0" lvl="0" indent="-171450" algn="l" defTabSz="63303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100" dirty="0">
                          <a:latin typeface="メイリオ" panose="020B0604030504040204" pitchFamily="50" charset="-128"/>
                          <a:ea typeface="メイリオ" panose="020B0604030504040204" pitchFamily="50" charset="-128"/>
                        </a:rPr>
                        <a:t>効率的な進め方を目指すため市場関係者の意向は従来方式や</a:t>
                      </a:r>
                      <a:r>
                        <a:rPr lang="en-US" altLang="ja-JP" sz="1100" dirty="0">
                          <a:latin typeface="メイリオ" panose="020B0604030504040204" pitchFamily="50" charset="-128"/>
                          <a:ea typeface="メイリオ" panose="020B0604030504040204" pitchFamily="50" charset="-128"/>
                        </a:rPr>
                        <a:t>DB</a:t>
                      </a:r>
                      <a:r>
                        <a:rPr lang="ja-JP" altLang="en-US" sz="1100" dirty="0">
                          <a:latin typeface="メイリオ" panose="020B0604030504040204" pitchFamily="50" charset="-128"/>
                          <a:ea typeface="メイリオ" panose="020B0604030504040204" pitchFamily="50" charset="-128"/>
                        </a:rPr>
                        <a:t>方式より反映しにくい</a:t>
                      </a:r>
                      <a:endParaRPr lang="en-US" altLang="ja-JP" sz="1100" dirty="0">
                        <a:latin typeface="メイリオ" panose="020B0604030504040204" pitchFamily="50" charset="-128"/>
                        <a:ea typeface="メイリオ" panose="020B0604030504040204" pitchFamily="50" charset="-128"/>
                      </a:endParaRPr>
                    </a:p>
                    <a:p>
                      <a:pPr marL="0" marR="0" lvl="0" indent="0" algn="l" defTabSz="633039" rtl="0" eaLnBrk="1" fontAlgn="auto" latinLnBrk="0" hangingPunct="1">
                        <a:lnSpc>
                          <a:spcPct val="100000"/>
                        </a:lnSpc>
                        <a:spcBef>
                          <a:spcPts val="0"/>
                        </a:spcBef>
                        <a:spcAft>
                          <a:spcPts val="0"/>
                        </a:spcAft>
                        <a:buClrTx/>
                        <a:buSzTx/>
                        <a:buFont typeface="Arial" panose="020B0604020202020204" pitchFamily="34" charset="0"/>
                        <a:buNone/>
                        <a:tabLst/>
                        <a:defRPr/>
                      </a:pPr>
                      <a:endParaRPr lang="ja-JP" altLang="en-US" sz="1100" dirty="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87004792"/>
                  </a:ext>
                </a:extLst>
              </a:tr>
              <a:tr h="1903326">
                <a:tc>
                  <a:txBody>
                    <a:bodyPr/>
                    <a:lstStyle/>
                    <a:p>
                      <a:pPr algn="ctr"/>
                      <a:r>
                        <a:rPr lang="ja-JP" altLang="en-US" sz="1100" dirty="0">
                          <a:latin typeface="メイリオ" panose="020B0604030504040204" pitchFamily="50" charset="-128"/>
                          <a:ea typeface="メイリオ" panose="020B0604030504040204" pitchFamily="50" charset="-128"/>
                        </a:rPr>
                        <a:t>マスター</a:t>
                      </a:r>
                      <a:endParaRPr lang="en-US" altLang="ja-JP" sz="1100" dirty="0">
                        <a:latin typeface="メイリオ" panose="020B0604030504040204" pitchFamily="50" charset="-128"/>
                        <a:ea typeface="メイリオ" panose="020B0604030504040204" pitchFamily="50" charset="-128"/>
                      </a:endParaRPr>
                    </a:p>
                    <a:p>
                      <a:pPr algn="ctr"/>
                      <a:r>
                        <a:rPr lang="ja-JP" altLang="en-US" sz="1100" dirty="0">
                          <a:latin typeface="メイリオ" panose="020B0604030504040204" pitchFamily="50" charset="-128"/>
                          <a:ea typeface="メイリオ" panose="020B0604030504040204" pitchFamily="50" charset="-128"/>
                        </a:rPr>
                        <a:t>リース</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en-US" altLang="ja-JP" sz="1100" dirty="0">
                        <a:latin typeface="メイリオ" panose="020B0604030504040204" pitchFamily="50" charset="-128"/>
                        <a:ea typeface="メイリオ" panose="020B0604030504040204" pitchFamily="50" charset="-128"/>
                      </a:endParaRPr>
                    </a:p>
                    <a:p>
                      <a:pPr algn="ctr"/>
                      <a:endParaRPr lang="ja-JP" altLang="en-US" sz="1100" dirty="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ja-JP" altLang="en-US" sz="1100" dirty="0">
                          <a:latin typeface="メイリオ" panose="020B0604030504040204" pitchFamily="50" charset="-128"/>
                          <a:ea typeface="メイリオ" panose="020B0604030504040204" pitchFamily="50" charset="-128"/>
                        </a:rPr>
                        <a:t>富山</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indent="-171450" algn="l">
                        <a:buFont typeface="Arial" panose="020B0604020202020204" pitchFamily="34" charset="0"/>
                        <a:buChar char="•"/>
                      </a:pPr>
                      <a:r>
                        <a:rPr lang="ja-JP" altLang="en-US" sz="1100" dirty="0">
                          <a:latin typeface="メイリオ" panose="020B0604030504040204" pitchFamily="50" charset="-128"/>
                          <a:ea typeface="メイリオ" panose="020B0604030504040204" pitchFamily="50" charset="-128"/>
                        </a:rPr>
                        <a:t>民間事業者が施設を整備・所有し、市場関係者に貸与する</a:t>
                      </a:r>
                      <a:endParaRPr lang="en-US" altLang="ja-JP" sz="1100" dirty="0">
                        <a:latin typeface="メイリオ" panose="020B0604030504040204" pitchFamily="50" charset="-128"/>
                        <a:ea typeface="メイリオ" panose="020B0604030504040204" pitchFamily="50" charset="-128"/>
                      </a:endParaRPr>
                    </a:p>
                    <a:p>
                      <a:pPr marL="171450" indent="-171450" algn="l">
                        <a:buFont typeface="Arial" panose="020B0604020202020204" pitchFamily="34" charset="0"/>
                        <a:buChar char="•"/>
                      </a:pPr>
                      <a:r>
                        <a:rPr lang="ja-JP" altLang="en-US" sz="1100" dirty="0">
                          <a:latin typeface="メイリオ" panose="020B0604030504040204" pitchFamily="50" charset="-128"/>
                          <a:ea typeface="メイリオ" panose="020B0604030504040204" pitchFamily="50" charset="-128"/>
                        </a:rPr>
                        <a:t>民間整備となり、事業期間の短縮や費用縮減が期待される</a:t>
                      </a:r>
                      <a:endParaRPr lang="en-US" altLang="ja-JP" sz="1100" dirty="0">
                        <a:latin typeface="メイリオ" panose="020B0604030504040204" pitchFamily="50" charset="-128"/>
                        <a:ea typeface="メイリオ" panose="020B0604030504040204" pitchFamily="50" charset="-128"/>
                      </a:endParaRPr>
                    </a:p>
                    <a:p>
                      <a:pPr marL="171450" indent="-171450" algn="l">
                        <a:buFont typeface="Arial" panose="020B0604020202020204" pitchFamily="34" charset="0"/>
                        <a:buChar char="•"/>
                      </a:pPr>
                      <a:r>
                        <a:rPr lang="ja-JP" altLang="en-US" sz="1100" dirty="0">
                          <a:latin typeface="メイリオ" panose="020B0604030504040204" pitchFamily="50" charset="-128"/>
                          <a:ea typeface="メイリオ" panose="020B0604030504040204" pitchFamily="50" charset="-128"/>
                        </a:rPr>
                        <a:t>民間事業者が施設を所有するため、条例はあるものの、使用料は民間事業者の裁量で決定される</a:t>
                      </a:r>
                      <a:endParaRPr lang="en-US" altLang="ja-JP" sz="1100" dirty="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0911151"/>
                  </a:ext>
                </a:extLst>
              </a:tr>
            </a:tbl>
          </a:graphicData>
        </a:graphic>
      </p:graphicFrame>
      <p:sp>
        <p:nvSpPr>
          <p:cNvPr id="146" name="正方形/長方形 145">
            <a:extLst>
              <a:ext uri="{FF2B5EF4-FFF2-40B4-BE49-F238E27FC236}">
                <a16:creationId xmlns:a16="http://schemas.microsoft.com/office/drawing/2014/main" id="{52E5C099-70B5-F508-6BD0-FA74AA1E9087}"/>
              </a:ext>
            </a:extLst>
          </p:cNvPr>
          <p:cNvSpPr/>
          <p:nvPr/>
        </p:nvSpPr>
        <p:spPr>
          <a:xfrm>
            <a:off x="1207892" y="6538120"/>
            <a:ext cx="2340000" cy="252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大阪府（発注者）</a:t>
            </a:r>
          </a:p>
        </p:txBody>
      </p:sp>
      <p:sp>
        <p:nvSpPr>
          <p:cNvPr id="147" name="正方形/長方形 146">
            <a:extLst>
              <a:ext uri="{FF2B5EF4-FFF2-40B4-BE49-F238E27FC236}">
                <a16:creationId xmlns:a16="http://schemas.microsoft.com/office/drawing/2014/main" id="{5F967F78-61C7-4C86-C20D-7226C472EC53}"/>
              </a:ext>
            </a:extLst>
          </p:cNvPr>
          <p:cNvSpPr/>
          <p:nvPr/>
        </p:nvSpPr>
        <p:spPr>
          <a:xfrm>
            <a:off x="1207892" y="6792615"/>
            <a:ext cx="600609" cy="241980"/>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設計</a:t>
            </a:r>
            <a:r>
              <a:rPr lang="ja-JP" altLang="en-US" sz="1100" dirty="0">
                <a:solidFill>
                  <a:schemeClr val="tx1"/>
                </a:solidFill>
                <a:latin typeface="メイリオ" panose="020B0604030504040204" pitchFamily="50" charset="-128"/>
                <a:ea typeface="メイリオ" panose="020B0604030504040204" pitchFamily="50" charset="-128"/>
              </a:rPr>
              <a:t>業務</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148" name="正方形/長方形 147">
            <a:extLst>
              <a:ext uri="{FF2B5EF4-FFF2-40B4-BE49-F238E27FC236}">
                <a16:creationId xmlns:a16="http://schemas.microsoft.com/office/drawing/2014/main" id="{F2A4C18E-ACC1-7EB7-EBE4-1409FB8128BD}"/>
              </a:ext>
            </a:extLst>
          </p:cNvPr>
          <p:cNvSpPr/>
          <p:nvPr/>
        </p:nvSpPr>
        <p:spPr>
          <a:xfrm>
            <a:off x="1909892" y="6792615"/>
            <a:ext cx="600609" cy="241980"/>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建設業務</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149" name="正方形/長方形 148">
            <a:extLst>
              <a:ext uri="{FF2B5EF4-FFF2-40B4-BE49-F238E27FC236}">
                <a16:creationId xmlns:a16="http://schemas.microsoft.com/office/drawing/2014/main" id="{00E2F78F-D068-B411-4566-00544218FBE1}"/>
              </a:ext>
            </a:extLst>
          </p:cNvPr>
          <p:cNvSpPr/>
          <p:nvPr/>
        </p:nvSpPr>
        <p:spPr>
          <a:xfrm>
            <a:off x="2611892" y="6792615"/>
            <a:ext cx="936000" cy="241980"/>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管理業務</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150" name="正方形/長方形 149">
            <a:extLst>
              <a:ext uri="{FF2B5EF4-FFF2-40B4-BE49-F238E27FC236}">
                <a16:creationId xmlns:a16="http://schemas.microsoft.com/office/drawing/2014/main" id="{E2B97960-29EE-E5CB-81FB-2C0AB282C30C}"/>
              </a:ext>
            </a:extLst>
          </p:cNvPr>
          <p:cNvSpPr/>
          <p:nvPr/>
        </p:nvSpPr>
        <p:spPr>
          <a:xfrm>
            <a:off x="1207892" y="7602465"/>
            <a:ext cx="600609" cy="241980"/>
          </a:xfrm>
          <a:prstGeom prst="rect">
            <a:avLst/>
          </a:prstGeom>
          <a:solidFill>
            <a:srgbClr val="D7E4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設計会社</a:t>
            </a:r>
          </a:p>
        </p:txBody>
      </p:sp>
      <p:sp>
        <p:nvSpPr>
          <p:cNvPr id="151" name="正方形/長方形 150">
            <a:extLst>
              <a:ext uri="{FF2B5EF4-FFF2-40B4-BE49-F238E27FC236}">
                <a16:creationId xmlns:a16="http://schemas.microsoft.com/office/drawing/2014/main" id="{005E4156-C844-EFCA-C24C-AB2E39363615}"/>
              </a:ext>
            </a:extLst>
          </p:cNvPr>
          <p:cNvSpPr/>
          <p:nvPr/>
        </p:nvSpPr>
        <p:spPr>
          <a:xfrm>
            <a:off x="1909892" y="7602465"/>
            <a:ext cx="600609" cy="241980"/>
          </a:xfrm>
          <a:prstGeom prst="rect">
            <a:avLst/>
          </a:prstGeom>
          <a:solidFill>
            <a:srgbClr val="FCD5B5"/>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建設会社</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152" name="正方形/長方形 151">
            <a:extLst>
              <a:ext uri="{FF2B5EF4-FFF2-40B4-BE49-F238E27FC236}">
                <a16:creationId xmlns:a16="http://schemas.microsoft.com/office/drawing/2014/main" id="{62715E9F-C6A4-B5D0-E770-4DD865596E7F}"/>
              </a:ext>
            </a:extLst>
          </p:cNvPr>
          <p:cNvSpPr/>
          <p:nvPr/>
        </p:nvSpPr>
        <p:spPr>
          <a:xfrm>
            <a:off x="2611892" y="7602465"/>
            <a:ext cx="936000" cy="241980"/>
          </a:xfrm>
          <a:prstGeom prst="rect">
            <a:avLst/>
          </a:prstGeom>
          <a:solidFill>
            <a:srgbClr val="E6B9B8"/>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管理会社</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153" name="正方形/長方形 152">
            <a:extLst>
              <a:ext uri="{FF2B5EF4-FFF2-40B4-BE49-F238E27FC236}">
                <a16:creationId xmlns:a16="http://schemas.microsoft.com/office/drawing/2014/main" id="{1552D03E-961E-77AC-BEFE-4DCF05CEB710}"/>
              </a:ext>
            </a:extLst>
          </p:cNvPr>
          <p:cNvSpPr/>
          <p:nvPr/>
        </p:nvSpPr>
        <p:spPr>
          <a:xfrm>
            <a:off x="1171670" y="6740382"/>
            <a:ext cx="2412000" cy="333912"/>
          </a:xfrm>
          <a:prstGeom prst="rect">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正方形/長方形 153">
            <a:extLst>
              <a:ext uri="{FF2B5EF4-FFF2-40B4-BE49-F238E27FC236}">
                <a16:creationId xmlns:a16="http://schemas.microsoft.com/office/drawing/2014/main" id="{0B50CFC7-852E-8633-FF69-5BC42F1D7A2B}"/>
              </a:ext>
            </a:extLst>
          </p:cNvPr>
          <p:cNvSpPr/>
          <p:nvPr/>
        </p:nvSpPr>
        <p:spPr>
          <a:xfrm>
            <a:off x="1207892" y="7345448"/>
            <a:ext cx="2340000" cy="252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受託者（</a:t>
            </a:r>
            <a:r>
              <a:rPr lang="ja-JP" altLang="en-US" sz="1100" dirty="0">
                <a:solidFill>
                  <a:schemeClr val="tx1"/>
                </a:solidFill>
                <a:latin typeface="メイリオ" panose="020B0604030504040204" pitchFamily="50" charset="-128"/>
                <a:ea typeface="メイリオ" panose="020B0604030504040204" pitchFamily="50" charset="-128"/>
              </a:rPr>
              <a:t>コンソーシアム）</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155" name="正方形/長方形 154">
            <a:extLst>
              <a:ext uri="{FF2B5EF4-FFF2-40B4-BE49-F238E27FC236}">
                <a16:creationId xmlns:a16="http://schemas.microsoft.com/office/drawing/2014/main" id="{F48379E4-0C98-2535-B524-B1F780CDC083}"/>
              </a:ext>
            </a:extLst>
          </p:cNvPr>
          <p:cNvSpPr/>
          <p:nvPr/>
        </p:nvSpPr>
        <p:spPr>
          <a:xfrm>
            <a:off x="1171670" y="7552583"/>
            <a:ext cx="2412000" cy="333912"/>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6" name="テキスト ボックス 155">
            <a:extLst>
              <a:ext uri="{FF2B5EF4-FFF2-40B4-BE49-F238E27FC236}">
                <a16:creationId xmlns:a16="http://schemas.microsoft.com/office/drawing/2014/main" id="{856E2B8B-8517-9A21-0EFC-528B733C9C7D}"/>
              </a:ext>
            </a:extLst>
          </p:cNvPr>
          <p:cNvSpPr txBox="1"/>
          <p:nvPr/>
        </p:nvSpPr>
        <p:spPr>
          <a:xfrm>
            <a:off x="1215516" y="7144952"/>
            <a:ext cx="512961" cy="153888"/>
          </a:xfrm>
          <a:prstGeom prst="rect">
            <a:avLst/>
          </a:prstGeom>
          <a:noFill/>
        </p:spPr>
        <p:txBody>
          <a:bodyPr wrap="none" lIns="0" tIns="0" rIns="0" bIns="0" rtlCol="0">
            <a:spAutoFit/>
          </a:bodyPr>
          <a:lstStyle/>
          <a:p>
            <a:r>
              <a:rPr lang="ja-JP" altLang="en-US" sz="1000" dirty="0">
                <a:solidFill>
                  <a:srgbClr val="C00000"/>
                </a:solidFill>
                <a:latin typeface="メイリオ" panose="020B0604030504040204" pitchFamily="50" charset="-128"/>
                <a:ea typeface="メイリオ" panose="020B0604030504040204" pitchFamily="50" charset="-128"/>
              </a:rPr>
              <a:t>一括</a:t>
            </a:r>
            <a:r>
              <a:rPr kumimoji="1" lang="ja-JP" altLang="en-US" sz="1000" dirty="0">
                <a:solidFill>
                  <a:schemeClr val="tx2"/>
                </a:solidFill>
                <a:latin typeface="メイリオ" panose="020B0604030504040204" pitchFamily="50" charset="-128"/>
                <a:ea typeface="メイリオ" panose="020B0604030504040204" pitchFamily="50" charset="-128"/>
              </a:rPr>
              <a:t>発注</a:t>
            </a:r>
          </a:p>
        </p:txBody>
      </p:sp>
      <p:sp>
        <p:nvSpPr>
          <p:cNvPr id="157" name="矢印: 下 156">
            <a:extLst>
              <a:ext uri="{FF2B5EF4-FFF2-40B4-BE49-F238E27FC236}">
                <a16:creationId xmlns:a16="http://schemas.microsoft.com/office/drawing/2014/main" id="{682FEDF3-DC8A-1858-B3B0-845B857A725A}"/>
              </a:ext>
            </a:extLst>
          </p:cNvPr>
          <p:cNvSpPr/>
          <p:nvPr/>
        </p:nvSpPr>
        <p:spPr>
          <a:xfrm>
            <a:off x="1764264" y="7094440"/>
            <a:ext cx="218813" cy="25200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a:extLst>
              <a:ext uri="{FF2B5EF4-FFF2-40B4-BE49-F238E27FC236}">
                <a16:creationId xmlns:a16="http://schemas.microsoft.com/office/drawing/2014/main" id="{6F731729-A41D-1726-1873-A5046EDCFF7B}"/>
              </a:ext>
            </a:extLst>
          </p:cNvPr>
          <p:cNvSpPr/>
          <p:nvPr/>
        </p:nvSpPr>
        <p:spPr>
          <a:xfrm>
            <a:off x="1207892" y="8152304"/>
            <a:ext cx="2340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市場関係者</a:t>
            </a:r>
          </a:p>
        </p:txBody>
      </p:sp>
      <p:sp>
        <p:nvSpPr>
          <p:cNvPr id="161" name="矢印: 下 160">
            <a:extLst>
              <a:ext uri="{FF2B5EF4-FFF2-40B4-BE49-F238E27FC236}">
                <a16:creationId xmlns:a16="http://schemas.microsoft.com/office/drawing/2014/main" id="{5F5AE2A2-7E82-9238-D7D9-025D51C77E10}"/>
              </a:ext>
            </a:extLst>
          </p:cNvPr>
          <p:cNvSpPr/>
          <p:nvPr/>
        </p:nvSpPr>
        <p:spPr>
          <a:xfrm>
            <a:off x="1764264" y="7897380"/>
            <a:ext cx="218813" cy="252000"/>
          </a:xfrm>
          <a:prstGeom prst="downArrow">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テキスト ボックス 161">
            <a:extLst>
              <a:ext uri="{FF2B5EF4-FFF2-40B4-BE49-F238E27FC236}">
                <a16:creationId xmlns:a16="http://schemas.microsoft.com/office/drawing/2014/main" id="{FEF49BB8-080C-7CF5-6FD7-CC7CACCE957E}"/>
              </a:ext>
            </a:extLst>
          </p:cNvPr>
          <p:cNvSpPr txBox="1"/>
          <p:nvPr/>
        </p:nvSpPr>
        <p:spPr>
          <a:xfrm>
            <a:off x="2027262" y="7946436"/>
            <a:ext cx="897682" cy="153888"/>
          </a:xfrm>
          <a:prstGeom prst="rect">
            <a:avLst/>
          </a:prstGeom>
          <a:noFill/>
        </p:spPr>
        <p:txBody>
          <a:bodyPr wrap="none" lIns="0" tIns="0" rIns="0" bIns="0" rtlCol="0">
            <a:spAutoFit/>
          </a:bodyPr>
          <a:lstStyle/>
          <a:p>
            <a:r>
              <a:rPr kumimoji="1" lang="ja-JP" altLang="en-US" sz="1000" dirty="0">
                <a:solidFill>
                  <a:srgbClr val="C00000"/>
                </a:solidFill>
                <a:latin typeface="メイリオ" panose="020B0604030504040204" pitchFamily="50" charset="-128"/>
                <a:ea typeface="メイリオ" panose="020B0604030504040204" pitchFamily="50" charset="-128"/>
              </a:rPr>
              <a:t>施設所有・貸与</a:t>
            </a:r>
          </a:p>
        </p:txBody>
      </p:sp>
      <p:sp>
        <p:nvSpPr>
          <p:cNvPr id="32" name="正方形/長方形 31">
            <a:extLst>
              <a:ext uri="{FF2B5EF4-FFF2-40B4-BE49-F238E27FC236}">
                <a16:creationId xmlns:a16="http://schemas.microsoft.com/office/drawing/2014/main" id="{64267414-92F2-B3CA-E5EE-6BE535F6BEF7}"/>
              </a:ext>
            </a:extLst>
          </p:cNvPr>
          <p:cNvSpPr/>
          <p:nvPr/>
        </p:nvSpPr>
        <p:spPr>
          <a:xfrm>
            <a:off x="1207892" y="4792050"/>
            <a:ext cx="2340000" cy="252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大阪府（発注者）</a:t>
            </a:r>
          </a:p>
        </p:txBody>
      </p:sp>
      <p:sp>
        <p:nvSpPr>
          <p:cNvPr id="40" name="正方形/長方形 39">
            <a:extLst>
              <a:ext uri="{FF2B5EF4-FFF2-40B4-BE49-F238E27FC236}">
                <a16:creationId xmlns:a16="http://schemas.microsoft.com/office/drawing/2014/main" id="{D47C51B0-3D30-FF05-24E8-19C4F60B29C8}"/>
              </a:ext>
            </a:extLst>
          </p:cNvPr>
          <p:cNvSpPr/>
          <p:nvPr/>
        </p:nvSpPr>
        <p:spPr>
          <a:xfrm>
            <a:off x="1207892" y="5046218"/>
            <a:ext cx="600609" cy="241980"/>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設計</a:t>
            </a:r>
            <a:r>
              <a:rPr lang="ja-JP" altLang="en-US" sz="1100" dirty="0">
                <a:solidFill>
                  <a:schemeClr val="tx1"/>
                </a:solidFill>
                <a:latin typeface="メイリオ" panose="020B0604030504040204" pitchFamily="50" charset="-128"/>
                <a:ea typeface="メイリオ" panose="020B0604030504040204" pitchFamily="50" charset="-128"/>
              </a:rPr>
              <a:t>業務</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41" name="正方形/長方形 40">
            <a:extLst>
              <a:ext uri="{FF2B5EF4-FFF2-40B4-BE49-F238E27FC236}">
                <a16:creationId xmlns:a16="http://schemas.microsoft.com/office/drawing/2014/main" id="{6CD1ADDA-DC63-58B5-0165-9B2B38068948}"/>
              </a:ext>
            </a:extLst>
          </p:cNvPr>
          <p:cNvSpPr/>
          <p:nvPr/>
        </p:nvSpPr>
        <p:spPr>
          <a:xfrm>
            <a:off x="1909892" y="5046218"/>
            <a:ext cx="600609" cy="241980"/>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建設業務</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44" name="正方形/長方形 43">
            <a:extLst>
              <a:ext uri="{FF2B5EF4-FFF2-40B4-BE49-F238E27FC236}">
                <a16:creationId xmlns:a16="http://schemas.microsoft.com/office/drawing/2014/main" id="{AA67556B-E893-CA38-D5D9-71CCC3FB7D68}"/>
              </a:ext>
            </a:extLst>
          </p:cNvPr>
          <p:cNvSpPr/>
          <p:nvPr/>
        </p:nvSpPr>
        <p:spPr>
          <a:xfrm>
            <a:off x="2611892" y="5046218"/>
            <a:ext cx="936000" cy="241980"/>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管理業務</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46" name="正方形/長方形 45">
            <a:extLst>
              <a:ext uri="{FF2B5EF4-FFF2-40B4-BE49-F238E27FC236}">
                <a16:creationId xmlns:a16="http://schemas.microsoft.com/office/drawing/2014/main" id="{CB83EBDA-F328-EB30-4F1B-351D4B702875}"/>
              </a:ext>
            </a:extLst>
          </p:cNvPr>
          <p:cNvSpPr/>
          <p:nvPr/>
        </p:nvSpPr>
        <p:spPr>
          <a:xfrm>
            <a:off x="1207892" y="5870037"/>
            <a:ext cx="600609" cy="241980"/>
          </a:xfrm>
          <a:prstGeom prst="rect">
            <a:avLst/>
          </a:prstGeom>
          <a:solidFill>
            <a:srgbClr val="D7E4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設計会社</a:t>
            </a:r>
          </a:p>
        </p:txBody>
      </p:sp>
      <p:sp>
        <p:nvSpPr>
          <p:cNvPr id="47" name="正方形/長方形 46">
            <a:extLst>
              <a:ext uri="{FF2B5EF4-FFF2-40B4-BE49-F238E27FC236}">
                <a16:creationId xmlns:a16="http://schemas.microsoft.com/office/drawing/2014/main" id="{B889B257-2F2D-8ACA-2D31-933CD225FDB5}"/>
              </a:ext>
            </a:extLst>
          </p:cNvPr>
          <p:cNvSpPr/>
          <p:nvPr/>
        </p:nvSpPr>
        <p:spPr>
          <a:xfrm>
            <a:off x="1909892" y="5870037"/>
            <a:ext cx="600609" cy="241980"/>
          </a:xfrm>
          <a:prstGeom prst="rect">
            <a:avLst/>
          </a:prstGeom>
          <a:solidFill>
            <a:srgbClr val="FCD5B5"/>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建設会社</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48" name="正方形/長方形 47">
            <a:extLst>
              <a:ext uri="{FF2B5EF4-FFF2-40B4-BE49-F238E27FC236}">
                <a16:creationId xmlns:a16="http://schemas.microsoft.com/office/drawing/2014/main" id="{DCC8342B-8877-09DB-1CB3-508E2FCD2BFA}"/>
              </a:ext>
            </a:extLst>
          </p:cNvPr>
          <p:cNvSpPr/>
          <p:nvPr/>
        </p:nvSpPr>
        <p:spPr>
          <a:xfrm>
            <a:off x="2611892" y="5870037"/>
            <a:ext cx="936000" cy="241980"/>
          </a:xfrm>
          <a:prstGeom prst="rect">
            <a:avLst/>
          </a:prstGeom>
          <a:solidFill>
            <a:srgbClr val="E6B9B8"/>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管理会社</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53" name="正方形/長方形 52">
            <a:extLst>
              <a:ext uri="{FF2B5EF4-FFF2-40B4-BE49-F238E27FC236}">
                <a16:creationId xmlns:a16="http://schemas.microsoft.com/office/drawing/2014/main" id="{CA9F7139-E53F-A3CB-209D-1504B96BCEE5}"/>
              </a:ext>
            </a:extLst>
          </p:cNvPr>
          <p:cNvSpPr/>
          <p:nvPr/>
        </p:nvSpPr>
        <p:spPr>
          <a:xfrm>
            <a:off x="1171670" y="4996105"/>
            <a:ext cx="2412000" cy="333912"/>
          </a:xfrm>
          <a:prstGeom prst="rect">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a:extLst>
              <a:ext uri="{FF2B5EF4-FFF2-40B4-BE49-F238E27FC236}">
                <a16:creationId xmlns:a16="http://schemas.microsoft.com/office/drawing/2014/main" id="{3D030BEB-0532-3B5B-686F-EF1B2ED0CEEE}"/>
              </a:ext>
            </a:extLst>
          </p:cNvPr>
          <p:cNvSpPr/>
          <p:nvPr/>
        </p:nvSpPr>
        <p:spPr>
          <a:xfrm>
            <a:off x="1207892" y="5615204"/>
            <a:ext cx="2340000" cy="252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受託者（</a:t>
            </a:r>
            <a:r>
              <a:rPr kumimoji="1" lang="en-US" altLang="ja-JP" sz="1100" dirty="0">
                <a:solidFill>
                  <a:schemeClr val="tx1"/>
                </a:solidFill>
                <a:latin typeface="メイリオ" panose="020B0604030504040204" pitchFamily="50" charset="-128"/>
                <a:ea typeface="メイリオ" panose="020B0604030504040204" pitchFamily="50" charset="-128"/>
              </a:rPr>
              <a:t>SPC</a:t>
            </a:r>
            <a:r>
              <a:rPr lang="ja-JP" altLang="en-US" sz="1100" dirty="0">
                <a:solidFill>
                  <a:schemeClr val="tx1"/>
                </a:solidFill>
                <a:latin typeface="メイリオ" panose="020B0604030504040204" pitchFamily="50" charset="-128"/>
                <a:ea typeface="メイリオ" panose="020B0604030504040204" pitchFamily="50" charset="-128"/>
              </a:rPr>
              <a:t>）</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54" name="正方形/長方形 53">
            <a:extLst>
              <a:ext uri="{FF2B5EF4-FFF2-40B4-BE49-F238E27FC236}">
                <a16:creationId xmlns:a16="http://schemas.microsoft.com/office/drawing/2014/main" id="{7E16A5E0-01C8-EC56-650A-9ABE6D2D037F}"/>
              </a:ext>
            </a:extLst>
          </p:cNvPr>
          <p:cNvSpPr/>
          <p:nvPr/>
        </p:nvSpPr>
        <p:spPr>
          <a:xfrm>
            <a:off x="1171670" y="5832219"/>
            <a:ext cx="2412000" cy="333912"/>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テキスト ボックス 104">
            <a:extLst>
              <a:ext uri="{FF2B5EF4-FFF2-40B4-BE49-F238E27FC236}">
                <a16:creationId xmlns:a16="http://schemas.microsoft.com/office/drawing/2014/main" id="{0D92888A-FF90-AC54-8816-0338375E3FC7}"/>
              </a:ext>
            </a:extLst>
          </p:cNvPr>
          <p:cNvSpPr txBox="1"/>
          <p:nvPr/>
        </p:nvSpPr>
        <p:spPr>
          <a:xfrm>
            <a:off x="1215516" y="5416894"/>
            <a:ext cx="512961" cy="153888"/>
          </a:xfrm>
          <a:prstGeom prst="rect">
            <a:avLst/>
          </a:prstGeom>
          <a:noFill/>
        </p:spPr>
        <p:txBody>
          <a:bodyPr wrap="none" lIns="0" tIns="0" rIns="0" bIns="0" rtlCol="0">
            <a:spAutoFit/>
          </a:bodyPr>
          <a:lstStyle/>
          <a:p>
            <a:r>
              <a:rPr lang="ja-JP" altLang="en-US" sz="1000" dirty="0">
                <a:solidFill>
                  <a:srgbClr val="C00000"/>
                </a:solidFill>
                <a:latin typeface="メイリオ" panose="020B0604030504040204" pitchFamily="50" charset="-128"/>
                <a:ea typeface="メイリオ" panose="020B0604030504040204" pitchFamily="50" charset="-128"/>
              </a:rPr>
              <a:t>一括</a:t>
            </a:r>
            <a:r>
              <a:rPr kumimoji="1" lang="ja-JP" altLang="en-US" sz="1000" dirty="0">
                <a:solidFill>
                  <a:schemeClr val="tx2"/>
                </a:solidFill>
                <a:latin typeface="メイリオ" panose="020B0604030504040204" pitchFamily="50" charset="-128"/>
                <a:ea typeface="メイリオ" panose="020B0604030504040204" pitchFamily="50" charset="-128"/>
              </a:rPr>
              <a:t>発注</a:t>
            </a:r>
          </a:p>
        </p:txBody>
      </p:sp>
      <p:sp>
        <p:nvSpPr>
          <p:cNvPr id="106" name="矢印: 下 105">
            <a:extLst>
              <a:ext uri="{FF2B5EF4-FFF2-40B4-BE49-F238E27FC236}">
                <a16:creationId xmlns:a16="http://schemas.microsoft.com/office/drawing/2014/main" id="{947F420B-1063-0946-2079-4204ABC1F11E}"/>
              </a:ext>
            </a:extLst>
          </p:cNvPr>
          <p:cNvSpPr/>
          <p:nvPr/>
        </p:nvSpPr>
        <p:spPr>
          <a:xfrm>
            <a:off x="1764264" y="5351234"/>
            <a:ext cx="218813" cy="252000"/>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0" name="直線矢印コネクタ 139">
            <a:extLst>
              <a:ext uri="{FF2B5EF4-FFF2-40B4-BE49-F238E27FC236}">
                <a16:creationId xmlns:a16="http://schemas.microsoft.com/office/drawing/2014/main" id="{8D9CB2F2-2C60-E911-EF90-D1413B81A053}"/>
              </a:ext>
            </a:extLst>
          </p:cNvPr>
          <p:cNvCxnSpPr>
            <a:cxnSpLocks/>
          </p:cNvCxnSpPr>
          <p:nvPr/>
        </p:nvCxnSpPr>
        <p:spPr>
          <a:xfrm flipV="1">
            <a:off x="2465572" y="5335440"/>
            <a:ext cx="0" cy="270694"/>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1" name="テキスト ボックス 140">
            <a:extLst>
              <a:ext uri="{FF2B5EF4-FFF2-40B4-BE49-F238E27FC236}">
                <a16:creationId xmlns:a16="http://schemas.microsoft.com/office/drawing/2014/main" id="{3257C8D8-DF3D-9C8B-E7C9-721C7671D7B5}"/>
              </a:ext>
            </a:extLst>
          </p:cNvPr>
          <p:cNvSpPr txBox="1"/>
          <p:nvPr/>
        </p:nvSpPr>
        <p:spPr>
          <a:xfrm>
            <a:off x="2516098" y="5416894"/>
            <a:ext cx="769441" cy="153888"/>
          </a:xfrm>
          <a:prstGeom prst="rect">
            <a:avLst/>
          </a:prstGeom>
          <a:noFill/>
        </p:spPr>
        <p:txBody>
          <a:bodyPr wrap="none" lIns="0" tIns="0" rIns="0" bIns="0" rtlCol="0">
            <a:spAutoFit/>
          </a:bodyPr>
          <a:lstStyle/>
          <a:p>
            <a:r>
              <a:rPr kumimoji="1" lang="ja-JP" altLang="en-US" sz="1000" dirty="0">
                <a:latin typeface="メイリオ" panose="020B0604030504040204" pitchFamily="50" charset="-128"/>
                <a:ea typeface="メイリオ" panose="020B0604030504040204" pitchFamily="50" charset="-128"/>
              </a:rPr>
              <a:t>サービス提供</a:t>
            </a:r>
          </a:p>
        </p:txBody>
      </p:sp>
      <p:sp>
        <p:nvSpPr>
          <p:cNvPr id="166" name="正方形/長方形 165">
            <a:extLst>
              <a:ext uri="{FF2B5EF4-FFF2-40B4-BE49-F238E27FC236}">
                <a16:creationId xmlns:a16="http://schemas.microsoft.com/office/drawing/2014/main" id="{6094DBBE-8140-AD05-B61B-D462CB801370}"/>
              </a:ext>
            </a:extLst>
          </p:cNvPr>
          <p:cNvSpPr/>
          <p:nvPr/>
        </p:nvSpPr>
        <p:spPr>
          <a:xfrm>
            <a:off x="1207892" y="6208980"/>
            <a:ext cx="2340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市場関係者</a:t>
            </a:r>
          </a:p>
        </p:txBody>
      </p:sp>
      <p:sp>
        <p:nvSpPr>
          <p:cNvPr id="103" name="正方形/長方形 102">
            <a:extLst>
              <a:ext uri="{FF2B5EF4-FFF2-40B4-BE49-F238E27FC236}">
                <a16:creationId xmlns:a16="http://schemas.microsoft.com/office/drawing/2014/main" id="{72E3D867-2394-A861-6075-6A352E29AB75}"/>
              </a:ext>
            </a:extLst>
          </p:cNvPr>
          <p:cNvSpPr/>
          <p:nvPr/>
        </p:nvSpPr>
        <p:spPr>
          <a:xfrm>
            <a:off x="1207892" y="3144382"/>
            <a:ext cx="2340000" cy="252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大阪府（発注者）</a:t>
            </a:r>
          </a:p>
        </p:txBody>
      </p:sp>
      <p:cxnSp>
        <p:nvCxnSpPr>
          <p:cNvPr id="109" name="直線矢印コネクタ 108">
            <a:extLst>
              <a:ext uri="{FF2B5EF4-FFF2-40B4-BE49-F238E27FC236}">
                <a16:creationId xmlns:a16="http://schemas.microsoft.com/office/drawing/2014/main" id="{896DB109-F8E7-72CD-E0EE-CE4668AD2FA5}"/>
              </a:ext>
            </a:extLst>
          </p:cNvPr>
          <p:cNvCxnSpPr>
            <a:cxnSpLocks/>
          </p:cNvCxnSpPr>
          <p:nvPr/>
        </p:nvCxnSpPr>
        <p:spPr>
          <a:xfrm flipV="1">
            <a:off x="2285093" y="3720670"/>
            <a:ext cx="3714" cy="309658"/>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3" name="テキスト ボックス 112">
            <a:extLst>
              <a:ext uri="{FF2B5EF4-FFF2-40B4-BE49-F238E27FC236}">
                <a16:creationId xmlns:a16="http://schemas.microsoft.com/office/drawing/2014/main" id="{5449DA0B-4A62-B63A-416F-CA8CD7D34067}"/>
              </a:ext>
            </a:extLst>
          </p:cNvPr>
          <p:cNvSpPr txBox="1"/>
          <p:nvPr/>
        </p:nvSpPr>
        <p:spPr>
          <a:xfrm>
            <a:off x="1215516" y="3796323"/>
            <a:ext cx="512961" cy="153888"/>
          </a:xfrm>
          <a:prstGeom prst="rect">
            <a:avLst/>
          </a:prstGeom>
          <a:noFill/>
        </p:spPr>
        <p:txBody>
          <a:bodyPr wrap="none" lIns="0" tIns="0" rIns="0" bIns="0" rtlCol="0">
            <a:spAutoFit/>
          </a:bodyPr>
          <a:lstStyle/>
          <a:p>
            <a:r>
              <a:rPr lang="ja-JP" altLang="en-US" sz="1000" dirty="0">
                <a:solidFill>
                  <a:srgbClr val="C00000"/>
                </a:solidFill>
                <a:latin typeface="メイリオ" panose="020B0604030504040204" pitchFamily="50" charset="-128"/>
                <a:ea typeface="メイリオ" panose="020B0604030504040204" pitchFamily="50" charset="-128"/>
              </a:rPr>
              <a:t>一括</a:t>
            </a:r>
            <a:r>
              <a:rPr kumimoji="1" lang="ja-JP" altLang="en-US" sz="1000" dirty="0">
                <a:solidFill>
                  <a:schemeClr val="tx2"/>
                </a:solidFill>
                <a:latin typeface="メイリオ" panose="020B0604030504040204" pitchFamily="50" charset="-128"/>
                <a:ea typeface="メイリオ" panose="020B0604030504040204" pitchFamily="50" charset="-128"/>
              </a:rPr>
              <a:t>発注</a:t>
            </a:r>
          </a:p>
        </p:txBody>
      </p:sp>
      <p:sp>
        <p:nvSpPr>
          <p:cNvPr id="114" name="テキスト ボックス 113">
            <a:extLst>
              <a:ext uri="{FF2B5EF4-FFF2-40B4-BE49-F238E27FC236}">
                <a16:creationId xmlns:a16="http://schemas.microsoft.com/office/drawing/2014/main" id="{2AE7DEF8-849C-67D2-7998-1ADA9C38056E}"/>
              </a:ext>
            </a:extLst>
          </p:cNvPr>
          <p:cNvSpPr txBox="1"/>
          <p:nvPr/>
        </p:nvSpPr>
        <p:spPr>
          <a:xfrm>
            <a:off x="2333824" y="3796323"/>
            <a:ext cx="256480" cy="153888"/>
          </a:xfrm>
          <a:prstGeom prst="rect">
            <a:avLst/>
          </a:prstGeom>
          <a:noFill/>
        </p:spPr>
        <p:txBody>
          <a:bodyPr wrap="none" lIns="0" tIns="0" rIns="0" bIns="0" rtlCol="0">
            <a:spAutoFit/>
          </a:bodyPr>
          <a:lstStyle/>
          <a:p>
            <a:r>
              <a:rPr kumimoji="1" lang="ja-JP" altLang="en-US" sz="1000" dirty="0">
                <a:latin typeface="メイリオ" panose="020B0604030504040204" pitchFamily="50" charset="-128"/>
                <a:ea typeface="メイリオ" panose="020B0604030504040204" pitchFamily="50" charset="-128"/>
              </a:rPr>
              <a:t>請負</a:t>
            </a:r>
          </a:p>
        </p:txBody>
      </p:sp>
      <p:sp>
        <p:nvSpPr>
          <p:cNvPr id="115" name="正方形/長方形 114">
            <a:extLst>
              <a:ext uri="{FF2B5EF4-FFF2-40B4-BE49-F238E27FC236}">
                <a16:creationId xmlns:a16="http://schemas.microsoft.com/office/drawing/2014/main" id="{D32799C6-1CB7-9CF0-8B19-F64DF0332EE9}"/>
              </a:ext>
            </a:extLst>
          </p:cNvPr>
          <p:cNvSpPr/>
          <p:nvPr/>
        </p:nvSpPr>
        <p:spPr>
          <a:xfrm>
            <a:off x="1207892" y="3397346"/>
            <a:ext cx="600609" cy="241980"/>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設計</a:t>
            </a:r>
            <a:r>
              <a:rPr lang="ja-JP" altLang="en-US" sz="1100" dirty="0">
                <a:solidFill>
                  <a:schemeClr val="tx1"/>
                </a:solidFill>
                <a:latin typeface="メイリオ" panose="020B0604030504040204" pitchFamily="50" charset="-128"/>
                <a:ea typeface="メイリオ" panose="020B0604030504040204" pitchFamily="50" charset="-128"/>
              </a:rPr>
              <a:t>業務</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116" name="正方形/長方形 115">
            <a:extLst>
              <a:ext uri="{FF2B5EF4-FFF2-40B4-BE49-F238E27FC236}">
                <a16:creationId xmlns:a16="http://schemas.microsoft.com/office/drawing/2014/main" id="{1E76E579-64FA-D5DE-7B83-5C0B3CDD627D}"/>
              </a:ext>
            </a:extLst>
          </p:cNvPr>
          <p:cNvSpPr/>
          <p:nvPr/>
        </p:nvSpPr>
        <p:spPr>
          <a:xfrm>
            <a:off x="1909892" y="3397346"/>
            <a:ext cx="600609" cy="241980"/>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建設業務</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117" name="正方形/長方形 116">
            <a:extLst>
              <a:ext uri="{FF2B5EF4-FFF2-40B4-BE49-F238E27FC236}">
                <a16:creationId xmlns:a16="http://schemas.microsoft.com/office/drawing/2014/main" id="{072DA00D-B167-6FF5-56D5-4685DDE53989}"/>
              </a:ext>
            </a:extLst>
          </p:cNvPr>
          <p:cNvSpPr/>
          <p:nvPr/>
        </p:nvSpPr>
        <p:spPr>
          <a:xfrm>
            <a:off x="2611892" y="3397346"/>
            <a:ext cx="936000" cy="241980"/>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管理業務</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118" name="正方形/長方形 117">
            <a:extLst>
              <a:ext uri="{FF2B5EF4-FFF2-40B4-BE49-F238E27FC236}">
                <a16:creationId xmlns:a16="http://schemas.microsoft.com/office/drawing/2014/main" id="{77A6D593-83A4-48A0-2546-4A1FC20B1A9C}"/>
              </a:ext>
            </a:extLst>
          </p:cNvPr>
          <p:cNvSpPr/>
          <p:nvPr/>
        </p:nvSpPr>
        <p:spPr>
          <a:xfrm>
            <a:off x="1207892" y="4101137"/>
            <a:ext cx="600609" cy="241980"/>
          </a:xfrm>
          <a:prstGeom prst="rect">
            <a:avLst/>
          </a:prstGeom>
          <a:solidFill>
            <a:srgbClr val="D7E4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設計会社</a:t>
            </a:r>
          </a:p>
        </p:txBody>
      </p:sp>
      <p:sp>
        <p:nvSpPr>
          <p:cNvPr id="119" name="正方形/長方形 118">
            <a:extLst>
              <a:ext uri="{FF2B5EF4-FFF2-40B4-BE49-F238E27FC236}">
                <a16:creationId xmlns:a16="http://schemas.microsoft.com/office/drawing/2014/main" id="{2ACED69D-9EBF-6354-5DD7-C4727655B682}"/>
              </a:ext>
            </a:extLst>
          </p:cNvPr>
          <p:cNvSpPr/>
          <p:nvPr/>
        </p:nvSpPr>
        <p:spPr>
          <a:xfrm>
            <a:off x="1909892" y="4101137"/>
            <a:ext cx="600609" cy="241980"/>
          </a:xfrm>
          <a:prstGeom prst="rect">
            <a:avLst/>
          </a:prstGeom>
          <a:solidFill>
            <a:srgbClr val="FCD5B5"/>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建設会社</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120" name="正方形/長方形 119">
            <a:extLst>
              <a:ext uri="{FF2B5EF4-FFF2-40B4-BE49-F238E27FC236}">
                <a16:creationId xmlns:a16="http://schemas.microsoft.com/office/drawing/2014/main" id="{C212FE6D-E5D4-2837-6210-5AA17978ACD5}"/>
              </a:ext>
            </a:extLst>
          </p:cNvPr>
          <p:cNvSpPr/>
          <p:nvPr/>
        </p:nvSpPr>
        <p:spPr>
          <a:xfrm>
            <a:off x="2611892" y="3974190"/>
            <a:ext cx="936000" cy="411257"/>
          </a:xfrm>
          <a:prstGeom prst="rect">
            <a:avLst/>
          </a:prstGeom>
          <a:solidFill>
            <a:srgbClr val="E6B9B8"/>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36000" rIns="0" bIns="36000" rtlCol="0" anchor="ctr">
            <a:spAutoFit/>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管理会社</a:t>
            </a:r>
            <a:endParaRPr lang="en-US" altLang="ja-JP" sz="1100" dirty="0">
              <a:solidFill>
                <a:schemeClr val="tx1"/>
              </a:solidFill>
              <a:latin typeface="メイリオ" panose="020B0604030504040204" pitchFamily="50" charset="-128"/>
              <a:ea typeface="メイリオ" panose="020B0604030504040204" pitchFamily="50" charset="-128"/>
            </a:endParaRPr>
          </a:p>
          <a:p>
            <a:pPr algn="ctr"/>
            <a:r>
              <a:rPr kumimoji="1" lang="en-US" altLang="ja-JP" sz="1100" dirty="0">
                <a:solidFill>
                  <a:schemeClr val="tx1"/>
                </a:solidFill>
                <a:latin typeface="メイリオ" panose="020B0604030504040204" pitchFamily="50" charset="-128"/>
                <a:ea typeface="メイリオ" panose="020B0604030504040204" pitchFamily="50" charset="-128"/>
              </a:rPr>
              <a:t>(</a:t>
            </a:r>
            <a:r>
              <a:rPr kumimoji="1" lang="ja-JP" altLang="en-US" sz="1100" dirty="0">
                <a:solidFill>
                  <a:schemeClr val="tx1"/>
                </a:solidFill>
                <a:latin typeface="メイリオ" panose="020B0604030504040204" pitchFamily="50" charset="-128"/>
                <a:ea typeface="メイリオ" panose="020B0604030504040204" pitchFamily="50" charset="-128"/>
              </a:rPr>
              <a:t>指定管理者</a:t>
            </a:r>
            <a:r>
              <a:rPr kumimoji="1" lang="en-US" altLang="ja-JP" sz="1100" dirty="0">
                <a:solidFill>
                  <a:schemeClr val="tx1"/>
                </a:solidFill>
                <a:latin typeface="メイリオ" panose="020B0604030504040204" pitchFamily="50" charset="-128"/>
                <a:ea typeface="メイリオ" panose="020B0604030504040204" pitchFamily="50" charset="-128"/>
              </a:rPr>
              <a:t>)</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121" name="正方形/長方形 120">
            <a:extLst>
              <a:ext uri="{FF2B5EF4-FFF2-40B4-BE49-F238E27FC236}">
                <a16:creationId xmlns:a16="http://schemas.microsoft.com/office/drawing/2014/main" id="{D60BCF96-9F01-5C58-0E0D-E751C50BDF69}"/>
              </a:ext>
            </a:extLst>
          </p:cNvPr>
          <p:cNvSpPr/>
          <p:nvPr/>
        </p:nvSpPr>
        <p:spPr>
          <a:xfrm>
            <a:off x="1171670" y="3356853"/>
            <a:ext cx="1404000" cy="333912"/>
          </a:xfrm>
          <a:prstGeom prst="rect">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正方形/長方形 121">
            <a:extLst>
              <a:ext uri="{FF2B5EF4-FFF2-40B4-BE49-F238E27FC236}">
                <a16:creationId xmlns:a16="http://schemas.microsoft.com/office/drawing/2014/main" id="{9EA90F6D-741C-B7C1-E499-03F6C0C66915}"/>
              </a:ext>
            </a:extLst>
          </p:cNvPr>
          <p:cNvSpPr/>
          <p:nvPr/>
        </p:nvSpPr>
        <p:spPr>
          <a:xfrm>
            <a:off x="1171670" y="4055768"/>
            <a:ext cx="1404000" cy="333912"/>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矢印: 下 103">
            <a:extLst>
              <a:ext uri="{FF2B5EF4-FFF2-40B4-BE49-F238E27FC236}">
                <a16:creationId xmlns:a16="http://schemas.microsoft.com/office/drawing/2014/main" id="{963F2FC9-3F10-C021-D6C3-376463605591}"/>
              </a:ext>
            </a:extLst>
          </p:cNvPr>
          <p:cNvSpPr/>
          <p:nvPr/>
        </p:nvSpPr>
        <p:spPr>
          <a:xfrm>
            <a:off x="1764264" y="3734437"/>
            <a:ext cx="218813" cy="285208"/>
          </a:xfrm>
          <a:prstGeom prst="downArrow">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正方形/長方形 167">
            <a:extLst>
              <a:ext uri="{FF2B5EF4-FFF2-40B4-BE49-F238E27FC236}">
                <a16:creationId xmlns:a16="http://schemas.microsoft.com/office/drawing/2014/main" id="{7F9C03F2-F201-CA6D-34F9-50389CCEABDE}"/>
              </a:ext>
            </a:extLst>
          </p:cNvPr>
          <p:cNvSpPr/>
          <p:nvPr/>
        </p:nvSpPr>
        <p:spPr>
          <a:xfrm>
            <a:off x="1207892" y="4446876"/>
            <a:ext cx="2340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市場関係者</a:t>
            </a:r>
          </a:p>
        </p:txBody>
      </p:sp>
      <p:sp>
        <p:nvSpPr>
          <p:cNvPr id="8" name="正方形/長方形 7">
            <a:extLst>
              <a:ext uri="{FF2B5EF4-FFF2-40B4-BE49-F238E27FC236}">
                <a16:creationId xmlns:a16="http://schemas.microsoft.com/office/drawing/2014/main" id="{33376623-0FCC-E48B-E590-DCB5499C3B10}"/>
              </a:ext>
            </a:extLst>
          </p:cNvPr>
          <p:cNvSpPr/>
          <p:nvPr/>
        </p:nvSpPr>
        <p:spPr>
          <a:xfrm>
            <a:off x="1207892" y="1498781"/>
            <a:ext cx="2340000" cy="252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大阪府（発注者）</a:t>
            </a:r>
          </a:p>
        </p:txBody>
      </p:sp>
      <p:grpSp>
        <p:nvGrpSpPr>
          <p:cNvPr id="28" name="グループ化 27">
            <a:extLst>
              <a:ext uri="{FF2B5EF4-FFF2-40B4-BE49-F238E27FC236}">
                <a16:creationId xmlns:a16="http://schemas.microsoft.com/office/drawing/2014/main" id="{B10D6B44-A508-D4B6-E6FC-8B14FBB95320}"/>
              </a:ext>
            </a:extLst>
          </p:cNvPr>
          <p:cNvGrpSpPr/>
          <p:nvPr/>
        </p:nvGrpSpPr>
        <p:grpSpPr>
          <a:xfrm>
            <a:off x="1460929" y="2022897"/>
            <a:ext cx="108701" cy="432000"/>
            <a:chOff x="1628800" y="2586691"/>
            <a:chExt cx="108701" cy="206069"/>
          </a:xfrm>
        </p:grpSpPr>
        <p:cxnSp>
          <p:nvCxnSpPr>
            <p:cNvPr id="18" name="直線矢印コネクタ 17">
              <a:extLst>
                <a:ext uri="{FF2B5EF4-FFF2-40B4-BE49-F238E27FC236}">
                  <a16:creationId xmlns:a16="http://schemas.microsoft.com/office/drawing/2014/main" id="{EFA9C305-8454-6C28-0F84-AAB3274137D2}"/>
                </a:ext>
              </a:extLst>
            </p:cNvPr>
            <p:cNvCxnSpPr/>
            <p:nvPr/>
          </p:nvCxnSpPr>
          <p:spPr>
            <a:xfrm>
              <a:off x="1628800" y="2587852"/>
              <a:ext cx="0" cy="204908"/>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B753CC91-8CF8-496B-EC3F-B2AA03229EDC}"/>
                </a:ext>
              </a:extLst>
            </p:cNvPr>
            <p:cNvCxnSpPr>
              <a:cxnSpLocks/>
            </p:cNvCxnSpPr>
            <p:nvPr/>
          </p:nvCxnSpPr>
          <p:spPr>
            <a:xfrm flipH="1" flipV="1">
              <a:off x="1735818" y="2586691"/>
              <a:ext cx="1683" cy="206069"/>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9" name="グループ化 28">
            <a:extLst>
              <a:ext uri="{FF2B5EF4-FFF2-40B4-BE49-F238E27FC236}">
                <a16:creationId xmlns:a16="http://schemas.microsoft.com/office/drawing/2014/main" id="{63E63C67-A2B8-5803-DDAB-2C9C48962417}"/>
              </a:ext>
            </a:extLst>
          </p:cNvPr>
          <p:cNvGrpSpPr/>
          <p:nvPr/>
        </p:nvGrpSpPr>
        <p:grpSpPr>
          <a:xfrm>
            <a:off x="2167361" y="2022897"/>
            <a:ext cx="108701" cy="432000"/>
            <a:chOff x="2313870" y="2586691"/>
            <a:chExt cx="108701" cy="206069"/>
          </a:xfrm>
        </p:grpSpPr>
        <p:cxnSp>
          <p:nvCxnSpPr>
            <p:cNvPr id="22" name="直線矢印コネクタ 21">
              <a:extLst>
                <a:ext uri="{FF2B5EF4-FFF2-40B4-BE49-F238E27FC236}">
                  <a16:creationId xmlns:a16="http://schemas.microsoft.com/office/drawing/2014/main" id="{D65E5394-6D25-6949-12DD-2DAE456DAC50}"/>
                </a:ext>
              </a:extLst>
            </p:cNvPr>
            <p:cNvCxnSpPr/>
            <p:nvPr/>
          </p:nvCxnSpPr>
          <p:spPr>
            <a:xfrm>
              <a:off x="2313870" y="2587852"/>
              <a:ext cx="0" cy="204908"/>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349AD332-5D8F-2BD7-0DD3-3E71B1316FCA}"/>
                </a:ext>
              </a:extLst>
            </p:cNvPr>
            <p:cNvCxnSpPr>
              <a:cxnSpLocks/>
            </p:cNvCxnSpPr>
            <p:nvPr/>
          </p:nvCxnSpPr>
          <p:spPr>
            <a:xfrm flipH="1" flipV="1">
              <a:off x="2420888" y="2586691"/>
              <a:ext cx="1683" cy="206069"/>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0" name="グループ化 29">
            <a:extLst>
              <a:ext uri="{FF2B5EF4-FFF2-40B4-BE49-F238E27FC236}">
                <a16:creationId xmlns:a16="http://schemas.microsoft.com/office/drawing/2014/main" id="{34E18A37-9A4D-5392-7989-A9F890C874E8}"/>
              </a:ext>
            </a:extLst>
          </p:cNvPr>
          <p:cNvGrpSpPr/>
          <p:nvPr/>
        </p:nvGrpSpPr>
        <p:grpSpPr>
          <a:xfrm>
            <a:off x="3025542" y="2016547"/>
            <a:ext cx="108701" cy="252000"/>
            <a:chOff x="3033950" y="2586691"/>
            <a:chExt cx="108701" cy="206069"/>
          </a:xfrm>
        </p:grpSpPr>
        <p:cxnSp>
          <p:nvCxnSpPr>
            <p:cNvPr id="24" name="直線矢印コネクタ 23">
              <a:extLst>
                <a:ext uri="{FF2B5EF4-FFF2-40B4-BE49-F238E27FC236}">
                  <a16:creationId xmlns:a16="http://schemas.microsoft.com/office/drawing/2014/main" id="{FEB3A345-5F9D-1C2B-E1F6-CD6056937734}"/>
                </a:ext>
              </a:extLst>
            </p:cNvPr>
            <p:cNvCxnSpPr/>
            <p:nvPr/>
          </p:nvCxnSpPr>
          <p:spPr>
            <a:xfrm>
              <a:off x="3033950" y="2587852"/>
              <a:ext cx="0" cy="204908"/>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2DD90CE3-4602-A858-F835-5505B9D38FBC}"/>
                </a:ext>
              </a:extLst>
            </p:cNvPr>
            <p:cNvCxnSpPr>
              <a:cxnSpLocks/>
            </p:cNvCxnSpPr>
            <p:nvPr/>
          </p:nvCxnSpPr>
          <p:spPr>
            <a:xfrm flipH="1" flipV="1">
              <a:off x="3140968" y="2586691"/>
              <a:ext cx="1683" cy="206069"/>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7" name="テキスト ボックス 26">
            <a:extLst>
              <a:ext uri="{FF2B5EF4-FFF2-40B4-BE49-F238E27FC236}">
                <a16:creationId xmlns:a16="http://schemas.microsoft.com/office/drawing/2014/main" id="{B88E9C03-0B18-2EB9-CBDB-B4DD37626829}"/>
              </a:ext>
            </a:extLst>
          </p:cNvPr>
          <p:cNvSpPr txBox="1"/>
          <p:nvPr/>
        </p:nvSpPr>
        <p:spPr>
          <a:xfrm>
            <a:off x="1809044" y="2161953"/>
            <a:ext cx="256480" cy="153888"/>
          </a:xfrm>
          <a:prstGeom prst="rect">
            <a:avLst/>
          </a:prstGeom>
          <a:noFill/>
        </p:spPr>
        <p:txBody>
          <a:bodyPr wrap="none" lIns="0" tIns="0" rIns="0" bIns="0" rtlCol="0">
            <a:spAutoFit/>
          </a:bodyPr>
          <a:lstStyle/>
          <a:p>
            <a:r>
              <a:rPr kumimoji="1" lang="ja-JP" altLang="en-US" sz="1000" dirty="0">
                <a:solidFill>
                  <a:schemeClr val="tx2"/>
                </a:solidFill>
                <a:latin typeface="メイリオ" panose="020B0604030504040204" pitchFamily="50" charset="-128"/>
                <a:ea typeface="メイリオ" panose="020B0604030504040204" pitchFamily="50" charset="-128"/>
              </a:rPr>
              <a:t>発注</a:t>
            </a:r>
          </a:p>
        </p:txBody>
      </p:sp>
      <p:sp>
        <p:nvSpPr>
          <p:cNvPr id="31" name="テキスト ボックス 30">
            <a:extLst>
              <a:ext uri="{FF2B5EF4-FFF2-40B4-BE49-F238E27FC236}">
                <a16:creationId xmlns:a16="http://schemas.microsoft.com/office/drawing/2014/main" id="{33A8D317-35FC-AECB-D303-1D3FDF540609}"/>
              </a:ext>
            </a:extLst>
          </p:cNvPr>
          <p:cNvSpPr txBox="1"/>
          <p:nvPr/>
        </p:nvSpPr>
        <p:spPr>
          <a:xfrm>
            <a:off x="2330302" y="2161953"/>
            <a:ext cx="256480" cy="153888"/>
          </a:xfrm>
          <a:prstGeom prst="rect">
            <a:avLst/>
          </a:prstGeom>
          <a:noFill/>
        </p:spPr>
        <p:txBody>
          <a:bodyPr wrap="none" lIns="0" tIns="0" rIns="0" bIns="0" rtlCol="0">
            <a:spAutoFit/>
          </a:bodyPr>
          <a:lstStyle/>
          <a:p>
            <a:r>
              <a:rPr kumimoji="1" lang="ja-JP" altLang="en-US" sz="1000" dirty="0">
                <a:latin typeface="メイリオ" panose="020B0604030504040204" pitchFamily="50" charset="-128"/>
                <a:ea typeface="メイリオ" panose="020B0604030504040204" pitchFamily="50" charset="-128"/>
              </a:rPr>
              <a:t>請負</a:t>
            </a:r>
          </a:p>
        </p:txBody>
      </p:sp>
      <p:sp>
        <p:nvSpPr>
          <p:cNvPr id="87" name="正方形/長方形 86">
            <a:extLst>
              <a:ext uri="{FF2B5EF4-FFF2-40B4-BE49-F238E27FC236}">
                <a16:creationId xmlns:a16="http://schemas.microsoft.com/office/drawing/2014/main" id="{FBF0463B-4767-5050-BB28-05055F31A63C}"/>
              </a:ext>
            </a:extLst>
          </p:cNvPr>
          <p:cNvSpPr/>
          <p:nvPr/>
        </p:nvSpPr>
        <p:spPr>
          <a:xfrm>
            <a:off x="1207892" y="1749723"/>
            <a:ext cx="600609" cy="241980"/>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設計</a:t>
            </a:r>
            <a:r>
              <a:rPr lang="ja-JP" altLang="en-US" sz="1100" dirty="0">
                <a:solidFill>
                  <a:schemeClr val="tx1"/>
                </a:solidFill>
                <a:latin typeface="メイリオ" panose="020B0604030504040204" pitchFamily="50" charset="-128"/>
                <a:ea typeface="メイリオ" panose="020B0604030504040204" pitchFamily="50" charset="-128"/>
              </a:rPr>
              <a:t>業務</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59" name="正方形/長方形 58">
            <a:extLst>
              <a:ext uri="{FF2B5EF4-FFF2-40B4-BE49-F238E27FC236}">
                <a16:creationId xmlns:a16="http://schemas.microsoft.com/office/drawing/2014/main" id="{F521244A-F89F-B8B9-F416-43E9D856C16C}"/>
              </a:ext>
            </a:extLst>
          </p:cNvPr>
          <p:cNvSpPr/>
          <p:nvPr/>
        </p:nvSpPr>
        <p:spPr>
          <a:xfrm>
            <a:off x="1909892" y="1749723"/>
            <a:ext cx="600609" cy="241980"/>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建設業務</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60" name="正方形/長方形 59">
            <a:extLst>
              <a:ext uri="{FF2B5EF4-FFF2-40B4-BE49-F238E27FC236}">
                <a16:creationId xmlns:a16="http://schemas.microsoft.com/office/drawing/2014/main" id="{31AA36D1-11CD-4223-5C49-A9D7B054921E}"/>
              </a:ext>
            </a:extLst>
          </p:cNvPr>
          <p:cNvSpPr/>
          <p:nvPr/>
        </p:nvSpPr>
        <p:spPr>
          <a:xfrm>
            <a:off x="2611892" y="1749723"/>
            <a:ext cx="936000" cy="241980"/>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8000" tIns="36000" rIns="18000" bIns="36000" rtlCol="0" anchor="ctr">
            <a:spAutoFit/>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管理業務</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61" name="正方形/長方形 60">
            <a:extLst>
              <a:ext uri="{FF2B5EF4-FFF2-40B4-BE49-F238E27FC236}">
                <a16:creationId xmlns:a16="http://schemas.microsoft.com/office/drawing/2014/main" id="{58F11194-1730-E78C-330D-80227C826B60}"/>
              </a:ext>
            </a:extLst>
          </p:cNvPr>
          <p:cNvSpPr/>
          <p:nvPr/>
        </p:nvSpPr>
        <p:spPr>
          <a:xfrm>
            <a:off x="1207892" y="2473956"/>
            <a:ext cx="600609" cy="241980"/>
          </a:xfrm>
          <a:prstGeom prst="rect">
            <a:avLst/>
          </a:prstGeom>
          <a:solidFill>
            <a:srgbClr val="D7E4BD"/>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設計会社</a:t>
            </a:r>
          </a:p>
        </p:txBody>
      </p:sp>
      <p:sp>
        <p:nvSpPr>
          <p:cNvPr id="63" name="正方形/長方形 62">
            <a:extLst>
              <a:ext uri="{FF2B5EF4-FFF2-40B4-BE49-F238E27FC236}">
                <a16:creationId xmlns:a16="http://schemas.microsoft.com/office/drawing/2014/main" id="{8A24EB08-CFB6-AF71-A22E-36A43D24FAD3}"/>
              </a:ext>
            </a:extLst>
          </p:cNvPr>
          <p:cNvSpPr/>
          <p:nvPr/>
        </p:nvSpPr>
        <p:spPr>
          <a:xfrm>
            <a:off x="1909892" y="2473956"/>
            <a:ext cx="600609" cy="241980"/>
          </a:xfrm>
          <a:prstGeom prst="rect">
            <a:avLst/>
          </a:prstGeom>
          <a:solidFill>
            <a:srgbClr val="FCD5B5"/>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18000" tIns="36000" rIns="18000" bIns="36000" rtlCol="0" anchor="ctr">
            <a:spAutoFit/>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建設会社</a:t>
            </a:r>
            <a:endParaRPr kumimoji="1"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64" name="正方形/長方形 63">
            <a:extLst>
              <a:ext uri="{FF2B5EF4-FFF2-40B4-BE49-F238E27FC236}">
                <a16:creationId xmlns:a16="http://schemas.microsoft.com/office/drawing/2014/main" id="{EEFF15C2-EA81-1B16-830E-54FD53B82247}"/>
              </a:ext>
            </a:extLst>
          </p:cNvPr>
          <p:cNvSpPr/>
          <p:nvPr/>
        </p:nvSpPr>
        <p:spPr>
          <a:xfrm>
            <a:off x="2611892" y="2294307"/>
            <a:ext cx="936000" cy="411257"/>
          </a:xfrm>
          <a:prstGeom prst="rect">
            <a:avLst/>
          </a:prstGeom>
          <a:solidFill>
            <a:srgbClr val="E6B9B8"/>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36000" rIns="0" bIns="36000" rtlCol="0" anchor="ctr">
            <a:spAutoFit/>
          </a:bodyPr>
          <a:lstStyle/>
          <a:p>
            <a:pPr algn="ctr"/>
            <a:r>
              <a:rPr lang="ja-JP" altLang="en-US" sz="1100" dirty="0">
                <a:solidFill>
                  <a:schemeClr val="tx1"/>
                </a:solidFill>
                <a:latin typeface="メイリオ" panose="020B0604030504040204" pitchFamily="50" charset="-128"/>
                <a:ea typeface="メイリオ" panose="020B0604030504040204" pitchFamily="50" charset="-128"/>
              </a:rPr>
              <a:t>管理会社</a:t>
            </a:r>
            <a:endParaRPr lang="en-US" altLang="ja-JP" sz="1100" dirty="0">
              <a:solidFill>
                <a:schemeClr val="tx1"/>
              </a:solidFill>
              <a:latin typeface="メイリオ" panose="020B0604030504040204" pitchFamily="50" charset="-128"/>
              <a:ea typeface="メイリオ" panose="020B0604030504040204" pitchFamily="50" charset="-128"/>
            </a:endParaRPr>
          </a:p>
          <a:p>
            <a:pPr algn="ctr"/>
            <a:r>
              <a:rPr lang="en-US" altLang="ja-JP" sz="1100" dirty="0">
                <a:solidFill>
                  <a:schemeClr val="tx1"/>
                </a:solidFill>
                <a:latin typeface="メイリオ" panose="020B0604030504040204" pitchFamily="50" charset="-128"/>
                <a:ea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rPr>
              <a:t>指定管理者</a:t>
            </a:r>
            <a:r>
              <a:rPr lang="en-US" altLang="ja-JP" sz="1100" dirty="0">
                <a:solidFill>
                  <a:schemeClr val="tx1"/>
                </a:solidFill>
                <a:latin typeface="メイリオ" panose="020B0604030504040204" pitchFamily="50" charset="-128"/>
                <a:ea typeface="メイリオ" panose="020B0604030504040204" pitchFamily="50" charset="-128"/>
              </a:rPr>
              <a:t>)</a:t>
            </a:r>
            <a:endParaRPr lang="ja-JP" altLang="en-US" sz="1100" dirty="0">
              <a:solidFill>
                <a:schemeClr val="tx1"/>
              </a:solidFill>
              <a:latin typeface="メイリオ" panose="020B0604030504040204" pitchFamily="50" charset="-128"/>
              <a:ea typeface="メイリオ" panose="020B0604030504040204" pitchFamily="50" charset="-128"/>
            </a:endParaRPr>
          </a:p>
        </p:txBody>
      </p:sp>
      <p:sp>
        <p:nvSpPr>
          <p:cNvPr id="170" name="正方形/長方形 169">
            <a:extLst>
              <a:ext uri="{FF2B5EF4-FFF2-40B4-BE49-F238E27FC236}">
                <a16:creationId xmlns:a16="http://schemas.microsoft.com/office/drawing/2014/main" id="{F212B67F-A21E-89D5-E271-E90C12772405}"/>
              </a:ext>
            </a:extLst>
          </p:cNvPr>
          <p:cNvSpPr/>
          <p:nvPr/>
        </p:nvSpPr>
        <p:spPr>
          <a:xfrm>
            <a:off x="1207892" y="2762027"/>
            <a:ext cx="2340000" cy="25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市場関係者</a:t>
            </a:r>
          </a:p>
        </p:txBody>
      </p:sp>
      <p:cxnSp>
        <p:nvCxnSpPr>
          <p:cNvPr id="177" name="コネクタ: カギ線 176">
            <a:extLst>
              <a:ext uri="{FF2B5EF4-FFF2-40B4-BE49-F238E27FC236}">
                <a16:creationId xmlns:a16="http://schemas.microsoft.com/office/drawing/2014/main" id="{65CCADB6-99D8-3020-095D-355126E3849F}"/>
              </a:ext>
            </a:extLst>
          </p:cNvPr>
          <p:cNvCxnSpPr>
            <a:cxnSpLocks/>
            <a:stCxn id="170" idx="1"/>
            <a:endCxn id="8" idx="1"/>
          </p:cNvCxnSpPr>
          <p:nvPr/>
        </p:nvCxnSpPr>
        <p:spPr>
          <a:xfrm rot="10800000">
            <a:off x="1207892" y="1624781"/>
            <a:ext cx="12700" cy="1263246"/>
          </a:xfrm>
          <a:prstGeom prst="bentConnector3">
            <a:avLst>
              <a:gd name="adj1" fmla="val 1800000"/>
            </a:avLst>
          </a:prstGeom>
          <a:ln w="28575">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8" name="コネクタ: カギ線 177">
            <a:extLst>
              <a:ext uri="{FF2B5EF4-FFF2-40B4-BE49-F238E27FC236}">
                <a16:creationId xmlns:a16="http://schemas.microsoft.com/office/drawing/2014/main" id="{AB0496E7-B99F-03D1-E120-71AE865CBFA9}"/>
              </a:ext>
            </a:extLst>
          </p:cNvPr>
          <p:cNvCxnSpPr>
            <a:cxnSpLocks/>
            <a:stCxn id="168" idx="1"/>
            <a:endCxn id="103" idx="1"/>
          </p:cNvCxnSpPr>
          <p:nvPr/>
        </p:nvCxnSpPr>
        <p:spPr>
          <a:xfrm rot="10800000">
            <a:off x="1207892" y="3270382"/>
            <a:ext cx="12700" cy="1302494"/>
          </a:xfrm>
          <a:prstGeom prst="bentConnector3">
            <a:avLst>
              <a:gd name="adj1" fmla="val 1800000"/>
            </a:avLst>
          </a:prstGeom>
          <a:ln w="28575">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1" name="コネクタ: カギ線 180">
            <a:extLst>
              <a:ext uri="{FF2B5EF4-FFF2-40B4-BE49-F238E27FC236}">
                <a16:creationId xmlns:a16="http://schemas.microsoft.com/office/drawing/2014/main" id="{33453D9B-614C-B5BC-31FF-77728677BA49}"/>
              </a:ext>
            </a:extLst>
          </p:cNvPr>
          <p:cNvCxnSpPr>
            <a:cxnSpLocks/>
            <a:stCxn id="166" idx="1"/>
            <a:endCxn id="32" idx="1"/>
          </p:cNvCxnSpPr>
          <p:nvPr/>
        </p:nvCxnSpPr>
        <p:spPr>
          <a:xfrm rot="10800000">
            <a:off x="1207892" y="4918050"/>
            <a:ext cx="12700" cy="1416930"/>
          </a:xfrm>
          <a:prstGeom prst="bentConnector3">
            <a:avLst>
              <a:gd name="adj1" fmla="val 1800000"/>
            </a:avLst>
          </a:prstGeom>
          <a:ln w="28575">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4" name="テキスト ボックス 183">
            <a:extLst>
              <a:ext uri="{FF2B5EF4-FFF2-40B4-BE49-F238E27FC236}">
                <a16:creationId xmlns:a16="http://schemas.microsoft.com/office/drawing/2014/main" id="{D681A0AF-A51B-EAF7-4818-7400ABE8685E}"/>
              </a:ext>
            </a:extLst>
          </p:cNvPr>
          <p:cNvSpPr txBox="1"/>
          <p:nvPr/>
        </p:nvSpPr>
        <p:spPr>
          <a:xfrm>
            <a:off x="1014594" y="3680906"/>
            <a:ext cx="153888" cy="384721"/>
          </a:xfrm>
          <a:prstGeom prst="rect">
            <a:avLst/>
          </a:prstGeom>
          <a:noFill/>
        </p:spPr>
        <p:txBody>
          <a:bodyPr vert="eaVert" wrap="none" lIns="0" tIns="0" rIns="0" bIns="0" rtlCol="0">
            <a:spAutoFit/>
          </a:bodyPr>
          <a:lstStyle/>
          <a:p>
            <a:r>
              <a:rPr lang="ja-JP" altLang="en-US" sz="1000" dirty="0">
                <a:solidFill>
                  <a:schemeClr val="accent6">
                    <a:lumMod val="75000"/>
                  </a:schemeClr>
                </a:solidFill>
                <a:latin typeface="メイリオ" panose="020B0604030504040204" pitchFamily="50" charset="-128"/>
                <a:ea typeface="メイリオ" panose="020B0604030504040204" pitchFamily="50" charset="-128"/>
              </a:rPr>
              <a:t>使用料</a:t>
            </a:r>
            <a:endParaRPr kumimoji="1" lang="ja-JP" altLang="en-US" sz="1000" dirty="0">
              <a:solidFill>
                <a:schemeClr val="accent6">
                  <a:lumMod val="75000"/>
                </a:schemeClr>
              </a:solidFill>
              <a:latin typeface="メイリオ" panose="020B0604030504040204" pitchFamily="50" charset="-128"/>
              <a:ea typeface="メイリオ" panose="020B0604030504040204" pitchFamily="50" charset="-128"/>
            </a:endParaRPr>
          </a:p>
        </p:txBody>
      </p:sp>
      <p:sp>
        <p:nvSpPr>
          <p:cNvPr id="185" name="テキスト ボックス 184">
            <a:extLst>
              <a:ext uri="{FF2B5EF4-FFF2-40B4-BE49-F238E27FC236}">
                <a16:creationId xmlns:a16="http://schemas.microsoft.com/office/drawing/2014/main" id="{B6D7452C-85C4-579B-B08B-7A54DB3B9882}"/>
              </a:ext>
            </a:extLst>
          </p:cNvPr>
          <p:cNvSpPr txBox="1"/>
          <p:nvPr/>
        </p:nvSpPr>
        <p:spPr>
          <a:xfrm>
            <a:off x="1014594" y="2048089"/>
            <a:ext cx="153888" cy="384721"/>
          </a:xfrm>
          <a:prstGeom prst="rect">
            <a:avLst/>
          </a:prstGeom>
          <a:noFill/>
        </p:spPr>
        <p:txBody>
          <a:bodyPr vert="eaVert" wrap="none" lIns="0" tIns="0" rIns="0" bIns="0" rtlCol="0">
            <a:spAutoFit/>
          </a:bodyPr>
          <a:lstStyle/>
          <a:p>
            <a:r>
              <a:rPr lang="ja-JP" altLang="en-US" sz="1000" dirty="0">
                <a:solidFill>
                  <a:schemeClr val="accent6">
                    <a:lumMod val="75000"/>
                  </a:schemeClr>
                </a:solidFill>
                <a:latin typeface="メイリオ" panose="020B0604030504040204" pitchFamily="50" charset="-128"/>
                <a:ea typeface="メイリオ" panose="020B0604030504040204" pitchFamily="50" charset="-128"/>
              </a:rPr>
              <a:t>使用料</a:t>
            </a:r>
            <a:endParaRPr kumimoji="1" lang="ja-JP" altLang="en-US" sz="1000" dirty="0">
              <a:solidFill>
                <a:schemeClr val="accent6">
                  <a:lumMod val="75000"/>
                </a:schemeClr>
              </a:solidFill>
              <a:latin typeface="メイリオ" panose="020B0604030504040204" pitchFamily="50" charset="-128"/>
              <a:ea typeface="メイリオ" panose="020B0604030504040204" pitchFamily="50" charset="-128"/>
            </a:endParaRPr>
          </a:p>
        </p:txBody>
      </p:sp>
      <p:sp>
        <p:nvSpPr>
          <p:cNvPr id="186" name="テキスト ボックス 185">
            <a:extLst>
              <a:ext uri="{FF2B5EF4-FFF2-40B4-BE49-F238E27FC236}">
                <a16:creationId xmlns:a16="http://schemas.microsoft.com/office/drawing/2014/main" id="{7A744075-67F0-6827-426D-071DCEF765CE}"/>
              </a:ext>
            </a:extLst>
          </p:cNvPr>
          <p:cNvSpPr txBox="1"/>
          <p:nvPr/>
        </p:nvSpPr>
        <p:spPr>
          <a:xfrm>
            <a:off x="1014594" y="5323155"/>
            <a:ext cx="153888" cy="384721"/>
          </a:xfrm>
          <a:prstGeom prst="rect">
            <a:avLst/>
          </a:prstGeom>
          <a:noFill/>
        </p:spPr>
        <p:txBody>
          <a:bodyPr vert="eaVert" wrap="none" lIns="0" tIns="0" rIns="0" bIns="0" rtlCol="0">
            <a:spAutoFit/>
          </a:bodyPr>
          <a:lstStyle/>
          <a:p>
            <a:r>
              <a:rPr lang="ja-JP" altLang="en-US" sz="1000" dirty="0">
                <a:solidFill>
                  <a:schemeClr val="accent6">
                    <a:lumMod val="75000"/>
                  </a:schemeClr>
                </a:solidFill>
                <a:latin typeface="メイリオ" panose="020B0604030504040204" pitchFamily="50" charset="-128"/>
                <a:ea typeface="メイリオ" panose="020B0604030504040204" pitchFamily="50" charset="-128"/>
              </a:rPr>
              <a:t>使用料</a:t>
            </a:r>
            <a:endParaRPr kumimoji="1" lang="ja-JP" altLang="en-US" sz="1000" dirty="0">
              <a:solidFill>
                <a:schemeClr val="accent6">
                  <a:lumMod val="75000"/>
                </a:schemeClr>
              </a:solidFill>
              <a:latin typeface="メイリオ" panose="020B0604030504040204" pitchFamily="50" charset="-128"/>
              <a:ea typeface="メイリオ" panose="020B0604030504040204" pitchFamily="50" charset="-128"/>
            </a:endParaRPr>
          </a:p>
        </p:txBody>
      </p:sp>
      <p:sp>
        <p:nvSpPr>
          <p:cNvPr id="188" name="テキスト ボックス 187">
            <a:extLst>
              <a:ext uri="{FF2B5EF4-FFF2-40B4-BE49-F238E27FC236}">
                <a16:creationId xmlns:a16="http://schemas.microsoft.com/office/drawing/2014/main" id="{A4B55214-9311-70E9-9DF9-F755D34D55FB}"/>
              </a:ext>
            </a:extLst>
          </p:cNvPr>
          <p:cNvSpPr txBox="1"/>
          <p:nvPr/>
        </p:nvSpPr>
        <p:spPr>
          <a:xfrm>
            <a:off x="97143" y="8750134"/>
            <a:ext cx="6660000" cy="1107996"/>
          </a:xfrm>
          <a:prstGeom prst="rect">
            <a:avLst/>
          </a:prstGeom>
          <a:solidFill>
            <a:schemeClr val="tx2">
              <a:lumMod val="20000"/>
              <a:lumOff val="80000"/>
            </a:schemeClr>
          </a:solidFill>
        </p:spPr>
        <p:txBody>
          <a:bodyPr wrap="square" rtlCol="0">
            <a:spAutoFit/>
          </a:bodyPr>
          <a:lstStyle/>
          <a:p>
            <a:pPr marL="171450" indent="-171450">
              <a:buFont typeface="Wingdings" panose="05000000000000000000" pitchFamily="2" charset="2"/>
              <a:buChar char="n"/>
            </a:pPr>
            <a:r>
              <a:rPr lang="ja-JP" altLang="en-US" sz="1100" b="1" dirty="0">
                <a:latin typeface="メイリオ" panose="020B0604030504040204" pitchFamily="50" charset="-128"/>
                <a:ea typeface="メイリオ" panose="020B0604030504040204" pitchFamily="50" charset="-128"/>
              </a:rPr>
              <a:t>市場関係者意向の反映と民間事業者の参画可能性を踏まえた事業手法の決定</a:t>
            </a:r>
            <a:endParaRPr lang="en-US" altLang="ja-JP" sz="1100" b="1" dirty="0">
              <a:latin typeface="メイリオ" panose="020B0604030504040204" pitchFamily="50" charset="-128"/>
              <a:ea typeface="メイリオ" panose="020B0604030504040204" pitchFamily="50" charset="-128"/>
            </a:endParaRPr>
          </a:p>
          <a:p>
            <a:pPr marL="355600" indent="-173038">
              <a:buFont typeface="Arial" panose="020B0604020202020204" pitchFamily="34" charset="0"/>
              <a:buChar char="•"/>
            </a:pPr>
            <a:r>
              <a:rPr lang="ja-JP" altLang="en-US" sz="1100" dirty="0">
                <a:latin typeface="メイリオ" panose="020B0604030504040204" pitchFamily="50" charset="-128"/>
                <a:ea typeface="メイリオ" panose="020B0604030504040204" pitchFamily="50" charset="-128"/>
              </a:rPr>
              <a:t>民間資本・ノウハウの活用を目指しつつも、</a:t>
            </a:r>
            <a:r>
              <a:rPr lang="ja-JP" altLang="en-US" sz="1100" b="1" dirty="0">
                <a:latin typeface="メイリオ" panose="020B0604030504040204" pitchFamily="50" charset="-128"/>
                <a:ea typeface="メイリオ" panose="020B0604030504040204" pitchFamily="50" charset="-128"/>
              </a:rPr>
              <a:t>次の２点を重視して最適な事業手法を決定する。</a:t>
            </a:r>
            <a:endParaRPr lang="en-US" altLang="ja-JP" sz="1100" b="1" dirty="0">
              <a:latin typeface="メイリオ" panose="020B0604030504040204" pitchFamily="50" charset="-128"/>
              <a:ea typeface="メイリオ" panose="020B0604030504040204" pitchFamily="50" charset="-128"/>
            </a:endParaRPr>
          </a:p>
          <a:p>
            <a:pPr marL="182562"/>
            <a:r>
              <a:rPr kumimoji="1" lang="ja-JP" altLang="en-US" sz="1100" dirty="0">
                <a:latin typeface="メイリオ" panose="020B0604030504040204" pitchFamily="50" charset="-128"/>
                <a:ea typeface="メイリオ" panose="020B0604030504040204" pitchFamily="50" charset="-128"/>
              </a:rPr>
              <a:t>　 </a:t>
            </a:r>
            <a:r>
              <a:rPr kumimoji="1" lang="ja-JP" altLang="en-US" sz="1100" b="1" dirty="0">
                <a:latin typeface="メイリオ" panose="020B0604030504040204" pitchFamily="50" charset="-128"/>
                <a:ea typeface="メイリオ" panose="020B0604030504040204" pitchFamily="50" charset="-128"/>
              </a:rPr>
              <a:t>①再整備事業着手～完了まで市場関係者の意向を施設整備に反映しやすい</a:t>
            </a:r>
            <a:r>
              <a:rPr lang="ja-JP" altLang="en-US" sz="1100" b="1" dirty="0">
                <a:latin typeface="メイリオ" panose="020B0604030504040204" pitchFamily="50" charset="-128"/>
                <a:ea typeface="メイリオ" panose="020B0604030504040204" pitchFamily="50" charset="-128"/>
              </a:rPr>
              <a:t>事業手法</a:t>
            </a:r>
            <a:endParaRPr lang="en-US" altLang="ja-JP" sz="1100" b="1" dirty="0">
              <a:latin typeface="メイリオ" panose="020B0604030504040204" pitchFamily="50" charset="-128"/>
              <a:ea typeface="メイリオ" panose="020B0604030504040204" pitchFamily="50" charset="-128"/>
            </a:endParaRPr>
          </a:p>
          <a:p>
            <a:pPr marL="182562"/>
            <a:r>
              <a:rPr kumimoji="1" lang="ja-JP" altLang="en-US" sz="1100" b="1" dirty="0">
                <a:latin typeface="メイリオ" panose="020B0604030504040204" pitchFamily="50" charset="-128"/>
                <a:ea typeface="メイリオ" panose="020B0604030504040204" pitchFamily="50" charset="-128"/>
              </a:rPr>
              <a:t>　 ②民間事業者が卸売市場の特性を理解したうえで事業に参画し、ノウハウを活用できる事業手法</a:t>
            </a:r>
            <a:endParaRPr kumimoji="1" lang="en-US" altLang="ja-JP" sz="1100" b="1" dirty="0">
              <a:latin typeface="メイリオ" panose="020B0604030504040204" pitchFamily="50" charset="-128"/>
              <a:ea typeface="メイリオ" panose="020B0604030504040204" pitchFamily="50" charset="-128"/>
            </a:endParaRPr>
          </a:p>
          <a:p>
            <a:pPr marL="354012" indent="-171450">
              <a:buFont typeface="Arial" panose="020B0604020202020204" pitchFamily="34" charset="0"/>
              <a:buChar char="•"/>
            </a:pPr>
            <a:r>
              <a:rPr kumimoji="1" lang="ja-JP" altLang="en-US" sz="1100" dirty="0">
                <a:latin typeface="メイリオ" panose="020B0604030504040204" pitchFamily="50" charset="-128"/>
                <a:ea typeface="メイリオ" panose="020B0604030504040204" pitchFamily="50" charset="-128"/>
              </a:rPr>
              <a:t>なお、市場施設を整備した後に残る民間施設用地については、外部の物流事業者等に土地を長期間貸付け、貸付料収入を得て、再整備事業費に充当することを検討している。</a:t>
            </a:r>
          </a:p>
        </p:txBody>
      </p:sp>
      <p:sp>
        <p:nvSpPr>
          <p:cNvPr id="189" name="二等辺三角形 188">
            <a:extLst>
              <a:ext uri="{FF2B5EF4-FFF2-40B4-BE49-F238E27FC236}">
                <a16:creationId xmlns:a16="http://schemas.microsoft.com/office/drawing/2014/main" id="{05CE9638-A795-7413-1A36-11850EBFDB83}"/>
              </a:ext>
            </a:extLst>
          </p:cNvPr>
          <p:cNvSpPr/>
          <p:nvPr/>
        </p:nvSpPr>
        <p:spPr>
          <a:xfrm rot="10800000">
            <a:off x="2923087" y="8489856"/>
            <a:ext cx="1008112" cy="215378"/>
          </a:xfrm>
          <a:prstGeom prs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 name="グループ化 12">
            <a:extLst>
              <a:ext uri="{FF2B5EF4-FFF2-40B4-BE49-F238E27FC236}">
                <a16:creationId xmlns:a16="http://schemas.microsoft.com/office/drawing/2014/main" id="{F4114CFD-5053-CB5D-3270-0A3109207EA4}"/>
              </a:ext>
            </a:extLst>
          </p:cNvPr>
          <p:cNvGrpSpPr/>
          <p:nvPr/>
        </p:nvGrpSpPr>
        <p:grpSpPr>
          <a:xfrm>
            <a:off x="3025542" y="3680758"/>
            <a:ext cx="108701" cy="252000"/>
            <a:chOff x="3033950" y="2586691"/>
            <a:chExt cx="108701" cy="206069"/>
          </a:xfrm>
        </p:grpSpPr>
        <p:cxnSp>
          <p:nvCxnSpPr>
            <p:cNvPr id="14" name="直線矢印コネクタ 13">
              <a:extLst>
                <a:ext uri="{FF2B5EF4-FFF2-40B4-BE49-F238E27FC236}">
                  <a16:creationId xmlns:a16="http://schemas.microsoft.com/office/drawing/2014/main" id="{2A60E7E2-8B17-CF47-70CE-A18522BA3794}"/>
                </a:ext>
              </a:extLst>
            </p:cNvPr>
            <p:cNvCxnSpPr/>
            <p:nvPr/>
          </p:nvCxnSpPr>
          <p:spPr>
            <a:xfrm>
              <a:off x="3033950" y="2587852"/>
              <a:ext cx="0" cy="204908"/>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26AB96A9-FC9A-D0A2-A3C1-6B4FF24CE3E6}"/>
                </a:ext>
              </a:extLst>
            </p:cNvPr>
            <p:cNvCxnSpPr>
              <a:cxnSpLocks/>
            </p:cNvCxnSpPr>
            <p:nvPr/>
          </p:nvCxnSpPr>
          <p:spPr>
            <a:xfrm flipH="1" flipV="1">
              <a:off x="3140968" y="2586691"/>
              <a:ext cx="1683" cy="206069"/>
            </a:xfrm>
            <a:prstGeom prst="straightConnector1">
              <a:avLst/>
            </a:prstGeom>
            <a:ln>
              <a:solidFill>
                <a:schemeClr val="tx1">
                  <a:lumMod val="50000"/>
                  <a:lumOff val="50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6" name="テキスト ボックス 15">
            <a:extLst>
              <a:ext uri="{FF2B5EF4-FFF2-40B4-BE49-F238E27FC236}">
                <a16:creationId xmlns:a16="http://schemas.microsoft.com/office/drawing/2014/main" id="{82813215-345D-5FA9-D678-20465D537D05}"/>
              </a:ext>
            </a:extLst>
          </p:cNvPr>
          <p:cNvSpPr txBox="1"/>
          <p:nvPr/>
        </p:nvSpPr>
        <p:spPr>
          <a:xfrm>
            <a:off x="2676827" y="3796323"/>
            <a:ext cx="256480" cy="153888"/>
          </a:xfrm>
          <a:prstGeom prst="rect">
            <a:avLst/>
          </a:prstGeom>
          <a:noFill/>
        </p:spPr>
        <p:txBody>
          <a:bodyPr wrap="none" lIns="0" tIns="0" rIns="0" bIns="0" rtlCol="0">
            <a:spAutoFit/>
          </a:bodyPr>
          <a:lstStyle/>
          <a:p>
            <a:r>
              <a:rPr kumimoji="1" lang="ja-JP" altLang="en-US" sz="1000" dirty="0">
                <a:solidFill>
                  <a:schemeClr val="tx2"/>
                </a:solidFill>
                <a:latin typeface="メイリオ" panose="020B0604030504040204" pitchFamily="50" charset="-128"/>
                <a:ea typeface="メイリオ" panose="020B0604030504040204" pitchFamily="50" charset="-128"/>
              </a:rPr>
              <a:t>発注</a:t>
            </a:r>
          </a:p>
        </p:txBody>
      </p:sp>
      <p:cxnSp>
        <p:nvCxnSpPr>
          <p:cNvPr id="37" name="コネクタ: カギ線 36">
            <a:extLst>
              <a:ext uri="{FF2B5EF4-FFF2-40B4-BE49-F238E27FC236}">
                <a16:creationId xmlns:a16="http://schemas.microsoft.com/office/drawing/2014/main" id="{2CEDE258-A505-A3AE-F016-5121D3AC5A40}"/>
              </a:ext>
            </a:extLst>
          </p:cNvPr>
          <p:cNvCxnSpPr>
            <a:cxnSpLocks/>
            <a:stCxn id="160" idx="1"/>
            <a:endCxn id="154" idx="1"/>
          </p:cNvCxnSpPr>
          <p:nvPr/>
        </p:nvCxnSpPr>
        <p:spPr>
          <a:xfrm rot="10800000">
            <a:off x="1207892" y="7471448"/>
            <a:ext cx="12700" cy="806856"/>
          </a:xfrm>
          <a:prstGeom prst="bentConnector3">
            <a:avLst>
              <a:gd name="adj1" fmla="val 1800000"/>
            </a:avLst>
          </a:prstGeom>
          <a:ln w="28575">
            <a:solidFill>
              <a:schemeClr val="accent6">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8C515E53-0553-115C-084B-1A1FF5F30C1C}"/>
              </a:ext>
            </a:extLst>
          </p:cNvPr>
          <p:cNvSpPr txBox="1"/>
          <p:nvPr/>
        </p:nvSpPr>
        <p:spPr>
          <a:xfrm>
            <a:off x="1007649" y="7844445"/>
            <a:ext cx="153888" cy="384721"/>
          </a:xfrm>
          <a:prstGeom prst="rect">
            <a:avLst/>
          </a:prstGeom>
          <a:noFill/>
        </p:spPr>
        <p:txBody>
          <a:bodyPr vert="eaVert" wrap="none" lIns="0" tIns="0" rIns="0" bIns="0" rtlCol="0">
            <a:spAutoFit/>
          </a:bodyPr>
          <a:lstStyle/>
          <a:p>
            <a:r>
              <a:rPr lang="ja-JP" altLang="en-US" sz="1000" dirty="0">
                <a:solidFill>
                  <a:schemeClr val="accent6">
                    <a:lumMod val="75000"/>
                  </a:schemeClr>
                </a:solidFill>
                <a:latin typeface="メイリオ" panose="020B0604030504040204" pitchFamily="50" charset="-128"/>
                <a:ea typeface="メイリオ" panose="020B0604030504040204" pitchFamily="50" charset="-128"/>
              </a:rPr>
              <a:t>使用料</a:t>
            </a:r>
            <a:endParaRPr kumimoji="1" lang="ja-JP" altLang="en-US" sz="1000" dirty="0">
              <a:solidFill>
                <a:schemeClr val="accent6">
                  <a:lumMod val="7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7255913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551</Words>
  <Application>Microsoft Office PowerPoint</Application>
  <PresentationFormat>A4 210 x 297 mm</PresentationFormat>
  <Paragraphs>122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メイリオ</vt:lpstr>
      <vt:lpstr>游ゴシック</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2023-10-05T15:13:34Z</dcterms:created>
  <dcterms:modified xsi:type="dcterms:W3CDTF">2023-10-26T04:16:13Z</dcterms:modified>
</cp:coreProperties>
</file>