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628" r:id="rId2"/>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FFFFCC"/>
    <a:srgbClr val="A2BBDC"/>
    <a:srgbClr val="D0D8E8"/>
    <a:srgbClr val="D0D8E9"/>
    <a:srgbClr val="E9EDF4"/>
    <a:srgbClr val="FF66FF"/>
    <a:srgbClr val="98B9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662" autoAdjust="0"/>
    <p:restoredTop sz="99219" autoAdjust="0"/>
  </p:normalViewPr>
  <p:slideViewPr>
    <p:cSldViewPr>
      <p:cViewPr varScale="1">
        <p:scale>
          <a:sx n="70" d="100"/>
          <a:sy n="70" d="100"/>
        </p:scale>
        <p:origin x="1542" y="72"/>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8/10/relationships/authors" Target="authors.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4306888" cy="341313"/>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5629275" y="2"/>
            <a:ext cx="4308475" cy="341313"/>
          </a:xfrm>
          <a:prstGeom prst="rect">
            <a:avLst/>
          </a:prstGeom>
        </p:spPr>
        <p:txBody>
          <a:bodyPr vert="horz" lIns="91440" tIns="45720" rIns="91440" bIns="45720" rtlCol="0"/>
          <a:lstStyle>
            <a:lvl1pPr algn="r">
              <a:defRPr sz="1200"/>
            </a:lvl1pPr>
          </a:lstStyle>
          <a:p>
            <a:fld id="{64E8C22B-ED82-4FB2-8034-C947E5FD8D4F}" type="datetimeFigureOut">
              <a:rPr kumimoji="1" lang="ja-JP" altLang="en-US" smtClean="0"/>
              <a:t>2023/10/26</a:t>
            </a:fld>
            <a:endParaRPr kumimoji="1" lang="ja-JP" altLang="en-US" dirty="0"/>
          </a:p>
        </p:txBody>
      </p:sp>
      <p:sp>
        <p:nvSpPr>
          <p:cNvPr id="4" name="スライド イメージ プレースホルダー 3"/>
          <p:cNvSpPr>
            <a:spLocks noGrp="1" noRot="1" noChangeAspect="1"/>
          </p:cNvSpPr>
          <p:nvPr>
            <p:ph type="sldImg" idx="2"/>
          </p:nvPr>
        </p:nvSpPr>
        <p:spPr>
          <a:xfrm>
            <a:off x="3309938" y="850900"/>
            <a:ext cx="3319462" cy="2297113"/>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993775" y="3276600"/>
            <a:ext cx="7951788" cy="26797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465888"/>
            <a:ext cx="4306888" cy="341312"/>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5629275" y="6465888"/>
            <a:ext cx="4308475" cy="341312"/>
          </a:xfrm>
          <a:prstGeom prst="rect">
            <a:avLst/>
          </a:prstGeom>
        </p:spPr>
        <p:txBody>
          <a:bodyPr vert="horz" lIns="91440" tIns="45720" rIns="91440" bIns="45720" rtlCol="0" anchor="b"/>
          <a:lstStyle>
            <a:lvl1pPr algn="r">
              <a:defRPr sz="1200"/>
            </a:lvl1pPr>
          </a:lstStyle>
          <a:p>
            <a:fld id="{AAFBFB0D-38F1-49EA-B5F4-CE41E43F4EE6}" type="slidenum">
              <a:rPr kumimoji="1" lang="ja-JP" altLang="en-US" smtClean="0"/>
              <a:t>‹#›</a:t>
            </a:fld>
            <a:endParaRPr kumimoji="1" lang="ja-JP" altLang="en-US" dirty="0"/>
          </a:p>
        </p:txBody>
      </p:sp>
    </p:spTree>
    <p:extLst>
      <p:ext uri="{BB962C8B-B14F-4D97-AF65-F5344CB8AC3E}">
        <p14:creationId xmlns:p14="http://schemas.microsoft.com/office/powerpoint/2010/main" val="21406733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D541B79F-965F-4273-AE80-0071DE7F8ADC}" type="datetime1">
              <a:rPr kumimoji="1" lang="ja-JP" altLang="en-US" smtClean="0"/>
              <a:t>2023/10/26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E8AB0767-C239-4946-BAA3-CE08FAA85D4E}" type="slidenum">
              <a:rPr kumimoji="1" lang="ja-JP" altLang="en-US" smtClean="0"/>
              <a:pPr/>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C50A1CA6-836C-4ECD-A2F7-CC37E55BA29A}" type="datetime1">
              <a:rPr kumimoji="1" lang="ja-JP" altLang="en-US" smtClean="0"/>
              <a:t>2023/10/26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E8AB0767-C239-4946-BAA3-CE08FAA85D4E}" type="slidenum">
              <a:rPr kumimoji="1" lang="ja-JP" altLang="en-US" smtClean="0"/>
              <a:pPr/>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536575" y="274639"/>
            <a:ext cx="7078663"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7CB8D863-543A-4178-90FF-1687BD25B1C9}" type="datetime1">
              <a:rPr kumimoji="1" lang="ja-JP" altLang="en-US" smtClean="0"/>
              <a:t>2023/10/26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E8AB0767-C239-4946-BAA3-CE08FAA85D4E}" type="slidenum">
              <a:rPr kumimoji="1" lang="ja-JP" altLang="en-US" smtClean="0"/>
              <a:pPr/>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891B0321-A394-44CA-933D-7A6E59CC107A}" type="datetime1">
              <a:rPr kumimoji="1" lang="ja-JP" altLang="en-US" smtClean="0"/>
              <a:t>2023/10/26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E8AB0767-C239-4946-BAA3-CE08FAA85D4E}" type="slidenum">
              <a:rPr kumimoji="1" lang="ja-JP" altLang="en-US" smtClean="0"/>
              <a:pPr/>
              <a: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204A9C48-CB3C-43C3-89BE-3A3109359ECC}" type="datetime1">
              <a:rPr kumimoji="1" lang="ja-JP" altLang="en-US" smtClean="0"/>
              <a:t>2023/10/26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E8AB0767-C239-4946-BAA3-CE08FAA85D4E}" type="slidenum">
              <a:rPr kumimoji="1" lang="ja-JP" altLang="en-US" smtClean="0"/>
              <a:pPr/>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B3F2D34D-DF85-4954-BFD9-2F2B424C3A41}" type="datetime1">
              <a:rPr kumimoji="1" lang="ja-JP" altLang="en-US" smtClean="0"/>
              <a:t>2023/10/26</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E8AB0767-C239-4946-BAA3-CE08FAA85D4E}" type="slidenum">
              <a:rPr kumimoji="1" lang="ja-JP" altLang="en-US" smtClean="0"/>
              <a:pPr/>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B93FF234-5ABF-435B-AD84-D93DDA904A20}" type="datetime1">
              <a:rPr kumimoji="1" lang="ja-JP" altLang="en-US" smtClean="0"/>
              <a:t>2023/10/26</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E8AB0767-C239-4946-BAA3-CE08FAA85D4E}" type="slidenum">
              <a:rPr kumimoji="1" lang="ja-JP" altLang="en-US" smtClean="0"/>
              <a:pPr/>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3A03D9C6-4FB1-4892-8B58-F31072CFE66F}" type="datetime1">
              <a:rPr kumimoji="1" lang="ja-JP" altLang="en-US" smtClean="0"/>
              <a:t>2023/10/26</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E8AB0767-C239-4946-BAA3-CE08FAA85D4E}" type="slidenum">
              <a:rPr kumimoji="1" lang="ja-JP" altLang="en-US" smtClean="0"/>
              <a:pPr/>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BB3292FC-D822-4741-B1A7-9C2841DB4E5C}" type="datetime1">
              <a:rPr kumimoji="1" lang="ja-JP" altLang="en-US" smtClean="0"/>
              <a:t>2023/10/26</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E8AB0767-C239-4946-BAA3-CE08FAA85D4E}" type="slidenum">
              <a:rPr kumimoji="1" lang="ja-JP" altLang="en-US" smtClean="0"/>
              <a:pPr/>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29326C7-5DB7-49F5-A8FC-C468B855987F}" type="datetime1">
              <a:rPr kumimoji="1" lang="ja-JP" altLang="en-US" smtClean="0"/>
              <a:t>2023/10/26</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E8AB0767-C239-4946-BAA3-CE08FAA85D4E}" type="slidenum">
              <a:rPr kumimoji="1" lang="ja-JP" altLang="en-US" smtClean="0"/>
              <a:pPr/>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2857DE35-125D-4A3D-9E1C-9055F66C697D}" type="datetime1">
              <a:rPr kumimoji="1" lang="ja-JP" altLang="en-US" smtClean="0"/>
              <a:t>2023/10/26</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E8AB0767-C239-4946-BAA3-CE08FAA85D4E}" type="slidenum">
              <a:rPr kumimoji="1" lang="ja-JP" altLang="en-US" smtClean="0"/>
              <a:pPr/>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E29EC4-48B2-4836-8EF0-921C655E7DEB}" type="datetime1">
              <a:rPr kumimoji="1" lang="ja-JP" altLang="en-US" smtClean="0"/>
              <a:t>2023/10/26</a:t>
            </a:fld>
            <a:endParaRPr kumimoji="1" lang="ja-JP" altLang="en-US" dirty="0"/>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7594600" y="6561455"/>
            <a:ext cx="2311400" cy="274638"/>
          </a:xfrm>
          <a:prstGeom prst="rect">
            <a:avLst/>
          </a:prstGeom>
        </p:spPr>
        <p:txBody>
          <a:bodyPr vert="horz" lIns="91440" tIns="45720" rIns="91440" bIns="45720" rtlCol="0" anchor="ctr"/>
          <a:lstStyle>
            <a:lvl1pPr algn="r">
              <a:defRPr sz="1050">
                <a:solidFill>
                  <a:schemeClr val="tx1">
                    <a:tint val="75000"/>
                  </a:schemeClr>
                </a:solidFill>
              </a:defRPr>
            </a:lvl1pPr>
          </a:lstStyle>
          <a:p>
            <a:fld id="{E8AB0767-C239-4946-BAA3-CE08FAA85D4E}"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a:cxnSpLocks/>
          </p:cNvCxnSpPr>
          <p:nvPr/>
        </p:nvCxnSpPr>
        <p:spPr>
          <a:xfrm>
            <a:off x="272480" y="607632"/>
            <a:ext cx="9289032"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8" name="Text Box 55">
            <a:extLst>
              <a:ext uri="{FF2B5EF4-FFF2-40B4-BE49-F238E27FC236}">
                <a16:creationId xmlns:a16="http://schemas.microsoft.com/office/drawing/2014/main" id="{5D081069-71E6-41BE-85FE-A11AAF04A244}"/>
              </a:ext>
            </a:extLst>
          </p:cNvPr>
          <p:cNvSpPr txBox="1">
            <a:spLocks noChangeArrowheads="1"/>
          </p:cNvSpPr>
          <p:nvPr/>
        </p:nvSpPr>
        <p:spPr bwMode="auto">
          <a:xfrm>
            <a:off x="216068" y="222548"/>
            <a:ext cx="2852063" cy="338554"/>
          </a:xfrm>
          <a:prstGeom prst="rect">
            <a:avLst/>
          </a:prstGeom>
          <a:noFill/>
          <a:ln w="9525">
            <a:noFill/>
            <a:miter lim="800000"/>
            <a:headEnd/>
            <a:tailEnd/>
          </a:ln>
          <a:effectLst/>
        </p:spPr>
        <p:txBody>
          <a:bodyPr wrap="none" anchor="ctr">
            <a:spAutoFit/>
          </a:bodyPr>
          <a:lstStyle/>
          <a:p>
            <a:pPr>
              <a:buClr>
                <a:srgbClr val="5A5A5A"/>
              </a:buClr>
              <a:buSzPct val="100000"/>
            </a:pPr>
            <a:r>
              <a:rPr lang="ja-JP" altLang="en-US" sz="1600" b="1" dirty="0">
                <a:latin typeface="メイリオ" pitchFamily="50" charset="-128"/>
                <a:ea typeface="メイリオ" pitchFamily="50" charset="-128"/>
                <a:cs typeface="メイリオ" pitchFamily="50" charset="-128"/>
              </a:rPr>
              <a:t>民間施設配置に係る比較検討</a:t>
            </a:r>
            <a:endParaRPr lang="en-US" altLang="ja-JP" sz="1600" b="1" dirty="0">
              <a:latin typeface="メイリオ" pitchFamily="50" charset="-128"/>
              <a:ea typeface="メイリオ" pitchFamily="50" charset="-128"/>
              <a:cs typeface="メイリオ" pitchFamily="50" charset="-128"/>
            </a:endParaRPr>
          </a:p>
        </p:txBody>
      </p:sp>
      <p:sp>
        <p:nvSpPr>
          <p:cNvPr id="9" name="テキスト ボックス 8">
            <a:extLst>
              <a:ext uri="{FF2B5EF4-FFF2-40B4-BE49-F238E27FC236}">
                <a16:creationId xmlns:a16="http://schemas.microsoft.com/office/drawing/2014/main" id="{D36E51F3-44B9-453A-B902-E21F30D86C92}"/>
              </a:ext>
            </a:extLst>
          </p:cNvPr>
          <p:cNvSpPr txBox="1"/>
          <p:nvPr/>
        </p:nvSpPr>
        <p:spPr>
          <a:xfrm>
            <a:off x="272280" y="620688"/>
            <a:ext cx="9289032" cy="961014"/>
          </a:xfrm>
          <a:prstGeom prst="rect">
            <a:avLst/>
          </a:prstGeom>
          <a:noFill/>
          <a:ln>
            <a:noFill/>
            <a:prstDash val="sysDash"/>
          </a:ln>
        </p:spPr>
        <p:txBody>
          <a:bodyPr wrap="square" lIns="72000" tIns="108000" rIns="72000" bIns="36000" rtlCol="0">
            <a:spAutoFit/>
          </a:bodyPr>
          <a:lstStyle/>
          <a:p>
            <a:pPr marR="0" lvl="0" algn="l" defTabSz="914400" rtl="0" eaLnBrk="1" fontAlgn="auto" latinLnBrk="0" hangingPunct="1">
              <a:lnSpc>
                <a:spcPct val="100000"/>
              </a:lnSpc>
              <a:spcBef>
                <a:spcPts val="0"/>
              </a:spcBef>
              <a:spcAft>
                <a:spcPts val="600"/>
              </a:spcAft>
              <a:buClr>
                <a:srgbClr val="5A5A5A"/>
              </a:buClr>
              <a:buSzPct val="100000"/>
              <a:tabLst/>
              <a:defRPr/>
            </a:pPr>
            <a:r>
              <a:rPr kumimoji="1" lang="ja-JP" altLang="en-US" sz="1200" b="1" i="0" u="sng" strike="noStrike" kern="1200" cap="none" spc="0" normalizeH="0" baseline="0" noProof="0" dirty="0">
                <a:ln>
                  <a:noFill/>
                </a:ln>
                <a:solidFill>
                  <a:prstClr val="black"/>
                </a:solidFill>
                <a:effectLst/>
                <a:uLnTx/>
                <a:uFillTx/>
                <a:latin typeface="メイリオ" pitchFamily="50" charset="-128"/>
                <a:ea typeface="メイリオ" pitchFamily="50" charset="-128"/>
                <a:cs typeface="メイリオ" pitchFamily="50" charset="-128"/>
              </a:rPr>
              <a:t>１．民間施設南側案と民間施設北側案の比較</a:t>
            </a:r>
            <a:endParaRPr kumimoji="1" lang="en-US" altLang="ja-JP" sz="1200" i="0" strike="noStrike" kern="1200" cap="none" spc="0" normalizeH="0" baseline="0" noProof="0" dirty="0">
              <a:ln>
                <a:noFill/>
              </a:ln>
              <a:solidFill>
                <a:prstClr val="black"/>
              </a:solidFill>
              <a:effectLst/>
              <a:uLnTx/>
              <a:uFillTx/>
              <a:latin typeface="メイリオ" pitchFamily="50" charset="-128"/>
              <a:ea typeface="メイリオ" pitchFamily="50" charset="-128"/>
              <a:cs typeface="メイリオ" pitchFamily="50" charset="-128"/>
            </a:endParaRPr>
          </a:p>
          <a:p>
            <a:pPr marL="352425" lvl="1" indent="-169862">
              <a:buClr>
                <a:srgbClr val="969696"/>
              </a:buClr>
              <a:buSzPct val="70000"/>
              <a:buFont typeface="Wingdings" panose="05000000000000000000" pitchFamily="2" charset="2"/>
              <a:buChar char="l"/>
              <a:defRPr/>
            </a:pPr>
            <a:r>
              <a:rPr lang="ja-JP" altLang="en-US" sz="1200" dirty="0">
                <a:solidFill>
                  <a:schemeClr val="tx2"/>
                </a:solidFill>
                <a:latin typeface="メイリオ" panose="020B0604030504040204" pitchFamily="50" charset="-128"/>
                <a:ea typeface="メイリオ" panose="020B0604030504040204" pitchFamily="50" charset="-128"/>
              </a:rPr>
              <a:t>民間施設北側案</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では、低温加工施設と青果棟の仮移転が生じることにより、仮設期間中の市場</a:t>
            </a:r>
            <a:r>
              <a:rPr lang="ja-JP" altLang="en-US" sz="1200" dirty="0">
                <a:solidFill>
                  <a:prstClr val="black"/>
                </a:solidFill>
                <a:latin typeface="メイリオ" panose="020B0604030504040204" pitchFamily="50" charset="-128"/>
                <a:ea typeface="メイリオ" panose="020B0604030504040204" pitchFamily="50" charset="-128"/>
              </a:rPr>
              <a:t>運営業務（日常業務）へ</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の影響、仮設建築物に係る工事費用の負担等が生じる。</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352425" lvl="1" indent="-169862">
              <a:buClr>
                <a:srgbClr val="969696"/>
              </a:buClr>
              <a:buSzPct val="70000"/>
              <a:buFont typeface="Wingdings" panose="05000000000000000000" pitchFamily="2" charset="2"/>
              <a:buChar char="l"/>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また、</a:t>
            </a:r>
            <a:r>
              <a:rPr kumimoji="1" lang="ja-JP" altLang="en-US" sz="12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民間施設南側案</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は民間施設北側案より、早期に再整備後の水産・青果の全面開業が可能となる。</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1" name="正方形/長方形 10">
            <a:extLst>
              <a:ext uri="{FF2B5EF4-FFF2-40B4-BE49-F238E27FC236}">
                <a16:creationId xmlns:a16="http://schemas.microsoft.com/office/drawing/2014/main" id="{DBDB89D9-EB58-451F-960E-254E87C7A063}"/>
              </a:ext>
            </a:extLst>
          </p:cNvPr>
          <p:cNvSpPr/>
          <p:nvPr/>
        </p:nvSpPr>
        <p:spPr>
          <a:xfrm>
            <a:off x="7833320" y="2215409"/>
            <a:ext cx="72008" cy="546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9882DAD4-05B8-43B9-8919-806E0ABB1DA2}"/>
              </a:ext>
            </a:extLst>
          </p:cNvPr>
          <p:cNvSpPr/>
          <p:nvPr/>
        </p:nvSpPr>
        <p:spPr>
          <a:xfrm>
            <a:off x="9035913" y="2215409"/>
            <a:ext cx="72008" cy="546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0" name="表 5">
            <a:extLst>
              <a:ext uri="{FF2B5EF4-FFF2-40B4-BE49-F238E27FC236}">
                <a16:creationId xmlns:a16="http://schemas.microsoft.com/office/drawing/2014/main" id="{863D281C-1170-9BC4-C80F-D9518ACC7A6C}"/>
              </a:ext>
            </a:extLst>
          </p:cNvPr>
          <p:cNvGraphicFramePr>
            <a:graphicFrameLocks noGrp="1"/>
          </p:cNvGraphicFramePr>
          <p:nvPr>
            <p:extLst>
              <p:ext uri="{D42A27DB-BD31-4B8C-83A1-F6EECF244321}">
                <p14:modId xmlns:p14="http://schemas.microsoft.com/office/powerpoint/2010/main" val="4146737297"/>
              </p:ext>
            </p:extLst>
          </p:nvPr>
        </p:nvGraphicFramePr>
        <p:xfrm>
          <a:off x="222333" y="2305744"/>
          <a:ext cx="9388926" cy="4272162"/>
        </p:xfrm>
        <a:graphic>
          <a:graphicData uri="http://schemas.openxmlformats.org/drawingml/2006/table">
            <a:tbl>
              <a:tblPr firstRow="1" bandRow="1">
                <a:tableStyleId>{5C22544A-7EE6-4342-B048-85BDC9FD1C3A}</a:tableStyleId>
              </a:tblPr>
              <a:tblGrid>
                <a:gridCol w="290641">
                  <a:extLst>
                    <a:ext uri="{9D8B030D-6E8A-4147-A177-3AD203B41FA5}">
                      <a16:colId xmlns:a16="http://schemas.microsoft.com/office/drawing/2014/main" val="1143572644"/>
                    </a:ext>
                  </a:extLst>
                </a:gridCol>
                <a:gridCol w="1743833">
                  <a:extLst>
                    <a:ext uri="{9D8B030D-6E8A-4147-A177-3AD203B41FA5}">
                      <a16:colId xmlns:a16="http://schemas.microsoft.com/office/drawing/2014/main" val="1026548583"/>
                    </a:ext>
                  </a:extLst>
                </a:gridCol>
                <a:gridCol w="1838613">
                  <a:extLst>
                    <a:ext uri="{9D8B030D-6E8A-4147-A177-3AD203B41FA5}">
                      <a16:colId xmlns:a16="http://schemas.microsoft.com/office/drawing/2014/main" val="1992074882"/>
                    </a:ext>
                  </a:extLst>
                </a:gridCol>
                <a:gridCol w="1838613">
                  <a:extLst>
                    <a:ext uri="{9D8B030D-6E8A-4147-A177-3AD203B41FA5}">
                      <a16:colId xmlns:a16="http://schemas.microsoft.com/office/drawing/2014/main" val="4241561186"/>
                    </a:ext>
                  </a:extLst>
                </a:gridCol>
                <a:gridCol w="1838613">
                  <a:extLst>
                    <a:ext uri="{9D8B030D-6E8A-4147-A177-3AD203B41FA5}">
                      <a16:colId xmlns:a16="http://schemas.microsoft.com/office/drawing/2014/main" val="2220904615"/>
                    </a:ext>
                  </a:extLst>
                </a:gridCol>
                <a:gridCol w="1838613">
                  <a:extLst>
                    <a:ext uri="{9D8B030D-6E8A-4147-A177-3AD203B41FA5}">
                      <a16:colId xmlns:a16="http://schemas.microsoft.com/office/drawing/2014/main" val="851906432"/>
                    </a:ext>
                  </a:extLst>
                </a:gridCol>
              </a:tblGrid>
              <a:tr h="156241">
                <a:tc gridSpan="2">
                  <a:txBody>
                    <a:bodyPr/>
                    <a:lstStyle/>
                    <a:p>
                      <a:endParaRPr kumimoji="1" lang="ja-JP" altLang="en-US" sz="11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dirty="0">
                          <a:solidFill>
                            <a:schemeClr val="tx1"/>
                          </a:solidFill>
                          <a:latin typeface="Meiryo UI" panose="020B0604030504040204" pitchFamily="50" charset="-128"/>
                          <a:ea typeface="Meiryo UI" panose="020B0604030504040204" pitchFamily="50" charset="-128"/>
                        </a:rPr>
                        <a:t>仮移転の有無</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dirty="0">
                          <a:solidFill>
                            <a:schemeClr val="tx1"/>
                          </a:solidFill>
                          <a:latin typeface="Meiryo UI" panose="020B0604030504040204" pitchFamily="50" charset="-128"/>
                          <a:ea typeface="Meiryo UI" panose="020B0604030504040204" pitchFamily="50" charset="-128"/>
                        </a:rPr>
                        <a:t>仮設期間中の市場運営業務（日常業務）への影響</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dirty="0">
                          <a:solidFill>
                            <a:schemeClr val="tx1"/>
                          </a:solidFill>
                          <a:latin typeface="Meiryo UI" panose="020B0604030504040204" pitchFamily="50" charset="-128"/>
                          <a:ea typeface="Meiryo UI" panose="020B0604030504040204" pitchFamily="50" charset="-128"/>
                        </a:rPr>
                        <a:t>仮設建築物に係る</a:t>
                      </a:r>
                      <a:endParaRPr kumimoji="1" lang="en-US" altLang="ja-JP" sz="1100" dirty="0">
                        <a:solidFill>
                          <a:schemeClr val="tx1"/>
                        </a:solidFill>
                        <a:latin typeface="Meiryo UI" panose="020B0604030504040204" pitchFamily="50" charset="-128"/>
                        <a:ea typeface="Meiryo UI" panose="020B0604030504040204" pitchFamily="50" charset="-128"/>
                      </a:endParaRPr>
                    </a:p>
                    <a:p>
                      <a:pPr algn="ctr"/>
                      <a:r>
                        <a:rPr kumimoji="1" lang="ja-JP" altLang="en-US" sz="1100" dirty="0">
                          <a:solidFill>
                            <a:schemeClr val="tx1"/>
                          </a:solidFill>
                          <a:latin typeface="Meiryo UI" panose="020B0604030504040204" pitchFamily="50" charset="-128"/>
                          <a:ea typeface="Meiryo UI" panose="020B0604030504040204" pitchFamily="50" charset="-128"/>
                        </a:rPr>
                        <a:t>工事費用の負担</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dirty="0">
                          <a:solidFill>
                            <a:schemeClr val="tx1"/>
                          </a:solidFill>
                          <a:latin typeface="Meiryo UI" panose="020B0604030504040204" pitchFamily="50" charset="-128"/>
                          <a:ea typeface="Meiryo UI" panose="020B0604030504040204" pitchFamily="50" charset="-128"/>
                        </a:rPr>
                        <a:t>再整備全体工期</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288797"/>
                  </a:ext>
                </a:extLst>
              </a:tr>
              <a:tr h="118522">
                <a:tc gridSpan="2">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意向調査把握：</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再整備手順の最優先項目</a:t>
                      </a:r>
                      <a:r>
                        <a:rPr kumimoji="1" lang="en-US" altLang="ja-JP" sz="1100" dirty="0">
                          <a:solidFill>
                            <a:schemeClr val="tx1"/>
                          </a:solidFill>
                          <a:latin typeface="Meiryo UI" panose="020B0604030504040204" pitchFamily="50" charset="-128"/>
                          <a:ea typeface="Meiryo UI" panose="020B0604030504040204" pitchFamily="50" charset="-128"/>
                        </a:rPr>
                        <a:t>(%)</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pPr algn="ct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r>
                        <a:rPr kumimoji="1" lang="en-US" altLang="ja-JP" sz="1100" b="1" u="sng" dirty="0">
                          <a:solidFill>
                            <a:schemeClr val="tx1"/>
                          </a:solidFill>
                          <a:latin typeface="Meiryo UI" panose="020B0604030504040204" pitchFamily="50" charset="-128"/>
                          <a:ea typeface="Meiryo UI" panose="020B0604030504040204" pitchFamily="50" charset="-128"/>
                        </a:rPr>
                        <a:t>(</a:t>
                      </a:r>
                      <a:r>
                        <a:rPr kumimoji="1" lang="ja-JP" altLang="en-US" sz="1100" b="1" u="sng" dirty="0">
                          <a:solidFill>
                            <a:schemeClr val="tx1"/>
                          </a:solidFill>
                          <a:latin typeface="Meiryo UI" panose="020B0604030504040204" pitchFamily="50" charset="-128"/>
                          <a:ea typeface="Meiryo UI" panose="020B0604030504040204" pitchFamily="50" charset="-128"/>
                        </a:rPr>
                        <a:t>青果</a:t>
                      </a:r>
                      <a:r>
                        <a:rPr kumimoji="1" lang="en-US" altLang="ja-JP" sz="1100" b="1" u="sng" dirty="0">
                          <a:solidFill>
                            <a:schemeClr val="tx1"/>
                          </a:solidFill>
                          <a:latin typeface="Meiryo UI" panose="020B0604030504040204" pitchFamily="50" charset="-128"/>
                          <a:ea typeface="Meiryo UI" panose="020B0604030504040204" pitchFamily="50" charset="-128"/>
                        </a:rPr>
                        <a:t>) </a:t>
                      </a:r>
                      <a:r>
                        <a:rPr kumimoji="1" lang="ja-JP" altLang="en-US" sz="1100" b="1" u="sng" dirty="0">
                          <a:solidFill>
                            <a:schemeClr val="tx1"/>
                          </a:solidFill>
                          <a:latin typeface="Meiryo UI" panose="020B0604030504040204" pitchFamily="50" charset="-128"/>
                          <a:ea typeface="Meiryo UI" panose="020B0604030504040204" pitchFamily="50" charset="-128"/>
                        </a:rPr>
                        <a:t>仲卸</a:t>
                      </a:r>
                      <a:r>
                        <a:rPr kumimoji="1" lang="en-US" altLang="ja-JP" sz="1100" b="1" u="sng" dirty="0">
                          <a:solidFill>
                            <a:schemeClr val="tx1"/>
                          </a:solidFill>
                          <a:latin typeface="Meiryo UI" panose="020B0604030504040204" pitchFamily="50" charset="-128"/>
                          <a:ea typeface="Meiryo UI" panose="020B0604030504040204" pitchFamily="50" charset="-128"/>
                        </a:rPr>
                        <a:t>34.2%</a:t>
                      </a:r>
                    </a:p>
                    <a:p>
                      <a:pPr algn="l"/>
                      <a:r>
                        <a:rPr kumimoji="1" lang="en-US" altLang="ja-JP" sz="1100" b="1" u="sng" dirty="0">
                          <a:solidFill>
                            <a:schemeClr val="tx1"/>
                          </a:solidFill>
                          <a:latin typeface="Meiryo UI" panose="020B0604030504040204" pitchFamily="50" charset="-128"/>
                          <a:ea typeface="Meiryo UI" panose="020B0604030504040204" pitchFamily="50" charset="-128"/>
                        </a:rPr>
                        <a:t>(</a:t>
                      </a:r>
                      <a:r>
                        <a:rPr kumimoji="1" lang="ja-JP" altLang="en-US" sz="1100" b="1" u="sng" dirty="0">
                          <a:solidFill>
                            <a:schemeClr val="tx1"/>
                          </a:solidFill>
                          <a:latin typeface="Meiryo UI" panose="020B0604030504040204" pitchFamily="50" charset="-128"/>
                          <a:ea typeface="Meiryo UI" panose="020B0604030504040204" pitchFamily="50" charset="-128"/>
                        </a:rPr>
                        <a:t>水産</a:t>
                      </a:r>
                      <a:r>
                        <a:rPr kumimoji="1" lang="en-US" altLang="ja-JP" sz="1100" b="1" u="sng" dirty="0">
                          <a:solidFill>
                            <a:schemeClr val="tx1"/>
                          </a:solidFill>
                          <a:latin typeface="Meiryo UI" panose="020B0604030504040204" pitchFamily="50" charset="-128"/>
                          <a:ea typeface="Meiryo UI" panose="020B0604030504040204" pitchFamily="50" charset="-128"/>
                        </a:rPr>
                        <a:t>) </a:t>
                      </a:r>
                      <a:r>
                        <a:rPr kumimoji="1" lang="ja-JP" altLang="en-US" sz="1100" b="1" u="sng" dirty="0">
                          <a:solidFill>
                            <a:schemeClr val="tx1"/>
                          </a:solidFill>
                          <a:latin typeface="Meiryo UI" panose="020B0604030504040204" pitchFamily="50" charset="-128"/>
                          <a:ea typeface="Meiryo UI" panose="020B0604030504040204" pitchFamily="50" charset="-128"/>
                        </a:rPr>
                        <a:t>仲卸</a:t>
                      </a:r>
                      <a:r>
                        <a:rPr kumimoji="1" lang="en-US" altLang="ja-JP" sz="1100" b="1" u="sng" dirty="0">
                          <a:solidFill>
                            <a:schemeClr val="tx1"/>
                          </a:solidFill>
                          <a:latin typeface="Meiryo UI" panose="020B0604030504040204" pitchFamily="50" charset="-128"/>
                          <a:ea typeface="Meiryo UI" panose="020B0604030504040204" pitchFamily="50" charset="-128"/>
                        </a:rPr>
                        <a:t>48.6% </a:t>
                      </a:r>
                      <a:endParaRPr kumimoji="1" lang="ja-JP" altLang="en-US" sz="1100" b="1" u="sng" dirty="0">
                        <a:solidFill>
                          <a:schemeClr val="tx1"/>
                        </a:solidFill>
                        <a:latin typeface="Meiryo UI" panose="020B0604030504040204" pitchFamily="50" charset="-128"/>
                        <a:ea typeface="Meiryo UI" panose="020B0604030504040204" pitchFamily="50" charset="-128"/>
                      </a:endParaRPr>
                    </a:p>
                  </a:txBody>
                  <a:tcPr marL="36000" marR="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r>
                        <a:rPr kumimoji="1" lang="en-US" altLang="ja-JP" sz="1100" b="1" u="sng" dirty="0">
                          <a:solidFill>
                            <a:schemeClr val="tx1"/>
                          </a:solidFill>
                          <a:latin typeface="Meiryo UI" panose="020B0604030504040204" pitchFamily="50" charset="-128"/>
                          <a:ea typeface="Meiryo UI" panose="020B0604030504040204" pitchFamily="50" charset="-128"/>
                        </a:rPr>
                        <a:t>(</a:t>
                      </a:r>
                      <a:r>
                        <a:rPr kumimoji="1" lang="ja-JP" altLang="en-US" sz="1100" b="1" u="sng" dirty="0">
                          <a:solidFill>
                            <a:schemeClr val="tx1"/>
                          </a:solidFill>
                          <a:latin typeface="Meiryo UI" panose="020B0604030504040204" pitchFamily="50" charset="-128"/>
                          <a:ea typeface="Meiryo UI" panose="020B0604030504040204" pitchFamily="50" charset="-128"/>
                        </a:rPr>
                        <a:t>青果</a:t>
                      </a:r>
                      <a:r>
                        <a:rPr kumimoji="1" lang="en-US" altLang="ja-JP" sz="1100" b="1" u="sng" dirty="0">
                          <a:solidFill>
                            <a:schemeClr val="tx1"/>
                          </a:solidFill>
                          <a:latin typeface="Meiryo UI" panose="020B0604030504040204" pitchFamily="50" charset="-128"/>
                          <a:ea typeface="Meiryo UI" panose="020B0604030504040204" pitchFamily="50" charset="-128"/>
                        </a:rPr>
                        <a:t>)</a:t>
                      </a:r>
                      <a:r>
                        <a:rPr kumimoji="1" lang="ja-JP" altLang="en-US" sz="1100" b="1" u="sng" dirty="0">
                          <a:solidFill>
                            <a:schemeClr val="tx1"/>
                          </a:solidFill>
                          <a:latin typeface="Meiryo UI" panose="020B0604030504040204" pitchFamily="50" charset="-128"/>
                          <a:ea typeface="Meiryo UI" panose="020B0604030504040204" pitchFamily="50" charset="-128"/>
                        </a:rPr>
                        <a:t>仲卸</a:t>
                      </a:r>
                      <a:r>
                        <a:rPr kumimoji="1" lang="en-US" altLang="ja-JP" sz="1100" b="1" u="sng" dirty="0">
                          <a:solidFill>
                            <a:schemeClr val="tx1"/>
                          </a:solidFill>
                          <a:latin typeface="Meiryo UI" panose="020B0604030504040204" pitchFamily="50" charset="-128"/>
                          <a:ea typeface="Meiryo UI" panose="020B0604030504040204" pitchFamily="50" charset="-128"/>
                        </a:rPr>
                        <a:t>34.2%+</a:t>
                      </a:r>
                      <a:r>
                        <a:rPr kumimoji="1" lang="ja-JP" altLang="en-US" sz="1100" b="1" u="sng" dirty="0">
                          <a:solidFill>
                            <a:schemeClr val="tx1"/>
                          </a:solidFill>
                          <a:latin typeface="Meiryo UI" panose="020B0604030504040204" pitchFamily="50" charset="-128"/>
                          <a:ea typeface="Meiryo UI" panose="020B0604030504040204" pitchFamily="50" charset="-128"/>
                        </a:rPr>
                        <a:t>卸</a:t>
                      </a:r>
                      <a:r>
                        <a:rPr kumimoji="1" lang="en-US" altLang="ja-JP" sz="1100" b="1" u="sng" dirty="0">
                          <a:solidFill>
                            <a:schemeClr val="tx1"/>
                          </a:solidFill>
                          <a:latin typeface="Meiryo UI" panose="020B0604030504040204" pitchFamily="50" charset="-128"/>
                          <a:ea typeface="Meiryo UI" panose="020B0604030504040204" pitchFamily="50" charset="-128"/>
                        </a:rPr>
                        <a:t>2</a:t>
                      </a:r>
                      <a:r>
                        <a:rPr kumimoji="1" lang="ja-JP" altLang="en-US" sz="1100" b="1" u="sng" dirty="0">
                          <a:solidFill>
                            <a:schemeClr val="tx1"/>
                          </a:solidFill>
                          <a:latin typeface="Meiryo UI" panose="020B0604030504040204" pitchFamily="50" charset="-128"/>
                          <a:ea typeface="Meiryo UI" panose="020B0604030504040204" pitchFamily="50" charset="-128"/>
                        </a:rPr>
                        <a:t>社</a:t>
                      </a:r>
                      <a:endParaRPr kumimoji="1" lang="en-US" altLang="ja-JP" sz="1100" b="1" u="sng" dirty="0">
                        <a:solidFill>
                          <a:schemeClr val="tx1"/>
                        </a:solidFill>
                        <a:latin typeface="Meiryo UI" panose="020B0604030504040204" pitchFamily="50" charset="-128"/>
                        <a:ea typeface="Meiryo UI" panose="020B0604030504040204" pitchFamily="50" charset="-128"/>
                      </a:endParaRPr>
                    </a:p>
                    <a:p>
                      <a:pPr algn="l"/>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水産</a:t>
                      </a:r>
                      <a:r>
                        <a:rPr kumimoji="1" lang="en-US" altLang="ja-JP" sz="1100" dirty="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仲卸</a:t>
                      </a:r>
                      <a:r>
                        <a:rPr kumimoji="1" lang="en-US" altLang="ja-JP" sz="1100" dirty="0">
                          <a:solidFill>
                            <a:schemeClr val="tx1"/>
                          </a:solidFill>
                          <a:latin typeface="Meiryo UI" panose="020B0604030504040204" pitchFamily="50" charset="-128"/>
                          <a:ea typeface="Meiryo UI" panose="020B0604030504040204" pitchFamily="50" charset="-128"/>
                        </a:rPr>
                        <a:t>21.6% </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36000" marR="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青果</a:t>
                      </a:r>
                      <a:r>
                        <a:rPr kumimoji="1" lang="en-US" altLang="ja-JP" sz="1100" dirty="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仲卸</a:t>
                      </a:r>
                      <a:r>
                        <a:rPr kumimoji="1" lang="en-US" altLang="ja-JP" sz="1100" dirty="0">
                          <a:solidFill>
                            <a:schemeClr val="tx1"/>
                          </a:solidFill>
                          <a:latin typeface="Meiryo UI" panose="020B0604030504040204" pitchFamily="50" charset="-128"/>
                          <a:ea typeface="Meiryo UI" panose="020B0604030504040204" pitchFamily="50" charset="-128"/>
                        </a:rPr>
                        <a:t>10.5%</a:t>
                      </a:r>
                    </a:p>
                    <a:p>
                      <a:pPr algn="l"/>
                      <a:r>
                        <a:rPr kumimoji="1" lang="en-US" altLang="ja-JP" sz="1100" b="1" u="sng" dirty="0">
                          <a:solidFill>
                            <a:schemeClr val="tx1"/>
                          </a:solidFill>
                          <a:latin typeface="Meiryo UI" panose="020B0604030504040204" pitchFamily="50" charset="-128"/>
                          <a:ea typeface="Meiryo UI" panose="020B0604030504040204" pitchFamily="50" charset="-128"/>
                        </a:rPr>
                        <a:t>(</a:t>
                      </a:r>
                      <a:r>
                        <a:rPr kumimoji="1" lang="ja-JP" altLang="en-US" sz="1100" b="1" u="sng" dirty="0">
                          <a:solidFill>
                            <a:schemeClr val="tx1"/>
                          </a:solidFill>
                          <a:latin typeface="Meiryo UI" panose="020B0604030504040204" pitchFamily="50" charset="-128"/>
                          <a:ea typeface="Meiryo UI" panose="020B0604030504040204" pitchFamily="50" charset="-128"/>
                        </a:rPr>
                        <a:t>水産</a:t>
                      </a:r>
                      <a:r>
                        <a:rPr kumimoji="1" lang="en-US" altLang="ja-JP" sz="1100" b="1" u="sng" dirty="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仲卸</a:t>
                      </a:r>
                      <a:r>
                        <a:rPr kumimoji="1" lang="en-US" altLang="ja-JP" sz="1100" dirty="0">
                          <a:solidFill>
                            <a:schemeClr val="tx1"/>
                          </a:solidFill>
                          <a:latin typeface="Meiryo UI" panose="020B0604030504040204" pitchFamily="50" charset="-128"/>
                          <a:ea typeface="Meiryo UI" panose="020B0604030504040204" pitchFamily="50" charset="-128"/>
                        </a:rPr>
                        <a:t>18.9%</a:t>
                      </a:r>
                      <a:r>
                        <a:rPr kumimoji="1" lang="en-US" altLang="ja-JP" sz="1100" b="1" u="sng" dirty="0">
                          <a:solidFill>
                            <a:schemeClr val="tx1"/>
                          </a:solidFill>
                          <a:latin typeface="Meiryo UI" panose="020B0604030504040204" pitchFamily="50" charset="-128"/>
                          <a:ea typeface="Meiryo UI" panose="020B0604030504040204" pitchFamily="50" charset="-128"/>
                        </a:rPr>
                        <a:t> +</a:t>
                      </a:r>
                      <a:r>
                        <a:rPr kumimoji="1" lang="ja-JP" altLang="en-US" sz="1100" b="1" u="sng" dirty="0">
                          <a:solidFill>
                            <a:schemeClr val="tx1"/>
                          </a:solidFill>
                          <a:latin typeface="Meiryo UI" panose="020B0604030504040204" pitchFamily="50" charset="-128"/>
                          <a:ea typeface="Meiryo UI" panose="020B0604030504040204" pitchFamily="50" charset="-128"/>
                        </a:rPr>
                        <a:t>卸</a:t>
                      </a:r>
                      <a:r>
                        <a:rPr kumimoji="1" lang="en-US" altLang="ja-JP" sz="1100" b="1" u="sng" dirty="0">
                          <a:solidFill>
                            <a:schemeClr val="tx1"/>
                          </a:solidFill>
                          <a:latin typeface="Meiryo UI" panose="020B0604030504040204" pitchFamily="50" charset="-128"/>
                          <a:ea typeface="Meiryo UI" panose="020B0604030504040204" pitchFamily="50" charset="-128"/>
                        </a:rPr>
                        <a:t>2</a:t>
                      </a:r>
                      <a:r>
                        <a:rPr kumimoji="1" lang="ja-JP" altLang="en-US" sz="1100" b="1" u="sng" dirty="0">
                          <a:solidFill>
                            <a:schemeClr val="tx1"/>
                          </a:solidFill>
                          <a:latin typeface="Meiryo UI" panose="020B0604030504040204" pitchFamily="50" charset="-128"/>
                          <a:ea typeface="Meiryo UI" panose="020B0604030504040204" pitchFamily="50" charset="-128"/>
                        </a:rPr>
                        <a:t>社</a:t>
                      </a:r>
                    </a:p>
                  </a:txBody>
                  <a:tcPr marL="36000" marR="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青果</a:t>
                      </a:r>
                      <a:r>
                        <a:rPr kumimoji="1" lang="en-US" altLang="ja-JP" sz="1100" dirty="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仲卸</a:t>
                      </a:r>
                      <a:r>
                        <a:rPr kumimoji="1" lang="en-US" altLang="ja-JP" sz="1100" dirty="0">
                          <a:solidFill>
                            <a:schemeClr val="tx1"/>
                          </a:solidFill>
                          <a:latin typeface="Meiryo UI" panose="020B0604030504040204" pitchFamily="50" charset="-128"/>
                          <a:ea typeface="Meiryo UI" panose="020B0604030504040204" pitchFamily="50" charset="-128"/>
                        </a:rPr>
                        <a:t>10.5%</a:t>
                      </a:r>
                    </a:p>
                    <a:p>
                      <a:pPr algn="l"/>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水産</a:t>
                      </a:r>
                      <a:r>
                        <a:rPr kumimoji="1" lang="en-US" altLang="ja-JP" sz="1100" dirty="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仲卸  </a:t>
                      </a:r>
                      <a:r>
                        <a:rPr kumimoji="1" lang="en-US" altLang="ja-JP" sz="1100" dirty="0">
                          <a:solidFill>
                            <a:schemeClr val="tx1"/>
                          </a:solidFill>
                          <a:latin typeface="Meiryo UI" panose="020B0604030504040204" pitchFamily="50" charset="-128"/>
                          <a:ea typeface="Meiryo UI" panose="020B0604030504040204" pitchFamily="50" charset="-128"/>
                        </a:rPr>
                        <a:t>8.1% </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36000" marR="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35785136"/>
                  </a:ext>
                </a:extLst>
              </a:tr>
              <a:tr h="322321">
                <a:tc rowSpan="2">
                  <a:txBody>
                    <a:bodyPr/>
                    <a:lstStyle/>
                    <a:p>
                      <a:pPr algn="ctr"/>
                      <a:r>
                        <a:rPr kumimoji="1" lang="ja-JP" altLang="en-US" sz="1100" b="1" dirty="0">
                          <a:solidFill>
                            <a:schemeClr val="tx2"/>
                          </a:solidFill>
                          <a:latin typeface="Meiryo UI" panose="020B0604030504040204" pitchFamily="50" charset="-128"/>
                          <a:ea typeface="Meiryo UI" panose="020B0604030504040204" pitchFamily="50" charset="-128"/>
                        </a:rPr>
                        <a:t>民間施設南側案</a:t>
                      </a:r>
                    </a:p>
                  </a:txBody>
                  <a:tcPr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2">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1100" dirty="0">
                          <a:latin typeface="Meiryo UI" panose="020B0604030504040204" pitchFamily="50" charset="-128"/>
                          <a:ea typeface="Meiryo UI" panose="020B0604030504040204" pitchFamily="50" charset="-128"/>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1100" dirty="0">
                          <a:latin typeface="Meiryo UI" panose="020B0604030504040204" pitchFamily="50" charset="-128"/>
                          <a:ea typeface="Meiryo UI" panose="020B0604030504040204" pitchFamily="50" charset="-128"/>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1100" dirty="0">
                          <a:latin typeface="Meiryo UI" panose="020B0604030504040204" pitchFamily="50" charset="-128"/>
                          <a:ea typeface="Meiryo UI" panose="020B0604030504040204" pitchFamily="50" charset="-128"/>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1100" dirty="0">
                          <a:latin typeface="Meiryo UI" panose="020B0604030504040204" pitchFamily="50" charset="-128"/>
                          <a:ea typeface="Meiryo UI" panose="020B0604030504040204" pitchFamily="50" charset="-128"/>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3590478"/>
                  </a:ext>
                </a:extLst>
              </a:tr>
              <a:tr h="1208169">
                <a:tc vMerge="1">
                  <a:txBody>
                    <a:bodyPr/>
                    <a:lstStyle/>
                    <a:p>
                      <a:endParaRPr kumimoji="1" lang="ja-JP" altLang="en-US"/>
                    </a:p>
                  </a:txBody>
                  <a:tcPr/>
                </a:tc>
                <a:tc vMerge="1">
                  <a:txBody>
                    <a:bodyPr/>
                    <a:lstStyle/>
                    <a:p>
                      <a:endParaRPr kumimoji="1" lang="ja-JP" altLang="en-US"/>
                    </a:p>
                  </a:txBody>
                  <a:tcPr/>
                </a:tc>
                <a:tc>
                  <a:txBody>
                    <a:bodyPr/>
                    <a:lstStyle/>
                    <a:p>
                      <a:pPr marL="171450" indent="-171450" algn="l" defTabSz="914400" rtl="0" eaLnBrk="1" latinLnBrk="0" hangingPunct="1">
                        <a:buFont typeface="Arial" panose="020B0604020202020204" pitchFamily="34" charset="0"/>
                        <a:buChar char="•"/>
                      </a:pPr>
                      <a:r>
                        <a:rPr kumimoji="1" lang="ja-JP" altLang="en-US" sz="1100" kern="1200" dirty="0">
                          <a:solidFill>
                            <a:schemeClr val="dk1"/>
                          </a:solidFill>
                          <a:latin typeface="Meiryo UI" panose="020B0604030504040204" pitchFamily="50" charset="-128"/>
                          <a:ea typeface="Meiryo UI" panose="020B0604030504040204" pitchFamily="50" charset="-128"/>
                          <a:cs typeface="+mn-cs"/>
                        </a:rPr>
                        <a:t>仮移転は不要</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171450" indent="-171450" algn="l" defTabSz="914400" rtl="0" eaLnBrk="1" latinLnBrk="0" hangingPunct="1">
                        <a:buFont typeface="Arial" panose="020B0604020202020204" pitchFamily="34" charset="0"/>
                        <a:buChar char="•"/>
                      </a:pPr>
                      <a:r>
                        <a:rPr kumimoji="1" lang="ja-JP" altLang="en-US" sz="1100" kern="1200" dirty="0">
                          <a:solidFill>
                            <a:schemeClr val="dk1"/>
                          </a:solidFill>
                          <a:latin typeface="Meiryo UI" panose="020B0604030504040204" pitchFamily="50" charset="-128"/>
                          <a:ea typeface="Meiryo UI" panose="020B0604030504040204" pitchFamily="50" charset="-128"/>
                          <a:cs typeface="+mn-cs"/>
                        </a:rPr>
                        <a:t>仮移転は生じないため、仮設での運営期間は生じない</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171450" indent="-171450" algn="l" defTabSz="914400" rtl="0" eaLnBrk="1" latinLnBrk="0" hangingPunct="1">
                        <a:buFont typeface="Arial" panose="020B0604020202020204" pitchFamily="34" charset="0"/>
                        <a:buChar char="•"/>
                      </a:pPr>
                      <a:r>
                        <a:rPr kumimoji="1" lang="ja-JP" altLang="en-US" sz="1100" kern="1200" dirty="0">
                          <a:solidFill>
                            <a:schemeClr val="dk1"/>
                          </a:solidFill>
                          <a:latin typeface="Meiryo UI" panose="020B0604030504040204" pitchFamily="50" charset="-128"/>
                          <a:ea typeface="Meiryo UI" panose="020B0604030504040204" pitchFamily="50" charset="-128"/>
                          <a:cs typeface="+mn-cs"/>
                        </a:rPr>
                        <a:t>仮設費は不要である。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kern="1200" dirty="0">
                          <a:solidFill>
                            <a:schemeClr val="dk1"/>
                          </a:solidFill>
                          <a:latin typeface="Meiryo UI" panose="020B0604030504040204" pitchFamily="50" charset="-128"/>
                          <a:ea typeface="Meiryo UI" panose="020B0604030504040204" pitchFamily="50" charset="-128"/>
                          <a:cs typeface="+mn-cs"/>
                        </a:rPr>
                        <a:t>仮設建築の整備、仮移転等が不要であるため、民間施設北側配置案に比べ、早期の全面開業が可能</a:t>
                      </a:r>
                      <a:r>
                        <a:rPr kumimoji="1" lang="en-US" altLang="ja-JP" sz="1100" kern="1200" dirty="0">
                          <a:solidFill>
                            <a:schemeClr val="dk1"/>
                          </a:solidFill>
                          <a:latin typeface="Meiryo UI" panose="020B0604030504040204" pitchFamily="50" charset="-128"/>
                          <a:ea typeface="Meiryo UI" panose="020B0604030504040204" pitchFamily="50" charset="-128"/>
                          <a:cs typeface="+mn-cs"/>
                        </a:rPr>
                        <a:t/>
                      </a:r>
                      <a:br>
                        <a:rPr kumimoji="1" lang="en-US" altLang="ja-JP" sz="1100" kern="1200" dirty="0">
                          <a:solidFill>
                            <a:schemeClr val="dk1"/>
                          </a:solidFill>
                          <a:latin typeface="Meiryo UI" panose="020B0604030504040204" pitchFamily="50" charset="-128"/>
                          <a:ea typeface="Meiryo UI" panose="020B0604030504040204" pitchFamily="50" charset="-128"/>
                          <a:cs typeface="+mn-cs"/>
                        </a:rPr>
                      </a:br>
                      <a:r>
                        <a:rPr kumimoji="1" lang="ja-JP" altLang="en-US" sz="1100" kern="1200" dirty="0">
                          <a:solidFill>
                            <a:schemeClr val="dk1"/>
                          </a:solidFill>
                          <a:latin typeface="Meiryo UI" panose="020B0604030504040204" pitchFamily="50" charset="-128"/>
                          <a:ea typeface="Meiryo UI" panose="020B0604030504040204" pitchFamily="50" charset="-128"/>
                          <a:cs typeface="+mn-cs"/>
                        </a:rPr>
                        <a:t>（工期：</a:t>
                      </a:r>
                      <a:r>
                        <a:rPr kumimoji="1" lang="en-US" altLang="ja-JP" sz="1100" kern="1200" dirty="0">
                          <a:solidFill>
                            <a:schemeClr val="dk1"/>
                          </a:solidFill>
                          <a:latin typeface="Meiryo UI" panose="020B0604030504040204" pitchFamily="50" charset="-128"/>
                          <a:ea typeface="Meiryo UI" panose="020B0604030504040204" pitchFamily="50" charset="-128"/>
                          <a:cs typeface="+mn-cs"/>
                        </a:rPr>
                        <a:t>11</a:t>
                      </a:r>
                      <a:r>
                        <a:rPr kumimoji="1" lang="ja-JP" altLang="en-US" sz="1100" kern="1200" dirty="0">
                          <a:solidFill>
                            <a:schemeClr val="dk1"/>
                          </a:solidFill>
                          <a:latin typeface="Meiryo UI" panose="020B0604030504040204" pitchFamily="50" charset="-128"/>
                          <a:ea typeface="Meiryo UI" panose="020B0604030504040204" pitchFamily="50" charset="-128"/>
                          <a:cs typeface="+mn-cs"/>
                        </a:rPr>
                        <a:t>年程度）</a:t>
                      </a:r>
                      <a:endParaRPr kumimoji="1" lang="en-US" altLang="ja-JP" sz="1100" kern="1200" dirty="0">
                        <a:solidFill>
                          <a:schemeClr val="dk1"/>
                        </a:solidFill>
                        <a:latin typeface="Meiryo UI" panose="020B0604030504040204" pitchFamily="50" charset="-128"/>
                        <a:ea typeface="Meiryo UI" panose="020B0604030504040204" pitchFamily="50" charset="-128"/>
                        <a:cs typeface="+mn-cs"/>
                      </a:endParaRPr>
                    </a:p>
                    <a:p>
                      <a:pPr marL="171450" indent="-171450" algn="l">
                        <a:buFont typeface="Arial" panose="020B0604020202020204" pitchFamily="34" charset="0"/>
                        <a:buChar char="•"/>
                      </a:pPr>
                      <a:endParaRPr kumimoji="1" lang="ja-JP" altLang="en-US" sz="1100" kern="1200" dirty="0">
                        <a:solidFill>
                          <a:schemeClr val="dk1"/>
                        </a:solidFill>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05613633"/>
                  </a:ext>
                </a:extLst>
              </a:tr>
              <a:tr h="288032">
                <a:tc rowSpan="2">
                  <a:txBody>
                    <a:bodyPr/>
                    <a:lstStyle/>
                    <a:p>
                      <a:pPr algn="ctr"/>
                      <a:r>
                        <a:rPr kumimoji="1" lang="ja-JP" altLang="en-US" sz="1100" b="1" dirty="0">
                          <a:solidFill>
                            <a:srgbClr val="C00000"/>
                          </a:solidFill>
                          <a:latin typeface="Meiryo UI" panose="020B0604030504040204" pitchFamily="50" charset="-128"/>
                          <a:ea typeface="Meiryo UI" panose="020B0604030504040204" pitchFamily="50" charset="-128"/>
                        </a:rPr>
                        <a:t>民間施設北側案</a:t>
                      </a:r>
                    </a:p>
                  </a:txBody>
                  <a:tcPr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2">
                  <a:txBody>
                    <a:bodyPr/>
                    <a:lstStyle/>
                    <a:p>
                      <a:pPr algn="l"/>
                      <a:endParaRPr kumimoji="1" lang="ja-JP" altLang="en-US" sz="11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1100" dirty="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1100" dirty="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1100" dirty="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1100" dirty="0">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79806283"/>
                  </a:ext>
                </a:extLst>
              </a:tr>
              <a:tr h="1157832">
                <a:tc vMerge="1">
                  <a:txBody>
                    <a:bodyPr/>
                    <a:lstStyle/>
                    <a:p>
                      <a:endParaRPr kumimoji="1" lang="ja-JP" altLang="en-US"/>
                    </a:p>
                  </a:txBody>
                  <a:tcPr/>
                </a:tc>
                <a:tc vMerge="1">
                  <a:txBody>
                    <a:bodyPr/>
                    <a:lstStyle/>
                    <a:p>
                      <a:endParaRPr kumimoji="1" lang="ja-JP" altLang="en-US"/>
                    </a:p>
                  </a:txBody>
                  <a:tcPr/>
                </a:tc>
                <a:tc>
                  <a:txBody>
                    <a:bodyPr/>
                    <a:lstStyle/>
                    <a:p>
                      <a:pPr marL="171450" indent="-171450" algn="l">
                        <a:buFont typeface="Arial" panose="020B0604020202020204" pitchFamily="34" charset="0"/>
                        <a:buChar char="•"/>
                      </a:pPr>
                      <a:r>
                        <a:rPr kumimoji="1" lang="ja-JP" altLang="en-US" sz="1100" dirty="0">
                          <a:latin typeface="Meiryo UI" panose="020B0604030504040204" pitchFamily="50" charset="-128"/>
                          <a:ea typeface="Meiryo UI" panose="020B0604030504040204" pitchFamily="50" charset="-128"/>
                        </a:rPr>
                        <a:t>低温加工施設等、</a:t>
                      </a:r>
                      <a:r>
                        <a:rPr kumimoji="1" lang="en-US" altLang="ja-JP" sz="1100" dirty="0">
                          <a:latin typeface="Meiryo UI" panose="020B0604030504040204" pitchFamily="50" charset="-128"/>
                          <a:ea typeface="Meiryo UI" panose="020B0604030504040204" pitchFamily="50" charset="-128"/>
                        </a:rPr>
                        <a:t/>
                      </a:r>
                      <a:br>
                        <a:rPr kumimoji="1" lang="en-US" altLang="ja-JP" sz="1100" dirty="0">
                          <a:latin typeface="Meiryo UI" panose="020B0604030504040204" pitchFamily="50" charset="-128"/>
                          <a:ea typeface="Meiryo UI" panose="020B0604030504040204" pitchFamily="50" charset="-128"/>
                        </a:rPr>
                      </a:br>
                      <a:r>
                        <a:rPr kumimoji="1" lang="ja-JP" altLang="en-US" sz="1100" dirty="0">
                          <a:latin typeface="Meiryo UI" panose="020B0604030504040204" pitchFamily="50" charset="-128"/>
                          <a:ea typeface="Meiryo UI" panose="020B0604030504040204" pitchFamily="50" charset="-128"/>
                        </a:rPr>
                        <a:t>青果棟について仮移転が必要</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171450" indent="-171450" algn="l" defTabSz="914400" rtl="0" eaLnBrk="1" latinLnBrk="0" hangingPunct="1">
                        <a:spcAft>
                          <a:spcPts val="600"/>
                        </a:spcAft>
                        <a:buFont typeface="Arial" panose="020B0604020202020204" pitchFamily="34" charset="0"/>
                        <a:buChar char="•"/>
                      </a:pPr>
                      <a:r>
                        <a:rPr kumimoji="1" lang="ja-JP" altLang="en-US" sz="1100" kern="1200" dirty="0">
                          <a:solidFill>
                            <a:schemeClr val="dk1"/>
                          </a:solidFill>
                          <a:latin typeface="Meiryo UI" panose="020B0604030504040204" pitchFamily="50" charset="-128"/>
                          <a:ea typeface="Meiryo UI" panose="020B0604030504040204" pitchFamily="50" charset="-128"/>
                          <a:cs typeface="+mn-cs"/>
                        </a:rPr>
                        <a:t>仮移転に伴う、仮設建築での仮移転運営の⾧期化によって運営上の支障が生じる可能性が大きい</a:t>
                      </a:r>
                      <a:endParaRPr kumimoji="1" lang="en-US" altLang="ja-JP" sz="1100" kern="1200" dirty="0">
                        <a:solidFill>
                          <a:schemeClr val="dk1"/>
                        </a:solidFill>
                        <a:latin typeface="Meiryo UI" panose="020B0604030504040204" pitchFamily="50" charset="-128"/>
                        <a:ea typeface="Meiryo UI" panose="020B0604030504040204" pitchFamily="50" charset="-128"/>
                        <a:cs typeface="+mn-cs"/>
                      </a:endParaRPr>
                    </a:p>
                    <a:p>
                      <a:pPr marL="0" indent="0" algn="l" defTabSz="914400" rtl="0" eaLnBrk="1" latinLnBrk="0" hangingPunct="1">
                        <a:buFont typeface="Arial" panose="020B0604020202020204" pitchFamily="34" charset="0"/>
                        <a:buNone/>
                      </a:pPr>
                      <a:r>
                        <a:rPr kumimoji="1" lang="ja-JP" altLang="en-US" sz="1100" kern="1200" dirty="0">
                          <a:solidFill>
                            <a:schemeClr val="dk1"/>
                          </a:solidFill>
                          <a:latin typeface="Meiryo UI" panose="020B0604030504040204" pitchFamily="50" charset="-128"/>
                          <a:ea typeface="Meiryo UI" panose="020B0604030504040204" pitchFamily="50" charset="-128"/>
                          <a:cs typeface="+mn-cs"/>
                        </a:rPr>
                        <a:t>→</a:t>
                      </a:r>
                      <a:r>
                        <a:rPr kumimoji="1" lang="zh-TW" altLang="en-US" sz="1100" kern="1200" dirty="0">
                          <a:solidFill>
                            <a:schemeClr val="dk1"/>
                          </a:solidFill>
                          <a:latin typeface="Meiryo UI" panose="020B0604030504040204" pitchFamily="50" charset="-128"/>
                          <a:ea typeface="Meiryo UI" panose="020B0604030504040204" pitchFamily="50" charset="-128"/>
                          <a:cs typeface="+mn-cs"/>
                        </a:rPr>
                        <a:t>低温加工施設</a:t>
                      </a:r>
                      <a:r>
                        <a:rPr kumimoji="1" lang="en-US" altLang="zh-TW" sz="1100" kern="1200" dirty="0">
                          <a:solidFill>
                            <a:schemeClr val="dk1"/>
                          </a:solidFill>
                          <a:latin typeface="Meiryo UI" panose="020B0604030504040204" pitchFamily="50" charset="-128"/>
                          <a:ea typeface="Meiryo UI" panose="020B0604030504040204" pitchFamily="50" charset="-128"/>
                          <a:cs typeface="+mn-cs"/>
                        </a:rPr>
                        <a:t>:</a:t>
                      </a:r>
                      <a:r>
                        <a:rPr kumimoji="1" lang="ja-JP" altLang="en-US" sz="1100" kern="1200" dirty="0">
                          <a:solidFill>
                            <a:schemeClr val="dk1"/>
                          </a:solidFill>
                          <a:latin typeface="Meiryo UI" panose="020B0604030504040204" pitchFamily="50" charset="-128"/>
                          <a:ea typeface="Meiryo UI" panose="020B0604030504040204" pitchFamily="50" charset="-128"/>
                          <a:cs typeface="+mn-cs"/>
                        </a:rPr>
                        <a:t>約９年～</a:t>
                      </a:r>
                      <a:endParaRPr kumimoji="1" lang="en-US" altLang="zh-TW" sz="1100" kern="1200" dirty="0">
                        <a:solidFill>
                          <a:schemeClr val="dk1"/>
                        </a:solidFill>
                        <a:latin typeface="Meiryo UI" panose="020B0604030504040204" pitchFamily="50" charset="-128"/>
                        <a:ea typeface="Meiryo UI" panose="020B0604030504040204" pitchFamily="50" charset="-128"/>
                        <a:cs typeface="+mn-cs"/>
                      </a:endParaRPr>
                    </a:p>
                    <a:p>
                      <a:pPr marL="0" indent="0" algn="l" defTabSz="914400" rtl="0" eaLnBrk="1" latinLnBrk="0" hangingPunct="1">
                        <a:buFont typeface="Arial" panose="020B0604020202020204" pitchFamily="34" charset="0"/>
                        <a:buNone/>
                      </a:pPr>
                      <a:r>
                        <a:rPr kumimoji="1" lang="ja-JP" altLang="en-US" sz="1100" kern="1200" dirty="0">
                          <a:solidFill>
                            <a:schemeClr val="dk1"/>
                          </a:solidFill>
                          <a:latin typeface="Meiryo UI" panose="020B0604030504040204" pitchFamily="50" charset="-128"/>
                          <a:ea typeface="Meiryo UI" panose="020B0604030504040204" pitchFamily="50" charset="-128"/>
                          <a:cs typeface="+mn-cs"/>
                        </a:rPr>
                        <a:t>→</a:t>
                      </a:r>
                      <a:r>
                        <a:rPr kumimoji="1" lang="zh-TW" altLang="en-US" sz="1100" kern="1200" dirty="0">
                          <a:solidFill>
                            <a:schemeClr val="dk1"/>
                          </a:solidFill>
                          <a:latin typeface="Meiryo UI" panose="020B0604030504040204" pitchFamily="50" charset="-128"/>
                          <a:ea typeface="Meiryo UI" panose="020B0604030504040204" pitchFamily="50" charset="-128"/>
                          <a:cs typeface="+mn-cs"/>
                        </a:rPr>
                        <a:t>青果棟：約５年～</a:t>
                      </a:r>
                      <a:r>
                        <a:rPr kumimoji="1" lang="en-US" altLang="zh-TW" sz="1100" kern="1200" dirty="0">
                          <a:solidFill>
                            <a:schemeClr val="dk1"/>
                          </a:solidFill>
                          <a:latin typeface="Meiryo UI" panose="020B0604030504040204" pitchFamily="50" charset="-128"/>
                          <a:ea typeface="Meiryo UI" panose="020B0604030504040204" pitchFamily="50" charset="-128"/>
                          <a:cs typeface="+mn-cs"/>
                        </a:rPr>
                        <a:t>(</a:t>
                      </a:r>
                      <a:r>
                        <a:rPr kumimoji="1" lang="en-US" altLang="ja-JP" sz="1100" kern="1200" dirty="0">
                          <a:solidFill>
                            <a:schemeClr val="dk1"/>
                          </a:solidFill>
                          <a:latin typeface="Meiryo UI" panose="020B0604030504040204" pitchFamily="50" charset="-128"/>
                          <a:ea typeface="Meiryo UI" panose="020B0604030504040204" pitchFamily="50" charset="-128"/>
                          <a:cs typeface="+mn-cs"/>
                        </a:rPr>
                        <a:t>※</a:t>
                      </a:r>
                      <a:r>
                        <a:rPr kumimoji="1" lang="en-US" altLang="zh-TW" sz="1100" kern="1200" dirty="0">
                          <a:solidFill>
                            <a:schemeClr val="dk1"/>
                          </a:solidFill>
                          <a:latin typeface="Meiryo UI" panose="020B0604030504040204" pitchFamily="50" charset="-128"/>
                          <a:ea typeface="Meiryo UI" panose="020B0604030504040204" pitchFamily="50" charset="-128"/>
                          <a:cs typeface="+mn-cs"/>
                        </a:rPr>
                        <a:t>)</a:t>
                      </a:r>
                    </a:p>
                    <a:p>
                      <a:pPr marL="0" indent="0" algn="l" defTabSz="914400" rtl="0" eaLnBrk="1" latinLnBrk="0" hangingPunct="1">
                        <a:buFont typeface="Arial" panose="020B0604020202020204" pitchFamily="34" charset="0"/>
                        <a:buNone/>
                      </a:pPr>
                      <a:r>
                        <a:rPr kumimoji="1" lang="ja-JP" altLang="en-US" sz="1100" kern="1200" dirty="0">
                          <a:solidFill>
                            <a:schemeClr val="dk1"/>
                          </a:solidFill>
                          <a:latin typeface="Meiryo UI" panose="020B0604030504040204" pitchFamily="50" charset="-128"/>
                          <a:ea typeface="Meiryo UI" panose="020B0604030504040204" pitchFamily="50" charset="-128"/>
                          <a:cs typeface="+mn-cs"/>
                        </a:rPr>
                        <a:t>　 </a:t>
                      </a:r>
                      <a:r>
                        <a:rPr kumimoji="1" lang="en-US" altLang="ja-JP" sz="1100" kern="1200" dirty="0">
                          <a:solidFill>
                            <a:schemeClr val="dk1"/>
                          </a:solidFill>
                          <a:latin typeface="Meiryo UI" panose="020B0604030504040204" pitchFamily="50" charset="-128"/>
                          <a:ea typeface="Meiryo UI" panose="020B0604030504040204" pitchFamily="50" charset="-128"/>
                          <a:cs typeface="+mn-cs"/>
                        </a:rPr>
                        <a:t>※2</a:t>
                      </a:r>
                      <a:r>
                        <a:rPr kumimoji="1" lang="ja-JP" altLang="en-US" sz="1100" kern="1200" dirty="0">
                          <a:solidFill>
                            <a:schemeClr val="dk1"/>
                          </a:solidFill>
                          <a:latin typeface="Meiryo UI" panose="020B0604030504040204" pitchFamily="50" charset="-128"/>
                          <a:ea typeface="Meiryo UI" panose="020B0604030504040204" pitchFamily="50" charset="-128"/>
                          <a:cs typeface="+mn-cs"/>
                        </a:rPr>
                        <a:t>期に分けて順に仮設</a:t>
                      </a:r>
                      <a:r>
                        <a:rPr kumimoji="1" lang="en-US" altLang="ja-JP" sz="1100" kern="1200" dirty="0">
                          <a:solidFill>
                            <a:schemeClr val="dk1"/>
                          </a:solidFill>
                          <a:latin typeface="Meiryo UI" panose="020B0604030504040204" pitchFamily="50" charset="-128"/>
                          <a:ea typeface="Meiryo UI" panose="020B0604030504040204" pitchFamily="50" charset="-128"/>
                          <a:cs typeface="+mn-cs"/>
                        </a:rPr>
                        <a:t/>
                      </a:r>
                      <a:br>
                        <a:rPr kumimoji="1" lang="en-US" altLang="ja-JP" sz="1100" kern="1200" dirty="0">
                          <a:solidFill>
                            <a:schemeClr val="dk1"/>
                          </a:solidFill>
                          <a:latin typeface="Meiryo UI" panose="020B0604030504040204" pitchFamily="50" charset="-128"/>
                          <a:ea typeface="Meiryo UI" panose="020B0604030504040204" pitchFamily="50" charset="-128"/>
                          <a:cs typeface="+mn-cs"/>
                        </a:rPr>
                      </a:br>
                      <a:r>
                        <a:rPr kumimoji="1" lang="en-US" altLang="ja-JP" sz="1100" kern="1200" dirty="0">
                          <a:solidFill>
                            <a:schemeClr val="dk1"/>
                          </a:solidFill>
                          <a:latin typeface="Meiryo UI" panose="020B0604030504040204" pitchFamily="50" charset="-128"/>
                          <a:ea typeface="Meiryo UI" panose="020B0604030504040204" pitchFamily="50" charset="-128"/>
                          <a:cs typeface="+mn-cs"/>
                        </a:rPr>
                        <a:t>     </a:t>
                      </a:r>
                      <a:r>
                        <a:rPr kumimoji="1" lang="ja-JP" altLang="en-US" sz="1100" kern="1200" dirty="0">
                          <a:solidFill>
                            <a:schemeClr val="dk1"/>
                          </a:solidFill>
                          <a:latin typeface="Meiryo UI" panose="020B0604030504040204" pitchFamily="50" charset="-128"/>
                          <a:ea typeface="Meiryo UI" panose="020B0604030504040204" pitchFamily="50" charset="-128"/>
                          <a:cs typeface="+mn-cs"/>
                        </a:rPr>
                        <a:t>に移転</a:t>
                      </a:r>
                      <a:endParaRPr kumimoji="1" lang="en-US" altLang="ja-JP" sz="1100" kern="1200" dirty="0">
                        <a:solidFill>
                          <a:schemeClr val="dk1"/>
                        </a:solidFill>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171450" indent="-171450" algn="l" defTabSz="914400" rtl="0" eaLnBrk="1" latinLnBrk="0" hangingPunct="1">
                        <a:buFont typeface="Arial" panose="020B0604020202020204" pitchFamily="34" charset="0"/>
                        <a:buChar char="•"/>
                      </a:pPr>
                      <a:r>
                        <a:rPr kumimoji="1" lang="ja-JP" altLang="en-US" sz="1100" kern="1200" dirty="0">
                          <a:solidFill>
                            <a:schemeClr val="dk1"/>
                          </a:solidFill>
                          <a:latin typeface="Meiryo UI" panose="020B0604030504040204" pitchFamily="50" charset="-128"/>
                          <a:ea typeface="Meiryo UI" panose="020B0604030504040204" pitchFamily="50" charset="-128"/>
                          <a:cs typeface="+mn-cs"/>
                        </a:rPr>
                        <a:t>民間施設北側案に比べ、仮設費（合計：約</a:t>
                      </a:r>
                      <a:r>
                        <a:rPr kumimoji="1" lang="en-US" altLang="ja-JP" sz="1100" kern="1200" dirty="0">
                          <a:solidFill>
                            <a:schemeClr val="dk1"/>
                          </a:solidFill>
                          <a:latin typeface="Meiryo UI" panose="020B0604030504040204" pitchFamily="50" charset="-128"/>
                          <a:ea typeface="Meiryo UI" panose="020B0604030504040204" pitchFamily="50" charset="-128"/>
                          <a:cs typeface="+mn-cs"/>
                        </a:rPr>
                        <a:t>55.9</a:t>
                      </a:r>
                      <a:r>
                        <a:rPr kumimoji="1" lang="ja-JP" altLang="en-US" sz="1100" kern="1200" dirty="0">
                          <a:solidFill>
                            <a:schemeClr val="dk1"/>
                          </a:solidFill>
                          <a:latin typeface="Meiryo UI" panose="020B0604030504040204" pitchFamily="50" charset="-128"/>
                          <a:ea typeface="Meiryo UI" panose="020B0604030504040204" pitchFamily="50" charset="-128"/>
                          <a:cs typeface="+mn-cs"/>
                        </a:rPr>
                        <a:t>億円）が余分に生じる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kern="1200" dirty="0">
                          <a:solidFill>
                            <a:schemeClr val="dk1"/>
                          </a:solidFill>
                          <a:latin typeface="Meiryo UI" panose="020B0604030504040204" pitchFamily="50" charset="-128"/>
                          <a:ea typeface="Meiryo UI" panose="020B0604030504040204" pitchFamily="50" charset="-128"/>
                          <a:cs typeface="+mn-cs"/>
                        </a:rPr>
                        <a:t>先行する水産棟は早期開業が可能</a:t>
                      </a:r>
                      <a:endParaRPr kumimoji="1" lang="en-US" altLang="ja-JP" sz="1100" kern="1200" dirty="0">
                        <a:solidFill>
                          <a:schemeClr val="dk1"/>
                        </a:solidFill>
                        <a:latin typeface="Meiryo UI" panose="020B0604030504040204" pitchFamily="50" charset="-128"/>
                        <a:ea typeface="Meiryo UI" panose="020B0604030504040204"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kern="1200" dirty="0">
                          <a:solidFill>
                            <a:schemeClr val="dk1"/>
                          </a:solidFill>
                          <a:latin typeface="Meiryo UI" panose="020B0604030504040204" pitchFamily="50" charset="-128"/>
                          <a:ea typeface="Meiryo UI" panose="020B0604030504040204" pitchFamily="50" charset="-128"/>
                          <a:cs typeface="+mn-cs"/>
                        </a:rPr>
                        <a:t>ただし、仮設建築の整備、仮設建築への仮移転、新建築物への再移転が生じることで、青果棟の全面開業は民間施設南側案より遅れるため、全体の工期が長期化する。</a:t>
                      </a:r>
                      <a:r>
                        <a:rPr kumimoji="1" lang="en-US" altLang="ja-JP" sz="1100" kern="1200" dirty="0">
                          <a:solidFill>
                            <a:schemeClr val="dk1"/>
                          </a:solidFill>
                          <a:latin typeface="Meiryo UI" panose="020B0604030504040204" pitchFamily="50" charset="-128"/>
                          <a:ea typeface="Meiryo UI" panose="020B0604030504040204" pitchFamily="50" charset="-128"/>
                          <a:cs typeface="+mn-cs"/>
                        </a:rPr>
                        <a:t> </a:t>
                      </a:r>
                      <a:endParaRPr kumimoji="1" lang="ja-JP" altLang="en-US" sz="1100" kern="1200" dirty="0">
                        <a:solidFill>
                          <a:schemeClr val="dk1"/>
                        </a:solidFill>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67258454"/>
                  </a:ext>
                </a:extLst>
              </a:tr>
            </a:tbl>
          </a:graphicData>
        </a:graphic>
      </p:graphicFrame>
      <p:sp>
        <p:nvSpPr>
          <p:cNvPr id="17" name="二等辺三角形 16">
            <a:extLst>
              <a:ext uri="{FF2B5EF4-FFF2-40B4-BE49-F238E27FC236}">
                <a16:creationId xmlns:a16="http://schemas.microsoft.com/office/drawing/2014/main" id="{065C608C-AFE2-EFD7-5E2A-FD8591CFC9A9}"/>
              </a:ext>
            </a:extLst>
          </p:cNvPr>
          <p:cNvSpPr/>
          <p:nvPr/>
        </p:nvSpPr>
        <p:spPr>
          <a:xfrm rot="10800000">
            <a:off x="4556956" y="1558596"/>
            <a:ext cx="792088" cy="109318"/>
          </a:xfrm>
          <a:prstGeom prst="triangl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427153EF-0137-5CAF-4D80-665AAE09820F}"/>
              </a:ext>
            </a:extLst>
          </p:cNvPr>
          <p:cNvSpPr txBox="1"/>
          <p:nvPr/>
        </p:nvSpPr>
        <p:spPr>
          <a:xfrm>
            <a:off x="308484" y="1729460"/>
            <a:ext cx="9289032" cy="514738"/>
          </a:xfrm>
          <a:prstGeom prst="rect">
            <a:avLst/>
          </a:prstGeom>
          <a:solidFill>
            <a:schemeClr val="accent6">
              <a:lumMod val="20000"/>
              <a:lumOff val="80000"/>
            </a:schemeClr>
          </a:solidFill>
          <a:ln>
            <a:noFill/>
            <a:prstDash val="sysDash"/>
          </a:ln>
        </p:spPr>
        <p:txBody>
          <a:bodyPr wrap="square" lIns="72000" tIns="108000" rIns="72000" bIns="36000" rtlCol="0">
            <a:spAutoFit/>
          </a:bodyPr>
          <a:lstStyle/>
          <a:p>
            <a:pPr marR="0" lvl="0" algn="ctr" defTabSz="914400" rtl="0" eaLnBrk="1" fontAlgn="auto" latinLnBrk="0" hangingPunct="1">
              <a:lnSpc>
                <a:spcPct val="100000"/>
              </a:lnSpc>
              <a:spcBef>
                <a:spcPts val="0"/>
              </a:spcBef>
              <a:spcAft>
                <a:spcPts val="600"/>
              </a:spcAft>
              <a:buClr>
                <a:srgbClr val="5A5A5A"/>
              </a:buClr>
              <a:buSzPct val="100000"/>
              <a:tabLst/>
              <a:defRPr/>
            </a:pP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意向把握を踏まえ、特に仮移転の有無、仮設期間中の市場運営業務（日常業務）、仮設建築物に係る工事費用の負担</a:t>
            </a:r>
            <a:r>
              <a:rPr kumimoji="1" lang="en-US" altLang="ja-JP"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r>
            <a:br>
              <a:rPr kumimoji="1" lang="en-US" altLang="ja-JP"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b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への影響を重視し、</a:t>
            </a:r>
            <a:r>
              <a:rPr kumimoji="1" lang="ja-JP" altLang="en-US" sz="1200" b="1" i="0" u="sng" strike="noStrike" kern="1200" cap="none" spc="0" normalizeH="0" baseline="0" noProof="0" dirty="0">
                <a:ln>
                  <a:noFill/>
                </a:ln>
                <a:solidFill>
                  <a:srgbClr val="E60000"/>
                </a:solidFill>
                <a:effectLst/>
                <a:uLnTx/>
                <a:uFillTx/>
                <a:latin typeface="メイリオ" panose="020B0604030504040204" pitchFamily="50" charset="-128"/>
                <a:ea typeface="メイリオ" panose="020B0604030504040204" pitchFamily="50" charset="-128"/>
                <a:cs typeface="+mn-cs"/>
              </a:rPr>
              <a:t>民間施設南側案を前提</a:t>
            </a:r>
            <a:r>
              <a:rPr kumimoji="1" lang="ja-JP" altLang="en-US" sz="1200" b="1" i="0" u="sng" strike="noStrike" kern="1200" cap="none" spc="0" normalizeH="0" baseline="0" noProof="0" dirty="0" smtClean="0">
                <a:ln>
                  <a:noFill/>
                </a:ln>
                <a:solidFill>
                  <a:srgbClr val="E60000"/>
                </a:solidFill>
                <a:effectLst/>
                <a:uLnTx/>
                <a:uFillTx/>
                <a:latin typeface="メイリオ" panose="020B0604030504040204" pitchFamily="50" charset="-128"/>
                <a:ea typeface="メイリオ" panose="020B0604030504040204" pitchFamily="50" charset="-128"/>
                <a:cs typeface="+mn-cs"/>
              </a:rPr>
              <a:t>に</a:t>
            </a:r>
            <a:r>
              <a:rPr lang="ja-JP" altLang="en-US" sz="1200" b="1" u="sng" dirty="0" smtClean="0">
                <a:solidFill>
                  <a:srgbClr val="E60000"/>
                </a:solidFill>
                <a:latin typeface="メイリオ" panose="020B0604030504040204" pitchFamily="50" charset="-128"/>
                <a:ea typeface="メイリオ" panose="020B0604030504040204" pitchFamily="50" charset="-128"/>
              </a:rPr>
              <a:t>引き続き協議</a:t>
            </a:r>
            <a:r>
              <a:rPr kumimoji="1" lang="ja-JP" altLang="en-US" sz="1200" b="1" i="0" u="sng" strike="noStrike" kern="1200" cap="none" spc="0" normalizeH="0" baseline="0" noProof="0" dirty="0" smtClean="0">
                <a:ln>
                  <a:noFill/>
                </a:ln>
                <a:solidFill>
                  <a:srgbClr val="E60000"/>
                </a:solidFill>
                <a:effectLst/>
                <a:uLnTx/>
                <a:uFillTx/>
                <a:latin typeface="メイリオ" panose="020B0604030504040204" pitchFamily="50" charset="-128"/>
                <a:ea typeface="メイリオ" panose="020B0604030504040204" pitchFamily="50" charset="-128"/>
                <a:cs typeface="+mn-cs"/>
              </a:rPr>
              <a:t>を</a:t>
            </a:r>
            <a:r>
              <a:rPr kumimoji="1" lang="ja-JP" altLang="en-US" sz="1200" b="1" i="0" u="sng" strike="noStrike" kern="1200" cap="none" spc="0" normalizeH="0" baseline="0" noProof="0" dirty="0">
                <a:ln>
                  <a:noFill/>
                </a:ln>
                <a:solidFill>
                  <a:srgbClr val="E60000"/>
                </a:solidFill>
                <a:effectLst/>
                <a:uLnTx/>
                <a:uFillTx/>
                <a:latin typeface="メイリオ" panose="020B0604030504040204" pitchFamily="50" charset="-128"/>
                <a:ea typeface="メイリオ" panose="020B0604030504040204" pitchFamily="50" charset="-128"/>
                <a:cs typeface="+mn-cs"/>
              </a:rPr>
              <a:t>進めたい。</a:t>
            </a:r>
            <a:endParaRPr kumimoji="1" lang="en-US" altLang="ja-JP" sz="1200" b="1" i="0" u="sng" strike="noStrike" kern="1200" cap="none" spc="0" normalizeH="0" baseline="0" noProof="0" dirty="0">
              <a:ln>
                <a:noFill/>
              </a:ln>
              <a:solidFill>
                <a:srgbClr val="E60000"/>
              </a:solidFill>
              <a:effectLst/>
              <a:uLnTx/>
              <a:uFillTx/>
              <a:latin typeface="メイリオ" panose="020B0604030504040204" pitchFamily="50" charset="-128"/>
              <a:ea typeface="メイリオ" panose="020B0604030504040204" pitchFamily="50" charset="-128"/>
              <a:cs typeface="+mn-cs"/>
            </a:endParaRPr>
          </a:p>
        </p:txBody>
      </p:sp>
      <p:grpSp>
        <p:nvGrpSpPr>
          <p:cNvPr id="38" name="グループ化 37">
            <a:extLst>
              <a:ext uri="{FF2B5EF4-FFF2-40B4-BE49-F238E27FC236}">
                <a16:creationId xmlns:a16="http://schemas.microsoft.com/office/drawing/2014/main" id="{654014A9-95B9-B6EF-82EF-3DE020B2AA0C}"/>
              </a:ext>
            </a:extLst>
          </p:cNvPr>
          <p:cNvGrpSpPr/>
          <p:nvPr/>
        </p:nvGrpSpPr>
        <p:grpSpPr>
          <a:xfrm>
            <a:off x="590893" y="5070986"/>
            <a:ext cx="1575754" cy="1237848"/>
            <a:chOff x="-2226506" y="5838473"/>
            <a:chExt cx="2407253" cy="1891040"/>
          </a:xfrm>
        </p:grpSpPr>
        <p:pic>
          <p:nvPicPr>
            <p:cNvPr id="6" name="図 5" descr="ダイアグラム, 設計図&#10;&#10;自動的に生成された説明">
              <a:extLst>
                <a:ext uri="{FF2B5EF4-FFF2-40B4-BE49-F238E27FC236}">
                  <a16:creationId xmlns:a16="http://schemas.microsoft.com/office/drawing/2014/main" id="{13ADA689-9B4E-49DE-46E2-6C9CD73F1A2A}"/>
                </a:ext>
              </a:extLst>
            </p:cNvPr>
            <p:cNvPicPr>
              <a:picLocks noChangeAspect="1"/>
            </p:cNvPicPr>
            <p:nvPr/>
          </p:nvPicPr>
          <p:blipFill rotWithShape="1">
            <a:blip r:embed="rId2"/>
            <a:srcRect l="15115" t="10172" r="14362" b="11151"/>
            <a:stretch/>
          </p:blipFill>
          <p:spPr>
            <a:xfrm>
              <a:off x="-2226506" y="5838473"/>
              <a:ext cx="2397093" cy="1891040"/>
            </a:xfrm>
            <a:prstGeom prst="rect">
              <a:avLst/>
            </a:prstGeom>
          </p:spPr>
        </p:pic>
        <p:sp>
          <p:nvSpPr>
            <p:cNvPr id="12" name="Rectangle 190">
              <a:extLst>
                <a:ext uri="{FF2B5EF4-FFF2-40B4-BE49-F238E27FC236}">
                  <a16:creationId xmlns:a16="http://schemas.microsoft.com/office/drawing/2014/main" id="{C6422A0A-B241-3C97-56E1-10634D278557}"/>
                </a:ext>
              </a:extLst>
            </p:cNvPr>
            <p:cNvSpPr>
              <a:spLocks noChangeArrowheads="1"/>
            </p:cNvSpPr>
            <p:nvPr/>
          </p:nvSpPr>
          <p:spPr bwMode="auto">
            <a:xfrm>
              <a:off x="-978435" y="6760262"/>
              <a:ext cx="528638" cy="673100"/>
            </a:xfrm>
            <a:prstGeom prst="rect">
              <a:avLst/>
            </a:prstGeom>
            <a:solidFill>
              <a:srgbClr val="C3D69B"/>
            </a:solidFill>
            <a:ln w="9525">
              <a:solidFill>
                <a:srgbClr val="9BBB59"/>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 name="Rectangle 176">
              <a:extLst>
                <a:ext uri="{FF2B5EF4-FFF2-40B4-BE49-F238E27FC236}">
                  <a16:creationId xmlns:a16="http://schemas.microsoft.com/office/drawing/2014/main" id="{E2AA95A0-48C8-1F4C-AC2A-9D794E47D879}"/>
                </a:ext>
              </a:extLst>
            </p:cNvPr>
            <p:cNvSpPr>
              <a:spLocks noChangeArrowheads="1"/>
            </p:cNvSpPr>
            <p:nvPr/>
          </p:nvSpPr>
          <p:spPr bwMode="auto">
            <a:xfrm>
              <a:off x="-379621" y="6823212"/>
              <a:ext cx="414338" cy="685800"/>
            </a:xfrm>
            <a:prstGeom prst="rect">
              <a:avLst/>
            </a:prstGeom>
            <a:solidFill>
              <a:srgbClr val="93CD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 name="Rectangle 177">
              <a:extLst>
                <a:ext uri="{FF2B5EF4-FFF2-40B4-BE49-F238E27FC236}">
                  <a16:creationId xmlns:a16="http://schemas.microsoft.com/office/drawing/2014/main" id="{EF889082-F020-239E-5821-4C7DE85FBF4F}"/>
                </a:ext>
              </a:extLst>
            </p:cNvPr>
            <p:cNvSpPr>
              <a:spLocks noChangeArrowheads="1"/>
            </p:cNvSpPr>
            <p:nvPr/>
          </p:nvSpPr>
          <p:spPr bwMode="auto">
            <a:xfrm>
              <a:off x="-379621" y="6823212"/>
              <a:ext cx="414338" cy="685800"/>
            </a:xfrm>
            <a:prstGeom prst="rect">
              <a:avLst/>
            </a:prstGeom>
            <a:noFill/>
            <a:ln w="7938" cap="flat">
              <a:solidFill>
                <a:srgbClr val="4BACC6"/>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 name="Rectangle 60">
              <a:extLst>
                <a:ext uri="{FF2B5EF4-FFF2-40B4-BE49-F238E27FC236}">
                  <a16:creationId xmlns:a16="http://schemas.microsoft.com/office/drawing/2014/main" id="{5FA95F02-A2CB-B6AC-8F65-B40388384E88}"/>
                </a:ext>
              </a:extLst>
            </p:cNvPr>
            <p:cNvSpPr>
              <a:spLocks noChangeArrowheads="1"/>
            </p:cNvSpPr>
            <p:nvPr/>
          </p:nvSpPr>
          <p:spPr bwMode="auto">
            <a:xfrm>
              <a:off x="-372075" y="6185513"/>
              <a:ext cx="396875" cy="629828"/>
            </a:xfrm>
            <a:prstGeom prst="rect">
              <a:avLst/>
            </a:prstGeom>
            <a:solidFill>
              <a:srgbClr val="93CD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 name="Rectangle 61">
              <a:extLst>
                <a:ext uri="{FF2B5EF4-FFF2-40B4-BE49-F238E27FC236}">
                  <a16:creationId xmlns:a16="http://schemas.microsoft.com/office/drawing/2014/main" id="{8B10DB9F-14C0-AD62-4BA2-BC9DCAB3E98A}"/>
                </a:ext>
              </a:extLst>
            </p:cNvPr>
            <p:cNvSpPr>
              <a:spLocks noChangeArrowheads="1"/>
            </p:cNvSpPr>
            <p:nvPr/>
          </p:nvSpPr>
          <p:spPr bwMode="auto">
            <a:xfrm>
              <a:off x="-372075" y="6185513"/>
              <a:ext cx="396875" cy="629828"/>
            </a:xfrm>
            <a:prstGeom prst="rect">
              <a:avLst/>
            </a:prstGeom>
            <a:noFill/>
            <a:ln w="8001" cap="flat">
              <a:solidFill>
                <a:srgbClr val="4BACC6"/>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5" name="Rectangle 190">
              <a:extLst>
                <a:ext uri="{FF2B5EF4-FFF2-40B4-BE49-F238E27FC236}">
                  <a16:creationId xmlns:a16="http://schemas.microsoft.com/office/drawing/2014/main" id="{6A7DFEC5-79D7-E63C-1C60-D373E46D7A84}"/>
                </a:ext>
              </a:extLst>
            </p:cNvPr>
            <p:cNvSpPr>
              <a:spLocks noChangeArrowheads="1"/>
            </p:cNvSpPr>
            <p:nvPr/>
          </p:nvSpPr>
          <p:spPr bwMode="auto">
            <a:xfrm>
              <a:off x="-1531247" y="6760262"/>
              <a:ext cx="528638" cy="673100"/>
            </a:xfrm>
            <a:prstGeom prst="rect">
              <a:avLst/>
            </a:prstGeom>
            <a:solidFill>
              <a:srgbClr val="C3D69B"/>
            </a:solidFill>
            <a:ln w="9525">
              <a:solidFill>
                <a:srgbClr val="9BBB59"/>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6" name="Rectangle 150">
              <a:extLst>
                <a:ext uri="{FF2B5EF4-FFF2-40B4-BE49-F238E27FC236}">
                  <a16:creationId xmlns:a16="http://schemas.microsoft.com/office/drawing/2014/main" id="{73EC5EF2-0ABB-2C58-DBA7-9753AB1AC48D}"/>
                </a:ext>
              </a:extLst>
            </p:cNvPr>
            <p:cNvSpPr>
              <a:spLocks noChangeArrowheads="1"/>
            </p:cNvSpPr>
            <p:nvPr/>
          </p:nvSpPr>
          <p:spPr bwMode="auto">
            <a:xfrm>
              <a:off x="-1532641" y="6899179"/>
              <a:ext cx="587732" cy="235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1"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青果棟</a:t>
              </a:r>
              <a:endParaRPr kumimoji="0" lang="ja-JP" altLang="ja-JP" sz="1100" b="0" i="0" u="none" strike="noStrike" cap="none" normalizeH="0" baseline="0" dirty="0">
                <a:ln>
                  <a:noFill/>
                </a:ln>
                <a:solidFill>
                  <a:schemeClr val="tx1"/>
                </a:solidFill>
                <a:effectLst/>
                <a:latin typeface="Arial" panose="020B0604020202020204" pitchFamily="34" charset="0"/>
              </a:endParaRPr>
            </a:p>
          </p:txBody>
        </p:sp>
        <p:sp>
          <p:nvSpPr>
            <p:cNvPr id="27" name="Rectangle 151">
              <a:extLst>
                <a:ext uri="{FF2B5EF4-FFF2-40B4-BE49-F238E27FC236}">
                  <a16:creationId xmlns:a16="http://schemas.microsoft.com/office/drawing/2014/main" id="{17533E42-1C38-08C0-66D1-541AEA4541CA}"/>
                </a:ext>
              </a:extLst>
            </p:cNvPr>
            <p:cNvSpPr>
              <a:spLocks noChangeArrowheads="1"/>
            </p:cNvSpPr>
            <p:nvPr/>
          </p:nvSpPr>
          <p:spPr bwMode="auto">
            <a:xfrm>
              <a:off x="-1398728" y="7088091"/>
              <a:ext cx="328149" cy="235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000" b="1"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2</a:t>
              </a:r>
              <a:r>
                <a:rPr kumimoji="0" lang="ja-JP" altLang="ja-JP" sz="1000" b="1"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期</a:t>
              </a:r>
              <a:endParaRPr kumimoji="0" lang="ja-JP" altLang="ja-JP" sz="1100" b="0" i="0" u="none" strike="noStrike" cap="none" normalizeH="0" baseline="0" dirty="0">
                <a:ln>
                  <a:noFill/>
                </a:ln>
                <a:solidFill>
                  <a:schemeClr val="tx1"/>
                </a:solidFill>
                <a:effectLst/>
                <a:latin typeface="Arial" panose="020B0604020202020204" pitchFamily="34" charset="0"/>
              </a:endParaRPr>
            </a:p>
          </p:txBody>
        </p:sp>
        <p:sp>
          <p:nvSpPr>
            <p:cNvPr id="28" name="Rectangle 150">
              <a:extLst>
                <a:ext uri="{FF2B5EF4-FFF2-40B4-BE49-F238E27FC236}">
                  <a16:creationId xmlns:a16="http://schemas.microsoft.com/office/drawing/2014/main" id="{918378A2-DB14-F069-73AE-C5F1C1BFB968}"/>
                </a:ext>
              </a:extLst>
            </p:cNvPr>
            <p:cNvSpPr>
              <a:spLocks noChangeArrowheads="1"/>
            </p:cNvSpPr>
            <p:nvPr/>
          </p:nvSpPr>
          <p:spPr bwMode="auto">
            <a:xfrm>
              <a:off x="-986542" y="6899179"/>
              <a:ext cx="587732" cy="235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1"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青果棟</a:t>
              </a:r>
              <a:endParaRPr kumimoji="0" lang="ja-JP" altLang="ja-JP" sz="1100" b="0" i="0" u="none" strike="noStrike" cap="none" normalizeH="0" baseline="0" dirty="0">
                <a:ln>
                  <a:noFill/>
                </a:ln>
                <a:solidFill>
                  <a:schemeClr val="tx1"/>
                </a:solidFill>
                <a:effectLst/>
                <a:latin typeface="Arial" panose="020B0604020202020204" pitchFamily="34" charset="0"/>
              </a:endParaRPr>
            </a:p>
          </p:txBody>
        </p:sp>
        <p:sp>
          <p:nvSpPr>
            <p:cNvPr id="29" name="Rectangle 151">
              <a:extLst>
                <a:ext uri="{FF2B5EF4-FFF2-40B4-BE49-F238E27FC236}">
                  <a16:creationId xmlns:a16="http://schemas.microsoft.com/office/drawing/2014/main" id="{D4DDC153-0962-918B-22CC-FFA6C07ECE9F}"/>
                </a:ext>
              </a:extLst>
            </p:cNvPr>
            <p:cNvSpPr>
              <a:spLocks noChangeArrowheads="1"/>
            </p:cNvSpPr>
            <p:nvPr/>
          </p:nvSpPr>
          <p:spPr bwMode="auto">
            <a:xfrm>
              <a:off x="-852628" y="7088091"/>
              <a:ext cx="345293" cy="2468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1050" b="1" dirty="0">
                  <a:solidFill>
                    <a:srgbClr val="000000"/>
                  </a:solidFill>
                  <a:latin typeface="Meiryo UI" panose="020B0604030504040204" pitchFamily="50" charset="-128"/>
                  <a:ea typeface="Meiryo UI" panose="020B0604030504040204" pitchFamily="50" charset="-128"/>
                </a:rPr>
                <a:t>1</a:t>
              </a:r>
              <a:r>
                <a:rPr kumimoji="0" lang="ja-JP" altLang="ja-JP" sz="1050" b="1"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期</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30" name="Rectangle 142">
              <a:extLst>
                <a:ext uri="{FF2B5EF4-FFF2-40B4-BE49-F238E27FC236}">
                  <a16:creationId xmlns:a16="http://schemas.microsoft.com/office/drawing/2014/main" id="{BB37C708-60D0-5E7A-53FC-4CB26751C7C3}"/>
                </a:ext>
              </a:extLst>
            </p:cNvPr>
            <p:cNvSpPr>
              <a:spLocks noChangeArrowheads="1"/>
            </p:cNvSpPr>
            <p:nvPr/>
          </p:nvSpPr>
          <p:spPr bwMode="auto">
            <a:xfrm>
              <a:off x="-426035" y="6257908"/>
              <a:ext cx="587732" cy="235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1"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水産棟</a:t>
              </a:r>
              <a:endParaRPr kumimoji="0" lang="ja-JP" altLang="ja-JP" sz="1100" b="0" i="0" u="none" strike="noStrike" cap="none" normalizeH="0" baseline="0" dirty="0">
                <a:ln>
                  <a:noFill/>
                </a:ln>
                <a:solidFill>
                  <a:schemeClr val="tx1"/>
                </a:solidFill>
                <a:effectLst/>
                <a:latin typeface="Arial" panose="020B0604020202020204" pitchFamily="34" charset="0"/>
              </a:endParaRPr>
            </a:p>
          </p:txBody>
        </p:sp>
        <p:sp>
          <p:nvSpPr>
            <p:cNvPr id="31" name="Rectangle 143">
              <a:extLst>
                <a:ext uri="{FF2B5EF4-FFF2-40B4-BE49-F238E27FC236}">
                  <a16:creationId xmlns:a16="http://schemas.microsoft.com/office/drawing/2014/main" id="{2D4FC037-D638-1D8B-9366-B069F1FE8A46}"/>
                </a:ext>
              </a:extLst>
            </p:cNvPr>
            <p:cNvSpPr>
              <a:spLocks noChangeArrowheads="1"/>
            </p:cNvSpPr>
            <p:nvPr/>
          </p:nvSpPr>
          <p:spPr bwMode="auto">
            <a:xfrm>
              <a:off x="-338724" y="6461108"/>
              <a:ext cx="391820" cy="235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ja-JP" altLang="en-US" sz="1000" b="1" dirty="0">
                  <a:solidFill>
                    <a:srgbClr val="000000"/>
                  </a:solidFill>
                  <a:latin typeface="Meiryo UI" panose="020B0604030504040204" pitchFamily="50" charset="-128"/>
                  <a:ea typeface="Meiryo UI" panose="020B0604030504040204" pitchFamily="50" charset="-128"/>
                </a:rPr>
                <a:t>２</a:t>
              </a:r>
              <a:r>
                <a:rPr kumimoji="0" lang="ja-JP" altLang="ja-JP" sz="1000" b="1"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期</a:t>
              </a:r>
              <a:endParaRPr kumimoji="0" lang="ja-JP" altLang="ja-JP" sz="1100" b="0" i="0" u="none" strike="noStrike" cap="none" normalizeH="0" baseline="0" dirty="0">
                <a:ln>
                  <a:noFill/>
                </a:ln>
                <a:solidFill>
                  <a:schemeClr val="tx1"/>
                </a:solidFill>
                <a:effectLst/>
                <a:latin typeface="Arial" panose="020B0604020202020204" pitchFamily="34" charset="0"/>
              </a:endParaRPr>
            </a:p>
          </p:txBody>
        </p:sp>
        <p:sp>
          <p:nvSpPr>
            <p:cNvPr id="32" name="Rectangle 142">
              <a:extLst>
                <a:ext uri="{FF2B5EF4-FFF2-40B4-BE49-F238E27FC236}">
                  <a16:creationId xmlns:a16="http://schemas.microsoft.com/office/drawing/2014/main" id="{C3C1F45D-ECFB-6C24-BEA0-F11D1B6BC7F8}"/>
                </a:ext>
              </a:extLst>
            </p:cNvPr>
            <p:cNvSpPr>
              <a:spLocks noChangeArrowheads="1"/>
            </p:cNvSpPr>
            <p:nvPr/>
          </p:nvSpPr>
          <p:spPr bwMode="auto">
            <a:xfrm>
              <a:off x="-406985" y="6929681"/>
              <a:ext cx="587732" cy="235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1"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水産棟</a:t>
              </a:r>
              <a:endParaRPr kumimoji="0" lang="ja-JP" altLang="ja-JP" sz="1100" b="0" i="0" u="none" strike="noStrike" cap="none" normalizeH="0" baseline="0" dirty="0">
                <a:ln>
                  <a:noFill/>
                </a:ln>
                <a:solidFill>
                  <a:schemeClr val="tx1"/>
                </a:solidFill>
                <a:effectLst/>
                <a:latin typeface="Arial" panose="020B0604020202020204" pitchFamily="34" charset="0"/>
              </a:endParaRPr>
            </a:p>
          </p:txBody>
        </p:sp>
        <p:sp>
          <p:nvSpPr>
            <p:cNvPr id="33" name="Rectangle 143">
              <a:extLst>
                <a:ext uri="{FF2B5EF4-FFF2-40B4-BE49-F238E27FC236}">
                  <a16:creationId xmlns:a16="http://schemas.microsoft.com/office/drawing/2014/main" id="{DEC08D7B-9453-A27D-D7D8-84F25EE221F2}"/>
                </a:ext>
              </a:extLst>
            </p:cNvPr>
            <p:cNvSpPr>
              <a:spLocks noChangeArrowheads="1"/>
            </p:cNvSpPr>
            <p:nvPr/>
          </p:nvSpPr>
          <p:spPr bwMode="auto">
            <a:xfrm>
              <a:off x="-319675" y="7132881"/>
              <a:ext cx="391820" cy="235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1"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１期</a:t>
              </a:r>
              <a:endParaRPr kumimoji="0" lang="ja-JP" altLang="ja-JP" sz="1100" b="0" i="0" u="none" strike="noStrike" cap="none" normalizeH="0" baseline="0" dirty="0">
                <a:ln>
                  <a:noFill/>
                </a:ln>
                <a:solidFill>
                  <a:schemeClr val="tx1"/>
                </a:solidFill>
                <a:effectLst/>
                <a:latin typeface="Arial" panose="020B0604020202020204" pitchFamily="34" charset="0"/>
              </a:endParaRPr>
            </a:p>
          </p:txBody>
        </p:sp>
        <p:sp>
          <p:nvSpPr>
            <p:cNvPr id="34" name="Rectangle 264">
              <a:extLst>
                <a:ext uri="{FF2B5EF4-FFF2-40B4-BE49-F238E27FC236}">
                  <a16:creationId xmlns:a16="http://schemas.microsoft.com/office/drawing/2014/main" id="{FF4FBD85-C97A-E76B-89B8-064C3B991E00}"/>
                </a:ext>
              </a:extLst>
            </p:cNvPr>
            <p:cNvSpPr>
              <a:spLocks noChangeArrowheads="1"/>
            </p:cNvSpPr>
            <p:nvPr/>
          </p:nvSpPr>
          <p:spPr bwMode="auto">
            <a:xfrm>
              <a:off x="-1551455" y="6212054"/>
              <a:ext cx="1047076" cy="360140"/>
            </a:xfrm>
            <a:prstGeom prst="rect">
              <a:avLst/>
            </a:prstGeom>
            <a:solidFill>
              <a:srgbClr val="E6B9B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5" name="Rectangle 265">
              <a:extLst>
                <a:ext uri="{FF2B5EF4-FFF2-40B4-BE49-F238E27FC236}">
                  <a16:creationId xmlns:a16="http://schemas.microsoft.com/office/drawing/2014/main" id="{B1340B2A-249C-A7E4-D277-C64D6DABC87D}"/>
                </a:ext>
              </a:extLst>
            </p:cNvPr>
            <p:cNvSpPr>
              <a:spLocks noChangeArrowheads="1"/>
            </p:cNvSpPr>
            <p:nvPr/>
          </p:nvSpPr>
          <p:spPr bwMode="auto">
            <a:xfrm>
              <a:off x="-1551455" y="6212054"/>
              <a:ext cx="1047076" cy="360140"/>
            </a:xfrm>
            <a:prstGeom prst="rect">
              <a:avLst/>
            </a:prstGeom>
            <a:noFill/>
            <a:ln w="22225" cap="flat">
              <a:solidFill>
                <a:srgbClr val="C0504D"/>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6" name="Rectangle 266">
              <a:extLst>
                <a:ext uri="{FF2B5EF4-FFF2-40B4-BE49-F238E27FC236}">
                  <a16:creationId xmlns:a16="http://schemas.microsoft.com/office/drawing/2014/main" id="{3A573B23-DE58-1E50-2546-08EF080EA499}"/>
                </a:ext>
              </a:extLst>
            </p:cNvPr>
            <p:cNvSpPr>
              <a:spLocks noChangeArrowheads="1"/>
            </p:cNvSpPr>
            <p:nvPr/>
          </p:nvSpPr>
          <p:spPr bwMode="auto">
            <a:xfrm>
              <a:off x="-1347308" y="6290641"/>
              <a:ext cx="783642" cy="235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1"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新築工事</a:t>
              </a:r>
              <a:endParaRPr kumimoji="0" lang="ja-JP" altLang="ja-JP" sz="1100" b="0" i="0" u="none" strike="noStrike" cap="none" normalizeH="0" baseline="0" dirty="0">
                <a:ln>
                  <a:noFill/>
                </a:ln>
                <a:solidFill>
                  <a:schemeClr val="tx1"/>
                </a:solidFill>
                <a:effectLst/>
                <a:latin typeface="Arial" panose="020B0604020202020204" pitchFamily="34" charset="0"/>
              </a:endParaRPr>
            </a:p>
          </p:txBody>
        </p:sp>
      </p:grpSp>
      <p:grpSp>
        <p:nvGrpSpPr>
          <p:cNvPr id="73" name="グループ化 72">
            <a:extLst>
              <a:ext uri="{FF2B5EF4-FFF2-40B4-BE49-F238E27FC236}">
                <a16:creationId xmlns:a16="http://schemas.microsoft.com/office/drawing/2014/main" id="{6FC1CE40-5748-B0EA-70A8-EC3D58692423}"/>
              </a:ext>
            </a:extLst>
          </p:cNvPr>
          <p:cNvGrpSpPr/>
          <p:nvPr/>
        </p:nvGrpSpPr>
        <p:grpSpPr>
          <a:xfrm>
            <a:off x="590893" y="3326344"/>
            <a:ext cx="1607033" cy="1237848"/>
            <a:chOff x="-2376743" y="1740632"/>
            <a:chExt cx="2455039" cy="1891040"/>
          </a:xfrm>
        </p:grpSpPr>
        <p:pic>
          <p:nvPicPr>
            <p:cNvPr id="39" name="図 38" descr="ダイアグラム, 設計図&#10;&#10;自動的に生成された説明">
              <a:extLst>
                <a:ext uri="{FF2B5EF4-FFF2-40B4-BE49-F238E27FC236}">
                  <a16:creationId xmlns:a16="http://schemas.microsoft.com/office/drawing/2014/main" id="{451DC24D-5CD1-6623-F985-81C81EC3AFCE}"/>
                </a:ext>
              </a:extLst>
            </p:cNvPr>
            <p:cNvPicPr>
              <a:picLocks noChangeAspect="1"/>
            </p:cNvPicPr>
            <p:nvPr/>
          </p:nvPicPr>
          <p:blipFill rotWithShape="1">
            <a:blip r:embed="rId2"/>
            <a:srcRect l="15115" t="10172" r="14362" b="11151"/>
            <a:stretch/>
          </p:blipFill>
          <p:spPr>
            <a:xfrm>
              <a:off x="-2376743" y="1740632"/>
              <a:ext cx="2397093" cy="1891040"/>
            </a:xfrm>
            <a:prstGeom prst="rect">
              <a:avLst/>
            </a:prstGeom>
          </p:spPr>
        </p:pic>
        <p:sp>
          <p:nvSpPr>
            <p:cNvPr id="40" name="Rectangle 176">
              <a:extLst>
                <a:ext uri="{FF2B5EF4-FFF2-40B4-BE49-F238E27FC236}">
                  <a16:creationId xmlns:a16="http://schemas.microsoft.com/office/drawing/2014/main" id="{D094FA3F-18C8-3B2A-6C89-2B1574529630}"/>
                </a:ext>
              </a:extLst>
            </p:cNvPr>
            <p:cNvSpPr>
              <a:spLocks noChangeArrowheads="1"/>
            </p:cNvSpPr>
            <p:nvPr/>
          </p:nvSpPr>
          <p:spPr bwMode="auto">
            <a:xfrm>
              <a:off x="-510315" y="2715172"/>
              <a:ext cx="414338" cy="685800"/>
            </a:xfrm>
            <a:prstGeom prst="rect">
              <a:avLst/>
            </a:prstGeom>
            <a:solidFill>
              <a:srgbClr val="93CD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 name="Rectangle 177">
              <a:extLst>
                <a:ext uri="{FF2B5EF4-FFF2-40B4-BE49-F238E27FC236}">
                  <a16:creationId xmlns:a16="http://schemas.microsoft.com/office/drawing/2014/main" id="{4F400DFE-11F0-CE83-425B-548A1C99EBF0}"/>
                </a:ext>
              </a:extLst>
            </p:cNvPr>
            <p:cNvSpPr>
              <a:spLocks noChangeArrowheads="1"/>
            </p:cNvSpPr>
            <p:nvPr/>
          </p:nvSpPr>
          <p:spPr bwMode="auto">
            <a:xfrm>
              <a:off x="-510315" y="2715172"/>
              <a:ext cx="414338" cy="685800"/>
            </a:xfrm>
            <a:prstGeom prst="rect">
              <a:avLst/>
            </a:prstGeom>
            <a:noFill/>
            <a:ln w="7938" cap="flat">
              <a:solidFill>
                <a:srgbClr val="4BACC6"/>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 name="Rectangle 60">
              <a:extLst>
                <a:ext uri="{FF2B5EF4-FFF2-40B4-BE49-F238E27FC236}">
                  <a16:creationId xmlns:a16="http://schemas.microsoft.com/office/drawing/2014/main" id="{66DE15E0-2917-69CD-9920-FF62AC849FCA}"/>
                </a:ext>
              </a:extLst>
            </p:cNvPr>
            <p:cNvSpPr>
              <a:spLocks noChangeArrowheads="1"/>
            </p:cNvSpPr>
            <p:nvPr/>
          </p:nvSpPr>
          <p:spPr bwMode="auto">
            <a:xfrm>
              <a:off x="-502769" y="2077473"/>
              <a:ext cx="396875" cy="629828"/>
            </a:xfrm>
            <a:prstGeom prst="rect">
              <a:avLst/>
            </a:prstGeom>
            <a:solidFill>
              <a:srgbClr val="93CD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 name="Rectangle 61">
              <a:extLst>
                <a:ext uri="{FF2B5EF4-FFF2-40B4-BE49-F238E27FC236}">
                  <a16:creationId xmlns:a16="http://schemas.microsoft.com/office/drawing/2014/main" id="{2FEB6738-6EE2-6055-6A63-3867682E0A41}"/>
                </a:ext>
              </a:extLst>
            </p:cNvPr>
            <p:cNvSpPr>
              <a:spLocks noChangeArrowheads="1"/>
            </p:cNvSpPr>
            <p:nvPr/>
          </p:nvSpPr>
          <p:spPr bwMode="auto">
            <a:xfrm>
              <a:off x="-502769" y="2077473"/>
              <a:ext cx="396875" cy="629828"/>
            </a:xfrm>
            <a:prstGeom prst="rect">
              <a:avLst/>
            </a:prstGeom>
            <a:noFill/>
            <a:ln w="8001" cap="flat">
              <a:solidFill>
                <a:srgbClr val="4BACC6"/>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4" name="Rectangle 234">
              <a:extLst>
                <a:ext uri="{FF2B5EF4-FFF2-40B4-BE49-F238E27FC236}">
                  <a16:creationId xmlns:a16="http://schemas.microsoft.com/office/drawing/2014/main" id="{DD16F714-2903-87A7-486D-1D7CCD0A8D7E}"/>
                </a:ext>
              </a:extLst>
            </p:cNvPr>
            <p:cNvSpPr>
              <a:spLocks noChangeArrowheads="1"/>
            </p:cNvSpPr>
            <p:nvPr/>
          </p:nvSpPr>
          <p:spPr bwMode="auto">
            <a:xfrm>
              <a:off x="-1158579" y="2335232"/>
              <a:ext cx="490538" cy="368300"/>
            </a:xfrm>
            <a:prstGeom prst="rect">
              <a:avLst/>
            </a:prstGeom>
            <a:solidFill>
              <a:srgbClr val="C3D69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5" name="Rectangle 235">
              <a:extLst>
                <a:ext uri="{FF2B5EF4-FFF2-40B4-BE49-F238E27FC236}">
                  <a16:creationId xmlns:a16="http://schemas.microsoft.com/office/drawing/2014/main" id="{0828E9D1-C2D7-8B85-11D1-5021CD3502A1}"/>
                </a:ext>
              </a:extLst>
            </p:cNvPr>
            <p:cNvSpPr>
              <a:spLocks noChangeArrowheads="1"/>
            </p:cNvSpPr>
            <p:nvPr/>
          </p:nvSpPr>
          <p:spPr bwMode="auto">
            <a:xfrm>
              <a:off x="-1158579" y="2335232"/>
              <a:ext cx="490538" cy="368300"/>
            </a:xfrm>
            <a:prstGeom prst="rect">
              <a:avLst/>
            </a:prstGeom>
            <a:noFill/>
            <a:ln w="7938" cap="flat">
              <a:solidFill>
                <a:srgbClr val="9BBB5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0" name="Rectangle 242">
              <a:extLst>
                <a:ext uri="{FF2B5EF4-FFF2-40B4-BE49-F238E27FC236}">
                  <a16:creationId xmlns:a16="http://schemas.microsoft.com/office/drawing/2014/main" id="{E00FAA3B-EAE8-233D-F9F1-4A635BD659E5}"/>
                </a:ext>
              </a:extLst>
            </p:cNvPr>
            <p:cNvSpPr>
              <a:spLocks noChangeArrowheads="1"/>
            </p:cNvSpPr>
            <p:nvPr/>
          </p:nvSpPr>
          <p:spPr bwMode="auto">
            <a:xfrm>
              <a:off x="-1158579" y="2720994"/>
              <a:ext cx="490538" cy="242888"/>
            </a:xfrm>
            <a:prstGeom prst="rect">
              <a:avLst/>
            </a:prstGeom>
            <a:solidFill>
              <a:srgbClr val="C3D69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1" name="Rectangle 243">
              <a:extLst>
                <a:ext uri="{FF2B5EF4-FFF2-40B4-BE49-F238E27FC236}">
                  <a16:creationId xmlns:a16="http://schemas.microsoft.com/office/drawing/2014/main" id="{0602D663-3A7C-8ED2-3C45-8323815292B1}"/>
                </a:ext>
              </a:extLst>
            </p:cNvPr>
            <p:cNvSpPr>
              <a:spLocks noChangeArrowheads="1"/>
            </p:cNvSpPr>
            <p:nvPr/>
          </p:nvSpPr>
          <p:spPr bwMode="auto">
            <a:xfrm>
              <a:off x="-1158579" y="2720994"/>
              <a:ext cx="490538" cy="242888"/>
            </a:xfrm>
            <a:prstGeom prst="rect">
              <a:avLst/>
            </a:prstGeom>
            <a:noFill/>
            <a:ln w="7938" cap="flat">
              <a:solidFill>
                <a:srgbClr val="9BBB5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2" name="Rectangle 246">
              <a:extLst>
                <a:ext uri="{FF2B5EF4-FFF2-40B4-BE49-F238E27FC236}">
                  <a16:creationId xmlns:a16="http://schemas.microsoft.com/office/drawing/2014/main" id="{85EFDB29-2D19-A264-D68D-287EB10DA1D1}"/>
                </a:ext>
              </a:extLst>
            </p:cNvPr>
            <p:cNvSpPr>
              <a:spLocks noChangeArrowheads="1"/>
            </p:cNvSpPr>
            <p:nvPr/>
          </p:nvSpPr>
          <p:spPr bwMode="auto">
            <a:xfrm>
              <a:off x="-1687216" y="2335232"/>
              <a:ext cx="496888" cy="365125"/>
            </a:xfrm>
            <a:prstGeom prst="rect">
              <a:avLst/>
            </a:prstGeom>
            <a:solidFill>
              <a:srgbClr val="C3D69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3" name="Rectangle 247">
              <a:extLst>
                <a:ext uri="{FF2B5EF4-FFF2-40B4-BE49-F238E27FC236}">
                  <a16:creationId xmlns:a16="http://schemas.microsoft.com/office/drawing/2014/main" id="{138B0715-C11D-497E-E001-09D669F0CB63}"/>
                </a:ext>
              </a:extLst>
            </p:cNvPr>
            <p:cNvSpPr>
              <a:spLocks noChangeArrowheads="1"/>
            </p:cNvSpPr>
            <p:nvPr/>
          </p:nvSpPr>
          <p:spPr bwMode="auto">
            <a:xfrm>
              <a:off x="-1687216" y="2335232"/>
              <a:ext cx="496888" cy="365125"/>
            </a:xfrm>
            <a:prstGeom prst="rect">
              <a:avLst/>
            </a:prstGeom>
            <a:noFill/>
            <a:ln w="7938" cap="flat">
              <a:solidFill>
                <a:srgbClr val="9BBB5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4" name="Rectangle 248">
              <a:extLst>
                <a:ext uri="{FF2B5EF4-FFF2-40B4-BE49-F238E27FC236}">
                  <a16:creationId xmlns:a16="http://schemas.microsoft.com/office/drawing/2014/main" id="{9CE59B3C-B058-8FDD-F31B-12D39B0FB9D0}"/>
                </a:ext>
              </a:extLst>
            </p:cNvPr>
            <p:cNvSpPr>
              <a:spLocks noChangeArrowheads="1"/>
            </p:cNvSpPr>
            <p:nvPr/>
          </p:nvSpPr>
          <p:spPr bwMode="auto">
            <a:xfrm>
              <a:off x="-1687216" y="2736869"/>
              <a:ext cx="496888" cy="239713"/>
            </a:xfrm>
            <a:prstGeom prst="rect">
              <a:avLst/>
            </a:prstGeom>
            <a:solidFill>
              <a:srgbClr val="C3D69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5" name="Rectangle 249">
              <a:extLst>
                <a:ext uri="{FF2B5EF4-FFF2-40B4-BE49-F238E27FC236}">
                  <a16:creationId xmlns:a16="http://schemas.microsoft.com/office/drawing/2014/main" id="{E03AD6E4-ECC6-2E1A-4BFB-00013B5C96D0}"/>
                </a:ext>
              </a:extLst>
            </p:cNvPr>
            <p:cNvSpPr>
              <a:spLocks noChangeArrowheads="1"/>
            </p:cNvSpPr>
            <p:nvPr/>
          </p:nvSpPr>
          <p:spPr bwMode="auto">
            <a:xfrm>
              <a:off x="-1687216" y="2736869"/>
              <a:ext cx="496888" cy="239713"/>
            </a:xfrm>
            <a:prstGeom prst="rect">
              <a:avLst/>
            </a:prstGeom>
            <a:noFill/>
            <a:ln w="7938" cap="flat">
              <a:solidFill>
                <a:srgbClr val="9BBB5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6" name="Rectangle 250">
              <a:extLst>
                <a:ext uri="{FF2B5EF4-FFF2-40B4-BE49-F238E27FC236}">
                  <a16:creationId xmlns:a16="http://schemas.microsoft.com/office/drawing/2014/main" id="{2D8D8823-1F27-870C-CAB9-7B272C6721C4}"/>
                </a:ext>
              </a:extLst>
            </p:cNvPr>
            <p:cNvSpPr>
              <a:spLocks noChangeArrowheads="1"/>
            </p:cNvSpPr>
            <p:nvPr/>
          </p:nvSpPr>
          <p:spPr bwMode="auto">
            <a:xfrm>
              <a:off x="-1566567" y="2740044"/>
              <a:ext cx="132239" cy="235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4</a:t>
              </a:r>
              <a:endParaRPr kumimoji="0" lang="ja-JP" altLang="ja-JP" sz="1000" b="0" i="0" u="none" strike="noStrike" cap="none" normalizeH="0" baseline="0">
                <a:ln>
                  <a:noFill/>
                </a:ln>
                <a:solidFill>
                  <a:schemeClr val="tx1"/>
                </a:solidFill>
                <a:effectLst/>
              </a:endParaRPr>
            </a:p>
          </p:txBody>
        </p:sp>
        <p:sp>
          <p:nvSpPr>
            <p:cNvPr id="57" name="Rectangle 251">
              <a:extLst>
                <a:ext uri="{FF2B5EF4-FFF2-40B4-BE49-F238E27FC236}">
                  <a16:creationId xmlns:a16="http://schemas.microsoft.com/office/drawing/2014/main" id="{E53F8789-A6ED-9D9F-6546-E2190E9BD336}"/>
                </a:ext>
              </a:extLst>
            </p:cNvPr>
            <p:cNvSpPr>
              <a:spLocks noChangeArrowheads="1"/>
            </p:cNvSpPr>
            <p:nvPr/>
          </p:nvSpPr>
          <p:spPr bwMode="auto">
            <a:xfrm>
              <a:off x="-1457030" y="2740044"/>
              <a:ext cx="205706" cy="2468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5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期</a:t>
              </a:r>
              <a:endParaRPr kumimoji="0" lang="ja-JP" altLang="ja-JP" sz="1200" b="0" i="0" u="none" strike="noStrike" cap="none" normalizeH="0" baseline="0">
                <a:ln>
                  <a:noFill/>
                </a:ln>
                <a:solidFill>
                  <a:schemeClr val="tx1"/>
                </a:solidFill>
                <a:effectLst/>
                <a:latin typeface="Arial" panose="020B0604020202020204" pitchFamily="34" charset="0"/>
              </a:endParaRPr>
            </a:p>
          </p:txBody>
        </p:sp>
        <p:sp>
          <p:nvSpPr>
            <p:cNvPr id="58" name="Rectangle 252">
              <a:extLst>
                <a:ext uri="{FF2B5EF4-FFF2-40B4-BE49-F238E27FC236}">
                  <a16:creationId xmlns:a16="http://schemas.microsoft.com/office/drawing/2014/main" id="{8B93AAB3-EC68-6225-6F8D-8121A39D6D32}"/>
                </a:ext>
              </a:extLst>
            </p:cNvPr>
            <p:cNvSpPr>
              <a:spLocks noChangeArrowheads="1"/>
            </p:cNvSpPr>
            <p:nvPr/>
          </p:nvSpPr>
          <p:spPr bwMode="auto">
            <a:xfrm>
              <a:off x="-1410991" y="2284432"/>
              <a:ext cx="617119" cy="2468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50" b="1"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青果棟</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59" name="Rectangle 253">
              <a:extLst>
                <a:ext uri="{FF2B5EF4-FFF2-40B4-BE49-F238E27FC236}">
                  <a16:creationId xmlns:a16="http://schemas.microsoft.com/office/drawing/2014/main" id="{080240FB-EB38-9540-E3CC-83796A83C7C1}"/>
                </a:ext>
              </a:extLst>
            </p:cNvPr>
            <p:cNvSpPr>
              <a:spLocks noChangeArrowheads="1"/>
            </p:cNvSpPr>
            <p:nvPr/>
          </p:nvSpPr>
          <p:spPr bwMode="auto">
            <a:xfrm>
              <a:off x="-1566566" y="2486044"/>
              <a:ext cx="139588" cy="2468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5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3</a:t>
              </a:r>
              <a:endParaRPr kumimoji="0" lang="ja-JP" altLang="ja-JP" sz="1200" b="0" i="0" u="none" strike="noStrike" cap="none" normalizeH="0" baseline="0">
                <a:ln>
                  <a:noFill/>
                </a:ln>
                <a:solidFill>
                  <a:schemeClr val="tx1"/>
                </a:solidFill>
                <a:effectLst/>
                <a:latin typeface="Arial" panose="020B0604020202020204" pitchFamily="34" charset="0"/>
              </a:endParaRPr>
            </a:p>
          </p:txBody>
        </p:sp>
        <p:sp>
          <p:nvSpPr>
            <p:cNvPr id="60" name="Rectangle 254">
              <a:extLst>
                <a:ext uri="{FF2B5EF4-FFF2-40B4-BE49-F238E27FC236}">
                  <a16:creationId xmlns:a16="http://schemas.microsoft.com/office/drawing/2014/main" id="{5B73132D-F429-E879-1F37-F55EC9559CAB}"/>
                </a:ext>
              </a:extLst>
            </p:cNvPr>
            <p:cNvSpPr>
              <a:spLocks noChangeArrowheads="1"/>
            </p:cNvSpPr>
            <p:nvPr/>
          </p:nvSpPr>
          <p:spPr bwMode="auto">
            <a:xfrm>
              <a:off x="-1457029" y="2486044"/>
              <a:ext cx="195910" cy="235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期</a:t>
              </a:r>
              <a:endParaRPr kumimoji="0" lang="ja-JP" altLang="ja-JP" sz="1000" b="0" i="0" u="none" strike="noStrike" cap="none" normalizeH="0" baseline="0">
                <a:ln>
                  <a:noFill/>
                </a:ln>
                <a:solidFill>
                  <a:schemeClr val="tx1"/>
                </a:solidFill>
                <a:effectLst/>
              </a:endParaRPr>
            </a:p>
          </p:txBody>
        </p:sp>
        <p:sp>
          <p:nvSpPr>
            <p:cNvPr id="61" name="Rectangle 255">
              <a:extLst>
                <a:ext uri="{FF2B5EF4-FFF2-40B4-BE49-F238E27FC236}">
                  <a16:creationId xmlns:a16="http://schemas.microsoft.com/office/drawing/2014/main" id="{267B1E13-6B10-5D89-AD34-4B1880AE113B}"/>
                </a:ext>
              </a:extLst>
            </p:cNvPr>
            <p:cNvSpPr>
              <a:spLocks noChangeArrowheads="1"/>
            </p:cNvSpPr>
            <p:nvPr/>
          </p:nvSpPr>
          <p:spPr bwMode="auto">
            <a:xfrm>
              <a:off x="-1063329" y="2740044"/>
              <a:ext cx="132239" cy="235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2</a:t>
              </a:r>
              <a:endParaRPr kumimoji="0" lang="ja-JP" altLang="ja-JP" sz="1000" b="0" i="0" u="none" strike="noStrike" cap="none" normalizeH="0" baseline="0">
                <a:ln>
                  <a:noFill/>
                </a:ln>
                <a:solidFill>
                  <a:schemeClr val="tx1"/>
                </a:solidFill>
                <a:effectLst/>
              </a:endParaRPr>
            </a:p>
          </p:txBody>
        </p:sp>
        <p:sp>
          <p:nvSpPr>
            <p:cNvPr id="62" name="Rectangle 256">
              <a:extLst>
                <a:ext uri="{FF2B5EF4-FFF2-40B4-BE49-F238E27FC236}">
                  <a16:creationId xmlns:a16="http://schemas.microsoft.com/office/drawing/2014/main" id="{F9EE684E-8069-924B-68F7-B42F1110811E}"/>
                </a:ext>
              </a:extLst>
            </p:cNvPr>
            <p:cNvSpPr>
              <a:spLocks noChangeArrowheads="1"/>
            </p:cNvSpPr>
            <p:nvPr/>
          </p:nvSpPr>
          <p:spPr bwMode="auto">
            <a:xfrm>
              <a:off x="-953791" y="2740044"/>
              <a:ext cx="195910" cy="235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期</a:t>
              </a:r>
              <a:endParaRPr kumimoji="0" lang="ja-JP" altLang="ja-JP" sz="1000" b="0" i="0" u="none" strike="noStrike" cap="none" normalizeH="0" baseline="0">
                <a:ln>
                  <a:noFill/>
                </a:ln>
                <a:solidFill>
                  <a:schemeClr val="tx1"/>
                </a:solidFill>
                <a:effectLst/>
              </a:endParaRPr>
            </a:p>
          </p:txBody>
        </p:sp>
        <p:sp>
          <p:nvSpPr>
            <p:cNvPr id="63" name="Rectangle 257">
              <a:extLst>
                <a:ext uri="{FF2B5EF4-FFF2-40B4-BE49-F238E27FC236}">
                  <a16:creationId xmlns:a16="http://schemas.microsoft.com/office/drawing/2014/main" id="{E6D92576-5DAC-FC67-0138-A5E58371CDDC}"/>
                </a:ext>
              </a:extLst>
            </p:cNvPr>
            <p:cNvSpPr>
              <a:spLocks noChangeArrowheads="1"/>
            </p:cNvSpPr>
            <p:nvPr/>
          </p:nvSpPr>
          <p:spPr bwMode="auto">
            <a:xfrm>
              <a:off x="-1063329" y="2486044"/>
              <a:ext cx="139588" cy="2468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50" b="1"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1</a:t>
              </a:r>
              <a:endParaRPr kumimoji="0" lang="ja-JP" altLang="ja-JP" sz="1200" b="0" i="0" u="none" strike="noStrike" cap="none" normalizeH="0" baseline="0" dirty="0">
                <a:ln>
                  <a:noFill/>
                </a:ln>
                <a:solidFill>
                  <a:schemeClr val="tx1"/>
                </a:solidFill>
                <a:effectLst/>
                <a:latin typeface="Arial" panose="020B0604020202020204" pitchFamily="34" charset="0"/>
              </a:endParaRPr>
            </a:p>
          </p:txBody>
        </p:sp>
        <p:sp>
          <p:nvSpPr>
            <p:cNvPr id="64" name="Rectangle 258">
              <a:extLst>
                <a:ext uri="{FF2B5EF4-FFF2-40B4-BE49-F238E27FC236}">
                  <a16:creationId xmlns:a16="http://schemas.microsoft.com/office/drawing/2014/main" id="{93A0B2B1-79DB-8FE4-F887-54E620424A6F}"/>
                </a:ext>
              </a:extLst>
            </p:cNvPr>
            <p:cNvSpPr>
              <a:spLocks noChangeArrowheads="1"/>
            </p:cNvSpPr>
            <p:nvPr/>
          </p:nvSpPr>
          <p:spPr bwMode="auto">
            <a:xfrm>
              <a:off x="-953791" y="2486044"/>
              <a:ext cx="195910" cy="235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期</a:t>
              </a:r>
              <a:endParaRPr kumimoji="0" lang="ja-JP" altLang="ja-JP" sz="1000" b="0" i="0" u="none" strike="noStrike" cap="none" normalizeH="0" baseline="0">
                <a:ln>
                  <a:noFill/>
                </a:ln>
                <a:solidFill>
                  <a:schemeClr val="tx1"/>
                </a:solidFill>
                <a:effectLst/>
              </a:endParaRPr>
            </a:p>
          </p:txBody>
        </p:sp>
        <p:sp>
          <p:nvSpPr>
            <p:cNvPr id="65" name="Rectangle 259">
              <a:extLst>
                <a:ext uri="{FF2B5EF4-FFF2-40B4-BE49-F238E27FC236}">
                  <a16:creationId xmlns:a16="http://schemas.microsoft.com/office/drawing/2014/main" id="{A71BF22B-09E5-C8DB-DEA9-6F130DD4D1E3}"/>
                </a:ext>
              </a:extLst>
            </p:cNvPr>
            <p:cNvSpPr>
              <a:spLocks noChangeArrowheads="1"/>
            </p:cNvSpPr>
            <p:nvPr/>
          </p:nvSpPr>
          <p:spPr bwMode="auto">
            <a:xfrm>
              <a:off x="-538823" y="2262208"/>
              <a:ext cx="617119" cy="2468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50" b="1"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水産棟</a:t>
              </a:r>
              <a:endParaRPr kumimoji="0" lang="ja-JP" altLang="ja-JP" sz="1400" b="0" i="0" u="none" strike="noStrike" cap="none" normalizeH="0" baseline="0" dirty="0">
                <a:ln>
                  <a:noFill/>
                </a:ln>
                <a:solidFill>
                  <a:schemeClr val="tx1"/>
                </a:solidFill>
                <a:effectLst/>
                <a:latin typeface="Arial" panose="020B0604020202020204" pitchFamily="34" charset="0"/>
              </a:endParaRPr>
            </a:p>
          </p:txBody>
        </p:sp>
        <p:sp>
          <p:nvSpPr>
            <p:cNvPr id="66" name="Rectangle 260">
              <a:extLst>
                <a:ext uri="{FF2B5EF4-FFF2-40B4-BE49-F238E27FC236}">
                  <a16:creationId xmlns:a16="http://schemas.microsoft.com/office/drawing/2014/main" id="{3EF941BF-ADD7-2E37-03DE-F73BF1F4E940}"/>
                </a:ext>
              </a:extLst>
            </p:cNvPr>
            <p:cNvSpPr>
              <a:spLocks noChangeArrowheads="1"/>
            </p:cNvSpPr>
            <p:nvPr/>
          </p:nvSpPr>
          <p:spPr bwMode="auto">
            <a:xfrm>
              <a:off x="-419760" y="3009919"/>
              <a:ext cx="132239" cy="235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1</a:t>
              </a:r>
              <a:endParaRPr kumimoji="0" lang="ja-JP" altLang="ja-JP" sz="1000" b="0" i="0" u="none" strike="noStrike" cap="none" normalizeH="0" baseline="0">
                <a:ln>
                  <a:noFill/>
                </a:ln>
                <a:solidFill>
                  <a:schemeClr val="tx1"/>
                </a:solidFill>
                <a:effectLst/>
              </a:endParaRPr>
            </a:p>
          </p:txBody>
        </p:sp>
        <p:sp>
          <p:nvSpPr>
            <p:cNvPr id="67" name="Rectangle 261">
              <a:extLst>
                <a:ext uri="{FF2B5EF4-FFF2-40B4-BE49-F238E27FC236}">
                  <a16:creationId xmlns:a16="http://schemas.microsoft.com/office/drawing/2014/main" id="{1D6481F1-84DA-B6B1-746C-CF8F6E03FBA9}"/>
                </a:ext>
              </a:extLst>
            </p:cNvPr>
            <p:cNvSpPr>
              <a:spLocks noChangeArrowheads="1"/>
            </p:cNvSpPr>
            <p:nvPr/>
          </p:nvSpPr>
          <p:spPr bwMode="auto">
            <a:xfrm>
              <a:off x="-308634" y="3009919"/>
              <a:ext cx="195910" cy="235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期</a:t>
              </a:r>
              <a:endParaRPr kumimoji="0" lang="ja-JP" altLang="ja-JP" sz="1000" b="0" i="0" u="none" strike="noStrike" cap="none" normalizeH="0" baseline="0">
                <a:ln>
                  <a:noFill/>
                </a:ln>
                <a:solidFill>
                  <a:schemeClr val="tx1"/>
                </a:solidFill>
                <a:effectLst/>
              </a:endParaRPr>
            </a:p>
          </p:txBody>
        </p:sp>
        <p:sp>
          <p:nvSpPr>
            <p:cNvPr id="68" name="Rectangle 262">
              <a:extLst>
                <a:ext uri="{FF2B5EF4-FFF2-40B4-BE49-F238E27FC236}">
                  <a16:creationId xmlns:a16="http://schemas.microsoft.com/office/drawing/2014/main" id="{BFFABC76-D76A-1860-194A-BA3D2E048287}"/>
                </a:ext>
              </a:extLst>
            </p:cNvPr>
            <p:cNvSpPr>
              <a:spLocks noChangeArrowheads="1"/>
            </p:cNvSpPr>
            <p:nvPr/>
          </p:nvSpPr>
          <p:spPr bwMode="auto">
            <a:xfrm>
              <a:off x="-430873" y="2508269"/>
              <a:ext cx="132239" cy="235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1"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2</a:t>
              </a:r>
              <a:endParaRPr kumimoji="0" lang="ja-JP" altLang="ja-JP" sz="1000" b="0" i="0" u="none" strike="noStrike" cap="none" normalizeH="0" baseline="0" dirty="0">
                <a:ln>
                  <a:noFill/>
                </a:ln>
                <a:solidFill>
                  <a:schemeClr val="tx1"/>
                </a:solidFill>
                <a:effectLst/>
              </a:endParaRPr>
            </a:p>
          </p:txBody>
        </p:sp>
        <p:sp>
          <p:nvSpPr>
            <p:cNvPr id="69" name="Rectangle 263">
              <a:extLst>
                <a:ext uri="{FF2B5EF4-FFF2-40B4-BE49-F238E27FC236}">
                  <a16:creationId xmlns:a16="http://schemas.microsoft.com/office/drawing/2014/main" id="{8201EB14-4CFC-5FA2-64B5-90BF2AF576C5}"/>
                </a:ext>
              </a:extLst>
            </p:cNvPr>
            <p:cNvSpPr>
              <a:spLocks noChangeArrowheads="1"/>
            </p:cNvSpPr>
            <p:nvPr/>
          </p:nvSpPr>
          <p:spPr bwMode="auto">
            <a:xfrm>
              <a:off x="-319748" y="2508269"/>
              <a:ext cx="195910" cy="235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1"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期</a:t>
              </a:r>
              <a:endParaRPr kumimoji="0" lang="ja-JP" altLang="ja-JP" sz="1000" b="0" i="0" u="none" strike="noStrike" cap="none" normalizeH="0" baseline="0" dirty="0">
                <a:ln>
                  <a:noFill/>
                </a:ln>
                <a:solidFill>
                  <a:schemeClr val="tx1"/>
                </a:solidFill>
                <a:effectLst/>
              </a:endParaRPr>
            </a:p>
          </p:txBody>
        </p:sp>
        <p:sp>
          <p:nvSpPr>
            <p:cNvPr id="70" name="Rectangle 264">
              <a:extLst>
                <a:ext uri="{FF2B5EF4-FFF2-40B4-BE49-F238E27FC236}">
                  <a16:creationId xmlns:a16="http://schemas.microsoft.com/office/drawing/2014/main" id="{2640F97A-BB41-EE1A-E226-8234FD06481B}"/>
                </a:ext>
              </a:extLst>
            </p:cNvPr>
            <p:cNvSpPr>
              <a:spLocks noChangeArrowheads="1"/>
            </p:cNvSpPr>
            <p:nvPr/>
          </p:nvSpPr>
          <p:spPr bwMode="auto">
            <a:xfrm>
              <a:off x="-2225379" y="3103582"/>
              <a:ext cx="1544638" cy="334963"/>
            </a:xfrm>
            <a:prstGeom prst="rect">
              <a:avLst/>
            </a:prstGeom>
            <a:solidFill>
              <a:srgbClr val="E6B9B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1" name="Rectangle 265">
              <a:extLst>
                <a:ext uri="{FF2B5EF4-FFF2-40B4-BE49-F238E27FC236}">
                  <a16:creationId xmlns:a16="http://schemas.microsoft.com/office/drawing/2014/main" id="{6FD3FC29-A476-6395-A8B6-E0BE76DBB92A}"/>
                </a:ext>
              </a:extLst>
            </p:cNvPr>
            <p:cNvSpPr>
              <a:spLocks noChangeArrowheads="1"/>
            </p:cNvSpPr>
            <p:nvPr/>
          </p:nvSpPr>
          <p:spPr bwMode="auto">
            <a:xfrm>
              <a:off x="-2225379" y="3103582"/>
              <a:ext cx="1544638" cy="334963"/>
            </a:xfrm>
            <a:prstGeom prst="rect">
              <a:avLst/>
            </a:prstGeom>
            <a:noFill/>
            <a:ln w="22225" cap="flat">
              <a:solidFill>
                <a:srgbClr val="C0504D"/>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72" name="Rectangle 266">
              <a:extLst>
                <a:ext uri="{FF2B5EF4-FFF2-40B4-BE49-F238E27FC236}">
                  <a16:creationId xmlns:a16="http://schemas.microsoft.com/office/drawing/2014/main" id="{2B9F2ADB-1F36-010C-A6C8-EB53DCA877D9}"/>
                </a:ext>
              </a:extLst>
            </p:cNvPr>
            <p:cNvSpPr>
              <a:spLocks noChangeArrowheads="1"/>
            </p:cNvSpPr>
            <p:nvPr/>
          </p:nvSpPr>
          <p:spPr bwMode="auto">
            <a:xfrm>
              <a:off x="-1777705" y="3167082"/>
              <a:ext cx="783642" cy="235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1"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新築工事</a:t>
              </a:r>
              <a:endParaRPr kumimoji="0" lang="ja-JP" altLang="ja-JP" sz="1000" b="0" i="0" u="none" strike="noStrike" cap="none" normalizeH="0" baseline="0">
                <a:ln>
                  <a:noFill/>
                </a:ln>
                <a:solidFill>
                  <a:schemeClr val="tx1"/>
                </a:solidFill>
                <a:effectLst/>
              </a:endParaRPr>
            </a:p>
          </p:txBody>
        </p:sp>
      </p:grpSp>
      <p:sp>
        <p:nvSpPr>
          <p:cNvPr id="3" name="テキスト ボックス 2">
            <a:extLst>
              <a:ext uri="{FF2B5EF4-FFF2-40B4-BE49-F238E27FC236}">
                <a16:creationId xmlns:a16="http://schemas.microsoft.com/office/drawing/2014/main" id="{C148F754-4AFA-86E5-7332-FD0DA619AE72}"/>
              </a:ext>
            </a:extLst>
          </p:cNvPr>
          <p:cNvSpPr txBox="1"/>
          <p:nvPr/>
        </p:nvSpPr>
        <p:spPr>
          <a:xfrm>
            <a:off x="6694935" y="6560979"/>
            <a:ext cx="2916324" cy="246221"/>
          </a:xfrm>
          <a:prstGeom prst="rect">
            <a:avLst/>
          </a:prstGeom>
          <a:noFill/>
        </p:spPr>
        <p:txBody>
          <a:bodyPr wrap="square" lIns="36000">
            <a:spAutoFit/>
          </a:bodyPr>
          <a:lstStyle/>
          <a:p>
            <a:pPr algn="ctr"/>
            <a:r>
              <a:rPr lang="ja-JP" altLang="ja-JP" sz="1000" dirty="0">
                <a:effectLst/>
                <a:latin typeface="Meiryo UI" panose="020B0604030504040204" pitchFamily="50" charset="-128"/>
                <a:ea typeface="Meiryo UI" panose="020B0604030504040204" pitchFamily="50" charset="-128"/>
                <a:cs typeface="Times New Roman" panose="02020603050405020304" pitchFamily="18" charset="0"/>
              </a:rPr>
              <a:t>（＊現在検討している施設規模等を基に検討比較）</a:t>
            </a:r>
            <a:endParaRPr lang="ja-JP" altLang="en-US"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1511188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491</Words>
  <Application>Microsoft Office PowerPoint</Application>
  <PresentationFormat>A4 210 x 297 mm</PresentationFormat>
  <Paragraphs>67</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Meiryo UI</vt:lpstr>
      <vt:lpstr>ＭＳ Ｐゴシック</vt:lpstr>
      <vt:lpstr>メイリオ</vt:lpstr>
      <vt:lpstr>游ゴシック</vt:lpstr>
      <vt:lpstr>Arial</vt:lpstr>
      <vt:lpstr>Calibri</vt:lpstr>
      <vt:lpstr>Times New Roman</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2023-09-25T05:14:42Z</dcterms:created>
  <dcterms:modified xsi:type="dcterms:W3CDTF">2023-10-26T04:12:45Z</dcterms:modified>
</cp:coreProperties>
</file>