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503" r:id="rId5"/>
    <p:sldId id="507" r:id="rId6"/>
    <p:sldId id="508" r:id="rId7"/>
    <p:sldId id="509" r:id="rId8"/>
  </p:sldIdLst>
  <p:sldSz cx="12801600" cy="9601200" type="A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青木 伸江" initials="青木" lastIdx="2" clrIdx="0">
    <p:extLst>
      <p:ext uri="{19B8F6BF-5375-455C-9EA6-DF929625EA0E}">
        <p15:presenceInfo xmlns:p15="http://schemas.microsoft.com/office/powerpoint/2012/main" userId="7e349d0dbafc8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FF5050"/>
    <a:srgbClr val="FFFFFF"/>
    <a:srgbClr val="FF0000"/>
    <a:srgbClr val="FF9966"/>
    <a:srgbClr val="FFCCCC"/>
    <a:srgbClr val="0000FF"/>
    <a:srgbClr val="CCFFFF"/>
    <a:srgbClr val="206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1C620-A037-441E-A2EF-DCAE11EC5E38}" v="74" dt="2023-09-25T02:29:15.7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784" autoAdjust="0"/>
  </p:normalViewPr>
  <p:slideViewPr>
    <p:cSldViewPr snapToGrid="0">
      <p:cViewPr>
        <p:scale>
          <a:sx n="50" d="100"/>
          <a:sy n="50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40" cy="513428"/>
          </a:xfrm>
          <a:prstGeom prst="rect">
            <a:avLst/>
          </a:prstGeom>
        </p:spPr>
        <p:txBody>
          <a:bodyPr vert="horz" lIns="95454" tIns="47726" rIns="95454" bIns="4772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40" cy="513428"/>
          </a:xfrm>
          <a:prstGeom prst="rect">
            <a:avLst/>
          </a:prstGeom>
        </p:spPr>
        <p:txBody>
          <a:bodyPr vert="horz" lIns="95454" tIns="47726" rIns="95454" bIns="47726" rtlCol="0"/>
          <a:lstStyle>
            <a:lvl1pPr algn="r">
              <a:defRPr sz="1300"/>
            </a:lvl1pPr>
          </a:lstStyle>
          <a:p>
            <a:fld id="{0BC4C668-1E9C-4C4E-AE2B-498FF3B0FC92}" type="datetimeFigureOut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4" tIns="47726" rIns="95454" bIns="47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6"/>
            <a:ext cx="5681980" cy="4029254"/>
          </a:xfrm>
          <a:prstGeom prst="rect">
            <a:avLst/>
          </a:prstGeom>
        </p:spPr>
        <p:txBody>
          <a:bodyPr vert="horz" lIns="95454" tIns="47726" rIns="95454" bIns="47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600"/>
            <a:ext cx="3077740" cy="513427"/>
          </a:xfrm>
          <a:prstGeom prst="rect">
            <a:avLst/>
          </a:prstGeom>
        </p:spPr>
        <p:txBody>
          <a:bodyPr vert="horz" lIns="95454" tIns="47726" rIns="95454" bIns="4772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600"/>
            <a:ext cx="3077740" cy="513427"/>
          </a:xfrm>
          <a:prstGeom prst="rect">
            <a:avLst/>
          </a:prstGeom>
        </p:spPr>
        <p:txBody>
          <a:bodyPr vert="horz" lIns="95454" tIns="47726" rIns="95454" bIns="47726" rtlCol="0" anchor="b"/>
          <a:lstStyle>
            <a:lvl1pPr algn="r">
              <a:defRPr sz="1300"/>
            </a:lvl1pPr>
          </a:lstStyle>
          <a:p>
            <a:fld id="{5F724ED9-F32C-9141-9806-891F69A2C4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64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0C8A-7A6B-B74D-BEC2-7D0882971744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6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F40F-8E98-4545-9C43-CCE46407D550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08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3299-ABF5-A34D-8FC4-4B7F9FE8061A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88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535-210A-F343-B09C-6165FFA29154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1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43C-2384-5441-87B3-F6D52F5C2449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7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F9F-E9C9-CB4A-88F3-C2D8F949C08B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AC4E-F5DD-7A45-A02E-2FD1650DDA17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5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642-AC86-CA4F-9891-1BEB289F6D8E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2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2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AA2-D5FC-AC4F-BE44-756C507DABFC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1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32A8-EEC1-F444-9330-22DEAE3EBB3B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諸室諸元書（案）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31E2-75FA-42E4-9B1B-03A637A7DA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1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A685-AD6C-1049-A08E-9EC55B55CE79}" type="datetime1">
              <a:rPr kumimoji="1" lang="ja-JP" altLang="en-US" smtClean="0"/>
              <a:t>2023/10/26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諸室諸元書（案）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000" y="8694000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/>
                </a:solidFill>
              </a:defRPr>
            </a:lvl1pPr>
          </a:lstStyle>
          <a:p>
            <a:fld id="{76B831E2-75FA-42E4-9B1B-03A637A7DA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35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g"/><Relationship Id="rId3" Type="http://schemas.openxmlformats.org/officeDocument/2006/relationships/image" Target="../media/image19.jpeg"/><Relationship Id="rId7" Type="http://schemas.openxmlformats.org/officeDocument/2006/relationships/image" Target="../media/image4.jpg"/><Relationship Id="rId12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14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9B361B93-5A80-F4CE-60C8-F0742CFE0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2047" r="29289" b="33786"/>
          <a:stretch/>
        </p:blipFill>
        <p:spPr>
          <a:xfrm>
            <a:off x="3765604" y="4334310"/>
            <a:ext cx="5504827" cy="4527256"/>
          </a:xfrm>
          <a:prstGeom prst="rect">
            <a:avLst/>
          </a:prstGeom>
        </p:spPr>
      </p:pic>
      <p:cxnSp>
        <p:nvCxnSpPr>
          <p:cNvPr id="476" name="直線コネクタ 475">
            <a:extLst>
              <a:ext uri="{FF2B5EF4-FFF2-40B4-BE49-F238E27FC236}">
                <a16:creationId xmlns:a16="http://schemas.microsoft.com/office/drawing/2014/main" id="{04FB4765-A98A-D132-023C-2D147D851A44}"/>
              </a:ext>
            </a:extLst>
          </p:cNvPr>
          <p:cNvCxnSpPr/>
          <p:nvPr/>
        </p:nvCxnSpPr>
        <p:spPr>
          <a:xfrm>
            <a:off x="352128" y="983074"/>
            <a:ext cx="12004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758078-DB25-A2B1-581E-4DC954A7E57B}"/>
              </a:ext>
            </a:extLst>
          </p:cNvPr>
          <p:cNvSpPr txBox="1"/>
          <p:nvPr/>
        </p:nvSpPr>
        <p:spPr>
          <a:xfrm>
            <a:off x="322728" y="1044472"/>
            <a:ext cx="603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■各エリア配置・温度管理エリア計画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F5756FC5-9282-03B1-F7C7-8EB05863B31D}"/>
              </a:ext>
            </a:extLst>
          </p:cNvPr>
          <p:cNvSpPr/>
          <p:nvPr/>
        </p:nvSpPr>
        <p:spPr>
          <a:xfrm>
            <a:off x="642267" y="1531724"/>
            <a:ext cx="1429318" cy="582599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■入荷エリア計画の方針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DF981FAC-8E4C-4EAB-F707-DF3772AEE175}"/>
              </a:ext>
            </a:extLst>
          </p:cNvPr>
          <p:cNvSpPr/>
          <p:nvPr/>
        </p:nvSpPr>
        <p:spPr>
          <a:xfrm>
            <a:off x="2459635" y="1531724"/>
            <a:ext cx="1442348" cy="59080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■卸⇔仲卸の間仕切計画方針</a:t>
            </a:r>
            <a:endParaRPr lang="ja-JP" altLang="en-US" sz="1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A59148B5-482B-31FE-270D-F74C97B439A9}"/>
              </a:ext>
            </a:extLst>
          </p:cNvPr>
          <p:cNvSpPr/>
          <p:nvPr/>
        </p:nvSpPr>
        <p:spPr>
          <a:xfrm>
            <a:off x="4288424" y="1546853"/>
            <a:ext cx="2710598" cy="302760"/>
          </a:xfrm>
          <a:prstGeom prst="rect">
            <a:avLst/>
          </a:prstGeom>
          <a:solidFill>
            <a:srgbClr val="C5E0B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■仲卸店舗区画の設定方針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578" name="グループ化 577">
            <a:extLst>
              <a:ext uri="{FF2B5EF4-FFF2-40B4-BE49-F238E27FC236}">
                <a16:creationId xmlns:a16="http://schemas.microsoft.com/office/drawing/2014/main" id="{A2FF9C2A-1B58-4F2E-0FD0-7C8D914B50C6}"/>
              </a:ext>
            </a:extLst>
          </p:cNvPr>
          <p:cNvGrpSpPr/>
          <p:nvPr/>
        </p:nvGrpSpPr>
        <p:grpSpPr>
          <a:xfrm>
            <a:off x="10024040" y="8205074"/>
            <a:ext cx="1138950" cy="815114"/>
            <a:chOff x="13894524" y="8188176"/>
            <a:chExt cx="1138950" cy="815114"/>
          </a:xfrm>
        </p:grpSpPr>
        <p:cxnSp>
          <p:nvCxnSpPr>
            <p:cNvPr id="544" name="直線矢印コネクタ 543">
              <a:extLst>
                <a:ext uri="{FF2B5EF4-FFF2-40B4-BE49-F238E27FC236}">
                  <a16:creationId xmlns:a16="http://schemas.microsoft.com/office/drawing/2014/main" id="{A7322032-AEA8-0A5F-341F-42633E170404}"/>
                </a:ext>
              </a:extLst>
            </p:cNvPr>
            <p:cNvCxnSpPr>
              <a:cxnSpLocks/>
            </p:cNvCxnSpPr>
            <p:nvPr/>
          </p:nvCxnSpPr>
          <p:spPr>
            <a:xfrm>
              <a:off x="13973332" y="8853411"/>
              <a:ext cx="396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矢印: 右 544">
              <a:extLst>
                <a:ext uri="{FF2B5EF4-FFF2-40B4-BE49-F238E27FC236}">
                  <a16:creationId xmlns:a16="http://schemas.microsoft.com/office/drawing/2014/main" id="{6E7050C8-0583-C93E-0C44-FE3B7E9EF9D7}"/>
                </a:ext>
              </a:extLst>
            </p:cNvPr>
            <p:cNvSpPr/>
            <p:nvPr/>
          </p:nvSpPr>
          <p:spPr>
            <a:xfrm rot="10800000">
              <a:off x="13973332" y="8442829"/>
              <a:ext cx="304800" cy="2467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6" name="テキスト ボックス 545">
              <a:extLst>
                <a:ext uri="{FF2B5EF4-FFF2-40B4-BE49-F238E27FC236}">
                  <a16:creationId xmlns:a16="http://schemas.microsoft.com/office/drawing/2014/main" id="{A9635E58-D201-4F6A-0B7E-C73983431208}"/>
                </a:ext>
              </a:extLst>
            </p:cNvPr>
            <p:cNvSpPr txBox="1"/>
            <p:nvPr/>
          </p:nvSpPr>
          <p:spPr>
            <a:xfrm>
              <a:off x="14318214" y="8435395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荷の流れ</a:t>
              </a:r>
            </a:p>
          </p:txBody>
        </p:sp>
        <p:sp>
          <p:nvSpPr>
            <p:cNvPr id="547" name="テキスト ボックス 546">
              <a:extLst>
                <a:ext uri="{FF2B5EF4-FFF2-40B4-BE49-F238E27FC236}">
                  <a16:creationId xmlns:a16="http://schemas.microsoft.com/office/drawing/2014/main" id="{A83BA29A-B9C5-ADA1-38B6-F7B3AAD269DB}"/>
                </a:ext>
              </a:extLst>
            </p:cNvPr>
            <p:cNvSpPr txBox="1">
              <a:spLocks/>
            </p:cNvSpPr>
            <p:nvPr/>
          </p:nvSpPr>
          <p:spPr>
            <a:xfrm>
              <a:off x="14371913" y="871386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買出人</a:t>
              </a:r>
            </a:p>
          </p:txBody>
        </p:sp>
        <p:sp>
          <p:nvSpPr>
            <p:cNvPr id="548" name="正方形/長方形 547">
              <a:extLst>
                <a:ext uri="{FF2B5EF4-FFF2-40B4-BE49-F238E27FC236}">
                  <a16:creationId xmlns:a16="http://schemas.microsoft.com/office/drawing/2014/main" id="{A8728B4A-10B7-28B2-F9E4-F06D616A3A9A}"/>
                </a:ext>
              </a:extLst>
            </p:cNvPr>
            <p:cNvSpPr/>
            <p:nvPr/>
          </p:nvSpPr>
          <p:spPr>
            <a:xfrm>
              <a:off x="13894524" y="8188176"/>
              <a:ext cx="1138950" cy="81511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凡例：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20D2C1-16A3-AE0D-6873-39BC2EA5ACB6}"/>
              </a:ext>
            </a:extLst>
          </p:cNvPr>
          <p:cNvSpPr/>
          <p:nvPr/>
        </p:nvSpPr>
        <p:spPr>
          <a:xfrm>
            <a:off x="7189289" y="1524154"/>
            <a:ext cx="5382950" cy="528409"/>
          </a:xfrm>
          <a:prstGeom prst="rect">
            <a:avLst/>
          </a:prstGeom>
          <a:solidFill>
            <a:srgbClr val="FFCC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■出荷エリア計画の方針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1" name="表 27">
            <a:extLst>
              <a:ext uri="{FF2B5EF4-FFF2-40B4-BE49-F238E27FC236}">
                <a16:creationId xmlns:a16="http://schemas.microsoft.com/office/drawing/2014/main" id="{7E752BF7-F069-5C74-B2B0-0F87A0E12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24626"/>
              </p:ext>
            </p:extLst>
          </p:nvPr>
        </p:nvGraphicFramePr>
        <p:xfrm>
          <a:off x="650225" y="2122651"/>
          <a:ext cx="142931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18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4935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①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B.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物流効率タイプ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低温管理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→入荷エリアと卸売場は高速シートシャッターで区画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CD40E22-9434-0A69-C5A4-E6B7BD68C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29718"/>
              </p:ext>
            </p:extLst>
          </p:nvPr>
        </p:nvGraphicFramePr>
        <p:xfrm>
          <a:off x="2475953" y="2124300"/>
          <a:ext cx="14260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29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11282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②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B.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物流効率衛生管理折衷タイプ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→ビニールカーテンで区画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215E58C5-25FD-AC0D-FC59-11E840597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60581"/>
              </p:ext>
            </p:extLst>
          </p:nvPr>
        </p:nvGraphicFramePr>
        <p:xfrm>
          <a:off x="4298392" y="1849612"/>
          <a:ext cx="27006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30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26482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低温管理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■店舗・保管庫・加工場一体：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71.1%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■店舗に保管庫を隣接：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57.9%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■店舗に加工場を隣接：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23.7%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E850FC25-4F67-DCA2-EB05-90F770C09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3004"/>
              </p:ext>
            </p:extLst>
          </p:nvPr>
        </p:nvGraphicFramePr>
        <p:xfrm>
          <a:off x="7190606" y="2069658"/>
          <a:ext cx="5382950" cy="191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950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91969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■仲卸売場事業者集計結果⇒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A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C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＝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18.7%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66.2%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15.1%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③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A.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ドックシェルター、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C.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将来ドックシェルター設置対応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⇒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プラットフォームの整備（床プラットフォーム）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④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量販店対応型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⇒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低床プラットフォーム、買出人駐車場スペースの整備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6EC413F7-D6A6-80F3-5D55-FFEA464B44BF}"/>
              </a:ext>
            </a:extLst>
          </p:cNvPr>
          <p:cNvSpPr txBox="1"/>
          <p:nvPr/>
        </p:nvSpPr>
        <p:spPr>
          <a:xfrm>
            <a:off x="5271826" y="1053550"/>
            <a:ext cx="62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ja-JP" sz="1800" dirty="0">
                <a:solidFill>
                  <a:schemeClr val="tx1"/>
                </a:solidFill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</a:rPr>
              <a:t>青果</a:t>
            </a:r>
            <a:r>
              <a:rPr lang="en-US" altLang="ja-JP" sz="1800" dirty="0">
                <a:solidFill>
                  <a:schemeClr val="tx1"/>
                </a:solidFill>
              </a:rPr>
              <a:t>】</a:t>
            </a:r>
            <a:r>
              <a:rPr lang="ja-JP" altLang="en-US" sz="1800" dirty="0">
                <a:solidFill>
                  <a:schemeClr val="tx1"/>
                </a:solidFill>
              </a:rPr>
              <a:t>第</a:t>
            </a:r>
            <a:r>
              <a:rPr lang="en-US" altLang="ja-JP" sz="1800" dirty="0">
                <a:solidFill>
                  <a:schemeClr val="tx1"/>
                </a:solidFill>
              </a:rPr>
              <a:t>7</a:t>
            </a:r>
            <a:r>
              <a:rPr lang="ja-JP" altLang="en-US" sz="1800" dirty="0">
                <a:solidFill>
                  <a:schemeClr val="tx1"/>
                </a:solidFill>
              </a:rPr>
              <a:t>回分科会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意向把握調査票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集計結果反映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44A9FE-72D7-082E-64E1-C29327EC8AFC}"/>
              </a:ext>
            </a:extLst>
          </p:cNvPr>
          <p:cNvSpPr txBox="1"/>
          <p:nvPr/>
        </p:nvSpPr>
        <p:spPr>
          <a:xfrm>
            <a:off x="300158" y="574301"/>
            <a:ext cx="4426587" cy="42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kumimoji="1" lang="ja-JP" altLang="en-US" sz="2326" b="1" dirty="0"/>
              <a:t>諸室計画の考え方</a:t>
            </a:r>
          </a:p>
        </p:txBody>
      </p:sp>
      <p:sp>
        <p:nvSpPr>
          <p:cNvPr id="481" name="矢印: 下 480">
            <a:extLst>
              <a:ext uri="{FF2B5EF4-FFF2-40B4-BE49-F238E27FC236}">
                <a16:creationId xmlns:a16="http://schemas.microsoft.com/office/drawing/2014/main" id="{4B4601C1-65AD-68F6-CC4D-70CB5192E912}"/>
              </a:ext>
            </a:extLst>
          </p:cNvPr>
          <p:cNvSpPr/>
          <p:nvPr/>
        </p:nvSpPr>
        <p:spPr>
          <a:xfrm>
            <a:off x="9483001" y="2499081"/>
            <a:ext cx="541039" cy="190236"/>
          </a:xfrm>
          <a:prstGeom prst="downArrow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四角形: 角を丸くする 461">
            <a:extLst>
              <a:ext uri="{FF2B5EF4-FFF2-40B4-BE49-F238E27FC236}">
                <a16:creationId xmlns:a16="http://schemas.microsoft.com/office/drawing/2014/main" id="{BF3E53D8-6D1D-92DB-5948-7AADEBCC83B0}"/>
              </a:ext>
            </a:extLst>
          </p:cNvPr>
          <p:cNvSpPr/>
          <p:nvPr/>
        </p:nvSpPr>
        <p:spPr>
          <a:xfrm>
            <a:off x="3765796" y="8145239"/>
            <a:ext cx="4844525" cy="288936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入荷エリア（荷卸し）</a:t>
            </a:r>
          </a:p>
        </p:txBody>
      </p:sp>
      <p:sp>
        <p:nvSpPr>
          <p:cNvPr id="464" name="吹き出し: 右矢印 463">
            <a:extLst>
              <a:ext uri="{FF2B5EF4-FFF2-40B4-BE49-F238E27FC236}">
                <a16:creationId xmlns:a16="http://schemas.microsoft.com/office/drawing/2014/main" id="{B45911AA-5E1D-A2B1-290A-A08A56BC873A}"/>
              </a:ext>
            </a:extLst>
          </p:cNvPr>
          <p:cNvSpPr/>
          <p:nvPr/>
        </p:nvSpPr>
        <p:spPr>
          <a:xfrm rot="16200000">
            <a:off x="5944295" y="8195201"/>
            <a:ext cx="545217" cy="1177651"/>
          </a:xfrm>
          <a:prstGeom prst="rightArrowCallout">
            <a:avLst>
              <a:gd name="adj1" fmla="val 38385"/>
              <a:gd name="adj2" fmla="val 36154"/>
              <a:gd name="adj3" fmla="val 18327"/>
              <a:gd name="adj4" fmla="val 5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</a:t>
            </a:r>
          </a:p>
        </p:txBody>
      </p:sp>
      <p:sp>
        <p:nvSpPr>
          <p:cNvPr id="466" name="四角形: 角を丸くする 465">
            <a:extLst>
              <a:ext uri="{FF2B5EF4-FFF2-40B4-BE49-F238E27FC236}">
                <a16:creationId xmlns:a16="http://schemas.microsoft.com/office/drawing/2014/main" id="{2F66AFF6-27E0-A342-2DCB-349A5191266A}"/>
              </a:ext>
            </a:extLst>
          </p:cNvPr>
          <p:cNvSpPr/>
          <p:nvPr/>
        </p:nvSpPr>
        <p:spPr>
          <a:xfrm>
            <a:off x="3740518" y="7422088"/>
            <a:ext cx="4835674" cy="699352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0" name="四角形: 角を丸くする 469">
            <a:extLst>
              <a:ext uri="{FF2B5EF4-FFF2-40B4-BE49-F238E27FC236}">
                <a16:creationId xmlns:a16="http://schemas.microsoft.com/office/drawing/2014/main" id="{404C3CEA-6482-ECB8-679A-D4A15D5752AC}"/>
              </a:ext>
            </a:extLst>
          </p:cNvPr>
          <p:cNvSpPr/>
          <p:nvPr/>
        </p:nvSpPr>
        <p:spPr>
          <a:xfrm>
            <a:off x="3765796" y="4890444"/>
            <a:ext cx="4827937" cy="1001606"/>
          </a:xfrm>
          <a:prstGeom prst="roundRect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買荷積込所</a:t>
            </a:r>
          </a:p>
        </p:txBody>
      </p:sp>
      <p:sp>
        <p:nvSpPr>
          <p:cNvPr id="474" name="吹き出し: 右矢印 473">
            <a:extLst>
              <a:ext uri="{FF2B5EF4-FFF2-40B4-BE49-F238E27FC236}">
                <a16:creationId xmlns:a16="http://schemas.microsoft.com/office/drawing/2014/main" id="{0D47F3AE-FA48-A37B-E37C-5B80E3168EAE}"/>
              </a:ext>
            </a:extLst>
          </p:cNvPr>
          <p:cNvSpPr/>
          <p:nvPr/>
        </p:nvSpPr>
        <p:spPr>
          <a:xfrm rot="16200000">
            <a:off x="5815622" y="4019105"/>
            <a:ext cx="768758" cy="906811"/>
          </a:xfrm>
          <a:prstGeom prst="rightArrowCallout">
            <a:avLst>
              <a:gd name="adj1" fmla="val 25000"/>
              <a:gd name="adj2" fmla="val 25000"/>
              <a:gd name="adj3" fmla="val 33997"/>
              <a:gd name="adj4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出荷</a:t>
            </a:r>
          </a:p>
        </p:txBody>
      </p:sp>
      <p:sp>
        <p:nvSpPr>
          <p:cNvPr id="468" name="四角形: 角を丸くする 467">
            <a:extLst>
              <a:ext uri="{FF2B5EF4-FFF2-40B4-BE49-F238E27FC236}">
                <a16:creationId xmlns:a16="http://schemas.microsoft.com/office/drawing/2014/main" id="{BC8F649D-B50D-9B88-73FE-0E816D45CBE2}"/>
              </a:ext>
            </a:extLst>
          </p:cNvPr>
          <p:cNvSpPr/>
          <p:nvPr/>
        </p:nvSpPr>
        <p:spPr>
          <a:xfrm>
            <a:off x="3782810" y="5930610"/>
            <a:ext cx="3311181" cy="14625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仲卸売場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B0DA887-B992-BD1E-67E6-DAC9BD1E8B93}"/>
              </a:ext>
            </a:extLst>
          </p:cNvPr>
          <p:cNvSpPr/>
          <p:nvPr/>
        </p:nvSpPr>
        <p:spPr>
          <a:xfrm>
            <a:off x="7985248" y="5936040"/>
            <a:ext cx="616470" cy="1470042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共有冷蔵庫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46093D-B7EF-10A7-1BA7-AED7DE9E9680}"/>
              </a:ext>
            </a:extLst>
          </p:cNvPr>
          <p:cNvSpPr/>
          <p:nvPr/>
        </p:nvSpPr>
        <p:spPr>
          <a:xfrm>
            <a:off x="3038896" y="4760461"/>
            <a:ext cx="645463" cy="40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L 字 16">
            <a:extLst>
              <a:ext uri="{FF2B5EF4-FFF2-40B4-BE49-F238E27FC236}">
                <a16:creationId xmlns:a16="http://schemas.microsoft.com/office/drawing/2014/main" id="{F4DC7E13-DEAC-4AE0-3CCA-8022C0A6D665}"/>
              </a:ext>
            </a:extLst>
          </p:cNvPr>
          <p:cNvSpPr/>
          <p:nvPr/>
        </p:nvSpPr>
        <p:spPr>
          <a:xfrm rot="10800000">
            <a:off x="3802653" y="5955724"/>
            <a:ext cx="4819196" cy="2172222"/>
          </a:xfrm>
          <a:prstGeom prst="corner">
            <a:avLst>
              <a:gd name="adj1" fmla="val 99719"/>
              <a:gd name="adj2" fmla="val 96507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ADB468AC-1A97-FC45-22FA-4D7AAA7362BF}"/>
              </a:ext>
            </a:extLst>
          </p:cNvPr>
          <p:cNvSpPr/>
          <p:nvPr/>
        </p:nvSpPr>
        <p:spPr>
          <a:xfrm>
            <a:off x="3801106" y="4914429"/>
            <a:ext cx="4821207" cy="984141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D6AC34-4CFE-13FC-4A0B-E4BEC972EF08}"/>
              </a:ext>
            </a:extLst>
          </p:cNvPr>
          <p:cNvSpPr txBox="1"/>
          <p:nvPr/>
        </p:nvSpPr>
        <p:spPr>
          <a:xfrm>
            <a:off x="7305713" y="5203804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505" name="直線矢印コネクタ 504">
            <a:extLst>
              <a:ext uri="{FF2B5EF4-FFF2-40B4-BE49-F238E27FC236}">
                <a16:creationId xmlns:a16="http://schemas.microsoft.com/office/drawing/2014/main" id="{A75BD006-4094-3E02-8BD4-61FDA0F5C205}"/>
              </a:ext>
            </a:extLst>
          </p:cNvPr>
          <p:cNvCxnSpPr>
            <a:cxnSpLocks/>
          </p:cNvCxnSpPr>
          <p:nvPr/>
        </p:nvCxnSpPr>
        <p:spPr>
          <a:xfrm>
            <a:off x="3999644" y="5740786"/>
            <a:ext cx="0" cy="205851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1F21A6E-479F-47AA-7AD5-39E389E9CA43}"/>
              </a:ext>
            </a:extLst>
          </p:cNvPr>
          <p:cNvSpPr/>
          <p:nvPr/>
        </p:nvSpPr>
        <p:spPr>
          <a:xfrm rot="16200000">
            <a:off x="4682746" y="7216505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矢印: 右 447">
            <a:extLst>
              <a:ext uri="{FF2B5EF4-FFF2-40B4-BE49-F238E27FC236}">
                <a16:creationId xmlns:a16="http://schemas.microsoft.com/office/drawing/2014/main" id="{AE8051E3-FE75-F7AC-8730-E5BC4EACB016}"/>
              </a:ext>
            </a:extLst>
          </p:cNvPr>
          <p:cNvSpPr/>
          <p:nvPr/>
        </p:nvSpPr>
        <p:spPr>
          <a:xfrm rot="16200000">
            <a:off x="4864732" y="5746883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四角形: 角を丸くする 468">
            <a:extLst>
              <a:ext uri="{FF2B5EF4-FFF2-40B4-BE49-F238E27FC236}">
                <a16:creationId xmlns:a16="http://schemas.microsoft.com/office/drawing/2014/main" id="{3AA80A6F-69D2-E8A5-FA73-A371AE554800}"/>
              </a:ext>
            </a:extLst>
          </p:cNvPr>
          <p:cNvSpPr/>
          <p:nvPr/>
        </p:nvSpPr>
        <p:spPr>
          <a:xfrm>
            <a:off x="7116790" y="5936040"/>
            <a:ext cx="845659" cy="614262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低温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保管</a:t>
            </a:r>
          </a:p>
        </p:txBody>
      </p:sp>
      <p:sp>
        <p:nvSpPr>
          <p:cNvPr id="467" name="四角形: 角を丸くする 466">
            <a:extLst>
              <a:ext uri="{FF2B5EF4-FFF2-40B4-BE49-F238E27FC236}">
                <a16:creationId xmlns:a16="http://schemas.microsoft.com/office/drawing/2014/main" id="{886CE1A1-29CF-2B29-7235-50A13A161A1E}"/>
              </a:ext>
            </a:extLst>
          </p:cNvPr>
          <p:cNvSpPr/>
          <p:nvPr/>
        </p:nvSpPr>
        <p:spPr>
          <a:xfrm>
            <a:off x="7135600" y="6566544"/>
            <a:ext cx="828740" cy="836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加工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2" name="矢印: 右 491">
            <a:extLst>
              <a:ext uri="{FF2B5EF4-FFF2-40B4-BE49-F238E27FC236}">
                <a16:creationId xmlns:a16="http://schemas.microsoft.com/office/drawing/2014/main" id="{7D37A83E-09B3-B7A0-53F9-73A3E9597164}"/>
              </a:ext>
            </a:extLst>
          </p:cNvPr>
          <p:cNvSpPr/>
          <p:nvPr/>
        </p:nvSpPr>
        <p:spPr>
          <a:xfrm rot="10800000">
            <a:off x="6999023" y="6988455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矢印: 右 492">
            <a:extLst>
              <a:ext uri="{FF2B5EF4-FFF2-40B4-BE49-F238E27FC236}">
                <a16:creationId xmlns:a16="http://schemas.microsoft.com/office/drawing/2014/main" id="{C1741ED3-CF1A-D32C-2080-08D9C6A6395B}"/>
              </a:ext>
            </a:extLst>
          </p:cNvPr>
          <p:cNvSpPr/>
          <p:nvPr/>
        </p:nvSpPr>
        <p:spPr>
          <a:xfrm>
            <a:off x="7038529" y="6732199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矢印: 右 496">
            <a:extLst>
              <a:ext uri="{FF2B5EF4-FFF2-40B4-BE49-F238E27FC236}">
                <a16:creationId xmlns:a16="http://schemas.microsoft.com/office/drawing/2014/main" id="{48977B30-4176-FDED-6A30-E5150003A0FF}"/>
              </a:ext>
            </a:extLst>
          </p:cNvPr>
          <p:cNvSpPr/>
          <p:nvPr/>
        </p:nvSpPr>
        <p:spPr>
          <a:xfrm rot="16200000">
            <a:off x="7457186" y="6447596"/>
            <a:ext cx="200821" cy="22493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C8702A12-4AFB-6F1B-705D-099C182070E8}"/>
              </a:ext>
            </a:extLst>
          </p:cNvPr>
          <p:cNvSpPr/>
          <p:nvPr/>
        </p:nvSpPr>
        <p:spPr>
          <a:xfrm rot="16200000">
            <a:off x="8212288" y="7277995"/>
            <a:ext cx="200821" cy="22493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BC6D564-1856-DE05-278A-EDA3F27A50E4}"/>
              </a:ext>
            </a:extLst>
          </p:cNvPr>
          <p:cNvSpPr/>
          <p:nvPr/>
        </p:nvSpPr>
        <p:spPr>
          <a:xfrm>
            <a:off x="7891591" y="6867584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9B19319-E6AC-DCC5-3353-03591979B22F}"/>
              </a:ext>
            </a:extLst>
          </p:cNvPr>
          <p:cNvSpPr/>
          <p:nvPr/>
        </p:nvSpPr>
        <p:spPr>
          <a:xfrm>
            <a:off x="7891591" y="6152087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561F69A-5316-8825-EB91-7EAE33F30B2F}"/>
              </a:ext>
            </a:extLst>
          </p:cNvPr>
          <p:cNvSpPr/>
          <p:nvPr/>
        </p:nvSpPr>
        <p:spPr>
          <a:xfrm rot="10800000">
            <a:off x="6999023" y="6293783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2D0D671-2E0E-7F72-7A64-C038F9E1F997}"/>
              </a:ext>
            </a:extLst>
          </p:cNvPr>
          <p:cNvSpPr/>
          <p:nvPr/>
        </p:nvSpPr>
        <p:spPr>
          <a:xfrm>
            <a:off x="7038529" y="6037528"/>
            <a:ext cx="224937" cy="2385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00E2CCF-B582-61B7-AFD8-E3C6EC120BDC}"/>
              </a:ext>
            </a:extLst>
          </p:cNvPr>
          <p:cNvSpPr/>
          <p:nvPr/>
        </p:nvSpPr>
        <p:spPr>
          <a:xfrm rot="16200000">
            <a:off x="7457186" y="7301793"/>
            <a:ext cx="200821" cy="22493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537CB34A-E3E5-393A-7DF4-E5D3C91C8C9C}"/>
              </a:ext>
            </a:extLst>
          </p:cNvPr>
          <p:cNvSpPr/>
          <p:nvPr/>
        </p:nvSpPr>
        <p:spPr>
          <a:xfrm rot="16200000">
            <a:off x="6528794" y="7216505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矢印: 右 448">
            <a:extLst>
              <a:ext uri="{FF2B5EF4-FFF2-40B4-BE49-F238E27FC236}">
                <a16:creationId xmlns:a16="http://schemas.microsoft.com/office/drawing/2014/main" id="{2491F61A-EC62-7E9A-B91E-41C22514B3CF}"/>
              </a:ext>
            </a:extLst>
          </p:cNvPr>
          <p:cNvSpPr/>
          <p:nvPr/>
        </p:nvSpPr>
        <p:spPr>
          <a:xfrm rot="16200000">
            <a:off x="6516076" y="5746883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矢印: 右 470">
            <a:extLst>
              <a:ext uri="{FF2B5EF4-FFF2-40B4-BE49-F238E27FC236}">
                <a16:creationId xmlns:a16="http://schemas.microsoft.com/office/drawing/2014/main" id="{FD037241-F1EF-D502-F129-B9D75BAF3053}"/>
              </a:ext>
            </a:extLst>
          </p:cNvPr>
          <p:cNvSpPr/>
          <p:nvPr/>
        </p:nvSpPr>
        <p:spPr>
          <a:xfrm rot="16200000">
            <a:off x="7449851" y="5786018"/>
            <a:ext cx="200821" cy="22493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矢印: 右 527">
            <a:extLst>
              <a:ext uri="{FF2B5EF4-FFF2-40B4-BE49-F238E27FC236}">
                <a16:creationId xmlns:a16="http://schemas.microsoft.com/office/drawing/2014/main" id="{0C9A7498-BA02-7697-AB31-642C1D429DC4}"/>
              </a:ext>
            </a:extLst>
          </p:cNvPr>
          <p:cNvSpPr/>
          <p:nvPr/>
        </p:nvSpPr>
        <p:spPr>
          <a:xfrm rot="16200000">
            <a:off x="8204633" y="5775863"/>
            <a:ext cx="200821" cy="22493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テキスト ボックス 500">
            <a:extLst>
              <a:ext uri="{FF2B5EF4-FFF2-40B4-BE49-F238E27FC236}">
                <a16:creationId xmlns:a16="http://schemas.microsoft.com/office/drawing/2014/main" id="{C0ABFFDB-D610-A0C8-079C-B4C3AA5542B5}"/>
              </a:ext>
            </a:extLst>
          </p:cNvPr>
          <p:cNvSpPr txBox="1"/>
          <p:nvPr/>
        </p:nvSpPr>
        <p:spPr>
          <a:xfrm>
            <a:off x="4723539" y="5185538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④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72B826-4131-CFBD-68B6-AB25D132FDB6}"/>
              </a:ext>
            </a:extLst>
          </p:cNvPr>
          <p:cNvSpPr/>
          <p:nvPr/>
        </p:nvSpPr>
        <p:spPr>
          <a:xfrm>
            <a:off x="3777454" y="8194617"/>
            <a:ext cx="4821207" cy="274408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7D0051-5907-E705-0877-A27A2483D271}"/>
              </a:ext>
            </a:extLst>
          </p:cNvPr>
          <p:cNvSpPr txBox="1"/>
          <p:nvPr/>
        </p:nvSpPr>
        <p:spPr>
          <a:xfrm>
            <a:off x="9491730" y="1548226"/>
            <a:ext cx="334362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凡例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A.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ドックシェルターの整備</a:t>
            </a:r>
            <a:endParaRPr lang="en-US" altLang="ja-JP" sz="1100" b="0" dirty="0">
              <a:solidFill>
                <a:schemeClr val="tx1"/>
              </a:solidFill>
              <a:latin typeface="+mn-ea"/>
            </a:endParaRPr>
          </a:p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　　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B.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量販店対応型：低床プラットフォーム</a:t>
            </a:r>
            <a:endParaRPr lang="en-US" altLang="ja-JP" sz="1100" b="1" dirty="0">
              <a:solidFill>
                <a:schemeClr val="tx1"/>
              </a:solidFill>
              <a:latin typeface="+mn-ea"/>
            </a:endParaRPr>
          </a:p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　　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C.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将来ドックシェルター設置対応</a:t>
            </a:r>
            <a:endParaRPr lang="en-US" altLang="ja-JP" sz="1100" b="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0" name="矢印: 右 489">
            <a:extLst>
              <a:ext uri="{FF2B5EF4-FFF2-40B4-BE49-F238E27FC236}">
                <a16:creationId xmlns:a16="http://schemas.microsoft.com/office/drawing/2014/main" id="{9154F005-B89B-F6B6-0765-FE583432DEF5}"/>
              </a:ext>
            </a:extLst>
          </p:cNvPr>
          <p:cNvSpPr/>
          <p:nvPr/>
        </p:nvSpPr>
        <p:spPr>
          <a:xfrm rot="16200000">
            <a:off x="4905218" y="7912486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3E650D95-AFA7-9F6F-6754-BC9222038293}"/>
              </a:ext>
            </a:extLst>
          </p:cNvPr>
          <p:cNvSpPr/>
          <p:nvPr/>
        </p:nvSpPr>
        <p:spPr>
          <a:xfrm rot="16200000">
            <a:off x="7250114" y="7912486"/>
            <a:ext cx="428326" cy="3467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194E442F-29BE-4AB9-1443-A29955E33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2047" r="69091" b="33786"/>
          <a:stretch/>
        </p:blipFill>
        <p:spPr>
          <a:xfrm>
            <a:off x="2732464" y="4334478"/>
            <a:ext cx="1021612" cy="4527256"/>
          </a:xfrm>
          <a:prstGeom prst="rect">
            <a:avLst/>
          </a:prstGeom>
        </p:spPr>
      </p:pic>
      <p:sp>
        <p:nvSpPr>
          <p:cNvPr id="502" name="テキスト ボックス 501">
            <a:extLst>
              <a:ext uri="{FF2B5EF4-FFF2-40B4-BE49-F238E27FC236}">
                <a16:creationId xmlns:a16="http://schemas.microsoft.com/office/drawing/2014/main" id="{3B20F29A-AB3D-EF0B-8C48-DCFACB923CC6}"/>
              </a:ext>
            </a:extLst>
          </p:cNvPr>
          <p:cNvSpPr txBox="1"/>
          <p:nvPr/>
        </p:nvSpPr>
        <p:spPr>
          <a:xfrm>
            <a:off x="5527573" y="5482454"/>
            <a:ext cx="293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</a:rPr>
              <a:t>常温ゾーン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4F6E76-44DA-E3E9-5B4E-96E867E5C610}"/>
              </a:ext>
            </a:extLst>
          </p:cNvPr>
          <p:cNvSpPr txBox="1"/>
          <p:nvPr/>
        </p:nvSpPr>
        <p:spPr>
          <a:xfrm>
            <a:off x="5128934" y="6288099"/>
            <a:ext cx="386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0070C0"/>
                </a:solidFill>
              </a:rPr>
              <a:t>低温管理ゾーン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B6BE68-0126-2E78-BD69-CEC6C75B521F}"/>
              </a:ext>
            </a:extLst>
          </p:cNvPr>
          <p:cNvSpPr txBox="1"/>
          <p:nvPr/>
        </p:nvSpPr>
        <p:spPr>
          <a:xfrm>
            <a:off x="6788254" y="8156270"/>
            <a:ext cx="293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</a:rPr>
              <a:t>常温ゾーン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04" name="テキスト ボックス 503">
            <a:extLst>
              <a:ext uri="{FF2B5EF4-FFF2-40B4-BE49-F238E27FC236}">
                <a16:creationId xmlns:a16="http://schemas.microsoft.com/office/drawing/2014/main" id="{6CCDDCC0-CF44-E021-5E04-DA93F45A01AC}"/>
              </a:ext>
            </a:extLst>
          </p:cNvPr>
          <p:cNvSpPr txBox="1"/>
          <p:nvPr/>
        </p:nvSpPr>
        <p:spPr>
          <a:xfrm>
            <a:off x="5138722" y="8112392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①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9A4BB5-CD2B-C86F-D08E-00D2C44836EC}"/>
              </a:ext>
            </a:extLst>
          </p:cNvPr>
          <p:cNvSpPr txBox="1"/>
          <p:nvPr/>
        </p:nvSpPr>
        <p:spPr>
          <a:xfrm>
            <a:off x="5746595" y="6996186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②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ダイアグラム&#10;&#10;自動的に生成された説明">
            <a:extLst>
              <a:ext uri="{FF2B5EF4-FFF2-40B4-BE49-F238E27FC236}">
                <a16:creationId xmlns:a16="http://schemas.microsoft.com/office/drawing/2014/main" id="{0413B99F-02D3-9C06-5CAA-FF4F815E1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852" y="4237311"/>
            <a:ext cx="5224484" cy="4296697"/>
          </a:xfrm>
          <a:prstGeom prst="rect">
            <a:avLst/>
          </a:prstGeom>
        </p:spPr>
      </p:pic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6441FFDC-0BC0-06C3-96D2-FBFBFE46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2711" y="4237477"/>
            <a:ext cx="969585" cy="4296699"/>
          </a:xfrm>
          <a:prstGeom prst="rect">
            <a:avLst/>
          </a:prstGeom>
        </p:spPr>
      </p:pic>
      <p:cxnSp>
        <p:nvCxnSpPr>
          <p:cNvPr id="476" name="直線コネクタ 475">
            <a:extLst>
              <a:ext uri="{FF2B5EF4-FFF2-40B4-BE49-F238E27FC236}">
                <a16:creationId xmlns:a16="http://schemas.microsoft.com/office/drawing/2014/main" id="{04FB4765-A98A-D132-023C-2D147D851A44}"/>
              </a:ext>
            </a:extLst>
          </p:cNvPr>
          <p:cNvCxnSpPr/>
          <p:nvPr/>
        </p:nvCxnSpPr>
        <p:spPr>
          <a:xfrm>
            <a:off x="352128" y="983074"/>
            <a:ext cx="12004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758078-DB25-A2B1-581E-4DC954A7E57B}"/>
              </a:ext>
            </a:extLst>
          </p:cNvPr>
          <p:cNvSpPr txBox="1"/>
          <p:nvPr/>
        </p:nvSpPr>
        <p:spPr>
          <a:xfrm>
            <a:off x="356500" y="1069641"/>
            <a:ext cx="603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■各エリア配置・物流動線計画イメージ図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6EC413F7-D6A6-80F3-5D55-FFEA464B44BF}"/>
              </a:ext>
            </a:extLst>
          </p:cNvPr>
          <p:cNvSpPr txBox="1"/>
          <p:nvPr/>
        </p:nvSpPr>
        <p:spPr>
          <a:xfrm>
            <a:off x="5953094" y="1053550"/>
            <a:ext cx="781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ja-JP" sz="1800" dirty="0">
                <a:solidFill>
                  <a:schemeClr val="tx1"/>
                </a:solidFill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</a:rPr>
              <a:t>青果</a:t>
            </a:r>
            <a:r>
              <a:rPr lang="en-US" altLang="ja-JP" sz="1800" dirty="0">
                <a:solidFill>
                  <a:schemeClr val="tx1"/>
                </a:solidFill>
              </a:rPr>
              <a:t>】</a:t>
            </a:r>
            <a:r>
              <a:rPr lang="ja-JP" altLang="en-US" sz="1800" dirty="0">
                <a:solidFill>
                  <a:schemeClr val="tx1"/>
                </a:solidFill>
              </a:rPr>
              <a:t>第</a:t>
            </a:r>
            <a:r>
              <a:rPr lang="en-US" altLang="ja-JP" sz="1800" dirty="0">
                <a:solidFill>
                  <a:schemeClr val="tx1"/>
                </a:solidFill>
              </a:rPr>
              <a:t>7</a:t>
            </a:r>
            <a:r>
              <a:rPr lang="ja-JP" altLang="en-US" sz="1800" dirty="0">
                <a:solidFill>
                  <a:schemeClr val="tx1"/>
                </a:solidFill>
              </a:rPr>
              <a:t>回分科会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意向把握調査票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集計結果反映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44A9FE-72D7-082E-64E1-C29327EC8AFC}"/>
              </a:ext>
            </a:extLst>
          </p:cNvPr>
          <p:cNvSpPr txBox="1"/>
          <p:nvPr/>
        </p:nvSpPr>
        <p:spPr>
          <a:xfrm>
            <a:off x="338502" y="584961"/>
            <a:ext cx="4426587" cy="42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kumimoji="1" lang="ja-JP" altLang="en-US" sz="2326" b="1" dirty="0"/>
              <a:t>諸室計画の考え方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F56DD1A6-7E87-676E-AF2D-18B9D5EA3DD3}"/>
              </a:ext>
            </a:extLst>
          </p:cNvPr>
          <p:cNvSpPr/>
          <p:nvPr/>
        </p:nvSpPr>
        <p:spPr>
          <a:xfrm>
            <a:off x="172341" y="7660731"/>
            <a:ext cx="2651732" cy="1848468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1259BAA-A9D8-E4B2-9351-333DEB9AFE79}"/>
              </a:ext>
            </a:extLst>
          </p:cNvPr>
          <p:cNvSpPr txBox="1"/>
          <p:nvPr/>
        </p:nvSpPr>
        <p:spPr>
          <a:xfrm>
            <a:off x="479188" y="8986523"/>
            <a:ext cx="21190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Meiryo UI" panose="020B0604030504040204" pitchFamily="50" charset="-128"/>
              </a:rPr>
              <a:t>①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入荷エリア　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高速シートシャッタイメージ写真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B32148E-799A-7929-8C3E-6DD0DBC234A9}"/>
              </a:ext>
            </a:extLst>
          </p:cNvPr>
          <p:cNvSpPr txBox="1"/>
          <p:nvPr/>
        </p:nvSpPr>
        <p:spPr>
          <a:xfrm>
            <a:off x="10113099" y="8856574"/>
            <a:ext cx="211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ビニールカーテンイメージ写真</a:t>
            </a:r>
          </a:p>
        </p:txBody>
      </p:sp>
      <p:sp>
        <p:nvSpPr>
          <p:cNvPr id="482" name="四角形: 角を丸くする 481">
            <a:extLst>
              <a:ext uri="{FF2B5EF4-FFF2-40B4-BE49-F238E27FC236}">
                <a16:creationId xmlns:a16="http://schemas.microsoft.com/office/drawing/2014/main" id="{E85F8AD4-AE8D-C096-BB50-D4F2135403A2}"/>
              </a:ext>
            </a:extLst>
          </p:cNvPr>
          <p:cNvSpPr/>
          <p:nvPr/>
        </p:nvSpPr>
        <p:spPr>
          <a:xfrm>
            <a:off x="9897936" y="7074535"/>
            <a:ext cx="2628781" cy="2158551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四角形: 角を丸くする 484">
            <a:extLst>
              <a:ext uri="{FF2B5EF4-FFF2-40B4-BE49-F238E27FC236}">
                <a16:creationId xmlns:a16="http://schemas.microsoft.com/office/drawing/2014/main" id="{18214A3F-05D9-B463-1543-F0FC53C3515E}"/>
              </a:ext>
            </a:extLst>
          </p:cNvPr>
          <p:cNvSpPr/>
          <p:nvPr/>
        </p:nvSpPr>
        <p:spPr>
          <a:xfrm>
            <a:off x="110299" y="1469697"/>
            <a:ext cx="12448174" cy="250402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テキスト ボックス 522">
            <a:extLst>
              <a:ext uri="{FF2B5EF4-FFF2-40B4-BE49-F238E27FC236}">
                <a16:creationId xmlns:a16="http://schemas.microsoft.com/office/drawing/2014/main" id="{334954C4-C804-51DB-3B91-48CD2E32DDAE}"/>
              </a:ext>
            </a:extLst>
          </p:cNvPr>
          <p:cNvSpPr txBox="1"/>
          <p:nvPr/>
        </p:nvSpPr>
        <p:spPr>
          <a:xfrm>
            <a:off x="-290035" y="3485962"/>
            <a:ext cx="3160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高床プラットフォームイメージ写真</a:t>
            </a:r>
          </a:p>
        </p:txBody>
      </p:sp>
      <p:sp>
        <p:nvSpPr>
          <p:cNvPr id="462" name="四角形: 角を丸くする 461">
            <a:extLst>
              <a:ext uri="{FF2B5EF4-FFF2-40B4-BE49-F238E27FC236}">
                <a16:creationId xmlns:a16="http://schemas.microsoft.com/office/drawing/2014/main" id="{BF3E53D8-6D1D-92DB-5948-7AADEBCC83B0}"/>
              </a:ext>
            </a:extLst>
          </p:cNvPr>
          <p:cNvSpPr/>
          <p:nvPr/>
        </p:nvSpPr>
        <p:spPr>
          <a:xfrm>
            <a:off x="4114556" y="7874283"/>
            <a:ext cx="4615156" cy="226002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入荷エリア（荷卸し）</a:t>
            </a:r>
          </a:p>
        </p:txBody>
      </p:sp>
      <p:sp>
        <p:nvSpPr>
          <p:cNvPr id="464" name="吹き出し: 右矢印 463">
            <a:extLst>
              <a:ext uri="{FF2B5EF4-FFF2-40B4-BE49-F238E27FC236}">
                <a16:creationId xmlns:a16="http://schemas.microsoft.com/office/drawing/2014/main" id="{B45911AA-5E1D-A2B1-290A-A08A56BC873A}"/>
              </a:ext>
            </a:extLst>
          </p:cNvPr>
          <p:cNvSpPr/>
          <p:nvPr/>
        </p:nvSpPr>
        <p:spPr>
          <a:xfrm rot="16200000">
            <a:off x="6189912" y="8165874"/>
            <a:ext cx="519403" cy="1121894"/>
          </a:xfrm>
          <a:prstGeom prst="rightArrowCallout">
            <a:avLst>
              <a:gd name="adj1" fmla="val 38385"/>
              <a:gd name="adj2" fmla="val 36154"/>
              <a:gd name="adj3" fmla="val 18327"/>
              <a:gd name="adj4" fmla="val 5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</a:t>
            </a:r>
          </a:p>
        </p:txBody>
      </p:sp>
      <p:sp>
        <p:nvSpPr>
          <p:cNvPr id="466" name="四角形: 角を丸くする 465">
            <a:extLst>
              <a:ext uri="{FF2B5EF4-FFF2-40B4-BE49-F238E27FC236}">
                <a16:creationId xmlns:a16="http://schemas.microsoft.com/office/drawing/2014/main" id="{2F66AFF6-27E0-A342-2DCB-349A5191266A}"/>
              </a:ext>
            </a:extLst>
          </p:cNvPr>
          <p:cNvSpPr/>
          <p:nvPr/>
        </p:nvSpPr>
        <p:spPr>
          <a:xfrm>
            <a:off x="4114556" y="7186050"/>
            <a:ext cx="4599354" cy="684282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9" name="四角形: 角を丸くする 468">
            <a:extLst>
              <a:ext uri="{FF2B5EF4-FFF2-40B4-BE49-F238E27FC236}">
                <a16:creationId xmlns:a16="http://schemas.microsoft.com/office/drawing/2014/main" id="{3AA80A6F-69D2-E8A5-FA73-A371AE554800}"/>
              </a:ext>
            </a:extLst>
          </p:cNvPr>
          <p:cNvSpPr/>
          <p:nvPr/>
        </p:nvSpPr>
        <p:spPr>
          <a:xfrm>
            <a:off x="7306893" y="5755751"/>
            <a:ext cx="805620" cy="585179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低温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保管</a:t>
            </a:r>
          </a:p>
        </p:txBody>
      </p:sp>
      <p:sp>
        <p:nvSpPr>
          <p:cNvPr id="470" name="四角形: 角を丸くする 469">
            <a:extLst>
              <a:ext uri="{FF2B5EF4-FFF2-40B4-BE49-F238E27FC236}">
                <a16:creationId xmlns:a16="http://schemas.microsoft.com/office/drawing/2014/main" id="{404C3CEA-6482-ECB8-679A-D4A15D5752AC}"/>
              </a:ext>
            </a:extLst>
          </p:cNvPr>
          <p:cNvSpPr/>
          <p:nvPr/>
        </p:nvSpPr>
        <p:spPr>
          <a:xfrm>
            <a:off x="4114556" y="4806753"/>
            <a:ext cx="4599354" cy="918278"/>
          </a:xfrm>
          <a:prstGeom prst="roundRect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買荷積込所</a:t>
            </a:r>
          </a:p>
        </p:txBody>
      </p:sp>
      <p:sp>
        <p:nvSpPr>
          <p:cNvPr id="474" name="吹き出し: 右矢印 473">
            <a:extLst>
              <a:ext uri="{FF2B5EF4-FFF2-40B4-BE49-F238E27FC236}">
                <a16:creationId xmlns:a16="http://schemas.microsoft.com/office/drawing/2014/main" id="{0D47F3AE-FA48-A37B-E37C-5B80E3168EAE}"/>
              </a:ext>
            </a:extLst>
          </p:cNvPr>
          <p:cNvSpPr/>
          <p:nvPr/>
        </p:nvSpPr>
        <p:spPr>
          <a:xfrm rot="16200000">
            <a:off x="6067331" y="3976669"/>
            <a:ext cx="732360" cy="863877"/>
          </a:xfrm>
          <a:prstGeom prst="rightArrowCallout">
            <a:avLst>
              <a:gd name="adj1" fmla="val 25000"/>
              <a:gd name="adj2" fmla="val 25000"/>
              <a:gd name="adj3" fmla="val 33997"/>
              <a:gd name="adj4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出荷</a:t>
            </a:r>
          </a:p>
        </p:txBody>
      </p:sp>
      <p:sp>
        <p:nvSpPr>
          <p:cNvPr id="468" name="四角形: 角を丸くする 467">
            <a:extLst>
              <a:ext uri="{FF2B5EF4-FFF2-40B4-BE49-F238E27FC236}">
                <a16:creationId xmlns:a16="http://schemas.microsoft.com/office/drawing/2014/main" id="{BC8F649D-B50D-9B88-73FE-0E816D45CBE2}"/>
              </a:ext>
            </a:extLst>
          </p:cNvPr>
          <p:cNvSpPr/>
          <p:nvPr/>
        </p:nvSpPr>
        <p:spPr>
          <a:xfrm>
            <a:off x="4130764" y="5750578"/>
            <a:ext cx="3154410" cy="13933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仲卸売場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4" name="フローチャート: 代替処理 453">
            <a:extLst>
              <a:ext uri="{FF2B5EF4-FFF2-40B4-BE49-F238E27FC236}">
                <a16:creationId xmlns:a16="http://schemas.microsoft.com/office/drawing/2014/main" id="{BE4393A0-11B0-813B-AE11-BBD70A7F8263}"/>
              </a:ext>
            </a:extLst>
          </p:cNvPr>
          <p:cNvSpPr/>
          <p:nvPr/>
        </p:nvSpPr>
        <p:spPr>
          <a:xfrm>
            <a:off x="4130763" y="4822530"/>
            <a:ext cx="2207520" cy="889292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3" name="直線矢印コネクタ 532">
            <a:extLst>
              <a:ext uri="{FF2B5EF4-FFF2-40B4-BE49-F238E27FC236}">
                <a16:creationId xmlns:a16="http://schemas.microsoft.com/office/drawing/2014/main" id="{7BFEB34F-52DC-F562-A82A-D50A7DF57617}"/>
              </a:ext>
            </a:extLst>
          </p:cNvPr>
          <p:cNvCxnSpPr>
            <a:cxnSpLocks/>
          </p:cNvCxnSpPr>
          <p:nvPr/>
        </p:nvCxnSpPr>
        <p:spPr>
          <a:xfrm>
            <a:off x="4487883" y="4995653"/>
            <a:ext cx="0" cy="26650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テキスト ボックス 471">
            <a:extLst>
              <a:ext uri="{FF2B5EF4-FFF2-40B4-BE49-F238E27FC236}">
                <a16:creationId xmlns:a16="http://schemas.microsoft.com/office/drawing/2014/main" id="{40924F2A-B723-FDBA-F15E-CBB6C0A89F57}"/>
              </a:ext>
            </a:extLst>
          </p:cNvPr>
          <p:cNvSpPr txBox="1"/>
          <p:nvPr/>
        </p:nvSpPr>
        <p:spPr>
          <a:xfrm>
            <a:off x="4725806" y="5057302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④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B0DA887-B992-BD1E-67E6-DAC9BD1E8B93}"/>
              </a:ext>
            </a:extLst>
          </p:cNvPr>
          <p:cNvSpPr/>
          <p:nvPr/>
        </p:nvSpPr>
        <p:spPr>
          <a:xfrm>
            <a:off x="8134234" y="5755751"/>
            <a:ext cx="587282" cy="1400441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共有冷蔵庫</a:t>
            </a:r>
          </a:p>
        </p:txBody>
      </p:sp>
      <p:sp>
        <p:nvSpPr>
          <p:cNvPr id="467" name="四角形: 角を丸くする 466">
            <a:extLst>
              <a:ext uri="{FF2B5EF4-FFF2-40B4-BE49-F238E27FC236}">
                <a16:creationId xmlns:a16="http://schemas.microsoft.com/office/drawing/2014/main" id="{886CE1A1-29CF-2B29-7235-50A13A161A1E}"/>
              </a:ext>
            </a:extLst>
          </p:cNvPr>
          <p:cNvSpPr/>
          <p:nvPr/>
        </p:nvSpPr>
        <p:spPr>
          <a:xfrm>
            <a:off x="7324813" y="6356403"/>
            <a:ext cx="789502" cy="7968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加工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7" name="矢印: 右 496">
            <a:extLst>
              <a:ext uri="{FF2B5EF4-FFF2-40B4-BE49-F238E27FC236}">
                <a16:creationId xmlns:a16="http://schemas.microsoft.com/office/drawing/2014/main" id="{48977B30-4176-FDED-6A30-E5150003A0FF}"/>
              </a:ext>
            </a:extLst>
          </p:cNvPr>
          <p:cNvSpPr/>
          <p:nvPr/>
        </p:nvSpPr>
        <p:spPr>
          <a:xfrm rot="16200000">
            <a:off x="7631173" y="6243086"/>
            <a:ext cx="191313" cy="21428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BC6D564-1856-DE05-278A-EDA3F27A50E4}"/>
              </a:ext>
            </a:extLst>
          </p:cNvPr>
          <p:cNvSpPr/>
          <p:nvPr/>
        </p:nvSpPr>
        <p:spPr>
          <a:xfrm>
            <a:off x="8045011" y="6643190"/>
            <a:ext cx="214287" cy="22726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9B19319-E6AC-DCC5-3353-03591979B22F}"/>
              </a:ext>
            </a:extLst>
          </p:cNvPr>
          <p:cNvSpPr/>
          <p:nvPr/>
        </p:nvSpPr>
        <p:spPr>
          <a:xfrm>
            <a:off x="8045011" y="5961569"/>
            <a:ext cx="214287" cy="22726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: 代替処理 38">
            <a:extLst>
              <a:ext uri="{FF2B5EF4-FFF2-40B4-BE49-F238E27FC236}">
                <a16:creationId xmlns:a16="http://schemas.microsoft.com/office/drawing/2014/main" id="{47092ED7-520F-293B-7829-383FA8522D0E}"/>
              </a:ext>
            </a:extLst>
          </p:cNvPr>
          <p:cNvSpPr/>
          <p:nvPr/>
        </p:nvSpPr>
        <p:spPr>
          <a:xfrm>
            <a:off x="4130763" y="7876946"/>
            <a:ext cx="4533388" cy="197932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DFF9505-E0CB-C089-7DAD-73D0B2A45EDC}"/>
              </a:ext>
            </a:extLst>
          </p:cNvPr>
          <p:cNvSpPr txBox="1"/>
          <p:nvPr/>
        </p:nvSpPr>
        <p:spPr>
          <a:xfrm>
            <a:off x="4935147" y="7763025"/>
            <a:ext cx="610050" cy="50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①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468F7A7-18F7-71A7-0F79-EA3E661EFA9E}"/>
              </a:ext>
            </a:extLst>
          </p:cNvPr>
          <p:cNvCxnSpPr>
            <a:cxnSpLocks/>
          </p:cNvCxnSpPr>
          <p:nvPr/>
        </p:nvCxnSpPr>
        <p:spPr>
          <a:xfrm>
            <a:off x="4301067" y="7822707"/>
            <a:ext cx="424496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BAA36BC-9015-DAB1-F1CD-C1AC597C7120}"/>
              </a:ext>
            </a:extLst>
          </p:cNvPr>
          <p:cNvCxnSpPr>
            <a:cxnSpLocks/>
          </p:cNvCxnSpPr>
          <p:nvPr/>
        </p:nvCxnSpPr>
        <p:spPr>
          <a:xfrm flipV="1">
            <a:off x="2824073" y="7829322"/>
            <a:ext cx="2115038" cy="755643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E416BF8-35E7-91D9-03BF-359A197EC06A}"/>
              </a:ext>
            </a:extLst>
          </p:cNvPr>
          <p:cNvSpPr txBox="1"/>
          <p:nvPr/>
        </p:nvSpPr>
        <p:spPr>
          <a:xfrm>
            <a:off x="5472080" y="6717210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②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3" name="テキスト ボックス 482">
            <a:extLst>
              <a:ext uri="{FF2B5EF4-FFF2-40B4-BE49-F238E27FC236}">
                <a16:creationId xmlns:a16="http://schemas.microsoft.com/office/drawing/2014/main" id="{391489F4-7089-8A54-5FAF-E6B2B1026E4B}"/>
              </a:ext>
            </a:extLst>
          </p:cNvPr>
          <p:cNvSpPr txBox="1"/>
          <p:nvPr/>
        </p:nvSpPr>
        <p:spPr>
          <a:xfrm>
            <a:off x="5308766" y="7617322"/>
            <a:ext cx="2301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高速シートシャッター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1" name="正方形/長方形 530">
            <a:extLst>
              <a:ext uri="{FF2B5EF4-FFF2-40B4-BE49-F238E27FC236}">
                <a16:creationId xmlns:a16="http://schemas.microsoft.com/office/drawing/2014/main" id="{8D434600-7DCD-D7B2-9812-854B9149B343}"/>
              </a:ext>
            </a:extLst>
          </p:cNvPr>
          <p:cNvSpPr/>
          <p:nvPr/>
        </p:nvSpPr>
        <p:spPr>
          <a:xfrm>
            <a:off x="6400800" y="5581363"/>
            <a:ext cx="2337991" cy="11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ローチャート: 代替処理 454">
            <a:extLst>
              <a:ext uri="{FF2B5EF4-FFF2-40B4-BE49-F238E27FC236}">
                <a16:creationId xmlns:a16="http://schemas.microsoft.com/office/drawing/2014/main" id="{91401915-2F7E-67BB-9025-5D4EEFEAD353}"/>
              </a:ext>
            </a:extLst>
          </p:cNvPr>
          <p:cNvSpPr/>
          <p:nvPr/>
        </p:nvSpPr>
        <p:spPr>
          <a:xfrm>
            <a:off x="6414484" y="4847342"/>
            <a:ext cx="2249665" cy="877689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テキスト ボックス 462">
            <a:extLst>
              <a:ext uri="{FF2B5EF4-FFF2-40B4-BE49-F238E27FC236}">
                <a16:creationId xmlns:a16="http://schemas.microsoft.com/office/drawing/2014/main" id="{B2A3F49F-DCF5-84F1-5750-2934D2C2D692}"/>
              </a:ext>
            </a:extLst>
          </p:cNvPr>
          <p:cNvSpPr txBox="1"/>
          <p:nvPr/>
        </p:nvSpPr>
        <p:spPr>
          <a:xfrm>
            <a:off x="7085603" y="5020374"/>
            <a:ext cx="61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541" name="直線矢印コネクタ 540">
            <a:extLst>
              <a:ext uri="{FF2B5EF4-FFF2-40B4-BE49-F238E27FC236}">
                <a16:creationId xmlns:a16="http://schemas.microsoft.com/office/drawing/2014/main" id="{AAF993EF-0174-C3C7-08DF-E2FEB304ED6E}"/>
              </a:ext>
            </a:extLst>
          </p:cNvPr>
          <p:cNvCxnSpPr>
            <a:cxnSpLocks/>
          </p:cNvCxnSpPr>
          <p:nvPr/>
        </p:nvCxnSpPr>
        <p:spPr>
          <a:xfrm>
            <a:off x="6648609" y="3972812"/>
            <a:ext cx="1278562" cy="1631036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四角形: 角を丸くする 557">
            <a:extLst>
              <a:ext uri="{FF2B5EF4-FFF2-40B4-BE49-F238E27FC236}">
                <a16:creationId xmlns:a16="http://schemas.microsoft.com/office/drawing/2014/main" id="{0D61A1D8-4196-1A1D-C28F-8B90C27D5F03}"/>
              </a:ext>
            </a:extLst>
          </p:cNvPr>
          <p:cNvSpPr/>
          <p:nvPr/>
        </p:nvSpPr>
        <p:spPr>
          <a:xfrm>
            <a:off x="9897936" y="4448880"/>
            <a:ext cx="2660537" cy="2228301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テキスト ボックス 560">
            <a:extLst>
              <a:ext uri="{FF2B5EF4-FFF2-40B4-BE49-F238E27FC236}">
                <a16:creationId xmlns:a16="http://schemas.microsoft.com/office/drawing/2014/main" id="{50D10FC5-A258-F110-D36E-09441F5D17CD}"/>
              </a:ext>
            </a:extLst>
          </p:cNvPr>
          <p:cNvSpPr txBox="1"/>
          <p:nvPr/>
        </p:nvSpPr>
        <p:spPr>
          <a:xfrm>
            <a:off x="10168656" y="6329425"/>
            <a:ext cx="211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高速シートシャッターイメージ写真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0C1A1ED-9C9D-A267-D3FC-2A365476A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27" y="7201806"/>
            <a:ext cx="1726960" cy="1726960"/>
          </a:xfrm>
          <a:prstGeom prst="rect">
            <a:avLst/>
          </a:prstGeom>
        </p:spPr>
      </p:pic>
      <p:sp>
        <p:nvSpPr>
          <p:cNvPr id="567" name="四角形: 角を丸くする 566">
            <a:extLst>
              <a:ext uri="{FF2B5EF4-FFF2-40B4-BE49-F238E27FC236}">
                <a16:creationId xmlns:a16="http://schemas.microsoft.com/office/drawing/2014/main" id="{A641D721-B975-F3D6-089C-519B7DC95EA5}"/>
              </a:ext>
            </a:extLst>
          </p:cNvPr>
          <p:cNvSpPr/>
          <p:nvPr/>
        </p:nvSpPr>
        <p:spPr>
          <a:xfrm>
            <a:off x="172341" y="4052894"/>
            <a:ext cx="2670769" cy="35375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5" name="図 564" descr="空港で荷物を運んでいるトラック&#10;&#10;中程度の精度で自動的に生成された説明">
            <a:extLst>
              <a:ext uri="{FF2B5EF4-FFF2-40B4-BE49-F238E27FC236}">
                <a16:creationId xmlns:a16="http://schemas.microsoft.com/office/drawing/2014/main" id="{E588808B-B599-C4F6-70E3-3DDB03444D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7" y="4332082"/>
            <a:ext cx="2121617" cy="1404910"/>
          </a:xfrm>
          <a:prstGeom prst="rect">
            <a:avLst/>
          </a:prstGeom>
          <a:noFill/>
        </p:spPr>
      </p:pic>
      <p:pic>
        <p:nvPicPr>
          <p:cNvPr id="566" name="図 565">
            <a:extLst>
              <a:ext uri="{FF2B5EF4-FFF2-40B4-BE49-F238E27FC236}">
                <a16:creationId xmlns:a16="http://schemas.microsoft.com/office/drawing/2014/main" id="{4E6C03B4-841D-FD05-261C-EAD0486541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95" b="5921"/>
          <a:stretch/>
        </p:blipFill>
        <p:spPr>
          <a:xfrm>
            <a:off x="472940" y="5984568"/>
            <a:ext cx="2106231" cy="1389466"/>
          </a:xfrm>
          <a:prstGeom prst="rect">
            <a:avLst/>
          </a:prstGeom>
        </p:spPr>
      </p:pic>
      <p:sp>
        <p:nvSpPr>
          <p:cNvPr id="569" name="テキスト ボックス 568">
            <a:extLst>
              <a:ext uri="{FF2B5EF4-FFF2-40B4-BE49-F238E27FC236}">
                <a16:creationId xmlns:a16="http://schemas.microsoft.com/office/drawing/2014/main" id="{4EA48D8D-450F-6D02-976B-53DF359C69CA}"/>
              </a:ext>
            </a:extLst>
          </p:cNvPr>
          <p:cNvSpPr txBox="1"/>
          <p:nvPr/>
        </p:nvSpPr>
        <p:spPr>
          <a:xfrm>
            <a:off x="110298" y="7324700"/>
            <a:ext cx="283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低床プラットフォームイメージ写真</a:t>
            </a:r>
          </a:p>
        </p:txBody>
      </p:sp>
      <p:sp>
        <p:nvSpPr>
          <p:cNvPr id="570" name="テキスト ボックス 569">
            <a:extLst>
              <a:ext uri="{FF2B5EF4-FFF2-40B4-BE49-F238E27FC236}">
                <a16:creationId xmlns:a16="http://schemas.microsoft.com/office/drawing/2014/main" id="{0FDA5C37-D915-C1E1-D387-C24BD21FFD01}"/>
              </a:ext>
            </a:extLst>
          </p:cNvPr>
          <p:cNvSpPr txBox="1"/>
          <p:nvPr/>
        </p:nvSpPr>
        <p:spPr>
          <a:xfrm>
            <a:off x="340791" y="5709863"/>
            <a:ext cx="2356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買出人駐車スペースイメージ写真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5D1D15-B709-578E-6AE7-31622B8F19B3}"/>
              </a:ext>
            </a:extLst>
          </p:cNvPr>
          <p:cNvCxnSpPr>
            <a:cxnSpLocks/>
            <a:stCxn id="482" idx="1"/>
          </p:cNvCxnSpPr>
          <p:nvPr/>
        </p:nvCxnSpPr>
        <p:spPr>
          <a:xfrm flipH="1" flipV="1">
            <a:off x="6414484" y="7113066"/>
            <a:ext cx="3483452" cy="1040745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0F5EECA-AFC5-B489-F8DA-C4DA86CF37D4}"/>
              </a:ext>
            </a:extLst>
          </p:cNvPr>
          <p:cNvCxnSpPr>
            <a:cxnSpLocks/>
            <a:stCxn id="567" idx="3"/>
            <a:endCxn id="472" idx="1"/>
          </p:cNvCxnSpPr>
          <p:nvPr/>
        </p:nvCxnSpPr>
        <p:spPr>
          <a:xfrm flipV="1">
            <a:off x="2843110" y="5288135"/>
            <a:ext cx="1882696" cy="533515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D0C7CA8-65C6-ABAE-50F8-414D6A172B79}"/>
              </a:ext>
            </a:extLst>
          </p:cNvPr>
          <p:cNvCxnSpPr>
            <a:cxnSpLocks/>
          </p:cNvCxnSpPr>
          <p:nvPr/>
        </p:nvCxnSpPr>
        <p:spPr>
          <a:xfrm>
            <a:off x="4234320" y="7113066"/>
            <a:ext cx="3090493" cy="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D9EEAB-6EF2-5149-2622-22F4F4EFFE6A}"/>
              </a:ext>
            </a:extLst>
          </p:cNvPr>
          <p:cNvSpPr txBox="1"/>
          <p:nvPr/>
        </p:nvSpPr>
        <p:spPr>
          <a:xfrm>
            <a:off x="5127846" y="6837062"/>
            <a:ext cx="2301396" cy="23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ビニールカーテン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D174662-28C2-31D9-DCA6-FAF8BFE2D0CD}"/>
              </a:ext>
            </a:extLst>
          </p:cNvPr>
          <p:cNvGrpSpPr/>
          <p:nvPr/>
        </p:nvGrpSpPr>
        <p:grpSpPr>
          <a:xfrm>
            <a:off x="6968712" y="7863924"/>
            <a:ext cx="633258" cy="276999"/>
            <a:chOff x="602604" y="5526436"/>
            <a:chExt cx="633258" cy="276999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FE4F8D6-CF14-6E80-DBF1-4749908DC0B2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5BD3161-A31A-4821-E555-76787E735CC6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9E88FCD-55BA-0DFC-EA12-B9EB489AAAC8}"/>
              </a:ext>
            </a:extLst>
          </p:cNvPr>
          <p:cNvGrpSpPr/>
          <p:nvPr/>
        </p:nvGrpSpPr>
        <p:grpSpPr>
          <a:xfrm>
            <a:off x="6892776" y="7430701"/>
            <a:ext cx="633258" cy="276999"/>
            <a:chOff x="602604" y="5526436"/>
            <a:chExt cx="633258" cy="276999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3BB18ECF-052C-D48A-0417-DAA2FD211795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B047D32-40D3-400B-FEE8-4F8F559716A1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4C31D84-F819-096C-9904-51C733ADC282}"/>
              </a:ext>
            </a:extLst>
          </p:cNvPr>
          <p:cNvGrpSpPr/>
          <p:nvPr/>
        </p:nvGrpSpPr>
        <p:grpSpPr>
          <a:xfrm>
            <a:off x="6044853" y="6420705"/>
            <a:ext cx="633258" cy="276999"/>
            <a:chOff x="602604" y="5526436"/>
            <a:chExt cx="633258" cy="276999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E08A491-C5B9-5E8C-046C-6F11B71F9880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5A0C82FB-EF91-CE52-6084-1ABFA2ECD8FD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3004E8A-B4F4-66D4-CC19-08865F68A0FB}"/>
              </a:ext>
            </a:extLst>
          </p:cNvPr>
          <p:cNvGrpSpPr/>
          <p:nvPr/>
        </p:nvGrpSpPr>
        <p:grpSpPr>
          <a:xfrm>
            <a:off x="5237386" y="5149883"/>
            <a:ext cx="633258" cy="276999"/>
            <a:chOff x="602604" y="5526436"/>
            <a:chExt cx="633258" cy="276999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7A39F853-60DB-6ADF-BDCB-51C7AB2D7F89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0995E278-A33A-16FE-A589-F544C50943C3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27E715D-7463-F6CC-E090-A7416D931735}"/>
              </a:ext>
            </a:extLst>
          </p:cNvPr>
          <p:cNvGrpSpPr/>
          <p:nvPr/>
        </p:nvGrpSpPr>
        <p:grpSpPr>
          <a:xfrm>
            <a:off x="7542276" y="6846084"/>
            <a:ext cx="633258" cy="229841"/>
            <a:chOff x="526641" y="5564759"/>
            <a:chExt cx="633258" cy="229841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893D5C39-175C-66DE-8B50-60FC1B803E34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CDF733E-166C-DF6E-9337-7F2BFD6EEBDA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1" name="グループ化 450">
            <a:extLst>
              <a:ext uri="{FF2B5EF4-FFF2-40B4-BE49-F238E27FC236}">
                <a16:creationId xmlns:a16="http://schemas.microsoft.com/office/drawing/2014/main" id="{CC307499-71FC-1813-E272-176700F90903}"/>
              </a:ext>
            </a:extLst>
          </p:cNvPr>
          <p:cNvGrpSpPr/>
          <p:nvPr/>
        </p:nvGrpSpPr>
        <p:grpSpPr>
          <a:xfrm>
            <a:off x="7855747" y="6092789"/>
            <a:ext cx="633258" cy="229841"/>
            <a:chOff x="526641" y="5564759"/>
            <a:chExt cx="633258" cy="229841"/>
          </a:xfrm>
        </p:grpSpPr>
        <p:sp>
          <p:nvSpPr>
            <p:cNvPr id="465" name="テキスト ボックス 464">
              <a:extLst>
                <a:ext uri="{FF2B5EF4-FFF2-40B4-BE49-F238E27FC236}">
                  <a16:creationId xmlns:a16="http://schemas.microsoft.com/office/drawing/2014/main" id="{FA474557-53DD-E202-C540-8B2A8FBD03B3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3" name="正方形/長方形 472">
              <a:extLst>
                <a:ext uri="{FF2B5EF4-FFF2-40B4-BE49-F238E27FC236}">
                  <a16:creationId xmlns:a16="http://schemas.microsoft.com/office/drawing/2014/main" id="{44F000B8-E97B-EA52-A856-0217C61B385C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2248D0BD-E80A-3266-6926-07BD89D5C38E}"/>
              </a:ext>
            </a:extLst>
          </p:cNvPr>
          <p:cNvGrpSpPr/>
          <p:nvPr/>
        </p:nvGrpSpPr>
        <p:grpSpPr>
          <a:xfrm>
            <a:off x="7267020" y="5490657"/>
            <a:ext cx="633258" cy="229841"/>
            <a:chOff x="526641" y="5564759"/>
            <a:chExt cx="633258" cy="229841"/>
          </a:xfrm>
        </p:grpSpPr>
        <p:sp>
          <p:nvSpPr>
            <p:cNvPr id="477" name="テキスト ボックス 476">
              <a:extLst>
                <a:ext uri="{FF2B5EF4-FFF2-40B4-BE49-F238E27FC236}">
                  <a16:creationId xmlns:a16="http://schemas.microsoft.com/office/drawing/2014/main" id="{A4BF0414-842D-DEA1-0446-3B869DC976A0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8" name="正方形/長方形 477">
              <a:extLst>
                <a:ext uri="{FF2B5EF4-FFF2-40B4-BE49-F238E27FC236}">
                  <a16:creationId xmlns:a16="http://schemas.microsoft.com/office/drawing/2014/main" id="{FA8B6594-D409-C32C-0C78-CFCCA28AFE0C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9" name="矢印: 右 478">
            <a:extLst>
              <a:ext uri="{FF2B5EF4-FFF2-40B4-BE49-F238E27FC236}">
                <a16:creationId xmlns:a16="http://schemas.microsoft.com/office/drawing/2014/main" id="{1C09CA4C-3754-3F14-21E2-01A9647E34A4}"/>
              </a:ext>
            </a:extLst>
          </p:cNvPr>
          <p:cNvSpPr/>
          <p:nvPr/>
        </p:nvSpPr>
        <p:spPr>
          <a:xfrm rot="16200000">
            <a:off x="8298209" y="7056841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矢印: 右 479">
            <a:extLst>
              <a:ext uri="{FF2B5EF4-FFF2-40B4-BE49-F238E27FC236}">
                <a16:creationId xmlns:a16="http://schemas.microsoft.com/office/drawing/2014/main" id="{D6E70D77-C83D-2C18-0D88-945768D53882}"/>
              </a:ext>
            </a:extLst>
          </p:cNvPr>
          <p:cNvSpPr/>
          <p:nvPr/>
        </p:nvSpPr>
        <p:spPr>
          <a:xfrm>
            <a:off x="7200437" y="6465655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矢印: 右 483">
            <a:extLst>
              <a:ext uri="{FF2B5EF4-FFF2-40B4-BE49-F238E27FC236}">
                <a16:creationId xmlns:a16="http://schemas.microsoft.com/office/drawing/2014/main" id="{E6038BC0-B68B-E3F7-9E1D-EAAD9D8E2772}"/>
              </a:ext>
            </a:extLst>
          </p:cNvPr>
          <p:cNvSpPr/>
          <p:nvPr/>
        </p:nvSpPr>
        <p:spPr>
          <a:xfrm>
            <a:off x="7200437" y="5830084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矢印: 右 485">
            <a:extLst>
              <a:ext uri="{FF2B5EF4-FFF2-40B4-BE49-F238E27FC236}">
                <a16:creationId xmlns:a16="http://schemas.microsoft.com/office/drawing/2014/main" id="{32E69B8D-2A16-55E9-99C3-B3FC40B53CFC}"/>
              </a:ext>
            </a:extLst>
          </p:cNvPr>
          <p:cNvSpPr/>
          <p:nvPr/>
        </p:nvSpPr>
        <p:spPr>
          <a:xfrm rot="10800000">
            <a:off x="7194079" y="6077974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矢印: 右 486">
            <a:extLst>
              <a:ext uri="{FF2B5EF4-FFF2-40B4-BE49-F238E27FC236}">
                <a16:creationId xmlns:a16="http://schemas.microsoft.com/office/drawing/2014/main" id="{BB24536C-25E4-AB32-074C-56495701B37F}"/>
              </a:ext>
            </a:extLst>
          </p:cNvPr>
          <p:cNvSpPr/>
          <p:nvPr/>
        </p:nvSpPr>
        <p:spPr>
          <a:xfrm rot="16200000">
            <a:off x="7631174" y="5654017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矢印: 右 487">
            <a:extLst>
              <a:ext uri="{FF2B5EF4-FFF2-40B4-BE49-F238E27FC236}">
                <a16:creationId xmlns:a16="http://schemas.microsoft.com/office/drawing/2014/main" id="{B44F2E02-C8AC-411E-798E-5533FBD78992}"/>
              </a:ext>
            </a:extLst>
          </p:cNvPr>
          <p:cNvSpPr/>
          <p:nvPr/>
        </p:nvSpPr>
        <p:spPr>
          <a:xfrm rot="16200000">
            <a:off x="8298210" y="5654017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4" name="グループ化 493">
            <a:extLst>
              <a:ext uri="{FF2B5EF4-FFF2-40B4-BE49-F238E27FC236}">
                <a16:creationId xmlns:a16="http://schemas.microsoft.com/office/drawing/2014/main" id="{00ACAB57-9D69-BB23-711E-125151838693}"/>
              </a:ext>
            </a:extLst>
          </p:cNvPr>
          <p:cNvGrpSpPr/>
          <p:nvPr/>
        </p:nvGrpSpPr>
        <p:grpSpPr>
          <a:xfrm>
            <a:off x="7902121" y="5081923"/>
            <a:ext cx="633258" cy="276999"/>
            <a:chOff x="602604" y="5526436"/>
            <a:chExt cx="633258" cy="276999"/>
          </a:xfrm>
        </p:grpSpPr>
        <p:sp>
          <p:nvSpPr>
            <p:cNvPr id="495" name="テキスト ボックス 494">
              <a:extLst>
                <a:ext uri="{FF2B5EF4-FFF2-40B4-BE49-F238E27FC236}">
                  <a16:creationId xmlns:a16="http://schemas.microsoft.com/office/drawing/2014/main" id="{E06783E9-A8DB-999B-84D9-6B98ECC59F02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496" name="正方形/長方形 495">
              <a:extLst>
                <a:ext uri="{FF2B5EF4-FFF2-40B4-BE49-F238E27FC236}">
                  <a16:creationId xmlns:a16="http://schemas.microsoft.com/office/drawing/2014/main" id="{CB463727-E9F8-0E3C-EDBF-9397A422E44E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98" name="直線矢印コネクタ 497">
            <a:extLst>
              <a:ext uri="{FF2B5EF4-FFF2-40B4-BE49-F238E27FC236}">
                <a16:creationId xmlns:a16="http://schemas.microsoft.com/office/drawing/2014/main" id="{65C023F7-2D50-F9C2-B5A2-7CDF305D91AE}"/>
              </a:ext>
            </a:extLst>
          </p:cNvPr>
          <p:cNvCxnSpPr>
            <a:cxnSpLocks/>
            <a:stCxn id="558" idx="1"/>
          </p:cNvCxnSpPr>
          <p:nvPr/>
        </p:nvCxnSpPr>
        <p:spPr>
          <a:xfrm flipH="1">
            <a:off x="5857245" y="5563031"/>
            <a:ext cx="4040691" cy="244141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コネクタ 499">
            <a:extLst>
              <a:ext uri="{FF2B5EF4-FFF2-40B4-BE49-F238E27FC236}">
                <a16:creationId xmlns:a16="http://schemas.microsoft.com/office/drawing/2014/main" id="{41118D9B-2415-D12D-08D9-BB814845079F}"/>
              </a:ext>
            </a:extLst>
          </p:cNvPr>
          <p:cNvCxnSpPr>
            <a:cxnSpLocks/>
          </p:cNvCxnSpPr>
          <p:nvPr/>
        </p:nvCxnSpPr>
        <p:spPr>
          <a:xfrm>
            <a:off x="4114373" y="5798816"/>
            <a:ext cx="308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テキスト ボックス 501">
            <a:extLst>
              <a:ext uri="{FF2B5EF4-FFF2-40B4-BE49-F238E27FC236}">
                <a16:creationId xmlns:a16="http://schemas.microsoft.com/office/drawing/2014/main" id="{C9C8C1E8-1BA7-4ED5-97B1-AB98B0EFC568}"/>
              </a:ext>
            </a:extLst>
          </p:cNvPr>
          <p:cNvSpPr txBox="1"/>
          <p:nvPr/>
        </p:nvSpPr>
        <p:spPr>
          <a:xfrm>
            <a:off x="4960915" y="5837190"/>
            <a:ext cx="2301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高速シートシャッター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3" name="図 502" descr="天井, 建物, 小さい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6A621E98-9D79-36FF-2F17-A21C12C830C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96" y="4739749"/>
            <a:ext cx="2331889" cy="1555476"/>
          </a:xfrm>
          <a:prstGeom prst="rect">
            <a:avLst/>
          </a:prstGeom>
        </p:spPr>
      </p:pic>
      <p:grpSp>
        <p:nvGrpSpPr>
          <p:cNvPr id="517" name="グループ化 516">
            <a:extLst>
              <a:ext uri="{FF2B5EF4-FFF2-40B4-BE49-F238E27FC236}">
                <a16:creationId xmlns:a16="http://schemas.microsoft.com/office/drawing/2014/main" id="{E99EA160-747B-B555-3A62-7B6FAE148B00}"/>
              </a:ext>
            </a:extLst>
          </p:cNvPr>
          <p:cNvGrpSpPr/>
          <p:nvPr/>
        </p:nvGrpSpPr>
        <p:grpSpPr>
          <a:xfrm>
            <a:off x="4130763" y="9011319"/>
            <a:ext cx="4905481" cy="357025"/>
            <a:chOff x="204594" y="9011318"/>
            <a:chExt cx="4905481" cy="357025"/>
          </a:xfrm>
        </p:grpSpPr>
        <p:cxnSp>
          <p:nvCxnSpPr>
            <p:cNvPr id="457" name="直線矢印コネクタ 456">
              <a:extLst>
                <a:ext uri="{FF2B5EF4-FFF2-40B4-BE49-F238E27FC236}">
                  <a16:creationId xmlns:a16="http://schemas.microsoft.com/office/drawing/2014/main" id="{91555A7E-6E2F-1289-CB83-595E9B8254F0}"/>
                </a:ext>
              </a:extLst>
            </p:cNvPr>
            <p:cNvCxnSpPr>
              <a:cxnSpLocks/>
            </p:cNvCxnSpPr>
            <p:nvPr/>
          </p:nvCxnSpPr>
          <p:spPr>
            <a:xfrm>
              <a:off x="2005612" y="9190249"/>
              <a:ext cx="396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矢印: 右 457">
              <a:extLst>
                <a:ext uri="{FF2B5EF4-FFF2-40B4-BE49-F238E27FC236}">
                  <a16:creationId xmlns:a16="http://schemas.microsoft.com/office/drawing/2014/main" id="{71E4A60B-A6FB-CD99-F986-74D6BE7DC76F}"/>
                </a:ext>
              </a:extLst>
            </p:cNvPr>
            <p:cNvSpPr/>
            <p:nvPr/>
          </p:nvSpPr>
          <p:spPr>
            <a:xfrm rot="10800000">
              <a:off x="825138" y="9065567"/>
              <a:ext cx="304800" cy="2467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9" name="テキスト ボックス 458">
              <a:extLst>
                <a:ext uri="{FF2B5EF4-FFF2-40B4-BE49-F238E27FC236}">
                  <a16:creationId xmlns:a16="http://schemas.microsoft.com/office/drawing/2014/main" id="{9569C23D-E27E-2C56-61F1-8A0EF795F85E}"/>
                </a:ext>
              </a:extLst>
            </p:cNvPr>
            <p:cNvSpPr txBox="1"/>
            <p:nvPr/>
          </p:nvSpPr>
          <p:spPr>
            <a:xfrm>
              <a:off x="1170020" y="9058133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荷の流れ</a:t>
              </a:r>
            </a:p>
          </p:txBody>
        </p:sp>
        <p:sp>
          <p:nvSpPr>
            <p:cNvPr id="460" name="テキスト ボックス 459">
              <a:extLst>
                <a:ext uri="{FF2B5EF4-FFF2-40B4-BE49-F238E27FC236}">
                  <a16:creationId xmlns:a16="http://schemas.microsoft.com/office/drawing/2014/main" id="{C1CE2F04-CBA0-4734-4BAF-AE8ED6FBEE29}"/>
                </a:ext>
              </a:extLst>
            </p:cNvPr>
            <p:cNvSpPr txBox="1">
              <a:spLocks/>
            </p:cNvSpPr>
            <p:nvPr/>
          </p:nvSpPr>
          <p:spPr>
            <a:xfrm>
              <a:off x="2404193" y="905070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買出人</a:t>
              </a:r>
            </a:p>
          </p:txBody>
        </p:sp>
        <p:sp>
          <p:nvSpPr>
            <p:cNvPr id="461" name="正方形/長方形 460">
              <a:extLst>
                <a:ext uri="{FF2B5EF4-FFF2-40B4-BE49-F238E27FC236}">
                  <a16:creationId xmlns:a16="http://schemas.microsoft.com/office/drawing/2014/main" id="{096FD7E2-0713-0F6A-E4C1-CA66F4A398C9}"/>
                </a:ext>
              </a:extLst>
            </p:cNvPr>
            <p:cNvSpPr/>
            <p:nvPr/>
          </p:nvSpPr>
          <p:spPr>
            <a:xfrm>
              <a:off x="204594" y="9011318"/>
              <a:ext cx="4905481" cy="3570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凡例：</a:t>
              </a:r>
            </a:p>
          </p:txBody>
        </p:sp>
        <p:sp>
          <p:nvSpPr>
            <p:cNvPr id="489" name="テキスト ボックス 488">
              <a:extLst>
                <a:ext uri="{FF2B5EF4-FFF2-40B4-BE49-F238E27FC236}">
                  <a16:creationId xmlns:a16="http://schemas.microsoft.com/office/drawing/2014/main" id="{A9EB713E-68D5-6B7D-0E90-D8C7E984B0AA}"/>
                </a:ext>
              </a:extLst>
            </p:cNvPr>
            <p:cNvSpPr txBox="1"/>
            <p:nvPr/>
          </p:nvSpPr>
          <p:spPr>
            <a:xfrm>
              <a:off x="3269483" y="9068362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スロープ</a:t>
              </a:r>
            </a:p>
          </p:txBody>
        </p:sp>
        <p:sp>
          <p:nvSpPr>
            <p:cNvPr id="507" name="テキスト ボックス 506">
              <a:extLst>
                <a:ext uri="{FF2B5EF4-FFF2-40B4-BE49-F238E27FC236}">
                  <a16:creationId xmlns:a16="http://schemas.microsoft.com/office/drawing/2014/main" id="{E136F470-59A9-F3D6-6E21-6596B87208CF}"/>
                </a:ext>
              </a:extLst>
            </p:cNvPr>
            <p:cNvSpPr txBox="1"/>
            <p:nvPr/>
          </p:nvSpPr>
          <p:spPr>
            <a:xfrm>
              <a:off x="4436493" y="9065567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床レベル</a:t>
              </a:r>
            </a:p>
          </p:txBody>
        </p:sp>
        <p:sp>
          <p:nvSpPr>
            <p:cNvPr id="481" name="矢印: 右 480">
              <a:extLst>
                <a:ext uri="{FF2B5EF4-FFF2-40B4-BE49-F238E27FC236}">
                  <a16:creationId xmlns:a16="http://schemas.microsoft.com/office/drawing/2014/main" id="{10337E9F-69A1-F0F3-E507-20F4A1CB89A2}"/>
                </a:ext>
              </a:extLst>
            </p:cNvPr>
            <p:cNvSpPr/>
            <p:nvPr/>
          </p:nvSpPr>
          <p:spPr>
            <a:xfrm rot="10800000">
              <a:off x="3042544" y="9092024"/>
              <a:ext cx="191313" cy="214286"/>
            </a:xfrm>
            <a:prstGeom prst="rightArrow">
              <a:avLst/>
            </a:prstGeom>
            <a:solidFill>
              <a:schemeClr val="accent4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テキスト ボックス 504">
              <a:extLst>
                <a:ext uri="{FF2B5EF4-FFF2-40B4-BE49-F238E27FC236}">
                  <a16:creationId xmlns:a16="http://schemas.microsoft.com/office/drawing/2014/main" id="{13633B75-9067-CDEB-48FB-0B0DB4C282F5}"/>
                </a:ext>
              </a:extLst>
            </p:cNvPr>
            <p:cNvSpPr txBox="1"/>
            <p:nvPr/>
          </p:nvSpPr>
          <p:spPr>
            <a:xfrm>
              <a:off x="3989912" y="9050700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506" name="正方形/長方形 505">
              <a:extLst>
                <a:ext uri="{FF2B5EF4-FFF2-40B4-BE49-F238E27FC236}">
                  <a16:creationId xmlns:a16="http://schemas.microsoft.com/office/drawing/2014/main" id="{236A1478-A6F9-7D82-A52A-9541D150A2EC}"/>
                </a:ext>
              </a:extLst>
            </p:cNvPr>
            <p:cNvSpPr/>
            <p:nvPr/>
          </p:nvSpPr>
          <p:spPr>
            <a:xfrm>
              <a:off x="4001002" y="9089023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8" name="Picture 6">
            <a:extLst>
              <a:ext uri="{FF2B5EF4-FFF2-40B4-BE49-F238E27FC236}">
                <a16:creationId xmlns:a16="http://schemas.microsoft.com/office/drawing/2014/main" id="{4B05F748-4C07-B453-E391-E4DAF1F2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/>
          <a:stretch/>
        </p:blipFill>
        <p:spPr bwMode="auto">
          <a:xfrm>
            <a:off x="579810" y="7719264"/>
            <a:ext cx="1902668" cy="14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" name="矢印: 右 509">
            <a:extLst>
              <a:ext uri="{FF2B5EF4-FFF2-40B4-BE49-F238E27FC236}">
                <a16:creationId xmlns:a16="http://schemas.microsoft.com/office/drawing/2014/main" id="{518B0AA8-07C0-E102-1730-083D3291719F}"/>
              </a:ext>
            </a:extLst>
          </p:cNvPr>
          <p:cNvSpPr/>
          <p:nvPr/>
        </p:nvSpPr>
        <p:spPr>
          <a:xfrm rot="10800000">
            <a:off x="7194079" y="6714379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81C9263-CA69-8E5A-5081-9D4ADCEB1DEB}"/>
              </a:ext>
            </a:extLst>
          </p:cNvPr>
          <p:cNvGrpSpPr/>
          <p:nvPr/>
        </p:nvGrpSpPr>
        <p:grpSpPr>
          <a:xfrm>
            <a:off x="9864281" y="1646490"/>
            <a:ext cx="2515825" cy="2110114"/>
            <a:chOff x="9442597" y="1646490"/>
            <a:chExt cx="2515825" cy="2110114"/>
          </a:xfrm>
        </p:grpSpPr>
        <p:pic>
          <p:nvPicPr>
            <p:cNvPr id="532" name="図 531">
              <a:extLst>
                <a:ext uri="{FF2B5EF4-FFF2-40B4-BE49-F238E27FC236}">
                  <a16:creationId xmlns:a16="http://schemas.microsoft.com/office/drawing/2014/main" id="{72FA5796-6ABD-45F1-EE59-6A63A6344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597" y="1646490"/>
              <a:ext cx="2515825" cy="2110114"/>
            </a:xfrm>
            <a:prstGeom prst="rect">
              <a:avLst/>
            </a:prstGeom>
          </p:spPr>
        </p:pic>
        <p:pic>
          <p:nvPicPr>
            <p:cNvPr id="534" name="図 533">
              <a:extLst>
                <a:ext uri="{FF2B5EF4-FFF2-40B4-BE49-F238E27FC236}">
                  <a16:creationId xmlns:a16="http://schemas.microsoft.com/office/drawing/2014/main" id="{B2DD5544-521A-9EAB-722F-7C18EC23C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4973" y="3003289"/>
              <a:ext cx="1134428" cy="631551"/>
            </a:xfrm>
            <a:prstGeom prst="rect">
              <a:avLst/>
            </a:prstGeom>
          </p:spPr>
        </p:pic>
        <p:sp>
          <p:nvSpPr>
            <p:cNvPr id="538" name="直角三角形 537">
              <a:extLst>
                <a:ext uri="{FF2B5EF4-FFF2-40B4-BE49-F238E27FC236}">
                  <a16:creationId xmlns:a16="http://schemas.microsoft.com/office/drawing/2014/main" id="{FAD21EDE-D23D-48AA-52D7-1289B3A1242D}"/>
                </a:ext>
              </a:extLst>
            </p:cNvPr>
            <p:cNvSpPr/>
            <p:nvPr/>
          </p:nvSpPr>
          <p:spPr>
            <a:xfrm flipH="1">
              <a:off x="10381780" y="3412214"/>
              <a:ext cx="347587" cy="7125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正方形/長方形 542">
              <a:extLst>
                <a:ext uri="{FF2B5EF4-FFF2-40B4-BE49-F238E27FC236}">
                  <a16:creationId xmlns:a16="http://schemas.microsoft.com/office/drawing/2014/main" id="{B3ADA91D-50D9-19B1-3775-FDA7F4DF56DE}"/>
                </a:ext>
              </a:extLst>
            </p:cNvPr>
            <p:cNvSpPr/>
            <p:nvPr/>
          </p:nvSpPr>
          <p:spPr>
            <a:xfrm>
              <a:off x="9662806" y="2774347"/>
              <a:ext cx="796145" cy="259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テキスト ボックス 543">
              <a:extLst>
                <a:ext uri="{FF2B5EF4-FFF2-40B4-BE49-F238E27FC236}">
                  <a16:creationId xmlns:a16="http://schemas.microsoft.com/office/drawing/2014/main" id="{5D502B0E-2863-71C9-1AF4-978391A79DCA}"/>
                </a:ext>
              </a:extLst>
            </p:cNvPr>
            <p:cNvSpPr txBox="1"/>
            <p:nvPr/>
          </p:nvSpPr>
          <p:spPr>
            <a:xfrm>
              <a:off x="9637045" y="2696787"/>
              <a:ext cx="9810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低温保管</a:t>
              </a:r>
              <a:endPara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共有冷蔵庫</a:t>
              </a:r>
            </a:p>
          </p:txBody>
        </p:sp>
      </p:grpSp>
      <p:sp>
        <p:nvSpPr>
          <p:cNvPr id="553" name="テキスト ボックス 552">
            <a:extLst>
              <a:ext uri="{FF2B5EF4-FFF2-40B4-BE49-F238E27FC236}">
                <a16:creationId xmlns:a16="http://schemas.microsoft.com/office/drawing/2014/main" id="{4ECD35AE-AA48-96CC-28BA-92DB5CCD5957}"/>
              </a:ext>
            </a:extLst>
          </p:cNvPr>
          <p:cNvSpPr txBox="1"/>
          <p:nvPr/>
        </p:nvSpPr>
        <p:spPr>
          <a:xfrm>
            <a:off x="390286" y="4008766"/>
            <a:ext cx="235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A56CF00-D139-E805-29C7-9B04EACFEEC9}"/>
              </a:ext>
            </a:extLst>
          </p:cNvPr>
          <p:cNvGrpSpPr/>
          <p:nvPr/>
        </p:nvGrpSpPr>
        <p:grpSpPr>
          <a:xfrm>
            <a:off x="2040619" y="1649544"/>
            <a:ext cx="3541596" cy="2009599"/>
            <a:chOff x="2573742" y="1822981"/>
            <a:chExt cx="3541596" cy="2009599"/>
          </a:xfrm>
        </p:grpSpPr>
        <p:pic>
          <p:nvPicPr>
            <p:cNvPr id="548" name="図 547" descr="ダイアグラム&#10;&#10;自動的に生成された説明">
              <a:extLst>
                <a:ext uri="{FF2B5EF4-FFF2-40B4-BE49-F238E27FC236}">
                  <a16:creationId xmlns:a16="http://schemas.microsoft.com/office/drawing/2014/main" id="{ACA269F9-2178-DA22-2303-B7A491F38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11" y="1822981"/>
              <a:ext cx="3211496" cy="2009599"/>
            </a:xfrm>
            <a:prstGeom prst="rect">
              <a:avLst/>
            </a:prstGeom>
          </p:spPr>
        </p:pic>
        <p:pic>
          <p:nvPicPr>
            <p:cNvPr id="549" name="図 548">
              <a:extLst>
                <a:ext uri="{FF2B5EF4-FFF2-40B4-BE49-F238E27FC236}">
                  <a16:creationId xmlns:a16="http://schemas.microsoft.com/office/drawing/2014/main" id="{76F57CDE-2425-3F1E-279A-628196AF8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9998" y="2705501"/>
              <a:ext cx="985340" cy="1086521"/>
            </a:xfrm>
            <a:prstGeom prst="rect">
              <a:avLst/>
            </a:prstGeom>
          </p:spPr>
        </p:pic>
        <p:pic>
          <p:nvPicPr>
            <p:cNvPr id="572" name="図 571">
              <a:extLst>
                <a:ext uri="{FF2B5EF4-FFF2-40B4-BE49-F238E27FC236}">
                  <a16:creationId xmlns:a16="http://schemas.microsoft.com/office/drawing/2014/main" id="{4DF0D3BC-A663-EFED-694A-C8765C76B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2086" y="3077086"/>
              <a:ext cx="1043847" cy="727556"/>
            </a:xfrm>
            <a:prstGeom prst="rect">
              <a:avLst/>
            </a:prstGeom>
          </p:spPr>
        </p:pic>
        <p:sp>
          <p:nvSpPr>
            <p:cNvPr id="573" name="直角三角形 572">
              <a:extLst>
                <a:ext uri="{FF2B5EF4-FFF2-40B4-BE49-F238E27FC236}">
                  <a16:creationId xmlns:a16="http://schemas.microsoft.com/office/drawing/2014/main" id="{E8FA332E-15EB-6108-727C-18DB09E36215}"/>
                </a:ext>
              </a:extLst>
            </p:cNvPr>
            <p:cNvSpPr/>
            <p:nvPr/>
          </p:nvSpPr>
          <p:spPr>
            <a:xfrm flipH="1">
              <a:off x="3343640" y="3537030"/>
              <a:ext cx="487716" cy="105511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正方形/長方形 573">
              <a:extLst>
                <a:ext uri="{FF2B5EF4-FFF2-40B4-BE49-F238E27FC236}">
                  <a16:creationId xmlns:a16="http://schemas.microsoft.com/office/drawing/2014/main" id="{FD6F9B50-E47E-E5FA-F367-29A5DF9AC446}"/>
                </a:ext>
              </a:extLst>
            </p:cNvPr>
            <p:cNvSpPr/>
            <p:nvPr/>
          </p:nvSpPr>
          <p:spPr>
            <a:xfrm>
              <a:off x="2724923" y="2744383"/>
              <a:ext cx="876452" cy="347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00167C5-7270-6983-6B1B-AD2FCE3F9A33}"/>
                </a:ext>
              </a:extLst>
            </p:cNvPr>
            <p:cNvSpPr/>
            <p:nvPr/>
          </p:nvSpPr>
          <p:spPr>
            <a:xfrm>
              <a:off x="2573742" y="2277495"/>
              <a:ext cx="1076293" cy="285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33B04D1-552D-201A-89EC-00C57A6D9B3B}"/>
                </a:ext>
              </a:extLst>
            </p:cNvPr>
            <p:cNvSpPr txBox="1"/>
            <p:nvPr/>
          </p:nvSpPr>
          <p:spPr>
            <a:xfrm>
              <a:off x="2926980" y="2762623"/>
              <a:ext cx="1080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仲卸売場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2EB3665-A217-FBF4-60CA-13C272D2795D}"/>
                </a:ext>
              </a:extLst>
            </p:cNvPr>
            <p:cNvSpPr txBox="1"/>
            <p:nvPr/>
          </p:nvSpPr>
          <p:spPr>
            <a:xfrm>
              <a:off x="2933451" y="2243730"/>
              <a:ext cx="8076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高速シート</a:t>
              </a:r>
              <a:endPara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シャッター</a:t>
              </a:r>
            </a:p>
          </p:txBody>
        </p:sp>
      </p:grpSp>
      <p:pic>
        <p:nvPicPr>
          <p:cNvPr id="452" name="Picture 4">
            <a:extLst>
              <a:ext uri="{FF2B5EF4-FFF2-40B4-BE49-F238E27FC236}">
                <a16:creationId xmlns:a16="http://schemas.microsoft.com/office/drawing/2014/main" id="{B4D60738-207E-3DA4-EE0F-B37AA7E6C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40" y="2091407"/>
            <a:ext cx="2057039" cy="13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DEFC51-83F3-559E-2085-C511088B1002}"/>
              </a:ext>
            </a:extLst>
          </p:cNvPr>
          <p:cNvSpPr txBox="1"/>
          <p:nvPr/>
        </p:nvSpPr>
        <p:spPr>
          <a:xfrm>
            <a:off x="3003119" y="3632001"/>
            <a:ext cx="2115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断面イメージ図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5CDA37-BE35-A35C-C83E-080CE38EFCB0}"/>
              </a:ext>
            </a:extLst>
          </p:cNvPr>
          <p:cNvSpPr txBox="1"/>
          <p:nvPr/>
        </p:nvSpPr>
        <p:spPr>
          <a:xfrm>
            <a:off x="10093938" y="3658879"/>
            <a:ext cx="203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断面イメージ図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6DB4455-E603-6CBD-A1C0-5A31DFA8833B}"/>
              </a:ext>
            </a:extLst>
          </p:cNvPr>
          <p:cNvSpPr txBox="1"/>
          <p:nvPr/>
        </p:nvSpPr>
        <p:spPr>
          <a:xfrm>
            <a:off x="5857245" y="1596046"/>
            <a:ext cx="257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フォークリフトがトラック内、プラットフォームに乗り込む場合は、高さ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40㎝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程度の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スロープ、又はドックレベラーを設置</a:t>
            </a:r>
          </a:p>
        </p:txBody>
      </p:sp>
      <p:sp>
        <p:nvSpPr>
          <p:cNvPr id="450" name="テキスト ボックス 449">
            <a:extLst>
              <a:ext uri="{FF2B5EF4-FFF2-40B4-BE49-F238E27FC236}">
                <a16:creationId xmlns:a16="http://schemas.microsoft.com/office/drawing/2014/main" id="{85A082D0-5320-D6AC-A8F0-B85ED5DAF2A4}"/>
              </a:ext>
            </a:extLst>
          </p:cNvPr>
          <p:cNvSpPr txBox="1"/>
          <p:nvPr/>
        </p:nvSpPr>
        <p:spPr>
          <a:xfrm>
            <a:off x="6071436" y="3534298"/>
            <a:ext cx="206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ドックレベラー　イメージ写真</a:t>
            </a:r>
          </a:p>
        </p:txBody>
      </p:sp>
      <p:sp>
        <p:nvSpPr>
          <p:cNvPr id="471" name="四角形: 角を丸くする 470">
            <a:extLst>
              <a:ext uri="{FF2B5EF4-FFF2-40B4-BE49-F238E27FC236}">
                <a16:creationId xmlns:a16="http://schemas.microsoft.com/office/drawing/2014/main" id="{44C307D0-24E6-7912-2FB7-5F95D32F2B6E}"/>
              </a:ext>
            </a:extLst>
          </p:cNvPr>
          <p:cNvSpPr/>
          <p:nvPr/>
        </p:nvSpPr>
        <p:spPr>
          <a:xfrm>
            <a:off x="5644743" y="1550153"/>
            <a:ext cx="2948944" cy="231888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3" name="図 512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0F6950E4-7EB7-E855-93E1-E81EB202E08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065" y="1910442"/>
            <a:ext cx="1269839" cy="1569163"/>
          </a:xfrm>
          <a:prstGeom prst="rect">
            <a:avLst/>
          </a:prstGeom>
        </p:spPr>
      </p:pic>
      <p:pic>
        <p:nvPicPr>
          <p:cNvPr id="519" name="図 518">
            <a:extLst>
              <a:ext uri="{FF2B5EF4-FFF2-40B4-BE49-F238E27FC236}">
                <a16:creationId xmlns:a16="http://schemas.microsoft.com/office/drawing/2014/main" id="{EA9F7B24-7F12-0313-2E9D-0F06D3B284A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980" y="2285116"/>
            <a:ext cx="1436271" cy="1196006"/>
          </a:xfrm>
          <a:prstGeom prst="rect">
            <a:avLst/>
          </a:prstGeom>
        </p:spPr>
      </p:pic>
      <p:pic>
        <p:nvPicPr>
          <p:cNvPr id="520" name="図 519">
            <a:extLst>
              <a:ext uri="{FF2B5EF4-FFF2-40B4-BE49-F238E27FC236}">
                <a16:creationId xmlns:a16="http://schemas.microsoft.com/office/drawing/2014/main" id="{C983BC0C-3BEA-5385-94D8-8281163A12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8184" r="19105" b="467"/>
          <a:stretch/>
        </p:blipFill>
        <p:spPr>
          <a:xfrm>
            <a:off x="5701154" y="2280508"/>
            <a:ext cx="1332403" cy="1212323"/>
          </a:xfrm>
          <a:prstGeom prst="rect">
            <a:avLst/>
          </a:prstGeom>
        </p:spPr>
      </p:pic>
      <p:cxnSp>
        <p:nvCxnSpPr>
          <p:cNvPr id="522" name="直線矢印コネクタ 521">
            <a:extLst>
              <a:ext uri="{FF2B5EF4-FFF2-40B4-BE49-F238E27FC236}">
                <a16:creationId xmlns:a16="http://schemas.microsoft.com/office/drawing/2014/main" id="{10B9F388-4A55-5EC9-B483-F3F296EADBD4}"/>
              </a:ext>
            </a:extLst>
          </p:cNvPr>
          <p:cNvCxnSpPr>
            <a:cxnSpLocks/>
          </p:cNvCxnSpPr>
          <p:nvPr/>
        </p:nvCxnSpPr>
        <p:spPr>
          <a:xfrm flipV="1">
            <a:off x="7972060" y="3510483"/>
            <a:ext cx="2984969" cy="154788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テキスト ボックス 534">
            <a:extLst>
              <a:ext uri="{FF2B5EF4-FFF2-40B4-BE49-F238E27FC236}">
                <a16:creationId xmlns:a16="http://schemas.microsoft.com/office/drawing/2014/main" id="{130788AF-B851-4CCA-DCD4-9634E305B562}"/>
              </a:ext>
            </a:extLst>
          </p:cNvPr>
          <p:cNvSpPr txBox="1"/>
          <p:nvPr/>
        </p:nvSpPr>
        <p:spPr>
          <a:xfrm>
            <a:off x="397779" y="1697745"/>
            <a:ext cx="181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</a:rPr>
              <a:t>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5" name="テキスト ボックス 514">
            <a:extLst>
              <a:ext uri="{FF2B5EF4-FFF2-40B4-BE49-F238E27FC236}">
                <a16:creationId xmlns:a16="http://schemas.microsoft.com/office/drawing/2014/main" id="{5090A880-8CB3-A0FA-5E5C-E3FA6488919F}"/>
              </a:ext>
            </a:extLst>
          </p:cNvPr>
          <p:cNvSpPr txBox="1"/>
          <p:nvPr/>
        </p:nvSpPr>
        <p:spPr>
          <a:xfrm>
            <a:off x="8416093" y="3577874"/>
            <a:ext cx="1947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ドックシェルターイメージ写真</a:t>
            </a:r>
          </a:p>
        </p:txBody>
      </p:sp>
      <p:sp>
        <p:nvSpPr>
          <p:cNvPr id="537" name="テキスト ボックス 536">
            <a:extLst>
              <a:ext uri="{FF2B5EF4-FFF2-40B4-BE49-F238E27FC236}">
                <a16:creationId xmlns:a16="http://schemas.microsoft.com/office/drawing/2014/main" id="{4423EE69-BF7A-F556-1579-05EA5ED3BA09}"/>
              </a:ext>
            </a:extLst>
          </p:cNvPr>
          <p:cNvSpPr txBox="1"/>
          <p:nvPr/>
        </p:nvSpPr>
        <p:spPr>
          <a:xfrm>
            <a:off x="8438221" y="1563308"/>
            <a:ext cx="181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</a:rPr>
              <a:t>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7929932-338C-440B-CB71-708197F9989A}"/>
              </a:ext>
            </a:extLst>
          </p:cNvPr>
          <p:cNvSpPr/>
          <p:nvPr/>
        </p:nvSpPr>
        <p:spPr>
          <a:xfrm rot="16200000">
            <a:off x="6801297" y="5654017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00E2CCF-B582-61B7-AFD8-E3C6EC120BDC}"/>
              </a:ext>
            </a:extLst>
          </p:cNvPr>
          <p:cNvSpPr/>
          <p:nvPr/>
        </p:nvSpPr>
        <p:spPr>
          <a:xfrm rot="16200000">
            <a:off x="7631173" y="7056841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1F21A6E-479F-47AA-7AD5-39E389E9CA43}"/>
              </a:ext>
            </a:extLst>
          </p:cNvPr>
          <p:cNvSpPr/>
          <p:nvPr/>
        </p:nvSpPr>
        <p:spPr>
          <a:xfrm rot="16200000">
            <a:off x="4988092" y="6975590"/>
            <a:ext cx="408046" cy="33032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537CB34A-E3E5-393A-7DF4-E5D3C91C8C9C}"/>
              </a:ext>
            </a:extLst>
          </p:cNvPr>
          <p:cNvSpPr/>
          <p:nvPr/>
        </p:nvSpPr>
        <p:spPr>
          <a:xfrm rot="16200000">
            <a:off x="6746737" y="6975590"/>
            <a:ext cx="408046" cy="33032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矢印: 右 447">
            <a:extLst>
              <a:ext uri="{FF2B5EF4-FFF2-40B4-BE49-F238E27FC236}">
                <a16:creationId xmlns:a16="http://schemas.microsoft.com/office/drawing/2014/main" id="{AE8051E3-FE75-F7AC-8730-E5BC4EACB016}"/>
              </a:ext>
            </a:extLst>
          </p:cNvPr>
          <p:cNvSpPr/>
          <p:nvPr/>
        </p:nvSpPr>
        <p:spPr>
          <a:xfrm rot="16200000">
            <a:off x="5161462" y="5575550"/>
            <a:ext cx="408046" cy="33032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矢印: 右 489">
            <a:extLst>
              <a:ext uri="{FF2B5EF4-FFF2-40B4-BE49-F238E27FC236}">
                <a16:creationId xmlns:a16="http://schemas.microsoft.com/office/drawing/2014/main" id="{9154F005-B89B-F6B6-0765-FE583432DEF5}"/>
              </a:ext>
            </a:extLst>
          </p:cNvPr>
          <p:cNvSpPr/>
          <p:nvPr/>
        </p:nvSpPr>
        <p:spPr>
          <a:xfrm rot="16200000">
            <a:off x="5200032" y="7599591"/>
            <a:ext cx="408046" cy="33032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3E650D95-AFA7-9F6F-6754-BC9222038293}"/>
              </a:ext>
            </a:extLst>
          </p:cNvPr>
          <p:cNvSpPr/>
          <p:nvPr/>
        </p:nvSpPr>
        <p:spPr>
          <a:xfrm rot="16200000">
            <a:off x="7433907" y="7599591"/>
            <a:ext cx="408046" cy="33032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16A5D6-981D-1F48-2E33-DB520219581D}"/>
              </a:ext>
            </a:extLst>
          </p:cNvPr>
          <p:cNvSpPr txBox="1"/>
          <p:nvPr/>
        </p:nvSpPr>
        <p:spPr>
          <a:xfrm>
            <a:off x="2530145" y="3485037"/>
            <a:ext cx="1156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スロープ長さ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10m)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4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1168E43-E698-728D-6138-8D1EA9F3B467}"/>
              </a:ext>
            </a:extLst>
          </p:cNvPr>
          <p:cNvGrpSpPr/>
          <p:nvPr/>
        </p:nvGrpSpPr>
        <p:grpSpPr>
          <a:xfrm>
            <a:off x="4247254" y="3786049"/>
            <a:ext cx="4520306" cy="5709100"/>
            <a:chOff x="4247254" y="3786049"/>
            <a:chExt cx="4520306" cy="5709100"/>
          </a:xfrm>
        </p:grpSpPr>
        <p:pic>
          <p:nvPicPr>
            <p:cNvPr id="23" name="図 22" descr="ダイアグラム&#10;&#10;自動的に生成された説明">
              <a:extLst>
                <a:ext uri="{FF2B5EF4-FFF2-40B4-BE49-F238E27FC236}">
                  <a16:creationId xmlns:a16="http://schemas.microsoft.com/office/drawing/2014/main" id="{8C7BDBAC-F1EA-91F4-5E46-93B0CBA59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5" t="47852" r="19524" b="20063"/>
            <a:stretch/>
          </p:blipFill>
          <p:spPr>
            <a:xfrm>
              <a:off x="6886832" y="4778282"/>
              <a:ext cx="492444" cy="4214090"/>
            </a:xfrm>
            <a:prstGeom prst="rect">
              <a:avLst/>
            </a:prstGeom>
          </p:spPr>
        </p:pic>
        <p:pic>
          <p:nvPicPr>
            <p:cNvPr id="17" name="図 16" descr="ダイアグラム&#10;&#10;自動的に生成された説明">
              <a:extLst>
                <a:ext uri="{FF2B5EF4-FFF2-40B4-BE49-F238E27FC236}">
                  <a16:creationId xmlns:a16="http://schemas.microsoft.com/office/drawing/2014/main" id="{E16BCCFA-E3C3-0D33-C0FE-2048C3BE8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6" t="19939" r="26105" b="73291"/>
            <a:stretch/>
          </p:blipFill>
          <p:spPr>
            <a:xfrm>
              <a:off x="4247254" y="3786049"/>
              <a:ext cx="1381943" cy="889191"/>
            </a:xfrm>
            <a:prstGeom prst="rect">
              <a:avLst/>
            </a:prstGeom>
          </p:spPr>
        </p:pic>
        <p:pic>
          <p:nvPicPr>
            <p:cNvPr id="16" name="図 15" descr="ダイアグラム&#10;&#10;自動的に生成された説明">
              <a:extLst>
                <a:ext uri="{FF2B5EF4-FFF2-40B4-BE49-F238E27FC236}">
                  <a16:creationId xmlns:a16="http://schemas.microsoft.com/office/drawing/2014/main" id="{AF11DD2B-01E4-F40A-FF85-C989C7EF7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5" t="47852" r="17312" b="16235"/>
            <a:stretch/>
          </p:blipFill>
          <p:spPr>
            <a:xfrm>
              <a:off x="7864169" y="4778281"/>
              <a:ext cx="903391" cy="4716867"/>
            </a:xfrm>
            <a:prstGeom prst="rect">
              <a:avLst/>
            </a:prstGeom>
          </p:spPr>
        </p:pic>
        <p:pic>
          <p:nvPicPr>
            <p:cNvPr id="15" name="図 14" descr="ダイアグラム&#10;&#10;自動的に生成された説明">
              <a:extLst>
                <a:ext uri="{FF2B5EF4-FFF2-40B4-BE49-F238E27FC236}">
                  <a16:creationId xmlns:a16="http://schemas.microsoft.com/office/drawing/2014/main" id="{215A67F4-7226-8544-8DD2-9CD1A21C0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6" t="47683" r="21954" b="16235"/>
            <a:stretch/>
          </p:blipFill>
          <p:spPr>
            <a:xfrm>
              <a:off x="4247255" y="4756121"/>
              <a:ext cx="1905716" cy="4739028"/>
            </a:xfrm>
            <a:prstGeom prst="rect">
              <a:avLst/>
            </a:prstGeom>
          </p:spPr>
        </p:pic>
        <p:pic>
          <p:nvPicPr>
            <p:cNvPr id="18" name="図 17" descr="ダイアグラム&#10;&#10;自動的に生成された説明">
              <a:extLst>
                <a:ext uri="{FF2B5EF4-FFF2-40B4-BE49-F238E27FC236}">
                  <a16:creationId xmlns:a16="http://schemas.microsoft.com/office/drawing/2014/main" id="{533BB417-FBD9-DD18-EAA5-834110B72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1" t="19939" r="17312" b="73291"/>
            <a:stretch/>
          </p:blipFill>
          <p:spPr>
            <a:xfrm>
              <a:off x="6520007" y="3903743"/>
              <a:ext cx="2180872" cy="771497"/>
            </a:xfrm>
            <a:prstGeom prst="rect">
              <a:avLst/>
            </a:prstGeom>
          </p:spPr>
        </p:pic>
      </p:grpSp>
      <p:cxnSp>
        <p:nvCxnSpPr>
          <p:cNvPr id="476" name="直線コネクタ 475">
            <a:extLst>
              <a:ext uri="{FF2B5EF4-FFF2-40B4-BE49-F238E27FC236}">
                <a16:creationId xmlns:a16="http://schemas.microsoft.com/office/drawing/2014/main" id="{04FB4765-A98A-D132-023C-2D147D851A44}"/>
              </a:ext>
            </a:extLst>
          </p:cNvPr>
          <p:cNvCxnSpPr/>
          <p:nvPr/>
        </p:nvCxnSpPr>
        <p:spPr>
          <a:xfrm>
            <a:off x="352128" y="983074"/>
            <a:ext cx="12004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758078-DB25-A2B1-581E-4DC954A7E57B}"/>
              </a:ext>
            </a:extLst>
          </p:cNvPr>
          <p:cNvSpPr txBox="1"/>
          <p:nvPr/>
        </p:nvSpPr>
        <p:spPr>
          <a:xfrm>
            <a:off x="322728" y="1044472"/>
            <a:ext cx="603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■各エリア配置・温度管理エリア計画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F5756FC5-9282-03B1-F7C7-8EB05863B31D}"/>
              </a:ext>
            </a:extLst>
          </p:cNvPr>
          <p:cNvSpPr/>
          <p:nvPr/>
        </p:nvSpPr>
        <p:spPr>
          <a:xfrm>
            <a:off x="642267" y="1504916"/>
            <a:ext cx="1912614" cy="582599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■入荷エリア計画の方針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DF981FAC-8E4C-4EAB-F707-DF3772AEE175}"/>
              </a:ext>
            </a:extLst>
          </p:cNvPr>
          <p:cNvSpPr/>
          <p:nvPr/>
        </p:nvSpPr>
        <p:spPr>
          <a:xfrm>
            <a:off x="2770699" y="1504916"/>
            <a:ext cx="1451823" cy="59080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■卸⇔仲卸の間仕切計画方針</a:t>
            </a:r>
            <a:endParaRPr lang="ja-JP" altLang="en-US" sz="1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A59148B5-482B-31FE-270D-F74C97B439A9}"/>
              </a:ext>
            </a:extLst>
          </p:cNvPr>
          <p:cNvSpPr/>
          <p:nvPr/>
        </p:nvSpPr>
        <p:spPr>
          <a:xfrm>
            <a:off x="4339224" y="1520044"/>
            <a:ext cx="2723888" cy="306715"/>
          </a:xfrm>
          <a:prstGeom prst="rect">
            <a:avLst/>
          </a:prstGeom>
          <a:solidFill>
            <a:srgbClr val="C5E0B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■仲卸店舗区画の設定方針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20D2C1-16A3-AE0D-6873-39BC2EA5ACB6}"/>
              </a:ext>
            </a:extLst>
          </p:cNvPr>
          <p:cNvSpPr/>
          <p:nvPr/>
        </p:nvSpPr>
        <p:spPr>
          <a:xfrm>
            <a:off x="7189289" y="1497346"/>
            <a:ext cx="5382950" cy="528409"/>
          </a:xfrm>
          <a:prstGeom prst="rect">
            <a:avLst/>
          </a:prstGeom>
          <a:solidFill>
            <a:srgbClr val="FFCC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■出荷エリア計画の方針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1" name="表 27">
            <a:extLst>
              <a:ext uri="{FF2B5EF4-FFF2-40B4-BE49-F238E27FC236}">
                <a16:creationId xmlns:a16="http://schemas.microsoft.com/office/drawing/2014/main" id="{7E752BF7-F069-5C74-B2B0-0F87A0E127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688" y="2100985"/>
          <a:ext cx="1912615" cy="149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15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49351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①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A.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衛生温度管理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タイプ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低温管理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→入荷エリアと卸売場は高速シートシャッターで区画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CD40E22-9434-0A69-C5A4-E6B7BD68C9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7018" y="2097492"/>
          <a:ext cx="14260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29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11282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②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B.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物流効率衛生管理折衷タイプ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→ビニールカーテンで区画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215E58C5-25FD-AC0D-FC59-11E8405979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9192" y="1822804"/>
          <a:ext cx="27139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920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26482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低温管理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■店舗に保管庫を隣接：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54.3%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■店舗・保管庫・加工場一体：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48.6%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■店舗に加工場を隣接：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22.9%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6EC413F7-D6A6-80F3-5D55-FFEA464B44BF}"/>
              </a:ext>
            </a:extLst>
          </p:cNvPr>
          <p:cNvSpPr txBox="1"/>
          <p:nvPr/>
        </p:nvSpPr>
        <p:spPr>
          <a:xfrm>
            <a:off x="5271826" y="1053550"/>
            <a:ext cx="62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ja-JP" sz="1800" dirty="0">
                <a:solidFill>
                  <a:schemeClr val="tx1"/>
                </a:solidFill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</a:rPr>
              <a:t>水産</a:t>
            </a:r>
            <a:r>
              <a:rPr lang="en-US" altLang="ja-JP" sz="1800" dirty="0">
                <a:solidFill>
                  <a:schemeClr val="tx1"/>
                </a:solidFill>
              </a:rPr>
              <a:t>】</a:t>
            </a:r>
            <a:r>
              <a:rPr lang="ja-JP" altLang="en-US" sz="1800" dirty="0">
                <a:solidFill>
                  <a:schemeClr val="tx1"/>
                </a:solidFill>
              </a:rPr>
              <a:t>第</a:t>
            </a:r>
            <a:r>
              <a:rPr lang="en-US" altLang="ja-JP" sz="1800" dirty="0">
                <a:solidFill>
                  <a:schemeClr val="tx1"/>
                </a:solidFill>
              </a:rPr>
              <a:t>7</a:t>
            </a:r>
            <a:r>
              <a:rPr lang="ja-JP" altLang="en-US" sz="1800" dirty="0">
                <a:solidFill>
                  <a:schemeClr val="tx1"/>
                </a:solidFill>
              </a:rPr>
              <a:t>回分科会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意向把握調査票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集計結果反映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44A9FE-72D7-082E-64E1-C29327EC8AFC}"/>
              </a:ext>
            </a:extLst>
          </p:cNvPr>
          <p:cNvSpPr txBox="1"/>
          <p:nvPr/>
        </p:nvSpPr>
        <p:spPr>
          <a:xfrm>
            <a:off x="300158" y="574301"/>
            <a:ext cx="4426587" cy="42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kumimoji="1" lang="ja-JP" altLang="en-US" sz="2326" b="1" dirty="0"/>
              <a:t>諸室計画の考え方</a:t>
            </a:r>
          </a:p>
        </p:txBody>
      </p:sp>
      <p:sp>
        <p:nvSpPr>
          <p:cNvPr id="478" name="テキスト ボックス 477">
            <a:extLst>
              <a:ext uri="{FF2B5EF4-FFF2-40B4-BE49-F238E27FC236}">
                <a16:creationId xmlns:a16="http://schemas.microsoft.com/office/drawing/2014/main" id="{79562CBC-3072-64FC-3EC6-790E47634A0D}"/>
              </a:ext>
            </a:extLst>
          </p:cNvPr>
          <p:cNvSpPr txBox="1"/>
          <p:nvPr/>
        </p:nvSpPr>
        <p:spPr>
          <a:xfrm>
            <a:off x="9491730" y="1528976"/>
            <a:ext cx="334362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凡例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A.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ドックシェルターの整備</a:t>
            </a:r>
            <a:endParaRPr lang="en-US" altLang="ja-JP" sz="1100" b="0" dirty="0">
              <a:solidFill>
                <a:schemeClr val="tx1"/>
              </a:solidFill>
              <a:latin typeface="+mn-ea"/>
            </a:endParaRPr>
          </a:p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　　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B.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量販店対応型：低床プラットフォーム</a:t>
            </a:r>
            <a:endParaRPr lang="en-US" altLang="ja-JP" sz="1100" b="1" dirty="0">
              <a:solidFill>
                <a:schemeClr val="tx1"/>
              </a:solidFill>
              <a:latin typeface="+mn-ea"/>
            </a:endParaRPr>
          </a:p>
          <a:p>
            <a:pPr marL="0" marR="0" lvl="0" indent="0" algn="l" defTabSz="128016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　　　</a:t>
            </a:r>
            <a:r>
              <a:rPr lang="en-US" altLang="ja-JP" sz="1100" b="1" dirty="0">
                <a:solidFill>
                  <a:schemeClr val="tx1"/>
                </a:solidFill>
                <a:latin typeface="+mn-ea"/>
              </a:rPr>
              <a:t>C.</a:t>
            </a:r>
            <a:r>
              <a:rPr lang="ja-JP" altLang="en-US" sz="1100" b="0" dirty="0">
                <a:solidFill>
                  <a:schemeClr val="tx1"/>
                </a:solidFill>
                <a:latin typeface="+mn-ea"/>
              </a:rPr>
              <a:t>将来ドックシェルター設置対応</a:t>
            </a:r>
            <a:endParaRPr lang="en-US" altLang="ja-JP" sz="1100" b="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1" name="矢印: 下 480">
            <a:extLst>
              <a:ext uri="{FF2B5EF4-FFF2-40B4-BE49-F238E27FC236}">
                <a16:creationId xmlns:a16="http://schemas.microsoft.com/office/drawing/2014/main" id="{4B4601C1-65AD-68F6-CC4D-70CB5192E912}"/>
              </a:ext>
            </a:extLst>
          </p:cNvPr>
          <p:cNvSpPr/>
          <p:nvPr/>
        </p:nvSpPr>
        <p:spPr>
          <a:xfrm>
            <a:off x="9519753" y="2440421"/>
            <a:ext cx="541039" cy="190236"/>
          </a:xfrm>
          <a:prstGeom prst="downArrow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吹き出し: 右矢印 464">
            <a:extLst>
              <a:ext uri="{FF2B5EF4-FFF2-40B4-BE49-F238E27FC236}">
                <a16:creationId xmlns:a16="http://schemas.microsoft.com/office/drawing/2014/main" id="{C4AD9105-A11F-ED27-67C8-55EE7DC34602}"/>
              </a:ext>
            </a:extLst>
          </p:cNvPr>
          <p:cNvSpPr/>
          <p:nvPr/>
        </p:nvSpPr>
        <p:spPr>
          <a:xfrm>
            <a:off x="4014089" y="6252613"/>
            <a:ext cx="595289" cy="1087713"/>
          </a:xfrm>
          <a:prstGeom prst="rightArrowCallout">
            <a:avLst>
              <a:gd name="adj1" fmla="val 38385"/>
              <a:gd name="adj2" fmla="val 36154"/>
              <a:gd name="adj3" fmla="val 18327"/>
              <a:gd name="adj4" fmla="val 5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</a:t>
            </a:r>
          </a:p>
        </p:txBody>
      </p:sp>
      <p:sp>
        <p:nvSpPr>
          <p:cNvPr id="472" name="四角形: 角を丸くする 471">
            <a:extLst>
              <a:ext uri="{FF2B5EF4-FFF2-40B4-BE49-F238E27FC236}">
                <a16:creationId xmlns:a16="http://schemas.microsoft.com/office/drawing/2014/main" id="{7557D0A3-30DC-F9BD-FD15-696481505CB7}"/>
              </a:ext>
            </a:extLst>
          </p:cNvPr>
          <p:cNvSpPr/>
          <p:nvPr/>
        </p:nvSpPr>
        <p:spPr>
          <a:xfrm>
            <a:off x="4671929" y="4688208"/>
            <a:ext cx="347189" cy="401826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入荷エリア（荷卸し）</a:t>
            </a:r>
          </a:p>
        </p:txBody>
      </p:sp>
      <p:sp>
        <p:nvSpPr>
          <p:cNvPr id="473" name="四角形: 角を丸くする 472">
            <a:extLst>
              <a:ext uri="{FF2B5EF4-FFF2-40B4-BE49-F238E27FC236}">
                <a16:creationId xmlns:a16="http://schemas.microsoft.com/office/drawing/2014/main" id="{D7505DC5-7AAE-80E7-178E-D710D9E3B54A}"/>
              </a:ext>
            </a:extLst>
          </p:cNvPr>
          <p:cNvSpPr/>
          <p:nvPr/>
        </p:nvSpPr>
        <p:spPr>
          <a:xfrm>
            <a:off x="5052064" y="4688207"/>
            <a:ext cx="885572" cy="401826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5" name="四角形: 角を丸くする 474">
            <a:extLst>
              <a:ext uri="{FF2B5EF4-FFF2-40B4-BE49-F238E27FC236}">
                <a16:creationId xmlns:a16="http://schemas.microsoft.com/office/drawing/2014/main" id="{10A83DDA-2A1C-9B87-1485-438F5D251206}"/>
              </a:ext>
            </a:extLst>
          </p:cNvPr>
          <p:cNvSpPr/>
          <p:nvPr/>
        </p:nvSpPr>
        <p:spPr>
          <a:xfrm>
            <a:off x="7744976" y="4708581"/>
            <a:ext cx="650960" cy="4011839"/>
          </a:xfrm>
          <a:prstGeom prst="roundRect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買荷積込所</a:t>
            </a:r>
          </a:p>
        </p:txBody>
      </p:sp>
      <p:sp>
        <p:nvSpPr>
          <p:cNvPr id="477" name="吹き出し: 右矢印 476">
            <a:extLst>
              <a:ext uri="{FF2B5EF4-FFF2-40B4-BE49-F238E27FC236}">
                <a16:creationId xmlns:a16="http://schemas.microsoft.com/office/drawing/2014/main" id="{9FF82F3A-382A-7475-BAB0-9EBCF2197AA4}"/>
              </a:ext>
            </a:extLst>
          </p:cNvPr>
          <p:cNvSpPr/>
          <p:nvPr/>
        </p:nvSpPr>
        <p:spPr>
          <a:xfrm>
            <a:off x="8439139" y="6343692"/>
            <a:ext cx="839361" cy="837557"/>
          </a:xfrm>
          <a:prstGeom prst="rightArrowCallout">
            <a:avLst>
              <a:gd name="adj1" fmla="val 25000"/>
              <a:gd name="adj2" fmla="val 25000"/>
              <a:gd name="adj3" fmla="val 33997"/>
              <a:gd name="adj4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出荷</a:t>
            </a:r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3E483E57-D5F7-C2A8-7368-989F7F6F48C3}"/>
              </a:ext>
            </a:extLst>
          </p:cNvPr>
          <p:cNvSpPr/>
          <p:nvPr/>
        </p:nvSpPr>
        <p:spPr>
          <a:xfrm>
            <a:off x="6773561" y="6167938"/>
            <a:ext cx="310743" cy="2464121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四角形: 角を丸くする 479">
            <a:extLst>
              <a:ext uri="{FF2B5EF4-FFF2-40B4-BE49-F238E27FC236}">
                <a16:creationId xmlns:a16="http://schemas.microsoft.com/office/drawing/2014/main" id="{D4C30DD9-5944-F099-48FE-1C88278900F1}"/>
              </a:ext>
            </a:extLst>
          </p:cNvPr>
          <p:cNvSpPr/>
          <p:nvPr/>
        </p:nvSpPr>
        <p:spPr>
          <a:xfrm>
            <a:off x="5962766" y="7054645"/>
            <a:ext cx="1727864" cy="16074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0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仲卸売場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2" name="四角形: 角を丸くする 481">
            <a:extLst>
              <a:ext uri="{FF2B5EF4-FFF2-40B4-BE49-F238E27FC236}">
                <a16:creationId xmlns:a16="http://schemas.microsoft.com/office/drawing/2014/main" id="{A41FBEEC-6FA0-5A33-DBA5-DCB4CCDC8C9E}"/>
              </a:ext>
            </a:extLst>
          </p:cNvPr>
          <p:cNvSpPr/>
          <p:nvPr/>
        </p:nvSpPr>
        <p:spPr>
          <a:xfrm>
            <a:off x="5962764" y="4670464"/>
            <a:ext cx="1737013" cy="2336402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共用冷蔵庫</a:t>
            </a:r>
          </a:p>
        </p:txBody>
      </p:sp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B1A5F9E4-96AC-3D06-AE3C-0C191CBACD75}"/>
              </a:ext>
            </a:extLst>
          </p:cNvPr>
          <p:cNvSpPr/>
          <p:nvPr/>
        </p:nvSpPr>
        <p:spPr>
          <a:xfrm>
            <a:off x="6654301" y="4692625"/>
            <a:ext cx="406592" cy="2958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4" name="直線矢印コネクタ 483">
            <a:extLst>
              <a:ext uri="{FF2B5EF4-FFF2-40B4-BE49-F238E27FC236}">
                <a16:creationId xmlns:a16="http://schemas.microsoft.com/office/drawing/2014/main" id="{2E6F51BB-EC33-224B-6135-91F8D542FED8}"/>
              </a:ext>
            </a:extLst>
          </p:cNvPr>
          <p:cNvCxnSpPr>
            <a:cxnSpLocks/>
          </p:cNvCxnSpPr>
          <p:nvPr/>
        </p:nvCxnSpPr>
        <p:spPr>
          <a:xfrm>
            <a:off x="5663365" y="8411388"/>
            <a:ext cx="238846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>
            <a:extLst>
              <a:ext uri="{FF2B5EF4-FFF2-40B4-BE49-F238E27FC236}">
                <a16:creationId xmlns:a16="http://schemas.microsoft.com/office/drawing/2014/main" id="{186DB25E-5B2F-6697-BCB0-05CB132CD91C}"/>
              </a:ext>
            </a:extLst>
          </p:cNvPr>
          <p:cNvSpPr/>
          <p:nvPr/>
        </p:nvSpPr>
        <p:spPr>
          <a:xfrm>
            <a:off x="4641122" y="4658428"/>
            <a:ext cx="388318" cy="401184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テキスト ボックス 520">
            <a:extLst>
              <a:ext uri="{FF2B5EF4-FFF2-40B4-BE49-F238E27FC236}">
                <a16:creationId xmlns:a16="http://schemas.microsoft.com/office/drawing/2014/main" id="{BA9B6700-7CD4-2014-2CC1-B5203AF725D4}"/>
              </a:ext>
            </a:extLst>
          </p:cNvPr>
          <p:cNvSpPr txBox="1"/>
          <p:nvPr/>
        </p:nvSpPr>
        <p:spPr>
          <a:xfrm>
            <a:off x="4558330" y="7322897"/>
            <a:ext cx="492443" cy="16835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</a:rPr>
              <a:t>常温ゾーン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22" name="正方形/長方形 521">
            <a:extLst>
              <a:ext uri="{FF2B5EF4-FFF2-40B4-BE49-F238E27FC236}">
                <a16:creationId xmlns:a16="http://schemas.microsoft.com/office/drawing/2014/main" id="{09D00A86-CC99-6681-624F-4A6C93C03F19}"/>
              </a:ext>
            </a:extLst>
          </p:cNvPr>
          <p:cNvSpPr/>
          <p:nvPr/>
        </p:nvSpPr>
        <p:spPr>
          <a:xfrm>
            <a:off x="7778114" y="4687984"/>
            <a:ext cx="629574" cy="401184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テキスト ボックス 522">
            <a:extLst>
              <a:ext uri="{FF2B5EF4-FFF2-40B4-BE49-F238E27FC236}">
                <a16:creationId xmlns:a16="http://schemas.microsoft.com/office/drawing/2014/main" id="{0FBD4644-84E6-3879-35B4-939D119B53DF}"/>
              </a:ext>
            </a:extLst>
          </p:cNvPr>
          <p:cNvSpPr txBox="1"/>
          <p:nvPr/>
        </p:nvSpPr>
        <p:spPr>
          <a:xfrm>
            <a:off x="7705100" y="6002399"/>
            <a:ext cx="492443" cy="16835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</a:rPr>
              <a:t>常温ゾーン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24" name="正方形/長方形 523">
            <a:extLst>
              <a:ext uri="{FF2B5EF4-FFF2-40B4-BE49-F238E27FC236}">
                <a16:creationId xmlns:a16="http://schemas.microsoft.com/office/drawing/2014/main" id="{E90CD0A9-7F24-2CE3-78F7-74E019025AF0}"/>
              </a:ext>
            </a:extLst>
          </p:cNvPr>
          <p:cNvSpPr/>
          <p:nvPr/>
        </p:nvSpPr>
        <p:spPr>
          <a:xfrm>
            <a:off x="5074396" y="4694631"/>
            <a:ext cx="2630498" cy="401184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テキスト ボックス 524">
            <a:extLst>
              <a:ext uri="{FF2B5EF4-FFF2-40B4-BE49-F238E27FC236}">
                <a16:creationId xmlns:a16="http://schemas.microsoft.com/office/drawing/2014/main" id="{BA817EE7-274F-3E0F-CFA8-EEF02FE368E9}"/>
              </a:ext>
            </a:extLst>
          </p:cNvPr>
          <p:cNvSpPr txBox="1"/>
          <p:nvPr/>
        </p:nvSpPr>
        <p:spPr>
          <a:xfrm>
            <a:off x="6268196" y="4890937"/>
            <a:ext cx="492443" cy="2183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rgbClr val="0070C0"/>
                </a:solidFill>
              </a:rPr>
              <a:t>低温管理ゾーン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495" name="矢印: 右 494">
            <a:extLst>
              <a:ext uri="{FF2B5EF4-FFF2-40B4-BE49-F238E27FC236}">
                <a16:creationId xmlns:a16="http://schemas.microsoft.com/office/drawing/2014/main" id="{01C1D269-1DD5-790F-9D04-EB2DBEFEA1ED}"/>
              </a:ext>
            </a:extLst>
          </p:cNvPr>
          <p:cNvSpPr/>
          <p:nvPr/>
        </p:nvSpPr>
        <p:spPr>
          <a:xfrm>
            <a:off x="4947989" y="5453406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矢印: 右 495">
            <a:extLst>
              <a:ext uri="{FF2B5EF4-FFF2-40B4-BE49-F238E27FC236}">
                <a16:creationId xmlns:a16="http://schemas.microsoft.com/office/drawing/2014/main" id="{DBB74420-626B-B3D0-66DE-04EA9FFAB693}"/>
              </a:ext>
            </a:extLst>
          </p:cNvPr>
          <p:cNvSpPr/>
          <p:nvPr/>
        </p:nvSpPr>
        <p:spPr>
          <a:xfrm>
            <a:off x="5809967" y="5483178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矢印: 右 497">
            <a:extLst>
              <a:ext uri="{FF2B5EF4-FFF2-40B4-BE49-F238E27FC236}">
                <a16:creationId xmlns:a16="http://schemas.microsoft.com/office/drawing/2014/main" id="{B0C5281F-F48C-20AD-5376-FD792EA24D7E}"/>
              </a:ext>
            </a:extLst>
          </p:cNvPr>
          <p:cNvSpPr/>
          <p:nvPr/>
        </p:nvSpPr>
        <p:spPr>
          <a:xfrm>
            <a:off x="7450511" y="5770584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テキスト ボックス 511">
            <a:extLst>
              <a:ext uri="{FF2B5EF4-FFF2-40B4-BE49-F238E27FC236}">
                <a16:creationId xmlns:a16="http://schemas.microsoft.com/office/drawing/2014/main" id="{BD86624E-DAE8-FD64-40C8-051EC19DE58D}"/>
              </a:ext>
            </a:extLst>
          </p:cNvPr>
          <p:cNvSpPr txBox="1"/>
          <p:nvPr/>
        </p:nvSpPr>
        <p:spPr>
          <a:xfrm>
            <a:off x="4586955" y="5181642"/>
            <a:ext cx="70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①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515" name="テキスト ボックス 514">
            <a:extLst>
              <a:ext uri="{FF2B5EF4-FFF2-40B4-BE49-F238E27FC236}">
                <a16:creationId xmlns:a16="http://schemas.microsoft.com/office/drawing/2014/main" id="{85DC9457-5A18-1C54-C91F-E68818141C1D}"/>
              </a:ext>
            </a:extLst>
          </p:cNvPr>
          <p:cNvSpPr txBox="1"/>
          <p:nvPr/>
        </p:nvSpPr>
        <p:spPr>
          <a:xfrm>
            <a:off x="7787020" y="5208024"/>
            <a:ext cx="70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99" name="矢印: 右 498">
            <a:extLst>
              <a:ext uri="{FF2B5EF4-FFF2-40B4-BE49-F238E27FC236}">
                <a16:creationId xmlns:a16="http://schemas.microsoft.com/office/drawing/2014/main" id="{F845974E-8AF1-80AA-5218-17D1CA8ECA00}"/>
              </a:ext>
            </a:extLst>
          </p:cNvPr>
          <p:cNvSpPr/>
          <p:nvPr/>
        </p:nvSpPr>
        <p:spPr>
          <a:xfrm>
            <a:off x="4947989" y="7667423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矢印: 右 499">
            <a:extLst>
              <a:ext uri="{FF2B5EF4-FFF2-40B4-BE49-F238E27FC236}">
                <a16:creationId xmlns:a16="http://schemas.microsoft.com/office/drawing/2014/main" id="{F2285419-E9ED-3498-C562-AEF57A903CE9}"/>
              </a:ext>
            </a:extLst>
          </p:cNvPr>
          <p:cNvSpPr/>
          <p:nvPr/>
        </p:nvSpPr>
        <p:spPr>
          <a:xfrm>
            <a:off x="5809967" y="7661208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矢印: 右 505">
            <a:extLst>
              <a:ext uri="{FF2B5EF4-FFF2-40B4-BE49-F238E27FC236}">
                <a16:creationId xmlns:a16="http://schemas.microsoft.com/office/drawing/2014/main" id="{BC9DE98D-84C5-8A08-EDFD-D663FD3638CC}"/>
              </a:ext>
            </a:extLst>
          </p:cNvPr>
          <p:cNvSpPr/>
          <p:nvPr/>
        </p:nvSpPr>
        <p:spPr>
          <a:xfrm>
            <a:off x="7464448" y="7661208"/>
            <a:ext cx="467663" cy="320259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テキスト ボックス 515">
            <a:extLst>
              <a:ext uri="{FF2B5EF4-FFF2-40B4-BE49-F238E27FC236}">
                <a16:creationId xmlns:a16="http://schemas.microsoft.com/office/drawing/2014/main" id="{FABACEAC-D268-7D80-A241-0C39BFA434C9}"/>
              </a:ext>
            </a:extLst>
          </p:cNvPr>
          <p:cNvSpPr txBox="1"/>
          <p:nvPr/>
        </p:nvSpPr>
        <p:spPr>
          <a:xfrm>
            <a:off x="7847177" y="7898153"/>
            <a:ext cx="70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④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485" name="グループ化 484">
            <a:extLst>
              <a:ext uri="{FF2B5EF4-FFF2-40B4-BE49-F238E27FC236}">
                <a16:creationId xmlns:a16="http://schemas.microsoft.com/office/drawing/2014/main" id="{5EA145C8-EC60-372F-4853-5EE53A190859}"/>
              </a:ext>
            </a:extLst>
          </p:cNvPr>
          <p:cNvGrpSpPr/>
          <p:nvPr/>
        </p:nvGrpSpPr>
        <p:grpSpPr>
          <a:xfrm>
            <a:off x="6520007" y="6924460"/>
            <a:ext cx="563925" cy="207758"/>
            <a:chOff x="7405234" y="8366478"/>
            <a:chExt cx="367539" cy="160067"/>
          </a:xfrm>
        </p:grpSpPr>
        <p:sp>
          <p:nvSpPr>
            <p:cNvPr id="486" name="矢印: 右 485">
              <a:extLst>
                <a:ext uri="{FF2B5EF4-FFF2-40B4-BE49-F238E27FC236}">
                  <a16:creationId xmlns:a16="http://schemas.microsoft.com/office/drawing/2014/main" id="{0EBB3785-C80E-67CC-EC72-C0A55D9A8D54}"/>
                </a:ext>
              </a:extLst>
            </p:cNvPr>
            <p:cNvSpPr/>
            <p:nvPr/>
          </p:nvSpPr>
          <p:spPr>
            <a:xfrm rot="5400000">
              <a:off x="7607858" y="8361630"/>
              <a:ext cx="160067" cy="169763"/>
            </a:xfrm>
            <a:prstGeom prst="rightArrow">
              <a:avLst/>
            </a:prstGeom>
            <a:solidFill>
              <a:schemeClr val="accent5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矢印: 右 486">
              <a:extLst>
                <a:ext uri="{FF2B5EF4-FFF2-40B4-BE49-F238E27FC236}">
                  <a16:creationId xmlns:a16="http://schemas.microsoft.com/office/drawing/2014/main" id="{27106ECB-B77F-0F63-F8B6-5E2FC4FE9EB9}"/>
                </a:ext>
              </a:extLst>
            </p:cNvPr>
            <p:cNvSpPr/>
            <p:nvPr/>
          </p:nvSpPr>
          <p:spPr>
            <a:xfrm rot="16200000">
              <a:off x="7410082" y="8361630"/>
              <a:ext cx="160067" cy="169763"/>
            </a:xfrm>
            <a:prstGeom prst="rightArrow">
              <a:avLst/>
            </a:prstGeom>
            <a:solidFill>
              <a:schemeClr val="accent5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4" name="テキスト ボックス 513">
            <a:extLst>
              <a:ext uri="{FF2B5EF4-FFF2-40B4-BE49-F238E27FC236}">
                <a16:creationId xmlns:a16="http://schemas.microsoft.com/office/drawing/2014/main" id="{5CEB8147-29EF-E32A-9BF3-B02E545E31B1}"/>
              </a:ext>
            </a:extLst>
          </p:cNvPr>
          <p:cNvSpPr txBox="1"/>
          <p:nvPr/>
        </p:nvSpPr>
        <p:spPr>
          <a:xfrm>
            <a:off x="5674846" y="6239748"/>
            <a:ext cx="70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②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7D65121-230E-0D6B-B214-3045370F2CF5}"/>
              </a:ext>
            </a:extLst>
          </p:cNvPr>
          <p:cNvGrpSpPr/>
          <p:nvPr/>
        </p:nvGrpSpPr>
        <p:grpSpPr>
          <a:xfrm>
            <a:off x="10024040" y="8205074"/>
            <a:ext cx="1138950" cy="815114"/>
            <a:chOff x="13894524" y="8188176"/>
            <a:chExt cx="1138950" cy="815114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30176F74-0975-0EEC-1CEC-7E3CBA8D33E4}"/>
                </a:ext>
              </a:extLst>
            </p:cNvPr>
            <p:cNvCxnSpPr>
              <a:cxnSpLocks/>
            </p:cNvCxnSpPr>
            <p:nvPr/>
          </p:nvCxnSpPr>
          <p:spPr>
            <a:xfrm>
              <a:off x="13973332" y="8853411"/>
              <a:ext cx="396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021A73CE-054D-DB0B-0520-A690CEB28C10}"/>
                </a:ext>
              </a:extLst>
            </p:cNvPr>
            <p:cNvSpPr/>
            <p:nvPr/>
          </p:nvSpPr>
          <p:spPr>
            <a:xfrm rot="10800000">
              <a:off x="13973332" y="8442829"/>
              <a:ext cx="304800" cy="2467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690B341-6F7E-6CE9-3BAA-B3AB5948BB17}"/>
                </a:ext>
              </a:extLst>
            </p:cNvPr>
            <p:cNvSpPr txBox="1"/>
            <p:nvPr/>
          </p:nvSpPr>
          <p:spPr>
            <a:xfrm>
              <a:off x="14318214" y="8435395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荷の流れ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1502136-C5E5-EE63-C774-B906EFCF36C5}"/>
                </a:ext>
              </a:extLst>
            </p:cNvPr>
            <p:cNvSpPr txBox="1">
              <a:spLocks/>
            </p:cNvSpPr>
            <p:nvPr/>
          </p:nvSpPr>
          <p:spPr>
            <a:xfrm>
              <a:off x="14371913" y="871386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買出人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DA36C78-A41D-988F-A1DA-7105FE581090}"/>
                </a:ext>
              </a:extLst>
            </p:cNvPr>
            <p:cNvSpPr/>
            <p:nvPr/>
          </p:nvSpPr>
          <p:spPr>
            <a:xfrm>
              <a:off x="13894524" y="8188176"/>
              <a:ext cx="1138950" cy="81511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凡例：</a:t>
              </a:r>
            </a:p>
          </p:txBody>
        </p:sp>
      </p:grp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E850FC25-4F67-DCA2-EB05-90F770C095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85283" y="2027784"/>
          <a:ext cx="5382950" cy="183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950">
                  <a:extLst>
                    <a:ext uri="{9D8B030D-6E8A-4147-A177-3AD203B41FA5}">
                      <a16:colId xmlns:a16="http://schemas.microsoft.com/office/drawing/2014/main" val="211327892"/>
                    </a:ext>
                  </a:extLst>
                </a:gridCol>
              </a:tblGrid>
              <a:tr h="18315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■仲卸売場事業者集計結果⇒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A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C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＝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14.6%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63.3%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22.1%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③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A.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ドックシェルター、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C.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将来ドックシェルター設置対応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⇒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プラットフォームの整備（床プラットフォーム）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④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B.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量販店対応型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⇒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ea"/>
                        </a:rPr>
                        <a:t>低床プラットフォーム、買出人駐車場スペースの整備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608623"/>
                  </a:ext>
                </a:extLst>
              </a:tr>
            </a:tbl>
          </a:graphicData>
        </a:graphic>
      </p:graphicFrame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92F0DB-D90C-A366-A623-4EE9AF68B28A}"/>
              </a:ext>
            </a:extLst>
          </p:cNvPr>
          <p:cNvSpPr/>
          <p:nvPr/>
        </p:nvSpPr>
        <p:spPr>
          <a:xfrm>
            <a:off x="7744976" y="8751449"/>
            <a:ext cx="543708" cy="26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2C53177-3AA7-890D-9882-83B0919FC8C2}"/>
              </a:ext>
            </a:extLst>
          </p:cNvPr>
          <p:cNvSpPr/>
          <p:nvPr/>
        </p:nvSpPr>
        <p:spPr>
          <a:xfrm>
            <a:off x="8432821" y="7356885"/>
            <a:ext cx="5414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7813532-C110-EF6B-B446-1C19F17E0A79}"/>
              </a:ext>
            </a:extLst>
          </p:cNvPr>
          <p:cNvSpPr/>
          <p:nvPr/>
        </p:nvSpPr>
        <p:spPr>
          <a:xfrm>
            <a:off x="8436232" y="4746385"/>
            <a:ext cx="541473" cy="96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5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ダイアグラム&#10;&#10;自動的に生成された説明">
            <a:extLst>
              <a:ext uri="{FF2B5EF4-FFF2-40B4-BE49-F238E27FC236}">
                <a16:creationId xmlns:a16="http://schemas.microsoft.com/office/drawing/2014/main" id="{EDD0D27E-DA14-8DD4-9CBF-4D36C4406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533" y="3192121"/>
            <a:ext cx="1512528" cy="973214"/>
          </a:xfrm>
          <a:prstGeom prst="rect">
            <a:avLst/>
          </a:prstGeom>
        </p:spPr>
      </p:pic>
      <p:sp>
        <p:nvSpPr>
          <p:cNvPr id="482" name="四角形: 角を丸くする 481">
            <a:extLst>
              <a:ext uri="{FF2B5EF4-FFF2-40B4-BE49-F238E27FC236}">
                <a16:creationId xmlns:a16="http://schemas.microsoft.com/office/drawing/2014/main" id="{E85F8AD4-AE8D-C096-BB50-D4F2135403A2}"/>
              </a:ext>
            </a:extLst>
          </p:cNvPr>
          <p:cNvSpPr/>
          <p:nvPr/>
        </p:nvSpPr>
        <p:spPr>
          <a:xfrm>
            <a:off x="773551" y="1428066"/>
            <a:ext cx="4852357" cy="22172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E55BE1FD-7CAE-3CF4-7746-ED6E67073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7535" y="4278114"/>
            <a:ext cx="538977" cy="4612296"/>
          </a:xfrm>
          <a:prstGeom prst="rect">
            <a:avLst/>
          </a:prstGeom>
        </p:spPr>
      </p:pic>
      <p:pic>
        <p:nvPicPr>
          <p:cNvPr id="20" name="図 19" descr="ダイアグラム&#10;&#10;自動的に生成された説明">
            <a:extLst>
              <a:ext uri="{FF2B5EF4-FFF2-40B4-BE49-F238E27FC236}">
                <a16:creationId xmlns:a16="http://schemas.microsoft.com/office/drawing/2014/main" id="{5F73EDCF-3597-829D-A2B0-C0D82319F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224" y="4278113"/>
            <a:ext cx="988756" cy="5162582"/>
          </a:xfrm>
          <a:prstGeom prst="rect">
            <a:avLst/>
          </a:prstGeom>
        </p:spPr>
      </p:pic>
      <p:pic>
        <p:nvPicPr>
          <p:cNvPr id="22" name="図 21" descr="ダイアグラム&#10;&#10;自動的に生成された説明">
            <a:extLst>
              <a:ext uri="{FF2B5EF4-FFF2-40B4-BE49-F238E27FC236}">
                <a16:creationId xmlns:a16="http://schemas.microsoft.com/office/drawing/2014/main" id="{A9B3CF6A-94C7-DC73-E216-5B8403CF23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534" y="4253859"/>
            <a:ext cx="2085794" cy="5186837"/>
          </a:xfrm>
          <a:prstGeom prst="rect">
            <a:avLst/>
          </a:prstGeom>
        </p:spPr>
      </p:pic>
      <p:pic>
        <p:nvPicPr>
          <p:cNvPr id="25" name="図 24" descr="ダイアグラム&#10;&#10;自動的に生成された説明">
            <a:extLst>
              <a:ext uri="{FF2B5EF4-FFF2-40B4-BE49-F238E27FC236}">
                <a16:creationId xmlns:a16="http://schemas.microsoft.com/office/drawing/2014/main" id="{F11D807C-A39E-8B21-0686-E62F56DE05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047" y="3320936"/>
            <a:ext cx="2386951" cy="844399"/>
          </a:xfrm>
          <a:prstGeom prst="rect">
            <a:avLst/>
          </a:prstGeom>
        </p:spPr>
      </p:pic>
      <p:cxnSp>
        <p:nvCxnSpPr>
          <p:cNvPr id="476" name="直線コネクタ 475">
            <a:extLst>
              <a:ext uri="{FF2B5EF4-FFF2-40B4-BE49-F238E27FC236}">
                <a16:creationId xmlns:a16="http://schemas.microsoft.com/office/drawing/2014/main" id="{04FB4765-A98A-D132-023C-2D147D851A44}"/>
              </a:ext>
            </a:extLst>
          </p:cNvPr>
          <p:cNvCxnSpPr/>
          <p:nvPr/>
        </p:nvCxnSpPr>
        <p:spPr>
          <a:xfrm>
            <a:off x="352128" y="983074"/>
            <a:ext cx="12004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758078-DB25-A2B1-581E-4DC954A7E57B}"/>
              </a:ext>
            </a:extLst>
          </p:cNvPr>
          <p:cNvSpPr txBox="1"/>
          <p:nvPr/>
        </p:nvSpPr>
        <p:spPr>
          <a:xfrm>
            <a:off x="356500" y="1069641"/>
            <a:ext cx="603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000" dirty="0">
                <a:solidFill>
                  <a:schemeClr val="tx1"/>
                </a:solidFill>
              </a:rPr>
              <a:t>■各エリア配置・物流動線計画イメージ図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6EC413F7-D6A6-80F3-5D55-FFEA464B44BF}"/>
              </a:ext>
            </a:extLst>
          </p:cNvPr>
          <p:cNvSpPr txBox="1"/>
          <p:nvPr/>
        </p:nvSpPr>
        <p:spPr>
          <a:xfrm>
            <a:off x="5953094" y="1053550"/>
            <a:ext cx="781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ja-JP" sz="1800" dirty="0">
                <a:solidFill>
                  <a:schemeClr val="tx1"/>
                </a:solidFill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</a:rPr>
              <a:t>水産</a:t>
            </a:r>
            <a:r>
              <a:rPr lang="en-US" altLang="ja-JP" sz="1800" dirty="0">
                <a:solidFill>
                  <a:schemeClr val="tx1"/>
                </a:solidFill>
              </a:rPr>
              <a:t>】</a:t>
            </a:r>
            <a:r>
              <a:rPr lang="ja-JP" altLang="en-US" sz="1800" dirty="0">
                <a:solidFill>
                  <a:schemeClr val="tx1"/>
                </a:solidFill>
              </a:rPr>
              <a:t>第</a:t>
            </a:r>
            <a:r>
              <a:rPr lang="en-US" altLang="ja-JP" sz="1800" dirty="0">
                <a:solidFill>
                  <a:schemeClr val="tx1"/>
                </a:solidFill>
              </a:rPr>
              <a:t>7</a:t>
            </a:r>
            <a:r>
              <a:rPr lang="ja-JP" altLang="en-US" sz="1800" dirty="0">
                <a:solidFill>
                  <a:schemeClr val="tx1"/>
                </a:solidFill>
              </a:rPr>
              <a:t>回分科会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意向把握調査票</a:t>
            </a:r>
            <a:r>
              <a:rPr lang="en-US" altLang="ja-JP" sz="1800" dirty="0">
                <a:solidFill>
                  <a:schemeClr val="tx1"/>
                </a:solidFill>
              </a:rPr>
              <a:t>_</a:t>
            </a:r>
            <a:r>
              <a:rPr lang="ja-JP" altLang="en-US" sz="1800" dirty="0">
                <a:solidFill>
                  <a:schemeClr val="tx1"/>
                </a:solidFill>
              </a:rPr>
              <a:t>集計結果反映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44A9FE-72D7-082E-64E1-C29327EC8AFC}"/>
              </a:ext>
            </a:extLst>
          </p:cNvPr>
          <p:cNvSpPr txBox="1"/>
          <p:nvPr/>
        </p:nvSpPr>
        <p:spPr>
          <a:xfrm>
            <a:off x="300158" y="574301"/>
            <a:ext cx="4426587" cy="42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kumimoji="1" lang="ja-JP" altLang="en-US" sz="2326" b="1" dirty="0"/>
              <a:t>諸室計画の考え方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F56DD1A6-7E87-676E-AF2D-18B9D5EA3DD3}"/>
              </a:ext>
            </a:extLst>
          </p:cNvPr>
          <p:cNvSpPr/>
          <p:nvPr/>
        </p:nvSpPr>
        <p:spPr>
          <a:xfrm>
            <a:off x="776015" y="4253519"/>
            <a:ext cx="2651732" cy="2118491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B32148E-799A-7929-8C3E-6DD0DBC234A9}"/>
              </a:ext>
            </a:extLst>
          </p:cNvPr>
          <p:cNvSpPr txBox="1"/>
          <p:nvPr/>
        </p:nvSpPr>
        <p:spPr>
          <a:xfrm>
            <a:off x="2145796" y="3278032"/>
            <a:ext cx="211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ビニールカーテンイメージ写真</a:t>
            </a:r>
          </a:p>
        </p:txBody>
      </p:sp>
      <p:sp>
        <p:nvSpPr>
          <p:cNvPr id="554" name="四角形: 角を丸くする 553">
            <a:extLst>
              <a:ext uri="{FF2B5EF4-FFF2-40B4-BE49-F238E27FC236}">
                <a16:creationId xmlns:a16="http://schemas.microsoft.com/office/drawing/2014/main" id="{6C160228-9254-4DBB-083D-4715B8A9BB70}"/>
              </a:ext>
            </a:extLst>
          </p:cNvPr>
          <p:cNvSpPr/>
          <p:nvPr/>
        </p:nvSpPr>
        <p:spPr>
          <a:xfrm>
            <a:off x="742457" y="6946830"/>
            <a:ext cx="2671494" cy="2027556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0C1A1ED-9C9D-A267-D3FC-2A365476A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63" y="1560194"/>
            <a:ext cx="1818799" cy="1818799"/>
          </a:xfrm>
          <a:prstGeom prst="rect">
            <a:avLst/>
          </a:prstGeom>
        </p:spPr>
      </p:pic>
      <p:sp>
        <p:nvSpPr>
          <p:cNvPr id="30" name="吹き出し: 右矢印 29">
            <a:extLst>
              <a:ext uri="{FF2B5EF4-FFF2-40B4-BE49-F238E27FC236}">
                <a16:creationId xmlns:a16="http://schemas.microsoft.com/office/drawing/2014/main" id="{1DBFE4E9-4812-B3AF-88AA-23A5EDAF7CA3}"/>
              </a:ext>
            </a:extLst>
          </p:cNvPr>
          <p:cNvSpPr/>
          <p:nvPr/>
        </p:nvSpPr>
        <p:spPr>
          <a:xfrm>
            <a:off x="4200315" y="5901011"/>
            <a:ext cx="557239" cy="1203618"/>
          </a:xfrm>
          <a:prstGeom prst="rightArrowCallout">
            <a:avLst>
              <a:gd name="adj1" fmla="val 38385"/>
              <a:gd name="adj2" fmla="val 36154"/>
              <a:gd name="adj3" fmla="val 18327"/>
              <a:gd name="adj4" fmla="val 5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2DC857A-11E3-EDA3-2570-ABE6BFA6E72A}"/>
              </a:ext>
            </a:extLst>
          </p:cNvPr>
          <p:cNvSpPr/>
          <p:nvPr/>
        </p:nvSpPr>
        <p:spPr>
          <a:xfrm>
            <a:off x="5331001" y="4169904"/>
            <a:ext cx="799889" cy="444644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EE0A8108-EEF6-206A-E4B9-7B917314BCA0}"/>
              </a:ext>
            </a:extLst>
          </p:cNvPr>
          <p:cNvSpPr/>
          <p:nvPr/>
        </p:nvSpPr>
        <p:spPr>
          <a:xfrm>
            <a:off x="7806343" y="4192450"/>
            <a:ext cx="609351" cy="4332438"/>
          </a:xfrm>
          <a:prstGeom prst="roundRect">
            <a:avLst/>
          </a:prstGeo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買荷積込所</a:t>
            </a:r>
          </a:p>
        </p:txBody>
      </p:sp>
      <p:sp>
        <p:nvSpPr>
          <p:cNvPr id="35" name="吹き出し: 右矢印 34">
            <a:extLst>
              <a:ext uri="{FF2B5EF4-FFF2-40B4-BE49-F238E27FC236}">
                <a16:creationId xmlns:a16="http://schemas.microsoft.com/office/drawing/2014/main" id="{719C4D87-D00F-A715-2AB2-9D68ECDA17D0}"/>
              </a:ext>
            </a:extLst>
          </p:cNvPr>
          <p:cNvSpPr/>
          <p:nvPr/>
        </p:nvSpPr>
        <p:spPr>
          <a:xfrm>
            <a:off x="8456135" y="6001795"/>
            <a:ext cx="785710" cy="926806"/>
          </a:xfrm>
          <a:prstGeom prst="rightArrowCallout">
            <a:avLst>
              <a:gd name="adj1" fmla="val 25000"/>
              <a:gd name="adj2" fmla="val 25000"/>
              <a:gd name="adj3" fmla="val 33997"/>
              <a:gd name="adj4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出荷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85EF45C-8BB8-AC7B-12FB-8101B70DB05F}"/>
              </a:ext>
            </a:extLst>
          </p:cNvPr>
          <p:cNvSpPr/>
          <p:nvPr/>
        </p:nvSpPr>
        <p:spPr>
          <a:xfrm>
            <a:off x="6897021" y="5807313"/>
            <a:ext cx="290880" cy="2726694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D6F32C0-04DD-0760-1120-298F5B202965}"/>
              </a:ext>
            </a:extLst>
          </p:cNvPr>
          <p:cNvSpPr/>
          <p:nvPr/>
        </p:nvSpPr>
        <p:spPr>
          <a:xfrm>
            <a:off x="6138051" y="6788506"/>
            <a:ext cx="1617419" cy="1778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0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仲卸売場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D8B90A71-77C4-D334-376E-72928C2397FE}"/>
              </a:ext>
            </a:extLst>
          </p:cNvPr>
          <p:cNvSpPr/>
          <p:nvPr/>
        </p:nvSpPr>
        <p:spPr>
          <a:xfrm>
            <a:off x="6138050" y="4150270"/>
            <a:ext cx="1625984" cy="2615052"/>
          </a:xfrm>
          <a:prstGeom prst="round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共用冷蔵庫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C4DD4A5-42A7-B3A8-C68D-ED72EF9270F3}"/>
              </a:ext>
            </a:extLst>
          </p:cNvPr>
          <p:cNvSpPr/>
          <p:nvPr/>
        </p:nvSpPr>
        <p:spPr>
          <a:xfrm>
            <a:off x="6785384" y="4174793"/>
            <a:ext cx="380603" cy="3273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2CA39E4-E779-828C-4B86-A566ED3C2CDC}"/>
              </a:ext>
            </a:extLst>
          </p:cNvPr>
          <p:cNvGrpSpPr/>
          <p:nvPr/>
        </p:nvGrpSpPr>
        <p:grpSpPr>
          <a:xfrm>
            <a:off x="6659674" y="6644449"/>
            <a:ext cx="527879" cy="229896"/>
            <a:chOff x="7405234" y="8366478"/>
            <a:chExt cx="367539" cy="160067"/>
          </a:xfrm>
        </p:grpSpPr>
        <p:sp>
          <p:nvSpPr>
            <p:cNvPr id="52" name="矢印: 右 51">
              <a:extLst>
                <a:ext uri="{FF2B5EF4-FFF2-40B4-BE49-F238E27FC236}">
                  <a16:creationId xmlns:a16="http://schemas.microsoft.com/office/drawing/2014/main" id="{BB4FD2DA-07BE-33F2-A3E2-B301A37C9955}"/>
                </a:ext>
              </a:extLst>
            </p:cNvPr>
            <p:cNvSpPr/>
            <p:nvPr/>
          </p:nvSpPr>
          <p:spPr>
            <a:xfrm rot="5400000">
              <a:off x="7607858" y="8361630"/>
              <a:ext cx="160067" cy="169763"/>
            </a:xfrm>
            <a:prstGeom prst="rightArrow">
              <a:avLst/>
            </a:prstGeom>
            <a:solidFill>
              <a:schemeClr val="accent5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矢印: 右 52">
              <a:extLst>
                <a:ext uri="{FF2B5EF4-FFF2-40B4-BE49-F238E27FC236}">
                  <a16:creationId xmlns:a16="http://schemas.microsoft.com/office/drawing/2014/main" id="{CCD0830B-BC87-7274-7952-05ECB47CA9B8}"/>
                </a:ext>
              </a:extLst>
            </p:cNvPr>
            <p:cNvSpPr/>
            <p:nvPr/>
          </p:nvSpPr>
          <p:spPr>
            <a:xfrm rot="16200000">
              <a:off x="7410082" y="8361630"/>
              <a:ext cx="160067" cy="169763"/>
            </a:xfrm>
            <a:prstGeom prst="rightArrow">
              <a:avLst/>
            </a:prstGeom>
            <a:solidFill>
              <a:schemeClr val="accent5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4992B39-56FB-9FC7-CC74-44A229CDF7A3}"/>
              </a:ext>
            </a:extLst>
          </p:cNvPr>
          <p:cNvSpPr/>
          <p:nvPr/>
        </p:nvSpPr>
        <p:spPr>
          <a:xfrm>
            <a:off x="9410846" y="7636896"/>
            <a:ext cx="587913" cy="33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8" name="直線コネクタ 477">
            <a:extLst>
              <a:ext uri="{FF2B5EF4-FFF2-40B4-BE49-F238E27FC236}">
                <a16:creationId xmlns:a16="http://schemas.microsoft.com/office/drawing/2014/main" id="{96BFCA7D-C648-7572-DECD-14FE173A5912}"/>
              </a:ext>
            </a:extLst>
          </p:cNvPr>
          <p:cNvCxnSpPr>
            <a:cxnSpLocks/>
          </p:cNvCxnSpPr>
          <p:nvPr/>
        </p:nvCxnSpPr>
        <p:spPr>
          <a:xfrm>
            <a:off x="7735156" y="5665292"/>
            <a:ext cx="0" cy="28402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テキスト ボックス 480">
            <a:extLst>
              <a:ext uri="{FF2B5EF4-FFF2-40B4-BE49-F238E27FC236}">
                <a16:creationId xmlns:a16="http://schemas.microsoft.com/office/drawing/2014/main" id="{4C15F778-939E-D10C-7E89-08CDB3AD5635}"/>
              </a:ext>
            </a:extLst>
          </p:cNvPr>
          <p:cNvSpPr txBox="1"/>
          <p:nvPr/>
        </p:nvSpPr>
        <p:spPr>
          <a:xfrm>
            <a:off x="1027574" y="8443702"/>
            <a:ext cx="21190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Meiryo UI" panose="020B0604030504040204" pitchFamily="50" charset="-128"/>
              </a:rPr>
              <a:t>①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入荷エリア　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高速シートシャッタイメージ写真</a:t>
            </a:r>
          </a:p>
        </p:txBody>
      </p:sp>
      <p:cxnSp>
        <p:nvCxnSpPr>
          <p:cNvPr id="489" name="直線コネクタ 488">
            <a:extLst>
              <a:ext uri="{FF2B5EF4-FFF2-40B4-BE49-F238E27FC236}">
                <a16:creationId xmlns:a16="http://schemas.microsoft.com/office/drawing/2014/main" id="{2350F177-E7B8-EA7C-294C-5A816D23363E}"/>
              </a:ext>
            </a:extLst>
          </p:cNvPr>
          <p:cNvCxnSpPr>
            <a:cxnSpLocks/>
          </p:cNvCxnSpPr>
          <p:nvPr/>
        </p:nvCxnSpPr>
        <p:spPr>
          <a:xfrm>
            <a:off x="6180532" y="4221681"/>
            <a:ext cx="0" cy="4291364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矢印コネクタ 497">
            <a:extLst>
              <a:ext uri="{FF2B5EF4-FFF2-40B4-BE49-F238E27FC236}">
                <a16:creationId xmlns:a16="http://schemas.microsoft.com/office/drawing/2014/main" id="{ED4DD8C9-FA55-6F6D-4CF6-9A33A745F7B7}"/>
              </a:ext>
            </a:extLst>
          </p:cNvPr>
          <p:cNvCxnSpPr>
            <a:cxnSpLocks/>
            <a:stCxn id="482" idx="3"/>
          </p:cNvCxnSpPr>
          <p:nvPr/>
        </p:nvCxnSpPr>
        <p:spPr>
          <a:xfrm>
            <a:off x="5625908" y="2536691"/>
            <a:ext cx="575731" cy="1910692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フローチャート: 代替処理 500">
            <a:extLst>
              <a:ext uri="{FF2B5EF4-FFF2-40B4-BE49-F238E27FC236}">
                <a16:creationId xmlns:a16="http://schemas.microsoft.com/office/drawing/2014/main" id="{CE27C080-CF09-01B2-4A88-5D62D7C774EB}"/>
              </a:ext>
            </a:extLst>
          </p:cNvPr>
          <p:cNvSpPr/>
          <p:nvPr/>
        </p:nvSpPr>
        <p:spPr>
          <a:xfrm>
            <a:off x="7865370" y="6842047"/>
            <a:ext cx="518290" cy="1670997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正方形/長方形 534">
            <a:extLst>
              <a:ext uri="{FF2B5EF4-FFF2-40B4-BE49-F238E27FC236}">
                <a16:creationId xmlns:a16="http://schemas.microsoft.com/office/drawing/2014/main" id="{CD29A150-1C87-DA55-373B-2506D5A650A0}"/>
              </a:ext>
            </a:extLst>
          </p:cNvPr>
          <p:cNvSpPr/>
          <p:nvPr/>
        </p:nvSpPr>
        <p:spPr>
          <a:xfrm rot="5400000">
            <a:off x="6577612" y="5454773"/>
            <a:ext cx="2637494" cy="131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ローチャート: 代替処理 533">
            <a:extLst>
              <a:ext uri="{FF2B5EF4-FFF2-40B4-BE49-F238E27FC236}">
                <a16:creationId xmlns:a16="http://schemas.microsoft.com/office/drawing/2014/main" id="{D9D524E7-A147-5B01-5176-ABC03DD1BAC4}"/>
              </a:ext>
            </a:extLst>
          </p:cNvPr>
          <p:cNvSpPr/>
          <p:nvPr/>
        </p:nvSpPr>
        <p:spPr>
          <a:xfrm>
            <a:off x="7865370" y="4182604"/>
            <a:ext cx="533260" cy="2591041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四角形: 角を丸くする 484">
            <a:extLst>
              <a:ext uri="{FF2B5EF4-FFF2-40B4-BE49-F238E27FC236}">
                <a16:creationId xmlns:a16="http://schemas.microsoft.com/office/drawing/2014/main" id="{18214A3F-05D9-B463-1543-F0FC53C3515E}"/>
              </a:ext>
            </a:extLst>
          </p:cNvPr>
          <p:cNvSpPr/>
          <p:nvPr/>
        </p:nvSpPr>
        <p:spPr>
          <a:xfrm>
            <a:off x="6792406" y="1393070"/>
            <a:ext cx="5350547" cy="23255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3" name="図 512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0F6950E4-7EB7-E855-93E1-E81EB202E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6750" y="1488913"/>
            <a:ext cx="1369533" cy="1692357"/>
          </a:xfrm>
          <a:prstGeom prst="rect">
            <a:avLst/>
          </a:prstGeom>
        </p:spPr>
      </p:pic>
      <p:sp>
        <p:nvSpPr>
          <p:cNvPr id="515" name="テキスト ボックス 514">
            <a:extLst>
              <a:ext uri="{FF2B5EF4-FFF2-40B4-BE49-F238E27FC236}">
                <a16:creationId xmlns:a16="http://schemas.microsoft.com/office/drawing/2014/main" id="{5090A880-8CB3-A0FA-5E5C-E3FA6488919F}"/>
              </a:ext>
            </a:extLst>
          </p:cNvPr>
          <p:cNvSpPr txBox="1"/>
          <p:nvPr/>
        </p:nvSpPr>
        <p:spPr>
          <a:xfrm>
            <a:off x="6820169" y="3170953"/>
            <a:ext cx="250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Meiryo UI" panose="020B0604030504040204" pitchFamily="50" charset="-128"/>
              </a:rPr>
              <a:t>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ドックシェルターイメージ写真</a:t>
            </a:r>
          </a:p>
        </p:txBody>
      </p:sp>
      <p:sp>
        <p:nvSpPr>
          <p:cNvPr id="523" name="テキスト ボックス 522">
            <a:extLst>
              <a:ext uri="{FF2B5EF4-FFF2-40B4-BE49-F238E27FC236}">
                <a16:creationId xmlns:a16="http://schemas.microsoft.com/office/drawing/2014/main" id="{334954C4-C804-51DB-3B91-48CD2E32DDAE}"/>
              </a:ext>
            </a:extLst>
          </p:cNvPr>
          <p:cNvSpPr txBox="1"/>
          <p:nvPr/>
        </p:nvSpPr>
        <p:spPr>
          <a:xfrm>
            <a:off x="8969924" y="3170479"/>
            <a:ext cx="3160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高床プラットフォームイメージ写真</a:t>
            </a:r>
          </a:p>
        </p:txBody>
      </p:sp>
      <p:pic>
        <p:nvPicPr>
          <p:cNvPr id="549" name="Picture 4">
            <a:extLst>
              <a:ext uri="{FF2B5EF4-FFF2-40B4-BE49-F238E27FC236}">
                <a16:creationId xmlns:a16="http://schemas.microsoft.com/office/drawing/2014/main" id="{BB09E6BC-01E3-1FCE-6FA3-3BEC76200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714" y="4458618"/>
            <a:ext cx="2229289" cy="14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" name="Picture 4">
            <a:extLst>
              <a:ext uri="{FF2B5EF4-FFF2-40B4-BE49-F238E27FC236}">
                <a16:creationId xmlns:a16="http://schemas.microsoft.com/office/drawing/2014/main" id="{1C870505-DA47-4017-9F84-377FB022D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4897" y="1510787"/>
            <a:ext cx="2532843" cy="16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" name="テキスト ボックス 551">
            <a:extLst>
              <a:ext uri="{FF2B5EF4-FFF2-40B4-BE49-F238E27FC236}">
                <a16:creationId xmlns:a16="http://schemas.microsoft.com/office/drawing/2014/main" id="{B19F23A0-EEED-59FF-2F04-CB695DF126CC}"/>
              </a:ext>
            </a:extLst>
          </p:cNvPr>
          <p:cNvSpPr txBox="1"/>
          <p:nvPr/>
        </p:nvSpPr>
        <p:spPr>
          <a:xfrm>
            <a:off x="526292" y="5827819"/>
            <a:ext cx="3160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Meiryo UI" panose="020B0604030504040204" pitchFamily="50" charset="-128"/>
              </a:rPr>
              <a:t>①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入荷エリア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高床プラットフォームイメージ写真</a:t>
            </a:r>
          </a:p>
        </p:txBody>
      </p:sp>
      <p:sp>
        <p:nvSpPr>
          <p:cNvPr id="567" name="四角形: 角を丸くする 566">
            <a:extLst>
              <a:ext uri="{FF2B5EF4-FFF2-40B4-BE49-F238E27FC236}">
                <a16:creationId xmlns:a16="http://schemas.microsoft.com/office/drawing/2014/main" id="{A641D721-B975-F3D6-089C-519B7DC95EA5}"/>
              </a:ext>
            </a:extLst>
          </p:cNvPr>
          <p:cNvSpPr/>
          <p:nvPr/>
        </p:nvSpPr>
        <p:spPr>
          <a:xfrm>
            <a:off x="9609608" y="4186949"/>
            <a:ext cx="2678035" cy="44067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2" name="図 561" descr="空港で荷物を運んでいるトラック&#10;&#10;中程度の精度で自動的に生成された説明">
            <a:extLst>
              <a:ext uri="{FF2B5EF4-FFF2-40B4-BE49-F238E27FC236}">
                <a16:creationId xmlns:a16="http://schemas.microsoft.com/office/drawing/2014/main" id="{ED38A5BF-6633-A1A3-9F41-4C04F334B3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1476" y="6534718"/>
            <a:ext cx="2256792" cy="1494421"/>
          </a:xfrm>
          <a:prstGeom prst="rect">
            <a:avLst/>
          </a:prstGeom>
          <a:noFill/>
        </p:spPr>
      </p:pic>
      <p:sp>
        <p:nvSpPr>
          <p:cNvPr id="563" name="テキスト ボックス 562">
            <a:extLst>
              <a:ext uri="{FF2B5EF4-FFF2-40B4-BE49-F238E27FC236}">
                <a16:creationId xmlns:a16="http://schemas.microsoft.com/office/drawing/2014/main" id="{AAF0B3DB-4CAE-4586-873B-681ED30B8DB1}"/>
              </a:ext>
            </a:extLst>
          </p:cNvPr>
          <p:cNvSpPr txBox="1"/>
          <p:nvPr/>
        </p:nvSpPr>
        <p:spPr>
          <a:xfrm>
            <a:off x="9791867" y="8025992"/>
            <a:ext cx="235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買出人駐車スペースイメージ写真</a:t>
            </a:r>
          </a:p>
        </p:txBody>
      </p:sp>
      <p:pic>
        <p:nvPicPr>
          <p:cNvPr id="564" name="図 563">
            <a:extLst>
              <a:ext uri="{FF2B5EF4-FFF2-40B4-BE49-F238E27FC236}">
                <a16:creationId xmlns:a16="http://schemas.microsoft.com/office/drawing/2014/main" id="{3B03EF87-485F-2FA3-DB46-FF3CF977AD3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295" b="5921"/>
          <a:stretch/>
        </p:blipFill>
        <p:spPr>
          <a:xfrm>
            <a:off x="9863897" y="4325297"/>
            <a:ext cx="2210536" cy="1458275"/>
          </a:xfrm>
          <a:prstGeom prst="rect">
            <a:avLst/>
          </a:prstGeom>
        </p:spPr>
      </p:pic>
      <p:sp>
        <p:nvSpPr>
          <p:cNvPr id="568" name="テキスト ボックス 567">
            <a:extLst>
              <a:ext uri="{FF2B5EF4-FFF2-40B4-BE49-F238E27FC236}">
                <a16:creationId xmlns:a16="http://schemas.microsoft.com/office/drawing/2014/main" id="{A3D5D416-CA20-01C1-2282-68C933B3D38C}"/>
              </a:ext>
            </a:extLst>
          </p:cNvPr>
          <p:cNvSpPr txBox="1"/>
          <p:nvPr/>
        </p:nvSpPr>
        <p:spPr>
          <a:xfrm>
            <a:off x="9555781" y="5695304"/>
            <a:ext cx="2831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出荷エリア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低床プラットフォームイメージ写真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FA2F9D46-1A0A-C074-B007-9EE3E8AD2ABA}"/>
              </a:ext>
            </a:extLst>
          </p:cNvPr>
          <p:cNvSpPr/>
          <p:nvPr/>
        </p:nvSpPr>
        <p:spPr>
          <a:xfrm>
            <a:off x="5995020" y="5049586"/>
            <a:ext cx="437770" cy="354385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テキスト ボックス 552">
            <a:extLst>
              <a:ext uri="{FF2B5EF4-FFF2-40B4-BE49-F238E27FC236}">
                <a16:creationId xmlns:a16="http://schemas.microsoft.com/office/drawing/2014/main" id="{129D0F74-6F0B-84B1-68D8-ED1DB2E1A414}"/>
              </a:ext>
            </a:extLst>
          </p:cNvPr>
          <p:cNvSpPr txBox="1"/>
          <p:nvPr/>
        </p:nvSpPr>
        <p:spPr>
          <a:xfrm>
            <a:off x="6136450" y="5439346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②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EC7EDF92-9EEC-1B44-4F8C-295A697C49C8}"/>
              </a:ext>
            </a:extLst>
          </p:cNvPr>
          <p:cNvSpPr/>
          <p:nvPr/>
        </p:nvSpPr>
        <p:spPr>
          <a:xfrm>
            <a:off x="7594201" y="5367617"/>
            <a:ext cx="437770" cy="354385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テキスト ボックス 537">
            <a:extLst>
              <a:ext uri="{FF2B5EF4-FFF2-40B4-BE49-F238E27FC236}">
                <a16:creationId xmlns:a16="http://schemas.microsoft.com/office/drawing/2014/main" id="{887DCA05-A746-1DFD-B2B7-2179BECD5D0B}"/>
              </a:ext>
            </a:extLst>
          </p:cNvPr>
          <p:cNvSpPr txBox="1"/>
          <p:nvPr/>
        </p:nvSpPr>
        <p:spPr>
          <a:xfrm>
            <a:off x="7937678" y="5105907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55805544-7981-1CA4-C318-65B6D84C3A6F}"/>
              </a:ext>
            </a:extLst>
          </p:cNvPr>
          <p:cNvCxnSpPr>
            <a:cxnSpLocks/>
          </p:cNvCxnSpPr>
          <p:nvPr/>
        </p:nvCxnSpPr>
        <p:spPr>
          <a:xfrm>
            <a:off x="5777893" y="8336714"/>
            <a:ext cx="223579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矢印: 右 455">
            <a:extLst>
              <a:ext uri="{FF2B5EF4-FFF2-40B4-BE49-F238E27FC236}">
                <a16:creationId xmlns:a16="http://schemas.microsoft.com/office/drawing/2014/main" id="{64879E41-3C87-6D5C-3C27-74C5083659B0}"/>
              </a:ext>
            </a:extLst>
          </p:cNvPr>
          <p:cNvSpPr/>
          <p:nvPr/>
        </p:nvSpPr>
        <p:spPr>
          <a:xfrm>
            <a:off x="5995020" y="7465681"/>
            <a:ext cx="437770" cy="354385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矢印: 右 456">
            <a:extLst>
              <a:ext uri="{FF2B5EF4-FFF2-40B4-BE49-F238E27FC236}">
                <a16:creationId xmlns:a16="http://schemas.microsoft.com/office/drawing/2014/main" id="{C5311D11-E0B1-3201-0FFC-74D444411658}"/>
              </a:ext>
            </a:extLst>
          </p:cNvPr>
          <p:cNvSpPr/>
          <p:nvPr/>
        </p:nvSpPr>
        <p:spPr>
          <a:xfrm>
            <a:off x="7607247" y="7459704"/>
            <a:ext cx="437770" cy="354385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テキスト ボックス 538">
            <a:extLst>
              <a:ext uri="{FF2B5EF4-FFF2-40B4-BE49-F238E27FC236}">
                <a16:creationId xmlns:a16="http://schemas.microsoft.com/office/drawing/2014/main" id="{F9CE7CF5-E912-36A5-A42D-D6965FCE7A6B}"/>
              </a:ext>
            </a:extLst>
          </p:cNvPr>
          <p:cNvSpPr txBox="1"/>
          <p:nvPr/>
        </p:nvSpPr>
        <p:spPr>
          <a:xfrm>
            <a:off x="7937678" y="7417271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④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587" name="図 586" descr="建物, 水, ボート, ドア が含まれている画像&#10;&#10;自動的に生成された説明">
            <a:extLst>
              <a:ext uri="{FF2B5EF4-FFF2-40B4-BE49-F238E27FC236}">
                <a16:creationId xmlns:a16="http://schemas.microsoft.com/office/drawing/2014/main" id="{CEBA72C9-717B-6128-2F6F-DFEC894C07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1" y="1851335"/>
            <a:ext cx="2373265" cy="1333473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90AA64D-C9D8-89B4-7E0C-A72865D85091}"/>
              </a:ext>
            </a:extLst>
          </p:cNvPr>
          <p:cNvGrpSpPr/>
          <p:nvPr/>
        </p:nvGrpSpPr>
        <p:grpSpPr>
          <a:xfrm>
            <a:off x="4173437" y="7937689"/>
            <a:ext cx="633258" cy="276999"/>
            <a:chOff x="602604" y="5526436"/>
            <a:chExt cx="633258" cy="276999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FB8106D0-F9D8-5DC6-336D-68F75C46DC30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416848B-36E8-0EA1-FB78-10B042782C9D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9A9EACD-3BE9-DD63-48A9-1D8F08537BA9}"/>
              </a:ext>
            </a:extLst>
          </p:cNvPr>
          <p:cNvGrpSpPr/>
          <p:nvPr/>
        </p:nvGrpSpPr>
        <p:grpSpPr>
          <a:xfrm>
            <a:off x="4745096" y="7042553"/>
            <a:ext cx="633258" cy="276999"/>
            <a:chOff x="602604" y="5526436"/>
            <a:chExt cx="633258" cy="276999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D749706D-42E3-931F-CAAB-60BA71F9B63D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38AAF10-0931-4C0A-FF26-F0F7097C6F5A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A5A96E61-499B-3806-ED52-70EFA73C9407}"/>
              </a:ext>
            </a:extLst>
          </p:cNvPr>
          <p:cNvGrpSpPr/>
          <p:nvPr/>
        </p:nvGrpSpPr>
        <p:grpSpPr>
          <a:xfrm>
            <a:off x="6673052" y="5956875"/>
            <a:ext cx="633258" cy="229841"/>
            <a:chOff x="526641" y="5564759"/>
            <a:chExt cx="633258" cy="229841"/>
          </a:xfrm>
        </p:grpSpPr>
        <p:sp>
          <p:nvSpPr>
            <p:cNvPr id="449" name="テキスト ボックス 448">
              <a:extLst>
                <a:ext uri="{FF2B5EF4-FFF2-40B4-BE49-F238E27FC236}">
                  <a16:creationId xmlns:a16="http://schemas.microsoft.com/office/drawing/2014/main" id="{09938FB5-23C0-B164-CE59-31A973DFC35C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0" name="正方形/長方形 449">
              <a:extLst>
                <a:ext uri="{FF2B5EF4-FFF2-40B4-BE49-F238E27FC236}">
                  <a16:creationId xmlns:a16="http://schemas.microsoft.com/office/drawing/2014/main" id="{630ECE93-880D-D052-CEC3-C00F3CFC2513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795CB763-263E-35CF-F959-E6F23F2B4CD3}"/>
              </a:ext>
            </a:extLst>
          </p:cNvPr>
          <p:cNvGrpSpPr/>
          <p:nvPr/>
        </p:nvGrpSpPr>
        <p:grpSpPr>
          <a:xfrm>
            <a:off x="6621787" y="8024287"/>
            <a:ext cx="633258" cy="229841"/>
            <a:chOff x="526641" y="5564759"/>
            <a:chExt cx="633258" cy="229841"/>
          </a:xfrm>
        </p:grpSpPr>
        <p:sp>
          <p:nvSpPr>
            <p:cNvPr id="454" name="テキスト ボックス 453">
              <a:extLst>
                <a:ext uri="{FF2B5EF4-FFF2-40B4-BE49-F238E27FC236}">
                  <a16:creationId xmlns:a16="http://schemas.microsoft.com/office/drawing/2014/main" id="{85E84502-A687-0742-4EA2-F9B3CE0768AF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5" name="正方形/長方形 454">
              <a:extLst>
                <a:ext uri="{FF2B5EF4-FFF2-40B4-BE49-F238E27FC236}">
                  <a16:creationId xmlns:a16="http://schemas.microsoft.com/office/drawing/2014/main" id="{C3B8FA91-1025-F350-EBA5-0658B70CA11E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0" name="グループ化 459">
            <a:extLst>
              <a:ext uri="{FF2B5EF4-FFF2-40B4-BE49-F238E27FC236}">
                <a16:creationId xmlns:a16="http://schemas.microsoft.com/office/drawing/2014/main" id="{4A08F5B0-8A48-E3D3-4DDA-5FA89E05E36E}"/>
              </a:ext>
            </a:extLst>
          </p:cNvPr>
          <p:cNvGrpSpPr/>
          <p:nvPr/>
        </p:nvGrpSpPr>
        <p:grpSpPr>
          <a:xfrm>
            <a:off x="7910869" y="7817774"/>
            <a:ext cx="633258" cy="276999"/>
            <a:chOff x="602604" y="5526436"/>
            <a:chExt cx="633258" cy="276999"/>
          </a:xfrm>
        </p:grpSpPr>
        <p:sp>
          <p:nvSpPr>
            <p:cNvPr id="462" name="テキスト ボックス 461">
              <a:extLst>
                <a:ext uri="{FF2B5EF4-FFF2-40B4-BE49-F238E27FC236}">
                  <a16:creationId xmlns:a16="http://schemas.microsoft.com/office/drawing/2014/main" id="{275D4103-B4D6-038A-62DC-06B5C176FAC5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463" name="正方形/長方形 462">
              <a:extLst>
                <a:ext uri="{FF2B5EF4-FFF2-40B4-BE49-F238E27FC236}">
                  <a16:creationId xmlns:a16="http://schemas.microsoft.com/office/drawing/2014/main" id="{087BC661-7BD8-4DDD-2C9A-3C825C97E312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7" name="グループ化 466">
            <a:extLst>
              <a:ext uri="{FF2B5EF4-FFF2-40B4-BE49-F238E27FC236}">
                <a16:creationId xmlns:a16="http://schemas.microsoft.com/office/drawing/2014/main" id="{4B90B9FC-7F66-6B85-031A-D5C8B9822BB2}"/>
              </a:ext>
            </a:extLst>
          </p:cNvPr>
          <p:cNvGrpSpPr/>
          <p:nvPr/>
        </p:nvGrpSpPr>
        <p:grpSpPr>
          <a:xfrm>
            <a:off x="7936401" y="5672027"/>
            <a:ext cx="633258" cy="276999"/>
            <a:chOff x="602604" y="5526436"/>
            <a:chExt cx="633258" cy="276999"/>
          </a:xfrm>
        </p:grpSpPr>
        <p:sp>
          <p:nvSpPr>
            <p:cNvPr id="468" name="テキスト ボックス 467">
              <a:extLst>
                <a:ext uri="{FF2B5EF4-FFF2-40B4-BE49-F238E27FC236}">
                  <a16:creationId xmlns:a16="http://schemas.microsoft.com/office/drawing/2014/main" id="{E27FF1CF-0040-F260-5D27-051E23EB656A}"/>
                </a:ext>
              </a:extLst>
            </p:cNvPr>
            <p:cNvSpPr txBox="1"/>
            <p:nvPr/>
          </p:nvSpPr>
          <p:spPr>
            <a:xfrm>
              <a:off x="602604" y="5526436"/>
              <a:ext cx="633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±</a:t>
              </a:r>
              <a:r>
                <a:rPr lang="ja-JP" altLang="en-US" sz="12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０</a:t>
              </a:r>
            </a:p>
          </p:txBody>
        </p:sp>
        <p:sp>
          <p:nvSpPr>
            <p:cNvPr id="469" name="正方形/長方形 468">
              <a:extLst>
                <a:ext uri="{FF2B5EF4-FFF2-40B4-BE49-F238E27FC236}">
                  <a16:creationId xmlns:a16="http://schemas.microsoft.com/office/drawing/2014/main" id="{AD4FC631-FC4C-0F2F-3786-0F473856C898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1" name="グループ化 470">
            <a:extLst>
              <a:ext uri="{FF2B5EF4-FFF2-40B4-BE49-F238E27FC236}">
                <a16:creationId xmlns:a16="http://schemas.microsoft.com/office/drawing/2014/main" id="{97D0FF38-1D6B-058F-407D-DAA2836BE8D6}"/>
              </a:ext>
            </a:extLst>
          </p:cNvPr>
          <p:cNvGrpSpPr/>
          <p:nvPr/>
        </p:nvGrpSpPr>
        <p:grpSpPr>
          <a:xfrm>
            <a:off x="7477760" y="5105907"/>
            <a:ext cx="633258" cy="229841"/>
            <a:chOff x="526641" y="5564759"/>
            <a:chExt cx="633258" cy="229841"/>
          </a:xfrm>
        </p:grpSpPr>
        <p:sp>
          <p:nvSpPr>
            <p:cNvPr id="472" name="テキスト ボックス 471">
              <a:extLst>
                <a:ext uri="{FF2B5EF4-FFF2-40B4-BE49-F238E27FC236}">
                  <a16:creationId xmlns:a16="http://schemas.microsoft.com/office/drawing/2014/main" id="{309E737F-3A77-C53A-DD5C-90CD51A8DACF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4" name="正方形/長方形 473">
              <a:extLst>
                <a:ext uri="{FF2B5EF4-FFF2-40B4-BE49-F238E27FC236}">
                  <a16:creationId xmlns:a16="http://schemas.microsoft.com/office/drawing/2014/main" id="{7703F0B8-BC38-B76C-5D2C-D879D96A0D59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75" name="直線コネクタ 474">
            <a:extLst>
              <a:ext uri="{FF2B5EF4-FFF2-40B4-BE49-F238E27FC236}">
                <a16:creationId xmlns:a16="http://schemas.microsoft.com/office/drawing/2014/main" id="{8E8234C6-8CAA-950C-BC86-798BC878786C}"/>
              </a:ext>
            </a:extLst>
          </p:cNvPr>
          <p:cNvCxnSpPr>
            <a:cxnSpLocks/>
          </p:cNvCxnSpPr>
          <p:nvPr/>
        </p:nvCxnSpPr>
        <p:spPr>
          <a:xfrm>
            <a:off x="5381836" y="4253519"/>
            <a:ext cx="0" cy="431127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BE8F240-56CC-665B-C327-2D4A80EAF551}"/>
              </a:ext>
            </a:extLst>
          </p:cNvPr>
          <p:cNvCxnSpPr>
            <a:cxnSpLocks/>
          </p:cNvCxnSpPr>
          <p:nvPr/>
        </p:nvCxnSpPr>
        <p:spPr>
          <a:xfrm>
            <a:off x="11196239" y="8905112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右 42">
            <a:extLst>
              <a:ext uri="{FF2B5EF4-FFF2-40B4-BE49-F238E27FC236}">
                <a16:creationId xmlns:a16="http://schemas.microsoft.com/office/drawing/2014/main" id="{0707ED95-F1E4-7E82-B89B-859147905E3B}"/>
              </a:ext>
            </a:extLst>
          </p:cNvPr>
          <p:cNvSpPr/>
          <p:nvPr/>
        </p:nvSpPr>
        <p:spPr>
          <a:xfrm rot="10800000">
            <a:off x="10015765" y="8780430"/>
            <a:ext cx="304800" cy="24674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2A12C8AA-87D9-5C2D-BECC-2EF8E0BD0806}"/>
              </a:ext>
            </a:extLst>
          </p:cNvPr>
          <p:cNvSpPr txBox="1"/>
          <p:nvPr/>
        </p:nvSpPr>
        <p:spPr>
          <a:xfrm>
            <a:off x="10360647" y="8772996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荷の流れ</a:t>
            </a:r>
          </a:p>
        </p:txBody>
      </p:sp>
      <p:sp>
        <p:nvSpPr>
          <p:cNvPr id="461" name="テキスト ボックス 460">
            <a:extLst>
              <a:ext uri="{FF2B5EF4-FFF2-40B4-BE49-F238E27FC236}">
                <a16:creationId xmlns:a16="http://schemas.microsoft.com/office/drawing/2014/main" id="{1F04FBF1-5B0F-1725-0E62-888B98A5BDDE}"/>
              </a:ext>
            </a:extLst>
          </p:cNvPr>
          <p:cNvSpPr txBox="1">
            <a:spLocks/>
          </p:cNvSpPr>
          <p:nvPr/>
        </p:nvSpPr>
        <p:spPr>
          <a:xfrm>
            <a:off x="11594820" y="876556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買出人</a:t>
            </a:r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D16C74B7-D6B7-DC76-90A7-D31797BA90DD}"/>
              </a:ext>
            </a:extLst>
          </p:cNvPr>
          <p:cNvSpPr/>
          <p:nvPr/>
        </p:nvSpPr>
        <p:spPr>
          <a:xfrm>
            <a:off x="9395221" y="8726182"/>
            <a:ext cx="2775955" cy="6735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凡例：</a:t>
            </a:r>
          </a:p>
        </p:txBody>
      </p:sp>
      <p:sp>
        <p:nvSpPr>
          <p:cNvPr id="466" name="テキスト ボックス 465">
            <a:extLst>
              <a:ext uri="{FF2B5EF4-FFF2-40B4-BE49-F238E27FC236}">
                <a16:creationId xmlns:a16="http://schemas.microsoft.com/office/drawing/2014/main" id="{FA42DA7F-15FB-234F-DC8B-F6E250708E44}"/>
              </a:ext>
            </a:extLst>
          </p:cNvPr>
          <p:cNvSpPr txBox="1"/>
          <p:nvPr/>
        </p:nvSpPr>
        <p:spPr>
          <a:xfrm>
            <a:off x="10270100" y="9101934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スロープ</a:t>
            </a:r>
          </a:p>
        </p:txBody>
      </p:sp>
      <p:sp>
        <p:nvSpPr>
          <p:cNvPr id="470" name="テキスト ボックス 469">
            <a:extLst>
              <a:ext uri="{FF2B5EF4-FFF2-40B4-BE49-F238E27FC236}">
                <a16:creationId xmlns:a16="http://schemas.microsoft.com/office/drawing/2014/main" id="{FC759439-1774-B166-CAE1-AF8F61683DCE}"/>
              </a:ext>
            </a:extLst>
          </p:cNvPr>
          <p:cNvSpPr txBox="1"/>
          <p:nvPr/>
        </p:nvSpPr>
        <p:spPr>
          <a:xfrm>
            <a:off x="11566167" y="9099139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床レベル</a:t>
            </a:r>
          </a:p>
        </p:txBody>
      </p:sp>
      <p:sp>
        <p:nvSpPr>
          <p:cNvPr id="473" name="矢印: 右 472">
            <a:extLst>
              <a:ext uri="{FF2B5EF4-FFF2-40B4-BE49-F238E27FC236}">
                <a16:creationId xmlns:a16="http://schemas.microsoft.com/office/drawing/2014/main" id="{B3D307C5-7C8B-8763-A6F6-8013004421FB}"/>
              </a:ext>
            </a:extLst>
          </p:cNvPr>
          <p:cNvSpPr/>
          <p:nvPr/>
        </p:nvSpPr>
        <p:spPr>
          <a:xfrm rot="10800000">
            <a:off x="10043161" y="9125596"/>
            <a:ext cx="191313" cy="214286"/>
          </a:xfrm>
          <a:prstGeom prst="right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テキスト ボックス 478">
            <a:extLst>
              <a:ext uri="{FF2B5EF4-FFF2-40B4-BE49-F238E27FC236}">
                <a16:creationId xmlns:a16="http://schemas.microsoft.com/office/drawing/2014/main" id="{5CCD5012-54B8-45EC-9007-B7A8044F79CF}"/>
              </a:ext>
            </a:extLst>
          </p:cNvPr>
          <p:cNvSpPr txBox="1"/>
          <p:nvPr/>
        </p:nvSpPr>
        <p:spPr>
          <a:xfrm>
            <a:off x="11119586" y="9084272"/>
            <a:ext cx="63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±</a:t>
            </a:r>
            <a:r>
              <a:rPr lang="ja-JP" altLang="en-US" sz="12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</a:t>
            </a:r>
          </a:p>
        </p:txBody>
      </p:sp>
      <p:sp>
        <p:nvSpPr>
          <p:cNvPr id="480" name="正方形/長方形 479">
            <a:extLst>
              <a:ext uri="{FF2B5EF4-FFF2-40B4-BE49-F238E27FC236}">
                <a16:creationId xmlns:a16="http://schemas.microsoft.com/office/drawing/2014/main" id="{BEE69C36-AF06-7032-166A-B18062E032F2}"/>
              </a:ext>
            </a:extLst>
          </p:cNvPr>
          <p:cNvSpPr/>
          <p:nvPr/>
        </p:nvSpPr>
        <p:spPr>
          <a:xfrm>
            <a:off x="11130676" y="9122595"/>
            <a:ext cx="448873" cy="220092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3" name="Picture 6">
            <a:extLst>
              <a:ext uri="{FF2B5EF4-FFF2-40B4-BE49-F238E27FC236}">
                <a16:creationId xmlns:a16="http://schemas.microsoft.com/office/drawing/2014/main" id="{8395B842-2FB5-4B3B-E834-648B47B35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/>
          <a:stretch/>
        </p:blipFill>
        <p:spPr bwMode="auto">
          <a:xfrm>
            <a:off x="1193439" y="7103502"/>
            <a:ext cx="1902668" cy="14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85E454F5-126B-2CEE-BA83-8C3C98963CE5}"/>
              </a:ext>
            </a:extLst>
          </p:cNvPr>
          <p:cNvSpPr/>
          <p:nvPr/>
        </p:nvSpPr>
        <p:spPr>
          <a:xfrm>
            <a:off x="7729789" y="8597824"/>
            <a:ext cx="457140" cy="250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D6C21C70-7BCD-AEB3-5A63-BE03014476A4}"/>
              </a:ext>
            </a:extLst>
          </p:cNvPr>
          <p:cNvSpPr/>
          <p:nvPr/>
        </p:nvSpPr>
        <p:spPr>
          <a:xfrm>
            <a:off x="8433268" y="7143844"/>
            <a:ext cx="541473" cy="3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1" name="直線矢印コネクタ 570">
            <a:extLst>
              <a:ext uri="{FF2B5EF4-FFF2-40B4-BE49-F238E27FC236}">
                <a16:creationId xmlns:a16="http://schemas.microsoft.com/office/drawing/2014/main" id="{2B97CF30-614B-9818-6A14-5D5B0FFDE62D}"/>
              </a:ext>
            </a:extLst>
          </p:cNvPr>
          <p:cNvCxnSpPr>
            <a:cxnSpLocks/>
            <a:stCxn id="567" idx="1"/>
          </p:cNvCxnSpPr>
          <p:nvPr/>
        </p:nvCxnSpPr>
        <p:spPr>
          <a:xfrm flipH="1">
            <a:off x="8308807" y="6390344"/>
            <a:ext cx="1300801" cy="993483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正方形/長方形 503">
            <a:extLst>
              <a:ext uri="{FF2B5EF4-FFF2-40B4-BE49-F238E27FC236}">
                <a16:creationId xmlns:a16="http://schemas.microsoft.com/office/drawing/2014/main" id="{9200F0FE-EDF6-C5D1-5CBE-7C4D56FFCD7C}"/>
              </a:ext>
            </a:extLst>
          </p:cNvPr>
          <p:cNvSpPr/>
          <p:nvPr/>
        </p:nvSpPr>
        <p:spPr>
          <a:xfrm>
            <a:off x="8456003" y="4224848"/>
            <a:ext cx="541473" cy="104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7" name="直線矢印コネクタ 556">
            <a:extLst>
              <a:ext uri="{FF2B5EF4-FFF2-40B4-BE49-F238E27FC236}">
                <a16:creationId xmlns:a16="http://schemas.microsoft.com/office/drawing/2014/main" id="{34522844-16D6-4883-DFE5-2A61073E7C79}"/>
              </a:ext>
            </a:extLst>
          </p:cNvPr>
          <p:cNvCxnSpPr>
            <a:cxnSpLocks/>
            <a:stCxn id="485" idx="2"/>
          </p:cNvCxnSpPr>
          <p:nvPr/>
        </p:nvCxnSpPr>
        <p:spPr>
          <a:xfrm flipH="1">
            <a:off x="7962354" y="3718614"/>
            <a:ext cx="1505326" cy="1225919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四角形: 角を丸くする 504">
            <a:extLst>
              <a:ext uri="{FF2B5EF4-FFF2-40B4-BE49-F238E27FC236}">
                <a16:creationId xmlns:a16="http://schemas.microsoft.com/office/drawing/2014/main" id="{2D6024CE-4D45-E07A-1C04-234991EC495A}"/>
              </a:ext>
            </a:extLst>
          </p:cNvPr>
          <p:cNvSpPr/>
          <p:nvPr/>
        </p:nvSpPr>
        <p:spPr>
          <a:xfrm>
            <a:off x="4871920" y="4182604"/>
            <a:ext cx="347189" cy="4397386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入荷エリア（荷卸し）</a:t>
            </a:r>
          </a:p>
        </p:txBody>
      </p:sp>
      <p:sp>
        <p:nvSpPr>
          <p:cNvPr id="542" name="正方形/長方形 541">
            <a:extLst>
              <a:ext uri="{FF2B5EF4-FFF2-40B4-BE49-F238E27FC236}">
                <a16:creationId xmlns:a16="http://schemas.microsoft.com/office/drawing/2014/main" id="{EE23B186-8544-A8A5-BFB9-8999B6B68FF7}"/>
              </a:ext>
            </a:extLst>
          </p:cNvPr>
          <p:cNvSpPr/>
          <p:nvPr/>
        </p:nvSpPr>
        <p:spPr>
          <a:xfrm rot="5400000">
            <a:off x="3035065" y="6268033"/>
            <a:ext cx="4340698" cy="134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ローチャート: 代替処理 458">
            <a:extLst>
              <a:ext uri="{FF2B5EF4-FFF2-40B4-BE49-F238E27FC236}">
                <a16:creationId xmlns:a16="http://schemas.microsoft.com/office/drawing/2014/main" id="{7887E0B5-EBCC-6EE5-86FB-3A37F83EC77F}"/>
              </a:ext>
            </a:extLst>
          </p:cNvPr>
          <p:cNvSpPr/>
          <p:nvPr/>
        </p:nvSpPr>
        <p:spPr>
          <a:xfrm>
            <a:off x="4853411" y="4183744"/>
            <a:ext cx="460905" cy="4340696"/>
          </a:xfrm>
          <a:prstGeom prst="flowChartAlternateProcess">
            <a:avLst/>
          </a:prstGeom>
          <a:noFill/>
          <a:ln w="5080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テキスト ボックス 464">
            <a:extLst>
              <a:ext uri="{FF2B5EF4-FFF2-40B4-BE49-F238E27FC236}">
                <a16:creationId xmlns:a16="http://schemas.microsoft.com/office/drawing/2014/main" id="{C07EFE00-5EE6-439B-5BB7-3287C3400BE5}"/>
              </a:ext>
            </a:extLst>
          </p:cNvPr>
          <p:cNvSpPr txBox="1"/>
          <p:nvPr/>
        </p:nvSpPr>
        <p:spPr>
          <a:xfrm>
            <a:off x="4762543" y="4644878"/>
            <a:ext cx="59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①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4ED0D53-CC5E-10D5-8A30-33CA0A0C4A73}"/>
              </a:ext>
            </a:extLst>
          </p:cNvPr>
          <p:cNvGrpSpPr/>
          <p:nvPr/>
        </p:nvGrpSpPr>
        <p:grpSpPr>
          <a:xfrm>
            <a:off x="5116652" y="5930442"/>
            <a:ext cx="633258" cy="229841"/>
            <a:chOff x="526641" y="5564759"/>
            <a:chExt cx="633258" cy="229841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E1EA43D-86D8-489D-AC1E-0C69BF60C395}"/>
                </a:ext>
              </a:extLst>
            </p:cNvPr>
            <p:cNvSpPr txBox="1"/>
            <p:nvPr/>
          </p:nvSpPr>
          <p:spPr>
            <a:xfrm>
              <a:off x="526641" y="5579156"/>
              <a:ext cx="633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8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1000</a:t>
              </a:r>
              <a:endParaRPr lang="ja-JP" altLang="en-US" sz="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B00227C-67C4-4E06-3991-3A992AFE486C}"/>
                </a:ext>
              </a:extLst>
            </p:cNvPr>
            <p:cNvSpPr/>
            <p:nvPr/>
          </p:nvSpPr>
          <p:spPr>
            <a:xfrm>
              <a:off x="613694" y="5564759"/>
              <a:ext cx="448873" cy="220092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6" name="四角形: 角を丸くする 505">
            <a:extLst>
              <a:ext uri="{FF2B5EF4-FFF2-40B4-BE49-F238E27FC236}">
                <a16:creationId xmlns:a16="http://schemas.microsoft.com/office/drawing/2014/main" id="{22547DE4-69E1-ECC6-7A6A-3E4032066AFA}"/>
              </a:ext>
            </a:extLst>
          </p:cNvPr>
          <p:cNvSpPr/>
          <p:nvPr/>
        </p:nvSpPr>
        <p:spPr>
          <a:xfrm>
            <a:off x="5467938" y="6503226"/>
            <a:ext cx="347189" cy="9564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高速シート</a:t>
            </a:r>
            <a:endParaRPr kumimoji="1"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シャッター</a:t>
            </a:r>
          </a:p>
        </p:txBody>
      </p:sp>
      <p:sp>
        <p:nvSpPr>
          <p:cNvPr id="507" name="四角形: 角を丸くする 506">
            <a:extLst>
              <a:ext uri="{FF2B5EF4-FFF2-40B4-BE49-F238E27FC236}">
                <a16:creationId xmlns:a16="http://schemas.microsoft.com/office/drawing/2014/main" id="{89B65633-D10A-C93F-7B85-E0EEE4F40CD9}"/>
              </a:ext>
            </a:extLst>
          </p:cNvPr>
          <p:cNvSpPr/>
          <p:nvPr/>
        </p:nvSpPr>
        <p:spPr>
          <a:xfrm>
            <a:off x="7413432" y="6830718"/>
            <a:ext cx="347189" cy="914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高速シート</a:t>
            </a:r>
            <a:endParaRPr kumimoji="1"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シャッター</a:t>
            </a:r>
          </a:p>
        </p:txBody>
      </p:sp>
      <p:sp>
        <p:nvSpPr>
          <p:cNvPr id="508" name="四角形: 角を丸くする 507">
            <a:extLst>
              <a:ext uri="{FF2B5EF4-FFF2-40B4-BE49-F238E27FC236}">
                <a16:creationId xmlns:a16="http://schemas.microsoft.com/office/drawing/2014/main" id="{94C23D51-5D9E-5DEB-2ED3-9A94B624C62C}"/>
              </a:ext>
            </a:extLst>
          </p:cNvPr>
          <p:cNvSpPr/>
          <p:nvPr/>
        </p:nvSpPr>
        <p:spPr>
          <a:xfrm>
            <a:off x="6179641" y="4092713"/>
            <a:ext cx="347189" cy="1103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ビニールカーテン</a:t>
            </a:r>
            <a:endParaRPr kumimoji="1"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0D188532-B506-EF45-1B65-6DCA01F1C70D}"/>
              </a:ext>
            </a:extLst>
          </p:cNvPr>
          <p:cNvSpPr/>
          <p:nvPr/>
        </p:nvSpPr>
        <p:spPr>
          <a:xfrm>
            <a:off x="5048439" y="5016641"/>
            <a:ext cx="437770" cy="354385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矢印: 右 450">
            <a:extLst>
              <a:ext uri="{FF2B5EF4-FFF2-40B4-BE49-F238E27FC236}">
                <a16:creationId xmlns:a16="http://schemas.microsoft.com/office/drawing/2014/main" id="{0EDC9C0A-BCDB-1925-1B4C-6D44C10EE39B}"/>
              </a:ext>
            </a:extLst>
          </p:cNvPr>
          <p:cNvSpPr/>
          <p:nvPr/>
        </p:nvSpPr>
        <p:spPr>
          <a:xfrm>
            <a:off x="5048439" y="7445875"/>
            <a:ext cx="437770" cy="354385"/>
          </a:xfrm>
          <a:prstGeom prst="rightArrow">
            <a:avLst/>
          </a:prstGeom>
          <a:solidFill>
            <a:schemeClr val="accent5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B49E6C8-EC5B-80F8-0152-598654B4A210}"/>
              </a:ext>
            </a:extLst>
          </p:cNvPr>
          <p:cNvCxnSpPr>
            <a:cxnSpLocks/>
            <a:stCxn id="554" idx="3"/>
          </p:cNvCxnSpPr>
          <p:nvPr/>
        </p:nvCxnSpPr>
        <p:spPr>
          <a:xfrm flipV="1">
            <a:off x="3413951" y="6785304"/>
            <a:ext cx="4315836" cy="1175304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直線矢印コネクタ 485">
            <a:extLst>
              <a:ext uri="{FF2B5EF4-FFF2-40B4-BE49-F238E27FC236}">
                <a16:creationId xmlns:a16="http://schemas.microsoft.com/office/drawing/2014/main" id="{354AF38E-FA98-2F95-2DFE-1E04DACB43F4}"/>
              </a:ext>
            </a:extLst>
          </p:cNvPr>
          <p:cNvCxnSpPr>
            <a:cxnSpLocks/>
            <a:stCxn id="554" idx="3"/>
          </p:cNvCxnSpPr>
          <p:nvPr/>
        </p:nvCxnSpPr>
        <p:spPr>
          <a:xfrm flipV="1">
            <a:off x="3413951" y="6773645"/>
            <a:ext cx="1964403" cy="1186963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直線矢印コネクタ 572">
            <a:extLst>
              <a:ext uri="{FF2B5EF4-FFF2-40B4-BE49-F238E27FC236}">
                <a16:creationId xmlns:a16="http://schemas.microsoft.com/office/drawing/2014/main" id="{3207A7B9-9789-B372-86E0-32F480C293E4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3427747" y="5312765"/>
            <a:ext cx="1777362" cy="258646"/>
          </a:xfrm>
          <a:prstGeom prst="straightConnector1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0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17dd6a-0ea5-434f-a75f-d3a6b71a71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C598FAA2800DB44885434335B7E2094" ma:contentTypeVersion="10" ma:contentTypeDescription="新しいドキュメントを作成します。" ma:contentTypeScope="" ma:versionID="a1d91313a5535a225f2a39597460457f">
  <xsd:schema xmlns:xsd="http://www.w3.org/2001/XMLSchema" xmlns:xs="http://www.w3.org/2001/XMLSchema" xmlns:p="http://schemas.microsoft.com/office/2006/metadata/properties" xmlns:ns3="1cffa731-9d07-4473-93bd-cc99958f3e0c" xmlns:ns4="4a17dd6a-0ea5-434f-a75f-d3a6b71a7197" targetNamespace="http://schemas.microsoft.com/office/2006/metadata/properties" ma:root="true" ma:fieldsID="3ab4788b58f6f5fff1b56c27addf654b" ns3:_="" ns4:_="">
    <xsd:import namespace="1cffa731-9d07-4473-93bd-cc99958f3e0c"/>
    <xsd:import namespace="4a17dd6a-0ea5-434f-a75f-d3a6b71a71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fa731-9d07-4473-93bd-cc99958f3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dd6a-0ea5-434f-a75f-d3a6b71a7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D8FCD-6AC3-4630-8B2B-0C8A1D0BBC74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1cffa731-9d07-4473-93bd-cc99958f3e0c"/>
    <ds:schemaRef ds:uri="http://www.w3.org/XML/1998/namespace"/>
    <ds:schemaRef ds:uri="http://schemas.openxmlformats.org/package/2006/metadata/core-properties"/>
    <ds:schemaRef ds:uri="4a17dd6a-0ea5-434f-a75f-d3a6b71a719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F9592A-13BE-4402-817B-1CABE54E0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fa731-9d07-4473-93bd-cc99958f3e0c"/>
    <ds:schemaRef ds:uri="4a17dd6a-0ea5-434f-a75f-d3a6b71a7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E9096-8281-4CAF-86A5-4D8D7BEAE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31676</TotalTime>
  <Words>751</Words>
  <Application>Microsoft Office PowerPoint</Application>
  <PresentationFormat>A3 297x420 mm</PresentationFormat>
  <Paragraphs>193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斉藤　駿平</dc:creator>
  <cp:lastModifiedBy>大渕　勝晴</cp:lastModifiedBy>
  <cp:revision>792</cp:revision>
  <cp:lastPrinted>2023-09-25T02:38:04Z</cp:lastPrinted>
  <dcterms:created xsi:type="dcterms:W3CDTF">2020-12-17T03:42:42Z</dcterms:created>
  <dcterms:modified xsi:type="dcterms:W3CDTF">2023-10-26T03:10:15Z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0x0101004C598FAA2800DB44885434335B7E2094</vt:lpwstr>
  </property>
</Properties>
</file>