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634" r:id="rId2"/>
  </p:sldIdLst>
  <p:sldSz cx="9906000" cy="6858000" type="A4"/>
  <p:notesSz cx="9777413" cy="66468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A2BBDC"/>
    <a:srgbClr val="D0D8E8"/>
    <a:srgbClr val="D0D8E9"/>
    <a:srgbClr val="E9EDF4"/>
    <a:srgbClr val="FF66FF"/>
    <a:srgbClr val="98B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2" autoAdjust="0"/>
    <p:restoredTop sz="99219" autoAdjust="0"/>
  </p:normalViewPr>
  <p:slideViewPr>
    <p:cSldViewPr>
      <p:cViewPr varScale="1">
        <p:scale>
          <a:sx n="70" d="100"/>
          <a:sy n="70" d="100"/>
        </p:scale>
        <p:origin x="154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36723" cy="33327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7567" y="2"/>
            <a:ext cx="4238284" cy="33327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64E8C22B-ED82-4FB2-8034-C947E5FD8D4F}" type="datetimeFigureOut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830263"/>
            <a:ext cx="3240087" cy="224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585" y="3199423"/>
            <a:ext cx="7822243" cy="2616582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13590"/>
            <a:ext cx="4236723" cy="333273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7567" y="6313590"/>
            <a:ext cx="4238284" cy="333273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AAFBFB0D-38F1-49EA-B5F4-CE41E43F4E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067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B79F-965F-4273-AE80-0071DE7F8ADC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A6-836C-4ECD-A2F7-CC37E55BA29A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8D863-543A-4178-90FF-1687BD25B1C9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0321-A394-44CA-933D-7A6E59CC107A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9C48-CB3C-43C3-89BE-3A3109359ECC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D34D-DF85-4954-BFD9-2F2B424C3A41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F234-5ABF-435B-AD84-D93DDA904A20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D9C6-4FB1-4892-8B58-F31072CFE66F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92FC-D822-4741-B1A7-9C2841DB4E5C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26C7-5DB7-49F5-A8FC-C468B855987F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DE35-125D-4A3D-9E1C-9055F66C697D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29EC4-48B2-4836-8EF0-921C655E7DEB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61455"/>
            <a:ext cx="2311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B0767-C239-4946-BAA3-CE08FAA85D4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cxnSpLocks/>
          </p:cNvCxnSpPr>
          <p:nvPr/>
        </p:nvCxnSpPr>
        <p:spPr>
          <a:xfrm>
            <a:off x="272480" y="607632"/>
            <a:ext cx="92890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55">
            <a:extLst>
              <a:ext uri="{FF2B5EF4-FFF2-40B4-BE49-F238E27FC236}">
                <a16:creationId xmlns:a16="http://schemas.microsoft.com/office/drawing/2014/main" id="{5D081069-71E6-41BE-85FE-A11AAF04A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68" y="222548"/>
            <a:ext cx="30572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5A5A5A"/>
              </a:buClr>
              <a:buSzPct val="100000"/>
            </a:pPr>
            <a:r>
              <a:rPr lang="ja-JP" altLang="en-US" sz="1600" b="1" dirty="0">
                <a:solidFill>
                  <a:srgbClr val="1C1C1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１．概算事業費及び想定使用料</a:t>
            </a:r>
            <a:endParaRPr lang="en-US" altLang="ja-JP" sz="1600" b="1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90D9F551-E637-D8CA-C051-0241CA41D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452086"/>
              </p:ext>
            </p:extLst>
          </p:nvPr>
        </p:nvGraphicFramePr>
        <p:xfrm>
          <a:off x="272279" y="1416182"/>
          <a:ext cx="9289033" cy="50491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401660">
                  <a:extLst>
                    <a:ext uri="{9D8B030D-6E8A-4147-A177-3AD203B41FA5}">
                      <a16:colId xmlns:a16="http://schemas.microsoft.com/office/drawing/2014/main" val="2964179950"/>
                    </a:ext>
                  </a:extLst>
                </a:gridCol>
                <a:gridCol w="1686029">
                  <a:extLst>
                    <a:ext uri="{9D8B030D-6E8A-4147-A177-3AD203B41FA5}">
                      <a16:colId xmlns:a16="http://schemas.microsoft.com/office/drawing/2014/main" val="755978240"/>
                    </a:ext>
                  </a:extLst>
                </a:gridCol>
                <a:gridCol w="1148516">
                  <a:extLst>
                    <a:ext uri="{9D8B030D-6E8A-4147-A177-3AD203B41FA5}">
                      <a16:colId xmlns:a16="http://schemas.microsoft.com/office/drawing/2014/main" val="1098323704"/>
                    </a:ext>
                  </a:extLst>
                </a:gridCol>
                <a:gridCol w="1323250">
                  <a:extLst>
                    <a:ext uri="{9D8B030D-6E8A-4147-A177-3AD203B41FA5}">
                      <a16:colId xmlns:a16="http://schemas.microsoft.com/office/drawing/2014/main" val="3133339669"/>
                    </a:ext>
                  </a:extLst>
                </a:gridCol>
                <a:gridCol w="1201386">
                  <a:extLst>
                    <a:ext uri="{9D8B030D-6E8A-4147-A177-3AD203B41FA5}">
                      <a16:colId xmlns:a16="http://schemas.microsoft.com/office/drawing/2014/main" val="1237647689"/>
                    </a:ext>
                  </a:extLst>
                </a:gridCol>
                <a:gridCol w="3528192">
                  <a:extLst>
                    <a:ext uri="{9D8B030D-6E8A-4147-A177-3AD203B41FA5}">
                      <a16:colId xmlns:a16="http://schemas.microsoft.com/office/drawing/2014/main" val="733509378"/>
                    </a:ext>
                  </a:extLst>
                </a:gridCol>
              </a:tblGrid>
              <a:tr h="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想定内訳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７月</a:t>
                      </a:r>
                      <a:endParaRPr kumimoji="1" lang="en-US" altLang="ja-JP" sz="110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９月</a:t>
                      </a:r>
                      <a:endParaRPr kumimoji="1" lang="en-US" altLang="ja-JP" sz="110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備考欄</a:t>
                      </a:r>
                      <a:endParaRPr kumimoji="1" lang="en-US" altLang="ja-JP" sz="110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（令和５年９月案の考え方）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328127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想定内訳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第７回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分科会案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意向確認案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資料４－１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％縮減案</a:t>
                      </a:r>
                      <a:r>
                        <a:rPr kumimoji="1" lang="en-US" altLang="ja-JP" sz="1100" b="0" baseline="30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※1</a:t>
                      </a:r>
                    </a:p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資料４－３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866734"/>
                  </a:ext>
                </a:extLst>
              </a:tr>
              <a:tr h="19935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民間施設面積</a:t>
                      </a:r>
                      <a:r>
                        <a:rPr kumimoji="1" lang="zh-TW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（㎡）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見直しに伴い民間施設の面積も再整理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684207"/>
                  </a:ext>
                </a:extLst>
              </a:tr>
              <a:tr h="103984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zh-TW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市場</a:t>
                      </a: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機能</a:t>
                      </a:r>
                      <a:r>
                        <a:rPr kumimoji="1" lang="zh-TW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面積（㎡）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251,830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211,219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200,493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青果・水産・その他（駐車場等）の合計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276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青果・水産小計（㎡）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105,449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95,816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84,090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896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青果（㎡）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65,639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59,941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51,755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新青果棟（加工・冷蔵施設等含む）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432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水産（㎡）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39,810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35,875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1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32,335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新水産棟（加工・冷蔵施設等含む）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222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その他（㎡）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146,381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115,403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116,403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駐車場・車路・外構等付帯施設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982624"/>
                  </a:ext>
                </a:extLst>
              </a:tr>
              <a:tr h="118908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新築工事費（百万円）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53,881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43,556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39,322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卸売場・仲卸売場等の施設区分別に面積・整備単価を積算し新築工事費を算出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整備単価は実績値に物価上昇分を考慮し設定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18793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仮設工事</a:t>
                      </a: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費</a:t>
                      </a:r>
                      <a:r>
                        <a:rPr kumimoji="1" lang="ja-JP" altLang="en-US" sz="11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（百万円）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3,620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3,596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3,596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民間施設北側に配置する場合は、別途約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55.9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億円程度が必要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31509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解体工事費（百万円）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6,369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6,369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6,369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各施設の撤去費用の積み上げにて試算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アスベスト撤去費、杭引費用を含む</a:t>
                      </a:r>
                      <a:endParaRPr kumimoji="1" lang="en-US" altLang="ja-JP" sz="1050" b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対象施設（ランプ等含む）は約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150,000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43314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調査設計費（百万円）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新築・仮設・解体・インフラに対して約</a:t>
                      </a:r>
                      <a:r>
                        <a:rPr kumimoji="1" lang="en-US" altLang="ja-JP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3%</a:t>
                      </a: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にて算出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401658"/>
                  </a:ext>
                </a:extLst>
              </a:tr>
              <a:tr h="37680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インフラ工事費（百万円）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ガス、給排水（受水槽・ポンプを含む）、電気の配線・配管敷設の各負担⾦等を含む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338843"/>
                  </a:ext>
                </a:extLst>
              </a:tr>
              <a:tr h="376800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予備費（百万円）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2,021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5,702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5,279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近年の事業費高騰等を踏まえ、事業推進の確実性を高めるため、総額の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％を計上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359807"/>
                  </a:ext>
                </a:extLst>
              </a:tr>
              <a:tr h="145551">
                <a:tc gridSpan="2">
                  <a:txBody>
                    <a:bodyPr/>
                    <a:lstStyle/>
                    <a:p>
                      <a:pPr algn="l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概算事業費（百万円）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69,391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62,723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58,066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68389"/>
                  </a:ext>
                </a:extLst>
              </a:tr>
              <a:tr h="318554">
                <a:tc grid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使用料倍率（倍）</a:t>
                      </a:r>
                      <a:endParaRPr kumimoji="1" lang="en-US" altLang="ja-JP" sz="1100" b="0" u="none" strike="noStrike" kern="1200" baseline="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1250"/>
                        </a:lnSpc>
                      </a:pPr>
                      <a:r>
                        <a:rPr kumimoji="1" lang="en-US" altLang="ja-JP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u="none" strike="noStrike" kern="1200" baseline="0" dirty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現時点想定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1.66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1.52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1.38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latinLnBrk="0" hangingPunct="1">
                        <a:lnSpc>
                          <a:spcPts val="1250"/>
                        </a:lnSpc>
                        <a:buClr>
                          <a:srgbClr val="5A5A5A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事業費と将来の修繕費・運営費、交付金・民間施設活用収入等を加味したうえで試算</a:t>
                      </a:r>
                    </a:p>
                  </a:txBody>
                  <a:tcPr marT="28800" marB="288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191076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F8D266-1BBE-2EE6-8988-71BD4CF14DF6}"/>
              </a:ext>
            </a:extLst>
          </p:cNvPr>
          <p:cNvSpPr txBox="1"/>
          <p:nvPr/>
        </p:nvSpPr>
        <p:spPr>
          <a:xfrm>
            <a:off x="272280" y="620816"/>
            <a:ext cx="9289032" cy="77634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72000" tIns="108000" rIns="72000" bIns="36000" rtlCol="0">
            <a:sp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A5A5A"/>
              </a:buClr>
              <a:buSzPct val="100000"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７月以降の見直しに伴う再整備事業費・使用料算定結果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2425" marR="0" lvl="1" indent="-16986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69696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再整備計画案について、第７回分科会提示案（ヒアリング調査結果に基づく面積案）を基本としながら、市場施設規模の精査を進めており、一定規模を縮小した場合など、複数のパターンを設定するとともに使用料（参考値）の試算を行っ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AA7E96-68F5-FFE8-DF2E-D11261E6C1CD}"/>
              </a:ext>
            </a:extLst>
          </p:cNvPr>
          <p:cNvSpPr txBox="1"/>
          <p:nvPr/>
        </p:nvSpPr>
        <p:spPr>
          <a:xfrm>
            <a:off x="164167" y="6539687"/>
            <a:ext cx="9505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：新青果棟・新水産棟の主要機能を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％縮減し、機能拡張等に対応する為のバッファとして＋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％を別途確保。これらにより、新青果棟・新水産棟を実質的に約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％縮減した案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69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2023-09-25T09:06:08Z</dcterms:created>
  <dcterms:modified xsi:type="dcterms:W3CDTF">2023-10-30T04:32:30Z</dcterms:modified>
</cp:coreProperties>
</file>