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25"/>
  </p:notesMasterIdLst>
  <p:sldIdLst>
    <p:sldId id="435" r:id="rId2"/>
    <p:sldId id="436" r:id="rId3"/>
    <p:sldId id="429" r:id="rId4"/>
    <p:sldId id="445" r:id="rId5"/>
    <p:sldId id="431" r:id="rId6"/>
    <p:sldId id="446" r:id="rId7"/>
    <p:sldId id="433" r:id="rId8"/>
    <p:sldId id="447" r:id="rId9"/>
    <p:sldId id="448" r:id="rId10"/>
    <p:sldId id="449" r:id="rId11"/>
    <p:sldId id="456" r:id="rId12"/>
    <p:sldId id="450" r:id="rId13"/>
    <p:sldId id="455" r:id="rId14"/>
    <p:sldId id="451" r:id="rId15"/>
    <p:sldId id="452" r:id="rId16"/>
    <p:sldId id="459" r:id="rId17"/>
    <p:sldId id="461" r:id="rId18"/>
    <p:sldId id="460" r:id="rId19"/>
    <p:sldId id="463" r:id="rId20"/>
    <p:sldId id="440" r:id="rId21"/>
    <p:sldId id="441" r:id="rId22"/>
    <p:sldId id="442" r:id="rId23"/>
    <p:sldId id="443" r:id="rId24"/>
  </p:sldIdLst>
  <p:sldSz cx="9906000" cy="6858000" type="A4"/>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CC"/>
    <a:srgbClr val="00FF99"/>
    <a:srgbClr val="FFFF66"/>
    <a:srgbClr val="00FF00"/>
    <a:srgbClr val="FF99FF"/>
    <a:srgbClr val="FF3300"/>
    <a:srgbClr val="FF7C8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4660"/>
  </p:normalViewPr>
  <p:slideViewPr>
    <p:cSldViewPr snapToGrid="0">
      <p:cViewPr varScale="1">
        <p:scale>
          <a:sx n="74" d="100"/>
          <a:sy n="74" d="100"/>
        </p:scale>
        <p:origin x="12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8428" cy="513508"/>
          </a:xfrm>
          <a:prstGeom prst="rect">
            <a:avLst/>
          </a:prstGeom>
        </p:spPr>
        <p:txBody>
          <a:bodyPr vert="horz" lIns="94668" tIns="47334" rIns="94668" bIns="47334"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992" y="1"/>
            <a:ext cx="3078428" cy="513508"/>
          </a:xfrm>
          <a:prstGeom prst="rect">
            <a:avLst/>
          </a:prstGeom>
        </p:spPr>
        <p:txBody>
          <a:bodyPr vert="horz" lIns="94668" tIns="47334" rIns="94668" bIns="47334" rtlCol="0"/>
          <a:lstStyle>
            <a:lvl1pPr algn="r">
              <a:defRPr sz="1200"/>
            </a:lvl1pPr>
          </a:lstStyle>
          <a:p>
            <a:fld id="{844DACF3-8F47-428A-8881-DC88E626D738}" type="datetimeFigureOut">
              <a:rPr kumimoji="1" lang="ja-JP" altLang="en-US" smtClean="0"/>
              <a:t>2021/2/10</a:t>
            </a:fld>
            <a:endParaRPr kumimoji="1" lang="ja-JP" altLang="en-US"/>
          </a:p>
        </p:txBody>
      </p:sp>
      <p:sp>
        <p:nvSpPr>
          <p:cNvPr id="4" name="スライド イメージ プレースホルダー 3"/>
          <p:cNvSpPr>
            <a:spLocks noGrp="1" noRot="1" noChangeAspect="1"/>
          </p:cNvSpPr>
          <p:nvPr>
            <p:ph type="sldImg" idx="2"/>
          </p:nvPr>
        </p:nvSpPr>
        <p:spPr>
          <a:xfrm>
            <a:off x="1057275" y="1279525"/>
            <a:ext cx="4989513" cy="3454400"/>
          </a:xfrm>
          <a:prstGeom prst="rect">
            <a:avLst/>
          </a:prstGeom>
          <a:noFill/>
          <a:ln w="12700">
            <a:solidFill>
              <a:prstClr val="black"/>
            </a:solidFill>
          </a:ln>
        </p:spPr>
        <p:txBody>
          <a:bodyPr vert="horz" lIns="94668" tIns="47334" rIns="94668" bIns="47334" rtlCol="0" anchor="ctr"/>
          <a:lstStyle/>
          <a:p>
            <a:endParaRPr lang="ja-JP" altLang="en-US"/>
          </a:p>
        </p:txBody>
      </p:sp>
      <p:sp>
        <p:nvSpPr>
          <p:cNvPr id="5" name="ノート プレースホルダー 4"/>
          <p:cNvSpPr>
            <a:spLocks noGrp="1"/>
          </p:cNvSpPr>
          <p:nvPr>
            <p:ph type="body" sz="quarter" idx="3"/>
          </p:nvPr>
        </p:nvSpPr>
        <p:spPr>
          <a:xfrm>
            <a:off x="710407" y="4925408"/>
            <a:ext cx="5683250" cy="4029879"/>
          </a:xfrm>
          <a:prstGeom prst="rect">
            <a:avLst/>
          </a:prstGeom>
        </p:spPr>
        <p:txBody>
          <a:bodyPr vert="horz" lIns="94668" tIns="47334" rIns="94668" bIns="4733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8428" cy="513507"/>
          </a:xfrm>
          <a:prstGeom prst="rect">
            <a:avLst/>
          </a:prstGeom>
        </p:spPr>
        <p:txBody>
          <a:bodyPr vert="horz" lIns="94668" tIns="47334" rIns="94668" bIns="4733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992" y="9721107"/>
            <a:ext cx="3078428" cy="513507"/>
          </a:xfrm>
          <a:prstGeom prst="rect">
            <a:avLst/>
          </a:prstGeom>
        </p:spPr>
        <p:txBody>
          <a:bodyPr vert="horz" lIns="94668" tIns="47334" rIns="94668" bIns="47334" rtlCol="0" anchor="b"/>
          <a:lstStyle>
            <a:lvl1pPr algn="r">
              <a:defRPr sz="1200"/>
            </a:lvl1pPr>
          </a:lstStyle>
          <a:p>
            <a:fld id="{7D848F0E-191D-4186-946D-46D629C92213}" type="slidenum">
              <a:rPr kumimoji="1" lang="ja-JP" altLang="en-US" smtClean="0"/>
              <a:t>‹#›</a:t>
            </a:fld>
            <a:endParaRPr kumimoji="1" lang="ja-JP" altLang="en-US"/>
          </a:p>
        </p:txBody>
      </p:sp>
    </p:spTree>
    <p:extLst>
      <p:ext uri="{BB962C8B-B14F-4D97-AF65-F5344CB8AC3E}">
        <p14:creationId xmlns:p14="http://schemas.microsoft.com/office/powerpoint/2010/main" val="6249543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234628"/>
          </a:xfrm>
        </p:spPr>
        <p:txBody>
          <a:bodyPr anchor="b">
            <a:normAutofit/>
          </a:bodyPr>
          <a:lstStyle>
            <a:lvl1pPr algn="ctr">
              <a:defRPr sz="3000" b="1">
                <a:solidFill>
                  <a:srgbClr val="FF9900"/>
                </a:solidFill>
                <a:effectLst>
                  <a:outerShdw blurRad="38100" dist="38100" dir="2700000" algn="tl">
                    <a:srgbClr val="000000">
                      <a:alpha val="43137"/>
                    </a:srgbClr>
                  </a:outerShdw>
                </a:effectLst>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49" y="3627945"/>
            <a:ext cx="7429500" cy="1353650"/>
          </a:xfrm>
        </p:spPr>
        <p:txBody>
          <a:bodyPr>
            <a:normAutofit/>
          </a:bodyPr>
          <a:lstStyle>
            <a:lvl1pPr marL="0" indent="0" algn="ctr">
              <a:buNone/>
              <a:defRPr sz="2100" b="1">
                <a:solidFill>
                  <a:srgbClr val="FF9900"/>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EB5C74-9D27-4D02-B14E-1A8114BD7E12}" type="datetime1">
              <a:rPr kumimoji="1" lang="ja-JP" altLang="en-US" smtClean="0"/>
              <a:t>2021/2/10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2C89E1-DC66-46D3-A9E7-AD6BC29EA1DE}" type="slidenum">
              <a:rPr kumimoji="1" lang="ja-JP" altLang="en-US" smtClean="0"/>
              <a:t>‹#›</a:t>
            </a:fld>
            <a:endParaRPr kumimoji="1" lang="ja-JP" altLang="en-US"/>
          </a:p>
        </p:txBody>
      </p:sp>
      <p:pic>
        <p:nvPicPr>
          <p:cNvPr id="7" name="Picture 3" descr="\\Ryuken\05_会社案内・名刺\会社案内\素材\外側.jpg">
            <a:extLst>
              <a:ext uri="{FF2B5EF4-FFF2-40B4-BE49-F238E27FC236}">
                <a16:creationId xmlns:a16="http://schemas.microsoft.com/office/drawing/2014/main" id="{05BCF7CB-4FAE-4FB2-8FE1-4C4DB65CF6F1}"/>
              </a:ext>
            </a:extLst>
          </p:cNvPr>
          <p:cNvPicPr>
            <a:picLocks noChangeAspect="1" noChangeArrowheads="1"/>
          </p:cNvPicPr>
          <p:nvPr/>
        </p:nvPicPr>
        <p:blipFill rotWithShape="1">
          <a:blip r:embed="rId2" cstate="hqprint">
            <a:extLst>
              <a:ext uri="{BEBA8EAE-BF5A-486C-A8C5-ECC9F3942E4B}">
                <a14:imgProps xmlns:a14="http://schemas.microsoft.com/office/drawing/2010/main">
                  <a14:imgLayer r:embed="rId3">
                    <a14:imgEffect>
                      <a14:backgroundRemoval t="4377" b="92929" l="0" r="99450"/>
                    </a14:imgEffect>
                  </a14:imgLayer>
                </a14:imgProps>
              </a:ext>
              <a:ext uri="{28A0092B-C50C-407E-A947-70E740481C1C}">
                <a14:useLocalDpi xmlns:a14="http://schemas.microsoft.com/office/drawing/2010/main"/>
              </a:ext>
            </a:extLst>
          </a:blip>
          <a:srcRect/>
          <a:stretch/>
        </p:blipFill>
        <p:spPr bwMode="auto">
          <a:xfrm>
            <a:off x="250807" y="4455725"/>
            <a:ext cx="2456723" cy="247012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Ryuken\05_会社案内・名刺\会社案内\素材\外側.jpg">
            <a:extLst>
              <a:ext uri="{FF2B5EF4-FFF2-40B4-BE49-F238E27FC236}">
                <a16:creationId xmlns:a16="http://schemas.microsoft.com/office/drawing/2014/main" id="{964FB3D9-E516-43B6-B014-09B181CA6AFE}"/>
              </a:ext>
            </a:extLst>
          </p:cNvPr>
          <p:cNvPicPr>
            <a:picLocks noChangeAspect="1" noChangeArrowheads="1"/>
          </p:cNvPicPr>
          <p:nvPr/>
        </p:nvPicPr>
        <p:blipFill rotWithShape="1">
          <a:blip r:embed="rId4" cstate="hqprint">
            <a:extLst>
              <a:ext uri="{28A0092B-C50C-407E-A947-70E740481C1C}">
                <a14:useLocalDpi xmlns:a14="http://schemas.microsoft.com/office/drawing/2010/main"/>
              </a:ext>
            </a:extLst>
          </a:blip>
          <a:srcRect/>
          <a:stretch/>
        </p:blipFill>
        <p:spPr bwMode="auto">
          <a:xfrm>
            <a:off x="4008836" y="5472769"/>
            <a:ext cx="1888331" cy="514351"/>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4EBCC1CB-7C34-4329-8954-4A455119E0E6}"/>
              </a:ext>
            </a:extLst>
          </p:cNvPr>
          <p:cNvSpPr txBox="1"/>
          <p:nvPr/>
        </p:nvSpPr>
        <p:spPr>
          <a:xfrm>
            <a:off x="5958720" y="693840"/>
            <a:ext cx="3220492" cy="276999"/>
          </a:xfrm>
          <a:prstGeom prst="rect">
            <a:avLst/>
          </a:prstGeom>
          <a:noFill/>
        </p:spPr>
        <p:txBody>
          <a:bodyPr wrap="square" rtlCol="0">
            <a:spAutoFit/>
          </a:bodyPr>
          <a:lstStyle/>
          <a:p>
            <a:pPr algn="dist"/>
            <a:r>
              <a:rPr lang="ja-JP" altLang="en-US" sz="1200" dirty="0">
                <a:latin typeface="HGSｺﾞｼｯｸE" panose="020B0900000000000000" pitchFamily="50" charset="-128"/>
                <a:ea typeface="HGSｺﾞｼｯｸE" panose="020B0900000000000000" pitchFamily="50" charset="-128"/>
                <a:cs typeface="Meiryo UI" panose="020B0604030504040204" pitchFamily="50" charset="-128"/>
              </a:rPr>
              <a:t>地域とともに、つくる未来</a:t>
            </a:r>
          </a:p>
        </p:txBody>
      </p:sp>
      <p:grpSp>
        <p:nvGrpSpPr>
          <p:cNvPr id="10" name="グループ化 9">
            <a:extLst>
              <a:ext uri="{FF2B5EF4-FFF2-40B4-BE49-F238E27FC236}">
                <a16:creationId xmlns:a16="http://schemas.microsoft.com/office/drawing/2014/main" id="{61B420C3-5C98-4B86-BAF5-4C2C1582A9CB}"/>
              </a:ext>
            </a:extLst>
          </p:cNvPr>
          <p:cNvGrpSpPr/>
          <p:nvPr/>
        </p:nvGrpSpPr>
        <p:grpSpPr>
          <a:xfrm>
            <a:off x="9252136" y="40390"/>
            <a:ext cx="577022" cy="992005"/>
            <a:chOff x="5219398" y="1501501"/>
            <a:chExt cx="634378" cy="1109583"/>
          </a:xfrm>
        </p:grpSpPr>
        <p:pic>
          <p:nvPicPr>
            <p:cNvPr id="11" name="Picture 3">
              <a:extLst>
                <a:ext uri="{FF2B5EF4-FFF2-40B4-BE49-F238E27FC236}">
                  <a16:creationId xmlns:a16="http://schemas.microsoft.com/office/drawing/2014/main" id="{38E2292D-D147-488C-B003-5F8B1028EF1B}"/>
                </a:ext>
              </a:extLst>
            </p:cNvPr>
            <p:cNvPicPr>
              <a:picLocks noChangeAspect="1" noChangeArrowheads="1"/>
            </p:cNvPicPr>
            <p:nvPr/>
          </p:nvPicPr>
          <p:blipFill>
            <a:blip r:embed="rId5" cstate="print">
              <a:extLst>
                <a:ext uri="{28A0092B-C50C-407E-A947-70E740481C1C}">
                  <a14:useLocalDpi xmlns:a14="http://schemas.microsoft.com/office/drawing/2010/main"/>
                </a:ext>
              </a:extLst>
            </a:blip>
            <a:srcRect/>
            <a:stretch>
              <a:fillRect/>
            </a:stretch>
          </p:blipFill>
          <p:spPr bwMode="auto">
            <a:xfrm>
              <a:off x="5219398" y="1501501"/>
              <a:ext cx="634378" cy="10299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2">
              <a:extLst>
                <a:ext uri="{FF2B5EF4-FFF2-40B4-BE49-F238E27FC236}">
                  <a16:creationId xmlns:a16="http://schemas.microsoft.com/office/drawing/2014/main" id="{457915CA-C698-4029-B0E7-DE7C493D84CE}"/>
                </a:ext>
              </a:extLst>
            </p:cNvPr>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5251308" y="2451720"/>
              <a:ext cx="489471" cy="1593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13" name="テキスト ボックス 12">
            <a:extLst>
              <a:ext uri="{FF2B5EF4-FFF2-40B4-BE49-F238E27FC236}">
                <a16:creationId xmlns:a16="http://schemas.microsoft.com/office/drawing/2014/main" id="{2C56EFE7-4FD2-4900-BB73-DB47B3403DC4}"/>
              </a:ext>
            </a:extLst>
          </p:cNvPr>
          <p:cNvSpPr txBox="1"/>
          <p:nvPr/>
        </p:nvSpPr>
        <p:spPr>
          <a:xfrm>
            <a:off x="2677621" y="6353196"/>
            <a:ext cx="6603539" cy="276999"/>
          </a:xfrm>
          <a:prstGeom prst="rect">
            <a:avLst/>
          </a:prstGeom>
          <a:noFill/>
        </p:spPr>
        <p:txBody>
          <a:bodyPr wrap="square" rtlCol="0">
            <a:spAutoFit/>
          </a:bodyPr>
          <a:lstStyle/>
          <a:p>
            <a:pPr algn="ctr"/>
            <a:r>
              <a:rPr lang="ja-JP" altLang="en-US" sz="1200" dirty="0">
                <a:latin typeface="HGSｺﾞｼｯｸE" panose="020B0900000000000000" pitchFamily="50" charset="-128"/>
                <a:ea typeface="HGSｺﾞｼｯｸE" panose="020B0900000000000000" pitchFamily="50" charset="-128"/>
                <a:cs typeface="Meiryo UI" panose="020B0604030504040204" pitchFamily="50" charset="-128"/>
              </a:rPr>
              <a:t>流通研究所は農林水産業振興に特化したコンサルタント集団です</a:t>
            </a:r>
          </a:p>
        </p:txBody>
      </p:sp>
      <p:cxnSp>
        <p:nvCxnSpPr>
          <p:cNvPr id="14" name="直線コネクタ 13">
            <a:extLst>
              <a:ext uri="{FF2B5EF4-FFF2-40B4-BE49-F238E27FC236}">
                <a16:creationId xmlns:a16="http://schemas.microsoft.com/office/drawing/2014/main" id="{67818423-7699-4C90-A6FD-65E534F64D22}"/>
              </a:ext>
            </a:extLst>
          </p:cNvPr>
          <p:cNvCxnSpPr/>
          <p:nvPr/>
        </p:nvCxnSpPr>
        <p:spPr>
          <a:xfrm>
            <a:off x="1520620" y="3356992"/>
            <a:ext cx="8385381" cy="0"/>
          </a:xfrm>
          <a:prstGeom prst="line">
            <a:avLst/>
          </a:prstGeom>
          <a:ln w="28575">
            <a:solidFill>
              <a:srgbClr val="FFCC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AF197F43-3E55-4C4A-8E8E-F4BCDD832163}"/>
              </a:ext>
            </a:extLst>
          </p:cNvPr>
          <p:cNvSpPr txBox="1"/>
          <p:nvPr/>
        </p:nvSpPr>
        <p:spPr>
          <a:xfrm>
            <a:off x="2909888" y="5011102"/>
            <a:ext cx="3764280" cy="369332"/>
          </a:xfrm>
          <a:prstGeom prst="rect">
            <a:avLst/>
          </a:prstGeom>
          <a:noFill/>
        </p:spPr>
        <p:txBody>
          <a:bodyPr wrap="square" rtlCol="0">
            <a:spAutoFit/>
          </a:bodyPr>
          <a:lstStyle/>
          <a:p>
            <a:pPr algn="ctr"/>
            <a:r>
              <a:rPr kumimoji="1" lang="ja-JP" altLang="en-US" sz="1800" b="1" dirty="0">
                <a:solidFill>
                  <a:srgbClr val="FF9900"/>
                </a:solidFill>
                <a:effectLst/>
              </a:rPr>
              <a:t>株式会社　流通研究所</a:t>
            </a:r>
          </a:p>
        </p:txBody>
      </p:sp>
    </p:spTree>
    <p:extLst>
      <p:ext uri="{BB962C8B-B14F-4D97-AF65-F5344CB8AC3E}">
        <p14:creationId xmlns:p14="http://schemas.microsoft.com/office/powerpoint/2010/main" val="765739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0" y="3"/>
            <a:ext cx="9906000" cy="681037"/>
          </a:xfrm>
        </p:spPr>
        <p:txBody>
          <a:bodyPr>
            <a:normAutofit/>
          </a:bodyPr>
          <a:lstStyle>
            <a:lvl1pPr>
              <a:defRPr sz="2400"/>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62100" y="881154"/>
            <a:ext cx="9554787" cy="547518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6127434-8EBD-4C4F-8594-56C616ED250E}" type="datetime1">
              <a:rPr kumimoji="1" lang="ja-JP" altLang="en-US" smtClean="0"/>
              <a:t>2021/2/10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2C89E1-DC66-46D3-A9E7-AD6BC29EA1DE}"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3994AB1C-5483-481A-8BEB-F4CE47E9BBC1}"/>
              </a:ext>
            </a:extLst>
          </p:cNvPr>
          <p:cNvCxnSpPr/>
          <p:nvPr/>
        </p:nvCxnSpPr>
        <p:spPr>
          <a:xfrm>
            <a:off x="0" y="692696"/>
            <a:ext cx="9906000" cy="0"/>
          </a:xfrm>
          <a:prstGeom prst="line">
            <a:avLst/>
          </a:prstGeom>
          <a:ln w="28575">
            <a:solidFill>
              <a:srgbClr val="FFCC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5064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3"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9"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4DAA32-6F1E-4084-9D10-0BA19934E0B2}" type="datetime1">
              <a:rPr kumimoji="1" lang="ja-JP" altLang="en-US" smtClean="0"/>
              <a:t>2021/2/10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2C89E1-DC66-46D3-A9E7-AD6BC29EA1DE}"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72C51E9D-F6F5-4F0C-BB21-93E92646B27D}"/>
              </a:ext>
            </a:extLst>
          </p:cNvPr>
          <p:cNvCxnSpPr/>
          <p:nvPr/>
        </p:nvCxnSpPr>
        <p:spPr>
          <a:xfrm>
            <a:off x="0" y="692696"/>
            <a:ext cx="9906000" cy="0"/>
          </a:xfrm>
          <a:prstGeom prst="line">
            <a:avLst/>
          </a:prstGeom>
          <a:ln w="28575">
            <a:solidFill>
              <a:srgbClr val="FFCC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16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 y="3"/>
            <a:ext cx="9905999" cy="681037"/>
          </a:xfrm>
        </p:spPr>
        <p:txBody>
          <a:bodyPr>
            <a:normAutofit/>
          </a:bodyPr>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88176" y="914407"/>
            <a:ext cx="9419706" cy="557846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EF9E28E-2A0E-4725-8685-8014FA68259D}" type="datetime1">
              <a:rPr kumimoji="1" lang="ja-JP" altLang="en-US" smtClean="0"/>
              <a:t>2021/2/10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2C89E1-DC66-46D3-A9E7-AD6BC29EA1DE}"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42EEC896-1D70-41A7-B53B-AC06DF5653B0}"/>
              </a:ext>
            </a:extLst>
          </p:cNvPr>
          <p:cNvCxnSpPr/>
          <p:nvPr/>
        </p:nvCxnSpPr>
        <p:spPr>
          <a:xfrm>
            <a:off x="0" y="692696"/>
            <a:ext cx="9906000" cy="0"/>
          </a:xfrm>
          <a:prstGeom prst="line">
            <a:avLst/>
          </a:prstGeom>
          <a:ln w="28575">
            <a:solidFill>
              <a:srgbClr val="FFCC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429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2"/>
            <a:ext cx="8543925" cy="2852737"/>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7"/>
            <a:ext cx="8543925"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A1BDB95-D0E4-4037-8A30-4ACE90547B4E}" type="datetime1">
              <a:rPr kumimoji="1" lang="ja-JP" altLang="en-US" smtClean="0"/>
              <a:t>2021/2/10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2C89E1-DC66-46D3-A9E7-AD6BC29EA1DE}"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C48E081F-878D-40C8-82FD-C6623569FA7A}"/>
              </a:ext>
            </a:extLst>
          </p:cNvPr>
          <p:cNvCxnSpPr/>
          <p:nvPr/>
        </p:nvCxnSpPr>
        <p:spPr>
          <a:xfrm>
            <a:off x="0" y="692696"/>
            <a:ext cx="9906000" cy="0"/>
          </a:xfrm>
          <a:prstGeom prst="line">
            <a:avLst/>
          </a:prstGeom>
          <a:ln w="28575">
            <a:solidFill>
              <a:srgbClr val="FFCC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3097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0" y="3"/>
            <a:ext cx="9906000" cy="681037"/>
          </a:xfrm>
        </p:spPr>
        <p:txBody>
          <a:bodyPr>
            <a:normAutofit/>
          </a:bodyPr>
          <a:lstStyle>
            <a:lvl1pPr>
              <a:defRPr sz="2400"/>
            </a:lvl1p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E263A08-6D87-4A50-ADDE-8F0AEC4D5F2A}" type="datetime1">
              <a:rPr kumimoji="1" lang="ja-JP" altLang="en-US" smtClean="0"/>
              <a:t>2021/2/10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2C89E1-DC66-46D3-A9E7-AD6BC29EA1DE}" type="slidenum">
              <a:rPr kumimoji="1" lang="ja-JP" altLang="en-US" smtClean="0"/>
              <a:t>‹#›</a:t>
            </a:fld>
            <a:endParaRPr kumimoji="1" lang="ja-JP" altLang="en-US"/>
          </a:p>
        </p:txBody>
      </p:sp>
      <p:cxnSp>
        <p:nvCxnSpPr>
          <p:cNvPr id="8" name="直線コネクタ 7">
            <a:extLst>
              <a:ext uri="{FF2B5EF4-FFF2-40B4-BE49-F238E27FC236}">
                <a16:creationId xmlns:a16="http://schemas.microsoft.com/office/drawing/2014/main" id="{E6311EB7-302A-4745-9406-351F3AD9C2B5}"/>
              </a:ext>
            </a:extLst>
          </p:cNvPr>
          <p:cNvCxnSpPr/>
          <p:nvPr/>
        </p:nvCxnSpPr>
        <p:spPr>
          <a:xfrm>
            <a:off x="0" y="692696"/>
            <a:ext cx="9906000" cy="0"/>
          </a:xfrm>
          <a:prstGeom prst="line">
            <a:avLst/>
          </a:prstGeom>
          <a:ln w="28575">
            <a:solidFill>
              <a:srgbClr val="FFCC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1072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9"/>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4" y="1681163"/>
            <a:ext cx="4211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5014914"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A5719F3-822E-461B-98B5-9765EE03C188}" type="datetime1">
              <a:rPr kumimoji="1" lang="ja-JP" altLang="en-US" smtClean="0"/>
              <a:t>2021/2/10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52C89E1-DC66-46D3-A9E7-AD6BC29EA1DE}" type="slidenum">
              <a:rPr kumimoji="1" lang="ja-JP" altLang="en-US" smtClean="0"/>
              <a:t>‹#›</a:t>
            </a:fld>
            <a:endParaRPr kumimoji="1" lang="ja-JP" altLang="en-US"/>
          </a:p>
        </p:txBody>
      </p:sp>
      <p:cxnSp>
        <p:nvCxnSpPr>
          <p:cNvPr id="10" name="直線コネクタ 9">
            <a:extLst>
              <a:ext uri="{FF2B5EF4-FFF2-40B4-BE49-F238E27FC236}">
                <a16:creationId xmlns:a16="http://schemas.microsoft.com/office/drawing/2014/main" id="{F6391682-74FB-49A7-9C9F-8A00EE1BC11B}"/>
              </a:ext>
            </a:extLst>
          </p:cNvPr>
          <p:cNvCxnSpPr/>
          <p:nvPr/>
        </p:nvCxnSpPr>
        <p:spPr>
          <a:xfrm>
            <a:off x="0" y="692696"/>
            <a:ext cx="9906000" cy="0"/>
          </a:xfrm>
          <a:prstGeom prst="line">
            <a:avLst/>
          </a:prstGeom>
          <a:ln w="28575">
            <a:solidFill>
              <a:srgbClr val="FFCC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6109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1" y="3"/>
            <a:ext cx="9905999" cy="692697"/>
          </a:xfrm>
        </p:spPr>
        <p:txBody>
          <a:bodyPr>
            <a:normAutofit/>
          </a:bodyPr>
          <a:lstStyle>
            <a:lvl1pPr>
              <a:defRPr sz="2100"/>
            </a:lvl1p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980C3D4-A224-4FED-AE6C-FE41811C78D9}" type="datetime1">
              <a:rPr kumimoji="1" lang="ja-JP" altLang="en-US" smtClean="0"/>
              <a:t>2021/2/10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52C89E1-DC66-46D3-A9E7-AD6BC29EA1DE}" type="slidenum">
              <a:rPr kumimoji="1" lang="ja-JP" altLang="en-US" smtClean="0"/>
              <a:t>‹#›</a:t>
            </a:fld>
            <a:endParaRPr kumimoji="1" lang="ja-JP" altLang="en-US"/>
          </a:p>
        </p:txBody>
      </p:sp>
      <p:cxnSp>
        <p:nvCxnSpPr>
          <p:cNvPr id="6" name="直線コネクタ 5">
            <a:extLst>
              <a:ext uri="{FF2B5EF4-FFF2-40B4-BE49-F238E27FC236}">
                <a16:creationId xmlns:a16="http://schemas.microsoft.com/office/drawing/2014/main" id="{5346A214-6C89-4941-BEBA-57391F98601A}"/>
              </a:ext>
            </a:extLst>
          </p:cNvPr>
          <p:cNvCxnSpPr/>
          <p:nvPr/>
        </p:nvCxnSpPr>
        <p:spPr>
          <a:xfrm>
            <a:off x="0" y="692696"/>
            <a:ext cx="9906000" cy="0"/>
          </a:xfrm>
          <a:prstGeom prst="line">
            <a:avLst/>
          </a:prstGeom>
          <a:ln w="28575">
            <a:solidFill>
              <a:srgbClr val="FFCC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704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656C23-E93F-4F46-B324-58E13847E8B4}" type="datetime1">
              <a:rPr kumimoji="1" lang="ja-JP" altLang="en-US" smtClean="0"/>
              <a:t>2021/2/10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52C89E1-DC66-46D3-A9E7-AD6BC29EA1DE}" type="slidenum">
              <a:rPr kumimoji="1" lang="ja-JP" altLang="en-US" smtClean="0"/>
              <a:t>‹#›</a:t>
            </a:fld>
            <a:endParaRPr kumimoji="1" lang="ja-JP" altLang="en-US"/>
          </a:p>
        </p:txBody>
      </p:sp>
      <p:cxnSp>
        <p:nvCxnSpPr>
          <p:cNvPr id="5" name="直線コネクタ 4">
            <a:extLst>
              <a:ext uri="{FF2B5EF4-FFF2-40B4-BE49-F238E27FC236}">
                <a16:creationId xmlns:a16="http://schemas.microsoft.com/office/drawing/2014/main" id="{AA3ED1AE-FA91-4301-B241-CB41817871D4}"/>
              </a:ext>
            </a:extLst>
          </p:cNvPr>
          <p:cNvCxnSpPr/>
          <p:nvPr/>
        </p:nvCxnSpPr>
        <p:spPr>
          <a:xfrm>
            <a:off x="0" y="692696"/>
            <a:ext cx="9906000" cy="0"/>
          </a:xfrm>
          <a:prstGeom prst="line">
            <a:avLst/>
          </a:prstGeom>
          <a:ln w="28575">
            <a:solidFill>
              <a:srgbClr val="FFCC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2552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9"/>
            <a:ext cx="5014913"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A98F7C4-CAA0-496F-B571-A440BFF407E3}" type="datetime1">
              <a:rPr kumimoji="1" lang="ja-JP" altLang="en-US" smtClean="0"/>
              <a:t>2021/2/10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2C89E1-DC66-46D3-A9E7-AD6BC29EA1DE}" type="slidenum">
              <a:rPr kumimoji="1" lang="ja-JP" altLang="en-US" smtClean="0"/>
              <a:t>‹#›</a:t>
            </a:fld>
            <a:endParaRPr kumimoji="1" lang="ja-JP" altLang="en-US"/>
          </a:p>
        </p:txBody>
      </p:sp>
      <p:cxnSp>
        <p:nvCxnSpPr>
          <p:cNvPr id="8" name="直線コネクタ 7">
            <a:extLst>
              <a:ext uri="{FF2B5EF4-FFF2-40B4-BE49-F238E27FC236}">
                <a16:creationId xmlns:a16="http://schemas.microsoft.com/office/drawing/2014/main" id="{A136E056-CD54-4D49-99C8-3BB56A14FB7B}"/>
              </a:ext>
            </a:extLst>
          </p:cNvPr>
          <p:cNvCxnSpPr/>
          <p:nvPr/>
        </p:nvCxnSpPr>
        <p:spPr>
          <a:xfrm>
            <a:off x="0" y="692696"/>
            <a:ext cx="9906000" cy="0"/>
          </a:xfrm>
          <a:prstGeom prst="line">
            <a:avLst/>
          </a:prstGeom>
          <a:ln w="28575">
            <a:solidFill>
              <a:srgbClr val="FFCC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6981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9"/>
            <a:ext cx="5014913"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F129AFB-BEB8-420A-82AE-C0F38745B3F5}" type="datetime1">
              <a:rPr kumimoji="1" lang="ja-JP" altLang="en-US" smtClean="0"/>
              <a:t>2021/2/10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2C89E1-DC66-46D3-A9E7-AD6BC29EA1DE}" type="slidenum">
              <a:rPr kumimoji="1" lang="ja-JP" altLang="en-US" smtClean="0"/>
              <a:t>‹#›</a:t>
            </a:fld>
            <a:endParaRPr kumimoji="1" lang="ja-JP" altLang="en-US"/>
          </a:p>
        </p:txBody>
      </p:sp>
      <p:cxnSp>
        <p:nvCxnSpPr>
          <p:cNvPr id="8" name="直線コネクタ 7">
            <a:extLst>
              <a:ext uri="{FF2B5EF4-FFF2-40B4-BE49-F238E27FC236}">
                <a16:creationId xmlns:a16="http://schemas.microsoft.com/office/drawing/2014/main" id="{8C3B3A39-1969-4AEA-9031-D5D485F144B8}"/>
              </a:ext>
            </a:extLst>
          </p:cNvPr>
          <p:cNvCxnSpPr/>
          <p:nvPr/>
        </p:nvCxnSpPr>
        <p:spPr>
          <a:xfrm>
            <a:off x="0" y="692696"/>
            <a:ext cx="9906000" cy="0"/>
          </a:xfrm>
          <a:prstGeom prst="line">
            <a:avLst/>
          </a:prstGeom>
          <a:ln w="28575">
            <a:solidFill>
              <a:srgbClr val="FFCC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5411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3"/>
            <a:ext cx="9906000" cy="681037"/>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88176" y="914410"/>
            <a:ext cx="9491750" cy="5578463"/>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81038" y="6356354"/>
            <a:ext cx="222885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DD91005-343C-4341-BD87-EDE1A97EBFAF}" type="datetime1">
              <a:rPr kumimoji="1" lang="ja-JP" altLang="en-US" smtClean="0"/>
              <a:t>2021/2/10</a:t>
            </a:fld>
            <a:endParaRPr kumimoji="1" lang="ja-JP" altLang="en-US"/>
          </a:p>
        </p:txBody>
      </p:sp>
      <p:sp>
        <p:nvSpPr>
          <p:cNvPr id="5" name="Footer Placeholder 4"/>
          <p:cNvSpPr>
            <a:spLocks noGrp="1"/>
          </p:cNvSpPr>
          <p:nvPr>
            <p:ph type="ftr" sz="quarter" idx="3"/>
          </p:nvPr>
        </p:nvSpPr>
        <p:spPr>
          <a:xfrm>
            <a:off x="3281363" y="6356354"/>
            <a:ext cx="3343275"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677150" y="6492877"/>
            <a:ext cx="2228850" cy="365125"/>
          </a:xfrm>
          <a:prstGeom prst="rect">
            <a:avLst/>
          </a:prstGeom>
        </p:spPr>
        <p:txBody>
          <a:bodyPr vert="horz" lIns="91440" tIns="45720" rIns="91440" bIns="45720" rtlCol="0" anchor="ctr"/>
          <a:lstStyle>
            <a:lvl1pPr algn="r">
              <a:defRPr sz="825">
                <a:solidFill>
                  <a:schemeClr val="tx1"/>
                </a:solidFill>
              </a:defRPr>
            </a:lvl1pPr>
          </a:lstStyle>
          <a:p>
            <a:fld id="{952C89E1-DC66-46D3-A9E7-AD6BC29EA1DE}" type="slidenum">
              <a:rPr kumimoji="1" lang="ja-JP" altLang="en-US" smtClean="0"/>
              <a:t>‹#›</a:t>
            </a:fld>
            <a:endParaRPr kumimoji="1" lang="ja-JP" altLang="en-US"/>
          </a:p>
        </p:txBody>
      </p:sp>
    </p:spTree>
    <p:extLst>
      <p:ext uri="{BB962C8B-B14F-4D97-AF65-F5344CB8AC3E}">
        <p14:creationId xmlns:p14="http://schemas.microsoft.com/office/powerpoint/2010/main" val="41811742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emf"/></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36E829-AEC8-4087-8454-F13D9EF501B9}"/>
              </a:ext>
            </a:extLst>
          </p:cNvPr>
          <p:cNvSpPr>
            <a:spLocks noGrp="1"/>
          </p:cNvSpPr>
          <p:nvPr>
            <p:ph type="ctrTitle"/>
          </p:nvPr>
        </p:nvSpPr>
        <p:spPr>
          <a:xfrm>
            <a:off x="742950" y="1122363"/>
            <a:ext cx="8705850" cy="2234628"/>
          </a:xfrm>
        </p:spPr>
        <p:txBody>
          <a:bodyPr/>
          <a:lstStyle/>
          <a:p>
            <a:r>
              <a:rPr lang="ja-JP" altLang="en-US" dirty="0">
                <a:effectLst/>
              </a:rPr>
              <a:t>大阪府中央卸売市場の将来のあり方検討受託調査</a:t>
            </a:r>
            <a:r>
              <a:rPr lang="en-US" altLang="ja-JP" dirty="0">
                <a:effectLst/>
              </a:rPr>
              <a:t/>
            </a:r>
            <a:br>
              <a:rPr lang="en-US" altLang="ja-JP" dirty="0">
                <a:effectLst/>
              </a:rPr>
            </a:br>
            <a:r>
              <a:rPr lang="ja-JP" altLang="en-US" dirty="0">
                <a:effectLst/>
              </a:rPr>
              <a:t>調査報告書　概要版（案）</a:t>
            </a:r>
            <a:endParaRPr kumimoji="1" lang="ja-JP" altLang="en-US" dirty="0"/>
          </a:p>
        </p:txBody>
      </p:sp>
      <p:sp>
        <p:nvSpPr>
          <p:cNvPr id="3" name="字幕 2">
            <a:extLst>
              <a:ext uri="{FF2B5EF4-FFF2-40B4-BE49-F238E27FC236}">
                <a16:creationId xmlns:a16="http://schemas.microsoft.com/office/drawing/2014/main" id="{D10C7C83-6690-4DEB-B347-BCA48C8824EB}"/>
              </a:ext>
            </a:extLst>
          </p:cNvPr>
          <p:cNvSpPr>
            <a:spLocks noGrp="1"/>
          </p:cNvSpPr>
          <p:nvPr>
            <p:ph type="subTitle" idx="1"/>
          </p:nvPr>
        </p:nvSpPr>
        <p:spPr/>
        <p:txBody>
          <a:bodyPr/>
          <a:lstStyle/>
          <a:p>
            <a:pPr algn="r"/>
            <a:r>
              <a:rPr lang="ja-JP" altLang="en-US" dirty="0"/>
              <a:t>第２回大阪府中央卸売市場運営取引業務協議会</a:t>
            </a:r>
            <a:endParaRPr lang="en-US" altLang="ja-JP" dirty="0"/>
          </a:p>
          <a:p>
            <a:pPr algn="r"/>
            <a:r>
              <a:rPr lang="ja-JP" altLang="en-US" dirty="0"/>
              <a:t>市場あり方検討委員会</a:t>
            </a:r>
            <a:endParaRPr lang="en-US" altLang="ja-JP" dirty="0"/>
          </a:p>
          <a:p>
            <a:pPr algn="r"/>
            <a:r>
              <a:rPr lang="en-US" altLang="ja-JP" dirty="0"/>
              <a:t>2021</a:t>
            </a:r>
            <a:r>
              <a:rPr lang="ja-JP" altLang="en-US" dirty="0"/>
              <a:t>年</a:t>
            </a:r>
            <a:r>
              <a:rPr lang="en-US" altLang="ja-JP" dirty="0"/>
              <a:t>2</a:t>
            </a:r>
            <a:r>
              <a:rPr lang="ja-JP" altLang="en-US" dirty="0"/>
              <a:t>月</a:t>
            </a:r>
            <a:endParaRPr kumimoji="1" lang="ja-JP" altLang="en-US" dirty="0"/>
          </a:p>
        </p:txBody>
      </p:sp>
      <p:sp>
        <p:nvSpPr>
          <p:cNvPr id="5" name="正方形/長方形 4"/>
          <p:cNvSpPr/>
          <p:nvPr/>
        </p:nvSpPr>
        <p:spPr>
          <a:xfrm>
            <a:off x="7778839" y="115910"/>
            <a:ext cx="1249251" cy="553791"/>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資料１</a:t>
            </a:r>
            <a:endParaRPr kumimoji="1" lang="ja-JP" altLang="en-US" dirty="0"/>
          </a:p>
        </p:txBody>
      </p:sp>
    </p:spTree>
    <p:extLst>
      <p:ext uri="{BB962C8B-B14F-4D97-AF65-F5344CB8AC3E}">
        <p14:creationId xmlns:p14="http://schemas.microsoft.com/office/powerpoint/2010/main" val="9544413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B47271-140E-43C7-9C30-01D3B31208C8}"/>
              </a:ext>
            </a:extLst>
          </p:cNvPr>
          <p:cNvSpPr>
            <a:spLocks noGrp="1"/>
          </p:cNvSpPr>
          <p:nvPr>
            <p:ph type="title"/>
          </p:nvPr>
        </p:nvSpPr>
        <p:spPr/>
        <p:txBody>
          <a:bodyPr/>
          <a:lstStyle/>
          <a:p>
            <a:r>
              <a:rPr lang="ja-JP" altLang="en-US" dirty="0"/>
              <a:t>２．府市場の現状・課題</a:t>
            </a:r>
          </a:p>
        </p:txBody>
      </p:sp>
      <p:sp>
        <p:nvSpPr>
          <p:cNvPr id="4" name="スライド番号プレースホルダー 3">
            <a:extLst>
              <a:ext uri="{FF2B5EF4-FFF2-40B4-BE49-F238E27FC236}">
                <a16:creationId xmlns:a16="http://schemas.microsoft.com/office/drawing/2014/main" id="{367050E7-DD75-4B27-B933-097D4082D0E7}"/>
              </a:ext>
            </a:extLst>
          </p:cNvPr>
          <p:cNvSpPr>
            <a:spLocks noGrp="1"/>
          </p:cNvSpPr>
          <p:nvPr>
            <p:ph type="sldNum" sz="quarter" idx="12"/>
          </p:nvPr>
        </p:nvSpPr>
        <p:spPr/>
        <p:txBody>
          <a:bodyPr/>
          <a:lstStyle/>
          <a:p>
            <a:fld id="{952C89E1-DC66-46D3-A9E7-AD6BC29EA1DE}" type="slidenum">
              <a:rPr kumimoji="1" lang="ja-JP" altLang="en-US" smtClean="0"/>
              <a:t>9</a:t>
            </a:fld>
            <a:endParaRPr kumimoji="1" lang="ja-JP" altLang="en-US"/>
          </a:p>
        </p:txBody>
      </p:sp>
      <p:sp>
        <p:nvSpPr>
          <p:cNvPr id="5" name="テキスト ボックス 70">
            <a:extLst>
              <a:ext uri="{FF2B5EF4-FFF2-40B4-BE49-F238E27FC236}">
                <a16:creationId xmlns:a16="http://schemas.microsoft.com/office/drawing/2014/main" id="{3293207D-EFF4-40B5-ADD6-7CFBE7416DD2}"/>
              </a:ext>
            </a:extLst>
          </p:cNvPr>
          <p:cNvSpPr txBox="1"/>
          <p:nvPr/>
        </p:nvSpPr>
        <p:spPr>
          <a:xfrm>
            <a:off x="0" y="737714"/>
            <a:ext cx="7205472" cy="400110"/>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2000" dirty="0">
                <a:latin typeface="Meiryo UI" panose="020B0604030504040204" pitchFamily="50" charset="-128"/>
                <a:ea typeface="Meiryo UI" panose="020B0604030504040204" pitchFamily="50" charset="-128"/>
              </a:rPr>
              <a:t>顧客（取引先）分析（アンケート・ヒアリングより）</a:t>
            </a:r>
          </a:p>
        </p:txBody>
      </p:sp>
      <p:graphicFrame>
        <p:nvGraphicFramePr>
          <p:cNvPr id="14" name="表 13">
            <a:extLst>
              <a:ext uri="{FF2B5EF4-FFF2-40B4-BE49-F238E27FC236}">
                <a16:creationId xmlns:a16="http://schemas.microsoft.com/office/drawing/2014/main" id="{C1A87559-7381-45E6-A74D-0F6BEBE10867}"/>
              </a:ext>
            </a:extLst>
          </p:cNvPr>
          <p:cNvGraphicFramePr>
            <a:graphicFrameLocks noGrp="1"/>
          </p:cNvGraphicFramePr>
          <p:nvPr>
            <p:extLst>
              <p:ext uri="{D42A27DB-BD31-4B8C-83A1-F6EECF244321}">
                <p14:modId xmlns:p14="http://schemas.microsoft.com/office/powerpoint/2010/main" val="572228629"/>
              </p:ext>
            </p:extLst>
          </p:nvPr>
        </p:nvGraphicFramePr>
        <p:xfrm>
          <a:off x="666818" y="3925532"/>
          <a:ext cx="8546186" cy="944880"/>
        </p:xfrm>
        <a:graphic>
          <a:graphicData uri="http://schemas.openxmlformats.org/drawingml/2006/table">
            <a:tbl>
              <a:tblPr firstRow="1" bandRow="1">
                <a:tableStyleId>{5C22544A-7EE6-4342-B048-85BDC9FD1C3A}</a:tableStyleId>
              </a:tblPr>
              <a:tblGrid>
                <a:gridCol w="8546186">
                  <a:extLst>
                    <a:ext uri="{9D8B030D-6E8A-4147-A177-3AD203B41FA5}">
                      <a16:colId xmlns:a16="http://schemas.microsoft.com/office/drawing/2014/main" val="1266758705"/>
                    </a:ext>
                  </a:extLst>
                </a:gridCol>
              </a:tblGrid>
              <a:tr h="289444">
                <a:tc>
                  <a:txBody>
                    <a:bodyPr/>
                    <a:lstStyle/>
                    <a:p>
                      <a:pPr algn="ctr"/>
                      <a:r>
                        <a:rPr kumimoji="1" lang="ja-JP" altLang="en-US" sz="1600" dirty="0"/>
                        <a:t>府市場に対する期待</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extLst>
                  <a:ext uri="{0D108BD9-81ED-4DB2-BD59-A6C34878D82A}">
                    <a16:rowId xmlns:a16="http://schemas.microsoft.com/office/drawing/2014/main" val="103305504"/>
                  </a:ext>
                </a:extLst>
              </a:tr>
              <a:tr h="241203">
                <a:tc>
                  <a:txBody>
                    <a:bodyPr/>
                    <a:lstStyle/>
                    <a:p>
                      <a:pPr algn="ctr"/>
                      <a:r>
                        <a:rPr kumimoji="1" lang="ja-JP" altLang="en-US" sz="1400" dirty="0"/>
                        <a:t>関西・全国への広域中継拠点としてのハブ市場化</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565141813"/>
                  </a:ext>
                </a:extLst>
              </a:tr>
              <a:tr h="241203">
                <a:tc>
                  <a:txBody>
                    <a:bodyPr/>
                    <a:lstStyle/>
                    <a:p>
                      <a:pPr algn="ctr"/>
                      <a:r>
                        <a:rPr kumimoji="1" lang="ja-JP" altLang="en-US" sz="1400" dirty="0"/>
                        <a:t>大阪本場との連携や量販店対応（配送機能等）の強化</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263660866"/>
                  </a:ext>
                </a:extLst>
              </a:tr>
            </a:tbl>
          </a:graphicData>
        </a:graphic>
      </p:graphicFrame>
      <p:graphicFrame>
        <p:nvGraphicFramePr>
          <p:cNvPr id="15" name="表 14">
            <a:extLst>
              <a:ext uri="{FF2B5EF4-FFF2-40B4-BE49-F238E27FC236}">
                <a16:creationId xmlns:a16="http://schemas.microsoft.com/office/drawing/2014/main" id="{AF4E94A9-EF4B-4E82-9813-DBEC8A8CEC1F}"/>
              </a:ext>
            </a:extLst>
          </p:cNvPr>
          <p:cNvGraphicFramePr>
            <a:graphicFrameLocks noGrp="1"/>
          </p:cNvGraphicFramePr>
          <p:nvPr>
            <p:extLst>
              <p:ext uri="{D42A27DB-BD31-4B8C-83A1-F6EECF244321}">
                <p14:modId xmlns:p14="http://schemas.microsoft.com/office/powerpoint/2010/main" val="3516650649"/>
              </p:ext>
            </p:extLst>
          </p:nvPr>
        </p:nvGraphicFramePr>
        <p:xfrm>
          <a:off x="666816" y="1808456"/>
          <a:ext cx="8546187" cy="1859280"/>
        </p:xfrm>
        <a:graphic>
          <a:graphicData uri="http://schemas.openxmlformats.org/drawingml/2006/table">
            <a:tbl>
              <a:tblPr firstRow="1" bandRow="1">
                <a:tableStyleId>{5C22544A-7EE6-4342-B048-85BDC9FD1C3A}</a:tableStyleId>
              </a:tblPr>
              <a:tblGrid>
                <a:gridCol w="8546187">
                  <a:extLst>
                    <a:ext uri="{9D8B030D-6E8A-4147-A177-3AD203B41FA5}">
                      <a16:colId xmlns:a16="http://schemas.microsoft.com/office/drawing/2014/main" val="1266758705"/>
                    </a:ext>
                  </a:extLst>
                </a:gridCol>
              </a:tblGrid>
              <a:tr h="305168">
                <a:tc>
                  <a:txBody>
                    <a:bodyPr/>
                    <a:lstStyle/>
                    <a:p>
                      <a:pPr algn="ctr"/>
                      <a:r>
                        <a:rPr kumimoji="1" lang="ja-JP" altLang="en-US" sz="1600" dirty="0"/>
                        <a:t>全国の市場に対する期待</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extLst>
                  <a:ext uri="{0D108BD9-81ED-4DB2-BD59-A6C34878D82A}">
                    <a16:rowId xmlns:a16="http://schemas.microsoft.com/office/drawing/2014/main" val="103305504"/>
                  </a:ext>
                </a:extLst>
              </a:tr>
              <a:tr h="248581">
                <a:tc>
                  <a:txBody>
                    <a:bodyPr/>
                    <a:lstStyle/>
                    <a:p>
                      <a:pPr algn="ctr"/>
                      <a:r>
                        <a:rPr kumimoji="1" lang="ja-JP" altLang="en-US" sz="1400" dirty="0"/>
                        <a:t>低温管理ができた荷受け・保管機能の整備</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565141813"/>
                  </a:ext>
                </a:extLst>
              </a:tr>
              <a:tr h="155816">
                <a:tc>
                  <a:txBody>
                    <a:bodyPr/>
                    <a:lstStyle/>
                    <a:p>
                      <a:pPr algn="ctr"/>
                      <a:r>
                        <a:rPr kumimoji="1" lang="ja-JP" altLang="en-US" sz="1400" dirty="0"/>
                        <a:t>販売力・大量荷捌き力・物流効率</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263660866"/>
                  </a:ext>
                </a:extLst>
              </a:tr>
              <a:tr h="142564">
                <a:tc>
                  <a:txBody>
                    <a:bodyPr/>
                    <a:lstStyle/>
                    <a:p>
                      <a:pPr algn="ctr"/>
                      <a:r>
                        <a:rPr kumimoji="1" lang="ja-JP" altLang="en-US" sz="1400" dirty="0"/>
                        <a:t>三大都市圏を主軸に重点取引する市場の選別・絞り込みが進む</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4125852267"/>
                  </a:ext>
                </a:extLst>
              </a:tr>
              <a:tr h="155816">
                <a:tc>
                  <a:txBody>
                    <a:bodyPr/>
                    <a:lstStyle/>
                    <a:p>
                      <a:pPr algn="ctr"/>
                      <a:r>
                        <a:rPr kumimoji="1" lang="ja-JP" altLang="en-US" sz="1400" dirty="0"/>
                        <a:t>流通経路の多様化に対応した、荷を大量に捌ける機能</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418276400"/>
                  </a:ext>
                </a:extLst>
              </a:tr>
              <a:tr h="277425">
                <a:tc>
                  <a:txBody>
                    <a:bodyPr/>
                    <a:lstStyle/>
                    <a:p>
                      <a:pPr algn="ctr"/>
                      <a:r>
                        <a:rPr kumimoji="1" lang="ja-JP" altLang="en-US" sz="1400" dirty="0"/>
                        <a:t>情報通信技術を活用した待機時間、荷役作業の短縮化</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1067435290"/>
                  </a:ext>
                </a:extLst>
              </a:tr>
            </a:tbl>
          </a:graphicData>
        </a:graphic>
      </p:graphicFrame>
      <p:sp>
        <p:nvSpPr>
          <p:cNvPr id="16" name="テキスト ボックス 70">
            <a:extLst>
              <a:ext uri="{FF2B5EF4-FFF2-40B4-BE49-F238E27FC236}">
                <a16:creationId xmlns:a16="http://schemas.microsoft.com/office/drawing/2014/main" id="{5772EE28-CF46-4D5E-8C83-3E49CCF48DBB}"/>
              </a:ext>
            </a:extLst>
          </p:cNvPr>
          <p:cNvSpPr txBox="1"/>
          <p:nvPr/>
        </p:nvSpPr>
        <p:spPr>
          <a:xfrm>
            <a:off x="666816" y="1380422"/>
            <a:ext cx="3486150" cy="338554"/>
          </a:xfrm>
          <a:prstGeom prst="rect">
            <a:avLst/>
          </a:prstGeom>
          <a:noFill/>
        </p:spPr>
        <p:txBody>
          <a:bodyPr wrap="square" rtlCol="0">
            <a:spAutoFit/>
          </a:bodyP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川上（産地）側について</a:t>
            </a:r>
            <a:r>
              <a:rPr kumimoji="1" lang="en-US" altLang="ja-JP" sz="1600" dirty="0">
                <a:latin typeface="Meiryo UI" panose="020B0604030504040204" pitchFamily="50" charset="-128"/>
                <a:ea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endParaRPr>
          </a:p>
        </p:txBody>
      </p:sp>
      <p:sp>
        <p:nvSpPr>
          <p:cNvPr id="13" name="テキスト ボックス 70">
            <a:extLst>
              <a:ext uri="{FF2B5EF4-FFF2-40B4-BE49-F238E27FC236}">
                <a16:creationId xmlns:a16="http://schemas.microsoft.com/office/drawing/2014/main" id="{5AFB8B22-DDE5-4596-A0AB-98710C855FC2}"/>
              </a:ext>
            </a:extLst>
          </p:cNvPr>
          <p:cNvSpPr txBox="1"/>
          <p:nvPr/>
        </p:nvSpPr>
        <p:spPr>
          <a:xfrm>
            <a:off x="666818" y="5513146"/>
            <a:ext cx="8546186" cy="584775"/>
          </a:xfrm>
          <a:prstGeom prst="rect">
            <a:avLst/>
          </a:prstGeom>
          <a:noFill/>
          <a:ln>
            <a:solidFill>
              <a:schemeClr val="tx1"/>
            </a:solidFill>
          </a:ln>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全国共通の事項として、</a:t>
            </a:r>
            <a:r>
              <a:rPr kumimoji="1" lang="ja-JP" altLang="en-US" sz="1600" b="1" dirty="0" smtClean="0">
                <a:solidFill>
                  <a:srgbClr val="FF0000"/>
                </a:solidFill>
                <a:latin typeface="Meiryo UI" panose="020B0604030504040204" pitchFamily="50" charset="-128"/>
                <a:ea typeface="Meiryo UI" panose="020B0604030504040204" pitchFamily="50" charset="-128"/>
              </a:rPr>
              <a:t>低温・保管機能</a:t>
            </a:r>
            <a:r>
              <a:rPr kumimoji="1" lang="ja-JP" altLang="en-US" sz="1600" dirty="0" smtClean="0">
                <a:latin typeface="Meiryo UI" panose="020B0604030504040204" pitchFamily="50" charset="-128"/>
                <a:ea typeface="Meiryo UI" panose="020B0604030504040204" pitchFamily="50" charset="-128"/>
              </a:rPr>
              <a:t>や</a:t>
            </a:r>
            <a:r>
              <a:rPr kumimoji="1" lang="ja-JP" altLang="en-US" sz="1600" b="1" dirty="0" smtClean="0">
                <a:solidFill>
                  <a:srgbClr val="FF0000"/>
                </a:solidFill>
                <a:latin typeface="Meiryo UI" panose="020B0604030504040204" pitchFamily="50" charset="-128"/>
                <a:ea typeface="Meiryo UI" panose="020B0604030504040204" pitchFamily="50" charset="-128"/>
              </a:rPr>
              <a:t>情報通信技術を活用した物流の効率化</a:t>
            </a:r>
            <a:r>
              <a:rPr kumimoji="1" lang="ja-JP" altLang="en-US" sz="1600" dirty="0" smtClean="0">
                <a:latin typeface="Meiryo UI" panose="020B0604030504040204" pitchFamily="50" charset="-128"/>
                <a:ea typeface="Meiryo UI" panose="020B0604030504040204" pitchFamily="50" charset="-128"/>
              </a:rPr>
              <a:t>が期待される中、 特に府市場に対しては、広域中継拠点としての</a:t>
            </a:r>
            <a:r>
              <a:rPr kumimoji="1" lang="ja-JP" altLang="en-US" sz="1600" b="1" dirty="0" smtClean="0">
                <a:solidFill>
                  <a:srgbClr val="FF0000"/>
                </a:solidFill>
                <a:latin typeface="Meiryo UI" panose="020B0604030504040204" pitchFamily="50" charset="-128"/>
                <a:ea typeface="Meiryo UI" panose="020B0604030504040204" pitchFamily="50" charset="-128"/>
              </a:rPr>
              <a:t>ハブ市場化</a:t>
            </a:r>
            <a:r>
              <a:rPr kumimoji="1" lang="ja-JP" altLang="en-US" sz="1600" dirty="0" smtClean="0">
                <a:latin typeface="Meiryo UI" panose="020B0604030504040204" pitchFamily="50" charset="-128"/>
                <a:ea typeface="Meiryo UI" panose="020B0604030504040204" pitchFamily="50" charset="-128"/>
              </a:rPr>
              <a:t>、</a:t>
            </a:r>
            <a:r>
              <a:rPr kumimoji="1" lang="ja-JP" altLang="en-US" sz="1600" b="1" dirty="0" smtClean="0">
                <a:solidFill>
                  <a:srgbClr val="FF0000"/>
                </a:solidFill>
                <a:latin typeface="Meiryo UI" panose="020B0604030504040204" pitchFamily="50" charset="-128"/>
                <a:ea typeface="Meiryo UI" panose="020B0604030504040204" pitchFamily="50" charset="-128"/>
              </a:rPr>
              <a:t>量販店対応の強化等</a:t>
            </a:r>
            <a:r>
              <a:rPr kumimoji="1" lang="ja-JP" altLang="en-US" sz="1600" dirty="0" smtClean="0">
                <a:latin typeface="Meiryo UI" panose="020B0604030504040204" pitchFamily="50" charset="-128"/>
                <a:ea typeface="Meiryo UI" panose="020B0604030504040204" pitchFamily="50" charset="-128"/>
              </a:rPr>
              <a:t>を期待。</a:t>
            </a:r>
            <a:endParaRPr kumimoji="1" lang="ja-JP" altLang="en-US" sz="1600" dirty="0">
              <a:latin typeface="Meiryo UI" panose="020B0604030504040204" pitchFamily="50" charset="-128"/>
              <a:ea typeface="Meiryo UI" panose="020B0604030504040204" pitchFamily="50" charset="-128"/>
            </a:endParaRPr>
          </a:p>
        </p:txBody>
      </p:sp>
      <p:sp>
        <p:nvSpPr>
          <p:cNvPr id="17" name="二等辺三角形 16">
            <a:extLst>
              <a:ext uri="{FF2B5EF4-FFF2-40B4-BE49-F238E27FC236}">
                <a16:creationId xmlns:a16="http://schemas.microsoft.com/office/drawing/2014/main" id="{1170F2BA-86A1-4F27-A5C4-3EAC1845B4DF}"/>
              </a:ext>
            </a:extLst>
          </p:cNvPr>
          <p:cNvSpPr/>
          <p:nvPr/>
        </p:nvSpPr>
        <p:spPr>
          <a:xfrm rot="10800000">
            <a:off x="4288365" y="5019146"/>
            <a:ext cx="1303092" cy="265414"/>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78425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B47271-140E-43C7-9C30-01D3B31208C8}"/>
              </a:ext>
            </a:extLst>
          </p:cNvPr>
          <p:cNvSpPr>
            <a:spLocks noGrp="1"/>
          </p:cNvSpPr>
          <p:nvPr>
            <p:ph type="title"/>
          </p:nvPr>
        </p:nvSpPr>
        <p:spPr/>
        <p:txBody>
          <a:bodyPr/>
          <a:lstStyle/>
          <a:p>
            <a:r>
              <a:rPr lang="ja-JP" altLang="en-US" dirty="0"/>
              <a:t>２．府市場の現状・課題</a:t>
            </a:r>
          </a:p>
        </p:txBody>
      </p:sp>
      <p:sp>
        <p:nvSpPr>
          <p:cNvPr id="4" name="スライド番号プレースホルダー 3">
            <a:extLst>
              <a:ext uri="{FF2B5EF4-FFF2-40B4-BE49-F238E27FC236}">
                <a16:creationId xmlns:a16="http://schemas.microsoft.com/office/drawing/2014/main" id="{367050E7-DD75-4B27-B933-097D4082D0E7}"/>
              </a:ext>
            </a:extLst>
          </p:cNvPr>
          <p:cNvSpPr>
            <a:spLocks noGrp="1"/>
          </p:cNvSpPr>
          <p:nvPr>
            <p:ph type="sldNum" sz="quarter" idx="12"/>
          </p:nvPr>
        </p:nvSpPr>
        <p:spPr/>
        <p:txBody>
          <a:bodyPr/>
          <a:lstStyle/>
          <a:p>
            <a:fld id="{952C89E1-DC66-46D3-A9E7-AD6BC29EA1DE}" type="slidenum">
              <a:rPr kumimoji="1" lang="ja-JP" altLang="en-US" smtClean="0"/>
              <a:t>10</a:t>
            </a:fld>
            <a:endParaRPr kumimoji="1" lang="ja-JP" altLang="en-US"/>
          </a:p>
        </p:txBody>
      </p:sp>
      <p:sp>
        <p:nvSpPr>
          <p:cNvPr id="5" name="テキスト ボックス 70">
            <a:extLst>
              <a:ext uri="{FF2B5EF4-FFF2-40B4-BE49-F238E27FC236}">
                <a16:creationId xmlns:a16="http://schemas.microsoft.com/office/drawing/2014/main" id="{3293207D-EFF4-40B5-ADD6-7CFBE7416DD2}"/>
              </a:ext>
            </a:extLst>
          </p:cNvPr>
          <p:cNvSpPr txBox="1"/>
          <p:nvPr/>
        </p:nvSpPr>
        <p:spPr>
          <a:xfrm>
            <a:off x="0" y="737714"/>
            <a:ext cx="7205472" cy="400110"/>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2000" dirty="0">
                <a:latin typeface="Meiryo UI" panose="020B0604030504040204" pitchFamily="50" charset="-128"/>
                <a:ea typeface="Meiryo UI" panose="020B0604030504040204" pitchFamily="50" charset="-128"/>
              </a:rPr>
              <a:t>顧客（取引先）分析（アンケート・ヒアリングより）</a:t>
            </a:r>
          </a:p>
        </p:txBody>
      </p:sp>
      <p:sp>
        <p:nvSpPr>
          <p:cNvPr id="10" name="テキスト ボックス 70">
            <a:extLst>
              <a:ext uri="{FF2B5EF4-FFF2-40B4-BE49-F238E27FC236}">
                <a16:creationId xmlns:a16="http://schemas.microsoft.com/office/drawing/2014/main" id="{EF2E72F3-6690-4E4C-AD10-DAA3753B4B75}"/>
              </a:ext>
            </a:extLst>
          </p:cNvPr>
          <p:cNvSpPr txBox="1"/>
          <p:nvPr/>
        </p:nvSpPr>
        <p:spPr>
          <a:xfrm>
            <a:off x="679904" y="1330440"/>
            <a:ext cx="3968540" cy="338554"/>
          </a:xfrm>
          <a:prstGeom prst="rect">
            <a:avLst/>
          </a:prstGeom>
          <a:noFill/>
        </p:spPr>
        <p:txBody>
          <a:bodyPr wrap="square" rtlCol="0">
            <a:spAutoFit/>
          </a:bodyP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川下（</a:t>
            </a:r>
            <a:r>
              <a:rPr kumimoji="1" lang="ja-JP" altLang="en-US" sz="1600" dirty="0" smtClean="0">
                <a:latin typeface="Meiryo UI" panose="020B0604030504040204" pitchFamily="50" charset="-128"/>
                <a:ea typeface="Meiryo UI" panose="020B0604030504040204" pitchFamily="50" charset="-128"/>
              </a:rPr>
              <a:t>実需者）側</a:t>
            </a:r>
            <a:r>
              <a:rPr kumimoji="1" lang="ja-JP" altLang="en-US" sz="1600" dirty="0">
                <a:latin typeface="Meiryo UI" panose="020B0604030504040204" pitchFamily="50" charset="-128"/>
                <a:ea typeface="Meiryo UI" panose="020B0604030504040204" pitchFamily="50" charset="-128"/>
              </a:rPr>
              <a:t>について</a:t>
            </a:r>
            <a:r>
              <a:rPr kumimoji="1" lang="en-US" altLang="ja-JP" sz="1600" dirty="0">
                <a:latin typeface="Meiryo UI" panose="020B0604030504040204" pitchFamily="50" charset="-128"/>
                <a:ea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748921026"/>
              </p:ext>
            </p:extLst>
          </p:nvPr>
        </p:nvGraphicFramePr>
        <p:xfrm>
          <a:off x="679904" y="1810262"/>
          <a:ext cx="8546187" cy="1249680"/>
        </p:xfrm>
        <a:graphic>
          <a:graphicData uri="http://schemas.openxmlformats.org/drawingml/2006/table">
            <a:tbl>
              <a:tblPr firstRow="1" bandRow="1">
                <a:tableStyleId>{5C22544A-7EE6-4342-B048-85BDC9FD1C3A}</a:tableStyleId>
              </a:tblPr>
              <a:tblGrid>
                <a:gridCol w="8546187">
                  <a:extLst>
                    <a:ext uri="{9D8B030D-6E8A-4147-A177-3AD203B41FA5}">
                      <a16:colId xmlns:a16="http://schemas.microsoft.com/office/drawing/2014/main" val="1266758705"/>
                    </a:ext>
                  </a:extLst>
                </a:gridCol>
              </a:tblGrid>
              <a:tr h="305168">
                <a:tc>
                  <a:txBody>
                    <a:bodyPr/>
                    <a:lstStyle/>
                    <a:p>
                      <a:pPr algn="ctr"/>
                      <a:r>
                        <a:rPr kumimoji="1" lang="ja-JP" altLang="en-US" sz="1600" dirty="0"/>
                        <a:t>全国の市場に対する期待</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extLst>
                  <a:ext uri="{0D108BD9-81ED-4DB2-BD59-A6C34878D82A}">
                    <a16:rowId xmlns:a16="http://schemas.microsoft.com/office/drawing/2014/main" val="103305504"/>
                  </a:ext>
                </a:extLst>
              </a:tr>
              <a:tr h="27742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低温管理や品質管理の徹底</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565141813"/>
                  </a:ext>
                </a:extLst>
              </a:tr>
              <a:tr h="27742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多品目を一度に発注可能となる機能</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263660866"/>
                  </a:ext>
                </a:extLst>
              </a:tr>
              <a:tr h="27742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多品目や大量の商品を柔軟に集められる対応力</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418276400"/>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1229986576"/>
              </p:ext>
            </p:extLst>
          </p:nvPr>
        </p:nvGraphicFramePr>
        <p:xfrm>
          <a:off x="679905" y="3359089"/>
          <a:ext cx="8546186" cy="944880"/>
        </p:xfrm>
        <a:graphic>
          <a:graphicData uri="http://schemas.openxmlformats.org/drawingml/2006/table">
            <a:tbl>
              <a:tblPr firstRow="1" bandRow="1">
                <a:tableStyleId>{5C22544A-7EE6-4342-B048-85BDC9FD1C3A}</a:tableStyleId>
              </a:tblPr>
              <a:tblGrid>
                <a:gridCol w="8546186">
                  <a:extLst>
                    <a:ext uri="{9D8B030D-6E8A-4147-A177-3AD203B41FA5}">
                      <a16:colId xmlns:a16="http://schemas.microsoft.com/office/drawing/2014/main" val="1266758705"/>
                    </a:ext>
                  </a:extLst>
                </a:gridCol>
              </a:tblGrid>
              <a:tr h="286543">
                <a:tc>
                  <a:txBody>
                    <a:bodyPr/>
                    <a:lstStyle/>
                    <a:p>
                      <a:pPr algn="ctr"/>
                      <a:r>
                        <a:rPr kumimoji="1" lang="ja-JP" altLang="en-US" sz="1600" dirty="0"/>
                        <a:t>府市場に対する期待</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extLst>
                  <a:ext uri="{0D108BD9-81ED-4DB2-BD59-A6C34878D82A}">
                    <a16:rowId xmlns:a16="http://schemas.microsoft.com/office/drawing/2014/main" val="103305504"/>
                  </a:ext>
                </a:extLst>
              </a:tr>
              <a:tr h="257889">
                <a:tc>
                  <a:txBody>
                    <a:bodyPr/>
                    <a:lstStyle/>
                    <a:p>
                      <a:pPr algn="ctr"/>
                      <a:r>
                        <a:rPr kumimoji="1" lang="ja-JP" altLang="en-US" sz="1400" dirty="0"/>
                        <a:t>量販店向け配送機能の充実</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565141813"/>
                  </a:ext>
                </a:extLst>
              </a:tr>
              <a:tr h="257889">
                <a:tc>
                  <a:txBody>
                    <a:bodyPr/>
                    <a:lstStyle/>
                    <a:p>
                      <a:pPr algn="ct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大阪本場をはじめとした近隣市場と差別化した品揃え、商品販売力</a:t>
                      </a:r>
                      <a:endParaRPr kumimoji="1" lang="ja-JP" altLang="en-US" sz="1400" dirty="0"/>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263660866"/>
                  </a:ext>
                </a:extLst>
              </a:tr>
            </a:tbl>
          </a:graphicData>
        </a:graphic>
      </p:graphicFrame>
      <p:sp>
        <p:nvSpPr>
          <p:cNvPr id="12" name="テキスト ボックス 70">
            <a:extLst>
              <a:ext uri="{FF2B5EF4-FFF2-40B4-BE49-F238E27FC236}">
                <a16:creationId xmlns:a16="http://schemas.microsoft.com/office/drawing/2014/main" id="{5AFB8B22-DDE5-4596-A0AB-98710C855FC2}"/>
              </a:ext>
            </a:extLst>
          </p:cNvPr>
          <p:cNvSpPr txBox="1"/>
          <p:nvPr/>
        </p:nvSpPr>
        <p:spPr>
          <a:xfrm>
            <a:off x="679904" y="5169438"/>
            <a:ext cx="8546187" cy="584775"/>
          </a:xfrm>
          <a:prstGeom prst="rect">
            <a:avLst/>
          </a:prstGeom>
          <a:noFill/>
          <a:ln>
            <a:solidFill>
              <a:schemeClr val="tx1"/>
            </a:solidFill>
          </a:ln>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全国共通の事項として、</a:t>
            </a:r>
            <a:r>
              <a:rPr kumimoji="1" lang="ja-JP" altLang="en-US" sz="1600" b="1" dirty="0">
                <a:solidFill>
                  <a:srgbClr val="FF0000"/>
                </a:solidFill>
                <a:latin typeface="Meiryo UI" panose="020B0604030504040204" pitchFamily="50" charset="-128"/>
                <a:ea typeface="Meiryo UI" panose="020B0604030504040204" pitchFamily="50" charset="-128"/>
              </a:rPr>
              <a:t>低温管理や品質</a:t>
            </a:r>
            <a:r>
              <a:rPr kumimoji="1" lang="ja-JP" altLang="en-US" sz="1600" b="1" dirty="0" smtClean="0">
                <a:solidFill>
                  <a:srgbClr val="FF0000"/>
                </a:solidFill>
                <a:latin typeface="Meiryo UI" panose="020B0604030504040204" pitchFamily="50" charset="-128"/>
                <a:ea typeface="Meiryo UI" panose="020B0604030504040204" pitchFamily="50" charset="-128"/>
              </a:rPr>
              <a:t>管理</a:t>
            </a:r>
            <a:r>
              <a:rPr kumimoji="1" lang="ja-JP" altLang="en-US" sz="1600" dirty="0" smtClean="0">
                <a:latin typeface="Meiryo UI" panose="020B0604030504040204" pitchFamily="50" charset="-128"/>
                <a:ea typeface="Meiryo UI" panose="020B0604030504040204" pitchFamily="50" charset="-128"/>
              </a:rPr>
              <a:t>、</a:t>
            </a:r>
            <a:r>
              <a:rPr kumimoji="1" lang="ja-JP" altLang="en-US" sz="1600" b="1" dirty="0" smtClean="0">
                <a:solidFill>
                  <a:srgbClr val="FF0000"/>
                </a:solidFill>
                <a:latin typeface="Meiryo UI" panose="020B0604030504040204" pitchFamily="50" charset="-128"/>
                <a:ea typeface="Meiryo UI" panose="020B0604030504040204" pitchFamily="50" charset="-128"/>
              </a:rPr>
              <a:t>大量・多品目の集荷機能が</a:t>
            </a:r>
            <a:r>
              <a:rPr kumimoji="1" lang="ja-JP" altLang="en-US" sz="1600" dirty="0" smtClean="0">
                <a:latin typeface="Meiryo UI" panose="020B0604030504040204" pitchFamily="50" charset="-128"/>
                <a:ea typeface="Meiryo UI" panose="020B0604030504040204" pitchFamily="50" charset="-128"/>
              </a:rPr>
              <a:t>期待される中、特</a:t>
            </a:r>
            <a:r>
              <a:rPr kumimoji="1" lang="ja-JP" altLang="en-US" sz="1600" dirty="0">
                <a:latin typeface="Meiryo UI" panose="020B0604030504040204" pitchFamily="50" charset="-128"/>
                <a:ea typeface="Meiryo UI" panose="020B0604030504040204" pitchFamily="50" charset="-128"/>
              </a:rPr>
              <a:t>に府</a:t>
            </a:r>
            <a:r>
              <a:rPr kumimoji="1" lang="ja-JP" altLang="en-US" sz="1600" dirty="0" smtClean="0">
                <a:latin typeface="Meiryo UI" panose="020B0604030504040204" pitchFamily="50" charset="-128"/>
                <a:ea typeface="Meiryo UI" panose="020B0604030504040204" pitchFamily="50" charset="-128"/>
              </a:rPr>
              <a:t>市 場</a:t>
            </a:r>
            <a:r>
              <a:rPr kumimoji="1" lang="ja-JP" altLang="en-US" sz="1600" dirty="0">
                <a:latin typeface="Meiryo UI" panose="020B0604030504040204" pitchFamily="50" charset="-128"/>
                <a:ea typeface="Meiryo UI" panose="020B0604030504040204" pitchFamily="50" charset="-128"/>
              </a:rPr>
              <a:t>に対しては、</a:t>
            </a:r>
            <a:r>
              <a:rPr kumimoji="1" lang="ja-JP" altLang="en-US" sz="1600" b="1" dirty="0">
                <a:solidFill>
                  <a:srgbClr val="FF0000"/>
                </a:solidFill>
                <a:latin typeface="Meiryo UI" panose="020B0604030504040204" pitchFamily="50" charset="-128"/>
                <a:ea typeface="Meiryo UI" panose="020B0604030504040204" pitchFamily="50" charset="-128"/>
              </a:rPr>
              <a:t>量販店向け配送</a:t>
            </a:r>
            <a:r>
              <a:rPr kumimoji="1" lang="ja-JP" altLang="en-US" sz="1600" b="1" dirty="0" smtClean="0">
                <a:solidFill>
                  <a:srgbClr val="FF0000"/>
                </a:solidFill>
                <a:latin typeface="Meiryo UI" panose="020B0604030504040204" pitchFamily="50" charset="-128"/>
                <a:ea typeface="Meiryo UI" panose="020B0604030504040204" pitchFamily="50" charset="-128"/>
              </a:rPr>
              <a:t>機能の強化</a:t>
            </a:r>
            <a:r>
              <a:rPr kumimoji="1" lang="ja-JP" altLang="en-US" sz="1600" dirty="0">
                <a:latin typeface="Meiryo UI" panose="020B0604030504040204" pitchFamily="50" charset="-128"/>
                <a:ea typeface="Meiryo UI" panose="020B0604030504040204" pitchFamily="50" charset="-128"/>
              </a:rPr>
              <a:t>（物流センター化</a:t>
            </a:r>
            <a:r>
              <a:rPr kumimoji="1" lang="ja-JP" altLang="en-US" sz="1600" dirty="0" smtClean="0">
                <a:latin typeface="Meiryo UI" panose="020B0604030504040204" pitchFamily="50" charset="-128"/>
                <a:ea typeface="Meiryo UI" panose="020B0604030504040204" pitchFamily="50" charset="-128"/>
              </a:rPr>
              <a:t>）を期待</a:t>
            </a:r>
            <a:r>
              <a:rPr kumimoji="1" lang="ja-JP" altLang="en-US" sz="1600" dirty="0">
                <a:latin typeface="Meiryo UI" panose="020B0604030504040204" pitchFamily="50" charset="-128"/>
                <a:ea typeface="Meiryo UI" panose="020B0604030504040204" pitchFamily="50" charset="-128"/>
              </a:rPr>
              <a:t>。</a:t>
            </a:r>
          </a:p>
        </p:txBody>
      </p:sp>
      <p:sp>
        <p:nvSpPr>
          <p:cNvPr id="13" name="二等辺三角形 12">
            <a:extLst>
              <a:ext uri="{FF2B5EF4-FFF2-40B4-BE49-F238E27FC236}">
                <a16:creationId xmlns:a16="http://schemas.microsoft.com/office/drawing/2014/main" id="{1170F2BA-86A1-4F27-A5C4-3EAC1845B4DF}"/>
              </a:ext>
            </a:extLst>
          </p:cNvPr>
          <p:cNvSpPr/>
          <p:nvPr/>
        </p:nvSpPr>
        <p:spPr>
          <a:xfrm rot="10800000">
            <a:off x="4301451" y="4570759"/>
            <a:ext cx="1303092" cy="265414"/>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41730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B47271-140E-43C7-9C30-01D3B31208C8}"/>
              </a:ext>
            </a:extLst>
          </p:cNvPr>
          <p:cNvSpPr>
            <a:spLocks noGrp="1"/>
          </p:cNvSpPr>
          <p:nvPr>
            <p:ph type="title"/>
          </p:nvPr>
        </p:nvSpPr>
        <p:spPr/>
        <p:txBody>
          <a:bodyPr/>
          <a:lstStyle/>
          <a:p>
            <a:r>
              <a:rPr lang="ja-JP" altLang="en-US" dirty="0"/>
              <a:t>２．府市場の現状・課題</a:t>
            </a:r>
          </a:p>
        </p:txBody>
      </p:sp>
      <p:sp>
        <p:nvSpPr>
          <p:cNvPr id="4" name="スライド番号プレースホルダー 3">
            <a:extLst>
              <a:ext uri="{FF2B5EF4-FFF2-40B4-BE49-F238E27FC236}">
                <a16:creationId xmlns:a16="http://schemas.microsoft.com/office/drawing/2014/main" id="{367050E7-DD75-4B27-B933-097D4082D0E7}"/>
              </a:ext>
            </a:extLst>
          </p:cNvPr>
          <p:cNvSpPr>
            <a:spLocks noGrp="1"/>
          </p:cNvSpPr>
          <p:nvPr>
            <p:ph type="sldNum" sz="quarter" idx="12"/>
          </p:nvPr>
        </p:nvSpPr>
        <p:spPr/>
        <p:txBody>
          <a:bodyPr/>
          <a:lstStyle/>
          <a:p>
            <a:fld id="{952C89E1-DC66-46D3-A9E7-AD6BC29EA1DE}" type="slidenum">
              <a:rPr kumimoji="1" lang="ja-JP" altLang="en-US" smtClean="0"/>
              <a:t>11</a:t>
            </a:fld>
            <a:endParaRPr kumimoji="1" lang="ja-JP" altLang="en-US"/>
          </a:p>
        </p:txBody>
      </p:sp>
      <p:sp>
        <p:nvSpPr>
          <p:cNvPr id="5" name="テキスト ボックス 70">
            <a:extLst>
              <a:ext uri="{FF2B5EF4-FFF2-40B4-BE49-F238E27FC236}">
                <a16:creationId xmlns:a16="http://schemas.microsoft.com/office/drawing/2014/main" id="{3293207D-EFF4-40B5-ADD6-7CFBE7416DD2}"/>
              </a:ext>
            </a:extLst>
          </p:cNvPr>
          <p:cNvSpPr txBox="1"/>
          <p:nvPr/>
        </p:nvSpPr>
        <p:spPr>
          <a:xfrm>
            <a:off x="0" y="897210"/>
            <a:ext cx="7205472" cy="400110"/>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2000" dirty="0">
                <a:latin typeface="Meiryo UI" panose="020B0604030504040204" pitchFamily="50" charset="-128"/>
                <a:ea typeface="Meiryo UI" panose="020B0604030504040204" pitchFamily="50" charset="-128"/>
              </a:rPr>
              <a:t>自社分析</a:t>
            </a:r>
          </a:p>
        </p:txBody>
      </p:sp>
      <p:sp>
        <p:nvSpPr>
          <p:cNvPr id="10" name="テキスト ボックス 70">
            <a:extLst>
              <a:ext uri="{FF2B5EF4-FFF2-40B4-BE49-F238E27FC236}">
                <a16:creationId xmlns:a16="http://schemas.microsoft.com/office/drawing/2014/main" id="{EF2E72F3-6690-4E4C-AD10-DAA3753B4B75}"/>
              </a:ext>
            </a:extLst>
          </p:cNvPr>
          <p:cNvSpPr txBox="1"/>
          <p:nvPr/>
        </p:nvSpPr>
        <p:spPr>
          <a:xfrm>
            <a:off x="300280" y="1460339"/>
            <a:ext cx="3968540" cy="369332"/>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府市場の強み・弱みについて</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37" name="テキスト ボックス 70">
            <a:extLst>
              <a:ext uri="{FF2B5EF4-FFF2-40B4-BE49-F238E27FC236}">
                <a16:creationId xmlns:a16="http://schemas.microsoft.com/office/drawing/2014/main" id="{C9D048B0-3D52-481B-8E67-6A3AEB3A3D8A}"/>
              </a:ext>
            </a:extLst>
          </p:cNvPr>
          <p:cNvSpPr txBox="1"/>
          <p:nvPr/>
        </p:nvSpPr>
        <p:spPr>
          <a:xfrm>
            <a:off x="429832" y="5598221"/>
            <a:ext cx="8958867" cy="584775"/>
          </a:xfrm>
          <a:prstGeom prst="rect">
            <a:avLst/>
          </a:prstGeom>
          <a:noFill/>
          <a:ln>
            <a:solidFill>
              <a:schemeClr val="dk1"/>
            </a:solidFill>
          </a:ln>
        </p:spPr>
        <p:txBody>
          <a:bodyPr wrap="square" rtlCol="0">
            <a:spAutoFit/>
          </a:bodyPr>
          <a:lstStyle/>
          <a:p>
            <a:r>
              <a:rPr kumimoji="1" lang="ja-JP" altLang="en-US" sz="1600" b="1" dirty="0" smtClean="0">
                <a:solidFill>
                  <a:srgbClr val="FF0000"/>
                </a:solidFill>
                <a:latin typeface="Meiryo UI" panose="020B0604030504040204" pitchFamily="50" charset="-128"/>
                <a:ea typeface="Meiryo UI" panose="020B0604030504040204" pitchFamily="50" charset="-128"/>
              </a:rPr>
              <a:t>コールドチェーンや品質・衛生管理に対する早急</a:t>
            </a:r>
            <a:r>
              <a:rPr kumimoji="1" lang="ja-JP" altLang="en-US" sz="1600" b="1" dirty="0">
                <a:solidFill>
                  <a:srgbClr val="FF0000"/>
                </a:solidFill>
                <a:latin typeface="Meiryo UI" panose="020B0604030504040204" pitchFamily="50" charset="-128"/>
                <a:ea typeface="Meiryo UI" panose="020B0604030504040204" pitchFamily="50" charset="-128"/>
              </a:rPr>
              <a:t>な</a:t>
            </a:r>
            <a:r>
              <a:rPr kumimoji="1" lang="ja-JP" altLang="en-US" sz="1600" b="1" dirty="0" smtClean="0">
                <a:solidFill>
                  <a:srgbClr val="FF0000"/>
                </a:solidFill>
                <a:latin typeface="Meiryo UI" panose="020B0604030504040204" pitchFamily="50" charset="-128"/>
                <a:ea typeface="Meiryo UI" panose="020B0604030504040204" pitchFamily="50" charset="-128"/>
              </a:rPr>
              <a:t>対策</a:t>
            </a:r>
            <a:r>
              <a:rPr kumimoji="1" lang="ja-JP" altLang="en-US" sz="1600" dirty="0" smtClean="0">
                <a:latin typeface="Meiryo UI" panose="020B0604030504040204" pitchFamily="50" charset="-128"/>
                <a:ea typeface="Meiryo UI" panose="020B0604030504040204" pitchFamily="50" charset="-128"/>
              </a:rPr>
              <a:t>はもとより、</a:t>
            </a:r>
            <a:r>
              <a:rPr kumimoji="1" lang="ja-JP" altLang="en-US" sz="1600" b="1" dirty="0" smtClean="0">
                <a:solidFill>
                  <a:srgbClr val="FF0000"/>
                </a:solidFill>
                <a:latin typeface="Meiryo UI" panose="020B0604030504040204" pitchFamily="50" charset="-128"/>
                <a:ea typeface="Meiryo UI" panose="020B0604030504040204" pitchFamily="50" charset="-128"/>
              </a:rPr>
              <a:t>立地の優位性</a:t>
            </a:r>
            <a:r>
              <a:rPr kumimoji="1" lang="ja-JP" altLang="en-US" sz="1600" dirty="0" smtClean="0">
                <a:latin typeface="Meiryo UI" panose="020B0604030504040204" pitchFamily="50" charset="-128"/>
                <a:ea typeface="Meiryo UI" panose="020B0604030504040204" pitchFamily="50" charset="-128"/>
              </a:rPr>
              <a:t>などの強み</a:t>
            </a:r>
            <a:r>
              <a:rPr kumimoji="1" lang="ja-JP" altLang="en-US" sz="1600" dirty="0">
                <a:latin typeface="Meiryo UI" panose="020B0604030504040204" pitchFamily="50" charset="-128"/>
                <a:ea typeface="Meiryo UI" panose="020B0604030504040204" pitchFamily="50" charset="-128"/>
              </a:rPr>
              <a:t>を</a:t>
            </a:r>
            <a:r>
              <a:rPr kumimoji="1" lang="ja-JP" altLang="en-US" sz="1600" dirty="0" smtClean="0">
                <a:latin typeface="Meiryo UI" panose="020B0604030504040204" pitchFamily="50" charset="-128"/>
                <a:ea typeface="Meiryo UI" panose="020B0604030504040204" pitchFamily="50" charset="-128"/>
              </a:rPr>
              <a:t>活かした</a:t>
            </a:r>
            <a:r>
              <a:rPr kumimoji="1" lang="ja-JP" altLang="en-US" sz="1600" b="1" dirty="0" smtClean="0">
                <a:solidFill>
                  <a:srgbClr val="FF0000"/>
                </a:solidFill>
                <a:latin typeface="Meiryo UI" panose="020B0604030504040204" pitchFamily="50" charset="-128"/>
                <a:ea typeface="Meiryo UI" panose="020B0604030504040204" pitchFamily="50" charset="-128"/>
              </a:rPr>
              <a:t>独自</a:t>
            </a:r>
            <a:r>
              <a:rPr kumimoji="1" lang="ja-JP" altLang="en-US" sz="1600" b="1" dirty="0">
                <a:solidFill>
                  <a:srgbClr val="FF0000"/>
                </a:solidFill>
                <a:latin typeface="Meiryo UI" panose="020B0604030504040204" pitchFamily="50" charset="-128"/>
                <a:ea typeface="Meiryo UI" panose="020B0604030504040204" pitchFamily="50" charset="-128"/>
              </a:rPr>
              <a:t>色を</a:t>
            </a:r>
            <a:r>
              <a:rPr kumimoji="1" lang="ja-JP" altLang="en-US" sz="1600" b="1" dirty="0" smtClean="0">
                <a:solidFill>
                  <a:srgbClr val="FF0000"/>
                </a:solidFill>
                <a:latin typeface="Meiryo UI" panose="020B0604030504040204" pitchFamily="50" charset="-128"/>
                <a:ea typeface="Meiryo UI" panose="020B0604030504040204" pitchFamily="50" charset="-128"/>
              </a:rPr>
              <a:t>持</a:t>
            </a:r>
            <a:r>
              <a:rPr kumimoji="1" lang="ja-JP" altLang="en-US" sz="1600" b="1" dirty="0">
                <a:solidFill>
                  <a:srgbClr val="FF0000"/>
                </a:solidFill>
                <a:latin typeface="Meiryo UI" panose="020B0604030504040204" pitchFamily="50" charset="-128"/>
                <a:ea typeface="Meiryo UI" panose="020B0604030504040204" pitchFamily="50" charset="-128"/>
              </a:rPr>
              <a:t>つ</a:t>
            </a:r>
            <a:r>
              <a:rPr kumimoji="1" lang="ja-JP" altLang="en-US" sz="1600" b="1" dirty="0" smtClean="0">
                <a:solidFill>
                  <a:srgbClr val="FF0000"/>
                </a:solidFill>
                <a:latin typeface="Meiryo UI" panose="020B0604030504040204" pitchFamily="50" charset="-128"/>
                <a:ea typeface="Meiryo UI" panose="020B0604030504040204" pitchFamily="50" charset="-128"/>
              </a:rPr>
              <a:t>市場</a:t>
            </a:r>
            <a:r>
              <a:rPr kumimoji="1" lang="ja-JP" altLang="en-US" sz="1600" b="1" dirty="0">
                <a:solidFill>
                  <a:srgbClr val="FF0000"/>
                </a:solidFill>
                <a:latin typeface="Meiryo UI" panose="020B0604030504040204" pitchFamily="50" charset="-128"/>
                <a:ea typeface="Meiryo UI" panose="020B0604030504040204" pitchFamily="50" charset="-128"/>
              </a:rPr>
              <a:t>の</a:t>
            </a:r>
            <a:r>
              <a:rPr kumimoji="1" lang="ja-JP" altLang="en-US" sz="1600" b="1" dirty="0" smtClean="0">
                <a:solidFill>
                  <a:srgbClr val="FF0000"/>
                </a:solidFill>
                <a:latin typeface="Meiryo UI" panose="020B0604030504040204" pitchFamily="50" charset="-128"/>
                <a:ea typeface="Meiryo UI" panose="020B0604030504040204" pitchFamily="50" charset="-128"/>
              </a:rPr>
              <a:t>実現が必要</a:t>
            </a:r>
            <a:r>
              <a:rPr kumimoji="1" lang="ja-JP" altLang="en-US" sz="1600" dirty="0" smtClean="0">
                <a:latin typeface="Meiryo UI" panose="020B0604030504040204" pitchFamily="50" charset="-128"/>
                <a:ea typeface="Meiryo UI" panose="020B0604030504040204" pitchFamily="50" charset="-128"/>
              </a:rPr>
              <a:t>。</a:t>
            </a:r>
            <a:endParaRPr kumimoji="1" lang="en-US" altLang="ja-JP" sz="1600" dirty="0">
              <a:latin typeface="Meiryo UI" panose="020B0604030504040204" pitchFamily="50" charset="-128"/>
              <a:ea typeface="Meiryo UI" panose="020B0604030504040204" pitchFamily="50" charset="-128"/>
            </a:endParaRPr>
          </a:p>
        </p:txBody>
      </p:sp>
      <p:graphicFrame>
        <p:nvGraphicFramePr>
          <p:cNvPr id="23" name="表 22"/>
          <p:cNvGraphicFramePr>
            <a:graphicFrameLocks noGrp="1"/>
          </p:cNvGraphicFramePr>
          <p:nvPr>
            <p:extLst>
              <p:ext uri="{D42A27DB-BD31-4B8C-83A1-F6EECF244321}">
                <p14:modId xmlns:p14="http://schemas.microsoft.com/office/powerpoint/2010/main" val="1801054712"/>
              </p:ext>
            </p:extLst>
          </p:nvPr>
        </p:nvGraphicFramePr>
        <p:xfrm>
          <a:off x="391195" y="1847593"/>
          <a:ext cx="9058342" cy="3082728"/>
        </p:xfrm>
        <a:graphic>
          <a:graphicData uri="http://schemas.openxmlformats.org/drawingml/2006/table">
            <a:tbl>
              <a:tblPr firstRow="1" bandRow="1">
                <a:tableStyleId>{5C22544A-7EE6-4342-B048-85BDC9FD1C3A}</a:tableStyleId>
              </a:tblPr>
              <a:tblGrid>
                <a:gridCol w="4837628">
                  <a:extLst>
                    <a:ext uri="{9D8B030D-6E8A-4147-A177-3AD203B41FA5}">
                      <a16:colId xmlns:a16="http://schemas.microsoft.com/office/drawing/2014/main" val="1346154182"/>
                    </a:ext>
                  </a:extLst>
                </a:gridCol>
                <a:gridCol w="4220714">
                  <a:extLst>
                    <a:ext uri="{9D8B030D-6E8A-4147-A177-3AD203B41FA5}">
                      <a16:colId xmlns:a16="http://schemas.microsoft.com/office/drawing/2014/main" val="1644062445"/>
                    </a:ext>
                  </a:extLst>
                </a:gridCol>
              </a:tblGrid>
              <a:tr h="299126">
                <a:tc>
                  <a:txBody>
                    <a:bodyPr/>
                    <a:lstStyle/>
                    <a:p>
                      <a:pPr algn="ctr"/>
                      <a:r>
                        <a:rPr kumimoji="1" lang="ja-JP" altLang="en-US" sz="1800" b="1" dirty="0">
                          <a:solidFill>
                            <a:schemeClr val="bg1"/>
                          </a:solidFill>
                        </a:rPr>
                        <a:t>主な強み</a:t>
                      </a:r>
                    </a:p>
                  </a:txBody>
                  <a:tcPr anchor="ctr">
                    <a:lnL w="12700" cap="flat" cmpd="sng" algn="ctr">
                      <a:solidFill>
                        <a:srgbClr val="92D05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tc>
                  <a:txBody>
                    <a:bodyPr/>
                    <a:lstStyle/>
                    <a:p>
                      <a:pPr algn="ctr"/>
                      <a:r>
                        <a:rPr kumimoji="1" lang="ja-JP" altLang="en-US" sz="1800" b="1" dirty="0">
                          <a:solidFill>
                            <a:schemeClr val="bg1"/>
                          </a:solidFill>
                        </a:rPr>
                        <a:t>主な弱み</a:t>
                      </a:r>
                    </a:p>
                  </a:txBody>
                  <a:tcPr anchor="ctr">
                    <a:lnL w="12700" cap="flat" cmpd="sng" algn="ctr">
                      <a:solidFill>
                        <a:schemeClr val="bg1"/>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extLst>
                  <a:ext uri="{0D108BD9-81ED-4DB2-BD59-A6C34878D82A}">
                    <a16:rowId xmlns:a16="http://schemas.microsoft.com/office/drawing/2014/main" val="2434321343"/>
                  </a:ext>
                </a:extLst>
              </a:tr>
              <a:tr h="417976">
                <a:tc>
                  <a:txBody>
                    <a:bodyPr/>
                    <a:lstStyle/>
                    <a:p>
                      <a:pPr algn="l"/>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西日本の中央卸売市場の中で最大級の</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敷地面積</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煩雑な市場内動線、物流効率の悪さ</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843716361"/>
                  </a:ext>
                </a:extLst>
              </a:tr>
              <a:tr h="4179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主要幹線高速道路のインターチェンジに近いなど、交通</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の要衝に立地する</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利便性</a:t>
                      </a:r>
                      <a:endPar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　⇒淀川左岸線の開通</a:t>
                      </a:r>
                      <a:r>
                        <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令和</a:t>
                      </a:r>
                      <a:r>
                        <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14</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年３月予定</a:t>
                      </a:r>
                      <a:r>
                        <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により</a:t>
                      </a:r>
                      <a:endPar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　　更なるアクセスの向上が期待</a:t>
                      </a:r>
                      <a:endPar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荷捌き・荷降ろし、保管、積込スペース不足</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4249106970"/>
                  </a:ext>
                </a:extLst>
              </a:tr>
              <a:tr h="4179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大都市圏（一大食料消費地）に立地</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コールドチェーン</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や品質・衛生管理</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対応が不十分</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920117167"/>
                  </a:ext>
                </a:extLst>
              </a:tr>
              <a:tr h="417976">
                <a:tc>
                  <a:txBody>
                    <a:bodyPr/>
                    <a:lstStyle/>
                    <a:p>
                      <a:pPr algn="l"/>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全国の中央市場で唯一の指定管理者制度の導入</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1817212863"/>
                  </a:ext>
                </a:extLst>
              </a:tr>
              <a:tr h="4179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卸会社について、大阪市本場と親子関係にあるため</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連携・役割分担が容易</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3280009077"/>
                  </a:ext>
                </a:extLst>
              </a:tr>
            </a:tbl>
          </a:graphicData>
        </a:graphic>
      </p:graphicFrame>
      <p:sp>
        <p:nvSpPr>
          <p:cNvPr id="8" name="二等辺三角形 7">
            <a:extLst>
              <a:ext uri="{FF2B5EF4-FFF2-40B4-BE49-F238E27FC236}">
                <a16:creationId xmlns:a16="http://schemas.microsoft.com/office/drawing/2014/main" id="{1170F2BA-86A1-4F27-A5C4-3EAC1845B4DF}"/>
              </a:ext>
            </a:extLst>
          </p:cNvPr>
          <p:cNvSpPr/>
          <p:nvPr/>
        </p:nvSpPr>
        <p:spPr>
          <a:xfrm rot="10800000">
            <a:off x="4301454" y="5155633"/>
            <a:ext cx="1303092" cy="265414"/>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1513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B47271-140E-43C7-9C30-01D3B31208C8}"/>
              </a:ext>
            </a:extLst>
          </p:cNvPr>
          <p:cNvSpPr>
            <a:spLocks noGrp="1"/>
          </p:cNvSpPr>
          <p:nvPr>
            <p:ph type="title"/>
          </p:nvPr>
        </p:nvSpPr>
        <p:spPr/>
        <p:txBody>
          <a:bodyPr/>
          <a:lstStyle/>
          <a:p>
            <a:r>
              <a:rPr lang="ja-JP" altLang="en-US" dirty="0"/>
              <a:t>２．府市場の現状・課題</a:t>
            </a:r>
          </a:p>
        </p:txBody>
      </p:sp>
      <p:sp>
        <p:nvSpPr>
          <p:cNvPr id="4" name="スライド番号プレースホルダー 3">
            <a:extLst>
              <a:ext uri="{FF2B5EF4-FFF2-40B4-BE49-F238E27FC236}">
                <a16:creationId xmlns:a16="http://schemas.microsoft.com/office/drawing/2014/main" id="{367050E7-DD75-4B27-B933-097D4082D0E7}"/>
              </a:ext>
            </a:extLst>
          </p:cNvPr>
          <p:cNvSpPr>
            <a:spLocks noGrp="1"/>
          </p:cNvSpPr>
          <p:nvPr>
            <p:ph type="sldNum" sz="quarter" idx="12"/>
          </p:nvPr>
        </p:nvSpPr>
        <p:spPr/>
        <p:txBody>
          <a:bodyPr/>
          <a:lstStyle/>
          <a:p>
            <a:fld id="{952C89E1-DC66-46D3-A9E7-AD6BC29EA1DE}" type="slidenum">
              <a:rPr kumimoji="1" lang="ja-JP" altLang="en-US" smtClean="0"/>
              <a:t>12</a:t>
            </a:fld>
            <a:endParaRPr kumimoji="1" lang="ja-JP" altLang="en-US"/>
          </a:p>
        </p:txBody>
      </p:sp>
      <p:sp>
        <p:nvSpPr>
          <p:cNvPr id="5" name="テキスト ボックス 70">
            <a:extLst>
              <a:ext uri="{FF2B5EF4-FFF2-40B4-BE49-F238E27FC236}">
                <a16:creationId xmlns:a16="http://schemas.microsoft.com/office/drawing/2014/main" id="{3293207D-EFF4-40B5-ADD6-7CFBE7416DD2}"/>
              </a:ext>
            </a:extLst>
          </p:cNvPr>
          <p:cNvSpPr txBox="1"/>
          <p:nvPr/>
        </p:nvSpPr>
        <p:spPr>
          <a:xfrm>
            <a:off x="0" y="835683"/>
            <a:ext cx="7205472" cy="400110"/>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2000" dirty="0">
                <a:latin typeface="Meiryo UI" panose="020B0604030504040204" pitchFamily="50" charset="-128"/>
                <a:ea typeface="Meiryo UI" panose="020B0604030504040204" pitchFamily="50" charset="-128"/>
              </a:rPr>
              <a:t>競合分析（アンケート・ヒアリング及び公開情報より）</a:t>
            </a:r>
          </a:p>
        </p:txBody>
      </p:sp>
      <p:sp>
        <p:nvSpPr>
          <p:cNvPr id="10" name="テキスト ボックス 70">
            <a:extLst>
              <a:ext uri="{FF2B5EF4-FFF2-40B4-BE49-F238E27FC236}">
                <a16:creationId xmlns:a16="http://schemas.microsoft.com/office/drawing/2014/main" id="{EF2E72F3-6690-4E4C-AD10-DAA3753B4B75}"/>
              </a:ext>
            </a:extLst>
          </p:cNvPr>
          <p:cNvSpPr txBox="1"/>
          <p:nvPr/>
        </p:nvSpPr>
        <p:spPr>
          <a:xfrm>
            <a:off x="679905" y="1257208"/>
            <a:ext cx="3486150" cy="369332"/>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他卸売市場について</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5" name="テキスト ボックス 70">
            <a:extLst>
              <a:ext uri="{FF2B5EF4-FFF2-40B4-BE49-F238E27FC236}">
                <a16:creationId xmlns:a16="http://schemas.microsoft.com/office/drawing/2014/main" id="{DD310351-8B55-4F84-9377-F7C9DBB300F9}"/>
              </a:ext>
            </a:extLst>
          </p:cNvPr>
          <p:cNvSpPr txBox="1"/>
          <p:nvPr/>
        </p:nvSpPr>
        <p:spPr>
          <a:xfrm>
            <a:off x="791815" y="6090664"/>
            <a:ext cx="8322365" cy="584775"/>
          </a:xfrm>
          <a:prstGeom prst="rect">
            <a:avLst/>
          </a:prstGeom>
          <a:noFill/>
          <a:ln>
            <a:solidFill>
              <a:schemeClr val="tx1"/>
            </a:solidFill>
          </a:ln>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大都市圏</a:t>
            </a:r>
            <a:r>
              <a:rPr kumimoji="1" lang="ja-JP" altLang="en-US" sz="1600" dirty="0">
                <a:latin typeface="Meiryo UI" panose="020B0604030504040204" pitchFamily="50" charset="-128"/>
                <a:ea typeface="Meiryo UI" panose="020B0604030504040204" pitchFamily="50" charset="-128"/>
              </a:rPr>
              <a:t>に立地する市場の中でも、</a:t>
            </a:r>
            <a:r>
              <a:rPr kumimoji="1" lang="ja-JP" altLang="en-US" sz="1600" b="1" dirty="0">
                <a:solidFill>
                  <a:srgbClr val="FF0000"/>
                </a:solidFill>
                <a:latin typeface="Meiryo UI" panose="020B0604030504040204" pitchFamily="50" charset="-128"/>
                <a:ea typeface="Meiryo UI" panose="020B0604030504040204" pitchFamily="50" charset="-128"/>
              </a:rPr>
              <a:t>大量の荷捌き力や低温化された保管・加工施設の有無などが、</a:t>
            </a:r>
            <a:endParaRPr kumimoji="1" lang="en-US" altLang="ja-JP" sz="1600" b="1" dirty="0">
              <a:solidFill>
                <a:srgbClr val="FF0000"/>
              </a:solidFill>
              <a:latin typeface="Meiryo UI" panose="020B0604030504040204" pitchFamily="50" charset="-128"/>
              <a:ea typeface="Meiryo UI" panose="020B0604030504040204" pitchFamily="50" charset="-128"/>
            </a:endParaRPr>
          </a:p>
          <a:p>
            <a:r>
              <a:rPr kumimoji="1" lang="ja-JP" altLang="en-US" sz="1600" b="1" dirty="0" smtClean="0">
                <a:solidFill>
                  <a:srgbClr val="FF0000"/>
                </a:solidFill>
                <a:latin typeface="Meiryo UI" panose="020B0604030504040204" pitchFamily="50" charset="-128"/>
                <a:ea typeface="Meiryo UI" panose="020B0604030504040204" pitchFamily="50" charset="-128"/>
              </a:rPr>
              <a:t>産地</a:t>
            </a:r>
            <a:r>
              <a:rPr kumimoji="1" lang="ja-JP" altLang="en-US" sz="1600" b="1" dirty="0">
                <a:solidFill>
                  <a:srgbClr val="FF0000"/>
                </a:solidFill>
                <a:latin typeface="Meiryo UI" panose="020B0604030504040204" pitchFamily="50" charset="-128"/>
                <a:ea typeface="Meiryo UI" panose="020B0604030504040204" pitchFamily="50" charset="-128"/>
              </a:rPr>
              <a:t>から選ばれる市場の大きな要素</a:t>
            </a:r>
            <a:r>
              <a:rPr kumimoji="1" lang="ja-JP" altLang="en-US" sz="1600" dirty="0">
                <a:latin typeface="Meiryo UI" panose="020B0604030504040204" pitchFamily="50" charset="-128"/>
                <a:ea typeface="Meiryo UI" panose="020B0604030504040204" pitchFamily="50" charset="-128"/>
              </a:rPr>
              <a:t>となっており、大都市圏の主要</a:t>
            </a:r>
            <a:r>
              <a:rPr kumimoji="1" lang="ja-JP" altLang="en-US" sz="1600" dirty="0" smtClean="0">
                <a:latin typeface="Meiryo UI" panose="020B0604030504040204" pitchFamily="50" charset="-128"/>
                <a:ea typeface="Meiryo UI" panose="020B0604030504040204" pitchFamily="50" charset="-128"/>
              </a:rPr>
              <a:t>市場ほど再整備が進展。</a:t>
            </a:r>
            <a:endParaRPr kumimoji="1" lang="ja-JP" altLang="en-US" sz="1600" dirty="0">
              <a:latin typeface="Meiryo UI" panose="020B0604030504040204" pitchFamily="50" charset="-128"/>
              <a:ea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576773831"/>
              </p:ext>
            </p:extLst>
          </p:nvPr>
        </p:nvGraphicFramePr>
        <p:xfrm>
          <a:off x="679905" y="4335246"/>
          <a:ext cx="8546187" cy="1371600"/>
        </p:xfrm>
        <a:graphic>
          <a:graphicData uri="http://schemas.openxmlformats.org/drawingml/2006/table">
            <a:tbl>
              <a:tblPr firstRow="1" bandRow="1">
                <a:tableStyleId>{5C22544A-7EE6-4342-B048-85BDC9FD1C3A}</a:tableStyleId>
              </a:tblPr>
              <a:tblGrid>
                <a:gridCol w="8546187">
                  <a:extLst>
                    <a:ext uri="{9D8B030D-6E8A-4147-A177-3AD203B41FA5}">
                      <a16:colId xmlns:a16="http://schemas.microsoft.com/office/drawing/2014/main" val="1266758705"/>
                    </a:ext>
                  </a:extLst>
                </a:gridCol>
              </a:tblGrid>
              <a:tr h="305168">
                <a:tc>
                  <a:txBody>
                    <a:bodyPr/>
                    <a:lstStyle/>
                    <a:p>
                      <a:pPr algn="ctr"/>
                      <a:r>
                        <a:rPr kumimoji="1" lang="ja-JP" altLang="en-US" sz="1600" dirty="0"/>
                        <a:t>全国の市場について</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extLst>
                  <a:ext uri="{0D108BD9-81ED-4DB2-BD59-A6C34878D82A}">
                    <a16:rowId xmlns:a16="http://schemas.microsoft.com/office/drawing/2014/main" val="103305504"/>
                  </a:ext>
                </a:extLst>
              </a:tr>
              <a:tr h="27742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青果</a:t>
                      </a: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大都市圏にある市場の中でも、大量荷捌き力を有する</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大田市場と大阪本場</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が産地</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から</a:t>
                      </a:r>
                      <a:endPar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　　　　選ばれて</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いる</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263660866"/>
                  </a:ext>
                </a:extLst>
              </a:tr>
              <a:tr h="27742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水産</a:t>
                      </a: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大都市圏にある市場の中でも、大量荷捌き力を有する大阪本場、名古屋本場、</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豊洲</a:t>
                      </a:r>
                      <a:r>
                        <a:rPr kumimoji="1" lang="ja-JP" altLang="en-US" sz="1400" b="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市場</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が</a:t>
                      </a:r>
                      <a:endPar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　　　　産地から選ばれて</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いる</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418276400"/>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3184194041"/>
              </p:ext>
            </p:extLst>
          </p:nvPr>
        </p:nvGraphicFramePr>
        <p:xfrm>
          <a:off x="679905" y="1616603"/>
          <a:ext cx="8546187" cy="2590800"/>
        </p:xfrm>
        <a:graphic>
          <a:graphicData uri="http://schemas.openxmlformats.org/drawingml/2006/table">
            <a:tbl>
              <a:tblPr firstRow="1" bandRow="1">
                <a:tableStyleId>{5C22544A-7EE6-4342-B048-85BDC9FD1C3A}</a:tableStyleId>
              </a:tblPr>
              <a:tblGrid>
                <a:gridCol w="8546187">
                  <a:extLst>
                    <a:ext uri="{9D8B030D-6E8A-4147-A177-3AD203B41FA5}">
                      <a16:colId xmlns:a16="http://schemas.microsoft.com/office/drawing/2014/main" val="1266758705"/>
                    </a:ext>
                  </a:extLst>
                </a:gridCol>
              </a:tblGrid>
              <a:tr h="305168">
                <a:tc>
                  <a:txBody>
                    <a:bodyPr/>
                    <a:lstStyle/>
                    <a:p>
                      <a:pPr algn="ctr"/>
                      <a:r>
                        <a:rPr kumimoji="1" lang="ja-JP" altLang="en-US" sz="1600" dirty="0"/>
                        <a:t>関西圏の市場について</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extLst>
                  <a:ext uri="{0D108BD9-81ED-4DB2-BD59-A6C34878D82A}">
                    <a16:rowId xmlns:a16="http://schemas.microsoft.com/office/drawing/2014/main" val="103305504"/>
                  </a:ext>
                </a:extLst>
              </a:tr>
              <a:tr h="27742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法改正による商圏撤廃や広域を扱う量販店の存在等により、販売先は府内</a:t>
                      </a: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3</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市場で商圏が重なりつつある</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096779340"/>
                  </a:ext>
                </a:extLst>
              </a:tr>
              <a:tr h="27742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大阪東部、神戸東部では再整備が実施済みであり、全国の主要な市場は再整備に向けて事業実施中</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1915012426"/>
                  </a:ext>
                </a:extLst>
              </a:tr>
              <a:tr h="27742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青果</a:t>
                      </a: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取扱</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数量を伸ばして</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いるのは大阪本場のみで、府市場は過去</a:t>
                      </a: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10</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年間の下落率が関西市場一</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263660866"/>
                  </a:ext>
                </a:extLst>
              </a:tr>
              <a:tr h="27742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青果</a:t>
                      </a: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神戸東部</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はコールドチェーン化</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、加工施設の整備により関西市場で平均単価が最も高く</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endPar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　　　　大田市場</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に匹敵</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3965536814"/>
                  </a:ext>
                </a:extLst>
              </a:tr>
              <a:tr h="27742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水産</a:t>
                      </a: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府内</a:t>
                      </a: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3</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市場では大阪本場が取扱数量・金額ともにトップであるが、平均単価</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はコールドチェーン　</a:t>
                      </a:r>
                      <a:endParaRPr kumimoji="1" lang="en-US" altLang="ja-JP"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　　　　化</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や低温</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加工・</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保管施設の再整備を実施した東部市場がトップ</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418276400"/>
                  </a:ext>
                </a:extLst>
              </a:tr>
              <a:tr h="27742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水産</a:t>
                      </a:r>
                      <a:r>
                        <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関西市場で府市場より取扱数量も平均単価も上回っているの</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は</a:t>
                      </a:r>
                      <a:r>
                        <a:rPr kumimoji="1" lang="ja-JP" altLang="en-US" sz="1400" b="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大阪</a:t>
                      </a:r>
                      <a:r>
                        <a:rPr kumimoji="1" lang="ja-JP" altLang="en-US" sz="1400" dirty="0" smtClean="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本場</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・東部市場のみ</a:t>
                      </a: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1067435290"/>
                  </a:ext>
                </a:extLst>
              </a:tr>
            </a:tbl>
          </a:graphicData>
        </a:graphic>
      </p:graphicFrame>
      <p:sp>
        <p:nvSpPr>
          <p:cNvPr id="12" name="二等辺三角形 11">
            <a:extLst>
              <a:ext uri="{FF2B5EF4-FFF2-40B4-BE49-F238E27FC236}">
                <a16:creationId xmlns:a16="http://schemas.microsoft.com/office/drawing/2014/main" id="{1170F2BA-86A1-4F27-A5C4-3EAC1845B4DF}"/>
              </a:ext>
            </a:extLst>
          </p:cNvPr>
          <p:cNvSpPr/>
          <p:nvPr/>
        </p:nvSpPr>
        <p:spPr>
          <a:xfrm rot="10800000">
            <a:off x="4181292" y="5791876"/>
            <a:ext cx="1303092" cy="265414"/>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89357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B47271-140E-43C7-9C30-01D3B31208C8}"/>
              </a:ext>
            </a:extLst>
          </p:cNvPr>
          <p:cNvSpPr>
            <a:spLocks noGrp="1"/>
          </p:cNvSpPr>
          <p:nvPr>
            <p:ph type="title"/>
          </p:nvPr>
        </p:nvSpPr>
        <p:spPr/>
        <p:txBody>
          <a:bodyPr/>
          <a:lstStyle/>
          <a:p>
            <a:r>
              <a:rPr lang="ja-JP" altLang="en-US" dirty="0"/>
              <a:t>２．府市場の現状・課題</a:t>
            </a:r>
          </a:p>
        </p:txBody>
      </p:sp>
      <p:sp>
        <p:nvSpPr>
          <p:cNvPr id="4" name="スライド番号プレースホルダー 3">
            <a:extLst>
              <a:ext uri="{FF2B5EF4-FFF2-40B4-BE49-F238E27FC236}">
                <a16:creationId xmlns:a16="http://schemas.microsoft.com/office/drawing/2014/main" id="{367050E7-DD75-4B27-B933-097D4082D0E7}"/>
              </a:ext>
            </a:extLst>
          </p:cNvPr>
          <p:cNvSpPr>
            <a:spLocks noGrp="1"/>
          </p:cNvSpPr>
          <p:nvPr>
            <p:ph type="sldNum" sz="quarter" idx="12"/>
          </p:nvPr>
        </p:nvSpPr>
        <p:spPr/>
        <p:txBody>
          <a:bodyPr/>
          <a:lstStyle/>
          <a:p>
            <a:fld id="{952C89E1-DC66-46D3-A9E7-AD6BC29EA1DE}" type="slidenum">
              <a:rPr kumimoji="1" lang="ja-JP" altLang="en-US" smtClean="0"/>
              <a:t>13</a:t>
            </a:fld>
            <a:endParaRPr kumimoji="1" lang="ja-JP" altLang="en-US"/>
          </a:p>
        </p:txBody>
      </p:sp>
      <p:sp>
        <p:nvSpPr>
          <p:cNvPr id="5" name="テキスト ボックス 70">
            <a:extLst>
              <a:ext uri="{FF2B5EF4-FFF2-40B4-BE49-F238E27FC236}">
                <a16:creationId xmlns:a16="http://schemas.microsoft.com/office/drawing/2014/main" id="{3293207D-EFF4-40B5-ADD6-7CFBE7416DD2}"/>
              </a:ext>
            </a:extLst>
          </p:cNvPr>
          <p:cNvSpPr txBox="1"/>
          <p:nvPr/>
        </p:nvSpPr>
        <p:spPr>
          <a:xfrm>
            <a:off x="0" y="835683"/>
            <a:ext cx="7205472" cy="400110"/>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2000" dirty="0">
                <a:latin typeface="Meiryo UI" panose="020B0604030504040204" pitchFamily="50" charset="-128"/>
                <a:ea typeface="Meiryo UI" panose="020B0604030504040204" pitchFamily="50" charset="-128"/>
              </a:rPr>
              <a:t>競合分析</a:t>
            </a:r>
          </a:p>
        </p:txBody>
      </p:sp>
      <p:sp>
        <p:nvSpPr>
          <p:cNvPr id="11" name="テキスト ボックス 70">
            <a:extLst>
              <a:ext uri="{FF2B5EF4-FFF2-40B4-BE49-F238E27FC236}">
                <a16:creationId xmlns:a16="http://schemas.microsoft.com/office/drawing/2014/main" id="{E9CCCE71-27CF-41D7-BB2C-E6288BD3C6C2}"/>
              </a:ext>
            </a:extLst>
          </p:cNvPr>
          <p:cNvSpPr txBox="1"/>
          <p:nvPr/>
        </p:nvSpPr>
        <p:spPr>
          <a:xfrm>
            <a:off x="0" y="835683"/>
            <a:ext cx="7205472" cy="400110"/>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2000" dirty="0">
                <a:latin typeface="Meiryo UI" panose="020B0604030504040204" pitchFamily="50" charset="-128"/>
                <a:ea typeface="Meiryo UI" panose="020B0604030504040204" pitchFamily="50" charset="-128"/>
              </a:rPr>
              <a:t>競合分析（ヒアリング及び公開情報より）</a:t>
            </a:r>
          </a:p>
        </p:txBody>
      </p:sp>
      <p:sp>
        <p:nvSpPr>
          <p:cNvPr id="13" name="テキスト ボックス 70">
            <a:extLst>
              <a:ext uri="{FF2B5EF4-FFF2-40B4-BE49-F238E27FC236}">
                <a16:creationId xmlns:a16="http://schemas.microsoft.com/office/drawing/2014/main" id="{96B60194-7879-427A-A07F-C561ADB29EEB}"/>
              </a:ext>
            </a:extLst>
          </p:cNvPr>
          <p:cNvSpPr txBox="1"/>
          <p:nvPr/>
        </p:nvSpPr>
        <p:spPr>
          <a:xfrm>
            <a:off x="120860" y="1308506"/>
            <a:ext cx="3486150" cy="369332"/>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市場外事業者について</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8" name="テキスト ボックス 70">
            <a:extLst>
              <a:ext uri="{FF2B5EF4-FFF2-40B4-BE49-F238E27FC236}">
                <a16:creationId xmlns:a16="http://schemas.microsoft.com/office/drawing/2014/main" id="{8C458C2D-8692-4804-9BCA-03680CDF8984}"/>
              </a:ext>
            </a:extLst>
          </p:cNvPr>
          <p:cNvSpPr txBox="1"/>
          <p:nvPr/>
        </p:nvSpPr>
        <p:spPr>
          <a:xfrm>
            <a:off x="120860" y="5386234"/>
            <a:ext cx="9490510" cy="1323439"/>
          </a:xfrm>
          <a:prstGeom prst="rect">
            <a:avLst/>
          </a:prstGeom>
          <a:noFill/>
          <a:ln>
            <a:solidFill>
              <a:schemeClr val="tx1"/>
            </a:solidFill>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・市場外事業者による集荷拠点は、多品目を集荷・販売することには</a:t>
            </a:r>
            <a:r>
              <a:rPr kumimoji="1" lang="ja-JP" altLang="en-US" sz="1600" dirty="0" smtClean="0">
                <a:latin typeface="Meiryo UI" panose="020B0604030504040204" pitchFamily="50" charset="-128"/>
                <a:ea typeface="Meiryo UI" panose="020B0604030504040204" pitchFamily="50" charset="-128"/>
              </a:rPr>
              <a:t>直結せず、</a:t>
            </a:r>
            <a:r>
              <a:rPr kumimoji="1" lang="ja-JP" altLang="en-US" sz="1600" b="1" dirty="0">
                <a:solidFill>
                  <a:srgbClr val="FF0000"/>
                </a:solidFill>
                <a:latin typeface="Meiryo UI" panose="020B0604030504040204" pitchFamily="50" charset="-128"/>
                <a:ea typeface="Meiryo UI" panose="020B0604030504040204" pitchFamily="50" charset="-128"/>
              </a:rPr>
              <a:t>卸売市場の機能と</a:t>
            </a:r>
            <a:r>
              <a:rPr kumimoji="1" lang="ja-JP" altLang="en-US" sz="1600" b="1" dirty="0" smtClean="0">
                <a:solidFill>
                  <a:srgbClr val="FF0000"/>
                </a:solidFill>
                <a:latin typeface="Meiryo UI" panose="020B0604030504040204" pitchFamily="50" charset="-128"/>
                <a:ea typeface="Meiryo UI" panose="020B0604030504040204" pitchFamily="50" charset="-128"/>
              </a:rPr>
              <a:t>は相違</a:t>
            </a:r>
            <a:r>
              <a:rPr kumimoji="1" lang="ja-JP" altLang="en-US" sz="1600" dirty="0" smtClean="0">
                <a:latin typeface="Meiryo UI" panose="020B0604030504040204" pitchFamily="50" charset="-128"/>
                <a:ea typeface="Meiryo UI" panose="020B0604030504040204" pitchFamily="50" charset="-128"/>
              </a:rPr>
              <a:t>。</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smtClean="0">
                <a:latin typeface="Meiryo UI" panose="020B0604030504040204" pitchFamily="50" charset="-128"/>
                <a:ea typeface="Meiryo UI" panose="020B0604030504040204" pitchFamily="50" charset="-128"/>
              </a:rPr>
              <a:t>・市場</a:t>
            </a:r>
            <a:r>
              <a:rPr kumimoji="1" lang="ja-JP" altLang="en-US" sz="1600" dirty="0">
                <a:latin typeface="Meiryo UI" panose="020B0604030504040204" pitchFamily="50" charset="-128"/>
                <a:ea typeface="Meiryo UI" panose="020B0604030504040204" pitchFamily="50" charset="-128"/>
              </a:rPr>
              <a:t>外事業者による配送センターの保管機能・効率的な物流は、卸売市場にとって脅威になる</a:t>
            </a:r>
            <a:r>
              <a:rPr kumimoji="1" lang="ja-JP" altLang="en-US" sz="1600" dirty="0" smtClean="0">
                <a:latin typeface="Meiryo UI" panose="020B0604030504040204" pitchFamily="50" charset="-128"/>
                <a:ea typeface="Meiryo UI" panose="020B0604030504040204" pitchFamily="50" charset="-128"/>
              </a:rPr>
              <a:t>可能性を有するも、</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600" b="1" dirty="0" smtClean="0">
                <a:solidFill>
                  <a:srgbClr val="FF0000"/>
                </a:solidFill>
                <a:latin typeface="Meiryo UI" panose="020B0604030504040204" pitchFamily="50" charset="-128"/>
                <a:ea typeface="Meiryo UI" panose="020B0604030504040204" pitchFamily="50" charset="-128"/>
              </a:rPr>
              <a:t>規模</a:t>
            </a:r>
            <a:r>
              <a:rPr kumimoji="1" lang="ja-JP" altLang="en-US" sz="1600" b="1" dirty="0">
                <a:solidFill>
                  <a:srgbClr val="FF0000"/>
                </a:solidFill>
                <a:latin typeface="Meiryo UI" panose="020B0604030504040204" pitchFamily="50" charset="-128"/>
                <a:ea typeface="Meiryo UI" panose="020B0604030504040204" pitchFamily="50" charset="-128"/>
              </a:rPr>
              <a:t>や</a:t>
            </a:r>
            <a:r>
              <a:rPr kumimoji="1" lang="ja-JP" altLang="en-US" sz="1600" b="1" dirty="0" smtClean="0">
                <a:solidFill>
                  <a:srgbClr val="FF0000"/>
                </a:solidFill>
                <a:latin typeface="Meiryo UI" panose="020B0604030504040204" pitchFamily="50" charset="-128"/>
                <a:ea typeface="Meiryo UI" panose="020B0604030504040204" pitchFamily="50" charset="-128"/>
              </a:rPr>
              <a:t>販路から脅威</a:t>
            </a:r>
            <a:r>
              <a:rPr kumimoji="1" lang="ja-JP" altLang="en-US" sz="1600" b="1" dirty="0">
                <a:solidFill>
                  <a:srgbClr val="FF0000"/>
                </a:solidFill>
                <a:latin typeface="Meiryo UI" panose="020B0604030504040204" pitchFamily="50" charset="-128"/>
                <a:ea typeface="Meiryo UI" panose="020B0604030504040204" pitchFamily="50" charset="-128"/>
              </a:rPr>
              <a:t>は</a:t>
            </a:r>
            <a:r>
              <a:rPr kumimoji="1" lang="ja-JP" altLang="en-US" sz="1600" b="1" dirty="0" smtClean="0">
                <a:solidFill>
                  <a:srgbClr val="FF0000"/>
                </a:solidFill>
                <a:latin typeface="Meiryo UI" panose="020B0604030504040204" pitchFamily="50" charset="-128"/>
                <a:ea typeface="Meiryo UI" panose="020B0604030504040204" pitchFamily="50" charset="-128"/>
              </a:rPr>
              <a:t>限定的</a:t>
            </a:r>
            <a:r>
              <a:rPr kumimoji="1" lang="ja-JP" altLang="en-US" sz="1600" dirty="0" smtClean="0">
                <a:latin typeface="Meiryo UI" panose="020B0604030504040204" pitchFamily="50" charset="-128"/>
                <a:ea typeface="Meiryo UI" panose="020B0604030504040204" pitchFamily="50" charset="-128"/>
              </a:rPr>
              <a:t>。</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・一方で、食の加工化や外食化の進展、輸入品や冷凍調理品の台頭から市場外流通のさらなる伸長による影響を</a:t>
            </a:r>
            <a:r>
              <a:rPr kumimoji="1" lang="en-US" altLang="ja-JP" sz="1600" dirty="0">
                <a:latin typeface="Meiryo UI" panose="020B0604030504040204" pitchFamily="50" charset="-128"/>
                <a:ea typeface="Meiryo UI" panose="020B0604030504040204" pitchFamily="50" charset="-128"/>
              </a:rPr>
              <a:t/>
            </a:r>
            <a:br>
              <a:rPr kumimoji="1" lang="en-US" altLang="ja-JP" sz="1600" dirty="0">
                <a:latin typeface="Meiryo UI" panose="020B0604030504040204" pitchFamily="50" charset="-128"/>
                <a:ea typeface="Meiryo UI" panose="020B0604030504040204" pitchFamily="50" charset="-128"/>
              </a:rPr>
            </a:br>
            <a:r>
              <a:rPr kumimoji="1" lang="ja-JP" altLang="en-US" sz="1600" dirty="0">
                <a:latin typeface="Meiryo UI" panose="020B0604030504040204" pitchFamily="50" charset="-128"/>
                <a:ea typeface="Meiryo UI" panose="020B0604030504040204" pitchFamily="50" charset="-128"/>
              </a:rPr>
              <a:t>　意識した対応が必要。</a:t>
            </a:r>
          </a:p>
        </p:txBody>
      </p:sp>
      <p:graphicFrame>
        <p:nvGraphicFramePr>
          <p:cNvPr id="23" name="表 22"/>
          <p:cNvGraphicFramePr>
            <a:graphicFrameLocks noGrp="1"/>
          </p:cNvGraphicFramePr>
          <p:nvPr>
            <p:extLst>
              <p:ext uri="{D42A27DB-BD31-4B8C-83A1-F6EECF244321}">
                <p14:modId xmlns:p14="http://schemas.microsoft.com/office/powerpoint/2010/main" val="1905248919"/>
              </p:ext>
            </p:extLst>
          </p:nvPr>
        </p:nvGraphicFramePr>
        <p:xfrm>
          <a:off x="207745" y="1922617"/>
          <a:ext cx="9490510" cy="3032050"/>
        </p:xfrm>
        <a:graphic>
          <a:graphicData uri="http://schemas.openxmlformats.org/drawingml/2006/table">
            <a:tbl>
              <a:tblPr firstRow="1" bandRow="1">
                <a:tableStyleId>{5C22544A-7EE6-4342-B048-85BDC9FD1C3A}</a:tableStyleId>
              </a:tblPr>
              <a:tblGrid>
                <a:gridCol w="4745255">
                  <a:extLst>
                    <a:ext uri="{9D8B030D-6E8A-4147-A177-3AD203B41FA5}">
                      <a16:colId xmlns:a16="http://schemas.microsoft.com/office/drawing/2014/main" val="1346154182"/>
                    </a:ext>
                  </a:extLst>
                </a:gridCol>
                <a:gridCol w="4745255">
                  <a:extLst>
                    <a:ext uri="{9D8B030D-6E8A-4147-A177-3AD203B41FA5}">
                      <a16:colId xmlns:a16="http://schemas.microsoft.com/office/drawing/2014/main" val="1644062445"/>
                    </a:ext>
                  </a:extLst>
                </a:gridCol>
              </a:tblGrid>
              <a:tr h="349404">
                <a:tc gridSpan="2">
                  <a:txBody>
                    <a:bodyPr/>
                    <a:lstStyle/>
                    <a:p>
                      <a:pPr algn="ctr"/>
                      <a:r>
                        <a:rPr kumimoji="1" lang="ja-JP" altLang="en-US" sz="1600" dirty="0"/>
                        <a:t>青果・水産物共通</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tc hMerge="1">
                  <a:txBody>
                    <a:bodyPr/>
                    <a:lstStyle/>
                    <a:p>
                      <a:pPr algn="ctr"/>
                      <a:endParaRPr kumimoji="1" lang="ja-JP" altLang="en-US" sz="2000" dirty="0"/>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extLst>
                  <a:ext uri="{0D108BD9-81ED-4DB2-BD59-A6C34878D82A}">
                    <a16:rowId xmlns:a16="http://schemas.microsoft.com/office/drawing/2014/main" val="2434321343"/>
                  </a:ext>
                </a:extLst>
              </a:tr>
              <a:tr h="396443">
                <a:tc grid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食の加工化、外食化による市場外流通の伸長</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881731542"/>
                  </a:ext>
                </a:extLst>
              </a:tr>
              <a:tr h="396443">
                <a:tc grid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直売所について、大消費地でかつ一次産業の生産力が低い大阪府においては卸売市場への影響は限定的</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txBody>
                  <a:tcPr anchor="ctr"/>
                </a:tc>
                <a:extLst>
                  <a:ext uri="{0D108BD9-81ED-4DB2-BD59-A6C34878D82A}">
                    <a16:rowId xmlns:a16="http://schemas.microsoft.com/office/drawing/2014/main" val="1767982034"/>
                  </a:ext>
                </a:extLst>
              </a:tr>
              <a:tr h="321147">
                <a:tc>
                  <a:txBody>
                    <a:bodyPr/>
                    <a:lstStyle/>
                    <a:p>
                      <a:pPr algn="ctr"/>
                      <a:r>
                        <a:rPr kumimoji="1" lang="ja-JP" altLang="en-US" sz="1600" b="1" dirty="0">
                          <a:solidFill>
                            <a:schemeClr val="bg1"/>
                          </a:solidFill>
                        </a:rPr>
                        <a:t>青果</a:t>
                      </a:r>
                    </a:p>
                  </a:txBody>
                  <a:tcPr anchor="ctr">
                    <a:lnL w="12700" cap="flat" cmpd="sng" algn="ctr">
                      <a:solidFill>
                        <a:srgbClr val="92D05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tc>
                  <a:txBody>
                    <a:bodyPr/>
                    <a:lstStyle/>
                    <a:p>
                      <a:pPr algn="ctr"/>
                      <a:r>
                        <a:rPr kumimoji="1" lang="ja-JP" altLang="en-US" sz="1600" b="1" dirty="0">
                          <a:solidFill>
                            <a:schemeClr val="bg1"/>
                          </a:solidFill>
                        </a:rPr>
                        <a:t>水産物</a:t>
                      </a:r>
                    </a:p>
                  </a:txBody>
                  <a:tcPr anchor="ctr">
                    <a:lnL w="12700" cap="flat" cmpd="sng" algn="ctr">
                      <a:solidFill>
                        <a:schemeClr val="bg1"/>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extLst>
                  <a:ext uri="{0D108BD9-81ED-4DB2-BD59-A6C34878D82A}">
                    <a16:rowId xmlns:a16="http://schemas.microsoft.com/office/drawing/2014/main" val="4187602731"/>
                  </a:ext>
                </a:extLst>
              </a:tr>
              <a:tr h="43916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輸入品や冷凍調理品の伸長により、商社経由の取引が</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増え、市場外流通を助長</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国内漁獲量の減少に伴い、輸入品が伸長し、商社経由の市場外取引の流れ</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587016873"/>
                  </a:ext>
                </a:extLst>
              </a:tr>
              <a:tr h="43916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業務加工用野菜の伸長、さらには産地側も大型化・法人化により当該用途は直接取引の流れ</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養殖業は比較的計画して生産・水揚・出荷が可能なため、市場外取引の傾向が見られる</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843716361"/>
                  </a:ext>
                </a:extLst>
              </a:tr>
              <a:tr h="43916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cs typeface="Hadassah Friedlaender" panose="020B0604020202020204" pitchFamily="18" charset="-79"/>
                        </a:rPr>
                        <a:t>最大の出荷団体である農協組織が、全国的に集荷拠点・青果配送センター事業を強化</a:t>
                      </a: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algn="ctr"/>
                      <a:r>
                        <a:rPr lang="en-US" altLang="ja-JP" sz="1400" dirty="0">
                          <a:solidFill>
                            <a:schemeClr val="tx1"/>
                          </a:solidFill>
                          <a:latin typeface="HG丸ｺﾞｼｯｸM-PRO" panose="020F0600000000000000" pitchFamily="50" charset="-128"/>
                          <a:ea typeface="HG丸ｺﾞｼｯｸM-PRO" panose="020F0600000000000000" pitchFamily="50" charset="-128"/>
                        </a:rPr>
                        <a:t>―</a:t>
                      </a:r>
                      <a:endParaRPr lang="ja-JP" altLang="en-US" sz="1400" dirty="0">
                        <a:solidFill>
                          <a:schemeClr val="tx1"/>
                        </a:solidFill>
                        <a:latin typeface="HG丸ｺﾞｼｯｸM-PRO" panose="020F0600000000000000" pitchFamily="50" charset="-128"/>
                        <a:ea typeface="HG丸ｺﾞｼｯｸM-PRO" panose="020F0600000000000000" pitchFamily="50" charset="-128"/>
                      </a:endParaRPr>
                    </a:p>
                  </a:txBody>
                  <a:tcPr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4249106970"/>
                  </a:ext>
                </a:extLst>
              </a:tr>
            </a:tbl>
          </a:graphicData>
        </a:graphic>
      </p:graphicFrame>
      <p:sp>
        <p:nvSpPr>
          <p:cNvPr id="10" name="二等辺三角形 9">
            <a:extLst>
              <a:ext uri="{FF2B5EF4-FFF2-40B4-BE49-F238E27FC236}">
                <a16:creationId xmlns:a16="http://schemas.microsoft.com/office/drawing/2014/main" id="{1170F2BA-86A1-4F27-A5C4-3EAC1845B4DF}"/>
              </a:ext>
            </a:extLst>
          </p:cNvPr>
          <p:cNvSpPr/>
          <p:nvPr/>
        </p:nvSpPr>
        <p:spPr>
          <a:xfrm rot="10800000">
            <a:off x="4301454" y="5029880"/>
            <a:ext cx="1303092" cy="265414"/>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92978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14</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２．府市場の現状・課題</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1" y="758361"/>
            <a:ext cx="7205472"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（４）３</a:t>
            </a:r>
            <a:r>
              <a:rPr kumimoji="1" lang="en-US" altLang="ja-JP" sz="2000" dirty="0">
                <a:latin typeface="Meiryo UI" panose="020B0604030504040204" pitchFamily="50" charset="-128"/>
                <a:ea typeface="Meiryo UI" panose="020B0604030504040204" pitchFamily="50" charset="-128"/>
              </a:rPr>
              <a:t>C</a:t>
            </a:r>
            <a:r>
              <a:rPr kumimoji="1" lang="ja-JP" altLang="en-US" sz="2000" dirty="0">
                <a:latin typeface="Meiryo UI" panose="020B0604030504040204" pitchFamily="50" charset="-128"/>
                <a:ea typeface="Meiryo UI" panose="020B0604030504040204" pitchFamily="50" charset="-128"/>
              </a:rPr>
              <a:t>分析から見た府市場</a:t>
            </a:r>
            <a:r>
              <a:rPr kumimoji="1" lang="ja-JP" altLang="en-US" sz="2000" dirty="0" smtClean="0">
                <a:latin typeface="Meiryo UI" panose="020B0604030504040204" pitchFamily="50" charset="-128"/>
                <a:ea typeface="Meiryo UI" panose="020B0604030504040204" pitchFamily="50" charset="-128"/>
              </a:rPr>
              <a:t>のめざす</a:t>
            </a:r>
            <a:r>
              <a:rPr kumimoji="1" lang="ja-JP" altLang="en-US" sz="2000" dirty="0">
                <a:latin typeface="Meiryo UI" panose="020B0604030504040204" pitchFamily="50" charset="-128"/>
                <a:ea typeface="Meiryo UI" panose="020B0604030504040204" pitchFamily="50" charset="-128"/>
              </a:rPr>
              <a:t>べき姿</a:t>
            </a:r>
          </a:p>
        </p:txBody>
      </p:sp>
      <p:sp>
        <p:nvSpPr>
          <p:cNvPr id="20" name="テキスト ボックス 19">
            <a:extLst>
              <a:ext uri="{FF2B5EF4-FFF2-40B4-BE49-F238E27FC236}">
                <a16:creationId xmlns:a16="http://schemas.microsoft.com/office/drawing/2014/main" id="{7329C642-38B6-4777-B39F-DA4D2652747F}"/>
              </a:ext>
            </a:extLst>
          </p:cNvPr>
          <p:cNvSpPr txBox="1"/>
          <p:nvPr/>
        </p:nvSpPr>
        <p:spPr>
          <a:xfrm>
            <a:off x="271936" y="1143006"/>
            <a:ext cx="9418239" cy="1107996"/>
          </a:xfrm>
          <a:prstGeom prst="rect">
            <a:avLst/>
          </a:prstGeom>
          <a:solidFill>
            <a:schemeClr val="accent4">
              <a:lumMod val="20000"/>
              <a:lumOff val="80000"/>
            </a:schemeClr>
          </a:solidFill>
        </p:spPr>
        <p:txBody>
          <a:bodyPr wrap="square">
            <a:spAutoFit/>
          </a:bodyPr>
          <a:lstStyle/>
          <a:p>
            <a:r>
              <a:rPr lang="ja-JP" altLang="en-US" b="1" kern="100" dirty="0">
                <a:solidFill>
                  <a:srgbClr val="FF0000"/>
                </a:solidFill>
                <a:effectLst/>
                <a:ea typeface="HG丸ｺﾞｼｯｸM-PRO" panose="020F0600000000000000" pitchFamily="50" charset="-128"/>
                <a:cs typeface="Times New Roman" panose="02020603050405020304" pitchFamily="18" charset="0"/>
              </a:rPr>
              <a:t>☞ポイント</a:t>
            </a:r>
          </a:p>
          <a:p>
            <a:r>
              <a:rPr kumimoji="1" lang="ja-JP" altLang="en-US" sz="1600" dirty="0">
                <a:latin typeface="Meiryo UI" panose="020B0604030504040204" pitchFamily="50" charset="-128"/>
                <a:ea typeface="Meiryo UI" panose="020B0604030504040204" pitchFamily="50" charset="-128"/>
              </a:rPr>
              <a:t>　顧客（川上・川下）のニーズに応えることで選ばれる市場をめざすとともに、府市場の強み</a:t>
            </a:r>
            <a:r>
              <a:rPr kumimoji="1" lang="ja-JP" altLang="en-US" sz="1600" dirty="0" smtClean="0">
                <a:latin typeface="Meiryo UI" panose="020B0604030504040204" pitchFamily="50" charset="-128"/>
                <a:ea typeface="Meiryo UI" panose="020B0604030504040204" pitchFamily="50" charset="-128"/>
              </a:rPr>
              <a:t>を</a:t>
            </a:r>
            <a:r>
              <a:rPr kumimoji="1" lang="ja-JP" altLang="en-US" sz="1600" dirty="0">
                <a:latin typeface="Meiryo UI" panose="020B0604030504040204" pitchFamily="50" charset="-128"/>
                <a:ea typeface="Meiryo UI" panose="020B0604030504040204" pitchFamily="50" charset="-128"/>
              </a:rPr>
              <a:t>活</a:t>
            </a:r>
            <a:r>
              <a:rPr kumimoji="1" lang="ja-JP" altLang="en-US" sz="1600" dirty="0" smtClean="0">
                <a:latin typeface="Meiryo UI" panose="020B0604030504040204" pitchFamily="50" charset="-128"/>
                <a:ea typeface="Meiryo UI" panose="020B0604030504040204" pitchFamily="50" charset="-128"/>
              </a:rPr>
              <a:t>かした機能</a:t>
            </a:r>
            <a:r>
              <a:rPr kumimoji="1" lang="ja-JP" altLang="en-US" sz="1600" dirty="0">
                <a:latin typeface="Meiryo UI" panose="020B0604030504040204" pitchFamily="50" charset="-128"/>
                <a:ea typeface="Meiryo UI" panose="020B0604030504040204" pitchFamily="50" charset="-128"/>
              </a:rPr>
              <a:t>強化を行うことで、独自色</a:t>
            </a:r>
            <a:r>
              <a:rPr kumimoji="1" lang="ja-JP" altLang="en-US" sz="1600" dirty="0" smtClean="0">
                <a:latin typeface="Meiryo UI" panose="020B0604030504040204" pitchFamily="50" charset="-128"/>
                <a:ea typeface="Meiryo UI" panose="020B0604030504040204" pitchFamily="50" charset="-128"/>
              </a:rPr>
              <a:t>を持った市場</a:t>
            </a:r>
            <a:r>
              <a:rPr kumimoji="1" lang="ja-JP" altLang="en-US" sz="1600" dirty="0">
                <a:latin typeface="Meiryo UI" panose="020B0604030504040204" pitchFamily="50" charset="-128"/>
                <a:ea typeface="Meiryo UI" panose="020B0604030504040204" pitchFamily="50" charset="-128"/>
              </a:rPr>
              <a:t>を実現</a:t>
            </a:r>
            <a:r>
              <a:rPr kumimoji="1" lang="ja-JP" altLang="en-US" sz="1600" dirty="0" smtClean="0">
                <a:latin typeface="Meiryo UI" panose="020B0604030504040204" pitchFamily="50" charset="-128"/>
                <a:ea typeface="Meiryo UI" panose="020B0604030504040204" pitchFamily="50" charset="-128"/>
              </a:rPr>
              <a:t>する</a:t>
            </a:r>
            <a:r>
              <a:rPr kumimoji="1" lang="ja-JP" altLang="en-US" sz="1600" b="1" dirty="0" smtClean="0">
                <a:latin typeface="Meiryo UI" panose="020B0604030504040204" pitchFamily="50" charset="-128"/>
                <a:ea typeface="Meiryo UI" panose="020B0604030504040204" pitchFamily="50" charset="-128"/>
              </a:rPr>
              <a:t>。</a:t>
            </a:r>
            <a:endParaRPr kumimoji="1" lang="en-US" altLang="ja-JP" sz="1600" b="1"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　</a:t>
            </a:r>
            <a:r>
              <a:rPr kumimoji="1" lang="ja-JP" altLang="en-US" sz="1600" b="1" dirty="0">
                <a:solidFill>
                  <a:srgbClr val="FF0000"/>
                </a:solidFill>
                <a:latin typeface="Meiryo UI" panose="020B0604030504040204" pitchFamily="50" charset="-128"/>
                <a:ea typeface="Meiryo UI" panose="020B0604030504040204" pitchFamily="50" charset="-128"/>
              </a:rPr>
              <a:t>府民に対する安全・</a:t>
            </a:r>
            <a:r>
              <a:rPr kumimoji="1" lang="ja-JP" altLang="en-US" sz="1600" b="1" dirty="0" smtClean="0">
                <a:solidFill>
                  <a:srgbClr val="FF0000"/>
                </a:solidFill>
                <a:latin typeface="Meiryo UI" panose="020B0604030504040204" pitchFamily="50" charset="-128"/>
                <a:ea typeface="Meiryo UI" panose="020B0604030504040204" pitchFamily="50" charset="-128"/>
              </a:rPr>
              <a:t>安心で高品質な生鮮食料</a:t>
            </a:r>
            <a:r>
              <a:rPr kumimoji="1" lang="ja-JP" altLang="en-US" sz="1600" b="1" dirty="0">
                <a:solidFill>
                  <a:srgbClr val="FF0000"/>
                </a:solidFill>
                <a:latin typeface="Meiryo UI" panose="020B0604030504040204" pitchFamily="50" charset="-128"/>
                <a:ea typeface="Meiryo UI" panose="020B0604030504040204" pitchFamily="50" charset="-128"/>
              </a:rPr>
              <a:t>品等</a:t>
            </a:r>
            <a:r>
              <a:rPr kumimoji="1" lang="ja-JP" altLang="en-US" sz="1600" b="1" dirty="0" smtClean="0">
                <a:solidFill>
                  <a:srgbClr val="FF0000"/>
                </a:solidFill>
                <a:latin typeface="Meiryo UI" panose="020B0604030504040204" pitchFamily="50" charset="-128"/>
                <a:ea typeface="Meiryo UI" panose="020B0604030504040204" pitchFamily="50" charset="-128"/>
              </a:rPr>
              <a:t>の安定供給を</a:t>
            </a:r>
            <a:r>
              <a:rPr kumimoji="1" lang="ja-JP" altLang="en-US" sz="1600" b="1" dirty="0">
                <a:solidFill>
                  <a:srgbClr val="FF0000"/>
                </a:solidFill>
                <a:latin typeface="Meiryo UI" panose="020B0604030504040204" pitchFamily="50" charset="-128"/>
                <a:ea typeface="Meiryo UI" panose="020B0604030504040204" pitchFamily="50" charset="-128"/>
              </a:rPr>
              <a:t>将来にわたり実現</a:t>
            </a:r>
            <a:endParaRPr lang="ja-JP" altLang="en-US" sz="1600" b="1" dirty="0">
              <a:solidFill>
                <a:srgbClr val="FF0000"/>
              </a:solidFill>
              <a:latin typeface="HG丸ｺﾞｼｯｸM-PRO" panose="020F0600000000000000" pitchFamily="50" charset="-128"/>
              <a:ea typeface="HG丸ｺﾞｼｯｸM-PRO" panose="020F0600000000000000" pitchFamily="50" charset="-128"/>
            </a:endParaRPr>
          </a:p>
        </p:txBody>
      </p:sp>
      <p:sp>
        <p:nvSpPr>
          <p:cNvPr id="14" name="テキスト ボックス 70">
            <a:extLst>
              <a:ext uri="{FF2B5EF4-FFF2-40B4-BE49-F238E27FC236}">
                <a16:creationId xmlns:a16="http://schemas.microsoft.com/office/drawing/2014/main" id="{C9D048B0-3D52-481B-8E67-6A3AEB3A3D8A}"/>
              </a:ext>
            </a:extLst>
          </p:cNvPr>
          <p:cNvSpPr txBox="1"/>
          <p:nvPr/>
        </p:nvSpPr>
        <p:spPr>
          <a:xfrm>
            <a:off x="559216" y="5838220"/>
            <a:ext cx="8843676" cy="830997"/>
          </a:xfrm>
          <a:prstGeom prst="rect">
            <a:avLst/>
          </a:prstGeom>
          <a:noFill/>
          <a:ln>
            <a:solidFill>
              <a:schemeClr val="dk1"/>
            </a:solidFill>
          </a:ln>
        </p:spPr>
        <p:txBody>
          <a:bodyPr wrap="square" rtlCol="0">
            <a:spAutoFit/>
          </a:bodyPr>
          <a:lstStyle/>
          <a:p>
            <a:r>
              <a:rPr kumimoji="1" lang="ja-JP" altLang="en-US" sz="1600" dirty="0">
                <a:latin typeface="HG丸ｺﾞｼｯｸM-PRO" panose="020F0600000000000000" pitchFamily="50" charset="-128"/>
                <a:ea typeface="HG丸ｺﾞｼｯｸM-PRO" panose="020F0600000000000000" pitchFamily="50" charset="-128"/>
              </a:rPr>
              <a:t>顧客である川上、川下からのニーズ、並びに府市場の強み・弱みを的確に認識した上で、 </a:t>
            </a:r>
            <a:endParaRPr kumimoji="1" lang="en-US" altLang="ja-JP" sz="1600" dirty="0">
              <a:latin typeface="HG丸ｺﾞｼｯｸM-PRO" panose="020F0600000000000000" pitchFamily="50" charset="-128"/>
              <a:ea typeface="HG丸ｺﾞｼｯｸM-PRO" panose="020F0600000000000000" pitchFamily="50" charset="-128"/>
            </a:endParaRPr>
          </a:p>
          <a:p>
            <a:r>
              <a:rPr kumimoji="1" lang="ja-JP" altLang="en-US" sz="1600" dirty="0">
                <a:latin typeface="HG丸ｺﾞｼｯｸM-PRO" panose="020F0600000000000000" pitchFamily="50" charset="-128"/>
                <a:ea typeface="HG丸ｺﾞｼｯｸM-PRO" panose="020F0600000000000000" pitchFamily="50" charset="-128"/>
              </a:rPr>
              <a:t>近隣他市場や市場外事業者との競合関係を踏まえ、</a:t>
            </a:r>
            <a:r>
              <a:rPr kumimoji="1" lang="ja-JP" altLang="en-US" sz="1600" b="1" dirty="0">
                <a:solidFill>
                  <a:srgbClr val="FF0000"/>
                </a:solidFill>
                <a:latin typeface="HG丸ｺﾞｼｯｸM-PRO" panose="020F0600000000000000" pitchFamily="50" charset="-128"/>
                <a:ea typeface="HG丸ｺﾞｼｯｸM-PRO" panose="020F0600000000000000" pitchFamily="50" charset="-128"/>
              </a:rPr>
              <a:t>市場に備えるべき機能を見極める</a:t>
            </a:r>
            <a:r>
              <a:rPr kumimoji="1" lang="ja-JP" altLang="en-US" sz="1600" dirty="0">
                <a:latin typeface="HG丸ｺﾞｼｯｸM-PRO" panose="020F0600000000000000" pitchFamily="50" charset="-128"/>
                <a:ea typeface="HG丸ｺﾞｼｯｸM-PRO" panose="020F0600000000000000" pitchFamily="50" charset="-128"/>
              </a:rPr>
              <a:t>とともに</a:t>
            </a:r>
            <a:r>
              <a:rPr kumimoji="1" lang="ja-JP" altLang="en-US" sz="1600" b="1" dirty="0">
                <a:solidFill>
                  <a:srgbClr val="FF0000"/>
                </a:solidFill>
                <a:latin typeface="HG丸ｺﾞｼｯｸM-PRO" panose="020F0600000000000000" pitchFamily="50" charset="-128"/>
                <a:ea typeface="HG丸ｺﾞｼｯｸM-PRO" panose="020F0600000000000000" pitchFamily="50" charset="-128"/>
              </a:rPr>
              <a:t>戦略を立て実現</a:t>
            </a:r>
            <a:r>
              <a:rPr kumimoji="1" lang="ja-JP" altLang="en-US" sz="1600" dirty="0">
                <a:latin typeface="HG丸ｺﾞｼｯｸM-PRO" panose="020F0600000000000000" pitchFamily="50" charset="-128"/>
                <a:ea typeface="HG丸ｺﾞｼｯｸM-PRO" panose="020F0600000000000000" pitchFamily="50" charset="-128"/>
              </a:rPr>
              <a:t>することが重要。</a:t>
            </a:r>
            <a:endParaRPr kumimoji="1" lang="en-US" altLang="ja-JP" sz="1600" dirty="0">
              <a:latin typeface="Meiryo UI" panose="020B0604030504040204" pitchFamily="50" charset="-128"/>
              <a:ea typeface="Meiryo UI"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334629555"/>
              </p:ext>
            </p:extLst>
          </p:nvPr>
        </p:nvGraphicFramePr>
        <p:xfrm>
          <a:off x="188766" y="2317849"/>
          <a:ext cx="9501409" cy="3106218"/>
        </p:xfrm>
        <a:graphic>
          <a:graphicData uri="http://schemas.openxmlformats.org/drawingml/2006/table">
            <a:tbl>
              <a:tblPr firstRow="1" bandRow="1">
                <a:tableStyleId>{5C22544A-7EE6-4342-B048-85BDC9FD1C3A}</a:tableStyleId>
              </a:tblPr>
              <a:tblGrid>
                <a:gridCol w="3043831">
                  <a:extLst>
                    <a:ext uri="{9D8B030D-6E8A-4147-A177-3AD203B41FA5}">
                      <a16:colId xmlns:a16="http://schemas.microsoft.com/office/drawing/2014/main" val="2045494024"/>
                    </a:ext>
                  </a:extLst>
                </a:gridCol>
                <a:gridCol w="3567448">
                  <a:extLst>
                    <a:ext uri="{9D8B030D-6E8A-4147-A177-3AD203B41FA5}">
                      <a16:colId xmlns:a16="http://schemas.microsoft.com/office/drawing/2014/main" val="93524913"/>
                    </a:ext>
                  </a:extLst>
                </a:gridCol>
                <a:gridCol w="2890130">
                  <a:extLst>
                    <a:ext uri="{9D8B030D-6E8A-4147-A177-3AD203B41FA5}">
                      <a16:colId xmlns:a16="http://schemas.microsoft.com/office/drawing/2014/main" val="4034050682"/>
                    </a:ext>
                  </a:extLst>
                </a:gridCol>
              </a:tblGrid>
              <a:tr h="676958">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600" b="1" dirty="0">
                          <a:solidFill>
                            <a:schemeClr val="bg1"/>
                          </a:solidFill>
                          <a:latin typeface="Meiryo UI" panose="020B0604030504040204" pitchFamily="50" charset="-128"/>
                          <a:ea typeface="Meiryo UI" panose="020B0604030504040204" pitchFamily="50" charset="-128"/>
                        </a:rPr>
                        <a:t>顧客（</a:t>
                      </a:r>
                      <a:r>
                        <a:rPr kumimoji="1" lang="en-US" altLang="ja-JP" sz="1600" b="1" dirty="0">
                          <a:solidFill>
                            <a:schemeClr val="bg1"/>
                          </a:solidFill>
                          <a:latin typeface="Meiryo UI" panose="020B0604030504040204" pitchFamily="50" charset="-128"/>
                          <a:ea typeface="Meiryo UI" panose="020B0604030504040204" pitchFamily="50" charset="-128"/>
                        </a:rPr>
                        <a:t>Customer</a:t>
                      </a:r>
                      <a:r>
                        <a:rPr kumimoji="1" lang="zh-TW" altLang="en-US" sz="1600" b="1" dirty="0">
                          <a:solidFill>
                            <a:schemeClr val="bg1"/>
                          </a:solidFill>
                          <a:latin typeface="Meiryo UI" panose="020B0604030504040204" pitchFamily="50" charset="-128"/>
                          <a:ea typeface="Meiryo UI" panose="020B0604030504040204" pitchFamily="50" charset="-128"/>
                        </a:rPr>
                        <a:t>）</a:t>
                      </a:r>
                      <a:endParaRPr kumimoji="1" lang="en-US" altLang="zh-TW" sz="1600" b="1" dirty="0">
                        <a:solidFill>
                          <a:schemeClr val="bg1"/>
                        </a:solidFill>
                        <a:latin typeface="Meiryo UI" panose="020B0604030504040204" pitchFamily="50" charset="-128"/>
                        <a:ea typeface="Meiryo UI" panose="020B060403050404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bg1"/>
                          </a:solidFill>
                          <a:latin typeface="Meiryo UI" panose="020B0604030504040204" pitchFamily="50" charset="-128"/>
                          <a:ea typeface="Meiryo UI" panose="020B0604030504040204" pitchFamily="50" charset="-128"/>
                        </a:rPr>
                        <a:t>備えるべき主な機能</a:t>
                      </a:r>
                      <a:endParaRPr kumimoji="1" lang="zh-TW" altLang="en-US" sz="1400" b="0" dirty="0">
                        <a:solidFill>
                          <a:schemeClr val="bg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Meiryo UI" panose="020B0604030504040204" pitchFamily="50" charset="-128"/>
                          <a:ea typeface="Meiryo UI" panose="020B0604030504040204" pitchFamily="50" charset="-128"/>
                        </a:rPr>
                        <a:t>自社（</a:t>
                      </a:r>
                      <a:r>
                        <a:rPr kumimoji="1" lang="en-US" altLang="ja-JP" sz="1600" b="1" dirty="0">
                          <a:solidFill>
                            <a:schemeClr val="bg1"/>
                          </a:solidFill>
                          <a:latin typeface="Meiryo UI" panose="020B0604030504040204" pitchFamily="50" charset="-128"/>
                          <a:ea typeface="Meiryo UI" panose="020B0604030504040204" pitchFamily="50" charset="-128"/>
                        </a:rPr>
                        <a:t>Company</a:t>
                      </a:r>
                      <a:r>
                        <a:rPr kumimoji="1" lang="ja-JP" altLang="en-US" sz="1600" b="1" dirty="0">
                          <a:solidFill>
                            <a:schemeClr val="bg1"/>
                          </a:solidFill>
                          <a:latin typeface="Meiryo UI" panose="020B0604030504040204" pitchFamily="50" charset="-128"/>
                          <a:ea typeface="Meiryo UI" panose="020B0604030504040204" pitchFamily="50" charset="-128"/>
                        </a:rPr>
                        <a:t>）</a:t>
                      </a:r>
                      <a:endParaRPr kumimoji="1" lang="en-US" altLang="ja-JP" sz="1600" b="1" dirty="0">
                        <a:solidFill>
                          <a:schemeClr val="bg1"/>
                        </a:solidFill>
                        <a:latin typeface="Meiryo UI" panose="020B0604030504040204" pitchFamily="50" charset="-128"/>
                        <a:ea typeface="Meiryo UI" panose="020B060403050404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bg1"/>
                          </a:solidFill>
                          <a:latin typeface="Meiryo UI" panose="020B0604030504040204" pitchFamily="50" charset="-128"/>
                          <a:ea typeface="Meiryo UI" panose="020B0604030504040204" pitchFamily="50" charset="-128"/>
                        </a:rPr>
                        <a:t>活用すべき主な強み・解消すべき主な課題</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Meiryo UI" panose="020B0604030504040204" pitchFamily="50" charset="-128"/>
                          <a:ea typeface="Meiryo UI" panose="020B0604030504040204" pitchFamily="50" charset="-128"/>
                        </a:rPr>
                        <a:t>競合（</a:t>
                      </a:r>
                      <a:r>
                        <a:rPr kumimoji="1" lang="en-US" altLang="ja-JP" sz="1600" b="1" dirty="0">
                          <a:solidFill>
                            <a:schemeClr val="bg1"/>
                          </a:solidFill>
                          <a:latin typeface="Meiryo UI" panose="020B0604030504040204" pitchFamily="50" charset="-128"/>
                          <a:ea typeface="Meiryo UI" panose="020B0604030504040204" pitchFamily="50" charset="-128"/>
                        </a:rPr>
                        <a:t>Competitor</a:t>
                      </a:r>
                      <a:r>
                        <a:rPr kumimoji="1" lang="ja-JP" altLang="en-US" sz="1600" b="1" dirty="0">
                          <a:solidFill>
                            <a:schemeClr val="bg1"/>
                          </a:solidFill>
                          <a:latin typeface="Meiryo UI" panose="020B0604030504040204" pitchFamily="50" charset="-128"/>
                          <a:ea typeface="Meiryo UI" panose="020B0604030504040204" pitchFamily="50" charset="-128"/>
                        </a:rPr>
                        <a:t>）</a:t>
                      </a:r>
                      <a:endParaRPr kumimoji="1" lang="en-US" altLang="ja-JP" sz="1600" b="1" dirty="0">
                        <a:solidFill>
                          <a:schemeClr val="bg1"/>
                        </a:solidFill>
                        <a:latin typeface="Meiryo UI" panose="020B0604030504040204" pitchFamily="50" charset="-128"/>
                        <a:ea typeface="Meiryo UI" panose="020B060403050404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bg1"/>
                          </a:solidFill>
                          <a:latin typeface="Meiryo UI" panose="020B0604030504040204" pitchFamily="50" charset="-128"/>
                          <a:ea typeface="Meiryo UI" panose="020B0604030504040204" pitchFamily="50" charset="-128"/>
                        </a:rPr>
                        <a:t>考慮すべき主な内容</a:t>
                      </a:r>
                    </a:p>
                  </a:txBody>
                  <a:tcPr anchor="ctr"/>
                </a:tc>
                <a:extLst>
                  <a:ext uri="{0D108BD9-81ED-4DB2-BD59-A6C34878D82A}">
                    <a16:rowId xmlns:a16="http://schemas.microsoft.com/office/drawing/2014/main" val="3096669043"/>
                  </a:ext>
                </a:extLst>
              </a:tr>
              <a:tr h="620545">
                <a:tc>
                  <a:txBody>
                    <a:bodyPr/>
                    <a:lstStyle/>
                    <a:p>
                      <a:r>
                        <a:rPr kumimoji="1" lang="ja-JP" altLang="en-US" dirty="0"/>
                        <a:t>広域中継</a:t>
                      </a:r>
                      <a:r>
                        <a:rPr kumimoji="1" lang="ja-JP" altLang="en-US" dirty="0" smtClean="0"/>
                        <a:t>拠点市場（ハブ市場）化</a:t>
                      </a:r>
                      <a:endParaRPr kumimoji="1" lang="ja-JP" altLang="en-US" dirty="0"/>
                    </a:p>
                  </a:txBody>
                  <a:tcPr anchor="ctr"/>
                </a:tc>
                <a:tc>
                  <a:txBody>
                    <a:bodyPr/>
                    <a:lstStyle/>
                    <a:p>
                      <a:r>
                        <a:rPr kumimoji="1" lang="ja-JP" altLang="en-US" b="0" dirty="0" smtClean="0">
                          <a:solidFill>
                            <a:schemeClr val="tx1"/>
                          </a:solidFill>
                        </a:rPr>
                        <a:t>西日本の中央卸売市場</a:t>
                      </a:r>
                      <a:r>
                        <a:rPr kumimoji="1" lang="ja-JP" altLang="en-US" dirty="0" smtClean="0"/>
                        <a:t>の中で最大</a:t>
                      </a:r>
                      <a:r>
                        <a:rPr kumimoji="1" lang="ja-JP" altLang="en-US" b="0" dirty="0" smtClean="0">
                          <a:solidFill>
                            <a:schemeClr val="tx1"/>
                          </a:solidFill>
                        </a:rPr>
                        <a:t>級</a:t>
                      </a:r>
                      <a:r>
                        <a:rPr kumimoji="1" lang="ja-JP" altLang="en-US" dirty="0" smtClean="0"/>
                        <a:t>の</a:t>
                      </a:r>
                      <a:r>
                        <a:rPr kumimoji="1" lang="ja-JP" altLang="en-US" dirty="0"/>
                        <a:t>敷地面積</a:t>
                      </a:r>
                    </a:p>
                  </a:txBody>
                  <a:tcPr anchor="ctr"/>
                </a:tc>
                <a:tc>
                  <a:txBody>
                    <a:bodyPr/>
                    <a:lstStyle/>
                    <a:p>
                      <a:r>
                        <a:rPr kumimoji="1" lang="ja-JP" altLang="en-US" dirty="0"/>
                        <a:t>近隣他市場は再整備済</a:t>
                      </a:r>
                      <a:endParaRPr kumimoji="1" lang="en-US" altLang="ja-JP" dirty="0"/>
                    </a:p>
                    <a:p>
                      <a:r>
                        <a:rPr kumimoji="1" lang="ja-JP" altLang="en-US" dirty="0"/>
                        <a:t>（又は再整備計画を推進中）</a:t>
                      </a:r>
                    </a:p>
                  </a:txBody>
                  <a:tcPr anchor="ctr"/>
                </a:tc>
                <a:extLst>
                  <a:ext uri="{0D108BD9-81ED-4DB2-BD59-A6C34878D82A}">
                    <a16:rowId xmlns:a16="http://schemas.microsoft.com/office/drawing/2014/main" val="3569835466"/>
                  </a:ext>
                </a:extLst>
              </a:tr>
              <a:tr h="620545">
                <a:tc>
                  <a:txBody>
                    <a:bodyPr/>
                    <a:lstStyle/>
                    <a:p>
                      <a:r>
                        <a:rPr kumimoji="1" lang="ja-JP" altLang="en-US" dirty="0"/>
                        <a:t>大阪本場との連携強化</a:t>
                      </a:r>
                    </a:p>
                  </a:txBody>
                  <a:tcPr anchor="ctr"/>
                </a:tc>
                <a:tc>
                  <a:txBody>
                    <a:bodyPr/>
                    <a:lstStyle/>
                    <a:p>
                      <a:r>
                        <a:rPr kumimoji="1" lang="ja-JP" altLang="en-US" dirty="0"/>
                        <a:t>交通の要衝に立地する利便性</a:t>
                      </a:r>
                      <a:endParaRPr kumimoji="1" lang="en-US" altLang="ja-JP" dirty="0"/>
                    </a:p>
                    <a:p>
                      <a:r>
                        <a:rPr kumimoji="1" lang="ja-JP" altLang="en-US" dirty="0"/>
                        <a:t>　→淀川左岸線の</a:t>
                      </a:r>
                      <a:r>
                        <a:rPr kumimoji="1" lang="ja-JP" altLang="en-US" dirty="0" smtClean="0"/>
                        <a:t>開通</a:t>
                      </a:r>
                      <a:r>
                        <a:rPr kumimoji="1" lang="en-US" altLang="ja-JP" dirty="0" smtClean="0">
                          <a:solidFill>
                            <a:schemeClr val="tx1"/>
                          </a:solidFill>
                        </a:rPr>
                        <a:t>(</a:t>
                      </a:r>
                      <a:r>
                        <a:rPr kumimoji="1" lang="ja-JP" altLang="en-US" dirty="0" smtClean="0">
                          <a:solidFill>
                            <a:schemeClr val="tx1"/>
                          </a:solidFill>
                        </a:rPr>
                        <a:t>令和</a:t>
                      </a:r>
                      <a:r>
                        <a:rPr kumimoji="1" lang="en-US" altLang="ja-JP" dirty="0" smtClean="0">
                          <a:solidFill>
                            <a:schemeClr val="tx1"/>
                          </a:solidFill>
                        </a:rPr>
                        <a:t>14</a:t>
                      </a:r>
                      <a:r>
                        <a:rPr kumimoji="1" lang="ja-JP" altLang="en-US" dirty="0" smtClean="0">
                          <a:solidFill>
                            <a:schemeClr val="tx1"/>
                          </a:solidFill>
                        </a:rPr>
                        <a:t>年３月予定</a:t>
                      </a:r>
                      <a:r>
                        <a:rPr kumimoji="1" lang="en-US" altLang="ja-JP" dirty="0" smtClean="0">
                          <a:solidFill>
                            <a:schemeClr val="tx1"/>
                          </a:solidFill>
                        </a:rPr>
                        <a:t>)</a:t>
                      </a:r>
                      <a:r>
                        <a:rPr kumimoji="1" lang="ja-JP" altLang="en-US" dirty="0" smtClean="0"/>
                        <a:t>で</a:t>
                      </a:r>
                      <a:endParaRPr kumimoji="1" lang="en-US" altLang="ja-JP" dirty="0" smtClean="0"/>
                    </a:p>
                    <a:p>
                      <a:r>
                        <a:rPr kumimoji="1" lang="ja-JP" altLang="en-US" dirty="0" smtClean="0"/>
                        <a:t>　　さらに</a:t>
                      </a:r>
                      <a:r>
                        <a:rPr kumimoji="1" lang="ja-JP" altLang="en-US" dirty="0"/>
                        <a:t>アクセスが向上</a:t>
                      </a:r>
                    </a:p>
                  </a:txBody>
                  <a:tcPr anchor="ctr"/>
                </a:tc>
                <a:tc>
                  <a:txBody>
                    <a:bodyPr/>
                    <a:lstStyle/>
                    <a:p>
                      <a:r>
                        <a:rPr kumimoji="1" lang="ja-JP" altLang="en-US" dirty="0"/>
                        <a:t>再整備済の市場では平均単価が上昇</a:t>
                      </a:r>
                      <a:endParaRPr kumimoji="1" lang="en-US" altLang="ja-JP" dirty="0"/>
                    </a:p>
                    <a:p>
                      <a:r>
                        <a:rPr kumimoji="1" lang="ja-JP" altLang="en-US" dirty="0"/>
                        <a:t>　⇒安全・安心・安定的な食糧供給</a:t>
                      </a:r>
                    </a:p>
                  </a:txBody>
                  <a:tcPr anchor="ctr"/>
                </a:tc>
                <a:extLst>
                  <a:ext uri="{0D108BD9-81ED-4DB2-BD59-A6C34878D82A}">
                    <a16:rowId xmlns:a16="http://schemas.microsoft.com/office/drawing/2014/main" val="4153150403"/>
                  </a:ext>
                </a:extLst>
              </a:tr>
              <a:tr h="366685">
                <a:tc>
                  <a:txBody>
                    <a:bodyPr/>
                    <a:lstStyle/>
                    <a:p>
                      <a:r>
                        <a:rPr kumimoji="1" lang="ja-JP" altLang="en-US" dirty="0"/>
                        <a:t>量販店対応（配送機能等）の強化</a:t>
                      </a:r>
                    </a:p>
                  </a:txBody>
                  <a:tcPr anchor="ctr"/>
                </a:tc>
                <a:tc>
                  <a:txBody>
                    <a:bodyPr/>
                    <a:lstStyle/>
                    <a:p>
                      <a:r>
                        <a:rPr kumimoji="1" lang="ja-JP" altLang="en-US" dirty="0"/>
                        <a:t>煩雑な市場内動線、物流効率の悪さ</a:t>
                      </a:r>
                    </a:p>
                  </a:txBody>
                  <a:tcPr anchor="ctr"/>
                </a:tc>
                <a:tc>
                  <a:txBody>
                    <a:bodyPr/>
                    <a:lstStyle/>
                    <a:p>
                      <a:r>
                        <a:rPr kumimoji="1" lang="ja-JP" altLang="en-US" dirty="0"/>
                        <a:t>市場外流通の伸長による影響</a:t>
                      </a:r>
                    </a:p>
                  </a:txBody>
                  <a:tcPr anchor="ctr"/>
                </a:tc>
                <a:extLst>
                  <a:ext uri="{0D108BD9-81ED-4DB2-BD59-A6C34878D82A}">
                    <a16:rowId xmlns:a16="http://schemas.microsoft.com/office/drawing/2014/main" val="1651790181"/>
                  </a:ext>
                </a:extLst>
              </a:tr>
              <a:tr h="366685">
                <a:tc>
                  <a:txBody>
                    <a:bodyPr/>
                    <a:lstStyle/>
                    <a:p>
                      <a:r>
                        <a:rPr kumimoji="1" lang="ja-JP" altLang="en-US" dirty="0"/>
                        <a:t>低温管理・品質管理・保管機能</a:t>
                      </a: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dirty="0"/>
                        <a:t>品質管理・衛生管理が不十分</a:t>
                      </a:r>
                    </a:p>
                  </a:txBody>
                  <a:tcPr anchor="ctr"/>
                </a:tc>
                <a:tc>
                  <a:txBody>
                    <a:bodyPr/>
                    <a:lstStyle/>
                    <a:p>
                      <a:pPr algn="ctr"/>
                      <a:endParaRPr kumimoji="1" lang="ja-JP" altLang="en-US" dirty="0"/>
                    </a:p>
                  </a:txBody>
                  <a:tcPr anchor="ctr"/>
                </a:tc>
                <a:extLst>
                  <a:ext uri="{0D108BD9-81ED-4DB2-BD59-A6C34878D82A}">
                    <a16:rowId xmlns:a16="http://schemas.microsoft.com/office/drawing/2014/main" val="210763787"/>
                  </a:ext>
                </a:extLst>
              </a:tr>
              <a:tr h="36668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dirty="0"/>
                    </a:p>
                  </a:txBody>
                  <a:tcPr anchor="ctr"/>
                </a:tc>
                <a:tc>
                  <a:txBody>
                    <a:bodyPr/>
                    <a:lstStyle/>
                    <a:p>
                      <a:r>
                        <a:rPr kumimoji="1" lang="ja-JP" altLang="en-US" dirty="0"/>
                        <a:t>自然</a:t>
                      </a:r>
                      <a:r>
                        <a:rPr kumimoji="1" lang="ja-JP" altLang="en-US" dirty="0" smtClean="0"/>
                        <a:t>災害・パンデミックの発生に</a:t>
                      </a:r>
                      <a:r>
                        <a:rPr kumimoji="1" lang="ja-JP" altLang="en-US" dirty="0"/>
                        <a:t>対するリスク</a:t>
                      </a:r>
                    </a:p>
                  </a:txBody>
                  <a:tcPr anchor="ctr"/>
                </a:tc>
                <a:tc>
                  <a:txBody>
                    <a:bodyPr/>
                    <a:lstStyle/>
                    <a:p>
                      <a:pPr algn="ctr"/>
                      <a:endParaRPr kumimoji="1" lang="ja-JP" altLang="en-US" dirty="0"/>
                    </a:p>
                  </a:txBody>
                  <a:tcPr anchor="ctr"/>
                </a:tc>
                <a:extLst>
                  <a:ext uri="{0D108BD9-81ED-4DB2-BD59-A6C34878D82A}">
                    <a16:rowId xmlns:a16="http://schemas.microsoft.com/office/drawing/2014/main" val="3277287962"/>
                  </a:ext>
                </a:extLst>
              </a:tr>
            </a:tbl>
          </a:graphicData>
        </a:graphic>
      </p:graphicFrame>
      <p:sp>
        <p:nvSpPr>
          <p:cNvPr id="11" name="二等辺三角形 10">
            <a:extLst>
              <a:ext uri="{FF2B5EF4-FFF2-40B4-BE49-F238E27FC236}">
                <a16:creationId xmlns:a16="http://schemas.microsoft.com/office/drawing/2014/main" id="{1170F2BA-86A1-4F27-A5C4-3EAC1845B4DF}"/>
              </a:ext>
            </a:extLst>
          </p:cNvPr>
          <p:cNvSpPr/>
          <p:nvPr/>
        </p:nvSpPr>
        <p:spPr>
          <a:xfrm rot="10800000">
            <a:off x="4301454" y="5518343"/>
            <a:ext cx="1303092" cy="265414"/>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65175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15</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３．府市場</a:t>
            </a:r>
            <a:r>
              <a:rPr lang="ja-JP" altLang="en-US" dirty="0" smtClean="0"/>
              <a:t>のめざす</a:t>
            </a:r>
            <a:r>
              <a:rPr lang="ja-JP" altLang="en-US" dirty="0"/>
              <a:t>べき姿</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0" y="835683"/>
            <a:ext cx="7205472" cy="400110"/>
          </a:xfrm>
          <a:prstGeom prst="rect">
            <a:avLst/>
          </a:prstGeom>
          <a:noFill/>
        </p:spPr>
        <p:txBody>
          <a:bodyPr wrap="square" rtlCol="0">
            <a:spAutoFit/>
          </a:bodyPr>
          <a:lstStyle/>
          <a:p>
            <a:r>
              <a:rPr kumimoji="1" lang="ja-JP" altLang="en-US" sz="2000" dirty="0" smtClean="0">
                <a:latin typeface="Meiryo UI" panose="020B0604030504040204" pitchFamily="50" charset="-128"/>
                <a:ea typeface="Meiryo UI" panose="020B0604030504040204" pitchFamily="50" charset="-128"/>
              </a:rPr>
              <a:t>　○　３つの戦略とそ</a:t>
            </a:r>
            <a:r>
              <a:rPr kumimoji="1" lang="ja-JP" altLang="en-US" sz="2000" dirty="0">
                <a:latin typeface="Meiryo UI" panose="020B0604030504040204" pitchFamily="50" charset="-128"/>
                <a:ea typeface="Meiryo UI" panose="020B0604030504040204" pitchFamily="50" charset="-128"/>
              </a:rPr>
              <a:t>の</a:t>
            </a:r>
            <a:r>
              <a:rPr kumimoji="1" lang="ja-JP" altLang="en-US" sz="2000" dirty="0" smtClean="0">
                <a:latin typeface="Meiryo UI" panose="020B0604030504040204" pitchFamily="50" charset="-128"/>
                <a:ea typeface="Meiryo UI" panose="020B0604030504040204" pitchFamily="50" charset="-128"/>
              </a:rPr>
              <a:t>方向性</a:t>
            </a:r>
            <a:endParaRPr kumimoji="1" lang="ja-JP" altLang="en-US" sz="2000" dirty="0">
              <a:latin typeface="Meiryo UI" panose="020B0604030504040204" pitchFamily="50" charset="-128"/>
              <a:ea typeface="Meiryo UI" panose="020B0604030504040204" pitchFamily="50" charset="-128"/>
            </a:endParaRPr>
          </a:p>
        </p:txBody>
      </p:sp>
      <p:sp>
        <p:nvSpPr>
          <p:cNvPr id="24" name="四角形: 角を丸くする 10">
            <a:extLst>
              <a:ext uri="{FF2B5EF4-FFF2-40B4-BE49-F238E27FC236}">
                <a16:creationId xmlns:a16="http://schemas.microsoft.com/office/drawing/2014/main" id="{CD145CD0-93A1-4C87-8BF3-B48F7C766606}"/>
              </a:ext>
            </a:extLst>
          </p:cNvPr>
          <p:cNvSpPr/>
          <p:nvPr/>
        </p:nvSpPr>
        <p:spPr>
          <a:xfrm>
            <a:off x="155606" y="1234281"/>
            <a:ext cx="9354799" cy="987504"/>
          </a:xfrm>
          <a:prstGeom prst="roundRect">
            <a:avLst/>
          </a:prstGeom>
          <a:solidFill>
            <a:srgbClr val="00B050"/>
          </a:solidFill>
          <a:ln w="12700" cap="flat" cmpd="sng" algn="ctr">
            <a:solidFill>
              <a:srgbClr val="4472C4">
                <a:shade val="50000"/>
              </a:srgbClr>
            </a:solidFill>
            <a:prstDash val="solid"/>
            <a:miter lim="800000"/>
          </a:ln>
          <a:effectLst/>
        </p:spPr>
        <p:txBody>
          <a:bodyPr wrap="square" rtlCol="0" anchor="ctr">
            <a:spAutoFit/>
          </a:bodyPr>
          <a:lstStyle/>
          <a:p>
            <a:pPr lvl="0">
              <a:defRPr/>
            </a:pPr>
            <a:r>
              <a:rPr kumimoji="0" lang="ja-JP" altLang="en-US" sz="2000" i="0" kern="0" dirty="0">
                <a:solidFill>
                  <a:schemeClr val="bg1"/>
                </a:solidFill>
                <a:effectLst>
                  <a:outerShdw blurRad="38100" dist="38100" dir="2700000" algn="tl">
                    <a:srgbClr val="000000">
                      <a:alpha val="43137"/>
                    </a:srgbClr>
                  </a:outerShdw>
                </a:effectLst>
                <a:latin typeface="Meiryo UI"/>
                <a:ea typeface="Meiryo UI"/>
              </a:rPr>
              <a:t>☞</a:t>
            </a:r>
            <a:r>
              <a:rPr lang="ja-JP" altLang="en-US" sz="2000" b="1" kern="0" dirty="0">
                <a:solidFill>
                  <a:schemeClr val="bg1"/>
                </a:solidFill>
                <a:effectLst>
                  <a:outerShdw blurRad="38100" dist="38100" dir="2700000" algn="tl">
                    <a:srgbClr val="000000">
                      <a:alpha val="43137"/>
                    </a:srgbClr>
                  </a:outerShdw>
                </a:effectLst>
              </a:rPr>
              <a:t>食品流通の一大拠点として、ニーズに応え</a:t>
            </a:r>
            <a:r>
              <a:rPr kumimoji="0" lang="ja-JP" altLang="en-US" sz="2000" b="1" i="0" kern="0" dirty="0">
                <a:solidFill>
                  <a:schemeClr val="bg1"/>
                </a:solidFill>
                <a:effectLst>
                  <a:outerShdw blurRad="38100" dist="38100" dir="2700000" algn="tl">
                    <a:srgbClr val="000000">
                      <a:alpha val="43137"/>
                    </a:srgbClr>
                  </a:outerShdw>
                </a:effectLst>
                <a:latin typeface="Meiryo UI"/>
                <a:ea typeface="Meiryo UI"/>
              </a:rPr>
              <a:t>強みを活かし</a:t>
            </a:r>
            <a:r>
              <a:rPr lang="ja-JP" altLang="en-US" sz="2000" b="1" kern="0" dirty="0">
                <a:solidFill>
                  <a:schemeClr val="bg1"/>
                </a:solidFill>
                <a:effectLst>
                  <a:outerShdw blurRad="38100" dist="38100" dir="2700000" algn="tl">
                    <a:srgbClr val="000000">
                      <a:alpha val="43137"/>
                    </a:srgbClr>
                  </a:outerShdw>
                </a:effectLst>
                <a:latin typeface="Meiryo UI"/>
                <a:ea typeface="Meiryo UI"/>
              </a:rPr>
              <a:t>た</a:t>
            </a:r>
            <a:r>
              <a:rPr kumimoji="0" lang="ja-JP" altLang="en-US" sz="2000" b="1" i="0" kern="0" dirty="0">
                <a:solidFill>
                  <a:schemeClr val="bg1"/>
                </a:solidFill>
                <a:effectLst>
                  <a:outerShdw blurRad="38100" dist="38100" dir="2700000" algn="tl">
                    <a:srgbClr val="000000">
                      <a:alpha val="43137"/>
                    </a:srgbClr>
                  </a:outerShdw>
                </a:effectLst>
                <a:latin typeface="Meiryo UI"/>
                <a:ea typeface="Meiryo UI"/>
              </a:rPr>
              <a:t>新たな市場をめざす</a:t>
            </a:r>
            <a:endParaRPr kumimoji="0" lang="en-US" altLang="ja-JP" sz="2000" b="1" i="0" kern="0" dirty="0">
              <a:solidFill>
                <a:schemeClr val="bg1"/>
              </a:solidFill>
              <a:effectLst>
                <a:outerShdw blurRad="38100" dist="38100" dir="2700000" algn="tl">
                  <a:srgbClr val="000000">
                    <a:alpha val="43137"/>
                  </a:srgbClr>
                </a:outerShdw>
              </a:effectLst>
              <a:latin typeface="Meiryo UI"/>
              <a:ea typeface="Meiryo UI"/>
            </a:endParaRPr>
          </a:p>
          <a:p>
            <a:pPr lvl="0">
              <a:defRPr/>
            </a:pPr>
            <a:r>
              <a:rPr lang="ja-JP" altLang="en-US" sz="1600" kern="0" dirty="0">
                <a:solidFill>
                  <a:schemeClr val="bg1"/>
                </a:solidFill>
              </a:rPr>
              <a:t>　　　公共的な機能から独自性発揮のための戦略的な機能まで将来にわたり必要とされる機能を備えた新市場を</a:t>
            </a:r>
            <a:endParaRPr lang="en-US" altLang="ja-JP" sz="1600" kern="0" dirty="0">
              <a:solidFill>
                <a:schemeClr val="bg1"/>
              </a:solidFill>
            </a:endParaRPr>
          </a:p>
          <a:p>
            <a:pPr lvl="0">
              <a:defRPr/>
            </a:pPr>
            <a:r>
              <a:rPr lang="ja-JP" altLang="en-US" sz="1600" kern="0" dirty="0">
                <a:solidFill>
                  <a:schemeClr val="bg1"/>
                </a:solidFill>
              </a:rPr>
              <a:t>　　　実現するための３つの戦略</a:t>
            </a:r>
            <a:endParaRPr kumimoji="0" lang="en-US" altLang="ja-JP" sz="1600" b="0" i="0" u="none" strike="noStrike" kern="0" cap="none" spc="0" normalizeH="0" baseline="0" noProof="0" dirty="0">
              <a:ln>
                <a:noFill/>
              </a:ln>
              <a:solidFill>
                <a:schemeClr val="bg1"/>
              </a:solidFill>
              <a:uLnTx/>
              <a:uFillTx/>
              <a:latin typeface="Meiryo UI"/>
              <a:ea typeface="Meiryo UI"/>
            </a:endParaRPr>
          </a:p>
        </p:txBody>
      </p:sp>
      <p:graphicFrame>
        <p:nvGraphicFramePr>
          <p:cNvPr id="17" name="表 16"/>
          <p:cNvGraphicFramePr>
            <a:graphicFrameLocks noGrp="1"/>
          </p:cNvGraphicFramePr>
          <p:nvPr>
            <p:extLst>
              <p:ext uri="{D42A27DB-BD31-4B8C-83A1-F6EECF244321}">
                <p14:modId xmlns:p14="http://schemas.microsoft.com/office/powerpoint/2010/main" val="3735187301"/>
              </p:ext>
            </p:extLst>
          </p:nvPr>
        </p:nvGraphicFramePr>
        <p:xfrm>
          <a:off x="155606" y="2440432"/>
          <a:ext cx="9354799" cy="3915415"/>
        </p:xfrm>
        <a:graphic>
          <a:graphicData uri="http://schemas.openxmlformats.org/drawingml/2006/table">
            <a:tbl>
              <a:tblPr firstRow="1" bandRow="1">
                <a:tableStyleId>{5C22544A-7EE6-4342-B048-85BDC9FD1C3A}</a:tableStyleId>
              </a:tblPr>
              <a:tblGrid>
                <a:gridCol w="3729939">
                  <a:extLst>
                    <a:ext uri="{9D8B030D-6E8A-4147-A177-3AD203B41FA5}">
                      <a16:colId xmlns:a16="http://schemas.microsoft.com/office/drawing/2014/main" val="1688176693"/>
                    </a:ext>
                  </a:extLst>
                </a:gridCol>
                <a:gridCol w="5624860">
                  <a:extLst>
                    <a:ext uri="{9D8B030D-6E8A-4147-A177-3AD203B41FA5}">
                      <a16:colId xmlns:a16="http://schemas.microsoft.com/office/drawing/2014/main" val="190106322"/>
                    </a:ext>
                  </a:extLst>
                </a:gridCol>
              </a:tblGrid>
              <a:tr h="1294135">
                <a:tc>
                  <a:txBody>
                    <a:bodyPr/>
                    <a:lstStyle/>
                    <a:p>
                      <a:r>
                        <a:rPr kumimoji="1" lang="en-US" altLang="ja-JP" sz="2000" dirty="0" smtClean="0"/>
                        <a:t>【</a:t>
                      </a:r>
                      <a:r>
                        <a:rPr kumimoji="1" lang="ja-JP" altLang="en-US" sz="2000" dirty="0" smtClean="0"/>
                        <a:t>戦略</a:t>
                      </a:r>
                      <a:r>
                        <a:rPr kumimoji="1" lang="en-US" altLang="ja-JP" sz="2000" dirty="0" smtClean="0"/>
                        <a:t>Ⅰ】</a:t>
                      </a:r>
                    </a:p>
                    <a:p>
                      <a:r>
                        <a:rPr kumimoji="1" lang="ja-JP" altLang="en-US" sz="2000" dirty="0" smtClean="0"/>
                        <a:t>～西日本の食品流通の</a:t>
                      </a:r>
                      <a:endParaRPr kumimoji="1" lang="en-US" altLang="ja-JP" sz="2000" dirty="0" smtClean="0"/>
                    </a:p>
                    <a:p>
                      <a:r>
                        <a:rPr kumimoji="1" lang="ja-JP" altLang="en-US" sz="2000" dirty="0" smtClean="0"/>
                        <a:t>　　　　　　　　　　核となるために～　</a:t>
                      </a:r>
                      <a:endParaRPr kumimoji="1" lang="en-US" altLang="ja-JP" sz="2000" dirty="0" smtClean="0"/>
                    </a:p>
                  </a:txBody>
                  <a:tcPr>
                    <a:lnR w="5715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5"/>
                    </a:solidFill>
                  </a:tcPr>
                </a:tc>
                <a:tc>
                  <a:txBody>
                    <a:bodyPr/>
                    <a:lstStyle/>
                    <a:p>
                      <a:endParaRPr kumimoji="1" lang="en-US" altLang="ja-JP" sz="1600" b="0" dirty="0" smtClean="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tx1"/>
                          </a:solidFill>
                        </a:rPr>
                        <a:t>府市場が持つ広大な敷地や交通の要衝に立地する等の強みを活かした、産地から選ばれる</a:t>
                      </a:r>
                      <a:r>
                        <a:rPr kumimoji="1" lang="ja-JP" altLang="en-US" sz="1600" b="1" dirty="0" smtClean="0">
                          <a:solidFill>
                            <a:schemeClr val="tx1"/>
                          </a:solidFill>
                        </a:rPr>
                        <a:t>広域中継拠点市場（ハブ市場）化</a:t>
                      </a:r>
                      <a:r>
                        <a:rPr kumimoji="1" lang="ja-JP" altLang="en-US" sz="1600" b="0" dirty="0" smtClean="0">
                          <a:solidFill>
                            <a:schemeClr val="tx1"/>
                          </a:solidFill>
                        </a:rPr>
                        <a:t>をめざす。</a:t>
                      </a:r>
                    </a:p>
                  </a:txBody>
                  <a:tcPr>
                    <a:lnL w="5715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506104747"/>
                  </a:ext>
                </a:extLst>
              </a:tr>
              <a:tr h="1246935">
                <a:tc>
                  <a:txBody>
                    <a:bodyPr/>
                    <a:lstStyle/>
                    <a:p>
                      <a:r>
                        <a:rPr kumimoji="1" lang="en-US" altLang="ja-JP" sz="2000" b="1" dirty="0" smtClean="0">
                          <a:solidFill>
                            <a:schemeClr val="bg1"/>
                          </a:solidFill>
                        </a:rPr>
                        <a:t>【</a:t>
                      </a:r>
                      <a:r>
                        <a:rPr kumimoji="1" lang="ja-JP" altLang="en-US" sz="2000" b="1" dirty="0" smtClean="0">
                          <a:solidFill>
                            <a:schemeClr val="bg1"/>
                          </a:solidFill>
                        </a:rPr>
                        <a:t>戦略</a:t>
                      </a:r>
                      <a:r>
                        <a:rPr kumimoji="1" lang="en-US" altLang="ja-JP" sz="2000" b="1" dirty="0" smtClean="0">
                          <a:solidFill>
                            <a:schemeClr val="bg1"/>
                          </a:solidFill>
                        </a:rPr>
                        <a:t>Ⅱ】</a:t>
                      </a:r>
                    </a:p>
                    <a:p>
                      <a:r>
                        <a:rPr kumimoji="1" lang="ja-JP" altLang="en-US" sz="2000" b="1" dirty="0" smtClean="0">
                          <a:solidFill>
                            <a:schemeClr val="bg1"/>
                          </a:solidFill>
                        </a:rPr>
                        <a:t>～時代のニーズに</a:t>
                      </a:r>
                      <a:endParaRPr kumimoji="1" lang="en-US" altLang="ja-JP" sz="2000" b="1" dirty="0" smtClean="0">
                        <a:solidFill>
                          <a:schemeClr val="bg1"/>
                        </a:solidFill>
                      </a:endParaRPr>
                    </a:p>
                    <a:p>
                      <a:r>
                        <a:rPr kumimoji="1" lang="ja-JP" altLang="en-US" sz="2000" b="1" dirty="0" smtClean="0">
                          <a:solidFill>
                            <a:schemeClr val="bg1"/>
                          </a:solidFill>
                        </a:rPr>
                        <a:t>　　　　　　　　応え続けるために～</a:t>
                      </a:r>
                      <a:endParaRPr kumimoji="1" lang="en-US" altLang="ja-JP" sz="2000" b="1" dirty="0" smtClean="0">
                        <a:solidFill>
                          <a:schemeClr val="bg1"/>
                        </a:solidFill>
                      </a:endParaRPr>
                    </a:p>
                    <a:p>
                      <a:endParaRPr kumimoji="1" lang="en-US" altLang="ja-JP" sz="2000" b="1" dirty="0" smtClean="0">
                        <a:solidFill>
                          <a:schemeClr val="bg1"/>
                        </a:solidFill>
                      </a:endParaRPr>
                    </a:p>
                  </a:txBody>
                  <a:tcPr>
                    <a:lnR w="571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5"/>
                    </a:solidFill>
                  </a:tcPr>
                </a:tc>
                <a:tc>
                  <a:txBody>
                    <a:bodyPr/>
                    <a:lstStyle/>
                    <a:p>
                      <a:endParaRPr kumimoji="1" lang="en-US" altLang="ja-JP" sz="1600" b="0" dirty="0" smtClean="0">
                        <a:solidFill>
                          <a:schemeClr val="tx1"/>
                        </a:solidFill>
                      </a:endParaRPr>
                    </a:p>
                    <a:p>
                      <a:r>
                        <a:rPr kumimoji="1" lang="ja-JP" altLang="en-US" sz="1600" b="0" dirty="0" smtClean="0">
                          <a:solidFill>
                            <a:schemeClr val="tx1"/>
                          </a:solidFill>
                        </a:rPr>
                        <a:t>川上（生産者）や川下（実需者）、ひいては消費者から求められるよう、行き届いた</a:t>
                      </a:r>
                      <a:r>
                        <a:rPr kumimoji="1" lang="ja-JP" altLang="en-US" sz="1600" b="1" dirty="0" smtClean="0">
                          <a:solidFill>
                            <a:schemeClr val="tx1"/>
                          </a:solidFill>
                        </a:rPr>
                        <a:t>品質管理</a:t>
                      </a:r>
                      <a:r>
                        <a:rPr kumimoji="1" lang="ja-JP" altLang="en-US" sz="1600" b="0" dirty="0" smtClean="0">
                          <a:solidFill>
                            <a:schemeClr val="tx1"/>
                          </a:solidFill>
                        </a:rPr>
                        <a:t>や</a:t>
                      </a:r>
                      <a:r>
                        <a:rPr kumimoji="1" lang="ja-JP" altLang="en-US" sz="1600" b="1" dirty="0" smtClean="0">
                          <a:solidFill>
                            <a:schemeClr val="tx1"/>
                          </a:solidFill>
                        </a:rPr>
                        <a:t>衛生管理</a:t>
                      </a:r>
                      <a:r>
                        <a:rPr kumimoji="1" lang="ja-JP" altLang="en-US" sz="1600" b="0" dirty="0" smtClean="0">
                          <a:solidFill>
                            <a:schemeClr val="tx1"/>
                          </a:solidFill>
                        </a:rPr>
                        <a:t>が施された生鮮食料品等を、</a:t>
                      </a:r>
                      <a:r>
                        <a:rPr kumimoji="1" lang="ja-JP" altLang="en-US" sz="1600" b="1" dirty="0" smtClean="0">
                          <a:solidFill>
                            <a:schemeClr val="tx1"/>
                          </a:solidFill>
                        </a:rPr>
                        <a:t>顧客ニーズに沿って</a:t>
                      </a:r>
                      <a:r>
                        <a:rPr kumimoji="1" lang="ja-JP" altLang="en-US" sz="1600" b="0" dirty="0" smtClean="0">
                          <a:solidFill>
                            <a:schemeClr val="tx1"/>
                          </a:solidFill>
                        </a:rPr>
                        <a:t>供給できる競争力を持つ市場をめざす。</a:t>
                      </a:r>
                      <a:endParaRPr kumimoji="1" lang="ja-JP" altLang="en-US" sz="1600" b="0" dirty="0">
                        <a:solidFill>
                          <a:schemeClr val="tx1"/>
                        </a:solidFill>
                      </a:endParaRPr>
                    </a:p>
                  </a:txBody>
                  <a:tcPr>
                    <a:lnL w="571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0121852"/>
                  </a:ext>
                </a:extLst>
              </a:tr>
              <a:tr h="1049959">
                <a:tc>
                  <a:txBody>
                    <a:bodyPr/>
                    <a:lstStyle/>
                    <a:p>
                      <a:r>
                        <a:rPr kumimoji="1" lang="en-US" altLang="ja-JP" sz="2000" b="1" dirty="0" smtClean="0">
                          <a:solidFill>
                            <a:schemeClr val="bg1"/>
                          </a:solidFill>
                        </a:rPr>
                        <a:t>【</a:t>
                      </a:r>
                      <a:r>
                        <a:rPr kumimoji="1" lang="ja-JP" altLang="en-US" sz="2000" b="1" dirty="0" smtClean="0">
                          <a:solidFill>
                            <a:schemeClr val="bg1"/>
                          </a:solidFill>
                        </a:rPr>
                        <a:t>戦略</a:t>
                      </a:r>
                      <a:r>
                        <a:rPr kumimoji="1" lang="en-US" altLang="ja-JP" sz="2000" b="1" dirty="0" smtClean="0">
                          <a:solidFill>
                            <a:schemeClr val="bg1"/>
                          </a:solidFill>
                        </a:rPr>
                        <a:t>Ⅲ】</a:t>
                      </a:r>
                    </a:p>
                    <a:p>
                      <a:r>
                        <a:rPr kumimoji="1" lang="ja-JP" altLang="en-US" sz="2000" b="1" dirty="0" smtClean="0">
                          <a:solidFill>
                            <a:schemeClr val="bg1"/>
                          </a:solidFill>
                        </a:rPr>
                        <a:t>～常に必要な存在で</a:t>
                      </a:r>
                      <a:endParaRPr kumimoji="1" lang="en-US" altLang="ja-JP" sz="2000" b="1" dirty="0" smtClean="0">
                        <a:solidFill>
                          <a:schemeClr val="bg1"/>
                        </a:solidFill>
                      </a:endParaRPr>
                    </a:p>
                    <a:p>
                      <a:r>
                        <a:rPr kumimoji="1" lang="ja-JP" altLang="en-US" sz="2000" b="1" dirty="0" smtClean="0">
                          <a:solidFill>
                            <a:schemeClr val="bg1"/>
                          </a:solidFill>
                        </a:rPr>
                        <a:t>　　　　　　　　　あり続けるために～</a:t>
                      </a:r>
                      <a:endParaRPr kumimoji="1" lang="en-US" altLang="ja-JP" sz="2000" b="1" dirty="0" smtClean="0">
                        <a:solidFill>
                          <a:schemeClr val="bg1"/>
                        </a:solidFill>
                      </a:endParaRPr>
                    </a:p>
                    <a:p>
                      <a:endParaRPr kumimoji="1" lang="en-US" altLang="ja-JP" sz="2000" b="1" dirty="0" smtClean="0">
                        <a:solidFill>
                          <a:schemeClr val="bg1"/>
                        </a:solidFill>
                      </a:endParaRPr>
                    </a:p>
                  </a:txBody>
                  <a:tcPr>
                    <a:lnR w="571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chemeClr val="accent5"/>
                    </a:solidFill>
                  </a:tcPr>
                </a:tc>
                <a:tc>
                  <a:txBody>
                    <a:bodyPr/>
                    <a:lstStyle/>
                    <a:p>
                      <a:endParaRPr kumimoji="1" lang="en-US" altLang="ja-JP" sz="1600" b="0" dirty="0" smtClean="0">
                        <a:solidFill>
                          <a:schemeClr val="tx1"/>
                        </a:solidFill>
                      </a:endParaRPr>
                    </a:p>
                    <a:p>
                      <a:r>
                        <a:rPr kumimoji="1" lang="ja-JP" altLang="en-US" sz="1600" b="1" dirty="0" smtClean="0">
                          <a:solidFill>
                            <a:schemeClr val="tx1"/>
                          </a:solidFill>
                        </a:rPr>
                        <a:t>地域の公共インフラ</a:t>
                      </a:r>
                      <a:r>
                        <a:rPr kumimoji="1" lang="ja-JP" altLang="en-US" sz="1600" b="0" dirty="0" smtClean="0">
                          <a:solidFill>
                            <a:schemeClr val="tx1"/>
                          </a:solidFill>
                        </a:rPr>
                        <a:t>として</a:t>
                      </a:r>
                      <a:r>
                        <a:rPr kumimoji="1" lang="ja-JP" altLang="en-US" sz="1600" b="1" dirty="0" smtClean="0">
                          <a:solidFill>
                            <a:schemeClr val="tx1"/>
                          </a:solidFill>
                        </a:rPr>
                        <a:t>、</a:t>
                      </a:r>
                      <a:r>
                        <a:rPr kumimoji="1" lang="ja-JP" altLang="en-US" sz="1600" b="0" dirty="0" smtClean="0">
                          <a:solidFill>
                            <a:schemeClr val="tx1"/>
                          </a:solidFill>
                        </a:rPr>
                        <a:t>いかなる場合においても市場機能が滞ることなく</a:t>
                      </a:r>
                      <a:r>
                        <a:rPr kumimoji="1" lang="ja-JP" altLang="en-US" sz="1600" b="1" dirty="0" smtClean="0">
                          <a:solidFill>
                            <a:schemeClr val="tx1"/>
                          </a:solidFill>
                        </a:rPr>
                        <a:t>安定的な事業の継続性を確保</a:t>
                      </a:r>
                      <a:r>
                        <a:rPr kumimoji="1" lang="ja-JP" altLang="en-US" sz="1600" b="0" dirty="0" smtClean="0">
                          <a:solidFill>
                            <a:schemeClr val="tx1"/>
                          </a:solidFill>
                        </a:rPr>
                        <a:t>するとともに、</a:t>
                      </a:r>
                      <a:r>
                        <a:rPr kumimoji="1" lang="en-US" altLang="ja-JP" sz="1600" b="0" dirty="0" smtClean="0">
                          <a:solidFill>
                            <a:schemeClr val="tx1"/>
                          </a:solidFill>
                        </a:rPr>
                        <a:t>CO</a:t>
                      </a:r>
                      <a:r>
                        <a:rPr kumimoji="1" lang="en-US" altLang="ja-JP" sz="1050" b="0" dirty="0" smtClean="0">
                          <a:solidFill>
                            <a:schemeClr val="tx1"/>
                          </a:solidFill>
                        </a:rPr>
                        <a:t>2</a:t>
                      </a:r>
                      <a:r>
                        <a:rPr kumimoji="1" lang="ja-JP" altLang="en-US" sz="1600" b="0" dirty="0" smtClean="0">
                          <a:solidFill>
                            <a:schemeClr val="tx1"/>
                          </a:solidFill>
                        </a:rPr>
                        <a:t>の削減など</a:t>
                      </a:r>
                      <a:r>
                        <a:rPr kumimoji="1" lang="ja-JP" altLang="en-US" sz="1600" b="1" dirty="0" smtClean="0">
                          <a:solidFill>
                            <a:schemeClr val="tx1"/>
                          </a:solidFill>
                        </a:rPr>
                        <a:t>環境にも配慮</a:t>
                      </a:r>
                      <a:r>
                        <a:rPr kumimoji="1" lang="ja-JP" altLang="en-US" sz="1600" b="0" dirty="0" smtClean="0">
                          <a:solidFill>
                            <a:schemeClr val="tx1"/>
                          </a:solidFill>
                        </a:rPr>
                        <a:t>した市場をめざす。</a:t>
                      </a:r>
                      <a:endParaRPr kumimoji="1" lang="ja-JP" altLang="en-US" sz="1600" b="0" dirty="0">
                        <a:solidFill>
                          <a:schemeClr val="tx1"/>
                        </a:solidFill>
                      </a:endParaRPr>
                    </a:p>
                  </a:txBody>
                  <a:tcPr>
                    <a:lnL w="571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160733790"/>
                  </a:ext>
                </a:extLst>
              </a:tr>
            </a:tbl>
          </a:graphicData>
        </a:graphic>
      </p:graphicFrame>
    </p:spTree>
    <p:extLst>
      <p:ext uri="{BB962C8B-B14F-4D97-AF65-F5344CB8AC3E}">
        <p14:creationId xmlns:p14="http://schemas.microsoft.com/office/powerpoint/2010/main" val="41987216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16</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４．再整備手法について</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0" y="835683"/>
            <a:ext cx="7205472" cy="400110"/>
          </a:xfrm>
          <a:prstGeom prst="rect">
            <a:avLst/>
          </a:prstGeom>
          <a:noFill/>
        </p:spPr>
        <p:txBody>
          <a:bodyPr wrap="square" rtlCol="0">
            <a:spAutoFit/>
          </a:bodyPr>
          <a:lstStyle/>
          <a:p>
            <a:r>
              <a:rPr kumimoji="1" lang="ja-JP" altLang="en-US" sz="2000" dirty="0" smtClean="0">
                <a:latin typeface="Meiryo UI" panose="020B0604030504040204" pitchFamily="50" charset="-128"/>
                <a:ea typeface="Meiryo UI" panose="020B0604030504040204" pitchFamily="50" charset="-128"/>
              </a:rPr>
              <a:t>（</a:t>
            </a:r>
            <a:r>
              <a:rPr kumimoji="1" lang="en-US" altLang="ja-JP" sz="2000" dirty="0">
                <a:latin typeface="Meiryo UI" panose="020B0604030504040204" pitchFamily="50" charset="-128"/>
                <a:ea typeface="Meiryo UI" panose="020B0604030504040204" pitchFamily="50" charset="-128"/>
              </a:rPr>
              <a:t>1</a:t>
            </a:r>
            <a:r>
              <a:rPr kumimoji="1" lang="ja-JP" altLang="en-US" sz="2000" dirty="0" smtClean="0">
                <a:latin typeface="Meiryo UI" panose="020B0604030504040204" pitchFamily="50" charset="-128"/>
                <a:ea typeface="Meiryo UI" panose="020B0604030504040204" pitchFamily="50" charset="-128"/>
              </a:rPr>
              <a:t>）戦略を実現するために必要な機能と整備内容例</a:t>
            </a:r>
            <a:endParaRPr kumimoji="1" lang="ja-JP" altLang="en-US" sz="2000" dirty="0">
              <a:latin typeface="Meiryo UI" panose="020B0604030504040204" pitchFamily="50" charset="-128"/>
              <a:ea typeface="Meiryo UI" panose="020B0604030504040204" pitchFamily="50" charset="-128"/>
            </a:endParaRPr>
          </a:p>
        </p:txBody>
      </p:sp>
      <p:graphicFrame>
        <p:nvGraphicFramePr>
          <p:cNvPr id="17" name="表 8">
            <a:extLst>
              <a:ext uri="{FF2B5EF4-FFF2-40B4-BE49-F238E27FC236}">
                <a16:creationId xmlns:a16="http://schemas.microsoft.com/office/drawing/2014/main" id="{E4EEFE87-6EF7-46AB-981A-0064A52BA9C6}"/>
              </a:ext>
            </a:extLst>
          </p:cNvPr>
          <p:cNvGraphicFramePr>
            <a:graphicFrameLocks noGrp="1"/>
          </p:cNvGraphicFramePr>
          <p:nvPr>
            <p:extLst>
              <p:ext uri="{D42A27DB-BD31-4B8C-83A1-F6EECF244321}">
                <p14:modId xmlns:p14="http://schemas.microsoft.com/office/powerpoint/2010/main" val="2964348431"/>
              </p:ext>
            </p:extLst>
          </p:nvPr>
        </p:nvGraphicFramePr>
        <p:xfrm>
          <a:off x="187172" y="1235793"/>
          <a:ext cx="9454008" cy="5500244"/>
        </p:xfrm>
        <a:graphic>
          <a:graphicData uri="http://schemas.openxmlformats.org/drawingml/2006/table">
            <a:tbl>
              <a:tblPr firstRow="1" bandRow="1">
                <a:tableStyleId>{93296810-A885-4BE3-A3E7-6D5BEEA58F35}</a:tableStyleId>
              </a:tblPr>
              <a:tblGrid>
                <a:gridCol w="482286">
                  <a:extLst>
                    <a:ext uri="{9D8B030D-6E8A-4147-A177-3AD203B41FA5}">
                      <a16:colId xmlns:a16="http://schemas.microsoft.com/office/drawing/2014/main" val="3166074211"/>
                    </a:ext>
                  </a:extLst>
                </a:gridCol>
                <a:gridCol w="4207342">
                  <a:extLst>
                    <a:ext uri="{9D8B030D-6E8A-4147-A177-3AD203B41FA5}">
                      <a16:colId xmlns:a16="http://schemas.microsoft.com/office/drawing/2014/main" val="3907643470"/>
                    </a:ext>
                  </a:extLst>
                </a:gridCol>
                <a:gridCol w="4764380">
                  <a:extLst>
                    <a:ext uri="{9D8B030D-6E8A-4147-A177-3AD203B41FA5}">
                      <a16:colId xmlns:a16="http://schemas.microsoft.com/office/drawing/2014/main" val="4035689083"/>
                    </a:ext>
                  </a:extLst>
                </a:gridCol>
              </a:tblGrid>
              <a:tr h="571769">
                <a:tc>
                  <a:txBody>
                    <a:bodyPr/>
                    <a:lstStyle/>
                    <a:p>
                      <a:pPr algn="ctr"/>
                      <a:r>
                        <a:rPr kumimoji="1" lang="ja-JP" altLang="en-US" sz="1400" dirty="0">
                          <a:latin typeface="+mn-ea"/>
                          <a:ea typeface="+mn-ea"/>
                        </a:rPr>
                        <a:t>分類</a:t>
                      </a:r>
                    </a:p>
                  </a:txBody>
                  <a:tcPr anchor="ctr">
                    <a:lnL w="28575" cap="flat" cmpd="sng" algn="ctr">
                      <a:solidFill>
                        <a:schemeClr val="accent6"/>
                      </a:solidFill>
                      <a:prstDash val="solid"/>
                      <a:round/>
                      <a:headEnd type="none" w="med" len="med"/>
                      <a:tailEnd type="none" w="med" len="med"/>
                    </a:lnL>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a:txBody>
                    <a:bodyPr/>
                    <a:lstStyle/>
                    <a:p>
                      <a:pPr algn="ctr"/>
                      <a:r>
                        <a:rPr kumimoji="1" lang="ja-JP" altLang="en-US" sz="1600" dirty="0" smtClean="0">
                          <a:latin typeface="+mn-ea"/>
                          <a:ea typeface="+mn-ea"/>
                        </a:rPr>
                        <a:t>各戦略の方向性と強化すべき機能</a:t>
                      </a:r>
                      <a:endParaRPr kumimoji="1" lang="ja-JP" altLang="en-US" sz="1600" dirty="0">
                        <a:latin typeface="+mn-ea"/>
                        <a:ea typeface="+mn-ea"/>
                      </a:endParaRPr>
                    </a:p>
                  </a:txBody>
                  <a:tcPr anchor="ct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a:txBody>
                    <a:bodyPr/>
                    <a:lstStyle/>
                    <a:p>
                      <a:pPr algn="ctr"/>
                      <a:r>
                        <a:rPr kumimoji="1" lang="ja-JP" altLang="en-US" sz="1600" dirty="0">
                          <a:latin typeface="+mn-ea"/>
                          <a:ea typeface="+mn-ea"/>
                        </a:rPr>
                        <a:t>具体的な整備内容例</a:t>
                      </a:r>
                    </a:p>
                  </a:txBody>
                  <a:tcPr anchor="ct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700226601"/>
                  </a:ext>
                </a:extLst>
              </a:tr>
              <a:tr h="1492229">
                <a:tc>
                  <a:txBody>
                    <a:bodyPr/>
                    <a:lstStyle/>
                    <a:p>
                      <a:pPr algn="ctr"/>
                      <a:r>
                        <a:rPr lang="ja-JP" altLang="en-US" sz="1600" kern="100" dirty="0">
                          <a:effectLst/>
                          <a:latin typeface="+mn-ea"/>
                          <a:ea typeface="+mn-ea"/>
                          <a:cs typeface="Times New Roman" panose="02020603050405020304" pitchFamily="18" charset="0"/>
                        </a:rPr>
                        <a:t>戦略</a:t>
                      </a:r>
                      <a:r>
                        <a:rPr lang="en-US" altLang="ja-JP" sz="1600" kern="100" dirty="0">
                          <a:effectLst/>
                          <a:latin typeface="+mn-ea"/>
                          <a:ea typeface="+mn-ea"/>
                          <a:cs typeface="Times New Roman" panose="02020603050405020304" pitchFamily="18" charset="0"/>
                        </a:rPr>
                        <a:t>Ⅰ</a:t>
                      </a:r>
                      <a:endParaRPr lang="ja-JP" sz="1600" kern="100" dirty="0">
                        <a:effectLst/>
                        <a:latin typeface="+mn-ea"/>
                        <a:ea typeface="+mn-ea"/>
                        <a:cs typeface="Times New Roman" panose="02020603050405020304" pitchFamily="18" charset="0"/>
                      </a:endParaRPr>
                    </a:p>
                  </a:txBody>
                  <a:tcPr marL="68580" marR="6858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t>　</a:t>
                      </a:r>
                      <a:r>
                        <a:rPr kumimoji="1" lang="en-US" altLang="ja-JP" sz="1400" dirty="0" smtClean="0"/>
                        <a:t>【</a:t>
                      </a:r>
                      <a:r>
                        <a:rPr kumimoji="1" lang="ja-JP" altLang="en-US" sz="1400" dirty="0" smtClean="0"/>
                        <a:t>方向性</a:t>
                      </a:r>
                      <a:r>
                        <a:rPr kumimoji="1" lang="en-US" altLang="ja-JP" sz="1400" dirty="0" smtClean="0"/>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dirty="0" smtClean="0"/>
                        <a:t>　</a:t>
                      </a:r>
                      <a:r>
                        <a:rPr kumimoji="1" lang="ja-JP" altLang="en-US" sz="1600" b="1" dirty="0" smtClean="0">
                          <a:solidFill>
                            <a:srgbClr val="FF0000"/>
                          </a:solidFill>
                        </a:rPr>
                        <a:t>■広域中継拠点市場化（ハブ市場化）</a:t>
                      </a:r>
                      <a:endParaRPr kumimoji="1" lang="en-US" altLang="ja-JP" sz="1400" b="1" dirty="0" smtClean="0">
                        <a:solidFill>
                          <a:srgbClr val="FF0000"/>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400" kern="100" dirty="0" smtClean="0">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effectLst/>
                          <a:latin typeface="+mn-ea"/>
                          <a:ea typeface="+mn-ea"/>
                          <a:cs typeface="Times New Roman" panose="02020603050405020304" pitchFamily="18" charset="0"/>
                        </a:rPr>
                        <a:t>　</a:t>
                      </a:r>
                      <a:r>
                        <a:rPr lang="en-US" altLang="ja-JP" sz="1400" kern="100" dirty="0" smtClean="0">
                          <a:effectLst/>
                          <a:latin typeface="+mn-ea"/>
                          <a:ea typeface="+mn-ea"/>
                          <a:cs typeface="Times New Roman" panose="02020603050405020304" pitchFamily="18" charset="0"/>
                        </a:rPr>
                        <a:t>【</a:t>
                      </a:r>
                      <a:r>
                        <a:rPr lang="ja-JP" altLang="en-US" sz="1400" kern="100" dirty="0" smtClean="0">
                          <a:effectLst/>
                          <a:latin typeface="+mn-ea"/>
                          <a:ea typeface="+mn-ea"/>
                          <a:cs typeface="Times New Roman" panose="02020603050405020304" pitchFamily="18" charset="0"/>
                        </a:rPr>
                        <a:t>強化すべき機能</a:t>
                      </a:r>
                      <a:r>
                        <a:rPr lang="en-US" altLang="ja-JP" sz="1400" kern="100" dirty="0" smtClean="0">
                          <a:effectLst/>
                          <a:latin typeface="+mn-ea"/>
                          <a:ea typeface="+mn-ea"/>
                          <a:cs typeface="Times New Roman" panose="02020603050405020304" pitchFamily="18" charset="0"/>
                        </a:rPr>
                        <a:t>】</a:t>
                      </a: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effectLst/>
                          <a:latin typeface="+mn-ea"/>
                          <a:ea typeface="+mn-ea"/>
                          <a:cs typeface="Times New Roman" panose="02020603050405020304" pitchFamily="18" charset="0"/>
                        </a:rPr>
                        <a:t>　　</a:t>
                      </a:r>
                      <a:r>
                        <a:rPr lang="ja-JP" altLang="en-US" sz="1400" kern="100" dirty="0" smtClean="0">
                          <a:solidFill>
                            <a:schemeClr val="tx1"/>
                          </a:solidFill>
                          <a:effectLst/>
                          <a:latin typeface="+mn-ea"/>
                          <a:ea typeface="+mn-ea"/>
                          <a:cs typeface="Times New Roman" panose="02020603050405020304" pitchFamily="18" charset="0"/>
                        </a:rPr>
                        <a:t>・大量・多品目の集荷機能</a:t>
                      </a:r>
                      <a:endParaRPr lang="en-US" altLang="ja-JP" sz="1400" kern="100" dirty="0" smtClean="0">
                        <a:solidFill>
                          <a:schemeClr val="tx1"/>
                        </a:solidFill>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solidFill>
                            <a:schemeClr val="tx1"/>
                          </a:solidFill>
                          <a:effectLst/>
                          <a:latin typeface="+mn-ea"/>
                          <a:ea typeface="+mn-ea"/>
                          <a:cs typeface="Times New Roman" panose="02020603050405020304" pitchFamily="18" charset="0"/>
                        </a:rPr>
                        <a:t>　　・荷捌き機能</a:t>
                      </a:r>
                      <a:endParaRPr lang="en-US" altLang="ja-JP" sz="1400" kern="100" dirty="0" smtClean="0">
                        <a:solidFill>
                          <a:schemeClr val="tx1"/>
                        </a:solidFill>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solidFill>
                            <a:schemeClr val="tx1"/>
                          </a:solidFill>
                          <a:effectLst/>
                          <a:latin typeface="+mn-ea"/>
                          <a:ea typeface="+mn-ea"/>
                          <a:cs typeface="Times New Roman" panose="02020603050405020304" pitchFamily="18" charset="0"/>
                        </a:rPr>
                        <a:t>　　・情報通信技術等を活用した効率的な</a:t>
                      </a:r>
                      <a:r>
                        <a:rPr lang="ja-JP" altLang="en-US" sz="1400" kern="100" dirty="0" smtClean="0">
                          <a:effectLst/>
                          <a:latin typeface="+mn-ea"/>
                          <a:ea typeface="+mn-ea"/>
                          <a:cs typeface="Times New Roman" panose="02020603050405020304" pitchFamily="18" charset="0"/>
                        </a:rPr>
                        <a:t>物流機能</a:t>
                      </a:r>
                      <a:endParaRPr lang="en-US" altLang="ja-JP" sz="1400" kern="100" dirty="0" smtClean="0">
                        <a:effectLst/>
                        <a:latin typeface="+mn-ea"/>
                        <a:ea typeface="+mn-ea"/>
                        <a:cs typeface="Times New Roman" panose="02020603050405020304" pitchFamily="18" charset="0"/>
                      </a:endParaRPr>
                    </a:p>
                  </a:txBody>
                  <a:tcPr marL="68580" marR="68580" marT="0" marB="0">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l" defTabSz="685800" rtl="0" eaLnBrk="1" fontAlgn="auto" latinLnBrk="0" hangingPunct="1">
                        <a:lnSpc>
                          <a:spcPct val="150000"/>
                        </a:lnSpc>
                        <a:spcBef>
                          <a:spcPts val="0"/>
                        </a:spcBef>
                        <a:spcAft>
                          <a:spcPts val="0"/>
                        </a:spcAft>
                        <a:buClrTx/>
                        <a:buSzTx/>
                        <a:buFontTx/>
                        <a:buNone/>
                        <a:tabLst/>
                        <a:defRPr/>
                      </a:pPr>
                      <a:r>
                        <a:rPr lang="ja-JP" altLang="en-US" sz="1400" kern="1200" dirty="0" smtClean="0">
                          <a:effectLst/>
                          <a:latin typeface="+mn-ea"/>
                          <a:ea typeface="+mn-ea"/>
                        </a:rPr>
                        <a:t>・</a:t>
                      </a:r>
                      <a:r>
                        <a:rPr lang="ja-JP" altLang="ja-JP" sz="1400" kern="1200" dirty="0" smtClean="0">
                          <a:effectLst/>
                          <a:latin typeface="+mn-ea"/>
                          <a:ea typeface="+mn-ea"/>
                        </a:rPr>
                        <a:t>大量</a:t>
                      </a:r>
                      <a:r>
                        <a:rPr lang="ja-JP" altLang="en-US" sz="1400" kern="1200" dirty="0" smtClean="0">
                          <a:solidFill>
                            <a:schemeClr val="tx1"/>
                          </a:solidFill>
                          <a:effectLst/>
                          <a:latin typeface="+mn-ea"/>
                          <a:ea typeface="+mn-ea"/>
                        </a:rPr>
                        <a:t>・多品目</a:t>
                      </a:r>
                      <a:r>
                        <a:rPr lang="ja-JP" altLang="en-US" sz="1400" kern="1200" dirty="0" smtClean="0">
                          <a:effectLst/>
                          <a:latin typeface="+mn-ea"/>
                          <a:ea typeface="+mn-ea"/>
                        </a:rPr>
                        <a:t>の荷を効率的に</a:t>
                      </a:r>
                      <a:r>
                        <a:rPr lang="ja-JP" altLang="ja-JP" sz="1400" kern="1200" dirty="0" smtClean="0">
                          <a:effectLst/>
                          <a:latin typeface="+mn-ea"/>
                          <a:ea typeface="+mn-ea"/>
                        </a:rPr>
                        <a:t>捌けるトラックバース</a:t>
                      </a:r>
                      <a:r>
                        <a:rPr lang="ja-JP" altLang="en-US" sz="1400" kern="1200" dirty="0" smtClean="0">
                          <a:effectLst/>
                          <a:latin typeface="+mn-ea"/>
                          <a:ea typeface="+mn-ea"/>
                        </a:rPr>
                        <a:t>の設置</a:t>
                      </a:r>
                      <a:endParaRPr lang="ja-JP" altLang="ja-JP" sz="1400" kern="100" dirty="0">
                        <a:effectLst/>
                        <a:latin typeface="+mn-ea"/>
                        <a:ea typeface="+mn-ea"/>
                        <a:cs typeface="Times New Roman" panose="02020603050405020304" pitchFamily="18" charset="0"/>
                      </a:endParaRPr>
                    </a:p>
                    <a:p>
                      <a:pPr marL="0" marR="0" lvl="0" indent="0" algn="l" defTabSz="685800" rtl="0" eaLnBrk="1" fontAlgn="auto" latinLnBrk="0" hangingPunct="1">
                        <a:lnSpc>
                          <a:spcPct val="150000"/>
                        </a:lnSpc>
                        <a:spcBef>
                          <a:spcPts val="0"/>
                        </a:spcBef>
                        <a:spcAft>
                          <a:spcPts val="0"/>
                        </a:spcAft>
                        <a:buClrTx/>
                        <a:buSzTx/>
                        <a:buFontTx/>
                        <a:buNone/>
                        <a:tabLst/>
                        <a:defRPr/>
                      </a:pPr>
                      <a:r>
                        <a:rPr lang="ja-JP" altLang="en-US" sz="1400" kern="1200" dirty="0" smtClean="0">
                          <a:effectLst/>
                          <a:latin typeface="+mn-ea"/>
                          <a:ea typeface="+mn-ea"/>
                        </a:rPr>
                        <a:t>・</a:t>
                      </a:r>
                      <a:r>
                        <a:rPr lang="ja-JP" altLang="ja-JP" sz="1400" kern="1200" dirty="0" smtClean="0">
                          <a:effectLst/>
                          <a:latin typeface="+mn-ea"/>
                          <a:ea typeface="+mn-ea"/>
                        </a:rPr>
                        <a:t>買</a:t>
                      </a:r>
                      <a:r>
                        <a:rPr lang="ja-JP" altLang="ja-JP" sz="1400" kern="1200" dirty="0">
                          <a:effectLst/>
                          <a:latin typeface="+mn-ea"/>
                          <a:ea typeface="+mn-ea"/>
                        </a:rPr>
                        <a:t>荷</a:t>
                      </a:r>
                      <a:r>
                        <a:rPr lang="ja-JP" altLang="ja-JP" sz="1400" kern="1200" dirty="0" smtClean="0">
                          <a:effectLst/>
                          <a:latin typeface="+mn-ea"/>
                          <a:ea typeface="+mn-ea"/>
                        </a:rPr>
                        <a:t>のピッキングスペース</a:t>
                      </a:r>
                      <a:r>
                        <a:rPr lang="ja-JP" altLang="en-US" sz="1400" kern="1200" dirty="0" smtClean="0">
                          <a:effectLst/>
                          <a:latin typeface="+mn-ea"/>
                          <a:ea typeface="+mn-ea"/>
                        </a:rPr>
                        <a:t>の確保</a:t>
                      </a:r>
                      <a:endParaRPr lang="ja-JP" altLang="ja-JP" sz="1400" kern="100" dirty="0">
                        <a:effectLst/>
                        <a:latin typeface="+mn-ea"/>
                        <a:ea typeface="+mn-ea"/>
                        <a:cs typeface="Times New Roman" panose="02020603050405020304" pitchFamily="18" charset="0"/>
                      </a:endParaRPr>
                    </a:p>
                    <a:p>
                      <a:pPr marL="0" marR="0" lvl="0" indent="0" algn="l" defTabSz="685800" rtl="0" eaLnBrk="1" fontAlgn="auto" latinLnBrk="0" hangingPunct="1">
                        <a:lnSpc>
                          <a:spcPct val="150000"/>
                        </a:lnSpc>
                        <a:spcBef>
                          <a:spcPts val="0"/>
                        </a:spcBef>
                        <a:spcAft>
                          <a:spcPts val="0"/>
                        </a:spcAft>
                        <a:buClrTx/>
                        <a:buSzTx/>
                        <a:buFontTx/>
                        <a:buNone/>
                        <a:tabLst/>
                        <a:defRPr/>
                      </a:pPr>
                      <a:r>
                        <a:rPr lang="ja-JP" altLang="en-US" sz="1400" kern="1200" dirty="0" smtClean="0">
                          <a:effectLst/>
                          <a:latin typeface="+mn-ea"/>
                          <a:ea typeface="+mn-ea"/>
                        </a:rPr>
                        <a:t>・</a:t>
                      </a:r>
                      <a:r>
                        <a:rPr lang="ja-JP" altLang="ja-JP" sz="1400" kern="1200" dirty="0" smtClean="0">
                          <a:effectLst/>
                          <a:latin typeface="+mn-ea"/>
                          <a:ea typeface="+mn-ea"/>
                        </a:rPr>
                        <a:t>最新の</a:t>
                      </a:r>
                      <a:r>
                        <a:rPr lang="en-US" altLang="ja-JP" sz="1400" kern="1200" dirty="0" smtClean="0">
                          <a:effectLst/>
                          <a:latin typeface="+mn-ea"/>
                          <a:ea typeface="+mn-ea"/>
                        </a:rPr>
                        <a:t>ICT</a:t>
                      </a:r>
                      <a:r>
                        <a:rPr lang="ja-JP" altLang="en-US" sz="1400" kern="1200" dirty="0" smtClean="0">
                          <a:effectLst/>
                          <a:latin typeface="+mn-ea"/>
                          <a:ea typeface="+mn-ea"/>
                        </a:rPr>
                        <a:t>や</a:t>
                      </a:r>
                      <a:r>
                        <a:rPr lang="en-US" altLang="ja-JP" sz="1400" kern="1200" dirty="0" err="1" smtClean="0">
                          <a:effectLst/>
                          <a:latin typeface="+mn-ea"/>
                          <a:ea typeface="+mn-ea"/>
                        </a:rPr>
                        <a:t>IoT</a:t>
                      </a:r>
                      <a:r>
                        <a:rPr lang="ja-JP" altLang="ja-JP" sz="1400" kern="1200" dirty="0" smtClean="0">
                          <a:effectLst/>
                          <a:latin typeface="+mn-ea"/>
                          <a:ea typeface="+mn-ea"/>
                        </a:rPr>
                        <a:t>技術</a:t>
                      </a:r>
                      <a:r>
                        <a:rPr lang="ja-JP" altLang="en-US" sz="1400" kern="1200" dirty="0" smtClean="0">
                          <a:effectLst/>
                          <a:latin typeface="+mn-ea"/>
                          <a:ea typeface="+mn-ea"/>
                        </a:rPr>
                        <a:t>等が活用された</a:t>
                      </a:r>
                      <a:r>
                        <a:rPr lang="ja-JP" altLang="ja-JP" sz="1400" kern="1200" dirty="0" smtClean="0">
                          <a:effectLst/>
                          <a:latin typeface="+mn-ea"/>
                          <a:ea typeface="+mn-ea"/>
                        </a:rPr>
                        <a:t>自動</a:t>
                      </a:r>
                      <a:r>
                        <a:rPr lang="ja-JP" altLang="ja-JP" sz="1400" kern="1200" dirty="0">
                          <a:effectLst/>
                          <a:latin typeface="+mn-ea"/>
                          <a:ea typeface="+mn-ea"/>
                        </a:rPr>
                        <a:t>保管</a:t>
                      </a:r>
                      <a:r>
                        <a:rPr lang="ja-JP" altLang="ja-JP" sz="1400" kern="1200" dirty="0" smtClean="0">
                          <a:effectLst/>
                          <a:latin typeface="+mn-ea"/>
                          <a:ea typeface="+mn-ea"/>
                        </a:rPr>
                        <a:t>施設</a:t>
                      </a:r>
                      <a:r>
                        <a:rPr lang="ja-JP" altLang="en-US" sz="1400" kern="1200" dirty="0" smtClean="0">
                          <a:effectLst/>
                          <a:latin typeface="+mn-ea"/>
                          <a:ea typeface="+mn-ea"/>
                        </a:rPr>
                        <a:t>の設置</a:t>
                      </a:r>
                      <a:endParaRPr lang="en-US" altLang="ja-JP" sz="1400" kern="1200" dirty="0" smtClean="0">
                        <a:effectLst/>
                        <a:latin typeface="+mn-ea"/>
                        <a:ea typeface="+mn-ea"/>
                      </a:endParaRPr>
                    </a:p>
                  </a:txBody>
                  <a:tcPr marL="68580" marR="68580" marT="0" marB="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917518871"/>
                  </a:ext>
                </a:extLst>
              </a:tr>
              <a:tr h="1649554">
                <a:tc>
                  <a:txBody>
                    <a:bodyPr/>
                    <a:lstStyle/>
                    <a:p>
                      <a:pPr algn="ctr"/>
                      <a:r>
                        <a:rPr lang="ja-JP" altLang="en-US" sz="1600" kern="100" dirty="0">
                          <a:effectLst/>
                          <a:latin typeface="+mn-ea"/>
                          <a:ea typeface="+mn-ea"/>
                          <a:cs typeface="Times New Roman" panose="02020603050405020304" pitchFamily="18" charset="0"/>
                        </a:rPr>
                        <a:t>戦略</a:t>
                      </a:r>
                      <a:r>
                        <a:rPr lang="en-US" altLang="ja-JP" sz="1600" kern="100" dirty="0">
                          <a:effectLst/>
                          <a:latin typeface="+mn-ea"/>
                          <a:ea typeface="+mn-ea"/>
                          <a:cs typeface="Times New Roman" panose="02020603050405020304" pitchFamily="18" charset="0"/>
                        </a:rPr>
                        <a:t>Ⅱ</a:t>
                      </a:r>
                      <a:endParaRPr lang="ja-JP" sz="1600" kern="100" dirty="0">
                        <a:effectLst/>
                        <a:latin typeface="+mn-ea"/>
                        <a:ea typeface="+mn-ea"/>
                        <a:cs typeface="Times New Roman" panose="02020603050405020304" pitchFamily="18" charset="0"/>
                      </a:endParaRPr>
                    </a:p>
                  </a:txBody>
                  <a:tcPr marL="68580" marR="6858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algn="l"/>
                      <a:r>
                        <a:rPr kumimoji="1" lang="ja-JP" altLang="en-US" sz="1400" b="0" i="0" u="none" strike="noStrike" kern="100" cap="none" spc="0" normalizeH="0" baseline="0" noProof="0" dirty="0" smtClean="0">
                          <a:ln>
                            <a:noFill/>
                          </a:ln>
                          <a:solidFill>
                            <a:schemeClr val="tx1"/>
                          </a:solidFill>
                          <a:effectLst/>
                          <a:uLnTx/>
                          <a:uFillTx/>
                          <a:latin typeface="Meiryo UI"/>
                          <a:ea typeface="Meiryo UI"/>
                          <a:cs typeface="Times New Roman" panose="02020603050405020304" pitchFamily="18" charset="0"/>
                        </a:rPr>
                        <a:t>　</a:t>
                      </a:r>
                      <a:r>
                        <a:rPr kumimoji="1" lang="en-US" altLang="ja-JP" sz="1400" b="0" i="0" u="none" strike="noStrike" kern="100" cap="none" spc="0" normalizeH="0" baseline="0" noProof="0" dirty="0" smtClean="0">
                          <a:ln>
                            <a:noFill/>
                          </a:ln>
                          <a:solidFill>
                            <a:schemeClr val="tx1"/>
                          </a:solidFill>
                          <a:effectLst/>
                          <a:uLnTx/>
                          <a:uFillTx/>
                          <a:latin typeface="Meiryo UI"/>
                          <a:ea typeface="Meiryo UI"/>
                          <a:cs typeface="Times New Roman" panose="02020603050405020304" pitchFamily="18" charset="0"/>
                        </a:rPr>
                        <a:t>【</a:t>
                      </a:r>
                      <a:r>
                        <a:rPr kumimoji="1" lang="ja-JP" altLang="en-US" sz="1400" b="0" i="0" u="none" strike="noStrike" kern="100" cap="none" spc="0" normalizeH="0" baseline="0" noProof="0" dirty="0" smtClean="0">
                          <a:ln>
                            <a:noFill/>
                          </a:ln>
                          <a:solidFill>
                            <a:schemeClr val="tx1"/>
                          </a:solidFill>
                          <a:effectLst/>
                          <a:uLnTx/>
                          <a:uFillTx/>
                          <a:latin typeface="Meiryo UI"/>
                          <a:ea typeface="Meiryo UI"/>
                          <a:cs typeface="Times New Roman" panose="02020603050405020304" pitchFamily="18" charset="0"/>
                        </a:rPr>
                        <a:t>方向性</a:t>
                      </a:r>
                      <a:r>
                        <a:rPr kumimoji="1" lang="en-US" altLang="ja-JP" sz="1400" b="0" i="0" u="none" strike="noStrike" kern="100" cap="none" spc="0" normalizeH="0" baseline="0" noProof="0" dirty="0" smtClean="0">
                          <a:ln>
                            <a:noFill/>
                          </a:ln>
                          <a:solidFill>
                            <a:schemeClr val="tx1"/>
                          </a:solidFill>
                          <a:effectLst/>
                          <a:uLnTx/>
                          <a:uFillTx/>
                          <a:latin typeface="Meiryo UI"/>
                          <a:ea typeface="Meiryo UI"/>
                          <a:cs typeface="Times New Roman" panose="02020603050405020304" pitchFamily="18" charset="0"/>
                        </a:rPr>
                        <a:t>】</a:t>
                      </a:r>
                    </a:p>
                    <a:p>
                      <a:pPr algn="l"/>
                      <a:r>
                        <a:rPr kumimoji="1" lang="ja-JP" altLang="en-US" sz="1600" b="0" i="0" u="none" strike="noStrike" kern="100" cap="none" spc="0" normalizeH="0" baseline="0" noProof="0" dirty="0" smtClean="0">
                          <a:ln>
                            <a:noFill/>
                          </a:ln>
                          <a:solidFill>
                            <a:schemeClr val="tx1"/>
                          </a:solidFill>
                          <a:effectLst/>
                          <a:uLnTx/>
                          <a:uFillTx/>
                          <a:latin typeface="Meiryo UI"/>
                          <a:ea typeface="Meiryo UI"/>
                          <a:cs typeface="Times New Roman" panose="02020603050405020304" pitchFamily="18" charset="0"/>
                        </a:rPr>
                        <a:t>　</a:t>
                      </a:r>
                      <a:r>
                        <a:rPr kumimoji="1" lang="ja-JP" altLang="en-US" sz="1600" b="1" i="0" u="none" strike="noStrike" kern="100" cap="none" spc="0" normalizeH="0" baseline="0" noProof="0" dirty="0" smtClean="0">
                          <a:ln>
                            <a:noFill/>
                          </a:ln>
                          <a:solidFill>
                            <a:srgbClr val="FF0000"/>
                          </a:solidFill>
                          <a:effectLst/>
                          <a:uLnTx/>
                          <a:uFillTx/>
                          <a:latin typeface="Meiryo UI"/>
                          <a:ea typeface="Meiryo UI"/>
                          <a:cs typeface="Times New Roman" panose="02020603050405020304" pitchFamily="18" charset="0"/>
                        </a:rPr>
                        <a:t>■品質管理・衛生管理の高度化</a:t>
                      </a:r>
                      <a:endParaRPr kumimoji="1" lang="en-US" altLang="ja-JP" sz="1600" b="1" i="0" u="none" strike="noStrike" kern="100" cap="none" spc="0" normalizeH="0" baseline="0" noProof="0" dirty="0" smtClean="0">
                        <a:ln>
                          <a:noFill/>
                        </a:ln>
                        <a:solidFill>
                          <a:srgbClr val="FF0000"/>
                        </a:solidFill>
                        <a:effectLst/>
                        <a:uLnTx/>
                        <a:uFillTx/>
                        <a:latin typeface="Meiryo UI"/>
                        <a:ea typeface="Meiryo UI"/>
                        <a:cs typeface="Times New Roman" panose="02020603050405020304" pitchFamily="18" charset="0"/>
                      </a:endParaRPr>
                    </a:p>
                    <a:p>
                      <a:pPr algn="l"/>
                      <a:r>
                        <a:rPr kumimoji="1" lang="ja-JP" altLang="en-US" sz="1600" b="1" i="0" u="none" strike="noStrike" kern="100" cap="none" spc="0" normalizeH="0" baseline="0" noProof="0" dirty="0" smtClean="0">
                          <a:ln>
                            <a:noFill/>
                          </a:ln>
                          <a:solidFill>
                            <a:srgbClr val="FF0000"/>
                          </a:solidFill>
                          <a:effectLst/>
                          <a:uLnTx/>
                          <a:uFillTx/>
                          <a:latin typeface="Meiryo UI"/>
                          <a:ea typeface="Meiryo UI"/>
                          <a:cs typeface="Times New Roman" panose="02020603050405020304" pitchFamily="18" charset="0"/>
                        </a:rPr>
                        <a:t>　■保管・加工機能の充実</a:t>
                      </a:r>
                      <a:endParaRPr kumimoji="1" lang="en-US" altLang="ja-JP" sz="1600" b="1" i="0" u="none" strike="noStrike" kern="100" cap="none" spc="0" normalizeH="0" baseline="0" noProof="0" dirty="0" smtClean="0">
                        <a:ln>
                          <a:noFill/>
                        </a:ln>
                        <a:solidFill>
                          <a:srgbClr val="FF0000"/>
                        </a:solidFill>
                        <a:effectLst/>
                        <a:uLnTx/>
                        <a:uFillTx/>
                        <a:latin typeface="Meiryo UI"/>
                        <a:ea typeface="Meiryo UI"/>
                        <a:cs typeface="Times New Roman" panose="02020603050405020304" pitchFamily="18" charset="0"/>
                      </a:endParaRPr>
                    </a:p>
                    <a:p>
                      <a:pPr algn="l"/>
                      <a:endParaRPr kumimoji="1" lang="en-US" altLang="ja-JP" sz="600" b="0" i="0" u="none" strike="noStrike" kern="100" cap="none" spc="0" normalizeH="0" baseline="0" noProof="0" dirty="0" smtClean="0">
                        <a:ln>
                          <a:noFill/>
                        </a:ln>
                        <a:solidFill>
                          <a:schemeClr val="tx1"/>
                        </a:solidFill>
                        <a:effectLst/>
                        <a:uLnTx/>
                        <a:uFillTx/>
                        <a:latin typeface="Meiryo UI"/>
                        <a:ea typeface="Meiryo UI"/>
                        <a:cs typeface="Times New Roman" panose="02020603050405020304" pitchFamily="18" charset="0"/>
                      </a:endParaRPr>
                    </a:p>
                    <a:p>
                      <a:pPr algn="l"/>
                      <a:r>
                        <a:rPr kumimoji="1" lang="ja-JP" altLang="en-US" sz="1400" b="0" i="0" u="none" strike="noStrike" kern="100" cap="none" spc="0" normalizeH="0" baseline="0" noProof="0" dirty="0" smtClean="0">
                          <a:ln>
                            <a:noFill/>
                          </a:ln>
                          <a:solidFill>
                            <a:schemeClr val="tx1"/>
                          </a:solidFill>
                          <a:effectLst/>
                          <a:uLnTx/>
                          <a:uFillTx/>
                          <a:latin typeface="Meiryo UI"/>
                          <a:ea typeface="Meiryo UI"/>
                          <a:cs typeface="Times New Roman" panose="02020603050405020304" pitchFamily="18" charset="0"/>
                        </a:rPr>
                        <a:t>　</a:t>
                      </a:r>
                      <a:r>
                        <a:rPr kumimoji="1" lang="en-US" altLang="ja-JP" sz="1400" b="0" i="0" u="none" strike="noStrike" kern="100" cap="none" spc="0" normalizeH="0" baseline="0" noProof="0" dirty="0" smtClean="0">
                          <a:ln>
                            <a:noFill/>
                          </a:ln>
                          <a:solidFill>
                            <a:schemeClr val="tx1"/>
                          </a:solidFill>
                          <a:effectLst/>
                          <a:uLnTx/>
                          <a:uFillTx/>
                          <a:latin typeface="Meiryo UI"/>
                          <a:ea typeface="Meiryo UI"/>
                          <a:cs typeface="Times New Roman" panose="02020603050405020304" pitchFamily="18" charset="0"/>
                        </a:rPr>
                        <a:t>【</a:t>
                      </a:r>
                      <a:r>
                        <a:rPr kumimoji="1" lang="ja-JP" altLang="en-US" sz="1400" b="0" i="0" u="none" strike="noStrike" kern="100" cap="none" spc="0" normalizeH="0" baseline="0" noProof="0" dirty="0" smtClean="0">
                          <a:ln>
                            <a:noFill/>
                          </a:ln>
                          <a:solidFill>
                            <a:schemeClr val="tx1"/>
                          </a:solidFill>
                          <a:effectLst/>
                          <a:uLnTx/>
                          <a:uFillTx/>
                          <a:latin typeface="Meiryo UI"/>
                          <a:ea typeface="Meiryo UI"/>
                          <a:cs typeface="Times New Roman" panose="02020603050405020304" pitchFamily="18" charset="0"/>
                        </a:rPr>
                        <a:t>強化すべき機能</a:t>
                      </a:r>
                      <a:r>
                        <a:rPr kumimoji="1" lang="en-US" altLang="ja-JP" sz="1400" b="0" i="0" u="none" strike="noStrike" kern="100" cap="none" spc="0" normalizeH="0" baseline="0" noProof="0" dirty="0" smtClean="0">
                          <a:ln>
                            <a:noFill/>
                          </a:ln>
                          <a:solidFill>
                            <a:schemeClr val="tx1"/>
                          </a:solidFill>
                          <a:effectLst/>
                          <a:uLnTx/>
                          <a:uFillTx/>
                          <a:latin typeface="Meiryo UI"/>
                          <a:ea typeface="Meiryo UI"/>
                          <a:cs typeface="Times New Roman" panose="02020603050405020304" pitchFamily="18" charset="0"/>
                        </a:rPr>
                        <a:t>】</a:t>
                      </a:r>
                      <a:endParaRPr kumimoji="1" lang="ja-JP" altLang="ja-JP" sz="1400" b="0" i="0" u="none" strike="noStrike" kern="100" cap="none" spc="0" normalizeH="0" baseline="0" noProof="0" dirty="0">
                        <a:ln>
                          <a:noFill/>
                        </a:ln>
                        <a:solidFill>
                          <a:schemeClr val="tx1"/>
                        </a:solidFill>
                        <a:effectLst/>
                        <a:uLnTx/>
                        <a:uFillTx/>
                        <a:latin typeface="Meiryo UI"/>
                        <a:ea typeface="Meiryo UI"/>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effectLst/>
                          <a:latin typeface="+mn-ea"/>
                          <a:ea typeface="+mn-ea"/>
                          <a:cs typeface="Times New Roman" panose="02020603050405020304" pitchFamily="18" charset="0"/>
                        </a:rPr>
                        <a:t>　　</a:t>
                      </a:r>
                      <a:r>
                        <a:rPr lang="ja-JP" altLang="en-US" sz="1400" kern="100" dirty="0" smtClean="0">
                          <a:solidFill>
                            <a:schemeClr val="tx1"/>
                          </a:solidFill>
                          <a:effectLst/>
                          <a:latin typeface="+mn-ea"/>
                          <a:ea typeface="+mn-ea"/>
                          <a:cs typeface="Times New Roman" panose="02020603050405020304" pitchFamily="18" charset="0"/>
                        </a:rPr>
                        <a:t>・コールドチェーン機能及び</a:t>
                      </a:r>
                      <a:r>
                        <a:rPr lang="en-US" altLang="ja-JP" sz="1400" kern="100" dirty="0" smtClean="0">
                          <a:solidFill>
                            <a:schemeClr val="tx1"/>
                          </a:solidFill>
                          <a:effectLst/>
                          <a:latin typeface="+mn-ea"/>
                          <a:ea typeface="+mn-ea"/>
                          <a:cs typeface="Times New Roman" panose="02020603050405020304" pitchFamily="18" charset="0"/>
                        </a:rPr>
                        <a:t>HACCP</a:t>
                      </a:r>
                      <a:r>
                        <a:rPr lang="ja-JP" altLang="en-US" sz="1400" kern="100" dirty="0" smtClean="0">
                          <a:solidFill>
                            <a:schemeClr val="tx1"/>
                          </a:solidFill>
                          <a:effectLst/>
                          <a:latin typeface="+mn-ea"/>
                          <a:ea typeface="+mn-ea"/>
                          <a:cs typeface="Times New Roman" panose="02020603050405020304" pitchFamily="18" charset="0"/>
                        </a:rPr>
                        <a:t>を含む高度な</a:t>
                      </a:r>
                      <a:endParaRPr lang="en-US" altLang="ja-JP" sz="1400" kern="100" dirty="0" smtClean="0">
                        <a:solidFill>
                          <a:schemeClr val="tx1"/>
                        </a:solidFill>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solidFill>
                            <a:schemeClr val="tx1"/>
                          </a:solidFill>
                          <a:effectLst/>
                          <a:latin typeface="+mn-ea"/>
                          <a:ea typeface="+mn-ea"/>
                          <a:cs typeface="Times New Roman" panose="02020603050405020304" pitchFamily="18" charset="0"/>
                        </a:rPr>
                        <a:t>　　　衛生管理機能</a:t>
                      </a:r>
                      <a:endParaRPr lang="en-US" altLang="ja-JP" sz="1400" kern="100" dirty="0" smtClean="0">
                        <a:solidFill>
                          <a:schemeClr val="tx1"/>
                        </a:solidFill>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solidFill>
                            <a:schemeClr val="tx1"/>
                          </a:solidFill>
                          <a:effectLst/>
                          <a:latin typeface="+mn-ea"/>
                          <a:ea typeface="+mn-ea"/>
                          <a:cs typeface="Times New Roman" panose="02020603050405020304" pitchFamily="18" charset="0"/>
                        </a:rPr>
                        <a:t>　　・量販店への対応機能</a:t>
                      </a:r>
                      <a:endParaRPr lang="en-US" altLang="ja-JP" sz="1400" kern="100" dirty="0" smtClean="0">
                        <a:solidFill>
                          <a:schemeClr val="tx1"/>
                        </a:solidFill>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effectLst/>
                          <a:latin typeface="+mn-ea"/>
                          <a:ea typeface="+mn-ea"/>
                          <a:cs typeface="Times New Roman" panose="02020603050405020304" pitchFamily="18" charset="0"/>
                        </a:rPr>
                        <a:t>　　・効率的な場内物流動線</a:t>
                      </a:r>
                      <a:endParaRPr lang="en-US" altLang="ja-JP" sz="1400" kern="100" dirty="0" smtClean="0">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effectLst/>
                          <a:latin typeface="+mn-ea"/>
                          <a:ea typeface="+mn-ea"/>
                          <a:cs typeface="Times New Roman" panose="02020603050405020304" pitchFamily="18" charset="0"/>
                        </a:rPr>
                        <a:t>　　・冷蔵・保管・加工機能</a:t>
                      </a:r>
                      <a:endParaRPr lang="en-US" altLang="ja-JP" sz="1400" kern="100" dirty="0" smtClean="0">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ja-JP" altLang="ja-JP" sz="1100" kern="100" dirty="0">
                        <a:effectLst/>
                        <a:latin typeface="+mn-ea"/>
                        <a:ea typeface="+mn-ea"/>
                        <a:cs typeface="Times New Roman" panose="02020603050405020304" pitchFamily="18" charset="0"/>
                      </a:endParaRPr>
                    </a:p>
                  </a:txBody>
                  <a:tcPr marL="68580" marR="68580" marT="0" marB="0">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solidFill>
                            <a:schemeClr val="tx1"/>
                          </a:solidFill>
                          <a:effectLst/>
                          <a:latin typeface="+mn-ea"/>
                          <a:ea typeface="+mn-ea"/>
                          <a:cs typeface="Times New Roman" panose="02020603050405020304" pitchFamily="18" charset="0"/>
                        </a:rPr>
                        <a:t>・閉鎖型施設への転換による低温化及び高度な衛生管理の実現</a:t>
                      </a:r>
                      <a:endParaRPr lang="en-US" altLang="ja-JP" sz="1400" kern="100" dirty="0" smtClean="0">
                        <a:solidFill>
                          <a:schemeClr val="tx1"/>
                        </a:solidFill>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1100" kern="100" dirty="0" smtClean="0">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mn-ea"/>
                          <a:ea typeface="+mn-ea"/>
                        </a:rPr>
                        <a:t>・量販店対応の配送センター機能の整備</a:t>
                      </a:r>
                      <a:endParaRPr kumimoji="1" lang="en-US" altLang="ja-JP" sz="1400" dirty="0" smtClean="0">
                        <a:solidFill>
                          <a:schemeClr val="tx1"/>
                        </a:solidFill>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1100" kern="1200" dirty="0" smtClean="0">
                        <a:solidFill>
                          <a:schemeClr val="tx1"/>
                        </a:solidFill>
                        <a:effectLst/>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200" dirty="0" smtClean="0">
                          <a:solidFill>
                            <a:schemeClr val="tx1"/>
                          </a:solidFill>
                          <a:effectLst/>
                          <a:latin typeface="+mn-ea"/>
                          <a:ea typeface="+mn-ea"/>
                        </a:rPr>
                        <a:t>・荷降ろしから搬出までが一方向で</a:t>
                      </a:r>
                      <a:r>
                        <a:rPr lang="ja-JP" altLang="ja-JP" sz="1400" kern="1200" dirty="0" smtClean="0">
                          <a:solidFill>
                            <a:schemeClr val="tx1"/>
                          </a:solidFill>
                          <a:effectLst/>
                          <a:latin typeface="+mn-ea"/>
                          <a:ea typeface="+mn-ea"/>
                        </a:rPr>
                        <a:t>効率的</a:t>
                      </a:r>
                      <a:r>
                        <a:rPr lang="ja-JP" altLang="en-US" sz="1400" kern="1200" dirty="0" smtClean="0">
                          <a:solidFill>
                            <a:schemeClr val="tx1"/>
                          </a:solidFill>
                          <a:effectLst/>
                          <a:latin typeface="+mn-ea"/>
                          <a:ea typeface="+mn-ea"/>
                        </a:rPr>
                        <a:t>となる</a:t>
                      </a:r>
                      <a:r>
                        <a:rPr lang="ja-JP" altLang="ja-JP" sz="1400" kern="1200" dirty="0" smtClean="0">
                          <a:solidFill>
                            <a:schemeClr val="tx1"/>
                          </a:solidFill>
                          <a:effectLst/>
                          <a:latin typeface="+mn-ea"/>
                          <a:ea typeface="+mn-ea"/>
                        </a:rPr>
                        <a:t>場内</a:t>
                      </a:r>
                      <a:r>
                        <a:rPr lang="ja-JP" altLang="en-US" sz="1400" kern="1200" dirty="0" smtClean="0">
                          <a:solidFill>
                            <a:schemeClr val="tx1"/>
                          </a:solidFill>
                          <a:effectLst/>
                          <a:latin typeface="+mn-ea"/>
                          <a:ea typeface="+mn-ea"/>
                        </a:rPr>
                        <a:t>物流</a:t>
                      </a:r>
                      <a:r>
                        <a:rPr lang="ja-JP" altLang="ja-JP" sz="1400" kern="1200" dirty="0" smtClean="0">
                          <a:solidFill>
                            <a:schemeClr val="tx1"/>
                          </a:solidFill>
                          <a:effectLst/>
                          <a:latin typeface="+mn-ea"/>
                          <a:ea typeface="+mn-ea"/>
                        </a:rPr>
                        <a:t>動線</a:t>
                      </a:r>
                      <a:endParaRPr lang="en-US" altLang="ja-JP" sz="1400" kern="1200" dirty="0" smtClean="0">
                        <a:solidFill>
                          <a:schemeClr val="tx1"/>
                        </a:solidFill>
                        <a:effectLst/>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200" dirty="0" smtClean="0">
                          <a:solidFill>
                            <a:schemeClr val="tx1"/>
                          </a:solidFill>
                          <a:effectLst/>
                          <a:latin typeface="+mn-ea"/>
                          <a:ea typeface="+mn-ea"/>
                        </a:rPr>
                        <a:t>　への改善</a:t>
                      </a:r>
                      <a:endParaRPr kumimoji="1" lang="ja-JP" altLang="en-US" sz="1400" dirty="0" smtClean="0">
                        <a:solidFill>
                          <a:schemeClr val="tx1"/>
                        </a:solidFill>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1100" kern="100" dirty="0" smtClean="0">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effectLst/>
                          <a:latin typeface="+mn-ea"/>
                          <a:ea typeface="+mn-ea"/>
                          <a:cs typeface="Times New Roman" panose="02020603050405020304" pitchFamily="18" charset="0"/>
                        </a:rPr>
                        <a:t>・仲卸売場における保管施設（倉庫・冷蔵庫等）や　</a:t>
                      </a:r>
                      <a:endParaRPr lang="en-US" altLang="ja-JP" sz="1400" kern="100" dirty="0" smtClean="0">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kern="100" dirty="0" smtClean="0">
                          <a:effectLst/>
                          <a:latin typeface="+mn-ea"/>
                          <a:ea typeface="+mn-ea"/>
                          <a:cs typeface="Times New Roman" panose="02020603050405020304" pitchFamily="18" charset="0"/>
                        </a:rPr>
                        <a:t>　加工施設の充実</a:t>
                      </a:r>
                      <a:endParaRPr lang="ja-JP" altLang="ja-JP" sz="1400" kern="100" dirty="0">
                        <a:effectLst/>
                        <a:latin typeface="+mn-ea"/>
                        <a:ea typeface="+mn-ea"/>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929978003"/>
                  </a:ext>
                </a:extLst>
              </a:tr>
              <a:tr h="1195966">
                <a:tc>
                  <a:txBody>
                    <a:bodyPr/>
                    <a:lstStyle/>
                    <a:p>
                      <a:pPr algn="ctr"/>
                      <a:r>
                        <a:rPr lang="ja-JP" altLang="en-US" sz="1600" kern="100" dirty="0" smtClean="0">
                          <a:effectLst/>
                          <a:latin typeface="+mn-ea"/>
                          <a:ea typeface="+mn-ea"/>
                          <a:cs typeface="Times New Roman" panose="02020603050405020304" pitchFamily="18" charset="0"/>
                        </a:rPr>
                        <a:t>戦略</a:t>
                      </a:r>
                      <a:endParaRPr lang="en-US" altLang="ja-JP" sz="1600" kern="100" dirty="0" smtClean="0">
                        <a:effectLst/>
                        <a:latin typeface="+mn-ea"/>
                        <a:ea typeface="+mn-ea"/>
                        <a:cs typeface="Times New Roman" panose="02020603050405020304" pitchFamily="18" charset="0"/>
                      </a:endParaRPr>
                    </a:p>
                    <a:p>
                      <a:pPr algn="ctr"/>
                      <a:r>
                        <a:rPr lang="en-US" altLang="ja-JP" sz="1600" kern="100" dirty="0" smtClean="0">
                          <a:effectLst/>
                          <a:latin typeface="+mn-ea"/>
                          <a:ea typeface="+mn-ea"/>
                          <a:cs typeface="Times New Roman" panose="02020603050405020304" pitchFamily="18" charset="0"/>
                        </a:rPr>
                        <a:t>Ⅲ</a:t>
                      </a:r>
                      <a:endParaRPr lang="ja-JP" sz="1600" kern="100" dirty="0">
                        <a:effectLst/>
                        <a:latin typeface="+mn-ea"/>
                        <a:ea typeface="+mn-ea"/>
                        <a:cs typeface="Times New Roman" panose="02020603050405020304" pitchFamily="18" charset="0"/>
                      </a:endParaRPr>
                    </a:p>
                  </a:txBody>
                  <a:tcPr marL="68580" marR="6858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t>　</a:t>
                      </a:r>
                      <a:r>
                        <a:rPr kumimoji="1" lang="en-US" altLang="ja-JP" sz="1400" dirty="0" smtClean="0"/>
                        <a:t>【</a:t>
                      </a:r>
                      <a:r>
                        <a:rPr kumimoji="1" lang="ja-JP" altLang="en-US" sz="1400" dirty="0" smtClean="0"/>
                        <a:t>方向性</a:t>
                      </a:r>
                      <a:r>
                        <a:rPr kumimoji="1" lang="en-US" altLang="ja-JP" sz="1400" dirty="0" smtClean="0"/>
                        <a:t>】</a:t>
                      </a:r>
                      <a:endParaRPr kumimoji="1" lang="en-US" altLang="ja-JP" sz="1600" dirty="0" smtClean="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dirty="0" smtClean="0">
                          <a:solidFill>
                            <a:srgbClr val="FF0000"/>
                          </a:solidFill>
                        </a:rPr>
                        <a:t>　■持続可能な地域の公共インフラ化</a:t>
                      </a:r>
                      <a:endParaRPr kumimoji="1" lang="en-US" altLang="ja-JP" sz="1600" b="1" dirty="0">
                        <a:solidFill>
                          <a:srgbClr val="FF0000"/>
                        </a:solidFill>
                      </a:endParaRPr>
                    </a:p>
                    <a:p>
                      <a:pPr algn="l"/>
                      <a:r>
                        <a:rPr lang="ja-JP" altLang="en-US" sz="1400" kern="100" dirty="0" smtClean="0">
                          <a:effectLst/>
                          <a:latin typeface="+mn-ea"/>
                          <a:ea typeface="+mn-ea"/>
                          <a:cs typeface="Times New Roman" panose="02020603050405020304" pitchFamily="18" charset="0"/>
                        </a:rPr>
                        <a:t>　</a:t>
                      </a:r>
                      <a:r>
                        <a:rPr lang="en-US" altLang="ja-JP" sz="1400" kern="100" dirty="0" smtClean="0">
                          <a:effectLst/>
                          <a:latin typeface="+mn-ea"/>
                          <a:ea typeface="+mn-ea"/>
                          <a:cs typeface="Times New Roman" panose="02020603050405020304" pitchFamily="18" charset="0"/>
                        </a:rPr>
                        <a:t>【</a:t>
                      </a:r>
                      <a:r>
                        <a:rPr lang="ja-JP" altLang="en-US" sz="1400" kern="100" dirty="0" smtClean="0">
                          <a:effectLst/>
                          <a:latin typeface="+mn-ea"/>
                          <a:ea typeface="+mn-ea"/>
                          <a:cs typeface="Times New Roman" panose="02020603050405020304" pitchFamily="18" charset="0"/>
                        </a:rPr>
                        <a:t>強化すべき機能</a:t>
                      </a:r>
                      <a:r>
                        <a:rPr lang="en-US" altLang="ja-JP" sz="1400" kern="100" dirty="0" smtClean="0">
                          <a:effectLst/>
                          <a:latin typeface="+mn-ea"/>
                          <a:ea typeface="+mn-ea"/>
                          <a:cs typeface="Times New Roman" panose="02020603050405020304" pitchFamily="18" charset="0"/>
                        </a:rPr>
                        <a:t>】</a:t>
                      </a:r>
                    </a:p>
                    <a:p>
                      <a:pPr algn="l"/>
                      <a:r>
                        <a:rPr lang="ja-JP" altLang="en-US" sz="1400" kern="100" dirty="0" smtClean="0">
                          <a:effectLst/>
                          <a:latin typeface="+mn-ea"/>
                          <a:ea typeface="+mn-ea"/>
                          <a:cs typeface="Times New Roman" panose="02020603050405020304" pitchFamily="18" charset="0"/>
                        </a:rPr>
                        <a:t>　　・再生可能エネルギーの活用</a:t>
                      </a:r>
                      <a:endParaRPr lang="en-US" altLang="ja-JP" sz="1400" kern="100" dirty="0" smtClean="0">
                        <a:effectLst/>
                        <a:latin typeface="+mn-ea"/>
                        <a:ea typeface="+mn-ea"/>
                        <a:cs typeface="Times New Roman" panose="02020603050405020304" pitchFamily="18" charset="0"/>
                      </a:endParaRPr>
                    </a:p>
                    <a:p>
                      <a:pPr algn="l"/>
                      <a:r>
                        <a:rPr lang="ja-JP" altLang="en-US" sz="1400" kern="100" dirty="0" smtClean="0">
                          <a:effectLst/>
                          <a:latin typeface="+mn-ea"/>
                          <a:ea typeface="+mn-ea"/>
                          <a:cs typeface="Times New Roman" panose="02020603050405020304" pitchFamily="18" charset="0"/>
                        </a:rPr>
                        <a:t>　　・自家発電能力</a:t>
                      </a:r>
                      <a:endParaRPr lang="en-US" altLang="ja-JP" sz="1400" kern="100" dirty="0">
                        <a:effectLst/>
                        <a:latin typeface="+mn-ea"/>
                        <a:ea typeface="+mn-ea"/>
                        <a:cs typeface="Times New Roman" panose="02020603050405020304" pitchFamily="18" charset="0"/>
                      </a:endParaRPr>
                    </a:p>
                  </a:txBody>
                  <a:tcPr marL="68580" marR="6858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algn="l"/>
                      <a:r>
                        <a:rPr lang="ja-JP" altLang="en-US" sz="1400" kern="100" dirty="0" smtClean="0">
                          <a:effectLst/>
                          <a:latin typeface="+mn-ea"/>
                          <a:ea typeface="+mn-ea"/>
                          <a:cs typeface="Times New Roman" panose="02020603050405020304" pitchFamily="18" charset="0"/>
                        </a:rPr>
                        <a:t>・屋上を利用した太陽光発電の導入</a:t>
                      </a:r>
                      <a:endParaRPr lang="en-US" altLang="ja-JP" sz="1400" kern="100" dirty="0" smtClean="0">
                        <a:effectLst/>
                        <a:latin typeface="+mn-ea"/>
                        <a:ea typeface="+mn-ea"/>
                        <a:cs typeface="Times New Roman" panose="02020603050405020304" pitchFamily="18" charset="0"/>
                      </a:endParaRPr>
                    </a:p>
                    <a:p>
                      <a:pPr algn="l"/>
                      <a:endParaRPr lang="en-US" altLang="ja-JP" sz="1400" kern="100" dirty="0" smtClean="0">
                        <a:effectLst/>
                        <a:latin typeface="+mn-ea"/>
                        <a:ea typeface="+mn-ea"/>
                        <a:cs typeface="Times New Roman" panose="02020603050405020304" pitchFamily="18" charset="0"/>
                      </a:endParaRPr>
                    </a:p>
                    <a:p>
                      <a:pPr algn="l"/>
                      <a:r>
                        <a:rPr lang="ja-JP" altLang="en-US" sz="1400" kern="100" dirty="0" smtClean="0">
                          <a:effectLst/>
                          <a:latin typeface="+mn-ea"/>
                          <a:ea typeface="+mn-ea"/>
                          <a:cs typeface="Times New Roman" panose="02020603050405020304" pitchFamily="18" charset="0"/>
                        </a:rPr>
                        <a:t>・燃料電池発電設備の増設</a:t>
                      </a:r>
                      <a:endParaRPr lang="en-US" altLang="ja-JP" sz="1400" kern="100" dirty="0" smtClean="0">
                        <a:effectLst/>
                        <a:latin typeface="+mn-ea"/>
                        <a:ea typeface="+mn-ea"/>
                        <a:cs typeface="Times New Roman" panose="02020603050405020304" pitchFamily="18" charset="0"/>
                      </a:endParaRPr>
                    </a:p>
                    <a:p>
                      <a:pPr algn="l"/>
                      <a:endParaRPr lang="en-US" altLang="ja-JP" sz="1400" kern="100" dirty="0" smtClean="0">
                        <a:effectLst/>
                        <a:latin typeface="+mn-ea"/>
                        <a:ea typeface="+mn-ea"/>
                        <a:cs typeface="Times New Roman" panose="02020603050405020304" pitchFamily="18" charset="0"/>
                      </a:endParaRPr>
                    </a:p>
                    <a:p>
                      <a:pPr algn="l"/>
                      <a:r>
                        <a:rPr lang="ja-JP" altLang="en-US" sz="1400" kern="100" dirty="0" smtClean="0">
                          <a:effectLst/>
                          <a:latin typeface="+mn-ea"/>
                          <a:ea typeface="+mn-ea"/>
                          <a:cs typeface="Times New Roman" panose="02020603050405020304" pitchFamily="18" charset="0"/>
                        </a:rPr>
                        <a:t>・電動フォークリフト等共同充電施設の設置</a:t>
                      </a:r>
                      <a:endParaRPr lang="en-US" altLang="ja-JP" sz="1400" kern="100" dirty="0">
                        <a:effectLst/>
                        <a:latin typeface="+mn-ea"/>
                        <a:ea typeface="+mn-ea"/>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815442080"/>
                  </a:ext>
                </a:extLst>
              </a:tr>
            </a:tbl>
          </a:graphicData>
        </a:graphic>
      </p:graphicFrame>
    </p:spTree>
    <p:extLst>
      <p:ext uri="{BB962C8B-B14F-4D97-AF65-F5344CB8AC3E}">
        <p14:creationId xmlns:p14="http://schemas.microsoft.com/office/powerpoint/2010/main" val="41367150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17</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４．再整備手法について</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0" y="835683"/>
            <a:ext cx="7205472" cy="400110"/>
          </a:xfrm>
          <a:prstGeom prst="rect">
            <a:avLst/>
          </a:prstGeom>
          <a:noFill/>
        </p:spPr>
        <p:txBody>
          <a:bodyPr wrap="square" rtlCol="0">
            <a:spAutoFit/>
          </a:bodyPr>
          <a:lstStyle/>
          <a:p>
            <a:r>
              <a:rPr kumimoji="1" lang="ja-JP" altLang="en-US" sz="2000" dirty="0" smtClean="0">
                <a:latin typeface="Meiryo UI" panose="020B0604030504040204" pitchFamily="50" charset="-128"/>
                <a:ea typeface="Meiryo UI" panose="020B0604030504040204" pitchFamily="50" charset="-128"/>
              </a:rPr>
              <a:t>（</a:t>
            </a:r>
            <a:r>
              <a:rPr kumimoji="1" lang="en-US" altLang="ja-JP" sz="2000" dirty="0" smtClean="0">
                <a:latin typeface="Meiryo UI" panose="020B0604030504040204" pitchFamily="50" charset="-128"/>
                <a:ea typeface="Meiryo UI" panose="020B0604030504040204" pitchFamily="50" charset="-128"/>
              </a:rPr>
              <a:t>2</a:t>
            </a:r>
            <a:r>
              <a:rPr kumimoji="1" lang="ja-JP" altLang="en-US" sz="2000" dirty="0" smtClean="0">
                <a:latin typeface="Meiryo UI" panose="020B0604030504040204" pitchFamily="50" charset="-128"/>
                <a:ea typeface="Meiryo UI" panose="020B0604030504040204" pitchFamily="50" charset="-128"/>
              </a:rPr>
              <a:t>）具体的</a:t>
            </a:r>
            <a:r>
              <a:rPr kumimoji="1" lang="ja-JP" altLang="en-US" sz="2000" dirty="0">
                <a:latin typeface="Meiryo UI" panose="020B0604030504040204" pitchFamily="50" charset="-128"/>
                <a:ea typeface="Meiryo UI" panose="020B0604030504040204" pitchFamily="50" charset="-128"/>
              </a:rPr>
              <a:t>な整備</a:t>
            </a:r>
            <a:r>
              <a:rPr kumimoji="1" lang="ja-JP" altLang="en-US" sz="2000" dirty="0" smtClean="0">
                <a:latin typeface="Meiryo UI" panose="020B0604030504040204" pitchFamily="50" charset="-128"/>
                <a:ea typeface="Meiryo UI" panose="020B0604030504040204" pitchFamily="50" charset="-128"/>
              </a:rPr>
              <a:t>内容例の検証①</a:t>
            </a:r>
            <a:endParaRPr kumimoji="1" lang="ja-JP" altLang="en-US" sz="200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3F2624CB-1968-4050-A976-39DF44692843}"/>
              </a:ext>
            </a:extLst>
          </p:cNvPr>
          <p:cNvSpPr txBox="1"/>
          <p:nvPr/>
        </p:nvSpPr>
        <p:spPr>
          <a:xfrm>
            <a:off x="292780" y="1300188"/>
            <a:ext cx="9320436" cy="861774"/>
          </a:xfrm>
          <a:prstGeom prst="rect">
            <a:avLst/>
          </a:prstGeom>
          <a:solidFill>
            <a:schemeClr val="accent4">
              <a:lumMod val="20000"/>
              <a:lumOff val="80000"/>
            </a:schemeClr>
          </a:solidFill>
        </p:spPr>
        <p:txBody>
          <a:bodyPr wrap="square">
            <a:spAutoFit/>
          </a:bodyPr>
          <a:lstStyle/>
          <a:p>
            <a:r>
              <a:rPr lang="ja-JP" altLang="en-US" b="1" kern="100" dirty="0">
                <a:solidFill>
                  <a:srgbClr val="FF0000"/>
                </a:solidFill>
                <a:effectLst/>
                <a:ea typeface="HG丸ｺﾞｼｯｸM-PRO" panose="020F0600000000000000" pitchFamily="50" charset="-128"/>
                <a:cs typeface="Times New Roman" panose="02020603050405020304" pitchFamily="18" charset="0"/>
              </a:rPr>
              <a:t>☞ポイント</a:t>
            </a:r>
          </a:p>
          <a:p>
            <a:r>
              <a:rPr lang="ja-JP" altLang="en-US" sz="1600" kern="100" dirty="0">
                <a:ea typeface="HG丸ｺﾞｼｯｸM-PRO" panose="020F0600000000000000" pitchFamily="50" charset="-128"/>
                <a:cs typeface="Times New Roman" panose="02020603050405020304" pitchFamily="18" charset="0"/>
              </a:rPr>
              <a:t>　以下の具体的な整備内容について、</a:t>
            </a:r>
            <a:r>
              <a:rPr lang="ja-JP" altLang="en-US" sz="1600" kern="100" dirty="0">
                <a:effectLst/>
                <a:ea typeface="HG丸ｺﾞｼｯｸM-PRO" panose="020F0600000000000000" pitchFamily="50" charset="-128"/>
                <a:cs typeface="Times New Roman" panose="02020603050405020304" pitchFamily="18" charset="0"/>
              </a:rPr>
              <a:t>長寿命化計画の一環や改修・増築により対応するのか、</a:t>
            </a:r>
            <a:endParaRPr lang="en-US" altLang="ja-JP" sz="1600" kern="100" dirty="0">
              <a:effectLst/>
              <a:ea typeface="HG丸ｺﾞｼｯｸM-PRO" panose="020F0600000000000000" pitchFamily="50" charset="-128"/>
              <a:cs typeface="Times New Roman" panose="02020603050405020304" pitchFamily="18" charset="0"/>
            </a:endParaRPr>
          </a:p>
          <a:p>
            <a:r>
              <a:rPr lang="ja-JP" altLang="en-US" sz="1600" kern="100" dirty="0">
                <a:effectLst/>
                <a:ea typeface="HG丸ｺﾞｼｯｸM-PRO" panose="020F0600000000000000" pitchFamily="50" charset="-128"/>
                <a:cs typeface="Times New Roman" panose="02020603050405020304" pitchFamily="18" charset="0"/>
              </a:rPr>
              <a:t>全面的に建替えることにより対応するのか、</a:t>
            </a:r>
            <a:r>
              <a:rPr lang="ja-JP" altLang="en-US" sz="1600" kern="100" dirty="0">
                <a:ea typeface="HG丸ｺﾞｼｯｸM-PRO" panose="020F0600000000000000" pitchFamily="50" charset="-128"/>
                <a:cs typeface="Times New Roman" panose="02020603050405020304" pitchFamily="18" charset="0"/>
              </a:rPr>
              <a:t>効率的・効果的な視点での検討が必要</a:t>
            </a:r>
            <a:r>
              <a:rPr lang="ja-JP" altLang="en-US" sz="1600" kern="100" dirty="0">
                <a:effectLst/>
                <a:ea typeface="HG丸ｺﾞｼｯｸM-PRO" panose="020F0600000000000000" pitchFamily="50" charset="-128"/>
                <a:cs typeface="Times New Roman" panose="02020603050405020304" pitchFamily="18" charset="0"/>
              </a:rPr>
              <a:t>。</a:t>
            </a:r>
            <a:endParaRPr lang="ja-JP" altLang="en-US" sz="1600" dirty="0"/>
          </a:p>
        </p:txBody>
      </p:sp>
      <p:graphicFrame>
        <p:nvGraphicFramePr>
          <p:cNvPr id="11" name="表 8">
            <a:extLst>
              <a:ext uri="{FF2B5EF4-FFF2-40B4-BE49-F238E27FC236}">
                <a16:creationId xmlns:a16="http://schemas.microsoft.com/office/drawing/2014/main" id="{E4EEFE87-6EF7-46AB-981A-0064A52BA9C6}"/>
              </a:ext>
            </a:extLst>
          </p:cNvPr>
          <p:cNvGraphicFramePr>
            <a:graphicFrameLocks noGrp="1"/>
          </p:cNvGraphicFramePr>
          <p:nvPr>
            <p:extLst>
              <p:ext uri="{D42A27DB-BD31-4B8C-83A1-F6EECF244321}">
                <p14:modId xmlns:p14="http://schemas.microsoft.com/office/powerpoint/2010/main" val="3344816409"/>
              </p:ext>
            </p:extLst>
          </p:nvPr>
        </p:nvGraphicFramePr>
        <p:xfrm>
          <a:off x="155810" y="2367036"/>
          <a:ext cx="9457405" cy="3776188"/>
        </p:xfrm>
        <a:graphic>
          <a:graphicData uri="http://schemas.openxmlformats.org/drawingml/2006/table">
            <a:tbl>
              <a:tblPr firstRow="1" bandRow="1">
                <a:tableStyleId>{93296810-A885-4BE3-A3E7-6D5BEEA58F35}</a:tableStyleId>
              </a:tblPr>
              <a:tblGrid>
                <a:gridCol w="301390">
                  <a:extLst>
                    <a:ext uri="{9D8B030D-6E8A-4147-A177-3AD203B41FA5}">
                      <a16:colId xmlns:a16="http://schemas.microsoft.com/office/drawing/2014/main" val="3166074211"/>
                    </a:ext>
                  </a:extLst>
                </a:gridCol>
                <a:gridCol w="4063285">
                  <a:extLst>
                    <a:ext uri="{9D8B030D-6E8A-4147-A177-3AD203B41FA5}">
                      <a16:colId xmlns:a16="http://schemas.microsoft.com/office/drawing/2014/main" val="858709663"/>
                    </a:ext>
                  </a:extLst>
                </a:gridCol>
                <a:gridCol w="1648495">
                  <a:extLst>
                    <a:ext uri="{9D8B030D-6E8A-4147-A177-3AD203B41FA5}">
                      <a16:colId xmlns:a16="http://schemas.microsoft.com/office/drawing/2014/main" val="1498221935"/>
                    </a:ext>
                  </a:extLst>
                </a:gridCol>
                <a:gridCol w="2912919">
                  <a:extLst>
                    <a:ext uri="{9D8B030D-6E8A-4147-A177-3AD203B41FA5}">
                      <a16:colId xmlns:a16="http://schemas.microsoft.com/office/drawing/2014/main" val="3302318291"/>
                    </a:ext>
                  </a:extLst>
                </a:gridCol>
                <a:gridCol w="531316">
                  <a:extLst>
                    <a:ext uri="{9D8B030D-6E8A-4147-A177-3AD203B41FA5}">
                      <a16:colId xmlns:a16="http://schemas.microsoft.com/office/drawing/2014/main" val="1388707264"/>
                    </a:ext>
                  </a:extLst>
                </a:gridCol>
              </a:tblGrid>
              <a:tr h="380128">
                <a:tc rowSpan="2">
                  <a:txBody>
                    <a:bodyPr/>
                    <a:lstStyle/>
                    <a:p>
                      <a:pPr algn="ctr"/>
                      <a:r>
                        <a:rPr kumimoji="1" lang="ja-JP" altLang="en-US" sz="1200" dirty="0">
                          <a:latin typeface="+mn-ea"/>
                          <a:ea typeface="+mn-ea"/>
                        </a:rPr>
                        <a:t>分類</a:t>
                      </a:r>
                    </a:p>
                  </a:txBody>
                  <a:tcPr anchor="ctr">
                    <a:lnL w="28575" cap="flat" cmpd="sng" algn="ctr">
                      <a:solidFill>
                        <a:schemeClr val="accent6">
                          <a:lumMod val="60000"/>
                          <a:lumOff val="40000"/>
                        </a:schemeClr>
                      </a:solidFill>
                      <a:prstDash val="solid"/>
                      <a:round/>
                      <a:headEnd type="none" w="med" len="med"/>
                      <a:tailEnd type="none" w="med" len="med"/>
                    </a:lnL>
                    <a:lnT w="28575" cap="flat" cmpd="sng" algn="ctr">
                      <a:solidFill>
                        <a:schemeClr val="accent6">
                          <a:lumMod val="60000"/>
                          <a:lumOff val="40000"/>
                        </a:schemeClr>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rowSpan="2">
                  <a:txBody>
                    <a:bodyPr/>
                    <a:lstStyle/>
                    <a:p>
                      <a:pPr algn="ctr"/>
                      <a:r>
                        <a:rPr kumimoji="1" lang="ja-JP" altLang="en-US" sz="1400" dirty="0">
                          <a:latin typeface="+mn-ea"/>
                          <a:ea typeface="+mn-ea"/>
                        </a:rPr>
                        <a:t>具体的な整備内容例</a:t>
                      </a:r>
                    </a:p>
                  </a:txBody>
                  <a:tcPr anchor="ctr">
                    <a:lnT w="28575" cap="flat" cmpd="sng" algn="ctr">
                      <a:solidFill>
                        <a:schemeClr val="accent6">
                          <a:lumMod val="60000"/>
                          <a:lumOff val="40000"/>
                        </a:schemeClr>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gridSpan="3">
                  <a:txBody>
                    <a:bodyPr/>
                    <a:lstStyle/>
                    <a:p>
                      <a:pPr algn="ctr"/>
                      <a:r>
                        <a:rPr kumimoji="1" lang="ja-JP" altLang="en-US" sz="1600" dirty="0">
                          <a:solidFill>
                            <a:schemeClr val="bg1"/>
                          </a:solidFill>
                          <a:latin typeface="+mn-ea"/>
                          <a:ea typeface="+mn-ea"/>
                        </a:rPr>
                        <a:t>改修・増築</a:t>
                      </a:r>
                      <a:r>
                        <a:rPr kumimoji="1" lang="ja-JP" altLang="en-US" sz="1600" dirty="0" smtClean="0">
                          <a:solidFill>
                            <a:schemeClr val="bg1"/>
                          </a:solidFill>
                          <a:latin typeface="+mn-ea"/>
                          <a:ea typeface="+mn-ea"/>
                        </a:rPr>
                        <a:t>で整備する場合</a:t>
                      </a:r>
                      <a:endParaRPr kumimoji="1" lang="ja-JP" altLang="en-US" sz="1600" dirty="0">
                        <a:solidFill>
                          <a:schemeClr val="bg1"/>
                        </a:solidFill>
                        <a:latin typeface="+mn-ea"/>
                        <a:ea typeface="+mn-ea"/>
                      </a:endParaRPr>
                    </a:p>
                  </a:txBody>
                  <a:tcPr anchor="ctr">
                    <a:lnR w="28575" cap="flat" cmpd="sng" algn="ctr">
                      <a:solidFill>
                        <a:schemeClr val="accent6">
                          <a:lumMod val="60000"/>
                          <a:lumOff val="40000"/>
                        </a:schemeClr>
                      </a:solidFill>
                      <a:prstDash val="solid"/>
                      <a:round/>
                      <a:headEnd type="none" w="med" len="med"/>
                      <a:tailEnd type="none" w="med" len="med"/>
                    </a:lnR>
                    <a:lnT w="28575" cap="flat" cmpd="sng" algn="ctr">
                      <a:solidFill>
                        <a:schemeClr val="accent6">
                          <a:lumMod val="60000"/>
                          <a:lumOff val="4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algn="ctr"/>
                      <a:endParaRPr kumimoji="1" lang="ja-JP" altLang="en-US" sz="1600" dirty="0">
                        <a:latin typeface="+mn-ea"/>
                        <a:ea typeface="+mn-ea"/>
                      </a:endParaRPr>
                    </a:p>
                  </a:txBody>
                  <a:tcPr anchor="ctr">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algn="ctr"/>
                      <a:endParaRPr kumimoji="1" lang="ja-JP" altLang="en-US" sz="1600" dirty="0">
                        <a:latin typeface="+mn-ea"/>
                        <a:ea typeface="+mn-ea"/>
                      </a:endParaRPr>
                    </a:p>
                  </a:txBody>
                  <a:tcPr anchor="ctr">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00226601"/>
                  </a:ext>
                </a:extLst>
              </a:tr>
              <a:tr h="518356">
                <a:tc vMerge="1">
                  <a:txBody>
                    <a:bodyPr/>
                    <a:lstStyle/>
                    <a:p>
                      <a:pPr algn="ctr"/>
                      <a:endParaRPr kumimoji="1" lang="ja-JP" altLang="en-US" sz="1200" dirty="0">
                        <a:latin typeface="+mn-ea"/>
                        <a:ea typeface="+mn-ea"/>
                      </a:endParaRPr>
                    </a:p>
                  </a:txBody>
                  <a:tcPr anchor="ctr"/>
                </a:tc>
                <a:tc vMerge="1">
                  <a:txBody>
                    <a:bodyPr/>
                    <a:lstStyle/>
                    <a:p>
                      <a:pPr algn="ctr"/>
                      <a:endParaRPr kumimoji="1" lang="ja-JP" altLang="en-US" sz="1200" dirty="0">
                        <a:latin typeface="+mn-ea"/>
                        <a:ea typeface="+mn-ea"/>
                      </a:endParaRPr>
                    </a:p>
                  </a:txBody>
                  <a:tcPr anchor="ctr"/>
                </a:tc>
                <a:tc>
                  <a:txBody>
                    <a:bodyPr/>
                    <a:lstStyle/>
                    <a:p>
                      <a:pPr algn="ctr"/>
                      <a:r>
                        <a:rPr kumimoji="1" lang="ja-JP" altLang="en-US" sz="1400" b="1" dirty="0" smtClean="0">
                          <a:solidFill>
                            <a:schemeClr val="bg1"/>
                          </a:solidFill>
                          <a:latin typeface="+mn-ea"/>
                          <a:ea typeface="+mn-ea"/>
                        </a:rPr>
                        <a:t>対応例</a:t>
                      </a:r>
                      <a:endParaRPr kumimoji="1" lang="ja-JP" altLang="en-US" sz="1400" b="1" dirty="0">
                        <a:solidFill>
                          <a:schemeClr val="bg1"/>
                        </a:solidFill>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solidFill>
                  </a:tcPr>
                </a:tc>
                <a:tc>
                  <a:txBody>
                    <a:bodyPr/>
                    <a:lstStyle/>
                    <a:p>
                      <a:pPr algn="ctr"/>
                      <a:r>
                        <a:rPr kumimoji="1" lang="ja-JP" altLang="en-US" sz="1400" b="1" dirty="0" smtClean="0">
                          <a:solidFill>
                            <a:schemeClr val="bg1"/>
                          </a:solidFill>
                          <a:latin typeface="+mn-ea"/>
                          <a:ea typeface="+mn-ea"/>
                        </a:rPr>
                        <a:t>課　題</a:t>
                      </a:r>
                      <a:endParaRPr kumimoji="1" lang="ja-JP" altLang="en-US" sz="1400" b="1" dirty="0">
                        <a:solidFill>
                          <a:schemeClr val="bg1"/>
                        </a:solidFill>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solidFill>
                  </a:tcPr>
                </a:tc>
                <a:tc>
                  <a:txBody>
                    <a:bodyPr/>
                    <a:lstStyle/>
                    <a:p>
                      <a:pPr algn="ctr"/>
                      <a:r>
                        <a:rPr kumimoji="1" lang="ja-JP" altLang="en-US" sz="1200" b="1" dirty="0" smtClean="0">
                          <a:solidFill>
                            <a:schemeClr val="bg1"/>
                          </a:solidFill>
                          <a:latin typeface="+mn-ea"/>
                          <a:ea typeface="+mn-ea"/>
                        </a:rPr>
                        <a:t>達成度</a:t>
                      </a:r>
                      <a:endParaRPr kumimoji="1" lang="ja-JP" altLang="en-US" sz="1200" b="1" dirty="0">
                        <a:solidFill>
                          <a:schemeClr val="bg1"/>
                        </a:solidFill>
                        <a:latin typeface="+mn-ea"/>
                        <a:ea typeface="+mn-ea"/>
                      </a:endParaRPr>
                    </a:p>
                  </a:txBody>
                  <a:tcPr anchor="ctr">
                    <a:lnL w="12700" cap="flat" cmpd="sng" algn="ctr">
                      <a:solidFill>
                        <a:schemeClr val="bg1"/>
                      </a:solidFill>
                      <a:prstDash val="solid"/>
                      <a:round/>
                      <a:headEnd type="none" w="med" len="med"/>
                      <a:tailEnd type="none" w="med" len="med"/>
                    </a:lnL>
                    <a:lnR w="28575" cap="flat" cmpd="sng" algn="ctr">
                      <a:solidFill>
                        <a:schemeClr val="accent6">
                          <a:lumMod val="60000"/>
                          <a:lumOff val="4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2812070343"/>
                  </a:ext>
                </a:extLst>
              </a:tr>
              <a:tr h="1061165">
                <a:tc rowSpan="3">
                  <a:txBody>
                    <a:bodyPr/>
                    <a:lstStyle/>
                    <a:p>
                      <a:pPr algn="ctr"/>
                      <a:r>
                        <a:rPr lang="ja-JP" altLang="en-US" sz="1400" kern="100" dirty="0">
                          <a:effectLst/>
                          <a:latin typeface="+mn-ea"/>
                          <a:ea typeface="+mn-ea"/>
                          <a:cs typeface="Times New Roman" panose="02020603050405020304" pitchFamily="18" charset="0"/>
                        </a:rPr>
                        <a:t>戦略</a:t>
                      </a:r>
                      <a:r>
                        <a:rPr lang="en-US" altLang="ja-JP" sz="1400" kern="100" dirty="0">
                          <a:effectLst/>
                          <a:latin typeface="+mn-ea"/>
                          <a:ea typeface="+mn-ea"/>
                          <a:cs typeface="Times New Roman" panose="02020603050405020304" pitchFamily="18" charset="0"/>
                        </a:rPr>
                        <a:t>Ⅰ</a:t>
                      </a:r>
                      <a:endParaRPr lang="ja-JP" sz="1400" kern="100" dirty="0">
                        <a:effectLst/>
                        <a:latin typeface="+mn-ea"/>
                        <a:ea typeface="+mn-ea"/>
                        <a:cs typeface="Times New Roman" panose="02020603050405020304" pitchFamily="18" charset="0"/>
                      </a:endParaRPr>
                    </a:p>
                  </a:txBody>
                  <a:tcPr marL="68580" marR="68580" marT="0" marB="0" anchor="ctr">
                    <a:lnL w="28575" cap="flat" cmpd="sng" algn="ctr">
                      <a:solidFill>
                        <a:schemeClr val="accent6">
                          <a:lumMod val="60000"/>
                          <a:lumOff val="40000"/>
                        </a:schemeClr>
                      </a:solidFill>
                      <a:prstDash val="solid"/>
                      <a:round/>
                      <a:headEnd type="none" w="med" len="med"/>
                      <a:tailEnd type="none" w="med" len="med"/>
                    </a:lnL>
                    <a:lnR w="19050" cap="flat" cmpd="sng" algn="ctr">
                      <a:solidFill>
                        <a:srgbClr val="92D050"/>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lumMod val="60000"/>
                          <a:lumOff val="40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1" kern="1200" dirty="0" smtClean="0">
                          <a:solidFill>
                            <a:srgbClr val="FF0000"/>
                          </a:solidFill>
                          <a:effectLst/>
                          <a:latin typeface="+mn-ea"/>
                          <a:ea typeface="+mn-ea"/>
                        </a:rPr>
                        <a:t>大量・多品目の</a:t>
                      </a:r>
                      <a:r>
                        <a:rPr lang="ja-JP" altLang="ja-JP" sz="1400" b="1" kern="1200" dirty="0" smtClean="0">
                          <a:solidFill>
                            <a:srgbClr val="FF0000"/>
                          </a:solidFill>
                          <a:effectLst/>
                          <a:latin typeface="+mn-ea"/>
                          <a:ea typeface="+mn-ea"/>
                        </a:rPr>
                        <a:t>荷を</a:t>
                      </a:r>
                      <a:r>
                        <a:rPr lang="ja-JP" altLang="en-US" sz="1400" b="1" kern="1200" dirty="0" smtClean="0">
                          <a:solidFill>
                            <a:srgbClr val="FF0000"/>
                          </a:solidFill>
                          <a:effectLst/>
                          <a:latin typeface="+mn-ea"/>
                          <a:ea typeface="+mn-ea"/>
                        </a:rPr>
                        <a:t>効率的に</a:t>
                      </a:r>
                      <a:r>
                        <a:rPr lang="ja-JP" altLang="ja-JP" sz="1400" b="1" kern="1200" dirty="0" smtClean="0">
                          <a:solidFill>
                            <a:srgbClr val="FF0000"/>
                          </a:solidFill>
                          <a:effectLst/>
                          <a:latin typeface="+mn-ea"/>
                          <a:ea typeface="+mn-ea"/>
                        </a:rPr>
                        <a:t>捌けるトラックバース</a:t>
                      </a:r>
                      <a:r>
                        <a:rPr lang="ja-JP" altLang="en-US" sz="1400" b="1" kern="1200" dirty="0">
                          <a:solidFill>
                            <a:srgbClr val="FF0000"/>
                          </a:solidFill>
                          <a:effectLst/>
                          <a:latin typeface="+mn-ea"/>
                          <a:ea typeface="+mn-ea"/>
                        </a:rPr>
                        <a:t>の</a:t>
                      </a:r>
                      <a:r>
                        <a:rPr lang="ja-JP" altLang="en-US" sz="1400" b="1" kern="1200" dirty="0" smtClean="0">
                          <a:solidFill>
                            <a:srgbClr val="FF0000"/>
                          </a:solidFill>
                          <a:effectLst/>
                          <a:latin typeface="+mn-ea"/>
                          <a:ea typeface="+mn-ea"/>
                        </a:rPr>
                        <a:t>設置</a:t>
                      </a:r>
                      <a:endParaRPr lang="en-US" altLang="ja-JP" sz="1400" b="1" kern="1200" dirty="0" smtClean="0">
                        <a:solidFill>
                          <a:srgbClr val="FF0000"/>
                        </a:solidFill>
                        <a:effectLst/>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1200" kern="100" dirty="0" smtClean="0">
                          <a:effectLst/>
                          <a:latin typeface="+mn-ea"/>
                          <a:ea typeface="+mn-ea"/>
                          <a:cs typeface="Times New Roman" panose="02020603050405020304" pitchFamily="18" charset="0"/>
                        </a:rPr>
                        <a:t>【</a:t>
                      </a:r>
                      <a:r>
                        <a:rPr lang="ja-JP" altLang="en-US" sz="1200" kern="100" dirty="0" smtClean="0">
                          <a:effectLst/>
                          <a:latin typeface="+mn-ea"/>
                          <a:ea typeface="+mn-ea"/>
                          <a:cs typeface="Times New Roman" panose="02020603050405020304" pitchFamily="18" charset="0"/>
                        </a:rPr>
                        <a:t>目的</a:t>
                      </a:r>
                      <a:r>
                        <a:rPr lang="en-US" altLang="ja-JP" sz="1200" kern="100" dirty="0" smtClean="0">
                          <a:effectLst/>
                          <a:latin typeface="+mn-ea"/>
                          <a:ea typeface="+mn-ea"/>
                          <a:cs typeface="Times New Roman" panose="02020603050405020304" pitchFamily="18" charset="0"/>
                        </a:rPr>
                        <a:t>】</a:t>
                      </a:r>
                      <a:r>
                        <a:rPr lang="ja-JP" altLang="en-US" sz="1200" kern="100" dirty="0" smtClean="0">
                          <a:effectLst/>
                          <a:latin typeface="+mn-ea"/>
                          <a:ea typeface="+mn-ea"/>
                          <a:cs typeface="Times New Roman" panose="02020603050405020304" pitchFamily="18" charset="0"/>
                        </a:rPr>
                        <a:t>・・・大規模な倉庫に多数のトラックが接車し、荷を搬入出　</a:t>
                      </a:r>
                      <a:endParaRPr lang="en-US" altLang="ja-JP" sz="1200" kern="100" dirty="0" smtClean="0">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kern="100" dirty="0" smtClean="0">
                          <a:effectLst/>
                          <a:latin typeface="+mn-ea"/>
                          <a:ea typeface="+mn-ea"/>
                          <a:cs typeface="Times New Roman" panose="02020603050405020304" pitchFamily="18" charset="0"/>
                        </a:rPr>
                        <a:t>　　　　　　　でき、大量の荷捌きが可能</a:t>
                      </a:r>
                      <a:endParaRPr lang="ja-JP" altLang="ja-JP" sz="1200" kern="100" dirty="0">
                        <a:effectLst/>
                        <a:latin typeface="+mn-ea"/>
                        <a:ea typeface="+mn-ea"/>
                        <a:cs typeface="Times New Roman" panose="02020603050405020304" pitchFamily="18" charset="0"/>
                      </a:endParaRPr>
                    </a:p>
                  </a:txBody>
                  <a:tcPr marL="68580" marR="68580" marT="0" marB="0" anchor="ctr">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row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u="none" dirty="0" smtClean="0"/>
                        <a:t>青果・水産各小通り及び</a:t>
                      </a:r>
                      <a:r>
                        <a:rPr kumimoji="1" lang="en-US" altLang="ja-JP" sz="1400" b="0" u="none" dirty="0" smtClean="0"/>
                        <a:t>2</a:t>
                      </a:r>
                      <a:r>
                        <a:rPr kumimoji="1" lang="ja-JP" altLang="en-US" sz="1400" b="0" u="none" dirty="0" smtClean="0"/>
                        <a:t>階屋上にテント屋根を設置</a:t>
                      </a:r>
                      <a:endParaRPr kumimoji="1" lang="ja-JP" altLang="en-US" sz="1400" b="0" u="none" dirty="0"/>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row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u="none" dirty="0" smtClean="0"/>
                        <a:t>・整備内容がテント屋根の設置に留まるため、</a:t>
                      </a:r>
                      <a:endParaRPr kumimoji="1" lang="en-US" altLang="ja-JP" sz="1200" b="0" u="none" dirty="0" smtClean="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u="none" dirty="0" smtClean="0"/>
                        <a:t>　荷捌き等の屋外作業が、雨を防いだ状況で</a:t>
                      </a:r>
                      <a:endParaRPr kumimoji="1" lang="en-US" altLang="ja-JP" sz="1200" b="0" u="none" dirty="0" smtClean="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u="none" dirty="0" smtClean="0"/>
                        <a:t>　行えるようになる程度の効果</a:t>
                      </a:r>
                      <a:endParaRPr kumimoji="1" lang="en-US" altLang="ja-JP" sz="1200" b="0" u="none" dirty="0" smtClean="0"/>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900" b="0" u="none" dirty="0" smtClean="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u="none" dirty="0" smtClean="0"/>
                        <a:t>・一定の荷捌き等スペースの確保は可能だが、</a:t>
                      </a:r>
                      <a:endParaRPr kumimoji="1" lang="en-US" altLang="ja-JP" sz="1200" b="0" u="none" dirty="0" smtClean="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u="none" dirty="0" smtClean="0"/>
                        <a:t>　コールドチェーン未対応で取引先のニーズにも</a:t>
                      </a:r>
                      <a:endParaRPr kumimoji="1" lang="en-US" altLang="ja-JP" sz="1200" b="0" u="none" dirty="0" smtClean="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u="none" dirty="0" smtClean="0"/>
                        <a:t>　十分対応できない</a:t>
                      </a:r>
                      <a:endParaRPr kumimoji="1" lang="en-US" altLang="ja-JP" sz="1200" b="0" u="none" dirty="0" smtClean="0"/>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900" b="0" u="none" dirty="0" smtClean="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tx1"/>
                          </a:solidFill>
                        </a:rPr>
                        <a:t>・仮設的な対応となり</a:t>
                      </a:r>
                      <a:r>
                        <a:rPr kumimoji="1" lang="ja-JP" altLang="en-US" sz="1200" b="0" u="none" dirty="0" smtClean="0"/>
                        <a:t>非効率な場内物流</a:t>
                      </a:r>
                      <a:endParaRPr kumimoji="1" lang="en-US" altLang="ja-JP" sz="1200" b="0" u="none" dirty="0" smtClean="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u="none" dirty="0" smtClean="0"/>
                        <a:t>　動線をさらに助長</a:t>
                      </a:r>
                      <a:endParaRPr kumimoji="1" lang="en-US" altLang="ja-JP" sz="1200" b="0" u="none" dirty="0" smtClean="0"/>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b="0" u="none" dirty="0" smtClean="0"/>
                        <a:t>△</a:t>
                      </a:r>
                      <a:endParaRPr kumimoji="1" lang="ja-JP" altLang="en-US" sz="1400" b="0" u="none" dirty="0"/>
                    </a:p>
                  </a:txBody>
                  <a:tcPr marL="68580" marR="68580" marT="0" marB="0" anchor="ctr">
                    <a:lnL w="12700" cap="flat" cmpd="sng" algn="ctr">
                      <a:solidFill>
                        <a:schemeClr val="accent6"/>
                      </a:solidFill>
                      <a:prstDash val="solid"/>
                      <a:round/>
                      <a:headEnd type="none" w="med" len="med"/>
                      <a:tailEnd type="none" w="med" len="med"/>
                    </a:lnL>
                    <a:lnR w="28575" cap="flat" cmpd="sng" algn="ctr">
                      <a:solidFill>
                        <a:schemeClr val="accent6">
                          <a:lumMod val="60000"/>
                          <a:lumOff val="40000"/>
                        </a:schemeClr>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905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917518871"/>
                  </a:ext>
                </a:extLst>
              </a:tr>
              <a:tr h="918055">
                <a:tc vMerge="1">
                  <a:txBody>
                    <a:bodyPr/>
                    <a:lstStyle/>
                    <a:p>
                      <a:endParaRPr kumimoji="1" lang="ja-JP" altLang="en-US"/>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ja-JP" sz="1400" b="1" kern="1200" dirty="0" smtClean="0">
                          <a:solidFill>
                            <a:srgbClr val="FF0000"/>
                          </a:solidFill>
                          <a:effectLst/>
                          <a:latin typeface="+mn-ea"/>
                          <a:ea typeface="+mn-ea"/>
                        </a:rPr>
                        <a:t>買</a:t>
                      </a:r>
                      <a:r>
                        <a:rPr lang="ja-JP" altLang="ja-JP" sz="1400" b="1" kern="1200" dirty="0">
                          <a:solidFill>
                            <a:srgbClr val="FF0000"/>
                          </a:solidFill>
                          <a:effectLst/>
                          <a:latin typeface="+mn-ea"/>
                          <a:ea typeface="+mn-ea"/>
                        </a:rPr>
                        <a:t>荷のピッキングスペース</a:t>
                      </a:r>
                      <a:r>
                        <a:rPr lang="ja-JP" altLang="en-US" sz="1400" b="1" kern="1200" dirty="0">
                          <a:solidFill>
                            <a:srgbClr val="FF0000"/>
                          </a:solidFill>
                          <a:effectLst/>
                          <a:latin typeface="+mn-ea"/>
                          <a:ea typeface="+mn-ea"/>
                        </a:rPr>
                        <a:t>の</a:t>
                      </a:r>
                      <a:r>
                        <a:rPr lang="ja-JP" altLang="en-US" sz="1400" b="1" kern="1200" dirty="0" smtClean="0">
                          <a:solidFill>
                            <a:srgbClr val="FF0000"/>
                          </a:solidFill>
                          <a:effectLst/>
                          <a:latin typeface="+mn-ea"/>
                          <a:ea typeface="+mn-ea"/>
                        </a:rPr>
                        <a:t>確保</a:t>
                      </a:r>
                      <a:endParaRPr lang="en-US" altLang="ja-JP" sz="1400" b="1" kern="1200" dirty="0" smtClean="0">
                        <a:solidFill>
                          <a:srgbClr val="FF0000"/>
                        </a:solidFill>
                        <a:effectLst/>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1200" b="1" kern="1200" dirty="0" smtClean="0">
                          <a:solidFill>
                            <a:schemeClr val="tx1"/>
                          </a:solidFill>
                          <a:effectLst/>
                          <a:latin typeface="+mn-ea"/>
                          <a:ea typeface="+mn-ea"/>
                          <a:cs typeface="Times New Roman" panose="02020603050405020304" pitchFamily="18" charset="0"/>
                        </a:rPr>
                        <a:t>【</a:t>
                      </a:r>
                      <a:r>
                        <a:rPr lang="ja-JP" altLang="en-US" sz="1200" b="0" kern="1200" dirty="0" smtClean="0">
                          <a:solidFill>
                            <a:schemeClr val="dk1"/>
                          </a:solidFill>
                          <a:effectLst/>
                          <a:latin typeface="+mn-ea"/>
                          <a:ea typeface="+mn-ea"/>
                          <a:cs typeface="Times New Roman" panose="02020603050405020304" pitchFamily="18" charset="0"/>
                        </a:rPr>
                        <a:t>目的</a:t>
                      </a:r>
                      <a:r>
                        <a:rPr lang="en-US" altLang="ja-JP" sz="1200" kern="1200" dirty="0" smtClean="0">
                          <a:effectLst/>
                          <a:latin typeface="+mn-ea"/>
                          <a:ea typeface="+mn-ea"/>
                          <a:cs typeface="Times New Roman" panose="02020603050405020304" pitchFamily="18" charset="0"/>
                        </a:rPr>
                        <a:t>】</a:t>
                      </a:r>
                      <a:r>
                        <a:rPr lang="ja-JP" altLang="en-US" sz="1200" kern="1200" dirty="0" smtClean="0">
                          <a:effectLst/>
                          <a:latin typeface="+mn-ea"/>
                          <a:ea typeface="+mn-ea"/>
                          <a:cs typeface="Times New Roman" panose="02020603050405020304" pitchFamily="18" charset="0"/>
                        </a:rPr>
                        <a:t>・・・大量の買荷の実需者ニーズ合わせた梱包や袋詰等の　</a:t>
                      </a:r>
                      <a:endParaRPr lang="en-US" altLang="ja-JP" sz="1200" kern="1200" dirty="0" smtClean="0">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kern="1200" dirty="0" smtClean="0">
                          <a:effectLst/>
                          <a:latin typeface="+mn-ea"/>
                          <a:ea typeface="+mn-ea"/>
                          <a:cs typeface="Times New Roman" panose="02020603050405020304" pitchFamily="18" charset="0"/>
                        </a:rPr>
                        <a:t>　　　　　　　ピッキング作業が可能</a:t>
                      </a:r>
                      <a:endParaRPr lang="ja-JP" altLang="ja-JP" sz="1400" kern="100" dirty="0">
                        <a:effectLst/>
                        <a:latin typeface="+mn-ea"/>
                        <a:ea typeface="+mn-ea"/>
                        <a:cs typeface="Times New Roman" panose="02020603050405020304" pitchFamily="18" charset="0"/>
                      </a:endParaRPr>
                    </a:p>
                  </a:txBody>
                  <a:tcPr marL="68580" marR="68580" marT="0" marB="0">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ja-JP" altLang="ja-JP" sz="1400" kern="100" dirty="0">
                        <a:effectLst/>
                        <a:latin typeface="+mn-ea"/>
                        <a:ea typeface="+mn-ea"/>
                        <a:cs typeface="Times New Roman" panose="02020603050405020304" pitchFamily="18" charset="0"/>
                      </a:endParaRPr>
                    </a:p>
                  </a:txBody>
                  <a:tcPr marL="68580" marR="68580" marT="0" marB="0" anchor="ctr"/>
                </a:tc>
                <a:tc vMerge="1">
                  <a:txBody>
                    <a:bodyPr/>
                    <a:lstStyle/>
                    <a:p>
                      <a:endParaRPr kumimoji="1" lang="ja-JP" altLang="en-US"/>
                    </a:p>
                  </a:txBody>
                  <a:tcPr/>
                </a:tc>
                <a:tc vMerge="1">
                  <a:txBody>
                    <a:bodyPr/>
                    <a:lstStyle/>
                    <a:p>
                      <a:endParaRPr kumimoji="1" lang="ja-JP" altLang="en-US" dirty="0"/>
                    </a:p>
                  </a:txBody>
                  <a:tcPr/>
                </a:tc>
                <a:extLst>
                  <a:ext uri="{0D108BD9-81ED-4DB2-BD59-A6C34878D82A}">
                    <a16:rowId xmlns:a16="http://schemas.microsoft.com/office/drawing/2014/main" val="405169892"/>
                  </a:ext>
                </a:extLst>
              </a:tr>
              <a:tr h="898484">
                <a:tc vMerge="1">
                  <a:txBody>
                    <a:bodyPr/>
                    <a:lstStyle/>
                    <a:p>
                      <a:pPr algn="ctr"/>
                      <a:endParaRPr lang="ja-JP" sz="1200" kern="100" dirty="0">
                        <a:effectLst/>
                        <a:latin typeface="+mn-ea"/>
                        <a:ea typeface="+mn-ea"/>
                        <a:cs typeface="Times New Roman" panose="02020603050405020304" pitchFamily="18" charset="0"/>
                      </a:endParaRPr>
                    </a:p>
                  </a:txBody>
                  <a:tcPr marL="68580" marR="68580" marT="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ja-JP" sz="1400" b="1" kern="1200" dirty="0" smtClean="0">
                          <a:solidFill>
                            <a:srgbClr val="FF0000"/>
                          </a:solidFill>
                          <a:effectLst/>
                          <a:latin typeface="+mn-ea"/>
                          <a:ea typeface="+mn-ea"/>
                        </a:rPr>
                        <a:t>最新の</a:t>
                      </a:r>
                      <a:r>
                        <a:rPr lang="en-US" altLang="ja-JP" sz="1400" b="1" kern="1200" dirty="0" smtClean="0">
                          <a:solidFill>
                            <a:srgbClr val="FF0000"/>
                          </a:solidFill>
                          <a:effectLst/>
                          <a:latin typeface="+mn-ea"/>
                          <a:ea typeface="+mn-ea"/>
                        </a:rPr>
                        <a:t>ICT</a:t>
                      </a:r>
                      <a:r>
                        <a:rPr lang="ja-JP" altLang="en-US" sz="1400" b="1" kern="1200" dirty="0" smtClean="0">
                          <a:solidFill>
                            <a:srgbClr val="FF0000"/>
                          </a:solidFill>
                          <a:effectLst/>
                          <a:latin typeface="+mn-ea"/>
                          <a:ea typeface="+mn-ea"/>
                        </a:rPr>
                        <a:t>や</a:t>
                      </a:r>
                      <a:r>
                        <a:rPr lang="en-US" altLang="ja-JP" sz="1400" b="1" kern="1200" dirty="0" err="1" smtClean="0">
                          <a:solidFill>
                            <a:srgbClr val="FF0000"/>
                          </a:solidFill>
                          <a:effectLst/>
                          <a:latin typeface="+mn-ea"/>
                          <a:ea typeface="+mn-ea"/>
                        </a:rPr>
                        <a:t>IoT</a:t>
                      </a:r>
                      <a:r>
                        <a:rPr lang="ja-JP" altLang="en-US" sz="1400" b="1" kern="1200" dirty="0" smtClean="0">
                          <a:solidFill>
                            <a:srgbClr val="FF0000"/>
                          </a:solidFill>
                          <a:effectLst/>
                          <a:latin typeface="+mn-ea"/>
                          <a:ea typeface="+mn-ea"/>
                        </a:rPr>
                        <a:t>技術等が活用された</a:t>
                      </a:r>
                      <a:r>
                        <a:rPr lang="ja-JP" altLang="ja-JP" sz="1400" b="1" kern="1200" dirty="0" smtClean="0">
                          <a:solidFill>
                            <a:srgbClr val="FF0000"/>
                          </a:solidFill>
                          <a:effectLst/>
                          <a:latin typeface="+mn-ea"/>
                          <a:ea typeface="+mn-ea"/>
                        </a:rPr>
                        <a:t>自動保管施設</a:t>
                      </a:r>
                      <a:r>
                        <a:rPr lang="ja-JP" altLang="en-US" sz="1400" b="1" kern="1200" dirty="0" smtClean="0">
                          <a:solidFill>
                            <a:srgbClr val="FF0000"/>
                          </a:solidFill>
                          <a:effectLst/>
                          <a:latin typeface="+mn-ea"/>
                          <a:ea typeface="+mn-ea"/>
                        </a:rPr>
                        <a:t>の設置</a:t>
                      </a:r>
                      <a:endParaRPr lang="en-US" altLang="ja-JP" sz="1400" b="1" kern="1200" dirty="0" smtClean="0">
                        <a:solidFill>
                          <a:srgbClr val="FF0000"/>
                        </a:solidFill>
                        <a:effectLst/>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1200" kern="1200" dirty="0" smtClean="0">
                          <a:effectLst/>
                          <a:latin typeface="+mn-ea"/>
                          <a:ea typeface="+mn-ea"/>
                          <a:cs typeface="Times New Roman" panose="02020603050405020304" pitchFamily="18" charset="0"/>
                        </a:rPr>
                        <a:t>【</a:t>
                      </a:r>
                      <a:r>
                        <a:rPr lang="ja-JP" altLang="en-US" sz="1200" kern="1200" dirty="0" smtClean="0">
                          <a:effectLst/>
                          <a:latin typeface="+mn-ea"/>
                          <a:ea typeface="+mn-ea"/>
                          <a:cs typeface="Times New Roman" panose="02020603050405020304" pitchFamily="18" charset="0"/>
                        </a:rPr>
                        <a:t>目的</a:t>
                      </a:r>
                      <a:r>
                        <a:rPr lang="en-US" altLang="ja-JP" sz="1200" kern="1200" dirty="0" smtClean="0">
                          <a:effectLst/>
                          <a:latin typeface="+mn-ea"/>
                          <a:ea typeface="+mn-ea"/>
                          <a:cs typeface="Times New Roman" panose="02020603050405020304" pitchFamily="18" charset="0"/>
                        </a:rPr>
                        <a:t>】</a:t>
                      </a:r>
                      <a:r>
                        <a:rPr lang="ja-JP" altLang="en-US" sz="1200" kern="1200" dirty="0" smtClean="0">
                          <a:effectLst/>
                          <a:latin typeface="+mn-ea"/>
                          <a:ea typeface="+mn-ea"/>
                          <a:cs typeface="Times New Roman" panose="02020603050405020304" pitchFamily="18" charset="0"/>
                        </a:rPr>
                        <a:t>・・・</a:t>
                      </a:r>
                      <a:r>
                        <a:rPr lang="en-US" altLang="ja-JP" sz="1200" kern="1200" dirty="0" smtClean="0">
                          <a:effectLst/>
                          <a:latin typeface="+mn-ea"/>
                          <a:ea typeface="+mn-ea"/>
                          <a:cs typeface="Times New Roman" panose="02020603050405020304" pitchFamily="18" charset="0"/>
                        </a:rPr>
                        <a:t>ICT</a:t>
                      </a:r>
                      <a:r>
                        <a:rPr lang="ja-JP" altLang="en-US" sz="1200" kern="1200" dirty="0" smtClean="0">
                          <a:effectLst/>
                          <a:latin typeface="+mn-ea"/>
                          <a:ea typeface="+mn-ea"/>
                          <a:cs typeface="Times New Roman" panose="02020603050405020304" pitchFamily="18" charset="0"/>
                        </a:rPr>
                        <a:t>・</a:t>
                      </a:r>
                      <a:r>
                        <a:rPr lang="en-US" altLang="ja-JP" sz="1200" kern="1200" dirty="0" err="1" smtClean="0">
                          <a:effectLst/>
                          <a:latin typeface="+mn-ea"/>
                          <a:ea typeface="+mn-ea"/>
                          <a:cs typeface="Times New Roman" panose="02020603050405020304" pitchFamily="18" charset="0"/>
                        </a:rPr>
                        <a:t>IoT</a:t>
                      </a:r>
                      <a:r>
                        <a:rPr lang="ja-JP" altLang="en-US" sz="1200" kern="1200" dirty="0" smtClean="0">
                          <a:effectLst/>
                          <a:latin typeface="+mn-ea"/>
                          <a:ea typeface="+mn-ea"/>
                          <a:cs typeface="Times New Roman" panose="02020603050405020304" pitchFamily="18" charset="0"/>
                        </a:rPr>
                        <a:t>技術を活用し、商品の搬入出、保管を自動</a:t>
                      </a:r>
                      <a:endParaRPr lang="en-US" altLang="ja-JP" sz="1200" kern="1200" dirty="0" smtClean="0">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kern="1200" dirty="0" smtClean="0">
                          <a:effectLst/>
                          <a:latin typeface="+mn-ea"/>
                          <a:ea typeface="+mn-ea"/>
                          <a:cs typeface="Times New Roman" panose="02020603050405020304" pitchFamily="18" charset="0"/>
                        </a:rPr>
                        <a:t>　　　　　　　で行い作業を効率化</a:t>
                      </a:r>
                      <a:endParaRPr lang="ja-JP" altLang="ja-JP" sz="1400" kern="100" dirty="0">
                        <a:effectLst/>
                        <a:latin typeface="+mn-ea"/>
                        <a:ea typeface="+mn-ea"/>
                        <a:cs typeface="Times New Roman" panose="02020603050405020304" pitchFamily="18" charset="0"/>
                      </a:endParaRPr>
                    </a:p>
                  </a:txBody>
                  <a:tcPr marL="68580" marR="68580" marT="0" marB="0">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lumMod val="60000"/>
                          <a:lumOff val="40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u="none" kern="100" dirty="0" smtClean="0">
                          <a:effectLst/>
                          <a:latin typeface="+mn-ea"/>
                          <a:ea typeface="+mn-ea"/>
                          <a:cs typeface="Times New Roman" panose="02020603050405020304" pitchFamily="18" charset="0"/>
                        </a:rPr>
                        <a:t>複数温度帯低温自動保管施設の設置</a:t>
                      </a:r>
                      <a:endParaRPr lang="en-US" altLang="ja-JP" sz="1400" b="0" u="none" kern="100" dirty="0" smtClean="0">
                        <a:effectLst/>
                        <a:latin typeface="+mn-ea"/>
                        <a:ea typeface="+mn-ea"/>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lumMod val="60000"/>
                          <a:lumOff val="40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1400" b="0" u="none" kern="100" dirty="0" smtClean="0">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u="none" kern="100" dirty="0" smtClean="0">
                          <a:effectLst/>
                          <a:latin typeface="+mn-ea"/>
                          <a:ea typeface="+mn-ea"/>
                          <a:cs typeface="Times New Roman" panose="02020603050405020304" pitchFamily="18" charset="0"/>
                        </a:rPr>
                        <a:t>別棟で設置は可能だが、場内動線がさらに非効率になるため効果は限定的</a:t>
                      </a:r>
                      <a:endParaRPr lang="ja-JP" altLang="ja-JP" sz="1400" b="0" u="none" kern="100" dirty="0">
                        <a:effectLst/>
                        <a:latin typeface="+mn-ea"/>
                        <a:ea typeface="+mn-ea"/>
                        <a:cs typeface="Times New Roman" panose="02020603050405020304" pitchFamily="18" charset="0"/>
                      </a:endParaRPr>
                    </a:p>
                  </a:txBody>
                  <a:tcPr marL="68580" marR="68580" marT="0" marB="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lumMod val="60000"/>
                          <a:lumOff val="40000"/>
                        </a:schemeClr>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1400" b="0" u="none" kern="100" dirty="0" smtClean="0">
                          <a:effectLst/>
                          <a:latin typeface="+mn-ea"/>
                          <a:ea typeface="+mn-ea"/>
                          <a:cs typeface="Times New Roman" panose="02020603050405020304" pitchFamily="18" charset="0"/>
                        </a:rPr>
                        <a:t>△</a:t>
                      </a:r>
                      <a:endParaRPr lang="ja-JP" altLang="ja-JP" sz="1400" b="0" u="none" kern="100" dirty="0">
                        <a:effectLst/>
                        <a:latin typeface="+mn-ea"/>
                        <a:ea typeface="+mn-ea"/>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28575" cap="flat" cmpd="sng" algn="ctr">
                      <a:solidFill>
                        <a:schemeClr val="accent6">
                          <a:lumMod val="60000"/>
                          <a:lumOff val="40000"/>
                        </a:schemeClr>
                      </a:solidFill>
                      <a:prstDash val="solid"/>
                      <a:round/>
                      <a:headEnd type="none" w="med" len="med"/>
                      <a:tailEnd type="none" w="med" len="med"/>
                    </a:lnR>
                    <a:lnT w="19050" cap="flat" cmpd="sng" algn="ctr">
                      <a:solidFill>
                        <a:srgbClr val="92D050"/>
                      </a:solidFill>
                      <a:prstDash val="solid"/>
                      <a:round/>
                      <a:headEnd type="none" w="med" len="med"/>
                      <a:tailEnd type="none" w="med" len="med"/>
                    </a:lnT>
                    <a:lnB w="28575" cap="flat" cmpd="sng" algn="ctr">
                      <a:solidFill>
                        <a:schemeClr val="accent6">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4191712690"/>
                  </a:ext>
                </a:extLst>
              </a:tr>
            </a:tbl>
          </a:graphicData>
        </a:graphic>
      </p:graphicFrame>
    </p:spTree>
    <p:extLst>
      <p:ext uri="{BB962C8B-B14F-4D97-AF65-F5344CB8AC3E}">
        <p14:creationId xmlns:p14="http://schemas.microsoft.com/office/powerpoint/2010/main" val="36705528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18</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４．再整備手法について</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79512" y="782675"/>
            <a:ext cx="7205472" cy="400110"/>
          </a:xfrm>
          <a:prstGeom prst="rect">
            <a:avLst/>
          </a:prstGeom>
          <a:noFill/>
        </p:spPr>
        <p:txBody>
          <a:bodyPr wrap="square" rtlCol="0">
            <a:spAutoFit/>
          </a:bodyPr>
          <a:lstStyle/>
          <a:p>
            <a:r>
              <a:rPr kumimoji="1" lang="ja-JP" altLang="en-US" sz="2000" dirty="0" smtClean="0">
                <a:latin typeface="Meiryo UI" panose="020B0604030504040204" pitchFamily="50" charset="-128"/>
                <a:ea typeface="Meiryo UI" panose="020B0604030504040204" pitchFamily="50" charset="-128"/>
              </a:rPr>
              <a:t>（</a:t>
            </a:r>
            <a:r>
              <a:rPr kumimoji="1" lang="en-US" altLang="ja-JP" sz="2000" dirty="0" smtClean="0">
                <a:latin typeface="Meiryo UI" panose="020B0604030504040204" pitchFamily="50" charset="-128"/>
                <a:ea typeface="Meiryo UI" panose="020B0604030504040204" pitchFamily="50" charset="-128"/>
              </a:rPr>
              <a:t>2</a:t>
            </a:r>
            <a:r>
              <a:rPr kumimoji="1" lang="ja-JP" altLang="en-US" sz="2000" dirty="0" smtClean="0">
                <a:latin typeface="Meiryo UI" panose="020B0604030504040204" pitchFamily="50" charset="-128"/>
                <a:ea typeface="Meiryo UI" panose="020B0604030504040204" pitchFamily="50" charset="-128"/>
              </a:rPr>
              <a:t>）具体的</a:t>
            </a:r>
            <a:r>
              <a:rPr kumimoji="1" lang="ja-JP" altLang="en-US" sz="2000" dirty="0">
                <a:latin typeface="Meiryo UI" panose="020B0604030504040204" pitchFamily="50" charset="-128"/>
                <a:ea typeface="Meiryo UI" panose="020B0604030504040204" pitchFamily="50" charset="-128"/>
              </a:rPr>
              <a:t>な整備</a:t>
            </a:r>
            <a:r>
              <a:rPr kumimoji="1" lang="ja-JP" altLang="en-US" sz="2000" dirty="0" smtClean="0">
                <a:latin typeface="Meiryo UI" panose="020B0604030504040204" pitchFamily="50" charset="-128"/>
                <a:ea typeface="Meiryo UI" panose="020B0604030504040204" pitchFamily="50" charset="-128"/>
              </a:rPr>
              <a:t>内容例の検証②</a:t>
            </a:r>
            <a:endParaRPr kumimoji="1" lang="ja-JP" altLang="en-US" sz="2000" dirty="0">
              <a:latin typeface="Meiryo UI" panose="020B0604030504040204" pitchFamily="50" charset="-128"/>
              <a:ea typeface="Meiryo UI" panose="020B0604030504040204" pitchFamily="50" charset="-128"/>
            </a:endParaRPr>
          </a:p>
        </p:txBody>
      </p:sp>
      <p:graphicFrame>
        <p:nvGraphicFramePr>
          <p:cNvPr id="8" name="表 8">
            <a:extLst>
              <a:ext uri="{FF2B5EF4-FFF2-40B4-BE49-F238E27FC236}">
                <a16:creationId xmlns:a16="http://schemas.microsoft.com/office/drawing/2014/main" id="{E4EEFE87-6EF7-46AB-981A-0064A52BA9C6}"/>
              </a:ext>
            </a:extLst>
          </p:cNvPr>
          <p:cNvGraphicFramePr>
            <a:graphicFrameLocks noGrp="1"/>
          </p:cNvGraphicFramePr>
          <p:nvPr>
            <p:extLst>
              <p:ext uri="{D42A27DB-BD31-4B8C-83A1-F6EECF244321}">
                <p14:modId xmlns:p14="http://schemas.microsoft.com/office/powerpoint/2010/main" val="1042081542"/>
              </p:ext>
            </p:extLst>
          </p:nvPr>
        </p:nvGraphicFramePr>
        <p:xfrm>
          <a:off x="102804" y="1179518"/>
          <a:ext cx="9466651" cy="5500409"/>
        </p:xfrm>
        <a:graphic>
          <a:graphicData uri="http://schemas.openxmlformats.org/drawingml/2006/table">
            <a:tbl>
              <a:tblPr firstRow="1" bandRow="1">
                <a:tableStyleId>{93296810-A885-4BE3-A3E7-6D5BEEA58F35}</a:tableStyleId>
              </a:tblPr>
              <a:tblGrid>
                <a:gridCol w="318910">
                  <a:extLst>
                    <a:ext uri="{9D8B030D-6E8A-4147-A177-3AD203B41FA5}">
                      <a16:colId xmlns:a16="http://schemas.microsoft.com/office/drawing/2014/main" val="3166074211"/>
                    </a:ext>
                  </a:extLst>
                </a:gridCol>
                <a:gridCol w="3602122">
                  <a:extLst>
                    <a:ext uri="{9D8B030D-6E8A-4147-A177-3AD203B41FA5}">
                      <a16:colId xmlns:a16="http://schemas.microsoft.com/office/drawing/2014/main" val="858709663"/>
                    </a:ext>
                  </a:extLst>
                </a:gridCol>
                <a:gridCol w="2161761">
                  <a:extLst>
                    <a:ext uri="{9D8B030D-6E8A-4147-A177-3AD203B41FA5}">
                      <a16:colId xmlns:a16="http://schemas.microsoft.com/office/drawing/2014/main" val="1498221935"/>
                    </a:ext>
                  </a:extLst>
                </a:gridCol>
                <a:gridCol w="2852385">
                  <a:extLst>
                    <a:ext uri="{9D8B030D-6E8A-4147-A177-3AD203B41FA5}">
                      <a16:colId xmlns:a16="http://schemas.microsoft.com/office/drawing/2014/main" val="2831522521"/>
                    </a:ext>
                  </a:extLst>
                </a:gridCol>
                <a:gridCol w="531473">
                  <a:extLst>
                    <a:ext uri="{9D8B030D-6E8A-4147-A177-3AD203B41FA5}">
                      <a16:colId xmlns:a16="http://schemas.microsoft.com/office/drawing/2014/main" val="1473558551"/>
                    </a:ext>
                  </a:extLst>
                </a:gridCol>
              </a:tblGrid>
              <a:tr h="263298">
                <a:tc rowSpan="2">
                  <a:txBody>
                    <a:bodyPr/>
                    <a:lstStyle/>
                    <a:p>
                      <a:pPr algn="ctr"/>
                      <a:r>
                        <a:rPr kumimoji="1" lang="ja-JP" altLang="en-US" sz="1200" dirty="0">
                          <a:latin typeface="+mn-ea"/>
                          <a:ea typeface="+mn-ea"/>
                        </a:rPr>
                        <a:t>分類</a:t>
                      </a:r>
                    </a:p>
                  </a:txBody>
                  <a:tcPr anchor="ctr">
                    <a:lnL w="28575" cap="flat" cmpd="sng" algn="ctr">
                      <a:solidFill>
                        <a:schemeClr val="accent6"/>
                      </a:solidFill>
                      <a:prstDash val="solid"/>
                      <a:round/>
                      <a:headEnd type="none" w="med" len="med"/>
                      <a:tailEnd type="none" w="med" len="med"/>
                    </a:lnL>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rowSpan="2">
                  <a:txBody>
                    <a:bodyPr/>
                    <a:lstStyle/>
                    <a:p>
                      <a:pPr algn="ctr"/>
                      <a:r>
                        <a:rPr kumimoji="1" lang="ja-JP" altLang="en-US" sz="1400" dirty="0">
                          <a:latin typeface="+mn-ea"/>
                          <a:ea typeface="+mn-ea"/>
                        </a:rPr>
                        <a:t>具体的な整備内容例</a:t>
                      </a:r>
                    </a:p>
                  </a:txBody>
                  <a:tcPr anchor="ct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gridSpan="3">
                  <a:txBody>
                    <a:bodyPr/>
                    <a:lstStyle/>
                    <a:p>
                      <a:pPr algn="ctr"/>
                      <a:r>
                        <a:rPr kumimoji="1" lang="ja-JP" altLang="en-US" sz="1600" dirty="0" smtClean="0">
                          <a:solidFill>
                            <a:schemeClr val="bg1"/>
                          </a:solidFill>
                          <a:latin typeface="+mn-ea"/>
                          <a:ea typeface="+mn-ea"/>
                        </a:rPr>
                        <a:t>改修・増築で整備する場合</a:t>
                      </a:r>
                      <a:endParaRPr kumimoji="1" lang="ja-JP" altLang="en-US" sz="1600" dirty="0">
                        <a:solidFill>
                          <a:schemeClr val="bg1"/>
                        </a:solidFill>
                        <a:latin typeface="+mn-ea"/>
                        <a:ea typeface="+mn-ea"/>
                      </a:endParaRPr>
                    </a:p>
                  </a:txBody>
                  <a:tcPr anchor="ctr">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pPr algn="ctr"/>
                      <a:endParaRPr kumimoji="1" lang="ja-JP" altLang="en-US" sz="1600" dirty="0">
                        <a:latin typeface="+mn-ea"/>
                        <a:ea typeface="+mn-ea"/>
                      </a:endParaRPr>
                    </a:p>
                  </a:txBody>
                  <a:tcPr anchor="ctr">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00226601"/>
                  </a:ext>
                </a:extLst>
              </a:tr>
              <a:tr h="268430">
                <a:tc vMerge="1">
                  <a:txBody>
                    <a:bodyPr/>
                    <a:lstStyle/>
                    <a:p>
                      <a:pPr algn="ctr"/>
                      <a:endParaRPr kumimoji="1" lang="ja-JP" altLang="en-US" sz="1200" dirty="0">
                        <a:latin typeface="+mn-ea"/>
                        <a:ea typeface="+mn-ea"/>
                      </a:endParaRPr>
                    </a:p>
                  </a:txBody>
                  <a:tcPr anchor="ctr"/>
                </a:tc>
                <a:tc vMerge="1">
                  <a:txBody>
                    <a:bodyPr/>
                    <a:lstStyle/>
                    <a:p>
                      <a:pPr algn="ctr"/>
                      <a:endParaRPr kumimoji="1" lang="ja-JP" altLang="en-US" sz="1200" dirty="0">
                        <a:latin typeface="+mn-ea"/>
                        <a:ea typeface="+mn-ea"/>
                      </a:endParaRPr>
                    </a:p>
                  </a:txBody>
                  <a:tcPr anchor="ctr"/>
                </a:tc>
                <a:tc>
                  <a:txBody>
                    <a:bodyPr/>
                    <a:lstStyle/>
                    <a:p>
                      <a:pPr algn="ctr"/>
                      <a:r>
                        <a:rPr kumimoji="1" lang="ja-JP" altLang="en-US" sz="1400" b="1" dirty="0" smtClean="0">
                          <a:solidFill>
                            <a:schemeClr val="bg1"/>
                          </a:solidFill>
                          <a:latin typeface="+mn-ea"/>
                          <a:ea typeface="+mn-ea"/>
                        </a:rPr>
                        <a:t>対応例</a:t>
                      </a:r>
                      <a:endParaRPr kumimoji="1" lang="ja-JP" altLang="en-US" sz="1400" b="1" dirty="0">
                        <a:solidFill>
                          <a:schemeClr val="bg1"/>
                        </a:solidFill>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solidFill>
                  </a:tcPr>
                </a:tc>
                <a:tc>
                  <a:txBody>
                    <a:bodyPr/>
                    <a:lstStyle/>
                    <a:p>
                      <a:pPr algn="ctr"/>
                      <a:r>
                        <a:rPr kumimoji="1" lang="ja-JP" altLang="en-US" sz="1400" b="1" dirty="0" smtClean="0">
                          <a:solidFill>
                            <a:schemeClr val="bg1"/>
                          </a:solidFill>
                          <a:latin typeface="+mn-ea"/>
                          <a:ea typeface="+mn-ea"/>
                        </a:rPr>
                        <a:t>課　題</a:t>
                      </a:r>
                      <a:endParaRPr kumimoji="1" lang="ja-JP" altLang="en-US" sz="1400" b="1" dirty="0">
                        <a:solidFill>
                          <a:schemeClr val="bg1"/>
                        </a:solidFill>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solidFill>
                  </a:tcPr>
                </a:tc>
                <a:tc>
                  <a:txBody>
                    <a:bodyPr/>
                    <a:lstStyle/>
                    <a:p>
                      <a:pPr algn="ctr"/>
                      <a:r>
                        <a:rPr kumimoji="1" lang="ja-JP" altLang="en-US" sz="1100" b="1" dirty="0" smtClean="0">
                          <a:solidFill>
                            <a:schemeClr val="bg1"/>
                          </a:solidFill>
                          <a:latin typeface="+mn-ea"/>
                          <a:ea typeface="+mn-ea"/>
                        </a:rPr>
                        <a:t>達成度</a:t>
                      </a:r>
                      <a:endParaRPr kumimoji="1" lang="ja-JP" altLang="en-US" sz="1100" b="1" dirty="0">
                        <a:solidFill>
                          <a:schemeClr val="bg1"/>
                        </a:solidFill>
                        <a:latin typeface="+mn-ea"/>
                        <a:ea typeface="+mn-ea"/>
                      </a:endParaRPr>
                    </a:p>
                  </a:txBody>
                  <a:tcPr anchor="ctr">
                    <a:lnL w="12700" cap="flat" cmpd="sng" algn="ctr">
                      <a:solidFill>
                        <a:schemeClr val="bg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2812070343"/>
                  </a:ext>
                </a:extLst>
              </a:tr>
              <a:tr h="579856">
                <a:tc rowSpan="5">
                  <a:txBody>
                    <a:bodyPr/>
                    <a:lstStyle/>
                    <a:p>
                      <a:pPr algn="ctr"/>
                      <a:r>
                        <a:rPr lang="ja-JP" altLang="en-US" sz="1400" kern="100" dirty="0" smtClean="0">
                          <a:effectLst/>
                          <a:latin typeface="+mn-ea"/>
                          <a:ea typeface="+mn-ea"/>
                          <a:cs typeface="Times New Roman" panose="02020603050405020304" pitchFamily="18" charset="0"/>
                        </a:rPr>
                        <a:t>戦略</a:t>
                      </a:r>
                      <a:r>
                        <a:rPr lang="en-US" altLang="ja-JP" sz="1400" kern="100" dirty="0">
                          <a:effectLst/>
                          <a:latin typeface="+mn-ea"/>
                          <a:ea typeface="+mn-ea"/>
                          <a:cs typeface="Times New Roman" panose="02020603050405020304" pitchFamily="18" charset="0"/>
                        </a:rPr>
                        <a:t>Ⅱ</a:t>
                      </a:r>
                      <a:endParaRPr lang="ja-JP" sz="1400" kern="100" dirty="0">
                        <a:effectLst/>
                        <a:latin typeface="+mn-ea"/>
                        <a:ea typeface="+mn-ea"/>
                        <a:cs typeface="Times New Roman" panose="02020603050405020304" pitchFamily="18" charset="0"/>
                      </a:endParaRPr>
                    </a:p>
                  </a:txBody>
                  <a:tcPr marL="68580" marR="68580" marT="0" marB="0" anchor="ctr">
                    <a:lnL w="28575" cap="flat" cmpd="sng" algn="ctr">
                      <a:solidFill>
                        <a:schemeClr val="accent6"/>
                      </a:solidFill>
                      <a:prstDash val="solid"/>
                      <a:round/>
                      <a:headEnd type="none" w="med" len="med"/>
                      <a:tailEnd type="none" w="med" len="med"/>
                    </a:lnL>
                    <a:lnR w="19050" cap="flat" cmpd="sng" algn="ctr">
                      <a:solidFill>
                        <a:srgbClr val="92D050"/>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rgbClr val="92D050"/>
                      </a:solidFill>
                      <a:prstDash val="solid"/>
                      <a:round/>
                      <a:headEnd type="none" w="med" len="med"/>
                      <a:tailEnd type="none" w="med" len="med"/>
                    </a:lnB>
                    <a:noFill/>
                  </a:tcPr>
                </a:tc>
                <a:tc row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1" kern="100" dirty="0" smtClean="0">
                          <a:solidFill>
                            <a:srgbClr val="FF0000"/>
                          </a:solidFill>
                          <a:effectLst/>
                          <a:latin typeface="+mn-ea"/>
                          <a:ea typeface="+mn-ea"/>
                          <a:cs typeface="Times New Roman" panose="02020603050405020304" pitchFamily="18" charset="0"/>
                        </a:rPr>
                        <a:t>閉鎖型施設への転換による低温化・衛生管理の高度化</a:t>
                      </a:r>
                      <a:endParaRPr lang="en-US" altLang="ja-JP" sz="1400" b="1" kern="100" dirty="0" smtClean="0">
                        <a:solidFill>
                          <a:srgbClr val="FF0000"/>
                        </a:solidFill>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1200" kern="100" dirty="0" smtClean="0">
                          <a:effectLst/>
                          <a:latin typeface="+mn-ea"/>
                          <a:ea typeface="+mn-ea"/>
                          <a:cs typeface="Times New Roman" panose="02020603050405020304" pitchFamily="18" charset="0"/>
                        </a:rPr>
                        <a:t>【</a:t>
                      </a:r>
                      <a:r>
                        <a:rPr lang="ja-JP" altLang="en-US" sz="1200" kern="100" dirty="0" smtClean="0">
                          <a:effectLst/>
                          <a:latin typeface="+mn-ea"/>
                          <a:ea typeface="+mn-ea"/>
                          <a:cs typeface="Times New Roman" panose="02020603050405020304" pitchFamily="18" charset="0"/>
                        </a:rPr>
                        <a:t>目的</a:t>
                      </a:r>
                      <a:r>
                        <a:rPr lang="en-US" altLang="ja-JP" sz="1200" kern="100" dirty="0" smtClean="0">
                          <a:effectLst/>
                          <a:latin typeface="+mn-ea"/>
                          <a:ea typeface="+mn-ea"/>
                          <a:cs typeface="Times New Roman" panose="02020603050405020304" pitchFamily="18" charset="0"/>
                        </a:rPr>
                        <a:t>】</a:t>
                      </a:r>
                      <a:r>
                        <a:rPr lang="ja-JP" altLang="en-US" sz="1200" kern="100" dirty="0" smtClean="0">
                          <a:effectLst/>
                          <a:latin typeface="+mn-ea"/>
                          <a:ea typeface="+mn-ea"/>
                          <a:cs typeface="Times New Roman" panose="02020603050405020304" pitchFamily="18" charset="0"/>
                        </a:rPr>
                        <a:t>・・・施設全体の完全なコールドチェーン化及び</a:t>
                      </a:r>
                      <a:endParaRPr lang="en-US" altLang="ja-JP" sz="1200" kern="100" dirty="0" smtClean="0">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kern="100" dirty="0" smtClean="0">
                          <a:effectLst/>
                          <a:latin typeface="+mn-ea"/>
                          <a:ea typeface="+mn-ea"/>
                          <a:cs typeface="Times New Roman" panose="02020603050405020304" pitchFamily="18" charset="0"/>
                        </a:rPr>
                        <a:t>　　　　　　　高度な衛生管理への対応が可能</a:t>
                      </a:r>
                      <a:endParaRPr lang="ja-JP" altLang="ja-JP" sz="1200" kern="100" dirty="0">
                        <a:effectLst/>
                        <a:latin typeface="+mn-ea"/>
                        <a:ea typeface="+mn-ea"/>
                        <a:cs typeface="Times New Roman" panose="02020603050405020304" pitchFamily="18" charset="0"/>
                      </a:endParaRPr>
                    </a:p>
                  </a:txBody>
                  <a:tcPr marL="68580" marR="68580" marT="0" marB="0" anchor="ctr">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u="none" dirty="0" smtClean="0">
                          <a:solidFill>
                            <a:schemeClr val="tx1"/>
                          </a:solidFill>
                        </a:rPr>
                        <a:t>現在の開放型施設において、閉鎖型施設に転換し低温化を実現するためには、躯体等の都合上改修などでは対応不可</a:t>
                      </a:r>
                      <a:endParaRPr kumimoji="1" lang="ja-JP" altLang="en-US" sz="1400" b="0" u="none" dirty="0">
                        <a:solidFill>
                          <a:schemeClr val="tx1"/>
                        </a:solidFill>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hMerge="1">
                  <a:txBody>
                    <a:bodyPr/>
                    <a:lstStyle/>
                    <a:p>
                      <a:endParaRPr kumimoji="1" lang="ja-JP" altLang="en-US"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400" b="0" u="none" dirty="0" smtClean="0"/>
                        <a:t>×</a:t>
                      </a:r>
                      <a:endParaRPr kumimoji="1" lang="ja-JP" altLang="en-US" sz="1400" b="0" u="none" dirty="0"/>
                    </a:p>
                  </a:txBody>
                  <a:tcPr marL="68580" marR="6858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917518871"/>
                  </a:ext>
                </a:extLst>
              </a:tr>
              <a:tr h="410818">
                <a:tc vMerge="1">
                  <a:txBody>
                    <a:bodyPr/>
                    <a:lstStyle/>
                    <a:p>
                      <a:endParaRPr kumimoji="1" lang="ja-JP" altLang="en-US"/>
                    </a:p>
                  </a:txBody>
                  <a:tcPr/>
                </a:tc>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1400" b="1" kern="100" dirty="0" smtClean="0">
                        <a:solidFill>
                          <a:srgbClr val="FF0000"/>
                        </a:solidFill>
                        <a:effectLst/>
                        <a:latin typeface="+mn-ea"/>
                        <a:ea typeface="+mn-ea"/>
                        <a:cs typeface="Times New Roman" panose="02020603050405020304" pitchFamily="18" charset="0"/>
                      </a:endParaRPr>
                    </a:p>
                  </a:txBody>
                  <a:tcPr marL="68580" marR="68580" marT="0" marB="0">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mn-ea"/>
                          <a:ea typeface="+mn-ea"/>
                        </a:rPr>
                        <a:t>一部売場店舗のみ低温化</a:t>
                      </a:r>
                      <a:endParaRPr kumimoji="1" lang="ja-JP" altLang="en-US" sz="1400" dirty="0">
                        <a:solidFill>
                          <a:schemeClr val="tx1"/>
                        </a:solidFill>
                        <a:latin typeface="+mn-ea"/>
                        <a:ea typeface="+mn-ea"/>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r>
                        <a:rPr kumimoji="1" lang="ja-JP" altLang="en-US" sz="1400" dirty="0" smtClean="0">
                          <a:solidFill>
                            <a:schemeClr val="tx1"/>
                          </a:solidFill>
                        </a:rPr>
                        <a:t>限定的な低温化にとどまりコールドチェーンとはならず、衛生管理も不十分</a:t>
                      </a:r>
                      <a:endParaRPr kumimoji="1" lang="ja-JP" altLang="en-US" sz="1400" dirty="0">
                        <a:solidFill>
                          <a:schemeClr val="tx1"/>
                        </a:solidFill>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tc>
                  <a:txBody>
                    <a:bodyPr/>
                    <a:lstStyle/>
                    <a:p>
                      <a:pPr algn="ctr"/>
                      <a:r>
                        <a:rPr kumimoji="1" lang="ja-JP" altLang="en-US" dirty="0" smtClean="0">
                          <a:solidFill>
                            <a:schemeClr val="tx1"/>
                          </a:solidFill>
                        </a:rPr>
                        <a:t>△</a:t>
                      </a:r>
                      <a:endParaRPr kumimoji="1" lang="ja-JP" altLang="en-US" dirty="0">
                        <a:solidFill>
                          <a:schemeClr val="tx1"/>
                        </a:solidFill>
                      </a:endParaRPr>
                    </a:p>
                  </a:txBody>
                  <a:tcPr marL="68580" marR="6858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3038446337"/>
                  </a:ext>
                </a:extLst>
              </a:tr>
              <a:tr h="842345">
                <a:tc vMerge="1">
                  <a:txBody>
                    <a:bodyPr/>
                    <a:lstStyle/>
                    <a:p>
                      <a:pPr algn="ctr"/>
                      <a:endParaRPr lang="ja-JP" sz="1200" kern="100" dirty="0">
                        <a:effectLst/>
                        <a:latin typeface="+mn-ea"/>
                        <a:ea typeface="+mn-ea"/>
                        <a:cs typeface="Times New Roman" panose="02020603050405020304" pitchFamily="18" charset="0"/>
                      </a:endParaRPr>
                    </a:p>
                  </a:txBody>
                  <a:tcPr marL="68580" marR="68580" marT="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dirty="0" smtClean="0">
                          <a:solidFill>
                            <a:srgbClr val="FF0000"/>
                          </a:solidFill>
                          <a:latin typeface="+mn-ea"/>
                          <a:ea typeface="+mn-ea"/>
                        </a:rPr>
                        <a:t>量販店対応の配送センター機能の整備</a:t>
                      </a:r>
                      <a:endParaRPr kumimoji="1" lang="en-US" altLang="ja-JP" sz="1400" b="1" dirty="0" smtClean="0">
                        <a:solidFill>
                          <a:srgbClr val="FF0000"/>
                        </a:solidFill>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dirty="0" smtClean="0">
                          <a:solidFill>
                            <a:schemeClr val="tx1"/>
                          </a:solidFill>
                          <a:latin typeface="+mn-ea"/>
                          <a:ea typeface="+mn-ea"/>
                        </a:rPr>
                        <a:t>【</a:t>
                      </a:r>
                      <a:r>
                        <a:rPr kumimoji="1" lang="ja-JP" altLang="en-US" sz="1200" dirty="0" smtClean="0">
                          <a:solidFill>
                            <a:schemeClr val="tx1"/>
                          </a:solidFill>
                          <a:latin typeface="+mn-ea"/>
                          <a:ea typeface="+mn-ea"/>
                        </a:rPr>
                        <a:t>目的</a:t>
                      </a:r>
                      <a:r>
                        <a:rPr kumimoji="1" lang="en-US" altLang="ja-JP" sz="1200" dirty="0" smtClean="0">
                          <a:solidFill>
                            <a:schemeClr val="tx1"/>
                          </a:solidFill>
                          <a:latin typeface="+mn-ea"/>
                          <a:ea typeface="+mn-ea"/>
                        </a:rPr>
                        <a:t>】</a:t>
                      </a:r>
                      <a:r>
                        <a:rPr kumimoji="1" lang="ja-JP" altLang="en-US" sz="1200" dirty="0" smtClean="0">
                          <a:solidFill>
                            <a:schemeClr val="tx1"/>
                          </a:solidFill>
                          <a:latin typeface="+mn-ea"/>
                          <a:ea typeface="+mn-ea"/>
                        </a:rPr>
                        <a:t>・・・広域中継拠点市場として、各地から運び込</a:t>
                      </a:r>
                      <a:r>
                        <a:rPr kumimoji="1" lang="ja-JP" altLang="en-US" sz="1200" dirty="0" err="1" smtClean="0">
                          <a:solidFill>
                            <a:schemeClr val="tx1"/>
                          </a:solidFill>
                          <a:latin typeface="+mn-ea"/>
                          <a:ea typeface="+mn-ea"/>
                        </a:rPr>
                        <a:t>ま</a:t>
                      </a:r>
                      <a:endParaRPr kumimoji="1" lang="en-US" altLang="ja-JP" sz="1200" dirty="0" smtClean="0">
                        <a:solidFill>
                          <a:schemeClr val="tx1"/>
                        </a:solidFill>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mn-ea"/>
                          <a:ea typeface="+mn-ea"/>
                        </a:rPr>
                        <a:t>　　　　　　　</a:t>
                      </a:r>
                      <a:r>
                        <a:rPr kumimoji="1" lang="ja-JP" altLang="en-US" sz="1200" dirty="0" err="1" smtClean="0">
                          <a:solidFill>
                            <a:schemeClr val="tx1"/>
                          </a:solidFill>
                          <a:latin typeface="+mn-ea"/>
                          <a:ea typeface="+mn-ea"/>
                        </a:rPr>
                        <a:t>れた</a:t>
                      </a:r>
                      <a:r>
                        <a:rPr kumimoji="1" lang="ja-JP" altLang="en-US" sz="1200" dirty="0" smtClean="0">
                          <a:solidFill>
                            <a:schemeClr val="tx1"/>
                          </a:solidFill>
                          <a:latin typeface="+mn-ea"/>
                          <a:ea typeface="+mn-ea"/>
                        </a:rPr>
                        <a:t>大量の荷を低温化された施設内で保管・</a:t>
                      </a:r>
                      <a:endParaRPr kumimoji="1" lang="en-US" altLang="ja-JP" sz="1200" dirty="0" smtClean="0">
                        <a:solidFill>
                          <a:schemeClr val="tx1"/>
                        </a:solidFill>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mn-ea"/>
                          <a:ea typeface="+mn-ea"/>
                        </a:rPr>
                        <a:t>　　　　　　　仕分けを行い、量販店に配送することが可能</a:t>
                      </a:r>
                      <a:endParaRPr kumimoji="1" lang="en-US" altLang="ja-JP" sz="1200" dirty="0" smtClean="0">
                        <a:solidFill>
                          <a:schemeClr val="tx1"/>
                        </a:solidFill>
                        <a:latin typeface="+mn-ea"/>
                        <a:ea typeface="+mn-ea"/>
                      </a:endParaRPr>
                    </a:p>
                  </a:txBody>
                  <a:tcPr marL="68580" marR="68580" marT="0" marB="0" anchor="ctr">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9050"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u="none" dirty="0" smtClean="0">
                          <a:solidFill>
                            <a:schemeClr val="tx1"/>
                          </a:solidFill>
                        </a:rPr>
                        <a:t>青果・水産各小通り及び</a:t>
                      </a:r>
                      <a:endParaRPr kumimoji="1" lang="en-US" altLang="ja-JP" sz="1400" b="0" u="none" dirty="0" smtClean="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400" b="0" u="none" dirty="0" smtClean="0">
                          <a:solidFill>
                            <a:schemeClr val="tx1"/>
                          </a:solidFill>
                        </a:rPr>
                        <a:t>2</a:t>
                      </a:r>
                      <a:r>
                        <a:rPr kumimoji="1" lang="ja-JP" altLang="en-US" sz="1400" b="0" u="none" dirty="0" smtClean="0">
                          <a:solidFill>
                            <a:schemeClr val="tx1"/>
                          </a:solidFill>
                        </a:rPr>
                        <a:t>階屋上にテント屋根を設置</a:t>
                      </a:r>
                      <a:endParaRPr kumimoji="1" lang="ja-JP" altLang="en-US" sz="1400" b="0" u="none" dirty="0">
                        <a:solidFill>
                          <a:schemeClr val="tx1"/>
                        </a:solidFill>
                      </a:endParaRPr>
                    </a:p>
                  </a:txBody>
                  <a:tcPr marL="68580" marR="68580" marT="0" marB="0" anchor="ctr">
                    <a:lnL w="12700" cap="flat" cmpd="sng" algn="ctr">
                      <a:solidFill>
                        <a:schemeClr val="accent6"/>
                      </a:solidFill>
                      <a:prstDash val="solid"/>
                      <a:round/>
                      <a:headEnd type="none" w="med" len="med"/>
                      <a:tailEnd type="none" w="med" len="med"/>
                    </a:lnL>
                    <a:lnR w="1905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9050"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rPr>
                        <a:t>・コールドチェーン未対応で取引先のニーズにも</a:t>
                      </a:r>
                      <a:endParaRPr kumimoji="1" lang="en-US" altLang="ja-JP" sz="1100" b="0" u="none" dirty="0" smtClean="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rPr>
                        <a:t>　十分対応できない</a:t>
                      </a:r>
                      <a:endParaRPr kumimoji="1" lang="en-US" altLang="ja-JP" sz="1100" b="0" u="none" dirty="0" smtClean="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000" b="0" u="none" dirty="0" smtClean="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rPr>
                        <a:t>・仮設的な対応となり非効率な場内物流</a:t>
                      </a:r>
                      <a:endParaRPr kumimoji="1" lang="en-US" altLang="ja-JP" sz="1100" b="0" u="none" dirty="0" smtClean="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rPr>
                        <a:t>　動線をさらに助長</a:t>
                      </a:r>
                      <a:endParaRPr kumimoji="1" lang="en-US" altLang="ja-JP" sz="1100" b="0" u="none" dirty="0" smtClean="0">
                        <a:solidFill>
                          <a:schemeClr val="tx1"/>
                        </a:solidFill>
                      </a:endParaRPr>
                    </a:p>
                  </a:txBody>
                  <a:tcPr marL="68580" marR="68580" marT="0" marB="0" anchor="ctr">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rgbClr val="92D050"/>
                      </a:solidFill>
                      <a:prstDash val="solid"/>
                      <a:round/>
                      <a:headEnd type="none" w="med" len="med"/>
                      <a:tailEnd type="none" w="med" len="med"/>
                    </a:lnT>
                    <a:lnB w="19050" cap="flat" cmpd="sng" algn="ctr">
                      <a:solidFill>
                        <a:srgbClr val="92D050"/>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400" b="0" u="none" dirty="0" smtClean="0">
                          <a:solidFill>
                            <a:schemeClr val="tx1"/>
                          </a:solidFill>
                        </a:rPr>
                        <a:t>×</a:t>
                      </a:r>
                      <a:endParaRPr kumimoji="1" lang="ja-JP" altLang="en-US" sz="1400" b="0" u="none" dirty="0">
                        <a:solidFill>
                          <a:schemeClr val="tx1"/>
                        </a:solidFill>
                      </a:endParaRPr>
                    </a:p>
                  </a:txBody>
                  <a:tcPr marL="68580" marR="6858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rgbClr val="92D050"/>
                      </a:solidFill>
                      <a:prstDash val="solid"/>
                      <a:round/>
                      <a:headEnd type="none" w="med" len="med"/>
                      <a:tailEnd type="none" w="med" len="med"/>
                    </a:lnT>
                    <a:lnB w="1905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4191712690"/>
                  </a:ext>
                </a:extLst>
              </a:tr>
              <a:tr h="834076">
                <a:tc vMerge="1">
                  <a:txBody>
                    <a:bodyPr/>
                    <a:lstStyle/>
                    <a:p>
                      <a:pPr algn="ctr"/>
                      <a:endParaRPr lang="ja-JP" sz="1400" kern="100" dirty="0">
                        <a:effectLst/>
                        <a:latin typeface="+mn-ea"/>
                        <a:ea typeface="+mn-ea"/>
                        <a:cs typeface="Times New Roman" panose="02020603050405020304" pitchFamily="18" charset="0"/>
                      </a:endParaRPr>
                    </a:p>
                  </a:txBody>
                  <a:tcPr marL="68580" marR="68580" marT="0" marB="0" anchor="ctr">
                    <a:lnL w="28575" cap="flat" cmpd="sng" algn="ctr">
                      <a:solidFill>
                        <a:schemeClr val="accent6"/>
                      </a:solidFill>
                      <a:prstDash val="solid"/>
                      <a:round/>
                      <a:headEnd type="none" w="med" len="med"/>
                      <a:tailEnd type="none" w="med" len="med"/>
                    </a:lnL>
                    <a:lnR w="19050" cap="flat" cmpd="sng" algn="ctr">
                      <a:solidFill>
                        <a:srgbClr val="92D050"/>
                      </a:solidFill>
                      <a:prstDash val="solid"/>
                      <a:round/>
                      <a:headEnd type="none" w="med" len="med"/>
                      <a:tailEnd type="none" w="med" len="med"/>
                    </a:lnR>
                    <a:lnT w="28575" cap="flat" cmpd="sng" algn="ctr">
                      <a:solidFill>
                        <a:srgbClr val="92D050"/>
                      </a:solidFill>
                      <a:prstDash val="solid"/>
                      <a:round/>
                      <a:headEnd type="none" w="med" len="med"/>
                      <a:tailEnd type="none" w="med" len="med"/>
                    </a:lnT>
                    <a:lnB w="28575"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1" kern="1200" dirty="0" smtClean="0">
                          <a:solidFill>
                            <a:srgbClr val="FF0000"/>
                          </a:solidFill>
                          <a:effectLst/>
                          <a:latin typeface="+mn-ea"/>
                          <a:ea typeface="+mn-ea"/>
                          <a:cs typeface="+mn-cs"/>
                        </a:rPr>
                        <a:t>荷降ろしから搬出までが一方向で効率的となる場内物流動線への改善</a:t>
                      </a:r>
                      <a:endParaRPr lang="en-US" altLang="ja-JP" sz="1400" b="1" kern="1200" dirty="0" smtClean="0">
                        <a:solidFill>
                          <a:srgbClr val="FF0000"/>
                        </a:solidFill>
                        <a:effectLst/>
                        <a:latin typeface="+mn-ea"/>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1200" b="0" kern="1200" dirty="0" smtClean="0">
                          <a:solidFill>
                            <a:schemeClr val="tx1"/>
                          </a:solidFill>
                          <a:effectLst/>
                          <a:latin typeface="+mn-ea"/>
                          <a:ea typeface="+mn-ea"/>
                          <a:cs typeface="+mn-cs"/>
                        </a:rPr>
                        <a:t>【</a:t>
                      </a:r>
                      <a:r>
                        <a:rPr lang="ja-JP" altLang="en-US" sz="1200" b="0" kern="1200" dirty="0" smtClean="0">
                          <a:solidFill>
                            <a:schemeClr val="tx1"/>
                          </a:solidFill>
                          <a:effectLst/>
                          <a:latin typeface="+mn-ea"/>
                          <a:ea typeface="+mn-ea"/>
                          <a:cs typeface="+mn-cs"/>
                        </a:rPr>
                        <a:t>目的</a:t>
                      </a:r>
                      <a:r>
                        <a:rPr lang="en-US" altLang="ja-JP" sz="1200" b="0" kern="1200" dirty="0" smtClean="0">
                          <a:solidFill>
                            <a:schemeClr val="tx1"/>
                          </a:solidFill>
                          <a:effectLst/>
                          <a:latin typeface="+mn-ea"/>
                          <a:ea typeface="+mn-ea"/>
                          <a:cs typeface="+mn-cs"/>
                        </a:rPr>
                        <a:t>】</a:t>
                      </a:r>
                      <a:r>
                        <a:rPr lang="ja-JP" altLang="en-US" sz="1200" b="0" kern="1200" dirty="0" smtClean="0">
                          <a:solidFill>
                            <a:schemeClr val="tx1"/>
                          </a:solidFill>
                          <a:effectLst/>
                          <a:latin typeface="+mn-ea"/>
                          <a:ea typeface="+mn-ea"/>
                          <a:cs typeface="+mn-cs"/>
                        </a:rPr>
                        <a:t>・・・現在においても交錯している場内物流動線を、</a:t>
                      </a:r>
                      <a:endParaRPr lang="en-US" altLang="ja-JP" sz="1200" b="0" kern="1200" dirty="0" smtClean="0">
                        <a:solidFill>
                          <a:schemeClr val="tx1"/>
                        </a:solidFill>
                        <a:effectLst/>
                        <a:latin typeface="+mn-ea"/>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kern="1200" dirty="0" smtClean="0">
                          <a:solidFill>
                            <a:schemeClr val="tx1"/>
                          </a:solidFill>
                          <a:effectLst/>
                          <a:latin typeface="+mn-ea"/>
                          <a:ea typeface="+mn-ea"/>
                          <a:cs typeface="+mn-cs"/>
                        </a:rPr>
                        <a:t>　　　　　　一方向の動線に転換し、場内の物流を効率化</a:t>
                      </a:r>
                      <a:endParaRPr lang="ja-JP" altLang="ja-JP" sz="1400" b="0" kern="100" dirty="0">
                        <a:solidFill>
                          <a:schemeClr val="tx1"/>
                        </a:solidFill>
                        <a:effectLst/>
                        <a:latin typeface="+mn-ea"/>
                        <a:ea typeface="+mn-ea"/>
                        <a:cs typeface="Times New Roman" panose="02020603050405020304" pitchFamily="18" charset="0"/>
                      </a:endParaRPr>
                    </a:p>
                  </a:txBody>
                  <a:tcPr marL="68580" marR="68580" marT="0" marB="0">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9050" cap="flat" cmpd="sng" algn="ctr">
                      <a:solidFill>
                        <a:srgbClr val="92D050"/>
                      </a:solidFill>
                      <a:prstDash val="solid"/>
                      <a:round/>
                      <a:headEnd type="none" w="med" len="med"/>
                      <a:tailEnd type="none" w="med" len="med"/>
                    </a:lnT>
                    <a:lnB w="19050" cap="flat" cmpd="sng" algn="ctr">
                      <a:solidFill>
                        <a:srgbClr val="92D050"/>
                      </a:solidFill>
                      <a:prstDash val="solid"/>
                      <a:round/>
                      <a:headEnd type="none" w="med" len="med"/>
                      <a:tailEnd type="none" w="med" len="med"/>
                    </a:lnB>
                    <a:noFill/>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u="none" dirty="0" smtClean="0">
                          <a:solidFill>
                            <a:schemeClr val="tx1"/>
                          </a:solidFill>
                        </a:rPr>
                        <a:t>卸売場と仲卸売場を道路が分断しており、改修等では動線の</a:t>
                      </a:r>
                      <a:endParaRPr kumimoji="1" lang="en-US" altLang="ja-JP" sz="1400" b="0" u="none" dirty="0" smtClean="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u="none" dirty="0" smtClean="0">
                          <a:solidFill>
                            <a:schemeClr val="tx1"/>
                          </a:solidFill>
                        </a:rPr>
                        <a:t>交錯の解消が不可能</a:t>
                      </a:r>
                      <a:endParaRPr kumimoji="1" lang="ja-JP" altLang="en-US" sz="1400" b="0" u="none" dirty="0">
                        <a:solidFill>
                          <a:schemeClr val="tx1"/>
                        </a:solidFill>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9050" cap="flat" cmpd="sng" algn="ctr">
                      <a:solidFill>
                        <a:srgbClr val="92D050"/>
                      </a:solidFill>
                      <a:prstDash val="solid"/>
                      <a:round/>
                      <a:headEnd type="none" w="med" len="med"/>
                      <a:tailEnd type="none" w="med" len="med"/>
                    </a:lnT>
                    <a:lnB w="19050" cap="flat" cmpd="sng" algn="ctr">
                      <a:solidFill>
                        <a:srgbClr val="92D050"/>
                      </a:solidFill>
                      <a:prstDash val="solid"/>
                      <a:round/>
                      <a:headEnd type="none" w="med" len="med"/>
                      <a:tailEnd type="none" w="med" len="med"/>
                    </a:lnB>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400" b="0" u="none" dirty="0"/>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rgbClr val="92D050"/>
                      </a:solidFill>
                      <a:prstDash val="solid"/>
                      <a:round/>
                      <a:headEnd type="none" w="med" len="med"/>
                      <a:tailEnd type="none" w="med" len="med"/>
                    </a:lnT>
                    <a:lnB w="28575" cap="flat" cmpd="sng" algn="ctr">
                      <a:solidFill>
                        <a:srgbClr val="92D050"/>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400" b="0" u="none" dirty="0" smtClean="0">
                          <a:solidFill>
                            <a:schemeClr val="tx1"/>
                          </a:solidFill>
                        </a:rPr>
                        <a:t>×</a:t>
                      </a:r>
                      <a:endParaRPr kumimoji="1" lang="ja-JP" altLang="en-US" sz="1400" b="0" u="none" dirty="0">
                        <a:solidFill>
                          <a:schemeClr val="tx1"/>
                        </a:solidFill>
                      </a:endParaRPr>
                    </a:p>
                  </a:txBody>
                  <a:tcPr marL="68580" marR="6858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rgbClr val="92D050"/>
                      </a:solidFill>
                      <a:prstDash val="solid"/>
                      <a:round/>
                      <a:headEnd type="none" w="med" len="med"/>
                      <a:tailEnd type="none" w="med" len="med"/>
                    </a:lnT>
                    <a:lnB w="1905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1102059700"/>
                  </a:ext>
                </a:extLst>
              </a:tr>
              <a:tr h="834887">
                <a:tc vMerge="1">
                  <a:txBody>
                    <a:bodyPr/>
                    <a:lstStyle/>
                    <a:p>
                      <a:pPr algn="ctr"/>
                      <a:endParaRPr lang="ja-JP" sz="1400" kern="100" dirty="0">
                        <a:effectLst/>
                        <a:latin typeface="+mn-ea"/>
                        <a:ea typeface="+mn-ea"/>
                        <a:cs typeface="Times New Roman" panose="02020603050405020304" pitchFamily="18" charset="0"/>
                      </a:endParaRPr>
                    </a:p>
                  </a:txBody>
                  <a:tcPr marL="68580" marR="68580" marT="0" marB="0" anchor="ctr">
                    <a:lnL w="28575" cap="flat" cmpd="sng" algn="ctr">
                      <a:solidFill>
                        <a:schemeClr val="accent6"/>
                      </a:solidFill>
                      <a:prstDash val="solid"/>
                      <a:round/>
                      <a:headEnd type="none" w="med" len="med"/>
                      <a:tailEnd type="none" w="med" len="med"/>
                    </a:lnL>
                    <a:lnR w="19050" cap="flat" cmpd="sng" algn="ctr">
                      <a:solidFill>
                        <a:srgbClr val="92D050"/>
                      </a:solidFill>
                      <a:prstDash val="solid"/>
                      <a:round/>
                      <a:headEnd type="none" w="med" len="med"/>
                      <a:tailEnd type="none" w="med" len="med"/>
                    </a:lnR>
                    <a:lnT w="28575" cap="flat" cmpd="sng" algn="ctr">
                      <a:solidFill>
                        <a:srgbClr val="92D050"/>
                      </a:solidFill>
                      <a:prstDash val="solid"/>
                      <a:round/>
                      <a:headEnd type="none" w="med" len="med"/>
                      <a:tailEnd type="none" w="med" len="med"/>
                    </a:lnT>
                    <a:lnB w="28575"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1" kern="1200" dirty="0" smtClean="0">
                          <a:solidFill>
                            <a:srgbClr val="FF0000"/>
                          </a:solidFill>
                          <a:effectLst/>
                          <a:latin typeface="+mn-ea"/>
                          <a:ea typeface="+mn-ea"/>
                          <a:cs typeface="+mn-cs"/>
                        </a:rPr>
                        <a:t>仲卸売場における保管</a:t>
                      </a:r>
                      <a:r>
                        <a:rPr lang="en-US" altLang="ja-JP" sz="1400" b="1" kern="1200" dirty="0" smtClean="0">
                          <a:solidFill>
                            <a:srgbClr val="FF0000"/>
                          </a:solidFill>
                          <a:effectLst/>
                          <a:latin typeface="+mn-ea"/>
                          <a:ea typeface="+mn-ea"/>
                          <a:cs typeface="+mn-cs"/>
                        </a:rPr>
                        <a:t>(</a:t>
                      </a:r>
                      <a:r>
                        <a:rPr lang="ja-JP" altLang="en-US" sz="1400" b="1" kern="1200" dirty="0" smtClean="0">
                          <a:solidFill>
                            <a:srgbClr val="FF0000"/>
                          </a:solidFill>
                          <a:effectLst/>
                          <a:latin typeface="+mn-ea"/>
                          <a:ea typeface="+mn-ea"/>
                          <a:cs typeface="+mn-cs"/>
                        </a:rPr>
                        <a:t>倉庫・冷蔵庫</a:t>
                      </a:r>
                      <a:r>
                        <a:rPr lang="en-US" altLang="ja-JP" sz="1400" b="1" kern="1200" dirty="0" smtClean="0">
                          <a:solidFill>
                            <a:srgbClr val="FF0000"/>
                          </a:solidFill>
                          <a:effectLst/>
                          <a:latin typeface="+mn-ea"/>
                          <a:ea typeface="+mn-ea"/>
                          <a:cs typeface="+mn-cs"/>
                        </a:rPr>
                        <a:t>)</a:t>
                      </a:r>
                      <a:r>
                        <a:rPr lang="ja-JP" altLang="en-US" sz="1400" b="1" kern="1200" dirty="0" smtClean="0">
                          <a:solidFill>
                            <a:srgbClr val="FF0000"/>
                          </a:solidFill>
                          <a:effectLst/>
                          <a:latin typeface="+mn-ea"/>
                          <a:ea typeface="+mn-ea"/>
                          <a:cs typeface="+mn-cs"/>
                        </a:rPr>
                        <a:t>や加工施設の充実</a:t>
                      </a:r>
                      <a:endParaRPr lang="en-US" altLang="ja-JP" sz="1400" b="1" kern="1200" dirty="0" smtClean="0">
                        <a:solidFill>
                          <a:srgbClr val="FF0000"/>
                        </a:solidFill>
                        <a:effectLst/>
                        <a:latin typeface="+mn-ea"/>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1200" b="0" kern="1200" dirty="0" smtClean="0">
                          <a:solidFill>
                            <a:schemeClr val="tx1"/>
                          </a:solidFill>
                          <a:effectLst/>
                          <a:latin typeface="+mn-ea"/>
                          <a:ea typeface="+mn-ea"/>
                          <a:cs typeface="+mn-cs"/>
                        </a:rPr>
                        <a:t>【</a:t>
                      </a:r>
                      <a:r>
                        <a:rPr lang="ja-JP" altLang="en-US" sz="1200" b="0" kern="1200" dirty="0" smtClean="0">
                          <a:solidFill>
                            <a:schemeClr val="tx1"/>
                          </a:solidFill>
                          <a:effectLst/>
                          <a:latin typeface="+mn-ea"/>
                          <a:ea typeface="+mn-ea"/>
                          <a:cs typeface="+mn-cs"/>
                        </a:rPr>
                        <a:t>目的</a:t>
                      </a:r>
                      <a:r>
                        <a:rPr lang="en-US" altLang="ja-JP" sz="1200" b="0" kern="1200" dirty="0" smtClean="0">
                          <a:solidFill>
                            <a:schemeClr val="tx1"/>
                          </a:solidFill>
                          <a:effectLst/>
                          <a:latin typeface="+mn-ea"/>
                          <a:ea typeface="+mn-ea"/>
                          <a:cs typeface="+mn-cs"/>
                        </a:rPr>
                        <a:t>】</a:t>
                      </a:r>
                      <a:r>
                        <a:rPr lang="ja-JP" altLang="en-US" sz="1200" b="0" kern="1200" dirty="0" smtClean="0">
                          <a:solidFill>
                            <a:schemeClr val="tx1"/>
                          </a:solidFill>
                          <a:effectLst/>
                          <a:latin typeface="+mn-ea"/>
                          <a:ea typeface="+mn-ea"/>
                          <a:cs typeface="+mn-cs"/>
                        </a:rPr>
                        <a:t>・・・低温化された保管・加工機能により、食料品　</a:t>
                      </a:r>
                      <a:endParaRPr lang="en-US" altLang="ja-JP" sz="1200" b="0" kern="1200" dirty="0" smtClean="0">
                        <a:solidFill>
                          <a:schemeClr val="tx1"/>
                        </a:solidFill>
                        <a:effectLst/>
                        <a:latin typeface="+mn-ea"/>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kern="1200" dirty="0" smtClean="0">
                          <a:solidFill>
                            <a:schemeClr val="tx1"/>
                          </a:solidFill>
                          <a:effectLst/>
                          <a:latin typeface="+mn-ea"/>
                          <a:ea typeface="+mn-ea"/>
                          <a:cs typeface="+mn-cs"/>
                        </a:rPr>
                        <a:t>　　　　　　　の鮮度を毀損することなく、保管・加工が可能</a:t>
                      </a:r>
                      <a:endParaRPr lang="en-US" altLang="ja-JP" sz="1200" b="0" kern="1200" dirty="0" smtClean="0">
                        <a:solidFill>
                          <a:schemeClr val="tx1"/>
                        </a:solidFill>
                        <a:effectLst/>
                        <a:latin typeface="+mn-ea"/>
                        <a:ea typeface="+mn-ea"/>
                        <a:cs typeface="+mn-cs"/>
                      </a:endParaRPr>
                    </a:p>
                  </a:txBody>
                  <a:tcPr marL="68580" marR="68580" marT="0" marB="0" anchor="ctr">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9050" cap="flat" cmpd="sng" algn="ctr">
                      <a:solidFill>
                        <a:srgbClr val="92D050"/>
                      </a:solidFill>
                      <a:prstDash val="solid"/>
                      <a:round/>
                      <a:headEnd type="none" w="med" len="med"/>
                      <a:tailEnd type="none" w="med" len="med"/>
                    </a:lnT>
                    <a:lnB w="28575"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mn-ea"/>
                          <a:ea typeface="+mn-ea"/>
                        </a:rPr>
                        <a:t>仲卸売場全体の低温化又は、個別店舗の低温化設備導入</a:t>
                      </a:r>
                    </a:p>
                  </a:txBody>
                  <a:tcPr marL="68580" marR="68580" marT="0" marB="0" anchor="ctr">
                    <a:lnL w="12700" cap="flat" cmpd="sng" algn="ctr">
                      <a:solidFill>
                        <a:schemeClr val="accent6"/>
                      </a:solidFill>
                      <a:prstDash val="solid"/>
                      <a:round/>
                      <a:headEnd type="none" w="med" len="med"/>
                      <a:tailEnd type="none" w="med" len="med"/>
                    </a:lnL>
                    <a:lnR w="19050" cap="flat" cmpd="sng" algn="ctr">
                      <a:solidFill>
                        <a:srgbClr val="92D050"/>
                      </a:solidFill>
                      <a:prstDash val="solid"/>
                      <a:round/>
                      <a:headEnd type="none" w="med" len="med"/>
                      <a:tailEnd type="none" w="med" len="med"/>
                    </a:lnR>
                    <a:lnT w="19050" cap="flat" cmpd="sng" algn="ctr">
                      <a:solidFill>
                        <a:srgbClr val="92D050"/>
                      </a:solidFill>
                      <a:prstDash val="solid"/>
                      <a:round/>
                      <a:headEnd type="none" w="med" len="med"/>
                      <a:tailEnd type="none" w="med" len="med"/>
                    </a:lnT>
                    <a:lnB w="28575"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rPr>
                        <a:t>仲卸売場全体のコールドチェーン化を実現することはできず、効果は限定的で、取引先のニーズにも対応不可</a:t>
                      </a:r>
                    </a:p>
                  </a:txBody>
                  <a:tcPr marL="68580" marR="68580" marT="0" marB="0" anchor="ctr">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9050" cap="flat" cmpd="sng" algn="ctr">
                      <a:solidFill>
                        <a:srgbClr val="92D050"/>
                      </a:solidFill>
                      <a:prstDash val="solid"/>
                      <a:round/>
                      <a:headEnd type="none" w="med" len="med"/>
                      <a:tailEnd type="none" w="med" len="med"/>
                    </a:lnT>
                    <a:lnB w="28575" cap="flat" cmpd="sng" algn="ctr">
                      <a:solidFill>
                        <a:srgbClr val="92D050"/>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1400" b="0" u="none" kern="100" dirty="0" smtClean="0">
                          <a:solidFill>
                            <a:schemeClr val="tx1"/>
                          </a:solidFill>
                          <a:effectLst/>
                          <a:latin typeface="+mn-ea"/>
                          <a:ea typeface="+mn-ea"/>
                          <a:cs typeface="Times New Roman" panose="02020603050405020304" pitchFamily="18" charset="0"/>
                        </a:rPr>
                        <a:t>△</a:t>
                      </a:r>
                      <a:endParaRPr lang="ja-JP" altLang="ja-JP" sz="1400" b="0" u="none" kern="100" dirty="0">
                        <a:solidFill>
                          <a:schemeClr val="tx1"/>
                        </a:solidFill>
                        <a:effectLst/>
                        <a:latin typeface="+mn-ea"/>
                        <a:ea typeface="+mn-ea"/>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rgbClr val="92D050"/>
                      </a:solidFill>
                      <a:prstDash val="solid"/>
                      <a:round/>
                      <a:headEnd type="none" w="med" len="med"/>
                      <a:tailEnd type="none" w="med" len="med"/>
                    </a:lnT>
                    <a:lnB w="28575"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2023414442"/>
                  </a:ext>
                </a:extLst>
              </a:tr>
              <a:tr h="641405">
                <a:tc rowSpan="2">
                  <a:txBody>
                    <a:bodyPr/>
                    <a:lstStyle/>
                    <a:p>
                      <a:pPr algn="ctr"/>
                      <a:r>
                        <a:rPr lang="ja-JP" altLang="en-US" sz="1400" kern="100" dirty="0" smtClean="0">
                          <a:effectLst/>
                          <a:latin typeface="+mn-ea"/>
                          <a:ea typeface="+mn-ea"/>
                          <a:cs typeface="Times New Roman" panose="02020603050405020304" pitchFamily="18" charset="0"/>
                        </a:rPr>
                        <a:t>戦略</a:t>
                      </a:r>
                      <a:r>
                        <a:rPr lang="en-US" altLang="ja-JP" sz="1400" kern="100" dirty="0" smtClean="0">
                          <a:effectLst/>
                          <a:latin typeface="+mn-ea"/>
                          <a:ea typeface="+mn-ea"/>
                          <a:cs typeface="Times New Roman" panose="02020603050405020304" pitchFamily="18" charset="0"/>
                        </a:rPr>
                        <a:t>Ⅲ</a:t>
                      </a:r>
                      <a:endParaRPr lang="ja-JP" sz="1400" kern="100" dirty="0">
                        <a:effectLst/>
                        <a:latin typeface="+mn-ea"/>
                        <a:ea typeface="+mn-ea"/>
                        <a:cs typeface="Times New Roman" panose="02020603050405020304" pitchFamily="18" charset="0"/>
                      </a:endParaRPr>
                    </a:p>
                  </a:txBody>
                  <a:tcPr marL="68580" marR="68580" marT="0" marB="0" anchor="ctr">
                    <a:lnL w="28575" cap="flat" cmpd="sng" algn="ctr">
                      <a:solidFill>
                        <a:schemeClr val="accent6"/>
                      </a:solidFill>
                      <a:prstDash val="solid"/>
                      <a:round/>
                      <a:headEnd type="none" w="med" len="med"/>
                      <a:tailEnd type="none" w="med" len="med"/>
                    </a:lnL>
                    <a:lnR w="19050" cap="flat" cmpd="sng" algn="ctr">
                      <a:solidFill>
                        <a:srgbClr val="92D050"/>
                      </a:solidFill>
                      <a:prstDash val="solid"/>
                      <a:round/>
                      <a:headEnd type="none" w="med" len="med"/>
                      <a:tailEnd type="none" w="med" len="med"/>
                    </a:lnR>
                    <a:lnT w="28575" cap="flat" cmpd="sng" algn="ctr">
                      <a:solidFill>
                        <a:srgbClr val="92D050"/>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1" kern="1200" dirty="0" smtClean="0">
                          <a:solidFill>
                            <a:srgbClr val="FF0000"/>
                          </a:solidFill>
                          <a:effectLst/>
                          <a:latin typeface="+mn-ea"/>
                          <a:ea typeface="+mn-ea"/>
                          <a:cs typeface="+mn-cs"/>
                        </a:rPr>
                        <a:t>屋上を利用した太陽光発電の導入</a:t>
                      </a:r>
                      <a:endParaRPr lang="en-US" altLang="ja-JP" sz="1400" b="1" kern="1200" dirty="0" smtClean="0">
                        <a:solidFill>
                          <a:srgbClr val="FF0000"/>
                        </a:solidFill>
                        <a:effectLst/>
                        <a:latin typeface="+mn-ea"/>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1200" b="0" kern="1200" dirty="0" smtClean="0">
                          <a:solidFill>
                            <a:schemeClr val="tx1"/>
                          </a:solidFill>
                          <a:effectLst/>
                          <a:latin typeface="+mn-ea"/>
                          <a:ea typeface="+mn-ea"/>
                          <a:cs typeface="+mn-cs"/>
                        </a:rPr>
                        <a:t>【</a:t>
                      </a:r>
                      <a:r>
                        <a:rPr lang="ja-JP" altLang="en-US" sz="1200" b="0" kern="1200" dirty="0" smtClean="0">
                          <a:solidFill>
                            <a:schemeClr val="tx1"/>
                          </a:solidFill>
                          <a:effectLst/>
                          <a:latin typeface="+mn-ea"/>
                          <a:ea typeface="+mn-ea"/>
                          <a:cs typeface="+mn-cs"/>
                        </a:rPr>
                        <a:t>目的</a:t>
                      </a:r>
                      <a:r>
                        <a:rPr lang="en-US" altLang="ja-JP" sz="1200" b="0" kern="1200" dirty="0" smtClean="0">
                          <a:solidFill>
                            <a:schemeClr val="tx1"/>
                          </a:solidFill>
                          <a:effectLst/>
                          <a:latin typeface="+mn-ea"/>
                          <a:ea typeface="+mn-ea"/>
                          <a:cs typeface="+mn-cs"/>
                        </a:rPr>
                        <a:t>】</a:t>
                      </a:r>
                      <a:r>
                        <a:rPr lang="ja-JP" altLang="en-US" sz="1200" b="0" kern="1200" dirty="0" smtClean="0">
                          <a:solidFill>
                            <a:schemeClr val="tx1"/>
                          </a:solidFill>
                          <a:effectLst/>
                          <a:latin typeface="+mn-ea"/>
                          <a:ea typeface="+mn-ea"/>
                          <a:cs typeface="+mn-cs"/>
                        </a:rPr>
                        <a:t>・・・再生可能エネルギーを使用することにより、</a:t>
                      </a:r>
                      <a:endParaRPr lang="en-US" altLang="ja-JP" sz="1200" b="0" kern="1200" dirty="0" smtClean="0">
                        <a:solidFill>
                          <a:schemeClr val="tx1"/>
                        </a:solidFill>
                        <a:effectLst/>
                        <a:latin typeface="+mn-ea"/>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kern="1200" dirty="0" smtClean="0">
                          <a:solidFill>
                            <a:schemeClr val="tx1"/>
                          </a:solidFill>
                          <a:effectLst/>
                          <a:latin typeface="+mn-ea"/>
                          <a:ea typeface="+mn-ea"/>
                          <a:cs typeface="+mn-cs"/>
                        </a:rPr>
                        <a:t>　　　　　　　環境に配慮した施設の実現が可能</a:t>
                      </a:r>
                      <a:endParaRPr lang="ja-JP" altLang="ja-JP" sz="1200" b="0" kern="100" dirty="0">
                        <a:solidFill>
                          <a:schemeClr val="tx1"/>
                        </a:solidFill>
                        <a:effectLst/>
                        <a:latin typeface="+mn-ea"/>
                        <a:ea typeface="+mn-ea"/>
                        <a:cs typeface="Times New Roman" panose="02020603050405020304" pitchFamily="18" charset="0"/>
                      </a:endParaRPr>
                    </a:p>
                  </a:txBody>
                  <a:tcPr marL="68580" marR="68580" marT="0" marB="0">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u="none" dirty="0" smtClean="0">
                          <a:solidFill>
                            <a:schemeClr val="tx1"/>
                          </a:solidFill>
                        </a:rPr>
                        <a:t>屋上の一部に</a:t>
                      </a:r>
                      <a:endParaRPr kumimoji="1" lang="en-US" altLang="ja-JP" sz="1400" b="0" u="none" dirty="0" smtClean="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u="none" dirty="0" smtClean="0">
                          <a:solidFill>
                            <a:schemeClr val="tx1"/>
                          </a:solidFill>
                        </a:rPr>
                        <a:t>太陽光パネルを設置</a:t>
                      </a:r>
                      <a:endParaRPr kumimoji="1" lang="en-US" altLang="ja-JP" sz="1400" b="0" u="none" dirty="0" smtClean="0">
                        <a:solidFill>
                          <a:schemeClr val="tx1"/>
                        </a:solidFill>
                      </a:endParaRPr>
                    </a:p>
                  </a:txBody>
                  <a:tcPr marL="68580" marR="68580" marT="0" marB="0" anchor="ctr">
                    <a:lnL w="12700" cap="flat" cmpd="sng" algn="ctr">
                      <a:solidFill>
                        <a:schemeClr val="accent6"/>
                      </a:solidFill>
                      <a:prstDash val="solid"/>
                      <a:round/>
                      <a:headEnd type="none" w="med" len="med"/>
                      <a:tailEnd type="none" w="med" len="med"/>
                    </a:lnL>
                    <a:lnR w="19050" cap="flat" cmpd="sng" algn="ctr">
                      <a:solidFill>
                        <a:srgbClr val="92D050"/>
                      </a:solidFill>
                      <a:prstDash val="solid"/>
                      <a:round/>
                      <a:headEnd type="none" w="med" len="med"/>
                      <a:tailEnd type="none" w="med" len="med"/>
                    </a:lnR>
                    <a:lnT w="28575" cap="flat" cmpd="sng" algn="ctr">
                      <a:solidFill>
                        <a:srgbClr val="92D050"/>
                      </a:solidFill>
                      <a:prstDash val="solid"/>
                      <a:round/>
                      <a:headEnd type="none" w="med" len="med"/>
                      <a:tailEnd type="none" w="med" len="med"/>
                    </a:lnT>
                    <a:lnB w="19050" cap="flat" cmpd="sng" algn="ctr">
                      <a:solidFill>
                        <a:srgbClr val="92D050"/>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u="none" dirty="0" smtClean="0">
                          <a:solidFill>
                            <a:schemeClr val="tx1"/>
                          </a:solidFill>
                        </a:rPr>
                        <a:t>躯体の強化や費用対効果の検証</a:t>
                      </a:r>
                      <a:endParaRPr kumimoji="1" lang="ja-JP" altLang="en-US" sz="1400" b="0" u="none" dirty="0">
                        <a:solidFill>
                          <a:schemeClr val="tx1"/>
                        </a:solidFill>
                      </a:endParaRPr>
                    </a:p>
                  </a:txBody>
                  <a:tcPr marL="68580" marR="68580" marT="0" marB="0" anchor="ctr">
                    <a:lnL w="19050" cap="flat" cmpd="sng" algn="ctr">
                      <a:solidFill>
                        <a:srgbClr val="92D050"/>
                      </a:solidFill>
                      <a:prstDash val="solid"/>
                      <a:round/>
                      <a:headEnd type="none" w="med" len="med"/>
                      <a:tailEnd type="none" w="med" len="med"/>
                    </a:lnL>
                    <a:lnR w="19050" cap="flat" cmpd="sng" algn="ctr">
                      <a:solidFill>
                        <a:srgbClr val="92D050"/>
                      </a:solidFill>
                      <a:prstDash val="solid"/>
                      <a:round/>
                      <a:headEnd type="none" w="med" len="med"/>
                      <a:tailEnd type="none" w="med" len="med"/>
                    </a:lnR>
                    <a:lnT w="28575" cap="flat" cmpd="sng" algn="ctr">
                      <a:solidFill>
                        <a:srgbClr val="92D050"/>
                      </a:solidFill>
                      <a:prstDash val="solid"/>
                      <a:round/>
                      <a:headEnd type="none" w="med" len="med"/>
                      <a:tailEnd type="none" w="med" len="med"/>
                    </a:lnT>
                    <a:lnB w="19050" cap="flat" cmpd="sng" algn="ctr">
                      <a:solidFill>
                        <a:srgbClr val="92D050"/>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1400" b="0" u="none" kern="100" dirty="0" smtClean="0">
                          <a:solidFill>
                            <a:schemeClr val="tx1"/>
                          </a:solidFill>
                          <a:effectLst/>
                          <a:latin typeface="+mn-ea"/>
                          <a:ea typeface="+mn-ea"/>
                          <a:cs typeface="Times New Roman" panose="02020603050405020304" pitchFamily="18" charset="0"/>
                        </a:rPr>
                        <a:t>△</a:t>
                      </a:r>
                      <a:endParaRPr lang="ja-JP" altLang="ja-JP" sz="1400" b="0" u="none" kern="100" dirty="0">
                        <a:solidFill>
                          <a:schemeClr val="tx1"/>
                        </a:solidFill>
                        <a:effectLst/>
                        <a:latin typeface="+mn-ea"/>
                        <a:ea typeface="+mn-ea"/>
                        <a:cs typeface="Times New Roman" panose="02020603050405020304" pitchFamily="18" charset="0"/>
                      </a:endParaRPr>
                    </a:p>
                  </a:txBody>
                  <a:tcPr marL="68580" marR="68580" marT="0" marB="0" anchor="ctr">
                    <a:lnL w="19050" cap="flat" cmpd="sng" algn="ctr">
                      <a:solidFill>
                        <a:srgbClr val="92D050"/>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rgbClr val="92D050"/>
                      </a:solidFill>
                      <a:prstDash val="solid"/>
                      <a:round/>
                      <a:headEnd type="none" w="med" len="med"/>
                      <a:tailEnd type="none" w="med" len="med"/>
                    </a:lnT>
                    <a:lnB w="19050" cap="flat" cmpd="sng" algn="ctr">
                      <a:solidFill>
                        <a:srgbClr val="92D050"/>
                      </a:solidFill>
                      <a:prstDash val="solid"/>
                      <a:round/>
                      <a:headEnd type="none" w="med" len="med"/>
                      <a:tailEnd type="none" w="med" len="med"/>
                    </a:lnB>
                    <a:noFill/>
                  </a:tcPr>
                </a:tc>
                <a:extLst>
                  <a:ext uri="{0D108BD9-81ED-4DB2-BD59-A6C34878D82A}">
                    <a16:rowId xmlns:a16="http://schemas.microsoft.com/office/drawing/2014/main" val="1588977492"/>
                  </a:ext>
                </a:extLst>
              </a:tr>
              <a:tr h="488340">
                <a:tc vMerge="1">
                  <a:txBody>
                    <a:bodyPr/>
                    <a:lstStyle/>
                    <a:p>
                      <a:pPr algn="ctr"/>
                      <a:endParaRPr lang="ja-JP" sz="1400" kern="100" dirty="0">
                        <a:effectLst/>
                        <a:latin typeface="+mn-ea"/>
                        <a:ea typeface="+mn-ea"/>
                        <a:cs typeface="Times New Roman" panose="02020603050405020304" pitchFamily="18" charset="0"/>
                      </a:endParaRPr>
                    </a:p>
                  </a:txBody>
                  <a:tcPr marL="68580" marR="6858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1" kern="100" dirty="0" smtClean="0">
                          <a:solidFill>
                            <a:srgbClr val="FF0000"/>
                          </a:solidFill>
                          <a:effectLst/>
                          <a:latin typeface="+mn-ea"/>
                          <a:ea typeface="+mn-ea"/>
                          <a:cs typeface="Times New Roman" panose="02020603050405020304" pitchFamily="18" charset="0"/>
                        </a:rPr>
                        <a:t>燃料電池による自家発電設備の増強</a:t>
                      </a:r>
                      <a:endParaRPr lang="en-US" altLang="ja-JP" sz="1400" b="1" kern="100" dirty="0" smtClean="0">
                        <a:solidFill>
                          <a:srgbClr val="FF0000"/>
                        </a:solidFill>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1200" b="0" kern="100" dirty="0" smtClean="0">
                          <a:solidFill>
                            <a:schemeClr val="tx1"/>
                          </a:solidFill>
                          <a:effectLst/>
                          <a:latin typeface="+mn-ea"/>
                          <a:ea typeface="+mn-ea"/>
                          <a:cs typeface="Times New Roman" panose="02020603050405020304" pitchFamily="18" charset="0"/>
                        </a:rPr>
                        <a:t>【</a:t>
                      </a:r>
                      <a:r>
                        <a:rPr lang="ja-JP" altLang="en-US" sz="1200" b="0" kern="100" dirty="0" smtClean="0">
                          <a:solidFill>
                            <a:schemeClr val="tx1"/>
                          </a:solidFill>
                          <a:effectLst/>
                          <a:latin typeface="+mn-ea"/>
                          <a:ea typeface="+mn-ea"/>
                          <a:cs typeface="Times New Roman" panose="02020603050405020304" pitchFamily="18" charset="0"/>
                        </a:rPr>
                        <a:t>目的</a:t>
                      </a:r>
                      <a:r>
                        <a:rPr lang="en-US" altLang="ja-JP" sz="1200" b="0" kern="100" dirty="0" smtClean="0">
                          <a:solidFill>
                            <a:schemeClr val="tx1"/>
                          </a:solidFill>
                          <a:effectLst/>
                          <a:latin typeface="+mn-ea"/>
                          <a:ea typeface="+mn-ea"/>
                          <a:cs typeface="Times New Roman" panose="02020603050405020304" pitchFamily="18" charset="0"/>
                        </a:rPr>
                        <a:t>】</a:t>
                      </a:r>
                      <a:r>
                        <a:rPr lang="ja-JP" altLang="en-US" sz="1200" b="0" kern="100" dirty="0" smtClean="0">
                          <a:solidFill>
                            <a:schemeClr val="tx1"/>
                          </a:solidFill>
                          <a:effectLst/>
                          <a:latin typeface="+mn-ea"/>
                          <a:ea typeface="+mn-ea"/>
                          <a:cs typeface="Times New Roman" panose="02020603050405020304" pitchFamily="18" charset="0"/>
                        </a:rPr>
                        <a:t>・・・自然災害の発生時などでも、市場機能の</a:t>
                      </a:r>
                      <a:endParaRPr lang="en-US" altLang="ja-JP" sz="1200" b="0" kern="100" dirty="0" smtClean="0">
                        <a:solidFill>
                          <a:schemeClr val="tx1"/>
                        </a:solidFill>
                        <a:effectLst/>
                        <a:latin typeface="+mn-ea"/>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kern="100" dirty="0" smtClean="0">
                          <a:solidFill>
                            <a:schemeClr val="tx1"/>
                          </a:solidFill>
                          <a:effectLst/>
                          <a:latin typeface="+mn-ea"/>
                          <a:ea typeface="+mn-ea"/>
                          <a:cs typeface="Times New Roman" panose="02020603050405020304" pitchFamily="18" charset="0"/>
                        </a:rPr>
                        <a:t>　　　　　　　維持が可能</a:t>
                      </a:r>
                      <a:endParaRPr lang="en-US" altLang="ja-JP" sz="1200" b="0" kern="100" dirty="0" smtClean="0">
                        <a:solidFill>
                          <a:schemeClr val="tx1"/>
                        </a:solidFill>
                        <a:effectLst/>
                        <a:latin typeface="+mn-ea"/>
                        <a:ea typeface="+mn-ea"/>
                        <a:cs typeface="Times New Roman" panose="02020603050405020304" pitchFamily="18" charset="0"/>
                      </a:endParaRPr>
                    </a:p>
                  </a:txBody>
                  <a:tcPr marL="68580" marR="68580" marT="0" marB="0">
                    <a:lnL w="19050" cap="flat" cmpd="sng" algn="ctr">
                      <a:solidFill>
                        <a:srgbClr val="92D050"/>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u="none" dirty="0" smtClean="0"/>
                        <a:t>燃料電池発電設備の増設</a:t>
                      </a:r>
                      <a:endParaRPr kumimoji="1" lang="ja-JP" altLang="en-US" sz="1400" b="0" u="none" dirty="0"/>
                    </a:p>
                  </a:txBody>
                  <a:tcPr marL="68580" marR="68580" marT="0" marB="0" anchor="ctr">
                    <a:lnL w="12700" cap="flat" cmpd="sng" algn="ctr">
                      <a:solidFill>
                        <a:schemeClr val="accent6"/>
                      </a:solidFill>
                      <a:prstDash val="solid"/>
                      <a:round/>
                      <a:headEnd type="none" w="med" len="med"/>
                      <a:tailEnd type="none" w="med" len="med"/>
                    </a:lnL>
                    <a:lnR w="19050" cap="flat" cmpd="sng" algn="ctr">
                      <a:solidFill>
                        <a:srgbClr val="92D050"/>
                      </a:solidFill>
                      <a:prstDash val="solid"/>
                      <a:round/>
                      <a:headEnd type="none" w="med" len="med"/>
                      <a:tailEnd type="none" w="med" len="med"/>
                    </a:lnR>
                    <a:lnT w="19050" cap="flat" cmpd="sng" algn="ctr">
                      <a:solidFill>
                        <a:srgbClr val="92D050"/>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r>
                        <a:rPr kumimoji="1" lang="ja-JP" altLang="en-US" dirty="0" smtClean="0"/>
                        <a:t>なし</a:t>
                      </a:r>
                      <a:endParaRPr kumimoji="1" lang="ja-JP" altLang="en-US" dirty="0"/>
                    </a:p>
                  </a:txBody>
                  <a:tcPr marL="68580" marR="68580" marT="0" marB="0" anchor="ctr">
                    <a:lnL w="19050" cap="flat" cmpd="sng" algn="ctr">
                      <a:solidFill>
                        <a:srgbClr val="92D050"/>
                      </a:solidFill>
                      <a:prstDash val="solid"/>
                      <a:round/>
                      <a:headEnd type="none" w="med" len="med"/>
                      <a:tailEnd type="none" w="med" len="med"/>
                    </a:lnL>
                    <a:lnR w="19050" cap="flat" cmpd="sng" algn="ctr">
                      <a:solidFill>
                        <a:srgbClr val="92D050"/>
                      </a:solidFill>
                      <a:prstDash val="solid"/>
                      <a:round/>
                      <a:headEnd type="none" w="med" len="med"/>
                      <a:tailEnd type="none" w="med" len="med"/>
                    </a:lnR>
                    <a:lnT w="19050" cap="flat" cmpd="sng" algn="ctr">
                      <a:solidFill>
                        <a:srgbClr val="92D050"/>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b="0" u="none" dirty="0" smtClean="0"/>
                        <a:t>○</a:t>
                      </a:r>
                      <a:endParaRPr kumimoji="1" lang="ja-JP" altLang="en-US" sz="1400" b="0" u="none" dirty="0"/>
                    </a:p>
                  </a:txBody>
                  <a:tcPr marL="68580" marR="68580" marT="0" marB="0" anchor="ctr">
                    <a:lnL w="19050" cap="flat" cmpd="sng" algn="ctr">
                      <a:solidFill>
                        <a:srgbClr val="92D050"/>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rgbClr val="92D050"/>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3041230847"/>
                  </a:ext>
                </a:extLst>
              </a:tr>
            </a:tbl>
          </a:graphicData>
        </a:graphic>
      </p:graphicFrame>
    </p:spTree>
    <p:extLst>
      <p:ext uri="{BB962C8B-B14F-4D97-AF65-F5344CB8AC3E}">
        <p14:creationId xmlns:p14="http://schemas.microsoft.com/office/powerpoint/2010/main" val="326585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B47271-140E-43C7-9C30-01D3B31208C8}"/>
              </a:ext>
            </a:extLst>
          </p:cNvPr>
          <p:cNvSpPr>
            <a:spLocks noGrp="1"/>
          </p:cNvSpPr>
          <p:nvPr>
            <p:ph type="title"/>
          </p:nvPr>
        </p:nvSpPr>
        <p:spPr/>
        <p:txBody>
          <a:bodyPr/>
          <a:lstStyle/>
          <a:p>
            <a:r>
              <a:rPr lang="ja-JP" altLang="en-US" dirty="0"/>
              <a:t>　</a:t>
            </a:r>
            <a:r>
              <a:rPr lang="ja-JP" altLang="en-US" dirty="0">
                <a:solidFill>
                  <a:srgbClr val="FF0000"/>
                </a:solidFill>
              </a:rPr>
              <a:t>はじめに</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F3F4AC38-E817-4902-9FAF-709E542FCA60}"/>
              </a:ext>
            </a:extLst>
          </p:cNvPr>
          <p:cNvSpPr>
            <a:spLocks noGrp="1"/>
          </p:cNvSpPr>
          <p:nvPr>
            <p:ph idx="1"/>
          </p:nvPr>
        </p:nvSpPr>
        <p:spPr>
          <a:xfrm>
            <a:off x="213720" y="979871"/>
            <a:ext cx="9419706" cy="5369413"/>
          </a:xfrm>
        </p:spPr>
        <p:txBody>
          <a:bodyPr>
            <a:noAutofit/>
          </a:bodyPr>
          <a:lstStyle/>
          <a:p>
            <a:r>
              <a:rPr lang="ja-JP" altLang="en-US" sz="1800" dirty="0"/>
              <a:t>本調査の趣旨</a:t>
            </a:r>
            <a:endParaRPr lang="en-US" altLang="ja-JP" sz="1800" dirty="0"/>
          </a:p>
          <a:p>
            <a:pPr marL="0" indent="0">
              <a:buNone/>
            </a:pPr>
            <a:r>
              <a:rPr lang="ja-JP" altLang="en-US" sz="1600" dirty="0"/>
              <a:t>　府市場は開業から</a:t>
            </a:r>
            <a:r>
              <a:rPr lang="en-US" altLang="ja-JP" sz="1600" dirty="0"/>
              <a:t>40</a:t>
            </a:r>
            <a:r>
              <a:rPr lang="ja-JP" altLang="en-US" sz="1600" dirty="0"/>
              <a:t>年以上経過し、</a:t>
            </a:r>
            <a:r>
              <a:rPr lang="zh-TW" altLang="en-US" sz="1600" dirty="0"/>
              <a:t>「大阪府中央卸売市場中長期保全計画」</a:t>
            </a:r>
            <a:r>
              <a:rPr lang="ja-JP" altLang="en-US" sz="1600" dirty="0"/>
              <a:t>による予防保全に基づき施設の長寿命化を進めているものの、多様な食品流通のニーズや流通構造の変化、自然災害への対応など、ハード・ソフト両面の機能整備・強化が急務となっている。</a:t>
            </a:r>
            <a:endParaRPr lang="en-US" altLang="ja-JP" sz="1600" dirty="0"/>
          </a:p>
          <a:p>
            <a:pPr marL="0" indent="0">
              <a:buNone/>
            </a:pPr>
            <a:r>
              <a:rPr lang="ja-JP" altLang="en-US" sz="1600" dirty="0"/>
              <a:t>　そこで、府市場の強みを活かした競争力のある市場となるためには、どのような機能強化が必要であるか、また、機能強化のためにはどのような手法で再整備をすることが効率的・効果的であるのかを明らかにするため、大阪府中央卸売市場の将来のあり方を調査、検討するものである。</a:t>
            </a:r>
            <a:endParaRPr lang="en-US" altLang="ja-JP" sz="1600" dirty="0"/>
          </a:p>
          <a:p>
            <a:pPr marL="0" indent="0">
              <a:buNone/>
            </a:pPr>
            <a:endParaRPr lang="en-US" altLang="ja-JP" sz="1000" dirty="0"/>
          </a:p>
          <a:p>
            <a:pPr marL="0" indent="0">
              <a:buNone/>
            </a:pPr>
            <a:endParaRPr lang="en-US" altLang="ja-JP" sz="1000" dirty="0"/>
          </a:p>
          <a:p>
            <a:r>
              <a:rPr lang="ja-JP" altLang="en-US" sz="1800" dirty="0"/>
              <a:t>本資料での報告事項</a:t>
            </a:r>
            <a:endParaRPr lang="en-US" altLang="ja-JP" sz="1800" dirty="0"/>
          </a:p>
          <a:p>
            <a:pPr marL="0" indent="0">
              <a:buNone/>
            </a:pPr>
            <a:r>
              <a:rPr lang="ja-JP" altLang="en-US" sz="1600" dirty="0"/>
              <a:t>　以下の項目について、調査・検討結果を整理する。</a:t>
            </a:r>
            <a:endParaRPr lang="en-US" altLang="ja-JP" sz="1600" dirty="0"/>
          </a:p>
          <a:p>
            <a:pPr marL="0" lvl="0" indent="0" algn="just">
              <a:spcAft>
                <a:spcPts val="0"/>
              </a:spcAft>
              <a:buNone/>
            </a:pPr>
            <a:endPar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endParaRPr>
          </a:p>
          <a:p>
            <a:pPr marL="0" lvl="0" indent="0" algn="just">
              <a:spcAft>
                <a:spcPts val="0"/>
              </a:spcAft>
              <a:buNone/>
            </a:pPr>
            <a:r>
              <a:rPr lang="ja-JP" altLang="en-US" sz="1800" b="1" kern="100" dirty="0">
                <a:latin typeface="Meiryo UI" panose="020B0604030504040204" pitchFamily="50" charset="-128"/>
                <a:ea typeface="Meiryo UI" panose="020B0604030504040204" pitchFamily="50" charset="-128"/>
                <a:cs typeface="Times New Roman" panose="02020603050405020304" pitchFamily="18" charset="0"/>
              </a:rPr>
              <a:t>　１．全国の市場や食品流通を取り巻く環境</a:t>
            </a:r>
            <a:endParaRPr lang="en-US" altLang="ja-JP" sz="1800" b="1" kern="100" dirty="0">
              <a:latin typeface="Meiryo UI" panose="020B0604030504040204" pitchFamily="50" charset="-128"/>
              <a:ea typeface="Meiryo UI" panose="020B0604030504040204" pitchFamily="50" charset="-128"/>
              <a:cs typeface="Times New Roman" panose="02020603050405020304" pitchFamily="18" charset="0"/>
            </a:endParaRPr>
          </a:p>
          <a:p>
            <a:pPr marL="0" lvl="0" indent="0" algn="just">
              <a:spcAft>
                <a:spcPts val="0"/>
              </a:spcAft>
              <a:buNone/>
            </a:pPr>
            <a:r>
              <a:rPr lang="ja-JP" altLang="en-US" sz="1800" b="1" kern="100" dirty="0">
                <a:latin typeface="Meiryo UI" panose="020B0604030504040204" pitchFamily="50" charset="-128"/>
                <a:ea typeface="Meiryo UI" panose="020B0604030504040204" pitchFamily="50" charset="-128"/>
                <a:cs typeface="Times New Roman" panose="02020603050405020304" pitchFamily="18" charset="0"/>
              </a:rPr>
              <a:t>　２．府市場の現状・課題</a:t>
            </a:r>
            <a:endParaRPr lang="ja-JP" altLang="ja-JP" sz="1800" b="1"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buNone/>
            </a:pPr>
            <a:r>
              <a:rPr lang="ja-JP" altLang="en-US" sz="1800" b="1" kern="100" dirty="0">
                <a:latin typeface="Meiryo UI" panose="020B0604030504040204" pitchFamily="50" charset="-128"/>
                <a:ea typeface="Meiryo UI" panose="020B0604030504040204" pitchFamily="50" charset="-128"/>
                <a:cs typeface="Times New Roman" panose="02020603050405020304" pitchFamily="18" charset="0"/>
              </a:rPr>
              <a:t>　３．府市場の目指すべき姿</a:t>
            </a:r>
            <a:endParaRPr lang="ja-JP" altLang="ja-JP" sz="1800" b="1" kern="100" dirty="0">
              <a:latin typeface="Meiryo UI" panose="020B0604030504040204" pitchFamily="50" charset="-128"/>
              <a:ea typeface="Meiryo UI" panose="020B0604030504040204" pitchFamily="50" charset="-128"/>
              <a:cs typeface="Times New Roman" panose="02020603050405020304" pitchFamily="18" charset="0"/>
            </a:endParaRPr>
          </a:p>
          <a:p>
            <a:pPr marL="0" lvl="0" indent="0" algn="just">
              <a:spcAft>
                <a:spcPts val="0"/>
              </a:spcAft>
              <a:buNone/>
            </a:pPr>
            <a:r>
              <a:rPr lang="ja-JP" altLang="en-US" sz="1800" b="1" kern="100" dirty="0">
                <a:latin typeface="Meiryo UI" panose="020B0604030504040204" pitchFamily="50" charset="-128"/>
                <a:ea typeface="Meiryo UI" panose="020B0604030504040204" pitchFamily="50" charset="-128"/>
                <a:cs typeface="Times New Roman" panose="02020603050405020304" pitchFamily="18" charset="0"/>
              </a:rPr>
              <a:t>　４．再整備手法について</a:t>
            </a:r>
            <a:endParaRPr lang="en-US" altLang="ja-JP" sz="1800" b="1" kern="100" dirty="0">
              <a:latin typeface="Meiryo UI" panose="020B0604030504040204" pitchFamily="50" charset="-128"/>
              <a:ea typeface="Meiryo UI" panose="020B0604030504040204" pitchFamily="50" charset="-128"/>
              <a:cs typeface="Times New Roman" panose="02020603050405020304" pitchFamily="18" charset="0"/>
            </a:endParaRPr>
          </a:p>
          <a:p>
            <a:pPr marL="0" lvl="0" indent="0" algn="just">
              <a:spcAft>
                <a:spcPts val="0"/>
              </a:spcAft>
              <a:buNone/>
            </a:pPr>
            <a:r>
              <a:rPr lang="ja-JP" altLang="en-US" sz="1800" b="1"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16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参考</a:t>
            </a:r>
            <a:r>
              <a:rPr lang="en-US" altLang="ja-JP" sz="16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　民間資本を活用した再整備手法</a:t>
            </a: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a:p>
            <a:pPr marL="0" lvl="0" indent="0" algn="just">
              <a:spcAft>
                <a:spcPts val="0"/>
              </a:spcAft>
              <a:buNone/>
            </a:pP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　　　　   　再整備のロードマップ</a:t>
            </a:r>
          </a:p>
          <a:p>
            <a:pPr marL="0" lvl="0" indent="0" algn="just">
              <a:spcAft>
                <a:spcPts val="0"/>
              </a:spcAft>
              <a:buNone/>
            </a:pPr>
            <a:endParaRPr lang="en-US" altLang="ja-JP" sz="1800" kern="100" dirty="0">
              <a:latin typeface="Meiryo UI" panose="020B0604030504040204" pitchFamily="50" charset="-128"/>
              <a:ea typeface="Meiryo UI" panose="020B0604030504040204" pitchFamily="50" charset="-128"/>
              <a:cs typeface="Times New Roman" panose="02020603050405020304" pitchFamily="18" charset="0"/>
            </a:endParaRPr>
          </a:p>
          <a:p>
            <a:pPr marL="0" lvl="0" indent="0" algn="just">
              <a:spcAft>
                <a:spcPts val="0"/>
              </a:spcAft>
              <a:buNone/>
            </a:pPr>
            <a:endParaRPr lang="en-US" altLang="ja-JP" sz="1800" kern="100" dirty="0">
              <a:latin typeface="Meiryo UI" panose="020B0604030504040204" pitchFamily="50" charset="-128"/>
              <a:ea typeface="Meiryo UI" panose="020B0604030504040204" pitchFamily="50" charset="-128"/>
              <a:cs typeface="Times New Roman" panose="02020603050405020304" pitchFamily="18" charset="0"/>
            </a:endParaRPr>
          </a:p>
          <a:p>
            <a:pPr marL="0" lvl="0" indent="0" algn="just">
              <a:spcAft>
                <a:spcPts val="0"/>
              </a:spcAft>
              <a:buNone/>
            </a:pPr>
            <a:endPar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endParaRPr>
          </a:p>
          <a:p>
            <a:pPr marL="0" lvl="0" indent="0" algn="just">
              <a:spcAft>
                <a:spcPts val="0"/>
              </a:spcAft>
              <a:buNone/>
            </a:pPr>
            <a:endParaRPr lang="ja-JP" altLang="ja-JP" sz="1800" b="1"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367050E7-DD75-4B27-B933-097D4082D0E7}"/>
              </a:ext>
            </a:extLst>
          </p:cNvPr>
          <p:cNvSpPr>
            <a:spLocks noGrp="1"/>
          </p:cNvSpPr>
          <p:nvPr>
            <p:ph type="sldNum" sz="quarter" idx="12"/>
          </p:nvPr>
        </p:nvSpPr>
        <p:spPr/>
        <p:txBody>
          <a:bodyPr/>
          <a:lstStyle/>
          <a:p>
            <a:fld id="{952C89E1-DC66-46D3-A9E7-AD6BC29EA1DE}" type="slidenum">
              <a:rPr kumimoji="1" lang="ja-JP" altLang="en-US" smtClean="0"/>
              <a:t>1</a:t>
            </a:fld>
            <a:endParaRPr kumimoji="1" lang="ja-JP" altLang="en-US"/>
          </a:p>
        </p:txBody>
      </p:sp>
    </p:spTree>
    <p:extLst>
      <p:ext uri="{BB962C8B-B14F-4D97-AF65-F5344CB8AC3E}">
        <p14:creationId xmlns:p14="http://schemas.microsoft.com/office/powerpoint/2010/main" val="3259103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19</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４．再整備手法について</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0" y="835683"/>
            <a:ext cx="7205472"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（２）各整備手法のメリット・デメリット</a:t>
            </a:r>
          </a:p>
        </p:txBody>
      </p:sp>
      <p:sp>
        <p:nvSpPr>
          <p:cNvPr id="22" name="二等辺三角形 21">
            <a:extLst>
              <a:ext uri="{FF2B5EF4-FFF2-40B4-BE49-F238E27FC236}">
                <a16:creationId xmlns:a16="http://schemas.microsoft.com/office/drawing/2014/main" id="{1170F2BA-86A1-4F27-A5C4-3EAC1845B4DF}"/>
              </a:ext>
            </a:extLst>
          </p:cNvPr>
          <p:cNvSpPr/>
          <p:nvPr/>
        </p:nvSpPr>
        <p:spPr>
          <a:xfrm rot="10800000">
            <a:off x="4537080" y="5794086"/>
            <a:ext cx="1303092" cy="265414"/>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70">
            <a:extLst>
              <a:ext uri="{FF2B5EF4-FFF2-40B4-BE49-F238E27FC236}">
                <a16:creationId xmlns:a16="http://schemas.microsoft.com/office/drawing/2014/main" id="{C9D048B0-3D52-481B-8E67-6A3AEB3A3D8A}"/>
              </a:ext>
            </a:extLst>
          </p:cNvPr>
          <p:cNvSpPr txBox="1"/>
          <p:nvPr/>
        </p:nvSpPr>
        <p:spPr>
          <a:xfrm>
            <a:off x="1312546" y="6120548"/>
            <a:ext cx="7407604" cy="584775"/>
          </a:xfrm>
          <a:prstGeom prst="rect">
            <a:avLst/>
          </a:prstGeom>
          <a:noFill/>
          <a:ln>
            <a:solidFill>
              <a:schemeClr val="dk1"/>
            </a:solidFill>
          </a:ln>
        </p:spPr>
        <p:txBody>
          <a:bodyPr wrap="square" rtlCol="0">
            <a:spAutoFit/>
          </a:bodyPr>
          <a:lstStyle/>
          <a:p>
            <a:r>
              <a:rPr kumimoji="1" lang="ja-JP" altLang="en-US" sz="1600" dirty="0">
                <a:latin typeface="HG丸ｺﾞｼｯｸM-PRO" panose="020F0600000000000000" pitchFamily="50" charset="-128"/>
                <a:ea typeface="HG丸ｺﾞｼｯｸM-PRO" panose="020F0600000000000000" pitchFamily="50" charset="-128"/>
              </a:rPr>
              <a:t>今後の検討を深めるためには、各整備手法のメリット・デメリットに加え、</a:t>
            </a:r>
            <a:endParaRPr kumimoji="1" lang="en-US" altLang="ja-JP" sz="1600" dirty="0">
              <a:latin typeface="HG丸ｺﾞｼｯｸM-PRO" panose="020F0600000000000000" pitchFamily="50" charset="-128"/>
              <a:ea typeface="HG丸ｺﾞｼｯｸM-PRO" panose="020F0600000000000000" pitchFamily="50" charset="-128"/>
            </a:endParaRPr>
          </a:p>
          <a:p>
            <a:r>
              <a:rPr kumimoji="1" lang="ja-JP" altLang="en-US" sz="1600" dirty="0" smtClean="0">
                <a:latin typeface="HG丸ｺﾞｼｯｸM-PRO" panose="020F0600000000000000" pitchFamily="50" charset="-128"/>
                <a:ea typeface="HG丸ｺﾞｼｯｸM-PRO" panose="020F0600000000000000" pitchFamily="50" charset="-128"/>
              </a:rPr>
              <a:t>適正</a:t>
            </a:r>
            <a:r>
              <a:rPr kumimoji="1" lang="ja-JP" altLang="en-US" sz="1600" dirty="0">
                <a:latin typeface="HG丸ｺﾞｼｯｸM-PRO" panose="020F0600000000000000" pitchFamily="50" charset="-128"/>
                <a:ea typeface="HG丸ｺﾞｼｯｸM-PRO" panose="020F0600000000000000" pitchFamily="50" charset="-128"/>
              </a:rPr>
              <a:t>規模</a:t>
            </a:r>
            <a:r>
              <a:rPr kumimoji="1" lang="ja-JP" altLang="en-US" sz="1600" dirty="0" smtClean="0">
                <a:latin typeface="HG丸ｺﾞｼｯｸM-PRO" panose="020F0600000000000000" pitchFamily="50" charset="-128"/>
                <a:ea typeface="HG丸ｺﾞｼｯｸM-PRO" panose="020F0600000000000000" pitchFamily="50" charset="-128"/>
              </a:rPr>
              <a:t>など</a:t>
            </a:r>
            <a:r>
              <a:rPr kumimoji="1" lang="ja-JP" altLang="en-US" sz="1600" dirty="0">
                <a:latin typeface="HG丸ｺﾞｼｯｸM-PRO" panose="020F0600000000000000" pitchFamily="50" charset="-128"/>
                <a:ea typeface="HG丸ｺﾞｼｯｸM-PRO" panose="020F0600000000000000" pitchFamily="50" charset="-128"/>
              </a:rPr>
              <a:t>も踏まえ、</a:t>
            </a:r>
            <a:r>
              <a:rPr kumimoji="1" lang="ja-JP" altLang="en-US" sz="1600" b="1" dirty="0">
                <a:solidFill>
                  <a:srgbClr val="FF0000"/>
                </a:solidFill>
                <a:latin typeface="HG丸ｺﾞｼｯｸM-PRO" panose="020F0600000000000000" pitchFamily="50" charset="-128"/>
                <a:ea typeface="HG丸ｺﾞｼｯｸM-PRO" panose="020F0600000000000000" pitchFamily="50" charset="-128"/>
              </a:rPr>
              <a:t>総合的に判断する必要</a:t>
            </a:r>
            <a:r>
              <a:rPr kumimoji="1" lang="ja-JP" altLang="en-US" sz="1600" dirty="0">
                <a:latin typeface="HG丸ｺﾞｼｯｸM-PRO" panose="020F0600000000000000" pitchFamily="50" charset="-128"/>
                <a:ea typeface="HG丸ｺﾞｼｯｸM-PRO" panose="020F0600000000000000" pitchFamily="50" charset="-128"/>
              </a:rPr>
              <a:t>。</a:t>
            </a:r>
            <a:endParaRPr kumimoji="1" lang="en-US" altLang="ja-JP" sz="1600" dirty="0">
              <a:latin typeface="Meiryo UI" panose="020B0604030504040204" pitchFamily="50" charset="-128"/>
              <a:ea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3781467249"/>
              </p:ext>
            </p:extLst>
          </p:nvPr>
        </p:nvGraphicFramePr>
        <p:xfrm>
          <a:off x="278128" y="1407630"/>
          <a:ext cx="9424046" cy="4290123"/>
        </p:xfrm>
        <a:graphic>
          <a:graphicData uri="http://schemas.openxmlformats.org/drawingml/2006/table">
            <a:tbl>
              <a:tblPr firstRow="1" bandRow="1">
                <a:tableStyleId>{93296810-A885-4BE3-A3E7-6D5BEEA58F35}</a:tableStyleId>
              </a:tblPr>
              <a:tblGrid>
                <a:gridCol w="729037">
                  <a:extLst>
                    <a:ext uri="{9D8B030D-6E8A-4147-A177-3AD203B41FA5}">
                      <a16:colId xmlns:a16="http://schemas.microsoft.com/office/drawing/2014/main" val="3908820915"/>
                    </a:ext>
                  </a:extLst>
                </a:gridCol>
                <a:gridCol w="4174435">
                  <a:extLst>
                    <a:ext uri="{9D8B030D-6E8A-4147-A177-3AD203B41FA5}">
                      <a16:colId xmlns:a16="http://schemas.microsoft.com/office/drawing/2014/main" val="2804708472"/>
                    </a:ext>
                  </a:extLst>
                </a:gridCol>
                <a:gridCol w="4520574">
                  <a:extLst>
                    <a:ext uri="{9D8B030D-6E8A-4147-A177-3AD203B41FA5}">
                      <a16:colId xmlns:a16="http://schemas.microsoft.com/office/drawing/2014/main" val="2172942043"/>
                    </a:ext>
                  </a:extLst>
                </a:gridCol>
              </a:tblGrid>
              <a:tr h="664274">
                <a:tc>
                  <a:txBody>
                    <a:bodyPr/>
                    <a:lstStyle/>
                    <a:p>
                      <a:pPr algn="ctr"/>
                      <a:r>
                        <a:rPr kumimoji="1" lang="ja-JP" altLang="en-US" sz="1600" dirty="0">
                          <a:latin typeface="+mn-ea"/>
                          <a:ea typeface="+mn-ea"/>
                        </a:rPr>
                        <a:t>分類</a:t>
                      </a:r>
                    </a:p>
                  </a:txBody>
                  <a:tcPr anchor="ctr">
                    <a:lnB w="12700" cap="flat" cmpd="sng" algn="ctr">
                      <a:solidFill>
                        <a:schemeClr val="accent6"/>
                      </a:solidFill>
                      <a:prstDash val="solid"/>
                      <a:round/>
                      <a:headEnd type="none" w="med" len="med"/>
                      <a:tailEnd type="none" w="med" len="med"/>
                    </a:lnB>
                  </a:tcPr>
                </a:tc>
                <a:tc>
                  <a:txBody>
                    <a:bodyPr/>
                    <a:lstStyle/>
                    <a:p>
                      <a:pPr algn="ctr"/>
                      <a:r>
                        <a:rPr kumimoji="1" lang="zh-TW" altLang="en-US" sz="1600" dirty="0">
                          <a:latin typeface="+mn-ea"/>
                          <a:ea typeface="+mn-ea"/>
                        </a:rPr>
                        <a:t>長寿命化計画　</a:t>
                      </a:r>
                      <a:r>
                        <a:rPr kumimoji="1" lang="en-US" altLang="zh-TW" sz="1600" dirty="0">
                          <a:latin typeface="+mn-ea"/>
                          <a:ea typeface="+mn-ea"/>
                        </a:rPr>
                        <a:t>+</a:t>
                      </a:r>
                      <a:r>
                        <a:rPr kumimoji="1" lang="zh-TW" altLang="en-US" sz="1600" dirty="0">
                          <a:latin typeface="+mn-ea"/>
                          <a:ea typeface="+mn-ea"/>
                        </a:rPr>
                        <a:t>　</a:t>
                      </a:r>
                      <a:r>
                        <a:rPr kumimoji="1" lang="zh-TW" altLang="en-US" sz="1600" dirty="0" smtClean="0">
                          <a:latin typeface="+mn-ea"/>
                          <a:ea typeface="+mn-ea"/>
                        </a:rPr>
                        <a:t>改修</a:t>
                      </a:r>
                      <a:r>
                        <a:rPr kumimoji="1" lang="ja-JP" altLang="en-US" sz="1600" dirty="0" smtClean="0">
                          <a:latin typeface="+mn-ea"/>
                          <a:ea typeface="+mn-ea"/>
                        </a:rPr>
                        <a:t>・</a:t>
                      </a:r>
                      <a:r>
                        <a:rPr kumimoji="1" lang="zh-TW" altLang="en-US" sz="1600" dirty="0" smtClean="0">
                          <a:latin typeface="+mn-ea"/>
                          <a:ea typeface="+mn-ea"/>
                        </a:rPr>
                        <a:t>増築</a:t>
                      </a:r>
                      <a:endParaRPr kumimoji="1" lang="zh-TW" altLang="en-US" sz="1600" dirty="0">
                        <a:latin typeface="+mn-ea"/>
                        <a:ea typeface="+mn-ea"/>
                      </a:endParaRPr>
                    </a:p>
                  </a:txBody>
                  <a:tcPr anchor="ctr">
                    <a:lnB w="12700" cap="flat" cmpd="sng" algn="ctr">
                      <a:solidFill>
                        <a:schemeClr val="accent6"/>
                      </a:solidFill>
                      <a:prstDash val="solid"/>
                      <a:round/>
                      <a:headEnd type="none" w="med" len="med"/>
                      <a:tailEnd type="none" w="med" len="med"/>
                    </a:lnB>
                  </a:tcPr>
                </a:tc>
                <a:tc>
                  <a:txBody>
                    <a:bodyPr/>
                    <a:lstStyle/>
                    <a:p>
                      <a:pPr algn="ctr"/>
                      <a:r>
                        <a:rPr kumimoji="1" lang="ja-JP" altLang="en-US" sz="1600" dirty="0">
                          <a:latin typeface="+mn-ea"/>
                          <a:ea typeface="+mn-ea"/>
                        </a:rPr>
                        <a:t>建替え</a:t>
                      </a:r>
                    </a:p>
                  </a:txBody>
                  <a:tcPr anchor="ctr">
                    <a:lnB w="1270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451776306"/>
                  </a:ext>
                </a:extLst>
              </a:tr>
              <a:tr h="613266">
                <a:tc rowSpan="3">
                  <a:txBody>
                    <a:bodyPr/>
                    <a:lstStyle/>
                    <a:p>
                      <a:pPr algn="ctr"/>
                      <a:r>
                        <a:rPr lang="ja-JP" altLang="en-US" sz="1400" b="1" kern="100" dirty="0">
                          <a:effectLst/>
                          <a:latin typeface="+mn-ea"/>
                          <a:ea typeface="+mn-ea"/>
                          <a:cs typeface="Times New Roman" panose="02020603050405020304" pitchFamily="18" charset="0"/>
                        </a:rPr>
                        <a:t>メリット</a:t>
                      </a:r>
                      <a:endParaRPr lang="ja-JP" sz="1400" b="1" kern="100" dirty="0">
                        <a:effectLst/>
                        <a:latin typeface="+mn-ea"/>
                        <a:ea typeface="+mn-ea"/>
                        <a:cs typeface="Times New Roman" panose="02020603050405020304" pitchFamily="18" charset="0"/>
                      </a:endParaRPr>
                    </a:p>
                  </a:txBody>
                  <a:tcPr marL="68580" marR="68580" marT="0" marB="0" vert="eaVert"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rtl="0">
                        <a:spcBef>
                          <a:spcPts val="0"/>
                        </a:spcBef>
                        <a:spcAft>
                          <a:spcPts val="0"/>
                        </a:spcAft>
                        <a:buNone/>
                      </a:pPr>
                      <a:r>
                        <a:rPr lang="ja-JP" altLang="en-US" sz="1400" dirty="0">
                          <a:latin typeface="Meiryo UI" panose="020B0604030504040204" pitchFamily="50" charset="-128"/>
                          <a:ea typeface="Meiryo UI" panose="020B0604030504040204" pitchFamily="50" charset="-128"/>
                        </a:rPr>
                        <a:t>施設保全の現整備計画</a:t>
                      </a:r>
                      <a:r>
                        <a:rPr lang="ja-JP" altLang="en-US" sz="1400" dirty="0" smtClean="0">
                          <a:latin typeface="Meiryo UI" panose="020B0604030504040204" pitchFamily="50" charset="-128"/>
                          <a:ea typeface="Meiryo UI" panose="020B0604030504040204" pitchFamily="50" charset="-128"/>
                        </a:rPr>
                        <a:t>に沿った支出の平準化に加え、最小の費用での対応が可能</a:t>
                      </a:r>
                      <a:endParaRPr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latin typeface="Meiryo UI" panose="020B0604030504040204" pitchFamily="50" charset="-128"/>
                          <a:ea typeface="Meiryo UI" panose="020B0604030504040204" pitchFamily="50" charset="-128"/>
                        </a:rPr>
                        <a:t>府市場の強みを生かしたハブ市場化の実現が可能</a:t>
                      </a:r>
                      <a:endParaRPr lang="ja-JP" altLang="en-US"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14246954"/>
                  </a:ext>
                </a:extLst>
              </a:tr>
              <a:tr h="556205">
                <a:tc vMerge="1">
                  <a:txBody>
                    <a:bodyPr/>
                    <a:lstStyle/>
                    <a:p>
                      <a:pPr algn="ctr"/>
                      <a:endParaRPr lang="ja-JP" sz="1200" kern="100" dirty="0">
                        <a:effectLst/>
                        <a:latin typeface="+mn-ea"/>
                        <a:ea typeface="+mn-ea"/>
                        <a:cs typeface="Times New Roman" panose="02020603050405020304" pitchFamily="18" charset="0"/>
                      </a:endParaRPr>
                    </a:p>
                  </a:txBody>
                  <a:tcPr marL="68580" marR="68580" marT="0" marB="0" anchor="ct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rtl="0">
                        <a:spcBef>
                          <a:spcPts val="0"/>
                        </a:spcBef>
                        <a:spcAft>
                          <a:spcPts val="0"/>
                        </a:spcAft>
                        <a:buNone/>
                      </a:pPr>
                      <a:r>
                        <a:rPr lang="ja-JP" sz="1400" dirty="0">
                          <a:latin typeface="Meiryo UI" panose="020B0604030504040204" pitchFamily="50" charset="-128"/>
                          <a:ea typeface="Meiryo UI" panose="020B0604030504040204" pitchFamily="50" charset="-128"/>
                        </a:rPr>
                        <a:t>使用料</a:t>
                      </a:r>
                      <a:r>
                        <a:rPr lang="ja-JP" altLang="en-US" sz="1400" dirty="0">
                          <a:latin typeface="Meiryo UI" panose="020B0604030504040204" pitchFamily="50" charset="-128"/>
                          <a:ea typeface="Meiryo UI" panose="020B0604030504040204" pitchFamily="50" charset="-128"/>
                        </a:rPr>
                        <a:t>引上げへの影響が限定的</a:t>
                      </a:r>
                      <a:endParaRPr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latin typeface="Meiryo UI" panose="020B0604030504040204" pitchFamily="50" charset="-128"/>
                          <a:ea typeface="Meiryo UI" panose="020B0604030504040204" pitchFamily="50" charset="-128"/>
                        </a:rPr>
                        <a:t>品質管理や衛生管理の行き届いた商品を顧客ニーズに沿って安定的に供給が可能</a:t>
                      </a:r>
                      <a:endParaRPr lang="ja-JP" altLang="en-US"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110972179"/>
                  </a:ext>
                </a:extLst>
              </a:tr>
              <a:tr h="652500">
                <a:tc vMerge="1">
                  <a:txBody>
                    <a:bodyPr/>
                    <a:lstStyle/>
                    <a:p>
                      <a:pPr algn="ctr"/>
                      <a:endParaRPr lang="ja-JP" sz="1200" kern="100" dirty="0">
                        <a:effectLst/>
                        <a:latin typeface="+mn-ea"/>
                        <a:ea typeface="+mn-ea"/>
                        <a:cs typeface="Times New Roman" panose="02020603050405020304" pitchFamily="18" charset="0"/>
                      </a:endParaRPr>
                    </a:p>
                  </a:txBody>
                  <a:tcPr marL="68580" marR="68580" marT="0" marB="0" anchor="ct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rtl="0">
                        <a:spcBef>
                          <a:spcPts val="0"/>
                        </a:spcBef>
                        <a:spcAft>
                          <a:spcPts val="0"/>
                        </a:spcAft>
                        <a:buNone/>
                      </a:pPr>
                      <a:r>
                        <a:rPr lang="ja-JP" sz="1400" dirty="0">
                          <a:latin typeface="Meiryo UI" panose="020B0604030504040204" pitchFamily="50" charset="-128"/>
                          <a:ea typeface="Meiryo UI" panose="020B0604030504040204" pitchFamily="50" charset="-128"/>
                        </a:rPr>
                        <a:t>工事期間中の場内事業者の営業</a:t>
                      </a:r>
                      <a:r>
                        <a:rPr lang="ja-JP" altLang="en-US" sz="1400" dirty="0">
                          <a:latin typeface="Meiryo UI" panose="020B0604030504040204" pitchFamily="50" charset="-128"/>
                          <a:ea typeface="Meiryo UI" panose="020B0604030504040204" pitchFamily="50" charset="-128"/>
                        </a:rPr>
                        <a:t>に対する</a:t>
                      </a:r>
                      <a:r>
                        <a:rPr lang="ja-JP" sz="1400" dirty="0" smtClean="0">
                          <a:latin typeface="Meiryo UI" panose="020B0604030504040204" pitchFamily="50" charset="-128"/>
                          <a:ea typeface="Meiryo UI" panose="020B0604030504040204" pitchFamily="50" charset="-128"/>
                        </a:rPr>
                        <a:t>影響</a:t>
                      </a:r>
                      <a:r>
                        <a:rPr lang="ja-JP" altLang="en-US" sz="1400" dirty="0" smtClean="0">
                          <a:latin typeface="Meiryo UI" panose="020B0604030504040204" pitchFamily="50" charset="-128"/>
                          <a:ea typeface="Meiryo UI" panose="020B0604030504040204" pitchFamily="50" charset="-128"/>
                        </a:rPr>
                        <a:t>が</a:t>
                      </a:r>
                      <a:r>
                        <a:rPr lang="ja-JP" sz="1400" dirty="0" smtClean="0">
                          <a:latin typeface="Meiryo UI" panose="020B0604030504040204" pitchFamily="50" charset="-128"/>
                          <a:ea typeface="Meiryo UI" panose="020B0604030504040204" pitchFamily="50" charset="-128"/>
                        </a:rPr>
                        <a:t>小</a:t>
                      </a:r>
                      <a:r>
                        <a:rPr lang="ja-JP" altLang="en-US" sz="1400" dirty="0" smtClean="0">
                          <a:latin typeface="Meiryo UI" panose="020B0604030504040204" pitchFamily="50" charset="-128"/>
                          <a:ea typeface="Meiryo UI" panose="020B0604030504040204" pitchFamily="50" charset="-128"/>
                        </a:rPr>
                        <a:t>さい</a:t>
                      </a:r>
                      <a:endParaRPr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chemeClr val="dk1"/>
                        </a:buClr>
                        <a:buSzPts val="1000"/>
                        <a:buFont typeface="Arial"/>
                        <a:buNone/>
                        <a:tabLst/>
                        <a:defRPr/>
                      </a:pPr>
                      <a:r>
                        <a:rPr lang="ja-JP" altLang="en-US" sz="1400" dirty="0" smtClean="0">
                          <a:latin typeface="Meiryo UI" panose="020B0604030504040204" pitchFamily="50" charset="-128"/>
                          <a:ea typeface="Meiryo UI" panose="020B0604030504040204" pitchFamily="50" charset="-128"/>
                        </a:rPr>
                        <a:t>広域物流施設の誘致など民間資本の活用が期待でき、整備費の圧縮や使用料引上げの抑制につながる</a:t>
                      </a:r>
                      <a:endParaRPr lang="ja-JP" altLang="en-US"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586149331"/>
                  </a:ext>
                </a:extLst>
              </a:tr>
              <a:tr h="556205">
                <a:tc rowSpan="3">
                  <a:txBody>
                    <a:bodyPr/>
                    <a:lstStyle/>
                    <a:p>
                      <a:pPr algn="ctr"/>
                      <a:r>
                        <a:rPr lang="ja-JP" altLang="en-US" sz="1400" b="1" kern="100" dirty="0">
                          <a:effectLst/>
                          <a:latin typeface="+mn-ea"/>
                          <a:ea typeface="+mn-ea"/>
                          <a:cs typeface="Times New Roman" panose="02020603050405020304" pitchFamily="18" charset="0"/>
                        </a:rPr>
                        <a:t>デメリット</a:t>
                      </a:r>
                      <a:endParaRPr lang="ja-JP" sz="1400" b="1" kern="100" dirty="0">
                        <a:effectLst/>
                        <a:latin typeface="+mn-ea"/>
                        <a:ea typeface="+mn-ea"/>
                        <a:cs typeface="Times New Roman" panose="02020603050405020304" pitchFamily="18" charset="0"/>
                      </a:endParaRPr>
                    </a:p>
                  </a:txBody>
                  <a:tcPr marL="68580" marR="68580" marT="0" marB="0" vert="eaVert"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solidFill>
                            <a:schemeClr val="tx1"/>
                          </a:solidFill>
                          <a:latin typeface="Meiryo UI" panose="020B0604030504040204" pitchFamily="50" charset="-128"/>
                          <a:ea typeface="Meiryo UI" panose="020B0604030504040204" pitchFamily="50" charset="-128"/>
                        </a:rPr>
                        <a:t>閉鎖型施設による</a:t>
                      </a:r>
                      <a:r>
                        <a:rPr lang="ja-JP" altLang="en-US" sz="1400" dirty="0" smtClean="0">
                          <a:latin typeface="Meiryo UI" panose="020B0604030504040204" pitchFamily="50" charset="-128"/>
                          <a:ea typeface="Meiryo UI" panose="020B0604030504040204" pitchFamily="50" charset="-128"/>
                        </a:rPr>
                        <a:t>低</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定</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温化や高度な衛生管理などの十分</a:t>
                      </a:r>
                      <a:r>
                        <a:rPr lang="ja-JP" altLang="en-US" sz="1400" dirty="0">
                          <a:latin typeface="Meiryo UI" panose="020B0604030504040204" pitchFamily="50" charset="-128"/>
                          <a:ea typeface="Meiryo UI" panose="020B0604030504040204" pitchFamily="50" charset="-128"/>
                        </a:rPr>
                        <a:t>な機能</a:t>
                      </a:r>
                      <a:r>
                        <a:rPr lang="ja-JP" altLang="en-US" sz="1400" dirty="0" smtClean="0">
                          <a:latin typeface="Meiryo UI" panose="020B0604030504040204" pitchFamily="50" charset="-128"/>
                          <a:ea typeface="Meiryo UI" panose="020B0604030504040204" pitchFamily="50" charset="-128"/>
                        </a:rPr>
                        <a:t>強化が実現できない</a:t>
                      </a:r>
                      <a:endParaRPr lang="en-US" altLang="ja-JP"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rtl="0">
                        <a:spcBef>
                          <a:spcPts val="0"/>
                        </a:spcBef>
                        <a:spcAft>
                          <a:spcPts val="0"/>
                        </a:spcAft>
                        <a:buNone/>
                      </a:pPr>
                      <a:r>
                        <a:rPr lang="ja-JP" altLang="en-US" sz="1400" dirty="0" smtClean="0">
                          <a:latin typeface="Meiryo UI" panose="020B0604030504040204" pitchFamily="50" charset="-128"/>
                          <a:ea typeface="Meiryo UI" panose="020B0604030504040204" pitchFamily="50" charset="-128"/>
                        </a:rPr>
                        <a:t>整備に伴う多額の資金が必要</a:t>
                      </a:r>
                      <a:endParaRPr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947749119"/>
                  </a:ext>
                </a:extLst>
              </a:tr>
              <a:tr h="634407">
                <a:tc vMerge="1">
                  <a:txBody>
                    <a:bodyPr/>
                    <a:lstStyle/>
                    <a:p>
                      <a:pPr algn="ctr"/>
                      <a:endParaRPr kumimoji="1" lang="ja-JP" altLang="en-US" sz="1200" dirty="0">
                        <a:latin typeface="+mn-ea"/>
                        <a:ea typeface="+mn-ea"/>
                      </a:endParaRPr>
                    </a:p>
                  </a:txBody>
                  <a:tcPr anchor="ct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機能強化が後付けのため</a:t>
                      </a:r>
                      <a:r>
                        <a:rPr lang="ja-JP" altLang="en-US" sz="1400" dirty="0" smtClean="0">
                          <a:latin typeface="Meiryo UI" panose="020B0604030504040204" pitchFamily="50" charset="-128"/>
                          <a:ea typeface="Meiryo UI" panose="020B0604030504040204" pitchFamily="50" charset="-128"/>
                        </a:rPr>
                        <a:t>、効果が限定的</a:t>
                      </a:r>
                      <a:endParaRPr lang="en-US" altLang="ja-JP" sz="14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場内物流動線の非効率さをさらに助長 等</a:t>
                      </a:r>
                      <a:r>
                        <a:rPr lang="en-US" altLang="ja-JP" sz="1400" dirty="0">
                          <a:latin typeface="Meiryo UI" panose="020B0604030504040204" pitchFamily="50" charset="-128"/>
                          <a:ea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rtl="0">
                        <a:spcBef>
                          <a:spcPts val="0"/>
                        </a:spcBef>
                        <a:spcAft>
                          <a:spcPts val="0"/>
                        </a:spcAft>
                        <a:buNone/>
                      </a:pPr>
                      <a:r>
                        <a:rPr lang="ja-JP" altLang="en-US" sz="1400" dirty="0" smtClean="0">
                          <a:latin typeface="Meiryo UI" panose="020B0604030504040204" pitchFamily="50" charset="-128"/>
                          <a:ea typeface="Meiryo UI" panose="020B0604030504040204" pitchFamily="50" charset="-128"/>
                        </a:rPr>
                        <a:t>整備費の回収のため</a:t>
                      </a:r>
                      <a:r>
                        <a:rPr lang="ja-JP" sz="1400" dirty="0" smtClean="0">
                          <a:latin typeface="Meiryo UI" panose="020B0604030504040204" pitchFamily="50" charset="-128"/>
                          <a:ea typeface="Meiryo UI" panose="020B0604030504040204" pitchFamily="50" charset="-128"/>
                        </a:rPr>
                        <a:t>使用料</a:t>
                      </a:r>
                      <a:r>
                        <a:rPr lang="ja-JP" altLang="en-US" sz="1400" dirty="0">
                          <a:latin typeface="Meiryo UI" panose="020B0604030504040204" pitchFamily="50" charset="-128"/>
                          <a:ea typeface="Meiryo UI" panose="020B0604030504040204" pitchFamily="50" charset="-128"/>
                        </a:rPr>
                        <a:t>への影響（</a:t>
                      </a:r>
                      <a:r>
                        <a:rPr lang="ja-JP" sz="1400" dirty="0">
                          <a:latin typeface="Meiryo UI" panose="020B0604030504040204" pitchFamily="50" charset="-128"/>
                          <a:ea typeface="Meiryo UI" panose="020B0604030504040204" pitchFamily="50" charset="-128"/>
                        </a:rPr>
                        <a:t>引上げ</a:t>
                      </a:r>
                      <a:r>
                        <a:rPr lang="ja-JP" altLang="en-US" sz="1400" dirty="0" smtClean="0">
                          <a:latin typeface="Meiryo UI" panose="020B0604030504040204" pitchFamily="50" charset="-128"/>
                          <a:ea typeface="Meiryo UI" panose="020B0604030504040204" pitchFamily="50" charset="-128"/>
                        </a:rPr>
                        <a:t>）が大きい</a:t>
                      </a:r>
                      <a:endParaRPr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4150724819"/>
                  </a:ext>
                </a:extLst>
              </a:tr>
              <a:tr h="613266">
                <a:tc vMerge="1">
                  <a:txBody>
                    <a:bodyPr/>
                    <a:lstStyle/>
                    <a:p>
                      <a:pPr algn="ctr"/>
                      <a:endParaRPr lang="ja-JP" sz="1200" kern="100" dirty="0">
                        <a:effectLst/>
                        <a:latin typeface="+mn-ea"/>
                        <a:ea typeface="+mn-ea"/>
                        <a:cs typeface="Times New Roman" panose="02020603050405020304" pitchFamily="18" charset="0"/>
                      </a:endParaRPr>
                    </a:p>
                  </a:txBody>
                  <a:tcPr marL="68580" marR="68580" marT="0" marB="0" anchor="ct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chemeClr val="dk1"/>
                        </a:buClr>
                        <a:buSzPts val="1000"/>
                        <a:buFont typeface="Arial"/>
                        <a:buNone/>
                        <a:tabLst/>
                        <a:defRPr/>
                      </a:pPr>
                      <a:r>
                        <a:rPr lang="ja-JP" altLang="en-US" sz="1400" dirty="0">
                          <a:latin typeface="Meiryo UI" panose="020B0604030504040204" pitchFamily="50" charset="-128"/>
                          <a:ea typeface="Meiryo UI" panose="020B0604030504040204" pitchFamily="50" charset="-128"/>
                        </a:rPr>
                        <a:t>立地優位性など強みを活かした施設への</a:t>
                      </a:r>
                      <a:r>
                        <a:rPr lang="ja-JP" altLang="en-US" sz="1400" dirty="0" smtClean="0">
                          <a:latin typeface="Meiryo UI" panose="020B0604030504040204" pitchFamily="50" charset="-128"/>
                          <a:ea typeface="Meiryo UI" panose="020B0604030504040204" pitchFamily="50" charset="-128"/>
                        </a:rPr>
                        <a:t>転換が不可能</a:t>
                      </a:r>
                      <a:endParaRPr lang="ja-JP" altLang="en-US"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tc>
                  <a:txBody>
                    <a:bodyPr/>
                    <a:lstStyle>
                      <a:lvl1pPr marL="0" algn="l" defTabSz="914400" rtl="0" eaLnBrk="1" latinLnBrk="0" hangingPunct="1">
                        <a:defRPr kumimoji="1" sz="1800" kern="1200">
                          <a:solidFill>
                            <a:schemeClr val="tx1"/>
                          </a:solidFill>
                          <a:latin typeface="Arial"/>
                        </a:defRPr>
                      </a:lvl1pPr>
                      <a:lvl2pPr marL="457200" algn="l" defTabSz="914400" rtl="0" eaLnBrk="1" latinLnBrk="0" hangingPunct="1">
                        <a:defRPr kumimoji="1" sz="1800" kern="1200">
                          <a:solidFill>
                            <a:schemeClr val="tx1"/>
                          </a:solidFill>
                          <a:latin typeface="Arial"/>
                        </a:defRPr>
                      </a:lvl2pPr>
                      <a:lvl3pPr marL="914400" algn="l" defTabSz="914400" rtl="0" eaLnBrk="1" latinLnBrk="0" hangingPunct="1">
                        <a:defRPr kumimoji="1" sz="1800" kern="1200">
                          <a:solidFill>
                            <a:schemeClr val="tx1"/>
                          </a:solidFill>
                          <a:latin typeface="Arial"/>
                        </a:defRPr>
                      </a:lvl3pPr>
                      <a:lvl4pPr marL="1371600" algn="l" defTabSz="914400" rtl="0" eaLnBrk="1" latinLnBrk="0" hangingPunct="1">
                        <a:defRPr kumimoji="1" sz="1800" kern="1200">
                          <a:solidFill>
                            <a:schemeClr val="tx1"/>
                          </a:solidFill>
                          <a:latin typeface="Arial"/>
                        </a:defRPr>
                      </a:lvl4pPr>
                      <a:lvl5pPr marL="1828800" algn="l" defTabSz="914400" rtl="0" eaLnBrk="1" latinLnBrk="0" hangingPunct="1">
                        <a:defRPr kumimoji="1" sz="1800" kern="1200">
                          <a:solidFill>
                            <a:schemeClr val="tx1"/>
                          </a:solidFill>
                          <a:latin typeface="Arial"/>
                        </a:defRPr>
                      </a:lvl5pPr>
                      <a:lvl6pPr marL="2286000" algn="l" defTabSz="914400" rtl="0" eaLnBrk="1" latinLnBrk="0" hangingPunct="1">
                        <a:defRPr kumimoji="1" sz="1800" kern="1200">
                          <a:solidFill>
                            <a:schemeClr val="tx1"/>
                          </a:solidFill>
                          <a:latin typeface="Arial"/>
                        </a:defRPr>
                      </a:lvl6pPr>
                      <a:lvl7pPr marL="2743200" algn="l" defTabSz="914400" rtl="0" eaLnBrk="1" latinLnBrk="0" hangingPunct="1">
                        <a:defRPr kumimoji="1" sz="1800" kern="1200">
                          <a:solidFill>
                            <a:schemeClr val="tx1"/>
                          </a:solidFill>
                          <a:latin typeface="Arial"/>
                        </a:defRPr>
                      </a:lvl7pPr>
                      <a:lvl8pPr marL="3200400" algn="l" defTabSz="914400" rtl="0" eaLnBrk="1" latinLnBrk="0" hangingPunct="1">
                        <a:defRPr kumimoji="1" sz="1800" kern="1200">
                          <a:solidFill>
                            <a:schemeClr val="tx1"/>
                          </a:solidFill>
                          <a:latin typeface="Arial"/>
                        </a:defRPr>
                      </a:lvl8pPr>
                      <a:lvl9pPr marL="3657600" algn="l" defTabSz="914400" rtl="0" eaLnBrk="1" latinLnBrk="0" hangingPunct="1">
                        <a:defRPr kumimoji="1" sz="1800" kern="1200">
                          <a:solidFill>
                            <a:schemeClr val="tx1"/>
                          </a:solidFill>
                          <a:latin typeface="Arial"/>
                        </a:defRPr>
                      </a:lvl9pPr>
                    </a:lstStyle>
                    <a:p>
                      <a:pPr marL="0" marR="0" lvl="0" indent="0" algn="l" rtl="0">
                        <a:lnSpc>
                          <a:spcPct val="100000"/>
                        </a:lnSpc>
                        <a:spcBef>
                          <a:spcPts val="0"/>
                        </a:spcBef>
                        <a:spcAft>
                          <a:spcPts val="0"/>
                        </a:spcAft>
                        <a:buClr>
                          <a:schemeClr val="dk1"/>
                        </a:buClr>
                        <a:buSzPts val="1000"/>
                        <a:buFont typeface="Arial"/>
                        <a:buNone/>
                      </a:pPr>
                      <a:r>
                        <a:rPr lang="ja-JP" sz="1400" dirty="0" smtClean="0">
                          <a:latin typeface="Meiryo UI" panose="020B0604030504040204" pitchFamily="50" charset="-128"/>
                          <a:ea typeface="Meiryo UI" panose="020B0604030504040204" pitchFamily="50" charset="-128"/>
                        </a:rPr>
                        <a:t>工事</a:t>
                      </a:r>
                      <a:r>
                        <a:rPr lang="ja-JP" altLang="en-US" sz="1400" dirty="0">
                          <a:latin typeface="Meiryo UI" panose="020B0604030504040204" pitchFamily="50" charset="-128"/>
                          <a:ea typeface="Meiryo UI" panose="020B0604030504040204" pitchFamily="50" charset="-128"/>
                        </a:rPr>
                        <a:t>期間が長期に</a:t>
                      </a:r>
                      <a:r>
                        <a:rPr lang="ja-JP" altLang="en-US" sz="1400" dirty="0" smtClean="0">
                          <a:latin typeface="Meiryo UI" panose="020B0604030504040204" pitchFamily="50" charset="-128"/>
                          <a:ea typeface="Meiryo UI" panose="020B0604030504040204" pitchFamily="50" charset="-128"/>
                        </a:rPr>
                        <a:t>なり、</a:t>
                      </a:r>
                      <a:r>
                        <a:rPr lang="ja-JP" sz="1400" dirty="0" smtClean="0">
                          <a:latin typeface="Meiryo UI" panose="020B0604030504040204" pitchFamily="50" charset="-128"/>
                          <a:ea typeface="Meiryo UI" panose="020B0604030504040204" pitchFamily="50" charset="-128"/>
                        </a:rPr>
                        <a:t>場内事</a:t>
                      </a:r>
                      <a:r>
                        <a:rPr lang="ja-JP" sz="1400" dirty="0">
                          <a:latin typeface="Meiryo UI" panose="020B0604030504040204" pitchFamily="50" charset="-128"/>
                          <a:ea typeface="Meiryo UI" panose="020B0604030504040204" pitchFamily="50" charset="-128"/>
                        </a:rPr>
                        <a:t>業者の営業に</a:t>
                      </a:r>
                      <a:r>
                        <a:rPr lang="ja-JP" altLang="en-US" sz="1400" dirty="0">
                          <a:latin typeface="Meiryo UI" panose="020B0604030504040204" pitchFamily="50" charset="-128"/>
                          <a:ea typeface="Meiryo UI" panose="020B0604030504040204" pitchFamily="50" charset="-128"/>
                        </a:rPr>
                        <a:t>対する</a:t>
                      </a:r>
                      <a:r>
                        <a:rPr lang="ja-JP" sz="1400" dirty="0" smtClean="0">
                          <a:latin typeface="Meiryo UI" panose="020B0604030504040204" pitchFamily="50" charset="-128"/>
                          <a:ea typeface="Meiryo UI" panose="020B0604030504040204" pitchFamily="50" charset="-128"/>
                        </a:rPr>
                        <a:t>影響</a:t>
                      </a:r>
                      <a:r>
                        <a:rPr lang="ja-JP" altLang="en-US" sz="1400" dirty="0" smtClean="0">
                          <a:latin typeface="Meiryo UI" panose="020B0604030504040204" pitchFamily="50" charset="-128"/>
                          <a:ea typeface="Meiryo UI" panose="020B0604030504040204" pitchFamily="50" charset="-128"/>
                        </a:rPr>
                        <a:t>が長寿命化計画・改修増築と比べて</a:t>
                      </a:r>
                      <a:r>
                        <a:rPr lang="ja-JP" sz="1400" dirty="0" smtClean="0">
                          <a:latin typeface="Meiryo UI" panose="020B0604030504040204" pitchFamily="50" charset="-128"/>
                          <a:ea typeface="Meiryo UI" panose="020B0604030504040204" pitchFamily="50" charset="-128"/>
                        </a:rPr>
                        <a:t>大</a:t>
                      </a:r>
                      <a:r>
                        <a:rPr lang="ja-JP" altLang="en-US" sz="1400" dirty="0" smtClean="0">
                          <a:latin typeface="Meiryo UI" panose="020B0604030504040204" pitchFamily="50" charset="-128"/>
                          <a:ea typeface="Meiryo UI" panose="020B0604030504040204" pitchFamily="50" charset="-128"/>
                        </a:rPr>
                        <a:t>きい</a:t>
                      </a:r>
                      <a:endParaRPr sz="1400" dirty="0">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874522807"/>
                  </a:ext>
                </a:extLst>
              </a:tr>
            </a:tbl>
          </a:graphicData>
        </a:graphic>
      </p:graphicFrame>
      <p:cxnSp>
        <p:nvCxnSpPr>
          <p:cNvPr id="18" name="直線コネクタ 17"/>
          <p:cNvCxnSpPr/>
          <p:nvPr/>
        </p:nvCxnSpPr>
        <p:spPr>
          <a:xfrm>
            <a:off x="278128" y="3883085"/>
            <a:ext cx="9424046" cy="0"/>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14146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a:extLst>
              <a:ext uri="{FF2B5EF4-FFF2-40B4-BE49-F238E27FC236}">
                <a16:creationId xmlns:a16="http://schemas.microsoft.com/office/drawing/2014/main" id="{17176F80-4C6C-4FE1-B1C3-9D8FD9C1D552}"/>
              </a:ext>
            </a:extLst>
          </p:cNvPr>
          <p:cNvSpPr txBox="1"/>
          <p:nvPr/>
        </p:nvSpPr>
        <p:spPr>
          <a:xfrm>
            <a:off x="398870" y="1347803"/>
            <a:ext cx="9384252" cy="615553"/>
          </a:xfrm>
          <a:prstGeom prst="rect">
            <a:avLst/>
          </a:prstGeom>
          <a:solidFill>
            <a:schemeClr val="accent4">
              <a:lumMod val="20000"/>
              <a:lumOff val="80000"/>
            </a:schemeClr>
          </a:solidFill>
        </p:spPr>
        <p:txBody>
          <a:bodyPr wrap="square">
            <a:spAutoFit/>
          </a:bodyPr>
          <a:lstStyle/>
          <a:p>
            <a:r>
              <a:rPr lang="ja-JP" altLang="en-US" b="1" kern="100" dirty="0">
                <a:solidFill>
                  <a:srgbClr val="FF0000"/>
                </a:solidFill>
                <a:effectLst/>
                <a:ea typeface="HG丸ｺﾞｼｯｸM-PRO" panose="020F0600000000000000" pitchFamily="50" charset="-128"/>
                <a:cs typeface="Times New Roman" panose="02020603050405020304" pitchFamily="18" charset="0"/>
              </a:rPr>
              <a:t>☞ポイント</a:t>
            </a:r>
          </a:p>
          <a:p>
            <a:r>
              <a:rPr lang="ja-JP" altLang="en-US" sz="1600" kern="100" dirty="0">
                <a:ea typeface="HG丸ｺﾞｼｯｸM-PRO" panose="020F0600000000000000" pitchFamily="50" charset="-128"/>
                <a:cs typeface="Times New Roman" panose="02020603050405020304" pitchFamily="18" charset="0"/>
              </a:rPr>
              <a:t>　検討を深め再整備手法を決定していくにあたっては、</a:t>
            </a:r>
            <a:r>
              <a:rPr lang="ja-JP" altLang="en-US" sz="1600" b="1" kern="100" dirty="0">
                <a:solidFill>
                  <a:srgbClr val="FF0000"/>
                </a:solidFill>
                <a:ea typeface="HG丸ｺﾞｼｯｸM-PRO" panose="020F0600000000000000" pitchFamily="50" charset="-128"/>
                <a:cs typeface="Times New Roman" panose="02020603050405020304" pitchFamily="18" charset="0"/>
              </a:rPr>
              <a:t>以下の留意点を踏まえ進めていく必要</a:t>
            </a:r>
            <a:r>
              <a:rPr lang="ja-JP" altLang="en-US" sz="1600" kern="100" dirty="0">
                <a:ea typeface="HG丸ｺﾞｼｯｸM-PRO" panose="020F0600000000000000" pitchFamily="50" charset="-128"/>
                <a:cs typeface="Times New Roman" panose="02020603050405020304" pitchFamily="18" charset="0"/>
              </a:rPr>
              <a:t>。</a:t>
            </a:r>
            <a:endParaRPr lang="ja-JP" altLang="en-US" sz="1600" dirty="0"/>
          </a:p>
        </p:txBody>
      </p:sp>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20</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４．再整備手法について</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0" y="835683"/>
            <a:ext cx="7205472"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（３）今後の検討課題</a:t>
            </a:r>
          </a:p>
        </p:txBody>
      </p:sp>
      <p:sp>
        <p:nvSpPr>
          <p:cNvPr id="25" name="コンテンツ プレースホルダー 2">
            <a:extLst>
              <a:ext uri="{FF2B5EF4-FFF2-40B4-BE49-F238E27FC236}">
                <a16:creationId xmlns:a16="http://schemas.microsoft.com/office/drawing/2014/main" id="{B6C406B1-AF5C-4570-8760-3D0472EC1F80}"/>
              </a:ext>
            </a:extLst>
          </p:cNvPr>
          <p:cNvSpPr txBox="1">
            <a:spLocks/>
          </p:cNvSpPr>
          <p:nvPr/>
        </p:nvSpPr>
        <p:spPr>
          <a:xfrm>
            <a:off x="398870" y="2630119"/>
            <a:ext cx="9311426" cy="3239532"/>
          </a:xfrm>
          <a:prstGeom prst="rect">
            <a:avLst/>
          </a:prstGeom>
          <a:ln>
            <a:noFill/>
          </a:ln>
        </p:spPr>
        <p:txBody>
          <a:bodyPr anchor="ctr" anchorCtr="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ja-JP" altLang="en-US" sz="1600" kern="100" dirty="0" smtClean="0">
                <a:ea typeface="HG丸ｺﾞｼｯｸM-PRO" panose="020F0600000000000000" pitchFamily="50" charset="-128"/>
                <a:cs typeface="Times New Roman" panose="02020603050405020304" pitchFamily="18" charset="0"/>
              </a:rPr>
              <a:t>①大規模改修・増築に</a:t>
            </a:r>
            <a:r>
              <a:rPr lang="ja-JP" altLang="en-US" sz="1600"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rPr>
              <a:t>よる一部の機能強化を図る場合における効果検証</a:t>
            </a:r>
            <a:endParaRPr lang="en-US" altLang="ja-JP" sz="1600"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1600"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rPr>
              <a:t>②建替え再整備（現地建替え）による場合における次の点</a:t>
            </a:r>
            <a:endParaRPr lang="en-US" altLang="ja-JP" sz="1600"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1600"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rPr>
              <a:t>　　・施設規模　・工事手法　</a:t>
            </a:r>
            <a:r>
              <a:rPr lang="ja-JP" altLang="en-US" sz="1600" dirty="0" smtClean="0">
                <a:latin typeface="HG丸ｺﾞｼｯｸM-PRO" panose="020F0600000000000000" pitchFamily="50" charset="-128"/>
                <a:ea typeface="HG丸ｺﾞｼｯｸM-PRO" panose="020F0600000000000000" pitchFamily="50" charset="-128"/>
              </a:rPr>
              <a:t>・工事期間</a:t>
            </a:r>
            <a:r>
              <a:rPr lang="ja-JP" altLang="en-US" sz="1600"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600" dirty="0" smtClean="0">
                <a:latin typeface="HG丸ｺﾞｼｯｸM-PRO" panose="020F0600000000000000" pitchFamily="50" charset="-128"/>
                <a:ea typeface="HG丸ｺﾞｼｯｸM-PRO" panose="020F0600000000000000" pitchFamily="50" charset="-128"/>
              </a:rPr>
              <a:t>・整備費用　</a:t>
            </a:r>
            <a:endParaRPr lang="en-US" altLang="ja-JP" sz="16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600"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rPr>
              <a:t>　　・整備費用の低減や使用料の抑制に不可欠な民間資本の活用手法</a:t>
            </a:r>
            <a:endParaRPr lang="en-US" altLang="ja-JP" sz="1600" kern="100" dirty="0" smtClean="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lnSpc>
                <a:spcPts val="1300"/>
              </a:lnSpc>
              <a:buNone/>
            </a:pPr>
            <a:r>
              <a:rPr lang="ja-JP" altLang="en-US" sz="1600" dirty="0" smtClean="0">
                <a:latin typeface="HG丸ｺﾞｼｯｸM-PRO" panose="020F0600000000000000" pitchFamily="50" charset="-128"/>
                <a:ea typeface="HG丸ｺﾞｼｯｸM-PRO" panose="020F0600000000000000" pitchFamily="50" charset="-128"/>
              </a:rPr>
              <a:t>　　　　⇒　民間資本の活用については、余剰地への物流センターの誘致など、他市場での事例も</a:t>
            </a:r>
            <a:endParaRPr lang="en-US" altLang="ja-JP" sz="1600" dirty="0" smtClean="0">
              <a:latin typeface="HG丸ｺﾞｼｯｸM-PRO" panose="020F0600000000000000" pitchFamily="50" charset="-128"/>
              <a:ea typeface="HG丸ｺﾞｼｯｸM-PRO" panose="020F0600000000000000" pitchFamily="50" charset="-128"/>
            </a:endParaRPr>
          </a:p>
          <a:p>
            <a:pPr marL="0" indent="0">
              <a:lnSpc>
                <a:spcPts val="1300"/>
              </a:lnSpc>
              <a:buNone/>
            </a:pPr>
            <a:r>
              <a:rPr lang="ja-JP" altLang="en-US" sz="1600" dirty="0" smtClean="0">
                <a:latin typeface="HG丸ｺﾞｼｯｸM-PRO" panose="020F0600000000000000" pitchFamily="50" charset="-128"/>
                <a:ea typeface="HG丸ｺﾞｼｯｸM-PRO" panose="020F0600000000000000" pitchFamily="50" charset="-128"/>
              </a:rPr>
              <a:t>　　　　　　踏まえた十分な効果検証が必要</a:t>
            </a:r>
            <a:endParaRPr lang="en-US" altLang="ja-JP" sz="1600" dirty="0" smtClean="0">
              <a:latin typeface="HG丸ｺﾞｼｯｸM-PRO" panose="020F0600000000000000" pitchFamily="50" charset="-128"/>
              <a:ea typeface="HG丸ｺﾞｼｯｸM-PRO" panose="020F0600000000000000" pitchFamily="50" charset="-128"/>
            </a:endParaRPr>
          </a:p>
          <a:p>
            <a:pPr marL="0" indent="0">
              <a:lnSpc>
                <a:spcPts val="1300"/>
              </a:lnSpc>
              <a:buNone/>
            </a:pPr>
            <a:r>
              <a:rPr lang="ja-JP" altLang="en-US" sz="1600" dirty="0" smtClean="0">
                <a:latin typeface="HG丸ｺﾞｼｯｸM-PRO" panose="020F0600000000000000" pitchFamily="50" charset="-128"/>
                <a:ea typeface="HG丸ｺﾞｼｯｸM-PRO" panose="020F0600000000000000" pitchFamily="50" charset="-128"/>
              </a:rPr>
              <a:t>③再整備期間中における市場機能の維持</a:t>
            </a:r>
            <a:endParaRPr lang="en-US" altLang="ja-JP" sz="16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600" dirty="0">
                <a:latin typeface="HG丸ｺﾞｼｯｸM-PRO" panose="020F0600000000000000" pitchFamily="50" charset="-128"/>
                <a:ea typeface="HG丸ｺﾞｼｯｸM-PRO" panose="020F0600000000000000" pitchFamily="50" charset="-128"/>
              </a:rPr>
              <a:t>④</a:t>
            </a:r>
            <a:r>
              <a:rPr lang="ja-JP" altLang="en-US" sz="1600" dirty="0" smtClean="0">
                <a:latin typeface="HG丸ｺﾞｼｯｸM-PRO" panose="020F0600000000000000" pitchFamily="50" charset="-128"/>
                <a:ea typeface="HG丸ｺﾞｼｯｸM-PRO" panose="020F0600000000000000" pitchFamily="50" charset="-128"/>
              </a:rPr>
              <a:t>今後の取扱数量（目標値の設定）</a:t>
            </a:r>
            <a:endParaRPr lang="en-US" altLang="ja-JP" sz="16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600" dirty="0" smtClean="0">
                <a:latin typeface="HG丸ｺﾞｼｯｸM-PRO" panose="020F0600000000000000" pitchFamily="50" charset="-128"/>
                <a:ea typeface="HG丸ｺﾞｼｯｸM-PRO" panose="020F0600000000000000" pitchFamily="50" charset="-128"/>
              </a:rPr>
              <a:t>　　　　⇒　施設規模は使用料の値上げに直結するため、適正な取扱数量を設定する必要</a:t>
            </a:r>
            <a:endParaRPr lang="en-US" altLang="ja-JP" sz="1600" dirty="0" smtClean="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975184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B47271-140E-43C7-9C30-01D3B31208C8}"/>
              </a:ext>
            </a:extLst>
          </p:cNvPr>
          <p:cNvSpPr>
            <a:spLocks noGrp="1"/>
          </p:cNvSpPr>
          <p:nvPr>
            <p:ph type="title"/>
          </p:nvPr>
        </p:nvSpPr>
        <p:spPr/>
        <p:txBody>
          <a:bodyPr/>
          <a:lstStyle/>
          <a:p>
            <a:pPr algn="ctr"/>
            <a:r>
              <a:rPr lang="en-US" altLang="ja-JP" dirty="0"/>
              <a:t>【</a:t>
            </a:r>
            <a:r>
              <a:rPr lang="ja-JP" altLang="en-US" dirty="0"/>
              <a:t>参考</a:t>
            </a:r>
            <a:r>
              <a:rPr lang="en-US" altLang="ja-JP" dirty="0"/>
              <a:t>】</a:t>
            </a:r>
            <a:r>
              <a:rPr lang="ja-JP" altLang="en-US" dirty="0"/>
              <a:t>民間資本を活用した再整備手法</a:t>
            </a:r>
          </a:p>
        </p:txBody>
      </p:sp>
      <p:sp>
        <p:nvSpPr>
          <p:cNvPr id="4" name="スライド番号プレースホルダー 3">
            <a:extLst>
              <a:ext uri="{FF2B5EF4-FFF2-40B4-BE49-F238E27FC236}">
                <a16:creationId xmlns:a16="http://schemas.microsoft.com/office/drawing/2014/main" id="{367050E7-DD75-4B27-B933-097D4082D0E7}"/>
              </a:ext>
            </a:extLst>
          </p:cNvPr>
          <p:cNvSpPr>
            <a:spLocks noGrp="1"/>
          </p:cNvSpPr>
          <p:nvPr>
            <p:ph type="sldNum" sz="quarter" idx="12"/>
          </p:nvPr>
        </p:nvSpPr>
        <p:spPr/>
        <p:txBody>
          <a:bodyPr/>
          <a:lstStyle/>
          <a:p>
            <a:fld id="{952C89E1-DC66-46D3-A9E7-AD6BC29EA1DE}" type="slidenum">
              <a:rPr kumimoji="1" lang="ja-JP" altLang="en-US" smtClean="0"/>
              <a:t>21</a:t>
            </a:fld>
            <a:endParaRPr kumimoji="1" lang="ja-JP" altLang="en-US"/>
          </a:p>
        </p:txBody>
      </p:sp>
      <p:cxnSp>
        <p:nvCxnSpPr>
          <p:cNvPr id="45" name="直線コネクタ 44">
            <a:extLst>
              <a:ext uri="{FF2B5EF4-FFF2-40B4-BE49-F238E27FC236}">
                <a16:creationId xmlns:a16="http://schemas.microsoft.com/office/drawing/2014/main" id="{C92275DF-C2F6-421E-8BCE-D11C2E2DCCB0}"/>
              </a:ext>
            </a:extLst>
          </p:cNvPr>
          <p:cNvCxnSpPr>
            <a:cxnSpLocks/>
          </p:cNvCxnSpPr>
          <p:nvPr/>
        </p:nvCxnSpPr>
        <p:spPr>
          <a:xfrm>
            <a:off x="7672253" y="1806233"/>
            <a:ext cx="0" cy="790090"/>
          </a:xfrm>
          <a:prstGeom prst="line">
            <a:avLst/>
          </a:prstGeom>
          <a:ln>
            <a:prstDash val="dashDot"/>
          </a:ln>
        </p:spPr>
        <p:style>
          <a:lnRef idx="1">
            <a:schemeClr val="accent2"/>
          </a:lnRef>
          <a:fillRef idx="0">
            <a:schemeClr val="accent2"/>
          </a:fillRef>
          <a:effectRef idx="0">
            <a:schemeClr val="accent2"/>
          </a:effectRef>
          <a:fontRef idx="minor">
            <a:schemeClr val="tx1"/>
          </a:fontRef>
        </p:style>
      </p:cxnSp>
      <p:grpSp>
        <p:nvGrpSpPr>
          <p:cNvPr id="6" name="グループ化 5"/>
          <p:cNvGrpSpPr/>
          <p:nvPr/>
        </p:nvGrpSpPr>
        <p:grpSpPr>
          <a:xfrm>
            <a:off x="206230" y="1223471"/>
            <a:ext cx="4684284" cy="2364589"/>
            <a:chOff x="206230" y="1828784"/>
            <a:chExt cx="4684284" cy="2364589"/>
          </a:xfrm>
        </p:grpSpPr>
        <p:grpSp>
          <p:nvGrpSpPr>
            <p:cNvPr id="3" name="グループ化 2"/>
            <p:cNvGrpSpPr/>
            <p:nvPr/>
          </p:nvGrpSpPr>
          <p:grpSpPr>
            <a:xfrm>
              <a:off x="206230" y="1828784"/>
              <a:ext cx="4684284" cy="1729993"/>
              <a:chOff x="206230" y="1828784"/>
              <a:chExt cx="4684284" cy="1729993"/>
            </a:xfrm>
          </p:grpSpPr>
          <p:sp>
            <p:nvSpPr>
              <p:cNvPr id="8" name="正方形/長方形 7">
                <a:extLst>
                  <a:ext uri="{FF2B5EF4-FFF2-40B4-BE49-F238E27FC236}">
                    <a16:creationId xmlns:a16="http://schemas.microsoft.com/office/drawing/2014/main" id="{2DB2B51D-C0FB-4D4D-8C03-468FE4DDC424}"/>
                  </a:ext>
                </a:extLst>
              </p:cNvPr>
              <p:cNvSpPr/>
              <p:nvPr/>
            </p:nvSpPr>
            <p:spPr>
              <a:xfrm>
                <a:off x="900482" y="2383733"/>
                <a:ext cx="1158240" cy="648316"/>
              </a:xfrm>
              <a:prstGeom prst="rect">
                <a:avLst/>
              </a:prstGeom>
              <a:solidFill>
                <a:schemeClr val="accent4">
                  <a:lumMod val="20000"/>
                  <a:lumOff val="80000"/>
                </a:schemeClr>
              </a:solidFill>
              <a:ln w="28575"/>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400" dirty="0">
                    <a:latin typeface="游ゴシック" panose="020B0400000000000000" pitchFamily="50" charset="-128"/>
                    <a:ea typeface="游ゴシック" panose="020B0400000000000000" pitchFamily="50" charset="-128"/>
                  </a:rPr>
                  <a:t>公設</a:t>
                </a:r>
              </a:p>
            </p:txBody>
          </p:sp>
          <p:cxnSp>
            <p:nvCxnSpPr>
              <p:cNvPr id="9" name="直線コネクタ 8">
                <a:extLst>
                  <a:ext uri="{FF2B5EF4-FFF2-40B4-BE49-F238E27FC236}">
                    <a16:creationId xmlns:a16="http://schemas.microsoft.com/office/drawing/2014/main" id="{77A414C2-5386-4E29-87A7-23E20A74C515}"/>
                  </a:ext>
                </a:extLst>
              </p:cNvPr>
              <p:cNvCxnSpPr>
                <a:cxnSpLocks/>
              </p:cNvCxnSpPr>
              <p:nvPr/>
            </p:nvCxnSpPr>
            <p:spPr>
              <a:xfrm>
                <a:off x="583474" y="3044928"/>
                <a:ext cx="1793966" cy="0"/>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EDBEC643-48B7-4A9A-ADB5-74757AC10504}"/>
                  </a:ext>
                </a:extLst>
              </p:cNvPr>
              <p:cNvSpPr/>
              <p:nvPr/>
            </p:nvSpPr>
            <p:spPr>
              <a:xfrm>
                <a:off x="3113806" y="2646248"/>
                <a:ext cx="844727" cy="407603"/>
              </a:xfrm>
              <a:prstGeom prst="rect">
                <a:avLst/>
              </a:prstGeom>
              <a:ln w="28575">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400" dirty="0">
                    <a:latin typeface="游ゴシック" panose="020B0400000000000000" pitchFamily="50" charset="-128"/>
                    <a:ea typeface="游ゴシック" panose="020B0400000000000000" pitchFamily="50" charset="-128"/>
                  </a:rPr>
                  <a:t>PPP</a:t>
                </a:r>
                <a:endParaRPr kumimoji="1" lang="ja-JP" altLang="en-US" sz="1400" dirty="0">
                  <a:latin typeface="游ゴシック" panose="020B0400000000000000" pitchFamily="50" charset="-128"/>
                  <a:ea typeface="游ゴシック" panose="020B0400000000000000" pitchFamily="50" charset="-128"/>
                </a:endParaRPr>
              </a:p>
            </p:txBody>
          </p:sp>
          <p:cxnSp>
            <p:nvCxnSpPr>
              <p:cNvPr id="13" name="直線コネクタ 12">
                <a:extLst>
                  <a:ext uri="{FF2B5EF4-FFF2-40B4-BE49-F238E27FC236}">
                    <a16:creationId xmlns:a16="http://schemas.microsoft.com/office/drawing/2014/main" id="{C7EEF36D-46D0-4B72-8CDB-27653C8F1F43}"/>
                  </a:ext>
                </a:extLst>
              </p:cNvPr>
              <p:cNvCxnSpPr>
                <a:cxnSpLocks/>
              </p:cNvCxnSpPr>
              <p:nvPr/>
            </p:nvCxnSpPr>
            <p:spPr>
              <a:xfrm>
                <a:off x="2806318" y="3044928"/>
                <a:ext cx="1471739" cy="0"/>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5FB34CDB-1516-4583-8FED-402D2389B688}"/>
                  </a:ext>
                </a:extLst>
              </p:cNvPr>
              <p:cNvSpPr txBox="1"/>
              <p:nvPr/>
            </p:nvSpPr>
            <p:spPr>
              <a:xfrm>
                <a:off x="1140598" y="2140639"/>
                <a:ext cx="723275" cy="253916"/>
              </a:xfrm>
              <a:prstGeom prst="rect">
                <a:avLst/>
              </a:prstGeom>
              <a:noFill/>
            </p:spPr>
            <p:txBody>
              <a:bodyPr wrap="none" rtlCol="0">
                <a:spAutoFit/>
              </a:bodyPr>
              <a:lstStyle/>
              <a:p>
                <a:pPr algn="ctr"/>
                <a:r>
                  <a:rPr kumimoji="1" lang="en-US" altLang="ja-JP" sz="1050" dirty="0">
                    <a:latin typeface="游ゴシック" panose="020B0400000000000000" pitchFamily="50" charset="-128"/>
                    <a:ea typeface="游ゴシック" panose="020B0400000000000000" pitchFamily="50" charset="-128"/>
                  </a:rPr>
                  <a:t>【</a:t>
                </a:r>
                <a:r>
                  <a:rPr kumimoji="1" lang="ja-JP" altLang="en-US" sz="1050" dirty="0">
                    <a:latin typeface="游ゴシック" panose="020B0400000000000000" pitchFamily="50" charset="-128"/>
                    <a:ea typeface="游ゴシック" panose="020B0400000000000000" pitchFamily="50" charset="-128"/>
                  </a:rPr>
                  <a:t>市場</a:t>
                </a:r>
                <a:r>
                  <a:rPr kumimoji="1" lang="en-US" altLang="ja-JP" sz="1050" dirty="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p:txBody>
          </p:sp>
          <p:sp>
            <p:nvSpPr>
              <p:cNvPr id="15" name="テキスト ボックス 14">
                <a:extLst>
                  <a:ext uri="{FF2B5EF4-FFF2-40B4-BE49-F238E27FC236}">
                    <a16:creationId xmlns:a16="http://schemas.microsoft.com/office/drawing/2014/main" id="{557B0085-CB8C-4596-8BE4-E23F66B86163}"/>
                  </a:ext>
                </a:extLst>
              </p:cNvPr>
              <p:cNvSpPr txBox="1"/>
              <p:nvPr/>
            </p:nvSpPr>
            <p:spPr>
              <a:xfrm>
                <a:off x="3093658" y="2126628"/>
                <a:ext cx="857927" cy="253916"/>
              </a:xfrm>
              <a:prstGeom prst="rect">
                <a:avLst/>
              </a:prstGeom>
              <a:noFill/>
            </p:spPr>
            <p:txBody>
              <a:bodyPr wrap="none" rtlCol="0">
                <a:spAutoFit/>
              </a:bodyPr>
              <a:lstStyle/>
              <a:p>
                <a:pPr algn="ctr"/>
                <a:r>
                  <a:rPr kumimoji="1" lang="en-US" altLang="ja-JP" sz="1050" dirty="0">
                    <a:latin typeface="游ゴシック" panose="020B0400000000000000" pitchFamily="50" charset="-128"/>
                    <a:ea typeface="游ゴシック" panose="020B0400000000000000" pitchFamily="50" charset="-128"/>
                  </a:rPr>
                  <a:t>【</a:t>
                </a:r>
                <a:r>
                  <a:rPr kumimoji="1" lang="ja-JP" altLang="en-US" sz="1050" dirty="0">
                    <a:latin typeface="游ゴシック" panose="020B0400000000000000" pitchFamily="50" charset="-128"/>
                    <a:ea typeface="游ゴシック" panose="020B0400000000000000" pitchFamily="50" charset="-128"/>
                  </a:rPr>
                  <a:t>余剰地</a:t>
                </a:r>
                <a:r>
                  <a:rPr kumimoji="1" lang="en-US" altLang="ja-JP" sz="1050" dirty="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p:txBody>
          </p:sp>
          <p:sp>
            <p:nvSpPr>
              <p:cNvPr id="16" name="テキスト ボックス 15">
                <a:extLst>
                  <a:ext uri="{FF2B5EF4-FFF2-40B4-BE49-F238E27FC236}">
                    <a16:creationId xmlns:a16="http://schemas.microsoft.com/office/drawing/2014/main" id="{6C44C88D-377F-4F9C-B88B-BC1D80DB54A5}"/>
                  </a:ext>
                </a:extLst>
              </p:cNvPr>
              <p:cNvSpPr txBox="1"/>
              <p:nvPr/>
            </p:nvSpPr>
            <p:spPr>
              <a:xfrm>
                <a:off x="206230" y="1828784"/>
                <a:ext cx="2420856" cy="338554"/>
              </a:xfrm>
              <a:prstGeom prst="rect">
                <a:avLst/>
              </a:prstGeom>
              <a:noFill/>
            </p:spPr>
            <p:txBody>
              <a:bodyPr wrap="none" rtlCol="0">
                <a:spAutoFit/>
              </a:bodyPr>
              <a:lstStyle/>
              <a:p>
                <a:r>
                  <a:rPr kumimoji="1" lang="ja-JP" altLang="en-US" sz="1600" dirty="0">
                    <a:latin typeface="+mn-ea"/>
                  </a:rPr>
                  <a:t>■パターン１：公設＋</a:t>
                </a:r>
                <a:r>
                  <a:rPr kumimoji="1" lang="en-US" altLang="ja-JP" sz="1600" dirty="0">
                    <a:latin typeface="+mn-ea"/>
                  </a:rPr>
                  <a:t>PPP</a:t>
                </a:r>
                <a:endParaRPr kumimoji="1" lang="ja-JP" altLang="en-US" sz="1600" dirty="0">
                  <a:latin typeface="+mn-ea"/>
                </a:endParaRPr>
              </a:p>
            </p:txBody>
          </p:sp>
          <p:sp>
            <p:nvSpPr>
              <p:cNvPr id="18" name="テキスト ボックス 17">
                <a:extLst>
                  <a:ext uri="{FF2B5EF4-FFF2-40B4-BE49-F238E27FC236}">
                    <a16:creationId xmlns:a16="http://schemas.microsoft.com/office/drawing/2014/main" id="{55320A08-5FDA-4059-A1C9-3D02455ABCFB}"/>
                  </a:ext>
                </a:extLst>
              </p:cNvPr>
              <p:cNvSpPr txBox="1"/>
              <p:nvPr/>
            </p:nvSpPr>
            <p:spPr>
              <a:xfrm>
                <a:off x="3136061" y="2315308"/>
                <a:ext cx="800219" cy="276999"/>
              </a:xfrm>
              <a:prstGeom prst="rect">
                <a:avLst/>
              </a:prstGeom>
              <a:noFill/>
            </p:spPr>
            <p:txBody>
              <a:bodyPr wrap="none" rtlCol="0">
                <a:spAutoFit/>
              </a:bodyPr>
              <a:lstStyle/>
              <a:p>
                <a:pPr algn="ctr"/>
                <a:r>
                  <a:rPr kumimoji="1" lang="ja-JP" altLang="en-US" sz="1200" dirty="0">
                    <a:latin typeface="游ゴシック" panose="020B0400000000000000" pitchFamily="50" charset="-128"/>
                    <a:ea typeface="游ゴシック" panose="020B0400000000000000" pitchFamily="50" charset="-128"/>
                  </a:rPr>
                  <a:t>収益施設</a:t>
                </a:r>
              </a:p>
            </p:txBody>
          </p:sp>
          <p:sp>
            <p:nvSpPr>
              <p:cNvPr id="19" name="テキスト ボックス 18">
                <a:extLst>
                  <a:ext uri="{FF2B5EF4-FFF2-40B4-BE49-F238E27FC236}">
                    <a16:creationId xmlns:a16="http://schemas.microsoft.com/office/drawing/2014/main" id="{B5C9049D-3B08-498D-BDFF-18E6289DD620}"/>
                  </a:ext>
                </a:extLst>
              </p:cNvPr>
              <p:cNvSpPr txBox="1"/>
              <p:nvPr/>
            </p:nvSpPr>
            <p:spPr>
              <a:xfrm>
                <a:off x="2843005" y="3097112"/>
                <a:ext cx="2047509" cy="461665"/>
              </a:xfrm>
              <a:prstGeom prst="rect">
                <a:avLst/>
              </a:prstGeom>
              <a:noFill/>
            </p:spPr>
            <p:txBody>
              <a:bodyPr wrap="square" rtlCol="0">
                <a:spAutoFit/>
              </a:bodyPr>
              <a:lstStyle/>
              <a:p>
                <a:r>
                  <a:rPr kumimoji="1" lang="ja-JP" altLang="en-US" sz="1200" dirty="0">
                    <a:latin typeface="游ゴシック" panose="020B0400000000000000" pitchFamily="50" charset="-128"/>
                    <a:ea typeface="游ゴシック" panose="020B0400000000000000" pitchFamily="50" charset="-128"/>
                  </a:rPr>
                  <a:t>用地：府所有（</a:t>
                </a:r>
                <a:r>
                  <a:rPr kumimoji="1" lang="ja-JP" altLang="en-US" sz="1200" u="sng" dirty="0">
                    <a:latin typeface="游ゴシック" panose="020B0400000000000000" pitchFamily="50" charset="-128"/>
                    <a:ea typeface="游ゴシック" panose="020B0400000000000000" pitchFamily="50" charset="-128"/>
                  </a:rPr>
                  <a:t>定期借地</a:t>
                </a:r>
                <a:r>
                  <a:rPr kumimoji="1" lang="ja-JP" altLang="en-US" sz="1200" dirty="0">
                    <a:latin typeface="游ゴシック" panose="020B0400000000000000" pitchFamily="50" charset="-128"/>
                    <a:ea typeface="游ゴシック" panose="020B0400000000000000" pitchFamily="50" charset="-128"/>
                  </a:rPr>
                  <a:t>）</a:t>
                </a:r>
                <a:endParaRPr kumimoji="1" lang="en-US" altLang="ja-JP" sz="1200" dirty="0">
                  <a:latin typeface="游ゴシック" panose="020B0400000000000000" pitchFamily="50" charset="-128"/>
                  <a:ea typeface="游ゴシック" panose="020B0400000000000000" pitchFamily="50" charset="-128"/>
                </a:endParaRPr>
              </a:p>
              <a:p>
                <a:r>
                  <a:rPr kumimoji="1" lang="ja-JP" altLang="en-US" sz="1200" dirty="0">
                    <a:latin typeface="游ゴシック" panose="020B0400000000000000" pitchFamily="50" charset="-128"/>
                    <a:ea typeface="游ゴシック" panose="020B0400000000000000" pitchFamily="50" charset="-128"/>
                  </a:rPr>
                  <a:t>建物：</a:t>
                </a:r>
                <a:r>
                  <a:rPr kumimoji="1" lang="ja-JP" altLang="en-US" sz="1200" dirty="0">
                    <a:solidFill>
                      <a:srgbClr val="FF0000"/>
                    </a:solidFill>
                    <a:latin typeface="游ゴシック" panose="020B0400000000000000" pitchFamily="50" charset="-128"/>
                    <a:ea typeface="游ゴシック" panose="020B0400000000000000" pitchFamily="50" charset="-128"/>
                  </a:rPr>
                  <a:t>民間</a:t>
                </a:r>
                <a:r>
                  <a:rPr kumimoji="1" lang="ja-JP" altLang="en-US" sz="1200" dirty="0">
                    <a:latin typeface="游ゴシック" panose="020B0400000000000000" pitchFamily="50" charset="-128"/>
                    <a:ea typeface="游ゴシック" panose="020B0400000000000000" pitchFamily="50" charset="-128"/>
                  </a:rPr>
                  <a:t>所有</a:t>
                </a:r>
              </a:p>
            </p:txBody>
          </p:sp>
          <p:sp>
            <p:nvSpPr>
              <p:cNvPr id="20" name="テキスト ボックス 19">
                <a:extLst>
                  <a:ext uri="{FF2B5EF4-FFF2-40B4-BE49-F238E27FC236}">
                    <a16:creationId xmlns:a16="http://schemas.microsoft.com/office/drawing/2014/main" id="{2AF20077-4581-40AB-8D4C-FC60748A46FE}"/>
                  </a:ext>
                </a:extLst>
              </p:cNvPr>
              <p:cNvSpPr txBox="1"/>
              <p:nvPr/>
            </p:nvSpPr>
            <p:spPr>
              <a:xfrm>
                <a:off x="959507" y="3045439"/>
                <a:ext cx="1107996" cy="461665"/>
              </a:xfrm>
              <a:prstGeom prst="rect">
                <a:avLst/>
              </a:prstGeom>
              <a:noFill/>
            </p:spPr>
            <p:txBody>
              <a:bodyPr wrap="none" rtlCol="0">
                <a:spAutoFit/>
              </a:bodyPr>
              <a:lstStyle/>
              <a:p>
                <a:pPr algn="ctr"/>
                <a:r>
                  <a:rPr kumimoji="1" lang="ja-JP" altLang="en-US" sz="1200" dirty="0">
                    <a:latin typeface="游ゴシック" panose="020B0400000000000000" pitchFamily="50" charset="-128"/>
                    <a:ea typeface="游ゴシック" panose="020B0400000000000000" pitchFamily="50" charset="-128"/>
                  </a:rPr>
                  <a:t>用地：府所有</a:t>
                </a:r>
                <a:endParaRPr kumimoji="1" lang="en-US" altLang="ja-JP" sz="1200" dirty="0">
                  <a:latin typeface="游ゴシック" panose="020B0400000000000000" pitchFamily="50" charset="-128"/>
                  <a:ea typeface="游ゴシック" panose="020B0400000000000000" pitchFamily="50" charset="-128"/>
                </a:endParaRPr>
              </a:p>
              <a:p>
                <a:pPr algn="ctr"/>
                <a:r>
                  <a:rPr kumimoji="1" lang="ja-JP" altLang="en-US" sz="1200" dirty="0">
                    <a:latin typeface="游ゴシック" panose="020B0400000000000000" pitchFamily="50" charset="-128"/>
                    <a:ea typeface="游ゴシック" panose="020B0400000000000000" pitchFamily="50" charset="-128"/>
                  </a:rPr>
                  <a:t>建物：府所有</a:t>
                </a:r>
              </a:p>
            </p:txBody>
          </p:sp>
          <p:cxnSp>
            <p:nvCxnSpPr>
              <p:cNvPr id="43" name="直線コネクタ 42">
                <a:extLst>
                  <a:ext uri="{FF2B5EF4-FFF2-40B4-BE49-F238E27FC236}">
                    <a16:creationId xmlns:a16="http://schemas.microsoft.com/office/drawing/2014/main" id="{DFCF3E8C-0AE9-4C91-9973-4CBCD952D28B}"/>
                  </a:ext>
                </a:extLst>
              </p:cNvPr>
              <p:cNvCxnSpPr>
                <a:cxnSpLocks/>
              </p:cNvCxnSpPr>
              <p:nvPr/>
            </p:nvCxnSpPr>
            <p:spPr>
              <a:xfrm>
                <a:off x="2577739" y="2437295"/>
                <a:ext cx="0" cy="790090"/>
              </a:xfrm>
              <a:prstGeom prst="line">
                <a:avLst/>
              </a:prstGeom>
              <a:ln>
                <a:prstDash val="dashDot"/>
              </a:ln>
            </p:spPr>
            <p:style>
              <a:lnRef idx="1">
                <a:schemeClr val="accent2"/>
              </a:lnRef>
              <a:fillRef idx="0">
                <a:schemeClr val="accent2"/>
              </a:fillRef>
              <a:effectRef idx="0">
                <a:schemeClr val="accent2"/>
              </a:effectRef>
              <a:fontRef idx="minor">
                <a:schemeClr val="tx1"/>
              </a:fontRef>
            </p:style>
          </p:cxnSp>
          <p:sp>
            <p:nvSpPr>
              <p:cNvPr id="44" name="テキスト ボックス 43">
                <a:extLst>
                  <a:ext uri="{FF2B5EF4-FFF2-40B4-BE49-F238E27FC236}">
                    <a16:creationId xmlns:a16="http://schemas.microsoft.com/office/drawing/2014/main" id="{2B440078-E9C1-45D8-94E1-D34A91583513}"/>
                  </a:ext>
                </a:extLst>
              </p:cNvPr>
              <p:cNvSpPr txBox="1"/>
              <p:nvPr/>
            </p:nvSpPr>
            <p:spPr>
              <a:xfrm>
                <a:off x="2041028" y="2792241"/>
                <a:ext cx="1172116" cy="261610"/>
              </a:xfrm>
              <a:prstGeom prst="rect">
                <a:avLst/>
              </a:prstGeom>
              <a:noFill/>
            </p:spPr>
            <p:txBody>
              <a:bodyPr wrap="none" rtlCol="0">
                <a:spAutoFit/>
              </a:bodyPr>
              <a:lstStyle/>
              <a:p>
                <a:pPr algn="ctr"/>
                <a:r>
                  <a:rPr kumimoji="1" lang="ja-JP" altLang="en-US" sz="1050" dirty="0">
                    <a:latin typeface="游ゴシック" panose="020B0400000000000000" pitchFamily="50" charset="-128"/>
                    <a:ea typeface="游ゴシック" panose="020B0400000000000000" pitchFamily="50" charset="-128"/>
                  </a:rPr>
                  <a:t>（敷地は分割）</a:t>
                </a:r>
              </a:p>
            </p:txBody>
          </p:sp>
        </p:grpSp>
        <p:sp>
          <p:nvSpPr>
            <p:cNvPr id="49" name="テキスト ボックス 48">
              <a:extLst>
                <a:ext uri="{FF2B5EF4-FFF2-40B4-BE49-F238E27FC236}">
                  <a16:creationId xmlns:a16="http://schemas.microsoft.com/office/drawing/2014/main" id="{F14DC8EA-A3F7-4D7E-B8A1-D0AC43083A80}"/>
                </a:ext>
              </a:extLst>
            </p:cNvPr>
            <p:cNvSpPr txBox="1"/>
            <p:nvPr/>
          </p:nvSpPr>
          <p:spPr>
            <a:xfrm>
              <a:off x="265391" y="3731708"/>
              <a:ext cx="4254349" cy="461665"/>
            </a:xfrm>
            <a:prstGeom prst="rect">
              <a:avLst/>
            </a:prstGeom>
            <a:noFill/>
          </p:spPr>
          <p:txBody>
            <a:bodyPr wrap="square" rtlCol="0">
              <a:spAutoFit/>
            </a:bodyPr>
            <a:lstStyle/>
            <a:p>
              <a:pPr marL="342900" indent="-342900">
                <a:buFont typeface="Wingdings" panose="05000000000000000000" pitchFamily="2" charset="2"/>
                <a:buChar char="ü"/>
              </a:pPr>
              <a:r>
                <a:rPr kumimoji="1" lang="ja-JP" altLang="en-US" sz="1200" dirty="0"/>
                <a:t>市場は公設、余剰地を定借し、賃料を市場会計に繰り入れ</a:t>
              </a:r>
              <a:endParaRPr kumimoji="1" lang="en-US" altLang="ja-JP" sz="1200" dirty="0"/>
            </a:p>
            <a:p>
              <a:pPr marL="342900" indent="-342900">
                <a:buFont typeface="Wingdings" panose="05000000000000000000" pitchFamily="2" charset="2"/>
                <a:buChar char="ü"/>
              </a:pPr>
              <a:r>
                <a:rPr kumimoji="1" lang="ja-JP" altLang="en-US" sz="1200" dirty="0"/>
                <a:t>行政は初期投資の確保必要、施設使用料の低減を見込む</a:t>
              </a:r>
            </a:p>
          </p:txBody>
        </p:sp>
      </p:grpSp>
      <p:grpSp>
        <p:nvGrpSpPr>
          <p:cNvPr id="5" name="グループ化 4"/>
          <p:cNvGrpSpPr/>
          <p:nvPr/>
        </p:nvGrpSpPr>
        <p:grpSpPr>
          <a:xfrm>
            <a:off x="5177185" y="1224205"/>
            <a:ext cx="4728815" cy="2497290"/>
            <a:chOff x="5177185" y="1829518"/>
            <a:chExt cx="4728815" cy="2497290"/>
          </a:xfrm>
        </p:grpSpPr>
        <p:sp>
          <p:nvSpPr>
            <p:cNvPr id="17" name="テキスト ボックス 16">
              <a:extLst>
                <a:ext uri="{FF2B5EF4-FFF2-40B4-BE49-F238E27FC236}">
                  <a16:creationId xmlns:a16="http://schemas.microsoft.com/office/drawing/2014/main" id="{B401BBC5-BC60-4FDD-8B98-4D8246A9301F}"/>
                </a:ext>
              </a:extLst>
            </p:cNvPr>
            <p:cNvSpPr txBox="1"/>
            <p:nvPr/>
          </p:nvSpPr>
          <p:spPr>
            <a:xfrm>
              <a:off x="5177185" y="1829518"/>
              <a:ext cx="2403222" cy="338554"/>
            </a:xfrm>
            <a:prstGeom prst="rect">
              <a:avLst/>
            </a:prstGeom>
            <a:noFill/>
          </p:spPr>
          <p:txBody>
            <a:bodyPr wrap="none" rtlCol="0">
              <a:spAutoFit/>
            </a:bodyPr>
            <a:lstStyle/>
            <a:p>
              <a:r>
                <a:rPr kumimoji="1" lang="ja-JP" altLang="en-US" sz="1600" dirty="0">
                  <a:latin typeface="+mn-ea"/>
                </a:rPr>
                <a:t>■パターン２：</a:t>
              </a:r>
              <a:r>
                <a:rPr kumimoji="1" lang="en-US" altLang="ja-JP" sz="1600" dirty="0">
                  <a:latin typeface="+mn-ea"/>
                </a:rPr>
                <a:t>PFI</a:t>
              </a:r>
              <a:r>
                <a:rPr kumimoji="1" lang="ja-JP" altLang="en-US" sz="1600" dirty="0">
                  <a:latin typeface="+mn-ea"/>
                </a:rPr>
                <a:t>＋</a:t>
              </a:r>
              <a:r>
                <a:rPr kumimoji="1" lang="en-US" altLang="ja-JP" sz="1600" dirty="0">
                  <a:latin typeface="+mn-ea"/>
                </a:rPr>
                <a:t>PPP</a:t>
              </a:r>
              <a:endParaRPr kumimoji="1" lang="ja-JP" altLang="en-US" sz="1600" dirty="0">
                <a:latin typeface="+mn-ea"/>
              </a:endParaRPr>
            </a:p>
          </p:txBody>
        </p:sp>
        <p:sp>
          <p:nvSpPr>
            <p:cNvPr id="21" name="正方形/長方形 20">
              <a:extLst>
                <a:ext uri="{FF2B5EF4-FFF2-40B4-BE49-F238E27FC236}">
                  <a16:creationId xmlns:a16="http://schemas.microsoft.com/office/drawing/2014/main" id="{6A5041FC-23F0-4928-B103-7EC75CA06A0E}"/>
                </a:ext>
              </a:extLst>
            </p:cNvPr>
            <p:cNvSpPr/>
            <p:nvPr/>
          </p:nvSpPr>
          <p:spPr>
            <a:xfrm>
              <a:off x="6082079" y="2444483"/>
              <a:ext cx="1158240" cy="595979"/>
            </a:xfrm>
            <a:prstGeom prst="rect">
              <a:avLst/>
            </a:prstGeom>
            <a:solidFill>
              <a:schemeClr val="accent4">
                <a:lumMod val="20000"/>
                <a:lumOff val="80000"/>
              </a:schemeClr>
            </a:solidFill>
            <a:ln w="28575"/>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400" dirty="0">
                  <a:latin typeface="游ゴシック" panose="020B0400000000000000" pitchFamily="50" charset="-128"/>
                  <a:ea typeface="游ゴシック" panose="020B0400000000000000" pitchFamily="50" charset="-128"/>
                </a:rPr>
                <a:t>PFI</a:t>
              </a:r>
            </a:p>
          </p:txBody>
        </p:sp>
        <p:cxnSp>
          <p:nvCxnSpPr>
            <p:cNvPr id="22" name="直線コネクタ 21">
              <a:extLst>
                <a:ext uri="{FF2B5EF4-FFF2-40B4-BE49-F238E27FC236}">
                  <a16:creationId xmlns:a16="http://schemas.microsoft.com/office/drawing/2014/main" id="{01EFCE8E-50CF-4265-85F9-61C878C07138}"/>
                </a:ext>
              </a:extLst>
            </p:cNvPr>
            <p:cNvCxnSpPr>
              <a:cxnSpLocks/>
            </p:cNvCxnSpPr>
            <p:nvPr/>
          </p:nvCxnSpPr>
          <p:spPr>
            <a:xfrm>
              <a:off x="5720597" y="3044928"/>
              <a:ext cx="1793966" cy="0"/>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id="{9CF87562-A081-480C-9072-16D36352FC0F}"/>
                </a:ext>
              </a:extLst>
            </p:cNvPr>
            <p:cNvSpPr/>
            <p:nvPr/>
          </p:nvSpPr>
          <p:spPr>
            <a:xfrm>
              <a:off x="8177354" y="2634348"/>
              <a:ext cx="844727" cy="407603"/>
            </a:xfrm>
            <a:prstGeom prst="rect">
              <a:avLst/>
            </a:prstGeom>
            <a:ln w="28575">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400" dirty="0">
                  <a:latin typeface="游ゴシック" panose="020B0400000000000000" pitchFamily="50" charset="-128"/>
                  <a:ea typeface="游ゴシック" panose="020B0400000000000000" pitchFamily="50" charset="-128"/>
                </a:rPr>
                <a:t>PPP</a:t>
              </a:r>
              <a:endParaRPr kumimoji="1" lang="ja-JP" altLang="en-US" sz="1400" dirty="0">
                <a:latin typeface="游ゴシック" panose="020B0400000000000000" pitchFamily="50" charset="-128"/>
                <a:ea typeface="游ゴシック" panose="020B0400000000000000" pitchFamily="50" charset="-128"/>
              </a:endParaRPr>
            </a:p>
          </p:txBody>
        </p:sp>
        <p:cxnSp>
          <p:nvCxnSpPr>
            <p:cNvPr id="24" name="直線コネクタ 23">
              <a:extLst>
                <a:ext uri="{FF2B5EF4-FFF2-40B4-BE49-F238E27FC236}">
                  <a16:creationId xmlns:a16="http://schemas.microsoft.com/office/drawing/2014/main" id="{0C6719FF-2C0F-4C0D-94F0-DE20B24AE41A}"/>
                </a:ext>
              </a:extLst>
            </p:cNvPr>
            <p:cNvCxnSpPr>
              <a:cxnSpLocks/>
            </p:cNvCxnSpPr>
            <p:nvPr/>
          </p:nvCxnSpPr>
          <p:spPr>
            <a:xfrm>
              <a:off x="7863850" y="3040463"/>
              <a:ext cx="1471739" cy="0"/>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B0A51887-593D-48EC-8D18-95AF507DF9A0}"/>
                </a:ext>
              </a:extLst>
            </p:cNvPr>
            <p:cNvSpPr txBox="1"/>
            <p:nvPr/>
          </p:nvSpPr>
          <p:spPr>
            <a:xfrm>
              <a:off x="6322688" y="2083555"/>
              <a:ext cx="723275" cy="253916"/>
            </a:xfrm>
            <a:prstGeom prst="rect">
              <a:avLst/>
            </a:prstGeom>
            <a:noFill/>
          </p:spPr>
          <p:txBody>
            <a:bodyPr wrap="none" rtlCol="0">
              <a:spAutoFit/>
            </a:bodyPr>
            <a:lstStyle/>
            <a:p>
              <a:pPr algn="ctr"/>
              <a:r>
                <a:rPr kumimoji="1" lang="en-US" altLang="ja-JP" sz="1050" dirty="0">
                  <a:latin typeface="游ゴシック" panose="020B0400000000000000" pitchFamily="50" charset="-128"/>
                  <a:ea typeface="游ゴシック" panose="020B0400000000000000" pitchFamily="50" charset="-128"/>
                </a:rPr>
                <a:t>【</a:t>
              </a:r>
              <a:r>
                <a:rPr kumimoji="1" lang="ja-JP" altLang="en-US" sz="1050" dirty="0">
                  <a:latin typeface="游ゴシック" panose="020B0400000000000000" pitchFamily="50" charset="-128"/>
                  <a:ea typeface="游ゴシック" panose="020B0400000000000000" pitchFamily="50" charset="-128"/>
                </a:rPr>
                <a:t>市場</a:t>
              </a:r>
              <a:r>
                <a:rPr kumimoji="1" lang="en-US" altLang="ja-JP" sz="1050" dirty="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p:txBody>
        </p:sp>
        <p:sp>
          <p:nvSpPr>
            <p:cNvPr id="26" name="テキスト ボックス 25">
              <a:extLst>
                <a:ext uri="{FF2B5EF4-FFF2-40B4-BE49-F238E27FC236}">
                  <a16:creationId xmlns:a16="http://schemas.microsoft.com/office/drawing/2014/main" id="{821A577B-2B19-4B13-A340-6F4BA12C90A4}"/>
                </a:ext>
              </a:extLst>
            </p:cNvPr>
            <p:cNvSpPr txBox="1"/>
            <p:nvPr/>
          </p:nvSpPr>
          <p:spPr>
            <a:xfrm>
              <a:off x="8170753" y="2071315"/>
              <a:ext cx="857927" cy="253916"/>
            </a:xfrm>
            <a:prstGeom prst="rect">
              <a:avLst/>
            </a:prstGeom>
            <a:noFill/>
          </p:spPr>
          <p:txBody>
            <a:bodyPr wrap="none" rtlCol="0">
              <a:spAutoFit/>
            </a:bodyPr>
            <a:lstStyle/>
            <a:p>
              <a:pPr algn="ctr"/>
              <a:r>
                <a:rPr kumimoji="1" lang="en-US" altLang="ja-JP" sz="1050" dirty="0">
                  <a:latin typeface="游ゴシック" panose="020B0400000000000000" pitchFamily="50" charset="-128"/>
                  <a:ea typeface="游ゴシック" panose="020B0400000000000000" pitchFamily="50" charset="-128"/>
                </a:rPr>
                <a:t>【</a:t>
              </a:r>
              <a:r>
                <a:rPr kumimoji="1" lang="ja-JP" altLang="en-US" sz="1050" dirty="0">
                  <a:latin typeface="游ゴシック" panose="020B0400000000000000" pitchFamily="50" charset="-128"/>
                  <a:ea typeface="游ゴシック" panose="020B0400000000000000" pitchFamily="50" charset="-128"/>
                </a:rPr>
                <a:t>余剰地</a:t>
              </a:r>
              <a:r>
                <a:rPr kumimoji="1" lang="en-US" altLang="ja-JP" sz="1050" dirty="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p:txBody>
        </p:sp>
        <p:sp>
          <p:nvSpPr>
            <p:cNvPr id="27" name="テキスト ボックス 26">
              <a:extLst>
                <a:ext uri="{FF2B5EF4-FFF2-40B4-BE49-F238E27FC236}">
                  <a16:creationId xmlns:a16="http://schemas.microsoft.com/office/drawing/2014/main" id="{6F21703E-5CC6-4848-A8EE-45D0C23FE182}"/>
                </a:ext>
              </a:extLst>
            </p:cNvPr>
            <p:cNvSpPr txBox="1"/>
            <p:nvPr/>
          </p:nvSpPr>
          <p:spPr>
            <a:xfrm>
              <a:off x="8228650" y="2295345"/>
              <a:ext cx="800219" cy="276999"/>
            </a:xfrm>
            <a:prstGeom prst="rect">
              <a:avLst/>
            </a:prstGeom>
            <a:noFill/>
          </p:spPr>
          <p:txBody>
            <a:bodyPr wrap="none" rtlCol="0">
              <a:spAutoFit/>
            </a:bodyPr>
            <a:lstStyle/>
            <a:p>
              <a:pPr algn="ctr"/>
              <a:r>
                <a:rPr kumimoji="1" lang="ja-JP" altLang="en-US" sz="1200" dirty="0">
                  <a:latin typeface="游ゴシック" panose="020B0400000000000000" pitchFamily="50" charset="-128"/>
                  <a:ea typeface="游ゴシック" panose="020B0400000000000000" pitchFamily="50" charset="-128"/>
                </a:rPr>
                <a:t>収益施設</a:t>
              </a:r>
            </a:p>
          </p:txBody>
        </p:sp>
        <p:sp>
          <p:nvSpPr>
            <p:cNvPr id="28" name="テキスト ボックス 27">
              <a:extLst>
                <a:ext uri="{FF2B5EF4-FFF2-40B4-BE49-F238E27FC236}">
                  <a16:creationId xmlns:a16="http://schemas.microsoft.com/office/drawing/2014/main" id="{A78420F3-69FB-4865-AACC-5A5DDC1EBC37}"/>
                </a:ext>
              </a:extLst>
            </p:cNvPr>
            <p:cNvSpPr txBox="1"/>
            <p:nvPr/>
          </p:nvSpPr>
          <p:spPr>
            <a:xfrm>
              <a:off x="5750725" y="3090144"/>
              <a:ext cx="2047508" cy="646331"/>
            </a:xfrm>
            <a:prstGeom prst="rect">
              <a:avLst/>
            </a:prstGeom>
            <a:noFill/>
          </p:spPr>
          <p:txBody>
            <a:bodyPr wrap="square" rtlCol="0">
              <a:spAutoFit/>
            </a:bodyPr>
            <a:lstStyle/>
            <a:p>
              <a:r>
                <a:rPr kumimoji="1" lang="ja-JP" altLang="en-US" sz="1200" dirty="0">
                  <a:latin typeface="游ゴシック" panose="020B0400000000000000" pitchFamily="50" charset="-128"/>
                  <a:ea typeface="游ゴシック" panose="020B0400000000000000" pitchFamily="50" charset="-128"/>
                </a:rPr>
                <a:t>用地：府所有</a:t>
              </a:r>
              <a:endParaRPr kumimoji="1" lang="en-US" altLang="ja-JP" sz="1200" dirty="0">
                <a:latin typeface="游ゴシック" panose="020B0400000000000000" pitchFamily="50" charset="-128"/>
                <a:ea typeface="游ゴシック" panose="020B0400000000000000" pitchFamily="50" charset="-128"/>
              </a:endParaRPr>
            </a:p>
            <a:p>
              <a:r>
                <a:rPr kumimoji="1" lang="ja-JP" altLang="en-US" sz="1200" dirty="0">
                  <a:latin typeface="游ゴシック" panose="020B0400000000000000" pitchFamily="50" charset="-128"/>
                  <a:ea typeface="游ゴシック" panose="020B0400000000000000" pitchFamily="50" charset="-128"/>
                </a:rPr>
                <a:t>建物：（</a:t>
              </a:r>
              <a:r>
                <a:rPr kumimoji="1" lang="en-US" altLang="ja-JP" sz="1200" dirty="0">
                  <a:latin typeface="游ゴシック" panose="020B0400000000000000" pitchFamily="50" charset="-128"/>
                  <a:ea typeface="游ゴシック" panose="020B0400000000000000" pitchFamily="50" charset="-128"/>
                  <a:sym typeface="Wingdings" panose="05000000000000000000" pitchFamily="2" charset="2"/>
                </a:rPr>
                <a:t>BTO</a:t>
              </a:r>
              <a:r>
                <a:rPr kumimoji="1" lang="ja-JP" altLang="en-US" sz="1200" dirty="0">
                  <a:latin typeface="游ゴシック" panose="020B0400000000000000" pitchFamily="50" charset="-128"/>
                  <a:ea typeface="游ゴシック" panose="020B0400000000000000" pitchFamily="50" charset="-128"/>
                  <a:sym typeface="Wingdings" panose="05000000000000000000" pitchFamily="2" charset="2"/>
                </a:rPr>
                <a:t>）</a:t>
              </a:r>
              <a:r>
                <a:rPr kumimoji="1" lang="ja-JP" altLang="en-US" sz="1200" dirty="0">
                  <a:latin typeface="游ゴシック" panose="020B0400000000000000" pitchFamily="50" charset="-128"/>
                  <a:ea typeface="游ゴシック" panose="020B0400000000000000" pitchFamily="50" charset="-128"/>
                </a:rPr>
                <a:t>府所有</a:t>
              </a:r>
              <a:endParaRPr kumimoji="1" lang="en-US" altLang="ja-JP" sz="1200" dirty="0">
                <a:latin typeface="游ゴシック" panose="020B0400000000000000" pitchFamily="50" charset="-128"/>
                <a:ea typeface="游ゴシック" panose="020B0400000000000000" pitchFamily="50" charset="-128"/>
              </a:endParaRPr>
            </a:p>
            <a:p>
              <a:r>
                <a:rPr kumimoji="1" lang="ja-JP" altLang="en-US" sz="1200" dirty="0">
                  <a:latin typeface="游ゴシック" panose="020B0400000000000000" pitchFamily="50" charset="-128"/>
                  <a:ea typeface="游ゴシック" panose="020B0400000000000000" pitchFamily="50" charset="-128"/>
                </a:rPr>
                <a:t>　　</a:t>
              </a:r>
              <a:r>
                <a:rPr kumimoji="1" lang="ja-JP" altLang="en-US" sz="1200" dirty="0">
                  <a:latin typeface="游ゴシック" panose="020B0400000000000000" pitchFamily="50" charset="-128"/>
                  <a:ea typeface="游ゴシック" panose="020B0400000000000000" pitchFamily="50" charset="-128"/>
                  <a:sym typeface="Wingdings" panose="05000000000000000000" pitchFamily="2" charset="2"/>
                </a:rPr>
                <a:t>：（</a:t>
              </a:r>
              <a:r>
                <a:rPr kumimoji="1" lang="en-US" altLang="ja-JP" sz="1200" dirty="0">
                  <a:latin typeface="游ゴシック" panose="020B0400000000000000" pitchFamily="50" charset="-128"/>
                  <a:ea typeface="游ゴシック" panose="020B0400000000000000" pitchFamily="50" charset="-128"/>
                  <a:sym typeface="Wingdings" panose="05000000000000000000" pitchFamily="2" charset="2"/>
                </a:rPr>
                <a:t>BOT</a:t>
              </a:r>
              <a:r>
                <a:rPr kumimoji="1" lang="ja-JP" altLang="en-US" sz="1200" dirty="0">
                  <a:latin typeface="游ゴシック" panose="020B0400000000000000" pitchFamily="50" charset="-128"/>
                  <a:ea typeface="游ゴシック" panose="020B0400000000000000" pitchFamily="50" charset="-128"/>
                  <a:sym typeface="Wingdings" panose="05000000000000000000" pitchFamily="2" charset="2"/>
                </a:rPr>
                <a:t>）</a:t>
              </a:r>
              <a:r>
                <a:rPr kumimoji="1" lang="ja-JP" altLang="en-US" sz="1200" dirty="0">
                  <a:solidFill>
                    <a:srgbClr val="FF0000"/>
                  </a:solidFill>
                  <a:latin typeface="游ゴシック" panose="020B0400000000000000" pitchFamily="50" charset="-128"/>
                  <a:ea typeface="游ゴシック" panose="020B0400000000000000" pitchFamily="50" charset="-128"/>
                  <a:sym typeface="Wingdings" panose="05000000000000000000" pitchFamily="2" charset="2"/>
                </a:rPr>
                <a:t>民間</a:t>
              </a:r>
              <a:r>
                <a:rPr kumimoji="1" lang="ja-JP" altLang="en-US" sz="1200" dirty="0">
                  <a:latin typeface="游ゴシック" panose="020B0400000000000000" pitchFamily="50" charset="-128"/>
                  <a:ea typeface="游ゴシック" panose="020B0400000000000000" pitchFamily="50" charset="-128"/>
                  <a:sym typeface="Wingdings" panose="05000000000000000000" pitchFamily="2" charset="2"/>
                </a:rPr>
                <a:t>所有</a:t>
              </a:r>
              <a:endParaRPr kumimoji="1" lang="ja-JP" altLang="en-US" sz="1200" dirty="0">
                <a:latin typeface="游ゴシック" panose="020B0400000000000000" pitchFamily="50" charset="-128"/>
                <a:ea typeface="游ゴシック" panose="020B0400000000000000" pitchFamily="50" charset="-128"/>
              </a:endParaRPr>
            </a:p>
          </p:txBody>
        </p:sp>
        <p:sp>
          <p:nvSpPr>
            <p:cNvPr id="29" name="テキスト ボックス 28">
              <a:extLst>
                <a:ext uri="{FF2B5EF4-FFF2-40B4-BE49-F238E27FC236}">
                  <a16:creationId xmlns:a16="http://schemas.microsoft.com/office/drawing/2014/main" id="{11D888F4-419E-48F1-A988-1B658C77B204}"/>
                </a:ext>
              </a:extLst>
            </p:cNvPr>
            <p:cNvSpPr txBox="1"/>
            <p:nvPr/>
          </p:nvSpPr>
          <p:spPr>
            <a:xfrm>
              <a:off x="5978435" y="2218193"/>
              <a:ext cx="1261884" cy="276999"/>
            </a:xfrm>
            <a:prstGeom prst="rect">
              <a:avLst/>
            </a:prstGeom>
            <a:noFill/>
          </p:spPr>
          <p:txBody>
            <a:bodyPr wrap="none" rtlCol="0">
              <a:spAutoFit/>
            </a:bodyPr>
            <a:lstStyle/>
            <a:p>
              <a:pPr algn="ctr"/>
              <a:r>
                <a:rPr kumimoji="1" lang="ja-JP" altLang="en-US" sz="1200" dirty="0">
                  <a:latin typeface="游ゴシック" panose="020B0400000000000000" pitchFamily="50" charset="-128"/>
                  <a:ea typeface="游ゴシック" panose="020B0400000000000000" pitchFamily="50" charset="-128"/>
                </a:rPr>
                <a:t>サービス購入型</a:t>
              </a:r>
            </a:p>
          </p:txBody>
        </p:sp>
        <p:sp>
          <p:nvSpPr>
            <p:cNvPr id="46" name="テキスト ボックス 45">
              <a:extLst>
                <a:ext uri="{FF2B5EF4-FFF2-40B4-BE49-F238E27FC236}">
                  <a16:creationId xmlns:a16="http://schemas.microsoft.com/office/drawing/2014/main" id="{1154A05D-83C8-4B9C-B04A-5F4D0ECD4F8F}"/>
                </a:ext>
              </a:extLst>
            </p:cNvPr>
            <p:cNvSpPr txBox="1"/>
            <p:nvPr/>
          </p:nvSpPr>
          <p:spPr>
            <a:xfrm>
              <a:off x="7092133" y="2762268"/>
              <a:ext cx="1172116" cy="261610"/>
            </a:xfrm>
            <a:prstGeom prst="rect">
              <a:avLst/>
            </a:prstGeom>
            <a:noFill/>
          </p:spPr>
          <p:txBody>
            <a:bodyPr wrap="none" rtlCol="0">
              <a:spAutoFit/>
            </a:bodyPr>
            <a:lstStyle/>
            <a:p>
              <a:pPr algn="ctr"/>
              <a:r>
                <a:rPr kumimoji="1" lang="ja-JP" altLang="en-US" sz="1050" dirty="0">
                  <a:latin typeface="游ゴシック" panose="020B0400000000000000" pitchFamily="50" charset="-128"/>
                  <a:ea typeface="游ゴシック" panose="020B0400000000000000" pitchFamily="50" charset="-128"/>
                </a:rPr>
                <a:t>（敷地は分割）</a:t>
              </a:r>
            </a:p>
          </p:txBody>
        </p:sp>
        <p:sp>
          <p:nvSpPr>
            <p:cNvPr id="50" name="テキスト ボックス 49">
              <a:extLst>
                <a:ext uri="{FF2B5EF4-FFF2-40B4-BE49-F238E27FC236}">
                  <a16:creationId xmlns:a16="http://schemas.microsoft.com/office/drawing/2014/main" id="{5D1D71B9-297C-43A5-A80D-5722D36E9126}"/>
                </a:ext>
              </a:extLst>
            </p:cNvPr>
            <p:cNvSpPr txBox="1"/>
            <p:nvPr/>
          </p:nvSpPr>
          <p:spPr>
            <a:xfrm>
              <a:off x="5377322" y="3680477"/>
              <a:ext cx="4254349" cy="646331"/>
            </a:xfrm>
            <a:prstGeom prst="rect">
              <a:avLst/>
            </a:prstGeom>
            <a:noFill/>
          </p:spPr>
          <p:txBody>
            <a:bodyPr wrap="square" rtlCol="0">
              <a:spAutoFit/>
            </a:bodyPr>
            <a:lstStyle/>
            <a:p>
              <a:pPr marL="342900" indent="-342900">
                <a:buFont typeface="Wingdings" panose="05000000000000000000" pitchFamily="2" charset="2"/>
                <a:buChar char="ü"/>
              </a:pPr>
              <a:r>
                <a:rPr kumimoji="1" lang="ja-JP" altLang="en-US" sz="1200" dirty="0"/>
                <a:t>市場は</a:t>
              </a:r>
              <a:r>
                <a:rPr kumimoji="1" lang="en-US" altLang="ja-JP" sz="1200" dirty="0"/>
                <a:t>PFI</a:t>
              </a:r>
              <a:r>
                <a:rPr kumimoji="1" lang="ja-JP" altLang="en-US" sz="1200" dirty="0"/>
                <a:t>（サービス購入型）、余剰地を定借し、賃料を市場会計に繰り入れ</a:t>
              </a:r>
              <a:endParaRPr kumimoji="1" lang="en-US" altLang="ja-JP" sz="1200" dirty="0"/>
            </a:p>
            <a:p>
              <a:pPr marL="342900" indent="-342900">
                <a:buFont typeface="Wingdings" panose="05000000000000000000" pitchFamily="2" charset="2"/>
                <a:buChar char="ü"/>
              </a:pPr>
              <a:r>
                <a:rPr kumimoji="1" lang="ja-JP" altLang="en-US" sz="1200" dirty="0"/>
                <a:t>行政の初期投資の低減、施設使用料の低減を見込む</a:t>
              </a:r>
            </a:p>
          </p:txBody>
        </p:sp>
        <p:sp>
          <p:nvSpPr>
            <p:cNvPr id="53" name="テキスト ボックス 52">
              <a:extLst>
                <a:ext uri="{FF2B5EF4-FFF2-40B4-BE49-F238E27FC236}">
                  <a16:creationId xmlns:a16="http://schemas.microsoft.com/office/drawing/2014/main" id="{4D353856-0716-49D6-94EF-4567D98BBDB7}"/>
                </a:ext>
              </a:extLst>
            </p:cNvPr>
            <p:cNvSpPr txBox="1"/>
            <p:nvPr/>
          </p:nvSpPr>
          <p:spPr>
            <a:xfrm>
              <a:off x="7858491" y="3211931"/>
              <a:ext cx="2047509" cy="461665"/>
            </a:xfrm>
            <a:prstGeom prst="rect">
              <a:avLst/>
            </a:prstGeom>
            <a:noFill/>
          </p:spPr>
          <p:txBody>
            <a:bodyPr wrap="square" rtlCol="0">
              <a:spAutoFit/>
            </a:bodyPr>
            <a:lstStyle/>
            <a:p>
              <a:r>
                <a:rPr kumimoji="1" lang="ja-JP" altLang="en-US" sz="1200" dirty="0">
                  <a:latin typeface="游ゴシック" panose="020B0400000000000000" pitchFamily="50" charset="-128"/>
                  <a:ea typeface="游ゴシック" panose="020B0400000000000000" pitchFamily="50" charset="-128"/>
                </a:rPr>
                <a:t>用地：府所有（</a:t>
              </a:r>
              <a:r>
                <a:rPr kumimoji="1" lang="ja-JP" altLang="en-US" sz="1200" u="sng" dirty="0">
                  <a:latin typeface="游ゴシック" panose="020B0400000000000000" pitchFamily="50" charset="-128"/>
                  <a:ea typeface="游ゴシック" panose="020B0400000000000000" pitchFamily="50" charset="-128"/>
                </a:rPr>
                <a:t>定期借地</a:t>
              </a:r>
              <a:r>
                <a:rPr kumimoji="1" lang="ja-JP" altLang="en-US" sz="1200" dirty="0">
                  <a:latin typeface="游ゴシック" panose="020B0400000000000000" pitchFamily="50" charset="-128"/>
                  <a:ea typeface="游ゴシック" panose="020B0400000000000000" pitchFamily="50" charset="-128"/>
                </a:rPr>
                <a:t>）</a:t>
              </a:r>
              <a:endParaRPr kumimoji="1" lang="en-US" altLang="ja-JP" sz="1200" dirty="0">
                <a:latin typeface="游ゴシック" panose="020B0400000000000000" pitchFamily="50" charset="-128"/>
                <a:ea typeface="游ゴシック" panose="020B0400000000000000" pitchFamily="50" charset="-128"/>
              </a:endParaRPr>
            </a:p>
            <a:p>
              <a:r>
                <a:rPr kumimoji="1" lang="ja-JP" altLang="en-US" sz="1200" dirty="0">
                  <a:latin typeface="游ゴシック" panose="020B0400000000000000" pitchFamily="50" charset="-128"/>
                  <a:ea typeface="游ゴシック" panose="020B0400000000000000" pitchFamily="50" charset="-128"/>
                </a:rPr>
                <a:t>建物：</a:t>
              </a:r>
              <a:r>
                <a:rPr kumimoji="1" lang="ja-JP" altLang="en-US" sz="1200" dirty="0">
                  <a:solidFill>
                    <a:srgbClr val="FF0000"/>
                  </a:solidFill>
                  <a:latin typeface="游ゴシック" panose="020B0400000000000000" pitchFamily="50" charset="-128"/>
                  <a:ea typeface="游ゴシック" panose="020B0400000000000000" pitchFamily="50" charset="-128"/>
                </a:rPr>
                <a:t>民間</a:t>
              </a:r>
              <a:r>
                <a:rPr kumimoji="1" lang="ja-JP" altLang="en-US" sz="1200" dirty="0">
                  <a:latin typeface="游ゴシック" panose="020B0400000000000000" pitchFamily="50" charset="-128"/>
                  <a:ea typeface="游ゴシック" panose="020B0400000000000000" pitchFamily="50" charset="-128"/>
                </a:rPr>
                <a:t>所有</a:t>
              </a:r>
            </a:p>
          </p:txBody>
        </p:sp>
      </p:grpSp>
      <p:grpSp>
        <p:nvGrpSpPr>
          <p:cNvPr id="7" name="グループ化 6"/>
          <p:cNvGrpSpPr/>
          <p:nvPr/>
        </p:nvGrpSpPr>
        <p:grpSpPr>
          <a:xfrm>
            <a:off x="187173" y="3959379"/>
            <a:ext cx="9444498" cy="2550885"/>
            <a:chOff x="187173" y="4307112"/>
            <a:chExt cx="9444498" cy="2550885"/>
          </a:xfrm>
        </p:grpSpPr>
        <p:sp>
          <p:nvSpPr>
            <p:cNvPr id="30" name="正方形/長方形 29">
              <a:extLst>
                <a:ext uri="{FF2B5EF4-FFF2-40B4-BE49-F238E27FC236}">
                  <a16:creationId xmlns:a16="http://schemas.microsoft.com/office/drawing/2014/main" id="{C22AC715-EE85-4FCF-812E-B222722D297A}"/>
                </a:ext>
              </a:extLst>
            </p:cNvPr>
            <p:cNvSpPr/>
            <p:nvPr/>
          </p:nvSpPr>
          <p:spPr>
            <a:xfrm>
              <a:off x="901337" y="4862502"/>
              <a:ext cx="1158240" cy="648316"/>
            </a:xfrm>
            <a:prstGeom prst="rect">
              <a:avLst/>
            </a:prstGeom>
            <a:solidFill>
              <a:schemeClr val="accent4">
                <a:lumMod val="20000"/>
                <a:lumOff val="80000"/>
              </a:schemeClr>
            </a:solidFill>
            <a:ln w="28575"/>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400" dirty="0">
                  <a:latin typeface="游ゴシック" panose="020B0400000000000000" pitchFamily="50" charset="-128"/>
                  <a:ea typeface="游ゴシック" panose="020B0400000000000000" pitchFamily="50" charset="-128"/>
                </a:rPr>
                <a:t>DBO</a:t>
              </a:r>
              <a:endParaRPr kumimoji="1" lang="ja-JP" altLang="en-US" sz="1400" dirty="0">
                <a:latin typeface="游ゴシック" panose="020B0400000000000000" pitchFamily="50" charset="-128"/>
                <a:ea typeface="游ゴシック" panose="020B0400000000000000" pitchFamily="50" charset="-128"/>
              </a:endParaRPr>
            </a:p>
          </p:txBody>
        </p:sp>
        <p:cxnSp>
          <p:nvCxnSpPr>
            <p:cNvPr id="31" name="直線コネクタ 30">
              <a:extLst>
                <a:ext uri="{FF2B5EF4-FFF2-40B4-BE49-F238E27FC236}">
                  <a16:creationId xmlns:a16="http://schemas.microsoft.com/office/drawing/2014/main" id="{BB98DD67-54C4-46EE-BE83-8AEADD570DC3}"/>
                </a:ext>
              </a:extLst>
            </p:cNvPr>
            <p:cNvCxnSpPr>
              <a:cxnSpLocks/>
            </p:cNvCxnSpPr>
            <p:nvPr/>
          </p:nvCxnSpPr>
          <p:spPr>
            <a:xfrm>
              <a:off x="583474" y="5510818"/>
              <a:ext cx="1793966" cy="0"/>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B59929FB-9895-4EB1-88FA-AB0A85BED159}"/>
                </a:ext>
              </a:extLst>
            </p:cNvPr>
            <p:cNvSpPr/>
            <p:nvPr/>
          </p:nvSpPr>
          <p:spPr>
            <a:xfrm>
              <a:off x="3100258" y="5103214"/>
              <a:ext cx="844727" cy="407603"/>
            </a:xfrm>
            <a:prstGeom prst="rect">
              <a:avLst/>
            </a:prstGeom>
            <a:ln w="28575">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400" dirty="0">
                  <a:latin typeface="游ゴシック" panose="020B0400000000000000" pitchFamily="50" charset="-128"/>
                  <a:ea typeface="游ゴシック" panose="020B0400000000000000" pitchFamily="50" charset="-128"/>
                </a:rPr>
                <a:t>PPP</a:t>
              </a:r>
              <a:endParaRPr kumimoji="1" lang="ja-JP" altLang="en-US" sz="1400" dirty="0">
                <a:latin typeface="游ゴシック" panose="020B0400000000000000" pitchFamily="50" charset="-128"/>
                <a:ea typeface="游ゴシック" panose="020B0400000000000000" pitchFamily="50" charset="-128"/>
              </a:endParaRPr>
            </a:p>
          </p:txBody>
        </p:sp>
        <p:cxnSp>
          <p:nvCxnSpPr>
            <p:cNvPr id="33" name="直線コネクタ 32">
              <a:extLst>
                <a:ext uri="{FF2B5EF4-FFF2-40B4-BE49-F238E27FC236}">
                  <a16:creationId xmlns:a16="http://schemas.microsoft.com/office/drawing/2014/main" id="{38082003-B68A-4B48-8283-D338D850B937}"/>
                </a:ext>
              </a:extLst>
            </p:cNvPr>
            <p:cNvCxnSpPr>
              <a:cxnSpLocks/>
            </p:cNvCxnSpPr>
            <p:nvPr/>
          </p:nvCxnSpPr>
          <p:spPr>
            <a:xfrm>
              <a:off x="2786752" y="5510818"/>
              <a:ext cx="1471739" cy="0"/>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B92FA9C0-FB93-4677-AAA5-4E8715D67E2A}"/>
                </a:ext>
              </a:extLst>
            </p:cNvPr>
            <p:cNvSpPr txBox="1"/>
            <p:nvPr/>
          </p:nvSpPr>
          <p:spPr>
            <a:xfrm>
              <a:off x="1118820" y="4579045"/>
              <a:ext cx="723275" cy="253916"/>
            </a:xfrm>
            <a:prstGeom prst="rect">
              <a:avLst/>
            </a:prstGeom>
            <a:noFill/>
          </p:spPr>
          <p:txBody>
            <a:bodyPr wrap="none" rtlCol="0">
              <a:spAutoFit/>
            </a:bodyPr>
            <a:lstStyle/>
            <a:p>
              <a:pPr algn="ctr"/>
              <a:r>
                <a:rPr kumimoji="1" lang="en-US" altLang="ja-JP" sz="1050" dirty="0">
                  <a:latin typeface="游ゴシック" panose="020B0400000000000000" pitchFamily="50" charset="-128"/>
                  <a:ea typeface="游ゴシック" panose="020B0400000000000000" pitchFamily="50" charset="-128"/>
                </a:rPr>
                <a:t>【</a:t>
              </a:r>
              <a:r>
                <a:rPr kumimoji="1" lang="ja-JP" altLang="en-US" sz="1050" dirty="0">
                  <a:latin typeface="游ゴシック" panose="020B0400000000000000" pitchFamily="50" charset="-128"/>
                  <a:ea typeface="游ゴシック" panose="020B0400000000000000" pitchFamily="50" charset="-128"/>
                </a:rPr>
                <a:t>市場</a:t>
              </a:r>
              <a:r>
                <a:rPr kumimoji="1" lang="en-US" altLang="ja-JP" sz="1050" dirty="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p:txBody>
        </p:sp>
        <p:sp>
          <p:nvSpPr>
            <p:cNvPr id="35" name="テキスト ボックス 34">
              <a:extLst>
                <a:ext uri="{FF2B5EF4-FFF2-40B4-BE49-F238E27FC236}">
                  <a16:creationId xmlns:a16="http://schemas.microsoft.com/office/drawing/2014/main" id="{FA06B47A-F570-4CE6-9290-3EE0D33F8040}"/>
                </a:ext>
              </a:extLst>
            </p:cNvPr>
            <p:cNvSpPr txBox="1"/>
            <p:nvPr/>
          </p:nvSpPr>
          <p:spPr>
            <a:xfrm>
              <a:off x="3093658" y="4579045"/>
              <a:ext cx="857927" cy="253916"/>
            </a:xfrm>
            <a:prstGeom prst="rect">
              <a:avLst/>
            </a:prstGeom>
            <a:noFill/>
          </p:spPr>
          <p:txBody>
            <a:bodyPr wrap="none" rtlCol="0">
              <a:spAutoFit/>
            </a:bodyPr>
            <a:lstStyle/>
            <a:p>
              <a:pPr algn="ctr"/>
              <a:r>
                <a:rPr kumimoji="1" lang="en-US" altLang="ja-JP" sz="1050" dirty="0">
                  <a:latin typeface="游ゴシック" panose="020B0400000000000000" pitchFamily="50" charset="-128"/>
                  <a:ea typeface="游ゴシック" panose="020B0400000000000000" pitchFamily="50" charset="-128"/>
                </a:rPr>
                <a:t>【</a:t>
              </a:r>
              <a:r>
                <a:rPr kumimoji="1" lang="ja-JP" altLang="en-US" sz="1050" dirty="0">
                  <a:latin typeface="游ゴシック" panose="020B0400000000000000" pitchFamily="50" charset="-128"/>
                  <a:ea typeface="游ゴシック" panose="020B0400000000000000" pitchFamily="50" charset="-128"/>
                </a:rPr>
                <a:t>余剰地</a:t>
              </a:r>
              <a:r>
                <a:rPr kumimoji="1" lang="en-US" altLang="ja-JP" sz="1050" dirty="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p:txBody>
        </p:sp>
        <p:sp>
          <p:nvSpPr>
            <p:cNvPr id="36" name="テキスト ボックス 35">
              <a:extLst>
                <a:ext uri="{FF2B5EF4-FFF2-40B4-BE49-F238E27FC236}">
                  <a16:creationId xmlns:a16="http://schemas.microsoft.com/office/drawing/2014/main" id="{2B82EC53-436F-41A0-BB25-81DFBD868B4E}"/>
                </a:ext>
              </a:extLst>
            </p:cNvPr>
            <p:cNvSpPr txBox="1"/>
            <p:nvPr/>
          </p:nvSpPr>
          <p:spPr>
            <a:xfrm>
              <a:off x="187173" y="4307112"/>
              <a:ext cx="2459328" cy="338554"/>
            </a:xfrm>
            <a:prstGeom prst="rect">
              <a:avLst/>
            </a:prstGeom>
            <a:noFill/>
          </p:spPr>
          <p:txBody>
            <a:bodyPr wrap="none" rtlCol="0">
              <a:spAutoFit/>
            </a:bodyPr>
            <a:lstStyle/>
            <a:p>
              <a:r>
                <a:rPr kumimoji="1" lang="ja-JP" altLang="en-US" sz="1600" dirty="0">
                  <a:latin typeface="+mn-ea"/>
                </a:rPr>
                <a:t>■パターン３：</a:t>
              </a:r>
              <a:r>
                <a:rPr kumimoji="1" lang="en-US" altLang="ja-JP" sz="1600" dirty="0">
                  <a:latin typeface="+mn-ea"/>
                </a:rPr>
                <a:t>DBO</a:t>
              </a:r>
              <a:r>
                <a:rPr kumimoji="1" lang="ja-JP" altLang="en-US" sz="1600" dirty="0">
                  <a:latin typeface="+mn-ea"/>
                </a:rPr>
                <a:t>＋</a:t>
              </a:r>
              <a:r>
                <a:rPr kumimoji="1" lang="en-US" altLang="ja-JP" sz="1600" dirty="0">
                  <a:latin typeface="+mn-ea"/>
                </a:rPr>
                <a:t>PPP</a:t>
              </a:r>
              <a:endParaRPr kumimoji="1" lang="ja-JP" altLang="en-US" sz="1600" dirty="0">
                <a:latin typeface="+mn-ea"/>
              </a:endParaRPr>
            </a:p>
          </p:txBody>
        </p:sp>
        <p:sp>
          <p:nvSpPr>
            <p:cNvPr id="37" name="テキスト ボックス 36">
              <a:extLst>
                <a:ext uri="{FF2B5EF4-FFF2-40B4-BE49-F238E27FC236}">
                  <a16:creationId xmlns:a16="http://schemas.microsoft.com/office/drawing/2014/main" id="{79159D09-6F0D-4AFF-8E60-129CCB53A8D1}"/>
                </a:ext>
              </a:extLst>
            </p:cNvPr>
            <p:cNvSpPr txBox="1"/>
            <p:nvPr/>
          </p:nvSpPr>
          <p:spPr>
            <a:xfrm>
              <a:off x="5177185" y="4307112"/>
              <a:ext cx="1805302" cy="338554"/>
            </a:xfrm>
            <a:prstGeom prst="rect">
              <a:avLst/>
            </a:prstGeom>
            <a:noFill/>
          </p:spPr>
          <p:txBody>
            <a:bodyPr wrap="none" rtlCol="0">
              <a:spAutoFit/>
            </a:bodyPr>
            <a:lstStyle/>
            <a:p>
              <a:r>
                <a:rPr kumimoji="1" lang="ja-JP" altLang="en-US" sz="1600" dirty="0">
                  <a:latin typeface="+mn-ea"/>
                </a:rPr>
                <a:t>■パターン４：</a:t>
              </a:r>
              <a:r>
                <a:rPr kumimoji="1" lang="en-US" altLang="ja-JP" sz="1600" dirty="0">
                  <a:latin typeface="+mn-ea"/>
                </a:rPr>
                <a:t>PPP</a:t>
              </a:r>
              <a:endParaRPr kumimoji="1" lang="ja-JP" altLang="en-US" sz="1600" dirty="0">
                <a:latin typeface="+mn-ea"/>
              </a:endParaRPr>
            </a:p>
          </p:txBody>
        </p:sp>
        <p:sp>
          <p:nvSpPr>
            <p:cNvPr id="38" name="テキスト ボックス 37">
              <a:extLst>
                <a:ext uri="{FF2B5EF4-FFF2-40B4-BE49-F238E27FC236}">
                  <a16:creationId xmlns:a16="http://schemas.microsoft.com/office/drawing/2014/main" id="{320EFCC2-177A-4C6E-9200-01B8ED0008A6}"/>
                </a:ext>
              </a:extLst>
            </p:cNvPr>
            <p:cNvSpPr txBox="1"/>
            <p:nvPr/>
          </p:nvSpPr>
          <p:spPr>
            <a:xfrm>
              <a:off x="3122513" y="4779339"/>
              <a:ext cx="800219" cy="276999"/>
            </a:xfrm>
            <a:prstGeom prst="rect">
              <a:avLst/>
            </a:prstGeom>
            <a:noFill/>
          </p:spPr>
          <p:txBody>
            <a:bodyPr wrap="none" rtlCol="0">
              <a:spAutoFit/>
            </a:bodyPr>
            <a:lstStyle/>
            <a:p>
              <a:pPr algn="ctr"/>
              <a:r>
                <a:rPr kumimoji="1" lang="ja-JP" altLang="en-US" sz="1200" dirty="0">
                  <a:latin typeface="游ゴシック" panose="020B0400000000000000" pitchFamily="50" charset="-128"/>
                  <a:ea typeface="游ゴシック" panose="020B0400000000000000" pitchFamily="50" charset="-128"/>
                </a:rPr>
                <a:t>収益施設</a:t>
              </a:r>
            </a:p>
          </p:txBody>
        </p:sp>
        <p:sp>
          <p:nvSpPr>
            <p:cNvPr id="39" name="正方形/長方形 38">
              <a:extLst>
                <a:ext uri="{FF2B5EF4-FFF2-40B4-BE49-F238E27FC236}">
                  <a16:creationId xmlns:a16="http://schemas.microsoft.com/office/drawing/2014/main" id="{28913196-54ED-4EAE-AF44-C7F433B715E7}"/>
                </a:ext>
              </a:extLst>
            </p:cNvPr>
            <p:cNvSpPr/>
            <p:nvPr/>
          </p:nvSpPr>
          <p:spPr>
            <a:xfrm>
              <a:off x="6335502" y="4862502"/>
              <a:ext cx="2320834" cy="648316"/>
            </a:xfrm>
            <a:prstGeom prst="rect">
              <a:avLst/>
            </a:prstGeom>
            <a:ln w="28575">
              <a:solidFill>
                <a:schemeClr val="accent2"/>
              </a:solidFill>
            </a:ln>
          </p:spPr>
          <p:style>
            <a:lnRef idx="2">
              <a:schemeClr val="accent1"/>
            </a:lnRef>
            <a:fillRef idx="1">
              <a:schemeClr val="lt1"/>
            </a:fillRef>
            <a:effectRef idx="0">
              <a:schemeClr val="accent1"/>
            </a:effectRef>
            <a:fontRef idx="minor">
              <a:schemeClr val="dk1"/>
            </a:fontRef>
          </p:style>
          <p:txBody>
            <a:bodyPr rtlCol="0" anchor="t"/>
            <a:lstStyle/>
            <a:p>
              <a:pPr algn="ctr"/>
              <a:r>
                <a:rPr kumimoji="1" lang="ja-JP" altLang="en-US" sz="1400" dirty="0">
                  <a:latin typeface="游ゴシック" panose="020B0400000000000000" pitchFamily="50" charset="-128"/>
                  <a:ea typeface="游ゴシック" panose="020B0400000000000000" pitchFamily="50" charset="-128"/>
                </a:rPr>
                <a:t>　　収益施設</a:t>
              </a:r>
              <a:endParaRPr kumimoji="1" lang="en-US" altLang="ja-JP" sz="1400" dirty="0">
                <a:latin typeface="游ゴシック" panose="020B0400000000000000" pitchFamily="50" charset="-128"/>
                <a:ea typeface="游ゴシック" panose="020B0400000000000000" pitchFamily="50" charset="-128"/>
              </a:endParaRPr>
            </a:p>
          </p:txBody>
        </p:sp>
        <p:sp>
          <p:nvSpPr>
            <p:cNvPr id="40" name="正方形/長方形 39">
              <a:extLst>
                <a:ext uri="{FF2B5EF4-FFF2-40B4-BE49-F238E27FC236}">
                  <a16:creationId xmlns:a16="http://schemas.microsoft.com/office/drawing/2014/main" id="{F6676BE6-735F-4488-817E-D30CC160C5E7}"/>
                </a:ext>
              </a:extLst>
            </p:cNvPr>
            <p:cNvSpPr/>
            <p:nvPr/>
          </p:nvSpPr>
          <p:spPr>
            <a:xfrm>
              <a:off x="6453563" y="5192438"/>
              <a:ext cx="2103114" cy="318380"/>
            </a:xfrm>
            <a:prstGeom prst="rect">
              <a:avLst/>
            </a:prstGeom>
            <a:solidFill>
              <a:schemeClr val="accent4">
                <a:lumMod val="20000"/>
                <a:lumOff val="80000"/>
              </a:schemeClr>
            </a:solidFill>
            <a:ln w="28575">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400" dirty="0">
                  <a:latin typeface="游ゴシック" panose="020B0400000000000000" pitchFamily="50" charset="-128"/>
                  <a:ea typeface="游ゴシック" panose="020B0400000000000000" pitchFamily="50" charset="-128"/>
                </a:rPr>
                <a:t>　　マスターリース</a:t>
              </a:r>
            </a:p>
          </p:txBody>
        </p:sp>
        <p:sp>
          <p:nvSpPr>
            <p:cNvPr id="41" name="テキスト ボックス 40">
              <a:extLst>
                <a:ext uri="{FF2B5EF4-FFF2-40B4-BE49-F238E27FC236}">
                  <a16:creationId xmlns:a16="http://schemas.microsoft.com/office/drawing/2014/main" id="{0BC6F211-E579-4119-8353-9A1BF237ECF4}"/>
                </a:ext>
              </a:extLst>
            </p:cNvPr>
            <p:cNvSpPr txBox="1"/>
            <p:nvPr/>
          </p:nvSpPr>
          <p:spPr>
            <a:xfrm>
              <a:off x="6368858" y="5228764"/>
              <a:ext cx="723275" cy="253916"/>
            </a:xfrm>
            <a:prstGeom prst="rect">
              <a:avLst/>
            </a:prstGeom>
            <a:noFill/>
          </p:spPr>
          <p:txBody>
            <a:bodyPr wrap="none" rtlCol="0">
              <a:spAutoFit/>
            </a:bodyPr>
            <a:lstStyle/>
            <a:p>
              <a:pPr algn="ctr"/>
              <a:r>
                <a:rPr kumimoji="1" lang="en-US" altLang="ja-JP" sz="1050" dirty="0">
                  <a:latin typeface="游ゴシック" panose="020B0400000000000000" pitchFamily="50" charset="-128"/>
                  <a:ea typeface="游ゴシック" panose="020B0400000000000000" pitchFamily="50" charset="-128"/>
                </a:rPr>
                <a:t>【</a:t>
              </a:r>
              <a:r>
                <a:rPr kumimoji="1" lang="ja-JP" altLang="en-US" sz="1050" dirty="0">
                  <a:latin typeface="游ゴシック" panose="020B0400000000000000" pitchFamily="50" charset="-128"/>
                  <a:ea typeface="游ゴシック" panose="020B0400000000000000" pitchFamily="50" charset="-128"/>
                </a:rPr>
                <a:t>市場</a:t>
              </a:r>
              <a:r>
                <a:rPr kumimoji="1" lang="en-US" altLang="ja-JP" sz="1050" dirty="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p:txBody>
        </p:sp>
        <p:sp>
          <p:nvSpPr>
            <p:cNvPr id="42" name="テキスト ボックス 41">
              <a:extLst>
                <a:ext uri="{FF2B5EF4-FFF2-40B4-BE49-F238E27FC236}">
                  <a16:creationId xmlns:a16="http://schemas.microsoft.com/office/drawing/2014/main" id="{48C7B6E3-9025-4C82-9B6C-156BE58E1BE6}"/>
                </a:ext>
              </a:extLst>
            </p:cNvPr>
            <p:cNvSpPr txBox="1"/>
            <p:nvPr/>
          </p:nvSpPr>
          <p:spPr>
            <a:xfrm>
              <a:off x="6301532" y="4918675"/>
              <a:ext cx="857927" cy="253916"/>
            </a:xfrm>
            <a:prstGeom prst="rect">
              <a:avLst/>
            </a:prstGeom>
            <a:noFill/>
          </p:spPr>
          <p:txBody>
            <a:bodyPr wrap="none" rtlCol="0">
              <a:spAutoFit/>
            </a:bodyPr>
            <a:lstStyle/>
            <a:p>
              <a:pPr algn="ctr"/>
              <a:r>
                <a:rPr kumimoji="1" lang="en-US" altLang="ja-JP" sz="1050" dirty="0">
                  <a:latin typeface="游ゴシック" panose="020B0400000000000000" pitchFamily="50" charset="-128"/>
                  <a:ea typeface="游ゴシック" panose="020B0400000000000000" pitchFamily="50" charset="-128"/>
                </a:rPr>
                <a:t>【</a:t>
              </a:r>
              <a:r>
                <a:rPr kumimoji="1" lang="ja-JP" altLang="en-US" sz="1050" dirty="0">
                  <a:latin typeface="游ゴシック" panose="020B0400000000000000" pitchFamily="50" charset="-128"/>
                  <a:ea typeface="游ゴシック" panose="020B0400000000000000" pitchFamily="50" charset="-128"/>
                </a:rPr>
                <a:t>余剰床</a:t>
              </a:r>
              <a:r>
                <a:rPr kumimoji="1" lang="en-US" altLang="ja-JP" sz="1050" dirty="0">
                  <a:latin typeface="游ゴシック" panose="020B0400000000000000" pitchFamily="50" charset="-128"/>
                  <a:ea typeface="游ゴシック" panose="020B0400000000000000" pitchFamily="50" charset="-128"/>
                </a:rPr>
                <a:t>】</a:t>
              </a:r>
              <a:endParaRPr kumimoji="1" lang="ja-JP" altLang="en-US" sz="1050" dirty="0">
                <a:latin typeface="游ゴシック" panose="020B0400000000000000" pitchFamily="50" charset="-128"/>
                <a:ea typeface="游ゴシック" panose="020B0400000000000000" pitchFamily="50" charset="-128"/>
              </a:endParaRPr>
            </a:p>
          </p:txBody>
        </p:sp>
        <p:cxnSp>
          <p:nvCxnSpPr>
            <p:cNvPr id="47" name="直線コネクタ 46">
              <a:extLst>
                <a:ext uri="{FF2B5EF4-FFF2-40B4-BE49-F238E27FC236}">
                  <a16:creationId xmlns:a16="http://schemas.microsoft.com/office/drawing/2014/main" id="{4DB06533-2FD2-4F33-B34A-11FFEC7239AE}"/>
                </a:ext>
              </a:extLst>
            </p:cNvPr>
            <p:cNvCxnSpPr>
              <a:cxnSpLocks/>
            </p:cNvCxnSpPr>
            <p:nvPr/>
          </p:nvCxnSpPr>
          <p:spPr>
            <a:xfrm>
              <a:off x="2577739" y="4923247"/>
              <a:ext cx="0" cy="790090"/>
            </a:xfrm>
            <a:prstGeom prst="line">
              <a:avLst/>
            </a:prstGeom>
            <a:ln>
              <a:prstDash val="dashDot"/>
            </a:ln>
          </p:spPr>
          <p:style>
            <a:lnRef idx="1">
              <a:schemeClr val="accent2"/>
            </a:lnRef>
            <a:fillRef idx="0">
              <a:schemeClr val="accent2"/>
            </a:fillRef>
            <a:effectRef idx="0">
              <a:schemeClr val="accent2"/>
            </a:effectRef>
            <a:fontRef idx="minor">
              <a:schemeClr val="tx1"/>
            </a:fontRef>
          </p:style>
        </p:cxnSp>
        <p:sp>
          <p:nvSpPr>
            <p:cNvPr id="48" name="テキスト ボックス 47">
              <a:extLst>
                <a:ext uri="{FF2B5EF4-FFF2-40B4-BE49-F238E27FC236}">
                  <a16:creationId xmlns:a16="http://schemas.microsoft.com/office/drawing/2014/main" id="{9FDB37A9-6D10-4C52-9AA1-19B0C4218EF5}"/>
                </a:ext>
              </a:extLst>
            </p:cNvPr>
            <p:cNvSpPr txBox="1"/>
            <p:nvPr/>
          </p:nvSpPr>
          <p:spPr>
            <a:xfrm>
              <a:off x="2004987" y="5221070"/>
              <a:ext cx="1172116" cy="261610"/>
            </a:xfrm>
            <a:prstGeom prst="rect">
              <a:avLst/>
            </a:prstGeom>
            <a:noFill/>
          </p:spPr>
          <p:txBody>
            <a:bodyPr wrap="none" rtlCol="0">
              <a:spAutoFit/>
            </a:bodyPr>
            <a:lstStyle/>
            <a:p>
              <a:pPr algn="ctr"/>
              <a:r>
                <a:rPr kumimoji="1" lang="ja-JP" altLang="en-US" sz="1050">
                  <a:latin typeface="游ゴシック" panose="020B0400000000000000" pitchFamily="50" charset="-128"/>
                  <a:ea typeface="游ゴシック" panose="020B0400000000000000" pitchFamily="50" charset="-128"/>
                </a:rPr>
                <a:t>（敷地</a:t>
              </a:r>
              <a:r>
                <a:rPr kumimoji="1" lang="ja-JP" altLang="en-US" sz="1050" dirty="0">
                  <a:latin typeface="游ゴシック" panose="020B0400000000000000" pitchFamily="50" charset="-128"/>
                  <a:ea typeface="游ゴシック" panose="020B0400000000000000" pitchFamily="50" charset="-128"/>
                </a:rPr>
                <a:t>は分割）</a:t>
              </a:r>
            </a:p>
          </p:txBody>
        </p:sp>
        <p:sp>
          <p:nvSpPr>
            <p:cNvPr id="51" name="テキスト ボックス 50">
              <a:extLst>
                <a:ext uri="{FF2B5EF4-FFF2-40B4-BE49-F238E27FC236}">
                  <a16:creationId xmlns:a16="http://schemas.microsoft.com/office/drawing/2014/main" id="{759C57F2-656C-4BFF-B460-86C432CC384A}"/>
                </a:ext>
              </a:extLst>
            </p:cNvPr>
            <p:cNvSpPr txBox="1"/>
            <p:nvPr/>
          </p:nvSpPr>
          <p:spPr>
            <a:xfrm>
              <a:off x="265391" y="6119332"/>
              <a:ext cx="4254349" cy="646331"/>
            </a:xfrm>
            <a:prstGeom prst="rect">
              <a:avLst/>
            </a:prstGeom>
            <a:noFill/>
          </p:spPr>
          <p:txBody>
            <a:bodyPr wrap="square" rtlCol="0">
              <a:spAutoFit/>
            </a:bodyPr>
            <a:lstStyle/>
            <a:p>
              <a:pPr marL="342900" indent="-342900">
                <a:buFont typeface="Wingdings" panose="05000000000000000000" pitchFamily="2" charset="2"/>
                <a:buChar char="ü"/>
              </a:pPr>
              <a:r>
                <a:rPr kumimoji="1" lang="ja-JP" altLang="en-US" sz="1200" dirty="0"/>
                <a:t>市場は</a:t>
              </a:r>
              <a:r>
                <a:rPr kumimoji="1" lang="en-US" altLang="ja-JP" sz="1200" dirty="0"/>
                <a:t>DBO</a:t>
              </a:r>
              <a:r>
                <a:rPr kumimoji="1" lang="ja-JP" altLang="en-US" sz="1200" dirty="0"/>
                <a:t>、余剰地を定借し、賃料を市場会計に繰り入れ</a:t>
              </a:r>
              <a:endParaRPr kumimoji="1" lang="en-US" altLang="ja-JP" sz="1200" dirty="0"/>
            </a:p>
            <a:p>
              <a:pPr marL="342900" indent="-342900">
                <a:buFont typeface="Wingdings" panose="05000000000000000000" pitchFamily="2" charset="2"/>
                <a:buChar char="ü"/>
              </a:pPr>
              <a:r>
                <a:rPr kumimoji="1" lang="ja-JP" altLang="en-US" sz="1200" dirty="0"/>
                <a:t>行政は初期投資の確保必要、施設使用料の低減を見込む</a:t>
              </a:r>
              <a:endParaRPr kumimoji="1" lang="en-US" altLang="ja-JP" sz="1200" dirty="0"/>
            </a:p>
            <a:p>
              <a:pPr marL="342900" indent="-342900">
                <a:buFont typeface="Wingdings" panose="05000000000000000000" pitchFamily="2" charset="2"/>
                <a:buChar char="ü"/>
              </a:pPr>
              <a:r>
                <a:rPr kumimoji="1" lang="ja-JP" altLang="en-US" sz="1200" dirty="0"/>
                <a:t>性能・一括発注により、市場部分の費用はコストダウン</a:t>
              </a:r>
            </a:p>
          </p:txBody>
        </p:sp>
        <p:sp>
          <p:nvSpPr>
            <p:cNvPr id="52" name="テキスト ボックス 51">
              <a:extLst>
                <a:ext uri="{FF2B5EF4-FFF2-40B4-BE49-F238E27FC236}">
                  <a16:creationId xmlns:a16="http://schemas.microsoft.com/office/drawing/2014/main" id="{2BED368D-2132-4F27-8A7C-671CB14BE5F8}"/>
                </a:ext>
              </a:extLst>
            </p:cNvPr>
            <p:cNvSpPr txBox="1"/>
            <p:nvPr/>
          </p:nvSpPr>
          <p:spPr>
            <a:xfrm>
              <a:off x="5377322" y="6027000"/>
              <a:ext cx="4254349" cy="830997"/>
            </a:xfrm>
            <a:prstGeom prst="rect">
              <a:avLst/>
            </a:prstGeom>
            <a:noFill/>
          </p:spPr>
          <p:txBody>
            <a:bodyPr wrap="square" rtlCol="0">
              <a:spAutoFit/>
            </a:bodyPr>
            <a:lstStyle/>
            <a:p>
              <a:pPr marL="342900" indent="-342900">
                <a:buFont typeface="Wingdings" panose="05000000000000000000" pitchFamily="2" charset="2"/>
                <a:buChar char="ü"/>
              </a:pPr>
              <a:r>
                <a:rPr kumimoji="1" lang="ja-JP" altLang="en-US" sz="1200" dirty="0"/>
                <a:t>建物は民間事業者が整備、府は市場部分をマスターリース</a:t>
              </a:r>
              <a:endParaRPr kumimoji="1" lang="en-US" altLang="ja-JP" sz="1200" dirty="0"/>
            </a:p>
            <a:p>
              <a:pPr marL="342900" indent="-342900">
                <a:buFont typeface="Wingdings" panose="05000000000000000000" pitchFamily="2" charset="2"/>
                <a:buChar char="ü"/>
              </a:pPr>
              <a:r>
                <a:rPr kumimoji="1" lang="ja-JP" altLang="en-US" sz="1200" dirty="0"/>
                <a:t>用地一体を定借し、賃料を市場会計に繰り入れ</a:t>
              </a:r>
              <a:endParaRPr kumimoji="1" lang="en-US" altLang="ja-JP" sz="1200" dirty="0"/>
            </a:p>
            <a:p>
              <a:pPr marL="342900" indent="-342900">
                <a:buFont typeface="Wingdings" panose="05000000000000000000" pitchFamily="2" charset="2"/>
                <a:buChar char="ü"/>
              </a:pPr>
              <a:r>
                <a:rPr kumimoji="1" lang="ja-JP" altLang="en-US" sz="1200" dirty="0"/>
                <a:t>行政の初期投資・施設維持管理費の低減、施設使用料の低減を見込むが、民間事業者にとっては負担大</a:t>
              </a:r>
            </a:p>
          </p:txBody>
        </p:sp>
        <p:sp>
          <p:nvSpPr>
            <p:cNvPr id="54" name="テキスト ボックス 53">
              <a:extLst>
                <a:ext uri="{FF2B5EF4-FFF2-40B4-BE49-F238E27FC236}">
                  <a16:creationId xmlns:a16="http://schemas.microsoft.com/office/drawing/2014/main" id="{9DD4D842-2A59-4504-B799-0365FFB83A5E}"/>
                </a:ext>
              </a:extLst>
            </p:cNvPr>
            <p:cNvSpPr txBox="1"/>
            <p:nvPr/>
          </p:nvSpPr>
          <p:spPr>
            <a:xfrm>
              <a:off x="6102327" y="5625237"/>
              <a:ext cx="3210118" cy="461665"/>
            </a:xfrm>
            <a:prstGeom prst="rect">
              <a:avLst/>
            </a:prstGeom>
            <a:noFill/>
          </p:spPr>
          <p:txBody>
            <a:bodyPr wrap="square" rtlCol="0">
              <a:spAutoFit/>
            </a:bodyPr>
            <a:lstStyle/>
            <a:p>
              <a:r>
                <a:rPr kumimoji="1" lang="ja-JP" altLang="en-US" sz="1200" dirty="0">
                  <a:latin typeface="游ゴシック" panose="020B0400000000000000" pitchFamily="50" charset="-128"/>
                  <a:ea typeface="游ゴシック" panose="020B0400000000000000" pitchFamily="50" charset="-128"/>
                </a:rPr>
                <a:t>用地：</a:t>
              </a:r>
              <a:r>
                <a:rPr kumimoji="1" lang="ja-JP" altLang="en-US" sz="1200">
                  <a:latin typeface="游ゴシック" panose="020B0400000000000000" pitchFamily="50" charset="-128"/>
                  <a:ea typeface="游ゴシック" panose="020B0400000000000000" pitchFamily="50" charset="-128"/>
                </a:rPr>
                <a:t>府所有（</a:t>
              </a:r>
              <a:r>
                <a:rPr kumimoji="1" lang="ja-JP" altLang="en-US" sz="1200" u="sng">
                  <a:latin typeface="游ゴシック" panose="020B0400000000000000" pitchFamily="50" charset="-128"/>
                  <a:ea typeface="游ゴシック" panose="020B0400000000000000" pitchFamily="50" charset="-128"/>
                </a:rPr>
                <a:t>定期</a:t>
              </a:r>
              <a:r>
                <a:rPr kumimoji="1" lang="ja-JP" altLang="en-US" sz="1200" u="sng" dirty="0">
                  <a:latin typeface="游ゴシック" panose="020B0400000000000000" pitchFamily="50" charset="-128"/>
                  <a:ea typeface="游ゴシック" panose="020B0400000000000000" pitchFamily="50" charset="-128"/>
                </a:rPr>
                <a:t>借地</a:t>
              </a:r>
              <a:r>
                <a:rPr kumimoji="1" lang="ja-JP" altLang="en-US" sz="1200" dirty="0">
                  <a:latin typeface="游ゴシック" panose="020B0400000000000000" pitchFamily="50" charset="-128"/>
                  <a:ea typeface="游ゴシック" panose="020B0400000000000000" pitchFamily="50" charset="-128"/>
                </a:rPr>
                <a:t>）⇒敷地は一体</a:t>
              </a:r>
              <a:endParaRPr kumimoji="1" lang="en-US" altLang="ja-JP" sz="1200" dirty="0">
                <a:latin typeface="游ゴシック" panose="020B0400000000000000" pitchFamily="50" charset="-128"/>
                <a:ea typeface="游ゴシック" panose="020B0400000000000000" pitchFamily="50" charset="-128"/>
              </a:endParaRPr>
            </a:p>
            <a:p>
              <a:r>
                <a:rPr kumimoji="1" lang="ja-JP" altLang="en-US" sz="1200" dirty="0">
                  <a:latin typeface="游ゴシック" panose="020B0400000000000000" pitchFamily="50" charset="-128"/>
                  <a:ea typeface="游ゴシック" panose="020B0400000000000000" pitchFamily="50" charset="-128"/>
                </a:rPr>
                <a:t>建物：</a:t>
              </a:r>
              <a:r>
                <a:rPr kumimoji="1" lang="ja-JP" altLang="en-US" sz="1200" dirty="0">
                  <a:solidFill>
                    <a:srgbClr val="FF0000"/>
                  </a:solidFill>
                  <a:latin typeface="游ゴシック" panose="020B0400000000000000" pitchFamily="50" charset="-128"/>
                  <a:ea typeface="游ゴシック" panose="020B0400000000000000" pitchFamily="50" charset="-128"/>
                </a:rPr>
                <a:t>民間</a:t>
              </a:r>
              <a:r>
                <a:rPr kumimoji="1" lang="ja-JP" altLang="en-US" sz="1200" dirty="0">
                  <a:latin typeface="游ゴシック" panose="020B0400000000000000" pitchFamily="50" charset="-128"/>
                  <a:ea typeface="游ゴシック" panose="020B0400000000000000" pitchFamily="50" charset="-128"/>
                </a:rPr>
                <a:t>所有</a:t>
              </a:r>
            </a:p>
          </p:txBody>
        </p:sp>
        <p:cxnSp>
          <p:nvCxnSpPr>
            <p:cNvPr id="55" name="直線コネクタ 54">
              <a:extLst>
                <a:ext uri="{FF2B5EF4-FFF2-40B4-BE49-F238E27FC236}">
                  <a16:creationId xmlns:a16="http://schemas.microsoft.com/office/drawing/2014/main" id="{F3A86DFB-CE5D-4655-BD84-8DB369F46202}"/>
                </a:ext>
              </a:extLst>
            </p:cNvPr>
            <p:cNvCxnSpPr>
              <a:cxnSpLocks/>
            </p:cNvCxnSpPr>
            <p:nvPr/>
          </p:nvCxnSpPr>
          <p:spPr>
            <a:xfrm>
              <a:off x="5660572" y="5510818"/>
              <a:ext cx="3675017" cy="0"/>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56" name="テキスト ボックス 55">
              <a:extLst>
                <a:ext uri="{FF2B5EF4-FFF2-40B4-BE49-F238E27FC236}">
                  <a16:creationId xmlns:a16="http://schemas.microsoft.com/office/drawing/2014/main" id="{04B79E35-E3C1-4077-8F71-640E5648F9CF}"/>
                </a:ext>
              </a:extLst>
            </p:cNvPr>
            <p:cNvSpPr txBox="1"/>
            <p:nvPr/>
          </p:nvSpPr>
          <p:spPr>
            <a:xfrm>
              <a:off x="2793441" y="5591462"/>
              <a:ext cx="2047509" cy="461665"/>
            </a:xfrm>
            <a:prstGeom prst="rect">
              <a:avLst/>
            </a:prstGeom>
            <a:noFill/>
          </p:spPr>
          <p:txBody>
            <a:bodyPr wrap="square" rtlCol="0">
              <a:spAutoFit/>
            </a:bodyPr>
            <a:lstStyle/>
            <a:p>
              <a:r>
                <a:rPr kumimoji="1" lang="ja-JP" altLang="en-US" sz="1200" dirty="0">
                  <a:latin typeface="游ゴシック" panose="020B0400000000000000" pitchFamily="50" charset="-128"/>
                  <a:ea typeface="游ゴシック" panose="020B0400000000000000" pitchFamily="50" charset="-128"/>
                </a:rPr>
                <a:t>用地：府所有（</a:t>
              </a:r>
              <a:r>
                <a:rPr kumimoji="1" lang="ja-JP" altLang="en-US" sz="1200" u="sng" dirty="0">
                  <a:latin typeface="游ゴシック" panose="020B0400000000000000" pitchFamily="50" charset="-128"/>
                  <a:ea typeface="游ゴシック" panose="020B0400000000000000" pitchFamily="50" charset="-128"/>
                </a:rPr>
                <a:t>定期借地</a:t>
              </a:r>
              <a:r>
                <a:rPr kumimoji="1" lang="ja-JP" altLang="en-US" sz="1200" dirty="0">
                  <a:latin typeface="游ゴシック" panose="020B0400000000000000" pitchFamily="50" charset="-128"/>
                  <a:ea typeface="游ゴシック" panose="020B0400000000000000" pitchFamily="50" charset="-128"/>
                </a:rPr>
                <a:t>）</a:t>
              </a:r>
              <a:endParaRPr kumimoji="1" lang="en-US" altLang="ja-JP" sz="1200" dirty="0">
                <a:latin typeface="游ゴシック" panose="020B0400000000000000" pitchFamily="50" charset="-128"/>
                <a:ea typeface="游ゴシック" panose="020B0400000000000000" pitchFamily="50" charset="-128"/>
              </a:endParaRPr>
            </a:p>
            <a:p>
              <a:r>
                <a:rPr kumimoji="1" lang="ja-JP" altLang="en-US" sz="1200" dirty="0">
                  <a:latin typeface="游ゴシック" panose="020B0400000000000000" pitchFamily="50" charset="-128"/>
                  <a:ea typeface="游ゴシック" panose="020B0400000000000000" pitchFamily="50" charset="-128"/>
                </a:rPr>
                <a:t>建物：</a:t>
              </a:r>
              <a:r>
                <a:rPr kumimoji="1" lang="ja-JP" altLang="en-US" sz="1200" dirty="0">
                  <a:solidFill>
                    <a:srgbClr val="FF0000"/>
                  </a:solidFill>
                  <a:latin typeface="游ゴシック" panose="020B0400000000000000" pitchFamily="50" charset="-128"/>
                  <a:ea typeface="游ゴシック" panose="020B0400000000000000" pitchFamily="50" charset="-128"/>
                </a:rPr>
                <a:t>民間</a:t>
              </a:r>
              <a:r>
                <a:rPr kumimoji="1" lang="ja-JP" altLang="en-US" sz="1200" dirty="0">
                  <a:latin typeface="游ゴシック" panose="020B0400000000000000" pitchFamily="50" charset="-128"/>
                  <a:ea typeface="游ゴシック" panose="020B0400000000000000" pitchFamily="50" charset="-128"/>
                </a:rPr>
                <a:t>所有</a:t>
              </a:r>
            </a:p>
          </p:txBody>
        </p:sp>
        <p:sp>
          <p:nvSpPr>
            <p:cNvPr id="57" name="テキスト ボックス 56">
              <a:extLst>
                <a:ext uri="{FF2B5EF4-FFF2-40B4-BE49-F238E27FC236}">
                  <a16:creationId xmlns:a16="http://schemas.microsoft.com/office/drawing/2014/main" id="{98B1746A-BF83-4499-8111-F9B40B3005A6}"/>
                </a:ext>
              </a:extLst>
            </p:cNvPr>
            <p:cNvSpPr txBox="1"/>
            <p:nvPr/>
          </p:nvSpPr>
          <p:spPr>
            <a:xfrm>
              <a:off x="948238" y="5591462"/>
              <a:ext cx="1107996" cy="461665"/>
            </a:xfrm>
            <a:prstGeom prst="rect">
              <a:avLst/>
            </a:prstGeom>
            <a:noFill/>
          </p:spPr>
          <p:txBody>
            <a:bodyPr wrap="none" rtlCol="0">
              <a:spAutoFit/>
            </a:bodyPr>
            <a:lstStyle/>
            <a:p>
              <a:pPr algn="ctr"/>
              <a:r>
                <a:rPr kumimoji="1" lang="ja-JP" altLang="en-US" sz="1200" dirty="0">
                  <a:latin typeface="游ゴシック" panose="020B0400000000000000" pitchFamily="50" charset="-128"/>
                  <a:ea typeface="游ゴシック" panose="020B0400000000000000" pitchFamily="50" charset="-128"/>
                </a:rPr>
                <a:t>用地：府所有</a:t>
              </a:r>
              <a:endParaRPr kumimoji="1" lang="en-US" altLang="ja-JP" sz="1200" dirty="0">
                <a:latin typeface="游ゴシック" panose="020B0400000000000000" pitchFamily="50" charset="-128"/>
                <a:ea typeface="游ゴシック" panose="020B0400000000000000" pitchFamily="50" charset="-128"/>
              </a:endParaRPr>
            </a:p>
            <a:p>
              <a:pPr algn="ctr"/>
              <a:r>
                <a:rPr kumimoji="1" lang="ja-JP" altLang="en-US" sz="1200" dirty="0">
                  <a:latin typeface="游ゴシック" panose="020B0400000000000000" pitchFamily="50" charset="-128"/>
                  <a:ea typeface="游ゴシック" panose="020B0400000000000000" pitchFamily="50" charset="-128"/>
                </a:rPr>
                <a:t>建物：府所有</a:t>
              </a:r>
            </a:p>
          </p:txBody>
        </p:sp>
        <p:sp>
          <p:nvSpPr>
            <p:cNvPr id="58" name="テキスト ボックス 57">
              <a:extLst>
                <a:ext uri="{FF2B5EF4-FFF2-40B4-BE49-F238E27FC236}">
                  <a16:creationId xmlns:a16="http://schemas.microsoft.com/office/drawing/2014/main" id="{6A89A706-CDF2-4823-B6CB-BC7A17CFC465}"/>
                </a:ext>
              </a:extLst>
            </p:cNvPr>
            <p:cNvSpPr txBox="1"/>
            <p:nvPr/>
          </p:nvSpPr>
          <p:spPr>
            <a:xfrm>
              <a:off x="8305802" y="4512971"/>
              <a:ext cx="1107997" cy="276999"/>
            </a:xfrm>
            <a:prstGeom prst="rect">
              <a:avLst/>
            </a:prstGeom>
            <a:noFill/>
          </p:spPr>
          <p:txBody>
            <a:bodyPr wrap="none" rtlCol="0">
              <a:spAutoFit/>
            </a:bodyPr>
            <a:lstStyle/>
            <a:p>
              <a:pPr algn="ctr"/>
              <a:r>
                <a:rPr kumimoji="1" lang="en-US" altLang="ja-JP" sz="1200" dirty="0">
                  <a:solidFill>
                    <a:srgbClr val="FF0000"/>
                  </a:solidFill>
                  <a:latin typeface="游ゴシック" panose="020B0400000000000000" pitchFamily="50" charset="-128"/>
                  <a:ea typeface="游ゴシック" panose="020B0400000000000000" pitchFamily="50" charset="-128"/>
                </a:rPr>
                <a:t>※</a:t>
              </a:r>
              <a:r>
                <a:rPr kumimoji="1" lang="ja-JP" altLang="en-US" sz="1200" dirty="0">
                  <a:solidFill>
                    <a:srgbClr val="FF0000"/>
                  </a:solidFill>
                  <a:latin typeface="游ゴシック" panose="020B0400000000000000" pitchFamily="50" charset="-128"/>
                  <a:ea typeface="游ゴシック" panose="020B0400000000000000" pitchFamily="50" charset="-128"/>
                </a:rPr>
                <a:t>分棟でも可</a:t>
              </a:r>
            </a:p>
          </p:txBody>
        </p:sp>
      </p:grpSp>
    </p:spTree>
    <p:extLst>
      <p:ext uri="{BB962C8B-B14F-4D97-AF65-F5344CB8AC3E}">
        <p14:creationId xmlns:p14="http://schemas.microsoft.com/office/powerpoint/2010/main" val="40348825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表 5">
            <a:extLst>
              <a:ext uri="{FF2B5EF4-FFF2-40B4-BE49-F238E27FC236}">
                <a16:creationId xmlns:a16="http://schemas.microsoft.com/office/drawing/2014/main" id="{80CEED35-C6D5-4A47-8B99-C8B1B9CD3877}"/>
              </a:ext>
            </a:extLst>
          </p:cNvPr>
          <p:cNvGraphicFramePr>
            <a:graphicFrameLocks noGrp="1"/>
          </p:cNvGraphicFramePr>
          <p:nvPr>
            <p:extLst>
              <p:ext uri="{D42A27DB-BD31-4B8C-83A1-F6EECF244321}">
                <p14:modId xmlns:p14="http://schemas.microsoft.com/office/powerpoint/2010/main" val="121403784"/>
              </p:ext>
            </p:extLst>
          </p:nvPr>
        </p:nvGraphicFramePr>
        <p:xfrm>
          <a:off x="1434564" y="1620990"/>
          <a:ext cx="7085165" cy="4008009"/>
        </p:xfrm>
        <a:graphic>
          <a:graphicData uri="http://schemas.openxmlformats.org/drawingml/2006/table">
            <a:tbl>
              <a:tblPr firstRow="1" bandRow="1">
                <a:tableStyleId>{F5AB1C69-6EDB-4FF4-983F-18BD219EF322}</a:tableStyleId>
              </a:tblPr>
              <a:tblGrid>
                <a:gridCol w="470501">
                  <a:extLst>
                    <a:ext uri="{9D8B030D-6E8A-4147-A177-3AD203B41FA5}">
                      <a16:colId xmlns:a16="http://schemas.microsoft.com/office/drawing/2014/main" val="1110069679"/>
                    </a:ext>
                  </a:extLst>
                </a:gridCol>
                <a:gridCol w="821509">
                  <a:extLst>
                    <a:ext uri="{9D8B030D-6E8A-4147-A177-3AD203B41FA5}">
                      <a16:colId xmlns:a16="http://schemas.microsoft.com/office/drawing/2014/main" val="4031381922"/>
                    </a:ext>
                  </a:extLst>
                </a:gridCol>
                <a:gridCol w="821509">
                  <a:extLst>
                    <a:ext uri="{9D8B030D-6E8A-4147-A177-3AD203B41FA5}">
                      <a16:colId xmlns:a16="http://schemas.microsoft.com/office/drawing/2014/main" val="3754066102"/>
                    </a:ext>
                  </a:extLst>
                </a:gridCol>
                <a:gridCol w="821509">
                  <a:extLst>
                    <a:ext uri="{9D8B030D-6E8A-4147-A177-3AD203B41FA5}">
                      <a16:colId xmlns:a16="http://schemas.microsoft.com/office/drawing/2014/main" val="2903836033"/>
                    </a:ext>
                  </a:extLst>
                </a:gridCol>
                <a:gridCol w="821509">
                  <a:extLst>
                    <a:ext uri="{9D8B030D-6E8A-4147-A177-3AD203B41FA5}">
                      <a16:colId xmlns:a16="http://schemas.microsoft.com/office/drawing/2014/main" val="4062738747"/>
                    </a:ext>
                  </a:extLst>
                </a:gridCol>
                <a:gridCol w="821509">
                  <a:extLst>
                    <a:ext uri="{9D8B030D-6E8A-4147-A177-3AD203B41FA5}">
                      <a16:colId xmlns:a16="http://schemas.microsoft.com/office/drawing/2014/main" val="3907636375"/>
                    </a:ext>
                  </a:extLst>
                </a:gridCol>
                <a:gridCol w="821509">
                  <a:extLst>
                    <a:ext uri="{9D8B030D-6E8A-4147-A177-3AD203B41FA5}">
                      <a16:colId xmlns:a16="http://schemas.microsoft.com/office/drawing/2014/main" val="25947865"/>
                    </a:ext>
                  </a:extLst>
                </a:gridCol>
                <a:gridCol w="821509">
                  <a:extLst>
                    <a:ext uri="{9D8B030D-6E8A-4147-A177-3AD203B41FA5}">
                      <a16:colId xmlns:a16="http://schemas.microsoft.com/office/drawing/2014/main" val="409849369"/>
                    </a:ext>
                  </a:extLst>
                </a:gridCol>
                <a:gridCol w="864101">
                  <a:extLst>
                    <a:ext uri="{9D8B030D-6E8A-4147-A177-3AD203B41FA5}">
                      <a16:colId xmlns:a16="http://schemas.microsoft.com/office/drawing/2014/main" val="4024994588"/>
                    </a:ext>
                  </a:extLst>
                </a:gridCol>
              </a:tblGrid>
              <a:tr h="480430">
                <a:tc>
                  <a:txBody>
                    <a:bodyPr/>
                    <a:lstStyle/>
                    <a:p>
                      <a:pPr algn="ctr"/>
                      <a:r>
                        <a:rPr kumimoji="1" lang="ja-JP" altLang="en-US" sz="1400" dirty="0"/>
                        <a:t>手法</a:t>
                      </a:r>
                    </a:p>
                  </a:txBody>
                  <a:tcPr anchor="ctr"/>
                </a:tc>
                <a:tc>
                  <a:txBody>
                    <a:bodyPr/>
                    <a:lstStyle/>
                    <a:p>
                      <a:pPr algn="ctr"/>
                      <a:r>
                        <a:rPr kumimoji="1" lang="en-US" altLang="ja-JP" sz="1400" dirty="0"/>
                        <a:t>1</a:t>
                      </a:r>
                      <a:r>
                        <a:rPr kumimoji="1" lang="ja-JP" altLang="en-US" sz="1400" dirty="0"/>
                        <a:t>年目</a:t>
                      </a:r>
                    </a:p>
                  </a:txBody>
                  <a:tcPr anchor="ctr"/>
                </a:tc>
                <a:tc>
                  <a:txBody>
                    <a:bodyPr/>
                    <a:lstStyle/>
                    <a:p>
                      <a:pPr algn="ctr"/>
                      <a:r>
                        <a:rPr kumimoji="1" lang="en-US" altLang="ja-JP" sz="1400" dirty="0"/>
                        <a:t>2</a:t>
                      </a:r>
                      <a:r>
                        <a:rPr kumimoji="1" lang="ja-JP" altLang="en-US" sz="1400" dirty="0"/>
                        <a:t>年目</a:t>
                      </a:r>
                    </a:p>
                  </a:txBody>
                  <a:tcPr anchor="ctr"/>
                </a:tc>
                <a:tc>
                  <a:txBody>
                    <a:bodyPr/>
                    <a:lstStyle/>
                    <a:p>
                      <a:pPr algn="ctr"/>
                      <a:r>
                        <a:rPr kumimoji="1" lang="en-US" altLang="ja-JP" sz="1400" dirty="0"/>
                        <a:t>3</a:t>
                      </a:r>
                      <a:r>
                        <a:rPr kumimoji="1" lang="ja-JP" altLang="en-US" sz="1400" dirty="0"/>
                        <a:t>年目</a:t>
                      </a:r>
                    </a:p>
                  </a:txBody>
                  <a:tcPr anchor="ctr"/>
                </a:tc>
                <a:tc>
                  <a:txBody>
                    <a:bodyPr/>
                    <a:lstStyle/>
                    <a:p>
                      <a:pPr algn="ctr"/>
                      <a:r>
                        <a:rPr kumimoji="1" lang="en-US" altLang="ja-JP" sz="1400" dirty="0"/>
                        <a:t>4</a:t>
                      </a:r>
                      <a:r>
                        <a:rPr kumimoji="1" lang="ja-JP" altLang="en-US" sz="1400" dirty="0"/>
                        <a:t>年目</a:t>
                      </a:r>
                    </a:p>
                  </a:txBody>
                  <a:tcPr anchor="ctr"/>
                </a:tc>
                <a:tc>
                  <a:txBody>
                    <a:bodyPr/>
                    <a:lstStyle/>
                    <a:p>
                      <a:pPr algn="ctr"/>
                      <a:r>
                        <a:rPr kumimoji="1" lang="en-US" altLang="ja-JP" sz="1400" dirty="0"/>
                        <a:t>5</a:t>
                      </a:r>
                      <a:r>
                        <a:rPr kumimoji="1" lang="ja-JP" altLang="en-US" sz="1400" dirty="0"/>
                        <a:t>年目</a:t>
                      </a:r>
                    </a:p>
                  </a:txBody>
                  <a:tcPr anchor="ctr"/>
                </a:tc>
                <a:tc>
                  <a:txBody>
                    <a:bodyPr/>
                    <a:lstStyle/>
                    <a:p>
                      <a:pPr algn="ctr"/>
                      <a:r>
                        <a:rPr kumimoji="1" lang="en-US" altLang="ja-JP" sz="1400" dirty="0"/>
                        <a:t>6</a:t>
                      </a:r>
                      <a:r>
                        <a:rPr kumimoji="1" lang="ja-JP" altLang="en-US" sz="1400" dirty="0"/>
                        <a:t>年目</a:t>
                      </a:r>
                    </a:p>
                  </a:txBody>
                  <a:tcPr anchor="ctr"/>
                </a:tc>
                <a:tc>
                  <a:txBody>
                    <a:bodyPr/>
                    <a:lstStyle/>
                    <a:p>
                      <a:pPr algn="ctr"/>
                      <a:r>
                        <a:rPr kumimoji="1" lang="en-US" altLang="ja-JP" sz="1400" dirty="0"/>
                        <a:t>7</a:t>
                      </a:r>
                      <a:r>
                        <a:rPr kumimoji="1" lang="ja-JP" altLang="en-US" sz="1400" dirty="0"/>
                        <a:t>年目</a:t>
                      </a:r>
                    </a:p>
                  </a:txBody>
                  <a:tcPr anchor="ctr"/>
                </a:tc>
                <a:tc>
                  <a:txBody>
                    <a:bodyPr/>
                    <a:lstStyle/>
                    <a:p>
                      <a:pPr algn="ctr"/>
                      <a:r>
                        <a:rPr kumimoji="1" lang="en-US" altLang="ja-JP" sz="1400" dirty="0"/>
                        <a:t>8</a:t>
                      </a:r>
                      <a:r>
                        <a:rPr kumimoji="1" lang="ja-JP" altLang="en-US" sz="1400" dirty="0"/>
                        <a:t>年目</a:t>
                      </a:r>
                      <a:endParaRPr kumimoji="1" lang="en-US" altLang="ja-JP" sz="1400" dirty="0"/>
                    </a:p>
                    <a:p>
                      <a:pPr algn="ctr"/>
                      <a:r>
                        <a:rPr kumimoji="1" lang="ja-JP" altLang="en-US" sz="1400" dirty="0"/>
                        <a:t>以降</a:t>
                      </a:r>
                    </a:p>
                  </a:txBody>
                  <a:tcPr anchor="ctr"/>
                </a:tc>
                <a:extLst>
                  <a:ext uri="{0D108BD9-81ED-4DB2-BD59-A6C34878D82A}">
                    <a16:rowId xmlns:a16="http://schemas.microsoft.com/office/drawing/2014/main" val="3184976584"/>
                  </a:ext>
                </a:extLst>
              </a:tr>
              <a:tr h="1163283">
                <a:tc>
                  <a:txBody>
                    <a:bodyPr/>
                    <a:lstStyle/>
                    <a:p>
                      <a:pPr algn="ctr"/>
                      <a:r>
                        <a:rPr kumimoji="1" lang="ja-JP" altLang="en-US" sz="1400" dirty="0"/>
                        <a:t>従来方式</a:t>
                      </a:r>
                    </a:p>
                  </a:txBody>
                  <a:tcPr vert="eaVert" anchor="ct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extLst>
                  <a:ext uri="{0D108BD9-81ED-4DB2-BD59-A6C34878D82A}">
                    <a16:rowId xmlns:a16="http://schemas.microsoft.com/office/drawing/2014/main" val="3117721804"/>
                  </a:ext>
                </a:extLst>
              </a:tr>
              <a:tr h="1163283">
                <a:tc>
                  <a:txBody>
                    <a:bodyPr/>
                    <a:lstStyle/>
                    <a:p>
                      <a:pPr algn="ctr"/>
                      <a:endParaRPr kumimoji="1" lang="en-US" altLang="ja-JP" sz="1400" dirty="0"/>
                    </a:p>
                    <a:p>
                      <a:pPr algn="ctr"/>
                      <a:r>
                        <a:rPr kumimoji="1" lang="ja-JP" altLang="en-US" sz="1400" dirty="0"/>
                        <a:t>民間資本活用</a:t>
                      </a:r>
                    </a:p>
                    <a:p>
                      <a:pPr algn="ctr"/>
                      <a:endParaRPr kumimoji="1" lang="ja-JP" altLang="en-US" sz="1400" dirty="0"/>
                    </a:p>
                  </a:txBody>
                  <a:tcPr vert="eaVert" anchor="ct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extLst>
                  <a:ext uri="{0D108BD9-81ED-4DB2-BD59-A6C34878D82A}">
                    <a16:rowId xmlns:a16="http://schemas.microsoft.com/office/drawing/2014/main" val="2412548343"/>
                  </a:ext>
                </a:extLst>
              </a:tr>
              <a:tr h="1163283">
                <a:tc>
                  <a:txBody>
                    <a:bodyPr/>
                    <a:lstStyle/>
                    <a:p>
                      <a:pPr algn="ctr"/>
                      <a:r>
                        <a:rPr kumimoji="1" lang="ja-JP" altLang="en-US" sz="1400" dirty="0"/>
                        <a:t>手続き簡素化</a:t>
                      </a:r>
                      <a:endParaRPr kumimoji="1" lang="en-US" altLang="ja-JP" sz="1400" dirty="0"/>
                    </a:p>
                    <a:p>
                      <a:pPr algn="ctr"/>
                      <a:r>
                        <a:rPr kumimoji="1" lang="ja-JP" altLang="en-US" sz="1400" dirty="0"/>
                        <a:t>民間資本活用</a:t>
                      </a:r>
                    </a:p>
                  </a:txBody>
                  <a:tcPr vert="eaVert" anchor="ct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extLst>
                  <a:ext uri="{0D108BD9-81ED-4DB2-BD59-A6C34878D82A}">
                    <a16:rowId xmlns:a16="http://schemas.microsoft.com/office/drawing/2014/main" val="3570897574"/>
                  </a:ext>
                </a:extLst>
              </a:tr>
            </a:tbl>
          </a:graphicData>
        </a:graphic>
      </p:graphicFrame>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22</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pPr algn="ctr"/>
            <a:r>
              <a:rPr lang="en-US" altLang="ja-JP" dirty="0"/>
              <a:t>【</a:t>
            </a:r>
            <a:r>
              <a:rPr lang="ja-JP" altLang="en-US" dirty="0"/>
              <a:t>参考</a:t>
            </a:r>
            <a:r>
              <a:rPr lang="en-US" altLang="ja-JP" dirty="0"/>
              <a:t>】</a:t>
            </a:r>
            <a:r>
              <a:rPr lang="ja-JP" altLang="en-US" dirty="0"/>
              <a:t>再整備のロードマップ</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1099427" y="5633090"/>
            <a:ext cx="8998226"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（注）内閣府</a:t>
            </a:r>
            <a:r>
              <a:rPr kumimoji="1" lang="en-US" altLang="ja-JP" sz="1400" dirty="0">
                <a:latin typeface="Meiryo UI" panose="020B0604030504040204" pitchFamily="50" charset="-128"/>
                <a:ea typeface="Meiryo UI" panose="020B0604030504040204" pitchFamily="50" charset="-128"/>
              </a:rPr>
              <a:t>PFI</a:t>
            </a:r>
            <a:r>
              <a:rPr kumimoji="1" lang="ja-JP" altLang="en-US" sz="1400" dirty="0">
                <a:latin typeface="Meiryo UI" panose="020B0604030504040204" pitchFamily="50" charset="-128"/>
                <a:ea typeface="Meiryo UI" panose="020B0604030504040204" pitchFamily="50" charset="-128"/>
              </a:rPr>
              <a:t>事業実施プロセスに関するガイドラインに基づく</a:t>
            </a:r>
            <a:endParaRPr kumimoji="1" lang="ja-JP" altLang="en-US" sz="2000"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CD7D30BB-0BE9-4BB0-92E5-75E583AEFB81}"/>
              </a:ext>
            </a:extLst>
          </p:cNvPr>
          <p:cNvSpPr txBox="1"/>
          <p:nvPr/>
        </p:nvSpPr>
        <p:spPr>
          <a:xfrm>
            <a:off x="1434564" y="1223513"/>
            <a:ext cx="7036869" cy="307777"/>
          </a:xfrm>
          <a:prstGeom prst="rect">
            <a:avLst/>
          </a:prstGeom>
          <a:noFill/>
        </p:spPr>
        <p:txBody>
          <a:bodyPr wrap="square" rtlCol="0">
            <a:spAutoFit/>
          </a:bodyPr>
          <a:lstStyle/>
          <a:p>
            <a:pPr algn="ctr"/>
            <a:r>
              <a:rPr kumimoji="1" lang="ja-JP" altLang="en-US" sz="1400" b="1" dirty="0"/>
              <a:t>＜従来方式と民間資本（</a:t>
            </a:r>
            <a:r>
              <a:rPr kumimoji="1" lang="en-US" altLang="ja-JP" sz="1400" b="1" dirty="0"/>
              <a:t>PFI</a:t>
            </a:r>
            <a:r>
              <a:rPr kumimoji="1" lang="ja-JP" altLang="en-US" sz="1400" b="1" dirty="0"/>
              <a:t>）を活用する場合のロードマップ比較＞</a:t>
            </a:r>
            <a:endParaRPr kumimoji="1" lang="ja-JP" altLang="en-US" sz="1050" b="1" dirty="0"/>
          </a:p>
        </p:txBody>
      </p:sp>
      <p:grpSp>
        <p:nvGrpSpPr>
          <p:cNvPr id="9" name="グループ化 8">
            <a:extLst>
              <a:ext uri="{FF2B5EF4-FFF2-40B4-BE49-F238E27FC236}">
                <a16:creationId xmlns:a16="http://schemas.microsoft.com/office/drawing/2014/main" id="{63B28043-99F8-46C9-A04D-97AB1E659FB0}"/>
              </a:ext>
            </a:extLst>
          </p:cNvPr>
          <p:cNvGrpSpPr/>
          <p:nvPr/>
        </p:nvGrpSpPr>
        <p:grpSpPr>
          <a:xfrm>
            <a:off x="1912938" y="2162724"/>
            <a:ext cx="6796810" cy="3414515"/>
            <a:chOff x="-6661584" y="2385812"/>
            <a:chExt cx="6796810" cy="3414515"/>
          </a:xfrm>
        </p:grpSpPr>
        <p:sp>
          <p:nvSpPr>
            <p:cNvPr id="12" name="四角形: 角を丸くする 11">
              <a:extLst>
                <a:ext uri="{FF2B5EF4-FFF2-40B4-BE49-F238E27FC236}">
                  <a16:creationId xmlns:a16="http://schemas.microsoft.com/office/drawing/2014/main" id="{D4140158-A1BD-4B04-9B7B-2E75D245FDAC}"/>
                </a:ext>
              </a:extLst>
            </p:cNvPr>
            <p:cNvSpPr/>
            <p:nvPr/>
          </p:nvSpPr>
          <p:spPr>
            <a:xfrm>
              <a:off x="-6661584" y="2711813"/>
              <a:ext cx="1572862" cy="2664296"/>
            </a:xfrm>
            <a:prstGeom prst="roundRect">
              <a:avLst>
                <a:gd name="adj" fmla="val 94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再整備のあり方検討</a:t>
              </a:r>
            </a:p>
          </p:txBody>
        </p:sp>
        <p:sp>
          <p:nvSpPr>
            <p:cNvPr id="13" name="四角形: 角を丸くする 12">
              <a:extLst>
                <a:ext uri="{FF2B5EF4-FFF2-40B4-BE49-F238E27FC236}">
                  <a16:creationId xmlns:a16="http://schemas.microsoft.com/office/drawing/2014/main" id="{20B78127-E745-47FE-BF2F-A68853E34252}"/>
                </a:ext>
              </a:extLst>
            </p:cNvPr>
            <p:cNvSpPr/>
            <p:nvPr/>
          </p:nvSpPr>
          <p:spPr>
            <a:xfrm>
              <a:off x="-4162593" y="4720580"/>
              <a:ext cx="692685" cy="107472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民間資本導入可能性調査・</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基本計画</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14" name="四角形: 角を丸くする 13">
              <a:extLst>
                <a:ext uri="{FF2B5EF4-FFF2-40B4-BE49-F238E27FC236}">
                  <a16:creationId xmlns:a16="http://schemas.microsoft.com/office/drawing/2014/main" id="{D4DB3F65-3E37-4E27-8389-2A9FCA19E44C}"/>
                </a:ext>
              </a:extLst>
            </p:cNvPr>
            <p:cNvSpPr/>
            <p:nvPr/>
          </p:nvSpPr>
          <p:spPr>
            <a:xfrm>
              <a:off x="-2844984" y="4720842"/>
              <a:ext cx="430458" cy="107472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実施方針・</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要求水準公表</a:t>
              </a:r>
            </a:p>
          </p:txBody>
        </p:sp>
        <p:sp>
          <p:nvSpPr>
            <p:cNvPr id="15" name="四角形: 角を丸くする 14">
              <a:extLst>
                <a:ext uri="{FF2B5EF4-FFF2-40B4-BE49-F238E27FC236}">
                  <a16:creationId xmlns:a16="http://schemas.microsoft.com/office/drawing/2014/main" id="{D4758978-5B03-4ECE-834B-D9A8A885A0D8}"/>
                </a:ext>
              </a:extLst>
            </p:cNvPr>
            <p:cNvSpPr/>
            <p:nvPr/>
          </p:nvSpPr>
          <p:spPr>
            <a:xfrm>
              <a:off x="-2385699" y="4726375"/>
              <a:ext cx="321688" cy="107395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事業者公募</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16" name="四角形: 角を丸くする 15">
              <a:extLst>
                <a:ext uri="{FF2B5EF4-FFF2-40B4-BE49-F238E27FC236}">
                  <a16:creationId xmlns:a16="http://schemas.microsoft.com/office/drawing/2014/main" id="{53A9F537-2488-48AF-A6CB-DB0CD9973061}"/>
                </a:ext>
              </a:extLst>
            </p:cNvPr>
            <p:cNvSpPr/>
            <p:nvPr/>
          </p:nvSpPr>
          <p:spPr>
            <a:xfrm>
              <a:off x="-2036179" y="4725605"/>
              <a:ext cx="250857" cy="1073953"/>
            </a:xfrm>
            <a:prstGeom prst="roundRect">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事業者決定</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17" name="矢印: 右 16">
              <a:extLst>
                <a:ext uri="{FF2B5EF4-FFF2-40B4-BE49-F238E27FC236}">
                  <a16:creationId xmlns:a16="http://schemas.microsoft.com/office/drawing/2014/main" id="{D7A6F94E-35DE-4388-893B-05DCB31E5CAA}"/>
                </a:ext>
              </a:extLst>
            </p:cNvPr>
            <p:cNvSpPr/>
            <p:nvPr/>
          </p:nvSpPr>
          <p:spPr>
            <a:xfrm>
              <a:off x="-1685664" y="5094970"/>
              <a:ext cx="1534091" cy="440060"/>
            </a:xfrm>
            <a:prstGeom prst="rightArrow">
              <a:avLst/>
            </a:prstGeom>
            <a:solidFill>
              <a:srgbClr val="3333FF"/>
            </a:solidFill>
            <a:ln>
              <a:solidFill>
                <a:srgbClr val="3333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5E9D007E-A25B-4695-BD6D-77A6D54BA109}"/>
                </a:ext>
              </a:extLst>
            </p:cNvPr>
            <p:cNvSpPr txBox="1"/>
            <p:nvPr/>
          </p:nvSpPr>
          <p:spPr>
            <a:xfrm>
              <a:off x="-1670612" y="4857607"/>
              <a:ext cx="1519039" cy="379335"/>
            </a:xfrm>
            <a:prstGeom prst="rect">
              <a:avLst/>
            </a:prstGeom>
            <a:noFill/>
          </p:spPr>
          <p:txBody>
            <a:bodyPr wrap="square" rtlCol="0">
              <a:spAutoFit/>
            </a:bodyPr>
            <a:lstStyle/>
            <a:p>
              <a:pPr>
                <a:lnSpc>
                  <a:spcPts val="800"/>
                </a:lnSpc>
                <a:spcAft>
                  <a:spcPts val="600"/>
                </a:spcAft>
              </a:pPr>
              <a:r>
                <a:rPr lang="ja-JP" altLang="en-US" sz="1200" b="1" dirty="0">
                  <a:solidFill>
                    <a:srgbClr val="3333FF"/>
                  </a:solidFill>
                  <a:latin typeface="Meiryo UI" panose="020B0604030504040204" pitchFamily="50" charset="-128"/>
                  <a:ea typeface="Meiryo UI" panose="020B0604030504040204" pitchFamily="50" charset="-128"/>
                </a:rPr>
                <a:t>設計・各種調整・</a:t>
              </a:r>
              <a:endParaRPr lang="en-US" altLang="ja-JP" sz="1200" b="1" dirty="0">
                <a:solidFill>
                  <a:srgbClr val="3333FF"/>
                </a:solidFill>
                <a:latin typeface="Meiryo UI" panose="020B0604030504040204" pitchFamily="50" charset="-128"/>
                <a:ea typeface="Meiryo UI" panose="020B0604030504040204" pitchFamily="50" charset="-128"/>
              </a:endParaRPr>
            </a:p>
            <a:p>
              <a:pPr>
                <a:lnSpc>
                  <a:spcPts val="800"/>
                </a:lnSpc>
                <a:spcAft>
                  <a:spcPts val="600"/>
                </a:spcAft>
              </a:pPr>
              <a:r>
                <a:rPr lang="ja-JP" altLang="en-US" sz="1200" b="1" dirty="0">
                  <a:solidFill>
                    <a:srgbClr val="3333FF"/>
                  </a:solidFill>
                  <a:latin typeface="Meiryo UI" panose="020B0604030504040204" pitchFamily="50" charset="-128"/>
                  <a:ea typeface="Meiryo UI" panose="020B0604030504040204" pitchFamily="50" charset="-128"/>
                </a:rPr>
                <a:t>申請・工事着工</a:t>
              </a:r>
              <a:endParaRPr lang="en-US" altLang="ja-JP" sz="1200" b="1" dirty="0">
                <a:solidFill>
                  <a:srgbClr val="3333FF"/>
                </a:solidFill>
                <a:latin typeface="Meiryo UI" panose="020B0604030504040204" pitchFamily="50" charset="-128"/>
                <a:ea typeface="Meiryo UI" panose="020B0604030504040204" pitchFamily="50" charset="-128"/>
              </a:endParaRPr>
            </a:p>
          </p:txBody>
        </p:sp>
        <p:sp>
          <p:nvSpPr>
            <p:cNvPr id="19" name="四角形: 角を丸くする 18">
              <a:extLst>
                <a:ext uri="{FF2B5EF4-FFF2-40B4-BE49-F238E27FC236}">
                  <a16:creationId xmlns:a16="http://schemas.microsoft.com/office/drawing/2014/main" id="{F6F40CAE-E219-4A20-AA9F-B8E9BB56E5FF}"/>
                </a:ext>
              </a:extLst>
            </p:cNvPr>
            <p:cNvSpPr/>
            <p:nvPr/>
          </p:nvSpPr>
          <p:spPr>
            <a:xfrm>
              <a:off x="-4974012" y="2711812"/>
              <a:ext cx="687183" cy="266429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基本構想</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20" name="四角形: 角を丸くする 19">
              <a:extLst>
                <a:ext uri="{FF2B5EF4-FFF2-40B4-BE49-F238E27FC236}">
                  <a16:creationId xmlns:a16="http://schemas.microsoft.com/office/drawing/2014/main" id="{9096A251-F7C4-42E4-8CFB-CA18EB278EBA}"/>
                </a:ext>
              </a:extLst>
            </p:cNvPr>
            <p:cNvSpPr/>
            <p:nvPr/>
          </p:nvSpPr>
          <p:spPr>
            <a:xfrm>
              <a:off x="-4180689" y="2385812"/>
              <a:ext cx="749468" cy="107472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基本計画</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21" name="四角形: 角を丸くする 20">
              <a:extLst>
                <a:ext uri="{FF2B5EF4-FFF2-40B4-BE49-F238E27FC236}">
                  <a16:creationId xmlns:a16="http://schemas.microsoft.com/office/drawing/2014/main" id="{FAFFCAFC-9BD0-487E-826B-03614BEFC454}"/>
                </a:ext>
              </a:extLst>
            </p:cNvPr>
            <p:cNvSpPr/>
            <p:nvPr/>
          </p:nvSpPr>
          <p:spPr>
            <a:xfrm>
              <a:off x="-3225899" y="2385812"/>
              <a:ext cx="610931" cy="107472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基本設計</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22" name="四角形: 角を丸くする 21">
              <a:extLst>
                <a:ext uri="{FF2B5EF4-FFF2-40B4-BE49-F238E27FC236}">
                  <a16:creationId xmlns:a16="http://schemas.microsoft.com/office/drawing/2014/main" id="{BD90D084-7778-4F16-97EE-CFA44FDF12E8}"/>
                </a:ext>
              </a:extLst>
            </p:cNvPr>
            <p:cNvSpPr/>
            <p:nvPr/>
          </p:nvSpPr>
          <p:spPr>
            <a:xfrm>
              <a:off x="-2499697" y="2385812"/>
              <a:ext cx="610931" cy="107472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実施設計</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23" name="四角形: 角を丸くする 22">
              <a:extLst>
                <a:ext uri="{FF2B5EF4-FFF2-40B4-BE49-F238E27FC236}">
                  <a16:creationId xmlns:a16="http://schemas.microsoft.com/office/drawing/2014/main" id="{F5035437-27EB-49D1-959E-ABBA346A43BC}"/>
                </a:ext>
              </a:extLst>
            </p:cNvPr>
            <p:cNvSpPr/>
            <p:nvPr/>
          </p:nvSpPr>
          <p:spPr>
            <a:xfrm>
              <a:off x="-1872713" y="2385812"/>
              <a:ext cx="935149" cy="107472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確認申請</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lgn="dist" defTabSz="898525"/>
              <a:r>
                <a:rPr lang="ja-JP" altLang="en-US" sz="1200" b="1" dirty="0">
                  <a:solidFill>
                    <a:schemeClr val="tx1"/>
                  </a:solidFill>
                  <a:latin typeface="Meiryo UI" panose="020B0604030504040204" pitchFamily="50" charset="-128"/>
                  <a:ea typeface="Meiryo UI" panose="020B0604030504040204" pitchFamily="50" charset="-128"/>
                </a:rPr>
                <a:t>業界調整</a:t>
              </a:r>
              <a:endParaRPr lang="en-US" altLang="ja-JP" sz="1200" b="1" dirty="0">
                <a:solidFill>
                  <a:schemeClr val="tx1"/>
                </a:solidFill>
                <a:latin typeface="Meiryo UI" panose="020B0604030504040204" pitchFamily="50" charset="-128"/>
                <a:ea typeface="Meiryo UI" panose="020B0604030504040204" pitchFamily="50" charset="-128"/>
              </a:endParaRPr>
            </a:p>
            <a:p>
              <a:pPr algn="dist" defTabSz="898525"/>
              <a:r>
                <a:rPr kumimoji="1" lang="ja-JP" altLang="en-US" sz="1100" b="1" dirty="0">
                  <a:solidFill>
                    <a:schemeClr val="tx1"/>
                  </a:solidFill>
                  <a:latin typeface="Meiryo UI" panose="020B0604030504040204" pitchFamily="50" charset="-128"/>
                  <a:ea typeface="Meiryo UI" panose="020B0604030504040204" pitchFamily="50" charset="-128"/>
                </a:rPr>
                <a:t>工事発注準備</a:t>
              </a:r>
            </a:p>
          </p:txBody>
        </p:sp>
        <p:sp>
          <p:nvSpPr>
            <p:cNvPr id="24" name="テキスト ボックス 23">
              <a:extLst>
                <a:ext uri="{FF2B5EF4-FFF2-40B4-BE49-F238E27FC236}">
                  <a16:creationId xmlns:a16="http://schemas.microsoft.com/office/drawing/2014/main" id="{80EF0DA0-CCEC-4588-9358-22BADB0B2DA9}"/>
                </a:ext>
              </a:extLst>
            </p:cNvPr>
            <p:cNvSpPr txBox="1"/>
            <p:nvPr/>
          </p:nvSpPr>
          <p:spPr>
            <a:xfrm>
              <a:off x="-907733" y="2398140"/>
              <a:ext cx="919676" cy="330603"/>
            </a:xfrm>
            <a:prstGeom prst="rect">
              <a:avLst/>
            </a:prstGeom>
            <a:noFill/>
          </p:spPr>
          <p:txBody>
            <a:bodyPr wrap="square" rtlCol="0">
              <a:spAutoFit/>
            </a:bodyPr>
            <a:lstStyle/>
            <a:p>
              <a:pPr>
                <a:lnSpc>
                  <a:spcPct val="150000"/>
                </a:lnSpc>
                <a:spcAft>
                  <a:spcPts val="600"/>
                </a:spcAft>
              </a:pPr>
              <a:r>
                <a:rPr lang="ja-JP" altLang="en-US" sz="1200" b="1" dirty="0">
                  <a:solidFill>
                    <a:srgbClr val="FF0000"/>
                  </a:solidFill>
                  <a:latin typeface="Meiryo UI" panose="020B0604030504040204" pitchFamily="50" charset="-128"/>
                  <a:ea typeface="Meiryo UI" panose="020B0604030504040204" pitchFamily="50" charset="-128"/>
                </a:rPr>
                <a:t>工事着工</a:t>
              </a:r>
              <a:endParaRPr lang="en-US" altLang="ja-JP" sz="1200" b="1" dirty="0">
                <a:solidFill>
                  <a:srgbClr val="FF0000"/>
                </a:solidFill>
                <a:latin typeface="Meiryo UI" panose="020B0604030504040204" pitchFamily="50" charset="-128"/>
                <a:ea typeface="Meiryo UI" panose="020B0604030504040204" pitchFamily="50" charset="-128"/>
              </a:endParaRPr>
            </a:p>
          </p:txBody>
        </p:sp>
        <p:sp>
          <p:nvSpPr>
            <p:cNvPr id="25" name="四角形: 角を丸くする 24">
              <a:extLst>
                <a:ext uri="{FF2B5EF4-FFF2-40B4-BE49-F238E27FC236}">
                  <a16:creationId xmlns:a16="http://schemas.microsoft.com/office/drawing/2014/main" id="{EB265237-254E-4790-9173-1D232BED8DCD}"/>
                </a:ext>
              </a:extLst>
            </p:cNvPr>
            <p:cNvSpPr/>
            <p:nvPr/>
          </p:nvSpPr>
          <p:spPr>
            <a:xfrm>
              <a:off x="-4180689" y="3553196"/>
              <a:ext cx="749468" cy="107472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基本計画</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26" name="四角形: 角を丸くする 25">
              <a:extLst>
                <a:ext uri="{FF2B5EF4-FFF2-40B4-BE49-F238E27FC236}">
                  <a16:creationId xmlns:a16="http://schemas.microsoft.com/office/drawing/2014/main" id="{B9644CF1-F7A7-4D6E-9035-2976669C9DFD}"/>
                </a:ext>
              </a:extLst>
            </p:cNvPr>
            <p:cNvSpPr/>
            <p:nvPr/>
          </p:nvSpPr>
          <p:spPr>
            <a:xfrm>
              <a:off x="-3217843" y="3570549"/>
              <a:ext cx="610931" cy="107472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民間資本導入可能性調査</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27" name="四角形: 角を丸くする 26">
              <a:extLst>
                <a:ext uri="{FF2B5EF4-FFF2-40B4-BE49-F238E27FC236}">
                  <a16:creationId xmlns:a16="http://schemas.microsoft.com/office/drawing/2014/main" id="{4718400C-4C6F-4C7B-904C-7775C14451D5}"/>
                </a:ext>
              </a:extLst>
            </p:cNvPr>
            <p:cNvSpPr/>
            <p:nvPr/>
          </p:nvSpPr>
          <p:spPr>
            <a:xfrm>
              <a:off x="-2462254" y="3553196"/>
              <a:ext cx="676062" cy="107472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実施方針・</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要求水準策定</a:t>
              </a:r>
            </a:p>
          </p:txBody>
        </p:sp>
        <p:sp>
          <p:nvSpPr>
            <p:cNvPr id="28" name="四角形: 角を丸くする 27">
              <a:extLst>
                <a:ext uri="{FF2B5EF4-FFF2-40B4-BE49-F238E27FC236}">
                  <a16:creationId xmlns:a16="http://schemas.microsoft.com/office/drawing/2014/main" id="{0E1874F9-DA97-4B53-8864-E395FDA463DD}"/>
                </a:ext>
              </a:extLst>
            </p:cNvPr>
            <p:cNvSpPr/>
            <p:nvPr/>
          </p:nvSpPr>
          <p:spPr>
            <a:xfrm>
              <a:off x="-1784576" y="3562572"/>
              <a:ext cx="430458" cy="107472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実施方針・</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要求水準公表</a:t>
              </a:r>
            </a:p>
          </p:txBody>
        </p:sp>
        <p:sp>
          <p:nvSpPr>
            <p:cNvPr id="29" name="四角形: 角を丸くする 28">
              <a:extLst>
                <a:ext uri="{FF2B5EF4-FFF2-40B4-BE49-F238E27FC236}">
                  <a16:creationId xmlns:a16="http://schemas.microsoft.com/office/drawing/2014/main" id="{940E19CC-EC85-4169-8B68-9707428B9D11}"/>
                </a:ext>
              </a:extLst>
            </p:cNvPr>
            <p:cNvSpPr/>
            <p:nvPr/>
          </p:nvSpPr>
          <p:spPr>
            <a:xfrm>
              <a:off x="-1311002" y="3563342"/>
              <a:ext cx="321688" cy="107395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事業者公募</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3187858A-0B3A-4CC2-B6CC-3D6946F6F0A1}"/>
                </a:ext>
              </a:extLst>
            </p:cNvPr>
            <p:cNvSpPr txBox="1"/>
            <p:nvPr/>
          </p:nvSpPr>
          <p:spPr>
            <a:xfrm>
              <a:off x="-784450" y="3653286"/>
              <a:ext cx="919676" cy="199798"/>
            </a:xfrm>
            <a:prstGeom prst="rect">
              <a:avLst/>
            </a:prstGeom>
            <a:noFill/>
          </p:spPr>
          <p:txBody>
            <a:bodyPr wrap="square" rtlCol="0">
              <a:spAutoFit/>
            </a:bodyPr>
            <a:lstStyle/>
            <a:p>
              <a:pPr>
                <a:lnSpc>
                  <a:spcPts val="800"/>
                </a:lnSpc>
                <a:spcAft>
                  <a:spcPts val="600"/>
                </a:spcAft>
              </a:pPr>
              <a:r>
                <a:rPr lang="ja-JP" altLang="en-US" sz="1200" b="1" dirty="0">
                  <a:solidFill>
                    <a:srgbClr val="3333FF"/>
                  </a:solidFill>
                  <a:latin typeface="Meiryo UI" panose="020B0604030504040204" pitchFamily="50" charset="-128"/>
                  <a:ea typeface="Meiryo UI" panose="020B0604030504040204" pitchFamily="50" charset="-128"/>
                </a:rPr>
                <a:t>設計開始</a:t>
              </a:r>
              <a:endParaRPr lang="en-US" altLang="ja-JP" sz="1200" b="1" dirty="0">
                <a:solidFill>
                  <a:srgbClr val="3333FF"/>
                </a:solidFill>
                <a:latin typeface="Meiryo UI" panose="020B0604030504040204" pitchFamily="50" charset="-128"/>
                <a:ea typeface="Meiryo UI" panose="020B0604030504040204" pitchFamily="50" charset="-128"/>
              </a:endParaRPr>
            </a:p>
          </p:txBody>
        </p:sp>
        <p:sp>
          <p:nvSpPr>
            <p:cNvPr id="31" name="矢印: 右 30">
              <a:extLst>
                <a:ext uri="{FF2B5EF4-FFF2-40B4-BE49-F238E27FC236}">
                  <a16:creationId xmlns:a16="http://schemas.microsoft.com/office/drawing/2014/main" id="{672C63A1-247D-43AE-933C-F8F41CA2777B}"/>
                </a:ext>
              </a:extLst>
            </p:cNvPr>
            <p:cNvSpPr/>
            <p:nvPr/>
          </p:nvSpPr>
          <p:spPr>
            <a:xfrm>
              <a:off x="-653179" y="3829027"/>
              <a:ext cx="501606" cy="440060"/>
            </a:xfrm>
            <a:prstGeom prst="rightArrow">
              <a:avLst/>
            </a:prstGeom>
            <a:solidFill>
              <a:srgbClr val="3333FF"/>
            </a:solidFill>
            <a:ln>
              <a:solidFill>
                <a:srgbClr val="3333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eiryo UI" panose="020B0604030504040204" pitchFamily="50" charset="-128"/>
                <a:ea typeface="Meiryo UI" panose="020B0604030504040204" pitchFamily="50" charset="-128"/>
              </a:endParaRPr>
            </a:p>
          </p:txBody>
        </p:sp>
        <p:sp>
          <p:nvSpPr>
            <p:cNvPr id="32" name="矢印: 右 31">
              <a:extLst>
                <a:ext uri="{FF2B5EF4-FFF2-40B4-BE49-F238E27FC236}">
                  <a16:creationId xmlns:a16="http://schemas.microsoft.com/office/drawing/2014/main" id="{8975493F-ABEF-42C1-857D-7EAC2397DFD2}"/>
                </a:ext>
              </a:extLst>
            </p:cNvPr>
            <p:cNvSpPr/>
            <p:nvPr/>
          </p:nvSpPr>
          <p:spPr>
            <a:xfrm>
              <a:off x="-841080" y="2758960"/>
              <a:ext cx="689507" cy="44006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eiryo UI" panose="020B0604030504040204" pitchFamily="50" charset="-128"/>
                <a:ea typeface="Meiryo UI" panose="020B0604030504040204" pitchFamily="50" charset="-128"/>
              </a:endParaRPr>
            </a:p>
          </p:txBody>
        </p:sp>
        <p:sp>
          <p:nvSpPr>
            <p:cNvPr id="33" name="四角形: 角を丸くする 32">
              <a:extLst>
                <a:ext uri="{FF2B5EF4-FFF2-40B4-BE49-F238E27FC236}">
                  <a16:creationId xmlns:a16="http://schemas.microsoft.com/office/drawing/2014/main" id="{8E0565E8-8980-479F-BE0F-63E3D27AC74D}"/>
                </a:ext>
              </a:extLst>
            </p:cNvPr>
            <p:cNvSpPr/>
            <p:nvPr/>
          </p:nvSpPr>
          <p:spPr>
            <a:xfrm>
              <a:off x="-3419696" y="4720580"/>
              <a:ext cx="574712" cy="107472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実施方針・</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要求水準策定</a:t>
              </a:r>
            </a:p>
          </p:txBody>
        </p:sp>
        <p:sp>
          <p:nvSpPr>
            <p:cNvPr id="34" name="四角形: 角を丸くする 33">
              <a:extLst>
                <a:ext uri="{FF2B5EF4-FFF2-40B4-BE49-F238E27FC236}">
                  <a16:creationId xmlns:a16="http://schemas.microsoft.com/office/drawing/2014/main" id="{76132F76-C377-470B-952F-BC5C71528C0F}"/>
                </a:ext>
              </a:extLst>
            </p:cNvPr>
            <p:cNvSpPr/>
            <p:nvPr/>
          </p:nvSpPr>
          <p:spPr>
            <a:xfrm>
              <a:off x="-961634" y="3566253"/>
              <a:ext cx="250857" cy="1073953"/>
            </a:xfrm>
            <a:prstGeom prst="roundRect">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dist" defTabSz="898525"/>
              <a:r>
                <a:rPr kumimoji="1" lang="ja-JP" altLang="en-US" sz="1200" b="1" dirty="0">
                  <a:solidFill>
                    <a:schemeClr val="tx1"/>
                  </a:solidFill>
                  <a:latin typeface="Meiryo UI" panose="020B0604030504040204" pitchFamily="50" charset="-128"/>
                  <a:ea typeface="Meiryo UI" panose="020B0604030504040204" pitchFamily="50" charset="-128"/>
                </a:rPr>
                <a:t>事業者決定</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969778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8E7930B2-C45B-4DD0-AD2E-7F04A91B7DCF}"/>
              </a:ext>
            </a:extLst>
          </p:cNvPr>
          <p:cNvPicPr>
            <a:picLocks noChangeAspect="1"/>
          </p:cNvPicPr>
          <p:nvPr/>
        </p:nvPicPr>
        <p:blipFill>
          <a:blip r:embed="rId2"/>
          <a:stretch>
            <a:fillRect/>
          </a:stretch>
        </p:blipFill>
        <p:spPr>
          <a:xfrm>
            <a:off x="5370059" y="3264650"/>
            <a:ext cx="4174901" cy="3334585"/>
          </a:xfrm>
          <a:prstGeom prst="rect">
            <a:avLst/>
          </a:prstGeom>
        </p:spPr>
      </p:pic>
      <p:pic>
        <p:nvPicPr>
          <p:cNvPr id="5" name="図 4">
            <a:extLst>
              <a:ext uri="{FF2B5EF4-FFF2-40B4-BE49-F238E27FC236}">
                <a16:creationId xmlns:a16="http://schemas.microsoft.com/office/drawing/2014/main" id="{B8C001A5-9913-4EC9-8634-EE37B5C468DA}"/>
              </a:ext>
            </a:extLst>
          </p:cNvPr>
          <p:cNvPicPr>
            <a:picLocks noChangeAspect="1"/>
          </p:cNvPicPr>
          <p:nvPr/>
        </p:nvPicPr>
        <p:blipFill rotWithShape="1">
          <a:blip r:embed="rId3"/>
          <a:srcRect t="11173"/>
          <a:stretch/>
        </p:blipFill>
        <p:spPr>
          <a:xfrm>
            <a:off x="468848" y="3198558"/>
            <a:ext cx="4435447" cy="3414824"/>
          </a:xfrm>
          <a:prstGeom prst="rect">
            <a:avLst/>
          </a:prstGeom>
        </p:spPr>
      </p:pic>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2</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１．全国の市場や食品流通を取り巻く環境</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0" y="835683"/>
            <a:ext cx="7205472"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（１）社会経済</a:t>
            </a:r>
            <a:r>
              <a:rPr kumimoji="1" lang="ja-JP" altLang="en-US" sz="2000" dirty="0" smtClean="0">
                <a:latin typeface="Meiryo UI" panose="020B0604030504040204" pitchFamily="50" charset="-128"/>
                <a:ea typeface="Meiryo UI" panose="020B0604030504040204" pitchFamily="50" charset="-128"/>
              </a:rPr>
              <a:t>情勢や食品流通構造の</a:t>
            </a:r>
            <a:r>
              <a:rPr kumimoji="1" lang="ja-JP" altLang="en-US" sz="2000" dirty="0">
                <a:latin typeface="Meiryo UI" panose="020B0604030504040204" pitchFamily="50" charset="-128"/>
                <a:ea typeface="Meiryo UI" panose="020B0604030504040204" pitchFamily="50" charset="-128"/>
              </a:rPr>
              <a:t>変化</a:t>
            </a:r>
          </a:p>
        </p:txBody>
      </p:sp>
      <p:sp>
        <p:nvSpPr>
          <p:cNvPr id="60" name="テキスト ボックス 59">
            <a:extLst>
              <a:ext uri="{FF2B5EF4-FFF2-40B4-BE49-F238E27FC236}">
                <a16:creationId xmlns:a16="http://schemas.microsoft.com/office/drawing/2014/main" id="{424D7BAB-2DCD-4B8F-87A0-4E4DAC8346ED}"/>
              </a:ext>
            </a:extLst>
          </p:cNvPr>
          <p:cNvSpPr txBox="1"/>
          <p:nvPr/>
        </p:nvSpPr>
        <p:spPr>
          <a:xfrm>
            <a:off x="301811" y="6510000"/>
            <a:ext cx="4692637"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資料：農林水産省「平成</a:t>
            </a:r>
            <a:r>
              <a:rPr kumimoji="1" lang="en-US" altLang="ja-JP" sz="900" dirty="0">
                <a:latin typeface="Meiryo UI" panose="020B0604030504040204" pitchFamily="50" charset="-128"/>
                <a:ea typeface="Meiryo UI" panose="020B0604030504040204" pitchFamily="50" charset="-128"/>
              </a:rPr>
              <a:t>27</a:t>
            </a:r>
            <a:r>
              <a:rPr kumimoji="1" lang="ja-JP" altLang="en-US" sz="900" dirty="0">
                <a:latin typeface="Meiryo UI" panose="020B0604030504040204" pitchFamily="50" charset="-128"/>
                <a:ea typeface="Meiryo UI" panose="020B0604030504040204" pitchFamily="50" charset="-128"/>
              </a:rPr>
              <a:t>年農林漁業及び関連産業を中心とした産業連関表」を基に作成</a:t>
            </a:r>
          </a:p>
        </p:txBody>
      </p:sp>
      <p:sp>
        <p:nvSpPr>
          <p:cNvPr id="10" name="テキスト ボックス 9">
            <a:extLst>
              <a:ext uri="{FF2B5EF4-FFF2-40B4-BE49-F238E27FC236}">
                <a16:creationId xmlns:a16="http://schemas.microsoft.com/office/drawing/2014/main" id="{6AD688B7-3BC0-42F1-A9D4-C2C80531809F}"/>
              </a:ext>
            </a:extLst>
          </p:cNvPr>
          <p:cNvSpPr txBox="1"/>
          <p:nvPr/>
        </p:nvSpPr>
        <p:spPr>
          <a:xfrm>
            <a:off x="266926" y="1228370"/>
            <a:ext cx="9372147" cy="1846659"/>
          </a:xfrm>
          <a:prstGeom prst="rect">
            <a:avLst/>
          </a:prstGeom>
          <a:solidFill>
            <a:schemeClr val="accent4">
              <a:lumMod val="20000"/>
              <a:lumOff val="80000"/>
            </a:schemeClr>
          </a:solidFill>
        </p:spPr>
        <p:txBody>
          <a:bodyPr wrap="square">
            <a:spAutoFit/>
          </a:bodyPr>
          <a:lstStyle/>
          <a:p>
            <a:r>
              <a:rPr lang="ja-JP" altLang="en-US" b="1" kern="100" dirty="0">
                <a:solidFill>
                  <a:srgbClr val="FF0000"/>
                </a:solidFill>
                <a:effectLst/>
                <a:ea typeface="HG丸ｺﾞｼｯｸM-PRO" panose="020F0600000000000000" pitchFamily="50" charset="-128"/>
                <a:cs typeface="Times New Roman" panose="02020603050405020304" pitchFamily="18" charset="0"/>
              </a:rPr>
              <a:t>☞ポイント</a:t>
            </a:r>
          </a:p>
          <a:p>
            <a:r>
              <a:rPr lang="ja-JP" altLang="en-US" sz="1600" kern="100" dirty="0">
                <a:ea typeface="HG丸ｺﾞｼｯｸM-PRO" panose="020F0600000000000000" pitchFamily="50" charset="-128"/>
                <a:cs typeface="Times New Roman" panose="02020603050405020304" pitchFamily="18" charset="0"/>
              </a:rPr>
              <a:t>　少子高齢化、人口減少に伴う食料品の消費量の減少等により、全国の卸売市場における生鮮食料品の取扱数量は減少傾向にある。</a:t>
            </a:r>
            <a:endParaRPr lang="en-US" altLang="ja-JP" sz="1600" kern="100" dirty="0">
              <a:ea typeface="HG丸ｺﾞｼｯｸM-PRO" panose="020F0600000000000000" pitchFamily="50" charset="-128"/>
              <a:cs typeface="Times New Roman" panose="02020603050405020304" pitchFamily="18" charset="0"/>
            </a:endParaRPr>
          </a:p>
          <a:p>
            <a:r>
              <a:rPr lang="ja-JP" altLang="en-US" sz="1600" kern="100" dirty="0">
                <a:ea typeface="HG丸ｺﾞｼｯｸM-PRO" panose="020F0600000000000000" pitchFamily="50" charset="-128"/>
                <a:cs typeface="Times New Roman" panose="02020603050405020304" pitchFamily="18" charset="0"/>
              </a:rPr>
              <a:t>　また、以下左のグラフのとおり、飲食料全体の最終消費額に対する割合について、「加工品」「外食」が増加する一方、「生鮮品等」は減少している。</a:t>
            </a:r>
            <a:endParaRPr lang="en-US" altLang="ja-JP" sz="1600" kern="100" dirty="0">
              <a:ea typeface="HG丸ｺﾞｼｯｸM-PRO" panose="020F0600000000000000" pitchFamily="50" charset="-128"/>
              <a:cs typeface="Times New Roman" panose="02020603050405020304" pitchFamily="18" charset="0"/>
            </a:endParaRPr>
          </a:p>
          <a:p>
            <a:r>
              <a:rPr lang="ja-JP" altLang="en-US" sz="1600" kern="100" dirty="0">
                <a:ea typeface="HG丸ｺﾞｼｯｸM-PRO" panose="020F0600000000000000" pitchFamily="50" charset="-128"/>
                <a:cs typeface="Times New Roman" panose="02020603050405020304" pitchFamily="18" charset="0"/>
              </a:rPr>
              <a:t>　右のグラフでは、卸売市場経由率が全体的に減少傾向にあるものの「国産青果」は約８割が市場を経由している。</a:t>
            </a:r>
            <a:endParaRPr lang="ja-JP" altLang="en-US" sz="1600" dirty="0"/>
          </a:p>
        </p:txBody>
      </p:sp>
      <p:sp>
        <p:nvSpPr>
          <p:cNvPr id="85" name="テキスト ボックス 84">
            <a:extLst>
              <a:ext uri="{FF2B5EF4-FFF2-40B4-BE49-F238E27FC236}">
                <a16:creationId xmlns:a16="http://schemas.microsoft.com/office/drawing/2014/main" id="{7642DA49-6152-4F90-A8A7-7D0F6499F953}"/>
              </a:ext>
            </a:extLst>
          </p:cNvPr>
          <p:cNvSpPr txBox="1"/>
          <p:nvPr/>
        </p:nvSpPr>
        <p:spPr>
          <a:xfrm>
            <a:off x="1184465" y="3138363"/>
            <a:ext cx="3221955" cy="261610"/>
          </a:xfrm>
          <a:prstGeom prst="rect">
            <a:avLst/>
          </a:prstGeom>
          <a:solidFill>
            <a:schemeClr val="bg1"/>
          </a:solidFill>
        </p:spPr>
        <p:txBody>
          <a:bodyPr wrap="square" rtlCol="0">
            <a:spAutoFit/>
          </a:bodyPr>
          <a:lstStyle/>
          <a:p>
            <a:pPr algn="ctr"/>
            <a:r>
              <a:rPr kumimoji="1" lang="ja-JP" altLang="en-US" sz="1100" b="1" dirty="0"/>
              <a:t>＜飲食料の最終消費額に対する生鮮品等の割合＞</a:t>
            </a:r>
          </a:p>
        </p:txBody>
      </p:sp>
      <p:sp>
        <p:nvSpPr>
          <p:cNvPr id="15" name="テキスト ボックス 14">
            <a:extLst>
              <a:ext uri="{FF2B5EF4-FFF2-40B4-BE49-F238E27FC236}">
                <a16:creationId xmlns:a16="http://schemas.microsoft.com/office/drawing/2014/main" id="{1168756A-AB7F-4686-8860-C2499E1496E7}"/>
              </a:ext>
            </a:extLst>
          </p:cNvPr>
          <p:cNvSpPr txBox="1"/>
          <p:nvPr/>
        </p:nvSpPr>
        <p:spPr>
          <a:xfrm>
            <a:off x="6252940" y="3111956"/>
            <a:ext cx="2953969" cy="276999"/>
          </a:xfrm>
          <a:prstGeom prst="rect">
            <a:avLst/>
          </a:prstGeom>
          <a:solidFill>
            <a:schemeClr val="bg1"/>
          </a:solidFill>
        </p:spPr>
        <p:txBody>
          <a:bodyPr wrap="square" rtlCol="0">
            <a:spAutoFit/>
          </a:bodyPr>
          <a:lstStyle/>
          <a:p>
            <a:pPr algn="ctr"/>
            <a:r>
              <a:rPr kumimoji="1" lang="ja-JP" altLang="en-US" sz="1200" b="1" dirty="0"/>
              <a:t>＜卸売市場経由率（重量ベース、推計）＞</a:t>
            </a:r>
            <a:endParaRPr kumimoji="1" lang="ja-JP" altLang="en-US" sz="1000" b="1" dirty="0"/>
          </a:p>
        </p:txBody>
      </p:sp>
      <p:sp>
        <p:nvSpPr>
          <p:cNvPr id="6" name="テキスト ボックス 5">
            <a:extLst>
              <a:ext uri="{FF2B5EF4-FFF2-40B4-BE49-F238E27FC236}">
                <a16:creationId xmlns:a16="http://schemas.microsoft.com/office/drawing/2014/main" id="{49878D70-7BC6-45E0-AAE8-53CCEF39B138}"/>
              </a:ext>
            </a:extLst>
          </p:cNvPr>
          <p:cNvSpPr txBox="1"/>
          <p:nvPr/>
        </p:nvSpPr>
        <p:spPr>
          <a:xfrm>
            <a:off x="450527" y="3138171"/>
            <a:ext cx="1005561" cy="261610"/>
          </a:xfrm>
          <a:prstGeom prst="rect">
            <a:avLst/>
          </a:prstGeom>
          <a:noFill/>
        </p:spPr>
        <p:txBody>
          <a:bodyPr wrap="square" rtlCol="0">
            <a:spAutoFit/>
          </a:bodyPr>
          <a:lstStyle/>
          <a:p>
            <a:r>
              <a:rPr kumimoji="1" lang="ja-JP" altLang="en-US" sz="1100" dirty="0">
                <a:latin typeface="+mj-lt"/>
              </a:rPr>
              <a:t>割合（</a:t>
            </a:r>
            <a:r>
              <a:rPr kumimoji="1" lang="en-US" altLang="ja-JP" sz="1100" dirty="0">
                <a:latin typeface="+mj-lt"/>
              </a:rPr>
              <a:t>%</a:t>
            </a:r>
            <a:r>
              <a:rPr kumimoji="1" lang="ja-JP" altLang="en-US" sz="1100" dirty="0">
                <a:latin typeface="+mj-lt"/>
              </a:rPr>
              <a:t>）</a:t>
            </a:r>
          </a:p>
        </p:txBody>
      </p:sp>
      <p:sp>
        <p:nvSpPr>
          <p:cNvPr id="18" name="テキスト ボックス 17">
            <a:extLst>
              <a:ext uri="{FF2B5EF4-FFF2-40B4-BE49-F238E27FC236}">
                <a16:creationId xmlns:a16="http://schemas.microsoft.com/office/drawing/2014/main" id="{E4F75207-3F9E-472D-B8AE-F384A9FFFD7D}"/>
              </a:ext>
            </a:extLst>
          </p:cNvPr>
          <p:cNvSpPr txBox="1"/>
          <p:nvPr/>
        </p:nvSpPr>
        <p:spPr>
          <a:xfrm>
            <a:off x="5332035" y="3126178"/>
            <a:ext cx="920905" cy="261610"/>
          </a:xfrm>
          <a:prstGeom prst="rect">
            <a:avLst/>
          </a:prstGeom>
          <a:noFill/>
        </p:spPr>
        <p:txBody>
          <a:bodyPr wrap="square" rtlCol="0">
            <a:spAutoFit/>
          </a:bodyPr>
          <a:lstStyle/>
          <a:p>
            <a:r>
              <a:rPr kumimoji="1" lang="ja-JP" altLang="en-US" sz="1100" dirty="0">
                <a:latin typeface="+mj-lt"/>
              </a:rPr>
              <a:t>割合（</a:t>
            </a:r>
            <a:r>
              <a:rPr kumimoji="1" lang="en-US" altLang="ja-JP" sz="1100" dirty="0">
                <a:latin typeface="+mj-lt"/>
              </a:rPr>
              <a:t>%</a:t>
            </a:r>
            <a:r>
              <a:rPr kumimoji="1" lang="ja-JP" altLang="en-US" sz="1100" dirty="0">
                <a:latin typeface="+mj-lt"/>
              </a:rPr>
              <a:t>）</a:t>
            </a:r>
          </a:p>
        </p:txBody>
      </p:sp>
      <p:sp>
        <p:nvSpPr>
          <p:cNvPr id="19" name="テキスト ボックス 18">
            <a:extLst>
              <a:ext uri="{FF2B5EF4-FFF2-40B4-BE49-F238E27FC236}">
                <a16:creationId xmlns:a16="http://schemas.microsoft.com/office/drawing/2014/main" id="{FE724C5E-689A-4352-8C85-516F1440DB6D}"/>
              </a:ext>
            </a:extLst>
          </p:cNvPr>
          <p:cNvSpPr txBox="1"/>
          <p:nvPr/>
        </p:nvSpPr>
        <p:spPr>
          <a:xfrm>
            <a:off x="5755651" y="6510665"/>
            <a:ext cx="4692637"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資料：農林水産省「令和元年度　卸売市場データ集」を基に作成</a:t>
            </a:r>
          </a:p>
        </p:txBody>
      </p:sp>
    </p:spTree>
    <p:extLst>
      <p:ext uri="{BB962C8B-B14F-4D97-AF65-F5344CB8AC3E}">
        <p14:creationId xmlns:p14="http://schemas.microsoft.com/office/powerpoint/2010/main" val="1485905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3</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１．全国の市場や食品流通を取り巻く環境</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0" y="835683"/>
            <a:ext cx="7205472"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（２）市場の公益性</a:t>
            </a:r>
          </a:p>
        </p:txBody>
      </p:sp>
      <p:sp>
        <p:nvSpPr>
          <p:cNvPr id="85" name="テキスト ボックス 84">
            <a:extLst>
              <a:ext uri="{FF2B5EF4-FFF2-40B4-BE49-F238E27FC236}">
                <a16:creationId xmlns:a16="http://schemas.microsoft.com/office/drawing/2014/main" id="{7642DA49-6152-4F90-A8A7-7D0F6499F953}"/>
              </a:ext>
            </a:extLst>
          </p:cNvPr>
          <p:cNvSpPr txBox="1"/>
          <p:nvPr/>
        </p:nvSpPr>
        <p:spPr>
          <a:xfrm>
            <a:off x="850233" y="2707213"/>
            <a:ext cx="2710821" cy="307777"/>
          </a:xfrm>
          <a:prstGeom prst="rect">
            <a:avLst/>
          </a:prstGeom>
          <a:noFill/>
        </p:spPr>
        <p:txBody>
          <a:bodyPr wrap="square" rtlCol="0">
            <a:spAutoFit/>
          </a:bodyPr>
          <a:lstStyle/>
          <a:p>
            <a:pPr algn="ctr"/>
            <a:r>
              <a:rPr kumimoji="1" lang="ja-JP" altLang="en-US" sz="1400" b="1" dirty="0"/>
              <a:t>＜卸売市場を取り巻く流通＞</a:t>
            </a:r>
            <a:endParaRPr kumimoji="1" lang="ja-JP" altLang="en-US" sz="1050" b="1" dirty="0"/>
          </a:p>
        </p:txBody>
      </p:sp>
      <p:sp>
        <p:nvSpPr>
          <p:cNvPr id="11" name="テキスト ボックス 10">
            <a:extLst>
              <a:ext uri="{FF2B5EF4-FFF2-40B4-BE49-F238E27FC236}">
                <a16:creationId xmlns:a16="http://schemas.microsoft.com/office/drawing/2014/main" id="{2ACA45BA-CB70-46F2-9C2A-960A5FAE272D}"/>
              </a:ext>
            </a:extLst>
          </p:cNvPr>
          <p:cNvSpPr txBox="1"/>
          <p:nvPr/>
        </p:nvSpPr>
        <p:spPr>
          <a:xfrm>
            <a:off x="692481" y="1326419"/>
            <a:ext cx="8754337" cy="1354217"/>
          </a:xfrm>
          <a:prstGeom prst="rect">
            <a:avLst/>
          </a:prstGeom>
          <a:solidFill>
            <a:schemeClr val="accent4">
              <a:lumMod val="20000"/>
              <a:lumOff val="80000"/>
            </a:schemeClr>
          </a:solidFill>
        </p:spPr>
        <p:txBody>
          <a:bodyPr wrap="square">
            <a:spAutoFit/>
          </a:bodyPr>
          <a:lstStyle/>
          <a:p>
            <a:r>
              <a:rPr lang="ja-JP" altLang="en-US" b="1" kern="100" dirty="0">
                <a:solidFill>
                  <a:srgbClr val="FF0000"/>
                </a:solidFill>
                <a:effectLst/>
                <a:ea typeface="HG丸ｺﾞｼｯｸM-PRO" panose="020F0600000000000000" pitchFamily="50" charset="-128"/>
                <a:cs typeface="Times New Roman" panose="02020603050405020304" pitchFamily="18" charset="0"/>
              </a:rPr>
              <a:t>☞ポイント</a:t>
            </a:r>
          </a:p>
          <a:p>
            <a:r>
              <a:rPr lang="ja-JP" altLang="en-US" sz="1600" kern="100" dirty="0">
                <a:ea typeface="HG丸ｺﾞｼｯｸM-PRO" panose="020F0600000000000000" pitchFamily="50" charset="-128"/>
                <a:cs typeface="Times New Roman" panose="02020603050405020304" pitchFamily="18" charset="0"/>
              </a:rPr>
              <a:t>　卸売市場を経由しない冷凍・加工食料品の増加など、食品流通構造の変化が起きている。</a:t>
            </a:r>
            <a:endParaRPr lang="en-US" altLang="ja-JP" sz="1600" kern="100" dirty="0">
              <a:ea typeface="HG丸ｺﾞｼｯｸM-PRO" panose="020F0600000000000000" pitchFamily="50" charset="-128"/>
              <a:cs typeface="Times New Roman" panose="02020603050405020304" pitchFamily="18" charset="0"/>
            </a:endParaRPr>
          </a:p>
          <a:p>
            <a:r>
              <a:rPr lang="ja-JP" altLang="en-US" sz="1600" kern="100" dirty="0">
                <a:ea typeface="HG丸ｺﾞｼｯｸM-PRO" panose="020F0600000000000000" pitchFamily="50" charset="-128"/>
                <a:cs typeface="Times New Roman" panose="02020603050405020304" pitchFamily="18" charset="0"/>
              </a:rPr>
              <a:t>しかしながら、</a:t>
            </a:r>
            <a:r>
              <a:rPr lang="ja-JP" altLang="en-US" sz="1600" b="1" kern="100" dirty="0">
                <a:solidFill>
                  <a:srgbClr val="FF0000"/>
                </a:solidFill>
                <a:ea typeface="HG丸ｺﾞｼｯｸM-PRO" panose="020F0600000000000000" pitchFamily="50" charset="-128"/>
                <a:cs typeface="Times New Roman" panose="02020603050405020304" pitchFamily="18" charset="0"/>
              </a:rPr>
              <a:t>受託拒否の禁止</a:t>
            </a:r>
            <a:r>
              <a:rPr lang="ja-JP" altLang="en-US" sz="1600" kern="100" dirty="0">
                <a:ea typeface="HG丸ｺﾞｼｯｸM-PRO" panose="020F0600000000000000" pitchFamily="50" charset="-128"/>
                <a:cs typeface="Times New Roman" panose="02020603050405020304" pitchFamily="18" charset="0"/>
              </a:rPr>
              <a:t>や</a:t>
            </a:r>
            <a:r>
              <a:rPr lang="ja-JP" altLang="en-US" sz="1600" b="1" kern="100" dirty="0">
                <a:solidFill>
                  <a:srgbClr val="FF0000"/>
                </a:solidFill>
                <a:ea typeface="HG丸ｺﾞｼｯｸM-PRO" panose="020F0600000000000000" pitchFamily="50" charset="-128"/>
                <a:cs typeface="Times New Roman" panose="02020603050405020304" pitchFamily="18" charset="0"/>
              </a:rPr>
              <a:t>代金決済機能</a:t>
            </a:r>
            <a:r>
              <a:rPr lang="ja-JP" altLang="en-US" sz="1600" kern="100" dirty="0">
                <a:ea typeface="HG丸ｺﾞｼｯｸM-PRO" panose="020F0600000000000000" pitchFamily="50" charset="-128"/>
                <a:cs typeface="Times New Roman" panose="02020603050405020304" pitchFamily="18" charset="0"/>
              </a:rPr>
              <a:t>を有し、</a:t>
            </a:r>
            <a:r>
              <a:rPr lang="ja-JP" altLang="en-US" sz="1600" b="1" kern="100" dirty="0">
                <a:solidFill>
                  <a:srgbClr val="FF0000"/>
                </a:solidFill>
                <a:ea typeface="HG丸ｺﾞｼｯｸM-PRO" panose="020F0600000000000000" pitchFamily="50" charset="-128"/>
                <a:cs typeface="Times New Roman" panose="02020603050405020304" pitchFamily="18" charset="0"/>
              </a:rPr>
              <a:t>多品目の品揃え</a:t>
            </a:r>
            <a:r>
              <a:rPr lang="ja-JP" altLang="en-US" sz="1600" b="1" kern="100" dirty="0" smtClean="0">
                <a:solidFill>
                  <a:srgbClr val="FF0000"/>
                </a:solidFill>
                <a:ea typeface="HG丸ｺﾞｼｯｸM-PRO" panose="020F0600000000000000" pitchFamily="50" charset="-128"/>
                <a:cs typeface="Times New Roman" panose="02020603050405020304" pitchFamily="18" charset="0"/>
              </a:rPr>
              <a:t>を誇りそれらの商品を一括</a:t>
            </a:r>
            <a:r>
              <a:rPr lang="ja-JP" altLang="en-US" sz="1600" b="1" kern="100" dirty="0">
                <a:solidFill>
                  <a:srgbClr val="FF0000"/>
                </a:solidFill>
                <a:ea typeface="HG丸ｺﾞｼｯｸM-PRO" panose="020F0600000000000000" pitchFamily="50" charset="-128"/>
                <a:cs typeface="Times New Roman" panose="02020603050405020304" pitchFamily="18" charset="0"/>
              </a:rPr>
              <a:t>で発注</a:t>
            </a:r>
            <a:r>
              <a:rPr lang="ja-JP" altLang="en-US" sz="1600" kern="100" dirty="0" smtClean="0">
                <a:ea typeface="HG丸ｺﾞｼｯｸM-PRO" panose="020F0600000000000000" pitchFamily="50" charset="-128"/>
                <a:cs typeface="Times New Roman" panose="02020603050405020304" pitchFamily="18" charset="0"/>
              </a:rPr>
              <a:t>できる卸売市場</a:t>
            </a:r>
            <a:r>
              <a:rPr lang="ja-JP" altLang="en-US" sz="1600" kern="100" dirty="0">
                <a:ea typeface="HG丸ｺﾞｼｯｸM-PRO" panose="020F0600000000000000" pitchFamily="50" charset="-128"/>
                <a:cs typeface="Times New Roman" panose="02020603050405020304" pitchFamily="18" charset="0"/>
              </a:rPr>
              <a:t>は、生産者を守り、食の安定供給を支える存在として</a:t>
            </a:r>
            <a:r>
              <a:rPr lang="ja-JP" altLang="en-US" sz="1600" b="1" kern="100" dirty="0">
                <a:solidFill>
                  <a:srgbClr val="FF0000"/>
                </a:solidFill>
                <a:ea typeface="HG丸ｺﾞｼｯｸM-PRO" panose="020F0600000000000000" pitchFamily="50" charset="-128"/>
                <a:cs typeface="Times New Roman" panose="02020603050405020304" pitchFamily="18" charset="0"/>
              </a:rPr>
              <a:t>一定の公益性を担っており</a:t>
            </a:r>
            <a:r>
              <a:rPr lang="ja-JP" altLang="en-US" sz="1600" b="1" kern="100" dirty="0" smtClean="0">
                <a:solidFill>
                  <a:srgbClr val="FF0000"/>
                </a:solidFill>
                <a:ea typeface="HG丸ｺﾞｼｯｸM-PRO" panose="020F0600000000000000" pitchFamily="50" charset="-128"/>
                <a:cs typeface="Times New Roman" panose="02020603050405020304" pitchFamily="18" charset="0"/>
              </a:rPr>
              <a:t>、今後</a:t>
            </a:r>
            <a:r>
              <a:rPr lang="ja-JP" altLang="en-US" sz="1600" b="1" kern="100" dirty="0">
                <a:solidFill>
                  <a:srgbClr val="FF0000"/>
                </a:solidFill>
                <a:ea typeface="HG丸ｺﾞｼｯｸM-PRO" panose="020F0600000000000000" pitchFamily="50" charset="-128"/>
                <a:cs typeface="Times New Roman" panose="02020603050405020304" pitchFamily="18" charset="0"/>
              </a:rPr>
              <a:t>もその役割は継続していくものと考えられる</a:t>
            </a:r>
            <a:r>
              <a:rPr lang="ja-JP" altLang="en-US" sz="1600" kern="100" dirty="0">
                <a:ea typeface="HG丸ｺﾞｼｯｸM-PRO" panose="020F0600000000000000" pitchFamily="50" charset="-128"/>
                <a:cs typeface="Times New Roman" panose="02020603050405020304" pitchFamily="18" charset="0"/>
              </a:rPr>
              <a:t>。</a:t>
            </a:r>
            <a:endParaRPr lang="ja-JP" altLang="en-US" sz="1600" dirty="0"/>
          </a:p>
        </p:txBody>
      </p:sp>
      <p:sp>
        <p:nvSpPr>
          <p:cNvPr id="15" name="テキスト ボックス 14">
            <a:extLst>
              <a:ext uri="{FF2B5EF4-FFF2-40B4-BE49-F238E27FC236}">
                <a16:creationId xmlns:a16="http://schemas.microsoft.com/office/drawing/2014/main" id="{984A143F-8236-4B1D-A482-56D4DE06BBE6}"/>
              </a:ext>
            </a:extLst>
          </p:cNvPr>
          <p:cNvSpPr txBox="1"/>
          <p:nvPr/>
        </p:nvSpPr>
        <p:spPr>
          <a:xfrm>
            <a:off x="4643128" y="2707213"/>
            <a:ext cx="5262872" cy="4093428"/>
          </a:xfrm>
          <a:prstGeom prst="rect">
            <a:avLst/>
          </a:prstGeom>
          <a:noFill/>
        </p:spPr>
        <p:txBody>
          <a:bodyPr wrap="square" rtlCol="0">
            <a:spAutoFit/>
          </a:bodyPr>
          <a:lstStyle/>
          <a:p>
            <a:pPr>
              <a:lnSpc>
                <a:spcPts val="2600"/>
              </a:lnSpc>
            </a:pPr>
            <a:r>
              <a:rPr kumimoji="1" lang="ja-JP" altLang="en-US" sz="1400" b="1" u="sng" dirty="0"/>
              <a:t>■生産者からみた市場の公益性</a:t>
            </a:r>
            <a:endParaRPr kumimoji="1" lang="en-US" altLang="ja-JP" sz="1400" b="1" u="sng" dirty="0"/>
          </a:p>
          <a:p>
            <a:pPr marL="269875" indent="-269875">
              <a:lnSpc>
                <a:spcPts val="2600"/>
              </a:lnSpc>
              <a:buFont typeface="Wingdings" panose="05000000000000000000" pitchFamily="2" charset="2"/>
              <a:buChar char="ü"/>
            </a:pPr>
            <a:r>
              <a:rPr kumimoji="1" lang="ja-JP" altLang="en-US" sz="1400" dirty="0"/>
              <a:t>効率的に商品を流通させ、かつ</a:t>
            </a:r>
            <a:r>
              <a:rPr kumimoji="1" lang="ja-JP" altLang="en-US" sz="1400" b="1" dirty="0">
                <a:solidFill>
                  <a:srgbClr val="FF0000"/>
                </a:solidFill>
              </a:rPr>
              <a:t>物流コストを縮減させることができ</a:t>
            </a:r>
            <a:r>
              <a:rPr kumimoji="1" lang="ja-JP" altLang="en-US" sz="1400" dirty="0"/>
              <a:t>、小規模生産者が守られる（</a:t>
            </a:r>
            <a:r>
              <a:rPr kumimoji="1" lang="ja-JP" altLang="en-US" sz="1400" b="1" dirty="0">
                <a:solidFill>
                  <a:srgbClr val="FF0000"/>
                </a:solidFill>
              </a:rPr>
              <a:t>取引総数極小化の原理</a:t>
            </a:r>
            <a:r>
              <a:rPr kumimoji="1" lang="ja-JP" altLang="en-US" sz="1400" dirty="0"/>
              <a:t>）</a:t>
            </a:r>
            <a:endParaRPr kumimoji="1" lang="en-US" altLang="ja-JP" sz="1400" dirty="0"/>
          </a:p>
          <a:p>
            <a:pPr marL="269875" marR="0" lvl="0" indent="-269875" algn="l" defTabSz="457200" rtl="0" eaLnBrk="1" fontAlgn="auto" latinLnBrk="0" hangingPunct="1">
              <a:lnSpc>
                <a:spcPts val="2600"/>
              </a:lnSpc>
              <a:spcBef>
                <a:spcPts val="0"/>
              </a:spcBef>
              <a:spcAft>
                <a:spcPts val="0"/>
              </a:spcAft>
              <a:buClrTx/>
              <a:buSzTx/>
              <a:buFont typeface="Wingdings" panose="05000000000000000000" pitchFamily="2" charset="2"/>
              <a:buChar char="ü"/>
              <a:tabLst/>
              <a:defRPr/>
            </a:pP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水産物は漁獲量によって</a:t>
            </a:r>
            <a:r>
              <a:rPr kumimoji="1" lang="ja-JP" altLang="en-US" sz="1400" b="1" i="0" u="none" strike="noStrike" kern="1200" cap="none" spc="0" normalizeH="0" baseline="0" noProof="0" dirty="0">
                <a:ln>
                  <a:noFill/>
                </a:ln>
                <a:solidFill>
                  <a:srgbClr val="FF0000"/>
                </a:solidFill>
                <a:effectLst/>
                <a:uLnTx/>
                <a:uFillTx/>
                <a:latin typeface="Meiryo UI"/>
                <a:ea typeface="Meiryo UI"/>
                <a:cs typeface="+mn-cs"/>
              </a:rPr>
              <a:t>その日の出荷量が左右される</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ため、</a:t>
            </a: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R="0" lvl="0" algn="l" defTabSz="457200" rtl="0" eaLnBrk="1" fontAlgn="auto" latinLnBrk="0" hangingPunct="1">
              <a:lnSpc>
                <a:spcPts val="2600"/>
              </a:lnSpc>
              <a:spcBef>
                <a:spcPts val="0"/>
              </a:spcBef>
              <a:spcAft>
                <a:spcPts val="0"/>
              </a:spcAft>
              <a:buClrTx/>
              <a:buSzTx/>
              <a:tabLst/>
              <a:defRPr/>
            </a:pPr>
            <a:r>
              <a:rPr kumimoji="1" lang="ja-JP" altLang="en-US" sz="1400" noProof="0" dirty="0">
                <a:solidFill>
                  <a:prstClr val="black"/>
                </a:solidFill>
                <a:latin typeface="Meiryo UI"/>
                <a:ea typeface="Meiryo UI"/>
              </a:rPr>
              <a:t>　　 </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受託拒否がなく、換金できる市場の機能が必要不可欠</a:t>
            </a:r>
            <a:endParaRPr kumimoji="1" lang="en-US" altLang="ja-JP" sz="800" b="1" u="sng" dirty="0"/>
          </a:p>
          <a:p>
            <a:pPr marL="269875" indent="-269875">
              <a:lnSpc>
                <a:spcPts val="2600"/>
              </a:lnSpc>
            </a:pPr>
            <a:r>
              <a:rPr kumimoji="1" lang="ja-JP" altLang="en-US" sz="1400" b="1" u="sng" dirty="0"/>
              <a:t>■実需者（スーパーなど）からみた市場の公益性</a:t>
            </a:r>
            <a:endParaRPr kumimoji="1" lang="en-US" altLang="ja-JP" sz="1400" b="1" u="sng" dirty="0"/>
          </a:p>
          <a:p>
            <a:pPr marL="269875" indent="-269875">
              <a:lnSpc>
                <a:spcPts val="2600"/>
              </a:lnSpc>
              <a:buClr>
                <a:schemeClr val="tx1"/>
              </a:buClr>
              <a:buFont typeface="Wingdings" panose="05000000000000000000" pitchFamily="2" charset="2"/>
              <a:buChar char="ü"/>
            </a:pPr>
            <a:r>
              <a:rPr kumimoji="1" lang="ja-JP" altLang="en-US" sz="1400" dirty="0"/>
              <a:t>多品種、多量の商品を</a:t>
            </a:r>
            <a:r>
              <a:rPr kumimoji="1" lang="ja-JP" altLang="en-US" sz="1400" b="1" dirty="0">
                <a:solidFill>
                  <a:srgbClr val="FF0000"/>
                </a:solidFill>
              </a:rPr>
              <a:t>効率的かつ安定的に</a:t>
            </a:r>
            <a:r>
              <a:rPr kumimoji="1" lang="ja-JP" altLang="en-US" sz="1400" dirty="0"/>
              <a:t>調達可能</a:t>
            </a:r>
            <a:endParaRPr kumimoji="1" lang="en-US" altLang="ja-JP" sz="1400" dirty="0"/>
          </a:p>
          <a:p>
            <a:pPr marL="269875" indent="-269875">
              <a:lnSpc>
                <a:spcPts val="2600"/>
              </a:lnSpc>
              <a:buClr>
                <a:schemeClr val="tx1"/>
              </a:buClr>
              <a:buFont typeface="Wingdings" panose="05000000000000000000" pitchFamily="2" charset="2"/>
              <a:buChar char="ü"/>
            </a:pPr>
            <a:r>
              <a:rPr kumimoji="1" lang="ja-JP" altLang="en-US" sz="1400" dirty="0"/>
              <a:t>家庭の食卓を支えるスーパーは、生鮮食料品の</a:t>
            </a:r>
            <a:r>
              <a:rPr kumimoji="1" lang="en-US" altLang="ja-JP" sz="1400" dirty="0"/>
              <a:t>8</a:t>
            </a:r>
            <a:r>
              <a:rPr kumimoji="1" lang="ja-JP" altLang="en-US" sz="1400" dirty="0"/>
              <a:t>割が</a:t>
            </a:r>
            <a:r>
              <a:rPr kumimoji="1" lang="ja-JP" altLang="en-US" sz="1400" b="1" dirty="0">
                <a:solidFill>
                  <a:srgbClr val="FF0000"/>
                </a:solidFill>
              </a:rPr>
              <a:t>卸売市場を</a:t>
            </a:r>
            <a:endParaRPr kumimoji="1" lang="en-US" altLang="ja-JP" sz="1400" b="1" dirty="0">
              <a:solidFill>
                <a:srgbClr val="FF0000"/>
              </a:solidFill>
            </a:endParaRPr>
          </a:p>
          <a:p>
            <a:pPr>
              <a:lnSpc>
                <a:spcPts val="2600"/>
              </a:lnSpc>
              <a:buClr>
                <a:schemeClr val="tx1"/>
              </a:buClr>
            </a:pPr>
            <a:r>
              <a:rPr kumimoji="1" lang="ja-JP" altLang="en-US" sz="1400" b="1" dirty="0">
                <a:solidFill>
                  <a:srgbClr val="FF0000"/>
                </a:solidFill>
              </a:rPr>
              <a:t>　　 経由し調達</a:t>
            </a:r>
            <a:endParaRPr kumimoji="1" lang="en-US" altLang="ja-JP" sz="1400" b="1" dirty="0">
              <a:solidFill>
                <a:srgbClr val="FF0000"/>
              </a:solidFill>
            </a:endParaRPr>
          </a:p>
          <a:p>
            <a:pPr marL="269875" indent="-269875">
              <a:lnSpc>
                <a:spcPts val="2600"/>
              </a:lnSpc>
            </a:pPr>
            <a:r>
              <a:rPr kumimoji="1" lang="ja-JP" altLang="en-US" sz="1400" b="1" u="sng" dirty="0"/>
              <a:t>■地域における市場の公益性</a:t>
            </a:r>
            <a:endParaRPr kumimoji="1" lang="en-US" altLang="ja-JP" sz="1400" b="1" u="sng" dirty="0"/>
          </a:p>
          <a:p>
            <a:pPr marL="269875" indent="-269875">
              <a:lnSpc>
                <a:spcPts val="2600"/>
              </a:lnSpc>
              <a:buClr>
                <a:schemeClr val="tx1"/>
              </a:buClr>
              <a:buFont typeface="Wingdings" panose="05000000000000000000" pitchFamily="2" charset="2"/>
              <a:buChar char="ü"/>
            </a:pPr>
            <a:r>
              <a:rPr kumimoji="1" lang="ja-JP" altLang="en-US" sz="1400" b="1" dirty="0">
                <a:solidFill>
                  <a:srgbClr val="FF0000"/>
                </a:solidFill>
              </a:rPr>
              <a:t>常時機能する食品流通の公的インフラとしての役割</a:t>
            </a:r>
            <a:endParaRPr kumimoji="1" lang="en-US" altLang="ja-JP" sz="1400" b="1" dirty="0">
              <a:solidFill>
                <a:srgbClr val="FF0000"/>
              </a:solidFill>
            </a:endParaRPr>
          </a:p>
          <a:p>
            <a:pPr marL="269875" indent="-269875">
              <a:lnSpc>
                <a:spcPts val="2600"/>
              </a:lnSpc>
              <a:buClr>
                <a:schemeClr val="tx1"/>
              </a:buClr>
              <a:buFont typeface="Wingdings" panose="05000000000000000000" pitchFamily="2" charset="2"/>
              <a:buChar char="ü"/>
            </a:pPr>
            <a:r>
              <a:rPr kumimoji="1" lang="ja-JP" altLang="en-US" sz="1400" b="1" dirty="0">
                <a:solidFill>
                  <a:srgbClr val="FF0000"/>
                </a:solidFill>
              </a:rPr>
              <a:t>災害時における事業継続の役割</a:t>
            </a:r>
            <a:endParaRPr kumimoji="1" lang="en-US" altLang="ja-JP" sz="1400" b="1" dirty="0">
              <a:solidFill>
                <a:srgbClr val="FF0000"/>
              </a:solidFill>
            </a:endParaRPr>
          </a:p>
        </p:txBody>
      </p:sp>
      <p:sp>
        <p:nvSpPr>
          <p:cNvPr id="4" name="正方形/長方形 3"/>
          <p:cNvSpPr/>
          <p:nvPr/>
        </p:nvSpPr>
        <p:spPr>
          <a:xfrm>
            <a:off x="2404521" y="3061300"/>
            <a:ext cx="1395663" cy="9144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chemeClr val="tx1"/>
                </a:solidFill>
              </a:rPr>
              <a:t>・輸入品</a:t>
            </a:r>
            <a:endParaRPr kumimoji="1" lang="en-US" altLang="ja-JP" sz="1400" dirty="0">
              <a:solidFill>
                <a:schemeClr val="tx1"/>
              </a:solidFill>
            </a:endParaRPr>
          </a:p>
          <a:p>
            <a:r>
              <a:rPr kumimoji="1" lang="ja-JP" altLang="en-US" sz="1400" dirty="0">
                <a:solidFill>
                  <a:schemeClr val="tx1"/>
                </a:solidFill>
              </a:rPr>
              <a:t>・冷凍品</a:t>
            </a:r>
            <a:endParaRPr kumimoji="1" lang="en-US" altLang="ja-JP" sz="1400" dirty="0">
              <a:solidFill>
                <a:schemeClr val="tx1"/>
              </a:solidFill>
            </a:endParaRPr>
          </a:p>
          <a:p>
            <a:r>
              <a:rPr kumimoji="1" lang="ja-JP" altLang="en-US" sz="1400" dirty="0">
                <a:solidFill>
                  <a:schemeClr val="tx1"/>
                </a:solidFill>
              </a:rPr>
              <a:t>・加工品</a:t>
            </a:r>
            <a:endParaRPr kumimoji="1" lang="en-US" altLang="ja-JP" sz="1400" dirty="0">
              <a:solidFill>
                <a:schemeClr val="tx1"/>
              </a:solidFill>
            </a:endParaRPr>
          </a:p>
          <a:p>
            <a:r>
              <a:rPr kumimoji="1" lang="ja-JP" altLang="en-US" sz="1400" dirty="0">
                <a:solidFill>
                  <a:schemeClr val="tx1"/>
                </a:solidFill>
              </a:rPr>
              <a:t>・養殖</a:t>
            </a:r>
            <a:r>
              <a:rPr kumimoji="1" lang="en-US" altLang="ja-JP" sz="1400" dirty="0">
                <a:solidFill>
                  <a:schemeClr val="tx1"/>
                </a:solidFill>
              </a:rPr>
              <a:t>(</a:t>
            </a:r>
            <a:r>
              <a:rPr kumimoji="1" lang="ja-JP" altLang="en-US" sz="1400" dirty="0">
                <a:solidFill>
                  <a:schemeClr val="tx1"/>
                </a:solidFill>
              </a:rPr>
              <a:t>水産物</a:t>
            </a:r>
            <a:r>
              <a:rPr kumimoji="1" lang="en-US" altLang="ja-JP" sz="1400" dirty="0">
                <a:solidFill>
                  <a:schemeClr val="tx1"/>
                </a:solidFill>
              </a:rPr>
              <a:t>)</a:t>
            </a:r>
            <a:endParaRPr kumimoji="1" lang="ja-JP" altLang="en-US" sz="1400" dirty="0">
              <a:solidFill>
                <a:schemeClr val="tx1"/>
              </a:solidFill>
            </a:endParaRPr>
          </a:p>
        </p:txBody>
      </p:sp>
      <p:sp>
        <p:nvSpPr>
          <p:cNvPr id="6" name="楕円 5"/>
          <p:cNvSpPr/>
          <p:nvPr/>
        </p:nvSpPr>
        <p:spPr>
          <a:xfrm>
            <a:off x="1508381" y="5038258"/>
            <a:ext cx="1450749" cy="985664"/>
          </a:xfrm>
          <a:prstGeom prst="ellipse">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475035" y="4298109"/>
            <a:ext cx="1475873" cy="3731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卸売市場</a:t>
            </a:r>
          </a:p>
        </p:txBody>
      </p:sp>
      <p:sp>
        <p:nvSpPr>
          <p:cNvPr id="13" name="正方形/長方形 12"/>
          <p:cNvSpPr/>
          <p:nvPr/>
        </p:nvSpPr>
        <p:spPr>
          <a:xfrm>
            <a:off x="1775287" y="6430319"/>
            <a:ext cx="1011713" cy="30691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消費者</a:t>
            </a:r>
          </a:p>
        </p:txBody>
      </p:sp>
      <p:sp>
        <p:nvSpPr>
          <p:cNvPr id="14" name="楕円 13"/>
          <p:cNvSpPr/>
          <p:nvPr/>
        </p:nvSpPr>
        <p:spPr>
          <a:xfrm>
            <a:off x="576540" y="3040465"/>
            <a:ext cx="1450749" cy="985664"/>
          </a:xfrm>
          <a:prstGeom prst="ellipse">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矢印コネクタ 18"/>
          <p:cNvCxnSpPr/>
          <p:nvPr/>
        </p:nvCxnSpPr>
        <p:spPr>
          <a:xfrm flipH="1">
            <a:off x="3005891" y="5553237"/>
            <a:ext cx="360000" cy="6397"/>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flipH="1">
            <a:off x="2787000" y="3960079"/>
            <a:ext cx="0" cy="3240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3" name="直線コネクタ 32"/>
          <p:cNvCxnSpPr/>
          <p:nvPr/>
        </p:nvCxnSpPr>
        <p:spPr>
          <a:xfrm flipH="1">
            <a:off x="1072925" y="4026129"/>
            <a:ext cx="1" cy="1512000"/>
          </a:xfrm>
          <a:prstGeom prst="line">
            <a:avLst/>
          </a:prstGeom>
        </p:spPr>
        <p:style>
          <a:lnRef idx="1">
            <a:schemeClr val="dk1"/>
          </a:lnRef>
          <a:fillRef idx="0">
            <a:schemeClr val="dk1"/>
          </a:fillRef>
          <a:effectRef idx="0">
            <a:schemeClr val="dk1"/>
          </a:effectRef>
          <a:fontRef idx="minor">
            <a:schemeClr val="tx1"/>
          </a:fontRef>
        </p:style>
      </p:cxnSp>
      <p:cxnSp>
        <p:nvCxnSpPr>
          <p:cNvPr id="34" name="直線矢印コネクタ 33"/>
          <p:cNvCxnSpPr>
            <a:endCxn id="6" idx="2"/>
          </p:cNvCxnSpPr>
          <p:nvPr/>
        </p:nvCxnSpPr>
        <p:spPr>
          <a:xfrm>
            <a:off x="1072925" y="5531090"/>
            <a:ext cx="43545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7" name="直線コネクタ 36"/>
          <p:cNvCxnSpPr/>
          <p:nvPr/>
        </p:nvCxnSpPr>
        <p:spPr>
          <a:xfrm>
            <a:off x="708787" y="3801571"/>
            <a:ext cx="1074" cy="2808000"/>
          </a:xfrm>
          <a:prstGeom prst="line">
            <a:avLst/>
          </a:prstGeom>
        </p:spPr>
        <p:style>
          <a:lnRef idx="1">
            <a:schemeClr val="dk1"/>
          </a:lnRef>
          <a:fillRef idx="0">
            <a:schemeClr val="dk1"/>
          </a:fillRef>
          <a:effectRef idx="0">
            <a:schemeClr val="dk1"/>
          </a:effectRef>
          <a:fontRef idx="minor">
            <a:schemeClr val="tx1"/>
          </a:fontRef>
        </p:style>
      </p:cxnSp>
      <p:sp>
        <p:nvSpPr>
          <p:cNvPr id="40" name="正方形/長方形 39"/>
          <p:cNvSpPr/>
          <p:nvPr/>
        </p:nvSpPr>
        <p:spPr>
          <a:xfrm>
            <a:off x="692481" y="6124300"/>
            <a:ext cx="1288662" cy="6401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j-lt"/>
              </a:rPr>
              <a:t>直売・ＥＣ販売</a:t>
            </a:r>
          </a:p>
        </p:txBody>
      </p:sp>
      <p:sp>
        <p:nvSpPr>
          <p:cNvPr id="42" name="正方形/長方形 41"/>
          <p:cNvSpPr/>
          <p:nvPr/>
        </p:nvSpPr>
        <p:spPr>
          <a:xfrm>
            <a:off x="1749313" y="5031216"/>
            <a:ext cx="1288662" cy="10568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j-lt"/>
              </a:rPr>
              <a:t>・スーパー</a:t>
            </a:r>
            <a:endParaRPr kumimoji="1" lang="en-US" altLang="ja-JP" sz="1400" dirty="0">
              <a:solidFill>
                <a:schemeClr val="tx1"/>
              </a:solidFill>
              <a:latin typeface="+mj-lt"/>
            </a:endParaRPr>
          </a:p>
          <a:p>
            <a:r>
              <a:rPr kumimoji="1" lang="ja-JP" altLang="en-US" sz="1400" dirty="0">
                <a:solidFill>
                  <a:schemeClr val="tx1"/>
                </a:solidFill>
                <a:latin typeface="+mj-lt"/>
              </a:rPr>
              <a:t>・専門小売店</a:t>
            </a:r>
            <a:endParaRPr kumimoji="1" lang="en-US" altLang="ja-JP" sz="1400" dirty="0">
              <a:solidFill>
                <a:schemeClr val="tx1"/>
              </a:solidFill>
              <a:latin typeface="+mj-lt"/>
            </a:endParaRPr>
          </a:p>
          <a:p>
            <a:r>
              <a:rPr kumimoji="1" lang="ja-JP" altLang="en-US" sz="1400" dirty="0">
                <a:solidFill>
                  <a:schemeClr val="tx1"/>
                </a:solidFill>
                <a:latin typeface="+mj-lt"/>
              </a:rPr>
              <a:t>・外食店</a:t>
            </a:r>
          </a:p>
        </p:txBody>
      </p:sp>
      <p:sp>
        <p:nvSpPr>
          <p:cNvPr id="43" name="正方形/長方形 42"/>
          <p:cNvSpPr/>
          <p:nvPr/>
        </p:nvSpPr>
        <p:spPr>
          <a:xfrm>
            <a:off x="864883" y="3026305"/>
            <a:ext cx="1288662" cy="10568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j-lt"/>
              </a:rPr>
              <a:t>国内産地</a:t>
            </a:r>
            <a:endParaRPr kumimoji="1" lang="en-US" altLang="ja-JP" sz="1400" dirty="0">
              <a:solidFill>
                <a:schemeClr val="tx1"/>
              </a:solidFill>
              <a:latin typeface="+mj-lt"/>
            </a:endParaRPr>
          </a:p>
          <a:p>
            <a:r>
              <a:rPr kumimoji="1" lang="en-US" altLang="ja-JP" sz="1400" dirty="0">
                <a:solidFill>
                  <a:schemeClr val="tx1"/>
                </a:solidFill>
                <a:latin typeface="+mj-lt"/>
              </a:rPr>
              <a:t>(</a:t>
            </a:r>
            <a:r>
              <a:rPr kumimoji="1" lang="ja-JP" altLang="en-US" sz="1400" dirty="0">
                <a:solidFill>
                  <a:schemeClr val="tx1"/>
                </a:solidFill>
                <a:latin typeface="+mj-lt"/>
              </a:rPr>
              <a:t>生産者</a:t>
            </a:r>
            <a:r>
              <a:rPr kumimoji="1" lang="en-US" altLang="ja-JP" sz="1400" dirty="0">
                <a:solidFill>
                  <a:schemeClr val="tx1"/>
                </a:solidFill>
                <a:latin typeface="+mj-lt"/>
              </a:rPr>
              <a:t>)</a:t>
            </a:r>
          </a:p>
          <a:p>
            <a:r>
              <a:rPr kumimoji="1" lang="ja-JP" altLang="en-US" sz="1400" dirty="0">
                <a:solidFill>
                  <a:schemeClr val="tx1"/>
                </a:solidFill>
                <a:latin typeface="+mj-lt"/>
              </a:rPr>
              <a:t>・青果物</a:t>
            </a:r>
            <a:endParaRPr kumimoji="1" lang="en-US" altLang="ja-JP" sz="1400" dirty="0">
              <a:solidFill>
                <a:schemeClr val="tx1"/>
              </a:solidFill>
              <a:latin typeface="+mj-lt"/>
            </a:endParaRPr>
          </a:p>
          <a:p>
            <a:r>
              <a:rPr kumimoji="1" lang="ja-JP" altLang="en-US" sz="1400" dirty="0">
                <a:solidFill>
                  <a:schemeClr val="tx1"/>
                </a:solidFill>
                <a:latin typeface="+mj-lt"/>
              </a:rPr>
              <a:t>・鮮魚</a:t>
            </a:r>
          </a:p>
        </p:txBody>
      </p:sp>
      <p:cxnSp>
        <p:nvCxnSpPr>
          <p:cNvPr id="47" name="直線コネクタ 46"/>
          <p:cNvCxnSpPr/>
          <p:nvPr/>
        </p:nvCxnSpPr>
        <p:spPr>
          <a:xfrm flipH="1">
            <a:off x="3328948" y="4019666"/>
            <a:ext cx="1" cy="1548000"/>
          </a:xfrm>
          <a:prstGeom prst="line">
            <a:avLst/>
          </a:prstGeom>
          <a:ln w="63500"/>
        </p:spPr>
        <p:style>
          <a:lnRef idx="1">
            <a:schemeClr val="dk1"/>
          </a:lnRef>
          <a:fillRef idx="0">
            <a:schemeClr val="dk1"/>
          </a:fillRef>
          <a:effectRef idx="0">
            <a:schemeClr val="dk1"/>
          </a:effectRef>
          <a:fontRef idx="minor">
            <a:schemeClr val="tx1"/>
          </a:fontRef>
        </p:style>
      </p:cxnSp>
      <p:sp>
        <p:nvSpPr>
          <p:cNvPr id="48" name="正方形/長方形 47"/>
          <p:cNvSpPr/>
          <p:nvPr/>
        </p:nvSpPr>
        <p:spPr>
          <a:xfrm>
            <a:off x="3323580" y="3981422"/>
            <a:ext cx="1288662" cy="10568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j-lt"/>
              </a:rPr>
              <a:t>生産量・品質が</a:t>
            </a:r>
            <a:endParaRPr kumimoji="1" lang="en-US" altLang="ja-JP" sz="1200" dirty="0">
              <a:solidFill>
                <a:schemeClr val="tx1"/>
              </a:solidFill>
              <a:latin typeface="+mj-lt"/>
            </a:endParaRPr>
          </a:p>
          <a:p>
            <a:r>
              <a:rPr kumimoji="1" lang="ja-JP" altLang="en-US" sz="1200" dirty="0">
                <a:solidFill>
                  <a:schemeClr val="tx1"/>
                </a:solidFill>
                <a:latin typeface="+mj-lt"/>
              </a:rPr>
              <a:t>安定しているため</a:t>
            </a:r>
            <a:endParaRPr kumimoji="1" lang="en-US" altLang="ja-JP" sz="1200" dirty="0">
              <a:solidFill>
                <a:schemeClr val="tx1"/>
              </a:solidFill>
              <a:latin typeface="+mj-lt"/>
            </a:endParaRPr>
          </a:p>
          <a:p>
            <a:r>
              <a:rPr kumimoji="1" lang="ja-JP" altLang="en-US" sz="1200" dirty="0">
                <a:solidFill>
                  <a:schemeClr val="tx1"/>
                </a:solidFill>
                <a:latin typeface="+mj-lt"/>
              </a:rPr>
              <a:t>直接供給可能</a:t>
            </a:r>
          </a:p>
        </p:txBody>
      </p:sp>
      <p:cxnSp>
        <p:nvCxnSpPr>
          <p:cNvPr id="51" name="直線矢印コネクタ 50"/>
          <p:cNvCxnSpPr/>
          <p:nvPr/>
        </p:nvCxnSpPr>
        <p:spPr>
          <a:xfrm>
            <a:off x="1749313" y="3955536"/>
            <a:ext cx="0" cy="342573"/>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p:nvPr/>
        </p:nvCxnSpPr>
        <p:spPr>
          <a:xfrm>
            <a:off x="2212971" y="4671265"/>
            <a:ext cx="0" cy="39600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a:off x="2212971" y="6048384"/>
            <a:ext cx="0" cy="39600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正方形/長方形 57"/>
          <p:cNvSpPr/>
          <p:nvPr/>
        </p:nvSpPr>
        <p:spPr>
          <a:xfrm>
            <a:off x="751600" y="5126012"/>
            <a:ext cx="1288662" cy="10568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j-lt"/>
              </a:rPr>
              <a:t>契約取引</a:t>
            </a:r>
          </a:p>
        </p:txBody>
      </p:sp>
      <p:cxnSp>
        <p:nvCxnSpPr>
          <p:cNvPr id="61" name="直線矢印コネクタ 60"/>
          <p:cNvCxnSpPr/>
          <p:nvPr/>
        </p:nvCxnSpPr>
        <p:spPr>
          <a:xfrm>
            <a:off x="727365" y="6609571"/>
            <a:ext cx="10080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74679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4</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１．全国の市場や食品流通を取り巻く環境</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0" y="835683"/>
            <a:ext cx="7205472"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（３）市場法改正の影響</a:t>
            </a:r>
          </a:p>
        </p:txBody>
      </p:sp>
      <p:sp>
        <p:nvSpPr>
          <p:cNvPr id="11" name="テキスト ボックス 10">
            <a:extLst>
              <a:ext uri="{FF2B5EF4-FFF2-40B4-BE49-F238E27FC236}">
                <a16:creationId xmlns:a16="http://schemas.microsoft.com/office/drawing/2014/main" id="{E22AB218-9F8B-4B78-B12A-15E1B4EAFC2F}"/>
              </a:ext>
            </a:extLst>
          </p:cNvPr>
          <p:cNvSpPr txBox="1"/>
          <p:nvPr/>
        </p:nvSpPr>
        <p:spPr>
          <a:xfrm>
            <a:off x="260871" y="1348003"/>
            <a:ext cx="9384252" cy="861774"/>
          </a:xfrm>
          <a:prstGeom prst="rect">
            <a:avLst/>
          </a:prstGeom>
          <a:solidFill>
            <a:schemeClr val="accent4">
              <a:lumMod val="20000"/>
              <a:lumOff val="80000"/>
            </a:schemeClr>
          </a:solidFill>
        </p:spPr>
        <p:txBody>
          <a:bodyPr wrap="square">
            <a:spAutoFit/>
          </a:bodyPr>
          <a:lstStyle/>
          <a:p>
            <a:r>
              <a:rPr lang="ja-JP" altLang="en-US" b="1" kern="100" dirty="0">
                <a:solidFill>
                  <a:srgbClr val="FF0000"/>
                </a:solidFill>
                <a:effectLst/>
                <a:ea typeface="HG丸ｺﾞｼｯｸM-PRO" panose="020F0600000000000000" pitchFamily="50" charset="-128"/>
                <a:cs typeface="Times New Roman" panose="02020603050405020304" pitchFamily="18" charset="0"/>
              </a:rPr>
              <a:t>☞ポイント</a:t>
            </a:r>
          </a:p>
          <a:p>
            <a:r>
              <a:rPr lang="ja-JP" altLang="en-US" sz="1600" kern="100" dirty="0">
                <a:ea typeface="HG丸ｺﾞｼｯｸM-PRO" panose="020F0600000000000000" pitchFamily="50" charset="-128"/>
                <a:cs typeface="Times New Roman" panose="02020603050405020304" pitchFamily="18" charset="0"/>
              </a:rPr>
              <a:t>　改正後も遵守すべきとされた規制（＝</a:t>
            </a:r>
            <a:r>
              <a:rPr lang="ja-JP" altLang="en-US" sz="1600" b="1" kern="100" dirty="0">
                <a:solidFill>
                  <a:srgbClr val="FF0000"/>
                </a:solidFill>
                <a:ea typeface="HG丸ｺﾞｼｯｸM-PRO" panose="020F0600000000000000" pitchFamily="50" charset="-128"/>
                <a:cs typeface="Times New Roman" panose="02020603050405020304" pitchFamily="18" charset="0"/>
              </a:rPr>
              <a:t>市場の公益性）を堅持</a:t>
            </a:r>
            <a:r>
              <a:rPr lang="ja-JP" altLang="en-US" sz="1600" kern="100" dirty="0">
                <a:ea typeface="HG丸ｺﾞｼｯｸM-PRO" panose="020F0600000000000000" pitchFamily="50" charset="-128"/>
                <a:cs typeface="Times New Roman" panose="02020603050405020304" pitchFamily="18" charset="0"/>
              </a:rPr>
              <a:t>しつつ、規制緩和により自由化された取引に対応するため、</a:t>
            </a:r>
            <a:r>
              <a:rPr lang="ja-JP" altLang="en-US" sz="1600" b="1" kern="100" dirty="0">
                <a:solidFill>
                  <a:srgbClr val="FF0000"/>
                </a:solidFill>
                <a:ea typeface="HG丸ｺﾞｼｯｸM-PRO" panose="020F0600000000000000" pitchFamily="50" charset="-128"/>
                <a:cs typeface="Times New Roman" panose="02020603050405020304" pitchFamily="18" charset="0"/>
              </a:rPr>
              <a:t>産地や実需者のニーズを実現できる市場</a:t>
            </a:r>
            <a:r>
              <a:rPr lang="ja-JP" altLang="en-US" sz="1600" kern="100" dirty="0">
                <a:ea typeface="HG丸ｺﾞｼｯｸM-PRO" panose="020F0600000000000000" pitchFamily="50" charset="-128"/>
                <a:cs typeface="Times New Roman" panose="02020603050405020304" pitchFamily="18" charset="0"/>
              </a:rPr>
              <a:t>が求められる。</a:t>
            </a:r>
            <a:endParaRPr lang="ja-JP" altLang="en-US" sz="1600" dirty="0"/>
          </a:p>
        </p:txBody>
      </p:sp>
      <p:graphicFrame>
        <p:nvGraphicFramePr>
          <p:cNvPr id="4" name="表 4">
            <a:extLst>
              <a:ext uri="{FF2B5EF4-FFF2-40B4-BE49-F238E27FC236}">
                <a16:creationId xmlns:a16="http://schemas.microsoft.com/office/drawing/2014/main" id="{34F1CAE8-6FC9-42BF-A186-3E9AD1E25C2C}"/>
              </a:ext>
            </a:extLst>
          </p:cNvPr>
          <p:cNvGraphicFramePr>
            <a:graphicFrameLocks noGrp="1"/>
          </p:cNvGraphicFramePr>
          <p:nvPr>
            <p:extLst>
              <p:ext uri="{D42A27DB-BD31-4B8C-83A1-F6EECF244321}">
                <p14:modId xmlns:p14="http://schemas.microsoft.com/office/powerpoint/2010/main" val="292861600"/>
              </p:ext>
            </p:extLst>
          </p:nvPr>
        </p:nvGraphicFramePr>
        <p:xfrm>
          <a:off x="4977982" y="2371550"/>
          <a:ext cx="4454979" cy="3062106"/>
        </p:xfrm>
        <a:graphic>
          <a:graphicData uri="http://schemas.openxmlformats.org/drawingml/2006/table">
            <a:tbl>
              <a:tblPr firstRow="1" bandRow="1">
                <a:tableStyleId>{5C22544A-7EE6-4342-B048-85BDC9FD1C3A}</a:tableStyleId>
              </a:tblPr>
              <a:tblGrid>
                <a:gridCol w="542306">
                  <a:extLst>
                    <a:ext uri="{9D8B030D-6E8A-4147-A177-3AD203B41FA5}">
                      <a16:colId xmlns:a16="http://schemas.microsoft.com/office/drawing/2014/main" val="360789720"/>
                    </a:ext>
                  </a:extLst>
                </a:gridCol>
                <a:gridCol w="3912673">
                  <a:extLst>
                    <a:ext uri="{9D8B030D-6E8A-4147-A177-3AD203B41FA5}">
                      <a16:colId xmlns:a16="http://schemas.microsoft.com/office/drawing/2014/main" val="3809043031"/>
                    </a:ext>
                  </a:extLst>
                </a:gridCol>
              </a:tblGrid>
              <a:tr h="357771">
                <a:tc gridSpan="2">
                  <a:txBody>
                    <a:bodyPr/>
                    <a:lstStyle/>
                    <a:p>
                      <a:r>
                        <a:rPr kumimoji="1" lang="ja-JP" altLang="en-US" sz="1100" b="1" dirty="0">
                          <a:solidFill>
                            <a:schemeClr val="bg1"/>
                          </a:solidFill>
                        </a:rPr>
                        <a:t>市場法改正の項目（規制緩和）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5055651"/>
                  </a:ext>
                </a:extLst>
              </a:tr>
              <a:tr h="357771">
                <a:tc gridSpan="2">
                  <a:txBody>
                    <a:bodyPr/>
                    <a:lstStyle/>
                    <a:p>
                      <a:r>
                        <a:rPr kumimoji="1" lang="ja-JP" altLang="en-US" sz="1100" b="1" dirty="0">
                          <a:solidFill>
                            <a:schemeClr val="tx1"/>
                          </a:solidFill>
                        </a:rPr>
                        <a:t>開設に関する規制緩和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0228635"/>
                  </a:ext>
                </a:extLst>
              </a:tr>
              <a:tr h="220977">
                <a:tc rowSpan="4">
                  <a:txBody>
                    <a:bodyPr/>
                    <a:lstStyle/>
                    <a:p>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sz="1050" kern="100" dirty="0">
                          <a:effectLst/>
                          <a:latin typeface="+mn-ea"/>
                          <a:ea typeface="+mn-ea"/>
                          <a:cs typeface="Times New Roman" panose="02020603050405020304" pitchFamily="18" charset="0"/>
                        </a:rPr>
                        <a:t>食品流通拠点への転換</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2632433"/>
                  </a:ext>
                </a:extLst>
              </a:tr>
              <a:tr h="220977">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sz="1050" kern="100" dirty="0">
                          <a:effectLst/>
                          <a:latin typeface="+mn-ea"/>
                          <a:ea typeface="+mn-ea"/>
                          <a:cs typeface="Times New Roman" panose="02020603050405020304" pitchFamily="18" charset="0"/>
                        </a:rPr>
                        <a:t>開設者の民間事業への開放</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6729586"/>
                  </a:ext>
                </a:extLst>
              </a:tr>
              <a:tr h="220977">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sz="1050" kern="100" dirty="0">
                          <a:effectLst/>
                          <a:latin typeface="+mn-ea"/>
                          <a:ea typeface="+mn-ea"/>
                          <a:cs typeface="Times New Roman" panose="02020603050405020304" pitchFamily="18" charset="0"/>
                        </a:rPr>
                        <a:t>開設区域の廃止</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5947275"/>
                  </a:ext>
                </a:extLst>
              </a:tr>
              <a:tr h="220977">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sz="1050" kern="100" dirty="0">
                          <a:effectLst/>
                          <a:latin typeface="+mn-ea"/>
                          <a:ea typeface="+mn-ea"/>
                          <a:cs typeface="Times New Roman" panose="02020603050405020304" pitchFamily="18" charset="0"/>
                        </a:rPr>
                        <a:t>国の関与の減少</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5810184"/>
                  </a:ext>
                </a:extLst>
              </a:tr>
              <a:tr h="357771">
                <a:tc gridSpan="2">
                  <a:txBody>
                    <a:bodyPr/>
                    <a:lstStyle/>
                    <a:p>
                      <a:r>
                        <a:rPr kumimoji="1" lang="ja-JP" altLang="en-US" sz="1100" b="1" dirty="0">
                          <a:solidFill>
                            <a:schemeClr val="tx1"/>
                          </a:solidFill>
                        </a:rPr>
                        <a:t>取引ルールに関する規制緩和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8816388"/>
                  </a:ext>
                </a:extLst>
              </a:tr>
              <a:tr h="220977">
                <a:tc rowSpan="5">
                  <a:txBody>
                    <a:bodyPr/>
                    <a:lstStyle/>
                    <a:p>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sz="1050" kern="100" dirty="0">
                          <a:effectLst/>
                          <a:latin typeface="+mn-ea"/>
                          <a:ea typeface="+mn-ea"/>
                          <a:cs typeface="Times New Roman" panose="02020603050405020304" pitchFamily="18" charset="0"/>
                        </a:rPr>
                        <a:t>第三者販売の自由化</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7465449"/>
                  </a:ext>
                </a:extLst>
              </a:tr>
              <a:tr h="220977">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sz="1050" kern="100" dirty="0">
                          <a:effectLst/>
                          <a:latin typeface="+mn-ea"/>
                          <a:ea typeface="+mn-ea"/>
                          <a:cs typeface="Times New Roman" panose="02020603050405020304" pitchFamily="18" charset="0"/>
                        </a:rPr>
                        <a:t>商物分離の自由化</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878952"/>
                  </a:ext>
                </a:extLst>
              </a:tr>
              <a:tr h="220977">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sz="1050" kern="100" dirty="0">
                          <a:effectLst/>
                          <a:latin typeface="+mn-ea"/>
                          <a:ea typeface="+mn-ea"/>
                          <a:cs typeface="Times New Roman" panose="02020603050405020304" pitchFamily="18" charset="0"/>
                        </a:rPr>
                        <a:t>直荷引きの自由化</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31668302"/>
                  </a:ext>
                </a:extLst>
              </a:tr>
              <a:tr h="220977">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sz="1050" kern="100" dirty="0">
                          <a:effectLst/>
                          <a:latin typeface="+mn-ea"/>
                          <a:ea typeface="+mn-ea"/>
                          <a:cs typeface="Times New Roman" panose="02020603050405020304" pitchFamily="18" charset="0"/>
                        </a:rPr>
                        <a:t>自己買受けの自由化</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0856260"/>
                  </a:ext>
                </a:extLst>
              </a:tr>
              <a:tr h="220977">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sz="1050" kern="100" dirty="0">
                          <a:effectLst/>
                          <a:latin typeface="+mn-ea"/>
                          <a:ea typeface="+mn-ea"/>
                          <a:cs typeface="Times New Roman" panose="02020603050405020304" pitchFamily="18" charset="0"/>
                        </a:rPr>
                        <a:t>取引ルールは各市場で決定</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53633873"/>
                  </a:ext>
                </a:extLst>
              </a:tr>
            </a:tbl>
          </a:graphicData>
        </a:graphic>
      </p:graphicFrame>
      <p:graphicFrame>
        <p:nvGraphicFramePr>
          <p:cNvPr id="12" name="表 4">
            <a:extLst>
              <a:ext uri="{FF2B5EF4-FFF2-40B4-BE49-F238E27FC236}">
                <a16:creationId xmlns:a16="http://schemas.microsoft.com/office/drawing/2014/main" id="{E6302A25-0454-4070-8C96-7A150550F900}"/>
              </a:ext>
            </a:extLst>
          </p:cNvPr>
          <p:cNvGraphicFramePr>
            <a:graphicFrameLocks noGrp="1"/>
          </p:cNvGraphicFramePr>
          <p:nvPr>
            <p:extLst>
              <p:ext uri="{D42A27DB-BD31-4B8C-83A1-F6EECF244321}">
                <p14:modId xmlns:p14="http://schemas.microsoft.com/office/powerpoint/2010/main" val="562644201"/>
              </p:ext>
            </p:extLst>
          </p:nvPr>
        </p:nvGraphicFramePr>
        <p:xfrm>
          <a:off x="407698" y="2372878"/>
          <a:ext cx="4497624" cy="3060774"/>
        </p:xfrm>
        <a:graphic>
          <a:graphicData uri="http://schemas.openxmlformats.org/drawingml/2006/table">
            <a:tbl>
              <a:tblPr firstRow="1" bandRow="1">
                <a:tableStyleId>{5C22544A-7EE6-4342-B048-85BDC9FD1C3A}</a:tableStyleId>
              </a:tblPr>
              <a:tblGrid>
                <a:gridCol w="581161">
                  <a:extLst>
                    <a:ext uri="{9D8B030D-6E8A-4147-A177-3AD203B41FA5}">
                      <a16:colId xmlns:a16="http://schemas.microsoft.com/office/drawing/2014/main" val="360789720"/>
                    </a:ext>
                  </a:extLst>
                </a:gridCol>
                <a:gridCol w="3916463">
                  <a:extLst>
                    <a:ext uri="{9D8B030D-6E8A-4147-A177-3AD203B41FA5}">
                      <a16:colId xmlns:a16="http://schemas.microsoft.com/office/drawing/2014/main" val="3809043031"/>
                    </a:ext>
                  </a:extLst>
                </a:gridCol>
              </a:tblGrid>
              <a:tr h="468645">
                <a:tc gridSpan="2">
                  <a:txBody>
                    <a:bodyPr/>
                    <a:lstStyle/>
                    <a:p>
                      <a:r>
                        <a:rPr kumimoji="1" lang="ja-JP" altLang="en-US" sz="1100" b="1" dirty="0">
                          <a:solidFill>
                            <a:schemeClr val="tx1"/>
                          </a:solidFill>
                        </a:rPr>
                        <a:t>法改正後も遵守すべき項目（公益性）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00"/>
                    </a:solid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5055651"/>
                  </a:ext>
                </a:extLst>
              </a:tr>
              <a:tr h="468645">
                <a:tc gridSpan="2">
                  <a:txBody>
                    <a:bodyPr/>
                    <a:lstStyle/>
                    <a:p>
                      <a:r>
                        <a:rPr kumimoji="1" lang="ja-JP" altLang="en-US" sz="1100" b="1" dirty="0">
                          <a:solidFill>
                            <a:schemeClr val="tx1"/>
                          </a:solidFill>
                        </a:rPr>
                        <a:t>取引に関する規制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0228635"/>
                  </a:ext>
                </a:extLst>
              </a:tr>
              <a:tr h="353914">
                <a:tc rowSpan="6">
                  <a:txBody>
                    <a:bodyPr/>
                    <a:lstStyle/>
                    <a:p>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altLang="en-US" sz="1050" kern="100" dirty="0">
                          <a:effectLst/>
                          <a:latin typeface="+mn-ea"/>
                          <a:ea typeface="+mn-ea"/>
                          <a:cs typeface="Times New Roman" panose="02020603050405020304" pitchFamily="18" charset="0"/>
                        </a:rPr>
                        <a:t>差別的取り扱いの禁止</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2632433"/>
                  </a:ext>
                </a:extLst>
              </a:tr>
              <a:tr h="353914">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altLang="en-US" sz="1050" kern="100" dirty="0">
                          <a:effectLst/>
                          <a:latin typeface="+mn-ea"/>
                          <a:ea typeface="+mn-ea"/>
                          <a:cs typeface="Times New Roman" panose="02020603050405020304" pitchFamily="18" charset="0"/>
                        </a:rPr>
                        <a:t>受託拒否の禁止</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6729586"/>
                  </a:ext>
                </a:extLst>
              </a:tr>
              <a:tr h="353914">
                <a:tc vMerge="1">
                  <a:txBody>
                    <a:bodyPr/>
                    <a:lstStyle/>
                    <a:p>
                      <a:endParaRPr kumimoji="1" lang="ja-JP" altLang="en-US"/>
                    </a:p>
                  </a:txBody>
                  <a:tcPr/>
                </a:tc>
                <a:tc>
                  <a:txBody>
                    <a:bodyPr/>
                    <a:lstStyle/>
                    <a:p>
                      <a:pPr marL="171450" indent="-171450" algn="just">
                        <a:buFont typeface="Arial" panose="020B0604020202020204" pitchFamily="34" charset="0"/>
                        <a:buChar char="•"/>
                      </a:pPr>
                      <a:r>
                        <a:rPr lang="ja-JP" altLang="en-US" sz="1050" kern="100" dirty="0">
                          <a:effectLst/>
                          <a:latin typeface="+mn-ea"/>
                          <a:ea typeface="+mn-ea"/>
                          <a:cs typeface="Times New Roman" panose="02020603050405020304" pitchFamily="18" charset="0"/>
                        </a:rPr>
                        <a:t>売買の取引方法の公表</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9514509"/>
                  </a:ext>
                </a:extLst>
              </a:tr>
              <a:tr h="353914">
                <a:tc vMerge="1">
                  <a:txBody>
                    <a:bodyPr/>
                    <a:lstStyle/>
                    <a:p>
                      <a:endParaRPr kumimoji="1" lang="ja-JP" altLang="en-US"/>
                    </a:p>
                  </a:txBody>
                  <a:tcPr/>
                </a:tc>
                <a:tc>
                  <a:txBody>
                    <a:bodyPr/>
                    <a:lstStyle/>
                    <a:p>
                      <a:pPr marL="171450" indent="-171450" algn="just">
                        <a:buFont typeface="Arial" panose="020B0604020202020204" pitchFamily="34" charset="0"/>
                        <a:buChar char="•"/>
                      </a:pPr>
                      <a:r>
                        <a:rPr lang="ja-JP" altLang="en-US" sz="1050" kern="100" dirty="0">
                          <a:effectLst/>
                          <a:latin typeface="+mn-ea"/>
                          <a:ea typeface="+mn-ea"/>
                          <a:cs typeface="Times New Roman" panose="02020603050405020304" pitchFamily="18" charset="0"/>
                        </a:rPr>
                        <a:t>取引条件の公表</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4129246"/>
                  </a:ext>
                </a:extLst>
              </a:tr>
              <a:tr h="353914">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altLang="en-US" sz="1050" kern="100" dirty="0">
                          <a:effectLst/>
                          <a:latin typeface="+mn-ea"/>
                          <a:ea typeface="+mn-ea"/>
                          <a:cs typeface="Times New Roman" panose="02020603050405020304" pitchFamily="18" charset="0"/>
                        </a:rPr>
                        <a:t>取引結果の公表</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5947275"/>
                  </a:ext>
                </a:extLst>
              </a:tr>
              <a:tr h="353914">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just">
                        <a:buFont typeface="Arial" panose="020B0604020202020204" pitchFamily="34" charset="0"/>
                        <a:buChar char="•"/>
                      </a:pPr>
                      <a:r>
                        <a:rPr lang="ja-JP" altLang="en-US" sz="1050" kern="100" dirty="0">
                          <a:effectLst/>
                          <a:latin typeface="+mn-ea"/>
                          <a:ea typeface="+mn-ea"/>
                          <a:cs typeface="Times New Roman" panose="02020603050405020304" pitchFamily="18" charset="0"/>
                        </a:rPr>
                        <a:t>代金決済ルールの策定・公表</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5810184"/>
                  </a:ext>
                </a:extLst>
              </a:tr>
            </a:tbl>
          </a:graphicData>
        </a:graphic>
      </p:graphicFrame>
      <p:sp>
        <p:nvSpPr>
          <p:cNvPr id="10" name="二等辺三角形 9">
            <a:extLst>
              <a:ext uri="{FF2B5EF4-FFF2-40B4-BE49-F238E27FC236}">
                <a16:creationId xmlns:a16="http://schemas.microsoft.com/office/drawing/2014/main" id="{1170F2BA-86A1-4F27-A5C4-3EAC1845B4DF}"/>
              </a:ext>
            </a:extLst>
          </p:cNvPr>
          <p:cNvSpPr/>
          <p:nvPr/>
        </p:nvSpPr>
        <p:spPr>
          <a:xfrm rot="10800000">
            <a:off x="4301449" y="5580485"/>
            <a:ext cx="1303092" cy="265414"/>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70">
            <a:extLst>
              <a:ext uri="{FF2B5EF4-FFF2-40B4-BE49-F238E27FC236}">
                <a16:creationId xmlns:a16="http://schemas.microsoft.com/office/drawing/2014/main" id="{C9D048B0-3D52-481B-8E67-6A3AEB3A3D8A}"/>
              </a:ext>
            </a:extLst>
          </p:cNvPr>
          <p:cNvSpPr txBox="1"/>
          <p:nvPr/>
        </p:nvSpPr>
        <p:spPr>
          <a:xfrm>
            <a:off x="317742" y="5992729"/>
            <a:ext cx="9270504" cy="584775"/>
          </a:xfrm>
          <a:prstGeom prst="rect">
            <a:avLst/>
          </a:prstGeom>
          <a:noFill/>
          <a:ln>
            <a:solidFill>
              <a:schemeClr val="dk1"/>
            </a:solidFill>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・より広い商圏を対象にした生鮮食料品の供給や商流と物流を分離した取引への対応など、新たな生鮮食料品の</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流通</a:t>
            </a:r>
            <a:r>
              <a:rPr kumimoji="1" lang="ja-JP" altLang="en-US" sz="1600" dirty="0" smtClean="0">
                <a:latin typeface="Meiryo UI" panose="020B0604030504040204" pitchFamily="50" charset="-128"/>
                <a:ea typeface="Meiryo UI" panose="020B0604030504040204" pitchFamily="50" charset="-128"/>
              </a:rPr>
              <a:t>構造</a:t>
            </a:r>
            <a:r>
              <a:rPr kumimoji="1" lang="ja-JP" altLang="en-US" sz="1600" dirty="0">
                <a:latin typeface="Meiryo UI" panose="020B0604030504040204" pitchFamily="50" charset="-128"/>
                <a:ea typeface="Meiryo UI" panose="020B0604030504040204" pitchFamily="50" charset="-128"/>
              </a:rPr>
              <a:t>に対応した機能強化の検討が</a:t>
            </a:r>
            <a:r>
              <a:rPr kumimoji="1" lang="ja-JP" altLang="en-US" sz="1600" dirty="0" smtClean="0">
                <a:latin typeface="Meiryo UI" panose="020B0604030504040204" pitchFamily="50" charset="-128"/>
                <a:ea typeface="Meiryo UI" panose="020B0604030504040204" pitchFamily="50" charset="-128"/>
              </a:rPr>
              <a:t>必要</a:t>
            </a:r>
            <a:r>
              <a:rPr kumimoji="1" lang="ja-JP" altLang="en-US" sz="1600" b="1" dirty="0">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2599844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5</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１．全国の市場や食品流通を取り巻く環境</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0" y="835683"/>
            <a:ext cx="7205472"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（４）全国の中央市場の現状と課題</a:t>
            </a:r>
          </a:p>
        </p:txBody>
      </p:sp>
      <p:sp>
        <p:nvSpPr>
          <p:cNvPr id="85" name="テキスト ボックス 84">
            <a:extLst>
              <a:ext uri="{FF2B5EF4-FFF2-40B4-BE49-F238E27FC236}">
                <a16:creationId xmlns:a16="http://schemas.microsoft.com/office/drawing/2014/main" id="{7642DA49-6152-4F90-A8A7-7D0F6499F953}"/>
              </a:ext>
            </a:extLst>
          </p:cNvPr>
          <p:cNvSpPr txBox="1"/>
          <p:nvPr/>
        </p:nvSpPr>
        <p:spPr>
          <a:xfrm>
            <a:off x="1450843" y="2343789"/>
            <a:ext cx="6852113" cy="307777"/>
          </a:xfrm>
          <a:prstGeom prst="rect">
            <a:avLst/>
          </a:prstGeom>
          <a:noFill/>
        </p:spPr>
        <p:txBody>
          <a:bodyPr wrap="square" rtlCol="0">
            <a:spAutoFit/>
          </a:bodyPr>
          <a:lstStyle/>
          <a:p>
            <a:pPr algn="ctr"/>
            <a:r>
              <a:rPr kumimoji="1" lang="ja-JP" altLang="en-US" sz="1400" b="1" dirty="0"/>
              <a:t>＜全国の中央市場の現状と課題の整理＞</a:t>
            </a:r>
            <a:endParaRPr kumimoji="1" lang="ja-JP" altLang="en-US" sz="1050" b="1" dirty="0"/>
          </a:p>
        </p:txBody>
      </p:sp>
      <p:graphicFrame>
        <p:nvGraphicFramePr>
          <p:cNvPr id="5" name="表 4">
            <a:extLst>
              <a:ext uri="{FF2B5EF4-FFF2-40B4-BE49-F238E27FC236}">
                <a16:creationId xmlns:a16="http://schemas.microsoft.com/office/drawing/2014/main" id="{5D440C5A-9BB6-4613-9C98-5EAF5E680F4A}"/>
              </a:ext>
            </a:extLst>
          </p:cNvPr>
          <p:cNvGraphicFramePr>
            <a:graphicFrameLocks noGrp="1"/>
          </p:cNvGraphicFramePr>
          <p:nvPr>
            <p:extLst>
              <p:ext uri="{D42A27DB-BD31-4B8C-83A1-F6EECF244321}">
                <p14:modId xmlns:p14="http://schemas.microsoft.com/office/powerpoint/2010/main" val="2904284796"/>
              </p:ext>
            </p:extLst>
          </p:nvPr>
        </p:nvGraphicFramePr>
        <p:xfrm>
          <a:off x="502675" y="2611799"/>
          <a:ext cx="8900650" cy="2561597"/>
        </p:xfrm>
        <a:graphic>
          <a:graphicData uri="http://schemas.openxmlformats.org/drawingml/2006/table">
            <a:tbl>
              <a:tblPr firstRow="1" firstCol="1" bandRow="1">
                <a:tableStyleId>{10A1B5D5-9B99-4C35-A422-299274C87663}</a:tableStyleId>
              </a:tblPr>
              <a:tblGrid>
                <a:gridCol w="2997252">
                  <a:extLst>
                    <a:ext uri="{9D8B030D-6E8A-4147-A177-3AD203B41FA5}">
                      <a16:colId xmlns:a16="http://schemas.microsoft.com/office/drawing/2014/main" val="1782792866"/>
                    </a:ext>
                  </a:extLst>
                </a:gridCol>
                <a:gridCol w="2483892">
                  <a:extLst>
                    <a:ext uri="{9D8B030D-6E8A-4147-A177-3AD203B41FA5}">
                      <a16:colId xmlns:a16="http://schemas.microsoft.com/office/drawing/2014/main" val="433348424"/>
                    </a:ext>
                  </a:extLst>
                </a:gridCol>
                <a:gridCol w="3419506">
                  <a:extLst>
                    <a:ext uri="{9D8B030D-6E8A-4147-A177-3AD203B41FA5}">
                      <a16:colId xmlns:a16="http://schemas.microsoft.com/office/drawing/2014/main" val="856722540"/>
                    </a:ext>
                  </a:extLst>
                </a:gridCol>
              </a:tblGrid>
              <a:tr h="216805">
                <a:tc>
                  <a:txBody>
                    <a:bodyPr/>
                    <a:lstStyle/>
                    <a:p>
                      <a:pPr algn="ctr"/>
                      <a:r>
                        <a:rPr lang="ja-JP" sz="1200" b="0" kern="100" dirty="0">
                          <a:effectLst/>
                          <a:latin typeface="+mn-lt"/>
                        </a:rPr>
                        <a:t>背景</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200" b="0" kern="100" dirty="0">
                          <a:effectLst/>
                          <a:latin typeface="+mn-lt"/>
                        </a:rPr>
                        <a:t>現状</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200" kern="100" dirty="0">
                          <a:effectLst/>
                          <a:latin typeface="+mn-lt"/>
                        </a:rPr>
                        <a:t>課題</a:t>
                      </a:r>
                      <a:endParaRPr lang="ja-JP" sz="120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92347130"/>
                  </a:ext>
                </a:extLst>
              </a:tr>
              <a:tr h="384017">
                <a:tc>
                  <a:txBody>
                    <a:bodyPr/>
                    <a:lstStyle/>
                    <a:p>
                      <a:pPr marL="182563" indent="-182563" algn="just">
                        <a:buFont typeface="Arial" panose="020B0604020202020204" pitchFamily="34" charset="0"/>
                        <a:buChar char="•"/>
                      </a:pPr>
                      <a:r>
                        <a:rPr lang="ja-JP" sz="1200" b="0" kern="100" dirty="0">
                          <a:effectLst/>
                          <a:latin typeface="+mn-lt"/>
                        </a:rPr>
                        <a:t>国内生産量の低下</a:t>
                      </a:r>
                      <a:endParaRPr lang="en-US" altLang="ja-JP" sz="1200" b="0" kern="100" dirty="0">
                        <a:effectLst/>
                        <a:latin typeface="+mn-lt"/>
                      </a:endParaRPr>
                    </a:p>
                    <a:p>
                      <a:pPr marL="182563" indent="-182563" algn="just">
                        <a:buFont typeface="Arial" panose="020B0604020202020204" pitchFamily="34" charset="0"/>
                        <a:buChar char="•"/>
                      </a:pPr>
                      <a:r>
                        <a:rPr lang="ja-JP" sz="1200" b="0" kern="100" dirty="0">
                          <a:effectLst/>
                          <a:latin typeface="+mn-lt"/>
                        </a:rPr>
                        <a:t>市場外流通の増加</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r>
                        <a:rPr lang="ja-JP" sz="1200" b="0" kern="100" dirty="0">
                          <a:effectLst/>
                          <a:latin typeface="+mn-lt"/>
                        </a:rPr>
                        <a:t>取扱数量の減少</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marL="182563" indent="-182563" algn="just">
                        <a:buFont typeface="Arial" panose="020B0604020202020204" pitchFamily="34" charset="0"/>
                        <a:buChar char="•"/>
                      </a:pPr>
                      <a:r>
                        <a:rPr lang="ja-JP" sz="1200" kern="100" dirty="0">
                          <a:effectLst/>
                          <a:latin typeface="+mn-lt"/>
                        </a:rPr>
                        <a:t>集荷力の向上</a:t>
                      </a:r>
                    </a:p>
                    <a:p>
                      <a:pPr marL="182563" indent="-182563" algn="just">
                        <a:buFont typeface="Arial" panose="020B0604020202020204" pitchFamily="34" charset="0"/>
                        <a:buChar char="•"/>
                      </a:pPr>
                      <a:r>
                        <a:rPr lang="ja-JP" sz="1200" kern="100" dirty="0">
                          <a:effectLst/>
                          <a:latin typeface="+mn-lt"/>
                        </a:rPr>
                        <a:t>卸売市場の提携</a:t>
                      </a:r>
                      <a:r>
                        <a:rPr lang="ja-JP" altLang="en-US" sz="1200" kern="100" dirty="0">
                          <a:effectLst/>
                          <a:latin typeface="+mn-lt"/>
                        </a:rPr>
                        <a:t>、</a:t>
                      </a:r>
                      <a:r>
                        <a:rPr lang="ja-JP" sz="1200" kern="100" dirty="0">
                          <a:effectLst/>
                          <a:latin typeface="+mn-lt"/>
                        </a:rPr>
                        <a:t>集約化</a:t>
                      </a:r>
                      <a:endParaRPr lang="ja-JP" sz="120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98492510"/>
                  </a:ext>
                </a:extLst>
              </a:tr>
              <a:tr h="368570">
                <a:tc>
                  <a:txBody>
                    <a:bodyPr/>
                    <a:lstStyle/>
                    <a:p>
                      <a:pPr marL="182563" indent="-182563" algn="just">
                        <a:buFont typeface="Arial" panose="020B0604020202020204" pitchFamily="34" charset="0"/>
                        <a:buChar char="•"/>
                      </a:pPr>
                      <a:r>
                        <a:rPr lang="ja-JP" sz="1200" b="0" kern="100" dirty="0">
                          <a:effectLst/>
                          <a:latin typeface="+mn-lt"/>
                        </a:rPr>
                        <a:t>安全・安心な食への社会的な要請</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r>
                        <a:rPr lang="ja-JP" sz="1200" b="0" kern="100" dirty="0">
                          <a:effectLst/>
                          <a:latin typeface="+mn-lt"/>
                        </a:rPr>
                        <a:t>食品衛生法の改正</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marL="182563" indent="-182563" algn="just">
                        <a:buFont typeface="Arial" panose="020B0604020202020204" pitchFamily="34" charset="0"/>
                        <a:buChar char="•"/>
                      </a:pPr>
                      <a:r>
                        <a:rPr lang="en-US" sz="1200" kern="100" dirty="0">
                          <a:effectLst/>
                          <a:latin typeface="+mn-lt"/>
                        </a:rPr>
                        <a:t>HACCP</a:t>
                      </a:r>
                      <a:r>
                        <a:rPr lang="ja-JP" sz="1200" kern="100" dirty="0">
                          <a:effectLst/>
                          <a:latin typeface="+mn-lt"/>
                        </a:rPr>
                        <a:t>やコールドチェーンへの対応</a:t>
                      </a:r>
                      <a:endParaRPr lang="ja-JP" sz="120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96101990"/>
                  </a:ext>
                </a:extLst>
              </a:tr>
              <a:tr h="440154">
                <a:tc>
                  <a:txBody>
                    <a:bodyPr/>
                    <a:lstStyle/>
                    <a:p>
                      <a:pPr marL="182563" indent="-182563" algn="just">
                        <a:buFont typeface="Arial" panose="020B0604020202020204" pitchFamily="34" charset="0"/>
                        <a:buChar char="•"/>
                      </a:pPr>
                      <a:r>
                        <a:rPr lang="ja-JP" altLang="en-US" sz="1200" b="0" kern="100" dirty="0">
                          <a:effectLst/>
                          <a:latin typeface="+mn-lt"/>
                        </a:rPr>
                        <a:t>取引形態の変化</a:t>
                      </a:r>
                      <a:r>
                        <a:rPr lang="ja-JP" sz="1200" b="0" kern="100" dirty="0">
                          <a:effectLst/>
                          <a:latin typeface="+mn-lt"/>
                        </a:rPr>
                        <a:t>・後付け整備</a:t>
                      </a:r>
                    </a:p>
                    <a:p>
                      <a:pPr marL="182563" indent="-182563" algn="just">
                        <a:buFont typeface="Arial" panose="020B0604020202020204" pitchFamily="34" charset="0"/>
                        <a:buChar char="•"/>
                      </a:pPr>
                      <a:r>
                        <a:rPr lang="ja-JP" sz="1200" b="0" kern="100" dirty="0">
                          <a:effectLst/>
                          <a:latin typeface="+mn-lt"/>
                        </a:rPr>
                        <a:t>情報通信技術の急速な発展</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r>
                        <a:rPr lang="ja-JP" sz="1200" b="0" kern="100" dirty="0">
                          <a:effectLst/>
                          <a:latin typeface="+mn-lt"/>
                        </a:rPr>
                        <a:t>非効率な場内流通・</a:t>
                      </a:r>
                      <a:endParaRPr lang="en-US" altLang="ja-JP" sz="1200" b="0" kern="100" dirty="0">
                        <a:effectLst/>
                        <a:latin typeface="+mn-lt"/>
                      </a:endParaRPr>
                    </a:p>
                    <a:p>
                      <a:pPr algn="just"/>
                      <a:r>
                        <a:rPr lang="ja-JP" sz="1200" b="0" kern="100" dirty="0">
                          <a:effectLst/>
                          <a:latin typeface="+mn-lt"/>
                        </a:rPr>
                        <a:t>取引</a:t>
                      </a:r>
                      <a:r>
                        <a:rPr lang="ja-JP" altLang="en-US" sz="1200" b="0" kern="100" dirty="0">
                          <a:effectLst/>
                          <a:latin typeface="+mn-lt"/>
                        </a:rPr>
                        <a:t>システム</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marL="182563" indent="-182563" algn="just">
                        <a:buFont typeface="Arial" panose="020B0604020202020204" pitchFamily="34" charset="0"/>
                        <a:buChar char="•"/>
                      </a:pPr>
                      <a:r>
                        <a:rPr lang="ja-JP" altLang="en-US" sz="1200" kern="100" dirty="0">
                          <a:effectLst/>
                          <a:latin typeface="+mn-lt"/>
                        </a:rPr>
                        <a:t>場内</a:t>
                      </a:r>
                      <a:r>
                        <a:rPr lang="ja-JP" sz="1200" kern="100" dirty="0">
                          <a:effectLst/>
                          <a:latin typeface="+mn-lt"/>
                        </a:rPr>
                        <a:t>物流動線の最適化</a:t>
                      </a:r>
                    </a:p>
                    <a:p>
                      <a:pPr marL="182563" indent="-182563" algn="just">
                        <a:buFont typeface="Arial" panose="020B0604020202020204" pitchFamily="34" charset="0"/>
                        <a:buChar char="•"/>
                      </a:pPr>
                      <a:r>
                        <a:rPr lang="ja-JP" sz="1200" kern="100" dirty="0">
                          <a:effectLst/>
                          <a:latin typeface="+mn-lt"/>
                        </a:rPr>
                        <a:t>業務を効率化する</a:t>
                      </a:r>
                      <a:r>
                        <a:rPr lang="en-US" sz="1200" kern="100" dirty="0">
                          <a:effectLst/>
                          <a:latin typeface="+mn-lt"/>
                        </a:rPr>
                        <a:t>ICT/IoT</a:t>
                      </a:r>
                      <a:r>
                        <a:rPr lang="ja-JP" sz="1200" kern="100" dirty="0">
                          <a:effectLst/>
                          <a:latin typeface="+mn-lt"/>
                        </a:rPr>
                        <a:t>技術導入</a:t>
                      </a:r>
                      <a:endParaRPr lang="ja-JP" sz="120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92581280"/>
                  </a:ext>
                </a:extLst>
              </a:tr>
              <a:tr h="384017">
                <a:tc>
                  <a:txBody>
                    <a:bodyPr/>
                    <a:lstStyle/>
                    <a:p>
                      <a:pPr marL="182563" indent="-182563" algn="just">
                        <a:buFont typeface="Arial" panose="020B0604020202020204" pitchFamily="34" charset="0"/>
                        <a:buChar char="•"/>
                      </a:pPr>
                      <a:r>
                        <a:rPr lang="ja-JP" altLang="en-US" sz="1200" b="0" kern="100" dirty="0">
                          <a:effectLst/>
                          <a:latin typeface="+mn-ea"/>
                          <a:ea typeface="+mn-ea"/>
                          <a:cs typeface="Times New Roman" panose="02020603050405020304" pitchFamily="18" charset="0"/>
                        </a:rPr>
                        <a:t>輸送コストの高騰</a:t>
                      </a:r>
                      <a:endParaRPr lang="ja-JP" sz="1200" b="0" kern="100" dirty="0">
                        <a:effectLst/>
                        <a:latin typeface="+mn-ea"/>
                        <a:ea typeface="+mn-ea"/>
                        <a:cs typeface="Times New Roman" panose="02020603050405020304" pitchFamily="18" charset="0"/>
                      </a:endParaRPr>
                    </a:p>
                  </a:txBody>
                  <a:tcPr marL="68580" marR="68580" marT="0" marB="0" anchor="ctr"/>
                </a:tc>
                <a:tc>
                  <a:txBody>
                    <a:bodyPr/>
                    <a:lstStyle/>
                    <a:p>
                      <a:pPr algn="just"/>
                      <a:r>
                        <a:rPr lang="ja-JP" sz="1200" b="0" kern="100" dirty="0">
                          <a:effectLst/>
                          <a:latin typeface="+mn-lt"/>
                        </a:rPr>
                        <a:t>物流業者の荷受作業・待機時間の</a:t>
                      </a:r>
                      <a:endParaRPr lang="en-US" altLang="ja-JP" sz="1200" b="0" kern="100" dirty="0">
                        <a:effectLst/>
                        <a:latin typeface="+mn-lt"/>
                      </a:endParaRPr>
                    </a:p>
                    <a:p>
                      <a:pPr algn="just"/>
                      <a:r>
                        <a:rPr lang="ja-JP" sz="1200" b="0" kern="100" dirty="0">
                          <a:effectLst/>
                          <a:latin typeface="+mn-lt"/>
                        </a:rPr>
                        <a:t>長期化</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marL="182563" indent="-182563" algn="just">
                        <a:buFont typeface="Arial" panose="020B0604020202020204" pitchFamily="34" charset="0"/>
                        <a:buChar char="•"/>
                      </a:pPr>
                      <a:r>
                        <a:rPr lang="ja-JP" sz="1200" kern="100" dirty="0">
                          <a:effectLst/>
                          <a:latin typeface="+mn-lt"/>
                        </a:rPr>
                        <a:t>物流業者の</a:t>
                      </a:r>
                      <a:r>
                        <a:rPr lang="ja-JP" altLang="en-US" sz="1200" kern="100" dirty="0">
                          <a:effectLst/>
                          <a:latin typeface="+mn-lt"/>
                        </a:rPr>
                        <a:t>労務</a:t>
                      </a:r>
                      <a:r>
                        <a:rPr lang="ja-JP" sz="1200" kern="100" dirty="0">
                          <a:effectLst/>
                          <a:latin typeface="+mn-lt"/>
                        </a:rPr>
                        <a:t>負担</a:t>
                      </a:r>
                      <a:r>
                        <a:rPr lang="ja-JP" altLang="en-US" sz="1200" kern="100" dirty="0">
                          <a:effectLst/>
                          <a:latin typeface="+mn-lt"/>
                        </a:rPr>
                        <a:t>の</a:t>
                      </a:r>
                      <a:r>
                        <a:rPr lang="ja-JP" sz="1200" kern="100" dirty="0">
                          <a:effectLst/>
                          <a:latin typeface="+mn-lt"/>
                        </a:rPr>
                        <a:t>改善</a:t>
                      </a:r>
                      <a:endParaRPr lang="ja-JP" sz="120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91499913"/>
                  </a:ext>
                </a:extLst>
              </a:tr>
              <a:tr h="384017">
                <a:tc>
                  <a:txBody>
                    <a:bodyPr/>
                    <a:lstStyle/>
                    <a:p>
                      <a:pPr marL="182563" indent="-182563" algn="just">
                        <a:buFont typeface="Arial" panose="020B0604020202020204" pitchFamily="34" charset="0"/>
                        <a:buChar char="•"/>
                      </a:pPr>
                      <a:r>
                        <a:rPr lang="ja-JP" sz="1200" b="0" kern="100" dirty="0">
                          <a:effectLst/>
                          <a:latin typeface="+mn-lt"/>
                        </a:rPr>
                        <a:t>産地との連動や加工</a:t>
                      </a:r>
                      <a:r>
                        <a:rPr lang="ja-JP" altLang="en-US" sz="1200" b="0" kern="100" dirty="0">
                          <a:effectLst/>
                          <a:latin typeface="+mn-lt"/>
                        </a:rPr>
                        <a:t>、</a:t>
                      </a:r>
                      <a:r>
                        <a:rPr lang="ja-JP" sz="1200" b="0" kern="100" dirty="0">
                          <a:effectLst/>
                          <a:latin typeface="+mn-lt"/>
                        </a:rPr>
                        <a:t>保管等によるバリューチェーン構築の要請</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r>
                        <a:rPr lang="ja-JP" sz="1200" b="0" kern="100" dirty="0">
                          <a:effectLst/>
                          <a:latin typeface="+mn-lt"/>
                        </a:rPr>
                        <a:t>消費者・実需者ニーズの多様化</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marL="182563" indent="-182563" algn="just">
                        <a:buFont typeface="Arial" panose="020B0604020202020204" pitchFamily="34" charset="0"/>
                        <a:buChar char="•"/>
                      </a:pPr>
                      <a:r>
                        <a:rPr lang="ja-JP" sz="1200" kern="100" dirty="0">
                          <a:effectLst/>
                          <a:latin typeface="+mn-lt"/>
                        </a:rPr>
                        <a:t>情報発信機能の強化</a:t>
                      </a:r>
                    </a:p>
                    <a:p>
                      <a:pPr marL="182563" indent="-182563" algn="just">
                        <a:buFont typeface="Arial" panose="020B0604020202020204" pitchFamily="34" charset="0"/>
                        <a:buChar char="•"/>
                      </a:pPr>
                      <a:r>
                        <a:rPr lang="ja-JP" sz="1200" kern="100" dirty="0">
                          <a:effectLst/>
                          <a:latin typeface="+mn-lt"/>
                        </a:rPr>
                        <a:t>付加価値のある商品の提供</a:t>
                      </a:r>
                      <a:endParaRPr lang="ja-JP" sz="120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468180765"/>
                  </a:ext>
                </a:extLst>
              </a:tr>
              <a:tr h="384017">
                <a:tc>
                  <a:txBody>
                    <a:bodyPr/>
                    <a:lstStyle/>
                    <a:p>
                      <a:pPr marL="182563" indent="-182563" algn="just">
                        <a:buFont typeface="Arial" panose="020B0604020202020204" pitchFamily="34" charset="0"/>
                        <a:buChar char="•"/>
                      </a:pPr>
                      <a:r>
                        <a:rPr lang="ja-JP" sz="1200" b="0" kern="100" dirty="0">
                          <a:effectLst/>
                          <a:latin typeface="+mn-lt"/>
                        </a:rPr>
                        <a:t>再整備を実施していない市場は開設から</a:t>
                      </a:r>
                      <a:r>
                        <a:rPr lang="en-US" sz="1200" b="0" kern="100" dirty="0">
                          <a:effectLst/>
                          <a:latin typeface="+mn-lt"/>
                        </a:rPr>
                        <a:t>40</a:t>
                      </a:r>
                      <a:r>
                        <a:rPr lang="ja-JP" sz="1200" b="0" kern="100" dirty="0">
                          <a:effectLst/>
                          <a:latin typeface="+mn-lt"/>
                        </a:rPr>
                        <a:t>～</a:t>
                      </a:r>
                      <a:r>
                        <a:rPr lang="en-US" sz="1200" b="0" kern="100" dirty="0">
                          <a:effectLst/>
                          <a:latin typeface="+mn-lt"/>
                        </a:rPr>
                        <a:t>50</a:t>
                      </a:r>
                      <a:r>
                        <a:rPr lang="ja-JP" sz="1200" b="0" kern="100" dirty="0">
                          <a:effectLst/>
                          <a:latin typeface="+mn-lt"/>
                        </a:rPr>
                        <a:t>年程度経過</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r>
                        <a:rPr lang="ja-JP" sz="1200" b="0" kern="100" dirty="0">
                          <a:effectLst/>
                          <a:latin typeface="+mn-lt"/>
                        </a:rPr>
                        <a:t>施設の老朽化</a:t>
                      </a:r>
                      <a:endParaRPr lang="ja-JP" sz="1200" b="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tc>
                  <a:txBody>
                    <a:bodyPr/>
                    <a:lstStyle/>
                    <a:p>
                      <a:pPr marL="182563" indent="-182563" algn="just">
                        <a:buFont typeface="Arial" panose="020B0604020202020204" pitchFamily="34" charset="0"/>
                        <a:buChar char="•"/>
                      </a:pPr>
                      <a:r>
                        <a:rPr lang="ja-JP" sz="1200" kern="100" dirty="0">
                          <a:effectLst/>
                          <a:latin typeface="+mn-lt"/>
                        </a:rPr>
                        <a:t>再整備</a:t>
                      </a:r>
                      <a:r>
                        <a:rPr lang="ja-JP" altLang="en-US" sz="1200" kern="100" dirty="0">
                          <a:effectLst/>
                          <a:latin typeface="+mn-lt"/>
                        </a:rPr>
                        <a:t>による</a:t>
                      </a:r>
                      <a:r>
                        <a:rPr lang="ja-JP" sz="1200" kern="100" dirty="0">
                          <a:effectLst/>
                          <a:latin typeface="+mn-lt"/>
                        </a:rPr>
                        <a:t>財政負担</a:t>
                      </a:r>
                      <a:r>
                        <a:rPr lang="ja-JP" altLang="en-US" sz="1200" kern="100" dirty="0">
                          <a:effectLst/>
                          <a:latin typeface="+mn-lt"/>
                        </a:rPr>
                        <a:t>への対応</a:t>
                      </a:r>
                      <a:endParaRPr lang="ja-JP" sz="1200" kern="100" dirty="0">
                        <a:effectLst/>
                        <a:latin typeface="+mn-lt"/>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11429836"/>
                  </a:ext>
                </a:extLst>
              </a:tr>
            </a:tbl>
          </a:graphicData>
        </a:graphic>
      </p:graphicFrame>
      <p:sp>
        <p:nvSpPr>
          <p:cNvPr id="12" name="テキスト ボックス 11">
            <a:extLst>
              <a:ext uri="{FF2B5EF4-FFF2-40B4-BE49-F238E27FC236}">
                <a16:creationId xmlns:a16="http://schemas.microsoft.com/office/drawing/2014/main" id="{26647E9E-7431-49EA-B76D-C6C73CC13675}"/>
              </a:ext>
            </a:extLst>
          </p:cNvPr>
          <p:cNvSpPr txBox="1"/>
          <p:nvPr/>
        </p:nvSpPr>
        <p:spPr>
          <a:xfrm>
            <a:off x="377604" y="1235793"/>
            <a:ext cx="9384252" cy="1107996"/>
          </a:xfrm>
          <a:prstGeom prst="rect">
            <a:avLst/>
          </a:prstGeom>
          <a:solidFill>
            <a:schemeClr val="accent4">
              <a:lumMod val="20000"/>
              <a:lumOff val="80000"/>
            </a:schemeClr>
          </a:solidFill>
        </p:spPr>
        <p:txBody>
          <a:bodyPr wrap="square">
            <a:spAutoFit/>
          </a:bodyPr>
          <a:lstStyle/>
          <a:p>
            <a:r>
              <a:rPr lang="ja-JP" altLang="en-US" b="1" kern="100" dirty="0">
                <a:solidFill>
                  <a:srgbClr val="FF0000"/>
                </a:solidFill>
                <a:effectLst/>
                <a:ea typeface="HG丸ｺﾞｼｯｸM-PRO" panose="020F0600000000000000" pitchFamily="50" charset="-128"/>
                <a:cs typeface="Times New Roman" panose="02020603050405020304" pitchFamily="18" charset="0"/>
              </a:rPr>
              <a:t>☞ポイント</a:t>
            </a:r>
          </a:p>
          <a:p>
            <a:r>
              <a:rPr lang="ja-JP" altLang="en-US" sz="1600" kern="100" dirty="0">
                <a:ea typeface="HG丸ｺﾞｼｯｸM-PRO" panose="020F0600000000000000" pitchFamily="50" charset="-128"/>
                <a:cs typeface="Times New Roman" panose="02020603050405020304" pitchFamily="18" charset="0"/>
              </a:rPr>
              <a:t>　開設から数十年経過した全国の中央市場においては、物流構造の変化や取引ニーズの多様化への</a:t>
            </a:r>
            <a:endParaRPr lang="en-US" altLang="ja-JP" sz="1600" kern="100" dirty="0">
              <a:ea typeface="HG丸ｺﾞｼｯｸM-PRO" panose="020F0600000000000000" pitchFamily="50" charset="-128"/>
              <a:cs typeface="Times New Roman" panose="02020603050405020304" pitchFamily="18" charset="0"/>
            </a:endParaRPr>
          </a:p>
          <a:p>
            <a:r>
              <a:rPr lang="ja-JP" altLang="en-US" sz="1600" kern="100" dirty="0">
                <a:ea typeface="HG丸ｺﾞｼｯｸM-PRO" panose="020F0600000000000000" pitchFamily="50" charset="-128"/>
                <a:cs typeface="Times New Roman" panose="02020603050405020304" pitchFamily="18" charset="0"/>
              </a:rPr>
              <a:t>対応、施設の老朽化など</a:t>
            </a:r>
            <a:r>
              <a:rPr lang="ja-JP" altLang="en-US" sz="1600" b="1" kern="100" dirty="0">
                <a:ea typeface="HG丸ｺﾞｼｯｸM-PRO" panose="020F0600000000000000" pitchFamily="50" charset="-128"/>
                <a:cs typeface="Times New Roman" panose="02020603050405020304" pitchFamily="18" charset="0"/>
              </a:rPr>
              <a:t>共通の課題</a:t>
            </a:r>
            <a:r>
              <a:rPr lang="ja-JP" altLang="en-US" sz="1600" kern="100" dirty="0">
                <a:ea typeface="HG丸ｺﾞｼｯｸM-PRO" panose="020F0600000000000000" pitchFamily="50" charset="-128"/>
                <a:cs typeface="Times New Roman" panose="02020603050405020304" pitchFamily="18" charset="0"/>
              </a:rPr>
              <a:t>を解決するため、近年、</a:t>
            </a:r>
            <a:r>
              <a:rPr lang="ja-JP" altLang="en-US" sz="1600" b="1" kern="100" dirty="0">
                <a:solidFill>
                  <a:srgbClr val="FF0000"/>
                </a:solidFill>
                <a:ea typeface="HG丸ｺﾞｼｯｸM-PRO" panose="020F0600000000000000" pitchFamily="50" charset="-128"/>
                <a:cs typeface="Times New Roman" panose="02020603050405020304" pitchFamily="18" charset="0"/>
              </a:rPr>
              <a:t>建替えの実施や建替えの方針を決定する中央市場が増えている。</a:t>
            </a:r>
            <a:endParaRPr lang="ja-JP" altLang="en-US" sz="1600" b="1" dirty="0">
              <a:solidFill>
                <a:srgbClr val="FF0000"/>
              </a:solidFill>
            </a:endParaRPr>
          </a:p>
        </p:txBody>
      </p:sp>
      <p:sp>
        <p:nvSpPr>
          <p:cNvPr id="8" name="テキスト ボックス 7">
            <a:extLst>
              <a:ext uri="{FF2B5EF4-FFF2-40B4-BE49-F238E27FC236}">
                <a16:creationId xmlns:a16="http://schemas.microsoft.com/office/drawing/2014/main" id="{7642DA49-6152-4F90-A8A7-7D0F6499F953}"/>
              </a:ext>
            </a:extLst>
          </p:cNvPr>
          <p:cNvSpPr txBox="1"/>
          <p:nvPr/>
        </p:nvSpPr>
        <p:spPr>
          <a:xfrm>
            <a:off x="731791" y="5173396"/>
            <a:ext cx="8075525" cy="307777"/>
          </a:xfrm>
          <a:prstGeom prst="rect">
            <a:avLst/>
          </a:prstGeom>
          <a:noFill/>
        </p:spPr>
        <p:txBody>
          <a:bodyPr wrap="square" rtlCol="0">
            <a:spAutoFit/>
          </a:bodyPr>
          <a:lstStyle/>
          <a:p>
            <a:pPr algn="ctr"/>
            <a:r>
              <a:rPr kumimoji="1" lang="ja-JP" altLang="en-US" sz="1400" b="1" dirty="0"/>
              <a:t>＜全国の中央市場の建替え動向</a:t>
            </a:r>
            <a:r>
              <a:rPr kumimoji="1" lang="ja-JP" altLang="en-US" sz="1400" b="1" dirty="0" smtClean="0"/>
              <a:t>（花</a:t>
            </a:r>
            <a:r>
              <a:rPr kumimoji="1" lang="ja-JP" altLang="en-US" sz="1400" b="1" dirty="0" err="1" smtClean="0"/>
              <a:t>き</a:t>
            </a:r>
            <a:r>
              <a:rPr kumimoji="1" lang="ja-JP" altLang="en-US" sz="1400" b="1" dirty="0" smtClean="0"/>
              <a:t>又は、食肉のみの市場除く</a:t>
            </a:r>
            <a:r>
              <a:rPr kumimoji="1" lang="en-US" altLang="ja-JP" sz="1400" b="1" dirty="0" smtClean="0"/>
              <a:t>53</a:t>
            </a:r>
            <a:r>
              <a:rPr kumimoji="1" lang="ja-JP" altLang="en-US" sz="1400" b="1" dirty="0" smtClean="0"/>
              <a:t>市場）</a:t>
            </a:r>
            <a:r>
              <a:rPr kumimoji="1" lang="en-US" altLang="ja-JP" sz="1400" b="1" dirty="0" smtClean="0">
                <a:solidFill>
                  <a:srgbClr val="0070C0"/>
                </a:solidFill>
              </a:rPr>
              <a:t>(</a:t>
            </a:r>
            <a:r>
              <a:rPr kumimoji="1" lang="ja-JP" altLang="en-US" sz="1400" b="1" dirty="0" smtClean="0">
                <a:solidFill>
                  <a:srgbClr val="0070C0"/>
                </a:solidFill>
              </a:rPr>
              <a:t>大都市圏、政令市は太字</a:t>
            </a:r>
            <a:r>
              <a:rPr kumimoji="1" lang="en-US" altLang="ja-JP" sz="1400" b="1" dirty="0" smtClean="0">
                <a:solidFill>
                  <a:srgbClr val="0070C0"/>
                </a:solidFill>
              </a:rPr>
              <a:t>)</a:t>
            </a:r>
            <a:r>
              <a:rPr kumimoji="1" lang="ja-JP" altLang="en-US" sz="1400" b="1" dirty="0" smtClean="0"/>
              <a:t>＞</a:t>
            </a:r>
            <a:endParaRPr kumimoji="1" lang="ja-JP" altLang="en-US" sz="1050" b="1" dirty="0"/>
          </a:p>
        </p:txBody>
      </p:sp>
      <p:graphicFrame>
        <p:nvGraphicFramePr>
          <p:cNvPr id="4" name="表 3"/>
          <p:cNvGraphicFramePr>
            <a:graphicFrameLocks noGrp="1"/>
          </p:cNvGraphicFramePr>
          <p:nvPr>
            <p:extLst>
              <p:ext uri="{D42A27DB-BD31-4B8C-83A1-F6EECF244321}">
                <p14:modId xmlns:p14="http://schemas.microsoft.com/office/powerpoint/2010/main" val="611495481"/>
              </p:ext>
            </p:extLst>
          </p:nvPr>
        </p:nvGraphicFramePr>
        <p:xfrm>
          <a:off x="484740" y="5453696"/>
          <a:ext cx="8918585" cy="1159755"/>
        </p:xfrm>
        <a:graphic>
          <a:graphicData uri="http://schemas.openxmlformats.org/drawingml/2006/table">
            <a:tbl>
              <a:tblPr firstRow="1" bandRow="1">
                <a:tableStyleId>{93296810-A885-4BE3-A3E7-6D5BEEA58F35}</a:tableStyleId>
              </a:tblPr>
              <a:tblGrid>
                <a:gridCol w="2747857">
                  <a:extLst>
                    <a:ext uri="{9D8B030D-6E8A-4147-A177-3AD203B41FA5}">
                      <a16:colId xmlns:a16="http://schemas.microsoft.com/office/drawing/2014/main" val="594939252"/>
                    </a:ext>
                  </a:extLst>
                </a:gridCol>
                <a:gridCol w="6170728">
                  <a:extLst>
                    <a:ext uri="{9D8B030D-6E8A-4147-A177-3AD203B41FA5}">
                      <a16:colId xmlns:a16="http://schemas.microsoft.com/office/drawing/2014/main" val="3803205116"/>
                    </a:ext>
                  </a:extLst>
                </a:gridCol>
              </a:tblGrid>
              <a:tr h="481890">
                <a:tc>
                  <a:txBody>
                    <a:bodyPr/>
                    <a:lstStyle/>
                    <a:p>
                      <a:pPr algn="l"/>
                      <a:r>
                        <a:rPr kumimoji="1" lang="ja-JP" altLang="en-US" sz="1200" dirty="0">
                          <a:solidFill>
                            <a:schemeClr val="bg1"/>
                          </a:solidFill>
                        </a:rPr>
                        <a:t>建替え済み又は</a:t>
                      </a:r>
                      <a:r>
                        <a:rPr kumimoji="1" lang="ja-JP" altLang="en-US" sz="1200" dirty="0" smtClean="0">
                          <a:solidFill>
                            <a:schemeClr val="bg1"/>
                          </a:solidFill>
                        </a:rPr>
                        <a:t>建設中</a:t>
                      </a:r>
                      <a:endParaRPr kumimoji="1" lang="ja-JP" altLang="en-US" sz="12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r>
                        <a:rPr kumimoji="1" lang="ja-JP" altLang="en-US" sz="1200" b="1" dirty="0">
                          <a:solidFill>
                            <a:schemeClr val="tx1"/>
                          </a:solidFill>
                        </a:rPr>
                        <a:t>東京都（豊洲市場）</a:t>
                      </a:r>
                      <a:r>
                        <a:rPr kumimoji="1" lang="ja-JP" altLang="en-US" sz="1200" b="0" dirty="0">
                          <a:solidFill>
                            <a:schemeClr val="tx1"/>
                          </a:solidFill>
                        </a:rPr>
                        <a:t>、</a:t>
                      </a:r>
                      <a:r>
                        <a:rPr kumimoji="1" lang="ja-JP" altLang="en-US" sz="1200" b="1" dirty="0">
                          <a:solidFill>
                            <a:schemeClr val="tx1"/>
                          </a:solidFill>
                        </a:rPr>
                        <a:t>福岡市（青果）</a:t>
                      </a:r>
                      <a:r>
                        <a:rPr kumimoji="1" lang="ja-JP" altLang="en-US" sz="1200" b="0" dirty="0">
                          <a:solidFill>
                            <a:schemeClr val="tx1"/>
                          </a:solidFill>
                        </a:rPr>
                        <a:t>、</a:t>
                      </a:r>
                      <a:r>
                        <a:rPr kumimoji="1" lang="ja-JP" altLang="en-US" sz="1200" b="1" dirty="0">
                          <a:solidFill>
                            <a:schemeClr val="tx1"/>
                          </a:solidFill>
                        </a:rPr>
                        <a:t>横浜市</a:t>
                      </a:r>
                      <a:r>
                        <a:rPr kumimoji="1" lang="ja-JP" altLang="en-US" sz="1200" b="0" dirty="0" smtClean="0">
                          <a:solidFill>
                            <a:schemeClr val="tx1"/>
                          </a:solidFill>
                        </a:rPr>
                        <a:t>、</a:t>
                      </a:r>
                      <a:r>
                        <a:rPr kumimoji="1" lang="ja-JP" altLang="en-US" sz="1200" b="1" dirty="0" smtClean="0">
                          <a:solidFill>
                            <a:schemeClr val="tx1"/>
                          </a:solidFill>
                        </a:rPr>
                        <a:t>大阪市（本場・東部）</a:t>
                      </a:r>
                      <a:r>
                        <a:rPr kumimoji="1" lang="ja-JP" altLang="en-US" sz="1200" b="0" dirty="0" smtClean="0">
                          <a:solidFill>
                            <a:schemeClr val="tx1"/>
                          </a:solidFill>
                        </a:rPr>
                        <a:t>、</a:t>
                      </a:r>
                      <a:r>
                        <a:rPr kumimoji="1" lang="ja-JP" altLang="en-US" sz="1200" b="1" dirty="0">
                          <a:solidFill>
                            <a:schemeClr val="tx1"/>
                          </a:solidFill>
                        </a:rPr>
                        <a:t>京都市</a:t>
                      </a:r>
                      <a:r>
                        <a:rPr kumimoji="1" lang="ja-JP" altLang="en-US" sz="1200" b="0" dirty="0">
                          <a:solidFill>
                            <a:schemeClr val="tx1"/>
                          </a:solidFill>
                        </a:rPr>
                        <a:t>、</a:t>
                      </a:r>
                      <a:r>
                        <a:rPr kumimoji="1" lang="ja-JP" altLang="en-US" sz="1200" b="1" dirty="0">
                          <a:solidFill>
                            <a:schemeClr val="tx1"/>
                          </a:solidFill>
                        </a:rPr>
                        <a:t>神戸市</a:t>
                      </a:r>
                      <a:r>
                        <a:rPr kumimoji="1" lang="ja-JP" altLang="en-US" sz="1200" b="0" dirty="0">
                          <a:solidFill>
                            <a:schemeClr val="tx1"/>
                          </a:solidFill>
                        </a:rPr>
                        <a:t>、姫路市、</a:t>
                      </a:r>
                      <a:r>
                        <a:rPr kumimoji="1" lang="ja-JP" altLang="en-US" sz="1200" b="0" dirty="0" smtClean="0">
                          <a:solidFill>
                            <a:schemeClr val="tx1"/>
                          </a:solidFill>
                        </a:rPr>
                        <a:t>和歌山市など</a:t>
                      </a:r>
                      <a:r>
                        <a:rPr kumimoji="1" lang="en-US" altLang="ja-JP" sz="1200" b="0" dirty="0">
                          <a:solidFill>
                            <a:schemeClr val="tx1"/>
                          </a:solidFill>
                        </a:rPr>
                        <a:t>18</a:t>
                      </a:r>
                      <a:r>
                        <a:rPr kumimoji="1" lang="ja-JP" altLang="en-US" sz="1200" b="0" dirty="0">
                          <a:solidFill>
                            <a:schemeClr val="tx1"/>
                          </a:solidFill>
                        </a:rPr>
                        <a:t>市場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907499102"/>
                  </a:ext>
                </a:extLst>
              </a:tr>
              <a:tr h="346972">
                <a:tc>
                  <a:txBody>
                    <a:bodyPr/>
                    <a:lstStyle/>
                    <a:p>
                      <a:pPr algn="l"/>
                      <a:r>
                        <a:rPr kumimoji="1" lang="ja-JP" altLang="en-US" sz="1200" b="1" dirty="0">
                          <a:solidFill>
                            <a:schemeClr val="bg1"/>
                          </a:solidFill>
                        </a:rPr>
                        <a:t>建替え計画策定中又は建替えを</a:t>
                      </a:r>
                      <a:r>
                        <a:rPr kumimoji="1" lang="ja-JP" altLang="en-US" sz="1200" b="1" dirty="0" smtClean="0">
                          <a:solidFill>
                            <a:schemeClr val="bg1"/>
                          </a:solidFill>
                        </a:rPr>
                        <a:t>検討中</a:t>
                      </a:r>
                      <a:endParaRPr kumimoji="1" lang="ja-JP" altLang="en-US" sz="12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r>
                        <a:rPr kumimoji="1" lang="ja-JP" altLang="en-US" sz="1200" b="1" dirty="0">
                          <a:solidFill>
                            <a:schemeClr val="tx1"/>
                          </a:solidFill>
                        </a:rPr>
                        <a:t>川崎市</a:t>
                      </a:r>
                      <a:r>
                        <a:rPr kumimoji="1" lang="ja-JP" altLang="en-US" sz="1200" b="0" dirty="0">
                          <a:solidFill>
                            <a:schemeClr val="tx1"/>
                          </a:solidFill>
                        </a:rPr>
                        <a:t>、</a:t>
                      </a:r>
                      <a:r>
                        <a:rPr kumimoji="1" lang="ja-JP" altLang="en-US" sz="1200" b="1" dirty="0">
                          <a:solidFill>
                            <a:schemeClr val="tx1"/>
                          </a:solidFill>
                        </a:rPr>
                        <a:t>金沢市</a:t>
                      </a:r>
                      <a:r>
                        <a:rPr kumimoji="1" lang="ja-JP" altLang="en-US" sz="1200" b="0" dirty="0" smtClean="0">
                          <a:solidFill>
                            <a:schemeClr val="tx1"/>
                          </a:solidFill>
                        </a:rPr>
                        <a:t>、</a:t>
                      </a:r>
                      <a:r>
                        <a:rPr kumimoji="1" lang="ja-JP" altLang="en-US" sz="1200" b="1" dirty="0" smtClean="0">
                          <a:solidFill>
                            <a:schemeClr val="tx1"/>
                          </a:solidFill>
                        </a:rPr>
                        <a:t>名古屋市</a:t>
                      </a:r>
                      <a:r>
                        <a:rPr kumimoji="1" lang="ja-JP" altLang="en-US" sz="1200" b="0" dirty="0">
                          <a:solidFill>
                            <a:schemeClr val="tx1"/>
                          </a:solidFill>
                        </a:rPr>
                        <a:t>、奈良県、</a:t>
                      </a:r>
                      <a:r>
                        <a:rPr kumimoji="1" lang="ja-JP" altLang="en-US" sz="1200" b="1" dirty="0" smtClean="0">
                          <a:solidFill>
                            <a:schemeClr val="tx1"/>
                          </a:solidFill>
                        </a:rPr>
                        <a:t>広島市</a:t>
                      </a:r>
                      <a:r>
                        <a:rPr kumimoji="1" lang="ja-JP" altLang="en-US" sz="1200" b="0" dirty="0" smtClean="0">
                          <a:solidFill>
                            <a:schemeClr val="tx1"/>
                          </a:solidFill>
                        </a:rPr>
                        <a:t>など</a:t>
                      </a:r>
                      <a:r>
                        <a:rPr kumimoji="1" lang="en-US" altLang="ja-JP" sz="1200" b="0" dirty="0">
                          <a:solidFill>
                            <a:schemeClr val="tx1"/>
                          </a:solidFill>
                        </a:rPr>
                        <a:t>14</a:t>
                      </a:r>
                      <a:r>
                        <a:rPr kumimoji="1" lang="ja-JP" altLang="en-US" sz="1200" b="0" dirty="0">
                          <a:solidFill>
                            <a:schemeClr val="tx1"/>
                          </a:solidFill>
                        </a:rPr>
                        <a:t>市場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088753630"/>
                  </a:ext>
                </a:extLst>
              </a:tr>
              <a:tr h="330893">
                <a:tc>
                  <a:txBody>
                    <a:bodyPr/>
                    <a:lstStyle/>
                    <a:p>
                      <a:pPr algn="l"/>
                      <a:r>
                        <a:rPr kumimoji="1" lang="ja-JP" altLang="en-US" sz="1200" b="1" dirty="0" smtClean="0">
                          <a:solidFill>
                            <a:schemeClr val="bg1"/>
                          </a:solidFill>
                        </a:rPr>
                        <a:t>建替え等が未定</a:t>
                      </a:r>
                      <a:endParaRPr kumimoji="1" lang="ja-JP" altLang="en-US" sz="12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r>
                        <a:rPr kumimoji="1" lang="ja-JP" altLang="en-US" sz="1200" b="1" dirty="0" smtClean="0">
                          <a:solidFill>
                            <a:schemeClr val="tx1"/>
                          </a:solidFill>
                        </a:rPr>
                        <a:t>大阪府、静岡市、岡山市、</a:t>
                      </a:r>
                      <a:r>
                        <a:rPr kumimoji="1" lang="ja-JP" altLang="en-US" sz="1200" b="0" dirty="0" smtClean="0">
                          <a:solidFill>
                            <a:schemeClr val="tx1"/>
                          </a:solidFill>
                        </a:rPr>
                        <a:t>宮崎市など</a:t>
                      </a:r>
                      <a:r>
                        <a:rPr kumimoji="1" lang="en-US" altLang="ja-JP" sz="1200" b="0" dirty="0" smtClean="0">
                          <a:solidFill>
                            <a:schemeClr val="tx1"/>
                          </a:solidFill>
                        </a:rPr>
                        <a:t>21</a:t>
                      </a:r>
                      <a:r>
                        <a:rPr kumimoji="1" lang="ja-JP" altLang="en-US" sz="1200" b="0" dirty="0" smtClean="0">
                          <a:solidFill>
                            <a:schemeClr val="tx1"/>
                          </a:solidFill>
                        </a:rPr>
                        <a:t>市場</a:t>
                      </a: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971024119"/>
                  </a:ext>
                </a:extLst>
              </a:tr>
            </a:tbl>
          </a:graphicData>
        </a:graphic>
      </p:graphicFrame>
      <p:sp>
        <p:nvSpPr>
          <p:cNvPr id="6" name="テキスト ボックス 5"/>
          <p:cNvSpPr txBox="1"/>
          <p:nvPr/>
        </p:nvSpPr>
        <p:spPr>
          <a:xfrm>
            <a:off x="8214967" y="6594862"/>
            <a:ext cx="1223412" cy="230832"/>
          </a:xfrm>
          <a:prstGeom prst="rect">
            <a:avLst/>
          </a:prstGeom>
          <a:noFill/>
        </p:spPr>
        <p:txBody>
          <a:bodyPr wrap="none" rtlCol="0">
            <a:spAutoFit/>
          </a:bodyPr>
          <a:lstStyle/>
          <a:p>
            <a:r>
              <a:rPr kumimoji="1" lang="en-US" altLang="ja-JP" sz="900" dirty="0" smtClean="0"/>
              <a:t>※</a:t>
            </a:r>
            <a:r>
              <a:rPr kumimoji="1" lang="ja-JP" altLang="en-US" sz="900" dirty="0" smtClean="0"/>
              <a:t>令和２年８月現在</a:t>
            </a:r>
            <a:endParaRPr kumimoji="1" lang="ja-JP" altLang="en-US" sz="900" dirty="0"/>
          </a:p>
        </p:txBody>
      </p:sp>
    </p:spTree>
    <p:extLst>
      <p:ext uri="{BB962C8B-B14F-4D97-AF65-F5344CB8AC3E}">
        <p14:creationId xmlns:p14="http://schemas.microsoft.com/office/powerpoint/2010/main" val="2615505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図 22">
            <a:extLst>
              <a:ext uri="{FF2B5EF4-FFF2-40B4-BE49-F238E27FC236}">
                <a16:creationId xmlns:a16="http://schemas.microsoft.com/office/drawing/2014/main" id="{22FF2B4A-B4F5-4E13-B42C-446A5B7D1F11}"/>
              </a:ext>
            </a:extLst>
          </p:cNvPr>
          <p:cNvPicPr>
            <a:picLocks noChangeAspect="1"/>
          </p:cNvPicPr>
          <p:nvPr/>
        </p:nvPicPr>
        <p:blipFill rotWithShape="1">
          <a:blip r:embed="rId2"/>
          <a:srcRect l="10009" t="23581" r="2193" b="7629"/>
          <a:stretch/>
        </p:blipFill>
        <p:spPr>
          <a:xfrm>
            <a:off x="395724" y="5338859"/>
            <a:ext cx="4016375" cy="1410707"/>
          </a:xfrm>
          <a:prstGeom prst="rect">
            <a:avLst/>
          </a:prstGeom>
        </p:spPr>
      </p:pic>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6</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２．府市場の現状・課題</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0" y="835683"/>
            <a:ext cx="7205472"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（１）府市場の取扱数量の予測</a:t>
            </a:r>
          </a:p>
        </p:txBody>
      </p:sp>
      <p:sp>
        <p:nvSpPr>
          <p:cNvPr id="10" name="テキスト ボックス 9">
            <a:extLst>
              <a:ext uri="{FF2B5EF4-FFF2-40B4-BE49-F238E27FC236}">
                <a16:creationId xmlns:a16="http://schemas.microsoft.com/office/drawing/2014/main" id="{7329C642-38B6-4777-B39F-DA4D2652747F}"/>
              </a:ext>
            </a:extLst>
          </p:cNvPr>
          <p:cNvSpPr txBox="1"/>
          <p:nvPr/>
        </p:nvSpPr>
        <p:spPr>
          <a:xfrm>
            <a:off x="398869" y="1276209"/>
            <a:ext cx="8729089" cy="861774"/>
          </a:xfrm>
          <a:prstGeom prst="rect">
            <a:avLst/>
          </a:prstGeom>
          <a:solidFill>
            <a:schemeClr val="accent4">
              <a:lumMod val="20000"/>
              <a:lumOff val="80000"/>
            </a:schemeClr>
          </a:solidFill>
        </p:spPr>
        <p:txBody>
          <a:bodyPr wrap="square">
            <a:spAutoFit/>
          </a:bodyPr>
          <a:lstStyle/>
          <a:p>
            <a:r>
              <a:rPr lang="ja-JP" altLang="en-US" b="1" kern="100" dirty="0">
                <a:solidFill>
                  <a:srgbClr val="FF0000"/>
                </a:solidFill>
                <a:effectLst/>
                <a:ea typeface="HG丸ｺﾞｼｯｸM-PRO" panose="020F0600000000000000" pitchFamily="50" charset="-128"/>
                <a:cs typeface="Times New Roman" panose="02020603050405020304" pitchFamily="18" charset="0"/>
              </a:rPr>
              <a:t>☞ポイント</a:t>
            </a:r>
          </a:p>
          <a:p>
            <a:r>
              <a:rPr lang="ja-JP" altLang="en-US" sz="1600" kern="100" dirty="0">
                <a:ea typeface="HG丸ｺﾞｼｯｸM-PRO" panose="020F0600000000000000" pitchFamily="50" charset="-128"/>
                <a:cs typeface="Times New Roman" panose="02020603050405020304" pitchFamily="18" charset="0"/>
              </a:rPr>
              <a:t>　現在の取扱数量をピーク時と比較すると、</a:t>
            </a:r>
            <a:r>
              <a:rPr lang="ja-JP" altLang="en-US" sz="1600" kern="100" dirty="0">
                <a:solidFill>
                  <a:srgbClr val="0000FF"/>
                </a:solidFill>
                <a:ea typeface="HG丸ｺﾞｼｯｸM-PRO" panose="020F0600000000000000" pitchFamily="50" charset="-128"/>
                <a:cs typeface="Times New Roman" panose="02020603050405020304" pitchFamily="18" charset="0"/>
              </a:rPr>
              <a:t>青果で</a:t>
            </a:r>
            <a:r>
              <a:rPr lang="en-US" altLang="ja-JP" sz="1600" kern="100" dirty="0">
                <a:solidFill>
                  <a:srgbClr val="0000FF"/>
                </a:solidFill>
                <a:ea typeface="HG丸ｺﾞｼｯｸM-PRO" panose="020F0600000000000000" pitchFamily="50" charset="-128"/>
                <a:cs typeface="Times New Roman" panose="02020603050405020304" pitchFamily="18" charset="0"/>
              </a:rPr>
              <a:t>74.4</a:t>
            </a:r>
            <a:r>
              <a:rPr lang="ja-JP" altLang="en-US" sz="1600" kern="100" dirty="0">
                <a:solidFill>
                  <a:srgbClr val="0000FF"/>
                </a:solidFill>
                <a:ea typeface="HG丸ｺﾞｼｯｸM-PRO" panose="020F0600000000000000" pitchFamily="50" charset="-128"/>
                <a:cs typeface="Times New Roman" panose="02020603050405020304" pitchFamily="18" charset="0"/>
              </a:rPr>
              <a:t>％、水産物で</a:t>
            </a:r>
            <a:r>
              <a:rPr lang="en-US" altLang="ja-JP" sz="1600" kern="100" dirty="0">
                <a:solidFill>
                  <a:srgbClr val="0000FF"/>
                </a:solidFill>
                <a:ea typeface="HG丸ｺﾞｼｯｸM-PRO" panose="020F0600000000000000" pitchFamily="50" charset="-128"/>
                <a:cs typeface="Times New Roman" panose="02020603050405020304" pitchFamily="18" charset="0"/>
              </a:rPr>
              <a:t>27.5</a:t>
            </a:r>
            <a:r>
              <a:rPr lang="ja-JP" altLang="en-US" sz="1600" kern="100" dirty="0">
                <a:solidFill>
                  <a:srgbClr val="0000FF"/>
                </a:solidFill>
                <a:ea typeface="HG丸ｺﾞｼｯｸM-PRO" panose="020F0600000000000000" pitchFamily="50" charset="-128"/>
                <a:cs typeface="Times New Roman" panose="02020603050405020304" pitchFamily="18" charset="0"/>
              </a:rPr>
              <a:t>％</a:t>
            </a:r>
            <a:r>
              <a:rPr lang="ja-JP" altLang="en-US" sz="1600" kern="100" dirty="0">
                <a:ea typeface="HG丸ｺﾞｼｯｸM-PRO" panose="020F0600000000000000" pitchFamily="50" charset="-128"/>
                <a:cs typeface="Times New Roman" panose="02020603050405020304" pitchFamily="18" charset="0"/>
              </a:rPr>
              <a:t>となっており、</a:t>
            </a:r>
            <a:endParaRPr lang="en-US" altLang="ja-JP" sz="1600" kern="100" dirty="0">
              <a:ea typeface="HG丸ｺﾞｼｯｸM-PRO" panose="020F0600000000000000" pitchFamily="50" charset="-128"/>
              <a:cs typeface="Times New Roman" panose="02020603050405020304" pitchFamily="18" charset="0"/>
            </a:endParaRPr>
          </a:p>
          <a:p>
            <a:r>
              <a:rPr lang="en-US" altLang="ja-JP" sz="1600" b="1" kern="100" dirty="0">
                <a:solidFill>
                  <a:srgbClr val="FF0000"/>
                </a:solidFill>
                <a:ea typeface="HG丸ｺﾞｼｯｸM-PRO" panose="020F0600000000000000" pitchFamily="50" charset="-128"/>
                <a:cs typeface="Times New Roman" panose="02020603050405020304" pitchFamily="18" charset="0"/>
              </a:rPr>
              <a:t>10</a:t>
            </a:r>
            <a:r>
              <a:rPr lang="ja-JP" altLang="en-US" sz="1600" b="1" kern="100" dirty="0">
                <a:solidFill>
                  <a:srgbClr val="FF0000"/>
                </a:solidFill>
                <a:ea typeface="HG丸ｺﾞｼｯｸM-PRO" panose="020F0600000000000000" pitchFamily="50" charset="-128"/>
                <a:cs typeface="Times New Roman" panose="02020603050405020304" pitchFamily="18" charset="0"/>
              </a:rPr>
              <a:t>年後にはさらに減少</a:t>
            </a:r>
            <a:r>
              <a:rPr lang="ja-JP" altLang="en-US" sz="1600" kern="100" dirty="0">
                <a:ea typeface="HG丸ｺﾞｼｯｸM-PRO" panose="020F0600000000000000" pitchFamily="50" charset="-128"/>
                <a:cs typeface="Times New Roman" panose="02020603050405020304" pitchFamily="18" charset="0"/>
              </a:rPr>
              <a:t>することが想定される。</a:t>
            </a:r>
            <a:endParaRPr lang="ja-JP" altLang="en-US" sz="1600" dirty="0"/>
          </a:p>
        </p:txBody>
      </p:sp>
      <p:sp>
        <p:nvSpPr>
          <p:cNvPr id="8" name="テキスト ボックス 7">
            <a:extLst>
              <a:ext uri="{FF2B5EF4-FFF2-40B4-BE49-F238E27FC236}">
                <a16:creationId xmlns:a16="http://schemas.microsoft.com/office/drawing/2014/main" id="{A18FC927-2034-4134-BE2B-A8DAB1DF8244}"/>
              </a:ext>
            </a:extLst>
          </p:cNvPr>
          <p:cNvSpPr txBox="1"/>
          <p:nvPr/>
        </p:nvSpPr>
        <p:spPr>
          <a:xfrm>
            <a:off x="398869" y="2360397"/>
            <a:ext cx="2950464" cy="307777"/>
          </a:xfrm>
          <a:prstGeom prst="rect">
            <a:avLst/>
          </a:prstGeom>
          <a:noFill/>
        </p:spPr>
        <p:txBody>
          <a:bodyPr wrap="squar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■取扱数量の予測方法</a:t>
            </a:r>
          </a:p>
        </p:txBody>
      </p:sp>
      <p:sp>
        <p:nvSpPr>
          <p:cNvPr id="11" name="正方形/長方形 10">
            <a:extLst>
              <a:ext uri="{FF2B5EF4-FFF2-40B4-BE49-F238E27FC236}">
                <a16:creationId xmlns:a16="http://schemas.microsoft.com/office/drawing/2014/main" id="{E1DD4D78-16C7-4934-B54D-BC6B89D4375B}"/>
              </a:ext>
            </a:extLst>
          </p:cNvPr>
          <p:cNvSpPr/>
          <p:nvPr/>
        </p:nvSpPr>
        <p:spPr>
          <a:xfrm>
            <a:off x="621960" y="2634737"/>
            <a:ext cx="8894433" cy="307777"/>
          </a:xfrm>
          <a:prstGeom prst="rect">
            <a:avLst/>
          </a:prstGeom>
        </p:spPr>
        <p:txBody>
          <a:bodyPr wrap="square">
            <a:spAutoFit/>
          </a:bodyPr>
          <a:lstStyle/>
          <a:p>
            <a:pPr algn="just"/>
            <a:r>
              <a:rPr lang="ja-JP" altLang="en-US" sz="1400" spc="-100" dirty="0">
                <a:latin typeface="Meiryo UI" panose="020B0604030504040204" pitchFamily="50" charset="-128"/>
                <a:ea typeface="Meiryo UI" panose="020B0604030504040204" pitchFamily="50" charset="-128"/>
                <a:cs typeface="ＭＳ Ｐゴシック" panose="020B0600070205080204" pitchFamily="50" charset="-128"/>
              </a:rPr>
              <a:t>過去の実績から統計的に分析して、</a:t>
            </a:r>
            <a:r>
              <a:rPr lang="en-US" altLang="ja-JP" sz="1400" spc="-100" dirty="0">
                <a:latin typeface="Meiryo UI" panose="020B0604030504040204" pitchFamily="50" charset="-128"/>
                <a:ea typeface="Meiryo UI" panose="020B0604030504040204" pitchFamily="50" charset="-128"/>
                <a:cs typeface="ＭＳ Ｐゴシック" panose="020B0600070205080204" pitchFamily="50" charset="-128"/>
              </a:rPr>
              <a:t>10</a:t>
            </a:r>
            <a:r>
              <a:rPr lang="ja-JP" altLang="en-US" sz="1400" spc="-100" dirty="0">
                <a:latin typeface="Meiryo UI" panose="020B0604030504040204" pitchFamily="50" charset="-128"/>
                <a:ea typeface="Meiryo UI" panose="020B0604030504040204" pitchFamily="50" charset="-128"/>
                <a:cs typeface="ＭＳ Ｐゴシック" panose="020B0600070205080204" pitchFamily="50" charset="-128"/>
              </a:rPr>
              <a:t>年後の取扱数量を予測（これまでの実績と最も相関性の高い検討パターンを採用</a:t>
            </a:r>
            <a:r>
              <a:rPr lang="ja-JP" altLang="en-US" sz="1400" spc="-100" dirty="0" smtClean="0">
                <a:latin typeface="Meiryo UI" panose="020B0604030504040204" pitchFamily="50" charset="-128"/>
                <a:ea typeface="Meiryo UI" panose="020B0604030504040204" pitchFamily="50" charset="-128"/>
                <a:cs typeface="ＭＳ Ｐゴシック" panose="020B0600070205080204" pitchFamily="50" charset="-128"/>
              </a:rPr>
              <a:t>）</a:t>
            </a:r>
            <a:endParaRPr lang="en-US" altLang="ja-JP" sz="1400" spc="-100" dirty="0">
              <a:latin typeface="Meiryo UI" panose="020B0604030504040204" pitchFamily="50" charset="-128"/>
              <a:ea typeface="Meiryo UI" panose="020B0604030504040204" pitchFamily="50" charset="-128"/>
              <a:cs typeface="ＭＳ Ｐゴシック" panose="020B0600070205080204" pitchFamily="50" charset="-128"/>
            </a:endParaRPr>
          </a:p>
        </p:txBody>
      </p:sp>
      <p:pic>
        <p:nvPicPr>
          <p:cNvPr id="4" name="図 3">
            <a:extLst>
              <a:ext uri="{FF2B5EF4-FFF2-40B4-BE49-F238E27FC236}">
                <a16:creationId xmlns:a16="http://schemas.microsoft.com/office/drawing/2014/main" id="{03B7ABEA-6746-4E53-89B3-E178F1F88AA3}"/>
              </a:ext>
            </a:extLst>
          </p:cNvPr>
          <p:cNvPicPr>
            <a:picLocks noChangeAspect="1"/>
          </p:cNvPicPr>
          <p:nvPr/>
        </p:nvPicPr>
        <p:blipFill rotWithShape="1">
          <a:blip r:embed="rId3"/>
          <a:srcRect l="8319" t="24978" r="2060" b="6774"/>
          <a:stretch/>
        </p:blipFill>
        <p:spPr>
          <a:xfrm>
            <a:off x="381885" y="3438636"/>
            <a:ext cx="4016375" cy="1410707"/>
          </a:xfrm>
          <a:prstGeom prst="rect">
            <a:avLst/>
          </a:prstGeom>
        </p:spPr>
      </p:pic>
      <p:sp>
        <p:nvSpPr>
          <p:cNvPr id="6" name="テキスト ボックス 5">
            <a:extLst>
              <a:ext uri="{FF2B5EF4-FFF2-40B4-BE49-F238E27FC236}">
                <a16:creationId xmlns:a16="http://schemas.microsoft.com/office/drawing/2014/main" id="{CB46B93B-7492-4E03-8B98-8361AF185E1F}"/>
              </a:ext>
            </a:extLst>
          </p:cNvPr>
          <p:cNvSpPr txBox="1"/>
          <p:nvPr/>
        </p:nvSpPr>
        <p:spPr>
          <a:xfrm>
            <a:off x="398869" y="3042383"/>
            <a:ext cx="1262506" cy="307260"/>
          </a:xfrm>
          <a:prstGeom prst="rect">
            <a:avLst/>
          </a:prstGeom>
          <a:solidFill>
            <a:srgbClr val="92D050"/>
          </a:solidFill>
        </p:spPr>
        <p:txBody>
          <a:bodyPr wrap="squar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■青果推計</a:t>
            </a:r>
          </a:p>
        </p:txBody>
      </p:sp>
      <p:sp>
        <p:nvSpPr>
          <p:cNvPr id="12" name="テキスト ボックス 11">
            <a:extLst>
              <a:ext uri="{FF2B5EF4-FFF2-40B4-BE49-F238E27FC236}">
                <a16:creationId xmlns:a16="http://schemas.microsoft.com/office/drawing/2014/main" id="{9128FBC4-80DD-4CE7-87DE-69B84012DB72}"/>
              </a:ext>
            </a:extLst>
          </p:cNvPr>
          <p:cNvSpPr txBox="1"/>
          <p:nvPr/>
        </p:nvSpPr>
        <p:spPr>
          <a:xfrm>
            <a:off x="398869" y="4968428"/>
            <a:ext cx="1378416" cy="307777"/>
          </a:xfrm>
          <a:prstGeom prst="rect">
            <a:avLst/>
          </a:prstGeom>
          <a:solidFill>
            <a:schemeClr val="accent1">
              <a:lumMod val="40000"/>
              <a:lumOff val="60000"/>
            </a:schemeClr>
          </a:solidFill>
        </p:spPr>
        <p:txBody>
          <a:bodyPr wrap="squar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■水産物推計</a:t>
            </a:r>
          </a:p>
        </p:txBody>
      </p:sp>
      <p:sp>
        <p:nvSpPr>
          <p:cNvPr id="13" name="テキスト ボックス 12">
            <a:extLst>
              <a:ext uri="{FF2B5EF4-FFF2-40B4-BE49-F238E27FC236}">
                <a16:creationId xmlns:a16="http://schemas.microsoft.com/office/drawing/2014/main" id="{87D1F054-84EF-447D-BC18-91FEA661EDFA}"/>
              </a:ext>
            </a:extLst>
          </p:cNvPr>
          <p:cNvSpPr txBox="1"/>
          <p:nvPr/>
        </p:nvSpPr>
        <p:spPr>
          <a:xfrm>
            <a:off x="329049" y="3319551"/>
            <a:ext cx="637903" cy="200055"/>
          </a:xfrm>
          <a:prstGeom prst="rect">
            <a:avLst/>
          </a:prstGeom>
          <a:noFill/>
        </p:spPr>
        <p:txBody>
          <a:bodyPr wrap="square" rtlCol="0">
            <a:spAutoFit/>
          </a:bodyPr>
          <a:lstStyle/>
          <a:p>
            <a:r>
              <a:rPr kumimoji="1" lang="ja-JP" altLang="en-US" sz="700" dirty="0"/>
              <a:t>（万トン）</a:t>
            </a:r>
          </a:p>
        </p:txBody>
      </p:sp>
      <p:sp>
        <p:nvSpPr>
          <p:cNvPr id="14" name="テキスト ボックス 13">
            <a:extLst>
              <a:ext uri="{FF2B5EF4-FFF2-40B4-BE49-F238E27FC236}">
                <a16:creationId xmlns:a16="http://schemas.microsoft.com/office/drawing/2014/main" id="{BC3E7B30-7166-4F0F-9986-199264C6623D}"/>
              </a:ext>
            </a:extLst>
          </p:cNvPr>
          <p:cNvSpPr txBox="1"/>
          <p:nvPr/>
        </p:nvSpPr>
        <p:spPr>
          <a:xfrm>
            <a:off x="398869" y="5260378"/>
            <a:ext cx="637903" cy="200055"/>
          </a:xfrm>
          <a:prstGeom prst="rect">
            <a:avLst/>
          </a:prstGeom>
          <a:noFill/>
        </p:spPr>
        <p:txBody>
          <a:bodyPr wrap="square" rtlCol="0">
            <a:spAutoFit/>
          </a:bodyPr>
          <a:lstStyle/>
          <a:p>
            <a:r>
              <a:rPr kumimoji="1" lang="ja-JP" altLang="en-US" sz="700" dirty="0"/>
              <a:t>（万トン）</a:t>
            </a:r>
          </a:p>
        </p:txBody>
      </p:sp>
      <p:pic>
        <p:nvPicPr>
          <p:cNvPr id="15" name="図 14">
            <a:extLst>
              <a:ext uri="{FF2B5EF4-FFF2-40B4-BE49-F238E27FC236}">
                <a16:creationId xmlns:a16="http://schemas.microsoft.com/office/drawing/2014/main" id="{59712C1F-5206-440B-825C-257CD15F4B08}"/>
              </a:ext>
            </a:extLst>
          </p:cNvPr>
          <p:cNvPicPr>
            <a:picLocks noChangeAspect="1"/>
          </p:cNvPicPr>
          <p:nvPr/>
        </p:nvPicPr>
        <p:blipFill>
          <a:blip r:embed="rId4"/>
          <a:stretch>
            <a:fillRect/>
          </a:stretch>
        </p:blipFill>
        <p:spPr>
          <a:xfrm>
            <a:off x="4621697" y="3496325"/>
            <a:ext cx="4790624" cy="2560019"/>
          </a:xfrm>
          <a:prstGeom prst="rect">
            <a:avLst/>
          </a:prstGeom>
        </p:spPr>
      </p:pic>
      <p:sp>
        <p:nvSpPr>
          <p:cNvPr id="16" name="テキスト ボックス 15">
            <a:extLst>
              <a:ext uri="{FF2B5EF4-FFF2-40B4-BE49-F238E27FC236}">
                <a16:creationId xmlns:a16="http://schemas.microsoft.com/office/drawing/2014/main" id="{04424BA9-844B-4305-B560-9E49527FEDBB}"/>
              </a:ext>
            </a:extLst>
          </p:cNvPr>
          <p:cNvSpPr txBox="1"/>
          <p:nvPr/>
        </p:nvSpPr>
        <p:spPr>
          <a:xfrm>
            <a:off x="4621697" y="3042124"/>
            <a:ext cx="1128178" cy="307777"/>
          </a:xfrm>
          <a:prstGeom prst="rect">
            <a:avLst/>
          </a:prstGeom>
          <a:solidFill>
            <a:schemeClr val="bg1">
              <a:lumMod val="95000"/>
            </a:schemeClr>
          </a:solidFill>
        </p:spPr>
        <p:txBody>
          <a:bodyPr wrap="squar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■算定結果</a:t>
            </a:r>
          </a:p>
        </p:txBody>
      </p:sp>
      <p:sp>
        <p:nvSpPr>
          <p:cNvPr id="17" name="テキスト ボックス 29">
            <a:extLst>
              <a:ext uri="{FF2B5EF4-FFF2-40B4-BE49-F238E27FC236}">
                <a16:creationId xmlns:a16="http://schemas.microsoft.com/office/drawing/2014/main" id="{FA8039BE-F45B-49D0-8765-33FD628CEB05}"/>
              </a:ext>
            </a:extLst>
          </p:cNvPr>
          <p:cNvSpPr txBox="1"/>
          <p:nvPr/>
        </p:nvSpPr>
        <p:spPr>
          <a:xfrm>
            <a:off x="3946697" y="6672811"/>
            <a:ext cx="730250" cy="200055"/>
          </a:xfrm>
          <a:prstGeom prst="rect">
            <a:avLst/>
          </a:prstGeom>
          <a:noFill/>
        </p:spPr>
        <p:txBody>
          <a:bodyPr wrap="square" rtlCol="0">
            <a:spAutoFit/>
          </a:bodyPr>
          <a:lstStyle/>
          <a:p>
            <a:pPr algn="ctr"/>
            <a:r>
              <a:rPr kumimoji="1" lang="ja-JP" altLang="en-US" sz="700" dirty="0">
                <a:latin typeface="Meiryo UI" panose="020B0604030504040204" pitchFamily="50" charset="-128"/>
                <a:ea typeface="Meiryo UI" panose="020B0604030504040204" pitchFamily="50" charset="-128"/>
              </a:rPr>
              <a:t>年度</a:t>
            </a:r>
          </a:p>
        </p:txBody>
      </p:sp>
      <p:sp>
        <p:nvSpPr>
          <p:cNvPr id="18" name="テキスト ボックス 29">
            <a:extLst>
              <a:ext uri="{FF2B5EF4-FFF2-40B4-BE49-F238E27FC236}">
                <a16:creationId xmlns:a16="http://schemas.microsoft.com/office/drawing/2014/main" id="{23DF99F8-5DF6-427A-82FC-3F50536915FE}"/>
              </a:ext>
            </a:extLst>
          </p:cNvPr>
          <p:cNvSpPr txBox="1"/>
          <p:nvPr/>
        </p:nvSpPr>
        <p:spPr>
          <a:xfrm>
            <a:off x="3899072" y="4738281"/>
            <a:ext cx="730250" cy="200055"/>
          </a:xfrm>
          <a:prstGeom prst="rect">
            <a:avLst/>
          </a:prstGeom>
          <a:noFill/>
        </p:spPr>
        <p:txBody>
          <a:bodyPr wrap="square" rtlCol="0">
            <a:spAutoFit/>
          </a:bodyPr>
          <a:lstStyle/>
          <a:p>
            <a:pPr algn="ctr"/>
            <a:r>
              <a:rPr kumimoji="1" lang="ja-JP" altLang="en-US" sz="700" dirty="0">
                <a:latin typeface="Meiryo UI" panose="020B0604030504040204" pitchFamily="50" charset="-128"/>
                <a:ea typeface="Meiryo UI" panose="020B0604030504040204" pitchFamily="50" charset="-128"/>
              </a:rPr>
              <a:t>年度</a:t>
            </a:r>
          </a:p>
        </p:txBody>
      </p:sp>
      <p:sp>
        <p:nvSpPr>
          <p:cNvPr id="19" name="テキスト ボックス 29">
            <a:extLst>
              <a:ext uri="{FF2B5EF4-FFF2-40B4-BE49-F238E27FC236}">
                <a16:creationId xmlns:a16="http://schemas.microsoft.com/office/drawing/2014/main" id="{163454FF-1C0C-4136-BA7C-F371CF26B885}"/>
              </a:ext>
            </a:extLst>
          </p:cNvPr>
          <p:cNvSpPr txBox="1"/>
          <p:nvPr/>
        </p:nvSpPr>
        <p:spPr>
          <a:xfrm>
            <a:off x="182855" y="3749530"/>
            <a:ext cx="292388" cy="590278"/>
          </a:xfrm>
          <a:prstGeom prst="rect">
            <a:avLst/>
          </a:prstGeom>
          <a:noFill/>
        </p:spPr>
        <p:txBody>
          <a:bodyPr vert="eaVert" wrap="square" rtlCol="0">
            <a:spAutoFit/>
          </a:bodyPr>
          <a:lstStyle/>
          <a:p>
            <a:pPr algn="ctr"/>
            <a:r>
              <a:rPr kumimoji="1" lang="ja-JP" altLang="en-US" sz="700" dirty="0">
                <a:latin typeface="Meiryo UI" panose="020B0604030504040204" pitchFamily="50" charset="-128"/>
                <a:ea typeface="Meiryo UI" panose="020B0604030504040204" pitchFamily="50" charset="-128"/>
              </a:rPr>
              <a:t>取扱数量</a:t>
            </a:r>
          </a:p>
        </p:txBody>
      </p:sp>
      <p:sp>
        <p:nvSpPr>
          <p:cNvPr id="20" name="テキスト ボックス 29">
            <a:extLst>
              <a:ext uri="{FF2B5EF4-FFF2-40B4-BE49-F238E27FC236}">
                <a16:creationId xmlns:a16="http://schemas.microsoft.com/office/drawing/2014/main" id="{02BB5E38-5C83-4B3D-840A-69693B07AEE8}"/>
              </a:ext>
            </a:extLst>
          </p:cNvPr>
          <p:cNvSpPr txBox="1"/>
          <p:nvPr/>
        </p:nvSpPr>
        <p:spPr>
          <a:xfrm>
            <a:off x="182855" y="5711950"/>
            <a:ext cx="292388" cy="590278"/>
          </a:xfrm>
          <a:prstGeom prst="rect">
            <a:avLst/>
          </a:prstGeom>
          <a:noFill/>
        </p:spPr>
        <p:txBody>
          <a:bodyPr vert="eaVert" wrap="square" rtlCol="0">
            <a:spAutoFit/>
          </a:bodyPr>
          <a:lstStyle/>
          <a:p>
            <a:pPr algn="ctr"/>
            <a:r>
              <a:rPr kumimoji="1" lang="ja-JP" altLang="en-US" sz="700" dirty="0">
                <a:latin typeface="Meiryo UI" panose="020B0604030504040204" pitchFamily="50" charset="-128"/>
                <a:ea typeface="Meiryo UI" panose="020B0604030504040204" pitchFamily="50" charset="-128"/>
              </a:rPr>
              <a:t>取扱数量</a:t>
            </a:r>
          </a:p>
        </p:txBody>
      </p:sp>
      <p:sp>
        <p:nvSpPr>
          <p:cNvPr id="21" name="テキスト ボックス 20">
            <a:extLst>
              <a:ext uri="{FF2B5EF4-FFF2-40B4-BE49-F238E27FC236}">
                <a16:creationId xmlns:a16="http://schemas.microsoft.com/office/drawing/2014/main" id="{446D5D1D-7EE0-4B64-AC8A-8B6652992E7E}"/>
              </a:ext>
            </a:extLst>
          </p:cNvPr>
          <p:cNvSpPr txBox="1"/>
          <p:nvPr/>
        </p:nvSpPr>
        <p:spPr>
          <a:xfrm>
            <a:off x="8224455" y="3283346"/>
            <a:ext cx="1309737" cy="246221"/>
          </a:xfrm>
          <a:prstGeom prst="rect">
            <a:avLst/>
          </a:prstGeom>
          <a:noFill/>
        </p:spPr>
        <p:txBody>
          <a:bodyPr wrap="square" rtlCol="0">
            <a:spAutoFit/>
          </a:bodyPr>
          <a:lstStyle/>
          <a:p>
            <a:r>
              <a:rPr kumimoji="1" lang="ja-JP" altLang="en-US" sz="1000" dirty="0"/>
              <a:t>取扱数量単位：トン</a:t>
            </a:r>
          </a:p>
        </p:txBody>
      </p:sp>
      <p:sp>
        <p:nvSpPr>
          <p:cNvPr id="22" name="テキスト ボックス 21">
            <a:extLst>
              <a:ext uri="{FF2B5EF4-FFF2-40B4-BE49-F238E27FC236}">
                <a16:creationId xmlns:a16="http://schemas.microsoft.com/office/drawing/2014/main" id="{F9F395A7-3722-4165-A615-A73A144F5E81}"/>
              </a:ext>
            </a:extLst>
          </p:cNvPr>
          <p:cNvSpPr txBox="1"/>
          <p:nvPr/>
        </p:nvSpPr>
        <p:spPr>
          <a:xfrm>
            <a:off x="4621697" y="6086849"/>
            <a:ext cx="3789680" cy="253916"/>
          </a:xfrm>
          <a:prstGeom prst="rect">
            <a:avLst/>
          </a:prstGeom>
          <a:noFill/>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資料：大阪府中央卸売市場「市場概要」（</a:t>
            </a:r>
            <a:r>
              <a:rPr kumimoji="1" lang="en-US" altLang="ja-JP" sz="1050" dirty="0">
                <a:latin typeface="Meiryo UI" panose="020B0604030504040204" pitchFamily="50" charset="-128"/>
                <a:ea typeface="Meiryo UI" panose="020B0604030504040204" pitchFamily="50" charset="-128"/>
              </a:rPr>
              <a:t>R2.9)</a:t>
            </a:r>
            <a:r>
              <a:rPr kumimoji="1" lang="ja-JP" altLang="en-US" sz="1050" dirty="0">
                <a:latin typeface="Meiryo UI" panose="020B0604030504040204" pitchFamily="50" charset="-128"/>
                <a:ea typeface="Meiryo UI" panose="020B0604030504040204" pitchFamily="50" charset="-128"/>
              </a:rPr>
              <a:t> を基に作成</a:t>
            </a:r>
          </a:p>
        </p:txBody>
      </p:sp>
    </p:spTree>
    <p:extLst>
      <p:ext uri="{BB962C8B-B14F-4D97-AF65-F5344CB8AC3E}">
        <p14:creationId xmlns:p14="http://schemas.microsoft.com/office/powerpoint/2010/main" val="705669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E620153-06AD-42EA-817F-EE918739EBB1}"/>
              </a:ext>
            </a:extLst>
          </p:cNvPr>
          <p:cNvSpPr>
            <a:spLocks noGrp="1"/>
          </p:cNvSpPr>
          <p:nvPr>
            <p:ph type="sldNum" sz="quarter" idx="12"/>
          </p:nvPr>
        </p:nvSpPr>
        <p:spPr/>
        <p:txBody>
          <a:bodyPr/>
          <a:lstStyle/>
          <a:p>
            <a:fld id="{952C89E1-DC66-46D3-A9E7-AD6BC29EA1DE}" type="slidenum">
              <a:rPr kumimoji="1" lang="ja-JP" altLang="en-US" smtClean="0"/>
              <a:t>7</a:t>
            </a:fld>
            <a:endParaRPr kumimoji="1" lang="ja-JP" altLang="en-US"/>
          </a:p>
        </p:txBody>
      </p:sp>
      <p:sp>
        <p:nvSpPr>
          <p:cNvPr id="3" name="タイトル 1">
            <a:extLst>
              <a:ext uri="{FF2B5EF4-FFF2-40B4-BE49-F238E27FC236}">
                <a16:creationId xmlns:a16="http://schemas.microsoft.com/office/drawing/2014/main" id="{FC465DD5-646D-4FDC-BF31-EE26C67699B4}"/>
              </a:ext>
            </a:extLst>
          </p:cNvPr>
          <p:cNvSpPr txBox="1">
            <a:spLocks/>
          </p:cNvSpPr>
          <p:nvPr/>
        </p:nvSpPr>
        <p:spPr>
          <a:xfrm>
            <a:off x="1" y="3"/>
            <a:ext cx="9905999" cy="681037"/>
          </a:xfrm>
          <a:prstGeom prst="rect">
            <a:avLst/>
          </a:prstGeom>
        </p:spPr>
        <p:txBody>
          <a:bodyPr anchor="ctr"/>
          <a:lstStyle>
            <a:lvl1pPr algn="l" defTabSz="685800" rtl="0" eaLnBrk="1" latinLnBrk="0" hangingPunct="1">
              <a:lnSpc>
                <a:spcPct val="90000"/>
              </a:lnSpc>
              <a:spcBef>
                <a:spcPct val="0"/>
              </a:spcBef>
              <a:buNone/>
              <a:defRPr kumimoji="1" sz="2400" kern="1200">
                <a:solidFill>
                  <a:schemeClr val="tx1"/>
                </a:solidFill>
                <a:latin typeface="+mj-lt"/>
                <a:ea typeface="+mj-ea"/>
                <a:cs typeface="+mj-cs"/>
              </a:defRPr>
            </a:lvl1pPr>
          </a:lstStyle>
          <a:p>
            <a:r>
              <a:rPr lang="ja-JP" altLang="en-US" dirty="0"/>
              <a:t>２．府市場の現状・課題</a:t>
            </a:r>
          </a:p>
        </p:txBody>
      </p:sp>
      <p:sp>
        <p:nvSpPr>
          <p:cNvPr id="7" name="テキスト ボックス 70">
            <a:extLst>
              <a:ext uri="{FF2B5EF4-FFF2-40B4-BE49-F238E27FC236}">
                <a16:creationId xmlns:a16="http://schemas.microsoft.com/office/drawing/2014/main" id="{66E00C50-3087-4F80-A940-FAA4D773D88E}"/>
              </a:ext>
            </a:extLst>
          </p:cNvPr>
          <p:cNvSpPr txBox="1"/>
          <p:nvPr/>
        </p:nvSpPr>
        <p:spPr>
          <a:xfrm>
            <a:off x="0" y="835683"/>
            <a:ext cx="7205472"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（２）府市場の内部環境からみる現状・課題</a:t>
            </a:r>
          </a:p>
        </p:txBody>
      </p:sp>
      <p:sp>
        <p:nvSpPr>
          <p:cNvPr id="10" name="テキスト ボックス 9">
            <a:extLst>
              <a:ext uri="{FF2B5EF4-FFF2-40B4-BE49-F238E27FC236}">
                <a16:creationId xmlns:a16="http://schemas.microsoft.com/office/drawing/2014/main" id="{7329C642-38B6-4777-B39F-DA4D2652747F}"/>
              </a:ext>
            </a:extLst>
          </p:cNvPr>
          <p:cNvSpPr txBox="1"/>
          <p:nvPr/>
        </p:nvSpPr>
        <p:spPr>
          <a:xfrm>
            <a:off x="243880" y="1235793"/>
            <a:ext cx="9297685" cy="1107996"/>
          </a:xfrm>
          <a:prstGeom prst="rect">
            <a:avLst/>
          </a:prstGeom>
          <a:solidFill>
            <a:schemeClr val="accent4">
              <a:lumMod val="20000"/>
              <a:lumOff val="80000"/>
            </a:schemeClr>
          </a:solidFill>
        </p:spPr>
        <p:txBody>
          <a:bodyPr wrap="square">
            <a:spAutoFit/>
          </a:bodyPr>
          <a:lstStyle/>
          <a:p>
            <a:r>
              <a:rPr lang="ja-JP" altLang="en-US" b="1" kern="100" dirty="0">
                <a:solidFill>
                  <a:srgbClr val="FF0000"/>
                </a:solidFill>
                <a:effectLst/>
                <a:ea typeface="HG丸ｺﾞｼｯｸM-PRO" panose="020F0600000000000000" pitchFamily="50" charset="-128"/>
                <a:cs typeface="Times New Roman" panose="02020603050405020304" pitchFamily="18" charset="0"/>
              </a:rPr>
              <a:t>☞ポイント</a:t>
            </a:r>
          </a:p>
          <a:p>
            <a:r>
              <a:rPr lang="ja-JP" altLang="en-US" sz="1600" kern="100" dirty="0">
                <a:ea typeface="HG丸ｺﾞｼｯｸM-PRO" panose="020F0600000000000000" pitchFamily="50" charset="-128"/>
                <a:cs typeface="Times New Roman" panose="02020603050405020304" pitchFamily="18" charset="0"/>
              </a:rPr>
              <a:t>　開設から</a:t>
            </a:r>
            <a:r>
              <a:rPr lang="en-US" altLang="ja-JP" sz="1600" kern="100" dirty="0">
                <a:ea typeface="HG丸ｺﾞｼｯｸM-PRO" panose="020F0600000000000000" pitchFamily="50" charset="-128"/>
                <a:cs typeface="Times New Roman" panose="02020603050405020304" pitchFamily="18" charset="0"/>
              </a:rPr>
              <a:t>40</a:t>
            </a:r>
            <a:r>
              <a:rPr lang="ja-JP" altLang="en-US" sz="1600" kern="100" dirty="0">
                <a:ea typeface="HG丸ｺﾞｼｯｸM-PRO" panose="020F0600000000000000" pitchFamily="50" charset="-128"/>
                <a:cs typeface="Times New Roman" panose="02020603050405020304" pitchFamily="18" charset="0"/>
              </a:rPr>
              <a:t>年あまり経過し、現在の食品流通構造の変化に対応できていない府市場においては、現行の長寿命化計画により施設・機能の改修は計画的に実施されているが、同計画では機能強化については考慮されておらず、</a:t>
            </a:r>
            <a:r>
              <a:rPr lang="ja-JP" altLang="en-US" sz="1600" b="1" kern="100" dirty="0">
                <a:solidFill>
                  <a:srgbClr val="FF0000"/>
                </a:solidFill>
                <a:ea typeface="HG丸ｺﾞｼｯｸM-PRO" panose="020F0600000000000000" pitchFamily="50" charset="-128"/>
                <a:cs typeface="Times New Roman" panose="02020603050405020304" pitchFamily="18" charset="0"/>
              </a:rPr>
              <a:t>様々な課題が顕在化</a:t>
            </a:r>
            <a:r>
              <a:rPr lang="ja-JP" altLang="en-US" sz="1600" kern="100" dirty="0">
                <a:ea typeface="HG丸ｺﾞｼｯｸM-PRO" panose="020F0600000000000000" pitchFamily="50" charset="-128"/>
                <a:cs typeface="Times New Roman" panose="02020603050405020304" pitchFamily="18" charset="0"/>
              </a:rPr>
              <a:t>している。</a:t>
            </a:r>
            <a:endParaRPr lang="ja-JP" altLang="en-US" sz="1600" dirty="0"/>
          </a:p>
        </p:txBody>
      </p:sp>
      <p:graphicFrame>
        <p:nvGraphicFramePr>
          <p:cNvPr id="12" name="表 11">
            <a:extLst>
              <a:ext uri="{FF2B5EF4-FFF2-40B4-BE49-F238E27FC236}">
                <a16:creationId xmlns:a16="http://schemas.microsoft.com/office/drawing/2014/main" id="{11E46552-BA2C-4E98-9FA3-6BC37831553A}"/>
              </a:ext>
            </a:extLst>
          </p:cNvPr>
          <p:cNvGraphicFramePr>
            <a:graphicFrameLocks noGrp="1"/>
          </p:cNvGraphicFramePr>
          <p:nvPr>
            <p:extLst>
              <p:ext uri="{D42A27DB-BD31-4B8C-83A1-F6EECF244321}">
                <p14:modId xmlns:p14="http://schemas.microsoft.com/office/powerpoint/2010/main" val="2067786719"/>
              </p:ext>
            </p:extLst>
          </p:nvPr>
        </p:nvGraphicFramePr>
        <p:xfrm>
          <a:off x="229710" y="2579991"/>
          <a:ext cx="6845970" cy="4169729"/>
        </p:xfrm>
        <a:graphic>
          <a:graphicData uri="http://schemas.openxmlformats.org/drawingml/2006/table">
            <a:tbl>
              <a:tblPr firstRow="1" bandRow="1">
                <a:tableStyleId>{21E4AEA4-8DFA-4A89-87EB-49C32662AFE0}</a:tableStyleId>
              </a:tblPr>
              <a:tblGrid>
                <a:gridCol w="6845970">
                  <a:extLst>
                    <a:ext uri="{9D8B030D-6E8A-4147-A177-3AD203B41FA5}">
                      <a16:colId xmlns:a16="http://schemas.microsoft.com/office/drawing/2014/main" val="4072887941"/>
                    </a:ext>
                  </a:extLst>
                </a:gridCol>
              </a:tblGrid>
              <a:tr h="470534">
                <a:tc>
                  <a:txBody>
                    <a:bodyPr/>
                    <a:lstStyle/>
                    <a:p>
                      <a:pPr algn="ctr"/>
                      <a:r>
                        <a:rPr kumimoji="1" lang="ja-JP" altLang="en-US" sz="1800" dirty="0">
                          <a:solidFill>
                            <a:schemeClr val="bg1"/>
                          </a:solidFill>
                        </a:rPr>
                        <a:t>府</a:t>
                      </a:r>
                      <a:r>
                        <a:rPr kumimoji="1" lang="ja-JP" altLang="en-US" sz="1800" dirty="0" smtClean="0"/>
                        <a:t>市場</a:t>
                      </a:r>
                      <a:r>
                        <a:rPr kumimoji="1" lang="ja-JP" altLang="en-US" sz="1800" dirty="0"/>
                        <a:t>の現状・課題</a:t>
                      </a:r>
                    </a:p>
                  </a:txBody>
                  <a:tcPr anchor="ctr"/>
                </a:tc>
                <a:extLst>
                  <a:ext uri="{0D108BD9-81ED-4DB2-BD59-A6C34878D82A}">
                    <a16:rowId xmlns:a16="http://schemas.microsoft.com/office/drawing/2014/main" val="2527104436"/>
                  </a:ext>
                </a:extLst>
              </a:tr>
              <a:tr h="59353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rPr>
                        <a:t>量販店向けの商品搬出数量の割合が、大阪本場・大阪東部市場においては</a:t>
                      </a:r>
                      <a:r>
                        <a:rPr kumimoji="1" lang="en-US" altLang="ja-JP" sz="1400" b="0" dirty="0" smtClean="0">
                          <a:solidFill>
                            <a:schemeClr val="tx1"/>
                          </a:solidFill>
                        </a:rPr>
                        <a:t>52</a:t>
                      </a:r>
                      <a:r>
                        <a:rPr kumimoji="1" lang="ja-JP" altLang="en-US" sz="1400" b="0" dirty="0" smtClean="0">
                          <a:solidFill>
                            <a:schemeClr val="tx1"/>
                          </a:solidFill>
                        </a:rPr>
                        <a:t>％であるのに対し、府市場は</a:t>
                      </a:r>
                      <a:r>
                        <a:rPr kumimoji="1" lang="en-US" altLang="ja-JP" sz="1400" b="0" dirty="0" smtClean="0">
                          <a:solidFill>
                            <a:schemeClr val="tx1"/>
                          </a:solidFill>
                        </a:rPr>
                        <a:t>64</a:t>
                      </a:r>
                      <a:r>
                        <a:rPr kumimoji="1" lang="ja-JP" altLang="en-US" sz="1400" b="0" dirty="0" smtClean="0">
                          <a:solidFill>
                            <a:schemeClr val="tx1"/>
                          </a:solidFill>
                        </a:rPr>
                        <a:t>％と高く、</a:t>
                      </a:r>
                      <a:r>
                        <a:rPr kumimoji="1" lang="ja-JP" altLang="en-US" sz="1400" b="0" dirty="0">
                          <a:solidFill>
                            <a:schemeClr val="tx1"/>
                          </a:solidFill>
                        </a:rPr>
                        <a:t>大量の荷が一時的に市場内</a:t>
                      </a:r>
                      <a:r>
                        <a:rPr kumimoji="1" lang="ja-JP" altLang="en-US" sz="1400" b="0" dirty="0" smtClean="0">
                          <a:solidFill>
                            <a:schemeClr val="tx1"/>
                          </a:solidFill>
                        </a:rPr>
                        <a:t>に滞留</a:t>
                      </a:r>
                      <a:r>
                        <a:rPr kumimoji="1" lang="ja-JP" altLang="en-US" sz="1400" b="0" dirty="0">
                          <a:solidFill>
                            <a:schemeClr val="tx1"/>
                          </a:solidFill>
                        </a:rPr>
                        <a:t>し、荷降ろし・荷捌き場の不足が慢性化</a:t>
                      </a:r>
                    </a:p>
                  </a:txBody>
                  <a:tcPr anchor="ctr"/>
                </a:tc>
                <a:extLst>
                  <a:ext uri="{0D108BD9-81ED-4DB2-BD59-A6C34878D82A}">
                    <a16:rowId xmlns:a16="http://schemas.microsoft.com/office/drawing/2014/main" val="1208604347"/>
                  </a:ext>
                </a:extLst>
              </a:tr>
              <a:tr h="593535">
                <a:tc>
                  <a:txBody>
                    <a:bodyPr/>
                    <a:lstStyle/>
                    <a:p>
                      <a:r>
                        <a:rPr kumimoji="1" lang="ja-JP" altLang="en-US" sz="1400" dirty="0"/>
                        <a:t>年々大型化する輸送トラックに天井高など施設が対応できておらず、荷降ろしできる場所が</a:t>
                      </a:r>
                      <a:endParaRPr kumimoji="1" lang="en-US" altLang="ja-JP" sz="1400" dirty="0"/>
                    </a:p>
                    <a:p>
                      <a:r>
                        <a:rPr kumimoji="1" lang="ja-JP" altLang="en-US" sz="1400" dirty="0"/>
                        <a:t>限られるなど非効率さが目立つ</a:t>
                      </a:r>
                      <a:endParaRPr kumimoji="1" lang="ja-JP" altLang="en-US" sz="1400" b="1" dirty="0">
                        <a:solidFill>
                          <a:srgbClr val="FF0000"/>
                        </a:solidFill>
                      </a:endParaRPr>
                    </a:p>
                  </a:txBody>
                  <a:tcPr anchor="ctr"/>
                </a:tc>
                <a:extLst>
                  <a:ext uri="{0D108BD9-81ED-4DB2-BD59-A6C34878D82A}">
                    <a16:rowId xmlns:a16="http://schemas.microsoft.com/office/drawing/2014/main" val="2215825448"/>
                  </a:ext>
                </a:extLst>
              </a:tr>
              <a:tr h="59353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t>取引形態や顧客ニーズの変化、低温・加工施設等の後付け整備等による荷捌き等における</a:t>
                      </a:r>
                      <a:endParaRPr kumimoji="1" lang="en-US" altLang="ja-JP" sz="1400" dirty="0"/>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t>場内の非効率な物流動線</a:t>
                      </a:r>
                      <a:endParaRPr kumimoji="1" lang="ja-JP" altLang="en-US" sz="1400" b="1" dirty="0">
                        <a:solidFill>
                          <a:srgbClr val="FF0000"/>
                        </a:solidFill>
                      </a:endParaRPr>
                    </a:p>
                  </a:txBody>
                  <a:tcPr anchor="ctr"/>
                </a:tc>
                <a:extLst>
                  <a:ext uri="{0D108BD9-81ED-4DB2-BD59-A6C34878D82A}">
                    <a16:rowId xmlns:a16="http://schemas.microsoft.com/office/drawing/2014/main" val="677454216"/>
                  </a:ext>
                </a:extLst>
              </a:tr>
              <a:tr h="59353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rPr>
                        <a:t>開設から</a:t>
                      </a:r>
                      <a:r>
                        <a:rPr kumimoji="1" lang="en-US" altLang="ja-JP" sz="1400" b="0" dirty="0">
                          <a:solidFill>
                            <a:schemeClr val="tx1"/>
                          </a:solidFill>
                        </a:rPr>
                        <a:t>40</a:t>
                      </a:r>
                      <a:r>
                        <a:rPr kumimoji="1" lang="ja-JP" altLang="en-US" sz="1400" b="0" dirty="0">
                          <a:solidFill>
                            <a:schemeClr val="tx1"/>
                          </a:solidFill>
                        </a:rPr>
                        <a:t>年以上が経過し、施設全体として老朽化が進み、維持・補修に多額の費用を</a:t>
                      </a:r>
                      <a:endParaRPr kumimoji="1" lang="en-US" altLang="ja-JP" sz="1400" b="0" dirty="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rPr>
                        <a:t>要する</a:t>
                      </a:r>
                    </a:p>
                  </a:txBody>
                  <a:tcPr anchor="ctr"/>
                </a:tc>
                <a:extLst>
                  <a:ext uri="{0D108BD9-81ED-4DB2-BD59-A6C34878D82A}">
                    <a16:rowId xmlns:a16="http://schemas.microsoft.com/office/drawing/2014/main" val="3692363654"/>
                  </a:ext>
                </a:extLst>
              </a:tr>
              <a:tr h="593535">
                <a:tc>
                  <a:txBody>
                    <a:bodyPr/>
                    <a:lstStyle/>
                    <a:p>
                      <a:r>
                        <a:rPr kumimoji="1" lang="ja-JP" altLang="en-US" sz="1400" b="0" dirty="0">
                          <a:solidFill>
                            <a:schemeClr val="tx1"/>
                          </a:solidFill>
                        </a:rPr>
                        <a:t>開放型施設であるため、</a:t>
                      </a:r>
                      <a:r>
                        <a:rPr kumimoji="1" lang="ja-JP" altLang="en-US" sz="1400" dirty="0"/>
                        <a:t>害虫・獣の侵入対策が不十分であるほか、施設</a:t>
                      </a:r>
                      <a:r>
                        <a:rPr kumimoji="1" lang="ja-JP" altLang="en-US" sz="1400" b="0" dirty="0">
                          <a:solidFill>
                            <a:schemeClr val="tx1"/>
                          </a:solidFill>
                        </a:rPr>
                        <a:t>全体の定（低）温化も図られておらず、食品物流業界では必須となっている、コールドチェーン対応</a:t>
                      </a:r>
                      <a:r>
                        <a:rPr kumimoji="1" lang="ja-JP" altLang="en-US" sz="1400" dirty="0"/>
                        <a:t>ができていない</a:t>
                      </a:r>
                      <a:endParaRPr kumimoji="1" lang="ja-JP" altLang="en-US" sz="1400" b="1" dirty="0">
                        <a:solidFill>
                          <a:srgbClr val="FF0000"/>
                        </a:solidFill>
                      </a:endParaRPr>
                    </a:p>
                  </a:txBody>
                  <a:tcPr anchor="ctr"/>
                </a:tc>
                <a:extLst>
                  <a:ext uri="{0D108BD9-81ED-4DB2-BD59-A6C34878D82A}">
                    <a16:rowId xmlns:a16="http://schemas.microsoft.com/office/drawing/2014/main" val="1033096363"/>
                  </a:ext>
                </a:extLst>
              </a:tr>
              <a:tr h="593535">
                <a:tc>
                  <a:txBody>
                    <a:bodyPr/>
                    <a:lstStyle/>
                    <a:p>
                      <a:r>
                        <a:rPr kumimoji="1" lang="ja-JP" altLang="en-US" sz="1400" dirty="0"/>
                        <a:t>様々な自然</a:t>
                      </a:r>
                      <a:r>
                        <a:rPr kumimoji="1" lang="ja-JP" altLang="en-US" sz="1400" dirty="0" smtClean="0"/>
                        <a:t>災害やパンデミックの発生時などの緊急時に</a:t>
                      </a:r>
                      <a:r>
                        <a:rPr kumimoji="1" lang="ja-JP" altLang="en-US" sz="1400" dirty="0"/>
                        <a:t>おいて</a:t>
                      </a:r>
                      <a:r>
                        <a:rPr kumimoji="1" lang="ja-JP" altLang="en-US" sz="1400" dirty="0" smtClean="0"/>
                        <a:t>も、府民</a:t>
                      </a:r>
                      <a:r>
                        <a:rPr kumimoji="1" lang="ja-JP" altLang="en-US" sz="1400" dirty="0"/>
                        <a:t>への生鮮食料品の安定供給の観点から、</a:t>
                      </a:r>
                      <a:r>
                        <a:rPr kumimoji="1" lang="ja-JP" altLang="en-US" sz="1400" b="0" dirty="0">
                          <a:solidFill>
                            <a:schemeClr val="tx1"/>
                          </a:solidFill>
                        </a:rPr>
                        <a:t>事業継続性を確保する必要あり</a:t>
                      </a:r>
                      <a:endParaRPr kumimoji="1" lang="en-US" altLang="ja-JP" sz="1400" b="0" dirty="0">
                        <a:solidFill>
                          <a:srgbClr val="FF0000"/>
                        </a:solidFill>
                      </a:endParaRPr>
                    </a:p>
                  </a:txBody>
                  <a:tcPr anchor="ctr"/>
                </a:tc>
                <a:extLst>
                  <a:ext uri="{0D108BD9-81ED-4DB2-BD59-A6C34878D82A}">
                    <a16:rowId xmlns:a16="http://schemas.microsoft.com/office/drawing/2014/main" val="564009941"/>
                  </a:ext>
                </a:extLst>
              </a:tr>
            </a:tbl>
          </a:graphicData>
        </a:graphic>
      </p:graphicFrame>
      <p:pic>
        <p:nvPicPr>
          <p:cNvPr id="5" name="図 4"/>
          <p:cNvPicPr>
            <a:picLocks noChangeAspect="1"/>
          </p:cNvPicPr>
          <p:nvPr/>
        </p:nvPicPr>
        <p:blipFill>
          <a:blip r:embed="rId2"/>
          <a:stretch>
            <a:fillRect/>
          </a:stretch>
        </p:blipFill>
        <p:spPr>
          <a:xfrm>
            <a:off x="7313036" y="2703659"/>
            <a:ext cx="2460337" cy="1669520"/>
          </a:xfrm>
          <a:prstGeom prst="rect">
            <a:avLst/>
          </a:prstGeom>
        </p:spPr>
      </p:pic>
      <p:sp>
        <p:nvSpPr>
          <p:cNvPr id="14" name="テキスト ボックス 13"/>
          <p:cNvSpPr txBox="1"/>
          <p:nvPr/>
        </p:nvSpPr>
        <p:spPr>
          <a:xfrm>
            <a:off x="7313036" y="2461132"/>
            <a:ext cx="1560998" cy="261610"/>
          </a:xfrm>
          <a:prstGeom prst="rect">
            <a:avLst/>
          </a:prstGeom>
          <a:noFill/>
        </p:spPr>
        <p:txBody>
          <a:bodyPr wrap="square" rtlCol="0">
            <a:spAutoFit/>
          </a:bodyPr>
          <a:lstStyle/>
          <a:p>
            <a:r>
              <a:rPr kumimoji="1" lang="ja-JP" altLang="en-US" sz="1100" dirty="0"/>
              <a:t>荷降ろし・荷捌き場不足</a:t>
            </a:r>
          </a:p>
        </p:txBody>
      </p:sp>
      <p:sp>
        <p:nvSpPr>
          <p:cNvPr id="16" name="テキスト ボックス 15"/>
          <p:cNvSpPr txBox="1"/>
          <p:nvPr/>
        </p:nvSpPr>
        <p:spPr>
          <a:xfrm>
            <a:off x="7313036" y="4471194"/>
            <a:ext cx="1560998" cy="261610"/>
          </a:xfrm>
          <a:prstGeom prst="rect">
            <a:avLst/>
          </a:prstGeom>
          <a:noFill/>
        </p:spPr>
        <p:txBody>
          <a:bodyPr wrap="square" rtlCol="0">
            <a:spAutoFit/>
          </a:bodyPr>
          <a:lstStyle/>
          <a:p>
            <a:r>
              <a:rPr kumimoji="1" lang="en-US" altLang="ja-JP" sz="1100" dirty="0"/>
              <a:t>CC</a:t>
            </a:r>
            <a:r>
              <a:rPr kumimoji="1" lang="ja-JP" altLang="en-US" sz="1100" dirty="0"/>
              <a:t>対応不足</a:t>
            </a:r>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36" y="4745361"/>
            <a:ext cx="2495238" cy="1780952"/>
          </a:xfrm>
          <a:prstGeom prst="rect">
            <a:avLst/>
          </a:prstGeom>
        </p:spPr>
      </p:pic>
    </p:spTree>
    <p:extLst>
      <p:ext uri="{BB962C8B-B14F-4D97-AF65-F5344CB8AC3E}">
        <p14:creationId xmlns:p14="http://schemas.microsoft.com/office/powerpoint/2010/main" val="4148445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B47271-140E-43C7-9C30-01D3B31208C8}"/>
              </a:ext>
            </a:extLst>
          </p:cNvPr>
          <p:cNvSpPr>
            <a:spLocks noGrp="1"/>
          </p:cNvSpPr>
          <p:nvPr>
            <p:ph type="title"/>
          </p:nvPr>
        </p:nvSpPr>
        <p:spPr/>
        <p:txBody>
          <a:bodyPr/>
          <a:lstStyle/>
          <a:p>
            <a:r>
              <a:rPr lang="ja-JP" altLang="en-US" dirty="0"/>
              <a:t>２．府市場の現状・課題</a:t>
            </a:r>
          </a:p>
        </p:txBody>
      </p:sp>
      <p:sp>
        <p:nvSpPr>
          <p:cNvPr id="4" name="スライド番号プレースホルダー 3">
            <a:extLst>
              <a:ext uri="{FF2B5EF4-FFF2-40B4-BE49-F238E27FC236}">
                <a16:creationId xmlns:a16="http://schemas.microsoft.com/office/drawing/2014/main" id="{367050E7-DD75-4B27-B933-097D4082D0E7}"/>
              </a:ext>
            </a:extLst>
          </p:cNvPr>
          <p:cNvSpPr>
            <a:spLocks noGrp="1"/>
          </p:cNvSpPr>
          <p:nvPr>
            <p:ph type="sldNum" sz="quarter" idx="12"/>
          </p:nvPr>
        </p:nvSpPr>
        <p:spPr/>
        <p:txBody>
          <a:bodyPr/>
          <a:lstStyle/>
          <a:p>
            <a:fld id="{952C89E1-DC66-46D3-A9E7-AD6BC29EA1DE}" type="slidenum">
              <a:rPr kumimoji="1" lang="ja-JP" altLang="en-US" smtClean="0"/>
              <a:t>8</a:t>
            </a:fld>
            <a:endParaRPr kumimoji="1" lang="ja-JP" altLang="en-US"/>
          </a:p>
        </p:txBody>
      </p:sp>
      <p:sp>
        <p:nvSpPr>
          <p:cNvPr id="9" name="テキスト ボックス 70">
            <a:extLst>
              <a:ext uri="{FF2B5EF4-FFF2-40B4-BE49-F238E27FC236}">
                <a16:creationId xmlns:a16="http://schemas.microsoft.com/office/drawing/2014/main" id="{66E00C50-3087-4F80-A940-FAA4D773D88E}"/>
              </a:ext>
            </a:extLst>
          </p:cNvPr>
          <p:cNvSpPr txBox="1"/>
          <p:nvPr/>
        </p:nvSpPr>
        <p:spPr>
          <a:xfrm>
            <a:off x="-97127" y="722387"/>
            <a:ext cx="7919864"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（３）</a:t>
            </a:r>
            <a:r>
              <a:rPr kumimoji="1" lang="en-US" altLang="ja-JP" sz="2000" dirty="0">
                <a:latin typeface="Meiryo UI" panose="020B0604030504040204" pitchFamily="50" charset="-128"/>
                <a:ea typeface="Meiryo UI" panose="020B0604030504040204" pitchFamily="50" charset="-128"/>
              </a:rPr>
              <a:t>3C</a:t>
            </a:r>
            <a:r>
              <a:rPr kumimoji="1" lang="ja-JP" altLang="en-US" sz="2000" dirty="0">
                <a:latin typeface="Meiryo UI" panose="020B0604030504040204" pitchFamily="50" charset="-128"/>
                <a:ea typeface="Meiryo UI" panose="020B0604030504040204" pitchFamily="50" charset="-128"/>
              </a:rPr>
              <a:t>分析</a:t>
            </a:r>
          </a:p>
        </p:txBody>
      </p:sp>
      <p:sp>
        <p:nvSpPr>
          <p:cNvPr id="11" name="テキスト ボックス 10">
            <a:extLst>
              <a:ext uri="{FF2B5EF4-FFF2-40B4-BE49-F238E27FC236}">
                <a16:creationId xmlns:a16="http://schemas.microsoft.com/office/drawing/2014/main" id="{3BCCE40C-DC73-4251-BD6D-DABD5DF5CFD3}"/>
              </a:ext>
            </a:extLst>
          </p:cNvPr>
          <p:cNvSpPr txBox="1"/>
          <p:nvPr/>
        </p:nvSpPr>
        <p:spPr>
          <a:xfrm>
            <a:off x="238540" y="1083031"/>
            <a:ext cx="9250018" cy="830997"/>
          </a:xfrm>
          <a:prstGeom prst="rect">
            <a:avLst/>
          </a:prstGeom>
          <a:solidFill>
            <a:schemeClr val="accent4">
              <a:lumMod val="20000"/>
              <a:lumOff val="80000"/>
            </a:schemeClr>
          </a:solidFill>
        </p:spPr>
        <p:txBody>
          <a:bodyPr wrap="square">
            <a:spAutoFit/>
          </a:bodyPr>
          <a:lstStyle/>
          <a:p>
            <a:r>
              <a:rPr lang="ja-JP" altLang="en-US" sz="1600" dirty="0"/>
              <a:t>　　府</a:t>
            </a:r>
            <a:r>
              <a:rPr lang="ja-JP" altLang="ja-JP" sz="1600" dirty="0"/>
              <a:t>市場が強化すべき機能を検討するにあたり、顧客（産地や販売先）、競合（近隣他市場や市場外</a:t>
            </a:r>
            <a:r>
              <a:rPr lang="ja-JP" altLang="en-US" sz="1600" dirty="0"/>
              <a:t>事業</a:t>
            </a:r>
            <a:r>
              <a:rPr lang="ja-JP" altLang="ja-JP" sz="1600" dirty="0"/>
              <a:t>者）の状況や自社（</a:t>
            </a:r>
            <a:r>
              <a:rPr lang="ja-JP" altLang="en-US" sz="1600" dirty="0"/>
              <a:t>府</a:t>
            </a:r>
            <a:r>
              <a:rPr lang="ja-JP" altLang="ja-JP" sz="1600" dirty="0"/>
              <a:t>市場）の強みや弱みを</a:t>
            </a:r>
            <a:r>
              <a:rPr lang="ja-JP" altLang="en-US" sz="1600" dirty="0"/>
              <a:t>各市場が</a:t>
            </a:r>
            <a:r>
              <a:rPr lang="ja-JP" altLang="ja-JP" sz="1600" dirty="0"/>
              <a:t>公開</a:t>
            </a:r>
            <a:r>
              <a:rPr lang="ja-JP" altLang="en-US" sz="1600" dirty="0"/>
              <a:t>している</a:t>
            </a:r>
            <a:r>
              <a:rPr lang="ja-JP" altLang="ja-JP" sz="1600" dirty="0"/>
              <a:t>情報やアンケート、ヒアリング等から以降のように分析をした。</a:t>
            </a:r>
          </a:p>
        </p:txBody>
      </p:sp>
      <p:sp>
        <p:nvSpPr>
          <p:cNvPr id="3" name="角丸四角形 2"/>
          <p:cNvSpPr/>
          <p:nvPr/>
        </p:nvSpPr>
        <p:spPr>
          <a:xfrm>
            <a:off x="389479" y="2019287"/>
            <a:ext cx="8983121" cy="615252"/>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r>
              <a:rPr lang="en-US" altLang="ja-JP" sz="1200" dirty="0">
                <a:solidFill>
                  <a:prstClr val="black"/>
                </a:solidFill>
              </a:rPr>
              <a:t>3C</a:t>
            </a:r>
            <a:r>
              <a:rPr lang="ja-JP" altLang="ja-JP" sz="1200" dirty="0">
                <a:solidFill>
                  <a:prstClr val="black"/>
                </a:solidFill>
              </a:rPr>
              <a:t>分析と</a:t>
            </a:r>
            <a:r>
              <a:rPr lang="ja-JP" altLang="ja-JP" sz="1200" dirty="0" smtClean="0">
                <a:solidFill>
                  <a:prstClr val="black"/>
                </a:solidFill>
              </a:rPr>
              <a:t>は</a:t>
            </a:r>
            <a:r>
              <a:rPr lang="ja-JP" altLang="en-US" sz="1200" dirty="0" smtClean="0">
                <a:solidFill>
                  <a:prstClr val="black"/>
                </a:solidFill>
              </a:rPr>
              <a:t>・・・　</a:t>
            </a:r>
            <a:r>
              <a:rPr lang="ja-JP" altLang="ja-JP" sz="1200" b="1" dirty="0" smtClean="0">
                <a:solidFill>
                  <a:srgbClr val="FF0000"/>
                </a:solidFill>
              </a:rPr>
              <a:t>顧客</a:t>
            </a:r>
            <a:r>
              <a:rPr lang="en-US" altLang="ja-JP" sz="1200" b="1" dirty="0">
                <a:solidFill>
                  <a:srgbClr val="FF0000"/>
                </a:solidFill>
              </a:rPr>
              <a:t>(Customer)</a:t>
            </a:r>
            <a:r>
              <a:rPr lang="ja-JP" altLang="ja-JP" sz="1200" dirty="0" err="1">
                <a:solidFill>
                  <a:prstClr val="black"/>
                </a:solidFill>
              </a:rPr>
              <a:t>、</a:t>
            </a:r>
            <a:r>
              <a:rPr lang="ja-JP" altLang="ja-JP" sz="1200" b="1" dirty="0">
                <a:solidFill>
                  <a:srgbClr val="FF0000"/>
                </a:solidFill>
              </a:rPr>
              <a:t>自社（</a:t>
            </a:r>
            <a:r>
              <a:rPr lang="en-US" altLang="ja-JP" sz="1200" b="1" dirty="0">
                <a:solidFill>
                  <a:srgbClr val="FF0000"/>
                </a:solidFill>
              </a:rPr>
              <a:t>Corporation</a:t>
            </a:r>
            <a:r>
              <a:rPr lang="ja-JP" altLang="ja-JP" sz="1200" b="1" dirty="0">
                <a:solidFill>
                  <a:srgbClr val="FF0000"/>
                </a:solidFill>
              </a:rPr>
              <a:t>）</a:t>
            </a:r>
            <a:r>
              <a:rPr lang="ja-JP" altLang="en-US" sz="1200" dirty="0">
                <a:solidFill>
                  <a:schemeClr val="tx1"/>
                </a:solidFill>
              </a:rPr>
              <a:t>、</a:t>
            </a:r>
            <a:r>
              <a:rPr lang="ja-JP" altLang="ja-JP" sz="1200" b="1" dirty="0">
                <a:solidFill>
                  <a:srgbClr val="FF0000"/>
                </a:solidFill>
              </a:rPr>
              <a:t>競合（</a:t>
            </a:r>
            <a:r>
              <a:rPr lang="en-US" altLang="ja-JP" sz="1200" b="1" dirty="0">
                <a:solidFill>
                  <a:srgbClr val="FF0000"/>
                </a:solidFill>
              </a:rPr>
              <a:t>Competitor</a:t>
            </a:r>
            <a:r>
              <a:rPr lang="ja-JP" altLang="ja-JP" sz="1200" b="1" dirty="0">
                <a:solidFill>
                  <a:srgbClr val="FF0000"/>
                </a:solidFill>
              </a:rPr>
              <a:t>）</a:t>
            </a:r>
            <a:r>
              <a:rPr lang="ja-JP" altLang="ja-JP" sz="1200" dirty="0">
                <a:solidFill>
                  <a:prstClr val="black"/>
                </a:solidFill>
              </a:rPr>
              <a:t>の</a:t>
            </a:r>
            <a:r>
              <a:rPr lang="en-US" altLang="ja-JP" sz="1200" dirty="0">
                <a:solidFill>
                  <a:prstClr val="black"/>
                </a:solidFill>
              </a:rPr>
              <a:t>3</a:t>
            </a:r>
            <a:r>
              <a:rPr lang="ja-JP" altLang="en-US" sz="1200" dirty="0" err="1">
                <a:solidFill>
                  <a:prstClr val="black"/>
                </a:solidFill>
              </a:rPr>
              <a:t>つの</a:t>
            </a:r>
            <a:r>
              <a:rPr lang="en-US" altLang="ja-JP" sz="1200" dirty="0">
                <a:solidFill>
                  <a:prstClr val="black"/>
                </a:solidFill>
              </a:rPr>
              <a:t>C</a:t>
            </a:r>
            <a:r>
              <a:rPr lang="ja-JP" altLang="en-US" sz="1200" dirty="0">
                <a:solidFill>
                  <a:prstClr val="black"/>
                </a:solidFill>
              </a:rPr>
              <a:t>を</a:t>
            </a:r>
            <a:r>
              <a:rPr lang="ja-JP" altLang="ja-JP" sz="1200" dirty="0">
                <a:solidFill>
                  <a:prstClr val="black"/>
                </a:solidFill>
              </a:rPr>
              <a:t>それぞれリサーチ</a:t>
            </a:r>
            <a:r>
              <a:rPr lang="ja-JP" altLang="en-US" sz="1200" dirty="0">
                <a:solidFill>
                  <a:prstClr val="black"/>
                </a:solidFill>
              </a:rPr>
              <a:t>することで</a:t>
            </a:r>
            <a:r>
              <a:rPr lang="ja-JP" altLang="ja-JP" sz="1200" dirty="0">
                <a:solidFill>
                  <a:prstClr val="black"/>
                </a:solidFill>
              </a:rPr>
              <a:t>、マーケティング環境を抜け漏れなく把握</a:t>
            </a:r>
            <a:r>
              <a:rPr lang="ja-JP" altLang="en-US" sz="1200" dirty="0">
                <a:solidFill>
                  <a:prstClr val="black"/>
                </a:solidFill>
              </a:rPr>
              <a:t>できるため</a:t>
            </a:r>
            <a:r>
              <a:rPr lang="ja-JP" altLang="ja-JP" sz="1200" dirty="0">
                <a:solidFill>
                  <a:prstClr val="black"/>
                </a:solidFill>
              </a:rPr>
              <a:t>、経営戦略の基本方針を決める際に多く使われる分析手法。</a:t>
            </a:r>
            <a:endParaRPr kumimoji="1" lang="ja-JP" altLang="en-US" sz="1200" dirty="0"/>
          </a:p>
        </p:txBody>
      </p:sp>
      <p:sp>
        <p:nvSpPr>
          <p:cNvPr id="16" name="テキスト ボックス 70">
            <a:extLst>
              <a:ext uri="{FF2B5EF4-FFF2-40B4-BE49-F238E27FC236}">
                <a16:creationId xmlns:a16="http://schemas.microsoft.com/office/drawing/2014/main" id="{ADC2B612-EF41-49CE-BBD7-D947D8879B0D}"/>
              </a:ext>
            </a:extLst>
          </p:cNvPr>
          <p:cNvSpPr txBox="1"/>
          <p:nvPr/>
        </p:nvSpPr>
        <p:spPr>
          <a:xfrm>
            <a:off x="4366547" y="3257656"/>
            <a:ext cx="2607138" cy="277998"/>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アンケート配布先　属性（地域性）</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pic>
        <p:nvPicPr>
          <p:cNvPr id="17" name="図 16">
            <a:extLst>
              <a:ext uri="{FF2B5EF4-FFF2-40B4-BE49-F238E27FC236}">
                <a16:creationId xmlns:a16="http://schemas.microsoft.com/office/drawing/2014/main" id="{8A2D3552-4FBF-487A-9783-C0A650DE757E}"/>
              </a:ext>
            </a:extLst>
          </p:cNvPr>
          <p:cNvPicPr>
            <a:picLocks noChangeAspect="1"/>
          </p:cNvPicPr>
          <p:nvPr/>
        </p:nvPicPr>
        <p:blipFill>
          <a:blip r:embed="rId2"/>
          <a:stretch>
            <a:fillRect/>
          </a:stretch>
        </p:blipFill>
        <p:spPr>
          <a:xfrm>
            <a:off x="3876517" y="3777250"/>
            <a:ext cx="3309451" cy="2046635"/>
          </a:xfrm>
          <a:prstGeom prst="rect">
            <a:avLst/>
          </a:prstGeom>
        </p:spPr>
      </p:pic>
      <p:sp>
        <p:nvSpPr>
          <p:cNvPr id="18" name="テキスト ボックス 17">
            <a:extLst>
              <a:ext uri="{FF2B5EF4-FFF2-40B4-BE49-F238E27FC236}">
                <a16:creationId xmlns:a16="http://schemas.microsoft.com/office/drawing/2014/main" id="{16235FBC-9D9C-4C90-8A25-47A3B541BB49}"/>
              </a:ext>
            </a:extLst>
          </p:cNvPr>
          <p:cNvSpPr txBox="1"/>
          <p:nvPr/>
        </p:nvSpPr>
        <p:spPr>
          <a:xfrm>
            <a:off x="4592009" y="3567879"/>
            <a:ext cx="1895584" cy="276999"/>
          </a:xfrm>
          <a:prstGeom prst="rect">
            <a:avLst/>
          </a:prstGeom>
          <a:noFill/>
        </p:spPr>
        <p:txBody>
          <a:bodyPr wrap="square">
            <a:spAutoFit/>
          </a:bodyPr>
          <a:lstStyle/>
          <a:p>
            <a:pPr algn="ctr"/>
            <a:r>
              <a:rPr lang="ja-JP" altLang="en-US" sz="12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r>
              <a:rPr lang="ja-JP" altLang="en-US" sz="1200"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青果部出荷</a:t>
            </a:r>
            <a:r>
              <a:rPr lang="ja-JP" altLang="en-US" sz="12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団体＞</a:t>
            </a:r>
            <a:endParaRPr lang="ja-JP" altLang="en-US" sz="1200" dirty="0">
              <a:latin typeface="HGP創英角ｺﾞｼｯｸUB" panose="020B0900000000000000" pitchFamily="50" charset="-128"/>
              <a:ea typeface="HGP創英角ｺﾞｼｯｸUB" panose="020B0900000000000000" pitchFamily="50" charset="-128"/>
            </a:endParaRPr>
          </a:p>
        </p:txBody>
      </p:sp>
      <p:pic>
        <p:nvPicPr>
          <p:cNvPr id="19" name="図 18">
            <a:extLst>
              <a:ext uri="{FF2B5EF4-FFF2-40B4-BE49-F238E27FC236}">
                <a16:creationId xmlns:a16="http://schemas.microsoft.com/office/drawing/2014/main" id="{00F31C41-CAC0-478E-AB1C-5B8579BDAF0B}"/>
              </a:ext>
            </a:extLst>
          </p:cNvPr>
          <p:cNvPicPr>
            <a:picLocks noChangeAspect="1"/>
          </p:cNvPicPr>
          <p:nvPr/>
        </p:nvPicPr>
        <p:blipFill>
          <a:blip r:embed="rId3"/>
          <a:stretch>
            <a:fillRect/>
          </a:stretch>
        </p:blipFill>
        <p:spPr>
          <a:xfrm>
            <a:off x="6973685" y="3856699"/>
            <a:ext cx="2717825" cy="1912743"/>
          </a:xfrm>
          <a:prstGeom prst="rect">
            <a:avLst/>
          </a:prstGeom>
        </p:spPr>
      </p:pic>
      <p:sp>
        <p:nvSpPr>
          <p:cNvPr id="20" name="テキスト ボックス 19">
            <a:extLst>
              <a:ext uri="{FF2B5EF4-FFF2-40B4-BE49-F238E27FC236}">
                <a16:creationId xmlns:a16="http://schemas.microsoft.com/office/drawing/2014/main" id="{7EB5854F-2071-4B50-B244-8041F8DF6E80}"/>
              </a:ext>
            </a:extLst>
          </p:cNvPr>
          <p:cNvSpPr txBox="1"/>
          <p:nvPr/>
        </p:nvSpPr>
        <p:spPr>
          <a:xfrm>
            <a:off x="7455123" y="3577883"/>
            <a:ext cx="2108182" cy="276999"/>
          </a:xfrm>
          <a:prstGeom prst="rect">
            <a:avLst/>
          </a:prstGeom>
          <a:noFill/>
        </p:spPr>
        <p:txBody>
          <a:bodyPr wrap="square">
            <a:spAutoFit/>
          </a:bodyPr>
          <a:lstStyle/>
          <a:p>
            <a:pPr algn="ctr"/>
            <a:r>
              <a:rPr lang="ja-JP" altLang="en-US" sz="12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r>
              <a:rPr lang="ja-JP" altLang="en-US" sz="1200"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水産物部出荷</a:t>
            </a:r>
            <a:r>
              <a:rPr lang="ja-JP" altLang="en-US" sz="12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団体＞</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22" name="テキスト ボックス 70">
            <a:extLst>
              <a:ext uri="{FF2B5EF4-FFF2-40B4-BE49-F238E27FC236}">
                <a16:creationId xmlns:a16="http://schemas.microsoft.com/office/drawing/2014/main" id="{7D601CF4-8B89-4E19-A82E-1739EBE20263}"/>
              </a:ext>
            </a:extLst>
          </p:cNvPr>
          <p:cNvSpPr txBox="1"/>
          <p:nvPr/>
        </p:nvSpPr>
        <p:spPr>
          <a:xfrm>
            <a:off x="298350" y="3112803"/>
            <a:ext cx="1644650"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アンケート対象</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603C30E5-152E-4D20-9363-90732C8BB18F}"/>
              </a:ext>
            </a:extLst>
          </p:cNvPr>
          <p:cNvSpPr txBox="1"/>
          <p:nvPr/>
        </p:nvSpPr>
        <p:spPr>
          <a:xfrm>
            <a:off x="282080" y="3337047"/>
            <a:ext cx="3743913" cy="461665"/>
          </a:xfrm>
          <a:prstGeom prst="rect">
            <a:avLst/>
          </a:prstGeom>
          <a:noFill/>
        </p:spPr>
        <p:txBody>
          <a:bodyPr wrap="square">
            <a:spAutoFit/>
          </a:bodyPr>
          <a:lstStyle/>
          <a:p>
            <a:r>
              <a:rPr lang="ja-JP" altLang="en-US" sz="1200" kern="100" dirty="0">
                <a:effectLst/>
                <a:ea typeface="HG丸ｺﾞｼｯｸM-PRO" panose="020F0600000000000000" pitchFamily="50" charset="-128"/>
                <a:cs typeface="Times New Roman" panose="02020603050405020304" pitchFamily="18" charset="0"/>
              </a:rPr>
              <a:t>青果部・水産物部の出荷団体</a:t>
            </a:r>
            <a:endParaRPr lang="en-US" altLang="ja-JP" sz="1200" kern="100" dirty="0">
              <a:effectLst/>
              <a:ea typeface="HG丸ｺﾞｼｯｸM-PRO" panose="020F0600000000000000" pitchFamily="50" charset="-128"/>
              <a:cs typeface="Times New Roman" panose="02020603050405020304" pitchFamily="18" charset="0"/>
            </a:endParaRPr>
          </a:p>
          <a:p>
            <a:r>
              <a:rPr lang="ja-JP" altLang="en-US" sz="1200" kern="100" dirty="0">
                <a:effectLst/>
                <a:ea typeface="HG丸ｺﾞｼｯｸM-PRO" panose="020F0600000000000000" pitchFamily="50" charset="-128"/>
                <a:cs typeface="Times New Roman" panose="02020603050405020304" pitchFamily="18" charset="0"/>
              </a:rPr>
              <a:t>（都道府県、出荷組合組織、荷主・メーカー　等）</a:t>
            </a:r>
          </a:p>
        </p:txBody>
      </p:sp>
      <p:sp>
        <p:nvSpPr>
          <p:cNvPr id="24" name="テキスト ボックス 70">
            <a:extLst>
              <a:ext uri="{FF2B5EF4-FFF2-40B4-BE49-F238E27FC236}">
                <a16:creationId xmlns:a16="http://schemas.microsoft.com/office/drawing/2014/main" id="{1F50011F-937F-4975-8825-514C2E982EB4}"/>
              </a:ext>
            </a:extLst>
          </p:cNvPr>
          <p:cNvSpPr txBox="1"/>
          <p:nvPr/>
        </p:nvSpPr>
        <p:spPr>
          <a:xfrm>
            <a:off x="282080" y="3941227"/>
            <a:ext cx="2160553"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アンケート配布・回収状況</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graphicFrame>
        <p:nvGraphicFramePr>
          <p:cNvPr id="25" name="表 10">
            <a:extLst>
              <a:ext uri="{FF2B5EF4-FFF2-40B4-BE49-F238E27FC236}">
                <a16:creationId xmlns:a16="http://schemas.microsoft.com/office/drawing/2014/main" id="{86F21498-345A-4C75-B916-2A776308F385}"/>
              </a:ext>
            </a:extLst>
          </p:cNvPr>
          <p:cNvGraphicFramePr>
            <a:graphicFrameLocks noGrp="1"/>
          </p:cNvGraphicFramePr>
          <p:nvPr>
            <p:extLst>
              <p:ext uri="{D42A27DB-BD31-4B8C-83A1-F6EECF244321}">
                <p14:modId xmlns:p14="http://schemas.microsoft.com/office/powerpoint/2010/main" val="3833583112"/>
              </p:ext>
            </p:extLst>
          </p:nvPr>
        </p:nvGraphicFramePr>
        <p:xfrm>
          <a:off x="298488" y="4278629"/>
          <a:ext cx="3515360" cy="1261292"/>
        </p:xfrm>
        <a:graphic>
          <a:graphicData uri="http://schemas.openxmlformats.org/drawingml/2006/table">
            <a:tbl>
              <a:tblPr firstRow="1" bandRow="1">
                <a:tableStyleId>{5C22544A-7EE6-4342-B048-85BDC9FD1C3A}</a:tableStyleId>
              </a:tblPr>
              <a:tblGrid>
                <a:gridCol w="1515242">
                  <a:extLst>
                    <a:ext uri="{9D8B030D-6E8A-4147-A177-3AD203B41FA5}">
                      <a16:colId xmlns:a16="http://schemas.microsoft.com/office/drawing/2014/main" val="1997642989"/>
                    </a:ext>
                  </a:extLst>
                </a:gridCol>
                <a:gridCol w="666706">
                  <a:extLst>
                    <a:ext uri="{9D8B030D-6E8A-4147-A177-3AD203B41FA5}">
                      <a16:colId xmlns:a16="http://schemas.microsoft.com/office/drawing/2014/main" val="1223654022"/>
                    </a:ext>
                  </a:extLst>
                </a:gridCol>
                <a:gridCol w="666706">
                  <a:extLst>
                    <a:ext uri="{9D8B030D-6E8A-4147-A177-3AD203B41FA5}">
                      <a16:colId xmlns:a16="http://schemas.microsoft.com/office/drawing/2014/main" val="1135869494"/>
                    </a:ext>
                  </a:extLst>
                </a:gridCol>
                <a:gridCol w="666706">
                  <a:extLst>
                    <a:ext uri="{9D8B030D-6E8A-4147-A177-3AD203B41FA5}">
                      <a16:colId xmlns:a16="http://schemas.microsoft.com/office/drawing/2014/main" val="1178735093"/>
                    </a:ext>
                  </a:extLst>
                </a:gridCol>
              </a:tblGrid>
              <a:tr h="315323">
                <a:tc>
                  <a:txBody>
                    <a:bodyPr/>
                    <a:lstStyle/>
                    <a:p>
                      <a:pPr algn="ct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属　　性</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配布数</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回収数</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200" kern="100">
                          <a:effectLst/>
                          <a:latin typeface="Century" panose="02040604050505020304" pitchFamily="18" charset="0"/>
                          <a:ea typeface="HG丸ｺﾞｼｯｸM-PRO" panose="020F0600000000000000" pitchFamily="50" charset="-128"/>
                          <a:cs typeface="Times New Roman" panose="02020603050405020304" pitchFamily="18" charset="0"/>
                        </a:rPr>
                        <a:t>回収率</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177415365"/>
                  </a:ext>
                </a:extLst>
              </a:tr>
              <a:tr h="315323">
                <a:tc>
                  <a:txBody>
                    <a:bodyPr/>
                    <a:lstStyle/>
                    <a:p>
                      <a:pPr algn="ct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青果部出荷団体</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12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46</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12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30</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12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65%</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853745500"/>
                  </a:ext>
                </a:extLst>
              </a:tr>
              <a:tr h="315323">
                <a:tc>
                  <a:txBody>
                    <a:bodyPr/>
                    <a:lstStyle/>
                    <a:p>
                      <a:pPr algn="ct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水産物部出荷団体</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1200" kern="100">
                          <a:effectLst/>
                          <a:latin typeface="HG丸ｺﾞｼｯｸM-PRO" panose="020F0600000000000000" pitchFamily="50" charset="-128"/>
                          <a:ea typeface="ＭＳ 明朝" panose="02020609040205080304" pitchFamily="17" charset="-128"/>
                          <a:cs typeface="Times New Roman" panose="02020603050405020304" pitchFamily="18" charset="0"/>
                        </a:rPr>
                        <a:t>16</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12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13</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12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81%</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342708778"/>
                  </a:ext>
                </a:extLst>
              </a:tr>
              <a:tr h="315323">
                <a:tc>
                  <a:txBody>
                    <a:bodyPr/>
                    <a:lstStyle/>
                    <a:p>
                      <a:pPr algn="r" latinLnBrk="1"/>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計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1200" kern="100">
                          <a:effectLst/>
                          <a:latin typeface="HG丸ｺﾞｼｯｸM-PRO" panose="020F0600000000000000" pitchFamily="50" charset="-128"/>
                          <a:ea typeface="ＭＳ 明朝" panose="02020609040205080304" pitchFamily="17" charset="-128"/>
                          <a:cs typeface="Times New Roman" panose="02020603050405020304" pitchFamily="18" charset="0"/>
                        </a:rPr>
                        <a:t>62</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1200" kern="100">
                          <a:effectLst/>
                          <a:latin typeface="HG丸ｺﾞｼｯｸM-PRO" panose="020F0600000000000000" pitchFamily="50" charset="-128"/>
                          <a:ea typeface="ＭＳ 明朝" panose="02020609040205080304" pitchFamily="17" charset="-128"/>
                          <a:cs typeface="Times New Roman" panose="02020603050405020304" pitchFamily="18" charset="0"/>
                        </a:rPr>
                        <a:t>43</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12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69%</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131430207"/>
                  </a:ext>
                </a:extLst>
              </a:tr>
            </a:tbl>
          </a:graphicData>
        </a:graphic>
      </p:graphicFrame>
      <p:sp>
        <p:nvSpPr>
          <p:cNvPr id="12" name="正方形/長方形 11"/>
          <p:cNvSpPr/>
          <p:nvPr/>
        </p:nvSpPr>
        <p:spPr>
          <a:xfrm>
            <a:off x="136806" y="2944762"/>
            <a:ext cx="9617373" cy="2770237"/>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70">
            <a:extLst>
              <a:ext uri="{FF2B5EF4-FFF2-40B4-BE49-F238E27FC236}">
                <a16:creationId xmlns:a16="http://schemas.microsoft.com/office/drawing/2014/main" id="{D3349AFA-A888-4D2C-AB7D-3577950D9D25}"/>
              </a:ext>
            </a:extLst>
          </p:cNvPr>
          <p:cNvSpPr txBox="1"/>
          <p:nvPr/>
        </p:nvSpPr>
        <p:spPr>
          <a:xfrm>
            <a:off x="238540" y="2805026"/>
            <a:ext cx="3117016" cy="307777"/>
          </a:xfrm>
          <a:prstGeom prst="rect">
            <a:avLst/>
          </a:prstGeom>
          <a:solidFill>
            <a:schemeClr val="bg1"/>
          </a:solidFill>
        </p:spPr>
        <p:txBody>
          <a:bodyPr wrap="square" rtlCol="0">
            <a:spAutoFit/>
          </a:bodyPr>
          <a:lstStyle/>
          <a:p>
            <a:pPr marL="285750" indent="-285750">
              <a:buFont typeface="Wingdings" panose="05000000000000000000" pitchFamily="2" charset="2"/>
              <a:buChar char="l"/>
            </a:pPr>
            <a:r>
              <a:rPr kumimoji="1" lang="ja-JP" altLang="en-US" sz="1400" dirty="0" smtClean="0">
                <a:latin typeface="Meiryo UI" panose="020B0604030504040204" pitchFamily="50" charset="-128"/>
                <a:ea typeface="Meiryo UI" panose="020B0604030504040204" pitchFamily="50" charset="-128"/>
              </a:rPr>
              <a:t>川上（産地）アンケート</a:t>
            </a:r>
            <a:r>
              <a:rPr kumimoji="1" lang="ja-JP" altLang="en-US" sz="1400" dirty="0">
                <a:latin typeface="Meiryo UI" panose="020B0604030504040204" pitchFamily="50" charset="-128"/>
                <a:ea typeface="Meiryo UI" panose="020B0604030504040204" pitchFamily="50" charset="-128"/>
              </a:rPr>
              <a:t>調査概要</a:t>
            </a:r>
            <a:endParaRPr kumimoji="1" lang="en-US" altLang="ja-JP" sz="1400" dirty="0">
              <a:latin typeface="Meiryo UI" panose="020B0604030504040204" pitchFamily="50" charset="-128"/>
              <a:ea typeface="Meiryo UI" panose="020B0604030504040204" pitchFamily="50" charset="-128"/>
            </a:endParaRPr>
          </a:p>
        </p:txBody>
      </p:sp>
      <p:sp>
        <p:nvSpPr>
          <p:cNvPr id="27" name="正方形/長方形 26"/>
          <p:cNvSpPr/>
          <p:nvPr/>
        </p:nvSpPr>
        <p:spPr>
          <a:xfrm>
            <a:off x="136805" y="5959356"/>
            <a:ext cx="9617373" cy="642407"/>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70">
            <a:extLst>
              <a:ext uri="{FF2B5EF4-FFF2-40B4-BE49-F238E27FC236}">
                <a16:creationId xmlns:a16="http://schemas.microsoft.com/office/drawing/2014/main" id="{D3349AFA-A888-4D2C-AB7D-3577950D9D25}"/>
              </a:ext>
            </a:extLst>
          </p:cNvPr>
          <p:cNvSpPr txBox="1"/>
          <p:nvPr/>
        </p:nvSpPr>
        <p:spPr>
          <a:xfrm>
            <a:off x="297315" y="5796160"/>
            <a:ext cx="3179811" cy="307777"/>
          </a:xfrm>
          <a:prstGeom prst="rect">
            <a:avLst/>
          </a:prstGeom>
          <a:solidFill>
            <a:schemeClr val="bg1"/>
          </a:solidFill>
        </p:spPr>
        <p:txBody>
          <a:bodyPr wrap="square" rtlCol="0">
            <a:spAutoFit/>
          </a:bodyPr>
          <a:lstStyle/>
          <a:p>
            <a:pPr marL="285750" indent="-285750">
              <a:buFont typeface="Wingdings" panose="05000000000000000000" pitchFamily="2" charset="2"/>
              <a:buChar char="l"/>
            </a:pPr>
            <a:r>
              <a:rPr kumimoji="1" lang="ja-JP" altLang="en-US" sz="1400" dirty="0" smtClean="0">
                <a:latin typeface="Meiryo UI" panose="020B0604030504040204" pitchFamily="50" charset="-128"/>
                <a:ea typeface="Meiryo UI" panose="020B0604030504040204" pitchFamily="50" charset="-128"/>
              </a:rPr>
              <a:t>川下（実需者）ヒアリング調査</a:t>
            </a:r>
            <a:r>
              <a:rPr kumimoji="1" lang="ja-JP" altLang="en-US" sz="1400" dirty="0">
                <a:latin typeface="Meiryo UI" panose="020B0604030504040204" pitchFamily="50" charset="-128"/>
                <a:ea typeface="Meiryo UI" panose="020B0604030504040204" pitchFamily="50" charset="-128"/>
              </a:rPr>
              <a:t>概要</a:t>
            </a:r>
            <a:endParaRPr kumimoji="1" lang="en-US" altLang="ja-JP" sz="14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238540" y="6071121"/>
            <a:ext cx="9324765" cy="461665"/>
          </a:xfrm>
          <a:prstGeom prst="rect">
            <a:avLst/>
          </a:prstGeom>
          <a:noFill/>
        </p:spPr>
        <p:txBody>
          <a:bodyPr wrap="square" rtlCol="0">
            <a:spAutoFit/>
          </a:bodyPr>
          <a:lstStyle/>
          <a:p>
            <a:r>
              <a:rPr kumimoji="1" lang="ja-JP" altLang="en-US" sz="1200" dirty="0" smtClean="0"/>
              <a:t>生鮮物流の状況や府市場及び他市場の利用状況、府市場との取引拡大の要件や期待等について、量販店や専門</a:t>
            </a:r>
            <a:r>
              <a:rPr kumimoji="1" lang="ja-JP" altLang="en-US" sz="1200" dirty="0"/>
              <a:t>小売店等（青果３社、水産２社</a:t>
            </a:r>
            <a:r>
              <a:rPr kumimoji="1" lang="ja-JP" altLang="en-US" sz="1200" dirty="0" smtClean="0"/>
              <a:t>）に対しヒアリングを実施した。</a:t>
            </a:r>
            <a:endParaRPr kumimoji="1" lang="ja-JP" altLang="en-US" sz="1200" dirty="0"/>
          </a:p>
        </p:txBody>
      </p:sp>
    </p:spTree>
    <p:extLst>
      <p:ext uri="{BB962C8B-B14F-4D97-AF65-F5344CB8AC3E}">
        <p14:creationId xmlns:p14="http://schemas.microsoft.com/office/powerpoint/2010/main" val="3210089600"/>
      </p:ext>
    </p:extLst>
  </p:cSld>
  <p:clrMapOvr>
    <a:masterClrMapping/>
  </p:clrMapOvr>
</p:sld>
</file>

<file path=ppt/theme/theme1.xml><?xml version="1.0" encoding="utf-8"?>
<a:theme xmlns:a="http://schemas.openxmlformats.org/drawingml/2006/main" name="ryuken">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yuken" id="{73C2E630-9593-4923-8DA9-CD2E0D66BD34}" vid="{F05759F4-5324-4083-8B1E-01A0B96A86C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ryuken</Template>
  <TotalTime>14634</TotalTime>
  <Words>5842</Words>
  <Application>Microsoft Office PowerPoint</Application>
  <PresentationFormat>A4 210 x 297 mm</PresentationFormat>
  <Paragraphs>629</Paragraphs>
  <Slides>23</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23</vt:i4>
      </vt:variant>
    </vt:vector>
  </HeadingPairs>
  <TitlesOfParts>
    <vt:vector size="36" baseType="lpstr">
      <vt:lpstr>Hadassah Friedlaender</vt:lpstr>
      <vt:lpstr>HGP創英角ｺﾞｼｯｸUB</vt:lpstr>
      <vt:lpstr>HGSｺﾞｼｯｸE</vt:lpstr>
      <vt:lpstr>HG丸ｺﾞｼｯｸM-PRO</vt:lpstr>
      <vt:lpstr>Meiryo UI</vt:lpstr>
      <vt:lpstr>ＭＳ Ｐゴシック</vt:lpstr>
      <vt:lpstr>ＭＳ 明朝</vt:lpstr>
      <vt:lpstr>游ゴシック</vt:lpstr>
      <vt:lpstr>Arial</vt:lpstr>
      <vt:lpstr>Century</vt:lpstr>
      <vt:lpstr>Times New Roman</vt:lpstr>
      <vt:lpstr>Wingdings</vt:lpstr>
      <vt:lpstr>ryuken</vt:lpstr>
      <vt:lpstr>大阪府中央卸売市場の将来のあり方検討受託調査 調査報告書　概要版（案）</vt:lpstr>
      <vt:lpstr>　はじめに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２．府市場の現状・課題</vt:lpstr>
      <vt:lpstr>２．府市場の現状・課題</vt:lpstr>
      <vt:lpstr>２．府市場の現状・課題</vt:lpstr>
      <vt:lpstr>２．府市場の現状・課題</vt:lpstr>
      <vt:lpstr>２．府市場の現状・課題</vt:lpstr>
      <vt:lpstr>２．府市場の現状・課題</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【参考】民間資本を活用した再整備手法</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大阪府中央卸売市場 将来のあり方検討</dc:title>
  <dc:creator>片瀬 冬樹</dc:creator>
  <cp:lastModifiedBy>安江　良介</cp:lastModifiedBy>
  <cp:revision>1034</cp:revision>
  <cp:lastPrinted>2021-02-05T07:02:15Z</cp:lastPrinted>
  <dcterms:created xsi:type="dcterms:W3CDTF">2020-05-20T01:32:45Z</dcterms:created>
  <dcterms:modified xsi:type="dcterms:W3CDTF">2021-02-10T01:58:37Z</dcterms:modified>
</cp:coreProperties>
</file>