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70688" cy="9902825"/>
  <p:defaultTextStyle>
    <a:defPPr>
      <a:defRPr lang="ja-JP"/>
    </a:defPPr>
    <a:lvl1pPr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7838" indent="-20638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7263" indent="-42863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5100" indent="-63500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4525" indent="-85725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28" y="6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754" cy="495063"/>
          </a:xfrm>
          <a:prstGeom prst="rect">
            <a:avLst/>
          </a:prstGeom>
        </p:spPr>
        <p:txBody>
          <a:bodyPr vert="horz" lIns="62711" tIns="31355" rIns="62711" bIns="31355" rtlCol="0"/>
          <a:lstStyle>
            <a:lvl1pPr algn="l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56" y="0"/>
            <a:ext cx="2933754" cy="495063"/>
          </a:xfrm>
          <a:prstGeom prst="rect">
            <a:avLst/>
          </a:prstGeom>
        </p:spPr>
        <p:txBody>
          <a:bodyPr vert="horz" lIns="62711" tIns="31355" rIns="62711" bIns="31355" rtlCol="0"/>
          <a:lstStyle>
            <a:lvl1pPr algn="r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E76860D7-20D5-41F7-B3A2-78EBEAAFFAA0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2950"/>
            <a:ext cx="5362575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11" tIns="31355" rIns="62711" bIns="3135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85" y="4703881"/>
            <a:ext cx="5415919" cy="4455560"/>
          </a:xfrm>
          <a:prstGeom prst="rect">
            <a:avLst/>
          </a:prstGeom>
        </p:spPr>
        <p:txBody>
          <a:bodyPr vert="horz" lIns="62711" tIns="31355" rIns="62711" bIns="3135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6182"/>
            <a:ext cx="2933754" cy="495062"/>
          </a:xfrm>
          <a:prstGeom prst="rect">
            <a:avLst/>
          </a:prstGeom>
        </p:spPr>
        <p:txBody>
          <a:bodyPr vert="horz" lIns="62711" tIns="31355" rIns="62711" bIns="31355" rtlCol="0" anchor="b"/>
          <a:lstStyle>
            <a:lvl1pPr algn="l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56" y="9406182"/>
            <a:ext cx="2933754" cy="495062"/>
          </a:xfrm>
          <a:prstGeom prst="rect">
            <a:avLst/>
          </a:prstGeom>
        </p:spPr>
        <p:txBody>
          <a:bodyPr vert="horz" lIns="62711" tIns="31355" rIns="62711" bIns="31355" rtlCol="0" anchor="b"/>
          <a:lstStyle>
            <a:lvl1pPr algn="r" defTabSz="953411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9B513FEC-CFB3-46AB-9097-C3406E2A27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5848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5100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2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10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19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0803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38101" indent="-282913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36391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1579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46767" indent="-226014" defTabSz="95147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01956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57144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12332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7521" indent="-226014" defTabSz="95147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13C465C-9169-40C0-A2D4-6D74C46C1DD9}" type="slidenum">
              <a:rPr lang="ja-JP" altLang="en-US" sz="80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8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5FB4-A103-429A-95A1-77EDB2E6FC20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1E2C-B3C4-4D6D-B3DD-0261EFE76A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75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940D-D556-4A42-A2F0-0CA7A9E0732C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DD03-4AF0-4420-AB98-B4B54C1A02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610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EA5A-2AC8-4FE7-82CD-8FC6863A56E7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19B1-DD1C-4C1D-9411-61B516812A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74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7AE8-6E13-49B7-94FF-C30AD3F7F893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EE409-1894-4556-9B2C-AA976C7437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932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4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1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8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4882-3EA4-4A67-AAC6-C53245435935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5545F-5BA4-4A7C-8E86-9A14FDA648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346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268E-7317-4FEE-A62D-A1D9C39E16A1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B061-3CE4-49E3-B28B-6291544B3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268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29A2-6563-40BC-AD42-7CEF216D908B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F7EE-1C96-4733-8B4F-60967F5933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642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09A6-8514-4F66-8344-5752E2EDDE05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079B7-832D-4BB2-B124-29ECD01AC2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A867-C759-4C16-871C-B43F7E5FB51A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00C2-550B-43B8-B847-272728A79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797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6B3D-25E7-4C85-B349-B26CC412CE5A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76F0-BDA7-4D6B-923A-8945DA8BC4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18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850" indent="0">
              <a:buNone/>
              <a:defRPr sz="2900"/>
            </a:lvl2pPr>
            <a:lvl3pPr marL="957700" indent="0">
              <a:buNone/>
              <a:defRPr sz="2500"/>
            </a:lvl3pPr>
            <a:lvl4pPr marL="1436551" indent="0">
              <a:buNone/>
              <a:defRPr sz="2100"/>
            </a:lvl4pPr>
            <a:lvl5pPr marL="1915402" indent="0">
              <a:buNone/>
              <a:defRPr sz="2100"/>
            </a:lvl5pPr>
            <a:lvl6pPr marL="2394252" indent="0">
              <a:buNone/>
              <a:defRPr sz="2100"/>
            </a:lvl6pPr>
            <a:lvl7pPr marL="2873102" indent="0">
              <a:buNone/>
              <a:defRPr sz="2100"/>
            </a:lvl7pPr>
            <a:lvl8pPr marL="3351952" indent="0">
              <a:buNone/>
              <a:defRPr sz="2100"/>
            </a:lvl8pPr>
            <a:lvl9pPr marL="383080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592B-6557-43AA-ACFE-D2EFEB9CDC0F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1087-75A3-4F2B-8F50-70B335B712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9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l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AFDB64-96E4-4FE8-9886-5BA95268537A}" type="datetimeFigureOut">
              <a:rPr lang="ja-JP" altLang="en-US"/>
              <a:pPr>
                <a:defRPr/>
              </a:pPr>
              <a:t>2017/3/14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ct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95B93B-900D-488F-BF6F-CB401A3D4A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7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2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7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2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5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0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1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803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サブタイトル 2"/>
          <p:cNvSpPr txBox="1">
            <a:spLocks/>
          </p:cNvSpPr>
          <p:nvPr/>
        </p:nvSpPr>
        <p:spPr bwMode="auto">
          <a:xfrm>
            <a:off x="3070225" y="932408"/>
            <a:ext cx="4253145" cy="1920527"/>
          </a:xfrm>
          <a:prstGeom prst="rect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770" tIns="47886" rIns="0" bIns="47886">
            <a:noAutofit/>
          </a:bodyPr>
          <a:lstStyle>
            <a:lvl1pPr marL="480003" indent="-480003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005" indent="-40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00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011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14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17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020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025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02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5206817" y="980728"/>
            <a:ext cx="2122447" cy="1823888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>
            <a:defPPr>
              <a:defRPr lang="ja-JP"/>
            </a:defPPr>
            <a:lvl1pPr marL="0" indent="0" defTabSz="1280006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900">
                <a:solidFill>
                  <a:schemeClr val="tx1"/>
                </a:solidFill>
              </a:defRPr>
            </a:lvl2pPr>
            <a:lvl3pPr marL="1600008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</a:defRPr>
            </a:lvl3pPr>
            <a:lvl4pPr marL="2240011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4pPr>
            <a:lvl5pPr marL="2880014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</a:defRPr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9pPr>
          </a:lstStyle>
          <a:p>
            <a:r>
              <a:rPr lang="ja-JP" altLang="en-US" b="1" dirty="0" smtClean="0"/>
              <a:t>＜　府</a:t>
            </a:r>
            <a:r>
              <a:rPr lang="ja-JP" altLang="en-US" b="1" dirty="0"/>
              <a:t>市場を取り巻く状況（＝</a:t>
            </a:r>
            <a:r>
              <a:rPr lang="ja-JP" altLang="en-US" b="1" dirty="0" smtClean="0"/>
              <a:t>外部環境）＞</a:t>
            </a:r>
            <a:endParaRPr lang="en-US" altLang="ja-JP" b="1" dirty="0"/>
          </a:p>
          <a:p>
            <a:r>
              <a:rPr lang="ja-JP" altLang="en-US" dirty="0"/>
              <a:t>　○人口減少</a:t>
            </a:r>
            <a:r>
              <a:rPr lang="ja-JP" altLang="en-US" dirty="0" smtClean="0"/>
              <a:t>、食料</a:t>
            </a:r>
            <a:r>
              <a:rPr lang="ja-JP" altLang="en-US" dirty="0"/>
              <a:t>消費量の低下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○専門</a:t>
            </a:r>
            <a:r>
              <a:rPr lang="ja-JP" altLang="en-US" dirty="0"/>
              <a:t>小売店の減小、大型量販店の</a:t>
            </a:r>
            <a:r>
              <a:rPr lang="ja-JP" altLang="en-US" dirty="0" smtClean="0"/>
              <a:t>増加</a:t>
            </a:r>
            <a:endParaRPr lang="en-US" altLang="ja-JP" dirty="0"/>
          </a:p>
          <a:p>
            <a:r>
              <a:rPr lang="ja-JP" altLang="en-US" dirty="0"/>
              <a:t>　○農・水産物の生産量の減少、産地の大型化</a:t>
            </a:r>
            <a:endParaRPr lang="en-US" altLang="ja-JP" dirty="0"/>
          </a:p>
          <a:p>
            <a:r>
              <a:rPr lang="ja-JP" altLang="en-US" dirty="0"/>
              <a:t>　○市場経由率の</a:t>
            </a:r>
            <a:r>
              <a:rPr lang="ja-JP" altLang="en-US" dirty="0" smtClean="0"/>
              <a:t>低下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b="1" dirty="0" smtClean="0"/>
              <a:t>＜　府</a:t>
            </a:r>
            <a:r>
              <a:rPr lang="ja-JP" altLang="en-US" b="1" dirty="0"/>
              <a:t>市場の強みと弱み（＝</a:t>
            </a:r>
            <a:r>
              <a:rPr lang="ja-JP" altLang="en-US" b="1" dirty="0" smtClean="0"/>
              <a:t>内部環境）＞</a:t>
            </a:r>
            <a:endParaRPr lang="en-US" altLang="ja-JP" b="1" dirty="0" smtClean="0"/>
          </a:p>
          <a:p>
            <a:r>
              <a:rPr lang="ja-JP" altLang="en-US" dirty="0" smtClean="0"/>
              <a:t>　○強み</a:t>
            </a:r>
            <a:endParaRPr lang="en-US" altLang="ja-JP" dirty="0"/>
          </a:p>
          <a:p>
            <a:pPr marL="92075" indent="-92075"/>
            <a:r>
              <a:rPr lang="ja-JP" altLang="en-US" dirty="0" smtClean="0"/>
              <a:t> 　・</a:t>
            </a:r>
            <a:r>
              <a:rPr lang="ja-JP" altLang="en-US" dirty="0"/>
              <a:t>高速</a:t>
            </a:r>
            <a:r>
              <a:rPr lang="ja-JP" altLang="en-US" dirty="0" smtClean="0"/>
              <a:t>道路の結節点に近く、物流</a:t>
            </a:r>
            <a:r>
              <a:rPr lang="ja-JP" altLang="en-US" dirty="0"/>
              <a:t>に</a:t>
            </a:r>
            <a:r>
              <a:rPr lang="ja-JP" altLang="en-US" dirty="0" smtClean="0"/>
              <a:t>便利</a:t>
            </a:r>
            <a:endParaRPr lang="en-US" altLang="ja-JP" dirty="0" smtClean="0"/>
          </a:p>
          <a:p>
            <a:r>
              <a:rPr lang="ja-JP" altLang="en-US" dirty="0" smtClean="0"/>
              <a:t> 　・全国</a:t>
            </a:r>
            <a:r>
              <a:rPr lang="en-US" altLang="ja-JP" dirty="0" smtClean="0"/>
              <a:t>10</a:t>
            </a:r>
            <a:r>
              <a:rPr lang="ja-JP" altLang="en-US" dirty="0" smtClean="0"/>
              <a:t>位の取扱金額を誇る集荷・出荷力</a:t>
            </a:r>
            <a:endParaRPr lang="en-US" altLang="ja-JP" dirty="0" smtClean="0"/>
          </a:p>
          <a:p>
            <a:r>
              <a:rPr lang="ja-JP" altLang="en-US" dirty="0" smtClean="0"/>
              <a:t> 　・</a:t>
            </a:r>
            <a:r>
              <a:rPr lang="ja-JP" altLang="en-US" dirty="0"/>
              <a:t>中央市場で唯一、指定管理者制度を</a:t>
            </a:r>
            <a:r>
              <a:rPr lang="ja-JP" altLang="en-US" dirty="0" smtClean="0"/>
              <a:t>導入</a:t>
            </a:r>
            <a:endParaRPr lang="en-US" altLang="ja-JP" dirty="0" smtClean="0"/>
          </a:p>
          <a:p>
            <a:r>
              <a:rPr lang="ja-JP" altLang="en-US" dirty="0" smtClean="0"/>
              <a:t>　○弱み</a:t>
            </a:r>
            <a:endParaRPr lang="en-US" altLang="ja-JP" dirty="0" smtClean="0"/>
          </a:p>
          <a:p>
            <a:r>
              <a:rPr lang="ja-JP" altLang="en-US" dirty="0" smtClean="0"/>
              <a:t> 　・</a:t>
            </a:r>
            <a:r>
              <a:rPr lang="ja-JP" altLang="en-US" dirty="0"/>
              <a:t>施設の</a:t>
            </a:r>
            <a:r>
              <a:rPr lang="ja-JP" altLang="en-US" dirty="0" smtClean="0"/>
              <a:t>老朽化</a:t>
            </a:r>
            <a:endParaRPr lang="en-US" altLang="ja-JP" dirty="0"/>
          </a:p>
          <a:p>
            <a:r>
              <a:rPr lang="ja-JP" altLang="en-US" dirty="0" smtClean="0"/>
              <a:t>   ・低温施設の不足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 </a:t>
            </a:r>
            <a:r>
              <a:rPr lang="ja-JP" altLang="en-US" dirty="0" smtClean="0"/>
              <a:t>  ・産地等からの認知度が低い</a:t>
            </a:r>
            <a:r>
              <a:rPr lang="ja-JP" altLang="en-US" dirty="0"/>
              <a:t>　　　　　</a:t>
            </a:r>
          </a:p>
          <a:p>
            <a:endParaRPr lang="ja-JP" altLang="en-US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069" name="タイトル 1"/>
          <p:cNvSpPr>
            <a:spLocks noGrp="1"/>
          </p:cNvSpPr>
          <p:nvPr>
            <p:ph type="ctrTitle"/>
          </p:nvPr>
        </p:nvSpPr>
        <p:spPr>
          <a:xfrm>
            <a:off x="182563" y="404813"/>
            <a:ext cx="9540875" cy="284162"/>
          </a:xfrm>
          <a:solidFill>
            <a:srgbClr val="0070C0"/>
          </a:solidFill>
        </p:spPr>
        <p:txBody>
          <a:bodyPr tIns="0" bIns="0"/>
          <a:lstStyle/>
          <a:p>
            <a:pPr eaLnBrk="1" hangingPunct="1">
              <a:lnSpc>
                <a:spcPts val="20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80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中央卸売市場</a:t>
            </a: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経営展望［</a:t>
            </a:r>
            <a:r>
              <a:rPr lang="en-US" altLang="ja-JP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2017</a:t>
            </a: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－</a:t>
            </a:r>
            <a:r>
              <a:rPr lang="en-US" altLang="ja-JP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］の概要</a:t>
            </a:r>
          </a:p>
        </p:txBody>
      </p:sp>
      <p:grpSp>
        <p:nvGrpSpPr>
          <p:cNvPr id="2070" name="グループ化 2"/>
          <p:cNvGrpSpPr>
            <a:grpSpLocks/>
          </p:cNvGrpSpPr>
          <p:nvPr/>
        </p:nvGrpSpPr>
        <p:grpSpPr bwMode="auto">
          <a:xfrm>
            <a:off x="185738" y="732024"/>
            <a:ext cx="2822575" cy="2154378"/>
            <a:chOff x="257036" y="866555"/>
            <a:chExt cx="2823756" cy="1881906"/>
          </a:xfrm>
        </p:grpSpPr>
        <p:grpSp>
          <p:nvGrpSpPr>
            <p:cNvPr id="2110" name="グループ化 9"/>
            <p:cNvGrpSpPr>
              <a:grpSpLocks/>
            </p:cNvGrpSpPr>
            <p:nvPr/>
          </p:nvGrpSpPr>
          <p:grpSpPr bwMode="auto">
            <a:xfrm>
              <a:off x="257036" y="866555"/>
              <a:ext cx="2823756" cy="1881906"/>
              <a:chOff x="295590" y="706832"/>
              <a:chExt cx="2823756" cy="1881906"/>
            </a:xfrm>
          </p:grpSpPr>
          <p:sp>
            <p:nvSpPr>
              <p:cNvPr id="5" name="サブタイトル 2"/>
              <p:cNvSpPr txBox="1">
                <a:spLocks/>
              </p:cNvSpPr>
              <p:nvPr/>
            </p:nvSpPr>
            <p:spPr>
              <a:xfrm>
                <a:off x="295590" y="888916"/>
                <a:ext cx="2823756" cy="1699822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5770" tIns="47886" rIns="0" bIns="47886">
                <a:spAutoFit/>
              </a:bodyPr>
              <a:lstStyle>
                <a:lvl1pPr marL="480003" indent="-480003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005" indent="-40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00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011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014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17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020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025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02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＜　国（農林水産省）＞</a:t>
                </a:r>
                <a:endPara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○第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10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次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卸売市場</a:t>
                </a:r>
                <a:r>
                  <a:rPr lang="ja-JP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整備基本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方針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を策定（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H28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月）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80975" indent="-180975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∟経営戦略の確立、</a:t>
                </a:r>
                <a:r>
                  <a:rPr lang="ja-JP" altLang="en-US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産地との連携強化、ニーズへの適格な対応、</a:t>
                </a:r>
                <a:r>
                  <a:rPr lang="en-US" altLang="ja-JP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品質管理の高度化、　など</a:t>
                </a:r>
                <a:endParaRPr lang="en-US" altLang="ja-JP" sz="800" spc="-9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＜　府市場　＞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○現行の経営展望の計画期間が終了（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H24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年度～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28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年度）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○指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定管理者制度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24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年度から導入し、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29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年度以降も継続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以上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の状況を踏まえ、開設者、指定管理者、場内事業者による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中長期的な行動計画を含めた経営展望の策定が必要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lnSpc>
                    <a:spcPts val="5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628650" indent="-62865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計画期間：</a:t>
                </a: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2017</a:t>
                </a:r>
                <a:r>
                  <a:rPr lang="en-US" altLang="ja-JP" sz="1000" b="1" u="sng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H29)</a:t>
                </a: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年度から</a:t>
                </a: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en-US" altLang="ja-JP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2021(H33)</a:t>
                </a:r>
                <a:r>
                  <a:rPr lang="ja-JP" altLang="en-US" sz="1000" b="1" u="sng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年度までの５年間</a:t>
                </a:r>
                <a:endParaRPr lang="ja-JP" altLang="en-US" sz="8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305119" y="706832"/>
                <a:ext cx="900489" cy="181962"/>
              </a:xfrm>
              <a:prstGeom prst="round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68415" tIns="34208" rIns="68415" bIns="34208" anchor="ctr"/>
              <a:lstStyle/>
              <a:p>
                <a:pPr algn="ctr" defTabSz="957700" fontAlgn="auto">
                  <a:lnSpc>
                    <a:spcPts val="132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ja-JP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背景・趣旨</a:t>
                </a:r>
                <a:endPara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7" name="二等辺三角形 6"/>
            <p:cNvSpPr/>
            <p:nvPr/>
          </p:nvSpPr>
          <p:spPr>
            <a:xfrm flipV="1">
              <a:off x="426969" y="1973207"/>
              <a:ext cx="2441009" cy="135725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3070225" y="765175"/>
            <a:ext cx="1133475" cy="17938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府市場の状況</a:t>
            </a:r>
          </a:p>
        </p:txBody>
      </p:sp>
      <p:sp>
        <p:nvSpPr>
          <p:cNvPr id="2075" name="テキスト ボックス 20"/>
          <p:cNvSpPr txBox="1">
            <a:spLocks noChangeArrowheads="1"/>
          </p:cNvSpPr>
          <p:nvPr/>
        </p:nvSpPr>
        <p:spPr bwMode="auto">
          <a:xfrm>
            <a:off x="3070225" y="930206"/>
            <a:ext cx="20267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8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　取扱数量・金額の状況　＞</a:t>
            </a:r>
            <a:endParaRPr lang="en-US" altLang="ja-JP" sz="8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○数量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横ばい、金額は近年やや増加傾向</a:t>
            </a:r>
            <a:endParaRPr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0486" y="5218340"/>
            <a:ext cx="2009775" cy="17938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取扱高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の実績と見込み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0486" y="5395985"/>
            <a:ext cx="3546476" cy="133319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anchor="t"/>
          <a:lstStyle/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　取扱高の実績　＞</a:t>
            </a:r>
            <a:endParaRPr lang="en-US" altLang="ja-JP" sz="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○直近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ヶ年の前年度比の平均</a:t>
            </a:r>
            <a:endParaRPr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・取扱数量：青果 －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1.1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％、水産 －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3.9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8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・取扱金額：青果 ＋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1.2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％、</a:t>
            </a:r>
            <a:r>
              <a:rPr lang="ja-JP" altLang="en-US" sz="80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水産 －</a:t>
            </a:r>
            <a:r>
              <a:rPr lang="en-US" altLang="ja-JP" sz="80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3.0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8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8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今後の見込み　＞</a:t>
            </a:r>
            <a:endParaRPr lang="en-US" altLang="ja-JP" sz="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農水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産物の生産量の減少や流通構造の変化など、卸売市場を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取り巻く情勢から、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今後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も厳しい環境が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続く見込み。</a:t>
            </a:r>
            <a:endParaRPr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006" fontAlgn="auto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市場では、場内一丸となって行動計画に掲げる取組みを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平成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年度と同水準を維持していくことを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目指す。</a:t>
            </a:r>
            <a:endParaRPr lang="en-US" altLang="ja-JP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二等辺三角形 77"/>
          <p:cNvSpPr/>
          <p:nvPr/>
        </p:nvSpPr>
        <p:spPr bwMode="auto">
          <a:xfrm rot="5400000">
            <a:off x="6490208" y="1815069"/>
            <a:ext cx="1739544" cy="17413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1" name="テキスト ボックス 80"/>
          <p:cNvSpPr txBox="1"/>
          <p:nvPr/>
        </p:nvSpPr>
        <p:spPr bwMode="auto">
          <a:xfrm>
            <a:off x="7459578" y="1099482"/>
            <a:ext cx="2185326" cy="1753453"/>
          </a:xfrm>
          <a:prstGeom prst="roundRect">
            <a:avLst>
              <a:gd name="adj" fmla="val 6117"/>
            </a:avLst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72000" tIns="0" rIns="72000" bIns="36000" anchor="ctr">
            <a:noAutofit/>
          </a:bodyPr>
          <a:lstStyle/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○立地条件を生かした集荷力の強化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○施設・設備の更新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○効率的・効果的な市場運営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○場内事業者の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連携による販売力の強化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○消費者等への販路開拓・維持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○市場ＰＲ能力の向上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○場内ルールの強化</a:t>
            </a:r>
          </a:p>
          <a:p>
            <a:pPr defTabSz="9577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○災害対応能力の向上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サブタイトル 2"/>
          <p:cNvSpPr txBox="1">
            <a:spLocks/>
          </p:cNvSpPr>
          <p:nvPr/>
        </p:nvSpPr>
        <p:spPr>
          <a:xfrm>
            <a:off x="7377080" y="770715"/>
            <a:ext cx="2258758" cy="30270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2989" tIns="71495" rIns="142989" bIns="71495" anchor="ctr"/>
          <a:lstStyle>
            <a:defPPr>
              <a:defRPr lang="ja-JP"/>
            </a:defPPr>
            <a:lvl1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ts val="1200"/>
              </a:lnSpc>
            </a:pPr>
            <a:r>
              <a:rPr lang="ja-JP" altLang="en-US" sz="800" b="1" dirty="0">
                <a:solidFill>
                  <a:schemeClr val="tx1"/>
                </a:solidFill>
              </a:rPr>
              <a:t>府市場の</a:t>
            </a:r>
            <a:r>
              <a:rPr lang="ja-JP" altLang="en-US" sz="1000" b="1" dirty="0">
                <a:solidFill>
                  <a:schemeClr val="tx1"/>
                </a:solidFill>
              </a:rPr>
              <a:t>強み</a:t>
            </a:r>
            <a:r>
              <a:rPr lang="ja-JP" altLang="en-US" sz="800" b="1" dirty="0">
                <a:solidFill>
                  <a:schemeClr val="tx1"/>
                </a:solidFill>
              </a:rPr>
              <a:t>を生かし</a:t>
            </a:r>
            <a:r>
              <a:rPr lang="en-US" altLang="ja-JP" sz="1000" b="1" dirty="0">
                <a:solidFill>
                  <a:schemeClr val="tx1"/>
                </a:solidFill>
              </a:rPr>
              <a:t/>
            </a:r>
            <a:br>
              <a:rPr lang="en-US" altLang="ja-JP" sz="1000" b="1" dirty="0">
                <a:solidFill>
                  <a:schemeClr val="tx1"/>
                </a:solidFill>
              </a:rPr>
            </a:br>
            <a:r>
              <a:rPr lang="ja-JP" altLang="en-US" sz="1000" b="1" dirty="0">
                <a:solidFill>
                  <a:schemeClr val="tx1"/>
                </a:solidFill>
              </a:rPr>
              <a:t>課題</a:t>
            </a:r>
            <a:r>
              <a:rPr lang="ja-JP" altLang="en-US" sz="800" b="1" dirty="0">
                <a:solidFill>
                  <a:schemeClr val="tx1"/>
                </a:solidFill>
              </a:rPr>
              <a:t>を</a:t>
            </a:r>
            <a:r>
              <a:rPr lang="ja-JP" altLang="en-US" sz="1000" b="1" dirty="0">
                <a:solidFill>
                  <a:schemeClr val="tx1"/>
                </a:solidFill>
              </a:rPr>
              <a:t>解決</a:t>
            </a:r>
            <a:r>
              <a:rPr lang="ja-JP" altLang="en-US" sz="800" b="1" dirty="0">
                <a:solidFill>
                  <a:schemeClr val="tx1"/>
                </a:solidFill>
              </a:rPr>
              <a:t>するための</a:t>
            </a:r>
            <a:r>
              <a:rPr lang="ja-JP" altLang="en-US" sz="1200" b="1" u="sng" dirty="0">
                <a:solidFill>
                  <a:schemeClr val="tx1"/>
                </a:solidFill>
              </a:rPr>
              <a:t>方向性</a:t>
            </a:r>
            <a:endParaRPr lang="en-US" altLang="ja-JP" sz="1000" b="1" u="sng" dirty="0">
              <a:solidFill>
                <a:schemeClr val="tx1"/>
              </a:solidFill>
            </a:endParaRPr>
          </a:p>
        </p:txBody>
      </p:sp>
      <p:grpSp>
        <p:nvGrpSpPr>
          <p:cNvPr id="2053" name="グループ化 29"/>
          <p:cNvGrpSpPr>
            <a:grpSpLocks/>
          </p:cNvGrpSpPr>
          <p:nvPr/>
        </p:nvGrpSpPr>
        <p:grpSpPr bwMode="auto">
          <a:xfrm>
            <a:off x="3872880" y="3299670"/>
            <a:ext cx="720006" cy="1673815"/>
            <a:chOff x="5759689" y="3276446"/>
            <a:chExt cx="789373" cy="1674463"/>
          </a:xfrm>
        </p:grpSpPr>
        <p:sp>
          <p:nvSpPr>
            <p:cNvPr id="71" name="正方形/長方形 70"/>
            <p:cNvSpPr/>
            <p:nvPr/>
          </p:nvSpPr>
          <p:spPr>
            <a:xfrm rot="10800000">
              <a:off x="5759691" y="3276446"/>
              <a:ext cx="789370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5759693" y="3671018"/>
              <a:ext cx="789369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5759693" y="4103993"/>
              <a:ext cx="789369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759694" y="4486364"/>
              <a:ext cx="789368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759689" y="4904091"/>
              <a:ext cx="789368" cy="46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076" name="グループ化 34"/>
          <p:cNvGrpSpPr>
            <a:grpSpLocks/>
          </p:cNvGrpSpPr>
          <p:nvPr/>
        </p:nvGrpSpPr>
        <p:grpSpPr bwMode="auto">
          <a:xfrm>
            <a:off x="1097624" y="2903993"/>
            <a:ext cx="6303648" cy="217466"/>
            <a:chOff x="196217" y="3241327"/>
            <a:chExt cx="5923698" cy="230968"/>
          </a:xfrm>
        </p:grpSpPr>
        <p:sp>
          <p:nvSpPr>
            <p:cNvPr id="33" name="ホームベース 32"/>
            <p:cNvSpPr/>
            <p:nvPr/>
          </p:nvSpPr>
          <p:spPr>
            <a:xfrm>
              <a:off x="196217" y="3241327"/>
              <a:ext cx="3180032" cy="230968"/>
            </a:xfrm>
            <a:prstGeom prst="homePlat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2989" tIns="71495" rIns="142989" bIns="71495" anchor="ctr"/>
            <a:lstStyle/>
            <a:p>
              <a:pPr algn="ctr" defTabSz="957700" fontAlgn="auto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　本　戦　略</a:t>
              </a:r>
              <a:endPara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山形 33"/>
            <p:cNvSpPr/>
            <p:nvPr/>
          </p:nvSpPr>
          <p:spPr bwMode="auto">
            <a:xfrm>
              <a:off x="3360979" y="3242885"/>
              <a:ext cx="2758936" cy="229410"/>
            </a:xfrm>
            <a:prstGeom prst="chevr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2989" tIns="71495" rIns="142989" bIns="71495" anchor="ctr"/>
            <a:lstStyle/>
            <a:p>
              <a:pPr algn="ctr" defTabSz="957700" fontAlgn="auto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　動　計　画　</a:t>
              </a:r>
              <a:r>
                <a:rPr lang="ja-JP" altLang="en-US" sz="8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（具体的取組）</a:t>
              </a:r>
              <a:endPara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2" name="Rectangle 44"/>
          <p:cNvSpPr>
            <a:spLocks noChangeArrowheads="1"/>
          </p:cNvSpPr>
          <p:nvPr/>
        </p:nvSpPr>
        <p:spPr bwMode="auto">
          <a:xfrm>
            <a:off x="7630112" y="3048545"/>
            <a:ext cx="1852614" cy="20703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36000" tIns="26935" rIns="36000" bIns="26935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“競争力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のある</a:t>
            </a: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市場”の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r>
              <a:rPr lang="ja-JP" altLang="en-US" sz="1600" spc="-1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1600" spc="-1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spc="-1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00" spc="-15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57700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～場内</a:t>
            </a:r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一丸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流通構造の変化に対応し、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産地や小売、消費者の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支持を勝ち取る～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085" name="グループ化 58"/>
          <p:cNvGrpSpPr>
            <a:grpSpLocks/>
          </p:cNvGrpSpPr>
          <p:nvPr/>
        </p:nvGrpSpPr>
        <p:grpSpPr bwMode="auto">
          <a:xfrm>
            <a:off x="4484309" y="3169244"/>
            <a:ext cx="2844955" cy="1951006"/>
            <a:chOff x="2875038" y="3550288"/>
            <a:chExt cx="2923968" cy="1951692"/>
          </a:xfrm>
        </p:grpSpPr>
        <p:sp>
          <p:nvSpPr>
            <p:cNvPr id="60" name="テキスト ボックス 59"/>
            <p:cNvSpPr txBox="1"/>
            <p:nvPr/>
          </p:nvSpPr>
          <p:spPr>
            <a:xfrm>
              <a:off x="2875039" y="3550288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荷捌きスペースの充実、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荷下ろし時間の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短縮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  輸出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取組みに向けた環境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整備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2875038" y="3953721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冷蔵機能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の強化（冷蔵庫棟、卸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仲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卸業者の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自主冷蔵庫増設）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遮熱対策（クーラー排熱対策、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断熱塗装の導入）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2875038" y="4362011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近郊売場の充実（大阪産（もん））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買出人の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増加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に向けた取組みの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875038" y="4774883"/>
              <a:ext cx="2923967" cy="324114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場内事業者・指定管理者・開設者によるトップセールス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見学者対応、大学等</a:t>
              </a:r>
              <a:r>
                <a:rPr lang="ja-JP" altLang="en-US" sz="7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7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7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共同</a:t>
              </a:r>
              <a:r>
                <a:rPr lang="ja-JP" altLang="en-US" sz="7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イベント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等による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PR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戦略の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強化　　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2875038" y="5177866"/>
              <a:ext cx="2923967" cy="32411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lIns="72000" tIns="36000" rIns="72000" bIns="36000" anchor="ctr"/>
            <a:lstStyle/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直接集荷、　第三者販売申告の適正化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957700" fontAlgn="auto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　災害等に強い市場づくり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BCP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の随時見直し、防災訓練の実施）など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077" name="グループ化 28"/>
          <p:cNvGrpSpPr>
            <a:grpSpLocks/>
          </p:cNvGrpSpPr>
          <p:nvPr/>
        </p:nvGrpSpPr>
        <p:grpSpPr bwMode="auto">
          <a:xfrm>
            <a:off x="1098725" y="3167848"/>
            <a:ext cx="3238293" cy="1951012"/>
            <a:chOff x="2765428" y="3559646"/>
            <a:chExt cx="2873578" cy="1951507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2765429" y="3957436"/>
              <a:ext cx="2873577" cy="32408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ニーズに対応した「付加価値」を重視する市場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コールドチェーン化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の推進、加工機能等の充実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765428" y="4371299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「民間活力」をフルに活用する開かれた市場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指定管理者による効率的な運営、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外部活力の導入</a:t>
              </a:r>
              <a:endParaRPr lang="en-US" altLang="ja-JP" sz="8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765429" y="4782121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場内外の連携強化で「活性化事業」に取り組む市場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産地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や量販店、大学等との共同事業の展開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765429" y="5187071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場内事業者の「自律的な取組み」を重視する市場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場内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一丸での場内ルール順守の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徹底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765429" y="3559646"/>
              <a:ext cx="2873576" cy="324082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tIns="36000" bIns="36000" anchor="ctr"/>
            <a:lstStyle/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流通の変化に対応した「機動性」のある市場</a:t>
              </a:r>
              <a:endPara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defTabSz="957700" fontAlgn="auto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広域的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な集荷・転送・分荷機能の強化</a:t>
              </a:r>
              <a:endParaRPr lang="en-US" altLang="ja-JP" sz="8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0" name="角丸四角形 19"/>
          <p:cNvSpPr/>
          <p:nvPr/>
        </p:nvSpPr>
        <p:spPr>
          <a:xfrm>
            <a:off x="195261" y="2915295"/>
            <a:ext cx="684000" cy="2146852"/>
          </a:xfrm>
          <a:prstGeom prst="round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府市場の方向性</a:t>
            </a:r>
            <a:endParaRPr kumimoji="1" lang="ja-JP" altLang="en-US" sz="1200" b="1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二等辺三角形 81"/>
          <p:cNvSpPr/>
          <p:nvPr/>
        </p:nvSpPr>
        <p:spPr bwMode="auto">
          <a:xfrm rot="5400000">
            <a:off x="523558" y="4069568"/>
            <a:ext cx="958310" cy="10812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7433006" y="2915294"/>
            <a:ext cx="2202034" cy="37130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目指すべき将来像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3800872" y="5212461"/>
            <a:ext cx="2078780" cy="1835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整備計画 ・ 収支計画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サブタイトル 2"/>
          <p:cNvSpPr txBox="1">
            <a:spLocks/>
          </p:cNvSpPr>
          <p:nvPr/>
        </p:nvSpPr>
        <p:spPr>
          <a:xfrm>
            <a:off x="3800872" y="5388456"/>
            <a:ext cx="3960440" cy="13494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anchor="t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b="1" dirty="0" smtClean="0">
                <a:solidFill>
                  <a:sysClr val="windowText" lastClr="000000"/>
                </a:solidFill>
              </a:rPr>
              <a:t>＜　施設</a:t>
            </a:r>
            <a:r>
              <a:rPr lang="ja-JP" altLang="en-US" sz="800" b="1" dirty="0">
                <a:solidFill>
                  <a:sysClr val="windowText" lastClr="000000"/>
                </a:solidFill>
              </a:rPr>
              <a:t>整備計画の</a:t>
            </a:r>
            <a:r>
              <a:rPr lang="ja-JP" altLang="en-US" sz="800" b="1" dirty="0" smtClean="0">
                <a:solidFill>
                  <a:sysClr val="windowText" lastClr="000000"/>
                </a:solidFill>
              </a:rPr>
              <a:t>考え方　＞</a:t>
            </a:r>
            <a:endParaRPr lang="en-US" altLang="ja-JP" sz="800" b="1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○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平成</a:t>
            </a:r>
            <a:r>
              <a:rPr lang="en-US" altLang="ja-JP" sz="800" dirty="0" smtClean="0">
                <a:solidFill>
                  <a:sysClr val="windowText" lastClr="000000"/>
                </a:solidFill>
              </a:rPr>
              <a:t>28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年度に実施した市場内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施設の劣化度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調査結果を踏まえ、市場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施設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の</a:t>
            </a:r>
            <a:r>
              <a:rPr lang="en-US" altLang="ja-JP" sz="8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</a:rPr>
              <a:t>長寿命化、市場機能の維持及び市場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の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活性化のために必要な改修に係る</a:t>
            </a:r>
            <a:r>
              <a:rPr lang="en-US" altLang="ja-JP" sz="8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800" dirty="0" smtClean="0">
                <a:solidFill>
                  <a:sysClr val="windowText" lastClr="000000"/>
                </a:solidFill>
              </a:rPr>
            </a:br>
            <a:r>
              <a:rPr lang="ja-JP" altLang="en-US" sz="800" dirty="0" smtClean="0">
                <a:solidFill>
                  <a:sysClr val="windowText" lastClr="000000"/>
                </a:solidFill>
              </a:rPr>
              <a:t>施設整備</a:t>
            </a:r>
            <a:r>
              <a:rPr lang="ja-JP" altLang="en-US" sz="800" dirty="0">
                <a:solidFill>
                  <a:schemeClr val="tx1"/>
                </a:solidFill>
              </a:rPr>
              <a:t>計画を</a:t>
            </a:r>
            <a:r>
              <a:rPr lang="ja-JP" altLang="en-US" sz="800" dirty="0" smtClean="0">
                <a:solidFill>
                  <a:schemeClr val="tx1"/>
                </a:solidFill>
              </a:rPr>
              <a:t>策定。</a:t>
            </a:r>
            <a:endParaRPr lang="en-US" altLang="ja-JP" sz="800" dirty="0" smtClean="0">
              <a:solidFill>
                <a:schemeClr val="tx1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</a:rPr>
              <a:t>○主な施設整備項目　</a:t>
            </a:r>
            <a:endParaRPr lang="en-US" altLang="ja-JP" sz="800" dirty="0" smtClean="0">
              <a:solidFill>
                <a:schemeClr val="tx1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　　・高圧受変電設備改修工事　・昇降機設備改修工事　・低圧共用幹線設備改修工事</a:t>
            </a: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 smtClean="0">
                <a:solidFill>
                  <a:sysClr val="windowText" lastClr="000000"/>
                </a:solidFill>
              </a:rPr>
              <a:t>  　　・直流電源設備改修工事　　 ・冷却水設備改修工事  ・冷凍・冷蔵設備改修工事　他</a:t>
            </a: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endParaRPr lang="en-US" altLang="ja-JP" sz="800" dirty="0" smtClean="0">
              <a:solidFill>
                <a:sysClr val="windowText" lastClr="000000"/>
              </a:solidFill>
            </a:endParaRPr>
          </a:p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b="1" dirty="0" smtClean="0">
                <a:solidFill>
                  <a:sysClr val="windowText" lastClr="000000"/>
                </a:solidFill>
              </a:rPr>
              <a:t>＜　収支</a:t>
            </a:r>
            <a:r>
              <a:rPr lang="ja-JP" altLang="en-US" sz="800" b="1" dirty="0">
                <a:solidFill>
                  <a:sysClr val="windowText" lastClr="000000"/>
                </a:solidFill>
              </a:rPr>
              <a:t>計画の</a:t>
            </a:r>
            <a:r>
              <a:rPr lang="ja-JP" altLang="en-US" sz="800" b="1" dirty="0" smtClean="0">
                <a:solidFill>
                  <a:sysClr val="windowText" lastClr="000000"/>
                </a:solidFill>
              </a:rPr>
              <a:t>考え方　＞</a:t>
            </a:r>
            <a:endParaRPr lang="en-US" altLang="ja-JP" sz="800" b="1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○施設整備計画を基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に開設者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と指定管理者会計の合算した収支計画を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策定。</a:t>
            </a:r>
            <a:endParaRPr lang="en-US" altLang="ja-JP" sz="800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endParaRPr lang="ja-JP" altLang="en-US" sz="800" dirty="0"/>
          </a:p>
        </p:txBody>
      </p:sp>
      <p:sp>
        <p:nvSpPr>
          <p:cNvPr id="72" name="サブタイトル 2"/>
          <p:cNvSpPr txBox="1">
            <a:spLocks/>
          </p:cNvSpPr>
          <p:nvPr/>
        </p:nvSpPr>
        <p:spPr>
          <a:xfrm>
            <a:off x="7833320" y="5379702"/>
            <a:ext cx="1777010" cy="13494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marL="85725" indent="-85725" fontAlgn="auto">
              <a:lnSpc>
                <a:spcPct val="20000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○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毎年度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、学識経験者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、場内事業者等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で構成する「中央卸売市場活性化協議会」において、進捗管理と評価を行い、結果を府市場のホームページ</a:t>
            </a:r>
            <a:r>
              <a:rPr lang="ja-JP" altLang="en-US" sz="800">
                <a:solidFill>
                  <a:sysClr val="windowText" lastClr="000000"/>
                </a:solidFill>
              </a:rPr>
              <a:t>で</a:t>
            </a:r>
            <a:r>
              <a:rPr lang="ja-JP" altLang="en-US" sz="800" smtClean="0">
                <a:solidFill>
                  <a:sysClr val="windowText" lastClr="000000"/>
                </a:solidFill>
              </a:rPr>
              <a:t>公表。</a:t>
            </a:r>
            <a:endParaRPr lang="ja-JP" altLang="en-US" sz="800" b="1" dirty="0"/>
          </a:p>
        </p:txBody>
      </p:sp>
      <p:sp>
        <p:nvSpPr>
          <p:cNvPr id="73" name="角丸四角形 72"/>
          <p:cNvSpPr/>
          <p:nvPr/>
        </p:nvSpPr>
        <p:spPr>
          <a:xfrm>
            <a:off x="7829232" y="5181337"/>
            <a:ext cx="1354455" cy="197340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進捗管理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と評価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079" y="1436130"/>
            <a:ext cx="2111738" cy="140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152800" y="1268760"/>
            <a:ext cx="19081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+mn-ea"/>
                <a:ea typeface="+mn-ea"/>
                <a:cs typeface="Meiryo UI" panose="020B0604030504040204" pitchFamily="50" charset="-128"/>
              </a:rPr>
              <a:t>数量</a:t>
            </a:r>
            <a:r>
              <a:rPr lang="ja-JP" altLang="en-US" sz="800" b="1" dirty="0">
                <a:latin typeface="+mn-ea"/>
                <a:ea typeface="+mn-ea"/>
                <a:cs typeface="Meiryo UI" panose="020B0604030504040204" pitchFamily="50" charset="-128"/>
              </a:rPr>
              <a:t>（左軸）・金額（右軸）［</a:t>
            </a:r>
            <a:r>
              <a:rPr lang="en-US" altLang="ja-JP" sz="800" b="1" dirty="0" smtClean="0">
                <a:latin typeface="+mn-ea"/>
                <a:ea typeface="+mn-ea"/>
                <a:cs typeface="Meiryo UI" panose="020B0604030504040204" pitchFamily="50" charset="-128"/>
              </a:rPr>
              <a:t>H24-27</a:t>
            </a:r>
            <a:r>
              <a:rPr lang="ja-JP" altLang="en-US" sz="800" b="1" dirty="0">
                <a:latin typeface="+mn-ea"/>
                <a:ea typeface="+mn-ea"/>
                <a:cs typeface="Meiryo UI" panose="020B0604030504040204" pitchFamily="50" charset="-128"/>
              </a:rPr>
              <a:t>年度］</a:t>
            </a:r>
            <a:endParaRPr kumimoji="1" lang="ja-JP" altLang="en-US" sz="800" b="1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87" name="二等辺三角形 86"/>
          <p:cNvSpPr/>
          <p:nvPr/>
        </p:nvSpPr>
        <p:spPr bwMode="auto">
          <a:xfrm rot="5400000">
            <a:off x="7007670" y="4069630"/>
            <a:ext cx="958310" cy="1080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</a:pPr>
            <a:endParaRPr lang="ja-JP" altLang="en-US"/>
          </a:p>
        </p:txBody>
      </p:sp>
      <p:cxnSp>
        <p:nvCxnSpPr>
          <p:cNvPr id="90" name="直線コネクタ 89"/>
          <p:cNvCxnSpPr/>
          <p:nvPr/>
        </p:nvCxnSpPr>
        <p:spPr>
          <a:xfrm>
            <a:off x="7551988" y="1325528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7551988" y="1549172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7551988" y="1749956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7551988" y="1975856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7551988" y="2201675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7551988" y="2398028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7551988" y="2621672"/>
            <a:ext cx="1982287" cy="0"/>
          </a:xfrm>
          <a:prstGeom prst="lin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50"/>
          <p:cNvSpPr txBox="1"/>
          <p:nvPr/>
        </p:nvSpPr>
        <p:spPr>
          <a:xfrm>
            <a:off x="1171246" y="3175367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kern="100">
                <a:effectLst/>
                <a:ea typeface="Meiryo UI"/>
                <a:cs typeface="Times New Roman"/>
              </a:rPr>
              <a:t>①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105" name="テキスト ボックス 50"/>
          <p:cNvSpPr txBox="1"/>
          <p:nvPr/>
        </p:nvSpPr>
        <p:spPr>
          <a:xfrm>
            <a:off x="1171246" y="3584144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②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6" name="テキスト ボックス 50"/>
          <p:cNvSpPr txBox="1"/>
          <p:nvPr/>
        </p:nvSpPr>
        <p:spPr>
          <a:xfrm>
            <a:off x="1171246" y="3997844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③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7" name="テキスト ボックス 50"/>
          <p:cNvSpPr txBox="1"/>
          <p:nvPr/>
        </p:nvSpPr>
        <p:spPr>
          <a:xfrm>
            <a:off x="1171246" y="4399845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④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8" name="テキスト ボックス 50"/>
          <p:cNvSpPr txBox="1"/>
          <p:nvPr/>
        </p:nvSpPr>
        <p:spPr>
          <a:xfrm>
            <a:off x="1171246" y="4814016"/>
            <a:ext cx="318295" cy="3095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800" kern="100" dirty="0">
                <a:ea typeface="Meiryo UI"/>
                <a:cs typeface="Times New Roman"/>
              </a:rPr>
              <a:t>⑤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171</Words>
  <Application>Microsoft Office PowerPoint</Application>
  <PresentationFormat>A4 210 x 297 mm</PresentationFormat>
  <Paragraphs>96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大阪府中央卸売市場　経営展望［2017－2021］の概要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新経営展望の策定について</dc:title>
  <dc:creator>大阪府</dc:creator>
  <cp:lastModifiedBy>大阪府</cp:lastModifiedBy>
  <cp:revision>146</cp:revision>
  <cp:lastPrinted>2017-03-13T07:34:54Z</cp:lastPrinted>
  <dcterms:created xsi:type="dcterms:W3CDTF">2016-11-12T00:36:19Z</dcterms:created>
  <dcterms:modified xsi:type="dcterms:W3CDTF">2017-03-14T11:18:23Z</dcterms:modified>
</cp:coreProperties>
</file>