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6" r:id="rId2"/>
  </p:sldIdLst>
  <p:sldSz cx="15122525" cy="10693400"/>
  <p:notesSz cx="6807200" cy="9939338"/>
  <p:defaultTex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3963546-33DF-4E84-9D11-BFCE6AF25C46}">
          <p14:sldIdLst>
            <p14:sldId id="266"/>
          </p14:sldIdLst>
        </p14:section>
        <p14:section name="タイトルなしのセクション" id="{EA605B47-2FFD-4E8F-81B0-CD320E167F7A}">
          <p14:sldIdLst/>
        </p14:section>
      </p14:sectionLst>
    </p:ext>
    <p:ext uri="{EFAFB233-063F-42B5-8137-9DF3F51BA10A}">
      <p15:sldGuideLst xmlns:p15="http://schemas.microsoft.com/office/powerpoint/2012/main">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BD"/>
    <a:srgbClr val="FFCCFF"/>
    <a:srgbClr val="256EFF"/>
    <a:srgbClr val="FFFF99"/>
    <a:srgbClr val="FF4B21"/>
    <a:srgbClr val="FF714F"/>
    <a:srgbClr val="FF967D"/>
    <a:srgbClr val="FF8F75"/>
    <a:srgbClr val="94B1D4"/>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5936" autoAdjust="0"/>
  </p:normalViewPr>
  <p:slideViewPr>
    <p:cSldViewPr showGuides="1">
      <p:cViewPr varScale="1">
        <p:scale>
          <a:sx n="48" d="100"/>
          <a:sy n="48" d="100"/>
        </p:scale>
        <p:origin x="432" y="60"/>
      </p:cViewPr>
      <p:guideLst>
        <p:guide orient="horz" pos="3368"/>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8" tIns="45714" rIns="91428" bIns="45714" rtlCol="0"/>
          <a:lstStyle>
            <a:lvl1pPr algn="r">
              <a:defRPr sz="1200"/>
            </a:lvl1pPr>
          </a:lstStyle>
          <a:p>
            <a:fld id="{0C8DD1BE-2953-48A1-9B0F-C38EFFD7B669}" type="datetimeFigureOut">
              <a:rPr kumimoji="1" lang="ja-JP" altLang="en-US" smtClean="0"/>
              <a:t>2022/10/6</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8" tIns="45714" rIns="91428" bIns="45714" rtlCol="0" anchor="b"/>
          <a:lstStyle>
            <a:lvl1pPr algn="r">
              <a:defRPr sz="1200"/>
            </a:lvl1pPr>
          </a:lstStyle>
          <a:p>
            <a:fld id="{D128A1AF-D8EE-4EB1-B0FF-6B38B37F22F9}" type="slidenum">
              <a:rPr kumimoji="1" lang="ja-JP" altLang="en-US" smtClean="0"/>
              <a:t>‹#›</a:t>
            </a:fld>
            <a:endParaRPr kumimoji="1" lang="ja-JP" altLang="en-US"/>
          </a:p>
        </p:txBody>
      </p:sp>
    </p:spTree>
    <p:extLst>
      <p:ext uri="{BB962C8B-B14F-4D97-AF65-F5344CB8AC3E}">
        <p14:creationId xmlns:p14="http://schemas.microsoft.com/office/powerpoint/2010/main" val="643537472"/>
      </p:ext>
    </p:extLst>
  </p:cSld>
  <p:clrMap bg1="lt1" tx1="dk1" bg2="lt2" tx2="dk2" accent1="accent1" accent2="accent2" accent3="accent3" accent4="accent4" accent5="accent5" accent6="accent6" hlink="hlink" folHlink="folHlink"/>
  <p:notesStyle>
    <a:lvl1pPr marL="0" algn="l" defTabSz="1408010" rtl="0" eaLnBrk="1" latinLnBrk="0" hangingPunct="1">
      <a:defRPr kumimoji="1" sz="1800" kern="1200">
        <a:solidFill>
          <a:schemeClr val="tx1"/>
        </a:solidFill>
        <a:latin typeface="+mn-lt"/>
        <a:ea typeface="+mn-ea"/>
        <a:cs typeface="+mn-cs"/>
      </a:defRPr>
    </a:lvl1pPr>
    <a:lvl2pPr marL="704005" algn="l" defTabSz="1408010" rtl="0" eaLnBrk="1" latinLnBrk="0" hangingPunct="1">
      <a:defRPr kumimoji="1" sz="1800" kern="1200">
        <a:solidFill>
          <a:schemeClr val="tx1"/>
        </a:solidFill>
        <a:latin typeface="+mn-lt"/>
        <a:ea typeface="+mn-ea"/>
        <a:cs typeface="+mn-cs"/>
      </a:defRPr>
    </a:lvl2pPr>
    <a:lvl3pPr marL="1408010" algn="l" defTabSz="1408010" rtl="0" eaLnBrk="1" latinLnBrk="0" hangingPunct="1">
      <a:defRPr kumimoji="1" sz="1800" kern="1200">
        <a:solidFill>
          <a:schemeClr val="tx1"/>
        </a:solidFill>
        <a:latin typeface="+mn-lt"/>
        <a:ea typeface="+mn-ea"/>
        <a:cs typeface="+mn-cs"/>
      </a:defRPr>
    </a:lvl3pPr>
    <a:lvl4pPr marL="2112015" algn="l" defTabSz="1408010" rtl="0" eaLnBrk="1" latinLnBrk="0" hangingPunct="1">
      <a:defRPr kumimoji="1" sz="1800" kern="1200">
        <a:solidFill>
          <a:schemeClr val="tx1"/>
        </a:solidFill>
        <a:latin typeface="+mn-lt"/>
        <a:ea typeface="+mn-ea"/>
        <a:cs typeface="+mn-cs"/>
      </a:defRPr>
    </a:lvl4pPr>
    <a:lvl5pPr marL="2816020" algn="l" defTabSz="1408010" rtl="0" eaLnBrk="1" latinLnBrk="0" hangingPunct="1">
      <a:defRPr kumimoji="1" sz="1800" kern="1200">
        <a:solidFill>
          <a:schemeClr val="tx1"/>
        </a:solidFill>
        <a:latin typeface="+mn-lt"/>
        <a:ea typeface="+mn-ea"/>
        <a:cs typeface="+mn-cs"/>
      </a:defRPr>
    </a:lvl5pPr>
    <a:lvl6pPr marL="3520025" algn="l" defTabSz="1408010" rtl="0" eaLnBrk="1" latinLnBrk="0" hangingPunct="1">
      <a:defRPr kumimoji="1" sz="1800" kern="1200">
        <a:solidFill>
          <a:schemeClr val="tx1"/>
        </a:solidFill>
        <a:latin typeface="+mn-lt"/>
        <a:ea typeface="+mn-ea"/>
        <a:cs typeface="+mn-cs"/>
      </a:defRPr>
    </a:lvl6pPr>
    <a:lvl7pPr marL="4224030" algn="l" defTabSz="1408010" rtl="0" eaLnBrk="1" latinLnBrk="0" hangingPunct="1">
      <a:defRPr kumimoji="1" sz="1800" kern="1200">
        <a:solidFill>
          <a:schemeClr val="tx1"/>
        </a:solidFill>
        <a:latin typeface="+mn-lt"/>
        <a:ea typeface="+mn-ea"/>
        <a:cs typeface="+mn-cs"/>
      </a:defRPr>
    </a:lvl7pPr>
    <a:lvl8pPr marL="4928036" algn="l" defTabSz="1408010" rtl="0" eaLnBrk="1" latinLnBrk="0" hangingPunct="1">
      <a:defRPr kumimoji="1" sz="1800" kern="1200">
        <a:solidFill>
          <a:schemeClr val="tx1"/>
        </a:solidFill>
        <a:latin typeface="+mn-lt"/>
        <a:ea typeface="+mn-ea"/>
        <a:cs typeface="+mn-cs"/>
      </a:defRPr>
    </a:lvl8pPr>
    <a:lvl9pPr marL="5632040" algn="l" defTabSz="1408010"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28A1AF-D8EE-4EB1-B0FF-6B38B37F22F9}" type="slidenum">
              <a:rPr kumimoji="1" lang="ja-JP" altLang="en-US" smtClean="0"/>
              <a:t>1</a:t>
            </a:fld>
            <a:endParaRPr kumimoji="1" lang="ja-JP" altLang="en-US"/>
          </a:p>
        </p:txBody>
      </p:sp>
    </p:spTree>
    <p:extLst>
      <p:ext uri="{BB962C8B-B14F-4D97-AF65-F5344CB8AC3E}">
        <p14:creationId xmlns:p14="http://schemas.microsoft.com/office/powerpoint/2010/main" val="2721399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8"/>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04005" indent="0" algn="ctr">
              <a:buNone/>
              <a:defRPr>
                <a:solidFill>
                  <a:schemeClr val="tx1">
                    <a:tint val="75000"/>
                  </a:schemeClr>
                </a:solidFill>
              </a:defRPr>
            </a:lvl2pPr>
            <a:lvl3pPr marL="1408010" indent="0" algn="ctr">
              <a:buNone/>
              <a:defRPr>
                <a:solidFill>
                  <a:schemeClr val="tx1">
                    <a:tint val="75000"/>
                  </a:schemeClr>
                </a:solidFill>
              </a:defRPr>
            </a:lvl3pPr>
            <a:lvl4pPr marL="2112015" indent="0" algn="ctr">
              <a:buNone/>
              <a:defRPr>
                <a:solidFill>
                  <a:schemeClr val="tx1">
                    <a:tint val="75000"/>
                  </a:schemeClr>
                </a:solidFill>
              </a:defRPr>
            </a:lvl4pPr>
            <a:lvl5pPr marL="2816020" indent="0" algn="ctr">
              <a:buNone/>
              <a:defRPr>
                <a:solidFill>
                  <a:schemeClr val="tx1">
                    <a:tint val="75000"/>
                  </a:schemeClr>
                </a:solidFill>
              </a:defRPr>
            </a:lvl5pPr>
            <a:lvl6pPr marL="3520025" indent="0" algn="ctr">
              <a:buNone/>
              <a:defRPr>
                <a:solidFill>
                  <a:schemeClr val="tx1">
                    <a:tint val="75000"/>
                  </a:schemeClr>
                </a:solidFill>
              </a:defRPr>
            </a:lvl6pPr>
            <a:lvl7pPr marL="4224030" indent="0" algn="ctr">
              <a:buNone/>
              <a:defRPr>
                <a:solidFill>
                  <a:schemeClr val="tx1">
                    <a:tint val="75000"/>
                  </a:schemeClr>
                </a:solidFill>
              </a:defRPr>
            </a:lvl7pPr>
            <a:lvl8pPr marL="4928036" indent="0" algn="ctr">
              <a:buNone/>
              <a:defRPr>
                <a:solidFill>
                  <a:schemeClr val="tx1">
                    <a:tint val="75000"/>
                  </a:schemeClr>
                </a:solidFill>
              </a:defRPr>
            </a:lvl8pPr>
            <a:lvl9pPr marL="56320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2124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42315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9" y="428236"/>
            <a:ext cx="995566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13032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6312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6" y="6871502"/>
            <a:ext cx="12854146" cy="2123828"/>
          </a:xfrm>
        </p:spPr>
        <p:txBody>
          <a:bodyPr anchor="t"/>
          <a:lstStyle>
            <a:lvl1pPr algn="l">
              <a:defRPr sz="6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6" y="4532320"/>
            <a:ext cx="12854146" cy="2339181"/>
          </a:xfrm>
        </p:spPr>
        <p:txBody>
          <a:bodyPr anchor="b"/>
          <a:lstStyle>
            <a:lvl1pPr marL="0" indent="0">
              <a:buNone/>
              <a:defRPr sz="3100">
                <a:solidFill>
                  <a:schemeClr val="tx1">
                    <a:tint val="75000"/>
                  </a:schemeClr>
                </a:solidFill>
              </a:defRPr>
            </a:lvl1pPr>
            <a:lvl2pPr marL="704005" indent="0">
              <a:buNone/>
              <a:defRPr sz="2800">
                <a:solidFill>
                  <a:schemeClr val="tx1">
                    <a:tint val="75000"/>
                  </a:schemeClr>
                </a:solidFill>
              </a:defRPr>
            </a:lvl2pPr>
            <a:lvl3pPr marL="1408010" indent="0">
              <a:buNone/>
              <a:defRPr sz="2400">
                <a:solidFill>
                  <a:schemeClr val="tx1">
                    <a:tint val="75000"/>
                  </a:schemeClr>
                </a:solidFill>
              </a:defRPr>
            </a:lvl3pPr>
            <a:lvl4pPr marL="2112015" indent="0">
              <a:buNone/>
              <a:defRPr sz="2200">
                <a:solidFill>
                  <a:schemeClr val="tx1">
                    <a:tint val="75000"/>
                  </a:schemeClr>
                </a:solidFill>
              </a:defRPr>
            </a:lvl4pPr>
            <a:lvl5pPr marL="2816020" indent="0">
              <a:buNone/>
              <a:defRPr sz="2200">
                <a:solidFill>
                  <a:schemeClr val="tx1">
                    <a:tint val="75000"/>
                  </a:schemeClr>
                </a:solidFill>
              </a:defRPr>
            </a:lvl5pPr>
            <a:lvl6pPr marL="3520025" indent="0">
              <a:buNone/>
              <a:defRPr sz="2200">
                <a:solidFill>
                  <a:schemeClr val="tx1">
                    <a:tint val="75000"/>
                  </a:schemeClr>
                </a:solidFill>
              </a:defRPr>
            </a:lvl6pPr>
            <a:lvl7pPr marL="4224030" indent="0">
              <a:buNone/>
              <a:defRPr sz="2200">
                <a:solidFill>
                  <a:schemeClr val="tx1">
                    <a:tint val="75000"/>
                  </a:schemeClr>
                </a:solidFill>
              </a:defRPr>
            </a:lvl7pPr>
            <a:lvl8pPr marL="4928036" indent="0">
              <a:buNone/>
              <a:defRPr sz="2200">
                <a:solidFill>
                  <a:schemeClr val="tx1">
                    <a:tint val="75000"/>
                  </a:schemeClr>
                </a:solidFill>
              </a:defRPr>
            </a:lvl8pPr>
            <a:lvl9pPr marL="5632040"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9398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2022/10/6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77896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30" y="2393642"/>
            <a:ext cx="6681741"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30" y="3391195"/>
            <a:ext cx="6681741"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6" y="2393642"/>
            <a:ext cx="6684367"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6" y="3391195"/>
            <a:ext cx="6684367"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E86C54-A728-49FF-AEB6-9382D566D249}" type="datetimeFigureOut">
              <a:rPr kumimoji="1" lang="ja-JP" altLang="en-US" smtClean="0"/>
              <a:t>2022/10/6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707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E86C54-A728-49FF-AEB6-9382D566D249}" type="datetimeFigureOut">
              <a:rPr kumimoji="1" lang="ja-JP" altLang="en-US" smtClean="0"/>
              <a:t>2022/10/6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01578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86C54-A728-49FF-AEB6-9382D566D249}" type="datetimeFigureOut">
              <a:rPr kumimoji="1" lang="ja-JP" altLang="en-US" smtClean="0"/>
              <a:t>2022/10/6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368444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0" y="425756"/>
            <a:ext cx="4975207" cy="1811937"/>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8" y="425758"/>
            <a:ext cx="8453912" cy="9126520"/>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0" y="2237696"/>
            <a:ext cx="4975207" cy="7314583"/>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2022/10/6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55855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3"/>
            <a:ext cx="9073515" cy="883691"/>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55475"/>
            <a:ext cx="9073515" cy="6416040"/>
          </a:xfrm>
        </p:spPr>
        <p:txBody>
          <a:bodyPr/>
          <a:lstStyle>
            <a:lvl1pPr marL="0" indent="0">
              <a:buNone/>
              <a:defRPr sz="5000"/>
            </a:lvl1pPr>
            <a:lvl2pPr marL="704005" indent="0">
              <a:buNone/>
              <a:defRPr sz="4300"/>
            </a:lvl2pPr>
            <a:lvl3pPr marL="1408010" indent="0">
              <a:buNone/>
              <a:defRPr sz="3700"/>
            </a:lvl3pPr>
            <a:lvl4pPr marL="2112015" indent="0">
              <a:buNone/>
              <a:defRPr sz="3100"/>
            </a:lvl4pPr>
            <a:lvl5pPr marL="2816020" indent="0">
              <a:buNone/>
              <a:defRPr sz="3100"/>
            </a:lvl5pPr>
            <a:lvl6pPr marL="3520025" indent="0">
              <a:buNone/>
              <a:defRPr sz="3100"/>
            </a:lvl6pPr>
            <a:lvl7pPr marL="4224030" indent="0">
              <a:buNone/>
              <a:defRPr sz="3100"/>
            </a:lvl7pPr>
            <a:lvl8pPr marL="4928036" indent="0">
              <a:buNone/>
              <a:defRPr sz="3100"/>
            </a:lvl8pPr>
            <a:lvl9pPr marL="5632040" indent="0">
              <a:buNone/>
              <a:defRPr sz="3100"/>
            </a:lvl9pPr>
          </a:lstStyle>
          <a:p>
            <a:endParaRPr kumimoji="1" lang="ja-JP" altLang="en-US"/>
          </a:p>
        </p:txBody>
      </p:sp>
      <p:sp>
        <p:nvSpPr>
          <p:cNvPr id="4" name="テキスト プレースホルダー 3"/>
          <p:cNvSpPr>
            <a:spLocks noGrp="1"/>
          </p:cNvSpPr>
          <p:nvPr>
            <p:ph type="body" sz="half" idx="2"/>
          </p:nvPr>
        </p:nvSpPr>
        <p:spPr>
          <a:xfrm>
            <a:off x="2964122" y="8369073"/>
            <a:ext cx="9073515" cy="1254989"/>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2022/10/6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1940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3"/>
          </a:xfrm>
          <a:prstGeom prst="rect">
            <a:avLst/>
          </a:prstGeom>
        </p:spPr>
        <p:txBody>
          <a:bodyPr vert="horz" lIns="140801" tIns="70401" rIns="140801" bIns="7040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9"/>
            <a:ext cx="13610273" cy="7057149"/>
          </a:xfrm>
          <a:prstGeom prst="rect">
            <a:avLst/>
          </a:prstGeom>
        </p:spPr>
        <p:txBody>
          <a:bodyPr vert="horz" lIns="140801" tIns="70401" rIns="140801" bIns="7040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2"/>
            <a:ext cx="3528590" cy="569325"/>
          </a:xfrm>
          <a:prstGeom prst="rect">
            <a:avLst/>
          </a:prstGeom>
        </p:spPr>
        <p:txBody>
          <a:bodyPr vert="horz" lIns="140801" tIns="70401" rIns="140801" bIns="70401" rtlCol="0" anchor="ctr"/>
          <a:lstStyle>
            <a:lvl1pPr algn="l">
              <a:defRPr sz="1800">
                <a:solidFill>
                  <a:schemeClr val="tx1">
                    <a:tint val="75000"/>
                  </a:schemeClr>
                </a:solidFill>
              </a:defRPr>
            </a:lvl1pPr>
          </a:lstStyle>
          <a:p>
            <a:fld id="{12E86C54-A728-49FF-AEB6-9382D566D249}" type="datetimeFigureOut">
              <a:rPr kumimoji="1" lang="ja-JP" altLang="en-US" smtClean="0"/>
              <a:t>2022/10/6</a:t>
            </a:fld>
            <a:endParaRPr kumimoji="1" lang="ja-JP" altLang="en-US"/>
          </a:p>
        </p:txBody>
      </p:sp>
      <p:sp>
        <p:nvSpPr>
          <p:cNvPr id="5" name="フッター プレースホルダー 4"/>
          <p:cNvSpPr>
            <a:spLocks noGrp="1"/>
          </p:cNvSpPr>
          <p:nvPr>
            <p:ph type="ftr" sz="quarter" idx="3"/>
          </p:nvPr>
        </p:nvSpPr>
        <p:spPr>
          <a:xfrm>
            <a:off x="5166862" y="9911202"/>
            <a:ext cx="4788801" cy="569325"/>
          </a:xfrm>
          <a:prstGeom prst="rect">
            <a:avLst/>
          </a:prstGeom>
        </p:spPr>
        <p:txBody>
          <a:bodyPr vert="horz" lIns="140801" tIns="70401" rIns="140801" bIns="70401"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9911202"/>
            <a:ext cx="3528590" cy="569325"/>
          </a:xfrm>
          <a:prstGeom prst="rect">
            <a:avLst/>
          </a:prstGeom>
        </p:spPr>
        <p:txBody>
          <a:bodyPr vert="horz" lIns="140801" tIns="70401" rIns="140801" bIns="70401" rtlCol="0" anchor="ctr"/>
          <a:lstStyle>
            <a:lvl1pPr algn="r">
              <a:defRPr sz="1800">
                <a:solidFill>
                  <a:schemeClr val="tx1">
                    <a:tint val="75000"/>
                  </a:schemeClr>
                </a:solidFill>
              </a:defRPr>
            </a:lvl1p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575391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08010" rtl="0" eaLnBrk="1" latinLnBrk="0" hangingPunct="1">
        <a:spcBef>
          <a:spcPct val="0"/>
        </a:spcBef>
        <a:buNone/>
        <a:defRPr kumimoji="1" sz="6800" kern="1200">
          <a:solidFill>
            <a:schemeClr val="tx1"/>
          </a:solidFill>
          <a:latin typeface="+mj-lt"/>
          <a:ea typeface="+mj-ea"/>
          <a:cs typeface="+mj-cs"/>
        </a:defRPr>
      </a:lvl1pPr>
    </p:titleStyle>
    <p:bodyStyle>
      <a:lvl1pPr marL="528003" indent="-528003" algn="l" defTabSz="1408010"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44008" indent="-440003" algn="l" defTabSz="1408010"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2pPr>
      <a:lvl3pPr marL="1760013" indent="-352002" algn="l" defTabSz="1408010"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64017"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6802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87202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576032"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28003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598404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07992" y="1498899"/>
            <a:ext cx="5293030" cy="8780306"/>
          </a:xfrm>
          <a:prstGeom prst="roundRect">
            <a:avLst>
              <a:gd name="adj" fmla="val 5365"/>
            </a:avLst>
          </a:prstGeom>
          <a:blipFill dpi="0" rotWithShape="1">
            <a:blip r:embed="rId3">
              <a:alphaModFix amt="60000"/>
            </a:blip>
            <a:srcRect/>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6064637" y="3117089"/>
            <a:ext cx="8985879" cy="7162116"/>
          </a:xfrm>
          <a:prstGeom prst="roundRect">
            <a:avLst>
              <a:gd name="adj" fmla="val 4449"/>
            </a:avLst>
          </a:prstGeom>
          <a:blipFill dpi="0" rotWithShape="1">
            <a:blip r:embed="rId4">
              <a:alphaModFix amt="60000"/>
              <a:extLst>
                <a:ext uri="{BEBA8EAE-BF5A-486C-A8C5-ECC9F3942E4B}">
                  <a14:imgProps xmlns:a14="http://schemas.microsoft.com/office/drawing/2010/main">
                    <a14:imgLayer r:embed="rId5">
                      <a14:imgEffect>
                        <a14:brightnessContrast bright="-20000"/>
                      </a14:imgEffect>
                    </a14:imgLayer>
                  </a14:imgProps>
                </a:ext>
              </a:extLst>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角丸四角形 126"/>
          <p:cNvSpPr/>
          <p:nvPr/>
        </p:nvSpPr>
        <p:spPr>
          <a:xfrm>
            <a:off x="107993" y="378148"/>
            <a:ext cx="13469610" cy="586390"/>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大阪府地域防災計画（基本対策編、原子力災害対策編）の修正概要</a:t>
            </a:r>
            <a:endPar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p:cNvSpPr/>
          <p:nvPr/>
        </p:nvSpPr>
        <p:spPr>
          <a:xfrm>
            <a:off x="5925111" y="2907558"/>
            <a:ext cx="2293824"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主な修正内容</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角丸四角形 61"/>
          <p:cNvSpPr/>
          <p:nvPr/>
        </p:nvSpPr>
        <p:spPr>
          <a:xfrm>
            <a:off x="6474425" y="3319186"/>
            <a:ext cx="8232002" cy="6743994"/>
          </a:xfrm>
          <a:prstGeom prst="roundRect">
            <a:avLst>
              <a:gd name="adj" fmla="val 466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9" name="角丸四角形 68" descr="１ 令和３年度に発⽣した災害を踏まえた修正&#10;　・ 災害時における氏名等公表による安否不明者の救助活動の効率化・円滑化&#10;　・ 危険が確認された盛土に対する是正指導等、盛⼟による災害の防⽌に向けた対応&#10;　・ 学校における消防団員等が参画した防災教育の推進等、適切な避難⾏動の促進&#10;&#10;&#10;２ 関連する法令の改正を踏まえた修正&#10;＜津波対策の推進に関する法律の改正＞&#10;　・ 津波対策におけるデジタル技術を活⽤した防災教育、訓練等の実施&#10;＜航空法施⾏規則の改正＞　&#10;　・ 都道府県による緊急⽤務空域の指定の依頼や同空域における無⼈航空機の&#10;　　⾶⾏許可申請に係る調整&#10;&#10;&#10;３ 最近の施策の進展等を踏まえた修正&#10;　・ 避難所における⾷物アレルギーへの配慮&#10;　・ 帰宅困難者対策とした一時滞在施設の確保への支援および事業者への働きかけ&#10;　・ 男女共同参画の視点を踏まえた活動体制の整備&#10;　・ 避難所等における再⽣可能エネルギーを活⽤した⾮常⽤発電設備等の整備&#10;　・ ⾃治体等の災害対応における先進技術の導⼊の促進" title="主な修正内容"/>
          <p:cNvSpPr/>
          <p:nvPr/>
        </p:nvSpPr>
        <p:spPr>
          <a:xfrm>
            <a:off x="6729449" y="3392891"/>
            <a:ext cx="8640593" cy="6778345"/>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lvl="0" indent="-278669">
              <a:lnSpc>
                <a:spcPct val="150000"/>
              </a:lnSpc>
              <a:spcBef>
                <a:spcPts val="600"/>
              </a:spcBef>
              <a:spcAft>
                <a:spcPts val="300"/>
              </a:spcAft>
            </a:pP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令和</a:t>
            </a:r>
            <a:r>
              <a:rPr lang="ja-JP" altLang="en-US" sz="1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３年度に発⽣した災害を踏まえた</a:t>
            </a: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a:t>
            </a:r>
            <a:endParaRPr lang="en-US" altLang="ja-JP"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災害時における氏名等公表による安否不明者の救助活動の効率化・円滑化</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が確認された盛土に対する是正指導等、盛</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⼟による災害の防⽌に向けた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学校における消防団員等が参画した防災教育の推進等、適切な避難⾏動の促進</a:t>
            </a:r>
          </a:p>
          <a:p>
            <a:pPr lvl="0">
              <a:lnSpc>
                <a:spcPct val="90000"/>
              </a:lnSpc>
              <a:spcBef>
                <a:spcPts val="300"/>
              </a:spcBef>
            </a:pP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spcBef>
                <a:spcPts val="600"/>
              </a:spcBef>
              <a:spcAft>
                <a:spcPts val="300"/>
              </a:spcAft>
            </a:pP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関連</a:t>
            </a:r>
            <a:r>
              <a:rPr lang="ja-JP" altLang="en-US" sz="1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する法令の改正を踏まえた</a:t>
            </a: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a:t>
            </a:r>
            <a:endParaRPr lang="en-US" altLang="ja-JP" sz="1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＜津波対策の推進に関する法律の改正＞</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津波</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対策におけるデジタル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技術を活⽤した防災教育、訓練等の実施</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＜航空法施⾏規則の改正＞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都道府県</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による緊急⽤務空域の指定の依頼</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や同空域に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おける無⼈航空機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許可申請に係る</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調整</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spcBef>
                <a:spcPts val="600"/>
              </a:spcBef>
            </a:pP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最近</a:t>
            </a:r>
            <a:r>
              <a:rPr lang="ja-JP" altLang="en-US" sz="1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の施策の進展等を踏まえた修正</a:t>
            </a:r>
          </a:p>
          <a:p>
            <a:pPr marL="278669" indent="-278669">
              <a:spcBef>
                <a:spcPts val="600"/>
              </a:spcBef>
              <a:spcAft>
                <a:spcPts val="300"/>
              </a:spcAft>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避難所における⾷物アレルギーへの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帰宅困難者対策とした一時滞在施設の確保への支援および事業者への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働きかけ</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spcBef>
                <a:spcPts val="600"/>
              </a:spcBef>
              <a:spcAft>
                <a:spcPts val="300"/>
              </a:spcAft>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男女共同参画の視点を踏まえた活動体制の整備</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spcBef>
                <a:spcPts val="600"/>
              </a:spcBef>
              <a:spcAft>
                <a:spcPts val="300"/>
              </a:spcAft>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避難所等における再⽣可能エネルギーを活⽤した⾮常⽤発電設備等の整備</a:t>
            </a:r>
          </a:p>
          <a:p>
            <a:pPr marL="278669" indent="-278669">
              <a:spcBef>
                <a:spcPts val="600"/>
              </a:spcBef>
              <a:spcAft>
                <a:spcPts val="300"/>
              </a:spcAft>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⾃治体等の災害対応における先進技術の導⼊の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p:cNvSpPr/>
          <p:nvPr/>
        </p:nvSpPr>
        <p:spPr>
          <a:xfrm>
            <a:off x="201933" y="1216701"/>
            <a:ext cx="1264089"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70401" rIns="36000"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8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現行計画</a:t>
            </a:r>
            <a:endParaRPr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角丸四角形 82"/>
          <p:cNvSpPr>
            <a:spLocks noChangeArrowheads="1"/>
          </p:cNvSpPr>
          <p:nvPr/>
        </p:nvSpPr>
        <p:spPr bwMode="auto">
          <a:xfrm>
            <a:off x="648452" y="2386096"/>
            <a:ext cx="4212351" cy="3961134"/>
          </a:xfrm>
          <a:prstGeom prst="roundRect">
            <a:avLst>
              <a:gd name="adj" fmla="val 5603"/>
            </a:avLst>
          </a:prstGeom>
          <a:solidFill>
            <a:schemeClr val="bg1"/>
          </a:solidFill>
          <a:ln w="2540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sp>
        <p:nvSpPr>
          <p:cNvPr id="84" name="タイトル 2"/>
          <p:cNvSpPr txBox="1">
            <a:spLocks/>
          </p:cNvSpPr>
          <p:nvPr/>
        </p:nvSpPr>
        <p:spPr bwMode="auto">
          <a:xfrm>
            <a:off x="792468" y="3916622"/>
            <a:ext cx="3916898" cy="584545"/>
          </a:xfrm>
          <a:prstGeom prst="rect">
            <a:avLst/>
          </a:prstGeom>
          <a:solidFill>
            <a:srgbClr val="FFFF00"/>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nSpc>
                <a:spcPts val="1800"/>
              </a:lnSpc>
              <a:spcBef>
                <a:spcPct val="0"/>
              </a:spcBef>
              <a:buClrTx/>
              <a:buSzTx/>
              <a:buFontTx/>
              <a:buNone/>
            </a:pPr>
            <a:r>
              <a:rPr lang="ja-JP" altLang="en-US" sz="1400" b="1" dirty="0" smtClean="0">
                <a:solidFill>
                  <a:srgbClr val="FF0000"/>
                </a:solidFill>
                <a:latin typeface="Meiryo UI" pitchFamily="50" charset="-128"/>
                <a:ea typeface="Meiryo UI" pitchFamily="50" charset="-128"/>
                <a:cs typeface="Meiryo UI" pitchFamily="50" charset="-128"/>
              </a:rPr>
              <a:t> </a:t>
            </a:r>
            <a:r>
              <a:rPr lang="ja-JP" altLang="en-US" sz="1400" b="1" u="sng" dirty="0" smtClean="0">
                <a:solidFill>
                  <a:srgbClr val="FF0000"/>
                </a:solidFill>
                <a:latin typeface="Meiryo UI" pitchFamily="50" charset="-128"/>
                <a:ea typeface="Meiryo UI" pitchFamily="50" charset="-128"/>
                <a:cs typeface="Meiryo UI" pitchFamily="50" charset="-128"/>
              </a:rPr>
              <a:t>基本</a:t>
            </a:r>
            <a:r>
              <a:rPr lang="ja-JP" altLang="en-US" sz="1400" b="1" u="sng" dirty="0">
                <a:solidFill>
                  <a:srgbClr val="FF0000"/>
                </a:solidFill>
                <a:latin typeface="Meiryo UI" pitchFamily="50" charset="-128"/>
                <a:ea typeface="Meiryo UI" pitchFamily="50" charset="-128"/>
                <a:cs typeface="Meiryo UI" pitchFamily="50" charset="-128"/>
              </a:rPr>
              <a:t>理念</a:t>
            </a:r>
            <a:r>
              <a:rPr lang="ja-JP" altLang="en-US" sz="1200" dirty="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防災</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から</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減災</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被害の最小化及び</a:t>
            </a:r>
            <a:r>
              <a:rPr lang="ja-JP" altLang="en-US" sz="1100" dirty="0" smtClean="0">
                <a:latin typeface="Meiryo UI" pitchFamily="50" charset="-128"/>
                <a:ea typeface="Meiryo UI" pitchFamily="50" charset="-128"/>
                <a:cs typeface="Meiryo UI" pitchFamily="50" charset="-128"/>
              </a:rPr>
              <a:t>その迅速</a:t>
            </a:r>
            <a:endParaRPr lang="en-US" altLang="ja-JP" sz="1100" dirty="0" smtClean="0">
              <a:latin typeface="Meiryo UI" pitchFamily="50" charset="-128"/>
              <a:ea typeface="Meiryo UI" pitchFamily="50" charset="-128"/>
              <a:cs typeface="Meiryo UI" pitchFamily="50" charset="-128"/>
            </a:endParaRPr>
          </a:p>
          <a:p>
            <a:pPr marL="703263" lvl="1" indent="-703263">
              <a:lnSpc>
                <a:spcPts val="1800"/>
              </a:lnSpc>
              <a:spcBef>
                <a:spcPct val="0"/>
              </a:spcBef>
              <a:buClrTx/>
              <a:buSzTx/>
              <a:buFontTx/>
              <a:buNone/>
            </a:pPr>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な回復を</a:t>
            </a:r>
            <a:r>
              <a:rPr lang="ja-JP" altLang="en-US" sz="1100" dirty="0">
                <a:latin typeface="Meiryo UI" pitchFamily="50" charset="-128"/>
                <a:ea typeface="Meiryo UI" pitchFamily="50" charset="-128"/>
                <a:cs typeface="Meiryo UI" pitchFamily="50" charset="-128"/>
              </a:rPr>
              <a:t>図る</a:t>
            </a:r>
            <a:r>
              <a:rPr lang="ja-JP" altLang="en-US" sz="11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の考え方へ</a:t>
            </a:r>
            <a:endParaRPr lang="en-US" altLang="ja-JP" sz="1200" dirty="0">
              <a:latin typeface="Meiryo UI" pitchFamily="50" charset="-128"/>
              <a:ea typeface="Meiryo UI" pitchFamily="50" charset="-128"/>
              <a:cs typeface="Meiryo UI" pitchFamily="50" charset="-128"/>
            </a:endParaRPr>
          </a:p>
        </p:txBody>
      </p:sp>
      <p:sp>
        <p:nvSpPr>
          <p:cNvPr id="85" name="タイトル 2"/>
          <p:cNvSpPr txBox="1">
            <a:spLocks/>
          </p:cNvSpPr>
          <p:nvPr/>
        </p:nvSpPr>
        <p:spPr bwMode="auto">
          <a:xfrm>
            <a:off x="805364" y="5127974"/>
            <a:ext cx="3916899" cy="1076260"/>
          </a:xfrm>
          <a:prstGeom prst="rect">
            <a:avLst/>
          </a:prstGeom>
          <a:solidFill>
            <a:srgbClr val="FFFF00"/>
          </a:solidFill>
          <a:ln w="9525">
            <a:solidFill>
              <a:schemeClr val="tx1"/>
            </a:solidFill>
            <a:miter lim="800000"/>
            <a:headEnd/>
            <a:tailEnd/>
          </a:ln>
        </p:spPr>
        <p:txBody>
          <a:bodyPr lIns="0" rIns="36000"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528638">
              <a:lnSpc>
                <a:spcPts val="1800"/>
              </a:lnSpc>
              <a:spcBef>
                <a:spcPct val="0"/>
              </a:spcBef>
              <a:buClrTx/>
              <a:buSzTx/>
              <a:buFontTx/>
              <a:buNone/>
            </a:pPr>
            <a:r>
              <a:rPr lang="ja-JP" altLang="en-US" sz="1400" b="1" u="sng" dirty="0">
                <a:solidFill>
                  <a:srgbClr val="FF0000"/>
                </a:solidFill>
                <a:latin typeface="Meiryo UI" pitchFamily="50" charset="-128"/>
                <a:ea typeface="Meiryo UI" pitchFamily="50" charset="-128"/>
                <a:cs typeface="Meiryo UI" pitchFamily="50" charset="-128"/>
              </a:rPr>
              <a:t>基本方針</a:t>
            </a:r>
            <a:r>
              <a:rPr lang="ja-JP" altLang="en-US" sz="14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１命</a:t>
            </a:r>
            <a:r>
              <a:rPr lang="ja-JP" altLang="en-US" sz="1200" dirty="0">
                <a:latin typeface="Meiryo UI" pitchFamily="50" charset="-128"/>
                <a:ea typeface="Meiryo UI" pitchFamily="50" charset="-128"/>
                <a:cs typeface="Meiryo UI" pitchFamily="50" charset="-128"/>
              </a:rPr>
              <a:t>を</a:t>
            </a:r>
            <a:r>
              <a:rPr lang="ja-JP" altLang="en-US" sz="1200" dirty="0" smtClean="0">
                <a:latin typeface="Meiryo UI" pitchFamily="50" charset="-128"/>
                <a:ea typeface="Meiryo UI" pitchFamily="50" charset="-128"/>
                <a:cs typeface="Meiryo UI" pitchFamily="50" charset="-128"/>
              </a:rPr>
              <a:t>守る</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２命</a:t>
            </a:r>
            <a:r>
              <a:rPr lang="ja-JP" altLang="en-US" sz="1200" dirty="0">
                <a:latin typeface="Meiryo UI" pitchFamily="50" charset="-128"/>
                <a:ea typeface="Meiryo UI" pitchFamily="50" charset="-128"/>
                <a:cs typeface="Meiryo UI" pitchFamily="50" charset="-128"/>
              </a:rPr>
              <a:t>を</a:t>
            </a:r>
            <a:r>
              <a:rPr lang="ja-JP" altLang="en-US" sz="1200" dirty="0" smtClean="0">
                <a:latin typeface="Meiryo UI" pitchFamily="50" charset="-128"/>
                <a:ea typeface="Meiryo UI" pitchFamily="50" charset="-128"/>
                <a:cs typeface="Meiryo UI" pitchFamily="50" charset="-128"/>
              </a:rPr>
              <a:t>つなぐ</a:t>
            </a:r>
            <a:endParaRPr lang="en-US" altLang="ja-JP" sz="1200" dirty="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３</a:t>
            </a:r>
            <a:r>
              <a:rPr lang="ja-JP" altLang="en-US" sz="1200" dirty="0" smtClean="0">
                <a:latin typeface="Meiryo UI" pitchFamily="50" charset="-128"/>
                <a:ea typeface="Meiryo UI" pitchFamily="50" charset="-128"/>
                <a:cs typeface="Meiryo UI" pitchFamily="50" charset="-128"/>
              </a:rPr>
              <a:t>必要</a:t>
            </a:r>
            <a:r>
              <a:rPr lang="ja-JP" altLang="en-US" sz="1200" dirty="0">
                <a:latin typeface="Meiryo UI" pitchFamily="50" charset="-128"/>
                <a:ea typeface="Meiryo UI" pitchFamily="50" charset="-128"/>
                <a:cs typeface="Meiryo UI" pitchFamily="50" charset="-128"/>
              </a:rPr>
              <a:t>不可欠</a:t>
            </a:r>
            <a:r>
              <a:rPr lang="ja-JP" altLang="en-US" sz="1200" dirty="0" smtClean="0">
                <a:latin typeface="Meiryo UI" pitchFamily="50" charset="-128"/>
                <a:ea typeface="Meiryo UI" pitchFamily="50" charset="-128"/>
                <a:cs typeface="Meiryo UI" pitchFamily="50" charset="-128"/>
              </a:rPr>
              <a:t>な行政</a:t>
            </a:r>
            <a:r>
              <a:rPr lang="ja-JP" altLang="en-US" sz="1200" dirty="0">
                <a:latin typeface="Meiryo UI" pitchFamily="50" charset="-128"/>
                <a:ea typeface="Meiryo UI" pitchFamily="50" charset="-128"/>
                <a:cs typeface="Meiryo UI" pitchFamily="50" charset="-128"/>
              </a:rPr>
              <a:t>機能の</a:t>
            </a:r>
            <a:r>
              <a:rPr lang="ja-JP" altLang="en-US" sz="1200" dirty="0" smtClean="0">
                <a:latin typeface="Meiryo UI" pitchFamily="50" charset="-128"/>
                <a:ea typeface="Meiryo UI" pitchFamily="50" charset="-128"/>
                <a:cs typeface="Meiryo UI" pitchFamily="50" charset="-128"/>
              </a:rPr>
              <a:t>維持</a:t>
            </a:r>
            <a:endParaRPr lang="en-US" altLang="ja-JP" sz="12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４</a:t>
            </a:r>
            <a:r>
              <a:rPr lang="ja-JP" altLang="en-US" sz="1200" dirty="0" smtClean="0">
                <a:latin typeface="Meiryo UI" pitchFamily="50" charset="-128"/>
                <a:ea typeface="Meiryo UI" pitchFamily="50" charset="-128"/>
                <a:cs typeface="Meiryo UI" pitchFamily="50" charset="-128"/>
              </a:rPr>
              <a:t>経済</a:t>
            </a:r>
            <a:r>
              <a:rPr lang="ja-JP" altLang="en-US" sz="1200" dirty="0">
                <a:latin typeface="Meiryo UI" pitchFamily="50" charset="-128"/>
                <a:ea typeface="Meiryo UI" pitchFamily="50" charset="-128"/>
                <a:cs typeface="Meiryo UI" pitchFamily="50" charset="-128"/>
              </a:rPr>
              <a:t>活動</a:t>
            </a:r>
            <a:r>
              <a:rPr lang="ja-JP" altLang="en-US" sz="1200" dirty="0" smtClean="0">
                <a:latin typeface="Meiryo UI" pitchFamily="50" charset="-128"/>
                <a:ea typeface="Meiryo UI" pitchFamily="50" charset="-128"/>
                <a:cs typeface="Meiryo UI" pitchFamily="50" charset="-128"/>
              </a:rPr>
              <a:t>の機能維持</a:t>
            </a:r>
            <a:endParaRPr lang="en-US" altLang="ja-JP" sz="12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５</a:t>
            </a:r>
            <a:r>
              <a:rPr lang="ja-JP" altLang="en-US" sz="1200" dirty="0" smtClean="0">
                <a:latin typeface="Meiryo UI" pitchFamily="50" charset="-128"/>
                <a:ea typeface="Meiryo UI" pitchFamily="50" charset="-128"/>
                <a:cs typeface="Meiryo UI" pitchFamily="50" charset="-128"/>
              </a:rPr>
              <a:t>迅速</a:t>
            </a:r>
            <a:r>
              <a:rPr lang="ja-JP" altLang="en-US" sz="1200" dirty="0">
                <a:latin typeface="Meiryo UI" pitchFamily="50" charset="-128"/>
                <a:ea typeface="Meiryo UI" pitchFamily="50" charset="-128"/>
                <a:cs typeface="Meiryo UI" pitchFamily="50" charset="-128"/>
              </a:rPr>
              <a:t>な復旧・復興</a:t>
            </a:r>
            <a:endParaRPr lang="en-US" altLang="ja-JP" sz="1200" dirty="0">
              <a:latin typeface="Meiryo UI" pitchFamily="50" charset="-128"/>
              <a:ea typeface="Meiryo UI" pitchFamily="50" charset="-128"/>
              <a:cs typeface="Meiryo UI" pitchFamily="50" charset="-128"/>
            </a:endParaRPr>
          </a:p>
        </p:txBody>
      </p:sp>
      <p:sp>
        <p:nvSpPr>
          <p:cNvPr id="86" name="メモ 85"/>
          <p:cNvSpPr/>
          <p:nvPr/>
        </p:nvSpPr>
        <p:spPr>
          <a:xfrm>
            <a:off x="618919" y="1841850"/>
            <a:ext cx="4241884" cy="1928610"/>
          </a:xfrm>
          <a:prstGeom prst="foldedCorner">
            <a:avLst>
              <a:gd name="adj" fmla="val 10908"/>
            </a:avLst>
          </a:prstGeom>
          <a:solidFill>
            <a:srgbClr val="FFCCFF"/>
          </a:solidFill>
          <a:ln w="412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ts val="20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は災害対策基本法第</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条に基づき作成され、その内容については同法第</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条に基づき作成された国の</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「防災基本計画」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の内容に抵触しないものとされて</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以上</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大阪府防災会議では、南海トラフ巨大地震による被害に対応するため、</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減災</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の考え方を基本理念とし</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、５つの基本方針を掲げた「大阪府地域防災計画」を平成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月に修正。</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下矢印 86"/>
          <p:cNvSpPr>
            <a:spLocks noChangeArrowheads="1"/>
          </p:cNvSpPr>
          <p:nvPr/>
        </p:nvSpPr>
        <p:spPr bwMode="auto">
          <a:xfrm>
            <a:off x="1961098" y="4577194"/>
            <a:ext cx="1636713" cy="460833"/>
          </a:xfrm>
          <a:prstGeom prst="downArrow">
            <a:avLst>
              <a:gd name="adj1" fmla="val 58868"/>
              <a:gd name="adj2" fmla="val 73049"/>
            </a:avLst>
          </a:prstGeom>
          <a:solidFill>
            <a:srgbClr val="FF0000"/>
          </a:solidFill>
          <a:ln w="9525" algn="ctr">
            <a:solidFill>
              <a:schemeClr val="tx1"/>
            </a:solidFill>
            <a:round/>
            <a:headEnd/>
            <a:tailEnd/>
          </a:ln>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grpSp>
        <p:nvGrpSpPr>
          <p:cNvPr id="3" name="グループ化 2"/>
          <p:cNvGrpSpPr/>
          <p:nvPr/>
        </p:nvGrpSpPr>
        <p:grpSpPr>
          <a:xfrm>
            <a:off x="624242" y="6534788"/>
            <a:ext cx="4254134" cy="3528392"/>
            <a:chOff x="673724" y="6354812"/>
            <a:chExt cx="4254134" cy="3528392"/>
          </a:xfrm>
        </p:grpSpPr>
        <p:sp>
          <p:nvSpPr>
            <p:cNvPr id="89" name="角丸四角形 88"/>
            <p:cNvSpPr>
              <a:spLocks noChangeArrowheads="1"/>
            </p:cNvSpPr>
            <p:nvPr/>
          </p:nvSpPr>
          <p:spPr bwMode="auto">
            <a:xfrm>
              <a:off x="694659" y="6552827"/>
              <a:ext cx="4233199" cy="3330377"/>
            </a:xfrm>
            <a:prstGeom prst="roundRect">
              <a:avLst>
                <a:gd name="adj" fmla="val 5603"/>
              </a:avLst>
            </a:prstGeom>
            <a:solidFill>
              <a:schemeClr val="bg1"/>
            </a:solidFill>
            <a:ln w="1905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0" name="グループ化 89"/>
            <p:cNvGrpSpPr/>
            <p:nvPr/>
          </p:nvGrpSpPr>
          <p:grpSpPr>
            <a:xfrm>
              <a:off x="673724" y="6354812"/>
              <a:ext cx="4156560" cy="3286109"/>
              <a:chOff x="690066" y="7185000"/>
              <a:chExt cx="4156560" cy="3286109"/>
            </a:xfrm>
          </p:grpSpPr>
          <p:sp>
            <p:nvSpPr>
              <p:cNvPr id="91" name="タイトル 2"/>
              <p:cNvSpPr txBox="1">
                <a:spLocks/>
              </p:cNvSpPr>
              <p:nvPr/>
            </p:nvSpPr>
            <p:spPr bwMode="auto">
              <a:xfrm>
                <a:off x="690066" y="7185000"/>
                <a:ext cx="1121902" cy="371466"/>
              </a:xfrm>
              <a:prstGeom prst="rect">
                <a:avLst/>
              </a:prstGeom>
              <a:solidFill>
                <a:srgbClr val="9999FF"/>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gn="ctr">
                  <a:spcBef>
                    <a:spcPct val="0"/>
                  </a:spcBef>
                  <a:buClrTx/>
                  <a:buSzTx/>
                  <a:buFontTx/>
                  <a:buNone/>
                </a:pPr>
                <a:r>
                  <a:rPr lang="ja-JP" altLang="en-US" sz="1400" b="1" dirty="0" smtClean="0">
                    <a:solidFill>
                      <a:srgbClr val="0033CC"/>
                    </a:solidFill>
                    <a:latin typeface="Meiryo UI" pitchFamily="50" charset="-128"/>
                    <a:ea typeface="Meiryo UI" pitchFamily="50" charset="-128"/>
                    <a:cs typeface="Meiryo UI" pitchFamily="50" charset="-128"/>
                  </a:rPr>
                  <a:t>計画の構成</a:t>
                </a:r>
                <a:endParaRPr lang="en-US" altLang="ja-JP" sz="1400" b="1" dirty="0">
                  <a:solidFill>
                    <a:srgbClr val="0033CC"/>
                  </a:solidFill>
                  <a:latin typeface="Meiryo UI" pitchFamily="50" charset="-128"/>
                  <a:ea typeface="Meiryo UI" pitchFamily="50" charset="-128"/>
                  <a:cs typeface="Meiryo UI" pitchFamily="50" charset="-128"/>
                </a:endParaRPr>
              </a:p>
            </p:txBody>
          </p:sp>
          <p:sp>
            <p:nvSpPr>
              <p:cNvPr id="92" name="正方形/長方形 91"/>
              <p:cNvSpPr/>
              <p:nvPr/>
            </p:nvSpPr>
            <p:spPr>
              <a:xfrm>
                <a:off x="2182626" y="7677182"/>
                <a:ext cx="2664000" cy="1855241"/>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事故災害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870579" y="7677182"/>
                <a:ext cx="1229421" cy="1839525"/>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119"/>
              <p:cNvSpPr txBox="1"/>
              <p:nvPr/>
            </p:nvSpPr>
            <p:spPr>
              <a:xfrm>
                <a:off x="826899" y="9813336"/>
                <a:ext cx="2994396" cy="261610"/>
              </a:xfrm>
              <a:prstGeom prst="rect">
                <a:avLst/>
              </a:prstGeom>
              <a:noFill/>
            </p:spPr>
            <p:txBody>
              <a:bodyPr wrap="square" rtlCol="0">
                <a:spAutoFit/>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災害対策の順序に沿って記述</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922432" y="10096923"/>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災害予防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事前</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2333184" y="10096923"/>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p:cNvSpPr/>
              <p:nvPr/>
            </p:nvSpPr>
            <p:spPr>
              <a:xfrm>
                <a:off x="3737456" y="10094752"/>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災害復旧</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・復興</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8" name="直線矢印コネクタ 97"/>
              <p:cNvCxnSpPr>
                <a:stCxn id="95" idx="3"/>
                <a:endCxn id="96" idx="1"/>
              </p:cNvCxnSpPr>
              <p:nvPr/>
            </p:nvCxnSpPr>
            <p:spPr>
              <a:xfrm>
                <a:off x="1966432" y="10284016"/>
                <a:ext cx="36675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96" idx="3"/>
              </p:cNvCxnSpPr>
              <p:nvPr/>
            </p:nvCxnSpPr>
            <p:spPr>
              <a:xfrm flipV="1">
                <a:off x="3377184" y="10281845"/>
                <a:ext cx="360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999033" y="7982757"/>
                <a:ext cx="956315" cy="67462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999033" y="8740221"/>
                <a:ext cx="956315" cy="66694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風水害</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2268852"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海上災害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正方形/長方形 102"/>
              <p:cNvSpPr/>
              <p:nvPr/>
            </p:nvSpPr>
            <p:spPr>
              <a:xfrm>
                <a:off x="2268852"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正方形/長方形 103"/>
              <p:cNvSpPr/>
              <p:nvPr/>
            </p:nvSpPr>
            <p:spPr>
              <a:xfrm>
                <a:off x="2268852"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正方形/長方形 104"/>
              <p:cNvSpPr/>
              <p:nvPr/>
            </p:nvSpPr>
            <p:spPr>
              <a:xfrm>
                <a:off x="2268852" y="9108191"/>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3528562"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高層建築物、地下街、</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市街地災害対策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正方形/長方形 106"/>
              <p:cNvSpPr/>
              <p:nvPr/>
            </p:nvSpPr>
            <p:spPr>
              <a:xfrm>
                <a:off x="3528562"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危険物災害対策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正方形/長方形 107"/>
              <p:cNvSpPr/>
              <p:nvPr/>
            </p:nvSpPr>
            <p:spPr>
              <a:xfrm>
                <a:off x="3528562"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林野火災対策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110" name="角丸四角形 109"/>
          <p:cNvSpPr/>
          <p:nvPr/>
        </p:nvSpPr>
        <p:spPr>
          <a:xfrm>
            <a:off x="6504573" y="1597485"/>
            <a:ext cx="4288288" cy="1202103"/>
          </a:xfrm>
          <a:prstGeom prst="roundRect">
            <a:avLst>
              <a:gd name="adj" fmla="val 12420"/>
            </a:avLst>
          </a:prstGeom>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1408010" rtl="0" eaLnBrk="1" latinLnBrk="0" hangingPunct="1">
              <a:defRPr kumimoji="1" sz="2800" kern="1200">
                <a:solidFill>
                  <a:schemeClr val="dk1"/>
                </a:solidFill>
                <a:latin typeface="+mn-lt"/>
                <a:ea typeface="+mn-ea"/>
                <a:cs typeface="+mn-cs"/>
              </a:defRPr>
            </a:lvl1pPr>
            <a:lvl2pPr marL="704005" algn="l" defTabSz="1408010" rtl="0" eaLnBrk="1" latinLnBrk="0" hangingPunct="1">
              <a:defRPr kumimoji="1" sz="2800" kern="1200">
                <a:solidFill>
                  <a:schemeClr val="dk1"/>
                </a:solidFill>
                <a:latin typeface="+mn-lt"/>
                <a:ea typeface="+mn-ea"/>
                <a:cs typeface="+mn-cs"/>
              </a:defRPr>
            </a:lvl2pPr>
            <a:lvl3pPr marL="1408010" algn="l" defTabSz="1408010" rtl="0" eaLnBrk="1" latinLnBrk="0" hangingPunct="1">
              <a:defRPr kumimoji="1" sz="2800" kern="1200">
                <a:solidFill>
                  <a:schemeClr val="dk1"/>
                </a:solidFill>
                <a:latin typeface="+mn-lt"/>
                <a:ea typeface="+mn-ea"/>
                <a:cs typeface="+mn-cs"/>
              </a:defRPr>
            </a:lvl3pPr>
            <a:lvl4pPr marL="2112015" algn="l" defTabSz="1408010" rtl="0" eaLnBrk="1" latinLnBrk="0" hangingPunct="1">
              <a:defRPr kumimoji="1" sz="2800" kern="1200">
                <a:solidFill>
                  <a:schemeClr val="dk1"/>
                </a:solidFill>
                <a:latin typeface="+mn-lt"/>
                <a:ea typeface="+mn-ea"/>
                <a:cs typeface="+mn-cs"/>
              </a:defRPr>
            </a:lvl4pPr>
            <a:lvl5pPr marL="2816020" algn="l" defTabSz="1408010" rtl="0" eaLnBrk="1" latinLnBrk="0" hangingPunct="1">
              <a:defRPr kumimoji="1" sz="2800" kern="1200">
                <a:solidFill>
                  <a:schemeClr val="dk1"/>
                </a:solidFill>
                <a:latin typeface="+mn-lt"/>
                <a:ea typeface="+mn-ea"/>
                <a:cs typeface="+mn-cs"/>
              </a:defRPr>
            </a:lvl5pPr>
            <a:lvl6pPr marL="3520025" algn="l" defTabSz="1408010" rtl="0" eaLnBrk="1" latinLnBrk="0" hangingPunct="1">
              <a:defRPr kumimoji="1" sz="2800" kern="1200">
                <a:solidFill>
                  <a:schemeClr val="dk1"/>
                </a:solidFill>
                <a:latin typeface="+mn-lt"/>
                <a:ea typeface="+mn-ea"/>
                <a:cs typeface="+mn-cs"/>
              </a:defRPr>
            </a:lvl6pPr>
            <a:lvl7pPr marL="4224030" algn="l" defTabSz="1408010" rtl="0" eaLnBrk="1" latinLnBrk="0" hangingPunct="1">
              <a:defRPr kumimoji="1" sz="2800" kern="1200">
                <a:solidFill>
                  <a:schemeClr val="dk1"/>
                </a:solidFill>
                <a:latin typeface="+mn-lt"/>
                <a:ea typeface="+mn-ea"/>
                <a:cs typeface="+mn-cs"/>
              </a:defRPr>
            </a:lvl7pPr>
            <a:lvl8pPr marL="4928036" algn="l" defTabSz="1408010" rtl="0" eaLnBrk="1" latinLnBrk="0" hangingPunct="1">
              <a:defRPr kumimoji="1" sz="2800" kern="1200">
                <a:solidFill>
                  <a:schemeClr val="dk1"/>
                </a:solidFill>
                <a:latin typeface="+mn-lt"/>
                <a:ea typeface="+mn-ea"/>
                <a:cs typeface="+mn-cs"/>
              </a:defRPr>
            </a:lvl8pPr>
            <a:lvl9pPr marL="5632040" algn="l" defTabSz="1408010" rtl="0" eaLnBrk="1" latinLnBrk="0" hangingPunct="1">
              <a:defRPr kumimoji="1" sz="2800" kern="1200">
                <a:solidFill>
                  <a:schemeClr val="dk1"/>
                </a:solidFill>
                <a:latin typeface="+mn-lt"/>
                <a:ea typeface="+mn-ea"/>
                <a:cs typeface="+mn-cs"/>
              </a:defRPr>
            </a:lvl9pPr>
          </a:lstStyle>
          <a:p>
            <a:pPr algn="ctr"/>
            <a:endParaRPr kumimoji="1" lang="ja-JP" altLang="en-US" dirty="0"/>
          </a:p>
        </p:txBody>
      </p:sp>
      <p:sp>
        <p:nvSpPr>
          <p:cNvPr id="112" name="正方形/長方形 111"/>
          <p:cNvSpPr/>
          <p:nvPr/>
        </p:nvSpPr>
        <p:spPr>
          <a:xfrm>
            <a:off x="5925111" y="1219314"/>
            <a:ext cx="1538123"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修正の趣旨</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正方形/長方形 112" descr="最近の災害対応の教訓及び最近の施策の進展等、国の防災基本計画の修正（R4.6）を踏まえた修正を行う。" title="修正の趣旨"/>
          <p:cNvSpPr/>
          <p:nvPr/>
        </p:nvSpPr>
        <p:spPr>
          <a:xfrm>
            <a:off x="6690689" y="1621864"/>
            <a:ext cx="4102172" cy="1136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ct val="15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最近</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の災害対応の教訓及び最近の施策</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進展等、国の防災基本計画の修正（</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R4.6</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を踏まえた修正を行う。</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角丸四角形 62"/>
          <p:cNvSpPr/>
          <p:nvPr/>
        </p:nvSpPr>
        <p:spPr>
          <a:xfrm>
            <a:off x="4956166" y="8408960"/>
            <a:ext cx="9750261" cy="1531072"/>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216000" tIns="144000" rIns="110867" bIns="70401" rtlCol="0" anchor="t"/>
          <a:lstStyle/>
          <a:p>
            <a:pPr lvl="0">
              <a:spcBef>
                <a:spcPts val="300"/>
              </a:spcBef>
            </a:pP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119"/>
          <p:cNvSpPr txBox="1"/>
          <p:nvPr/>
        </p:nvSpPr>
        <p:spPr>
          <a:xfrm>
            <a:off x="750442" y="8873559"/>
            <a:ext cx="2994396" cy="261610"/>
          </a:xfrm>
          <a:prstGeom prst="rect">
            <a:avLst/>
          </a:prstGeom>
          <a:noFill/>
        </p:spPr>
        <p:txBody>
          <a:bodyPr wrap="square" rtlCol="0">
            <a:spAutoFit/>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原子力災害対策は別冊で策定</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13577603" y="455899"/>
            <a:ext cx="1313180" cy="430887"/>
          </a:xfrm>
          <a:prstGeom prst="rect">
            <a:avLst/>
          </a:prstGeom>
          <a:noFill/>
        </p:spPr>
        <p:txBody>
          <a:bodyPr wrap="none" rtlCol="0">
            <a:spAutoFit/>
          </a:bodyPr>
          <a:lstStyle/>
          <a:p>
            <a:pPr algn="r"/>
            <a:r>
              <a:rPr lang="ja-JP" altLang="en-US" sz="1100" dirty="0" smtClean="0">
                <a:latin typeface="Meiryo UI" panose="020B0604030504040204" pitchFamily="50" charset="-128"/>
                <a:ea typeface="Meiryo UI" panose="020B0604030504040204" pitchFamily="50" charset="-128"/>
              </a:rPr>
              <a:t>令和</a:t>
            </a:r>
            <a:r>
              <a:rPr lang="en-US" altLang="ja-JP" sz="1100" dirty="0" smtClean="0">
                <a:latin typeface="Meiryo UI" panose="020B0604030504040204" pitchFamily="50" charset="-128"/>
                <a:ea typeface="Meiryo UI" panose="020B0604030504040204" pitchFamily="50" charset="-128"/>
              </a:rPr>
              <a:t>4</a:t>
            </a:r>
            <a:r>
              <a:rPr kumimoji="1" lang="ja-JP" altLang="en-US" sz="1100" dirty="0" smtClean="0">
                <a:latin typeface="Meiryo UI" panose="020B0604030504040204" pitchFamily="50" charset="-128"/>
                <a:ea typeface="Meiryo UI" panose="020B0604030504040204" pitchFamily="50" charset="-128"/>
              </a:rPr>
              <a:t>年</a:t>
            </a: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月</a:t>
            </a:r>
            <a:endParaRPr kumimoji="1" lang="en-US" altLang="ja-JP" sz="1100" dirty="0" smtClean="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大阪府危機</a:t>
            </a:r>
            <a:r>
              <a:rPr lang="ja-JP" altLang="en-US" sz="1100" dirty="0" smtClean="0">
                <a:latin typeface="Meiryo UI" panose="020B0604030504040204" pitchFamily="50" charset="-128"/>
                <a:ea typeface="Meiryo UI" panose="020B0604030504040204" pitchFamily="50" charset="-128"/>
              </a:rPr>
              <a:t>管理室</a:t>
            </a:r>
            <a:endParaRPr kumimoji="1" lang="ja-JP" altLang="en-US" sz="1100"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10844343" y="1315616"/>
            <a:ext cx="1561646"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＜修正の流れ＞</a:t>
            </a:r>
            <a:endParaRPr kumimoji="1" lang="en-US" altLang="ja-JP" sz="1600" dirty="0" smtClean="0">
              <a:latin typeface="Meiryo UI" panose="020B0604030504040204" pitchFamily="50" charset="-128"/>
              <a:ea typeface="Meiryo UI" panose="020B0604030504040204" pitchFamily="50" charset="-128"/>
            </a:endParaRPr>
          </a:p>
        </p:txBody>
      </p:sp>
      <p:grpSp>
        <p:nvGrpSpPr>
          <p:cNvPr id="42" name="グループ化 41"/>
          <p:cNvGrpSpPr/>
          <p:nvPr/>
        </p:nvGrpSpPr>
        <p:grpSpPr>
          <a:xfrm>
            <a:off x="11044886" y="1761296"/>
            <a:ext cx="759006" cy="827418"/>
            <a:chOff x="11481064" y="1464744"/>
            <a:chExt cx="605771" cy="711198"/>
          </a:xfrm>
        </p:grpSpPr>
        <p:sp>
          <p:nvSpPr>
            <p:cNvPr id="43" name="正方形/長方形 42"/>
            <p:cNvSpPr/>
            <p:nvPr/>
          </p:nvSpPr>
          <p:spPr>
            <a:xfrm>
              <a:off x="11602318" y="1584609"/>
              <a:ext cx="484517" cy="591333"/>
            </a:xfrm>
            <a:prstGeom prst="rect">
              <a:avLst/>
            </a:prstGeom>
            <a:ln w="6350">
              <a:solidFill>
                <a:schemeClr val="bg1">
                  <a:lumMod val="65000"/>
                </a:schemeClr>
              </a:solidFill>
            </a:ln>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100" dirty="0">
                <a:solidFill>
                  <a:schemeClr val="bg1">
                    <a:lumMod val="50000"/>
                  </a:schemeClr>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11541691" y="1519871"/>
              <a:ext cx="504056" cy="584330"/>
            </a:xfrm>
            <a:prstGeom prst="rect">
              <a:avLst/>
            </a:prstGeom>
            <a:ln w="6350">
              <a:solidFill>
                <a:schemeClr val="bg1">
                  <a:lumMod val="65000"/>
                </a:schemeClr>
              </a:solidFill>
            </a:ln>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100" dirty="0">
                <a:solidFill>
                  <a:schemeClr val="bg1">
                    <a:lumMod val="50000"/>
                  </a:schemeClr>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11481064" y="1464744"/>
              <a:ext cx="504056" cy="584330"/>
            </a:xfrm>
            <a:prstGeom prst="rect">
              <a:avLst/>
            </a:prstGeom>
            <a:ln w="6350">
              <a:solidFill>
                <a:schemeClr val="bg1">
                  <a:lumMod val="65000"/>
                </a:schemeClr>
              </a:solidFill>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修正案</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pSp>
      <p:sp>
        <p:nvSpPr>
          <p:cNvPr id="46" name="ホームベース 45" descr="パブリックコメント&#10;令和3.11.1～12.1"/>
          <p:cNvSpPr/>
          <p:nvPr/>
        </p:nvSpPr>
        <p:spPr>
          <a:xfrm>
            <a:off x="11865412" y="1885162"/>
            <a:ext cx="2016411" cy="584330"/>
          </a:xfrm>
          <a:prstGeom prst="homePlate">
            <a:avLst/>
          </a:prstGeom>
          <a:gradFill flip="none" rotWithShape="1">
            <a:gsLst>
              <a:gs pos="27000">
                <a:srgbClr val="FFE5DE"/>
              </a:gs>
              <a:gs pos="0">
                <a:schemeClr val="bg1"/>
              </a:gs>
              <a:gs pos="100000">
                <a:srgbClr val="FF8F7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rPr>
              <a:t>パブリックコメント</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rPr>
              <a:t>（令和</a:t>
            </a:r>
            <a:r>
              <a:rPr lang="en-US" altLang="ja-JP" sz="900" dirty="0" smtClean="0">
                <a:solidFill>
                  <a:schemeClr val="tx1"/>
                </a:solidFill>
                <a:latin typeface="Meiryo UI" panose="020B0604030504040204" pitchFamily="50" charset="-128"/>
                <a:ea typeface="Meiryo UI" panose="020B0604030504040204" pitchFamily="50" charset="-128"/>
              </a:rPr>
              <a:t>4.10.13</a:t>
            </a:r>
            <a:r>
              <a:rPr lang="ja-JP" altLang="en-US" sz="900" dirty="0" smtClean="0">
                <a:solidFill>
                  <a:schemeClr val="tx1"/>
                </a:solidFill>
                <a:latin typeface="Meiryo UI" panose="020B0604030504040204" pitchFamily="50" charset="-128"/>
                <a:ea typeface="Meiryo UI" panose="020B0604030504040204" pitchFamily="50" charset="-128"/>
              </a:rPr>
              <a:t>～令和</a:t>
            </a:r>
            <a:r>
              <a:rPr lang="en-US" altLang="ja-JP" sz="900" dirty="0" smtClean="0">
                <a:solidFill>
                  <a:schemeClr val="tx1"/>
                </a:solidFill>
                <a:latin typeface="Meiryo UI" panose="020B0604030504040204" pitchFamily="50" charset="-128"/>
                <a:ea typeface="Meiryo UI" panose="020B0604030504040204" pitchFamily="50" charset="-128"/>
              </a:rPr>
              <a:t>4.11.11</a:t>
            </a:r>
            <a:r>
              <a:rPr lang="ja-JP" altLang="en-US" sz="900" dirty="0" smtClean="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13902963" y="1808861"/>
            <a:ext cx="1003420" cy="695156"/>
          </a:xfrm>
          <a:prstGeom prst="rect">
            <a:avLst/>
          </a:prstGeom>
          <a:solidFill>
            <a:srgbClr val="FF4B21"/>
          </a:solidFill>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大阪府</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防災会議</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err="1" smtClean="0">
                <a:solidFill>
                  <a:schemeClr val="bg1"/>
                </a:solidFill>
                <a:latin typeface="Meiryo UI" panose="020B0604030504040204" pitchFamily="50" charset="-128"/>
                <a:ea typeface="Meiryo UI" panose="020B0604030504040204" pitchFamily="50" charset="-128"/>
              </a:rPr>
              <a:t>にて</a:t>
            </a:r>
            <a:r>
              <a:rPr kumimoji="1" lang="ja-JP" altLang="en-US" sz="1200" b="1" dirty="0" smtClean="0">
                <a:solidFill>
                  <a:schemeClr val="bg1"/>
                </a:solidFill>
                <a:latin typeface="Meiryo UI" panose="020B0604030504040204" pitchFamily="50" charset="-128"/>
                <a:ea typeface="Meiryo UI" panose="020B0604030504040204" pitchFamily="50" charset="-128"/>
              </a:rPr>
              <a:t>修正</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53544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12928</TotalTime>
  <Words>600</Words>
  <Application>Microsoft Office PowerPoint</Application>
  <PresentationFormat>ユーザー設定</PresentationFormat>
  <Paragraphs>66</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　貴寛</dc:creator>
  <cp:lastModifiedBy>山田　貴寛</cp:lastModifiedBy>
  <cp:revision>52</cp:revision>
  <cp:lastPrinted>2022-08-18T05:55:56Z</cp:lastPrinted>
  <dcterms:created xsi:type="dcterms:W3CDTF">2016-03-16T16:39:07Z</dcterms:created>
  <dcterms:modified xsi:type="dcterms:W3CDTF">2022-10-06T07:13:23Z</dcterms:modified>
</cp:coreProperties>
</file>