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7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C9517A5B-8280-4CF4-BC29-3A13D24741F0}" type="datetimeFigureOut">
              <a:rPr kumimoji="1" lang="ja-JP" altLang="en-US" smtClean="0"/>
              <a:t>2022/8/16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FDB51A3-2A17-48AE-8453-DBF9657F5A92}" type="slidenum">
              <a:rPr kumimoji="1" lang="ja-JP" altLang="en-US" smtClean="0"/>
              <a:t>‹#›</a:t>
            </a:fld>
            <a:endParaRPr kumimoji="1" lang="ja-JP" altLang="en-US"/>
          </a:p>
        </p:txBody>
      </p:sp>
    </p:spTree>
    <p:extLst>
      <p:ext uri="{BB962C8B-B14F-4D97-AF65-F5344CB8AC3E}">
        <p14:creationId xmlns:p14="http://schemas.microsoft.com/office/powerpoint/2010/main" val="3315093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9517A5B-8280-4CF4-BC29-3A13D24741F0}" type="datetimeFigureOut">
              <a:rPr kumimoji="1" lang="ja-JP" altLang="en-US" smtClean="0"/>
              <a:t>2022/8/16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FDB51A3-2A17-48AE-8453-DBF9657F5A92}" type="slidenum">
              <a:rPr kumimoji="1" lang="ja-JP" altLang="en-US" smtClean="0"/>
              <a:t>‹#›</a:t>
            </a:fld>
            <a:endParaRPr kumimoji="1" lang="ja-JP" altLang="en-US"/>
          </a:p>
        </p:txBody>
      </p:sp>
    </p:spTree>
    <p:extLst>
      <p:ext uri="{BB962C8B-B14F-4D97-AF65-F5344CB8AC3E}">
        <p14:creationId xmlns:p14="http://schemas.microsoft.com/office/powerpoint/2010/main" val="2364626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9517A5B-8280-4CF4-BC29-3A13D24741F0}" type="datetimeFigureOut">
              <a:rPr kumimoji="1" lang="ja-JP" altLang="en-US" smtClean="0"/>
              <a:t>2022/8/16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FDB51A3-2A17-48AE-8453-DBF9657F5A92}" type="slidenum">
              <a:rPr kumimoji="1" lang="ja-JP" altLang="en-US" smtClean="0"/>
              <a:t>‹#›</a:t>
            </a:fld>
            <a:endParaRPr kumimoji="1" lang="ja-JP" altLang="en-US"/>
          </a:p>
        </p:txBody>
      </p:sp>
    </p:spTree>
    <p:extLst>
      <p:ext uri="{BB962C8B-B14F-4D97-AF65-F5344CB8AC3E}">
        <p14:creationId xmlns:p14="http://schemas.microsoft.com/office/powerpoint/2010/main" val="845607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9517A5B-8280-4CF4-BC29-3A13D24741F0}" type="datetimeFigureOut">
              <a:rPr kumimoji="1" lang="ja-JP" altLang="en-US" smtClean="0"/>
              <a:t>2022/8/16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FDB51A3-2A17-48AE-8453-DBF9657F5A92}" type="slidenum">
              <a:rPr kumimoji="1" lang="ja-JP" altLang="en-US" smtClean="0"/>
              <a:t>‹#›</a:t>
            </a:fld>
            <a:endParaRPr kumimoji="1" lang="ja-JP" altLang="en-US"/>
          </a:p>
        </p:txBody>
      </p:sp>
    </p:spTree>
    <p:extLst>
      <p:ext uri="{BB962C8B-B14F-4D97-AF65-F5344CB8AC3E}">
        <p14:creationId xmlns:p14="http://schemas.microsoft.com/office/powerpoint/2010/main" val="1290818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C9517A5B-8280-4CF4-BC29-3A13D24741F0}" type="datetimeFigureOut">
              <a:rPr kumimoji="1" lang="ja-JP" altLang="en-US" smtClean="0"/>
              <a:t>2022/8/16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FDB51A3-2A17-48AE-8453-DBF9657F5A92}" type="slidenum">
              <a:rPr kumimoji="1" lang="ja-JP" altLang="en-US" smtClean="0"/>
              <a:t>‹#›</a:t>
            </a:fld>
            <a:endParaRPr kumimoji="1" lang="ja-JP" altLang="en-US"/>
          </a:p>
        </p:txBody>
      </p:sp>
    </p:spTree>
    <p:extLst>
      <p:ext uri="{BB962C8B-B14F-4D97-AF65-F5344CB8AC3E}">
        <p14:creationId xmlns:p14="http://schemas.microsoft.com/office/powerpoint/2010/main" val="3929610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C9517A5B-8280-4CF4-BC29-3A13D24741F0}" type="datetimeFigureOut">
              <a:rPr kumimoji="1" lang="ja-JP" altLang="en-US" smtClean="0"/>
              <a:t>2022/8/16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FDB51A3-2A17-48AE-8453-DBF9657F5A92}" type="slidenum">
              <a:rPr kumimoji="1" lang="ja-JP" altLang="en-US" smtClean="0"/>
              <a:t>‹#›</a:t>
            </a:fld>
            <a:endParaRPr kumimoji="1" lang="ja-JP" altLang="en-US"/>
          </a:p>
        </p:txBody>
      </p:sp>
    </p:spTree>
    <p:extLst>
      <p:ext uri="{BB962C8B-B14F-4D97-AF65-F5344CB8AC3E}">
        <p14:creationId xmlns:p14="http://schemas.microsoft.com/office/powerpoint/2010/main" val="1802852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C9517A5B-8280-4CF4-BC29-3A13D24741F0}" type="datetimeFigureOut">
              <a:rPr kumimoji="1" lang="ja-JP" altLang="en-US" smtClean="0"/>
              <a:t>2022/8/16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FDB51A3-2A17-48AE-8453-DBF9657F5A92}" type="slidenum">
              <a:rPr kumimoji="1" lang="ja-JP" altLang="en-US" smtClean="0"/>
              <a:t>‹#›</a:t>
            </a:fld>
            <a:endParaRPr kumimoji="1" lang="ja-JP" altLang="en-US"/>
          </a:p>
        </p:txBody>
      </p:sp>
    </p:spTree>
    <p:extLst>
      <p:ext uri="{BB962C8B-B14F-4D97-AF65-F5344CB8AC3E}">
        <p14:creationId xmlns:p14="http://schemas.microsoft.com/office/powerpoint/2010/main" val="2364533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9517A5B-8280-4CF4-BC29-3A13D24741F0}" type="datetimeFigureOut">
              <a:rPr kumimoji="1" lang="ja-JP" altLang="en-US" smtClean="0"/>
              <a:t>2022/8/16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FDB51A3-2A17-48AE-8453-DBF9657F5A92}" type="slidenum">
              <a:rPr kumimoji="1" lang="ja-JP" altLang="en-US" smtClean="0"/>
              <a:t>‹#›</a:t>
            </a:fld>
            <a:endParaRPr kumimoji="1" lang="ja-JP" altLang="en-US"/>
          </a:p>
        </p:txBody>
      </p:sp>
    </p:spTree>
    <p:extLst>
      <p:ext uri="{BB962C8B-B14F-4D97-AF65-F5344CB8AC3E}">
        <p14:creationId xmlns:p14="http://schemas.microsoft.com/office/powerpoint/2010/main" val="152651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9517A5B-8280-4CF4-BC29-3A13D24741F0}" type="datetimeFigureOut">
              <a:rPr kumimoji="1" lang="ja-JP" altLang="en-US" smtClean="0"/>
              <a:t>2022/8/16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FDB51A3-2A17-48AE-8453-DBF9657F5A92}" type="slidenum">
              <a:rPr kumimoji="1" lang="ja-JP" altLang="en-US" smtClean="0"/>
              <a:t>‹#›</a:t>
            </a:fld>
            <a:endParaRPr kumimoji="1" lang="ja-JP" altLang="en-US"/>
          </a:p>
        </p:txBody>
      </p:sp>
    </p:spTree>
    <p:extLst>
      <p:ext uri="{BB962C8B-B14F-4D97-AF65-F5344CB8AC3E}">
        <p14:creationId xmlns:p14="http://schemas.microsoft.com/office/powerpoint/2010/main" val="898481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9517A5B-8280-4CF4-BC29-3A13D24741F0}" type="datetimeFigureOut">
              <a:rPr kumimoji="1" lang="ja-JP" altLang="en-US" smtClean="0"/>
              <a:t>2022/8/16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FDB51A3-2A17-48AE-8453-DBF9657F5A92}" type="slidenum">
              <a:rPr kumimoji="1" lang="ja-JP" altLang="en-US" smtClean="0"/>
              <a:t>‹#›</a:t>
            </a:fld>
            <a:endParaRPr kumimoji="1" lang="ja-JP" altLang="en-US"/>
          </a:p>
        </p:txBody>
      </p:sp>
    </p:spTree>
    <p:extLst>
      <p:ext uri="{BB962C8B-B14F-4D97-AF65-F5344CB8AC3E}">
        <p14:creationId xmlns:p14="http://schemas.microsoft.com/office/powerpoint/2010/main" val="4287890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9517A5B-8280-4CF4-BC29-3A13D24741F0}" type="datetimeFigureOut">
              <a:rPr kumimoji="1" lang="ja-JP" altLang="en-US" smtClean="0"/>
              <a:t>2022/8/16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FDB51A3-2A17-48AE-8453-DBF9657F5A92}" type="slidenum">
              <a:rPr kumimoji="1" lang="ja-JP" altLang="en-US" smtClean="0"/>
              <a:t>‹#›</a:t>
            </a:fld>
            <a:endParaRPr kumimoji="1" lang="ja-JP" altLang="en-US"/>
          </a:p>
        </p:txBody>
      </p:sp>
    </p:spTree>
    <p:extLst>
      <p:ext uri="{BB962C8B-B14F-4D97-AF65-F5344CB8AC3E}">
        <p14:creationId xmlns:p14="http://schemas.microsoft.com/office/powerpoint/2010/main" val="681812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517A5B-8280-4CF4-BC29-3A13D24741F0}" type="datetimeFigureOut">
              <a:rPr kumimoji="1" lang="ja-JP" altLang="en-US" smtClean="0"/>
              <a:t>2022/8/16</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DB51A3-2A17-48AE-8453-DBF9657F5A92}" type="slidenum">
              <a:rPr kumimoji="1" lang="ja-JP" altLang="en-US" smtClean="0"/>
              <a:t>‹#›</a:t>
            </a:fld>
            <a:endParaRPr kumimoji="1" lang="ja-JP" altLang="en-US"/>
          </a:p>
        </p:txBody>
      </p:sp>
    </p:spTree>
    <p:extLst>
      <p:ext uri="{BB962C8B-B14F-4D97-AF65-F5344CB8AC3E}">
        <p14:creationId xmlns:p14="http://schemas.microsoft.com/office/powerpoint/2010/main" val="21139669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city.izumiotsu.lg.jp/kakuka/tosiseisakubu/kankyouka/tanto/clean/7369.html" TargetMode="External"/><Relationship Id="rId2" Type="http://schemas.openxmlformats.org/officeDocument/2006/relationships/hyperlink" Target="https://prtimes.jp/main/html/rd/p/000000037.000015952.html"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927111557"/>
              </p:ext>
            </p:extLst>
          </p:nvPr>
        </p:nvGraphicFramePr>
        <p:xfrm>
          <a:off x="200023" y="1083997"/>
          <a:ext cx="11744325" cy="1285240"/>
        </p:xfrm>
        <a:graphic>
          <a:graphicData uri="http://schemas.openxmlformats.org/drawingml/2006/table">
            <a:tbl>
              <a:tblPr firstRow="1" bandRow="1">
                <a:tableStyleId>{5C22544A-7EE6-4342-B048-85BDC9FD1C3A}</a:tableStyleId>
              </a:tblPr>
              <a:tblGrid>
                <a:gridCol w="11744325">
                  <a:extLst>
                    <a:ext uri="{9D8B030D-6E8A-4147-A177-3AD203B41FA5}">
                      <a16:colId xmlns:a16="http://schemas.microsoft.com/office/drawing/2014/main" val="227823718"/>
                    </a:ext>
                  </a:extLst>
                </a:gridCol>
              </a:tblGrid>
              <a:tr h="370840">
                <a:tc>
                  <a:txBody>
                    <a:bodyPr/>
                    <a:lstStyle/>
                    <a:p>
                      <a:r>
                        <a:rPr kumimoji="1" lang="ja-JP" altLang="en-US" dirty="0" smtClean="0"/>
                        <a:t>アンケート項目</a:t>
                      </a:r>
                      <a:endParaRPr kumimoji="1" lang="ja-JP" altLang="en-US" dirty="0"/>
                    </a:p>
                  </a:txBody>
                  <a:tcPr/>
                </a:tc>
                <a:extLst>
                  <a:ext uri="{0D108BD9-81ED-4DB2-BD59-A6C34878D82A}">
                    <a16:rowId xmlns:a16="http://schemas.microsoft.com/office/drawing/2014/main" val="2462347690"/>
                  </a:ext>
                </a:extLst>
              </a:tr>
              <a:tr h="370840">
                <a:tc>
                  <a:txBody>
                    <a:bodyPr/>
                    <a:lstStyle/>
                    <a:p>
                      <a:r>
                        <a:rPr kumimoji="1" lang="ja-JP" altLang="en-US" dirty="0" smtClean="0"/>
                        <a:t>今後実施する新たな実証や調査について、アイデアがございましたらご記入ください。</a:t>
                      </a:r>
                    </a:p>
                    <a:p>
                      <a:r>
                        <a:rPr kumimoji="1" lang="en-US" altLang="ja-JP" dirty="0" smtClean="0"/>
                        <a:t>※</a:t>
                      </a:r>
                      <a:r>
                        <a:rPr kumimoji="1" lang="ja-JP" altLang="en-US" dirty="0" smtClean="0"/>
                        <a:t>具体的な事業案でなくとも問題ございません。</a:t>
                      </a:r>
                    </a:p>
                    <a:p>
                      <a:r>
                        <a:rPr kumimoji="1" lang="en-US" altLang="ja-JP" dirty="0" smtClean="0"/>
                        <a:t>※</a:t>
                      </a:r>
                      <a:r>
                        <a:rPr kumimoji="1" lang="ja-JP" altLang="en-US" dirty="0" smtClean="0"/>
                        <a:t>お困りごと、連携先を探している、こういうことをやってみたい、など何でも結構です。</a:t>
                      </a:r>
                      <a:endParaRPr kumimoji="1" lang="ja-JP" altLang="en-US" dirty="0"/>
                    </a:p>
                  </a:txBody>
                  <a:tcPr/>
                </a:tc>
                <a:extLst>
                  <a:ext uri="{0D108BD9-81ED-4DB2-BD59-A6C34878D82A}">
                    <a16:rowId xmlns:a16="http://schemas.microsoft.com/office/drawing/2014/main" val="3251009094"/>
                  </a:ext>
                </a:extLst>
              </a:tr>
            </a:tbl>
          </a:graphicData>
        </a:graphic>
      </p:graphicFrame>
      <p:sp>
        <p:nvSpPr>
          <p:cNvPr id="5" name="正方形/長方形 4"/>
          <p:cNvSpPr/>
          <p:nvPr/>
        </p:nvSpPr>
        <p:spPr>
          <a:xfrm>
            <a:off x="0" y="0"/>
            <a:ext cx="12192000" cy="6143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HG丸ｺﾞｼｯｸM-PRO" panose="020F0600000000000000" pitchFamily="50" charset="-128"/>
                <a:ea typeface="HG丸ｺﾞｼｯｸM-PRO" panose="020F0600000000000000" pitchFamily="50" charset="-128"/>
              </a:rPr>
              <a:t>おおさかプラスチック対策推進プラットフォーム メンバーアンケート</a:t>
            </a:r>
            <a:r>
              <a:rPr lang="ja-JP" altLang="en-US" sz="2000" b="1" dirty="0" smtClean="0">
                <a:latin typeface="HG丸ｺﾞｼｯｸM-PRO" panose="020F0600000000000000" pitchFamily="50" charset="-128"/>
                <a:ea typeface="HG丸ｺﾞｼｯｸM-PRO" panose="020F0600000000000000" pitchFamily="50" charset="-128"/>
              </a:rPr>
              <a:t>結果 </a:t>
            </a:r>
            <a:r>
              <a:rPr lang="en-US" altLang="ja-JP" sz="2000" b="1" dirty="0" smtClean="0">
                <a:latin typeface="HG丸ｺﾞｼｯｸM-PRO" panose="020F0600000000000000" pitchFamily="50" charset="-128"/>
                <a:ea typeface="HG丸ｺﾞｼｯｸM-PRO" panose="020F0600000000000000" pitchFamily="50" charset="-128"/>
              </a:rPr>
              <a:t>1/5</a:t>
            </a:r>
            <a:r>
              <a:rPr lang="ja-JP" altLang="en-US" sz="2000" b="1" dirty="0" smtClean="0">
                <a:latin typeface="HG丸ｺﾞｼｯｸM-PRO" panose="020F0600000000000000" pitchFamily="50" charset="-128"/>
                <a:ea typeface="HG丸ｺﾞｼｯｸM-PRO" panose="020F0600000000000000" pitchFamily="50" charset="-128"/>
              </a:rPr>
              <a:t>　</a:t>
            </a:r>
            <a:endParaRPr kumimoji="1" lang="ja-JP" altLang="en-US" sz="2000" b="1" dirty="0">
              <a:latin typeface="HG丸ｺﾞｼｯｸM-PRO" panose="020F0600000000000000" pitchFamily="50" charset="-128"/>
              <a:ea typeface="HG丸ｺﾞｼｯｸM-PRO" panose="020F0600000000000000"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017411649"/>
              </p:ext>
            </p:extLst>
          </p:nvPr>
        </p:nvGraphicFramePr>
        <p:xfrm>
          <a:off x="200024" y="2838871"/>
          <a:ext cx="11744326" cy="3479800"/>
        </p:xfrm>
        <a:graphic>
          <a:graphicData uri="http://schemas.openxmlformats.org/drawingml/2006/table">
            <a:tbl>
              <a:tblPr firstRow="1" bandRow="1">
                <a:tableStyleId>{5C22544A-7EE6-4342-B048-85BDC9FD1C3A}</a:tableStyleId>
              </a:tblPr>
              <a:tblGrid>
                <a:gridCol w="400051">
                  <a:extLst>
                    <a:ext uri="{9D8B030D-6E8A-4147-A177-3AD203B41FA5}">
                      <a16:colId xmlns:a16="http://schemas.microsoft.com/office/drawing/2014/main" val="207573910"/>
                    </a:ext>
                  </a:extLst>
                </a:gridCol>
                <a:gridCol w="11344275">
                  <a:extLst>
                    <a:ext uri="{9D8B030D-6E8A-4147-A177-3AD203B41FA5}">
                      <a16:colId xmlns:a16="http://schemas.microsoft.com/office/drawing/2014/main" val="1327212660"/>
                    </a:ext>
                  </a:extLst>
                </a:gridCol>
              </a:tblGrid>
              <a:tr h="370840">
                <a:tc>
                  <a:txBody>
                    <a:bodyPr/>
                    <a:lstStyle/>
                    <a:p>
                      <a:endParaRPr kumimoji="1" lang="ja-JP" altLang="en-US" dirty="0"/>
                    </a:p>
                  </a:txBody>
                  <a:tcPr/>
                </a:tc>
                <a:tc>
                  <a:txBody>
                    <a:bodyPr/>
                    <a:lstStyle/>
                    <a:p>
                      <a:r>
                        <a:rPr kumimoji="1" lang="ja-JP" altLang="en-US" dirty="0" smtClean="0"/>
                        <a:t>メンバー回答</a:t>
                      </a:r>
                      <a:endParaRPr kumimoji="1" lang="ja-JP" altLang="en-US" dirty="0"/>
                    </a:p>
                  </a:txBody>
                  <a:tcPr/>
                </a:tc>
                <a:extLst>
                  <a:ext uri="{0D108BD9-81ED-4DB2-BD59-A6C34878D82A}">
                    <a16:rowId xmlns:a16="http://schemas.microsoft.com/office/drawing/2014/main" val="1582286772"/>
                  </a:ext>
                </a:extLst>
              </a:tr>
              <a:tr h="370840">
                <a:tc>
                  <a:txBody>
                    <a:bodyPr/>
                    <a:lstStyle/>
                    <a:p>
                      <a:r>
                        <a:rPr kumimoji="1" lang="ja-JP" altLang="en-US" dirty="0" smtClean="0"/>
                        <a:t>１</a:t>
                      </a:r>
                      <a:endParaRPr kumimoji="1" lang="en-US" altLang="ja-JP" dirty="0" smtClean="0"/>
                    </a:p>
                  </a:txBody>
                  <a:tcPr/>
                </a:tc>
                <a:tc>
                  <a:txBody>
                    <a:bodyPr/>
                    <a:lstStyle/>
                    <a:p>
                      <a:pPr marL="0" indent="0">
                        <a:buNone/>
                      </a:pPr>
                      <a:r>
                        <a:rPr kumimoji="1" lang="ja-JP" altLang="en-US" dirty="0" smtClean="0"/>
                        <a:t>〇「</a:t>
                      </a:r>
                      <a:r>
                        <a:rPr kumimoji="1" lang="ja-JP" altLang="en-US" dirty="0" smtClean="0"/>
                        <a:t>プラスチック資源に特化した回収ステーション」を利用したプラスチック資源の分別回収と</a:t>
                      </a:r>
                      <a:endParaRPr kumimoji="1" lang="en-US" altLang="ja-JP" dirty="0" smtClean="0"/>
                    </a:p>
                    <a:p>
                      <a:pPr marL="0" indent="0">
                        <a:buNone/>
                      </a:pPr>
                      <a:r>
                        <a:rPr kumimoji="1" lang="ja-JP" altLang="en-US" dirty="0" smtClean="0"/>
                        <a:t>　　回収プラスチックのマテリアルリサイクル</a:t>
                      </a:r>
                    </a:p>
                    <a:p>
                      <a:r>
                        <a:rPr kumimoji="1" lang="ja-JP" altLang="en-US" dirty="0" smtClean="0"/>
                        <a:t>　・家庭から出るプラスチックごみの分別回収ステーションを設置し、住民の皆さんに洗浄して</a:t>
                      </a:r>
                      <a:r>
                        <a:rPr kumimoji="1" lang="ja-JP" altLang="en-US" dirty="0" smtClean="0"/>
                        <a:t>持ち寄って</a:t>
                      </a:r>
                      <a:endParaRPr kumimoji="1" lang="en-US" altLang="ja-JP" dirty="0" smtClean="0"/>
                    </a:p>
                    <a:p>
                      <a:r>
                        <a:rPr kumimoji="1" lang="ja-JP" altLang="en-US" dirty="0" smtClean="0"/>
                        <a:t>　　頂く方式</a:t>
                      </a:r>
                      <a:r>
                        <a:rPr kumimoji="1" lang="ja-JP" altLang="en-US" dirty="0" smtClean="0"/>
                        <a:t>を採用することでリサイクルプロセスの容易化</a:t>
                      </a:r>
                    </a:p>
                    <a:p>
                      <a:r>
                        <a:rPr kumimoji="1" lang="ja-JP" altLang="en-US" dirty="0" smtClean="0"/>
                        <a:t>　・回収したプラスチックを樹脂ベンチなど耐久製品へリサイクル実施</a:t>
                      </a:r>
                    </a:p>
                    <a:p>
                      <a:r>
                        <a:rPr kumimoji="1" lang="ja-JP" altLang="en-US" dirty="0" smtClean="0"/>
                        <a:t>　・神戸市の２拠点（ふたば学舎・コミスタ神戸）に回収施設を設置（規模拡大中）</a:t>
                      </a:r>
                      <a:endParaRPr kumimoji="1" lang="en-US" altLang="ja-JP" dirty="0" smtClean="0"/>
                    </a:p>
                    <a:p>
                      <a:endParaRPr kumimoji="1" lang="ja-JP" altLang="en-US" dirty="0" smtClean="0"/>
                    </a:p>
                    <a:p>
                      <a:r>
                        <a:rPr kumimoji="1" lang="ja-JP" altLang="en-US" dirty="0" smtClean="0"/>
                        <a:t>〇  </a:t>
                      </a:r>
                      <a:r>
                        <a:rPr kumimoji="1" lang="ja-JP" altLang="en-US" dirty="0" smtClean="0"/>
                        <a:t>使い捨てプラスチックカップのアップサイクル</a:t>
                      </a:r>
                    </a:p>
                    <a:p>
                      <a:r>
                        <a:rPr kumimoji="1" lang="ja-JP" altLang="en-US" dirty="0" smtClean="0"/>
                        <a:t>　・デポジット制でカップの提供を行いプラカップの使用量削減</a:t>
                      </a:r>
                    </a:p>
                    <a:p>
                      <a:r>
                        <a:rPr kumimoji="1" lang="ja-JP" altLang="en-US" dirty="0" smtClean="0"/>
                        <a:t>　・使用済みプラカップのアップサイクルステーション設置→３</a:t>
                      </a:r>
                      <a:r>
                        <a:rPr kumimoji="1" lang="en-US" altLang="ja-JP" dirty="0" smtClean="0"/>
                        <a:t>D</a:t>
                      </a:r>
                      <a:r>
                        <a:rPr kumimoji="1" lang="ja-JP" altLang="en-US" dirty="0" smtClean="0"/>
                        <a:t>プリンターで座れるモニュメントを作成</a:t>
                      </a:r>
                    </a:p>
                    <a:p>
                      <a:r>
                        <a:rPr kumimoji="1" lang="ja-JP" altLang="en-US" dirty="0" smtClean="0"/>
                        <a:t>　・「つくばクラフトビアフェスト</a:t>
                      </a:r>
                      <a:r>
                        <a:rPr kumimoji="1" lang="en-US" altLang="ja-JP" dirty="0" smtClean="0"/>
                        <a:t>2022</a:t>
                      </a:r>
                      <a:r>
                        <a:rPr kumimoji="1" lang="ja-JP" altLang="en-US" dirty="0" smtClean="0"/>
                        <a:t>」にて実施</a:t>
                      </a:r>
                      <a:endParaRPr kumimoji="1" lang="en-US" altLang="ja-JP" dirty="0" smtClean="0"/>
                    </a:p>
                  </a:txBody>
                  <a:tcPr/>
                </a:tc>
                <a:extLst>
                  <a:ext uri="{0D108BD9-81ED-4DB2-BD59-A6C34878D82A}">
                    <a16:rowId xmlns:a16="http://schemas.microsoft.com/office/drawing/2014/main" val="344219161"/>
                  </a:ext>
                </a:extLst>
              </a:tr>
            </a:tbl>
          </a:graphicData>
        </a:graphic>
      </p:graphicFrame>
      <p:sp>
        <p:nvSpPr>
          <p:cNvPr id="7" name="テキスト ボックス 6"/>
          <p:cNvSpPr txBox="1"/>
          <p:nvPr/>
        </p:nvSpPr>
        <p:spPr>
          <a:xfrm>
            <a:off x="10729913" y="122515"/>
            <a:ext cx="1338828" cy="369332"/>
          </a:xfrm>
          <a:prstGeom prst="rect">
            <a:avLst/>
          </a:prstGeom>
          <a:solidFill>
            <a:schemeClr val="bg1"/>
          </a:solidFill>
          <a:ln>
            <a:solidFill>
              <a:schemeClr val="tx1"/>
            </a:solidFill>
          </a:ln>
        </p:spPr>
        <p:txBody>
          <a:bodyPr wrap="none" rtlCol="0">
            <a:spAutoFit/>
          </a:bodyPr>
          <a:lstStyle/>
          <a:p>
            <a:r>
              <a:rPr lang="ja-JP" altLang="en-US" dirty="0" smtClean="0"/>
              <a:t>資料３－１</a:t>
            </a:r>
            <a:endParaRPr kumimoji="1" lang="ja-JP" altLang="en-US" dirty="0"/>
          </a:p>
        </p:txBody>
      </p:sp>
    </p:spTree>
    <p:extLst>
      <p:ext uri="{BB962C8B-B14F-4D97-AF65-F5344CB8AC3E}">
        <p14:creationId xmlns:p14="http://schemas.microsoft.com/office/powerpoint/2010/main" val="3755719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1"/>
            <a:ext cx="12192000" cy="471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HG丸ｺﾞｼｯｸM-PRO" panose="020F0600000000000000" pitchFamily="50" charset="-128"/>
                <a:ea typeface="HG丸ｺﾞｼｯｸM-PRO" panose="020F0600000000000000" pitchFamily="50" charset="-128"/>
              </a:rPr>
              <a:t>おおさかプラスチック対策推進プラットフォーム メンバーアンケート</a:t>
            </a:r>
            <a:r>
              <a:rPr lang="ja-JP" altLang="en-US" sz="2000" b="1" dirty="0" smtClean="0">
                <a:latin typeface="HG丸ｺﾞｼｯｸM-PRO" panose="020F0600000000000000" pitchFamily="50" charset="-128"/>
                <a:ea typeface="HG丸ｺﾞｼｯｸM-PRO" panose="020F0600000000000000" pitchFamily="50" charset="-128"/>
              </a:rPr>
              <a:t>結果 </a:t>
            </a:r>
            <a:r>
              <a:rPr lang="en-US" altLang="ja-JP" sz="2000" b="1" dirty="0" smtClean="0">
                <a:latin typeface="HG丸ｺﾞｼｯｸM-PRO" panose="020F0600000000000000" pitchFamily="50" charset="-128"/>
                <a:ea typeface="HG丸ｺﾞｼｯｸM-PRO" panose="020F0600000000000000" pitchFamily="50" charset="-128"/>
              </a:rPr>
              <a:t>2/5</a:t>
            </a:r>
            <a:endParaRPr kumimoji="1" lang="ja-JP" altLang="en-US" sz="2000" b="1" dirty="0">
              <a:latin typeface="HG丸ｺﾞｼｯｸM-PRO" panose="020F0600000000000000" pitchFamily="50" charset="-128"/>
              <a:ea typeface="HG丸ｺﾞｼｯｸM-PRO" panose="020F0600000000000000"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1057242294"/>
              </p:ext>
            </p:extLst>
          </p:nvPr>
        </p:nvGraphicFramePr>
        <p:xfrm>
          <a:off x="223837" y="614363"/>
          <a:ext cx="11744327" cy="5857240"/>
        </p:xfrm>
        <a:graphic>
          <a:graphicData uri="http://schemas.openxmlformats.org/drawingml/2006/table">
            <a:tbl>
              <a:tblPr firstRow="1" bandRow="1">
                <a:tableStyleId>{5C22544A-7EE6-4342-B048-85BDC9FD1C3A}</a:tableStyleId>
              </a:tblPr>
              <a:tblGrid>
                <a:gridCol w="476251">
                  <a:extLst>
                    <a:ext uri="{9D8B030D-6E8A-4147-A177-3AD203B41FA5}">
                      <a16:colId xmlns:a16="http://schemas.microsoft.com/office/drawing/2014/main" val="3648307417"/>
                    </a:ext>
                  </a:extLst>
                </a:gridCol>
                <a:gridCol w="11268076">
                  <a:extLst>
                    <a:ext uri="{9D8B030D-6E8A-4147-A177-3AD203B41FA5}">
                      <a16:colId xmlns:a16="http://schemas.microsoft.com/office/drawing/2014/main" val="1327212660"/>
                    </a:ext>
                  </a:extLst>
                </a:gridCol>
              </a:tblGrid>
              <a:tr h="370840">
                <a:tc>
                  <a:txBody>
                    <a:bodyPr/>
                    <a:lstStyle/>
                    <a:p>
                      <a:endParaRPr kumimoji="1" lang="ja-JP" altLang="en-US" dirty="0"/>
                    </a:p>
                  </a:txBody>
                  <a:tcPr/>
                </a:tc>
                <a:tc>
                  <a:txBody>
                    <a:bodyPr/>
                    <a:lstStyle/>
                    <a:p>
                      <a:r>
                        <a:rPr kumimoji="1" lang="ja-JP" altLang="en-US" dirty="0" smtClean="0"/>
                        <a:t>メンバー回答</a:t>
                      </a:r>
                      <a:endParaRPr kumimoji="1" lang="ja-JP" altLang="en-US" dirty="0"/>
                    </a:p>
                  </a:txBody>
                  <a:tcPr/>
                </a:tc>
                <a:extLst>
                  <a:ext uri="{0D108BD9-81ED-4DB2-BD59-A6C34878D82A}">
                    <a16:rowId xmlns:a16="http://schemas.microsoft.com/office/drawing/2014/main" val="1582286772"/>
                  </a:ext>
                </a:extLst>
              </a:tr>
              <a:tr h="370840">
                <a:tc>
                  <a:txBody>
                    <a:bodyPr/>
                    <a:lstStyle/>
                    <a:p>
                      <a:r>
                        <a:rPr kumimoji="1" lang="ja-JP" altLang="en-US" dirty="0" smtClean="0"/>
                        <a:t>２</a:t>
                      </a:r>
                      <a:endParaRPr kumimoji="1" lang="ja-JP" altLang="en-US" dirty="0"/>
                    </a:p>
                  </a:txBody>
                  <a:tcPr/>
                </a:tc>
                <a:tc>
                  <a:txBody>
                    <a:bodyPr/>
                    <a:lstStyle/>
                    <a:p>
                      <a:r>
                        <a:rPr kumimoji="1" lang="ja-JP" altLang="en-US" dirty="0" smtClean="0"/>
                        <a:t>〇</a:t>
                      </a:r>
                      <a:r>
                        <a:rPr kumimoji="1" lang="ja-JP" altLang="en-US" dirty="0" smtClean="0"/>
                        <a:t>　自販機横の回収ボックスに代わる、行政</a:t>
                      </a:r>
                      <a:r>
                        <a:rPr kumimoji="1" lang="en-US" altLang="ja-JP" dirty="0" smtClean="0"/>
                        <a:t>(</a:t>
                      </a:r>
                      <a:r>
                        <a:rPr kumimoji="1" lang="ja-JP" altLang="en-US" dirty="0" smtClean="0"/>
                        <a:t>事業者</a:t>
                      </a:r>
                      <a:r>
                        <a:rPr kumimoji="1" lang="en-US" altLang="ja-JP" dirty="0" smtClean="0"/>
                        <a:t>)</a:t>
                      </a:r>
                      <a:r>
                        <a:rPr kumimoji="1" lang="ja-JP" altLang="en-US" dirty="0" smtClean="0"/>
                        <a:t>設置の回収ボックスによる</a:t>
                      </a:r>
                      <a:r>
                        <a:rPr kumimoji="1" lang="en-US" altLang="ja-JP" dirty="0" smtClean="0"/>
                        <a:t>PET</a:t>
                      </a:r>
                      <a:r>
                        <a:rPr kumimoji="1" lang="ja-JP" altLang="en-US" dirty="0" smtClean="0"/>
                        <a:t>ボトルの回収</a:t>
                      </a:r>
                      <a:r>
                        <a:rPr kumimoji="1" lang="ja-JP" altLang="en-US" dirty="0" smtClean="0"/>
                        <a:t>システム</a:t>
                      </a:r>
                      <a:endParaRPr kumimoji="1" lang="en-US" altLang="ja-JP" dirty="0" smtClean="0"/>
                    </a:p>
                    <a:p>
                      <a:r>
                        <a:rPr kumimoji="1" lang="ja-JP" altLang="en-US" dirty="0" smtClean="0"/>
                        <a:t>　　の確立</a:t>
                      </a:r>
                      <a:r>
                        <a:rPr kumimoji="1" lang="ja-JP" altLang="en-US" dirty="0" smtClean="0"/>
                        <a:t>検討</a:t>
                      </a:r>
                      <a:endParaRPr kumimoji="1" lang="en-US" altLang="ja-JP" dirty="0" smtClean="0"/>
                    </a:p>
                    <a:p>
                      <a:r>
                        <a:rPr kumimoji="1" lang="ja-JP" altLang="en-US" dirty="0" smtClean="0"/>
                        <a:t>〇</a:t>
                      </a:r>
                      <a:r>
                        <a:rPr kumimoji="1" lang="ja-JP" altLang="en-US" dirty="0" smtClean="0"/>
                        <a:t>　トレイ、透明蓋材等の行政設置の回収ボックス等による、回収システム確立検討</a:t>
                      </a:r>
                      <a:endParaRPr kumimoji="1" lang="en-US" altLang="ja-JP" dirty="0" smtClean="0"/>
                    </a:p>
                    <a:p>
                      <a:r>
                        <a:rPr kumimoji="1" lang="ja-JP" altLang="en-US" dirty="0" smtClean="0"/>
                        <a:t>　　（店頭回収による自主回収を業界として実施したいが、都会地区のスーパー等はスペースがないため</a:t>
                      </a:r>
                      <a:r>
                        <a:rPr kumimoji="1" lang="ja-JP" altLang="en-US" dirty="0" smtClean="0"/>
                        <a:t>、</a:t>
                      </a:r>
                      <a:endParaRPr kumimoji="1" lang="en-US" altLang="ja-JP" dirty="0" smtClean="0"/>
                    </a:p>
                    <a:p>
                      <a:r>
                        <a:rPr kumimoji="1" lang="ja-JP" altLang="en-US" dirty="0" smtClean="0"/>
                        <a:t>　　　流通事</a:t>
                      </a:r>
                      <a:r>
                        <a:rPr kumimoji="1" lang="ja-JP" altLang="en-US" dirty="0" smtClean="0"/>
                        <a:t>業者の協力が得られない状況です。そのため、店頭回収の代替策として、行政設置の回収</a:t>
                      </a:r>
                      <a:r>
                        <a:rPr kumimoji="1" lang="ja-JP" altLang="en-US" dirty="0" smtClean="0"/>
                        <a:t>ボッ</a:t>
                      </a:r>
                      <a:endParaRPr kumimoji="1" lang="en-US" altLang="ja-JP" dirty="0" smtClean="0"/>
                    </a:p>
                    <a:p>
                      <a:r>
                        <a:rPr kumimoji="1" lang="ja-JP" altLang="en-US" dirty="0" smtClean="0"/>
                        <a:t>　　　クス設置を</a:t>
                      </a:r>
                      <a:r>
                        <a:rPr kumimoji="1" lang="ja-JP" altLang="en-US" dirty="0" smtClean="0"/>
                        <a:t>是非ご検討いただきたい）。</a:t>
                      </a:r>
                      <a:endParaRPr kumimoji="1" lang="en-US" altLang="ja-JP" dirty="0" smtClean="0"/>
                    </a:p>
                    <a:p>
                      <a:r>
                        <a:rPr kumimoji="1" lang="ja-JP" altLang="en-US" dirty="0" smtClean="0"/>
                        <a:t>〇　人工芝の対策を進めていきますが、その効果を確認するため、測定地点を数カ所決めて、定期的に</a:t>
                      </a:r>
                      <a:r>
                        <a:rPr kumimoji="1" lang="ja-JP" altLang="en-US" dirty="0" smtClean="0"/>
                        <a:t>マイ</a:t>
                      </a:r>
                      <a:endParaRPr kumimoji="1" lang="en-US" altLang="ja-JP" dirty="0" smtClean="0"/>
                    </a:p>
                    <a:p>
                      <a:r>
                        <a:rPr kumimoji="1" lang="ja-JP" altLang="en-US" dirty="0" smtClean="0"/>
                        <a:t>　　クロプラスチック</a:t>
                      </a:r>
                      <a:r>
                        <a:rPr kumimoji="1" lang="ja-JP" altLang="en-US" dirty="0" smtClean="0"/>
                        <a:t>の流出量の測定を実施していただきたい。</a:t>
                      </a:r>
                      <a:endParaRPr kumimoji="1" lang="ja-JP" altLang="en-US" dirty="0"/>
                    </a:p>
                  </a:txBody>
                  <a:tcPr/>
                </a:tc>
                <a:extLst>
                  <a:ext uri="{0D108BD9-81ED-4DB2-BD59-A6C34878D82A}">
                    <a16:rowId xmlns:a16="http://schemas.microsoft.com/office/drawing/2014/main" val="344219161"/>
                  </a:ext>
                </a:extLst>
              </a:tr>
              <a:tr h="370840">
                <a:tc>
                  <a:txBody>
                    <a:bodyPr/>
                    <a:lstStyle/>
                    <a:p>
                      <a:r>
                        <a:rPr kumimoji="1" lang="ja-JP" altLang="en-US" dirty="0" smtClean="0"/>
                        <a:t>３</a:t>
                      </a:r>
                      <a:endParaRPr kumimoji="1" lang="ja-JP" altLang="en-US" dirty="0"/>
                    </a:p>
                  </a:txBody>
                  <a:tcPr/>
                </a:tc>
                <a:tc>
                  <a:txBody>
                    <a:bodyPr/>
                    <a:lstStyle/>
                    <a:p>
                      <a:r>
                        <a:rPr kumimoji="1" lang="ja-JP" altLang="en-US" dirty="0" smtClean="0"/>
                        <a:t>〇　コンタクトレンズ空ケース、インクカートリッジ、ペットボトルを市の施設で回収しています。</a:t>
                      </a:r>
                      <a:endParaRPr kumimoji="1" lang="en-US" altLang="ja-JP" dirty="0" smtClean="0"/>
                    </a:p>
                    <a:p>
                      <a:r>
                        <a:rPr kumimoji="1" lang="ja-JP" altLang="en-US" dirty="0" smtClean="0"/>
                        <a:t>　　これら以外に、市が収集することでリサイクルにつながるような取組等は無いでしょうか。</a:t>
                      </a:r>
                    </a:p>
                    <a:p>
                      <a:r>
                        <a:rPr kumimoji="1" lang="ja-JP" altLang="en-US" dirty="0" smtClean="0"/>
                        <a:t>　　また市民の方から環境美化の一環として、市内の自販機に横に空き缶ペットボトルの回収ボックスを</a:t>
                      </a:r>
                      <a:r>
                        <a:rPr kumimoji="1" lang="ja-JP" altLang="en-US" dirty="0" err="1" smtClean="0"/>
                        <a:t>お</a:t>
                      </a:r>
                      <a:endParaRPr kumimoji="1" lang="en-US" altLang="ja-JP" dirty="0" smtClean="0"/>
                    </a:p>
                    <a:p>
                      <a:r>
                        <a:rPr kumimoji="1" lang="ja-JP" altLang="en-US" dirty="0" smtClean="0"/>
                        <a:t>　　いてほしい</a:t>
                      </a:r>
                      <a:r>
                        <a:rPr kumimoji="1" lang="ja-JP" altLang="en-US" dirty="0" smtClean="0"/>
                        <a:t>との声があり、プラスチックごみ削減及びリサイクルを目的とした事業を実施したいと</a:t>
                      </a:r>
                      <a:r>
                        <a:rPr kumimoji="1" lang="ja-JP" altLang="en-US" dirty="0" smtClean="0"/>
                        <a:t>考え</a:t>
                      </a:r>
                      <a:endParaRPr kumimoji="1" lang="en-US" altLang="ja-JP" dirty="0" smtClean="0"/>
                    </a:p>
                    <a:p>
                      <a:r>
                        <a:rPr kumimoji="1" lang="ja-JP" altLang="en-US" dirty="0" smtClean="0"/>
                        <a:t>　　</a:t>
                      </a:r>
                      <a:r>
                        <a:rPr kumimoji="1" lang="ja-JP" altLang="en-US" dirty="0" err="1" smtClean="0"/>
                        <a:t>て</a:t>
                      </a:r>
                      <a:r>
                        <a:rPr kumimoji="1" lang="ja-JP" altLang="en-US" dirty="0" smtClean="0"/>
                        <a:t>おります</a:t>
                      </a:r>
                      <a:r>
                        <a:rPr kumimoji="1" lang="ja-JP" altLang="en-US" dirty="0" smtClean="0"/>
                        <a:t>。</a:t>
                      </a:r>
                    </a:p>
                    <a:p>
                      <a:r>
                        <a:rPr kumimoji="1" lang="ja-JP" altLang="en-US" dirty="0" smtClean="0"/>
                        <a:t>　　この他にも、良質なプラスチックであるペットボトルの効率的な回収を検討したいと考えております。</a:t>
                      </a:r>
                    </a:p>
                    <a:p>
                      <a:r>
                        <a:rPr kumimoji="1" lang="ja-JP" altLang="en-US" dirty="0" smtClean="0"/>
                        <a:t>　　この他、庁内ではプラスチック文具や家庭のプラスチックおもちゃのリユースなど検討できたらと</a:t>
                      </a:r>
                      <a:r>
                        <a:rPr kumimoji="1" lang="ja-JP" altLang="en-US" dirty="0" smtClean="0"/>
                        <a:t>考え</a:t>
                      </a:r>
                      <a:endParaRPr kumimoji="1" lang="en-US" altLang="ja-JP" dirty="0" smtClean="0"/>
                    </a:p>
                    <a:p>
                      <a:r>
                        <a:rPr kumimoji="1" lang="ja-JP" altLang="en-US" dirty="0" smtClean="0"/>
                        <a:t>　　</a:t>
                      </a:r>
                      <a:r>
                        <a:rPr kumimoji="1" lang="ja-JP" altLang="en-US" dirty="0" err="1" smtClean="0"/>
                        <a:t>て</a:t>
                      </a:r>
                      <a:r>
                        <a:rPr kumimoji="1" lang="ja-JP" altLang="en-US" dirty="0" smtClean="0"/>
                        <a:t>おります</a:t>
                      </a:r>
                      <a:r>
                        <a:rPr kumimoji="1" lang="ja-JP" altLang="en-US" dirty="0" smtClean="0"/>
                        <a:t>。</a:t>
                      </a:r>
                      <a:endParaRPr kumimoji="1" lang="ja-JP" altLang="en-US" dirty="0"/>
                    </a:p>
                  </a:txBody>
                  <a:tcPr/>
                </a:tc>
                <a:extLst>
                  <a:ext uri="{0D108BD9-81ED-4DB2-BD59-A6C34878D82A}">
                    <a16:rowId xmlns:a16="http://schemas.microsoft.com/office/drawing/2014/main" val="3177055957"/>
                  </a:ext>
                </a:extLst>
              </a:tr>
              <a:tr h="370840">
                <a:tc>
                  <a:txBody>
                    <a:bodyPr/>
                    <a:lstStyle/>
                    <a:p>
                      <a:r>
                        <a:rPr kumimoji="1" lang="ja-JP" altLang="en-US" dirty="0" smtClean="0"/>
                        <a:t>４</a:t>
                      </a:r>
                      <a:endParaRPr kumimoji="1" lang="ja-JP" altLang="en-US" dirty="0"/>
                    </a:p>
                  </a:txBody>
                  <a:tcPr/>
                </a:tc>
                <a:tc>
                  <a:txBody>
                    <a:bodyPr/>
                    <a:lstStyle/>
                    <a:p>
                      <a:r>
                        <a:rPr kumimoji="1" lang="ja-JP" altLang="en-US" dirty="0" smtClean="0"/>
                        <a:t>〇　一度、分科会に参加している方と名刺交換する機会が欲しいです。コロナウイルスの影響がありますが</a:t>
                      </a:r>
                      <a:r>
                        <a:rPr kumimoji="1" lang="ja-JP" altLang="en-US" dirty="0" smtClean="0"/>
                        <a:t>、</a:t>
                      </a:r>
                      <a:endParaRPr kumimoji="1" lang="en-US" altLang="ja-JP" dirty="0" smtClean="0"/>
                    </a:p>
                    <a:p>
                      <a:r>
                        <a:rPr kumimoji="1" lang="ja-JP" altLang="en-US" dirty="0" smtClean="0"/>
                        <a:t>　　対面</a:t>
                      </a:r>
                      <a:r>
                        <a:rPr kumimoji="1" lang="ja-JP" altLang="en-US" dirty="0" smtClean="0"/>
                        <a:t>での分科会開催が出来ればと思います。</a:t>
                      </a:r>
                    </a:p>
                    <a:p>
                      <a:r>
                        <a:rPr kumimoji="1" lang="ja-JP" altLang="en-US" dirty="0" smtClean="0"/>
                        <a:t>〇　実証実験から出来た製品を大阪府リサイクル製品認定制度を用いて大阪府の認定製品として</a:t>
                      </a:r>
                      <a:r>
                        <a:rPr kumimoji="1" lang="en-US" altLang="ja-JP" dirty="0" smtClean="0"/>
                        <a:t>PR</a:t>
                      </a:r>
                      <a:r>
                        <a:rPr kumimoji="1" lang="ja-JP" altLang="en-US" dirty="0" smtClean="0"/>
                        <a:t>をする。</a:t>
                      </a:r>
                      <a:endParaRPr kumimoji="1" lang="ja-JP" altLang="en-US" dirty="0"/>
                    </a:p>
                  </a:txBody>
                  <a:tcPr/>
                </a:tc>
                <a:extLst>
                  <a:ext uri="{0D108BD9-81ED-4DB2-BD59-A6C34878D82A}">
                    <a16:rowId xmlns:a16="http://schemas.microsoft.com/office/drawing/2014/main" val="2102277408"/>
                  </a:ext>
                </a:extLst>
              </a:tr>
            </a:tbl>
          </a:graphicData>
        </a:graphic>
      </p:graphicFrame>
    </p:spTree>
    <p:extLst>
      <p:ext uri="{BB962C8B-B14F-4D97-AF65-F5344CB8AC3E}">
        <p14:creationId xmlns:p14="http://schemas.microsoft.com/office/powerpoint/2010/main" val="1768824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1"/>
            <a:ext cx="12192000" cy="4143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HG丸ｺﾞｼｯｸM-PRO" panose="020F0600000000000000" pitchFamily="50" charset="-128"/>
                <a:ea typeface="HG丸ｺﾞｼｯｸM-PRO" panose="020F0600000000000000" pitchFamily="50" charset="-128"/>
              </a:rPr>
              <a:t>おおさかプラスチック対策推進プラットフォーム メンバーアンケート</a:t>
            </a:r>
            <a:r>
              <a:rPr lang="ja-JP" altLang="en-US" sz="2000" b="1" dirty="0" smtClean="0">
                <a:latin typeface="HG丸ｺﾞｼｯｸM-PRO" panose="020F0600000000000000" pitchFamily="50" charset="-128"/>
                <a:ea typeface="HG丸ｺﾞｼｯｸM-PRO" panose="020F0600000000000000" pitchFamily="50" charset="-128"/>
              </a:rPr>
              <a:t>結果 </a:t>
            </a:r>
            <a:r>
              <a:rPr lang="en-US" altLang="ja-JP" sz="2000" b="1" dirty="0" smtClean="0">
                <a:latin typeface="HG丸ｺﾞｼｯｸM-PRO" panose="020F0600000000000000" pitchFamily="50" charset="-128"/>
                <a:ea typeface="HG丸ｺﾞｼｯｸM-PRO" panose="020F0600000000000000" pitchFamily="50" charset="-128"/>
              </a:rPr>
              <a:t>3/5</a:t>
            </a:r>
            <a:endParaRPr kumimoji="1" lang="ja-JP" altLang="en-US" sz="2000" b="1" dirty="0">
              <a:latin typeface="HG丸ｺﾞｼｯｸM-PRO" panose="020F0600000000000000" pitchFamily="50" charset="-128"/>
              <a:ea typeface="HG丸ｺﾞｼｯｸM-PRO" panose="020F0600000000000000"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1044783259"/>
              </p:ext>
            </p:extLst>
          </p:nvPr>
        </p:nvGraphicFramePr>
        <p:xfrm>
          <a:off x="223837" y="443548"/>
          <a:ext cx="11744327" cy="6314440"/>
        </p:xfrm>
        <a:graphic>
          <a:graphicData uri="http://schemas.openxmlformats.org/drawingml/2006/table">
            <a:tbl>
              <a:tblPr firstRow="1" bandRow="1">
                <a:tableStyleId>{5C22544A-7EE6-4342-B048-85BDC9FD1C3A}</a:tableStyleId>
              </a:tblPr>
              <a:tblGrid>
                <a:gridCol w="476251">
                  <a:extLst>
                    <a:ext uri="{9D8B030D-6E8A-4147-A177-3AD203B41FA5}">
                      <a16:colId xmlns:a16="http://schemas.microsoft.com/office/drawing/2014/main" val="73468118"/>
                    </a:ext>
                  </a:extLst>
                </a:gridCol>
                <a:gridCol w="11268076">
                  <a:extLst>
                    <a:ext uri="{9D8B030D-6E8A-4147-A177-3AD203B41FA5}">
                      <a16:colId xmlns:a16="http://schemas.microsoft.com/office/drawing/2014/main" val="1327212660"/>
                    </a:ext>
                  </a:extLst>
                </a:gridCol>
              </a:tblGrid>
              <a:tr h="370840">
                <a:tc>
                  <a:txBody>
                    <a:bodyPr/>
                    <a:lstStyle/>
                    <a:p>
                      <a:endParaRPr kumimoji="1" lang="ja-JP" altLang="en-US" dirty="0"/>
                    </a:p>
                  </a:txBody>
                  <a:tcPr/>
                </a:tc>
                <a:tc>
                  <a:txBody>
                    <a:bodyPr/>
                    <a:lstStyle/>
                    <a:p>
                      <a:r>
                        <a:rPr kumimoji="1" lang="ja-JP" altLang="en-US" dirty="0" smtClean="0"/>
                        <a:t>メンバー回答</a:t>
                      </a:r>
                      <a:endParaRPr kumimoji="1" lang="ja-JP" altLang="en-US" dirty="0"/>
                    </a:p>
                  </a:txBody>
                  <a:tcPr/>
                </a:tc>
                <a:extLst>
                  <a:ext uri="{0D108BD9-81ED-4DB2-BD59-A6C34878D82A}">
                    <a16:rowId xmlns:a16="http://schemas.microsoft.com/office/drawing/2014/main" val="1582286772"/>
                  </a:ext>
                </a:extLst>
              </a:tr>
              <a:tr h="370840">
                <a:tc>
                  <a:txBody>
                    <a:bodyPr/>
                    <a:lstStyle/>
                    <a:p>
                      <a:r>
                        <a:rPr kumimoji="1" lang="ja-JP" altLang="en-US" dirty="0" smtClean="0"/>
                        <a:t>５</a:t>
                      </a:r>
                      <a:endParaRPr kumimoji="1" lang="ja-JP" altLang="en-US" dirty="0"/>
                    </a:p>
                  </a:txBody>
                  <a:tcPr/>
                </a:tc>
                <a:tc>
                  <a:txBody>
                    <a:bodyPr/>
                    <a:lstStyle/>
                    <a:p>
                      <a:r>
                        <a:rPr kumimoji="1" lang="ja-JP" altLang="en-US" dirty="0" smtClean="0"/>
                        <a:t>〇　プラ新法における製造・販売社による自主回収に関して、事前申請が必要となっていますが、何か</a:t>
                      </a:r>
                      <a:r>
                        <a:rPr kumimoji="1" lang="ja-JP" altLang="en-US" dirty="0" smtClean="0"/>
                        <a:t>承認</a:t>
                      </a:r>
                      <a:endParaRPr kumimoji="1" lang="en-US" altLang="ja-JP" dirty="0" smtClean="0"/>
                    </a:p>
                    <a:p>
                      <a:r>
                        <a:rPr kumimoji="1" lang="ja-JP" altLang="en-US" dirty="0" smtClean="0"/>
                        <a:t>　　事例など</a:t>
                      </a:r>
                      <a:r>
                        <a:rPr kumimoji="1" lang="ja-JP" altLang="en-US" dirty="0" smtClean="0"/>
                        <a:t>で解説いただければ幸いです。許諾可否の部分の定義の把握が出来たらと思います。　　　　　　　　　　　　　　　　　　　　　　　　　　　　　　　　　　　　　　　　　　　　　　　　　　　　　　　　　　　　　　　　　　　　　　　　　　　　　　　</a:t>
                      </a:r>
                      <a:endParaRPr kumimoji="1" lang="en-US" altLang="ja-JP" dirty="0" smtClean="0"/>
                    </a:p>
                    <a:p>
                      <a:endParaRPr kumimoji="1" lang="en-US" altLang="ja-JP" dirty="0" smtClean="0"/>
                    </a:p>
                    <a:p>
                      <a:r>
                        <a:rPr kumimoji="1" lang="ja-JP" altLang="en-US" dirty="0" smtClean="0"/>
                        <a:t>〇　プラカプセル肥料について、製造メーカーは既に改善着手されておられるように見受けられます</a:t>
                      </a:r>
                      <a:endParaRPr kumimoji="1" lang="en-US" altLang="ja-JP" dirty="0" smtClean="0"/>
                    </a:p>
                    <a:p>
                      <a:r>
                        <a:rPr kumimoji="1" lang="ja-JP" altLang="en-US" dirty="0" smtClean="0"/>
                        <a:t>　　（各社の</a:t>
                      </a:r>
                      <a:r>
                        <a:rPr kumimoji="1" lang="en-US" altLang="ja-JP" dirty="0" smtClean="0"/>
                        <a:t>HP</a:t>
                      </a:r>
                      <a:r>
                        <a:rPr kumimoji="1" lang="ja-JP" altLang="en-US" dirty="0" smtClean="0"/>
                        <a:t>より）ただそうでないのなら</a:t>
                      </a:r>
                      <a:r>
                        <a:rPr kumimoji="1" lang="en-US" altLang="ja-JP" dirty="0" smtClean="0"/>
                        <a:t>PVA</a:t>
                      </a:r>
                      <a:r>
                        <a:rPr kumimoji="1" lang="ja-JP" altLang="en-US" dirty="0" smtClean="0"/>
                        <a:t>（ﾎﾟﾘﾋﾞﾆｰﾙｱﾙｺｰﾙ）などご提案したいところであります。　　　　　　　　　　　　　　　　　　　　　　　　　　　　　　　　　　　　　　　　　　　　　　　　　　　　　　</a:t>
                      </a:r>
                      <a:endParaRPr kumimoji="1" lang="en-US" altLang="ja-JP" dirty="0" smtClean="0"/>
                    </a:p>
                    <a:p>
                      <a:endParaRPr kumimoji="1" lang="en-US" altLang="ja-JP" dirty="0" smtClean="0"/>
                    </a:p>
                    <a:p>
                      <a:r>
                        <a:rPr kumimoji="1" lang="ja-JP" altLang="en-US" dirty="0" smtClean="0"/>
                        <a:t>〇　プラ家庭ごみに於いて（紙製品）容器包装リサイクル法でもう少し材料別細分化を行い、最良最適な</a:t>
                      </a:r>
                      <a:r>
                        <a:rPr kumimoji="1" lang="ja-JP" altLang="en-US" dirty="0" smtClean="0"/>
                        <a:t>再</a:t>
                      </a:r>
                      <a:endParaRPr kumimoji="1" lang="en-US" altLang="ja-JP" dirty="0" smtClean="0"/>
                    </a:p>
                    <a:p>
                      <a:r>
                        <a:rPr kumimoji="1" lang="ja-JP" altLang="en-US" dirty="0" smtClean="0"/>
                        <a:t>　　資源化</a:t>
                      </a:r>
                      <a:r>
                        <a:rPr kumimoji="1" lang="ja-JP" altLang="en-US" dirty="0" smtClean="0"/>
                        <a:t>の推進が図れると思います。容リ法の再商品化事業社以上に民間技術が向上している側面も鑑み。　　　　　　　　　　　　　　　　　　　　　　　　　　　　　　　　　　　　　　　　　　　　　　　　　　</a:t>
                      </a:r>
                      <a:endParaRPr kumimoji="1" lang="en-US" altLang="ja-JP" dirty="0" smtClean="0"/>
                    </a:p>
                    <a:p>
                      <a:endParaRPr kumimoji="1" lang="en-US" altLang="ja-JP" dirty="0" smtClean="0"/>
                    </a:p>
                    <a:p>
                      <a:r>
                        <a:rPr kumimoji="1" lang="ja-JP" altLang="en-US" dirty="0" smtClean="0"/>
                        <a:t>〇　食品をはじめとする残渣付容器について、行政側で洗浄工程を運営（出資）する仕組みを作ることが</a:t>
                      </a:r>
                      <a:r>
                        <a:rPr kumimoji="1" lang="ja-JP" altLang="en-US" dirty="0" smtClean="0"/>
                        <a:t>望</a:t>
                      </a:r>
                      <a:endParaRPr kumimoji="1" lang="en-US" altLang="ja-JP" dirty="0" smtClean="0"/>
                    </a:p>
                    <a:p>
                      <a:r>
                        <a:rPr kumimoji="1" lang="ja-JP" altLang="en-US" dirty="0" smtClean="0"/>
                        <a:t>　　ましい</a:t>
                      </a:r>
                      <a:r>
                        <a:rPr kumimoji="1" lang="ja-JP" altLang="en-US" dirty="0" smtClean="0"/>
                        <a:t>。民間では投資額が大きすぎるのと汚水管理上、手を挙げられない。</a:t>
                      </a:r>
                      <a:endParaRPr kumimoji="1" lang="ja-JP" altLang="en-US" dirty="0"/>
                    </a:p>
                  </a:txBody>
                  <a:tcPr/>
                </a:tc>
                <a:extLst>
                  <a:ext uri="{0D108BD9-81ED-4DB2-BD59-A6C34878D82A}">
                    <a16:rowId xmlns:a16="http://schemas.microsoft.com/office/drawing/2014/main" val="344219161"/>
                  </a:ext>
                </a:extLst>
              </a:tr>
              <a:tr h="370840">
                <a:tc>
                  <a:txBody>
                    <a:bodyPr/>
                    <a:lstStyle/>
                    <a:p>
                      <a:r>
                        <a:rPr kumimoji="1" lang="ja-JP" altLang="en-US" dirty="0" smtClean="0"/>
                        <a:t>６</a:t>
                      </a:r>
                      <a:endParaRPr kumimoji="1" lang="ja-JP" altLang="en-US" dirty="0"/>
                    </a:p>
                  </a:txBody>
                  <a:tcPr/>
                </a:tc>
                <a:tc>
                  <a:txBody>
                    <a:bodyPr/>
                    <a:lstStyle/>
                    <a:p>
                      <a:r>
                        <a:rPr kumimoji="1" lang="ja-JP" altLang="en-US" dirty="0" smtClean="0"/>
                        <a:t>〇　実施したい調査</a:t>
                      </a:r>
                    </a:p>
                    <a:p>
                      <a:r>
                        <a:rPr kumimoji="1" lang="ja-JP" altLang="en-US" dirty="0" smtClean="0"/>
                        <a:t>　　海洋・漂着プラスチックの素材判別、有効リサイクルについての調査・実証</a:t>
                      </a:r>
                    </a:p>
                    <a:p>
                      <a:r>
                        <a:rPr kumimoji="1" lang="ja-JP" altLang="en-US" dirty="0" smtClean="0"/>
                        <a:t>　　オフィス・工場系廃プラの分別廃棄へのハードル調査</a:t>
                      </a:r>
                      <a:r>
                        <a:rPr kumimoji="1" lang="en-US" altLang="ja-JP" dirty="0" smtClean="0"/>
                        <a:t>(</a:t>
                      </a:r>
                      <a:r>
                        <a:rPr kumimoji="1" lang="ja-JP" altLang="en-US" dirty="0" smtClean="0"/>
                        <a:t>分別・インフラ等々</a:t>
                      </a:r>
                      <a:r>
                        <a:rPr kumimoji="1" lang="en-US" altLang="ja-JP" dirty="0" smtClean="0"/>
                        <a:t>)</a:t>
                      </a:r>
                    </a:p>
                    <a:p>
                      <a:endParaRPr kumimoji="1" lang="en-US" altLang="ja-JP" dirty="0" smtClean="0"/>
                    </a:p>
                    <a:p>
                      <a:r>
                        <a:rPr kumimoji="1" lang="ja-JP" altLang="en-US" dirty="0" smtClean="0"/>
                        <a:t>〇　知りたいこと</a:t>
                      </a:r>
                    </a:p>
                    <a:p>
                      <a:r>
                        <a:rPr kumimoji="1" lang="ja-JP" altLang="en-US" dirty="0" smtClean="0"/>
                        <a:t>　　動脈・排出側のリサイクルを考慮したプラスチック製造業のトレンド</a:t>
                      </a:r>
                    </a:p>
                    <a:p>
                      <a:r>
                        <a:rPr kumimoji="1" lang="ja-JP" altLang="en-US" dirty="0" smtClean="0"/>
                        <a:t>　　欧州では、モノマテリアル化、顔料のカーボンフリーなどに傾きつつある。日本では？</a:t>
                      </a:r>
                    </a:p>
                    <a:p>
                      <a:endParaRPr kumimoji="1" lang="en-US" altLang="ja-JP" dirty="0" smtClean="0"/>
                    </a:p>
                    <a:p>
                      <a:r>
                        <a:rPr kumimoji="1" lang="ja-JP" altLang="en-US" dirty="0" smtClean="0"/>
                        <a:t>〇　探している</a:t>
                      </a:r>
                    </a:p>
                    <a:p>
                      <a:r>
                        <a:rPr kumimoji="1" lang="ja-JP" altLang="en-US" dirty="0" smtClean="0"/>
                        <a:t>　　事業ごみの廃プラ排出量が</a:t>
                      </a:r>
                      <a:r>
                        <a:rPr kumimoji="1" lang="ja-JP" altLang="en-US" dirty="0" err="1" smtClean="0"/>
                        <a:t>そこそこ</a:t>
                      </a:r>
                      <a:r>
                        <a:rPr kumimoji="1" lang="ja-JP" altLang="en-US" dirty="0" smtClean="0"/>
                        <a:t>多く、調査に協力してくれそうな企業</a:t>
                      </a:r>
                      <a:endParaRPr kumimoji="1" lang="ja-JP" altLang="en-US" dirty="0"/>
                    </a:p>
                  </a:txBody>
                  <a:tcPr/>
                </a:tc>
                <a:extLst>
                  <a:ext uri="{0D108BD9-81ED-4DB2-BD59-A6C34878D82A}">
                    <a16:rowId xmlns:a16="http://schemas.microsoft.com/office/drawing/2014/main" val="3177055957"/>
                  </a:ext>
                </a:extLst>
              </a:tr>
            </a:tbl>
          </a:graphicData>
        </a:graphic>
      </p:graphicFrame>
    </p:spTree>
    <p:extLst>
      <p:ext uri="{BB962C8B-B14F-4D97-AF65-F5344CB8AC3E}">
        <p14:creationId xmlns:p14="http://schemas.microsoft.com/office/powerpoint/2010/main" val="3811441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12192000" cy="6143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HG丸ｺﾞｼｯｸM-PRO" panose="020F0600000000000000" pitchFamily="50" charset="-128"/>
                <a:ea typeface="HG丸ｺﾞｼｯｸM-PRO" panose="020F0600000000000000" pitchFamily="50" charset="-128"/>
              </a:rPr>
              <a:t>おおさかプラスチック対策推進プラットフォーム メンバーアンケート</a:t>
            </a:r>
            <a:r>
              <a:rPr lang="ja-JP" altLang="en-US" sz="2000" b="1" dirty="0" smtClean="0">
                <a:latin typeface="HG丸ｺﾞｼｯｸM-PRO" panose="020F0600000000000000" pitchFamily="50" charset="-128"/>
                <a:ea typeface="HG丸ｺﾞｼｯｸM-PRO" panose="020F0600000000000000" pitchFamily="50" charset="-128"/>
              </a:rPr>
              <a:t>結果</a:t>
            </a:r>
            <a:r>
              <a:rPr lang="en-US" altLang="ja-JP" sz="2000" b="1" dirty="0">
                <a:latin typeface="HG丸ｺﾞｼｯｸM-PRO" panose="020F0600000000000000" pitchFamily="50" charset="-128"/>
                <a:ea typeface="HG丸ｺﾞｼｯｸM-PRO" panose="020F0600000000000000" pitchFamily="50" charset="-128"/>
              </a:rPr>
              <a:t> </a:t>
            </a:r>
            <a:r>
              <a:rPr lang="en-US" altLang="ja-JP" sz="2000" b="1" dirty="0" smtClean="0">
                <a:latin typeface="HG丸ｺﾞｼｯｸM-PRO" panose="020F0600000000000000" pitchFamily="50" charset="-128"/>
                <a:ea typeface="HG丸ｺﾞｼｯｸM-PRO" panose="020F0600000000000000" pitchFamily="50" charset="-128"/>
              </a:rPr>
              <a:t>4/5</a:t>
            </a:r>
            <a:endParaRPr kumimoji="1" lang="ja-JP" altLang="en-US" sz="2000" b="1" dirty="0">
              <a:latin typeface="HG丸ｺﾞｼｯｸM-PRO" panose="020F0600000000000000" pitchFamily="50" charset="-128"/>
              <a:ea typeface="HG丸ｺﾞｼｯｸM-PRO" panose="020F0600000000000000"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210614364"/>
              </p:ext>
            </p:extLst>
          </p:nvPr>
        </p:nvGraphicFramePr>
        <p:xfrm>
          <a:off x="223837" y="881484"/>
          <a:ext cx="11744327" cy="5674360"/>
        </p:xfrm>
        <a:graphic>
          <a:graphicData uri="http://schemas.openxmlformats.org/drawingml/2006/table">
            <a:tbl>
              <a:tblPr firstRow="1" bandRow="1">
                <a:tableStyleId>{5C22544A-7EE6-4342-B048-85BDC9FD1C3A}</a:tableStyleId>
              </a:tblPr>
              <a:tblGrid>
                <a:gridCol w="476251">
                  <a:extLst>
                    <a:ext uri="{9D8B030D-6E8A-4147-A177-3AD203B41FA5}">
                      <a16:colId xmlns:a16="http://schemas.microsoft.com/office/drawing/2014/main" val="2874853615"/>
                    </a:ext>
                  </a:extLst>
                </a:gridCol>
                <a:gridCol w="11268076">
                  <a:extLst>
                    <a:ext uri="{9D8B030D-6E8A-4147-A177-3AD203B41FA5}">
                      <a16:colId xmlns:a16="http://schemas.microsoft.com/office/drawing/2014/main" val="1327212660"/>
                    </a:ext>
                  </a:extLst>
                </a:gridCol>
              </a:tblGrid>
              <a:tr h="370840">
                <a:tc>
                  <a:txBody>
                    <a:bodyPr/>
                    <a:lstStyle/>
                    <a:p>
                      <a:endParaRPr kumimoji="1" lang="ja-JP" altLang="en-US" dirty="0"/>
                    </a:p>
                  </a:txBody>
                  <a:tcPr/>
                </a:tc>
                <a:tc>
                  <a:txBody>
                    <a:bodyPr/>
                    <a:lstStyle/>
                    <a:p>
                      <a:r>
                        <a:rPr kumimoji="1" lang="ja-JP" altLang="en-US" dirty="0" smtClean="0"/>
                        <a:t>メンバー回答</a:t>
                      </a:r>
                      <a:endParaRPr kumimoji="1" lang="ja-JP" altLang="en-US" dirty="0"/>
                    </a:p>
                  </a:txBody>
                  <a:tcPr/>
                </a:tc>
                <a:extLst>
                  <a:ext uri="{0D108BD9-81ED-4DB2-BD59-A6C34878D82A}">
                    <a16:rowId xmlns:a16="http://schemas.microsoft.com/office/drawing/2014/main" val="1582286772"/>
                  </a:ext>
                </a:extLst>
              </a:tr>
              <a:tr h="370840">
                <a:tc>
                  <a:txBody>
                    <a:bodyPr/>
                    <a:lstStyle/>
                    <a:p>
                      <a:r>
                        <a:rPr kumimoji="1" lang="ja-JP" altLang="en-US" dirty="0" smtClean="0"/>
                        <a:t>７</a:t>
                      </a:r>
                      <a:endParaRPr kumimoji="1" lang="ja-JP" altLang="en-US" dirty="0"/>
                    </a:p>
                  </a:txBody>
                  <a:tcPr/>
                </a:tc>
                <a:tc>
                  <a:txBody>
                    <a:bodyPr/>
                    <a:lstStyle/>
                    <a:p>
                      <a:r>
                        <a:rPr kumimoji="1" lang="ja-JP" altLang="en-US" dirty="0" smtClean="0"/>
                        <a:t>〇　大阪・関西万博「</a:t>
                      </a:r>
                      <a:r>
                        <a:rPr kumimoji="1" lang="en-US" altLang="ja-JP" dirty="0" smtClean="0"/>
                        <a:t>TEAM EXPO 2025</a:t>
                      </a:r>
                      <a:r>
                        <a:rPr kumimoji="1" lang="ja-JP" altLang="en-US" dirty="0" smtClean="0"/>
                        <a:t>」プログラムの中で、共創チャレンジとして 「ごみゼロ</a:t>
                      </a:r>
                      <a:r>
                        <a:rPr kumimoji="1" lang="en-US" altLang="ja-JP" dirty="0" smtClean="0"/>
                        <a:t>SDGs</a:t>
                      </a:r>
                      <a:r>
                        <a:rPr kumimoji="1" lang="ja-JP" altLang="en-US" dirty="0" smtClean="0"/>
                        <a:t>パビ</a:t>
                      </a:r>
                      <a:endParaRPr kumimoji="1" lang="en-US" altLang="ja-JP" dirty="0" smtClean="0"/>
                    </a:p>
                    <a:p>
                      <a:r>
                        <a:rPr kumimoji="1" lang="ja-JP" altLang="en-US" dirty="0" smtClean="0"/>
                        <a:t>　　リオン</a:t>
                      </a:r>
                      <a:r>
                        <a:rPr kumimoji="1" lang="ja-JP" altLang="en-US" dirty="0" smtClean="0"/>
                        <a:t>」を廃棄物資源循環学会・環境施設部会の皆様と実施しています。　　</a:t>
                      </a:r>
                      <a:endParaRPr kumimoji="1" lang="en-US" altLang="ja-JP" dirty="0" smtClean="0"/>
                    </a:p>
                    <a:p>
                      <a:r>
                        <a:rPr kumimoji="1" lang="ja-JP" altLang="en-US" dirty="0" smtClean="0"/>
                        <a:t>　　（</a:t>
                      </a:r>
                      <a:r>
                        <a:rPr kumimoji="1" lang="en-US" altLang="ja-JP" dirty="0" smtClean="0">
                          <a:hlinkClick r:id="rId2"/>
                        </a:rPr>
                        <a:t>https://prtimes.jp/main/html/rd/p/000000037.000015952.html</a:t>
                      </a:r>
                      <a:r>
                        <a:rPr kumimoji="1" lang="ja-JP" altLang="en-US" dirty="0" smtClean="0"/>
                        <a:t>）</a:t>
                      </a:r>
                      <a:endParaRPr kumimoji="1" lang="en-US" altLang="ja-JP" dirty="0" smtClean="0"/>
                    </a:p>
                    <a:p>
                      <a:endParaRPr kumimoji="1" lang="en-US" altLang="ja-JP" dirty="0" smtClean="0"/>
                    </a:p>
                    <a:p>
                      <a:pPr lvl="1"/>
                      <a:r>
                        <a:rPr kumimoji="1" lang="ja-JP" altLang="en-US" dirty="0" smtClean="0"/>
                        <a:t>これは、全国</a:t>
                      </a:r>
                      <a:r>
                        <a:rPr kumimoji="1" lang="en-US" altLang="ja-JP" dirty="0" smtClean="0"/>
                        <a:t>4000</a:t>
                      </a:r>
                      <a:r>
                        <a:rPr kumimoji="1" lang="ja-JP" altLang="en-US" dirty="0" smtClean="0"/>
                        <a:t>以上ある焼却工場やリサイクルプラザの環境学習施設を拠点とし、</a:t>
                      </a:r>
                      <a:r>
                        <a:rPr kumimoji="1" lang="en-US" altLang="ja-JP" dirty="0" smtClean="0"/>
                        <a:t>SNS</a:t>
                      </a:r>
                      <a:r>
                        <a:rPr kumimoji="1" lang="ja-JP" altLang="en-US" dirty="0" smtClean="0"/>
                        <a:t>ピリカを活用したごみゼロ運動を実施していただこうという活動内容になっています。実際に、各環境学習施設でのごみ拾いイベント等も始まりつつありますので、</a:t>
                      </a:r>
                      <a:r>
                        <a:rPr kumimoji="1" lang="en-US" altLang="ja-JP" dirty="0" smtClean="0"/>
                        <a:t>10</a:t>
                      </a:r>
                      <a:r>
                        <a:rPr kumimoji="1" lang="ja-JP" altLang="en-US" dirty="0" smtClean="0"/>
                        <a:t>月頃に施設の対象者向けに各イベント内容や企画について共有・ヒアリングするオンライン座談会も実施する予定です。</a:t>
                      </a:r>
                      <a:endParaRPr kumimoji="1" lang="en-US" altLang="ja-JP" dirty="0" smtClean="0"/>
                    </a:p>
                    <a:p>
                      <a:endParaRPr kumimoji="1" lang="en-US" altLang="ja-JP" dirty="0" smtClean="0"/>
                    </a:p>
                    <a:p>
                      <a:pPr lvl="1"/>
                      <a:r>
                        <a:rPr kumimoji="1" lang="ja-JP" altLang="en-US" dirty="0" smtClean="0"/>
                        <a:t>ごみゼロやごみ拾いがメインですが、その中でも特に問題となっているプラスチック対策についても議論やヒアリングの余地があると思っています。アイデアベースですが、このような万博に向けた取り組みから</a:t>
                      </a:r>
                      <a:r>
                        <a:rPr kumimoji="1" lang="en-US" altLang="ja-JP" dirty="0" smtClean="0"/>
                        <a:t>ICT</a:t>
                      </a:r>
                      <a:r>
                        <a:rPr kumimoji="1" lang="ja-JP" altLang="en-US" dirty="0" smtClean="0"/>
                        <a:t>技術を取り入れたごみ拾いが全国でさらに普及するといいなと思っています。</a:t>
                      </a:r>
                    </a:p>
                    <a:p>
                      <a:endParaRPr kumimoji="1" lang="en-US" altLang="ja-JP" dirty="0" smtClean="0"/>
                    </a:p>
                    <a:p>
                      <a:r>
                        <a:rPr kumimoji="1" lang="ja-JP" altLang="en-US" dirty="0" smtClean="0"/>
                        <a:t>〇　泉大津市とのコラボ。</a:t>
                      </a:r>
                      <a:endParaRPr kumimoji="1" lang="en-US" altLang="ja-JP" dirty="0" smtClean="0"/>
                    </a:p>
                    <a:p>
                      <a:r>
                        <a:rPr kumimoji="1" lang="ja-JP" altLang="en-US" dirty="0" smtClean="0"/>
                        <a:t>　　</a:t>
                      </a:r>
                      <a:r>
                        <a:rPr kumimoji="1" lang="en-US" altLang="ja-JP" dirty="0" smtClean="0"/>
                        <a:t>1 </a:t>
                      </a:r>
                      <a:r>
                        <a:rPr kumimoji="1" lang="ja-JP" altLang="en-US" dirty="0" smtClean="0"/>
                        <a:t>ごみ拾い活動の啓発とピリカの利用促進</a:t>
                      </a:r>
                      <a:endParaRPr kumimoji="1" lang="en-US" altLang="ja-JP" dirty="0" smtClean="0"/>
                    </a:p>
                    <a:p>
                      <a:r>
                        <a:rPr kumimoji="1" lang="ja-JP" altLang="en-US" dirty="0" smtClean="0"/>
                        <a:t>　　</a:t>
                      </a:r>
                      <a:r>
                        <a:rPr kumimoji="1" lang="en-US" altLang="ja-JP" dirty="0" smtClean="0"/>
                        <a:t>2 </a:t>
                      </a:r>
                      <a:r>
                        <a:rPr kumimoji="1" lang="ja-JP" altLang="en-US" dirty="0" smtClean="0"/>
                        <a:t>おおさかマイボトルパートナーズへの参画と給水スポットの設置</a:t>
                      </a:r>
                      <a:endParaRPr kumimoji="1" lang="en-US" altLang="ja-JP" dirty="0" smtClean="0"/>
                    </a:p>
                    <a:p>
                      <a:pPr lvl="1"/>
                      <a:r>
                        <a:rPr kumimoji="1" lang="en-US" altLang="ja-JP" dirty="0" smtClean="0"/>
                        <a:t>3 </a:t>
                      </a:r>
                      <a:r>
                        <a:rPr kumimoji="1" lang="ja-JP" altLang="en-US" dirty="0" smtClean="0"/>
                        <a:t>使い捨てコンタクトレンズケースの回収　　</a:t>
                      </a:r>
                      <a:r>
                        <a:rPr kumimoji="1" lang="en-US" altLang="ja-JP" dirty="0" smtClean="0">
                          <a:hlinkClick r:id="rId3"/>
                        </a:rPr>
                        <a:t>https://www.city.izumiotsu.lg.jp/kakuka/tosiseisakubu/kankyouka/tanto/clean/7369.html</a:t>
                      </a:r>
                      <a:endParaRPr kumimoji="1" lang="en-US" altLang="ja-JP" dirty="0" smtClean="0"/>
                    </a:p>
                    <a:p>
                      <a:endParaRPr kumimoji="1" lang="ja-JP" altLang="en-US" dirty="0"/>
                    </a:p>
                  </a:txBody>
                  <a:tcPr/>
                </a:tc>
                <a:extLst>
                  <a:ext uri="{0D108BD9-81ED-4DB2-BD59-A6C34878D82A}">
                    <a16:rowId xmlns:a16="http://schemas.microsoft.com/office/drawing/2014/main" val="344219161"/>
                  </a:ext>
                </a:extLst>
              </a:tr>
            </a:tbl>
          </a:graphicData>
        </a:graphic>
      </p:graphicFrame>
    </p:spTree>
    <p:extLst>
      <p:ext uri="{BB962C8B-B14F-4D97-AF65-F5344CB8AC3E}">
        <p14:creationId xmlns:p14="http://schemas.microsoft.com/office/powerpoint/2010/main" val="1031067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12192000" cy="6143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HG丸ｺﾞｼｯｸM-PRO" panose="020F0600000000000000" pitchFamily="50" charset="-128"/>
                <a:ea typeface="HG丸ｺﾞｼｯｸM-PRO" panose="020F0600000000000000" pitchFamily="50" charset="-128"/>
              </a:rPr>
              <a:t>おおさかプラスチック対策推進プラットフォーム メンバーアンケート</a:t>
            </a:r>
            <a:r>
              <a:rPr lang="ja-JP" altLang="en-US" sz="2000" b="1" dirty="0" smtClean="0">
                <a:latin typeface="HG丸ｺﾞｼｯｸM-PRO" panose="020F0600000000000000" pitchFamily="50" charset="-128"/>
                <a:ea typeface="HG丸ｺﾞｼｯｸM-PRO" panose="020F0600000000000000" pitchFamily="50" charset="-128"/>
              </a:rPr>
              <a:t>結果</a:t>
            </a:r>
            <a:r>
              <a:rPr lang="en-US" altLang="ja-JP" sz="2000" b="1" dirty="0">
                <a:latin typeface="HG丸ｺﾞｼｯｸM-PRO" panose="020F0600000000000000" pitchFamily="50" charset="-128"/>
                <a:ea typeface="HG丸ｺﾞｼｯｸM-PRO" panose="020F0600000000000000" pitchFamily="50" charset="-128"/>
              </a:rPr>
              <a:t> 5</a:t>
            </a:r>
            <a:r>
              <a:rPr lang="en-US" altLang="ja-JP" sz="2000" b="1" dirty="0" smtClean="0">
                <a:latin typeface="HG丸ｺﾞｼｯｸM-PRO" panose="020F0600000000000000" pitchFamily="50" charset="-128"/>
                <a:ea typeface="HG丸ｺﾞｼｯｸM-PRO" panose="020F0600000000000000" pitchFamily="50" charset="-128"/>
              </a:rPr>
              <a:t>/5</a:t>
            </a:r>
            <a:endParaRPr kumimoji="1" lang="ja-JP" altLang="en-US" sz="2000" b="1" dirty="0">
              <a:latin typeface="HG丸ｺﾞｼｯｸM-PRO" panose="020F0600000000000000" pitchFamily="50" charset="-128"/>
              <a:ea typeface="HG丸ｺﾞｼｯｸM-PRO" panose="020F0600000000000000"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1983430233"/>
              </p:ext>
            </p:extLst>
          </p:nvPr>
        </p:nvGraphicFramePr>
        <p:xfrm>
          <a:off x="223837" y="881484"/>
          <a:ext cx="11744326" cy="2931160"/>
        </p:xfrm>
        <a:graphic>
          <a:graphicData uri="http://schemas.openxmlformats.org/drawingml/2006/table">
            <a:tbl>
              <a:tblPr firstRow="1" bandRow="1">
                <a:tableStyleId>{5C22544A-7EE6-4342-B048-85BDC9FD1C3A}</a:tableStyleId>
              </a:tblPr>
              <a:tblGrid>
                <a:gridCol w="461963">
                  <a:extLst>
                    <a:ext uri="{9D8B030D-6E8A-4147-A177-3AD203B41FA5}">
                      <a16:colId xmlns:a16="http://schemas.microsoft.com/office/drawing/2014/main" val="3847664713"/>
                    </a:ext>
                  </a:extLst>
                </a:gridCol>
                <a:gridCol w="11282363">
                  <a:extLst>
                    <a:ext uri="{9D8B030D-6E8A-4147-A177-3AD203B41FA5}">
                      <a16:colId xmlns:a16="http://schemas.microsoft.com/office/drawing/2014/main" val="1327212660"/>
                    </a:ext>
                  </a:extLst>
                </a:gridCol>
              </a:tblGrid>
              <a:tr h="370840">
                <a:tc>
                  <a:txBody>
                    <a:bodyPr/>
                    <a:lstStyle/>
                    <a:p>
                      <a:endParaRPr kumimoji="1" lang="ja-JP" altLang="en-US" dirty="0"/>
                    </a:p>
                  </a:txBody>
                  <a:tcPr/>
                </a:tc>
                <a:tc>
                  <a:txBody>
                    <a:bodyPr/>
                    <a:lstStyle/>
                    <a:p>
                      <a:r>
                        <a:rPr kumimoji="1" lang="ja-JP" altLang="en-US" dirty="0" smtClean="0"/>
                        <a:t>メンバー回答</a:t>
                      </a:r>
                      <a:endParaRPr kumimoji="1" lang="ja-JP" altLang="en-US" dirty="0"/>
                    </a:p>
                  </a:txBody>
                  <a:tcPr/>
                </a:tc>
                <a:extLst>
                  <a:ext uri="{0D108BD9-81ED-4DB2-BD59-A6C34878D82A}">
                    <a16:rowId xmlns:a16="http://schemas.microsoft.com/office/drawing/2014/main" val="1582286772"/>
                  </a:ext>
                </a:extLst>
              </a:tr>
              <a:tr h="370840">
                <a:tc>
                  <a:txBody>
                    <a:bodyPr/>
                    <a:lstStyle/>
                    <a:p>
                      <a:r>
                        <a:rPr kumimoji="1" lang="ja-JP" altLang="en-US" dirty="0" smtClean="0"/>
                        <a:t>８</a:t>
                      </a:r>
                      <a:endParaRPr kumimoji="1" lang="ja-JP" altLang="en-US" dirty="0"/>
                    </a:p>
                  </a:txBody>
                  <a:tcPr/>
                </a:tc>
                <a:tc>
                  <a:txBody>
                    <a:bodyPr/>
                    <a:lstStyle/>
                    <a:p>
                      <a:r>
                        <a:rPr kumimoji="1" lang="ja-JP" altLang="en-US" dirty="0" smtClean="0"/>
                        <a:t>〇　資源回収を拠点を設置し、資源回収の啓もう活動とコミュニケーションの場づくり。</a:t>
                      </a:r>
                    </a:p>
                    <a:p>
                      <a:r>
                        <a:rPr kumimoji="1" lang="ja-JP" altLang="en-US" dirty="0" smtClean="0"/>
                        <a:t>　　（参考）</a:t>
                      </a:r>
                      <a:r>
                        <a:rPr kumimoji="1" lang="en-US" altLang="ja-JP" dirty="0" smtClean="0"/>
                        <a:t>https://kobeplasticnext.jp/next/recovery-of-plastic-resources/</a:t>
                      </a:r>
                    </a:p>
                    <a:p>
                      <a:r>
                        <a:rPr kumimoji="1" lang="ja-JP" altLang="en-US" dirty="0" smtClean="0"/>
                        <a:t>　　弊社もこの活動にコミュニケーションの場づくり及び製品資源回収で協力連携しています。</a:t>
                      </a:r>
                    </a:p>
                    <a:p>
                      <a:endParaRPr kumimoji="1" lang="ja-JP" altLang="en-US" dirty="0" smtClean="0"/>
                    </a:p>
                    <a:p>
                      <a:r>
                        <a:rPr kumimoji="1" lang="ja-JP" altLang="en-US" dirty="0" smtClean="0"/>
                        <a:t>〇　食品用プラスチック軟包材・一次包材 の回収・リサイクルスキームの確立</a:t>
                      </a:r>
                      <a:r>
                        <a:rPr kumimoji="1" lang="en-US" altLang="ja-JP" dirty="0" smtClean="0"/>
                        <a:t>(</a:t>
                      </a:r>
                      <a:r>
                        <a:rPr kumimoji="1" lang="ja-JP" altLang="en-US" dirty="0" smtClean="0"/>
                        <a:t>小規模トライアルから開始</a:t>
                      </a:r>
                      <a:r>
                        <a:rPr kumimoji="1" lang="en-US" altLang="ja-JP" dirty="0" smtClean="0"/>
                        <a:t>)</a:t>
                      </a:r>
                    </a:p>
                    <a:p>
                      <a:endParaRPr kumimoji="1" lang="en-US" altLang="ja-JP" dirty="0" smtClean="0"/>
                    </a:p>
                    <a:p>
                      <a:r>
                        <a:rPr kumimoji="1" lang="ja-JP" altLang="en-US" dirty="0" smtClean="0"/>
                        <a:t>〇　複数企業の食品プラパッケージの回収・リサイクル</a:t>
                      </a:r>
                    </a:p>
                    <a:p>
                      <a:endParaRPr kumimoji="1" lang="en-US" altLang="ja-JP" dirty="0" smtClean="0"/>
                    </a:p>
                    <a:p>
                      <a:r>
                        <a:rPr kumimoji="1" lang="ja-JP" altLang="en-US" dirty="0" smtClean="0"/>
                        <a:t>〇　食品用パッケージ紙素材（雑紙）の回収・リサイクルの確立</a:t>
                      </a:r>
                      <a:r>
                        <a:rPr kumimoji="1" lang="en-US" altLang="ja-JP" dirty="0" smtClean="0"/>
                        <a:t>(</a:t>
                      </a:r>
                      <a:r>
                        <a:rPr kumimoji="1" lang="ja-JP" altLang="en-US" dirty="0" smtClean="0"/>
                        <a:t>小規模トライアルから開始</a:t>
                      </a:r>
                      <a:r>
                        <a:rPr kumimoji="1" lang="en-US" altLang="ja-JP" dirty="0" smtClean="0"/>
                        <a:t>)</a:t>
                      </a:r>
                      <a:endParaRPr kumimoji="1" lang="ja-JP" altLang="en-US" dirty="0"/>
                    </a:p>
                  </a:txBody>
                  <a:tcPr/>
                </a:tc>
                <a:extLst>
                  <a:ext uri="{0D108BD9-81ED-4DB2-BD59-A6C34878D82A}">
                    <a16:rowId xmlns:a16="http://schemas.microsoft.com/office/drawing/2014/main" val="344219161"/>
                  </a:ext>
                </a:extLst>
              </a:tr>
            </a:tbl>
          </a:graphicData>
        </a:graphic>
      </p:graphicFrame>
    </p:spTree>
    <p:extLst>
      <p:ext uri="{BB962C8B-B14F-4D97-AF65-F5344CB8AC3E}">
        <p14:creationId xmlns:p14="http://schemas.microsoft.com/office/powerpoint/2010/main" val="275550771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1458</Words>
  <Application>Microsoft Office PowerPoint</Application>
  <PresentationFormat>ワイド画面</PresentationFormat>
  <Paragraphs>95</Paragraphs>
  <Slides>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HG丸ｺﾞｼｯｸM-PRO</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川村　優圭</dc:creator>
  <cp:lastModifiedBy>川村　優圭</cp:lastModifiedBy>
  <cp:revision>8</cp:revision>
  <dcterms:created xsi:type="dcterms:W3CDTF">2022-08-12T10:15:05Z</dcterms:created>
  <dcterms:modified xsi:type="dcterms:W3CDTF">2022-08-16T09:12:22Z</dcterms:modified>
</cp:coreProperties>
</file>