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0"/>
  </p:notesMasterIdLst>
  <p:sldIdLst>
    <p:sldId id="262" r:id="rId2"/>
    <p:sldId id="271" r:id="rId3"/>
    <p:sldId id="275" r:id="rId4"/>
    <p:sldId id="279" r:id="rId5"/>
    <p:sldId id="278" r:id="rId6"/>
    <p:sldId id="282" r:id="rId7"/>
    <p:sldId id="280" r:id="rId8"/>
    <p:sldId id="281" r:id="rId9"/>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1" d="100"/>
          <a:sy n="71" d="100"/>
        </p:scale>
        <p:origin x="49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2413AC9-F643-423C-A667-38DCBE08C535}" type="datetimeFigureOut">
              <a:rPr kumimoji="1" lang="ja-JP" altLang="en-US" smtClean="0"/>
              <a:t>2022/9/21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9B79C01-E39E-4649-8535-39D48D8E3B63}" type="slidenum">
              <a:rPr kumimoji="1" lang="ja-JP" altLang="en-US" smtClean="0"/>
              <a:t>‹#›</a:t>
            </a:fld>
            <a:endParaRPr kumimoji="1" lang="ja-JP" altLang="en-US"/>
          </a:p>
        </p:txBody>
      </p:sp>
    </p:spTree>
    <p:extLst>
      <p:ext uri="{BB962C8B-B14F-4D97-AF65-F5344CB8AC3E}">
        <p14:creationId xmlns:p14="http://schemas.microsoft.com/office/powerpoint/2010/main" val="2550331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38A2B0-88D9-47B6-93E9-B34166C39149}" type="datetime1">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96049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A2B114-3DCF-4993-AAF5-7ECF7B15353D}" type="datetime1">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2580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DA6F54-8ED5-4F0C-8C6E-B28BBE005F95}" type="datetime1">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19920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C7EA4C-CD21-4CDC-8022-C187757794F8}" type="datetime1">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90709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BD0E05-3B43-4E41-9945-BB94DB19C0DD}" type="datetime1">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7440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FD03A7-C8B0-4E13-AD31-2E3CD229937F}" type="datetime1">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56354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6070815-7005-4E46-BAC5-A0B90A5AA8D1}" type="datetime1">
              <a:rPr kumimoji="1" lang="ja-JP" altLang="en-US" smtClean="0"/>
              <a:t>2022/9/21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6079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B514B2-30EF-44CD-B0DB-B66826BD353E}" type="datetime1">
              <a:rPr kumimoji="1" lang="ja-JP" altLang="en-US" smtClean="0"/>
              <a:t>2022/9/21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5672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FA06-1C0E-4035-AEF1-EC3BFA581775}" type="datetime1">
              <a:rPr kumimoji="1" lang="ja-JP" altLang="en-US" smtClean="0"/>
              <a:t>2022/9/21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1269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F6C15-D89C-465E-B1CF-E9877EC35F30}" type="datetime1">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78174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B45D96-72E6-42BB-906D-E155FA43C937}" type="datetime1">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679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E79F8-7DBA-40B6-B98F-0765A5510F96}" type="datetime1">
              <a:rPr kumimoji="1" lang="ja-JP" altLang="en-US" smtClean="0"/>
              <a:t>2022/9/21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76806" y="6356350"/>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B3F3032-4610-4632-96F8-9566C5DE4C2A}" type="slidenum">
              <a:rPr kumimoji="1" lang="ja-JP" altLang="en-US" smtClean="0"/>
              <a:pPr/>
              <a:t>‹#›</a:t>
            </a:fld>
            <a:endParaRPr kumimoji="1" lang="ja-JP" altLang="en-US"/>
          </a:p>
        </p:txBody>
      </p:sp>
    </p:spTree>
    <p:extLst>
      <p:ext uri="{BB962C8B-B14F-4D97-AF65-F5344CB8AC3E}">
        <p14:creationId xmlns:p14="http://schemas.microsoft.com/office/powerpoint/2010/main" val="9680780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718930" y="2317598"/>
            <a:ext cx="10754139" cy="13101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b="1" spc="-100" dirty="0" smtClean="0">
                <a:latin typeface="+mn-ea"/>
                <a:ea typeface="+mn-ea"/>
              </a:rPr>
              <a:t>各分科会</a:t>
            </a:r>
            <a:r>
              <a:rPr lang="ja-JP" altLang="en-US" sz="4000" b="1" spc="-100" dirty="0">
                <a:latin typeface="+mn-ea"/>
                <a:ea typeface="+mn-ea"/>
              </a:rPr>
              <a:t>の取組みについて</a:t>
            </a:r>
          </a:p>
        </p:txBody>
      </p:sp>
      <p:sp>
        <p:nvSpPr>
          <p:cNvPr id="11" name="サブタイトル 2"/>
          <p:cNvSpPr txBox="1">
            <a:spLocks/>
          </p:cNvSpPr>
          <p:nvPr/>
        </p:nvSpPr>
        <p:spPr>
          <a:xfrm>
            <a:off x="2667000" y="4257823"/>
            <a:ext cx="6858000" cy="156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endParaRPr lang="en-US" altLang="ja-JP" sz="3200" b="1" dirty="0">
              <a:latin typeface="+mn-ea"/>
            </a:endParaRPr>
          </a:p>
          <a:p>
            <a:pPr marL="0" indent="0" algn="ctr">
              <a:buNone/>
            </a:pPr>
            <a:r>
              <a:rPr lang="en-US" altLang="ja-JP" sz="3200" b="1" dirty="0">
                <a:latin typeface="+mn-ea"/>
              </a:rPr>
              <a:t>2022</a:t>
            </a:r>
            <a:r>
              <a:rPr lang="ja-JP" altLang="en-US" sz="3200" b="1" dirty="0">
                <a:latin typeface="+mn-ea"/>
              </a:rPr>
              <a:t>年８月</a:t>
            </a:r>
            <a:r>
              <a:rPr lang="en-US" altLang="ja-JP" sz="3200" b="1" dirty="0">
                <a:latin typeface="+mn-ea"/>
              </a:rPr>
              <a:t>18</a:t>
            </a:r>
            <a:r>
              <a:rPr lang="ja-JP" altLang="en-US" sz="3200" b="1" dirty="0">
                <a:latin typeface="+mn-ea"/>
              </a:rPr>
              <a:t>日</a:t>
            </a:r>
            <a:endParaRPr lang="en-US" altLang="ja-JP" sz="3200" b="1" dirty="0">
              <a:latin typeface="+mn-ea"/>
            </a:endParaRPr>
          </a:p>
          <a:p>
            <a:pPr marL="0" indent="0" algn="ctr">
              <a:buNone/>
            </a:pPr>
            <a:r>
              <a:rPr lang="ja-JP" altLang="en-US" sz="3200" b="1" dirty="0">
                <a:latin typeface="+mn-ea"/>
              </a:rPr>
              <a:t>大阪府</a:t>
            </a:r>
            <a:endParaRPr lang="en-US" altLang="ja-JP" sz="3200" b="1" dirty="0">
              <a:latin typeface="+mn-ea"/>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079" y="251164"/>
            <a:ext cx="2333842" cy="779613"/>
          </a:xfrm>
          <a:prstGeom prst="rect">
            <a:avLst/>
          </a:prstGeom>
        </p:spPr>
      </p:pic>
      <p:sp>
        <p:nvSpPr>
          <p:cNvPr id="8" name="サブタイトル 2"/>
          <p:cNvSpPr txBox="1">
            <a:spLocks/>
          </p:cNvSpPr>
          <p:nvPr/>
        </p:nvSpPr>
        <p:spPr>
          <a:xfrm>
            <a:off x="9860925" y="382751"/>
            <a:ext cx="1846983" cy="516437"/>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2400"/>
              </a:spcBef>
              <a:buNone/>
            </a:pPr>
            <a:r>
              <a:rPr lang="ja-JP" altLang="en-US" sz="2600" b="1" dirty="0">
                <a:latin typeface="+mn-ea"/>
              </a:rPr>
              <a:t>資料１－</a:t>
            </a:r>
            <a:r>
              <a:rPr lang="en-US" altLang="ja-JP" sz="2600" b="1" dirty="0">
                <a:latin typeface="+mn-ea"/>
              </a:rPr>
              <a:t>1</a:t>
            </a:r>
          </a:p>
        </p:txBody>
      </p:sp>
    </p:spTree>
    <p:extLst>
      <p:ext uri="{BB962C8B-B14F-4D97-AF65-F5344CB8AC3E}">
        <p14:creationId xmlns:p14="http://schemas.microsoft.com/office/powerpoint/2010/main" val="176846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739CE82-2373-4253-B370-6DE5812F4F4C}"/>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おおさかプラスチック対策推進プラットフォーム</a:t>
            </a:r>
          </a:p>
        </p:txBody>
      </p:sp>
      <p:sp>
        <p:nvSpPr>
          <p:cNvPr id="23" name="正方形/長方形 22"/>
          <p:cNvSpPr/>
          <p:nvPr/>
        </p:nvSpPr>
        <p:spPr>
          <a:xfrm>
            <a:off x="1837764" y="848542"/>
            <a:ext cx="8601636" cy="578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組織体制</a:t>
            </a:r>
          </a:p>
        </p:txBody>
      </p:sp>
      <p:sp>
        <p:nvSpPr>
          <p:cNvPr id="18" name="正方形/長方形 17"/>
          <p:cNvSpPr/>
          <p:nvPr/>
        </p:nvSpPr>
        <p:spPr>
          <a:xfrm>
            <a:off x="1799664" y="1962406"/>
            <a:ext cx="8639736" cy="4305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solidFill>
              <a:latin typeface="+mn-ea"/>
            </a:endParaRPr>
          </a:p>
        </p:txBody>
      </p:sp>
      <p:sp>
        <p:nvSpPr>
          <p:cNvPr id="22" name="正方形/長方形 21"/>
          <p:cNvSpPr/>
          <p:nvPr/>
        </p:nvSpPr>
        <p:spPr>
          <a:xfrm>
            <a:off x="3366247" y="1673294"/>
            <a:ext cx="5459506" cy="5782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a:t>
            </a:r>
          </a:p>
        </p:txBody>
      </p:sp>
      <p:sp>
        <p:nvSpPr>
          <p:cNvPr id="24" name="正方形/長方形 23"/>
          <p:cNvSpPr/>
          <p:nvPr/>
        </p:nvSpPr>
        <p:spPr>
          <a:xfrm>
            <a:off x="2337547" y="3958172"/>
            <a:ext cx="3558988" cy="2050676"/>
          </a:xfrm>
          <a:prstGeom prst="rect">
            <a:avLst/>
          </a:prstGeom>
          <a:solidFill>
            <a:srgbClr val="CCE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分科会①</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流出対策</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分科会</a:t>
            </a:r>
          </a:p>
        </p:txBody>
      </p:sp>
      <p:sp>
        <p:nvSpPr>
          <p:cNvPr id="25" name="正方形/長方形 24"/>
          <p:cNvSpPr/>
          <p:nvPr/>
        </p:nvSpPr>
        <p:spPr>
          <a:xfrm>
            <a:off x="6369423" y="3958173"/>
            <a:ext cx="3558988" cy="2050675"/>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分科会②</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プラスチックごみ</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排出抑制事業</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スキーム分科会</a:t>
            </a:r>
          </a:p>
        </p:txBody>
      </p:sp>
      <p:sp>
        <p:nvSpPr>
          <p:cNvPr id="26" name="正方形/長方形 25"/>
          <p:cNvSpPr/>
          <p:nvPr/>
        </p:nvSpPr>
        <p:spPr>
          <a:xfrm>
            <a:off x="2337547" y="2535025"/>
            <a:ext cx="7590864" cy="98163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プラットフォーム会議</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（常設委員）</a:t>
            </a:r>
          </a:p>
        </p:txBody>
      </p:sp>
      <p:cxnSp>
        <p:nvCxnSpPr>
          <p:cNvPr id="27" name="直線コネクタ 26"/>
          <p:cNvCxnSpPr/>
          <p:nvPr/>
        </p:nvCxnSpPr>
        <p:spPr>
          <a:xfrm>
            <a:off x="6057901" y="3516662"/>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8136217" y="374041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070351" y="374103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a:off x="4070351" y="3737417"/>
            <a:ext cx="40658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71CE3EA2-5B18-4D02-9947-1B7CECE19251}"/>
              </a:ext>
            </a:extLst>
          </p:cNvPr>
          <p:cNvSpPr>
            <a:spLocks noGrp="1"/>
          </p:cNvSpPr>
          <p:nvPr>
            <p:ph type="sldNum" sz="quarter" idx="12"/>
          </p:nvPr>
        </p:nvSpPr>
        <p:spPr/>
        <p:txBody>
          <a:bodyPr/>
          <a:lstStyle/>
          <a:p>
            <a:fld id="{5B3F3032-4610-4632-96F8-9566C5DE4C2A}" type="slidenum">
              <a:rPr kumimoji="1" lang="ja-JP" altLang="en-US" smtClean="0"/>
              <a:t>2</a:t>
            </a:fld>
            <a:endParaRPr kumimoji="1" lang="ja-JP" altLang="en-US" dirty="0"/>
          </a:p>
        </p:txBody>
      </p:sp>
    </p:spTree>
    <p:extLst>
      <p:ext uri="{BB962C8B-B14F-4D97-AF65-F5344CB8AC3E}">
        <p14:creationId xmlns:p14="http://schemas.microsoft.com/office/powerpoint/2010/main" val="39486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プラスチック流出対策分科会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3</a:t>
            </a:fld>
            <a:endParaRPr kumimoji="1" lang="ja-JP" altLang="en-US"/>
          </a:p>
        </p:txBody>
      </p:sp>
      <p:sp>
        <p:nvSpPr>
          <p:cNvPr id="14" name="テキスト ボックス 13">
            <a:extLst>
              <a:ext uri="{FF2B5EF4-FFF2-40B4-BE49-F238E27FC236}">
                <a16:creationId xmlns:a16="http://schemas.microsoft.com/office/drawing/2014/main" id="{5B640D48-2C47-4F01-81E1-D5A01BEBFF20}"/>
              </a:ext>
            </a:extLst>
          </p:cNvPr>
          <p:cNvSpPr txBox="1"/>
          <p:nvPr/>
        </p:nvSpPr>
        <p:spPr>
          <a:xfrm>
            <a:off x="1573215" y="978188"/>
            <a:ext cx="9351202" cy="992579"/>
          </a:xfrm>
          <a:prstGeom prst="rect">
            <a:avLst/>
          </a:prstGeom>
          <a:noFill/>
        </p:spPr>
        <p:txBody>
          <a:bodyPr wrap="square">
            <a:spAutoFit/>
          </a:bodyPr>
          <a:lstStyle/>
          <a:p>
            <a:pPr>
              <a:spcBef>
                <a:spcPts val="300"/>
              </a:spcBef>
            </a:pPr>
            <a:r>
              <a:rPr kumimoji="1" lang="ja-JP" altLang="en-US" sz="2800" dirty="0">
                <a:solidFill>
                  <a:schemeClr val="tx1"/>
                </a:solidFill>
                <a:latin typeface="+mn-ea"/>
              </a:rPr>
              <a:t>海洋プラスチックごみのうち、非意図的に排出される</a:t>
            </a:r>
            <a:endParaRPr kumimoji="1" lang="en-US" altLang="ja-JP" sz="2800" dirty="0">
              <a:solidFill>
                <a:schemeClr val="tx1"/>
              </a:solidFill>
              <a:latin typeface="+mn-ea"/>
            </a:endParaRPr>
          </a:p>
          <a:p>
            <a:pPr>
              <a:spcBef>
                <a:spcPts val="300"/>
              </a:spcBef>
            </a:pPr>
            <a:r>
              <a:rPr kumimoji="1" lang="ja-JP" altLang="en-US" sz="2800" dirty="0">
                <a:solidFill>
                  <a:schemeClr val="tx1"/>
                </a:solidFill>
                <a:latin typeface="+mn-ea"/>
              </a:rPr>
              <a:t>マイクロプラスチック等の原因物質に関する対策を検討</a:t>
            </a:r>
            <a:endParaRPr kumimoji="1" lang="en-US" altLang="ja-JP" sz="2800" dirty="0">
              <a:solidFill>
                <a:schemeClr val="tx1"/>
              </a:solidFill>
              <a:latin typeface="+mn-ea"/>
            </a:endParaRPr>
          </a:p>
        </p:txBody>
      </p:sp>
      <p:sp>
        <p:nvSpPr>
          <p:cNvPr id="9" name="四角形: 角を丸くする 8">
            <a:extLst>
              <a:ext uri="{FF2B5EF4-FFF2-40B4-BE49-F238E27FC236}">
                <a16:creationId xmlns:a16="http://schemas.microsoft.com/office/drawing/2014/main" id="{922BEB00-1F55-4583-9957-C9CC9B6DF359}"/>
              </a:ext>
            </a:extLst>
          </p:cNvPr>
          <p:cNvSpPr/>
          <p:nvPr/>
        </p:nvSpPr>
        <p:spPr>
          <a:xfrm>
            <a:off x="281612" y="928640"/>
            <a:ext cx="1036981" cy="992579"/>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取組</a:t>
            </a:r>
            <a:endParaRPr kumimoji="1" lang="en-US" altLang="ja-JP" sz="2400" b="1" dirty="0"/>
          </a:p>
          <a:p>
            <a:pPr algn="ctr"/>
            <a:r>
              <a:rPr kumimoji="1" lang="ja-JP" altLang="en-US" sz="2400" b="1" dirty="0"/>
              <a:t>内容</a:t>
            </a:r>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2" y="2123717"/>
            <a:ext cx="1036981" cy="4597758"/>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430850" y="2353625"/>
            <a:ext cx="5081044" cy="622590"/>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dirty="0"/>
              <a:t>・大阪商業大学　原田准教授</a:t>
            </a:r>
            <a:endParaRPr kumimoji="1" lang="en-US" altLang="ja-JP"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430850" y="2151127"/>
            <a:ext cx="2474105" cy="40889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学識経験者</a:t>
            </a:r>
            <a:r>
              <a:rPr kumimoji="1" lang="ja-JP" altLang="en-US" sz="2000" b="1" dirty="0">
                <a:latin typeface="+mn-ea"/>
              </a:rPr>
              <a:t>（１）</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1430850" y="3317196"/>
            <a:ext cx="5081044" cy="1514355"/>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dirty="0"/>
              <a:t>・日本プラスチック工業連盟</a:t>
            </a:r>
            <a:endParaRPr kumimoji="1" lang="en-US" altLang="ja-JP" dirty="0"/>
          </a:p>
          <a:p>
            <a:r>
              <a:rPr kumimoji="1" lang="ja-JP" altLang="en-US" dirty="0"/>
              <a:t>・（一社）西日本プラスチック製品工業協会</a:t>
            </a:r>
          </a:p>
          <a:p>
            <a:r>
              <a:rPr kumimoji="1" lang="ja-JP" altLang="en-US" dirty="0"/>
              <a:t>・（一社）日本フランチャイズチェーン協会</a:t>
            </a:r>
          </a:p>
          <a:p>
            <a:r>
              <a:rPr kumimoji="1" lang="ja-JP" altLang="en-US" dirty="0"/>
              <a:t>・大阪府農業協同組合中央会</a:t>
            </a:r>
            <a:endParaRPr kumimoji="1" lang="en-US" altLang="ja-JP"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430850" y="3121885"/>
            <a:ext cx="2474107" cy="420305"/>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事業者団体</a:t>
            </a:r>
            <a:r>
              <a:rPr kumimoji="1" lang="ja-JP" altLang="en-US" sz="2000" b="1" dirty="0" smtClean="0"/>
              <a:t>（４）</a:t>
            </a:r>
            <a:endParaRPr kumimoji="1" lang="ja-JP" altLang="en-US" sz="2000" b="1" dirty="0"/>
          </a:p>
        </p:txBody>
      </p:sp>
      <p:sp>
        <p:nvSpPr>
          <p:cNvPr id="25" name="角丸四角形 18">
            <a:extLst>
              <a:ext uri="{FF2B5EF4-FFF2-40B4-BE49-F238E27FC236}">
                <a16:creationId xmlns:a16="http://schemas.microsoft.com/office/drawing/2014/main" id="{37586942-FD9C-49FB-970D-9DAC99D96868}"/>
              </a:ext>
            </a:extLst>
          </p:cNvPr>
          <p:cNvSpPr/>
          <p:nvPr/>
        </p:nvSpPr>
        <p:spPr>
          <a:xfrm>
            <a:off x="6760462" y="2380283"/>
            <a:ext cx="4801961" cy="3236746"/>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pPr>
              <a:spcAft>
                <a:spcPts val="200"/>
              </a:spcAft>
            </a:pPr>
            <a:r>
              <a:rPr kumimoji="1" lang="ja-JP" altLang="en-US" dirty="0"/>
              <a:t>・株式会社カネカ</a:t>
            </a:r>
          </a:p>
          <a:p>
            <a:pPr>
              <a:spcAft>
                <a:spcPts val="200"/>
              </a:spcAft>
            </a:pPr>
            <a:r>
              <a:rPr kumimoji="1" lang="ja-JP" altLang="en-US" dirty="0"/>
              <a:t>・サラヤ株式会社</a:t>
            </a:r>
          </a:p>
          <a:p>
            <a:pPr>
              <a:spcAft>
                <a:spcPts val="200"/>
              </a:spcAft>
            </a:pPr>
            <a:r>
              <a:rPr kumimoji="1" lang="ja-JP" altLang="en-US" dirty="0"/>
              <a:t>・ミズノ株式会社</a:t>
            </a:r>
          </a:p>
          <a:p>
            <a:pPr>
              <a:spcAft>
                <a:spcPts val="200"/>
              </a:spcAft>
            </a:pPr>
            <a:r>
              <a:rPr kumimoji="1" lang="ja-JP" altLang="en-US" dirty="0"/>
              <a:t>・凸版印刷株式会社</a:t>
            </a:r>
          </a:p>
          <a:p>
            <a:pPr>
              <a:spcAft>
                <a:spcPts val="200"/>
              </a:spcAft>
            </a:pPr>
            <a:r>
              <a:rPr kumimoji="1" lang="ja-JP" altLang="en-US" dirty="0"/>
              <a:t>・</a:t>
            </a:r>
            <a:r>
              <a:rPr kumimoji="1" lang="en-US" altLang="ja-JP" dirty="0"/>
              <a:t>J-GREEN</a:t>
            </a:r>
            <a:r>
              <a:rPr kumimoji="1" lang="ja-JP" altLang="en-US" dirty="0"/>
              <a:t>堺</a:t>
            </a:r>
            <a:endParaRPr kumimoji="1" lang="en-US" altLang="ja-JP" dirty="0"/>
          </a:p>
          <a:p>
            <a:pPr>
              <a:spcAft>
                <a:spcPts val="200"/>
              </a:spcAft>
            </a:pPr>
            <a:r>
              <a:rPr kumimoji="1" lang="ja-JP" altLang="en-US" dirty="0"/>
              <a:t>　（指定管理者 ジェイズパークグループ）</a:t>
            </a:r>
          </a:p>
          <a:p>
            <a:pPr>
              <a:spcAft>
                <a:spcPts val="200"/>
              </a:spcAft>
            </a:pPr>
            <a:r>
              <a:rPr kumimoji="1" lang="ja-JP" altLang="en-US" dirty="0"/>
              <a:t>・住友ゴム工業株式会社</a:t>
            </a:r>
          </a:p>
          <a:p>
            <a:pPr>
              <a:spcAft>
                <a:spcPts val="200"/>
              </a:spcAft>
            </a:pPr>
            <a:r>
              <a:rPr kumimoji="1" lang="ja-JP" altLang="en-US" dirty="0"/>
              <a:t>・積水樹脂株式会社</a:t>
            </a:r>
          </a:p>
          <a:p>
            <a:pPr>
              <a:spcAft>
                <a:spcPts val="200"/>
              </a:spcAft>
            </a:pPr>
            <a:r>
              <a:rPr kumimoji="1" lang="ja-JP" altLang="en-US" dirty="0"/>
              <a:t>・株式会社ピリカ</a:t>
            </a:r>
          </a:p>
        </p:txBody>
      </p:sp>
      <p:sp>
        <p:nvSpPr>
          <p:cNvPr id="26" name="正方形/長方形 25">
            <a:extLst>
              <a:ext uri="{FF2B5EF4-FFF2-40B4-BE49-F238E27FC236}">
                <a16:creationId xmlns:a16="http://schemas.microsoft.com/office/drawing/2014/main" id="{C8B65E5A-197C-49E7-8873-B47BD8EE6415}"/>
              </a:ext>
            </a:extLst>
          </p:cNvPr>
          <p:cNvSpPr/>
          <p:nvPr/>
        </p:nvSpPr>
        <p:spPr>
          <a:xfrm>
            <a:off x="6760463" y="2130424"/>
            <a:ext cx="1951055" cy="44900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a:t>
            </a:r>
            <a:r>
              <a:rPr kumimoji="1" lang="ja-JP" altLang="en-US" sz="2000" b="1" dirty="0" smtClean="0">
                <a:latin typeface="+mn-ea"/>
              </a:rPr>
              <a:t>（８）</a:t>
            </a:r>
            <a:endParaRPr kumimoji="1" lang="ja-JP" altLang="en-US" sz="2000" b="1" dirty="0">
              <a:latin typeface="+mn-ea"/>
            </a:endParaRPr>
          </a:p>
        </p:txBody>
      </p:sp>
      <p:sp>
        <p:nvSpPr>
          <p:cNvPr id="27" name="角丸四角形 20">
            <a:extLst>
              <a:ext uri="{FF2B5EF4-FFF2-40B4-BE49-F238E27FC236}">
                <a16:creationId xmlns:a16="http://schemas.microsoft.com/office/drawing/2014/main" id="{81AAE8DC-99FC-4751-9C53-E3570BB5536F}"/>
              </a:ext>
            </a:extLst>
          </p:cNvPr>
          <p:cNvSpPr/>
          <p:nvPr/>
        </p:nvSpPr>
        <p:spPr>
          <a:xfrm>
            <a:off x="1430849" y="5085020"/>
            <a:ext cx="5081045" cy="67674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2000" dirty="0"/>
          </a:p>
          <a:p>
            <a:r>
              <a:rPr kumimoji="1" lang="ja-JP" altLang="en-US" dirty="0"/>
              <a:t>・大阪府立環境農林水産総合研究所</a:t>
            </a:r>
            <a:endParaRPr kumimoji="1" lang="en-US" altLang="ja-JP" dirty="0"/>
          </a:p>
        </p:txBody>
      </p:sp>
      <p:sp>
        <p:nvSpPr>
          <p:cNvPr id="28" name="正方形/長方形 27">
            <a:extLst>
              <a:ext uri="{FF2B5EF4-FFF2-40B4-BE49-F238E27FC236}">
                <a16:creationId xmlns:a16="http://schemas.microsoft.com/office/drawing/2014/main" id="{BC48ECD0-5490-4F2E-9780-9A0431706D5B}"/>
              </a:ext>
            </a:extLst>
          </p:cNvPr>
          <p:cNvSpPr/>
          <p:nvPr/>
        </p:nvSpPr>
        <p:spPr>
          <a:xfrm>
            <a:off x="1430849" y="4963463"/>
            <a:ext cx="2474107" cy="38963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研究機関（１）</a:t>
            </a:r>
          </a:p>
        </p:txBody>
      </p:sp>
      <p:sp>
        <p:nvSpPr>
          <p:cNvPr id="29" name="角丸四角形 13">
            <a:extLst>
              <a:ext uri="{FF2B5EF4-FFF2-40B4-BE49-F238E27FC236}">
                <a16:creationId xmlns:a16="http://schemas.microsoft.com/office/drawing/2014/main" id="{FDC41133-B68C-4DD7-990A-B6AC913E255A}"/>
              </a:ext>
            </a:extLst>
          </p:cNvPr>
          <p:cNvSpPr/>
          <p:nvPr/>
        </p:nvSpPr>
        <p:spPr>
          <a:xfrm>
            <a:off x="1430848" y="6054326"/>
            <a:ext cx="5081046" cy="680756"/>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2000" dirty="0">
              <a:latin typeface="游ゴシック" panose="020B0400000000000000" pitchFamily="50" charset="-128"/>
              <a:ea typeface="游ゴシック" panose="020B0400000000000000" pitchFamily="50" charset="-128"/>
            </a:endParaRPr>
          </a:p>
          <a:p>
            <a:r>
              <a:rPr kumimoji="1" lang="ja-JP" altLang="en-US" dirty="0">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大阪市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堺市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吹田市</a:t>
            </a:r>
            <a:r>
              <a:rPr kumimoji="1" lang="ja-JP" altLang="en-US" dirty="0">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熊取町</a:t>
            </a:r>
            <a:endParaRPr kumimoji="1" lang="en-US" altLang="ja-JP"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430848" y="5894668"/>
            <a:ext cx="1661310" cy="41342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行政（４）</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6760462" y="5998450"/>
            <a:ext cx="4801961" cy="715800"/>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2000" dirty="0">
              <a:latin typeface="游ゴシック" panose="020B0400000000000000" pitchFamily="50" charset="-128"/>
              <a:ea typeface="游ゴシック" panose="020B0400000000000000" pitchFamily="50" charset="-128"/>
            </a:endParaRPr>
          </a:p>
          <a:p>
            <a:r>
              <a:rPr kumimoji="1" lang="ja-JP" altLang="en-US" dirty="0">
                <a:latin typeface="游ゴシック" panose="020B0400000000000000" pitchFamily="50" charset="-128"/>
                <a:ea typeface="游ゴシック" panose="020B0400000000000000" pitchFamily="50" charset="-128"/>
              </a:rPr>
              <a:t>・大阪府</a:t>
            </a:r>
            <a:endParaRPr kumimoji="1" lang="en-US" altLang="ja-JP"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6760462" y="5838792"/>
            <a:ext cx="1345027" cy="39891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事務局</a:t>
            </a:r>
          </a:p>
        </p:txBody>
      </p:sp>
    </p:spTree>
    <p:extLst>
      <p:ext uri="{BB962C8B-B14F-4D97-AF65-F5344CB8AC3E}">
        <p14:creationId xmlns:p14="http://schemas.microsoft.com/office/powerpoint/2010/main" val="6588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Ｒ</a:t>
            </a:r>
            <a:r>
              <a:rPr kumimoji="1" lang="ja-JP" altLang="en-US" sz="3000" b="1" dirty="0" smtClean="0"/>
              <a:t>４第１回プラスチック流出対策分科会　開催</a:t>
            </a:r>
            <a:r>
              <a:rPr kumimoji="1" lang="ja-JP" altLang="en-US" sz="3000" b="1" dirty="0"/>
              <a:t>結果</a:t>
            </a:r>
          </a:p>
        </p:txBody>
      </p:sp>
      <p:sp>
        <p:nvSpPr>
          <p:cNvPr id="2" name="テキスト ボックス 1"/>
          <p:cNvSpPr txBox="1"/>
          <p:nvPr/>
        </p:nvSpPr>
        <p:spPr>
          <a:xfrm>
            <a:off x="1134405" y="915510"/>
            <a:ext cx="5724644" cy="461665"/>
          </a:xfrm>
          <a:prstGeom prst="rect">
            <a:avLst/>
          </a:prstGeom>
          <a:noFill/>
        </p:spPr>
        <p:txBody>
          <a:bodyPr wrap="none" rtlCol="0">
            <a:spAutoFit/>
          </a:bodyPr>
          <a:lstStyle/>
          <a:p>
            <a:r>
              <a:rPr kumimoji="1" lang="ja-JP" altLang="en-US" sz="2400" dirty="0">
                <a:latin typeface="+mn-ea"/>
              </a:rPr>
              <a:t>令和４年７月５日（火）オンライン会議</a:t>
            </a:r>
            <a:endParaRPr kumimoji="1" lang="en-US" altLang="ja-JP" sz="2000" dirty="0">
              <a:latin typeface="+mn-ea"/>
            </a:endParaRPr>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4</a:t>
            </a:fld>
            <a:endParaRPr kumimoji="1" lang="ja-JP" altLang="en-US"/>
          </a:p>
        </p:txBody>
      </p:sp>
      <p:sp>
        <p:nvSpPr>
          <p:cNvPr id="7" name="四角形: 角を丸くする 6">
            <a:extLst>
              <a:ext uri="{FF2B5EF4-FFF2-40B4-BE49-F238E27FC236}">
                <a16:creationId xmlns:a16="http://schemas.microsoft.com/office/drawing/2014/main" id="{87E5F030-10C8-44D7-BF9D-F6F9127F1008}"/>
              </a:ext>
            </a:extLst>
          </p:cNvPr>
          <p:cNvSpPr/>
          <p:nvPr/>
        </p:nvSpPr>
        <p:spPr>
          <a:xfrm>
            <a:off x="138842" y="857782"/>
            <a:ext cx="859962" cy="577122"/>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38842" y="1566544"/>
            <a:ext cx="859961" cy="5154931"/>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34405" y="1566543"/>
            <a:ext cx="11066585" cy="5201424"/>
          </a:xfrm>
          <a:prstGeom prst="rect">
            <a:avLst/>
          </a:prstGeom>
          <a:noFill/>
        </p:spPr>
        <p:txBody>
          <a:bodyPr wrap="square" rtlCol="0">
            <a:spAutoFit/>
          </a:bodyPr>
          <a:lstStyle/>
          <a:p>
            <a:pPr>
              <a:spcAft>
                <a:spcPts val="200"/>
              </a:spcAft>
            </a:pPr>
            <a:r>
              <a:rPr kumimoji="1" lang="ja-JP" altLang="en-US" sz="2400" dirty="0">
                <a:latin typeface="+mn-ea"/>
              </a:rPr>
              <a:t>当面は以下の２テーマについて対策の検討、実証・調査を実施</a:t>
            </a:r>
            <a:endParaRPr kumimoji="1" lang="en-US" altLang="ja-JP" sz="2400" dirty="0">
              <a:latin typeface="+mn-ea"/>
            </a:endParaRPr>
          </a:p>
          <a:p>
            <a:pPr>
              <a:spcAft>
                <a:spcPts val="200"/>
              </a:spcAft>
            </a:pPr>
            <a:r>
              <a:rPr kumimoji="1" lang="ja-JP" altLang="en-US" sz="2400" b="1" dirty="0">
                <a:latin typeface="+mn-ea"/>
              </a:rPr>
              <a:t>①人工芝</a:t>
            </a:r>
            <a:endParaRPr kumimoji="1" lang="en-US" altLang="ja-JP" sz="2400" b="1" dirty="0">
              <a:latin typeface="+mn-ea"/>
            </a:endParaRPr>
          </a:p>
          <a:p>
            <a:pPr>
              <a:spcAft>
                <a:spcPts val="200"/>
              </a:spcAft>
            </a:pPr>
            <a:r>
              <a:rPr kumimoji="1" lang="ja-JP" altLang="en-US" sz="2400" dirty="0">
                <a:latin typeface="+mn-ea"/>
              </a:rPr>
              <a:t>・令和４年度人工芝調査について説明（大阪府、ピリカ）</a:t>
            </a:r>
            <a:endParaRPr kumimoji="1" lang="en-US" altLang="ja-JP" sz="2400" dirty="0">
              <a:latin typeface="+mn-ea"/>
            </a:endParaRPr>
          </a:p>
          <a:p>
            <a:pPr>
              <a:spcAft>
                <a:spcPts val="200"/>
              </a:spcAft>
            </a:pPr>
            <a:r>
              <a:rPr kumimoji="1" lang="ja-JP" altLang="en-US" sz="2400" dirty="0">
                <a:latin typeface="+mn-ea"/>
              </a:rPr>
              <a:t>・「人工芝グラウンドにおけるマイクロプラスチック流出抑制に関するガイド</a:t>
            </a:r>
            <a:endParaRPr kumimoji="1" lang="en-US" altLang="ja-JP" sz="2400" dirty="0">
              <a:latin typeface="+mn-ea"/>
            </a:endParaRPr>
          </a:p>
          <a:p>
            <a:pPr>
              <a:spcAft>
                <a:spcPts val="200"/>
              </a:spcAft>
            </a:pPr>
            <a:r>
              <a:rPr kumimoji="1" lang="ja-JP" altLang="en-US" sz="2400" dirty="0">
                <a:latin typeface="+mn-ea"/>
              </a:rPr>
              <a:t>　ライン」に関する報告（日本スポーツ施設協会屋外施設部会）</a:t>
            </a:r>
            <a:endParaRPr kumimoji="1" lang="en-US" altLang="ja-JP" sz="2400" dirty="0">
              <a:latin typeface="+mn-ea"/>
            </a:endParaRPr>
          </a:p>
          <a:p>
            <a:pPr>
              <a:spcAft>
                <a:spcPts val="200"/>
              </a:spcAft>
            </a:pPr>
            <a:r>
              <a:rPr kumimoji="1" lang="ja-JP" altLang="en-US" sz="2400" b="1" dirty="0">
                <a:latin typeface="+mn-ea"/>
              </a:rPr>
              <a:t>⇒</a:t>
            </a:r>
            <a:r>
              <a:rPr kumimoji="1" lang="ja-JP" altLang="en-US" sz="2400" b="1" dirty="0">
                <a:solidFill>
                  <a:srgbClr val="FF0000"/>
                </a:solidFill>
                <a:latin typeface="+mn-ea"/>
              </a:rPr>
              <a:t>・府内の複数の人工芝施設で流出実態把握調査、流出対策の実証を実施</a:t>
            </a:r>
            <a:endParaRPr kumimoji="1" lang="en-US" altLang="ja-JP" sz="2400" b="1" dirty="0">
              <a:solidFill>
                <a:srgbClr val="FF0000"/>
              </a:solidFill>
              <a:latin typeface="+mn-ea"/>
            </a:endParaRPr>
          </a:p>
          <a:p>
            <a:pPr>
              <a:spcAft>
                <a:spcPts val="200"/>
              </a:spcAft>
            </a:pPr>
            <a:r>
              <a:rPr kumimoji="1" lang="ja-JP" altLang="en-US" sz="2400" b="1" dirty="0">
                <a:solidFill>
                  <a:srgbClr val="FF0000"/>
                </a:solidFill>
                <a:latin typeface="+mn-ea"/>
              </a:rPr>
              <a:t>　・「（仮称）人工芝流出抑制ガイドライン」を策定</a:t>
            </a:r>
          </a:p>
          <a:p>
            <a:pPr>
              <a:spcAft>
                <a:spcPts val="200"/>
              </a:spcAft>
            </a:pPr>
            <a:r>
              <a:rPr kumimoji="1" lang="ja-JP" altLang="en-US" sz="2400" b="1" dirty="0">
                <a:latin typeface="+mn-ea"/>
              </a:rPr>
              <a:t>②プラスチック被覆肥料</a:t>
            </a:r>
            <a:endParaRPr kumimoji="1" lang="en-US" altLang="ja-JP" sz="2400" b="1" dirty="0">
              <a:latin typeface="+mn-ea"/>
            </a:endParaRPr>
          </a:p>
          <a:p>
            <a:pPr>
              <a:spcAft>
                <a:spcPts val="200"/>
              </a:spcAft>
            </a:pPr>
            <a:r>
              <a:rPr kumimoji="1" lang="ja-JP" altLang="en-US" sz="2400" dirty="0" smtClean="0">
                <a:latin typeface="+mn-ea"/>
              </a:rPr>
              <a:t>・プラスチック汚染の実態解明を通じた共通価値創造（</a:t>
            </a:r>
            <a:r>
              <a:rPr kumimoji="1" lang="ja-JP" altLang="en-US" sz="2400" dirty="0">
                <a:latin typeface="+mn-ea"/>
              </a:rPr>
              <a:t>原田准教授）</a:t>
            </a:r>
            <a:endParaRPr kumimoji="1" lang="en-US" altLang="ja-JP" sz="2400" dirty="0">
              <a:latin typeface="+mn-ea"/>
            </a:endParaRPr>
          </a:p>
          <a:p>
            <a:pPr>
              <a:spcAft>
                <a:spcPts val="200"/>
              </a:spcAft>
            </a:pPr>
            <a:r>
              <a:rPr kumimoji="1" lang="ja-JP" altLang="en-US" sz="2400" dirty="0" smtClean="0">
                <a:latin typeface="+mn-ea"/>
              </a:rPr>
              <a:t>・</a:t>
            </a:r>
            <a:r>
              <a:rPr kumimoji="1" lang="ja-JP" altLang="en-US" sz="2400" dirty="0">
                <a:latin typeface="+mn-ea"/>
              </a:rPr>
              <a:t>被覆</a:t>
            </a:r>
            <a:r>
              <a:rPr kumimoji="1" lang="ja-JP" altLang="en-US" sz="2400" dirty="0" smtClean="0">
                <a:latin typeface="+mn-ea"/>
              </a:rPr>
              <a:t>肥料殻におけるプラスチック対策の取組み（</a:t>
            </a:r>
            <a:r>
              <a:rPr kumimoji="1" lang="en-US" altLang="ja-JP" sz="2400" dirty="0">
                <a:latin typeface="+mn-ea"/>
              </a:rPr>
              <a:t>JA</a:t>
            </a:r>
            <a:r>
              <a:rPr kumimoji="1" lang="ja-JP" altLang="en-US" sz="2400" dirty="0">
                <a:latin typeface="+mn-ea"/>
              </a:rPr>
              <a:t>全農大阪）</a:t>
            </a:r>
            <a:endParaRPr kumimoji="1" lang="en-US" altLang="ja-JP" sz="2400" dirty="0">
              <a:latin typeface="+mn-ea"/>
            </a:endParaRPr>
          </a:p>
          <a:p>
            <a:pPr>
              <a:spcAft>
                <a:spcPts val="200"/>
              </a:spcAft>
            </a:pPr>
            <a:r>
              <a:rPr kumimoji="1" lang="ja-JP" altLang="en-US" sz="2400" b="1" dirty="0" smtClean="0">
                <a:latin typeface="+mn-ea"/>
              </a:rPr>
              <a:t>⇒</a:t>
            </a:r>
            <a:r>
              <a:rPr kumimoji="1" lang="ja-JP" altLang="en-US" sz="2400" b="1" dirty="0" smtClean="0">
                <a:solidFill>
                  <a:srgbClr val="FF0000"/>
                </a:solidFill>
                <a:latin typeface="+mn-ea"/>
              </a:rPr>
              <a:t>対策</a:t>
            </a:r>
            <a:r>
              <a:rPr kumimoji="1" lang="ja-JP" altLang="en-US" sz="2400" b="1" dirty="0">
                <a:solidFill>
                  <a:srgbClr val="FF0000"/>
                </a:solidFill>
                <a:latin typeface="+mn-ea"/>
              </a:rPr>
              <a:t>の方向性を「①プラスチック被覆肥料の使用抑制」「②プラスチック</a:t>
            </a:r>
            <a:endParaRPr kumimoji="1" lang="en-US" altLang="ja-JP" sz="2400" b="1" dirty="0">
              <a:solidFill>
                <a:srgbClr val="FF0000"/>
              </a:solidFill>
              <a:latin typeface="+mn-ea"/>
            </a:endParaRPr>
          </a:p>
          <a:p>
            <a:pPr>
              <a:spcAft>
                <a:spcPts val="200"/>
              </a:spcAft>
            </a:pPr>
            <a:r>
              <a:rPr kumimoji="1" lang="ja-JP" altLang="en-US" sz="2400" b="1" dirty="0">
                <a:solidFill>
                  <a:srgbClr val="FF0000"/>
                </a:solidFill>
                <a:latin typeface="+mn-ea"/>
              </a:rPr>
              <a:t>　被覆材の流出抑制」とし、実証事業の実施に向け、肥料メーカー、</a:t>
            </a:r>
            <a:r>
              <a:rPr kumimoji="1" lang="en-US" altLang="ja-JP" sz="2400" b="1" dirty="0">
                <a:solidFill>
                  <a:srgbClr val="FF0000"/>
                </a:solidFill>
                <a:latin typeface="+mn-ea"/>
              </a:rPr>
              <a:t>JA</a:t>
            </a:r>
            <a:r>
              <a:rPr kumimoji="1" lang="ja-JP" altLang="en-US" sz="2400" b="1" dirty="0">
                <a:solidFill>
                  <a:srgbClr val="FF0000"/>
                </a:solidFill>
                <a:latin typeface="+mn-ea"/>
              </a:rPr>
              <a:t>、</a:t>
            </a:r>
            <a:endParaRPr kumimoji="1" lang="en-US" altLang="ja-JP" sz="2400" b="1" dirty="0">
              <a:solidFill>
                <a:srgbClr val="FF0000"/>
              </a:solidFill>
              <a:latin typeface="+mn-ea"/>
            </a:endParaRPr>
          </a:p>
          <a:p>
            <a:pPr>
              <a:spcAft>
                <a:spcPts val="200"/>
              </a:spcAft>
            </a:pPr>
            <a:r>
              <a:rPr kumimoji="1" lang="ja-JP" altLang="en-US" sz="2400" b="1" dirty="0">
                <a:solidFill>
                  <a:srgbClr val="FF0000"/>
                </a:solidFill>
                <a:latin typeface="+mn-ea"/>
              </a:rPr>
              <a:t>　農家、大学・研究機関など様々な主体との連携体制を構築</a:t>
            </a:r>
          </a:p>
        </p:txBody>
      </p:sp>
    </p:spTree>
    <p:extLst>
      <p:ext uri="{BB962C8B-B14F-4D97-AF65-F5344CB8AC3E}">
        <p14:creationId xmlns:p14="http://schemas.microsoft.com/office/powerpoint/2010/main" val="1437959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smtClean="0"/>
              <a:t>プラスチック流出対策分科会スケジュール</a:t>
            </a:r>
            <a:endParaRPr kumimoji="1" lang="ja-JP" altLang="en-US" sz="3000" b="1" dirty="0"/>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5</a:t>
            </a:fld>
            <a:endParaRPr kumimoji="1" lang="ja-JP" altLang="en-US"/>
          </a:p>
        </p:txBody>
      </p:sp>
      <p:graphicFrame>
        <p:nvGraphicFramePr>
          <p:cNvPr id="9" name="表 8">
            <a:extLst>
              <a:ext uri="{FF2B5EF4-FFF2-40B4-BE49-F238E27FC236}">
                <a16:creationId xmlns:a16="http://schemas.microsoft.com/office/drawing/2014/main" id="{375E4A23-92DC-4AE1-BBDD-EAB3E08C3FCA}"/>
              </a:ext>
            </a:extLst>
          </p:cNvPr>
          <p:cNvGraphicFramePr>
            <a:graphicFrameLocks noGrp="1"/>
          </p:cNvGraphicFramePr>
          <p:nvPr>
            <p:extLst>
              <p:ext uri="{D42A27DB-BD31-4B8C-83A1-F6EECF244321}">
                <p14:modId xmlns:p14="http://schemas.microsoft.com/office/powerpoint/2010/main" val="1829671016"/>
              </p:ext>
            </p:extLst>
          </p:nvPr>
        </p:nvGraphicFramePr>
        <p:xfrm>
          <a:off x="847263" y="1533535"/>
          <a:ext cx="10420959" cy="4527395"/>
        </p:xfrm>
        <a:graphic>
          <a:graphicData uri="http://schemas.openxmlformats.org/drawingml/2006/table">
            <a:tbl>
              <a:tblPr firstRow="1" bandRow="1">
                <a:tableStyleId>{5C22544A-7EE6-4342-B048-85BDC9FD1C3A}</a:tableStyleId>
              </a:tblPr>
              <a:tblGrid>
                <a:gridCol w="1516109">
                  <a:extLst>
                    <a:ext uri="{9D8B030D-6E8A-4147-A177-3AD203B41FA5}">
                      <a16:colId xmlns:a16="http://schemas.microsoft.com/office/drawing/2014/main" val="1855256568"/>
                    </a:ext>
                  </a:extLst>
                </a:gridCol>
                <a:gridCol w="5843139">
                  <a:extLst>
                    <a:ext uri="{9D8B030D-6E8A-4147-A177-3AD203B41FA5}">
                      <a16:colId xmlns:a16="http://schemas.microsoft.com/office/drawing/2014/main" val="2038368187"/>
                    </a:ext>
                  </a:extLst>
                </a:gridCol>
                <a:gridCol w="3061711">
                  <a:extLst>
                    <a:ext uri="{9D8B030D-6E8A-4147-A177-3AD203B41FA5}">
                      <a16:colId xmlns:a16="http://schemas.microsoft.com/office/drawing/2014/main" val="1009135793"/>
                    </a:ext>
                  </a:extLst>
                </a:gridCol>
              </a:tblGrid>
              <a:tr h="572696">
                <a:tc>
                  <a:txBody>
                    <a:bodyPr/>
                    <a:lstStyle/>
                    <a:p>
                      <a:pPr algn="ctr"/>
                      <a:r>
                        <a:rPr kumimoji="1" lang="ja-JP" altLang="en-US" sz="2400" dirty="0">
                          <a:solidFill>
                            <a:schemeClr val="tx1"/>
                          </a:solidFill>
                        </a:rPr>
                        <a:t>テーマ</a:t>
                      </a: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chemeClr val="tx1"/>
                          </a:solidFill>
                        </a:rPr>
                        <a:t>2022</a:t>
                      </a:r>
                      <a:r>
                        <a:rPr kumimoji="1" lang="ja-JP" altLang="en-US" sz="2400" dirty="0">
                          <a:solidFill>
                            <a:schemeClr val="tx1"/>
                          </a:solidFill>
                        </a:rPr>
                        <a:t>年度</a:t>
                      </a:r>
                      <a:endParaRPr kumimoji="1" lang="en-US" altLang="ja-JP" sz="2400" dirty="0">
                        <a:solidFill>
                          <a:schemeClr val="tx1"/>
                        </a:solidFill>
                      </a:endParaRP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2400" dirty="0">
                          <a:solidFill>
                            <a:schemeClr val="tx1"/>
                          </a:solidFill>
                        </a:rPr>
                        <a:t>2023</a:t>
                      </a:r>
                      <a:r>
                        <a:rPr kumimoji="1" lang="ja-JP" altLang="en-US" sz="2400" dirty="0">
                          <a:solidFill>
                            <a:schemeClr val="tx1"/>
                          </a:solidFill>
                        </a:rPr>
                        <a:t>年度以降</a:t>
                      </a: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67257045"/>
                  </a:ext>
                </a:extLst>
              </a:tr>
              <a:tr h="1567881">
                <a:tc>
                  <a:txBody>
                    <a:bodyPr/>
                    <a:lstStyle/>
                    <a:p>
                      <a:pPr algn="ctr"/>
                      <a:r>
                        <a:rPr kumimoji="1" lang="ja-JP" altLang="en-US" sz="2400" b="0" dirty="0">
                          <a:solidFill>
                            <a:schemeClr val="tx1"/>
                          </a:solidFill>
                        </a:rPr>
                        <a:t>人工芝</a:t>
                      </a:r>
                      <a:endParaRPr kumimoji="1" lang="en-US" altLang="ja-JP" sz="2400" b="0" dirty="0">
                        <a:solidFill>
                          <a:schemeClr val="tx1"/>
                        </a:solidFill>
                      </a:endParaRP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400" b="0"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000"/>
                        </a:lnSpc>
                      </a:pPr>
                      <a:endParaRPr kumimoji="1" lang="en-US" altLang="ja-JP" sz="2400" b="0" dirty="0">
                        <a:solidFill>
                          <a:schemeClr val="tx1"/>
                        </a:solidFill>
                      </a:endParaRPr>
                    </a:p>
                    <a:p>
                      <a:pPr algn="ctr">
                        <a:lnSpc>
                          <a:spcPts val="2000"/>
                        </a:lnSpc>
                      </a:pPr>
                      <a:endParaRPr kumimoji="1" lang="en-US" altLang="ja-JP" sz="2400" b="0" dirty="0">
                        <a:solidFill>
                          <a:schemeClr val="tx1"/>
                        </a:solidFill>
                      </a:endParaRP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1526043"/>
                  </a:ext>
                </a:extLst>
              </a:tr>
              <a:tr h="1774848">
                <a:tc>
                  <a:txBody>
                    <a:bodyPr/>
                    <a:lstStyle/>
                    <a:p>
                      <a:pPr algn="ctr"/>
                      <a:r>
                        <a:rPr kumimoji="1" lang="ja-JP" altLang="en-US" sz="2400" b="0" baseline="0" dirty="0"/>
                        <a:t>プラス</a:t>
                      </a:r>
                      <a:endParaRPr kumimoji="1" lang="en-US" altLang="ja-JP" sz="2400" b="0" baseline="0" dirty="0"/>
                    </a:p>
                    <a:p>
                      <a:pPr algn="ctr"/>
                      <a:r>
                        <a:rPr kumimoji="1" lang="ja-JP" altLang="en-US" sz="2400" b="0" baseline="0" dirty="0"/>
                        <a:t>チック</a:t>
                      </a:r>
                      <a:endParaRPr kumimoji="1" lang="en-US" altLang="ja-JP" sz="2400" b="0" baseline="0" dirty="0"/>
                    </a:p>
                    <a:p>
                      <a:pPr algn="ctr"/>
                      <a:r>
                        <a:rPr kumimoji="1" lang="ja-JP" altLang="en-US" sz="2400" b="0" baseline="0" dirty="0"/>
                        <a:t>被覆</a:t>
                      </a:r>
                      <a:endParaRPr kumimoji="1" lang="en-US" altLang="ja-JP" sz="2400" b="0" baseline="0" dirty="0"/>
                    </a:p>
                    <a:p>
                      <a:pPr algn="ctr"/>
                      <a:r>
                        <a:rPr kumimoji="1" lang="ja-JP" altLang="en-US" sz="2400" b="0" baseline="0" dirty="0"/>
                        <a:t>肥料</a:t>
                      </a: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400" b="0"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400" b="0"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2361454"/>
                  </a:ext>
                </a:extLst>
              </a:tr>
              <a:tr h="611970">
                <a:tc gridSpan="3">
                  <a:txBody>
                    <a:bodyPr/>
                    <a:lstStyle/>
                    <a:p>
                      <a:pPr algn="l"/>
                      <a:r>
                        <a:rPr kumimoji="1" lang="en-US" altLang="ja-JP" sz="2400" b="0" baseline="0" dirty="0"/>
                        <a:t>※</a:t>
                      </a:r>
                      <a:r>
                        <a:rPr kumimoji="1" lang="ja-JP" altLang="en-US" sz="2400" b="0" baseline="0" dirty="0"/>
                        <a:t>その他のテーマは今後の議論を踏まえ追加設定</a:t>
                      </a: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2857360"/>
                  </a:ext>
                </a:extLst>
              </a:tr>
            </a:tbl>
          </a:graphicData>
        </a:graphic>
      </p:graphicFrame>
      <p:sp>
        <p:nvSpPr>
          <p:cNvPr id="11" name="右矢印 6">
            <a:extLst>
              <a:ext uri="{FF2B5EF4-FFF2-40B4-BE49-F238E27FC236}">
                <a16:creationId xmlns:a16="http://schemas.microsoft.com/office/drawing/2014/main" id="{EDB6F213-BF7F-43D3-B1C1-D7CD1341DD96}"/>
              </a:ext>
            </a:extLst>
          </p:cNvPr>
          <p:cNvSpPr/>
          <p:nvPr/>
        </p:nvSpPr>
        <p:spPr>
          <a:xfrm>
            <a:off x="3066729" y="2480176"/>
            <a:ext cx="4073659" cy="915322"/>
          </a:xfrm>
          <a:prstGeom prst="rightArrow">
            <a:avLst>
              <a:gd name="adj1" fmla="val 50000"/>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a:solidFill>
                  <a:schemeClr val="tx1"/>
                </a:solidFill>
              </a:rPr>
              <a:t>調査・ガイドライン作成 　　</a:t>
            </a:r>
            <a:endParaRPr lang="en-US" altLang="ja-JP" sz="2400" spc="-100" dirty="0">
              <a:solidFill>
                <a:schemeClr val="tx1"/>
              </a:solidFill>
            </a:endParaRPr>
          </a:p>
        </p:txBody>
      </p:sp>
      <p:sp>
        <p:nvSpPr>
          <p:cNvPr id="12" name="右矢印 7">
            <a:extLst>
              <a:ext uri="{FF2B5EF4-FFF2-40B4-BE49-F238E27FC236}">
                <a16:creationId xmlns:a16="http://schemas.microsoft.com/office/drawing/2014/main" id="{C636CB88-97FB-4603-9A80-E11486112098}"/>
              </a:ext>
            </a:extLst>
          </p:cNvPr>
          <p:cNvSpPr/>
          <p:nvPr/>
        </p:nvSpPr>
        <p:spPr>
          <a:xfrm>
            <a:off x="3066729" y="4204485"/>
            <a:ext cx="4369495" cy="91532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a:solidFill>
                  <a:schemeClr val="tx1"/>
                </a:solidFill>
              </a:rPr>
              <a:t>対策</a:t>
            </a:r>
            <a:r>
              <a:rPr lang="ja-JP" altLang="en-US" sz="2400" spc="-100" dirty="0" smtClean="0">
                <a:solidFill>
                  <a:schemeClr val="tx1"/>
                </a:solidFill>
              </a:rPr>
              <a:t>検討（関係者情報収集）</a:t>
            </a:r>
            <a:endParaRPr lang="en-US" altLang="ja-JP" sz="2400" dirty="0">
              <a:solidFill>
                <a:schemeClr val="tx1"/>
              </a:solidFill>
            </a:endParaRPr>
          </a:p>
        </p:txBody>
      </p:sp>
      <p:sp>
        <p:nvSpPr>
          <p:cNvPr id="13" name="右矢印 15">
            <a:extLst>
              <a:ext uri="{FF2B5EF4-FFF2-40B4-BE49-F238E27FC236}">
                <a16:creationId xmlns:a16="http://schemas.microsoft.com/office/drawing/2014/main" id="{2530E307-A08A-451A-962F-EC5B48279B90}"/>
              </a:ext>
            </a:extLst>
          </p:cNvPr>
          <p:cNvSpPr/>
          <p:nvPr/>
        </p:nvSpPr>
        <p:spPr>
          <a:xfrm>
            <a:off x="8245416" y="2502716"/>
            <a:ext cx="3022805" cy="915322"/>
          </a:xfrm>
          <a:prstGeom prst="rightArrow">
            <a:avLst>
              <a:gd name="adj1" fmla="val 50000"/>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a:solidFill>
                  <a:schemeClr val="tx1"/>
                </a:solidFill>
              </a:rPr>
              <a:t>周知・啓発</a:t>
            </a:r>
            <a:endParaRPr lang="en-US" altLang="ja-JP" sz="2400" spc="-100" dirty="0">
              <a:solidFill>
                <a:schemeClr val="tx1"/>
              </a:solidFill>
            </a:endParaRPr>
          </a:p>
        </p:txBody>
      </p:sp>
      <p:sp>
        <p:nvSpPr>
          <p:cNvPr id="8" name="右矢印 6">
            <a:extLst>
              <a:ext uri="{FF2B5EF4-FFF2-40B4-BE49-F238E27FC236}">
                <a16:creationId xmlns:a16="http://schemas.microsoft.com/office/drawing/2014/main" id="{EDB6F213-BF7F-43D3-B1C1-D7CD1341DD96}"/>
              </a:ext>
            </a:extLst>
          </p:cNvPr>
          <p:cNvSpPr/>
          <p:nvPr/>
        </p:nvSpPr>
        <p:spPr>
          <a:xfrm>
            <a:off x="7140388" y="2418922"/>
            <a:ext cx="1105028" cy="1082910"/>
          </a:xfrm>
          <a:prstGeom prst="rightArrow">
            <a:avLst>
              <a:gd name="adj1" fmla="val 50000"/>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rPr>
              <a:t>共有</a:t>
            </a:r>
            <a:r>
              <a:rPr lang="ja-JP" altLang="en-US" sz="2400" spc="-100" dirty="0">
                <a:solidFill>
                  <a:schemeClr val="tx1"/>
                </a:solidFill>
              </a:rPr>
              <a:t>　　</a:t>
            </a:r>
            <a:endParaRPr lang="en-US" altLang="ja-JP" sz="2400" spc="-100" dirty="0">
              <a:solidFill>
                <a:schemeClr val="tx1"/>
              </a:solidFill>
            </a:endParaRPr>
          </a:p>
        </p:txBody>
      </p:sp>
      <p:sp>
        <p:nvSpPr>
          <p:cNvPr id="14" name="右矢印 7">
            <a:extLst>
              <a:ext uri="{FF2B5EF4-FFF2-40B4-BE49-F238E27FC236}">
                <a16:creationId xmlns:a16="http://schemas.microsoft.com/office/drawing/2014/main" id="{C636CB88-97FB-4603-9A80-E11486112098}"/>
              </a:ext>
            </a:extLst>
          </p:cNvPr>
          <p:cNvSpPr/>
          <p:nvPr/>
        </p:nvSpPr>
        <p:spPr>
          <a:xfrm>
            <a:off x="7436224" y="4204485"/>
            <a:ext cx="3849926" cy="915322"/>
          </a:xfrm>
          <a:prstGeom prst="rightArrow">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rPr>
              <a:t>調査</a:t>
            </a:r>
            <a:r>
              <a:rPr lang="en-US" altLang="ja-JP" sz="2400" spc="-100" dirty="0">
                <a:solidFill>
                  <a:schemeClr val="tx1"/>
                </a:solidFill>
              </a:rPr>
              <a:t>or</a:t>
            </a:r>
            <a:r>
              <a:rPr lang="ja-JP" altLang="en-US" sz="2400" spc="-100" dirty="0" smtClean="0">
                <a:solidFill>
                  <a:schemeClr val="tx1"/>
                </a:solidFill>
              </a:rPr>
              <a:t>実証事業 </a:t>
            </a:r>
            <a:r>
              <a:rPr lang="ja-JP" altLang="en-US" sz="2400" spc="-100" dirty="0">
                <a:solidFill>
                  <a:schemeClr val="tx1"/>
                </a:solidFill>
              </a:rPr>
              <a:t>、</a:t>
            </a:r>
            <a:r>
              <a:rPr lang="ja-JP" altLang="en-US" sz="2400" spc="-100" dirty="0" smtClean="0">
                <a:solidFill>
                  <a:schemeClr val="tx1"/>
                </a:solidFill>
              </a:rPr>
              <a:t> </a:t>
            </a:r>
            <a:r>
              <a:rPr lang="ja-JP" altLang="en-US" sz="2400" spc="-100" dirty="0">
                <a:solidFill>
                  <a:schemeClr val="tx1"/>
                </a:solidFill>
              </a:rPr>
              <a:t>共有</a:t>
            </a:r>
            <a:endParaRPr lang="en-US" altLang="ja-JP" sz="2400" dirty="0">
              <a:solidFill>
                <a:schemeClr val="tx1"/>
              </a:solidFill>
            </a:endParaRPr>
          </a:p>
        </p:txBody>
      </p:sp>
    </p:spTree>
    <p:extLst>
      <p:ext uri="{BB962C8B-B14F-4D97-AF65-F5344CB8AC3E}">
        <p14:creationId xmlns:p14="http://schemas.microsoft.com/office/powerpoint/2010/main" val="1743736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プラスチックごみ排出抑制事業スキーム分科会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6</a:t>
            </a:fld>
            <a:endParaRPr kumimoji="1" lang="ja-JP" altLang="en-US"/>
          </a:p>
        </p:txBody>
      </p:sp>
      <p:sp>
        <p:nvSpPr>
          <p:cNvPr id="14" name="テキスト ボックス 13">
            <a:extLst>
              <a:ext uri="{FF2B5EF4-FFF2-40B4-BE49-F238E27FC236}">
                <a16:creationId xmlns:a16="http://schemas.microsoft.com/office/drawing/2014/main" id="{5B640D48-2C47-4F01-81E1-D5A01BEBFF20}"/>
              </a:ext>
            </a:extLst>
          </p:cNvPr>
          <p:cNvSpPr txBox="1"/>
          <p:nvPr/>
        </p:nvSpPr>
        <p:spPr>
          <a:xfrm>
            <a:off x="1573214" y="851868"/>
            <a:ext cx="10446791" cy="992579"/>
          </a:xfrm>
          <a:prstGeom prst="rect">
            <a:avLst/>
          </a:prstGeom>
          <a:noFill/>
        </p:spPr>
        <p:txBody>
          <a:bodyPr wrap="square">
            <a:spAutoFit/>
          </a:bodyPr>
          <a:lstStyle/>
          <a:p>
            <a:pPr>
              <a:spcBef>
                <a:spcPts val="300"/>
              </a:spcBef>
            </a:pPr>
            <a:r>
              <a:rPr kumimoji="1" lang="ja-JP" altLang="en-US" sz="2800" dirty="0">
                <a:latin typeface="+mn-ea"/>
              </a:rPr>
              <a:t>使用済みプラスチックのリサイクルや使い捨て</a:t>
            </a:r>
            <a:r>
              <a:rPr kumimoji="1" lang="ja-JP" altLang="en-US" sz="2800" dirty="0" smtClean="0">
                <a:latin typeface="+mn-ea"/>
              </a:rPr>
              <a:t>プラスチック</a:t>
            </a:r>
            <a:endParaRPr kumimoji="1" lang="en-US" altLang="ja-JP" sz="2800" dirty="0" smtClean="0">
              <a:latin typeface="+mn-ea"/>
            </a:endParaRPr>
          </a:p>
          <a:p>
            <a:pPr>
              <a:spcBef>
                <a:spcPts val="300"/>
              </a:spcBef>
            </a:pPr>
            <a:r>
              <a:rPr kumimoji="1" lang="ja-JP" altLang="en-US" sz="2800" dirty="0" smtClean="0">
                <a:latin typeface="+mn-ea"/>
              </a:rPr>
              <a:t>製品の使用</a:t>
            </a:r>
            <a:r>
              <a:rPr kumimoji="1" lang="ja-JP" altLang="en-US" sz="2800" dirty="0">
                <a:latin typeface="+mn-ea"/>
              </a:rPr>
              <a:t>削減につながる新たな事業スキームについて検討</a:t>
            </a:r>
          </a:p>
        </p:txBody>
      </p:sp>
      <p:sp>
        <p:nvSpPr>
          <p:cNvPr id="9" name="四角形: 角を丸くする 8">
            <a:extLst>
              <a:ext uri="{FF2B5EF4-FFF2-40B4-BE49-F238E27FC236}">
                <a16:creationId xmlns:a16="http://schemas.microsoft.com/office/drawing/2014/main" id="{922BEB00-1F55-4583-9957-C9CC9B6DF359}"/>
              </a:ext>
            </a:extLst>
          </p:cNvPr>
          <p:cNvSpPr/>
          <p:nvPr/>
        </p:nvSpPr>
        <p:spPr>
          <a:xfrm>
            <a:off x="281612" y="851868"/>
            <a:ext cx="1036981" cy="992579"/>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取組</a:t>
            </a:r>
            <a:endParaRPr kumimoji="1" lang="en-US" altLang="ja-JP" sz="2400" b="1" dirty="0"/>
          </a:p>
          <a:p>
            <a:pPr algn="ctr"/>
            <a:r>
              <a:rPr kumimoji="1" lang="ja-JP" altLang="en-US" sz="2400" b="1" dirty="0"/>
              <a:t>内容</a:t>
            </a:r>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2" y="1970173"/>
            <a:ext cx="1036981" cy="4751302"/>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430850" y="2199076"/>
            <a:ext cx="4842220" cy="1194141"/>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dirty="0" smtClean="0"/>
              <a:t>・大阪大学　宇山教授</a:t>
            </a:r>
            <a:endParaRPr kumimoji="1" lang="en-US" altLang="ja-JP" dirty="0" smtClean="0"/>
          </a:p>
          <a:p>
            <a:r>
              <a:rPr kumimoji="1" lang="ja-JP" altLang="en-US" dirty="0" smtClean="0"/>
              <a:t>・大阪産業大学　花田教授</a:t>
            </a:r>
            <a:endParaRPr kumimoji="1" lang="en-US" altLang="ja-JP" dirty="0" smtClean="0"/>
          </a:p>
          <a:p>
            <a:r>
              <a:rPr kumimoji="1" lang="ja-JP" altLang="en-US" dirty="0" smtClean="0"/>
              <a:t>・</a:t>
            </a:r>
            <a:r>
              <a:rPr kumimoji="1" lang="ja-JP" altLang="en-US" dirty="0"/>
              <a:t>大阪商業大学　原田准教授</a:t>
            </a:r>
            <a:endParaRPr kumimoji="1" lang="en-US" altLang="ja-JP"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430850" y="1996579"/>
            <a:ext cx="2474105" cy="40889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学識経験者</a:t>
            </a:r>
            <a:r>
              <a:rPr kumimoji="1" lang="ja-JP" altLang="en-US" sz="2000" b="1" dirty="0" smtClean="0">
                <a:latin typeface="+mn-ea"/>
              </a:rPr>
              <a:t>（</a:t>
            </a:r>
            <a:r>
              <a:rPr kumimoji="1" lang="en-US" altLang="ja-JP" sz="2000" b="1" dirty="0" smtClean="0">
                <a:latin typeface="+mn-ea"/>
              </a:rPr>
              <a:t>3</a:t>
            </a:r>
            <a:r>
              <a:rPr kumimoji="1" lang="ja-JP" altLang="en-US" sz="2000" b="1" dirty="0" smtClean="0">
                <a:latin typeface="+mn-ea"/>
              </a:rPr>
              <a:t>）</a:t>
            </a:r>
            <a:endParaRPr kumimoji="1" lang="ja-JP" altLang="en-US" sz="2000" b="1" dirty="0">
              <a:latin typeface="+mn-ea"/>
            </a:endParaRPr>
          </a:p>
        </p:txBody>
      </p:sp>
      <p:sp>
        <p:nvSpPr>
          <p:cNvPr id="23" name="角丸四角形 15">
            <a:extLst>
              <a:ext uri="{FF2B5EF4-FFF2-40B4-BE49-F238E27FC236}">
                <a16:creationId xmlns:a16="http://schemas.microsoft.com/office/drawing/2014/main" id="{506D3823-0551-4A4C-B9A4-2C2F1B16E62B}"/>
              </a:ext>
            </a:extLst>
          </p:cNvPr>
          <p:cNvSpPr/>
          <p:nvPr/>
        </p:nvSpPr>
        <p:spPr>
          <a:xfrm>
            <a:off x="1430849" y="3703566"/>
            <a:ext cx="4842221" cy="2041480"/>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dirty="0"/>
              <a:t>・日本プラスチック工業連盟</a:t>
            </a:r>
            <a:endParaRPr kumimoji="1" lang="en-US" altLang="ja-JP" dirty="0"/>
          </a:p>
          <a:p>
            <a:r>
              <a:rPr kumimoji="1" lang="ja-JP" altLang="en-US" dirty="0"/>
              <a:t>・（一社）西日本プラスチック製品工業</a:t>
            </a:r>
            <a:r>
              <a:rPr kumimoji="1" lang="ja-JP" altLang="en-US" dirty="0" smtClean="0"/>
              <a:t>協会</a:t>
            </a:r>
            <a:endParaRPr kumimoji="1" lang="en-US" altLang="ja-JP" dirty="0" smtClean="0"/>
          </a:p>
          <a:p>
            <a:r>
              <a:rPr kumimoji="1" lang="ja-JP" altLang="en-US" dirty="0" smtClean="0"/>
              <a:t>・日本チェーンストア協会関西支部</a:t>
            </a:r>
            <a:endParaRPr kumimoji="1" lang="ja-JP" altLang="en-US" dirty="0"/>
          </a:p>
          <a:p>
            <a:r>
              <a:rPr kumimoji="1" lang="ja-JP" altLang="en-US" dirty="0"/>
              <a:t>・（一社）日本フランチャイズチェーン</a:t>
            </a:r>
            <a:r>
              <a:rPr kumimoji="1" lang="ja-JP" altLang="en-US" dirty="0" smtClean="0"/>
              <a:t>協会</a:t>
            </a:r>
            <a:endParaRPr kumimoji="1" lang="en-US" altLang="ja-JP" dirty="0" smtClean="0"/>
          </a:p>
          <a:p>
            <a:r>
              <a:rPr kumimoji="1" lang="ja-JP" altLang="en-US" dirty="0" smtClean="0"/>
              <a:t>・（一社）全国清涼飲料連合会</a:t>
            </a:r>
            <a:endParaRPr kumimoji="1" lang="ja-JP" altLang="en-US" dirty="0"/>
          </a:p>
          <a:p>
            <a:r>
              <a:rPr kumimoji="1" lang="ja-JP" altLang="en-US" dirty="0" smtClean="0"/>
              <a:t>・大阪府農業協同組合中央会</a:t>
            </a:r>
            <a:endParaRPr kumimoji="1" lang="en-US" altLang="ja-JP"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430850" y="3508256"/>
            <a:ext cx="2474107" cy="40382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事業者団体</a:t>
            </a:r>
            <a:r>
              <a:rPr kumimoji="1" lang="ja-JP" altLang="en-US" sz="2000" b="1" dirty="0" smtClean="0"/>
              <a:t>（</a:t>
            </a:r>
            <a:r>
              <a:rPr kumimoji="1" lang="en-US" altLang="ja-JP" sz="2000" b="1" dirty="0"/>
              <a:t>6</a:t>
            </a:r>
            <a:r>
              <a:rPr kumimoji="1" lang="ja-JP" altLang="en-US" sz="2000" b="1" dirty="0" smtClean="0"/>
              <a:t>）</a:t>
            </a:r>
            <a:endParaRPr kumimoji="1" lang="ja-JP" altLang="en-US" sz="2000" b="1" dirty="0"/>
          </a:p>
        </p:txBody>
      </p:sp>
      <p:sp>
        <p:nvSpPr>
          <p:cNvPr id="25" name="角丸四角形 18">
            <a:extLst>
              <a:ext uri="{FF2B5EF4-FFF2-40B4-BE49-F238E27FC236}">
                <a16:creationId xmlns:a16="http://schemas.microsoft.com/office/drawing/2014/main" id="{37586942-FD9C-49FB-970D-9DAC99D96868}"/>
              </a:ext>
            </a:extLst>
          </p:cNvPr>
          <p:cNvSpPr/>
          <p:nvPr/>
        </p:nvSpPr>
        <p:spPr>
          <a:xfrm>
            <a:off x="6401862" y="2194244"/>
            <a:ext cx="5305035" cy="2757584"/>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400" dirty="0"/>
          </a:p>
          <a:p>
            <a:r>
              <a:rPr kumimoji="1" lang="ja-JP" altLang="en-US" dirty="0" smtClean="0"/>
              <a:t>・三井化学株式会社 　　・花王株式会社</a:t>
            </a:r>
            <a:endParaRPr kumimoji="1" lang="en-US" altLang="ja-JP" dirty="0" smtClean="0"/>
          </a:p>
          <a:p>
            <a:r>
              <a:rPr kumimoji="1" lang="ja-JP" altLang="en-US" dirty="0" smtClean="0"/>
              <a:t>・小林製薬株式会社　　・</a:t>
            </a:r>
            <a:r>
              <a:rPr kumimoji="1" lang="ja-JP" altLang="en-US" dirty="0"/>
              <a:t>サラヤ株式会社</a:t>
            </a:r>
          </a:p>
          <a:p>
            <a:r>
              <a:rPr kumimoji="1" lang="ja-JP" altLang="en-US" dirty="0" smtClean="0"/>
              <a:t>・サントリーコーポレートビジネス株式会社</a:t>
            </a:r>
            <a:endParaRPr kumimoji="1" lang="en-US" altLang="ja-JP" dirty="0" smtClean="0"/>
          </a:p>
          <a:p>
            <a:r>
              <a:rPr kumimoji="1" lang="ja-JP" altLang="en-US" dirty="0" smtClean="0"/>
              <a:t>・味の素株式会社　　　・ネスレ日本株式会社</a:t>
            </a:r>
            <a:endParaRPr kumimoji="1" lang="en-US" altLang="ja-JP" dirty="0" smtClean="0"/>
          </a:p>
          <a:p>
            <a:r>
              <a:rPr kumimoji="1" lang="ja-JP" altLang="en-US" dirty="0" smtClean="0"/>
              <a:t>・</a:t>
            </a:r>
            <a:r>
              <a:rPr kumimoji="1" lang="ja-JP" altLang="en-US" dirty="0"/>
              <a:t>ミズノ株式</a:t>
            </a:r>
            <a:r>
              <a:rPr kumimoji="1" lang="ja-JP" altLang="en-US" dirty="0" smtClean="0"/>
              <a:t>会社　　　・</a:t>
            </a:r>
            <a:r>
              <a:rPr kumimoji="1" lang="ja-JP" altLang="en-US" dirty="0"/>
              <a:t>凸版印刷株式会社</a:t>
            </a:r>
          </a:p>
          <a:p>
            <a:r>
              <a:rPr kumimoji="1" lang="ja-JP" altLang="en-US" dirty="0"/>
              <a:t>・</a:t>
            </a:r>
            <a:r>
              <a:rPr kumimoji="1" lang="en-US" altLang="ja-JP" dirty="0"/>
              <a:t>J-GREEN</a:t>
            </a:r>
            <a:r>
              <a:rPr kumimoji="1" lang="ja-JP" altLang="en-US" dirty="0" smtClean="0"/>
              <a:t>堺</a:t>
            </a:r>
            <a:r>
              <a:rPr kumimoji="1" lang="ja-JP" altLang="en-US" sz="1600" dirty="0" smtClean="0"/>
              <a:t>（</a:t>
            </a:r>
            <a:r>
              <a:rPr kumimoji="1" lang="ja-JP" altLang="en-US" sz="1600" dirty="0"/>
              <a:t>指定管理者 ジェイズパークグループ）</a:t>
            </a:r>
            <a:endParaRPr kumimoji="1" lang="ja-JP" altLang="en-US" dirty="0"/>
          </a:p>
          <a:p>
            <a:r>
              <a:rPr kumimoji="1" lang="ja-JP" altLang="en-US" dirty="0" smtClean="0"/>
              <a:t>・</a:t>
            </a:r>
            <a:r>
              <a:rPr kumimoji="1" lang="ja-JP" altLang="en-US" dirty="0"/>
              <a:t>川上産業</a:t>
            </a:r>
            <a:r>
              <a:rPr kumimoji="1" lang="ja-JP" altLang="en-US" dirty="0" smtClean="0"/>
              <a:t>株式会社　　・三菱</a:t>
            </a:r>
            <a:r>
              <a:rPr kumimoji="1" lang="ja-JP" altLang="en-US" dirty="0"/>
              <a:t>ケミカル</a:t>
            </a:r>
            <a:r>
              <a:rPr kumimoji="1" lang="ja-JP" altLang="en-US" dirty="0" smtClean="0"/>
              <a:t>株式</a:t>
            </a:r>
            <a:r>
              <a:rPr kumimoji="1" lang="ja-JP" altLang="en-US" dirty="0"/>
              <a:t>会社</a:t>
            </a:r>
          </a:p>
          <a:p>
            <a:r>
              <a:rPr kumimoji="1" lang="ja-JP" altLang="en-US" dirty="0" smtClean="0"/>
              <a:t>・株式会社バイオマスレジン関西</a:t>
            </a:r>
            <a:endParaRPr kumimoji="1" lang="en-US" altLang="ja-JP" dirty="0" smtClean="0"/>
          </a:p>
          <a:p>
            <a:r>
              <a:rPr kumimoji="1" lang="ja-JP" altLang="en-US" dirty="0" smtClean="0"/>
              <a:t>・大栄環境株式会社　　・リコー株式会社</a:t>
            </a:r>
            <a:endParaRPr kumimoji="1" lang="ja-JP" altLang="en-US" dirty="0"/>
          </a:p>
        </p:txBody>
      </p:sp>
      <p:sp>
        <p:nvSpPr>
          <p:cNvPr id="26" name="正方形/長方形 25">
            <a:extLst>
              <a:ext uri="{FF2B5EF4-FFF2-40B4-BE49-F238E27FC236}">
                <a16:creationId xmlns:a16="http://schemas.microsoft.com/office/drawing/2014/main" id="{C8B65E5A-197C-49E7-8873-B47BD8EE6415}"/>
              </a:ext>
            </a:extLst>
          </p:cNvPr>
          <p:cNvSpPr/>
          <p:nvPr/>
        </p:nvSpPr>
        <p:spPr>
          <a:xfrm>
            <a:off x="6401861" y="1982699"/>
            <a:ext cx="1898908" cy="44900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a:t>
            </a:r>
            <a:r>
              <a:rPr kumimoji="1" lang="ja-JP" altLang="en-US" sz="2000" b="1" dirty="0" smtClean="0">
                <a:latin typeface="+mn-ea"/>
              </a:rPr>
              <a:t>（</a:t>
            </a:r>
            <a:r>
              <a:rPr kumimoji="1" lang="en-US" altLang="ja-JP" sz="2000" b="1" dirty="0" smtClean="0">
                <a:latin typeface="+mn-ea"/>
              </a:rPr>
              <a:t>15</a:t>
            </a:r>
            <a:r>
              <a:rPr kumimoji="1" lang="ja-JP" altLang="en-US" sz="2000" b="1" dirty="0" smtClean="0">
                <a:latin typeface="+mn-ea"/>
              </a:rPr>
              <a:t>）</a:t>
            </a:r>
            <a:endParaRPr kumimoji="1" lang="ja-JP" altLang="en-US" sz="2000" b="1" dirty="0">
              <a:latin typeface="+mn-ea"/>
            </a:endParaRPr>
          </a:p>
        </p:txBody>
      </p:sp>
      <p:sp>
        <p:nvSpPr>
          <p:cNvPr id="29" name="角丸四角形 13">
            <a:extLst>
              <a:ext uri="{FF2B5EF4-FFF2-40B4-BE49-F238E27FC236}">
                <a16:creationId xmlns:a16="http://schemas.microsoft.com/office/drawing/2014/main" id="{FDC41133-B68C-4DD7-990A-B6AC913E255A}"/>
              </a:ext>
            </a:extLst>
          </p:cNvPr>
          <p:cNvSpPr/>
          <p:nvPr/>
        </p:nvSpPr>
        <p:spPr>
          <a:xfrm>
            <a:off x="1430848" y="6181858"/>
            <a:ext cx="4842222" cy="553223"/>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400" dirty="0">
              <a:latin typeface="游ゴシック" panose="020B0400000000000000" pitchFamily="50" charset="-128"/>
              <a:ea typeface="游ゴシック" panose="020B0400000000000000" pitchFamily="50" charset="-128"/>
            </a:endParaRPr>
          </a:p>
          <a:p>
            <a:r>
              <a:rPr kumimoji="1" lang="ja-JP" altLang="en-US" dirty="0">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大阪市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堺市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吹田市</a:t>
            </a:r>
            <a:r>
              <a:rPr kumimoji="1" lang="ja-JP" altLang="en-US" dirty="0" err="1" smtClean="0">
                <a:latin typeface="游ゴシック" panose="020B0400000000000000" pitchFamily="50" charset="-128"/>
                <a:ea typeface="游ゴシック" panose="020B0400000000000000" pitchFamily="50" charset="-128"/>
              </a:rPr>
              <a:t>、</a:t>
            </a:r>
            <a:r>
              <a:rPr kumimoji="1" lang="ja-JP" altLang="en-US" dirty="0" smtClean="0">
                <a:latin typeface="游ゴシック" panose="020B0400000000000000" pitchFamily="50" charset="-128"/>
                <a:ea typeface="游ゴシック" panose="020B0400000000000000" pitchFamily="50" charset="-128"/>
              </a:rPr>
              <a:t>東大阪市、</a:t>
            </a:r>
            <a:r>
              <a:rPr kumimoji="1" lang="zh-TW" altLang="en-US" dirty="0" smtClean="0">
                <a:latin typeface="游ゴシック" panose="020B0400000000000000" pitchFamily="50" charset="-128"/>
                <a:ea typeface="游ゴシック" panose="020B0400000000000000" pitchFamily="50" charset="-128"/>
              </a:rPr>
              <a:t>熊取町</a:t>
            </a:r>
            <a:endParaRPr kumimoji="1" lang="en-US" altLang="ja-JP"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447384" y="5950178"/>
            <a:ext cx="1661310" cy="41342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行政</a:t>
            </a:r>
            <a:r>
              <a:rPr kumimoji="1" lang="ja-JP" altLang="en-US" sz="2000" b="1" dirty="0" smtClean="0"/>
              <a:t>（</a:t>
            </a:r>
            <a:r>
              <a:rPr kumimoji="1" lang="en-US" altLang="ja-JP" sz="2000" b="1" dirty="0" smtClean="0"/>
              <a:t>5</a:t>
            </a:r>
            <a:r>
              <a:rPr kumimoji="1" lang="ja-JP" altLang="en-US" sz="2000" b="1" dirty="0" smtClean="0"/>
              <a:t>）</a:t>
            </a:r>
            <a:endParaRPr kumimoji="1" lang="ja-JP" altLang="en-US" sz="2000" b="1" dirty="0"/>
          </a:p>
        </p:txBody>
      </p:sp>
      <p:sp>
        <p:nvSpPr>
          <p:cNvPr id="31" name="角丸四角形 13">
            <a:extLst>
              <a:ext uri="{FF2B5EF4-FFF2-40B4-BE49-F238E27FC236}">
                <a16:creationId xmlns:a16="http://schemas.microsoft.com/office/drawing/2014/main" id="{97F9B146-3A94-41C5-92B1-8C1D026FFF59}"/>
              </a:ext>
            </a:extLst>
          </p:cNvPr>
          <p:cNvSpPr/>
          <p:nvPr/>
        </p:nvSpPr>
        <p:spPr>
          <a:xfrm>
            <a:off x="6401861" y="6181859"/>
            <a:ext cx="5305036" cy="555458"/>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400" dirty="0">
              <a:latin typeface="游ゴシック" panose="020B0400000000000000" pitchFamily="50" charset="-128"/>
              <a:ea typeface="游ゴシック" panose="020B0400000000000000" pitchFamily="50" charset="-128"/>
            </a:endParaRPr>
          </a:p>
          <a:p>
            <a:r>
              <a:rPr kumimoji="1" lang="ja-JP" altLang="en-US" dirty="0">
                <a:latin typeface="游ゴシック" panose="020B0400000000000000" pitchFamily="50" charset="-128"/>
                <a:ea typeface="游ゴシック" panose="020B0400000000000000" pitchFamily="50" charset="-128"/>
              </a:rPr>
              <a:t>・大阪府</a:t>
            </a:r>
            <a:endParaRPr kumimoji="1" lang="en-US" altLang="ja-JP"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6401861" y="5957431"/>
            <a:ext cx="1345027" cy="39891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事務局</a:t>
            </a:r>
          </a:p>
        </p:txBody>
      </p:sp>
      <p:sp>
        <p:nvSpPr>
          <p:cNvPr id="19" name="角丸四角形 13">
            <a:extLst>
              <a:ext uri="{FF2B5EF4-FFF2-40B4-BE49-F238E27FC236}">
                <a16:creationId xmlns:a16="http://schemas.microsoft.com/office/drawing/2014/main" id="{FDC41133-B68C-4DD7-990A-B6AC913E255A}"/>
              </a:ext>
            </a:extLst>
          </p:cNvPr>
          <p:cNvSpPr/>
          <p:nvPr/>
        </p:nvSpPr>
        <p:spPr>
          <a:xfrm>
            <a:off x="6401861" y="5287557"/>
            <a:ext cx="5305036" cy="553223"/>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400" dirty="0">
              <a:latin typeface="游ゴシック" panose="020B0400000000000000" pitchFamily="50" charset="-128"/>
              <a:ea typeface="游ゴシック" panose="020B0400000000000000" pitchFamily="50" charset="-128"/>
            </a:endParaRPr>
          </a:p>
          <a:p>
            <a:r>
              <a:rPr kumimoji="1" lang="ja-JP" altLang="en-US" dirty="0" smtClean="0">
                <a:latin typeface="游ゴシック" panose="020B0400000000000000" pitchFamily="50" charset="-128"/>
                <a:ea typeface="游ゴシック" panose="020B0400000000000000" pitchFamily="50" charset="-128"/>
              </a:rPr>
              <a:t>・特定非営利活動法人ごみゼロネット大阪</a:t>
            </a:r>
            <a:endParaRPr kumimoji="1" lang="en-US" altLang="ja-JP" dirty="0">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BBC5664C-E812-4FAF-8BC7-BAC6CF7C3C10}"/>
              </a:ext>
            </a:extLst>
          </p:cNvPr>
          <p:cNvSpPr/>
          <p:nvPr/>
        </p:nvSpPr>
        <p:spPr>
          <a:xfrm>
            <a:off x="6418397" y="5055877"/>
            <a:ext cx="1882372" cy="41342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ja-JP" sz="2000" b="1" dirty="0" smtClean="0"/>
              <a:t>NPO</a:t>
            </a:r>
            <a:r>
              <a:rPr kumimoji="1" lang="ja-JP" altLang="en-US" sz="2000" b="1" dirty="0" smtClean="0"/>
              <a:t>法人</a:t>
            </a:r>
            <a:r>
              <a:rPr kumimoji="1" lang="ja-JP" altLang="en-US" sz="2000" b="1" dirty="0" smtClean="0"/>
              <a:t>（</a:t>
            </a:r>
            <a:r>
              <a:rPr kumimoji="1" lang="en-US" altLang="ja-JP" sz="2000" b="1" dirty="0"/>
              <a:t>1</a:t>
            </a:r>
            <a:r>
              <a:rPr kumimoji="1" lang="ja-JP" altLang="en-US" sz="2000" b="1" dirty="0" smtClean="0"/>
              <a:t>）</a:t>
            </a:r>
            <a:endParaRPr kumimoji="1" lang="ja-JP" altLang="en-US" sz="2000" b="1" dirty="0"/>
          </a:p>
        </p:txBody>
      </p:sp>
    </p:spTree>
    <p:extLst>
      <p:ext uri="{BB962C8B-B14F-4D97-AF65-F5344CB8AC3E}">
        <p14:creationId xmlns:p14="http://schemas.microsoft.com/office/powerpoint/2010/main" val="300459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Ｒ</a:t>
            </a:r>
            <a:r>
              <a:rPr kumimoji="1" lang="ja-JP" altLang="en-US" sz="3000" b="1" dirty="0" smtClean="0"/>
              <a:t>４第１回プラスチックごみ排出抑制事業スキーム分科会　開催</a:t>
            </a:r>
            <a:r>
              <a:rPr kumimoji="1" lang="ja-JP" altLang="en-US" sz="3000" b="1" dirty="0"/>
              <a:t>結果</a:t>
            </a:r>
          </a:p>
        </p:txBody>
      </p:sp>
      <p:sp>
        <p:nvSpPr>
          <p:cNvPr id="2" name="テキスト ボックス 1"/>
          <p:cNvSpPr txBox="1"/>
          <p:nvPr/>
        </p:nvSpPr>
        <p:spPr>
          <a:xfrm>
            <a:off x="1134405" y="915510"/>
            <a:ext cx="5724644" cy="461665"/>
          </a:xfrm>
          <a:prstGeom prst="rect">
            <a:avLst/>
          </a:prstGeom>
          <a:noFill/>
        </p:spPr>
        <p:txBody>
          <a:bodyPr wrap="none" rtlCol="0">
            <a:spAutoFit/>
          </a:bodyPr>
          <a:lstStyle/>
          <a:p>
            <a:r>
              <a:rPr kumimoji="1" lang="ja-JP" altLang="en-US" sz="2400" dirty="0">
                <a:latin typeface="+mn-ea"/>
              </a:rPr>
              <a:t>令和４年</a:t>
            </a:r>
            <a:r>
              <a:rPr kumimoji="1" lang="ja-JP" altLang="en-US" sz="2400" dirty="0" smtClean="0">
                <a:latin typeface="+mn-ea"/>
              </a:rPr>
              <a:t>７月７日（木）</a:t>
            </a:r>
            <a:r>
              <a:rPr kumimoji="1" lang="ja-JP" altLang="en-US" sz="2400" dirty="0">
                <a:latin typeface="+mn-ea"/>
              </a:rPr>
              <a:t>オンライン会議</a:t>
            </a:r>
            <a:endParaRPr kumimoji="1" lang="en-US" altLang="ja-JP" sz="2000" dirty="0">
              <a:latin typeface="+mn-ea"/>
            </a:endParaRPr>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7</a:t>
            </a:fld>
            <a:endParaRPr kumimoji="1" lang="ja-JP" altLang="en-US"/>
          </a:p>
        </p:txBody>
      </p:sp>
      <p:sp>
        <p:nvSpPr>
          <p:cNvPr id="7" name="四角形: 角を丸くする 6">
            <a:extLst>
              <a:ext uri="{FF2B5EF4-FFF2-40B4-BE49-F238E27FC236}">
                <a16:creationId xmlns:a16="http://schemas.microsoft.com/office/drawing/2014/main" id="{87E5F030-10C8-44D7-BF9D-F6F9127F1008}"/>
              </a:ext>
            </a:extLst>
          </p:cNvPr>
          <p:cNvSpPr/>
          <p:nvPr/>
        </p:nvSpPr>
        <p:spPr>
          <a:xfrm>
            <a:off x="138842" y="857782"/>
            <a:ext cx="859962" cy="577122"/>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38842" y="1566544"/>
            <a:ext cx="859961" cy="5154931"/>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34405" y="1733970"/>
            <a:ext cx="11066585" cy="4806444"/>
          </a:xfrm>
          <a:prstGeom prst="rect">
            <a:avLst/>
          </a:prstGeom>
          <a:noFill/>
        </p:spPr>
        <p:txBody>
          <a:bodyPr wrap="square" rtlCol="0">
            <a:spAutoFit/>
          </a:bodyPr>
          <a:lstStyle/>
          <a:p>
            <a:pPr>
              <a:spcAft>
                <a:spcPts val="200"/>
              </a:spcAft>
            </a:pPr>
            <a:r>
              <a:rPr kumimoji="1" lang="ja-JP" altLang="en-US" sz="2400" dirty="0" smtClean="0">
                <a:latin typeface="+mn-ea"/>
              </a:rPr>
              <a:t>○分科会の取組みについて説明（大阪府）</a:t>
            </a:r>
            <a:endParaRPr kumimoji="1" lang="en-US" altLang="ja-JP" sz="2400" dirty="0" smtClean="0">
              <a:latin typeface="+mn-ea"/>
            </a:endParaRPr>
          </a:p>
          <a:p>
            <a:pPr>
              <a:spcAft>
                <a:spcPts val="200"/>
              </a:spcAft>
            </a:pPr>
            <a:r>
              <a:rPr kumimoji="1" lang="ja-JP" altLang="en-US" sz="2400" dirty="0">
                <a:latin typeface="+mn-ea"/>
              </a:rPr>
              <a:t>　</a:t>
            </a:r>
            <a:r>
              <a:rPr kumimoji="1" lang="ja-JP" altLang="en-US" sz="2400" dirty="0" smtClean="0">
                <a:latin typeface="+mn-ea"/>
              </a:rPr>
              <a:t>・スタジアム</a:t>
            </a:r>
            <a:r>
              <a:rPr kumimoji="1" lang="ja-JP" altLang="en-US" sz="2400" dirty="0">
                <a:latin typeface="+mn-ea"/>
              </a:rPr>
              <a:t>で</a:t>
            </a:r>
            <a:r>
              <a:rPr kumimoji="1" lang="ja-JP" altLang="en-US" sz="2400" dirty="0" smtClean="0">
                <a:latin typeface="+mn-ea"/>
              </a:rPr>
              <a:t>の生分解紙コップ利用及び堆肥化実証実験</a:t>
            </a:r>
            <a:r>
              <a:rPr kumimoji="1" lang="en-US" altLang="ja-JP" sz="2400" dirty="0" smtClean="0">
                <a:latin typeface="+mn-ea"/>
              </a:rPr>
              <a:t>【</a:t>
            </a:r>
            <a:r>
              <a:rPr kumimoji="1" lang="ja-JP" altLang="en-US" sz="2400" dirty="0">
                <a:latin typeface="+mn-ea"/>
              </a:rPr>
              <a:t>実施中</a:t>
            </a:r>
            <a:r>
              <a:rPr kumimoji="1" lang="en-US" altLang="ja-JP" sz="2400" dirty="0" smtClean="0">
                <a:latin typeface="+mn-ea"/>
              </a:rPr>
              <a:t>】</a:t>
            </a:r>
          </a:p>
          <a:p>
            <a:pPr>
              <a:spcAft>
                <a:spcPts val="200"/>
              </a:spcAft>
            </a:pPr>
            <a:r>
              <a:rPr kumimoji="1" lang="ja-JP" altLang="en-US" sz="2400" dirty="0" smtClean="0">
                <a:latin typeface="+mn-ea"/>
              </a:rPr>
              <a:t>　・新機能リサイクルボックス実証実験</a:t>
            </a:r>
            <a:r>
              <a:rPr kumimoji="1" lang="en-US" altLang="ja-JP" sz="2400" dirty="0" smtClean="0">
                <a:latin typeface="+mn-ea"/>
              </a:rPr>
              <a:t>【</a:t>
            </a:r>
            <a:r>
              <a:rPr kumimoji="1" lang="ja-JP" altLang="en-US" sz="2400" dirty="0" smtClean="0">
                <a:latin typeface="+mn-ea"/>
              </a:rPr>
              <a:t>検討中</a:t>
            </a:r>
            <a:r>
              <a:rPr kumimoji="1" lang="en-US" altLang="ja-JP" sz="2400" dirty="0" smtClean="0">
                <a:latin typeface="+mn-ea"/>
              </a:rPr>
              <a:t>】</a:t>
            </a:r>
          </a:p>
          <a:p>
            <a:pPr>
              <a:spcAft>
                <a:spcPts val="200"/>
              </a:spcAft>
            </a:pPr>
            <a:r>
              <a:rPr kumimoji="1" lang="ja-JP" altLang="en-US" sz="2400" dirty="0" smtClean="0">
                <a:latin typeface="+mn-ea"/>
              </a:rPr>
              <a:t>　・消毒液ボトルの新たな回収・リサイクルスキーム</a:t>
            </a:r>
            <a:r>
              <a:rPr kumimoji="1" lang="en-US" altLang="ja-JP" sz="2400" dirty="0" smtClean="0">
                <a:latin typeface="+mn-ea"/>
              </a:rPr>
              <a:t>【</a:t>
            </a:r>
            <a:r>
              <a:rPr kumimoji="1" lang="ja-JP" altLang="en-US" sz="2400" dirty="0" smtClean="0">
                <a:latin typeface="+mn-ea"/>
              </a:rPr>
              <a:t>検討中</a:t>
            </a:r>
            <a:r>
              <a:rPr kumimoji="1" lang="en-US" altLang="ja-JP" sz="2400" dirty="0" smtClean="0">
                <a:latin typeface="+mn-ea"/>
              </a:rPr>
              <a:t>】</a:t>
            </a:r>
          </a:p>
          <a:p>
            <a:pPr>
              <a:spcAft>
                <a:spcPts val="200"/>
              </a:spcAft>
            </a:pPr>
            <a:r>
              <a:rPr kumimoji="1" lang="ja-JP" altLang="en-US" sz="2400" dirty="0" smtClean="0">
                <a:latin typeface="+mn-ea"/>
              </a:rPr>
              <a:t>○取組紹介</a:t>
            </a:r>
            <a:endParaRPr kumimoji="1" lang="en-US" altLang="ja-JP" sz="2400" dirty="0">
              <a:latin typeface="+mn-ea"/>
            </a:endParaRPr>
          </a:p>
          <a:p>
            <a:pPr>
              <a:spcAft>
                <a:spcPts val="200"/>
              </a:spcAft>
            </a:pPr>
            <a:r>
              <a:rPr kumimoji="1" lang="ja-JP" altLang="en-US" sz="2400" dirty="0" smtClean="0">
                <a:latin typeface="+mn-ea"/>
              </a:rPr>
              <a:t>　・</a:t>
            </a:r>
            <a:r>
              <a:rPr kumimoji="1" lang="en-US" altLang="ja-JP" sz="2400" dirty="0" smtClean="0">
                <a:latin typeface="+mn-ea"/>
              </a:rPr>
              <a:t>2021</a:t>
            </a:r>
            <a:r>
              <a:rPr kumimoji="1" lang="ja-JP" altLang="en-US" sz="2400" dirty="0" smtClean="0">
                <a:latin typeface="+mn-ea"/>
              </a:rPr>
              <a:t>年の資源循環の取組および事例紹介（全国清涼飲料連合会）</a:t>
            </a:r>
            <a:endParaRPr kumimoji="1" lang="en-US" altLang="ja-JP" sz="2400" dirty="0" smtClean="0">
              <a:latin typeface="+mn-ea"/>
            </a:endParaRPr>
          </a:p>
          <a:p>
            <a:pPr>
              <a:spcAft>
                <a:spcPts val="200"/>
              </a:spcAft>
            </a:pPr>
            <a:r>
              <a:rPr kumimoji="1" lang="ja-JP" altLang="en-US" sz="2400" dirty="0" smtClean="0">
                <a:latin typeface="+mn-ea"/>
              </a:rPr>
              <a:t>　・「ライスレジン」のご紹介（ライスレジン関西）</a:t>
            </a:r>
            <a:endParaRPr kumimoji="1" lang="en-US" altLang="ja-JP" sz="2400" dirty="0" smtClean="0">
              <a:latin typeface="+mn-ea"/>
            </a:endParaRPr>
          </a:p>
          <a:p>
            <a:pPr>
              <a:spcAft>
                <a:spcPts val="200"/>
              </a:spcAft>
            </a:pPr>
            <a:r>
              <a:rPr kumimoji="1" lang="ja-JP" altLang="en-US" sz="2400" dirty="0" smtClean="0">
                <a:latin typeface="+mn-ea"/>
              </a:rPr>
              <a:t>　・プラスチックリサイクルの取り組み（大栄環境）</a:t>
            </a:r>
            <a:endParaRPr kumimoji="1" lang="en-US" altLang="ja-JP" sz="2400" dirty="0" smtClean="0">
              <a:latin typeface="+mn-ea"/>
            </a:endParaRPr>
          </a:p>
          <a:p>
            <a:pPr>
              <a:spcAft>
                <a:spcPts val="200"/>
              </a:spcAft>
            </a:pPr>
            <a:endParaRPr kumimoji="1" lang="en-US" altLang="ja-JP" sz="2400" dirty="0" smtClean="0">
              <a:latin typeface="+mn-ea"/>
            </a:endParaRPr>
          </a:p>
          <a:p>
            <a:pPr>
              <a:spcAft>
                <a:spcPts val="200"/>
              </a:spcAft>
            </a:pPr>
            <a:r>
              <a:rPr kumimoji="1" lang="ja-JP" altLang="en-US" sz="2400" dirty="0" smtClean="0">
                <a:latin typeface="+mn-ea"/>
              </a:rPr>
              <a:t>⇒</a:t>
            </a:r>
            <a:r>
              <a:rPr kumimoji="1" lang="ja-JP" altLang="en-US" sz="2400" b="1" dirty="0" smtClean="0">
                <a:solidFill>
                  <a:srgbClr val="FF0000"/>
                </a:solidFill>
                <a:latin typeface="+mn-ea"/>
              </a:rPr>
              <a:t>・当面は上記の取組みについて</a:t>
            </a:r>
            <a:r>
              <a:rPr kumimoji="1" lang="ja-JP" altLang="en-US" sz="2400" b="1" dirty="0">
                <a:solidFill>
                  <a:srgbClr val="FF0000"/>
                </a:solidFill>
                <a:latin typeface="+mn-ea"/>
              </a:rPr>
              <a:t>対策の検討、実証・調査を</a:t>
            </a:r>
            <a:r>
              <a:rPr kumimoji="1" lang="ja-JP" altLang="en-US" sz="2400" b="1" dirty="0" smtClean="0">
                <a:solidFill>
                  <a:srgbClr val="FF0000"/>
                </a:solidFill>
                <a:latin typeface="+mn-ea"/>
              </a:rPr>
              <a:t>実施。</a:t>
            </a:r>
            <a:endParaRPr kumimoji="1" lang="en-US" altLang="ja-JP" sz="2400" b="1" dirty="0" smtClean="0">
              <a:solidFill>
                <a:srgbClr val="FF0000"/>
              </a:solidFill>
              <a:latin typeface="+mn-ea"/>
            </a:endParaRPr>
          </a:p>
          <a:p>
            <a:pPr>
              <a:spcAft>
                <a:spcPts val="200"/>
              </a:spcAft>
            </a:pPr>
            <a:r>
              <a:rPr kumimoji="1" lang="ja-JP" altLang="en-US" sz="2400" b="1" dirty="0" smtClean="0">
                <a:solidFill>
                  <a:srgbClr val="FF0000"/>
                </a:solidFill>
                <a:latin typeface="+mn-ea"/>
              </a:rPr>
              <a:t>　・新機能リサイクルボックス実証実験については、リサイクルボックスだけ</a:t>
            </a:r>
            <a:endParaRPr kumimoji="1" lang="en-US" altLang="ja-JP" sz="2400" b="1" dirty="0" smtClean="0">
              <a:solidFill>
                <a:srgbClr val="FF0000"/>
              </a:solidFill>
              <a:latin typeface="+mn-ea"/>
            </a:endParaRPr>
          </a:p>
          <a:p>
            <a:pPr>
              <a:spcAft>
                <a:spcPts val="200"/>
              </a:spcAft>
            </a:pPr>
            <a:r>
              <a:rPr kumimoji="1" lang="ja-JP" altLang="en-US" sz="2400" b="1" dirty="0">
                <a:solidFill>
                  <a:srgbClr val="FF0000"/>
                </a:solidFill>
                <a:latin typeface="+mn-ea"/>
              </a:rPr>
              <a:t>　</a:t>
            </a:r>
            <a:r>
              <a:rPr kumimoji="1" lang="ja-JP" altLang="en-US" sz="2400" b="1" dirty="0" smtClean="0">
                <a:solidFill>
                  <a:srgbClr val="FF0000"/>
                </a:solidFill>
                <a:latin typeface="+mn-ea"/>
              </a:rPr>
              <a:t>　ではなく、</a:t>
            </a:r>
            <a:r>
              <a:rPr kumimoji="1" lang="ja-JP" altLang="en-US" sz="2400" b="1" dirty="0">
                <a:solidFill>
                  <a:srgbClr val="FF0000"/>
                </a:solidFill>
                <a:latin typeface="+mn-ea"/>
              </a:rPr>
              <a:t>社会全体と</a:t>
            </a:r>
            <a:r>
              <a:rPr kumimoji="1" lang="ja-JP" altLang="en-US" sz="2400" b="1" dirty="0" smtClean="0">
                <a:solidFill>
                  <a:srgbClr val="FF0000"/>
                </a:solidFill>
                <a:latin typeface="+mn-ea"/>
              </a:rPr>
              <a:t>しての回収・リサイクルの最適解を検討。</a:t>
            </a:r>
            <a:endParaRPr kumimoji="1" lang="en-US" altLang="ja-JP" sz="2400" b="1" dirty="0">
              <a:solidFill>
                <a:srgbClr val="FF0000"/>
              </a:solidFill>
              <a:latin typeface="+mn-ea"/>
            </a:endParaRPr>
          </a:p>
        </p:txBody>
      </p:sp>
    </p:spTree>
    <p:extLst>
      <p:ext uri="{BB962C8B-B14F-4D97-AF65-F5344CB8AC3E}">
        <p14:creationId xmlns:p14="http://schemas.microsoft.com/office/powerpoint/2010/main" val="3059375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プラスチックごみ排出抑制事業スキーム</a:t>
            </a:r>
            <a:r>
              <a:rPr kumimoji="1" lang="ja-JP" altLang="en-US" sz="3000" b="1" dirty="0" smtClean="0"/>
              <a:t>分科会　スケジュール</a:t>
            </a:r>
            <a:endParaRPr kumimoji="1" lang="ja-JP" altLang="en-US" sz="3000" b="1" dirty="0"/>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8</a:t>
            </a:fld>
            <a:endParaRPr kumimoji="1" lang="ja-JP" altLang="en-US"/>
          </a:p>
        </p:txBody>
      </p:sp>
      <p:graphicFrame>
        <p:nvGraphicFramePr>
          <p:cNvPr id="9" name="表 8">
            <a:extLst>
              <a:ext uri="{FF2B5EF4-FFF2-40B4-BE49-F238E27FC236}">
                <a16:creationId xmlns:a16="http://schemas.microsoft.com/office/drawing/2014/main" id="{375E4A23-92DC-4AE1-BBDD-EAB3E08C3FCA}"/>
              </a:ext>
            </a:extLst>
          </p:cNvPr>
          <p:cNvGraphicFramePr>
            <a:graphicFrameLocks noGrp="1"/>
          </p:cNvGraphicFramePr>
          <p:nvPr>
            <p:extLst>
              <p:ext uri="{D42A27DB-BD31-4B8C-83A1-F6EECF244321}">
                <p14:modId xmlns:p14="http://schemas.microsoft.com/office/powerpoint/2010/main" val="3790550604"/>
              </p:ext>
            </p:extLst>
          </p:nvPr>
        </p:nvGraphicFramePr>
        <p:xfrm>
          <a:off x="227447" y="915350"/>
          <a:ext cx="11170356" cy="5685296"/>
        </p:xfrm>
        <a:graphic>
          <a:graphicData uri="http://schemas.openxmlformats.org/drawingml/2006/table">
            <a:tbl>
              <a:tblPr firstRow="1" bandRow="1">
                <a:tableStyleId>{5C22544A-7EE6-4342-B048-85BDC9FD1C3A}</a:tableStyleId>
              </a:tblPr>
              <a:tblGrid>
                <a:gridCol w="2670299">
                  <a:extLst>
                    <a:ext uri="{9D8B030D-6E8A-4147-A177-3AD203B41FA5}">
                      <a16:colId xmlns:a16="http://schemas.microsoft.com/office/drawing/2014/main" val="1855256568"/>
                    </a:ext>
                  </a:extLst>
                </a:gridCol>
                <a:gridCol w="5344733">
                  <a:extLst>
                    <a:ext uri="{9D8B030D-6E8A-4147-A177-3AD203B41FA5}">
                      <a16:colId xmlns:a16="http://schemas.microsoft.com/office/drawing/2014/main" val="2038368187"/>
                    </a:ext>
                  </a:extLst>
                </a:gridCol>
                <a:gridCol w="3155324">
                  <a:extLst>
                    <a:ext uri="{9D8B030D-6E8A-4147-A177-3AD203B41FA5}">
                      <a16:colId xmlns:a16="http://schemas.microsoft.com/office/drawing/2014/main" val="1009135793"/>
                    </a:ext>
                  </a:extLst>
                </a:gridCol>
              </a:tblGrid>
              <a:tr h="572696">
                <a:tc>
                  <a:txBody>
                    <a:bodyPr/>
                    <a:lstStyle/>
                    <a:p>
                      <a:pPr algn="ctr"/>
                      <a:r>
                        <a:rPr kumimoji="1" lang="ja-JP" altLang="en-US" sz="2400" dirty="0">
                          <a:solidFill>
                            <a:schemeClr val="tx1"/>
                          </a:solidFill>
                        </a:rPr>
                        <a:t>テーマ</a:t>
                      </a: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chemeClr val="tx1"/>
                          </a:solidFill>
                        </a:rPr>
                        <a:t>2022</a:t>
                      </a:r>
                      <a:r>
                        <a:rPr kumimoji="1" lang="ja-JP" altLang="en-US" sz="2400" dirty="0">
                          <a:solidFill>
                            <a:schemeClr val="tx1"/>
                          </a:solidFill>
                        </a:rPr>
                        <a:t>年度</a:t>
                      </a:r>
                      <a:endParaRPr kumimoji="1" lang="en-US" altLang="ja-JP" sz="2400" dirty="0">
                        <a:solidFill>
                          <a:schemeClr val="tx1"/>
                        </a:solidFill>
                      </a:endParaRP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2400" dirty="0">
                          <a:solidFill>
                            <a:schemeClr val="tx1"/>
                          </a:solidFill>
                        </a:rPr>
                        <a:t>2023</a:t>
                      </a:r>
                      <a:r>
                        <a:rPr kumimoji="1" lang="ja-JP" altLang="en-US" sz="2400" dirty="0">
                          <a:solidFill>
                            <a:schemeClr val="tx1"/>
                          </a:solidFill>
                        </a:rPr>
                        <a:t>年度以降</a:t>
                      </a: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67257045"/>
                  </a:ext>
                </a:extLst>
              </a:tr>
              <a:tr h="2259706">
                <a:tc>
                  <a:txBody>
                    <a:bodyPr/>
                    <a:lstStyle/>
                    <a:p>
                      <a:pPr algn="ctr"/>
                      <a:r>
                        <a:rPr kumimoji="1" lang="ja-JP" altLang="en-US" sz="2400" b="0" dirty="0" smtClean="0">
                          <a:solidFill>
                            <a:schemeClr val="tx1"/>
                          </a:solidFill>
                        </a:rPr>
                        <a:t>使用済み</a:t>
                      </a:r>
                    </a:p>
                    <a:p>
                      <a:pPr algn="ctr"/>
                      <a:r>
                        <a:rPr kumimoji="1" lang="ja-JP" altLang="en-US" sz="2400" b="0" dirty="0" smtClean="0">
                          <a:solidFill>
                            <a:schemeClr val="tx1"/>
                          </a:solidFill>
                        </a:rPr>
                        <a:t>プラスチック</a:t>
                      </a:r>
                      <a:endParaRPr kumimoji="1" lang="en-US" altLang="ja-JP" sz="2400" b="0" dirty="0" smtClean="0">
                        <a:solidFill>
                          <a:schemeClr val="tx1"/>
                        </a:solidFill>
                      </a:endParaRPr>
                    </a:p>
                    <a:p>
                      <a:pPr algn="ctr"/>
                      <a:r>
                        <a:rPr kumimoji="1" lang="ja-JP" altLang="en-US" sz="2400" b="0" dirty="0" smtClean="0">
                          <a:solidFill>
                            <a:schemeClr val="tx1"/>
                          </a:solidFill>
                        </a:rPr>
                        <a:t>回収・リサイクルシステム</a:t>
                      </a:r>
                      <a:endParaRPr kumimoji="1" lang="en-US" altLang="ja-JP" sz="2400" b="0" dirty="0">
                        <a:solidFill>
                          <a:schemeClr val="tx1"/>
                        </a:solidFill>
                      </a:endParaRP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400" b="0"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000"/>
                        </a:lnSpc>
                      </a:pPr>
                      <a:endParaRPr kumimoji="1" lang="en-US" altLang="ja-JP" sz="2400" b="0" dirty="0">
                        <a:solidFill>
                          <a:schemeClr val="tx1"/>
                        </a:solidFill>
                      </a:endParaRPr>
                    </a:p>
                    <a:p>
                      <a:pPr algn="ctr">
                        <a:lnSpc>
                          <a:spcPts val="2000"/>
                        </a:lnSpc>
                      </a:pPr>
                      <a:endParaRPr kumimoji="1" lang="en-US" altLang="ja-JP" sz="2400" b="0" dirty="0">
                        <a:solidFill>
                          <a:schemeClr val="tx1"/>
                        </a:solidFill>
                      </a:endParaRP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1526043"/>
                  </a:ext>
                </a:extLst>
              </a:tr>
              <a:tr h="2240924">
                <a:tc>
                  <a:txBody>
                    <a:bodyPr/>
                    <a:lstStyle/>
                    <a:p>
                      <a:pPr algn="ctr"/>
                      <a:r>
                        <a:rPr kumimoji="1" lang="ja-JP" altLang="en-US" sz="2400" b="0" baseline="0" dirty="0" smtClean="0"/>
                        <a:t>プラスチック</a:t>
                      </a:r>
                    </a:p>
                    <a:p>
                      <a:pPr algn="ctr"/>
                      <a:r>
                        <a:rPr kumimoji="1" lang="ja-JP" altLang="en-US" sz="2400" b="0" baseline="0" dirty="0" smtClean="0"/>
                        <a:t>フリー</a:t>
                      </a:r>
                    </a:p>
                    <a:p>
                      <a:pPr algn="ctr"/>
                      <a:r>
                        <a:rPr kumimoji="1" lang="ja-JP" altLang="en-US" sz="2400" b="0" baseline="0" dirty="0" smtClean="0"/>
                        <a:t>事業スキーム</a:t>
                      </a:r>
                      <a:endParaRPr kumimoji="1" lang="ja-JP" altLang="en-US" sz="2400" b="0" baseline="0"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400" b="0"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400" b="0"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2361454"/>
                  </a:ext>
                </a:extLst>
              </a:tr>
              <a:tr h="611970">
                <a:tc gridSpan="3">
                  <a:txBody>
                    <a:bodyPr/>
                    <a:lstStyle/>
                    <a:p>
                      <a:pPr algn="l"/>
                      <a:r>
                        <a:rPr kumimoji="1" lang="en-US" altLang="ja-JP" sz="2400" b="0" baseline="0" dirty="0"/>
                        <a:t>※</a:t>
                      </a:r>
                      <a:r>
                        <a:rPr kumimoji="1" lang="ja-JP" altLang="en-US" sz="2400" b="0" baseline="0" dirty="0"/>
                        <a:t>その他のテーマは今後の議論を踏まえ追加設定</a:t>
                      </a:r>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91427" marR="91427"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2857360"/>
                  </a:ext>
                </a:extLst>
              </a:tr>
            </a:tbl>
          </a:graphicData>
        </a:graphic>
      </p:graphicFrame>
      <p:sp>
        <p:nvSpPr>
          <p:cNvPr id="14" name="右矢印 13"/>
          <p:cNvSpPr/>
          <p:nvPr/>
        </p:nvSpPr>
        <p:spPr>
          <a:xfrm>
            <a:off x="3715982" y="2452874"/>
            <a:ext cx="3580327" cy="1089961"/>
          </a:xfrm>
          <a:prstGeom prst="rightArrow">
            <a:avLst>
              <a:gd name="adj1" fmla="val 73329"/>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spc="-100" dirty="0" smtClean="0">
                <a:solidFill>
                  <a:schemeClr val="tx1"/>
                </a:solidFill>
                <a:latin typeface="+mn-ea"/>
              </a:rPr>
              <a:t>消毒液ボトル新たな回収・リサイクルスキームの検討</a:t>
            </a:r>
            <a:r>
              <a:rPr lang="ja-JP" altLang="en-US" sz="2000" spc="-100" dirty="0">
                <a:solidFill>
                  <a:schemeClr val="tx1"/>
                </a:solidFill>
                <a:latin typeface="+mn-ea"/>
              </a:rPr>
              <a:t>　　</a:t>
            </a:r>
            <a:endParaRPr lang="en-US" altLang="ja-JP" sz="2000" spc="-100" dirty="0">
              <a:solidFill>
                <a:schemeClr val="tx1"/>
              </a:solidFill>
              <a:latin typeface="+mn-ea"/>
            </a:endParaRPr>
          </a:p>
        </p:txBody>
      </p:sp>
      <p:sp>
        <p:nvSpPr>
          <p:cNvPr id="15" name="右矢印 14"/>
          <p:cNvSpPr/>
          <p:nvPr/>
        </p:nvSpPr>
        <p:spPr>
          <a:xfrm>
            <a:off x="2916909" y="4035156"/>
            <a:ext cx="5320258" cy="658454"/>
          </a:xfrm>
          <a:prstGeom prst="rightArrow">
            <a:avLst>
              <a:gd name="adj1" fmla="val 62559"/>
              <a:gd name="adj2"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latin typeface="+mn-ea"/>
              </a:rPr>
              <a:t> 生分解紙コップ堆肥化実証⇒共有</a:t>
            </a:r>
            <a:endParaRPr lang="en-US" altLang="ja-JP" sz="2400" dirty="0">
              <a:solidFill>
                <a:schemeClr val="tx1"/>
              </a:solidFill>
              <a:latin typeface="+mn-ea"/>
            </a:endParaRPr>
          </a:p>
        </p:txBody>
      </p:sp>
      <p:sp>
        <p:nvSpPr>
          <p:cNvPr id="16" name="右矢印 15"/>
          <p:cNvSpPr/>
          <p:nvPr/>
        </p:nvSpPr>
        <p:spPr>
          <a:xfrm>
            <a:off x="4043967" y="1638782"/>
            <a:ext cx="3252342" cy="669642"/>
          </a:xfrm>
          <a:prstGeom prst="rightArrow">
            <a:avLst>
              <a:gd name="adj1" fmla="val 71214"/>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spc="-100" dirty="0" smtClean="0">
                <a:solidFill>
                  <a:schemeClr val="tx1"/>
                </a:solidFill>
                <a:latin typeface="+mn-ea"/>
              </a:rPr>
              <a:t>新機能</a:t>
            </a:r>
            <a:r>
              <a:rPr lang="en-US" altLang="ja-JP" sz="2000" spc="-100" dirty="0" smtClean="0">
                <a:solidFill>
                  <a:schemeClr val="tx1"/>
                </a:solidFill>
                <a:latin typeface="+mn-ea"/>
              </a:rPr>
              <a:t>RB</a:t>
            </a:r>
            <a:r>
              <a:rPr lang="ja-JP" altLang="en-US" sz="2000" spc="-100" dirty="0" smtClean="0">
                <a:solidFill>
                  <a:schemeClr val="tx1"/>
                </a:solidFill>
                <a:latin typeface="+mn-ea"/>
              </a:rPr>
              <a:t>設置・</a:t>
            </a:r>
            <a:r>
              <a:rPr lang="en-US" altLang="ja-JP" sz="2000" spc="-100" dirty="0" err="1" smtClean="0">
                <a:solidFill>
                  <a:schemeClr val="tx1"/>
                </a:solidFill>
                <a:latin typeface="+mn-ea"/>
              </a:rPr>
              <a:t>BtoB</a:t>
            </a:r>
            <a:r>
              <a:rPr lang="ja-JP" altLang="en-US" sz="2000" spc="-100" dirty="0" smtClean="0">
                <a:solidFill>
                  <a:schemeClr val="tx1"/>
                </a:solidFill>
                <a:latin typeface="+mn-ea"/>
              </a:rPr>
              <a:t>実証</a:t>
            </a:r>
            <a:r>
              <a:rPr lang="ja-JP" altLang="en-US" sz="2000" spc="-100" dirty="0">
                <a:solidFill>
                  <a:schemeClr val="tx1"/>
                </a:solidFill>
                <a:latin typeface="+mn-ea"/>
              </a:rPr>
              <a:t>　　</a:t>
            </a:r>
            <a:endParaRPr lang="en-US" altLang="ja-JP" sz="2000" spc="-100" dirty="0">
              <a:solidFill>
                <a:schemeClr val="tx1"/>
              </a:solidFill>
              <a:latin typeface="+mn-ea"/>
            </a:endParaRPr>
          </a:p>
        </p:txBody>
      </p:sp>
      <p:sp>
        <p:nvSpPr>
          <p:cNvPr id="17" name="右矢印 16"/>
          <p:cNvSpPr/>
          <p:nvPr/>
        </p:nvSpPr>
        <p:spPr>
          <a:xfrm>
            <a:off x="4662152" y="4984124"/>
            <a:ext cx="2634157" cy="695458"/>
          </a:xfrm>
          <a:prstGeom prst="rightArrow">
            <a:avLst>
              <a:gd name="adj1" fmla="val 63954"/>
              <a:gd name="adj2"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latin typeface="+mn-ea"/>
              </a:rPr>
              <a:t> 対策検討</a:t>
            </a:r>
            <a:endParaRPr lang="en-US" altLang="ja-JP" sz="2400" dirty="0">
              <a:solidFill>
                <a:schemeClr val="tx1"/>
              </a:solidFill>
              <a:latin typeface="+mn-ea"/>
            </a:endParaRPr>
          </a:p>
        </p:txBody>
      </p:sp>
      <p:sp>
        <p:nvSpPr>
          <p:cNvPr id="18" name="右矢印 17"/>
          <p:cNvSpPr/>
          <p:nvPr/>
        </p:nvSpPr>
        <p:spPr>
          <a:xfrm>
            <a:off x="8277000" y="1638781"/>
            <a:ext cx="3115491" cy="673100"/>
          </a:xfrm>
          <a:prstGeom prst="rightArrow">
            <a:avLst>
              <a:gd name="adj1" fmla="val 65307"/>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latin typeface="+mn-ea"/>
              </a:rPr>
              <a:t>周知・啓発</a:t>
            </a:r>
            <a:endParaRPr lang="en-US" altLang="ja-JP" sz="2400" spc="-100" dirty="0">
              <a:solidFill>
                <a:schemeClr val="tx1"/>
              </a:solidFill>
              <a:latin typeface="+mn-ea"/>
            </a:endParaRPr>
          </a:p>
        </p:txBody>
      </p:sp>
      <p:sp>
        <p:nvSpPr>
          <p:cNvPr id="19" name="右矢印 18"/>
          <p:cNvSpPr/>
          <p:nvPr/>
        </p:nvSpPr>
        <p:spPr>
          <a:xfrm>
            <a:off x="8281115" y="4020510"/>
            <a:ext cx="3111377" cy="673100"/>
          </a:xfrm>
          <a:prstGeom prst="rightArrow">
            <a:avLst>
              <a:gd name="adj1" fmla="val 65307"/>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latin typeface="+mn-ea"/>
              </a:rPr>
              <a:t>周知・啓発</a:t>
            </a:r>
            <a:endParaRPr lang="en-US" altLang="ja-JP" sz="2400" spc="-100" dirty="0">
              <a:solidFill>
                <a:schemeClr val="tx1"/>
              </a:solidFill>
              <a:latin typeface="+mn-ea"/>
            </a:endParaRPr>
          </a:p>
        </p:txBody>
      </p:sp>
      <p:sp>
        <p:nvSpPr>
          <p:cNvPr id="11" name="右矢印 10"/>
          <p:cNvSpPr/>
          <p:nvPr/>
        </p:nvSpPr>
        <p:spPr>
          <a:xfrm>
            <a:off x="7301621" y="1648737"/>
            <a:ext cx="932699" cy="669642"/>
          </a:xfrm>
          <a:prstGeom prst="rightArrow">
            <a:avLst>
              <a:gd name="adj1" fmla="val 71214"/>
              <a:gd name="adj2" fmla="val 507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spc="-100" dirty="0" smtClean="0">
                <a:solidFill>
                  <a:schemeClr val="tx1"/>
                </a:solidFill>
                <a:latin typeface="+mn-ea"/>
              </a:rPr>
              <a:t>共有</a:t>
            </a:r>
            <a:r>
              <a:rPr lang="ja-JP" altLang="en-US" sz="2000" spc="-100" dirty="0">
                <a:solidFill>
                  <a:schemeClr val="tx1"/>
                </a:solidFill>
                <a:latin typeface="+mn-ea"/>
              </a:rPr>
              <a:t>　　</a:t>
            </a:r>
            <a:endParaRPr lang="en-US" altLang="ja-JP" sz="2000" spc="-100" dirty="0">
              <a:solidFill>
                <a:schemeClr val="tx1"/>
              </a:solidFill>
              <a:latin typeface="+mn-ea"/>
            </a:endParaRPr>
          </a:p>
        </p:txBody>
      </p:sp>
      <p:sp>
        <p:nvSpPr>
          <p:cNvPr id="12" name="右矢印 7">
            <a:extLst>
              <a:ext uri="{FF2B5EF4-FFF2-40B4-BE49-F238E27FC236}">
                <a16:creationId xmlns:a16="http://schemas.microsoft.com/office/drawing/2014/main" id="{C636CB88-97FB-4603-9A80-E11486112098}"/>
              </a:ext>
            </a:extLst>
          </p:cNvPr>
          <p:cNvSpPr/>
          <p:nvPr/>
        </p:nvSpPr>
        <p:spPr>
          <a:xfrm>
            <a:off x="7296309" y="2527531"/>
            <a:ext cx="4096182" cy="915322"/>
          </a:xfrm>
          <a:prstGeom prst="rightArrow">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rPr>
              <a:t>実証事業 </a:t>
            </a:r>
            <a:r>
              <a:rPr lang="ja-JP" altLang="en-US" sz="2400" spc="-100" dirty="0">
                <a:solidFill>
                  <a:schemeClr val="tx1"/>
                </a:solidFill>
              </a:rPr>
              <a:t>、</a:t>
            </a:r>
            <a:r>
              <a:rPr lang="ja-JP" altLang="en-US" sz="2400" spc="-100" dirty="0" smtClean="0">
                <a:solidFill>
                  <a:schemeClr val="tx1"/>
                </a:solidFill>
              </a:rPr>
              <a:t> </a:t>
            </a:r>
            <a:r>
              <a:rPr lang="ja-JP" altLang="en-US" sz="2400" spc="-100" dirty="0">
                <a:solidFill>
                  <a:schemeClr val="tx1"/>
                </a:solidFill>
              </a:rPr>
              <a:t>共有</a:t>
            </a:r>
            <a:endParaRPr lang="en-US" altLang="ja-JP" sz="2400" dirty="0">
              <a:solidFill>
                <a:schemeClr val="tx1"/>
              </a:solidFill>
            </a:endParaRPr>
          </a:p>
        </p:txBody>
      </p:sp>
      <p:sp>
        <p:nvSpPr>
          <p:cNvPr id="13" name="右矢印 7">
            <a:extLst>
              <a:ext uri="{FF2B5EF4-FFF2-40B4-BE49-F238E27FC236}">
                <a16:creationId xmlns:a16="http://schemas.microsoft.com/office/drawing/2014/main" id="{C636CB88-97FB-4603-9A80-E11486112098}"/>
              </a:ext>
            </a:extLst>
          </p:cNvPr>
          <p:cNvSpPr/>
          <p:nvPr/>
        </p:nvSpPr>
        <p:spPr>
          <a:xfrm>
            <a:off x="7296309" y="4882818"/>
            <a:ext cx="4096182" cy="915322"/>
          </a:xfrm>
          <a:prstGeom prst="rightArrow">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spc="-100" dirty="0" smtClean="0">
                <a:solidFill>
                  <a:schemeClr val="tx1"/>
                </a:solidFill>
              </a:rPr>
              <a:t>実証事業 </a:t>
            </a:r>
            <a:r>
              <a:rPr lang="ja-JP" altLang="en-US" sz="2400" spc="-100" dirty="0">
                <a:solidFill>
                  <a:schemeClr val="tx1"/>
                </a:solidFill>
              </a:rPr>
              <a:t>、</a:t>
            </a:r>
            <a:r>
              <a:rPr lang="ja-JP" altLang="en-US" sz="2400" spc="-100" dirty="0" smtClean="0">
                <a:solidFill>
                  <a:schemeClr val="tx1"/>
                </a:solidFill>
              </a:rPr>
              <a:t> </a:t>
            </a:r>
            <a:r>
              <a:rPr lang="ja-JP" altLang="en-US" sz="2400" spc="-100" dirty="0">
                <a:solidFill>
                  <a:schemeClr val="tx1"/>
                </a:solidFill>
              </a:rPr>
              <a:t>共有</a:t>
            </a:r>
            <a:endParaRPr lang="en-US" altLang="ja-JP" sz="2400" dirty="0">
              <a:solidFill>
                <a:schemeClr val="tx1"/>
              </a:solidFill>
            </a:endParaRPr>
          </a:p>
        </p:txBody>
      </p:sp>
    </p:spTree>
    <p:extLst>
      <p:ext uri="{BB962C8B-B14F-4D97-AF65-F5344CB8AC3E}">
        <p14:creationId xmlns:p14="http://schemas.microsoft.com/office/powerpoint/2010/main" val="25201418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1580</TotalTime>
  <Words>927</Words>
  <Application>Microsoft Office PowerPoint</Application>
  <PresentationFormat>ワイド画面</PresentationFormat>
  <Paragraphs>167</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奥野　博信</dc:creator>
  <cp:lastModifiedBy>川村　優圭</cp:lastModifiedBy>
  <cp:revision>128</cp:revision>
  <cp:lastPrinted>2021-10-04T09:43:35Z</cp:lastPrinted>
  <dcterms:created xsi:type="dcterms:W3CDTF">2021-05-30T23:58:23Z</dcterms:created>
  <dcterms:modified xsi:type="dcterms:W3CDTF">2022-09-21T08:39:21Z</dcterms:modified>
</cp:coreProperties>
</file>