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773" r:id="rId2"/>
    <p:sldId id="177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33CC"/>
    <a:srgbClr val="0000FF"/>
    <a:srgbClr val="FFFFCC"/>
    <a:srgbClr val="CC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3D570-50DF-4C22-AF98-E16361F30368}" type="datetimeFigureOut">
              <a:rPr kumimoji="1" lang="ja-JP" altLang="en-US" smtClean="0"/>
              <a:t>2022/3/18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5C293-3E60-42BD-A61D-DBE1D7426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391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5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9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3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24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6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06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68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7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32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59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39903-77E3-4384-B813-58F2DA1EDF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6F387-6F22-428D-8634-37FC6E19BA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11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F315E3F8-781B-481B-9113-B145DEBC4923}"/>
              </a:ext>
            </a:extLst>
          </p:cNvPr>
          <p:cNvGrpSpPr/>
          <p:nvPr/>
        </p:nvGrpSpPr>
        <p:grpSpPr>
          <a:xfrm>
            <a:off x="3731409" y="1600797"/>
            <a:ext cx="1528003" cy="2160000"/>
            <a:chOff x="4376870" y="1600797"/>
            <a:chExt cx="1528003" cy="2160000"/>
          </a:xfrm>
        </p:grpSpPr>
        <p:pic>
          <p:nvPicPr>
            <p:cNvPr id="1026" name="Picture 2" descr="ソース画像を表示">
              <a:extLst>
                <a:ext uri="{FF2B5EF4-FFF2-40B4-BE49-F238E27FC236}">
                  <a16:creationId xmlns:a16="http://schemas.microsoft.com/office/drawing/2014/main" id="{511B6703-9371-49C9-A2D7-787454F695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6870" y="1600797"/>
              <a:ext cx="1528003" cy="21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12775057-B28F-4EDF-9195-8DB694DA39E7}"/>
                </a:ext>
              </a:extLst>
            </p:cNvPr>
            <p:cNvSpPr txBox="1"/>
            <p:nvPr/>
          </p:nvSpPr>
          <p:spPr>
            <a:xfrm>
              <a:off x="4637355" y="2740473"/>
              <a:ext cx="1024043" cy="57629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36000" tIns="72000" rIns="36000" bIns="72000" rtlCol="0" anchor="ctr" anchorCtr="1">
              <a:spAutoFit/>
            </a:bodyPr>
            <a:lstStyle/>
            <a:p>
              <a:pPr algn="ctr"/>
              <a:r>
                <a:rPr kumimoji="1" lang="ja-JP" altLang="en-US" sz="140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詰替え容器設置場所</a:t>
              </a:r>
            </a:p>
          </p:txBody>
        </p:sp>
      </p:grpSp>
      <p:sp>
        <p:nvSpPr>
          <p:cNvPr id="19" name="Rectangle 3">
            <a:extLst>
              <a:ext uri="{FF2B5EF4-FFF2-40B4-BE49-F238E27FC236}">
                <a16:creationId xmlns:a16="http://schemas.microsoft.com/office/drawing/2014/main" id="{60B0F205-1409-4BE8-B1D6-09A7541ED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0713"/>
            <a:ext cx="9144000" cy="142875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7B79FD15-9790-4301-A38A-B07D7643D6E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62"/>
            <a:ext cx="4099199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HGP創英角ｺﾞｼｯｸUB" pitchFamily="50" charset="-128"/>
                <a:cs typeface="Arial" pitchFamily="34" charset="0"/>
              </a:rPr>
              <a:t>液体洗剤詰替えモデル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93D46F9-80D6-4989-8B87-28FB10E7C9C8}"/>
              </a:ext>
            </a:extLst>
          </p:cNvPr>
          <p:cNvSpPr/>
          <p:nvPr/>
        </p:nvSpPr>
        <p:spPr>
          <a:xfrm>
            <a:off x="6151180" y="972460"/>
            <a:ext cx="2772000" cy="38880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4871F51-3C54-497F-BC9A-5094F392E9D8}"/>
              </a:ext>
            </a:extLst>
          </p:cNvPr>
          <p:cNvGrpSpPr/>
          <p:nvPr/>
        </p:nvGrpSpPr>
        <p:grpSpPr>
          <a:xfrm>
            <a:off x="6308552" y="1186137"/>
            <a:ext cx="2457257" cy="3460646"/>
            <a:chOff x="2643874" y="1321600"/>
            <a:chExt cx="2457257" cy="3460646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9E519D4B-3626-44CA-B5DF-B1365EF8BA0B}"/>
                </a:ext>
              </a:extLst>
            </p:cNvPr>
            <p:cNvGrpSpPr/>
            <p:nvPr/>
          </p:nvGrpSpPr>
          <p:grpSpPr>
            <a:xfrm>
              <a:off x="2643874" y="1321600"/>
              <a:ext cx="2457257" cy="691659"/>
              <a:chOff x="2644585" y="1321600"/>
              <a:chExt cx="2457257" cy="691659"/>
            </a:xfrm>
          </p:grpSpPr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9AD8582B-8AD9-4726-BDE7-B2B79EFDB32C}"/>
                  </a:ext>
                </a:extLst>
              </p:cNvPr>
              <p:cNvSpPr txBox="1"/>
              <p:nvPr/>
            </p:nvSpPr>
            <p:spPr>
              <a:xfrm>
                <a:off x="3321652" y="1321600"/>
                <a:ext cx="1082348" cy="307777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400"/>
                  <a:t>洗濯用洗剤</a:t>
                </a:r>
              </a:p>
            </p:txBody>
          </p:sp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B741BDE4-D1AE-425B-A83D-88F1EE4C8A3D}"/>
                  </a:ext>
                </a:extLst>
              </p:cNvPr>
              <p:cNvGrpSpPr/>
              <p:nvPr/>
            </p:nvGrpSpPr>
            <p:grpSpPr>
              <a:xfrm>
                <a:off x="2644585" y="1736260"/>
                <a:ext cx="2457257" cy="276999"/>
                <a:chOff x="6364941" y="1792941"/>
                <a:chExt cx="2457257" cy="276999"/>
              </a:xfrm>
            </p:grpSpPr>
            <p:sp>
              <p:nvSpPr>
                <p:cNvPr id="5" name="テキスト ボックス 4">
                  <a:extLst>
                    <a:ext uri="{FF2B5EF4-FFF2-40B4-BE49-F238E27FC236}">
                      <a16:creationId xmlns:a16="http://schemas.microsoft.com/office/drawing/2014/main" id="{95E46A00-461E-4FE5-9F4C-2EEBDC8369B2}"/>
                    </a:ext>
                  </a:extLst>
                </p:cNvPr>
                <p:cNvSpPr txBox="1"/>
                <p:nvPr/>
              </p:nvSpPr>
              <p:spPr>
                <a:xfrm>
                  <a:off x="6364941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A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40" name="テキスト ボックス 39">
                  <a:extLst>
                    <a:ext uri="{FF2B5EF4-FFF2-40B4-BE49-F238E27FC236}">
                      <a16:creationId xmlns:a16="http://schemas.microsoft.com/office/drawing/2014/main" id="{97D03D8C-06AD-478F-88EF-C7952E5EB4D1}"/>
                    </a:ext>
                  </a:extLst>
                </p:cNvPr>
                <p:cNvSpPr txBox="1"/>
                <p:nvPr/>
              </p:nvSpPr>
              <p:spPr>
                <a:xfrm>
                  <a:off x="6866965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B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504BD637-E31E-4023-B2B0-25129BC871B6}"/>
                    </a:ext>
                  </a:extLst>
                </p:cNvPr>
                <p:cNvSpPr txBox="1"/>
                <p:nvPr/>
              </p:nvSpPr>
              <p:spPr>
                <a:xfrm>
                  <a:off x="7368989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C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42" name="テキスト ボックス 41">
                  <a:extLst>
                    <a:ext uri="{FF2B5EF4-FFF2-40B4-BE49-F238E27FC236}">
                      <a16:creationId xmlns:a16="http://schemas.microsoft.com/office/drawing/2014/main" id="{613B5906-4905-474A-95B0-A01F184824E0}"/>
                    </a:ext>
                  </a:extLst>
                </p:cNvPr>
                <p:cNvSpPr txBox="1"/>
                <p:nvPr/>
              </p:nvSpPr>
              <p:spPr>
                <a:xfrm>
                  <a:off x="7871013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D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44" name="テキスト ボックス 43">
                  <a:extLst>
                    <a:ext uri="{FF2B5EF4-FFF2-40B4-BE49-F238E27FC236}">
                      <a16:creationId xmlns:a16="http://schemas.microsoft.com/office/drawing/2014/main" id="{F75FC2DC-236F-4B82-BCC2-18A015E30F23}"/>
                    </a:ext>
                  </a:extLst>
                </p:cNvPr>
                <p:cNvSpPr txBox="1"/>
                <p:nvPr/>
              </p:nvSpPr>
              <p:spPr>
                <a:xfrm>
                  <a:off x="8373036" y="1792941"/>
                  <a:ext cx="449162" cy="276999"/>
                </a:xfrm>
                <a:prstGeom prst="rect">
                  <a:avLst/>
                </a:prstGeom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E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</p:grpSp>
        </p:grp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C0B2EBA3-EE82-4F88-80DD-C35947087FD5}"/>
                </a:ext>
              </a:extLst>
            </p:cNvPr>
            <p:cNvGrpSpPr/>
            <p:nvPr/>
          </p:nvGrpSpPr>
          <p:grpSpPr>
            <a:xfrm>
              <a:off x="2643874" y="2244596"/>
              <a:ext cx="2457257" cy="691659"/>
              <a:chOff x="2644585" y="1321600"/>
              <a:chExt cx="2457257" cy="691659"/>
            </a:xfrm>
          </p:grpSpPr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3AE32C7A-00C9-4A98-8295-6CF940F0A02C}"/>
                  </a:ext>
                </a:extLst>
              </p:cNvPr>
              <p:cNvSpPr txBox="1"/>
              <p:nvPr/>
            </p:nvSpPr>
            <p:spPr>
              <a:xfrm>
                <a:off x="3362529" y="1321600"/>
                <a:ext cx="1000595" cy="30777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400"/>
                  <a:t>シャンプー</a:t>
                </a:r>
              </a:p>
            </p:txBody>
          </p:sp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2067667A-0820-4930-8D1E-8FCF79C2EEAE}"/>
                  </a:ext>
                </a:extLst>
              </p:cNvPr>
              <p:cNvGrpSpPr/>
              <p:nvPr/>
            </p:nvGrpSpPr>
            <p:grpSpPr>
              <a:xfrm>
                <a:off x="2644585" y="1736260"/>
                <a:ext cx="2457257" cy="276999"/>
                <a:chOff x="6364941" y="1792941"/>
                <a:chExt cx="2457257" cy="276999"/>
              </a:xfrm>
            </p:grpSpPr>
            <p:sp>
              <p:nvSpPr>
                <p:cNvPr id="48" name="テキスト ボックス 47">
                  <a:extLst>
                    <a:ext uri="{FF2B5EF4-FFF2-40B4-BE49-F238E27FC236}">
                      <a16:creationId xmlns:a16="http://schemas.microsoft.com/office/drawing/2014/main" id="{3DBA5DC9-E7BE-4B1D-AD49-B11AF3FEFCDB}"/>
                    </a:ext>
                  </a:extLst>
                </p:cNvPr>
                <p:cNvSpPr txBox="1"/>
                <p:nvPr/>
              </p:nvSpPr>
              <p:spPr>
                <a:xfrm>
                  <a:off x="6364941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A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49" name="テキスト ボックス 48">
                  <a:extLst>
                    <a:ext uri="{FF2B5EF4-FFF2-40B4-BE49-F238E27FC236}">
                      <a16:creationId xmlns:a16="http://schemas.microsoft.com/office/drawing/2014/main" id="{35BA22CF-839D-44DF-8DA0-34101571C5B1}"/>
                    </a:ext>
                  </a:extLst>
                </p:cNvPr>
                <p:cNvSpPr txBox="1"/>
                <p:nvPr/>
              </p:nvSpPr>
              <p:spPr>
                <a:xfrm>
                  <a:off x="6866965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B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50" name="テキスト ボックス 49">
                  <a:extLst>
                    <a:ext uri="{FF2B5EF4-FFF2-40B4-BE49-F238E27FC236}">
                      <a16:creationId xmlns:a16="http://schemas.microsoft.com/office/drawing/2014/main" id="{6E45C0B3-0839-4982-BE8A-152D131282A4}"/>
                    </a:ext>
                  </a:extLst>
                </p:cNvPr>
                <p:cNvSpPr txBox="1"/>
                <p:nvPr/>
              </p:nvSpPr>
              <p:spPr>
                <a:xfrm>
                  <a:off x="7368989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C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51" name="テキスト ボックス 50">
                  <a:extLst>
                    <a:ext uri="{FF2B5EF4-FFF2-40B4-BE49-F238E27FC236}">
                      <a16:creationId xmlns:a16="http://schemas.microsoft.com/office/drawing/2014/main" id="{0ED0E1A5-8707-4C2E-923C-AF0B8C1E274D}"/>
                    </a:ext>
                  </a:extLst>
                </p:cNvPr>
                <p:cNvSpPr txBox="1"/>
                <p:nvPr/>
              </p:nvSpPr>
              <p:spPr>
                <a:xfrm>
                  <a:off x="7871013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D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52" name="テキスト ボックス 51">
                  <a:extLst>
                    <a:ext uri="{FF2B5EF4-FFF2-40B4-BE49-F238E27FC236}">
                      <a16:creationId xmlns:a16="http://schemas.microsoft.com/office/drawing/2014/main" id="{39AC896A-7EDE-40EF-8990-CF684B41B853}"/>
                    </a:ext>
                  </a:extLst>
                </p:cNvPr>
                <p:cNvSpPr txBox="1"/>
                <p:nvPr/>
              </p:nvSpPr>
              <p:spPr>
                <a:xfrm>
                  <a:off x="8373036" y="1792941"/>
                  <a:ext cx="449162" cy="276999"/>
                </a:xfrm>
                <a:prstGeom prst="rect">
                  <a:avLst/>
                </a:prstGeom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E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</p:grpSp>
        </p:grp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105AB374-F6B5-4222-AE10-05F72ACDB297}"/>
                </a:ext>
              </a:extLst>
            </p:cNvPr>
            <p:cNvGrpSpPr/>
            <p:nvPr/>
          </p:nvGrpSpPr>
          <p:grpSpPr>
            <a:xfrm>
              <a:off x="2643874" y="3167592"/>
              <a:ext cx="2457257" cy="691659"/>
              <a:chOff x="2644585" y="1321600"/>
              <a:chExt cx="2457257" cy="691659"/>
            </a:xfrm>
          </p:grpSpPr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63279274-EC43-409E-9EFD-B991BEFEFE04}"/>
                  </a:ext>
                </a:extLst>
              </p:cNvPr>
              <p:cNvSpPr txBox="1"/>
              <p:nvPr/>
            </p:nvSpPr>
            <p:spPr>
              <a:xfrm>
                <a:off x="3544470" y="1321600"/>
                <a:ext cx="636713" cy="307777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400"/>
                  <a:t>リンス</a:t>
                </a:r>
              </a:p>
            </p:txBody>
          </p:sp>
          <p:grpSp>
            <p:nvGrpSpPr>
              <p:cNvPr id="55" name="グループ化 54">
                <a:extLst>
                  <a:ext uri="{FF2B5EF4-FFF2-40B4-BE49-F238E27FC236}">
                    <a16:creationId xmlns:a16="http://schemas.microsoft.com/office/drawing/2014/main" id="{56E1F56F-E35D-4B92-A99E-9837FCB65BC2}"/>
                  </a:ext>
                </a:extLst>
              </p:cNvPr>
              <p:cNvGrpSpPr/>
              <p:nvPr/>
            </p:nvGrpSpPr>
            <p:grpSpPr>
              <a:xfrm>
                <a:off x="2644585" y="1736260"/>
                <a:ext cx="2457257" cy="276999"/>
                <a:chOff x="6364941" y="1792941"/>
                <a:chExt cx="2457257" cy="276999"/>
              </a:xfrm>
            </p:grpSpPr>
            <p:sp>
              <p:nvSpPr>
                <p:cNvPr id="56" name="テキスト ボックス 55">
                  <a:extLst>
                    <a:ext uri="{FF2B5EF4-FFF2-40B4-BE49-F238E27FC236}">
                      <a16:creationId xmlns:a16="http://schemas.microsoft.com/office/drawing/2014/main" id="{C0863B7D-0AA3-429F-867D-488FD6BE095C}"/>
                    </a:ext>
                  </a:extLst>
                </p:cNvPr>
                <p:cNvSpPr txBox="1"/>
                <p:nvPr/>
              </p:nvSpPr>
              <p:spPr>
                <a:xfrm>
                  <a:off x="6364941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A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57" name="テキスト ボックス 56">
                  <a:extLst>
                    <a:ext uri="{FF2B5EF4-FFF2-40B4-BE49-F238E27FC236}">
                      <a16:creationId xmlns:a16="http://schemas.microsoft.com/office/drawing/2014/main" id="{494958BD-92D7-49A8-87A6-3ADA51710633}"/>
                    </a:ext>
                  </a:extLst>
                </p:cNvPr>
                <p:cNvSpPr txBox="1"/>
                <p:nvPr/>
              </p:nvSpPr>
              <p:spPr>
                <a:xfrm>
                  <a:off x="6866965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B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58" name="テキスト ボックス 57">
                  <a:extLst>
                    <a:ext uri="{FF2B5EF4-FFF2-40B4-BE49-F238E27FC236}">
                      <a16:creationId xmlns:a16="http://schemas.microsoft.com/office/drawing/2014/main" id="{809F0042-342B-4F7E-8CB7-F0B0CEE09B90}"/>
                    </a:ext>
                  </a:extLst>
                </p:cNvPr>
                <p:cNvSpPr txBox="1"/>
                <p:nvPr/>
              </p:nvSpPr>
              <p:spPr>
                <a:xfrm>
                  <a:off x="7368989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C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59" name="テキスト ボックス 58">
                  <a:extLst>
                    <a:ext uri="{FF2B5EF4-FFF2-40B4-BE49-F238E27FC236}">
                      <a16:creationId xmlns:a16="http://schemas.microsoft.com/office/drawing/2014/main" id="{CE8C33A1-184D-4B19-AC90-9A3DE5AFC0E6}"/>
                    </a:ext>
                  </a:extLst>
                </p:cNvPr>
                <p:cNvSpPr txBox="1"/>
                <p:nvPr/>
              </p:nvSpPr>
              <p:spPr>
                <a:xfrm>
                  <a:off x="7871013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D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60" name="テキスト ボックス 59">
                  <a:extLst>
                    <a:ext uri="{FF2B5EF4-FFF2-40B4-BE49-F238E27FC236}">
                      <a16:creationId xmlns:a16="http://schemas.microsoft.com/office/drawing/2014/main" id="{D0967633-5DA0-4F9F-B680-3CDA13621009}"/>
                    </a:ext>
                  </a:extLst>
                </p:cNvPr>
                <p:cNvSpPr txBox="1"/>
                <p:nvPr/>
              </p:nvSpPr>
              <p:spPr>
                <a:xfrm>
                  <a:off x="8373036" y="1792941"/>
                  <a:ext cx="449162" cy="276999"/>
                </a:xfrm>
                <a:prstGeom prst="rect">
                  <a:avLst/>
                </a:prstGeom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E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</p:grpSp>
        </p:grpSp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62F3D575-CFA9-480F-B7F1-B12F39BE4D9B}"/>
                </a:ext>
              </a:extLst>
            </p:cNvPr>
            <p:cNvGrpSpPr/>
            <p:nvPr/>
          </p:nvGrpSpPr>
          <p:grpSpPr>
            <a:xfrm>
              <a:off x="2643874" y="4090587"/>
              <a:ext cx="2457257" cy="691659"/>
              <a:chOff x="2644585" y="1321600"/>
              <a:chExt cx="2457257" cy="691659"/>
            </a:xfrm>
          </p:grpSpPr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4F0397A7-0CF9-4AAE-B6EC-D72417A2CF2D}"/>
                  </a:ext>
                </a:extLst>
              </p:cNvPr>
              <p:cNvSpPr txBox="1"/>
              <p:nvPr/>
            </p:nvSpPr>
            <p:spPr>
              <a:xfrm>
                <a:off x="3321656" y="1321600"/>
                <a:ext cx="1082348" cy="30777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400"/>
                  <a:t>食器用洗剤</a:t>
                </a:r>
              </a:p>
            </p:txBody>
          </p: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31421DED-C32B-47B8-8032-1239B06D4AA8}"/>
                  </a:ext>
                </a:extLst>
              </p:cNvPr>
              <p:cNvGrpSpPr/>
              <p:nvPr/>
            </p:nvGrpSpPr>
            <p:grpSpPr>
              <a:xfrm>
                <a:off x="2644585" y="1736260"/>
                <a:ext cx="2457257" cy="276999"/>
                <a:chOff x="6364941" y="1792941"/>
                <a:chExt cx="2457257" cy="276999"/>
              </a:xfrm>
            </p:grpSpPr>
            <p:sp>
              <p:nvSpPr>
                <p:cNvPr id="64" name="テキスト ボックス 63">
                  <a:extLst>
                    <a:ext uri="{FF2B5EF4-FFF2-40B4-BE49-F238E27FC236}">
                      <a16:creationId xmlns:a16="http://schemas.microsoft.com/office/drawing/2014/main" id="{B32A0575-9929-41CB-BFF6-E71DFEB42921}"/>
                    </a:ext>
                  </a:extLst>
                </p:cNvPr>
                <p:cNvSpPr txBox="1"/>
                <p:nvPr/>
              </p:nvSpPr>
              <p:spPr>
                <a:xfrm>
                  <a:off x="6364941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A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65" name="テキスト ボックス 64">
                  <a:extLst>
                    <a:ext uri="{FF2B5EF4-FFF2-40B4-BE49-F238E27FC236}">
                      <a16:creationId xmlns:a16="http://schemas.microsoft.com/office/drawing/2014/main" id="{E5392C98-8D42-4049-A942-AC0AF87D1856}"/>
                    </a:ext>
                  </a:extLst>
                </p:cNvPr>
                <p:cNvSpPr txBox="1"/>
                <p:nvPr/>
              </p:nvSpPr>
              <p:spPr>
                <a:xfrm>
                  <a:off x="6866965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2"/>
                </a:lnRef>
                <a:fillRef idx="3">
                  <a:schemeClr val="accent2"/>
                </a:fillRef>
                <a:effectRef idx="3">
                  <a:schemeClr val="accent2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B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66" name="テキスト ボックス 65">
                  <a:extLst>
                    <a:ext uri="{FF2B5EF4-FFF2-40B4-BE49-F238E27FC236}">
                      <a16:creationId xmlns:a16="http://schemas.microsoft.com/office/drawing/2014/main" id="{C8B5F884-39B9-4185-BFF9-A431C76047A1}"/>
                    </a:ext>
                  </a:extLst>
                </p:cNvPr>
                <p:cNvSpPr txBox="1"/>
                <p:nvPr/>
              </p:nvSpPr>
              <p:spPr>
                <a:xfrm>
                  <a:off x="7368989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C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67" name="テキスト ボックス 66">
                  <a:extLst>
                    <a:ext uri="{FF2B5EF4-FFF2-40B4-BE49-F238E27FC236}">
                      <a16:creationId xmlns:a16="http://schemas.microsoft.com/office/drawing/2014/main" id="{0E51FD80-C717-4F56-92A6-979FD59DD3C5}"/>
                    </a:ext>
                  </a:extLst>
                </p:cNvPr>
                <p:cNvSpPr txBox="1"/>
                <p:nvPr/>
              </p:nvSpPr>
              <p:spPr>
                <a:xfrm>
                  <a:off x="7871013" y="1792941"/>
                  <a:ext cx="458780" cy="276999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D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  <p:sp>
              <p:nvSpPr>
                <p:cNvPr id="68" name="テキスト ボックス 67">
                  <a:extLst>
                    <a:ext uri="{FF2B5EF4-FFF2-40B4-BE49-F238E27FC236}">
                      <a16:creationId xmlns:a16="http://schemas.microsoft.com/office/drawing/2014/main" id="{C7126A59-0725-47A8-93CC-DDF6D99E8280}"/>
                    </a:ext>
                  </a:extLst>
                </p:cNvPr>
                <p:cNvSpPr txBox="1"/>
                <p:nvPr/>
              </p:nvSpPr>
              <p:spPr>
                <a:xfrm>
                  <a:off x="8373036" y="1792941"/>
                  <a:ext cx="449162" cy="276999"/>
                </a:xfrm>
                <a:prstGeom prst="rect">
                  <a:avLst/>
                </a:prstGeom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wrap="none" rtlCol="0">
                  <a:spAutoFit/>
                </a:bodyPr>
                <a:lstStyle/>
                <a:p>
                  <a:pPr algn="ctr"/>
                  <a:r>
                    <a:rPr kumimoji="1" lang="en-US" altLang="ja-JP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E</a:t>
                  </a:r>
                  <a:r>
                    <a:rPr kumimoji="1" lang="ja-JP" altLang="en-US" sz="1200">
                      <a:latin typeface="Arial Black" panose="020B0A04020102020204" pitchFamily="34" charset="0"/>
                      <a:ea typeface="HGS創英角ｺﾞｼｯｸUB" panose="020B0900000000000000" pitchFamily="50" charset="-128"/>
                      <a:cs typeface="Arial" panose="020B0604020202020204" pitchFamily="34" charset="0"/>
                    </a:rPr>
                    <a:t>社</a:t>
                  </a:r>
                </a:p>
              </p:txBody>
            </p:sp>
          </p:grpSp>
        </p:grpSp>
      </p:grp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721302B-EFA5-478B-BD97-95F695621285}"/>
              </a:ext>
            </a:extLst>
          </p:cNvPr>
          <p:cNvCxnSpPr>
            <a:cxnSpLocks/>
          </p:cNvCxnSpPr>
          <p:nvPr/>
        </p:nvCxnSpPr>
        <p:spPr>
          <a:xfrm flipH="1">
            <a:off x="5015937" y="972460"/>
            <a:ext cx="1140722" cy="102697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1ACF50F-F7EA-4CA4-92E5-3DB8881D8549}"/>
              </a:ext>
            </a:extLst>
          </p:cNvPr>
          <p:cNvCxnSpPr>
            <a:cxnSpLocks/>
          </p:cNvCxnSpPr>
          <p:nvPr/>
        </p:nvCxnSpPr>
        <p:spPr>
          <a:xfrm flipH="1" flipV="1">
            <a:off x="5015937" y="2662292"/>
            <a:ext cx="1140722" cy="2198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CE52E46F-16B7-4C9C-ACC7-00D31DF1957A}"/>
              </a:ext>
            </a:extLst>
          </p:cNvPr>
          <p:cNvGrpSpPr/>
          <p:nvPr/>
        </p:nvGrpSpPr>
        <p:grpSpPr>
          <a:xfrm>
            <a:off x="2223473" y="4383802"/>
            <a:ext cx="3751452" cy="2340000"/>
            <a:chOff x="2223473" y="4383802"/>
            <a:chExt cx="3751452" cy="2340000"/>
          </a:xfrm>
        </p:grpSpPr>
        <p:pic>
          <p:nvPicPr>
            <p:cNvPr id="1032" name="Picture 8" descr="ソース画像を表示">
              <a:extLst>
                <a:ext uri="{FF2B5EF4-FFF2-40B4-BE49-F238E27FC236}">
                  <a16:creationId xmlns:a16="http://schemas.microsoft.com/office/drawing/2014/main" id="{368A4B91-AC16-4BF7-A28B-515E133CD3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4925" y="5150532"/>
              <a:ext cx="1440000" cy="14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05AAA554-DDEC-4EA3-B882-D8393DC2DC2E}"/>
                </a:ext>
              </a:extLst>
            </p:cNvPr>
            <p:cNvSpPr txBox="1"/>
            <p:nvPr/>
          </p:nvSpPr>
          <p:spPr>
            <a:xfrm>
              <a:off x="2578007" y="4517072"/>
              <a:ext cx="720000" cy="5040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400"/>
                <a:t>洗濯用</a:t>
              </a:r>
              <a:endParaRPr kumimoji="1" lang="en-US" altLang="ja-JP" sz="1400"/>
            </a:p>
            <a:p>
              <a:pPr algn="ctr"/>
              <a:r>
                <a:rPr kumimoji="1" lang="ja-JP" altLang="en-US" sz="1400"/>
                <a:t>洗剤</a:t>
              </a: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2C7F722F-E5ED-4F6E-BE0A-B5BDD461661D}"/>
                </a:ext>
              </a:extLst>
            </p:cNvPr>
            <p:cNvSpPr txBox="1"/>
            <p:nvPr/>
          </p:nvSpPr>
          <p:spPr>
            <a:xfrm>
              <a:off x="3612376" y="4517072"/>
              <a:ext cx="972000" cy="504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/>
                <a:t>シャンプーリンス</a:t>
              </a: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6831B267-7D82-4014-B22C-56203FFD2522}"/>
                </a:ext>
              </a:extLst>
            </p:cNvPr>
            <p:cNvSpPr txBox="1"/>
            <p:nvPr/>
          </p:nvSpPr>
          <p:spPr>
            <a:xfrm>
              <a:off x="4898745" y="4517072"/>
              <a:ext cx="720000" cy="504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/>
                <a:t>食器用洗剤</a:t>
              </a:r>
            </a:p>
          </p:txBody>
        </p:sp>
        <p:pic>
          <p:nvPicPr>
            <p:cNvPr id="1034" name="Picture 10" descr="ソース画像を表示">
              <a:extLst>
                <a:ext uri="{FF2B5EF4-FFF2-40B4-BE49-F238E27FC236}">
                  <a16:creationId xmlns:a16="http://schemas.microsoft.com/office/drawing/2014/main" id="{DB24F2F3-439D-42FA-92AC-D38BFE008B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3473" y="5150532"/>
              <a:ext cx="1440000" cy="14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ソース画像を表示">
              <a:extLst>
                <a:ext uri="{FF2B5EF4-FFF2-40B4-BE49-F238E27FC236}">
                  <a16:creationId xmlns:a16="http://schemas.microsoft.com/office/drawing/2014/main" id="{1DF1AB39-A829-47C1-80F1-765A24F976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746" y="5150532"/>
              <a:ext cx="1440000" cy="14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48333B4A-918F-4B71-A73B-429867FEC629}"/>
                </a:ext>
              </a:extLst>
            </p:cNvPr>
            <p:cNvSpPr/>
            <p:nvPr/>
          </p:nvSpPr>
          <p:spPr>
            <a:xfrm>
              <a:off x="2356440" y="4383802"/>
              <a:ext cx="3485519" cy="234000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561A73BF-8958-4EF3-99D1-4A899FDD8E61}"/>
              </a:ext>
            </a:extLst>
          </p:cNvPr>
          <p:cNvCxnSpPr>
            <a:cxnSpLocks/>
          </p:cNvCxnSpPr>
          <p:nvPr/>
        </p:nvCxnSpPr>
        <p:spPr>
          <a:xfrm flipV="1">
            <a:off x="2356440" y="3310588"/>
            <a:ext cx="1635454" cy="10591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0EF3E65-194E-4BEA-BDEB-0497CF978523}"/>
              </a:ext>
            </a:extLst>
          </p:cNvPr>
          <p:cNvCxnSpPr>
            <a:cxnSpLocks/>
          </p:cNvCxnSpPr>
          <p:nvPr/>
        </p:nvCxnSpPr>
        <p:spPr>
          <a:xfrm>
            <a:off x="5061602" y="3310588"/>
            <a:ext cx="770860" cy="10732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ADD8C43A-DF48-4B2C-A06B-E53E871DAB3B}"/>
              </a:ext>
            </a:extLst>
          </p:cNvPr>
          <p:cNvSpPr txBox="1"/>
          <p:nvPr/>
        </p:nvSpPr>
        <p:spPr>
          <a:xfrm>
            <a:off x="217028" y="2395637"/>
            <a:ext cx="27899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/>
              <a:t>スーパー等小売店に洗剤企業が共同で液体洗剤を充填する装置を設置</a:t>
            </a:r>
            <a:endParaRPr kumimoji="1" lang="en-US" altLang="ja-JP" sz="1600"/>
          </a:p>
          <a:p>
            <a:r>
              <a:rPr kumimoji="1" lang="ja-JP" altLang="en-US" sz="1600"/>
              <a:t>★自治体が積極的に後押し</a:t>
            </a:r>
            <a:endParaRPr kumimoji="1" lang="en-US" altLang="ja-JP" sz="1600"/>
          </a:p>
          <a:p>
            <a:endParaRPr kumimoji="1" lang="en-US" altLang="ja-JP" sz="1600"/>
          </a:p>
          <a:p>
            <a:r>
              <a:rPr kumimoji="1" lang="ja-JP" altLang="en-US" sz="1600">
                <a:solidFill>
                  <a:srgbClr val="FF0000"/>
                </a:solidFill>
              </a:rPr>
              <a:t>必要開発技術・製品</a:t>
            </a:r>
            <a:endParaRPr kumimoji="1" lang="en-US" altLang="ja-JP" sz="1600">
              <a:solidFill>
                <a:srgbClr val="FF0000"/>
              </a:solidFill>
            </a:endParaRPr>
          </a:p>
          <a:p>
            <a:r>
              <a:rPr kumimoji="1" lang="ja-JP" altLang="en-US" sz="1600"/>
              <a:t>専用充填装置・ボトル</a:t>
            </a: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917E65C6-7AA0-445E-B09D-4284D47118BF}"/>
              </a:ext>
            </a:extLst>
          </p:cNvPr>
          <p:cNvSpPr txBox="1"/>
          <p:nvPr/>
        </p:nvSpPr>
        <p:spPr>
          <a:xfrm>
            <a:off x="217028" y="903503"/>
            <a:ext cx="37673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/>
              <a:t>ボトルの共通化</a:t>
            </a:r>
            <a:endParaRPr kumimoji="1" lang="en-US" altLang="ja-JP" sz="1600"/>
          </a:p>
          <a:p>
            <a:r>
              <a:rPr kumimoji="1" lang="ja-JP" altLang="en-US" sz="1600"/>
              <a:t>⇒プラスチック製ボトルの再使用を可能に</a:t>
            </a:r>
            <a:endParaRPr kumimoji="1" lang="en-US" altLang="ja-JP" sz="1600"/>
          </a:p>
          <a:p>
            <a:r>
              <a:rPr kumimoji="1" lang="ja-JP" altLang="en-US" sz="1600"/>
              <a:t>⇒資源循環、減プラに貢献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73FC8C0F-60C6-4E59-B339-01EA6AADBD5B}"/>
              </a:ext>
            </a:extLst>
          </p:cNvPr>
          <p:cNvSpPr txBox="1"/>
          <p:nvPr/>
        </p:nvSpPr>
        <p:spPr>
          <a:xfrm>
            <a:off x="536271" y="1844480"/>
            <a:ext cx="2757266" cy="42240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108000" tIns="72000" rIns="108000" bIns="72000" rtlCol="0" anchor="ctr" anchorCtr="0">
            <a:spAutoFit/>
          </a:bodyPr>
          <a:lstStyle/>
          <a:p>
            <a:pPr algn="ctr"/>
            <a:r>
              <a:rPr kumimoji="1" lang="ja-JP" altLang="en-US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消費者の選択を拡げる！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2E5ADEF4-B4BB-4D6C-8A5A-6DA6B1D7A25F}"/>
              </a:ext>
            </a:extLst>
          </p:cNvPr>
          <p:cNvSpPr txBox="1"/>
          <p:nvPr/>
        </p:nvSpPr>
        <p:spPr>
          <a:xfrm>
            <a:off x="491872" y="4508283"/>
            <a:ext cx="1415772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想定参加企業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buFont typeface="Wingdings" panose="05000000000000000000" pitchFamily="2" charset="2"/>
              <a:buChar char="ü"/>
            </a:pP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花王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buFont typeface="Wingdings" panose="05000000000000000000" pitchFamily="2" charset="2"/>
              <a:buChar char="ü"/>
            </a:pP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サラヤ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buFont typeface="Wingdings" panose="05000000000000000000" pitchFamily="2" charset="2"/>
              <a:buChar char="ü"/>
            </a:pP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ライオン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>
              <a:buFont typeface="Wingdings" panose="05000000000000000000" pitchFamily="2" charset="2"/>
              <a:buChar char="ü"/>
            </a:pPr>
            <a:r>
              <a:rPr kumimoji="1"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P&amp;G</a:t>
            </a:r>
          </a:p>
          <a:p>
            <a:pPr marL="176213" indent="-176213">
              <a:buFont typeface="Wingdings" panose="05000000000000000000" pitchFamily="2" charset="2"/>
              <a:buChar char="ü"/>
            </a:pP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ユニリーバ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93F4681-7B9E-4699-9F8F-0F4B81106DC3}"/>
              </a:ext>
            </a:extLst>
          </p:cNvPr>
          <p:cNvSpPr txBox="1"/>
          <p:nvPr/>
        </p:nvSpPr>
        <p:spPr>
          <a:xfrm>
            <a:off x="6140938" y="5150532"/>
            <a:ext cx="277171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/>
              <a:t>大阪・関西万博で万博モデルボトルを販売</a:t>
            </a:r>
            <a:endParaRPr kumimoji="1" lang="en-US" altLang="ja-JP" sz="1600"/>
          </a:p>
          <a:p>
            <a:r>
              <a:rPr kumimoji="1" lang="ja-JP" altLang="en-US" sz="1600"/>
              <a:t>⇒世界に本モデルをアピール</a:t>
            </a:r>
            <a:endParaRPr kumimoji="1" lang="en-US" altLang="ja-JP" sz="1600"/>
          </a:p>
          <a:p>
            <a:r>
              <a:rPr kumimoji="1" lang="ja-JP" altLang="en-US" sz="1600"/>
              <a:t>⇒本モデルの社会普及を促進</a:t>
            </a: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E2C55736-96AD-4860-A970-A7D7122B653D}"/>
              </a:ext>
            </a:extLst>
          </p:cNvPr>
          <p:cNvSpPr txBox="1"/>
          <p:nvPr/>
        </p:nvSpPr>
        <p:spPr>
          <a:xfrm>
            <a:off x="6486237" y="3610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案</a:t>
            </a:r>
          </a:p>
        </p:txBody>
      </p:sp>
      <p:sp>
        <p:nvSpPr>
          <p:cNvPr id="73" name="サブタイトル 2"/>
          <p:cNvSpPr txBox="1">
            <a:spLocks/>
          </p:cNvSpPr>
          <p:nvPr/>
        </p:nvSpPr>
        <p:spPr>
          <a:xfrm>
            <a:off x="7026496" y="77152"/>
            <a:ext cx="2004218" cy="5164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参考資料５</a:t>
            </a:r>
            <a:endParaRPr lang="en-US" altLang="ja-JP" sz="2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629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">
            <a:extLst>
              <a:ext uri="{FF2B5EF4-FFF2-40B4-BE49-F238E27FC236}">
                <a16:creationId xmlns:a16="http://schemas.microsoft.com/office/drawing/2014/main" id="{60B0F205-1409-4BE8-B1D6-09A7541ED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0713"/>
            <a:ext cx="9144000" cy="142875"/>
          </a:xfrm>
          <a:prstGeom prst="rect">
            <a:avLst/>
          </a:prstGeom>
          <a:gradFill rotWithShape="1">
            <a:gsLst>
              <a:gs pos="0">
                <a:srgbClr val="0066F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  <a:cs typeface="Arial" pitchFamily="34" charset="0"/>
            </a:endParaRPr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id="{7B79FD15-9790-4301-A38A-B07D7643D6E3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62"/>
            <a:ext cx="5216493" cy="58477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HGP創英角ｺﾞｼｯｸUB" pitchFamily="50" charset="-128"/>
                <a:cs typeface="Arial" pitchFamily="34" charset="0"/>
              </a:rPr>
              <a:t>消毒液ボトルリサイクルモデル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CC66EBA-1308-405E-A677-4AD06E11AE90}"/>
              </a:ext>
            </a:extLst>
          </p:cNvPr>
          <p:cNvSpPr txBox="1"/>
          <p:nvPr/>
        </p:nvSpPr>
        <p:spPr>
          <a:xfrm>
            <a:off x="133903" y="875795"/>
            <a:ext cx="8334333" cy="11849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消毒液ボトルは単一素材（</a:t>
            </a:r>
            <a:r>
              <a:rPr kumimoji="1"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）のため、リサイクルが容易。しかし、その多くが</a:t>
            </a:r>
            <a:r>
              <a:rPr kumimoji="1"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回の使用で廃棄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⇒</a:t>
            </a:r>
            <a:r>
              <a:rPr kumimoji="1" lang="ja-JP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回収する仕組みを作ることでプラとして再利用が可能に</a:t>
            </a:r>
            <a:endParaRPr kumimoji="1" lang="en-US" altLang="ja-JP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詰替え用消毒液が市販されているが、法律上は禁止（事実上の規制緩和）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病院をはじめ、詰替え用消毒液の使用はあまり進んでいない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BB69825A-ABBE-4E0F-9FAF-C24F1871C6E6}"/>
              </a:ext>
            </a:extLst>
          </p:cNvPr>
          <p:cNvGrpSpPr/>
          <p:nvPr/>
        </p:nvGrpSpPr>
        <p:grpSpPr>
          <a:xfrm>
            <a:off x="233842" y="2131245"/>
            <a:ext cx="3838660" cy="3902034"/>
            <a:chOff x="390854" y="2186661"/>
            <a:chExt cx="3838660" cy="3902034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AC006844-4B39-4F82-950A-5DA76E1BDF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3479" y="2650841"/>
              <a:ext cx="3060000" cy="3060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074" name="Picture 2" descr="https://www.la-comic-illust.top/wp-content/uploads/2020/11/shodoku1.png">
              <a:extLst>
                <a:ext uri="{FF2B5EF4-FFF2-40B4-BE49-F238E27FC236}">
                  <a16:creationId xmlns:a16="http://schemas.microsoft.com/office/drawing/2014/main" id="{AC4BD1A9-76A8-4D37-911D-DF4777F774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5945" y="3522111"/>
              <a:ext cx="1260000" cy="12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6" name="Picture 4" descr="ソース画像を表示">
              <a:extLst>
                <a:ext uri="{FF2B5EF4-FFF2-40B4-BE49-F238E27FC236}">
                  <a16:creationId xmlns:a16="http://schemas.microsoft.com/office/drawing/2014/main" id="{52259546-BE61-4A8F-A107-CBC1AE00C4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8634" y="2186661"/>
              <a:ext cx="1260000" cy="12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8" name="Picture 6" descr="ソース画像を表示">
              <a:extLst>
                <a:ext uri="{FF2B5EF4-FFF2-40B4-BE49-F238E27FC236}">
                  <a16:creationId xmlns:a16="http://schemas.microsoft.com/office/drawing/2014/main" id="{5C5C0AB1-0E86-4DDE-9FD0-EF2BC1DB76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0162" y="5177851"/>
              <a:ext cx="1260000" cy="9108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2" name="Picture 10" descr="ソース画像を表示">
              <a:extLst>
                <a:ext uri="{FF2B5EF4-FFF2-40B4-BE49-F238E27FC236}">
                  <a16:creationId xmlns:a16="http://schemas.microsoft.com/office/drawing/2014/main" id="{0A58E72B-E56E-4204-AF0A-10C1084906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864" y="3522111"/>
              <a:ext cx="1456650" cy="12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84" name="Picture 12" descr="ソース画像を表示">
              <a:extLst>
                <a:ext uri="{FF2B5EF4-FFF2-40B4-BE49-F238E27FC236}">
                  <a16:creationId xmlns:a16="http://schemas.microsoft.com/office/drawing/2014/main" id="{258A6864-764F-450E-B8E9-7A2428A251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854" y="3612111"/>
              <a:ext cx="1029968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9AADE77-58AC-4785-A338-FA61720BD35E}"/>
              </a:ext>
            </a:extLst>
          </p:cNvPr>
          <p:cNvGrpSpPr/>
          <p:nvPr/>
        </p:nvGrpSpPr>
        <p:grpSpPr>
          <a:xfrm>
            <a:off x="3973316" y="3295678"/>
            <a:ext cx="2520000" cy="1659765"/>
            <a:chOff x="3973316" y="3267970"/>
            <a:chExt cx="2520000" cy="1659765"/>
          </a:xfrm>
        </p:grpSpPr>
        <p:sp>
          <p:nvSpPr>
            <p:cNvPr id="9" name="矢印: 右 8">
              <a:extLst>
                <a:ext uri="{FF2B5EF4-FFF2-40B4-BE49-F238E27FC236}">
                  <a16:creationId xmlns:a16="http://schemas.microsoft.com/office/drawing/2014/main" id="{0030B936-8650-46F3-9DC2-A52E8A91D689}"/>
                </a:ext>
              </a:extLst>
            </p:cNvPr>
            <p:cNvSpPr/>
            <p:nvPr/>
          </p:nvSpPr>
          <p:spPr>
            <a:xfrm>
              <a:off x="3973316" y="3809852"/>
              <a:ext cx="2520000" cy="576000"/>
            </a:xfrm>
            <a:prstGeom prst="rightArrow">
              <a:avLst/>
            </a:prstGeom>
            <a:solidFill>
              <a:srgbClr val="FFCCFF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086" name="Picture 14" descr="ソース画像を表示">
              <a:extLst>
                <a:ext uri="{FF2B5EF4-FFF2-40B4-BE49-F238E27FC236}">
                  <a16:creationId xmlns:a16="http://schemas.microsoft.com/office/drawing/2014/main" id="{E2B76D2F-AE43-4768-AC06-CD1679F7CB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3316" y="3267970"/>
              <a:ext cx="1440000" cy="16597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12770A8-9FEC-4DCC-AD74-4FF1E6D6F19D}"/>
              </a:ext>
            </a:extLst>
          </p:cNvPr>
          <p:cNvSpPr txBox="1"/>
          <p:nvPr/>
        </p:nvSpPr>
        <p:spPr>
          <a:xfrm>
            <a:off x="6678040" y="4934375"/>
            <a:ext cx="2165145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プラ </a:t>
            </a:r>
            <a:r>
              <a:rPr kumimoji="1"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プラ リサイクル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CCAF79D-D947-4FAA-9CD5-2BF890C5A32A}"/>
              </a:ext>
            </a:extLst>
          </p:cNvPr>
          <p:cNvSpPr txBox="1"/>
          <p:nvPr/>
        </p:nvSpPr>
        <p:spPr>
          <a:xfrm>
            <a:off x="4034198" y="2371540"/>
            <a:ext cx="2379763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専用回収</a:t>
            </a:r>
            <a:r>
              <a:rPr kumimoji="1"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BOX</a:t>
            </a: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を大規模事業所に設置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⇒回収・リサイクル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6C1DD5F-3743-4881-BA28-88F92C9B23AF}"/>
              </a:ext>
            </a:extLst>
          </p:cNvPr>
          <p:cNvSpPr txBox="1"/>
          <p:nvPr/>
        </p:nvSpPr>
        <p:spPr>
          <a:xfrm>
            <a:off x="284032" y="6135514"/>
            <a:ext cx="3475169" cy="5977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/>
              <a:t>大規模事業所の協力を得て、消毒液ボトルのリサイクルを府内で実施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CF664-5ED3-4CF3-80E4-36139A6650A6}"/>
              </a:ext>
            </a:extLst>
          </p:cNvPr>
          <p:cNvSpPr txBox="1"/>
          <p:nvPr/>
        </p:nvSpPr>
        <p:spPr>
          <a:xfrm>
            <a:off x="4204840" y="5381995"/>
            <a:ext cx="4682836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必要連携先</a:t>
            </a:r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回収業者、プラリサイクル・成形企業</a:t>
            </a:r>
            <a:endParaRPr kumimoji="1" lang="en-US" altLang="ja-JP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6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必要開発技術</a:t>
            </a:r>
            <a:endParaRPr kumimoji="1" lang="en-US" altLang="ja-JP" sz="16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ボトル用</a:t>
            </a:r>
            <a:r>
              <a:rPr kumimoji="1" lang="en-US" altLang="ja-JP" sz="160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  <a:r>
              <a:rPr kumimoji="1" lang="ja-JP" altLang="en-US" sz="1600">
                <a:latin typeface="Arial" panose="020B0604020202020204" pitchFamily="34" charset="0"/>
                <a:cs typeface="Arial" panose="020B0604020202020204" pitchFamily="34" charset="0"/>
              </a:rPr>
              <a:t>からのプラ製品開発（ボトル、容器類他）</a:t>
            </a:r>
          </a:p>
        </p:txBody>
      </p:sp>
      <p:pic>
        <p:nvPicPr>
          <p:cNvPr id="3090" name="Picture 18" descr="ソース画像を表示">
            <a:extLst>
              <a:ext uri="{FF2B5EF4-FFF2-40B4-BE49-F238E27FC236}">
                <a16:creationId xmlns:a16="http://schemas.microsoft.com/office/drawing/2014/main" id="{E24E305F-46F2-478A-966B-F23B51CBC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343" y="3867300"/>
            <a:ext cx="1103186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" descr="https://www.la-comic-illust.top/wp-content/uploads/2020/11/shodoku1.png">
            <a:extLst>
              <a:ext uri="{FF2B5EF4-FFF2-40B4-BE49-F238E27FC236}">
                <a16:creationId xmlns:a16="http://schemas.microsoft.com/office/drawing/2014/main" id="{640EB46C-3D64-46E2-9408-171C98B55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637" y="3503519"/>
            <a:ext cx="1260000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8B8B105-80DE-4280-9CA4-C3AF5105F60A}"/>
              </a:ext>
            </a:extLst>
          </p:cNvPr>
          <p:cNvSpPr txBox="1"/>
          <p:nvPr/>
        </p:nvSpPr>
        <p:spPr>
          <a:xfrm>
            <a:off x="7162439" y="1520526"/>
            <a:ext cx="1808635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600"/>
              <a:t>プラリサイクルの大阪府独自モデル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9A43E84-A0D0-4E93-9A61-8316551FB9BD}"/>
              </a:ext>
            </a:extLst>
          </p:cNvPr>
          <p:cNvSpPr txBox="1"/>
          <p:nvPr/>
        </p:nvSpPr>
        <p:spPr>
          <a:xfrm>
            <a:off x="7226788" y="2833218"/>
            <a:ext cx="1679937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600"/>
              <a:t>他のプラ製品のリサイクルに展開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7416EE3-D985-431F-813B-5CE8075B179F}"/>
              </a:ext>
            </a:extLst>
          </p:cNvPr>
          <p:cNvSpPr txBox="1"/>
          <p:nvPr/>
        </p:nvSpPr>
        <p:spPr>
          <a:xfrm>
            <a:off x="7788181" y="227765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/>
              <a:t>将来構想</a:t>
            </a:r>
          </a:p>
        </p:txBody>
      </p:sp>
      <p:sp>
        <p:nvSpPr>
          <p:cNvPr id="21" name="矢印: 下 20">
            <a:extLst>
              <a:ext uri="{FF2B5EF4-FFF2-40B4-BE49-F238E27FC236}">
                <a16:creationId xmlns:a16="http://schemas.microsoft.com/office/drawing/2014/main" id="{8FFF7049-B9EF-402A-968D-A4B526776734}"/>
              </a:ext>
            </a:extLst>
          </p:cNvPr>
          <p:cNvSpPr/>
          <p:nvPr/>
        </p:nvSpPr>
        <p:spPr>
          <a:xfrm>
            <a:off x="7500772" y="2182690"/>
            <a:ext cx="350417" cy="584775"/>
          </a:xfrm>
          <a:prstGeom prst="down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96" name="Picture 24" descr="レジ袋のイラスト | 商用OKの無料イラスト素材サイト ツカッテ">
            <a:extLst>
              <a:ext uri="{FF2B5EF4-FFF2-40B4-BE49-F238E27FC236}">
                <a16:creationId xmlns:a16="http://schemas.microsoft.com/office/drawing/2014/main" id="{84F57459-530D-4344-97DF-041BEF540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179" y="3867300"/>
            <a:ext cx="828000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228CC706-D169-45F1-BAE6-CBEE9941F8F5}"/>
              </a:ext>
            </a:extLst>
          </p:cNvPr>
          <p:cNvSpPr txBox="1"/>
          <p:nvPr/>
        </p:nvSpPr>
        <p:spPr>
          <a:xfrm>
            <a:off x="6469080" y="1422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案</a:t>
            </a:r>
          </a:p>
        </p:txBody>
      </p:sp>
    </p:spTree>
    <p:extLst>
      <p:ext uri="{BB962C8B-B14F-4D97-AF65-F5344CB8AC3E}">
        <p14:creationId xmlns:p14="http://schemas.microsoft.com/office/powerpoint/2010/main" val="1369788495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302</Words>
  <Application>Microsoft Office PowerPoint</Application>
  <PresentationFormat>画面に合わせる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HGS創英角ｺﾞｼｯｸUB</vt:lpstr>
      <vt:lpstr>Meiryo UI</vt:lpstr>
      <vt:lpstr>ＭＳ Ｐゴシック</vt:lpstr>
      <vt:lpstr>游ゴシック</vt:lpstr>
      <vt:lpstr>Arial</vt:lpstr>
      <vt:lpstr>Arial Black</vt:lpstr>
      <vt:lpstr>Calibri</vt:lpstr>
      <vt:lpstr>Wingdings</vt:lpstr>
      <vt:lpstr>4_Office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uyama</dc:creator>
  <cp:lastModifiedBy>上川　真依</cp:lastModifiedBy>
  <cp:revision>28</cp:revision>
  <dcterms:created xsi:type="dcterms:W3CDTF">2022-01-01T20:20:43Z</dcterms:created>
  <dcterms:modified xsi:type="dcterms:W3CDTF">2022-03-18T02:29:55Z</dcterms:modified>
</cp:coreProperties>
</file>