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62" r:id="rId2"/>
    <p:sldId id="271" r:id="rId3"/>
    <p:sldId id="279" r:id="rId4"/>
    <p:sldId id="257" r:id="rId5"/>
    <p:sldId id="272" r:id="rId6"/>
    <p:sldId id="280" r:id="rId7"/>
    <p:sldId id="275" r:id="rId8"/>
    <p:sldId id="276" r:id="rId9"/>
    <p:sldId id="277" r:id="rId10"/>
    <p:sldId id="278" r:id="rId11"/>
    <p:sldId id="273" r:id="rId12"/>
    <p:sldId id="274" r:id="rId13"/>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CC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1290"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E2413AC9-F643-423C-A667-38DCBE08C535}" type="datetimeFigureOut">
              <a:rPr kumimoji="1" lang="ja-JP" altLang="en-US" smtClean="0"/>
              <a:t>2022/3/18</a:t>
            </a:fld>
            <a:endParaRPr kumimoji="1" lang="ja-JP" altLang="en-US"/>
          </a:p>
        </p:txBody>
      </p:sp>
      <p:sp>
        <p:nvSpPr>
          <p:cNvPr id="4" name="スライド イメージ プレースホルダー 3"/>
          <p:cNvSpPr>
            <a:spLocks noGrp="1" noRot="1" noChangeAspect="1"/>
          </p:cNvSpPr>
          <p:nvPr>
            <p:ph type="sldImg" idx="2"/>
          </p:nvPr>
        </p:nvSpPr>
        <p:spPr>
          <a:xfrm>
            <a:off x="1166813" y="1243013"/>
            <a:ext cx="4473575"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29B79C01-E39E-4649-8535-39D48D8E3B63}" type="slidenum">
              <a:rPr kumimoji="1" lang="ja-JP" altLang="en-US" smtClean="0"/>
              <a:t>‹#›</a:t>
            </a:fld>
            <a:endParaRPr kumimoji="1" lang="ja-JP" altLang="en-US"/>
          </a:p>
        </p:txBody>
      </p:sp>
    </p:spTree>
    <p:extLst>
      <p:ext uri="{BB962C8B-B14F-4D97-AF65-F5344CB8AC3E}">
        <p14:creationId xmlns:p14="http://schemas.microsoft.com/office/powerpoint/2010/main" val="255033105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D03FD007-7C3C-4F24-9D46-72AF98805E23}" type="datetimeFigureOut">
              <a:rPr kumimoji="1" lang="ja-JP" altLang="en-US" smtClean="0"/>
              <a:t>2022/3/18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B3F3032-4610-4632-96F8-9566C5DE4C2A}" type="slidenum">
              <a:rPr kumimoji="1" lang="ja-JP" altLang="en-US" smtClean="0"/>
              <a:t>‹#›</a:t>
            </a:fld>
            <a:endParaRPr kumimoji="1" lang="ja-JP" altLang="en-US"/>
          </a:p>
        </p:txBody>
      </p:sp>
    </p:spTree>
    <p:extLst>
      <p:ext uri="{BB962C8B-B14F-4D97-AF65-F5344CB8AC3E}">
        <p14:creationId xmlns:p14="http://schemas.microsoft.com/office/powerpoint/2010/main" val="840771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03FD007-7C3C-4F24-9D46-72AF98805E23}" type="datetimeFigureOut">
              <a:rPr kumimoji="1" lang="ja-JP" altLang="en-US" smtClean="0"/>
              <a:t>2022/3/18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B3F3032-4610-4632-96F8-9566C5DE4C2A}" type="slidenum">
              <a:rPr kumimoji="1" lang="ja-JP" altLang="en-US" smtClean="0"/>
              <a:t>‹#›</a:t>
            </a:fld>
            <a:endParaRPr kumimoji="1" lang="ja-JP" altLang="en-US"/>
          </a:p>
        </p:txBody>
      </p:sp>
    </p:spTree>
    <p:extLst>
      <p:ext uri="{BB962C8B-B14F-4D97-AF65-F5344CB8AC3E}">
        <p14:creationId xmlns:p14="http://schemas.microsoft.com/office/powerpoint/2010/main" val="3957578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03FD007-7C3C-4F24-9D46-72AF98805E23}" type="datetimeFigureOut">
              <a:rPr kumimoji="1" lang="ja-JP" altLang="en-US" smtClean="0"/>
              <a:t>2022/3/18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B3F3032-4610-4632-96F8-9566C5DE4C2A}" type="slidenum">
              <a:rPr kumimoji="1" lang="ja-JP" altLang="en-US" smtClean="0"/>
              <a:t>‹#›</a:t>
            </a:fld>
            <a:endParaRPr kumimoji="1" lang="ja-JP" altLang="en-US"/>
          </a:p>
        </p:txBody>
      </p:sp>
    </p:spTree>
    <p:extLst>
      <p:ext uri="{BB962C8B-B14F-4D97-AF65-F5344CB8AC3E}">
        <p14:creationId xmlns:p14="http://schemas.microsoft.com/office/powerpoint/2010/main" val="2393348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03FD007-7C3C-4F24-9D46-72AF98805E23}" type="datetimeFigureOut">
              <a:rPr kumimoji="1" lang="ja-JP" altLang="en-US" smtClean="0"/>
              <a:t>2022/3/18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B3F3032-4610-4632-96F8-9566C5DE4C2A}" type="slidenum">
              <a:rPr kumimoji="1" lang="ja-JP" altLang="en-US" smtClean="0"/>
              <a:t>‹#›</a:t>
            </a:fld>
            <a:endParaRPr kumimoji="1" lang="ja-JP" altLang="en-US"/>
          </a:p>
        </p:txBody>
      </p:sp>
    </p:spTree>
    <p:extLst>
      <p:ext uri="{BB962C8B-B14F-4D97-AF65-F5344CB8AC3E}">
        <p14:creationId xmlns:p14="http://schemas.microsoft.com/office/powerpoint/2010/main" val="3717382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D03FD007-7C3C-4F24-9D46-72AF98805E23}" type="datetimeFigureOut">
              <a:rPr kumimoji="1" lang="ja-JP" altLang="en-US" smtClean="0"/>
              <a:t>2022/3/18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B3F3032-4610-4632-96F8-9566C5DE4C2A}" type="slidenum">
              <a:rPr kumimoji="1" lang="ja-JP" altLang="en-US" smtClean="0"/>
              <a:t>‹#›</a:t>
            </a:fld>
            <a:endParaRPr kumimoji="1" lang="ja-JP" altLang="en-US"/>
          </a:p>
        </p:txBody>
      </p:sp>
    </p:spTree>
    <p:extLst>
      <p:ext uri="{BB962C8B-B14F-4D97-AF65-F5344CB8AC3E}">
        <p14:creationId xmlns:p14="http://schemas.microsoft.com/office/powerpoint/2010/main" val="27632020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D03FD007-7C3C-4F24-9D46-72AF98805E23}" type="datetimeFigureOut">
              <a:rPr kumimoji="1" lang="ja-JP" altLang="en-US" smtClean="0"/>
              <a:t>2022/3/18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B3F3032-4610-4632-96F8-9566C5DE4C2A}" type="slidenum">
              <a:rPr kumimoji="1" lang="ja-JP" altLang="en-US" smtClean="0"/>
              <a:t>‹#›</a:t>
            </a:fld>
            <a:endParaRPr kumimoji="1" lang="ja-JP" altLang="en-US"/>
          </a:p>
        </p:txBody>
      </p:sp>
    </p:spTree>
    <p:extLst>
      <p:ext uri="{BB962C8B-B14F-4D97-AF65-F5344CB8AC3E}">
        <p14:creationId xmlns:p14="http://schemas.microsoft.com/office/powerpoint/2010/main" val="2690503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D03FD007-7C3C-4F24-9D46-72AF98805E23}" type="datetimeFigureOut">
              <a:rPr kumimoji="1" lang="ja-JP" altLang="en-US" smtClean="0"/>
              <a:t>2022/3/18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B3F3032-4610-4632-96F8-9566C5DE4C2A}" type="slidenum">
              <a:rPr kumimoji="1" lang="ja-JP" altLang="en-US" smtClean="0"/>
              <a:t>‹#›</a:t>
            </a:fld>
            <a:endParaRPr kumimoji="1" lang="ja-JP" altLang="en-US"/>
          </a:p>
        </p:txBody>
      </p:sp>
    </p:spTree>
    <p:extLst>
      <p:ext uri="{BB962C8B-B14F-4D97-AF65-F5344CB8AC3E}">
        <p14:creationId xmlns:p14="http://schemas.microsoft.com/office/powerpoint/2010/main" val="2818768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D03FD007-7C3C-4F24-9D46-72AF98805E23}" type="datetimeFigureOut">
              <a:rPr kumimoji="1" lang="ja-JP" altLang="en-US" smtClean="0"/>
              <a:t>2022/3/18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5B3F3032-4610-4632-96F8-9566C5DE4C2A}" type="slidenum">
              <a:rPr kumimoji="1" lang="ja-JP" altLang="en-US" smtClean="0"/>
              <a:t>‹#›</a:t>
            </a:fld>
            <a:endParaRPr kumimoji="1" lang="ja-JP" altLang="en-US"/>
          </a:p>
        </p:txBody>
      </p:sp>
    </p:spTree>
    <p:extLst>
      <p:ext uri="{BB962C8B-B14F-4D97-AF65-F5344CB8AC3E}">
        <p14:creationId xmlns:p14="http://schemas.microsoft.com/office/powerpoint/2010/main" val="2228715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3FD007-7C3C-4F24-9D46-72AF98805E23}" type="datetimeFigureOut">
              <a:rPr kumimoji="1" lang="ja-JP" altLang="en-US" smtClean="0"/>
              <a:t>2022/3/18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B3F3032-4610-4632-96F8-9566C5DE4C2A}" type="slidenum">
              <a:rPr kumimoji="1" lang="ja-JP" altLang="en-US" smtClean="0"/>
              <a:t>‹#›</a:t>
            </a:fld>
            <a:endParaRPr kumimoji="1" lang="ja-JP" altLang="en-US"/>
          </a:p>
        </p:txBody>
      </p:sp>
    </p:spTree>
    <p:extLst>
      <p:ext uri="{BB962C8B-B14F-4D97-AF65-F5344CB8AC3E}">
        <p14:creationId xmlns:p14="http://schemas.microsoft.com/office/powerpoint/2010/main" val="8143479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03FD007-7C3C-4F24-9D46-72AF98805E23}" type="datetimeFigureOut">
              <a:rPr kumimoji="1" lang="ja-JP" altLang="en-US" smtClean="0"/>
              <a:t>2022/3/18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B3F3032-4610-4632-96F8-9566C5DE4C2A}" type="slidenum">
              <a:rPr kumimoji="1" lang="ja-JP" altLang="en-US" smtClean="0"/>
              <a:t>‹#›</a:t>
            </a:fld>
            <a:endParaRPr kumimoji="1" lang="ja-JP" altLang="en-US"/>
          </a:p>
        </p:txBody>
      </p:sp>
    </p:spTree>
    <p:extLst>
      <p:ext uri="{BB962C8B-B14F-4D97-AF65-F5344CB8AC3E}">
        <p14:creationId xmlns:p14="http://schemas.microsoft.com/office/powerpoint/2010/main" val="26840423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03FD007-7C3C-4F24-9D46-72AF98805E23}" type="datetimeFigureOut">
              <a:rPr kumimoji="1" lang="ja-JP" altLang="en-US" smtClean="0"/>
              <a:t>2022/3/18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B3F3032-4610-4632-96F8-9566C5DE4C2A}" type="slidenum">
              <a:rPr kumimoji="1" lang="ja-JP" altLang="en-US" smtClean="0"/>
              <a:t>‹#›</a:t>
            </a:fld>
            <a:endParaRPr kumimoji="1" lang="ja-JP" altLang="en-US"/>
          </a:p>
        </p:txBody>
      </p:sp>
    </p:spTree>
    <p:extLst>
      <p:ext uri="{BB962C8B-B14F-4D97-AF65-F5344CB8AC3E}">
        <p14:creationId xmlns:p14="http://schemas.microsoft.com/office/powerpoint/2010/main" val="1052941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3FD007-7C3C-4F24-9D46-72AF98805E23}" type="datetimeFigureOut">
              <a:rPr kumimoji="1" lang="ja-JP" altLang="en-US" smtClean="0"/>
              <a:t>2022/3/18</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3F3032-4610-4632-96F8-9566C5DE4C2A}" type="slidenum">
              <a:rPr kumimoji="1" lang="ja-JP" altLang="en-US" smtClean="0"/>
              <a:t>‹#›</a:t>
            </a:fld>
            <a:endParaRPr kumimoji="1" lang="ja-JP" altLang="en-US"/>
          </a:p>
        </p:txBody>
      </p:sp>
    </p:spTree>
    <p:extLst>
      <p:ext uri="{BB962C8B-B14F-4D97-AF65-F5344CB8AC3E}">
        <p14:creationId xmlns:p14="http://schemas.microsoft.com/office/powerpoint/2010/main" val="8753210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emf"/></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1"/>
          <p:cNvSpPr txBox="1">
            <a:spLocks/>
          </p:cNvSpPr>
          <p:nvPr/>
        </p:nvSpPr>
        <p:spPr>
          <a:xfrm>
            <a:off x="193687" y="2118815"/>
            <a:ext cx="8853014" cy="131018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200" b="1" spc="-100" dirty="0" smtClean="0">
                <a:latin typeface="Meiryo UI" panose="020B0604030504040204" pitchFamily="50" charset="-128"/>
                <a:ea typeface="Meiryo UI" panose="020B0604030504040204" pitchFamily="50" charset="-128"/>
              </a:rPr>
              <a:t>プラスチック流出対策分科会の取組み</a:t>
            </a:r>
            <a:endParaRPr lang="ja-JP" altLang="en-US" sz="3200" b="1" spc="-100" dirty="0">
              <a:latin typeface="Meiryo UI" panose="020B0604030504040204" pitchFamily="50" charset="-128"/>
              <a:ea typeface="Meiryo UI" panose="020B0604030504040204" pitchFamily="50" charset="-128"/>
            </a:endParaRPr>
          </a:p>
        </p:txBody>
      </p:sp>
      <p:sp>
        <p:nvSpPr>
          <p:cNvPr id="11" name="サブタイトル 2"/>
          <p:cNvSpPr txBox="1">
            <a:spLocks/>
          </p:cNvSpPr>
          <p:nvPr/>
        </p:nvSpPr>
        <p:spPr>
          <a:xfrm>
            <a:off x="1050843" y="3966274"/>
            <a:ext cx="6858000" cy="15684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a:endParaRPr lang="en-US" altLang="ja-JP" sz="2600" b="1" dirty="0">
              <a:latin typeface="Meiryo UI" panose="020B0604030504040204" pitchFamily="50" charset="-128"/>
              <a:ea typeface="Meiryo UI" panose="020B0604030504040204" pitchFamily="50" charset="-128"/>
            </a:endParaRPr>
          </a:p>
          <a:p>
            <a:pPr marL="0" indent="0" algn="ctr">
              <a:buNone/>
            </a:pPr>
            <a:r>
              <a:rPr lang="en-US" altLang="ja-JP" sz="2600" b="1" dirty="0" smtClean="0">
                <a:latin typeface="Meiryo UI" panose="020B0604030504040204" pitchFamily="50" charset="-128"/>
                <a:ea typeface="Meiryo UI" panose="020B0604030504040204" pitchFamily="50" charset="-128"/>
              </a:rPr>
              <a:t>2022</a:t>
            </a:r>
            <a:r>
              <a:rPr lang="ja-JP" altLang="en-US" sz="2600" b="1" dirty="0" smtClean="0">
                <a:latin typeface="Meiryo UI" panose="020B0604030504040204" pitchFamily="50" charset="-128"/>
                <a:ea typeface="Meiryo UI" panose="020B0604030504040204" pitchFamily="50" charset="-128"/>
              </a:rPr>
              <a:t>年</a:t>
            </a:r>
            <a:r>
              <a:rPr lang="ja-JP" altLang="en-US" sz="2600" b="1" dirty="0">
                <a:latin typeface="Meiryo UI" panose="020B0604030504040204" pitchFamily="50" charset="-128"/>
                <a:ea typeface="Meiryo UI" panose="020B0604030504040204" pitchFamily="50" charset="-128"/>
              </a:rPr>
              <a:t>３</a:t>
            </a:r>
            <a:r>
              <a:rPr lang="ja-JP" altLang="en-US" sz="2600" b="1" dirty="0" smtClean="0">
                <a:latin typeface="Meiryo UI" panose="020B0604030504040204" pitchFamily="50" charset="-128"/>
                <a:ea typeface="Meiryo UI" panose="020B0604030504040204" pitchFamily="50" charset="-128"/>
              </a:rPr>
              <a:t>月</a:t>
            </a:r>
            <a:r>
              <a:rPr lang="en-US" altLang="ja-JP" sz="2600" b="1" dirty="0" smtClean="0">
                <a:latin typeface="Meiryo UI" panose="020B0604030504040204" pitchFamily="50" charset="-128"/>
                <a:ea typeface="Meiryo UI" panose="020B0604030504040204" pitchFamily="50" charset="-128"/>
              </a:rPr>
              <a:t>22</a:t>
            </a:r>
            <a:r>
              <a:rPr lang="ja-JP" altLang="en-US" sz="2600" b="1" dirty="0" smtClean="0">
                <a:latin typeface="Meiryo UI" panose="020B0604030504040204" pitchFamily="50" charset="-128"/>
                <a:ea typeface="Meiryo UI" panose="020B0604030504040204" pitchFamily="50" charset="-128"/>
              </a:rPr>
              <a:t>日</a:t>
            </a:r>
            <a:endParaRPr lang="en-US" altLang="ja-JP" sz="2600" b="1" dirty="0">
              <a:latin typeface="Meiryo UI" panose="020B0604030504040204" pitchFamily="50" charset="-128"/>
              <a:ea typeface="Meiryo UI" panose="020B0604030504040204" pitchFamily="50" charset="-128"/>
            </a:endParaRPr>
          </a:p>
          <a:p>
            <a:pPr marL="0" indent="0" algn="ctr">
              <a:buNone/>
            </a:pPr>
            <a:r>
              <a:rPr lang="ja-JP" altLang="en-US" sz="2600" b="1" dirty="0">
                <a:latin typeface="Meiryo UI" panose="020B0604030504040204" pitchFamily="50" charset="-128"/>
                <a:ea typeface="Meiryo UI" panose="020B0604030504040204" pitchFamily="50" charset="-128"/>
              </a:rPr>
              <a:t>大阪府</a:t>
            </a:r>
            <a:endParaRPr lang="en-US" altLang="ja-JP" sz="2600" b="1" dirty="0">
              <a:latin typeface="Meiryo UI" panose="020B0604030504040204" pitchFamily="50" charset="-128"/>
              <a:ea typeface="Meiryo UI" panose="020B0604030504040204" pitchFamily="50" charset="-128"/>
            </a:endParaRPr>
          </a:p>
        </p:txBody>
      </p:sp>
      <p:pic>
        <p:nvPicPr>
          <p:cNvPr id="12" name="図 11"/>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867374" y="5710240"/>
            <a:ext cx="2082939" cy="803209"/>
          </a:xfrm>
          <a:prstGeom prst="rect">
            <a:avLst/>
          </a:prstGeom>
        </p:spPr>
      </p:pic>
      <p:pic>
        <p:nvPicPr>
          <p:cNvPr id="13" name="図 12"/>
          <p:cNvPicPr>
            <a:picLocks noChangeAspect="1"/>
          </p:cNvPicPr>
          <p:nvPr/>
        </p:nvPicPr>
        <p:blipFill>
          <a:blip r:embed="rId3"/>
          <a:stretch>
            <a:fillRect/>
          </a:stretch>
        </p:blipFill>
        <p:spPr>
          <a:xfrm>
            <a:off x="6867374" y="4005291"/>
            <a:ext cx="1910444" cy="1490416"/>
          </a:xfrm>
          <a:prstGeom prst="rect">
            <a:avLst/>
          </a:prstGeom>
        </p:spPr>
      </p:pic>
      <p:pic>
        <p:nvPicPr>
          <p:cNvPr id="14" name="図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251163"/>
            <a:ext cx="2333842" cy="779613"/>
          </a:xfrm>
          <a:prstGeom prst="rect">
            <a:avLst/>
          </a:prstGeom>
        </p:spPr>
      </p:pic>
      <p:pic>
        <p:nvPicPr>
          <p:cNvPr id="15" name="図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3053" y="5422998"/>
            <a:ext cx="2194476" cy="1090451"/>
          </a:xfrm>
          <a:prstGeom prst="rect">
            <a:avLst/>
          </a:prstGeom>
        </p:spPr>
      </p:pic>
      <p:sp>
        <p:nvSpPr>
          <p:cNvPr id="8" name="サブタイトル 2"/>
          <p:cNvSpPr txBox="1">
            <a:spLocks/>
          </p:cNvSpPr>
          <p:nvPr/>
        </p:nvSpPr>
        <p:spPr>
          <a:xfrm>
            <a:off x="7073153" y="251163"/>
            <a:ext cx="1704666" cy="516437"/>
          </a:xfrm>
          <a:prstGeom prst="rect">
            <a:avLst/>
          </a:prstGeom>
          <a:ln>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lnSpc>
                <a:spcPct val="100000"/>
              </a:lnSpc>
              <a:spcBef>
                <a:spcPts val="2400"/>
              </a:spcBef>
              <a:buNone/>
            </a:pPr>
            <a:r>
              <a:rPr lang="ja-JP" altLang="en-US" sz="2600" b="1" dirty="0" smtClean="0">
                <a:latin typeface="Meiryo UI" panose="020B0604030504040204" pitchFamily="50" charset="-128"/>
                <a:ea typeface="Meiryo UI" panose="020B0604030504040204" pitchFamily="50" charset="-128"/>
              </a:rPr>
              <a:t>資料１</a:t>
            </a:r>
            <a:r>
              <a:rPr lang="en-US" altLang="ja-JP" sz="2600" b="1" dirty="0" smtClean="0">
                <a:latin typeface="Meiryo UI" panose="020B0604030504040204" pitchFamily="50" charset="-128"/>
                <a:ea typeface="Meiryo UI" panose="020B0604030504040204" pitchFamily="50" charset="-128"/>
              </a:rPr>
              <a:t>-1</a:t>
            </a:r>
            <a:endParaRPr lang="en-US" altLang="ja-JP" sz="26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7684666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ED57D7DA-13B3-48FB-BAFE-9F37BB1B2A59}"/>
              </a:ext>
            </a:extLst>
          </p:cNvPr>
          <p:cNvSpPr/>
          <p:nvPr/>
        </p:nvSpPr>
        <p:spPr>
          <a:xfrm>
            <a:off x="215900" y="820271"/>
            <a:ext cx="8924373" cy="59743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300"/>
              </a:spcBef>
            </a:pPr>
            <a:r>
              <a:rPr kumimoji="1" lang="ja-JP" altLang="en-US" sz="2400" b="1" dirty="0" smtClean="0">
                <a:solidFill>
                  <a:schemeClr val="tx1"/>
                </a:solidFill>
                <a:latin typeface="Meiryo UI" panose="020B0604030504040204" pitchFamily="50" charset="-128"/>
                <a:ea typeface="Meiryo UI" panose="020B0604030504040204" pitchFamily="50" charset="-128"/>
              </a:rPr>
              <a:t>③回収した人工芝を用いたスポーツ用品の試作実験</a:t>
            </a:r>
            <a:endParaRPr kumimoji="1" lang="en-US" altLang="ja-JP" sz="2400" b="1" dirty="0" smtClean="0">
              <a:solidFill>
                <a:schemeClr val="tx1"/>
              </a:solidFill>
              <a:latin typeface="Meiryo UI" panose="020B0604030504040204" pitchFamily="50" charset="-128"/>
              <a:ea typeface="Meiryo UI" panose="020B0604030504040204" pitchFamily="50" charset="-128"/>
            </a:endParaRPr>
          </a:p>
          <a:p>
            <a:pPr>
              <a:spcBef>
                <a:spcPts val="300"/>
              </a:spcBef>
            </a:pPr>
            <a:endParaRPr kumimoji="1" lang="en-US" altLang="ja-JP" sz="2400" b="1" dirty="0">
              <a:solidFill>
                <a:schemeClr val="tx1"/>
              </a:solidFill>
              <a:latin typeface="Meiryo UI" panose="020B0604030504040204" pitchFamily="50" charset="-128"/>
              <a:ea typeface="Meiryo UI" panose="020B0604030504040204" pitchFamily="50" charset="-128"/>
            </a:endParaRPr>
          </a:p>
          <a:p>
            <a:pPr>
              <a:spcBef>
                <a:spcPts val="300"/>
              </a:spcBef>
            </a:pPr>
            <a:endParaRPr kumimoji="1" lang="en-US" altLang="ja-JP" sz="2400" b="1" dirty="0" smtClean="0">
              <a:solidFill>
                <a:schemeClr val="tx1"/>
              </a:solidFill>
              <a:latin typeface="Meiryo UI" panose="020B0604030504040204" pitchFamily="50" charset="-128"/>
              <a:ea typeface="Meiryo UI" panose="020B0604030504040204" pitchFamily="50" charset="-128"/>
            </a:endParaRPr>
          </a:p>
          <a:p>
            <a:pPr>
              <a:spcBef>
                <a:spcPts val="300"/>
              </a:spcBef>
            </a:pPr>
            <a:endParaRPr kumimoji="1" lang="en-US" altLang="ja-JP" sz="2400" b="1" dirty="0">
              <a:solidFill>
                <a:schemeClr val="tx1"/>
              </a:solidFill>
              <a:latin typeface="Meiryo UI" panose="020B0604030504040204" pitchFamily="50" charset="-128"/>
              <a:ea typeface="Meiryo UI" panose="020B0604030504040204" pitchFamily="50" charset="-128"/>
            </a:endParaRPr>
          </a:p>
          <a:p>
            <a:pPr>
              <a:spcBef>
                <a:spcPts val="300"/>
              </a:spcBef>
            </a:pPr>
            <a:endParaRPr kumimoji="1" lang="en-US" altLang="ja-JP" sz="2400" b="1" dirty="0" smtClean="0">
              <a:solidFill>
                <a:schemeClr val="tx1"/>
              </a:solidFill>
              <a:latin typeface="Meiryo UI" panose="020B0604030504040204" pitchFamily="50" charset="-128"/>
              <a:ea typeface="Meiryo UI" panose="020B0604030504040204" pitchFamily="50" charset="-128"/>
            </a:endParaRPr>
          </a:p>
          <a:p>
            <a:pPr>
              <a:spcBef>
                <a:spcPts val="300"/>
              </a:spcBef>
            </a:pPr>
            <a:endParaRPr kumimoji="1" lang="en-US" altLang="ja-JP" sz="2400" b="1" dirty="0">
              <a:solidFill>
                <a:schemeClr val="tx1"/>
              </a:solidFill>
              <a:latin typeface="Meiryo UI" panose="020B0604030504040204" pitchFamily="50" charset="-128"/>
              <a:ea typeface="Meiryo UI" panose="020B0604030504040204" pitchFamily="50" charset="-128"/>
            </a:endParaRPr>
          </a:p>
          <a:p>
            <a:pPr>
              <a:spcBef>
                <a:spcPts val="300"/>
              </a:spcBef>
            </a:pPr>
            <a:endParaRPr kumimoji="1" lang="en-US" altLang="ja-JP" sz="2200" dirty="0" smtClean="0">
              <a:solidFill>
                <a:schemeClr val="tx1"/>
              </a:solidFill>
              <a:latin typeface="Meiryo UI" panose="020B0604030504040204" pitchFamily="50" charset="-128"/>
              <a:ea typeface="Meiryo UI" panose="020B0604030504040204" pitchFamily="50" charset="-128"/>
            </a:endParaRPr>
          </a:p>
          <a:p>
            <a:pPr>
              <a:spcBef>
                <a:spcPts val="300"/>
              </a:spcBef>
            </a:pPr>
            <a:endParaRPr kumimoji="1" lang="en-US" altLang="ja-JP" sz="2200" dirty="0">
              <a:solidFill>
                <a:schemeClr val="tx1"/>
              </a:solidFill>
              <a:latin typeface="Meiryo UI" panose="020B0604030504040204" pitchFamily="50" charset="-128"/>
              <a:ea typeface="Meiryo UI" panose="020B0604030504040204" pitchFamily="50" charset="-128"/>
            </a:endParaRPr>
          </a:p>
          <a:p>
            <a:pPr>
              <a:spcBef>
                <a:spcPts val="300"/>
              </a:spcBef>
            </a:pPr>
            <a:endParaRPr kumimoji="1" lang="en-US" altLang="ja-JP" sz="2200" dirty="0" smtClean="0">
              <a:solidFill>
                <a:schemeClr val="tx1"/>
              </a:solidFill>
              <a:latin typeface="Meiryo UI" panose="020B0604030504040204" pitchFamily="50" charset="-128"/>
              <a:ea typeface="Meiryo UI" panose="020B0604030504040204" pitchFamily="50" charset="-128"/>
            </a:endParaRPr>
          </a:p>
          <a:p>
            <a:pPr>
              <a:spcBef>
                <a:spcPts val="300"/>
              </a:spcBef>
            </a:pPr>
            <a:endParaRPr kumimoji="1" lang="en-US" altLang="ja-JP" sz="2200" dirty="0">
              <a:solidFill>
                <a:schemeClr val="tx1"/>
              </a:solidFill>
              <a:latin typeface="Meiryo UI" panose="020B0604030504040204" pitchFamily="50" charset="-128"/>
              <a:ea typeface="Meiryo UI" panose="020B0604030504040204" pitchFamily="50" charset="-128"/>
            </a:endParaRPr>
          </a:p>
          <a:p>
            <a:pPr>
              <a:spcBef>
                <a:spcPts val="300"/>
              </a:spcBef>
            </a:pPr>
            <a:endParaRPr kumimoji="1" lang="en-US" altLang="ja-JP" sz="2200" dirty="0" smtClean="0">
              <a:solidFill>
                <a:schemeClr val="tx1"/>
              </a:solidFill>
              <a:latin typeface="Meiryo UI" panose="020B0604030504040204" pitchFamily="50" charset="-128"/>
              <a:ea typeface="Meiryo UI" panose="020B0604030504040204" pitchFamily="50" charset="-128"/>
            </a:endParaRPr>
          </a:p>
          <a:p>
            <a:pPr>
              <a:spcBef>
                <a:spcPts val="300"/>
              </a:spcBef>
            </a:pPr>
            <a:endParaRPr kumimoji="1" lang="en-US" altLang="ja-JP" sz="2200" dirty="0">
              <a:solidFill>
                <a:schemeClr val="tx1"/>
              </a:solidFill>
              <a:latin typeface="Meiryo UI" panose="020B0604030504040204" pitchFamily="50" charset="-128"/>
              <a:ea typeface="Meiryo UI" panose="020B0604030504040204" pitchFamily="50" charset="-128"/>
            </a:endParaRPr>
          </a:p>
          <a:p>
            <a:pPr>
              <a:spcBef>
                <a:spcPts val="300"/>
              </a:spcBef>
            </a:pPr>
            <a:endParaRPr kumimoji="1" lang="en-US" altLang="ja-JP" sz="2200" dirty="0" smtClean="0">
              <a:solidFill>
                <a:schemeClr val="tx1"/>
              </a:solidFill>
              <a:latin typeface="Meiryo UI" panose="020B0604030504040204" pitchFamily="50" charset="-128"/>
              <a:ea typeface="Meiryo UI" panose="020B0604030504040204" pitchFamily="50" charset="-128"/>
            </a:endParaRPr>
          </a:p>
          <a:p>
            <a:pPr>
              <a:spcBef>
                <a:spcPts val="300"/>
              </a:spcBef>
            </a:pPr>
            <a:endParaRPr kumimoji="1" lang="en-US" altLang="ja-JP" sz="2200" dirty="0">
              <a:solidFill>
                <a:schemeClr val="tx1"/>
              </a:solidFill>
              <a:latin typeface="Meiryo UI" panose="020B0604030504040204" pitchFamily="50" charset="-128"/>
              <a:ea typeface="Meiryo UI" panose="020B0604030504040204" pitchFamily="50" charset="-128"/>
            </a:endParaRPr>
          </a:p>
          <a:p>
            <a:pPr>
              <a:spcBef>
                <a:spcPts val="300"/>
              </a:spcBef>
            </a:pPr>
            <a:endParaRPr kumimoji="1" lang="en-US" altLang="ja-JP" sz="2200" dirty="0" smtClean="0">
              <a:solidFill>
                <a:schemeClr val="tx1"/>
              </a:solidFill>
              <a:latin typeface="Meiryo UI" panose="020B0604030504040204" pitchFamily="50" charset="-128"/>
              <a:ea typeface="Meiryo UI" panose="020B0604030504040204" pitchFamily="50" charset="-128"/>
            </a:endParaRPr>
          </a:p>
        </p:txBody>
      </p:sp>
      <p:sp>
        <p:nvSpPr>
          <p:cNvPr id="4" name="正方形/長方形 3">
            <a:extLst>
              <a:ext uri="{FF2B5EF4-FFF2-40B4-BE49-F238E27FC236}">
                <a16:creationId xmlns:a16="http://schemas.microsoft.com/office/drawing/2014/main" id="{94F9AB7B-C738-45DD-8CE9-EB28B63B0B7A}"/>
              </a:ext>
            </a:extLst>
          </p:cNvPr>
          <p:cNvSpPr/>
          <p:nvPr/>
        </p:nvSpPr>
        <p:spPr>
          <a:xfrm>
            <a:off x="0" y="0"/>
            <a:ext cx="9144000" cy="726141"/>
          </a:xfrm>
          <a:prstGeom prst="rect">
            <a:avLst/>
          </a:prstGeom>
          <a:solidFill>
            <a:srgbClr val="00206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smtClean="0"/>
              <a:t>人工芝（令和３年度）</a:t>
            </a:r>
            <a:endParaRPr kumimoji="1" lang="ja-JP" altLang="en-US" sz="3200" b="1" dirty="0"/>
          </a:p>
        </p:txBody>
      </p:sp>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293" y="1437518"/>
            <a:ext cx="2852572" cy="5071237"/>
          </a:xfrm>
          <a:prstGeom prst="rect">
            <a:avLst/>
          </a:prstGeom>
        </p:spPr>
      </p:pic>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78269" y="1437518"/>
            <a:ext cx="4397835" cy="2473782"/>
          </a:xfrm>
          <a:prstGeom prst="rect">
            <a:avLst/>
          </a:prstGeom>
        </p:spPr>
      </p:pic>
      <p:pic>
        <p:nvPicPr>
          <p:cNvPr id="7" name="図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78269" y="4034972"/>
            <a:ext cx="4397835" cy="2473783"/>
          </a:xfrm>
          <a:prstGeom prst="rect">
            <a:avLst/>
          </a:prstGeom>
        </p:spPr>
      </p:pic>
      <p:sp>
        <p:nvSpPr>
          <p:cNvPr id="10" name="テキスト ボックス 9"/>
          <p:cNvSpPr txBox="1"/>
          <p:nvPr/>
        </p:nvSpPr>
        <p:spPr>
          <a:xfrm>
            <a:off x="8781143" y="6519446"/>
            <a:ext cx="359130" cy="338554"/>
          </a:xfrm>
          <a:prstGeom prst="rect">
            <a:avLst/>
          </a:prstGeom>
          <a:noFill/>
        </p:spPr>
        <p:txBody>
          <a:bodyPr wrap="square" rtlCol="0">
            <a:spAutoFit/>
          </a:bodyPr>
          <a:lstStyle/>
          <a:p>
            <a:r>
              <a:rPr kumimoji="1" lang="ja-JP" altLang="en-US" sz="1600" dirty="0"/>
              <a:t>９</a:t>
            </a:r>
          </a:p>
        </p:txBody>
      </p:sp>
    </p:spTree>
    <p:extLst>
      <p:ext uri="{BB962C8B-B14F-4D97-AF65-F5344CB8AC3E}">
        <p14:creationId xmlns:p14="http://schemas.microsoft.com/office/powerpoint/2010/main" val="13241304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248481" y="906235"/>
            <a:ext cx="3944906" cy="2690495"/>
          </a:xfrm>
          <a:prstGeom prst="rect">
            <a:avLst/>
          </a:prstGeom>
        </p:spPr>
      </p:pic>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780" y="3905719"/>
            <a:ext cx="3973606" cy="2635825"/>
          </a:xfrm>
          <a:prstGeom prst="rect">
            <a:avLst/>
          </a:prstGeom>
        </p:spPr>
      </p:pic>
      <p:sp>
        <p:nvSpPr>
          <p:cNvPr id="6" name="ストライプ矢印 5"/>
          <p:cNvSpPr/>
          <p:nvPr/>
        </p:nvSpPr>
        <p:spPr>
          <a:xfrm rot="5400000">
            <a:off x="1799340" y="3261536"/>
            <a:ext cx="901987" cy="968188"/>
          </a:xfrm>
          <a:prstGeom prst="stripedRightArrow">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
        <p:nvSpPr>
          <p:cNvPr id="7" name="爆発 2 6"/>
          <p:cNvSpPr/>
          <p:nvPr/>
        </p:nvSpPr>
        <p:spPr>
          <a:xfrm>
            <a:off x="2833228" y="4882934"/>
            <a:ext cx="3837671" cy="1718368"/>
          </a:xfrm>
          <a:prstGeom prst="irregularSeal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300" b="1" dirty="0">
                <a:solidFill>
                  <a:schemeClr val="tx1"/>
                </a:solidFill>
                <a:latin typeface="Meiryo UI" panose="020B0604030504040204" pitchFamily="50" charset="-128"/>
                <a:ea typeface="Meiryo UI" panose="020B0604030504040204" pitchFamily="50" charset="-128"/>
              </a:rPr>
              <a:t>モデル事業</a:t>
            </a:r>
          </a:p>
        </p:txBody>
      </p:sp>
      <p:sp>
        <p:nvSpPr>
          <p:cNvPr id="8" name="正方形/長方形 7">
            <a:extLst>
              <a:ext uri="{FF2B5EF4-FFF2-40B4-BE49-F238E27FC236}">
                <a16:creationId xmlns:a16="http://schemas.microsoft.com/office/drawing/2014/main" id="{58154435-FB2D-4381-8F42-9773E0C71930}"/>
              </a:ext>
            </a:extLst>
          </p:cNvPr>
          <p:cNvSpPr/>
          <p:nvPr/>
        </p:nvSpPr>
        <p:spPr>
          <a:xfrm>
            <a:off x="696687" y="936955"/>
            <a:ext cx="3091542" cy="3865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spc="-100" dirty="0" smtClean="0">
                <a:solidFill>
                  <a:schemeClr val="tx1"/>
                </a:solidFill>
                <a:latin typeface="Meiryo UI" panose="020B0604030504040204" pitchFamily="50" charset="-128"/>
                <a:ea typeface="Meiryo UI" panose="020B0604030504040204" pitchFamily="50" charset="-128"/>
              </a:rPr>
              <a:t>プラスチック量を削減した肥料</a:t>
            </a:r>
            <a:endParaRPr kumimoji="1" lang="en-US" altLang="ja-JP" sz="2000" spc="-100" dirty="0">
              <a:solidFill>
                <a:schemeClr val="tx1"/>
              </a:solidFill>
              <a:latin typeface="Meiryo UI" panose="020B0604030504040204" pitchFamily="50" charset="-128"/>
              <a:ea typeface="Meiryo UI" panose="020B0604030504040204" pitchFamily="50" charset="-128"/>
            </a:endParaRPr>
          </a:p>
        </p:txBody>
      </p:sp>
      <p:pic>
        <p:nvPicPr>
          <p:cNvPr id="9" name="図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07822" y="1957542"/>
            <a:ext cx="3206996" cy="2405247"/>
          </a:xfrm>
          <a:prstGeom prst="rect">
            <a:avLst/>
          </a:prstGeom>
        </p:spPr>
      </p:pic>
      <p:sp>
        <p:nvSpPr>
          <p:cNvPr id="10" name="左右矢印 9"/>
          <p:cNvSpPr/>
          <p:nvPr/>
        </p:nvSpPr>
        <p:spPr>
          <a:xfrm>
            <a:off x="4195968" y="2563085"/>
            <a:ext cx="1467250" cy="720458"/>
          </a:xfrm>
          <a:prstGeom prst="leftRightArrow">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58154435-FB2D-4381-8F42-9773E0C71930}"/>
              </a:ext>
            </a:extLst>
          </p:cNvPr>
          <p:cNvSpPr/>
          <p:nvPr/>
        </p:nvSpPr>
        <p:spPr>
          <a:xfrm>
            <a:off x="5310740" y="4465070"/>
            <a:ext cx="3809305" cy="4088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spc="-100" dirty="0" smtClean="0">
                <a:solidFill>
                  <a:schemeClr val="tx1"/>
                </a:solidFill>
                <a:latin typeface="Meiryo UI" panose="020B0604030504040204" pitchFamily="50" charset="-128"/>
                <a:ea typeface="Meiryo UI" panose="020B0604030504040204" pitchFamily="50" charset="-128"/>
              </a:rPr>
              <a:t>試験研究機関</a:t>
            </a:r>
            <a:endParaRPr kumimoji="1" lang="en-US" altLang="ja-JP" sz="2000" spc="-100" dirty="0">
              <a:solidFill>
                <a:schemeClr val="tx1"/>
              </a:solidFill>
              <a:latin typeface="Meiryo UI" panose="020B0604030504040204" pitchFamily="50" charset="-128"/>
              <a:ea typeface="Meiryo UI" panose="020B0604030504040204" pitchFamily="50" charset="-128"/>
            </a:endParaRPr>
          </a:p>
        </p:txBody>
      </p:sp>
      <p:sp>
        <p:nvSpPr>
          <p:cNvPr id="12" name="正方形/長方形 11">
            <a:extLst>
              <a:ext uri="{FF2B5EF4-FFF2-40B4-BE49-F238E27FC236}">
                <a16:creationId xmlns:a16="http://schemas.microsoft.com/office/drawing/2014/main" id="{58154435-FB2D-4381-8F42-9773E0C71930}"/>
              </a:ext>
            </a:extLst>
          </p:cNvPr>
          <p:cNvSpPr/>
          <p:nvPr/>
        </p:nvSpPr>
        <p:spPr>
          <a:xfrm>
            <a:off x="3484712" y="3686328"/>
            <a:ext cx="2931785" cy="3865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spc="-100" dirty="0" smtClean="0">
                <a:solidFill>
                  <a:srgbClr val="FF0000"/>
                </a:solidFill>
                <a:latin typeface="Meiryo UI" panose="020B0604030504040204" pitchFamily="50" charset="-128"/>
                <a:ea typeface="Meiryo UI" panose="020B0604030504040204" pitchFamily="50" charset="-128"/>
              </a:rPr>
              <a:t>水稲の生育</a:t>
            </a:r>
            <a:endParaRPr kumimoji="1" lang="en-US" altLang="ja-JP" sz="2400" spc="-100" dirty="0" smtClean="0">
              <a:solidFill>
                <a:srgbClr val="FF0000"/>
              </a:solidFill>
              <a:latin typeface="Meiryo UI" panose="020B0604030504040204" pitchFamily="50" charset="-128"/>
              <a:ea typeface="Meiryo UI" panose="020B0604030504040204" pitchFamily="50" charset="-128"/>
            </a:endParaRPr>
          </a:p>
          <a:p>
            <a:pPr algn="ctr"/>
            <a:r>
              <a:rPr kumimoji="1" lang="ja-JP" altLang="en-US" sz="2400" spc="-100" dirty="0" smtClean="0">
                <a:solidFill>
                  <a:srgbClr val="FF0000"/>
                </a:solidFill>
                <a:latin typeface="Meiryo UI" panose="020B0604030504040204" pitchFamily="50" charset="-128"/>
                <a:ea typeface="Meiryo UI" panose="020B0604030504040204" pitchFamily="50" charset="-128"/>
              </a:rPr>
              <a:t>状況等を</a:t>
            </a:r>
            <a:endParaRPr kumimoji="1" lang="en-US" altLang="ja-JP" sz="2400" spc="-100" dirty="0" smtClean="0">
              <a:solidFill>
                <a:srgbClr val="FF0000"/>
              </a:solidFill>
              <a:latin typeface="Meiryo UI" panose="020B0604030504040204" pitchFamily="50" charset="-128"/>
              <a:ea typeface="Meiryo UI" panose="020B0604030504040204" pitchFamily="50" charset="-128"/>
            </a:endParaRPr>
          </a:p>
          <a:p>
            <a:pPr algn="ctr"/>
            <a:r>
              <a:rPr kumimoji="1" lang="ja-JP" altLang="en-US" sz="2400" spc="-100" dirty="0" smtClean="0">
                <a:solidFill>
                  <a:srgbClr val="FF0000"/>
                </a:solidFill>
                <a:latin typeface="Meiryo UI" panose="020B0604030504040204" pitchFamily="50" charset="-128"/>
                <a:ea typeface="Meiryo UI" panose="020B0604030504040204" pitchFamily="50" charset="-128"/>
              </a:rPr>
              <a:t>効果</a:t>
            </a:r>
            <a:r>
              <a:rPr kumimoji="1" lang="ja-JP" altLang="en-US" sz="2400" spc="-100" dirty="0">
                <a:solidFill>
                  <a:srgbClr val="FF0000"/>
                </a:solidFill>
                <a:latin typeface="Meiryo UI" panose="020B0604030504040204" pitchFamily="50" charset="-128"/>
                <a:ea typeface="Meiryo UI" panose="020B0604030504040204" pitchFamily="50" charset="-128"/>
              </a:rPr>
              <a:t>検証</a:t>
            </a:r>
            <a:endParaRPr kumimoji="1" lang="en-US" altLang="ja-JP" sz="2400" spc="-100" dirty="0">
              <a:solidFill>
                <a:srgbClr val="FF0000"/>
              </a:solidFill>
              <a:latin typeface="Meiryo UI" panose="020B0604030504040204" pitchFamily="50" charset="-128"/>
              <a:ea typeface="Meiryo UI" panose="020B0604030504040204" pitchFamily="50" charset="-128"/>
            </a:endParaRPr>
          </a:p>
        </p:txBody>
      </p:sp>
      <p:sp>
        <p:nvSpPr>
          <p:cNvPr id="13" name="正方形/長方形 12">
            <a:extLst>
              <a:ext uri="{FF2B5EF4-FFF2-40B4-BE49-F238E27FC236}">
                <a16:creationId xmlns:a16="http://schemas.microsoft.com/office/drawing/2014/main" id="{58154435-FB2D-4381-8F42-9773E0C71930}"/>
              </a:ext>
            </a:extLst>
          </p:cNvPr>
          <p:cNvSpPr/>
          <p:nvPr/>
        </p:nvSpPr>
        <p:spPr>
          <a:xfrm>
            <a:off x="3474852" y="2241353"/>
            <a:ext cx="2931785" cy="3865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spc="-100" dirty="0">
                <a:solidFill>
                  <a:schemeClr val="tx1"/>
                </a:solidFill>
                <a:latin typeface="Meiryo UI" panose="020B0604030504040204" pitchFamily="50" charset="-128"/>
                <a:ea typeface="Meiryo UI" panose="020B0604030504040204" pitchFamily="50" charset="-128"/>
              </a:rPr>
              <a:t>＜連携＞</a:t>
            </a:r>
            <a:endParaRPr kumimoji="1" lang="en-US" altLang="ja-JP" sz="2400" spc="-100" dirty="0">
              <a:solidFill>
                <a:schemeClr val="tx1"/>
              </a:solidFill>
              <a:latin typeface="Meiryo UI" panose="020B0604030504040204" pitchFamily="50" charset="-128"/>
              <a:ea typeface="Meiryo UI" panose="020B0604030504040204" pitchFamily="50" charset="-128"/>
            </a:endParaRPr>
          </a:p>
        </p:txBody>
      </p:sp>
      <p:sp>
        <p:nvSpPr>
          <p:cNvPr id="14" name="正方形/長方形 13">
            <a:extLst>
              <a:ext uri="{FF2B5EF4-FFF2-40B4-BE49-F238E27FC236}">
                <a16:creationId xmlns:a16="http://schemas.microsoft.com/office/drawing/2014/main" id="{94F9AB7B-C738-45DD-8CE9-EB28B63B0B7A}"/>
              </a:ext>
            </a:extLst>
          </p:cNvPr>
          <p:cNvSpPr/>
          <p:nvPr/>
        </p:nvSpPr>
        <p:spPr>
          <a:xfrm>
            <a:off x="0" y="0"/>
            <a:ext cx="9144000" cy="726141"/>
          </a:xfrm>
          <a:prstGeom prst="rect">
            <a:avLst/>
          </a:prstGeom>
          <a:solidFill>
            <a:srgbClr val="00206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smtClean="0"/>
              <a:t>被覆肥料カプセル（令和</a:t>
            </a:r>
            <a:r>
              <a:rPr kumimoji="1" lang="ja-JP" altLang="en-US" sz="3200" b="1" dirty="0"/>
              <a:t>４</a:t>
            </a:r>
            <a:r>
              <a:rPr kumimoji="1" lang="ja-JP" altLang="en-US" sz="3200" b="1" dirty="0" smtClean="0"/>
              <a:t>年度～）</a:t>
            </a:r>
            <a:endParaRPr kumimoji="1" lang="ja-JP" altLang="en-US" sz="3200" b="1" dirty="0"/>
          </a:p>
        </p:txBody>
      </p:sp>
      <p:sp>
        <p:nvSpPr>
          <p:cNvPr id="15" name="テキスト ボックス 14"/>
          <p:cNvSpPr txBox="1"/>
          <p:nvPr/>
        </p:nvSpPr>
        <p:spPr>
          <a:xfrm>
            <a:off x="8686800" y="6519446"/>
            <a:ext cx="453473" cy="338554"/>
          </a:xfrm>
          <a:prstGeom prst="rect">
            <a:avLst/>
          </a:prstGeom>
          <a:noFill/>
        </p:spPr>
        <p:txBody>
          <a:bodyPr wrap="square" rtlCol="0">
            <a:spAutoFit/>
          </a:bodyPr>
          <a:lstStyle/>
          <a:p>
            <a:r>
              <a:rPr kumimoji="1" lang="en-US" altLang="ja-JP" sz="1600" dirty="0" smtClean="0"/>
              <a:t>10</a:t>
            </a:r>
            <a:endParaRPr kumimoji="1" lang="ja-JP" altLang="en-US" sz="1600" dirty="0"/>
          </a:p>
        </p:txBody>
      </p:sp>
    </p:spTree>
    <p:extLst>
      <p:ext uri="{BB962C8B-B14F-4D97-AF65-F5344CB8AC3E}">
        <p14:creationId xmlns:p14="http://schemas.microsoft.com/office/powerpoint/2010/main" val="39964858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94F9AB7B-C738-45DD-8CE9-EB28B63B0B7A}"/>
              </a:ext>
            </a:extLst>
          </p:cNvPr>
          <p:cNvSpPr/>
          <p:nvPr/>
        </p:nvSpPr>
        <p:spPr>
          <a:xfrm>
            <a:off x="0" y="0"/>
            <a:ext cx="9144000" cy="726141"/>
          </a:xfrm>
          <a:prstGeom prst="rect">
            <a:avLst/>
          </a:prstGeom>
          <a:solidFill>
            <a:srgbClr val="00206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smtClean="0"/>
              <a:t>被覆肥料カプセル（令和</a:t>
            </a:r>
            <a:r>
              <a:rPr kumimoji="1" lang="ja-JP" altLang="en-US" sz="3200" b="1" dirty="0"/>
              <a:t>４</a:t>
            </a:r>
            <a:r>
              <a:rPr kumimoji="1" lang="ja-JP" altLang="en-US" sz="3200" b="1" dirty="0" smtClean="0"/>
              <a:t>年度～）</a:t>
            </a:r>
            <a:endParaRPr kumimoji="1" lang="ja-JP" altLang="en-US" sz="3200" b="1" dirty="0"/>
          </a:p>
        </p:txBody>
      </p:sp>
      <p:pic>
        <p:nvPicPr>
          <p:cNvPr id="7" name="図 6"/>
          <p:cNvPicPr>
            <a:picLocks noChangeAspect="1"/>
          </p:cNvPicPr>
          <p:nvPr/>
        </p:nvPicPr>
        <p:blipFill>
          <a:blip r:embed="rId2"/>
          <a:stretch>
            <a:fillRect/>
          </a:stretch>
        </p:blipFill>
        <p:spPr>
          <a:xfrm>
            <a:off x="203200" y="726141"/>
            <a:ext cx="8432800" cy="6098990"/>
          </a:xfrm>
          <a:prstGeom prst="rect">
            <a:avLst/>
          </a:prstGeom>
        </p:spPr>
      </p:pic>
      <p:sp>
        <p:nvSpPr>
          <p:cNvPr id="6" name="テキスト ボックス 5"/>
          <p:cNvSpPr txBox="1"/>
          <p:nvPr/>
        </p:nvSpPr>
        <p:spPr>
          <a:xfrm>
            <a:off x="8686800" y="6519446"/>
            <a:ext cx="453473" cy="338554"/>
          </a:xfrm>
          <a:prstGeom prst="rect">
            <a:avLst/>
          </a:prstGeom>
          <a:noFill/>
        </p:spPr>
        <p:txBody>
          <a:bodyPr wrap="square" rtlCol="0">
            <a:spAutoFit/>
          </a:bodyPr>
          <a:lstStyle/>
          <a:p>
            <a:r>
              <a:rPr kumimoji="1" lang="en-US" altLang="ja-JP" sz="1600" dirty="0" smtClean="0"/>
              <a:t>11</a:t>
            </a:r>
            <a:endParaRPr kumimoji="1" lang="ja-JP" altLang="en-US" sz="1600" dirty="0"/>
          </a:p>
        </p:txBody>
      </p:sp>
    </p:spTree>
    <p:extLst>
      <p:ext uri="{BB962C8B-B14F-4D97-AF65-F5344CB8AC3E}">
        <p14:creationId xmlns:p14="http://schemas.microsoft.com/office/powerpoint/2010/main" val="10951460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5739CE82-2373-4253-B370-6DE5812F4F4C}"/>
              </a:ext>
            </a:extLst>
          </p:cNvPr>
          <p:cNvSpPr/>
          <p:nvPr/>
        </p:nvSpPr>
        <p:spPr>
          <a:xfrm>
            <a:off x="0" y="0"/>
            <a:ext cx="9144000" cy="726141"/>
          </a:xfrm>
          <a:prstGeom prst="rect">
            <a:avLst/>
          </a:prstGeom>
          <a:solidFill>
            <a:srgbClr val="00206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smtClean="0"/>
              <a:t>プラスチック流出対策分科会について</a:t>
            </a:r>
            <a:endParaRPr kumimoji="1" lang="ja-JP" altLang="en-US" sz="3200" b="1" dirty="0"/>
          </a:p>
        </p:txBody>
      </p:sp>
      <p:sp>
        <p:nvSpPr>
          <p:cNvPr id="5" name="テキスト ボックス 4">
            <a:extLst>
              <a:ext uri="{FF2B5EF4-FFF2-40B4-BE49-F238E27FC236}">
                <a16:creationId xmlns:a16="http://schemas.microsoft.com/office/drawing/2014/main" id="{EFCE87CF-EE60-4AE1-A28A-45512BBE6AA3}"/>
              </a:ext>
            </a:extLst>
          </p:cNvPr>
          <p:cNvSpPr txBox="1"/>
          <p:nvPr/>
        </p:nvSpPr>
        <p:spPr>
          <a:xfrm>
            <a:off x="8781143" y="6519446"/>
            <a:ext cx="359130" cy="338554"/>
          </a:xfrm>
          <a:prstGeom prst="rect">
            <a:avLst/>
          </a:prstGeom>
          <a:noFill/>
        </p:spPr>
        <p:txBody>
          <a:bodyPr wrap="square" rtlCol="0">
            <a:spAutoFit/>
          </a:bodyPr>
          <a:lstStyle/>
          <a:p>
            <a:r>
              <a:rPr kumimoji="1" lang="ja-JP" altLang="en-US" sz="1600" dirty="0"/>
              <a:t>１</a:t>
            </a:r>
          </a:p>
        </p:txBody>
      </p:sp>
      <p:sp>
        <p:nvSpPr>
          <p:cNvPr id="23" name="正方形/長方形 22"/>
          <p:cNvSpPr/>
          <p:nvPr/>
        </p:nvSpPr>
        <p:spPr>
          <a:xfrm>
            <a:off x="313764" y="848542"/>
            <a:ext cx="8601636" cy="578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solidFill>
                  <a:schemeClr val="tx1"/>
                </a:solidFill>
                <a:latin typeface="Meiryo UI" panose="020B0604030504040204" pitchFamily="50" charset="-128"/>
                <a:ea typeface="Meiryo UI" panose="020B0604030504040204" pitchFamily="50" charset="-128"/>
              </a:rPr>
              <a:t>プラスチック流出対策分科会の位置付け</a:t>
            </a:r>
            <a:endParaRPr kumimoji="1" lang="ja-JP" altLang="en-US" sz="2800" b="1" dirty="0">
              <a:solidFill>
                <a:schemeClr val="tx1"/>
              </a:solidFill>
            </a:endParaRPr>
          </a:p>
        </p:txBody>
      </p:sp>
      <p:sp>
        <p:nvSpPr>
          <p:cNvPr id="18" name="正方形/長方形 17"/>
          <p:cNvSpPr/>
          <p:nvPr/>
        </p:nvSpPr>
        <p:spPr>
          <a:xfrm>
            <a:off x="275664" y="1962406"/>
            <a:ext cx="8639736" cy="430504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dirty="0">
              <a:solidFill>
                <a:schemeClr val="tx1"/>
              </a:solidFill>
              <a:latin typeface="Meiryo UI" panose="020B0604030504040204" pitchFamily="50" charset="-128"/>
              <a:ea typeface="Meiryo UI" panose="020B0604030504040204" pitchFamily="50" charset="-128"/>
            </a:endParaRPr>
          </a:p>
        </p:txBody>
      </p:sp>
      <p:sp>
        <p:nvSpPr>
          <p:cNvPr id="22" name="正方形/長方形 21"/>
          <p:cNvSpPr/>
          <p:nvPr/>
        </p:nvSpPr>
        <p:spPr>
          <a:xfrm>
            <a:off x="1842247" y="1673294"/>
            <a:ext cx="5459506" cy="5782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chemeClr val="tx1"/>
                </a:solidFill>
                <a:latin typeface="Meiryo UI" panose="020B0604030504040204" pitchFamily="50" charset="-128"/>
                <a:ea typeface="Meiryo UI" panose="020B0604030504040204" pitchFamily="50" charset="-128"/>
              </a:rPr>
              <a:t>プラットフォーム</a:t>
            </a:r>
            <a:endParaRPr kumimoji="1" lang="ja-JP" altLang="en-US" sz="2800" dirty="0">
              <a:solidFill>
                <a:schemeClr val="tx1"/>
              </a:solidFill>
              <a:latin typeface="Meiryo UI" panose="020B0604030504040204" pitchFamily="50" charset="-128"/>
              <a:ea typeface="Meiryo UI" panose="020B0604030504040204" pitchFamily="50" charset="-128"/>
            </a:endParaRPr>
          </a:p>
        </p:txBody>
      </p:sp>
      <p:sp>
        <p:nvSpPr>
          <p:cNvPr id="24" name="正方形/長方形 23"/>
          <p:cNvSpPr/>
          <p:nvPr/>
        </p:nvSpPr>
        <p:spPr>
          <a:xfrm>
            <a:off x="813547" y="3958172"/>
            <a:ext cx="3558988" cy="2050676"/>
          </a:xfrm>
          <a:prstGeom prst="rect">
            <a:avLst/>
          </a:prstGeom>
          <a:solidFill>
            <a:srgbClr val="CCECFF"/>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chemeClr val="tx1"/>
                </a:solidFill>
                <a:latin typeface="Meiryo UI" panose="020B0604030504040204" pitchFamily="50" charset="-128"/>
                <a:ea typeface="Meiryo UI" panose="020B0604030504040204" pitchFamily="50" charset="-128"/>
              </a:rPr>
              <a:t>分科会①</a:t>
            </a:r>
            <a:endParaRPr kumimoji="1" lang="en-US" altLang="ja-JP" sz="280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2800" dirty="0" smtClean="0">
                <a:solidFill>
                  <a:schemeClr val="tx1"/>
                </a:solidFill>
                <a:latin typeface="Meiryo UI" panose="020B0604030504040204" pitchFamily="50" charset="-128"/>
                <a:ea typeface="Meiryo UI" panose="020B0604030504040204" pitchFamily="50" charset="-128"/>
              </a:rPr>
              <a:t>プラスチック</a:t>
            </a:r>
            <a:endParaRPr kumimoji="1" lang="en-US" altLang="ja-JP" sz="280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2800" dirty="0" smtClean="0">
                <a:solidFill>
                  <a:schemeClr val="tx1"/>
                </a:solidFill>
                <a:latin typeface="Meiryo UI" panose="020B0604030504040204" pitchFamily="50" charset="-128"/>
                <a:ea typeface="Meiryo UI" panose="020B0604030504040204" pitchFamily="50" charset="-128"/>
              </a:rPr>
              <a:t>流出対策</a:t>
            </a:r>
            <a:endParaRPr kumimoji="1" lang="en-US" altLang="ja-JP" sz="280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2800" dirty="0" smtClean="0">
                <a:solidFill>
                  <a:schemeClr val="tx1"/>
                </a:solidFill>
                <a:latin typeface="Meiryo UI" panose="020B0604030504040204" pitchFamily="50" charset="-128"/>
                <a:ea typeface="Meiryo UI" panose="020B0604030504040204" pitchFamily="50" charset="-128"/>
              </a:rPr>
              <a:t>分科会</a:t>
            </a:r>
            <a:endParaRPr kumimoji="1" lang="ja-JP" altLang="en-US" sz="2800" dirty="0">
              <a:solidFill>
                <a:schemeClr val="tx1"/>
              </a:solidFill>
              <a:latin typeface="Meiryo UI" panose="020B0604030504040204" pitchFamily="50" charset="-128"/>
              <a:ea typeface="Meiryo UI" panose="020B0604030504040204" pitchFamily="50" charset="-128"/>
            </a:endParaRPr>
          </a:p>
        </p:txBody>
      </p:sp>
      <p:sp>
        <p:nvSpPr>
          <p:cNvPr id="25" name="正方形/長方形 24"/>
          <p:cNvSpPr/>
          <p:nvPr/>
        </p:nvSpPr>
        <p:spPr>
          <a:xfrm>
            <a:off x="4845423" y="3958172"/>
            <a:ext cx="3558988" cy="2050675"/>
          </a:xfrm>
          <a:prstGeom prst="rect">
            <a:avLst/>
          </a:prstGeom>
          <a:solidFill>
            <a:srgbClr val="FF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chemeClr val="tx1"/>
                </a:solidFill>
                <a:latin typeface="Meiryo UI" panose="020B0604030504040204" pitchFamily="50" charset="-128"/>
                <a:ea typeface="Meiryo UI" panose="020B0604030504040204" pitchFamily="50" charset="-128"/>
              </a:rPr>
              <a:t>分科会②</a:t>
            </a:r>
            <a:endParaRPr kumimoji="1" lang="en-US" altLang="ja-JP" sz="2800" dirty="0">
              <a:solidFill>
                <a:schemeClr val="tx1"/>
              </a:solidFill>
              <a:latin typeface="Meiryo UI" panose="020B0604030504040204" pitchFamily="50" charset="-128"/>
              <a:ea typeface="Meiryo UI" panose="020B0604030504040204" pitchFamily="50" charset="-128"/>
            </a:endParaRPr>
          </a:p>
          <a:p>
            <a:pPr algn="ctr"/>
            <a:r>
              <a:rPr kumimoji="1" lang="ja-JP" altLang="en-US" sz="2800" dirty="0" smtClean="0">
                <a:solidFill>
                  <a:schemeClr val="tx1"/>
                </a:solidFill>
                <a:latin typeface="Meiryo UI" panose="020B0604030504040204" pitchFamily="50" charset="-128"/>
                <a:ea typeface="Meiryo UI" panose="020B0604030504040204" pitchFamily="50" charset="-128"/>
              </a:rPr>
              <a:t>プラスチックごみ</a:t>
            </a:r>
            <a:endParaRPr kumimoji="1" lang="en-US" altLang="ja-JP" sz="280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2800" dirty="0" smtClean="0">
                <a:solidFill>
                  <a:schemeClr val="tx1"/>
                </a:solidFill>
                <a:latin typeface="Meiryo UI" panose="020B0604030504040204" pitchFamily="50" charset="-128"/>
                <a:ea typeface="Meiryo UI" panose="020B0604030504040204" pitchFamily="50" charset="-128"/>
              </a:rPr>
              <a:t>排出抑制事業</a:t>
            </a:r>
            <a:endParaRPr kumimoji="1" lang="en-US" altLang="ja-JP" sz="280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2800" dirty="0" smtClean="0">
                <a:solidFill>
                  <a:schemeClr val="tx1"/>
                </a:solidFill>
                <a:latin typeface="Meiryo UI" panose="020B0604030504040204" pitchFamily="50" charset="-128"/>
                <a:ea typeface="Meiryo UI" panose="020B0604030504040204" pitchFamily="50" charset="-128"/>
              </a:rPr>
              <a:t>スキーム分科会</a:t>
            </a:r>
            <a:endParaRPr kumimoji="1" lang="ja-JP" altLang="en-US" sz="2800" dirty="0">
              <a:solidFill>
                <a:schemeClr val="tx1"/>
              </a:solidFill>
              <a:latin typeface="Meiryo UI" panose="020B0604030504040204" pitchFamily="50" charset="-128"/>
              <a:ea typeface="Meiryo UI" panose="020B0604030504040204" pitchFamily="50" charset="-128"/>
            </a:endParaRPr>
          </a:p>
        </p:txBody>
      </p:sp>
      <p:sp>
        <p:nvSpPr>
          <p:cNvPr id="26" name="正方形/長方形 25"/>
          <p:cNvSpPr/>
          <p:nvPr/>
        </p:nvSpPr>
        <p:spPr>
          <a:xfrm>
            <a:off x="813547" y="2535025"/>
            <a:ext cx="7590864" cy="981636"/>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chemeClr val="tx1"/>
                </a:solidFill>
                <a:latin typeface="Meiryo UI" panose="020B0604030504040204" pitchFamily="50" charset="-128"/>
                <a:ea typeface="Meiryo UI" panose="020B0604030504040204" pitchFamily="50" charset="-128"/>
              </a:rPr>
              <a:t>プラットフォーム会議</a:t>
            </a:r>
            <a:endParaRPr kumimoji="1" lang="en-US" altLang="ja-JP" sz="280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2800" dirty="0" smtClean="0">
                <a:solidFill>
                  <a:schemeClr val="tx1"/>
                </a:solidFill>
                <a:latin typeface="Meiryo UI" panose="020B0604030504040204" pitchFamily="50" charset="-128"/>
                <a:ea typeface="Meiryo UI" panose="020B0604030504040204" pitchFamily="50" charset="-128"/>
              </a:rPr>
              <a:t>（常設委員）</a:t>
            </a:r>
            <a:endParaRPr kumimoji="1" lang="ja-JP" altLang="en-US" sz="2800" dirty="0">
              <a:solidFill>
                <a:schemeClr val="tx1"/>
              </a:solidFill>
              <a:latin typeface="Meiryo UI" panose="020B0604030504040204" pitchFamily="50" charset="-128"/>
              <a:ea typeface="Meiryo UI" panose="020B0604030504040204" pitchFamily="50" charset="-128"/>
            </a:endParaRPr>
          </a:p>
        </p:txBody>
      </p:sp>
      <p:cxnSp>
        <p:nvCxnSpPr>
          <p:cNvPr id="27" name="直線コネクタ 26"/>
          <p:cNvCxnSpPr/>
          <p:nvPr/>
        </p:nvCxnSpPr>
        <p:spPr>
          <a:xfrm>
            <a:off x="4533901" y="3516661"/>
            <a:ext cx="0" cy="21713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a:off x="6612217" y="3740413"/>
            <a:ext cx="0" cy="21713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a:off x="2546351" y="3741033"/>
            <a:ext cx="0" cy="21713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flipH="1">
            <a:off x="2546351" y="3737417"/>
            <a:ext cx="406586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8624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a:extLst>
              <a:ext uri="{FF2B5EF4-FFF2-40B4-BE49-F238E27FC236}">
                <a16:creationId xmlns:a16="http://schemas.microsoft.com/office/drawing/2014/main" id="{5739CE82-2373-4253-B370-6DE5812F4F4C}"/>
              </a:ext>
            </a:extLst>
          </p:cNvPr>
          <p:cNvSpPr/>
          <p:nvPr/>
        </p:nvSpPr>
        <p:spPr>
          <a:xfrm>
            <a:off x="0" y="0"/>
            <a:ext cx="9144000" cy="726141"/>
          </a:xfrm>
          <a:prstGeom prst="rect">
            <a:avLst/>
          </a:prstGeom>
          <a:solidFill>
            <a:srgbClr val="00206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smtClean="0"/>
              <a:t>プラスチック流出対策分科会について</a:t>
            </a:r>
            <a:endParaRPr kumimoji="1" lang="ja-JP" altLang="en-US" sz="3200" b="1" dirty="0"/>
          </a:p>
        </p:txBody>
      </p:sp>
      <p:sp>
        <p:nvSpPr>
          <p:cNvPr id="15" name="右矢印 14"/>
          <p:cNvSpPr/>
          <p:nvPr/>
        </p:nvSpPr>
        <p:spPr>
          <a:xfrm>
            <a:off x="7380312" y="1760302"/>
            <a:ext cx="1559480" cy="673100"/>
          </a:xfrm>
          <a:prstGeom prst="rightArrow">
            <a:avLst>
              <a:gd name="adj1" fmla="val 50000"/>
              <a:gd name="adj2" fmla="val 50775"/>
            </a:avLst>
          </a:prstGeom>
          <a:solidFill>
            <a:schemeClr val="bg1"/>
          </a:solid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200" b="1" spc="-100" dirty="0">
                <a:solidFill>
                  <a:schemeClr val="tx1"/>
                </a:solidFill>
              </a:rPr>
              <a:t>　　</a:t>
            </a:r>
            <a:endParaRPr lang="en-US" altLang="ja-JP" sz="1200" b="1" spc="-100" dirty="0">
              <a:solidFill>
                <a:schemeClr val="tx1"/>
              </a:solidFill>
            </a:endParaRPr>
          </a:p>
        </p:txBody>
      </p:sp>
      <p:graphicFrame>
        <p:nvGraphicFramePr>
          <p:cNvPr id="16" name="表 15"/>
          <p:cNvGraphicFramePr>
            <a:graphicFrameLocks noGrp="1"/>
          </p:cNvGraphicFramePr>
          <p:nvPr>
            <p:extLst>
              <p:ext uri="{D42A27DB-BD31-4B8C-83A1-F6EECF244321}">
                <p14:modId xmlns:p14="http://schemas.microsoft.com/office/powerpoint/2010/main" val="752845359"/>
              </p:ext>
            </p:extLst>
          </p:nvPr>
        </p:nvGraphicFramePr>
        <p:xfrm>
          <a:off x="179512" y="1052736"/>
          <a:ext cx="8784977" cy="5197062"/>
        </p:xfrm>
        <a:graphic>
          <a:graphicData uri="http://schemas.openxmlformats.org/drawingml/2006/table">
            <a:tbl>
              <a:tblPr firstRow="1" bandRow="1">
                <a:tableStyleId>{5C22544A-7EE6-4342-B048-85BDC9FD1C3A}</a:tableStyleId>
              </a:tblPr>
              <a:tblGrid>
                <a:gridCol w="1872208">
                  <a:extLst>
                    <a:ext uri="{9D8B030D-6E8A-4147-A177-3AD203B41FA5}">
                      <a16:colId xmlns:a16="http://schemas.microsoft.com/office/drawing/2014/main" val="3369994917"/>
                    </a:ext>
                  </a:extLst>
                </a:gridCol>
                <a:gridCol w="1944216">
                  <a:extLst>
                    <a:ext uri="{9D8B030D-6E8A-4147-A177-3AD203B41FA5}">
                      <a16:colId xmlns:a16="http://schemas.microsoft.com/office/drawing/2014/main" val="1855256568"/>
                    </a:ext>
                  </a:extLst>
                </a:gridCol>
                <a:gridCol w="1656184">
                  <a:extLst>
                    <a:ext uri="{9D8B030D-6E8A-4147-A177-3AD203B41FA5}">
                      <a16:colId xmlns:a16="http://schemas.microsoft.com/office/drawing/2014/main" val="2038368187"/>
                    </a:ext>
                  </a:extLst>
                </a:gridCol>
                <a:gridCol w="1656184">
                  <a:extLst>
                    <a:ext uri="{9D8B030D-6E8A-4147-A177-3AD203B41FA5}">
                      <a16:colId xmlns:a16="http://schemas.microsoft.com/office/drawing/2014/main" val="1009135793"/>
                    </a:ext>
                  </a:extLst>
                </a:gridCol>
                <a:gridCol w="1656185">
                  <a:extLst>
                    <a:ext uri="{9D8B030D-6E8A-4147-A177-3AD203B41FA5}">
                      <a16:colId xmlns:a16="http://schemas.microsoft.com/office/drawing/2014/main" val="2955940623"/>
                    </a:ext>
                  </a:extLst>
                </a:gridCol>
              </a:tblGrid>
              <a:tr h="614316">
                <a:tc>
                  <a:txBody>
                    <a:bodyPr/>
                    <a:lstStyle/>
                    <a:p>
                      <a:pPr algn="ctr"/>
                      <a:endParaRPr kumimoji="1" lang="ja-JP" altLang="en-US" sz="1800" dirty="0">
                        <a:solidFill>
                          <a:schemeClr val="tx1"/>
                        </a:solidFill>
                      </a:endParaRPr>
                    </a:p>
                  </a:txBody>
                  <a:tcPr marL="91427" marR="91427" marT="45686" marB="456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800" dirty="0" smtClean="0">
                          <a:solidFill>
                            <a:schemeClr val="tx1"/>
                          </a:solidFill>
                        </a:rPr>
                        <a:t>テーマ</a:t>
                      </a:r>
                      <a:endParaRPr kumimoji="1" lang="ja-JP" altLang="en-US" sz="1800" dirty="0">
                        <a:solidFill>
                          <a:schemeClr val="tx1"/>
                        </a:solidFill>
                      </a:endParaRPr>
                    </a:p>
                  </a:txBody>
                  <a:tcPr marL="91427" marR="91427" marT="45686" marB="456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dirty="0" smtClean="0">
                          <a:solidFill>
                            <a:schemeClr val="tx1"/>
                          </a:solidFill>
                        </a:rPr>
                        <a:t>2021</a:t>
                      </a:r>
                      <a:r>
                        <a:rPr kumimoji="1" lang="ja-JP" altLang="en-US" sz="1800" dirty="0" smtClean="0">
                          <a:solidFill>
                            <a:schemeClr val="tx1"/>
                          </a:solidFill>
                        </a:rPr>
                        <a:t>年度</a:t>
                      </a:r>
                      <a:endParaRPr kumimoji="1" lang="en-US" altLang="ja-JP" sz="1800" dirty="0" smtClean="0">
                        <a:solidFill>
                          <a:schemeClr val="tx1"/>
                        </a:solidFill>
                      </a:endParaRPr>
                    </a:p>
                  </a:txBody>
                  <a:tcPr marL="91427" marR="91427" marT="45686" marB="456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800" dirty="0" smtClean="0">
                          <a:solidFill>
                            <a:schemeClr val="tx1"/>
                          </a:solidFill>
                        </a:rPr>
                        <a:t>2022</a:t>
                      </a:r>
                      <a:r>
                        <a:rPr kumimoji="1" lang="ja-JP" altLang="en-US" sz="1800" dirty="0" smtClean="0">
                          <a:solidFill>
                            <a:schemeClr val="tx1"/>
                          </a:solidFill>
                        </a:rPr>
                        <a:t>年度</a:t>
                      </a:r>
                      <a:endParaRPr kumimoji="1" lang="ja-JP" altLang="en-US" sz="1800" dirty="0">
                        <a:solidFill>
                          <a:schemeClr val="tx1"/>
                        </a:solidFill>
                      </a:endParaRPr>
                    </a:p>
                  </a:txBody>
                  <a:tcPr marL="91427" marR="91427" marT="45686" marB="456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kumimoji="1" lang="ja-JP" altLang="en-US" sz="1800" spc="-150" baseline="0" dirty="0" smtClean="0">
                          <a:solidFill>
                            <a:schemeClr val="tx1"/>
                          </a:solidFill>
                        </a:rPr>
                        <a:t>・・・</a:t>
                      </a:r>
                      <a:r>
                        <a:rPr kumimoji="1" lang="en-US" altLang="ja-JP" sz="1800" spc="-150" baseline="0" dirty="0" smtClean="0">
                          <a:solidFill>
                            <a:schemeClr val="tx1"/>
                          </a:solidFill>
                        </a:rPr>
                        <a:t>2030</a:t>
                      </a:r>
                      <a:r>
                        <a:rPr kumimoji="1" lang="ja-JP" altLang="en-US" sz="1800" spc="-150" baseline="0" dirty="0" smtClean="0">
                          <a:solidFill>
                            <a:schemeClr val="tx1"/>
                          </a:solidFill>
                        </a:rPr>
                        <a:t>年度</a:t>
                      </a:r>
                      <a:endParaRPr kumimoji="1" lang="ja-JP" altLang="en-US" sz="1800" spc="-150" baseline="0" dirty="0">
                        <a:solidFill>
                          <a:schemeClr val="tx1"/>
                        </a:solidFill>
                      </a:endParaRPr>
                    </a:p>
                  </a:txBody>
                  <a:tcPr marL="91427" marR="91427" marT="45686" marB="456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67257045"/>
                  </a:ext>
                </a:extLst>
              </a:tr>
              <a:tr h="907063">
                <a:tc rowSpan="3">
                  <a:txBody>
                    <a:bodyPr/>
                    <a:lstStyle/>
                    <a:p>
                      <a:pPr algn="ctr"/>
                      <a:r>
                        <a:rPr kumimoji="1" lang="ja-JP" altLang="en-US" sz="1800" b="1" spc="-60" baseline="0" dirty="0" smtClean="0">
                          <a:solidFill>
                            <a:schemeClr val="tx1"/>
                          </a:solidFill>
                        </a:rPr>
                        <a:t>プラスチック</a:t>
                      </a:r>
                      <a:endParaRPr kumimoji="1" lang="en-US" altLang="ja-JP" sz="1800" b="1" spc="-60" baseline="0" dirty="0" smtClean="0">
                        <a:solidFill>
                          <a:schemeClr val="tx1"/>
                        </a:solidFill>
                      </a:endParaRPr>
                    </a:p>
                    <a:p>
                      <a:pPr algn="ctr"/>
                      <a:r>
                        <a:rPr kumimoji="1" lang="ja-JP" altLang="en-US" sz="1800" b="1" spc="-60" baseline="0" dirty="0" smtClean="0">
                          <a:solidFill>
                            <a:schemeClr val="tx1"/>
                          </a:solidFill>
                        </a:rPr>
                        <a:t>流出対策分科会</a:t>
                      </a:r>
                      <a:endParaRPr kumimoji="1" lang="ja-JP" altLang="en-US" sz="1800" b="1" spc="-60" baseline="0" dirty="0">
                        <a:solidFill>
                          <a:schemeClr val="tx1"/>
                        </a:solidFill>
                      </a:endParaRPr>
                    </a:p>
                  </a:txBody>
                  <a:tcPr marL="91427" marR="91427" marT="45686" marB="456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800" b="1" dirty="0" smtClean="0">
                          <a:solidFill>
                            <a:schemeClr val="tx1"/>
                          </a:solidFill>
                        </a:rPr>
                        <a:t>人工芝</a:t>
                      </a:r>
                      <a:endParaRPr kumimoji="1" lang="en-US" altLang="ja-JP" sz="1800" b="1" dirty="0" smtClean="0">
                        <a:solidFill>
                          <a:schemeClr val="tx1"/>
                        </a:solidFill>
                      </a:endParaRPr>
                    </a:p>
                  </a:txBody>
                  <a:tcPr marL="91427" marR="91427" marT="45686" marB="456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a:p>
                  </a:txBody>
                  <a:tcPr marL="91427" marR="91427" marT="45686" marB="456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000"/>
                        </a:lnSpc>
                      </a:pPr>
                      <a:endParaRPr kumimoji="1" lang="en-US" altLang="ja-JP" sz="1800" dirty="0">
                        <a:solidFill>
                          <a:schemeClr val="tx1"/>
                        </a:solidFill>
                      </a:endParaRPr>
                    </a:p>
                    <a:p>
                      <a:pPr algn="ctr">
                        <a:lnSpc>
                          <a:spcPts val="2000"/>
                        </a:lnSpc>
                      </a:pPr>
                      <a:endParaRPr kumimoji="1" lang="en-US" altLang="ja-JP" sz="1800" dirty="0" smtClean="0">
                        <a:solidFill>
                          <a:schemeClr val="tx1"/>
                        </a:solidFill>
                      </a:endParaRPr>
                    </a:p>
                  </a:txBody>
                  <a:tcPr marL="91427" marR="91427" marT="45686" marB="456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a:p>
                  </a:txBody>
                  <a:tcPr marL="91427" marR="91427" marT="45686" marB="456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61526043"/>
                  </a:ext>
                </a:extLst>
              </a:tr>
              <a:tr h="898995">
                <a:tc vMerge="1">
                  <a:txBody>
                    <a:bodyPr/>
                    <a:lstStyle/>
                    <a:p>
                      <a:endParaRPr kumimoji="1" lang="ja-JP" altLang="en-US"/>
                    </a:p>
                  </a:txBody>
                  <a:tcPr/>
                </a:tc>
                <a:tc>
                  <a:txBody>
                    <a:bodyPr/>
                    <a:lstStyle/>
                    <a:p>
                      <a:pPr algn="ctr"/>
                      <a:r>
                        <a:rPr kumimoji="1" lang="ja-JP" altLang="en-US" sz="1800" b="1" dirty="0" smtClean="0"/>
                        <a:t>農業用肥料</a:t>
                      </a:r>
                      <a:endParaRPr kumimoji="1" lang="en-US" altLang="ja-JP" sz="1800" b="1" dirty="0" smtClean="0"/>
                    </a:p>
                    <a:p>
                      <a:pPr algn="ctr"/>
                      <a:r>
                        <a:rPr kumimoji="1" lang="ja-JP" altLang="en-US" sz="1800" b="1" baseline="0" dirty="0" smtClean="0"/>
                        <a:t>カプセル</a:t>
                      </a:r>
                      <a:endParaRPr kumimoji="1" lang="ja-JP" altLang="en-US" sz="1800" b="1" baseline="0" dirty="0"/>
                    </a:p>
                  </a:txBody>
                  <a:tcPr marL="91427" marR="91427" marT="45686" marB="456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p>
                  </a:txBody>
                  <a:tcPr marL="91427" marR="91427" marT="45686" marB="456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a:p>
                  </a:txBody>
                  <a:tcPr marL="91427" marR="91427" marT="45686" marB="456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a:p>
                  </a:txBody>
                  <a:tcPr marL="91427" marR="91427" marT="45686" marB="456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42361454"/>
                  </a:ext>
                </a:extLst>
              </a:tr>
              <a:tr h="414921">
                <a:tc vMerge="1">
                  <a:txBody>
                    <a:bodyPr/>
                    <a:lstStyle/>
                    <a:p>
                      <a:endParaRPr kumimoji="1" lang="ja-JP" altLang="en-US"/>
                    </a:p>
                  </a:txBody>
                  <a:tcPr/>
                </a:tc>
                <a:tc gridSpan="4">
                  <a:txBody>
                    <a:bodyPr/>
                    <a:lstStyle/>
                    <a:p>
                      <a:pPr algn="l"/>
                      <a:r>
                        <a:rPr kumimoji="1" lang="en-US" altLang="ja-JP" sz="1800" b="1" baseline="0" dirty="0" smtClean="0"/>
                        <a:t> </a:t>
                      </a:r>
                      <a:r>
                        <a:rPr kumimoji="1" lang="ja-JP" altLang="en-US" sz="1800" b="1" baseline="0" dirty="0" smtClean="0"/>
                        <a:t> </a:t>
                      </a:r>
                      <a:r>
                        <a:rPr kumimoji="1" lang="en-US" altLang="ja-JP" sz="1600" b="1" baseline="0" dirty="0" smtClean="0"/>
                        <a:t>※</a:t>
                      </a:r>
                      <a:r>
                        <a:rPr kumimoji="1" lang="ja-JP" altLang="en-US" sz="1600" b="1" baseline="0" dirty="0" smtClean="0"/>
                        <a:t>今後の議論を踏まえ追加設定</a:t>
                      </a:r>
                      <a:endParaRPr kumimoji="1" lang="ja-JP" altLang="en-US" sz="1800" b="1" dirty="0"/>
                    </a:p>
                  </a:txBody>
                  <a:tcPr marL="91427" marR="91427" marT="45686" marB="456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693985475"/>
                  </a:ext>
                </a:extLst>
              </a:tr>
              <a:tr h="909124">
                <a:tc rowSpan="3">
                  <a:txBody>
                    <a:bodyPr/>
                    <a:lstStyle/>
                    <a:p>
                      <a:pPr algn="ctr"/>
                      <a:r>
                        <a:rPr kumimoji="1" lang="ja-JP" altLang="en-US" sz="1800" b="1" spc="-180" baseline="0" dirty="0" smtClean="0">
                          <a:solidFill>
                            <a:schemeClr val="tx1"/>
                          </a:solidFill>
                        </a:rPr>
                        <a:t>プラスチックごみ</a:t>
                      </a:r>
                      <a:endParaRPr kumimoji="1" lang="en-US" altLang="ja-JP" sz="1800" b="1" spc="-180" baseline="0" dirty="0" smtClean="0">
                        <a:solidFill>
                          <a:schemeClr val="tx1"/>
                        </a:solidFill>
                      </a:endParaRPr>
                    </a:p>
                    <a:p>
                      <a:pPr algn="ctr"/>
                      <a:r>
                        <a:rPr kumimoji="1" lang="ja-JP" altLang="en-US" sz="1800" b="1" spc="-180" baseline="0" dirty="0" smtClean="0">
                          <a:solidFill>
                            <a:schemeClr val="tx1"/>
                          </a:solidFill>
                        </a:rPr>
                        <a:t>排出抑制事業</a:t>
                      </a:r>
                      <a:endParaRPr kumimoji="1" lang="en-US" altLang="ja-JP" sz="1800" b="1" spc="-180" baseline="0" dirty="0" smtClean="0">
                        <a:solidFill>
                          <a:schemeClr val="tx1"/>
                        </a:solidFill>
                      </a:endParaRPr>
                    </a:p>
                    <a:p>
                      <a:pPr algn="ctr"/>
                      <a:r>
                        <a:rPr kumimoji="1" lang="ja-JP" altLang="en-US" sz="1800" b="1" spc="-180" baseline="0" dirty="0" smtClean="0">
                          <a:solidFill>
                            <a:schemeClr val="tx1"/>
                          </a:solidFill>
                        </a:rPr>
                        <a:t>スキーム分科会</a:t>
                      </a:r>
                      <a:endParaRPr kumimoji="1" lang="ja-JP" altLang="en-US" sz="1800" b="1" spc="-150" baseline="0" dirty="0" smtClean="0">
                        <a:solidFill>
                          <a:schemeClr val="tx1"/>
                        </a:solidFill>
                      </a:endParaRPr>
                    </a:p>
                  </a:txBody>
                  <a:tcPr marL="91427" marR="91427" marT="45686" marB="456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800" b="1" spc="-300" baseline="0" dirty="0" smtClean="0">
                          <a:solidFill>
                            <a:schemeClr val="tx1"/>
                          </a:solidFill>
                        </a:rPr>
                        <a:t>使用済プラスチック回収・リサイクル</a:t>
                      </a:r>
                      <a:endParaRPr kumimoji="1" lang="en-US" altLang="ja-JP" sz="1800" b="1" spc="-300" baseline="0" dirty="0" smtClean="0">
                        <a:solidFill>
                          <a:schemeClr val="tx1"/>
                        </a:solidFill>
                      </a:endParaRPr>
                    </a:p>
                    <a:p>
                      <a:pPr algn="ctr"/>
                      <a:r>
                        <a:rPr kumimoji="1" lang="ja-JP" altLang="en-US" sz="1800" b="1" spc="-300" baseline="0" dirty="0" smtClean="0">
                          <a:solidFill>
                            <a:schemeClr val="tx1"/>
                          </a:solidFill>
                        </a:rPr>
                        <a:t>システム</a:t>
                      </a:r>
                      <a:endParaRPr kumimoji="1" lang="en-US" altLang="ja-JP" sz="1800" b="1" spc="-300" baseline="0" dirty="0" smtClean="0">
                        <a:solidFill>
                          <a:schemeClr val="tx1"/>
                        </a:solidFill>
                      </a:endParaRPr>
                    </a:p>
                  </a:txBody>
                  <a:tcPr marL="91427" marR="91427" marT="45686" marB="456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p>
                  </a:txBody>
                  <a:tcPr marL="91427" marR="91427" marT="45686" marB="456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p>
                  </a:txBody>
                  <a:tcPr marL="91427" marR="91427" marT="45686" marB="456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p>
                  </a:txBody>
                  <a:tcPr marL="91427" marR="91427" marT="45686" marB="456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69113158"/>
                  </a:ext>
                </a:extLst>
              </a:tr>
              <a:tr h="968148">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spc="-150" baseline="0" dirty="0" smtClean="0">
                        <a:solidFill>
                          <a:schemeClr val="tx1"/>
                        </a:solidFill>
                      </a:endParaRPr>
                    </a:p>
                  </a:txBody>
                  <a:tcPr marL="91427" marR="91427" marT="45686" marB="456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800" b="1" spc="-300" baseline="0" dirty="0" smtClean="0">
                          <a:solidFill>
                            <a:schemeClr val="tx1"/>
                          </a:solidFill>
                        </a:rPr>
                        <a:t>プラスチックフリー</a:t>
                      </a:r>
                      <a:endParaRPr kumimoji="1" lang="en-US" altLang="ja-JP" sz="1800" b="1" spc="-300" baseline="0" dirty="0" smtClean="0">
                        <a:solidFill>
                          <a:schemeClr val="tx1"/>
                        </a:solidFill>
                      </a:endParaRPr>
                    </a:p>
                    <a:p>
                      <a:pPr algn="ctr"/>
                      <a:r>
                        <a:rPr kumimoji="1" lang="ja-JP" altLang="en-US" sz="1800" b="1" spc="-300" baseline="0" dirty="0" smtClean="0">
                          <a:solidFill>
                            <a:schemeClr val="tx1"/>
                          </a:solidFill>
                        </a:rPr>
                        <a:t>事業スキーム</a:t>
                      </a:r>
                      <a:endParaRPr kumimoji="1" lang="en-US" altLang="ja-JP" sz="1800" b="1" spc="-300" baseline="0" dirty="0" smtClean="0">
                        <a:solidFill>
                          <a:schemeClr val="tx1"/>
                        </a:solidFill>
                      </a:endParaRPr>
                    </a:p>
                    <a:p>
                      <a:pPr algn="ctr"/>
                      <a:r>
                        <a:rPr kumimoji="1" lang="ja-JP" altLang="en-US" sz="1200" b="1" spc="-150" baseline="0" dirty="0" smtClean="0">
                          <a:solidFill>
                            <a:schemeClr val="tx1"/>
                          </a:solidFill>
                        </a:rPr>
                        <a:t>（量り売り・シェアリング）</a:t>
                      </a:r>
                      <a:endParaRPr kumimoji="1" lang="en-US" altLang="ja-JP" sz="1200" b="1" spc="-150" baseline="0" dirty="0" smtClean="0">
                        <a:solidFill>
                          <a:schemeClr val="tx1"/>
                        </a:solidFill>
                      </a:endParaRPr>
                    </a:p>
                  </a:txBody>
                  <a:tcPr marL="91427" marR="91427" marT="45686" marB="456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p>
                  </a:txBody>
                  <a:tcPr marL="91427" marR="91427" marT="45686" marB="456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en-US" altLang="ja-JP" sz="1800" dirty="0" smtClean="0">
                        <a:solidFill>
                          <a:schemeClr val="tx1"/>
                        </a:solidFill>
                      </a:endParaRPr>
                    </a:p>
                    <a:p>
                      <a:pPr algn="ctr"/>
                      <a:endParaRPr kumimoji="1" lang="ja-JP" altLang="en-US" sz="1800" dirty="0">
                        <a:solidFill>
                          <a:schemeClr val="tx1"/>
                        </a:solidFill>
                      </a:endParaRPr>
                    </a:p>
                  </a:txBody>
                  <a:tcPr marL="91427" marR="91427" marT="45686" marB="456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a:p>
                  </a:txBody>
                  <a:tcPr marL="91427" marR="91427" marT="45686" marB="456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21496265"/>
                  </a:ext>
                </a:extLst>
              </a:tr>
              <a:tr h="479287">
                <a:tc vMerge="1">
                  <a:txBody>
                    <a:bodyPr/>
                    <a:lstStyle/>
                    <a:p>
                      <a:pPr algn="ctr"/>
                      <a:endParaRPr kumimoji="1" lang="ja-JP" altLang="en-US" sz="1800" b="1" spc="-60" baseline="0" dirty="0">
                        <a:solidFill>
                          <a:schemeClr val="tx1"/>
                        </a:solidFill>
                      </a:endParaRPr>
                    </a:p>
                  </a:txBody>
                  <a:tcPr marL="91427" marR="91427" marT="45686" marB="456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a:txBody>
                    <a:bodyPr/>
                    <a:lstStyle/>
                    <a:p>
                      <a:pPr algn="l"/>
                      <a:r>
                        <a:rPr kumimoji="1" lang="en-US" altLang="ja-JP" sz="1800" b="1" baseline="0" dirty="0" smtClean="0">
                          <a:solidFill>
                            <a:schemeClr val="tx1"/>
                          </a:solidFill>
                        </a:rPr>
                        <a:t>  </a:t>
                      </a:r>
                      <a:r>
                        <a:rPr kumimoji="1" lang="en-US" altLang="ja-JP" sz="1600" b="1" baseline="0" dirty="0" smtClean="0"/>
                        <a:t>※</a:t>
                      </a:r>
                      <a:r>
                        <a:rPr kumimoji="1" lang="ja-JP" altLang="en-US" sz="1600" b="1" baseline="0" dirty="0" smtClean="0"/>
                        <a:t>今後の議論を踏まえ追加設定</a:t>
                      </a:r>
                      <a:endParaRPr kumimoji="1" lang="en-US" altLang="ja-JP" sz="1800" b="1" dirty="0" smtClean="0">
                        <a:solidFill>
                          <a:schemeClr val="tx1"/>
                        </a:solidFill>
                      </a:endParaRPr>
                    </a:p>
                  </a:txBody>
                  <a:tcPr marL="91427" marR="91427" marT="45686" marB="456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790152267"/>
                  </a:ext>
                </a:extLst>
              </a:tr>
            </a:tbl>
          </a:graphicData>
        </a:graphic>
      </p:graphicFrame>
      <p:sp>
        <p:nvSpPr>
          <p:cNvPr id="17" name="右矢印 16"/>
          <p:cNvSpPr/>
          <p:nvPr/>
        </p:nvSpPr>
        <p:spPr>
          <a:xfrm>
            <a:off x="4067944" y="1772816"/>
            <a:ext cx="2808312" cy="673100"/>
          </a:xfrm>
          <a:prstGeom prst="rightArrow">
            <a:avLst>
              <a:gd name="adj1" fmla="val 50000"/>
              <a:gd name="adj2" fmla="val 50775"/>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200" b="1" spc="-100" dirty="0">
                <a:solidFill>
                  <a:schemeClr val="tx1"/>
                </a:solidFill>
              </a:rPr>
              <a:t>対策検討 ⇒ 調査・モデル事業 ⇒ 共有　　</a:t>
            </a:r>
            <a:endParaRPr lang="en-US" altLang="ja-JP" sz="1200" b="1" spc="-100" dirty="0">
              <a:solidFill>
                <a:schemeClr val="tx1"/>
              </a:solidFill>
            </a:endParaRPr>
          </a:p>
        </p:txBody>
      </p:sp>
      <p:sp>
        <p:nvSpPr>
          <p:cNvPr id="18" name="右矢印 17"/>
          <p:cNvSpPr/>
          <p:nvPr/>
        </p:nvSpPr>
        <p:spPr>
          <a:xfrm>
            <a:off x="4427042" y="2681076"/>
            <a:ext cx="2809254" cy="747924"/>
          </a:xfrm>
          <a:prstGeom prst="rightArrow">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200" b="1" spc="-100" dirty="0">
                <a:solidFill>
                  <a:schemeClr val="tx1"/>
                </a:solidFill>
              </a:rPr>
              <a:t>対策検討 ⇒ 調査・モデル事業 ⇒ 共有</a:t>
            </a:r>
            <a:endParaRPr lang="en-US" altLang="ja-JP" sz="1200" b="1" dirty="0">
              <a:solidFill>
                <a:schemeClr val="tx1"/>
              </a:solidFill>
            </a:endParaRPr>
          </a:p>
        </p:txBody>
      </p:sp>
      <p:sp>
        <p:nvSpPr>
          <p:cNvPr id="19" name="右矢印 18"/>
          <p:cNvSpPr/>
          <p:nvPr/>
        </p:nvSpPr>
        <p:spPr>
          <a:xfrm>
            <a:off x="4932041" y="4941168"/>
            <a:ext cx="2304255" cy="674939"/>
          </a:xfrm>
          <a:prstGeom prst="rightArrow">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200" b="1" spc="-100" dirty="0">
                <a:solidFill>
                  <a:schemeClr val="tx1"/>
                </a:solidFill>
              </a:rPr>
              <a:t>対策検討 ⇒ モデル事業 ⇒ 共有</a:t>
            </a:r>
            <a:endParaRPr lang="en-US" altLang="ja-JP" sz="1200" b="1" dirty="0">
              <a:solidFill>
                <a:schemeClr val="tx1"/>
              </a:solidFill>
            </a:endParaRPr>
          </a:p>
        </p:txBody>
      </p:sp>
      <p:sp>
        <p:nvSpPr>
          <p:cNvPr id="20" name="右矢印 19"/>
          <p:cNvSpPr/>
          <p:nvPr/>
        </p:nvSpPr>
        <p:spPr>
          <a:xfrm>
            <a:off x="4067945" y="4005064"/>
            <a:ext cx="3168351" cy="668338"/>
          </a:xfrm>
          <a:prstGeom prst="rightArrow">
            <a:avLst>
              <a:gd name="adj1" fmla="val 50000"/>
              <a:gd name="adj2" fmla="val 51900"/>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200" b="1" spc="-100" dirty="0">
                <a:solidFill>
                  <a:schemeClr val="tx1"/>
                </a:solidFill>
              </a:rPr>
              <a:t>対策検討 ⇒ モデル事業 ⇒ 共有</a:t>
            </a:r>
            <a:endParaRPr lang="en-US" altLang="ja-JP" sz="1200" b="1" dirty="0">
              <a:solidFill>
                <a:schemeClr val="tx1"/>
              </a:solidFill>
            </a:endParaRPr>
          </a:p>
        </p:txBody>
      </p:sp>
      <p:sp>
        <p:nvSpPr>
          <p:cNvPr id="21" name="右矢印 20"/>
          <p:cNvSpPr/>
          <p:nvPr/>
        </p:nvSpPr>
        <p:spPr>
          <a:xfrm>
            <a:off x="7405009" y="2708920"/>
            <a:ext cx="1559480" cy="673100"/>
          </a:xfrm>
          <a:prstGeom prst="rightArrow">
            <a:avLst>
              <a:gd name="adj1" fmla="val 50000"/>
              <a:gd name="adj2" fmla="val 50775"/>
            </a:avLst>
          </a:prstGeom>
          <a:solidFill>
            <a:schemeClr val="bg1"/>
          </a:solid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200" b="1" spc="-100" dirty="0">
                <a:solidFill>
                  <a:schemeClr val="tx1"/>
                </a:solidFill>
              </a:rPr>
              <a:t>　　</a:t>
            </a:r>
            <a:endParaRPr lang="en-US" altLang="ja-JP" sz="1200" b="1" spc="-100" dirty="0">
              <a:solidFill>
                <a:schemeClr val="tx1"/>
              </a:solidFill>
            </a:endParaRPr>
          </a:p>
        </p:txBody>
      </p:sp>
      <p:sp>
        <p:nvSpPr>
          <p:cNvPr id="22" name="右矢印 21"/>
          <p:cNvSpPr/>
          <p:nvPr/>
        </p:nvSpPr>
        <p:spPr>
          <a:xfrm>
            <a:off x="7380312" y="4005064"/>
            <a:ext cx="1584177" cy="673100"/>
          </a:xfrm>
          <a:prstGeom prst="rightArrow">
            <a:avLst>
              <a:gd name="adj1" fmla="val 50000"/>
              <a:gd name="adj2" fmla="val 50775"/>
            </a:avLst>
          </a:prstGeom>
          <a:solidFill>
            <a:schemeClr val="bg1"/>
          </a:solid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200" b="1" spc="-100" dirty="0">
                <a:solidFill>
                  <a:schemeClr val="tx1"/>
                </a:solidFill>
              </a:rPr>
              <a:t>　　</a:t>
            </a:r>
            <a:endParaRPr lang="en-US" altLang="ja-JP" sz="1200" b="1" spc="-100" dirty="0">
              <a:solidFill>
                <a:schemeClr val="tx1"/>
              </a:solidFill>
            </a:endParaRPr>
          </a:p>
        </p:txBody>
      </p:sp>
      <p:sp>
        <p:nvSpPr>
          <p:cNvPr id="23" name="右矢印 22"/>
          <p:cNvSpPr/>
          <p:nvPr/>
        </p:nvSpPr>
        <p:spPr>
          <a:xfrm>
            <a:off x="7405009" y="4941168"/>
            <a:ext cx="1559480" cy="673100"/>
          </a:xfrm>
          <a:prstGeom prst="rightArrow">
            <a:avLst>
              <a:gd name="adj1" fmla="val 50000"/>
              <a:gd name="adj2" fmla="val 50775"/>
            </a:avLst>
          </a:prstGeom>
          <a:solidFill>
            <a:schemeClr val="bg1"/>
          </a:solid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200" b="1" spc="-100" dirty="0">
                <a:solidFill>
                  <a:schemeClr val="tx1"/>
                </a:solidFill>
              </a:rPr>
              <a:t>　　</a:t>
            </a:r>
            <a:endParaRPr lang="en-US" altLang="ja-JP" sz="1200" b="1" spc="-100" dirty="0">
              <a:solidFill>
                <a:schemeClr val="tx1"/>
              </a:solidFill>
            </a:endParaRPr>
          </a:p>
        </p:txBody>
      </p:sp>
      <p:sp>
        <p:nvSpPr>
          <p:cNvPr id="24" name="フローチャート: 処理 23"/>
          <p:cNvSpPr/>
          <p:nvPr/>
        </p:nvSpPr>
        <p:spPr>
          <a:xfrm>
            <a:off x="7795501" y="1788005"/>
            <a:ext cx="504056" cy="4320480"/>
          </a:xfrm>
          <a:prstGeom prst="flowChartProcess">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solidFill>
                  <a:schemeClr val="tx1"/>
                </a:solidFill>
              </a:rPr>
              <a:t>大阪・関西万博</a:t>
            </a:r>
            <a:r>
              <a:rPr kumimoji="1" lang="en-US" altLang="ja-JP" sz="1600" b="1" dirty="0" smtClean="0">
                <a:solidFill>
                  <a:schemeClr val="tx1"/>
                </a:solidFill>
              </a:rPr>
              <a:t> </a:t>
            </a:r>
          </a:p>
          <a:p>
            <a:pPr algn="ctr"/>
            <a:endParaRPr kumimoji="1" lang="ja-JP" altLang="en-US" sz="1600" b="1" dirty="0">
              <a:solidFill>
                <a:schemeClr val="tx1"/>
              </a:solidFill>
            </a:endParaRPr>
          </a:p>
        </p:txBody>
      </p:sp>
      <p:sp>
        <p:nvSpPr>
          <p:cNvPr id="25" name="正方形/長方形 24"/>
          <p:cNvSpPr/>
          <p:nvPr/>
        </p:nvSpPr>
        <p:spPr>
          <a:xfrm>
            <a:off x="179198" y="1683581"/>
            <a:ext cx="8775107" cy="218016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dirty="0">
              <a:solidFill>
                <a:schemeClr val="tx1"/>
              </a:solidFill>
              <a:latin typeface="Meiryo UI" panose="020B0604030504040204" pitchFamily="50" charset="-128"/>
              <a:ea typeface="Meiryo UI" panose="020B0604030504040204" pitchFamily="50" charset="-128"/>
            </a:endParaRPr>
          </a:p>
        </p:txBody>
      </p:sp>
      <p:sp>
        <p:nvSpPr>
          <p:cNvPr id="26" name="テキスト ボックス 25"/>
          <p:cNvSpPr txBox="1"/>
          <p:nvPr/>
        </p:nvSpPr>
        <p:spPr>
          <a:xfrm>
            <a:off x="8781143" y="6519446"/>
            <a:ext cx="359130" cy="338554"/>
          </a:xfrm>
          <a:prstGeom prst="rect">
            <a:avLst/>
          </a:prstGeom>
          <a:noFill/>
        </p:spPr>
        <p:txBody>
          <a:bodyPr wrap="square" rtlCol="0">
            <a:spAutoFit/>
          </a:bodyPr>
          <a:lstStyle/>
          <a:p>
            <a:r>
              <a:rPr kumimoji="1" lang="ja-JP" altLang="en-US" sz="1600" dirty="0"/>
              <a:t>２</a:t>
            </a:r>
          </a:p>
        </p:txBody>
      </p:sp>
    </p:spTree>
    <p:extLst>
      <p:ext uri="{BB962C8B-B14F-4D97-AF65-F5344CB8AC3E}">
        <p14:creationId xmlns:p14="http://schemas.microsoft.com/office/powerpoint/2010/main" val="18824149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94F9AB7B-C738-45DD-8CE9-EB28B63B0B7A}"/>
              </a:ext>
            </a:extLst>
          </p:cNvPr>
          <p:cNvSpPr/>
          <p:nvPr/>
        </p:nvSpPr>
        <p:spPr>
          <a:xfrm>
            <a:off x="0" y="0"/>
            <a:ext cx="9144000" cy="726141"/>
          </a:xfrm>
          <a:prstGeom prst="rect">
            <a:avLst/>
          </a:prstGeom>
          <a:solidFill>
            <a:srgbClr val="00206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smtClean="0"/>
              <a:t>プラスチック流出対策分科会について</a:t>
            </a:r>
            <a:endParaRPr kumimoji="1" lang="ja-JP" altLang="en-US" sz="3200" b="1" dirty="0"/>
          </a:p>
        </p:txBody>
      </p:sp>
      <p:sp>
        <p:nvSpPr>
          <p:cNvPr id="5" name="正方形/長方形 4">
            <a:extLst>
              <a:ext uri="{FF2B5EF4-FFF2-40B4-BE49-F238E27FC236}">
                <a16:creationId xmlns:a16="http://schemas.microsoft.com/office/drawing/2014/main" id="{ED57D7DA-13B3-48FB-BAFE-9F37BB1B2A59}"/>
              </a:ext>
            </a:extLst>
          </p:cNvPr>
          <p:cNvSpPr/>
          <p:nvPr/>
        </p:nvSpPr>
        <p:spPr>
          <a:xfrm>
            <a:off x="215900" y="658479"/>
            <a:ext cx="8924373" cy="61797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300"/>
              </a:spcBef>
            </a:pPr>
            <a:r>
              <a:rPr kumimoji="1" lang="ja-JP" altLang="en-US" sz="2400" b="1" dirty="0" smtClean="0">
                <a:solidFill>
                  <a:schemeClr val="tx1"/>
                </a:solidFill>
                <a:latin typeface="Meiryo UI" panose="020B0604030504040204" pitchFamily="50" charset="-128"/>
                <a:ea typeface="Meiryo UI" panose="020B0604030504040204" pitchFamily="50" charset="-128"/>
              </a:rPr>
              <a:t>○取組内容</a:t>
            </a:r>
            <a:endParaRPr kumimoji="1" lang="en-US" altLang="ja-JP" sz="2400" b="1" dirty="0" smtClean="0">
              <a:solidFill>
                <a:schemeClr val="tx1"/>
              </a:solidFill>
              <a:latin typeface="Meiryo UI" panose="020B0604030504040204" pitchFamily="50" charset="-128"/>
              <a:ea typeface="Meiryo UI" panose="020B0604030504040204" pitchFamily="50" charset="-128"/>
            </a:endParaRPr>
          </a:p>
          <a:p>
            <a:pPr>
              <a:spcBef>
                <a:spcPts val="300"/>
              </a:spcBef>
            </a:pPr>
            <a:r>
              <a:rPr kumimoji="1" lang="ja-JP" altLang="en-US" dirty="0" smtClean="0">
                <a:solidFill>
                  <a:schemeClr val="tx1"/>
                </a:solidFill>
                <a:latin typeface="Meiryo UI" panose="020B0604030504040204" pitchFamily="50" charset="-128"/>
                <a:ea typeface="Meiryo UI" panose="020B0604030504040204" pitchFamily="50" charset="-128"/>
              </a:rPr>
              <a:t>  </a:t>
            </a:r>
            <a:r>
              <a:rPr kumimoji="1" lang="ja-JP" altLang="en-US" sz="2000" dirty="0" smtClean="0">
                <a:solidFill>
                  <a:schemeClr val="tx1"/>
                </a:solidFill>
                <a:latin typeface="Meiryo UI" panose="020B0604030504040204" pitchFamily="50" charset="-128"/>
                <a:ea typeface="Meiryo UI" panose="020B0604030504040204" pitchFamily="50" charset="-128"/>
              </a:rPr>
              <a:t>海洋プラスチックごみのうち、非意図的に排出されるマイクロプラスチック等の原因物質　</a:t>
            </a:r>
            <a:endParaRPr kumimoji="1" lang="en-US" altLang="ja-JP" sz="2000" dirty="0" smtClean="0">
              <a:solidFill>
                <a:schemeClr val="tx1"/>
              </a:solidFill>
              <a:latin typeface="Meiryo UI" panose="020B0604030504040204" pitchFamily="50" charset="-128"/>
              <a:ea typeface="Meiryo UI" panose="020B0604030504040204" pitchFamily="50" charset="-128"/>
            </a:endParaRPr>
          </a:p>
          <a:p>
            <a:pPr>
              <a:spcBef>
                <a:spcPts val="300"/>
              </a:spcBef>
            </a:pPr>
            <a:r>
              <a:rPr kumimoji="1" lang="ja-JP" altLang="en-US" sz="2000" dirty="0">
                <a:solidFill>
                  <a:schemeClr val="tx1"/>
                </a:solidFill>
                <a:latin typeface="Meiryo UI" panose="020B0604030504040204" pitchFamily="50" charset="-128"/>
                <a:ea typeface="Meiryo UI" panose="020B0604030504040204" pitchFamily="50" charset="-128"/>
              </a:rPr>
              <a:t>　</a:t>
            </a:r>
            <a:r>
              <a:rPr kumimoji="1" lang="ja-JP" altLang="en-US" sz="2000" dirty="0" smtClean="0">
                <a:solidFill>
                  <a:schemeClr val="tx1"/>
                </a:solidFill>
                <a:latin typeface="Meiryo UI" panose="020B0604030504040204" pitchFamily="50" charset="-128"/>
                <a:ea typeface="Meiryo UI" panose="020B0604030504040204" pitchFamily="50" charset="-128"/>
              </a:rPr>
              <a:t>について対策を検討</a:t>
            </a:r>
            <a:endParaRPr kumimoji="1" lang="en-US" altLang="ja-JP" sz="2000" dirty="0">
              <a:solidFill>
                <a:schemeClr val="tx1"/>
              </a:solidFill>
              <a:latin typeface="Meiryo UI" panose="020B0604030504040204" pitchFamily="50" charset="-128"/>
              <a:ea typeface="Meiryo UI" panose="020B0604030504040204" pitchFamily="50" charset="-128"/>
            </a:endParaRPr>
          </a:p>
          <a:p>
            <a:pPr>
              <a:spcBef>
                <a:spcPts val="1200"/>
              </a:spcBef>
            </a:pPr>
            <a:r>
              <a:rPr kumimoji="1" lang="ja-JP" altLang="en-US" sz="2400" b="1" dirty="0" smtClean="0">
                <a:solidFill>
                  <a:schemeClr val="tx1"/>
                </a:solidFill>
                <a:latin typeface="Meiryo UI" panose="020B0604030504040204" pitchFamily="50" charset="-128"/>
                <a:ea typeface="Meiryo UI" panose="020B0604030504040204" pitchFamily="50" charset="-128"/>
              </a:rPr>
              <a:t>○分科会メンバー：</a:t>
            </a:r>
            <a:r>
              <a:rPr kumimoji="1" lang="ja-JP" altLang="en-US" sz="2400" b="1" dirty="0">
                <a:solidFill>
                  <a:schemeClr val="tx1"/>
                </a:solidFill>
                <a:latin typeface="Meiryo UI" panose="020B0604030504040204" pitchFamily="50" charset="-128"/>
                <a:ea typeface="Meiryo UI" panose="020B0604030504040204" pitchFamily="50" charset="-128"/>
              </a:rPr>
              <a:t>以下の</a:t>
            </a:r>
            <a:r>
              <a:rPr kumimoji="1" lang="ja-JP" altLang="en-US" sz="2400" b="1" dirty="0" smtClean="0">
                <a:solidFill>
                  <a:schemeClr val="tx1"/>
                </a:solidFill>
                <a:latin typeface="Meiryo UI" panose="020B0604030504040204" pitchFamily="50" charset="-128"/>
                <a:ea typeface="Meiryo UI" panose="020B0604030504040204" pitchFamily="50" charset="-128"/>
              </a:rPr>
              <a:t>とおり（</a:t>
            </a:r>
            <a:r>
              <a:rPr kumimoji="1" lang="en-US" altLang="ja-JP" sz="2400" b="1" dirty="0" smtClean="0">
                <a:solidFill>
                  <a:schemeClr val="tx1"/>
                </a:solidFill>
                <a:latin typeface="Meiryo UI" panose="020B0604030504040204" pitchFamily="50" charset="-128"/>
                <a:ea typeface="Meiryo UI" panose="020B0604030504040204" pitchFamily="50" charset="-128"/>
              </a:rPr>
              <a:t>R4.3.22</a:t>
            </a:r>
            <a:r>
              <a:rPr kumimoji="1" lang="ja-JP" altLang="en-US" sz="2400" b="1" dirty="0" smtClean="0">
                <a:solidFill>
                  <a:schemeClr val="tx1"/>
                </a:solidFill>
                <a:latin typeface="Meiryo UI" panose="020B0604030504040204" pitchFamily="50" charset="-128"/>
                <a:ea typeface="Meiryo UI" panose="020B0604030504040204" pitchFamily="50" charset="-128"/>
              </a:rPr>
              <a:t>現在）</a:t>
            </a:r>
            <a:endParaRPr kumimoji="1" lang="en-US" altLang="ja-JP" sz="2400" b="1" dirty="0">
              <a:solidFill>
                <a:schemeClr val="tx1"/>
              </a:solidFill>
              <a:latin typeface="Meiryo UI" panose="020B0604030504040204" pitchFamily="50" charset="-128"/>
              <a:ea typeface="Meiryo UI" panose="020B0604030504040204" pitchFamily="50" charset="-128"/>
            </a:endParaRPr>
          </a:p>
          <a:p>
            <a:pPr>
              <a:spcBef>
                <a:spcPts val="300"/>
              </a:spcBef>
            </a:pPr>
            <a:r>
              <a:rPr kumimoji="1" lang="ja-JP" altLang="en-US" sz="2000" b="1" dirty="0" smtClean="0">
                <a:solidFill>
                  <a:schemeClr val="tx1"/>
                </a:solidFill>
                <a:latin typeface="Meiryo UI" panose="020B0604030504040204" pitchFamily="50" charset="-128"/>
                <a:ea typeface="Meiryo UI" panose="020B0604030504040204" pitchFamily="50" charset="-128"/>
              </a:rPr>
              <a:t> ＜有識者：２名＞</a:t>
            </a:r>
            <a:endParaRPr kumimoji="1" lang="en-US" altLang="ja-JP" sz="2000" b="1" dirty="0" smtClean="0">
              <a:solidFill>
                <a:schemeClr val="tx1"/>
              </a:solidFill>
              <a:latin typeface="Meiryo UI" panose="020B0604030504040204" pitchFamily="50" charset="-128"/>
              <a:ea typeface="Meiryo UI" panose="020B0604030504040204" pitchFamily="50" charset="-128"/>
            </a:endParaRPr>
          </a:p>
          <a:p>
            <a:r>
              <a:rPr kumimoji="1" lang="ja-JP" altLang="en-US" spc="-100" dirty="0" smtClean="0">
                <a:solidFill>
                  <a:schemeClr val="tx1"/>
                </a:solidFill>
                <a:latin typeface="Meiryo UI" panose="020B0604030504040204" pitchFamily="50" charset="-128"/>
                <a:ea typeface="Meiryo UI" panose="020B0604030504040204" pitchFamily="50" charset="-128"/>
              </a:rPr>
              <a:t>　大阪</a:t>
            </a:r>
            <a:r>
              <a:rPr kumimoji="1" lang="ja-JP" altLang="en-US" spc="-100" dirty="0">
                <a:solidFill>
                  <a:schemeClr val="tx1"/>
                </a:solidFill>
                <a:latin typeface="Meiryo UI" panose="020B0604030504040204" pitchFamily="50" charset="-128"/>
                <a:ea typeface="Meiryo UI" panose="020B0604030504040204" pitchFamily="50" charset="-128"/>
              </a:rPr>
              <a:t>商業大学　</a:t>
            </a:r>
            <a:r>
              <a:rPr kumimoji="1" lang="ja-JP" altLang="en-US" spc="-100" dirty="0" smtClean="0">
                <a:solidFill>
                  <a:schemeClr val="tx1"/>
                </a:solidFill>
                <a:latin typeface="Meiryo UI" panose="020B0604030504040204" pitchFamily="50" charset="-128"/>
                <a:ea typeface="Meiryo UI" panose="020B0604030504040204" pitchFamily="50" charset="-128"/>
              </a:rPr>
              <a:t>原田准教授、石川県立大学　勝見講師（</a:t>
            </a:r>
            <a:r>
              <a:rPr kumimoji="1" lang="en-US" altLang="ja-JP" spc="-100" dirty="0" smtClean="0">
                <a:solidFill>
                  <a:schemeClr val="tx1"/>
                </a:solidFill>
                <a:latin typeface="Meiryo UI" panose="020B0604030504040204" pitchFamily="50" charset="-128"/>
                <a:ea typeface="Meiryo UI" panose="020B0604030504040204" pitchFamily="50" charset="-128"/>
              </a:rPr>
              <a:t>※</a:t>
            </a:r>
            <a:r>
              <a:rPr kumimoji="1" lang="ja-JP" altLang="en-US" spc="-100" dirty="0" smtClean="0">
                <a:solidFill>
                  <a:schemeClr val="tx1"/>
                </a:solidFill>
                <a:latin typeface="Meiryo UI" panose="020B0604030504040204" pitchFamily="50" charset="-128"/>
                <a:ea typeface="Meiryo UI" panose="020B0604030504040204" pitchFamily="50" charset="-128"/>
              </a:rPr>
              <a:t>肥料カプセル検討オブザーバー）</a:t>
            </a:r>
            <a:endParaRPr kumimoji="1" lang="en-US" altLang="ja-JP" spc="-100" dirty="0">
              <a:solidFill>
                <a:schemeClr val="tx1"/>
              </a:solidFill>
              <a:latin typeface="Meiryo UI" panose="020B0604030504040204" pitchFamily="50" charset="-128"/>
              <a:ea typeface="Meiryo UI" panose="020B0604030504040204" pitchFamily="50" charset="-128"/>
            </a:endParaRPr>
          </a:p>
          <a:p>
            <a:pPr>
              <a:spcBef>
                <a:spcPts val="300"/>
              </a:spcBef>
            </a:pPr>
            <a:r>
              <a:rPr kumimoji="1" lang="ja-JP" altLang="en-US" sz="2000" b="1" dirty="0">
                <a:solidFill>
                  <a:schemeClr val="tx1"/>
                </a:solidFill>
                <a:latin typeface="Meiryo UI" panose="020B0604030504040204" pitchFamily="50" charset="-128"/>
                <a:ea typeface="Meiryo UI" panose="020B0604030504040204" pitchFamily="50" charset="-128"/>
              </a:rPr>
              <a:t> ＜業界</a:t>
            </a:r>
            <a:r>
              <a:rPr kumimoji="1" lang="ja-JP" altLang="en-US" sz="2000" b="1" dirty="0" smtClean="0">
                <a:solidFill>
                  <a:schemeClr val="tx1"/>
                </a:solidFill>
                <a:latin typeface="Meiryo UI" panose="020B0604030504040204" pitchFamily="50" charset="-128"/>
                <a:ea typeface="Meiryo UI" panose="020B0604030504040204" pitchFamily="50" charset="-128"/>
              </a:rPr>
              <a:t>団体：</a:t>
            </a:r>
            <a:r>
              <a:rPr kumimoji="1" lang="ja-JP" altLang="en-US" sz="2000" b="1" dirty="0">
                <a:solidFill>
                  <a:schemeClr val="tx1"/>
                </a:solidFill>
                <a:latin typeface="Meiryo UI" panose="020B0604030504040204" pitchFamily="50" charset="-128"/>
                <a:ea typeface="Meiryo UI" panose="020B0604030504040204" pitchFamily="50" charset="-128"/>
              </a:rPr>
              <a:t>４</a:t>
            </a:r>
            <a:r>
              <a:rPr kumimoji="1" lang="ja-JP" altLang="en-US" sz="2000" b="1" dirty="0" smtClean="0">
                <a:solidFill>
                  <a:schemeClr val="tx1"/>
                </a:solidFill>
                <a:latin typeface="Meiryo UI" panose="020B0604030504040204" pitchFamily="50" charset="-128"/>
                <a:ea typeface="Meiryo UI" panose="020B0604030504040204" pitchFamily="50" charset="-128"/>
              </a:rPr>
              <a:t>団体＞</a:t>
            </a:r>
            <a:endParaRPr kumimoji="1" lang="en-US" altLang="ja-JP" sz="2000" b="1" dirty="0">
              <a:solidFill>
                <a:schemeClr val="tx1"/>
              </a:solidFill>
              <a:latin typeface="Meiryo UI" panose="020B0604030504040204" pitchFamily="50" charset="-128"/>
              <a:ea typeface="Meiryo UI" panose="020B0604030504040204" pitchFamily="50" charset="-128"/>
            </a:endParaRPr>
          </a:p>
          <a:p>
            <a:r>
              <a:rPr kumimoji="1" lang="ja-JP" altLang="en-US" spc="-100" dirty="0">
                <a:solidFill>
                  <a:schemeClr val="tx1"/>
                </a:solidFill>
                <a:latin typeface="Meiryo UI" panose="020B0604030504040204" pitchFamily="50" charset="-128"/>
                <a:ea typeface="Meiryo UI" panose="020B0604030504040204" pitchFamily="50" charset="-128"/>
              </a:rPr>
              <a:t>  日本プラスチック工業連盟（プラスチック産業全般）</a:t>
            </a:r>
            <a:endParaRPr kumimoji="1" lang="en-US" altLang="ja-JP" spc="-100" dirty="0">
              <a:solidFill>
                <a:schemeClr val="tx1"/>
              </a:solidFill>
              <a:latin typeface="Meiryo UI" panose="020B0604030504040204" pitchFamily="50" charset="-128"/>
              <a:ea typeface="Meiryo UI" panose="020B0604030504040204" pitchFamily="50" charset="-128"/>
            </a:endParaRPr>
          </a:p>
          <a:p>
            <a:r>
              <a:rPr kumimoji="1" lang="ja-JP" altLang="en-US" spc="-100" dirty="0">
                <a:solidFill>
                  <a:schemeClr val="tx1"/>
                </a:solidFill>
                <a:latin typeface="Meiryo UI" panose="020B0604030504040204" pitchFamily="50" charset="-128"/>
                <a:ea typeface="Meiryo UI" panose="020B0604030504040204" pitchFamily="50" charset="-128"/>
              </a:rPr>
              <a:t>  一般社団法人西日本プラスチック製品工業協会（プラスチック製品製造業界）</a:t>
            </a:r>
            <a:endParaRPr kumimoji="1" lang="en-US" altLang="ja-JP" spc="-100" dirty="0">
              <a:solidFill>
                <a:schemeClr val="tx1"/>
              </a:solidFill>
              <a:latin typeface="Meiryo UI" panose="020B0604030504040204" pitchFamily="50" charset="-128"/>
              <a:ea typeface="Meiryo UI" panose="020B0604030504040204" pitchFamily="50" charset="-128"/>
            </a:endParaRPr>
          </a:p>
          <a:p>
            <a:r>
              <a:rPr kumimoji="1" lang="ja-JP" altLang="en-US" spc="-100" dirty="0" smtClean="0">
                <a:solidFill>
                  <a:schemeClr val="tx1"/>
                </a:solidFill>
                <a:latin typeface="Meiryo UI" panose="020B0604030504040204" pitchFamily="50" charset="-128"/>
                <a:ea typeface="Meiryo UI" panose="020B0604030504040204" pitchFamily="50" charset="-128"/>
              </a:rPr>
              <a:t>　一般</a:t>
            </a:r>
            <a:r>
              <a:rPr kumimoji="1" lang="ja-JP" altLang="en-US" spc="-100" dirty="0">
                <a:solidFill>
                  <a:schemeClr val="tx1"/>
                </a:solidFill>
                <a:latin typeface="Meiryo UI" panose="020B0604030504040204" pitchFamily="50" charset="-128"/>
                <a:ea typeface="Meiryo UI" panose="020B0604030504040204" pitchFamily="50" charset="-128"/>
              </a:rPr>
              <a:t>社団法人日本フランチャイズチェーン協会（コンビニ・外食業界）</a:t>
            </a:r>
            <a:endParaRPr kumimoji="1" lang="en-US" altLang="ja-JP" spc="-100" dirty="0">
              <a:solidFill>
                <a:schemeClr val="tx1"/>
              </a:solidFill>
              <a:latin typeface="Meiryo UI" panose="020B0604030504040204" pitchFamily="50" charset="-128"/>
              <a:ea typeface="Meiryo UI" panose="020B0604030504040204" pitchFamily="50" charset="-128"/>
            </a:endParaRPr>
          </a:p>
          <a:p>
            <a:r>
              <a:rPr kumimoji="1" lang="ja-JP" altLang="en-US" spc="-100" dirty="0" smtClean="0">
                <a:solidFill>
                  <a:schemeClr val="tx1"/>
                </a:solidFill>
                <a:latin typeface="Meiryo UI" panose="020B0604030504040204" pitchFamily="50" charset="-128"/>
                <a:ea typeface="Meiryo UI" panose="020B0604030504040204" pitchFamily="50" charset="-128"/>
              </a:rPr>
              <a:t>　大阪府</a:t>
            </a:r>
            <a:r>
              <a:rPr kumimoji="1" lang="ja-JP" altLang="en-US" spc="-100" dirty="0">
                <a:solidFill>
                  <a:schemeClr val="tx1"/>
                </a:solidFill>
                <a:latin typeface="Meiryo UI" panose="020B0604030504040204" pitchFamily="50" charset="-128"/>
                <a:ea typeface="Meiryo UI" panose="020B0604030504040204" pitchFamily="50" charset="-128"/>
              </a:rPr>
              <a:t>農業協同組合中央会（農業）</a:t>
            </a:r>
            <a:endParaRPr kumimoji="1" lang="en-US" altLang="ja-JP" spc="-100" dirty="0">
              <a:solidFill>
                <a:schemeClr val="tx1"/>
              </a:solidFill>
              <a:latin typeface="Meiryo UI" panose="020B0604030504040204" pitchFamily="50" charset="-128"/>
              <a:ea typeface="Meiryo UI" panose="020B0604030504040204" pitchFamily="50" charset="-128"/>
            </a:endParaRPr>
          </a:p>
          <a:p>
            <a:pPr>
              <a:spcBef>
                <a:spcPts val="300"/>
              </a:spcBef>
            </a:pPr>
            <a:r>
              <a:rPr kumimoji="1" lang="ja-JP" altLang="en-US" sz="2000" b="1" dirty="0">
                <a:solidFill>
                  <a:schemeClr val="tx1"/>
                </a:solidFill>
                <a:latin typeface="Meiryo UI" panose="020B0604030504040204" pitchFamily="50" charset="-128"/>
                <a:ea typeface="Meiryo UI" panose="020B0604030504040204" pitchFamily="50" charset="-128"/>
              </a:rPr>
              <a:t> ＜事</a:t>
            </a:r>
            <a:r>
              <a:rPr kumimoji="1" lang="ja-JP" altLang="en-US" sz="2000" b="1" dirty="0" smtClean="0">
                <a:solidFill>
                  <a:schemeClr val="tx1"/>
                </a:solidFill>
                <a:latin typeface="Meiryo UI" panose="020B0604030504040204" pitchFamily="50" charset="-128"/>
                <a:ea typeface="Meiryo UI" panose="020B0604030504040204" pitchFamily="50" charset="-128"/>
              </a:rPr>
              <a:t>業者：７社＞</a:t>
            </a:r>
            <a:endParaRPr kumimoji="1" lang="en-US" altLang="ja-JP" sz="2000" b="1" dirty="0">
              <a:solidFill>
                <a:schemeClr val="tx1"/>
              </a:solidFill>
              <a:latin typeface="Meiryo UI" panose="020B0604030504040204" pitchFamily="50" charset="-128"/>
              <a:ea typeface="Meiryo UI" panose="020B0604030504040204" pitchFamily="50" charset="-128"/>
            </a:endParaRPr>
          </a:p>
          <a:p>
            <a:r>
              <a:rPr kumimoji="1" lang="ja-JP" altLang="en-US" spc="-100" dirty="0" smtClean="0">
                <a:solidFill>
                  <a:schemeClr val="tx1"/>
                </a:solidFill>
                <a:latin typeface="Meiryo UI" panose="020B0604030504040204" pitchFamily="50" charset="-128"/>
                <a:ea typeface="Meiryo UI" panose="020B0604030504040204" pitchFamily="50" charset="-128"/>
              </a:rPr>
              <a:t>　株式</a:t>
            </a:r>
            <a:r>
              <a:rPr kumimoji="1" lang="ja-JP" altLang="en-US" spc="-100" dirty="0">
                <a:solidFill>
                  <a:schemeClr val="tx1"/>
                </a:solidFill>
                <a:latin typeface="Meiryo UI" panose="020B0604030504040204" pitchFamily="50" charset="-128"/>
                <a:ea typeface="Meiryo UI" panose="020B0604030504040204" pitchFamily="50" charset="-128"/>
              </a:rPr>
              <a:t>会社カネカ</a:t>
            </a:r>
            <a:r>
              <a:rPr kumimoji="1" lang="ja-JP" altLang="en-US" spc="-100" dirty="0" smtClean="0">
                <a:solidFill>
                  <a:schemeClr val="tx1"/>
                </a:solidFill>
                <a:latin typeface="Meiryo UI" panose="020B0604030504040204" pitchFamily="50" charset="-128"/>
                <a:ea typeface="Meiryo UI" panose="020B0604030504040204" pitchFamily="50" charset="-128"/>
              </a:rPr>
              <a:t>、サラヤ</a:t>
            </a:r>
            <a:r>
              <a:rPr kumimoji="1" lang="ja-JP" altLang="en-US" spc="-100" dirty="0">
                <a:solidFill>
                  <a:schemeClr val="tx1"/>
                </a:solidFill>
                <a:latin typeface="Meiryo UI" panose="020B0604030504040204" pitchFamily="50" charset="-128"/>
                <a:ea typeface="Meiryo UI" panose="020B0604030504040204" pitchFamily="50" charset="-128"/>
              </a:rPr>
              <a:t>株式会社</a:t>
            </a:r>
            <a:r>
              <a:rPr kumimoji="1" lang="ja-JP" altLang="en-US" spc="-100" dirty="0" smtClean="0">
                <a:solidFill>
                  <a:schemeClr val="tx1"/>
                </a:solidFill>
                <a:latin typeface="Meiryo UI" panose="020B0604030504040204" pitchFamily="50" charset="-128"/>
                <a:ea typeface="Meiryo UI" panose="020B0604030504040204" pitchFamily="50" charset="-128"/>
              </a:rPr>
              <a:t>、ミズノ</a:t>
            </a:r>
            <a:r>
              <a:rPr kumimoji="1" lang="ja-JP" altLang="en-US" spc="-100" dirty="0">
                <a:solidFill>
                  <a:schemeClr val="tx1"/>
                </a:solidFill>
                <a:latin typeface="Meiryo UI" panose="020B0604030504040204" pitchFamily="50" charset="-128"/>
                <a:ea typeface="Meiryo UI" panose="020B0604030504040204" pitchFamily="50" charset="-128"/>
              </a:rPr>
              <a:t>株式</a:t>
            </a:r>
            <a:r>
              <a:rPr kumimoji="1" lang="ja-JP" altLang="en-US" spc="-100" dirty="0" smtClean="0">
                <a:solidFill>
                  <a:schemeClr val="tx1"/>
                </a:solidFill>
                <a:latin typeface="Meiryo UI" panose="020B0604030504040204" pitchFamily="50" charset="-128"/>
                <a:ea typeface="Meiryo UI" panose="020B0604030504040204" pitchFamily="50" charset="-128"/>
              </a:rPr>
              <a:t>会社、住友ゴム工業株式会社、積水樹脂株式会社、</a:t>
            </a:r>
            <a:endParaRPr kumimoji="1" lang="en-US" altLang="ja-JP" spc="-100" dirty="0" smtClean="0">
              <a:solidFill>
                <a:schemeClr val="tx1"/>
              </a:solidFill>
              <a:latin typeface="Meiryo UI" panose="020B0604030504040204" pitchFamily="50" charset="-128"/>
              <a:ea typeface="Meiryo UI" panose="020B0604030504040204" pitchFamily="50" charset="-128"/>
            </a:endParaRPr>
          </a:p>
          <a:p>
            <a:r>
              <a:rPr kumimoji="1" lang="ja-JP" altLang="en-US" spc="-100" dirty="0">
                <a:solidFill>
                  <a:schemeClr val="tx1"/>
                </a:solidFill>
                <a:latin typeface="Meiryo UI" panose="020B0604030504040204" pitchFamily="50" charset="-128"/>
                <a:ea typeface="Meiryo UI" panose="020B0604030504040204" pitchFamily="50" charset="-128"/>
              </a:rPr>
              <a:t>　</a:t>
            </a:r>
            <a:r>
              <a:rPr kumimoji="1" lang="en-US" altLang="ja-JP" spc="-100" dirty="0" smtClean="0">
                <a:solidFill>
                  <a:schemeClr val="tx1"/>
                </a:solidFill>
                <a:latin typeface="Meiryo UI" panose="020B0604030504040204" pitchFamily="50" charset="-128"/>
                <a:ea typeface="Meiryo UI" panose="020B0604030504040204" pitchFamily="50" charset="-128"/>
              </a:rPr>
              <a:t>J-GREEN</a:t>
            </a:r>
            <a:r>
              <a:rPr kumimoji="1" lang="ja-JP" altLang="en-US" spc="-100" dirty="0" smtClean="0">
                <a:solidFill>
                  <a:schemeClr val="tx1"/>
                </a:solidFill>
                <a:latin typeface="Meiryo UI" panose="020B0604030504040204" pitchFamily="50" charset="-128"/>
                <a:ea typeface="Meiryo UI" panose="020B0604030504040204" pitchFamily="50" charset="-128"/>
              </a:rPr>
              <a:t>堺　指定管理者 ジェイズパークグループ、凸版印刷株式会社</a:t>
            </a:r>
            <a:endParaRPr kumimoji="1" lang="en-US" altLang="ja-JP" spc="-100" dirty="0">
              <a:solidFill>
                <a:schemeClr val="tx1"/>
              </a:solidFill>
              <a:latin typeface="Meiryo UI" panose="020B0604030504040204" pitchFamily="50" charset="-128"/>
              <a:ea typeface="Meiryo UI" panose="020B0604030504040204" pitchFamily="50" charset="-128"/>
            </a:endParaRPr>
          </a:p>
          <a:p>
            <a:pPr>
              <a:spcBef>
                <a:spcPts val="300"/>
              </a:spcBef>
            </a:pPr>
            <a:r>
              <a:rPr kumimoji="1" lang="ja-JP" altLang="en-US" sz="2000" b="1" dirty="0">
                <a:solidFill>
                  <a:schemeClr val="tx1"/>
                </a:solidFill>
                <a:latin typeface="Meiryo UI" panose="020B0604030504040204" pitchFamily="50" charset="-128"/>
                <a:ea typeface="Meiryo UI" panose="020B0604030504040204" pitchFamily="50" charset="-128"/>
              </a:rPr>
              <a:t> </a:t>
            </a:r>
            <a:r>
              <a:rPr kumimoji="1" lang="ja-JP" altLang="en-US" sz="2000" b="1" dirty="0" smtClean="0">
                <a:solidFill>
                  <a:schemeClr val="tx1"/>
                </a:solidFill>
                <a:latin typeface="Meiryo UI" panose="020B0604030504040204" pitchFamily="50" charset="-128"/>
                <a:ea typeface="Meiryo UI" panose="020B0604030504040204" pitchFamily="50" charset="-128"/>
              </a:rPr>
              <a:t>＜試験研究機関：１機関＞</a:t>
            </a:r>
            <a:endParaRPr kumimoji="1" lang="en-US" altLang="ja-JP" sz="2000" b="1" dirty="0">
              <a:solidFill>
                <a:schemeClr val="tx1"/>
              </a:solidFill>
              <a:latin typeface="Meiryo UI" panose="020B0604030504040204" pitchFamily="50" charset="-128"/>
              <a:ea typeface="Meiryo UI" panose="020B0604030504040204" pitchFamily="50" charset="-128"/>
            </a:endParaRPr>
          </a:p>
          <a:p>
            <a:r>
              <a:rPr kumimoji="1" lang="ja-JP" altLang="en-US" spc="-100" dirty="0">
                <a:solidFill>
                  <a:schemeClr val="tx1"/>
                </a:solidFill>
                <a:latin typeface="Meiryo UI" panose="020B0604030504040204" pitchFamily="50" charset="-128"/>
                <a:ea typeface="Meiryo UI" panose="020B0604030504040204" pitchFamily="50" charset="-128"/>
              </a:rPr>
              <a:t>  地方独立</a:t>
            </a:r>
            <a:r>
              <a:rPr kumimoji="1" lang="ja-JP" altLang="en-US" spc="-100" dirty="0" smtClean="0">
                <a:solidFill>
                  <a:schemeClr val="tx1"/>
                </a:solidFill>
                <a:latin typeface="Meiryo UI" panose="020B0604030504040204" pitchFamily="50" charset="-128"/>
                <a:ea typeface="Meiryo UI" panose="020B0604030504040204" pitchFamily="50" charset="-128"/>
              </a:rPr>
              <a:t>行政法人大阪府立環境農林水産総合研究所</a:t>
            </a:r>
            <a:endParaRPr kumimoji="1" lang="en-US" altLang="ja-JP" spc="-100" dirty="0">
              <a:solidFill>
                <a:schemeClr val="tx1"/>
              </a:solidFill>
              <a:latin typeface="Meiryo UI" panose="020B0604030504040204" pitchFamily="50" charset="-128"/>
              <a:ea typeface="Meiryo UI" panose="020B0604030504040204" pitchFamily="50" charset="-128"/>
            </a:endParaRPr>
          </a:p>
          <a:p>
            <a:pPr>
              <a:spcBef>
                <a:spcPts val="300"/>
              </a:spcBef>
            </a:pPr>
            <a:r>
              <a:rPr kumimoji="1" lang="ja-JP" altLang="en-US" sz="2000" dirty="0">
                <a:solidFill>
                  <a:schemeClr val="tx1"/>
                </a:solidFill>
                <a:latin typeface="Meiryo UI" panose="020B0604030504040204" pitchFamily="50" charset="-128"/>
                <a:ea typeface="Meiryo UI" panose="020B0604030504040204" pitchFamily="50" charset="-128"/>
              </a:rPr>
              <a:t> </a:t>
            </a:r>
            <a:r>
              <a:rPr kumimoji="1" lang="ja-JP" altLang="en-US" sz="2000" b="1" dirty="0">
                <a:solidFill>
                  <a:schemeClr val="tx1"/>
                </a:solidFill>
                <a:latin typeface="Meiryo UI" panose="020B0604030504040204" pitchFamily="50" charset="-128"/>
                <a:ea typeface="Meiryo UI" panose="020B0604030504040204" pitchFamily="50" charset="-128"/>
              </a:rPr>
              <a:t>＜</a:t>
            </a:r>
            <a:r>
              <a:rPr kumimoji="1" lang="ja-JP" altLang="en-US" sz="2000" b="1" dirty="0" smtClean="0">
                <a:solidFill>
                  <a:schemeClr val="tx1"/>
                </a:solidFill>
                <a:latin typeface="Meiryo UI" panose="020B0604030504040204" pitchFamily="50" charset="-128"/>
                <a:ea typeface="Meiryo UI" panose="020B0604030504040204" pitchFamily="50" charset="-128"/>
              </a:rPr>
              <a:t>市町村：４市町＞</a:t>
            </a:r>
            <a:endParaRPr kumimoji="1" lang="en-US" altLang="ja-JP" sz="2000" b="1" dirty="0">
              <a:solidFill>
                <a:schemeClr val="tx1"/>
              </a:solidFill>
              <a:latin typeface="Meiryo UI" panose="020B0604030504040204" pitchFamily="50" charset="-128"/>
              <a:ea typeface="Meiryo UI" panose="020B0604030504040204" pitchFamily="50" charset="-128"/>
            </a:endParaRPr>
          </a:p>
          <a:p>
            <a:r>
              <a:rPr kumimoji="1" lang="ja-JP" altLang="en-US" spc="-100" dirty="0">
                <a:solidFill>
                  <a:schemeClr val="tx1"/>
                </a:solidFill>
                <a:latin typeface="Meiryo UI" panose="020B0604030504040204" pitchFamily="50" charset="-128"/>
                <a:ea typeface="Meiryo UI" panose="020B0604030504040204" pitchFamily="50" charset="-128"/>
              </a:rPr>
              <a:t>  大阪市、堺市、吹田市</a:t>
            </a:r>
            <a:r>
              <a:rPr kumimoji="1" lang="ja-JP" altLang="en-US" spc="-100" dirty="0" smtClean="0">
                <a:solidFill>
                  <a:schemeClr val="tx1"/>
                </a:solidFill>
                <a:latin typeface="Meiryo UI" panose="020B0604030504040204" pitchFamily="50" charset="-128"/>
                <a:ea typeface="Meiryo UI" panose="020B0604030504040204" pitchFamily="50" charset="-128"/>
              </a:rPr>
              <a:t>、熊取町</a:t>
            </a:r>
            <a:endParaRPr kumimoji="1" lang="en-US" altLang="ja-JP" spc="-100" dirty="0">
              <a:solidFill>
                <a:schemeClr val="tx1"/>
              </a:solidFill>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8781143" y="6519446"/>
            <a:ext cx="359130" cy="338554"/>
          </a:xfrm>
          <a:prstGeom prst="rect">
            <a:avLst/>
          </a:prstGeom>
          <a:noFill/>
        </p:spPr>
        <p:txBody>
          <a:bodyPr wrap="square" rtlCol="0">
            <a:spAutoFit/>
          </a:bodyPr>
          <a:lstStyle/>
          <a:p>
            <a:r>
              <a:rPr kumimoji="1" lang="ja-JP" altLang="en-US" sz="1600" dirty="0"/>
              <a:t>３</a:t>
            </a:r>
          </a:p>
        </p:txBody>
      </p:sp>
    </p:spTree>
    <p:extLst>
      <p:ext uri="{BB962C8B-B14F-4D97-AF65-F5344CB8AC3E}">
        <p14:creationId xmlns:p14="http://schemas.microsoft.com/office/powerpoint/2010/main" val="5818496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94F9AB7B-C738-45DD-8CE9-EB28B63B0B7A}"/>
              </a:ext>
            </a:extLst>
          </p:cNvPr>
          <p:cNvSpPr/>
          <p:nvPr/>
        </p:nvSpPr>
        <p:spPr>
          <a:xfrm>
            <a:off x="0" y="0"/>
            <a:ext cx="9144000" cy="726141"/>
          </a:xfrm>
          <a:prstGeom prst="rect">
            <a:avLst/>
          </a:prstGeom>
          <a:solidFill>
            <a:srgbClr val="00206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smtClean="0"/>
              <a:t>令和３年度プラスチック流出対策分科会開催</a:t>
            </a:r>
            <a:r>
              <a:rPr kumimoji="1" lang="ja-JP" altLang="en-US" sz="3200" b="1" dirty="0"/>
              <a:t>結果</a:t>
            </a:r>
          </a:p>
        </p:txBody>
      </p:sp>
      <p:sp>
        <p:nvSpPr>
          <p:cNvPr id="5" name="正方形/長方形 4">
            <a:extLst>
              <a:ext uri="{FF2B5EF4-FFF2-40B4-BE49-F238E27FC236}">
                <a16:creationId xmlns:a16="http://schemas.microsoft.com/office/drawing/2014/main" id="{ED57D7DA-13B3-48FB-BAFE-9F37BB1B2A59}"/>
              </a:ext>
            </a:extLst>
          </p:cNvPr>
          <p:cNvSpPr/>
          <p:nvPr/>
        </p:nvSpPr>
        <p:spPr>
          <a:xfrm>
            <a:off x="215900" y="672993"/>
            <a:ext cx="8924373" cy="61797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300"/>
              </a:spcBef>
            </a:pPr>
            <a:r>
              <a:rPr kumimoji="1" lang="ja-JP" altLang="en-US" sz="2400" b="1" dirty="0" smtClean="0">
                <a:solidFill>
                  <a:schemeClr val="tx1"/>
                </a:solidFill>
                <a:latin typeface="Meiryo UI" panose="020B0604030504040204" pitchFamily="50" charset="-128"/>
                <a:ea typeface="Meiryo UI" panose="020B0604030504040204" pitchFamily="50" charset="-128"/>
              </a:rPr>
              <a:t>○日時</a:t>
            </a:r>
            <a:endParaRPr kumimoji="1" lang="en-US" altLang="ja-JP" sz="2400" b="1" dirty="0" smtClean="0">
              <a:solidFill>
                <a:schemeClr val="tx1"/>
              </a:solidFill>
              <a:latin typeface="Meiryo UI" panose="020B0604030504040204" pitchFamily="50" charset="-128"/>
              <a:ea typeface="Meiryo UI" panose="020B0604030504040204" pitchFamily="50" charset="-128"/>
            </a:endParaRPr>
          </a:p>
          <a:p>
            <a:pPr>
              <a:spcBef>
                <a:spcPts val="300"/>
              </a:spcBef>
            </a:pPr>
            <a:r>
              <a:rPr kumimoji="1" lang="ja-JP" altLang="en-US" sz="2200" dirty="0" smtClean="0">
                <a:solidFill>
                  <a:schemeClr val="tx1"/>
                </a:solidFill>
                <a:latin typeface="Meiryo UI" panose="020B0604030504040204" pitchFamily="50" charset="-128"/>
                <a:ea typeface="Meiryo UI" panose="020B0604030504040204" pitchFamily="50" charset="-128"/>
              </a:rPr>
              <a:t>　  令和４年１月</a:t>
            </a:r>
            <a:r>
              <a:rPr kumimoji="1" lang="en-US" altLang="ja-JP" sz="2200" dirty="0" smtClean="0">
                <a:solidFill>
                  <a:schemeClr val="tx1"/>
                </a:solidFill>
                <a:latin typeface="Meiryo UI" panose="020B0604030504040204" pitchFamily="50" charset="-128"/>
                <a:ea typeface="Meiryo UI" panose="020B0604030504040204" pitchFamily="50" charset="-128"/>
              </a:rPr>
              <a:t>25</a:t>
            </a:r>
            <a:r>
              <a:rPr kumimoji="1" lang="ja-JP" altLang="en-US" sz="2200" dirty="0" smtClean="0">
                <a:solidFill>
                  <a:schemeClr val="tx1"/>
                </a:solidFill>
                <a:latin typeface="Meiryo UI" panose="020B0604030504040204" pitchFamily="50" charset="-128"/>
                <a:ea typeface="Meiryo UI" panose="020B0604030504040204" pitchFamily="50" charset="-128"/>
              </a:rPr>
              <a:t>日（火） オンライン会議</a:t>
            </a:r>
            <a:endParaRPr kumimoji="1" lang="en-US" altLang="ja-JP" sz="2200" dirty="0">
              <a:solidFill>
                <a:schemeClr val="tx1"/>
              </a:solidFill>
              <a:latin typeface="Meiryo UI" panose="020B0604030504040204" pitchFamily="50" charset="-128"/>
              <a:ea typeface="Meiryo UI" panose="020B0604030504040204" pitchFamily="50" charset="-128"/>
            </a:endParaRPr>
          </a:p>
          <a:p>
            <a:pPr>
              <a:spcBef>
                <a:spcPts val="300"/>
              </a:spcBef>
            </a:pPr>
            <a:r>
              <a:rPr kumimoji="1" lang="ja-JP" altLang="en-US" sz="2200" dirty="0" smtClean="0">
                <a:solidFill>
                  <a:schemeClr val="tx1"/>
                </a:solidFill>
                <a:latin typeface="Meiryo UI" panose="020B0604030504040204" pitchFamily="50" charset="-128"/>
                <a:ea typeface="Meiryo UI" panose="020B0604030504040204" pitchFamily="50" charset="-128"/>
              </a:rPr>
              <a:t>　 　  第一部（</a:t>
            </a:r>
            <a:r>
              <a:rPr kumimoji="1" lang="en-US" altLang="ja-JP" sz="2200" dirty="0" smtClean="0">
                <a:solidFill>
                  <a:schemeClr val="tx1"/>
                </a:solidFill>
                <a:latin typeface="Meiryo UI" panose="020B0604030504040204" pitchFamily="50" charset="-128"/>
                <a:ea typeface="Meiryo UI" panose="020B0604030504040204" pitchFamily="50" charset="-128"/>
              </a:rPr>
              <a:t>13</a:t>
            </a:r>
            <a:r>
              <a:rPr kumimoji="1" lang="ja-JP" altLang="en-US" sz="2200" dirty="0" smtClean="0">
                <a:solidFill>
                  <a:schemeClr val="tx1"/>
                </a:solidFill>
                <a:latin typeface="Meiryo UI" panose="020B0604030504040204" pitchFamily="50" charset="-128"/>
                <a:ea typeface="Meiryo UI" panose="020B0604030504040204" pitchFamily="50" charset="-128"/>
              </a:rPr>
              <a:t>時～</a:t>
            </a:r>
            <a:r>
              <a:rPr kumimoji="1" lang="en-US" altLang="ja-JP" sz="2200" dirty="0" smtClean="0">
                <a:solidFill>
                  <a:schemeClr val="tx1"/>
                </a:solidFill>
                <a:latin typeface="Meiryo UI" panose="020B0604030504040204" pitchFamily="50" charset="-128"/>
                <a:ea typeface="Meiryo UI" panose="020B0604030504040204" pitchFamily="50" charset="-128"/>
              </a:rPr>
              <a:t>14</a:t>
            </a:r>
            <a:r>
              <a:rPr kumimoji="1" lang="ja-JP" altLang="en-US" sz="2200" dirty="0" smtClean="0">
                <a:solidFill>
                  <a:schemeClr val="tx1"/>
                </a:solidFill>
                <a:latin typeface="Meiryo UI" panose="020B0604030504040204" pitchFamily="50" charset="-128"/>
                <a:ea typeface="Meiryo UI" panose="020B0604030504040204" pitchFamily="50" charset="-128"/>
              </a:rPr>
              <a:t>時</a:t>
            </a:r>
            <a:r>
              <a:rPr kumimoji="1" lang="en-US" altLang="ja-JP" sz="2200" dirty="0" smtClean="0">
                <a:solidFill>
                  <a:schemeClr val="tx1"/>
                </a:solidFill>
                <a:latin typeface="Meiryo UI" panose="020B0604030504040204" pitchFamily="50" charset="-128"/>
                <a:ea typeface="Meiryo UI" panose="020B0604030504040204" pitchFamily="50" charset="-128"/>
              </a:rPr>
              <a:t>25</a:t>
            </a:r>
            <a:r>
              <a:rPr kumimoji="1" lang="ja-JP" altLang="en-US" sz="2200" dirty="0" smtClean="0">
                <a:solidFill>
                  <a:schemeClr val="tx1"/>
                </a:solidFill>
                <a:latin typeface="Meiryo UI" panose="020B0604030504040204" pitchFamily="50" charset="-128"/>
                <a:ea typeface="Meiryo UI" panose="020B0604030504040204" pitchFamily="50" charset="-128"/>
              </a:rPr>
              <a:t>分）：  被覆肥料カプセル</a:t>
            </a:r>
            <a:endParaRPr kumimoji="1" lang="en-US" altLang="ja-JP" sz="2200" dirty="0" smtClean="0">
              <a:solidFill>
                <a:schemeClr val="tx1"/>
              </a:solidFill>
              <a:latin typeface="Meiryo UI" panose="020B0604030504040204" pitchFamily="50" charset="-128"/>
              <a:ea typeface="Meiryo UI" panose="020B0604030504040204" pitchFamily="50" charset="-128"/>
            </a:endParaRPr>
          </a:p>
          <a:p>
            <a:pPr>
              <a:spcBef>
                <a:spcPts val="300"/>
              </a:spcBef>
            </a:pPr>
            <a:r>
              <a:rPr kumimoji="1" lang="ja-JP" altLang="en-US" sz="2200" dirty="0">
                <a:solidFill>
                  <a:schemeClr val="tx1"/>
                </a:solidFill>
                <a:latin typeface="Meiryo UI" panose="020B0604030504040204" pitchFamily="50" charset="-128"/>
                <a:ea typeface="Meiryo UI" panose="020B0604030504040204" pitchFamily="50" charset="-128"/>
              </a:rPr>
              <a:t>　</a:t>
            </a:r>
            <a:r>
              <a:rPr kumimoji="1" lang="ja-JP" altLang="en-US" sz="2200" dirty="0" smtClean="0">
                <a:solidFill>
                  <a:schemeClr val="tx1"/>
                </a:solidFill>
                <a:latin typeface="Meiryo UI" panose="020B0604030504040204" pitchFamily="50" charset="-128"/>
                <a:ea typeface="Meiryo UI" panose="020B0604030504040204" pitchFamily="50" charset="-128"/>
              </a:rPr>
              <a:t> </a:t>
            </a:r>
            <a:r>
              <a:rPr kumimoji="1" lang="ja-JP" altLang="en-US" sz="2200" dirty="0">
                <a:solidFill>
                  <a:schemeClr val="tx1"/>
                </a:solidFill>
                <a:latin typeface="Meiryo UI" panose="020B0604030504040204" pitchFamily="50" charset="-128"/>
                <a:ea typeface="Meiryo UI" panose="020B0604030504040204" pitchFamily="50" charset="-128"/>
              </a:rPr>
              <a:t>　</a:t>
            </a:r>
            <a:r>
              <a:rPr kumimoji="1" lang="ja-JP" altLang="en-US" sz="2200" dirty="0" smtClean="0">
                <a:solidFill>
                  <a:schemeClr val="tx1"/>
                </a:solidFill>
                <a:latin typeface="Meiryo UI" panose="020B0604030504040204" pitchFamily="50" charset="-128"/>
                <a:ea typeface="Meiryo UI" panose="020B0604030504040204" pitchFamily="50" charset="-128"/>
              </a:rPr>
              <a:t>  第二部（</a:t>
            </a:r>
            <a:r>
              <a:rPr kumimoji="1" lang="en-US" altLang="ja-JP" sz="2200" dirty="0" smtClean="0">
                <a:solidFill>
                  <a:schemeClr val="tx1"/>
                </a:solidFill>
                <a:latin typeface="Meiryo UI" panose="020B0604030504040204" pitchFamily="50" charset="-128"/>
                <a:ea typeface="Meiryo UI" panose="020B0604030504040204" pitchFamily="50" charset="-128"/>
              </a:rPr>
              <a:t>14</a:t>
            </a:r>
            <a:r>
              <a:rPr kumimoji="1" lang="ja-JP" altLang="en-US" sz="2200" dirty="0" smtClean="0">
                <a:solidFill>
                  <a:schemeClr val="tx1"/>
                </a:solidFill>
                <a:latin typeface="Meiryo UI" panose="020B0604030504040204" pitchFamily="50" charset="-128"/>
                <a:ea typeface="Meiryo UI" panose="020B0604030504040204" pitchFamily="50" charset="-128"/>
              </a:rPr>
              <a:t>時</a:t>
            </a:r>
            <a:r>
              <a:rPr kumimoji="1" lang="en-US" altLang="ja-JP" sz="2200" dirty="0" smtClean="0">
                <a:solidFill>
                  <a:schemeClr val="tx1"/>
                </a:solidFill>
                <a:latin typeface="Meiryo UI" panose="020B0604030504040204" pitchFamily="50" charset="-128"/>
                <a:ea typeface="Meiryo UI" panose="020B0604030504040204" pitchFamily="50" charset="-128"/>
              </a:rPr>
              <a:t>35</a:t>
            </a:r>
            <a:r>
              <a:rPr kumimoji="1" lang="ja-JP" altLang="en-US" sz="2200" dirty="0" smtClean="0">
                <a:solidFill>
                  <a:schemeClr val="tx1"/>
                </a:solidFill>
                <a:latin typeface="Meiryo UI" panose="020B0604030504040204" pitchFamily="50" charset="-128"/>
                <a:ea typeface="Meiryo UI" panose="020B0604030504040204" pitchFamily="50" charset="-128"/>
              </a:rPr>
              <a:t>分～</a:t>
            </a:r>
            <a:r>
              <a:rPr kumimoji="1" lang="en-US" altLang="ja-JP" sz="2200" dirty="0" smtClean="0">
                <a:solidFill>
                  <a:schemeClr val="tx1"/>
                </a:solidFill>
                <a:latin typeface="Meiryo UI" panose="020B0604030504040204" pitchFamily="50" charset="-128"/>
                <a:ea typeface="Meiryo UI" panose="020B0604030504040204" pitchFamily="50" charset="-128"/>
              </a:rPr>
              <a:t>16</a:t>
            </a:r>
            <a:r>
              <a:rPr kumimoji="1" lang="ja-JP" altLang="en-US" sz="2200" dirty="0" smtClean="0">
                <a:solidFill>
                  <a:schemeClr val="tx1"/>
                </a:solidFill>
                <a:latin typeface="Meiryo UI" panose="020B0604030504040204" pitchFamily="50" charset="-128"/>
                <a:ea typeface="Meiryo UI" panose="020B0604030504040204" pitchFamily="50" charset="-128"/>
              </a:rPr>
              <a:t>時）：　人工芝</a:t>
            </a:r>
            <a:endParaRPr kumimoji="1" lang="en-US" altLang="ja-JP" sz="2400" dirty="0">
              <a:solidFill>
                <a:schemeClr val="tx1"/>
              </a:solidFill>
              <a:latin typeface="Meiryo UI" panose="020B0604030504040204" pitchFamily="50" charset="-128"/>
              <a:ea typeface="Meiryo UI" panose="020B0604030504040204" pitchFamily="50" charset="-128"/>
            </a:endParaRPr>
          </a:p>
          <a:p>
            <a:pPr>
              <a:spcBef>
                <a:spcPts val="1200"/>
              </a:spcBef>
            </a:pPr>
            <a:r>
              <a:rPr kumimoji="1" lang="ja-JP" altLang="en-US" sz="2400" b="1" dirty="0" smtClean="0">
                <a:solidFill>
                  <a:schemeClr val="tx1"/>
                </a:solidFill>
                <a:latin typeface="Meiryo UI" panose="020B0604030504040204" pitchFamily="50" charset="-128"/>
                <a:ea typeface="Meiryo UI" panose="020B0604030504040204" pitchFamily="50" charset="-128"/>
              </a:rPr>
              <a:t>○結果 </a:t>
            </a:r>
            <a:endParaRPr kumimoji="1" lang="en-US" altLang="ja-JP" sz="2400" b="1" dirty="0">
              <a:solidFill>
                <a:schemeClr val="tx1"/>
              </a:solidFill>
              <a:latin typeface="Meiryo UI" panose="020B0604030504040204" pitchFamily="50" charset="-128"/>
              <a:ea typeface="Meiryo UI" panose="020B0604030504040204" pitchFamily="50" charset="-128"/>
            </a:endParaRPr>
          </a:p>
          <a:p>
            <a:pPr>
              <a:spcBef>
                <a:spcPts val="300"/>
              </a:spcBef>
            </a:pPr>
            <a:r>
              <a:rPr kumimoji="1" lang="ja-JP" altLang="en-US" sz="2000" dirty="0">
                <a:solidFill>
                  <a:schemeClr val="tx1"/>
                </a:solidFill>
                <a:latin typeface="Meiryo UI" panose="020B0604030504040204" pitchFamily="50" charset="-128"/>
                <a:ea typeface="Meiryo UI" panose="020B0604030504040204" pitchFamily="50" charset="-128"/>
              </a:rPr>
              <a:t>　</a:t>
            </a:r>
            <a:r>
              <a:rPr kumimoji="1" lang="ja-JP" altLang="en-US" sz="2000" dirty="0" smtClean="0">
                <a:solidFill>
                  <a:schemeClr val="tx1"/>
                </a:solidFill>
                <a:latin typeface="Meiryo UI" panose="020B0604030504040204" pitchFamily="50" charset="-128"/>
                <a:ea typeface="Meiryo UI" panose="020B0604030504040204" pitchFamily="50" charset="-128"/>
              </a:rPr>
              <a:t>　</a:t>
            </a:r>
            <a:r>
              <a:rPr kumimoji="1" lang="ja-JP" altLang="en-US" sz="2200" dirty="0" smtClean="0">
                <a:solidFill>
                  <a:schemeClr val="tx1"/>
                </a:solidFill>
                <a:latin typeface="Meiryo UI" panose="020B0604030504040204" pitchFamily="50" charset="-128"/>
                <a:ea typeface="Meiryo UI" panose="020B0604030504040204" pitchFamily="50" charset="-128"/>
              </a:rPr>
              <a:t>当面は以下の２テーマについて、具体的な対策の検討・実証試験を実施</a:t>
            </a:r>
            <a:endParaRPr kumimoji="1" lang="en-US" altLang="ja-JP" sz="2200" dirty="0" smtClean="0">
              <a:solidFill>
                <a:schemeClr val="tx1"/>
              </a:solidFill>
              <a:latin typeface="Meiryo UI" panose="020B0604030504040204" pitchFamily="50" charset="-128"/>
              <a:ea typeface="Meiryo UI" panose="020B0604030504040204" pitchFamily="50" charset="-128"/>
            </a:endParaRPr>
          </a:p>
          <a:p>
            <a:pPr>
              <a:spcBef>
                <a:spcPts val="300"/>
              </a:spcBef>
            </a:pPr>
            <a:r>
              <a:rPr kumimoji="1" lang="ja-JP" altLang="en-US" sz="2000" dirty="0">
                <a:solidFill>
                  <a:schemeClr val="tx1"/>
                </a:solidFill>
                <a:latin typeface="Meiryo UI" panose="020B0604030504040204" pitchFamily="50" charset="-128"/>
                <a:ea typeface="Meiryo UI" panose="020B0604030504040204" pitchFamily="50" charset="-128"/>
              </a:rPr>
              <a:t>　</a:t>
            </a:r>
            <a:r>
              <a:rPr kumimoji="1" lang="ja-JP" altLang="en-US" sz="2000" dirty="0" smtClean="0">
                <a:solidFill>
                  <a:schemeClr val="tx1"/>
                </a:solidFill>
                <a:latin typeface="Meiryo UI" panose="020B0604030504040204" pitchFamily="50" charset="-128"/>
                <a:ea typeface="Meiryo UI" panose="020B0604030504040204" pitchFamily="50" charset="-128"/>
              </a:rPr>
              <a:t>  ① 被覆肥料カプセル</a:t>
            </a:r>
            <a:endParaRPr kumimoji="1" lang="en-US" altLang="ja-JP" sz="2000" dirty="0" smtClean="0">
              <a:solidFill>
                <a:schemeClr val="tx1"/>
              </a:solidFill>
              <a:latin typeface="Meiryo UI" panose="020B0604030504040204" pitchFamily="50" charset="-128"/>
              <a:ea typeface="Meiryo UI" panose="020B0604030504040204" pitchFamily="50" charset="-128"/>
            </a:endParaRPr>
          </a:p>
          <a:p>
            <a:pPr>
              <a:spcBef>
                <a:spcPts val="300"/>
              </a:spcBef>
            </a:pPr>
            <a:r>
              <a:rPr kumimoji="1" lang="ja-JP" altLang="en-US" sz="2000" spc="-200" dirty="0">
                <a:solidFill>
                  <a:schemeClr val="tx1"/>
                </a:solidFill>
                <a:latin typeface="Meiryo UI" panose="020B0604030504040204" pitchFamily="50" charset="-128"/>
                <a:ea typeface="Meiryo UI" panose="020B0604030504040204" pitchFamily="50" charset="-128"/>
              </a:rPr>
              <a:t>　</a:t>
            </a:r>
            <a:r>
              <a:rPr kumimoji="1" lang="ja-JP" altLang="en-US" sz="2000" spc="-200" dirty="0" smtClean="0">
                <a:solidFill>
                  <a:schemeClr val="tx1"/>
                </a:solidFill>
                <a:latin typeface="Meiryo UI" panose="020B0604030504040204" pitchFamily="50" charset="-128"/>
                <a:ea typeface="Meiryo UI" panose="020B0604030504040204" pitchFamily="50" charset="-128"/>
              </a:rPr>
              <a:t>　・大阪湾</a:t>
            </a:r>
            <a:r>
              <a:rPr kumimoji="1" lang="ja-JP" altLang="en-US" sz="2000" spc="-200" dirty="0">
                <a:solidFill>
                  <a:schemeClr val="tx1"/>
                </a:solidFill>
                <a:latin typeface="Meiryo UI" panose="020B0604030504040204" pitchFamily="50" charset="-128"/>
                <a:ea typeface="Meiryo UI" panose="020B0604030504040204" pitchFamily="50" charset="-128"/>
              </a:rPr>
              <a:t>の</a:t>
            </a:r>
            <a:r>
              <a:rPr kumimoji="1" lang="ja-JP" altLang="en-US" sz="2000" spc="-200" dirty="0" smtClean="0">
                <a:solidFill>
                  <a:schemeClr val="tx1"/>
                </a:solidFill>
                <a:latin typeface="Meiryo UI" panose="020B0604030504040204" pitchFamily="50" charset="-128"/>
                <a:ea typeface="Meiryo UI" panose="020B0604030504040204" pitchFamily="50" charset="-128"/>
              </a:rPr>
              <a:t>被覆肥料カプセルの現状について報告（大阪府立環境農林水産総合研究所</a:t>
            </a:r>
            <a:r>
              <a:rPr kumimoji="1" lang="en-US" altLang="ja-JP" sz="2000" spc="-100" dirty="0" smtClean="0">
                <a:solidFill>
                  <a:schemeClr val="tx1"/>
                </a:solidFill>
                <a:latin typeface="Meiryo UI" panose="020B0604030504040204" pitchFamily="50" charset="-128"/>
                <a:ea typeface="Meiryo UI" panose="020B0604030504040204" pitchFamily="50" charset="-128"/>
              </a:rPr>
              <a:t>)</a:t>
            </a:r>
          </a:p>
          <a:p>
            <a:pPr>
              <a:spcBef>
                <a:spcPts val="300"/>
              </a:spcBef>
            </a:pPr>
            <a:r>
              <a:rPr kumimoji="1" lang="ja-JP" altLang="en-US" sz="2000" spc="-100" dirty="0">
                <a:solidFill>
                  <a:schemeClr val="tx1"/>
                </a:solidFill>
                <a:latin typeface="Meiryo UI" panose="020B0604030504040204" pitchFamily="50" charset="-128"/>
                <a:ea typeface="Meiryo UI" panose="020B0604030504040204" pitchFamily="50" charset="-128"/>
              </a:rPr>
              <a:t>　</a:t>
            </a:r>
            <a:r>
              <a:rPr kumimoji="1" lang="ja-JP" altLang="en-US" sz="2000" spc="-150" dirty="0">
                <a:solidFill>
                  <a:schemeClr val="tx1"/>
                </a:solidFill>
                <a:latin typeface="Meiryo UI" panose="020B0604030504040204" pitchFamily="50" charset="-128"/>
                <a:ea typeface="Meiryo UI" panose="020B0604030504040204" pitchFamily="50" charset="-128"/>
              </a:rPr>
              <a:t> </a:t>
            </a:r>
            <a:r>
              <a:rPr kumimoji="1" lang="ja-JP" altLang="en-US" sz="2000" spc="-150" dirty="0" smtClean="0">
                <a:solidFill>
                  <a:schemeClr val="tx1"/>
                </a:solidFill>
                <a:latin typeface="Meiryo UI" panose="020B0604030504040204" pitchFamily="50" charset="-128"/>
                <a:ea typeface="Meiryo UI" panose="020B0604030504040204" pitchFamily="50" charset="-128"/>
              </a:rPr>
              <a:t> </a:t>
            </a:r>
            <a:r>
              <a:rPr kumimoji="1" lang="ja-JP" altLang="en-US" sz="2000" spc="-100" dirty="0" smtClean="0">
                <a:solidFill>
                  <a:schemeClr val="tx1"/>
                </a:solidFill>
                <a:latin typeface="Meiryo UI" panose="020B0604030504040204" pitchFamily="50" charset="-128"/>
                <a:ea typeface="Meiryo UI" panose="020B0604030504040204" pitchFamily="50" charset="-128"/>
              </a:rPr>
              <a:t>・農耕地におけるマイクロプラスチックの研究結果報告（石川県立大学 勝見講師）</a:t>
            </a:r>
            <a:endParaRPr kumimoji="1" lang="en-US" altLang="ja-JP" sz="2000" spc="-100" dirty="0">
              <a:solidFill>
                <a:schemeClr val="tx1"/>
              </a:solidFill>
              <a:latin typeface="Meiryo UI" panose="020B0604030504040204" pitchFamily="50" charset="-128"/>
              <a:ea typeface="Meiryo UI" panose="020B0604030504040204" pitchFamily="50" charset="-128"/>
            </a:endParaRPr>
          </a:p>
          <a:p>
            <a:pPr>
              <a:spcBef>
                <a:spcPts val="300"/>
              </a:spcBef>
            </a:pPr>
            <a:r>
              <a:rPr kumimoji="1" lang="ja-JP" altLang="en-US" sz="2000" spc="-100" dirty="0" smtClean="0">
                <a:solidFill>
                  <a:schemeClr val="tx1"/>
                </a:solidFill>
                <a:latin typeface="Meiryo UI" panose="020B0604030504040204" pitchFamily="50" charset="-128"/>
                <a:ea typeface="Meiryo UI" panose="020B0604030504040204" pitchFamily="50" charset="-128"/>
              </a:rPr>
              <a:t>　　⇒ プラスチック量を削減した被覆肥料による水稲の栽培試験を実施し、収穫量や品質</a:t>
            </a:r>
            <a:endParaRPr kumimoji="1" lang="en-US" altLang="ja-JP" sz="2000" spc="-100" dirty="0" smtClean="0">
              <a:solidFill>
                <a:schemeClr val="tx1"/>
              </a:solidFill>
              <a:latin typeface="Meiryo UI" panose="020B0604030504040204" pitchFamily="50" charset="-128"/>
              <a:ea typeface="Meiryo UI" panose="020B0604030504040204" pitchFamily="50" charset="-128"/>
            </a:endParaRPr>
          </a:p>
          <a:p>
            <a:pPr>
              <a:spcBef>
                <a:spcPts val="300"/>
              </a:spcBef>
            </a:pPr>
            <a:r>
              <a:rPr kumimoji="1" lang="ja-JP" altLang="en-US" sz="2000" spc="-100" dirty="0">
                <a:solidFill>
                  <a:schemeClr val="tx1"/>
                </a:solidFill>
                <a:latin typeface="Meiryo UI" panose="020B0604030504040204" pitchFamily="50" charset="-128"/>
                <a:ea typeface="Meiryo UI" panose="020B0604030504040204" pitchFamily="50" charset="-128"/>
              </a:rPr>
              <a:t>　</a:t>
            </a:r>
            <a:r>
              <a:rPr kumimoji="1" lang="ja-JP" altLang="en-US" sz="2000" spc="-100" dirty="0" smtClean="0">
                <a:solidFill>
                  <a:schemeClr val="tx1"/>
                </a:solidFill>
                <a:latin typeface="Meiryo UI" panose="020B0604030504040204" pitchFamily="50" charset="-128"/>
                <a:ea typeface="Meiryo UI" panose="020B0604030504040204" pitchFamily="50" charset="-128"/>
              </a:rPr>
              <a:t>　　　などを確認のうえ、その有効性を検証（</a:t>
            </a:r>
            <a:r>
              <a:rPr kumimoji="1" lang="ja-JP" altLang="en-US" sz="2000" u="sng" spc="-100" dirty="0" smtClean="0">
                <a:solidFill>
                  <a:schemeClr val="tx1"/>
                </a:solidFill>
                <a:latin typeface="Meiryo UI" panose="020B0604030504040204" pitchFamily="50" charset="-128"/>
                <a:ea typeface="Meiryo UI" panose="020B0604030504040204" pitchFamily="50" charset="-128"/>
              </a:rPr>
              <a:t>令和４年度～</a:t>
            </a:r>
            <a:r>
              <a:rPr kumimoji="1" lang="ja-JP" altLang="en-US" sz="2000" spc="-100" dirty="0" smtClean="0">
                <a:solidFill>
                  <a:schemeClr val="tx1"/>
                </a:solidFill>
                <a:latin typeface="Meiryo UI" panose="020B0604030504040204" pitchFamily="50" charset="-128"/>
                <a:ea typeface="Meiryo UI" panose="020B0604030504040204" pitchFamily="50" charset="-128"/>
              </a:rPr>
              <a:t>）</a:t>
            </a:r>
            <a:endParaRPr kumimoji="1" lang="en-US" altLang="ja-JP" sz="2000" spc="-100" dirty="0">
              <a:solidFill>
                <a:schemeClr val="tx1"/>
              </a:solidFill>
              <a:latin typeface="Meiryo UI" panose="020B0604030504040204" pitchFamily="50" charset="-128"/>
              <a:ea typeface="Meiryo UI" panose="020B0604030504040204" pitchFamily="50" charset="-128"/>
            </a:endParaRPr>
          </a:p>
          <a:p>
            <a:pPr>
              <a:spcBef>
                <a:spcPts val="600"/>
              </a:spcBef>
            </a:pPr>
            <a:r>
              <a:rPr kumimoji="1" lang="ja-JP" altLang="en-US" sz="2000" spc="-100" dirty="0" smtClean="0">
                <a:solidFill>
                  <a:schemeClr val="tx1"/>
                </a:solidFill>
                <a:latin typeface="Meiryo UI" panose="020B0604030504040204" pitchFamily="50" charset="-128"/>
                <a:ea typeface="Meiryo UI" panose="020B0604030504040204" pitchFamily="50" charset="-128"/>
              </a:rPr>
              <a:t>　　② 人工芝</a:t>
            </a:r>
            <a:endParaRPr kumimoji="1" lang="en-US" altLang="ja-JP" sz="2000" spc="-100" dirty="0" smtClean="0">
              <a:solidFill>
                <a:schemeClr val="tx1"/>
              </a:solidFill>
              <a:latin typeface="Meiryo UI" panose="020B0604030504040204" pitchFamily="50" charset="-128"/>
              <a:ea typeface="Meiryo UI" panose="020B0604030504040204" pitchFamily="50" charset="-128"/>
            </a:endParaRPr>
          </a:p>
          <a:p>
            <a:pPr>
              <a:spcBef>
                <a:spcPts val="300"/>
              </a:spcBef>
            </a:pPr>
            <a:r>
              <a:rPr kumimoji="1" lang="ja-JP" altLang="en-US" sz="2000" spc="-100" dirty="0" smtClean="0">
                <a:solidFill>
                  <a:schemeClr val="tx1"/>
                </a:solidFill>
                <a:latin typeface="Meiryo UI" panose="020B0604030504040204" pitchFamily="50" charset="-128"/>
                <a:ea typeface="Meiryo UI" panose="020B0604030504040204" pitchFamily="50" charset="-128"/>
              </a:rPr>
              <a:t>　　・</a:t>
            </a:r>
            <a:r>
              <a:rPr kumimoji="1" lang="ja-JP" altLang="en-US" sz="2000" spc="-100" dirty="0">
                <a:solidFill>
                  <a:schemeClr val="tx1"/>
                </a:solidFill>
                <a:latin typeface="Meiryo UI" panose="020B0604030504040204" pitchFamily="50" charset="-128"/>
                <a:ea typeface="Meiryo UI" panose="020B0604030504040204" pitchFamily="50" charset="-128"/>
              </a:rPr>
              <a:t>大阪湾</a:t>
            </a:r>
            <a:r>
              <a:rPr kumimoji="1" lang="ja-JP" altLang="en-US" sz="2000" spc="-100" dirty="0" smtClean="0">
                <a:solidFill>
                  <a:schemeClr val="tx1"/>
                </a:solidFill>
                <a:latin typeface="Meiryo UI" panose="020B0604030504040204" pitchFamily="50" charset="-128"/>
                <a:ea typeface="Meiryo UI" panose="020B0604030504040204" pitchFamily="50" charset="-128"/>
              </a:rPr>
              <a:t>の</a:t>
            </a:r>
            <a:r>
              <a:rPr kumimoji="1" lang="ja-JP" altLang="en-US" sz="2000" spc="-100" dirty="0">
                <a:solidFill>
                  <a:schemeClr val="tx1"/>
                </a:solidFill>
                <a:latin typeface="Meiryo UI" panose="020B0604030504040204" pitchFamily="50" charset="-128"/>
                <a:ea typeface="Meiryo UI" panose="020B0604030504040204" pitchFamily="50" charset="-128"/>
              </a:rPr>
              <a:t>人工芝</a:t>
            </a:r>
            <a:r>
              <a:rPr kumimoji="1" lang="ja-JP" altLang="en-US" sz="2000" spc="-100" dirty="0" smtClean="0">
                <a:solidFill>
                  <a:schemeClr val="tx1"/>
                </a:solidFill>
                <a:latin typeface="Meiryo UI" panose="020B0604030504040204" pitchFamily="50" charset="-128"/>
                <a:ea typeface="Meiryo UI" panose="020B0604030504040204" pitchFamily="50" charset="-128"/>
              </a:rPr>
              <a:t>の</a:t>
            </a:r>
            <a:r>
              <a:rPr kumimoji="1" lang="ja-JP" altLang="en-US" sz="2000" spc="-100" dirty="0">
                <a:solidFill>
                  <a:schemeClr val="tx1"/>
                </a:solidFill>
                <a:latin typeface="Meiryo UI" panose="020B0604030504040204" pitchFamily="50" charset="-128"/>
                <a:ea typeface="Meiryo UI" panose="020B0604030504040204" pitchFamily="50" charset="-128"/>
              </a:rPr>
              <a:t>現状について報告（大阪府立環境農林水産総合研究所</a:t>
            </a:r>
            <a:r>
              <a:rPr kumimoji="1" lang="en-US" altLang="ja-JP" sz="2000" spc="-100" dirty="0" smtClean="0">
                <a:solidFill>
                  <a:schemeClr val="tx1"/>
                </a:solidFill>
                <a:latin typeface="Meiryo UI" panose="020B0604030504040204" pitchFamily="50" charset="-128"/>
                <a:ea typeface="Meiryo UI" panose="020B0604030504040204" pitchFamily="50" charset="-128"/>
              </a:rPr>
              <a:t>)</a:t>
            </a:r>
          </a:p>
          <a:p>
            <a:pPr>
              <a:spcBef>
                <a:spcPts val="300"/>
              </a:spcBef>
            </a:pPr>
            <a:r>
              <a:rPr kumimoji="1" lang="ja-JP" altLang="en-US" sz="2000" spc="-100" dirty="0" smtClean="0">
                <a:solidFill>
                  <a:schemeClr val="tx1"/>
                </a:solidFill>
                <a:latin typeface="Meiryo UI" panose="020B0604030504040204" pitchFamily="50" charset="-128"/>
                <a:ea typeface="Meiryo UI" panose="020B0604030504040204" pitchFamily="50" charset="-128"/>
              </a:rPr>
              <a:t>　　・人工芝施設のマイクロプラスチック対策に関する取組み（ミズノ株式会社）</a:t>
            </a:r>
            <a:endParaRPr kumimoji="1" lang="en-US" altLang="ja-JP" sz="2000" spc="-100" dirty="0">
              <a:solidFill>
                <a:schemeClr val="tx1"/>
              </a:solidFill>
              <a:latin typeface="Meiryo UI" panose="020B0604030504040204" pitchFamily="50" charset="-128"/>
              <a:ea typeface="Meiryo UI" panose="020B0604030504040204" pitchFamily="50" charset="-128"/>
            </a:endParaRPr>
          </a:p>
          <a:p>
            <a:pPr>
              <a:spcBef>
                <a:spcPts val="300"/>
              </a:spcBef>
            </a:pPr>
            <a:r>
              <a:rPr kumimoji="1" lang="ja-JP" altLang="en-US" sz="2000" spc="-100" dirty="0">
                <a:solidFill>
                  <a:schemeClr val="tx1"/>
                </a:solidFill>
                <a:latin typeface="Meiryo UI" panose="020B0604030504040204" pitchFamily="50" charset="-128"/>
                <a:ea typeface="Meiryo UI" panose="020B0604030504040204" pitchFamily="50" charset="-128"/>
              </a:rPr>
              <a:t>　</a:t>
            </a:r>
            <a:r>
              <a:rPr kumimoji="1" lang="ja-JP" altLang="en-US" sz="2000" spc="-100" dirty="0" smtClean="0">
                <a:solidFill>
                  <a:schemeClr val="tx1"/>
                </a:solidFill>
                <a:latin typeface="Meiryo UI" panose="020B0604030504040204" pitchFamily="50" charset="-128"/>
                <a:ea typeface="Meiryo UI" panose="020B0604030504040204" pitchFamily="50" charset="-128"/>
              </a:rPr>
              <a:t>　⇒ 今年度、府内の代表的なグラウンドで試験的に流出対策を講じ、その効果を検証</a:t>
            </a:r>
            <a:endParaRPr kumimoji="1" lang="en-US" altLang="ja-JP" sz="2000" spc="-100" dirty="0" smtClean="0">
              <a:solidFill>
                <a:schemeClr val="tx1"/>
              </a:solidFill>
              <a:latin typeface="Meiryo UI" panose="020B0604030504040204" pitchFamily="50" charset="-128"/>
              <a:ea typeface="Meiryo UI" panose="020B0604030504040204" pitchFamily="50" charset="-128"/>
            </a:endParaRPr>
          </a:p>
          <a:p>
            <a:pPr>
              <a:spcBef>
                <a:spcPts val="300"/>
              </a:spcBef>
            </a:pPr>
            <a:r>
              <a:rPr kumimoji="1" lang="ja-JP" altLang="en-US" sz="2000" spc="-100" dirty="0" smtClean="0">
                <a:solidFill>
                  <a:schemeClr val="tx1"/>
                </a:solidFill>
                <a:latin typeface="Meiryo UI" panose="020B0604030504040204" pitchFamily="50" charset="-128"/>
                <a:ea typeface="Meiryo UI" panose="020B0604030504040204" pitchFamily="50" charset="-128"/>
              </a:rPr>
              <a:t>　　　（</a:t>
            </a:r>
            <a:r>
              <a:rPr kumimoji="1" lang="ja-JP" altLang="en-US" sz="2000" u="sng" spc="-100" dirty="0" smtClean="0">
                <a:solidFill>
                  <a:schemeClr val="tx1"/>
                </a:solidFill>
                <a:latin typeface="Meiryo UI" panose="020B0604030504040204" pitchFamily="50" charset="-128"/>
                <a:ea typeface="Meiryo UI" panose="020B0604030504040204" pitchFamily="50" charset="-128"/>
              </a:rPr>
              <a:t>令和３年度</a:t>
            </a:r>
            <a:r>
              <a:rPr kumimoji="1" lang="ja-JP" altLang="en-US" sz="2000" u="sng" spc="-100" dirty="0">
                <a:solidFill>
                  <a:schemeClr val="tx1"/>
                </a:solidFill>
                <a:latin typeface="Meiryo UI" panose="020B0604030504040204" pitchFamily="50" charset="-128"/>
                <a:ea typeface="Meiryo UI" panose="020B0604030504040204" pitchFamily="50" charset="-128"/>
              </a:rPr>
              <a:t>～</a:t>
            </a:r>
            <a:r>
              <a:rPr kumimoji="1" lang="ja-JP" altLang="en-US" sz="2000" spc="-100" dirty="0" smtClean="0">
                <a:solidFill>
                  <a:schemeClr val="tx1"/>
                </a:solidFill>
                <a:latin typeface="Meiryo UI" panose="020B0604030504040204" pitchFamily="50" charset="-128"/>
                <a:ea typeface="Meiryo UI" panose="020B0604030504040204" pitchFamily="50" charset="-128"/>
              </a:rPr>
              <a:t>）</a:t>
            </a:r>
            <a:endParaRPr kumimoji="1" lang="en-US" altLang="ja-JP" sz="2000" spc="-100" dirty="0">
              <a:solidFill>
                <a:schemeClr val="tx1"/>
              </a:solidFill>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8781143" y="6519446"/>
            <a:ext cx="359130" cy="338554"/>
          </a:xfrm>
          <a:prstGeom prst="rect">
            <a:avLst/>
          </a:prstGeom>
          <a:noFill/>
        </p:spPr>
        <p:txBody>
          <a:bodyPr wrap="square" rtlCol="0">
            <a:spAutoFit/>
          </a:bodyPr>
          <a:lstStyle/>
          <a:p>
            <a:r>
              <a:rPr kumimoji="1" lang="ja-JP" altLang="en-US" sz="1600" dirty="0"/>
              <a:t>４</a:t>
            </a:r>
          </a:p>
        </p:txBody>
      </p:sp>
    </p:spTree>
    <p:extLst>
      <p:ext uri="{BB962C8B-B14F-4D97-AF65-F5344CB8AC3E}">
        <p14:creationId xmlns:p14="http://schemas.microsoft.com/office/powerpoint/2010/main" val="1505260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248481" y="906235"/>
            <a:ext cx="3944906" cy="2690495"/>
          </a:xfrm>
          <a:prstGeom prst="rect">
            <a:avLst/>
          </a:prstGeom>
        </p:spPr>
      </p:pic>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780" y="3905719"/>
            <a:ext cx="3973606" cy="2635825"/>
          </a:xfrm>
          <a:prstGeom prst="rect">
            <a:avLst/>
          </a:prstGeom>
        </p:spPr>
      </p:pic>
      <p:sp>
        <p:nvSpPr>
          <p:cNvPr id="6" name="ストライプ矢印 5"/>
          <p:cNvSpPr/>
          <p:nvPr/>
        </p:nvSpPr>
        <p:spPr>
          <a:xfrm rot="5400000">
            <a:off x="1799340" y="3261536"/>
            <a:ext cx="901987" cy="968188"/>
          </a:xfrm>
          <a:prstGeom prst="stripedRightArrow">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
        <p:nvSpPr>
          <p:cNvPr id="8" name="正方形/長方形 7">
            <a:extLst>
              <a:ext uri="{FF2B5EF4-FFF2-40B4-BE49-F238E27FC236}">
                <a16:creationId xmlns:a16="http://schemas.microsoft.com/office/drawing/2014/main" id="{58154435-FB2D-4381-8F42-9773E0C71930}"/>
              </a:ext>
            </a:extLst>
          </p:cNvPr>
          <p:cNvSpPr/>
          <p:nvPr/>
        </p:nvSpPr>
        <p:spPr>
          <a:xfrm>
            <a:off x="696687" y="936955"/>
            <a:ext cx="3091542" cy="3865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spc="-100" dirty="0" smtClean="0">
                <a:solidFill>
                  <a:schemeClr val="tx1"/>
                </a:solidFill>
                <a:latin typeface="Meiryo UI" panose="020B0604030504040204" pitchFamily="50" charset="-128"/>
                <a:ea typeface="Meiryo UI" panose="020B0604030504040204" pitchFamily="50" charset="-128"/>
              </a:rPr>
              <a:t>プラスチック量を削減した肥料</a:t>
            </a:r>
            <a:endParaRPr kumimoji="1" lang="en-US" altLang="ja-JP" sz="2000" spc="-100" dirty="0">
              <a:solidFill>
                <a:schemeClr val="tx1"/>
              </a:solidFill>
              <a:latin typeface="Meiryo UI" panose="020B0604030504040204" pitchFamily="50" charset="-128"/>
              <a:ea typeface="Meiryo UI" panose="020B0604030504040204" pitchFamily="50" charset="-128"/>
            </a:endParaRPr>
          </a:p>
        </p:txBody>
      </p:sp>
      <p:pic>
        <p:nvPicPr>
          <p:cNvPr id="9" name="図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07822" y="1957542"/>
            <a:ext cx="3206996" cy="2405247"/>
          </a:xfrm>
          <a:prstGeom prst="rect">
            <a:avLst/>
          </a:prstGeom>
        </p:spPr>
      </p:pic>
      <p:sp>
        <p:nvSpPr>
          <p:cNvPr id="10" name="左右矢印 9"/>
          <p:cNvSpPr/>
          <p:nvPr/>
        </p:nvSpPr>
        <p:spPr>
          <a:xfrm>
            <a:off x="4195968" y="2563085"/>
            <a:ext cx="1467250" cy="720458"/>
          </a:xfrm>
          <a:prstGeom prst="leftRightArrow">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58154435-FB2D-4381-8F42-9773E0C71930}"/>
              </a:ext>
            </a:extLst>
          </p:cNvPr>
          <p:cNvSpPr/>
          <p:nvPr/>
        </p:nvSpPr>
        <p:spPr>
          <a:xfrm>
            <a:off x="5310740" y="4465070"/>
            <a:ext cx="3809305" cy="4088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spc="-100" dirty="0" smtClean="0">
                <a:solidFill>
                  <a:schemeClr val="tx1"/>
                </a:solidFill>
                <a:latin typeface="Meiryo UI" panose="020B0604030504040204" pitchFamily="50" charset="-128"/>
                <a:ea typeface="Meiryo UI" panose="020B0604030504040204" pitchFamily="50" charset="-128"/>
              </a:rPr>
              <a:t>試験研究機関</a:t>
            </a:r>
            <a:endParaRPr kumimoji="1" lang="en-US" altLang="ja-JP" sz="2000" spc="-100" dirty="0">
              <a:solidFill>
                <a:schemeClr val="tx1"/>
              </a:solidFill>
              <a:latin typeface="Meiryo UI" panose="020B0604030504040204" pitchFamily="50" charset="-128"/>
              <a:ea typeface="Meiryo UI" panose="020B0604030504040204" pitchFamily="50" charset="-128"/>
            </a:endParaRPr>
          </a:p>
        </p:txBody>
      </p:sp>
      <p:sp>
        <p:nvSpPr>
          <p:cNvPr id="12" name="正方形/長方形 11">
            <a:extLst>
              <a:ext uri="{FF2B5EF4-FFF2-40B4-BE49-F238E27FC236}">
                <a16:creationId xmlns:a16="http://schemas.microsoft.com/office/drawing/2014/main" id="{58154435-FB2D-4381-8F42-9773E0C71930}"/>
              </a:ext>
            </a:extLst>
          </p:cNvPr>
          <p:cNvSpPr/>
          <p:nvPr/>
        </p:nvSpPr>
        <p:spPr>
          <a:xfrm>
            <a:off x="3484712" y="3686328"/>
            <a:ext cx="2931785" cy="3865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spc="-100" dirty="0" smtClean="0">
                <a:solidFill>
                  <a:srgbClr val="FF0000"/>
                </a:solidFill>
                <a:latin typeface="Meiryo UI" panose="020B0604030504040204" pitchFamily="50" charset="-128"/>
                <a:ea typeface="Meiryo UI" panose="020B0604030504040204" pitchFamily="50" charset="-128"/>
              </a:rPr>
              <a:t>水稲の生育</a:t>
            </a:r>
            <a:endParaRPr kumimoji="1" lang="en-US" altLang="ja-JP" sz="2400" spc="-100" dirty="0" smtClean="0">
              <a:solidFill>
                <a:srgbClr val="FF0000"/>
              </a:solidFill>
              <a:latin typeface="Meiryo UI" panose="020B0604030504040204" pitchFamily="50" charset="-128"/>
              <a:ea typeface="Meiryo UI" panose="020B0604030504040204" pitchFamily="50" charset="-128"/>
            </a:endParaRPr>
          </a:p>
          <a:p>
            <a:pPr algn="ctr"/>
            <a:r>
              <a:rPr kumimoji="1" lang="ja-JP" altLang="en-US" sz="2400" spc="-100" dirty="0" smtClean="0">
                <a:solidFill>
                  <a:srgbClr val="FF0000"/>
                </a:solidFill>
                <a:latin typeface="Meiryo UI" panose="020B0604030504040204" pitchFamily="50" charset="-128"/>
                <a:ea typeface="Meiryo UI" panose="020B0604030504040204" pitchFamily="50" charset="-128"/>
              </a:rPr>
              <a:t>状況等を</a:t>
            </a:r>
            <a:endParaRPr kumimoji="1" lang="en-US" altLang="ja-JP" sz="2400" spc="-100" dirty="0" smtClean="0">
              <a:solidFill>
                <a:srgbClr val="FF0000"/>
              </a:solidFill>
              <a:latin typeface="Meiryo UI" panose="020B0604030504040204" pitchFamily="50" charset="-128"/>
              <a:ea typeface="Meiryo UI" panose="020B0604030504040204" pitchFamily="50" charset="-128"/>
            </a:endParaRPr>
          </a:p>
          <a:p>
            <a:pPr algn="ctr"/>
            <a:r>
              <a:rPr kumimoji="1" lang="ja-JP" altLang="en-US" sz="2400" spc="-100" dirty="0" smtClean="0">
                <a:solidFill>
                  <a:srgbClr val="FF0000"/>
                </a:solidFill>
                <a:latin typeface="Meiryo UI" panose="020B0604030504040204" pitchFamily="50" charset="-128"/>
                <a:ea typeface="Meiryo UI" panose="020B0604030504040204" pitchFamily="50" charset="-128"/>
              </a:rPr>
              <a:t>効果</a:t>
            </a:r>
            <a:r>
              <a:rPr kumimoji="1" lang="ja-JP" altLang="en-US" sz="2400" spc="-100" dirty="0">
                <a:solidFill>
                  <a:srgbClr val="FF0000"/>
                </a:solidFill>
                <a:latin typeface="Meiryo UI" panose="020B0604030504040204" pitchFamily="50" charset="-128"/>
                <a:ea typeface="Meiryo UI" panose="020B0604030504040204" pitchFamily="50" charset="-128"/>
              </a:rPr>
              <a:t>検証</a:t>
            </a:r>
            <a:endParaRPr kumimoji="1" lang="en-US" altLang="ja-JP" sz="2400" spc="-100" dirty="0">
              <a:solidFill>
                <a:srgbClr val="FF0000"/>
              </a:solidFill>
              <a:latin typeface="Meiryo UI" panose="020B0604030504040204" pitchFamily="50" charset="-128"/>
              <a:ea typeface="Meiryo UI" panose="020B0604030504040204" pitchFamily="50" charset="-128"/>
            </a:endParaRPr>
          </a:p>
        </p:txBody>
      </p:sp>
      <p:sp>
        <p:nvSpPr>
          <p:cNvPr id="13" name="正方形/長方形 12">
            <a:extLst>
              <a:ext uri="{FF2B5EF4-FFF2-40B4-BE49-F238E27FC236}">
                <a16:creationId xmlns:a16="http://schemas.microsoft.com/office/drawing/2014/main" id="{58154435-FB2D-4381-8F42-9773E0C71930}"/>
              </a:ext>
            </a:extLst>
          </p:cNvPr>
          <p:cNvSpPr/>
          <p:nvPr/>
        </p:nvSpPr>
        <p:spPr>
          <a:xfrm>
            <a:off x="3474852" y="2241353"/>
            <a:ext cx="2931785" cy="3865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spc="-100" dirty="0">
                <a:solidFill>
                  <a:schemeClr val="tx1"/>
                </a:solidFill>
                <a:latin typeface="Meiryo UI" panose="020B0604030504040204" pitchFamily="50" charset="-128"/>
                <a:ea typeface="Meiryo UI" panose="020B0604030504040204" pitchFamily="50" charset="-128"/>
              </a:rPr>
              <a:t>＜連携＞</a:t>
            </a:r>
            <a:endParaRPr kumimoji="1" lang="en-US" altLang="ja-JP" sz="2400" spc="-100" dirty="0">
              <a:solidFill>
                <a:schemeClr val="tx1"/>
              </a:solidFill>
              <a:latin typeface="Meiryo UI" panose="020B0604030504040204" pitchFamily="50" charset="-128"/>
              <a:ea typeface="Meiryo UI" panose="020B0604030504040204" pitchFamily="50" charset="-128"/>
            </a:endParaRPr>
          </a:p>
        </p:txBody>
      </p:sp>
      <p:sp>
        <p:nvSpPr>
          <p:cNvPr id="14" name="正方形/長方形 13">
            <a:extLst>
              <a:ext uri="{FF2B5EF4-FFF2-40B4-BE49-F238E27FC236}">
                <a16:creationId xmlns:a16="http://schemas.microsoft.com/office/drawing/2014/main" id="{94F9AB7B-C738-45DD-8CE9-EB28B63B0B7A}"/>
              </a:ext>
            </a:extLst>
          </p:cNvPr>
          <p:cNvSpPr/>
          <p:nvPr/>
        </p:nvSpPr>
        <p:spPr>
          <a:xfrm>
            <a:off x="0" y="0"/>
            <a:ext cx="9144000" cy="726141"/>
          </a:xfrm>
          <a:prstGeom prst="rect">
            <a:avLst/>
          </a:prstGeom>
          <a:solidFill>
            <a:srgbClr val="00206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smtClean="0"/>
              <a:t>被覆肥料カプセル（令和３年度）</a:t>
            </a:r>
            <a:endParaRPr kumimoji="1" lang="ja-JP" altLang="en-US" sz="3200" b="1" dirty="0"/>
          </a:p>
        </p:txBody>
      </p:sp>
      <p:sp>
        <p:nvSpPr>
          <p:cNvPr id="15" name="テキスト ボックス 14"/>
          <p:cNvSpPr txBox="1"/>
          <p:nvPr/>
        </p:nvSpPr>
        <p:spPr>
          <a:xfrm>
            <a:off x="8781143" y="6519446"/>
            <a:ext cx="359130" cy="338554"/>
          </a:xfrm>
          <a:prstGeom prst="rect">
            <a:avLst/>
          </a:prstGeom>
          <a:noFill/>
        </p:spPr>
        <p:txBody>
          <a:bodyPr wrap="square" rtlCol="0">
            <a:spAutoFit/>
          </a:bodyPr>
          <a:lstStyle/>
          <a:p>
            <a:r>
              <a:rPr kumimoji="1" lang="ja-JP" altLang="en-US" sz="1600" dirty="0"/>
              <a:t>５</a:t>
            </a:r>
          </a:p>
        </p:txBody>
      </p:sp>
      <p:sp>
        <p:nvSpPr>
          <p:cNvPr id="16" name="正方形/長方形 15">
            <a:extLst>
              <a:ext uri="{FF2B5EF4-FFF2-40B4-BE49-F238E27FC236}">
                <a16:creationId xmlns:a16="http://schemas.microsoft.com/office/drawing/2014/main" id="{58154435-FB2D-4381-8F42-9773E0C71930}"/>
              </a:ext>
            </a:extLst>
          </p:cNvPr>
          <p:cNvSpPr/>
          <p:nvPr/>
        </p:nvSpPr>
        <p:spPr>
          <a:xfrm>
            <a:off x="4572000" y="5673556"/>
            <a:ext cx="4330167" cy="4088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spc="-100" dirty="0" smtClean="0">
                <a:solidFill>
                  <a:schemeClr val="tx1"/>
                </a:solidFill>
                <a:latin typeface="Meiryo UI" panose="020B0604030504040204" pitchFamily="50" charset="-128"/>
                <a:ea typeface="Meiryo UI" panose="020B0604030504040204" pitchFamily="50" charset="-128"/>
              </a:rPr>
              <a:t>※</a:t>
            </a:r>
            <a:r>
              <a:rPr kumimoji="1" lang="ja-JP" altLang="en-US" sz="2000" spc="-100" dirty="0" smtClean="0">
                <a:solidFill>
                  <a:schemeClr val="tx1"/>
                </a:solidFill>
                <a:latin typeface="Meiryo UI" panose="020B0604030504040204" pitchFamily="50" charset="-128"/>
                <a:ea typeface="Meiryo UI" panose="020B0604030504040204" pitchFamily="50" charset="-128"/>
              </a:rPr>
              <a:t>詳細については現在調整中</a:t>
            </a:r>
            <a:endParaRPr kumimoji="1" lang="en-US" altLang="ja-JP" sz="2000" spc="-1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5926630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94F9AB7B-C738-45DD-8CE9-EB28B63B0B7A}"/>
              </a:ext>
            </a:extLst>
          </p:cNvPr>
          <p:cNvSpPr/>
          <p:nvPr/>
        </p:nvSpPr>
        <p:spPr>
          <a:xfrm>
            <a:off x="0" y="0"/>
            <a:ext cx="9144000" cy="726141"/>
          </a:xfrm>
          <a:prstGeom prst="rect">
            <a:avLst/>
          </a:prstGeom>
          <a:solidFill>
            <a:srgbClr val="00206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smtClean="0"/>
              <a:t>人工芝（令和３年度）</a:t>
            </a:r>
            <a:endParaRPr kumimoji="1" lang="ja-JP" altLang="en-US" sz="3200" b="1" dirty="0"/>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2075" y="1328633"/>
            <a:ext cx="2842222" cy="1552474"/>
          </a:xfrm>
          <a:prstGeom prst="rect">
            <a:avLst/>
          </a:prstGeom>
        </p:spPr>
      </p:pic>
      <p:grpSp>
        <p:nvGrpSpPr>
          <p:cNvPr id="6" name="グループ化 5"/>
          <p:cNvGrpSpPr/>
          <p:nvPr/>
        </p:nvGrpSpPr>
        <p:grpSpPr>
          <a:xfrm>
            <a:off x="1332241" y="1052383"/>
            <a:ext cx="5786414" cy="4422679"/>
            <a:chOff x="1017641" y="1149639"/>
            <a:chExt cx="7485268" cy="5868708"/>
          </a:xfrm>
        </p:grpSpPr>
        <p:pic>
          <p:nvPicPr>
            <p:cNvPr id="7" name="図 6">
              <a:extLst>
                <a:ext uri="{FF2B5EF4-FFF2-40B4-BE49-F238E27FC236}">
                  <a16:creationId xmlns:a16="http://schemas.microsoft.com/office/drawing/2014/main" id="{A48AB17B-3D82-485A-8FD3-3EEDF2D216EF}"/>
                </a:ext>
              </a:extLst>
            </p:cNvPr>
            <p:cNvPicPr>
              <a:picLocks noChangeAspect="1"/>
            </p:cNvPicPr>
            <p:nvPr/>
          </p:nvPicPr>
          <p:blipFill>
            <a:blip r:embed="rId3"/>
            <a:stretch>
              <a:fillRect/>
            </a:stretch>
          </p:blipFill>
          <p:spPr>
            <a:xfrm>
              <a:off x="3535210" y="4854485"/>
              <a:ext cx="2906302" cy="2163862"/>
            </a:xfrm>
            <a:prstGeom prst="rect">
              <a:avLst/>
            </a:prstGeom>
          </p:spPr>
        </p:pic>
        <p:sp>
          <p:nvSpPr>
            <p:cNvPr id="8" name="矢印: ストライプ 32">
              <a:extLst>
                <a:ext uri="{FF2B5EF4-FFF2-40B4-BE49-F238E27FC236}">
                  <a16:creationId xmlns:a16="http://schemas.microsoft.com/office/drawing/2014/main" id="{40C0FB53-3F16-400A-85CE-341BA290B204}"/>
                </a:ext>
              </a:extLst>
            </p:cNvPr>
            <p:cNvSpPr/>
            <p:nvPr/>
          </p:nvSpPr>
          <p:spPr>
            <a:xfrm rot="13884307">
              <a:off x="2880749" y="4009780"/>
              <a:ext cx="1500915" cy="989097"/>
            </a:xfrm>
            <a:prstGeom prst="striped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9" name="矢印: ストライプ 31">
              <a:extLst>
                <a:ext uri="{FF2B5EF4-FFF2-40B4-BE49-F238E27FC236}">
                  <a16:creationId xmlns:a16="http://schemas.microsoft.com/office/drawing/2014/main" id="{A2D98306-D1D8-4A05-AFAE-773B3FF5B092}"/>
                </a:ext>
              </a:extLst>
            </p:cNvPr>
            <p:cNvSpPr/>
            <p:nvPr/>
          </p:nvSpPr>
          <p:spPr>
            <a:xfrm rot="7749615">
              <a:off x="5484707" y="4109633"/>
              <a:ext cx="1539627" cy="964228"/>
            </a:xfrm>
            <a:prstGeom prst="striped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0" name="正方形/長方形 9">
              <a:extLst>
                <a:ext uri="{FF2B5EF4-FFF2-40B4-BE49-F238E27FC236}">
                  <a16:creationId xmlns:a16="http://schemas.microsoft.com/office/drawing/2014/main" id="{2E20D057-0840-4C55-A4F8-C0B3C15420C0}"/>
                </a:ext>
              </a:extLst>
            </p:cNvPr>
            <p:cNvSpPr/>
            <p:nvPr/>
          </p:nvSpPr>
          <p:spPr>
            <a:xfrm>
              <a:off x="4473925" y="1149639"/>
              <a:ext cx="1030283" cy="11007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spc="-100" dirty="0">
                  <a:solidFill>
                    <a:schemeClr val="tx1"/>
                  </a:solidFill>
                  <a:latin typeface="Meiryo UI" panose="020B0604030504040204" pitchFamily="50" charset="-128"/>
                  <a:ea typeface="Meiryo UI" panose="020B0604030504040204" pitchFamily="50" charset="-128"/>
                </a:rPr>
                <a:t>対策</a:t>
              </a:r>
              <a:endParaRPr kumimoji="1" lang="en-US" altLang="ja-JP" sz="2000" spc="-100" dirty="0">
                <a:solidFill>
                  <a:schemeClr val="tx1"/>
                </a:solidFill>
                <a:latin typeface="Meiryo UI" panose="020B0604030504040204" pitchFamily="50" charset="-128"/>
                <a:ea typeface="Meiryo UI" panose="020B0604030504040204" pitchFamily="50" charset="-128"/>
              </a:endParaRPr>
            </a:p>
            <a:p>
              <a:r>
                <a:rPr kumimoji="1" lang="ja-JP" altLang="en-US" sz="2000" spc="-100" dirty="0">
                  <a:solidFill>
                    <a:schemeClr val="tx1"/>
                  </a:solidFill>
                  <a:latin typeface="Meiryo UI" panose="020B0604030504040204" pitchFamily="50" charset="-128"/>
                  <a:ea typeface="Meiryo UI" panose="020B0604030504040204" pitchFamily="50" charset="-128"/>
                </a:rPr>
                <a:t>回収</a:t>
              </a:r>
              <a:endParaRPr kumimoji="1" lang="en-US" altLang="ja-JP" sz="2000" spc="-100" dirty="0">
                <a:solidFill>
                  <a:schemeClr val="tx1"/>
                </a:solidFill>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58154435-FB2D-4381-8F42-9773E0C71930}"/>
                </a:ext>
              </a:extLst>
            </p:cNvPr>
            <p:cNvSpPr/>
            <p:nvPr/>
          </p:nvSpPr>
          <p:spPr>
            <a:xfrm>
              <a:off x="6082282" y="4881565"/>
              <a:ext cx="2420627" cy="11007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spc="-100" dirty="0">
                  <a:solidFill>
                    <a:schemeClr val="tx1"/>
                  </a:solidFill>
                  <a:latin typeface="Meiryo UI" panose="020B0604030504040204" pitchFamily="50" charset="-128"/>
                  <a:ea typeface="Meiryo UI" panose="020B0604030504040204" pitchFamily="50" charset="-128"/>
                </a:rPr>
                <a:t>リサイクル</a:t>
              </a:r>
              <a:endParaRPr kumimoji="1" lang="en-US" altLang="ja-JP" sz="2000" spc="-100" dirty="0">
                <a:solidFill>
                  <a:schemeClr val="tx1"/>
                </a:solidFill>
                <a:latin typeface="Meiryo UI" panose="020B0604030504040204" pitchFamily="50" charset="-128"/>
                <a:ea typeface="Meiryo UI" panose="020B0604030504040204" pitchFamily="50" charset="-128"/>
              </a:endParaRPr>
            </a:p>
            <a:p>
              <a:pPr algn="ctr"/>
              <a:r>
                <a:rPr kumimoji="1" lang="ja-JP" altLang="en-US" sz="2000" spc="-100" dirty="0">
                  <a:solidFill>
                    <a:schemeClr val="tx1"/>
                  </a:solidFill>
                  <a:latin typeface="Meiryo UI" panose="020B0604030504040204" pitchFamily="50" charset="-128"/>
                  <a:ea typeface="Meiryo UI" panose="020B0604030504040204" pitchFamily="50" charset="-128"/>
                </a:rPr>
                <a:t>（再資源化）</a:t>
              </a:r>
              <a:endParaRPr kumimoji="1" lang="en-US" altLang="ja-JP" sz="2000" spc="-100" dirty="0">
                <a:solidFill>
                  <a:schemeClr val="tx1"/>
                </a:solidFill>
                <a:latin typeface="Meiryo UI" panose="020B0604030504040204" pitchFamily="50" charset="-128"/>
                <a:ea typeface="Meiryo UI" panose="020B0604030504040204" pitchFamily="50" charset="-128"/>
              </a:endParaRPr>
            </a:p>
          </p:txBody>
        </p:sp>
        <p:sp>
          <p:nvSpPr>
            <p:cNvPr id="12" name="正方形/長方形 11">
              <a:extLst>
                <a:ext uri="{FF2B5EF4-FFF2-40B4-BE49-F238E27FC236}">
                  <a16:creationId xmlns:a16="http://schemas.microsoft.com/office/drawing/2014/main" id="{2595A1C5-C7BC-4DC6-91DB-574756F1A4D4}"/>
                </a:ext>
              </a:extLst>
            </p:cNvPr>
            <p:cNvSpPr/>
            <p:nvPr/>
          </p:nvSpPr>
          <p:spPr>
            <a:xfrm>
              <a:off x="1017641" y="3919683"/>
              <a:ext cx="2420627" cy="11007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spc="-100" dirty="0">
                  <a:solidFill>
                    <a:schemeClr val="tx1"/>
                  </a:solidFill>
                  <a:latin typeface="Meiryo UI" panose="020B0604030504040204" pitchFamily="50" charset="-128"/>
                  <a:ea typeface="Meiryo UI" panose="020B0604030504040204" pitchFamily="50" charset="-128"/>
                </a:rPr>
                <a:t>再利用</a:t>
              </a:r>
              <a:endParaRPr kumimoji="1" lang="en-US" altLang="ja-JP" sz="2000" spc="-100" dirty="0">
                <a:solidFill>
                  <a:schemeClr val="tx1"/>
                </a:solidFill>
                <a:latin typeface="Meiryo UI" panose="020B0604030504040204" pitchFamily="50" charset="-128"/>
                <a:ea typeface="Meiryo UI" panose="020B0604030504040204" pitchFamily="50" charset="-128"/>
              </a:endParaRPr>
            </a:p>
          </p:txBody>
        </p:sp>
      </p:grpSp>
      <p:sp>
        <p:nvSpPr>
          <p:cNvPr id="13" name="正方形/長方形 12"/>
          <p:cNvSpPr/>
          <p:nvPr/>
        </p:nvSpPr>
        <p:spPr>
          <a:xfrm>
            <a:off x="470647" y="860612"/>
            <a:ext cx="8216153" cy="4987738"/>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4" name="ストライプ矢印 13"/>
          <p:cNvSpPr/>
          <p:nvPr/>
        </p:nvSpPr>
        <p:spPr>
          <a:xfrm rot="5400000">
            <a:off x="3973701" y="5378669"/>
            <a:ext cx="901987" cy="968188"/>
          </a:xfrm>
          <a:prstGeom prst="striped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
        <p:nvSpPr>
          <p:cNvPr id="15" name="正方形/長方形 14">
            <a:extLst>
              <a:ext uri="{FF2B5EF4-FFF2-40B4-BE49-F238E27FC236}">
                <a16:creationId xmlns:a16="http://schemas.microsoft.com/office/drawing/2014/main" id="{58154435-FB2D-4381-8F42-9773E0C71930}"/>
              </a:ext>
            </a:extLst>
          </p:cNvPr>
          <p:cNvSpPr/>
          <p:nvPr/>
        </p:nvSpPr>
        <p:spPr>
          <a:xfrm>
            <a:off x="289933" y="6091225"/>
            <a:ext cx="8631044" cy="8295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spc="-100" dirty="0">
                <a:solidFill>
                  <a:schemeClr val="tx1"/>
                </a:solidFill>
                <a:latin typeface="Meiryo UI" panose="020B0604030504040204" pitchFamily="50" charset="-128"/>
                <a:ea typeface="Meiryo UI" panose="020B0604030504040204" pitchFamily="50" charset="-128"/>
              </a:rPr>
              <a:t>事業者・府内市町村と得られた成果を共有し、取組みの拡大を目指す！</a:t>
            </a:r>
            <a:endParaRPr kumimoji="1" lang="en-US" altLang="ja-JP" sz="2400" spc="-100" dirty="0">
              <a:solidFill>
                <a:schemeClr val="tx1"/>
              </a:solidFill>
              <a:latin typeface="Meiryo UI" panose="020B0604030504040204" pitchFamily="50" charset="-128"/>
              <a:ea typeface="Meiryo UI" panose="020B0604030504040204" pitchFamily="50" charset="-128"/>
            </a:endParaRPr>
          </a:p>
        </p:txBody>
      </p:sp>
      <p:sp>
        <p:nvSpPr>
          <p:cNvPr id="16" name="ストライプ矢印 15"/>
          <p:cNvSpPr/>
          <p:nvPr/>
        </p:nvSpPr>
        <p:spPr>
          <a:xfrm>
            <a:off x="3880550" y="1768662"/>
            <a:ext cx="1092819" cy="713678"/>
          </a:xfrm>
          <a:prstGeom prst="stripedRightArrow">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2E20D057-0840-4C55-A4F8-C0B3C15420C0}"/>
              </a:ext>
            </a:extLst>
          </p:cNvPr>
          <p:cNvSpPr/>
          <p:nvPr/>
        </p:nvSpPr>
        <p:spPr>
          <a:xfrm>
            <a:off x="1224905" y="2741131"/>
            <a:ext cx="2710869" cy="5508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ja-JP" altLang="en-US" sz="1100" spc="-100" dirty="0">
                <a:solidFill>
                  <a:schemeClr val="tx1"/>
                </a:solidFill>
                <a:latin typeface="Meiryo UI" panose="020B0604030504040204" pitchFamily="50" charset="-128"/>
                <a:ea typeface="Meiryo UI" panose="020B0604030504040204" pitchFamily="50" charset="-128"/>
              </a:rPr>
              <a:t>（堺市ホームページ）</a:t>
            </a:r>
            <a:endParaRPr kumimoji="1" lang="en-US" altLang="ja-JP" sz="1100" spc="-100" dirty="0">
              <a:solidFill>
                <a:schemeClr val="tx1"/>
              </a:solidFill>
              <a:latin typeface="Meiryo UI" panose="020B0604030504040204" pitchFamily="50" charset="-128"/>
              <a:ea typeface="Meiryo UI" panose="020B0604030504040204" pitchFamily="50" charset="-128"/>
            </a:endParaRPr>
          </a:p>
        </p:txBody>
      </p:sp>
      <p:sp>
        <p:nvSpPr>
          <p:cNvPr id="18" name="正方形/長方形 17">
            <a:extLst>
              <a:ext uri="{FF2B5EF4-FFF2-40B4-BE49-F238E27FC236}">
                <a16:creationId xmlns:a16="http://schemas.microsoft.com/office/drawing/2014/main" id="{2E20D057-0840-4C55-A4F8-C0B3C15420C0}"/>
              </a:ext>
            </a:extLst>
          </p:cNvPr>
          <p:cNvSpPr/>
          <p:nvPr/>
        </p:nvSpPr>
        <p:spPr>
          <a:xfrm>
            <a:off x="3352632" y="2627827"/>
            <a:ext cx="2710869" cy="5508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ja-JP" altLang="en-US" sz="1100" spc="-100" dirty="0">
                <a:solidFill>
                  <a:schemeClr val="tx1"/>
                </a:solidFill>
                <a:latin typeface="Meiryo UI" panose="020B0604030504040204" pitchFamily="50" charset="-128"/>
                <a:ea typeface="Meiryo UI" panose="020B0604030504040204" pitchFamily="50" charset="-128"/>
              </a:rPr>
              <a:t>（環境省マイクロプラスチック削減に</a:t>
            </a:r>
            <a:endParaRPr kumimoji="1" lang="en-US" altLang="ja-JP" sz="1100" spc="-100" dirty="0">
              <a:solidFill>
                <a:schemeClr val="tx1"/>
              </a:solidFill>
              <a:latin typeface="Meiryo UI" panose="020B0604030504040204" pitchFamily="50" charset="-128"/>
              <a:ea typeface="Meiryo UI" panose="020B0604030504040204" pitchFamily="50" charset="-128"/>
            </a:endParaRPr>
          </a:p>
          <a:p>
            <a:pPr algn="r"/>
            <a:r>
              <a:rPr kumimoji="1" lang="ja-JP" altLang="en-US" sz="1100" spc="-100" dirty="0">
                <a:solidFill>
                  <a:schemeClr val="tx1"/>
                </a:solidFill>
                <a:latin typeface="Meiryo UI" panose="020B0604030504040204" pitchFamily="50" charset="-128"/>
                <a:ea typeface="Meiryo UI" panose="020B0604030504040204" pitchFamily="50" charset="-128"/>
              </a:rPr>
              <a:t>向けたグッドプラクティス集</a:t>
            </a:r>
            <a:r>
              <a:rPr kumimoji="1" lang="en-US" altLang="ja-JP" sz="1100" spc="-100" dirty="0">
                <a:solidFill>
                  <a:schemeClr val="tx1"/>
                </a:solidFill>
                <a:latin typeface="Meiryo UI" panose="020B0604030504040204" pitchFamily="50" charset="-128"/>
                <a:ea typeface="Meiryo UI" panose="020B0604030504040204" pitchFamily="50" charset="-128"/>
              </a:rPr>
              <a:t> </a:t>
            </a:r>
            <a:r>
              <a:rPr kumimoji="1" lang="ja-JP" altLang="en-US" sz="1100" spc="-100" dirty="0">
                <a:solidFill>
                  <a:schemeClr val="tx1"/>
                </a:solidFill>
                <a:latin typeface="Meiryo UI" panose="020B0604030504040204" pitchFamily="50" charset="-128"/>
                <a:ea typeface="Meiryo UI" panose="020B0604030504040204" pitchFamily="50" charset="-128"/>
              </a:rPr>
              <a:t>引用）</a:t>
            </a:r>
            <a:endParaRPr kumimoji="1" lang="en-US" altLang="ja-JP" sz="1100" spc="-100" dirty="0">
              <a:solidFill>
                <a:schemeClr val="tx1"/>
              </a:solidFill>
              <a:latin typeface="Meiryo UI" panose="020B0604030504040204" pitchFamily="50" charset="-128"/>
              <a:ea typeface="Meiryo UI" panose="020B0604030504040204" pitchFamily="50" charset="-128"/>
            </a:endParaRPr>
          </a:p>
        </p:txBody>
      </p:sp>
      <p:sp>
        <p:nvSpPr>
          <p:cNvPr id="19" name="正方形/長方形 18">
            <a:extLst>
              <a:ext uri="{FF2B5EF4-FFF2-40B4-BE49-F238E27FC236}">
                <a16:creationId xmlns:a16="http://schemas.microsoft.com/office/drawing/2014/main" id="{2E20D057-0840-4C55-A4F8-C0B3C15420C0}"/>
              </a:ext>
            </a:extLst>
          </p:cNvPr>
          <p:cNvSpPr/>
          <p:nvPr/>
        </p:nvSpPr>
        <p:spPr>
          <a:xfrm>
            <a:off x="5895124" y="3405699"/>
            <a:ext cx="2710869" cy="5508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ja-JP" altLang="en-US" sz="1100" spc="-100" dirty="0">
                <a:solidFill>
                  <a:schemeClr val="tx1"/>
                </a:solidFill>
                <a:latin typeface="Meiryo UI" panose="020B0604030504040204" pitchFamily="50" charset="-128"/>
                <a:ea typeface="Meiryo UI" panose="020B0604030504040204" pitchFamily="50" charset="-128"/>
              </a:rPr>
              <a:t>（ミズノ株式会社ホームページ　引用）</a:t>
            </a:r>
            <a:endParaRPr kumimoji="1" lang="en-US" altLang="ja-JP" sz="1100" spc="-100" dirty="0">
              <a:solidFill>
                <a:schemeClr val="tx1"/>
              </a:solidFill>
              <a:latin typeface="Meiryo UI" panose="020B0604030504040204" pitchFamily="50" charset="-128"/>
              <a:ea typeface="Meiryo UI" panose="020B0604030504040204" pitchFamily="50" charset="-128"/>
            </a:endParaRPr>
          </a:p>
        </p:txBody>
      </p:sp>
      <p:pic>
        <p:nvPicPr>
          <p:cNvPr id="20" name="図 19"/>
          <p:cNvPicPr>
            <a:picLocks noChangeAspect="1"/>
          </p:cNvPicPr>
          <p:nvPr/>
        </p:nvPicPr>
        <p:blipFill>
          <a:blip r:embed="rId4"/>
          <a:stretch>
            <a:fillRect/>
          </a:stretch>
        </p:blipFill>
        <p:spPr>
          <a:xfrm>
            <a:off x="5051076" y="1314628"/>
            <a:ext cx="2129069" cy="1393287"/>
          </a:xfrm>
          <a:prstGeom prst="rect">
            <a:avLst/>
          </a:prstGeom>
        </p:spPr>
      </p:pic>
      <p:pic>
        <p:nvPicPr>
          <p:cNvPr id="21" name="図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39911" y="2189079"/>
            <a:ext cx="2409391" cy="1355282"/>
          </a:xfrm>
          <a:prstGeom prst="rect">
            <a:avLst/>
          </a:prstGeom>
        </p:spPr>
      </p:pic>
      <p:sp>
        <p:nvSpPr>
          <p:cNvPr id="22" name="正方形/長方形 21">
            <a:extLst>
              <a:ext uri="{FF2B5EF4-FFF2-40B4-BE49-F238E27FC236}">
                <a16:creationId xmlns:a16="http://schemas.microsoft.com/office/drawing/2014/main" id="{2E20D057-0840-4C55-A4F8-C0B3C15420C0}"/>
              </a:ext>
            </a:extLst>
          </p:cNvPr>
          <p:cNvSpPr/>
          <p:nvPr/>
        </p:nvSpPr>
        <p:spPr>
          <a:xfrm>
            <a:off x="1458319" y="5347306"/>
            <a:ext cx="2710869" cy="5508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ja-JP" altLang="en-US" sz="1100" spc="-100" dirty="0">
                <a:solidFill>
                  <a:schemeClr val="tx1"/>
                </a:solidFill>
                <a:latin typeface="Meiryo UI" panose="020B0604030504040204" pitchFamily="50" charset="-128"/>
                <a:ea typeface="Meiryo UI" panose="020B0604030504040204" pitchFamily="50" charset="-128"/>
              </a:rPr>
              <a:t>（株式会社</a:t>
            </a:r>
            <a:r>
              <a:rPr kumimoji="1" lang="en-US" altLang="ja-JP" sz="1100" spc="-100" dirty="0">
                <a:solidFill>
                  <a:schemeClr val="tx1"/>
                </a:solidFill>
                <a:latin typeface="Meiryo UI" panose="020B0604030504040204" pitchFamily="50" charset="-128"/>
                <a:ea typeface="Meiryo UI" panose="020B0604030504040204" pitchFamily="50" charset="-128"/>
              </a:rPr>
              <a:t>PIRIKA</a:t>
            </a:r>
            <a:r>
              <a:rPr kumimoji="1" lang="ja-JP" altLang="en-US" sz="1100" spc="-100" dirty="0">
                <a:solidFill>
                  <a:schemeClr val="tx1"/>
                </a:solidFill>
                <a:latin typeface="Meiryo UI" panose="020B0604030504040204" pitchFamily="50" charset="-128"/>
                <a:ea typeface="Meiryo UI" panose="020B0604030504040204" pitchFamily="50" charset="-128"/>
              </a:rPr>
              <a:t>　提供写真）</a:t>
            </a:r>
            <a:endParaRPr kumimoji="1" lang="en-US" altLang="ja-JP" sz="1100" spc="-100" dirty="0">
              <a:solidFill>
                <a:schemeClr val="tx1"/>
              </a:solidFill>
              <a:latin typeface="Meiryo UI" panose="020B0604030504040204" pitchFamily="50" charset="-128"/>
              <a:ea typeface="Meiryo UI" panose="020B0604030504040204" pitchFamily="50" charset="-128"/>
            </a:endParaRPr>
          </a:p>
        </p:txBody>
      </p:sp>
      <p:sp>
        <p:nvSpPr>
          <p:cNvPr id="23" name="テキスト ボックス 22"/>
          <p:cNvSpPr txBox="1"/>
          <p:nvPr/>
        </p:nvSpPr>
        <p:spPr>
          <a:xfrm>
            <a:off x="8781143" y="6519446"/>
            <a:ext cx="359130" cy="338554"/>
          </a:xfrm>
          <a:prstGeom prst="rect">
            <a:avLst/>
          </a:prstGeom>
          <a:noFill/>
        </p:spPr>
        <p:txBody>
          <a:bodyPr wrap="square" rtlCol="0">
            <a:spAutoFit/>
          </a:bodyPr>
          <a:lstStyle/>
          <a:p>
            <a:r>
              <a:rPr kumimoji="1" lang="ja-JP" altLang="en-US" sz="1600" dirty="0"/>
              <a:t>６</a:t>
            </a:r>
          </a:p>
        </p:txBody>
      </p:sp>
    </p:spTree>
    <p:extLst>
      <p:ext uri="{BB962C8B-B14F-4D97-AF65-F5344CB8AC3E}">
        <p14:creationId xmlns:p14="http://schemas.microsoft.com/office/powerpoint/2010/main" val="15427191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ED57D7DA-13B3-48FB-BAFE-9F37BB1B2A59}"/>
              </a:ext>
            </a:extLst>
          </p:cNvPr>
          <p:cNvSpPr/>
          <p:nvPr/>
        </p:nvSpPr>
        <p:spPr>
          <a:xfrm>
            <a:off x="215900" y="820271"/>
            <a:ext cx="8924373" cy="59743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300"/>
              </a:spcBef>
            </a:pPr>
            <a:r>
              <a:rPr kumimoji="1" lang="ja-JP" altLang="en-US" sz="2400" b="1" dirty="0" smtClean="0">
                <a:solidFill>
                  <a:schemeClr val="tx1"/>
                </a:solidFill>
                <a:latin typeface="Meiryo UI" panose="020B0604030504040204" pitchFamily="50" charset="-128"/>
                <a:ea typeface="Meiryo UI" panose="020B0604030504040204" pitchFamily="50" charset="-128"/>
              </a:rPr>
              <a:t>①グラウンド</a:t>
            </a:r>
            <a:r>
              <a:rPr kumimoji="1" lang="en-US" altLang="ja-JP" sz="2400" b="1" dirty="0" smtClean="0">
                <a:solidFill>
                  <a:schemeClr val="tx1"/>
                </a:solidFill>
                <a:latin typeface="Meiryo UI" panose="020B0604030504040204" pitchFamily="50" charset="-128"/>
                <a:ea typeface="Meiryo UI" panose="020B0604030504040204" pitchFamily="50" charset="-128"/>
              </a:rPr>
              <a:t>A</a:t>
            </a:r>
          </a:p>
          <a:p>
            <a:pPr>
              <a:spcBef>
                <a:spcPts val="300"/>
              </a:spcBef>
            </a:pPr>
            <a:r>
              <a:rPr kumimoji="1" lang="ja-JP" altLang="en-US" sz="2400" b="1" dirty="0" smtClean="0">
                <a:solidFill>
                  <a:schemeClr val="tx1"/>
                </a:solidFill>
                <a:latin typeface="Meiryo UI" panose="020B0604030504040204" pitchFamily="50" charset="-128"/>
                <a:ea typeface="Meiryo UI" panose="020B0604030504040204" pitchFamily="50" charset="-128"/>
              </a:rPr>
              <a:t>○実証実験期間</a:t>
            </a:r>
            <a:endParaRPr kumimoji="1" lang="en-US" altLang="ja-JP" sz="2400" b="1" dirty="0" smtClean="0">
              <a:solidFill>
                <a:schemeClr val="tx1"/>
              </a:solidFill>
              <a:latin typeface="Meiryo UI" panose="020B0604030504040204" pitchFamily="50" charset="-128"/>
              <a:ea typeface="Meiryo UI" panose="020B0604030504040204" pitchFamily="50" charset="-128"/>
            </a:endParaRPr>
          </a:p>
          <a:p>
            <a:pPr>
              <a:spcBef>
                <a:spcPts val="300"/>
              </a:spcBef>
            </a:pPr>
            <a:r>
              <a:rPr kumimoji="1" lang="ja-JP" altLang="en-US" sz="2200" dirty="0" smtClean="0">
                <a:solidFill>
                  <a:schemeClr val="tx1"/>
                </a:solidFill>
                <a:latin typeface="Meiryo UI" panose="020B0604030504040204" pitchFamily="50" charset="-128"/>
                <a:ea typeface="Meiryo UI" panose="020B0604030504040204" pitchFamily="50" charset="-128"/>
              </a:rPr>
              <a:t>　  令和４年２月</a:t>
            </a:r>
            <a:r>
              <a:rPr kumimoji="1" lang="en-US" altLang="ja-JP" sz="2200" dirty="0" smtClean="0">
                <a:solidFill>
                  <a:schemeClr val="tx1"/>
                </a:solidFill>
                <a:latin typeface="Meiryo UI" panose="020B0604030504040204" pitchFamily="50" charset="-128"/>
                <a:ea typeface="Meiryo UI" panose="020B0604030504040204" pitchFamily="50" charset="-128"/>
              </a:rPr>
              <a:t>2</a:t>
            </a:r>
            <a:r>
              <a:rPr kumimoji="1" lang="ja-JP" altLang="en-US" sz="2200" dirty="0" smtClean="0">
                <a:solidFill>
                  <a:schemeClr val="tx1"/>
                </a:solidFill>
                <a:latin typeface="Meiryo UI" panose="020B0604030504040204" pitchFamily="50" charset="-128"/>
                <a:ea typeface="Meiryo UI" panose="020B0604030504040204" pitchFamily="50" charset="-128"/>
              </a:rPr>
              <a:t>日（水）～　令和４年３月７日（月）</a:t>
            </a:r>
            <a:endParaRPr kumimoji="1" lang="en-US" altLang="ja-JP" sz="2200" dirty="0">
              <a:solidFill>
                <a:schemeClr val="tx1"/>
              </a:solidFill>
              <a:latin typeface="Meiryo UI" panose="020B0604030504040204" pitchFamily="50" charset="-128"/>
              <a:ea typeface="Meiryo UI" panose="020B0604030504040204" pitchFamily="50" charset="-128"/>
            </a:endParaRPr>
          </a:p>
          <a:p>
            <a:pPr>
              <a:spcBef>
                <a:spcPts val="300"/>
              </a:spcBef>
            </a:pPr>
            <a:r>
              <a:rPr kumimoji="1" lang="ja-JP" altLang="en-US" sz="2400" b="1" dirty="0" smtClean="0">
                <a:solidFill>
                  <a:schemeClr val="tx1"/>
                </a:solidFill>
                <a:latin typeface="Meiryo UI" panose="020B0604030504040204" pitchFamily="50" charset="-128"/>
                <a:ea typeface="Meiryo UI" panose="020B0604030504040204" pitchFamily="50" charset="-128"/>
              </a:rPr>
              <a:t>○実証概要</a:t>
            </a:r>
            <a:endParaRPr kumimoji="1" lang="en-US" altLang="ja-JP" sz="2400" b="1" dirty="0">
              <a:solidFill>
                <a:schemeClr val="tx1"/>
              </a:solidFill>
              <a:latin typeface="Meiryo UI" panose="020B0604030504040204" pitchFamily="50" charset="-128"/>
              <a:ea typeface="Meiryo UI" panose="020B0604030504040204" pitchFamily="50" charset="-128"/>
            </a:endParaRPr>
          </a:p>
          <a:p>
            <a:pPr>
              <a:spcBef>
                <a:spcPts val="300"/>
              </a:spcBef>
            </a:pPr>
            <a:r>
              <a:rPr kumimoji="1" lang="ja-JP" altLang="en-US" sz="2000" dirty="0">
                <a:solidFill>
                  <a:schemeClr val="tx1"/>
                </a:solidFill>
                <a:latin typeface="Meiryo UI" panose="020B0604030504040204" pitchFamily="50" charset="-128"/>
                <a:ea typeface="Meiryo UI" panose="020B0604030504040204" pitchFamily="50" charset="-128"/>
              </a:rPr>
              <a:t>　</a:t>
            </a:r>
            <a:r>
              <a:rPr kumimoji="1" lang="ja-JP" altLang="en-US" sz="2000" dirty="0" smtClean="0">
                <a:solidFill>
                  <a:schemeClr val="tx1"/>
                </a:solidFill>
                <a:latin typeface="Meiryo UI" panose="020B0604030504040204" pitchFamily="50" charset="-128"/>
                <a:ea typeface="Meiryo UI" panose="020B0604030504040204" pitchFamily="50" charset="-128"/>
              </a:rPr>
              <a:t>　</a:t>
            </a:r>
            <a:r>
              <a:rPr kumimoji="1" lang="ja-JP" altLang="en-US" sz="2200" dirty="0" smtClean="0">
                <a:solidFill>
                  <a:schemeClr val="tx1"/>
                </a:solidFill>
                <a:latin typeface="Meiryo UI" panose="020B0604030504040204" pitchFamily="50" charset="-128"/>
                <a:ea typeface="Meiryo UI" panose="020B0604030504040204" pitchFamily="50" charset="-128"/>
              </a:rPr>
              <a:t>グラウンド側面の側溝を清掃後、排水</a:t>
            </a:r>
            <a:r>
              <a:rPr kumimoji="1" lang="ja-JP" altLang="en-US" sz="2200" dirty="0" err="1" smtClean="0">
                <a:solidFill>
                  <a:schemeClr val="tx1"/>
                </a:solidFill>
                <a:latin typeface="Meiryo UI" panose="020B0604030504040204" pitchFamily="50" charset="-128"/>
                <a:ea typeface="Meiryo UI" panose="020B0604030504040204" pitchFamily="50" charset="-128"/>
              </a:rPr>
              <a:t>ます</a:t>
            </a:r>
            <a:r>
              <a:rPr kumimoji="1" lang="ja-JP" altLang="en-US" sz="2200" dirty="0" smtClean="0">
                <a:solidFill>
                  <a:schemeClr val="tx1"/>
                </a:solidFill>
                <a:latin typeface="Meiryo UI" panose="020B0604030504040204" pitchFamily="50" charset="-128"/>
                <a:ea typeface="Meiryo UI" panose="020B0604030504040204" pitchFamily="50" charset="-128"/>
              </a:rPr>
              <a:t>手前に流出防止設備を設置し、</a:t>
            </a:r>
            <a:endParaRPr kumimoji="1" lang="en-US" altLang="ja-JP" sz="2200" dirty="0" smtClean="0">
              <a:solidFill>
                <a:schemeClr val="tx1"/>
              </a:solidFill>
              <a:latin typeface="Meiryo UI" panose="020B0604030504040204" pitchFamily="50" charset="-128"/>
              <a:ea typeface="Meiryo UI" panose="020B0604030504040204" pitchFamily="50" charset="-128"/>
            </a:endParaRPr>
          </a:p>
          <a:p>
            <a:pPr>
              <a:spcBef>
                <a:spcPts val="300"/>
              </a:spcBef>
            </a:pPr>
            <a:r>
              <a:rPr kumimoji="1" lang="ja-JP" altLang="en-US" sz="2200" dirty="0">
                <a:solidFill>
                  <a:schemeClr val="tx1"/>
                </a:solidFill>
                <a:latin typeface="Meiryo UI" panose="020B0604030504040204" pitchFamily="50" charset="-128"/>
                <a:ea typeface="Meiryo UI" panose="020B0604030504040204" pitchFamily="50" charset="-128"/>
              </a:rPr>
              <a:t>　</a:t>
            </a:r>
            <a:r>
              <a:rPr kumimoji="1" lang="ja-JP" altLang="en-US" sz="2200" dirty="0" smtClean="0">
                <a:solidFill>
                  <a:schemeClr val="tx1"/>
                </a:solidFill>
                <a:latin typeface="Meiryo UI" panose="020B0604030504040204" pitchFamily="50" charset="-128"/>
                <a:ea typeface="Meiryo UI" panose="020B0604030504040204" pitchFamily="50" charset="-128"/>
              </a:rPr>
              <a:t>　捕集できた人工芝やゴムチップ量を計測</a:t>
            </a:r>
            <a:endParaRPr kumimoji="1" lang="en-US" altLang="ja-JP" sz="2200" dirty="0" smtClean="0">
              <a:solidFill>
                <a:schemeClr val="tx1"/>
              </a:solidFill>
              <a:latin typeface="Meiryo UI" panose="020B0604030504040204" pitchFamily="50" charset="-128"/>
              <a:ea typeface="Meiryo UI" panose="020B0604030504040204" pitchFamily="50" charset="-128"/>
            </a:endParaRPr>
          </a:p>
          <a:p>
            <a:pPr>
              <a:spcBef>
                <a:spcPts val="300"/>
              </a:spcBef>
            </a:pPr>
            <a:endParaRPr kumimoji="1" lang="en-US" altLang="ja-JP" sz="2200" dirty="0" smtClean="0">
              <a:solidFill>
                <a:schemeClr val="tx1"/>
              </a:solidFill>
              <a:latin typeface="Meiryo UI" panose="020B0604030504040204" pitchFamily="50" charset="-128"/>
              <a:ea typeface="Meiryo UI" panose="020B0604030504040204" pitchFamily="50" charset="-128"/>
            </a:endParaRPr>
          </a:p>
          <a:p>
            <a:pPr>
              <a:spcBef>
                <a:spcPts val="300"/>
              </a:spcBef>
            </a:pPr>
            <a:endParaRPr kumimoji="1" lang="en-US" altLang="ja-JP" sz="2200" dirty="0">
              <a:solidFill>
                <a:schemeClr val="tx1"/>
              </a:solidFill>
              <a:latin typeface="Meiryo UI" panose="020B0604030504040204" pitchFamily="50" charset="-128"/>
              <a:ea typeface="Meiryo UI" panose="020B0604030504040204" pitchFamily="50" charset="-128"/>
            </a:endParaRPr>
          </a:p>
          <a:p>
            <a:pPr>
              <a:spcBef>
                <a:spcPts val="300"/>
              </a:spcBef>
            </a:pPr>
            <a:endParaRPr kumimoji="1" lang="en-US" altLang="ja-JP" sz="2200" dirty="0" smtClean="0">
              <a:solidFill>
                <a:schemeClr val="tx1"/>
              </a:solidFill>
              <a:latin typeface="Meiryo UI" panose="020B0604030504040204" pitchFamily="50" charset="-128"/>
              <a:ea typeface="Meiryo UI" panose="020B0604030504040204" pitchFamily="50" charset="-128"/>
            </a:endParaRPr>
          </a:p>
          <a:p>
            <a:pPr>
              <a:spcBef>
                <a:spcPts val="300"/>
              </a:spcBef>
            </a:pPr>
            <a:endParaRPr kumimoji="1" lang="en-US" altLang="ja-JP" sz="2200" dirty="0">
              <a:solidFill>
                <a:schemeClr val="tx1"/>
              </a:solidFill>
              <a:latin typeface="Meiryo UI" panose="020B0604030504040204" pitchFamily="50" charset="-128"/>
              <a:ea typeface="Meiryo UI" panose="020B0604030504040204" pitchFamily="50" charset="-128"/>
            </a:endParaRPr>
          </a:p>
          <a:p>
            <a:pPr>
              <a:spcBef>
                <a:spcPts val="300"/>
              </a:spcBef>
            </a:pPr>
            <a:endParaRPr kumimoji="1" lang="en-US" altLang="ja-JP" sz="2200" dirty="0" smtClean="0">
              <a:solidFill>
                <a:schemeClr val="tx1"/>
              </a:solidFill>
              <a:latin typeface="Meiryo UI" panose="020B0604030504040204" pitchFamily="50" charset="-128"/>
              <a:ea typeface="Meiryo UI" panose="020B0604030504040204" pitchFamily="50" charset="-128"/>
            </a:endParaRPr>
          </a:p>
          <a:p>
            <a:pPr>
              <a:spcBef>
                <a:spcPts val="300"/>
              </a:spcBef>
            </a:pPr>
            <a:endParaRPr kumimoji="1" lang="en-US" altLang="ja-JP" sz="2200" dirty="0">
              <a:solidFill>
                <a:schemeClr val="tx1"/>
              </a:solidFill>
              <a:latin typeface="Meiryo UI" panose="020B0604030504040204" pitchFamily="50" charset="-128"/>
              <a:ea typeface="Meiryo UI" panose="020B0604030504040204" pitchFamily="50" charset="-128"/>
            </a:endParaRPr>
          </a:p>
          <a:p>
            <a:pPr>
              <a:spcBef>
                <a:spcPts val="300"/>
              </a:spcBef>
            </a:pPr>
            <a:endParaRPr kumimoji="1" lang="en-US" altLang="ja-JP" sz="2200" dirty="0" smtClean="0">
              <a:solidFill>
                <a:schemeClr val="tx1"/>
              </a:solidFill>
              <a:latin typeface="Meiryo UI" panose="020B0604030504040204" pitchFamily="50" charset="-128"/>
              <a:ea typeface="Meiryo UI" panose="020B0604030504040204" pitchFamily="50" charset="-128"/>
            </a:endParaRPr>
          </a:p>
          <a:p>
            <a:pPr>
              <a:spcBef>
                <a:spcPts val="300"/>
              </a:spcBef>
            </a:pPr>
            <a:endParaRPr kumimoji="1" lang="en-US" altLang="ja-JP" sz="2200" dirty="0">
              <a:solidFill>
                <a:schemeClr val="tx1"/>
              </a:solidFill>
              <a:latin typeface="Meiryo UI" panose="020B0604030504040204" pitchFamily="50" charset="-128"/>
              <a:ea typeface="Meiryo UI" panose="020B0604030504040204" pitchFamily="50" charset="-128"/>
            </a:endParaRPr>
          </a:p>
          <a:p>
            <a:pPr>
              <a:spcBef>
                <a:spcPts val="300"/>
              </a:spcBef>
            </a:pPr>
            <a:endParaRPr kumimoji="1" lang="en-US" altLang="ja-JP" sz="2200" dirty="0" smtClean="0">
              <a:solidFill>
                <a:schemeClr val="tx1"/>
              </a:solidFill>
              <a:latin typeface="Meiryo UI" panose="020B0604030504040204" pitchFamily="50" charset="-128"/>
              <a:ea typeface="Meiryo UI" panose="020B0604030504040204" pitchFamily="50" charset="-128"/>
            </a:endParaRPr>
          </a:p>
        </p:txBody>
      </p:sp>
      <p:sp>
        <p:nvSpPr>
          <p:cNvPr id="4" name="正方形/長方形 3">
            <a:extLst>
              <a:ext uri="{FF2B5EF4-FFF2-40B4-BE49-F238E27FC236}">
                <a16:creationId xmlns:a16="http://schemas.microsoft.com/office/drawing/2014/main" id="{94F9AB7B-C738-45DD-8CE9-EB28B63B0B7A}"/>
              </a:ext>
            </a:extLst>
          </p:cNvPr>
          <p:cNvSpPr/>
          <p:nvPr/>
        </p:nvSpPr>
        <p:spPr>
          <a:xfrm>
            <a:off x="0" y="0"/>
            <a:ext cx="9144000" cy="726141"/>
          </a:xfrm>
          <a:prstGeom prst="rect">
            <a:avLst/>
          </a:prstGeom>
          <a:solidFill>
            <a:srgbClr val="00206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smtClean="0"/>
              <a:t>人工芝（令和３年度）</a:t>
            </a:r>
            <a:endParaRPr kumimoji="1" lang="ja-JP" altLang="en-US" sz="3200" b="1" dirty="0"/>
          </a:p>
        </p:txBody>
      </p:sp>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0370" y="3434879"/>
            <a:ext cx="4083048" cy="2298757"/>
          </a:xfrm>
          <a:prstGeom prst="rect">
            <a:avLst/>
          </a:prstGeom>
        </p:spPr>
      </p:pic>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38220" y="3434879"/>
            <a:ext cx="4083049" cy="2298757"/>
          </a:xfrm>
          <a:prstGeom prst="rect">
            <a:avLst/>
          </a:prstGeom>
        </p:spPr>
      </p:pic>
      <p:sp>
        <p:nvSpPr>
          <p:cNvPr id="8" name="正方形/長方形 7">
            <a:extLst>
              <a:ext uri="{FF2B5EF4-FFF2-40B4-BE49-F238E27FC236}">
                <a16:creationId xmlns:a16="http://schemas.microsoft.com/office/drawing/2014/main" id="{58154435-FB2D-4381-8F42-9773E0C71930}"/>
              </a:ext>
            </a:extLst>
          </p:cNvPr>
          <p:cNvSpPr/>
          <p:nvPr/>
        </p:nvSpPr>
        <p:spPr>
          <a:xfrm>
            <a:off x="587037" y="5787425"/>
            <a:ext cx="3609714" cy="4171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spc="-100" dirty="0" smtClean="0">
                <a:solidFill>
                  <a:schemeClr val="tx1"/>
                </a:solidFill>
                <a:latin typeface="Meiryo UI" panose="020B0604030504040204" pitchFamily="50" charset="-128"/>
                <a:ea typeface="Meiryo UI" panose="020B0604030504040204" pitchFamily="50" charset="-128"/>
              </a:rPr>
              <a:t>流出防止設備（目の細かいフィルター設置）</a:t>
            </a:r>
            <a:endParaRPr kumimoji="1" lang="en-US" altLang="ja-JP" sz="1600" spc="-100" dirty="0">
              <a:solidFill>
                <a:schemeClr val="tx1"/>
              </a:solidFill>
              <a:latin typeface="Meiryo UI" panose="020B0604030504040204" pitchFamily="50" charset="-128"/>
              <a:ea typeface="Meiryo UI" panose="020B0604030504040204" pitchFamily="50" charset="-128"/>
            </a:endParaRPr>
          </a:p>
        </p:txBody>
      </p:sp>
      <p:sp>
        <p:nvSpPr>
          <p:cNvPr id="9" name="正方形/長方形 8">
            <a:extLst>
              <a:ext uri="{FF2B5EF4-FFF2-40B4-BE49-F238E27FC236}">
                <a16:creationId xmlns:a16="http://schemas.microsoft.com/office/drawing/2014/main" id="{58154435-FB2D-4381-8F42-9773E0C71930}"/>
              </a:ext>
            </a:extLst>
          </p:cNvPr>
          <p:cNvSpPr/>
          <p:nvPr/>
        </p:nvSpPr>
        <p:spPr>
          <a:xfrm>
            <a:off x="4974887" y="5785090"/>
            <a:ext cx="3609714" cy="4171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spc="-100" dirty="0" smtClean="0">
                <a:solidFill>
                  <a:schemeClr val="tx1"/>
                </a:solidFill>
                <a:latin typeface="Meiryo UI" panose="020B0604030504040204" pitchFamily="50" charset="-128"/>
                <a:ea typeface="Meiryo UI" panose="020B0604030504040204" pitchFamily="50" charset="-128"/>
              </a:rPr>
              <a:t>流出防止設備の側溝への設置</a:t>
            </a:r>
            <a:endParaRPr kumimoji="1" lang="en-US" altLang="ja-JP" sz="1600" spc="-100" dirty="0">
              <a:solidFill>
                <a:schemeClr val="tx1"/>
              </a:solidFill>
              <a:latin typeface="Meiryo UI" panose="020B0604030504040204" pitchFamily="50" charset="-128"/>
              <a:ea typeface="Meiryo UI" panose="020B0604030504040204" pitchFamily="50" charset="-128"/>
            </a:endParaRPr>
          </a:p>
        </p:txBody>
      </p:sp>
      <p:sp>
        <p:nvSpPr>
          <p:cNvPr id="10" name="テキスト ボックス 9"/>
          <p:cNvSpPr txBox="1"/>
          <p:nvPr/>
        </p:nvSpPr>
        <p:spPr>
          <a:xfrm>
            <a:off x="8781143" y="6519446"/>
            <a:ext cx="359130" cy="338554"/>
          </a:xfrm>
          <a:prstGeom prst="rect">
            <a:avLst/>
          </a:prstGeom>
          <a:noFill/>
        </p:spPr>
        <p:txBody>
          <a:bodyPr wrap="square" rtlCol="0">
            <a:spAutoFit/>
          </a:bodyPr>
          <a:lstStyle/>
          <a:p>
            <a:r>
              <a:rPr kumimoji="1" lang="ja-JP" altLang="en-US" sz="1600" dirty="0"/>
              <a:t>７</a:t>
            </a:r>
          </a:p>
        </p:txBody>
      </p:sp>
    </p:spTree>
    <p:extLst>
      <p:ext uri="{BB962C8B-B14F-4D97-AF65-F5344CB8AC3E}">
        <p14:creationId xmlns:p14="http://schemas.microsoft.com/office/powerpoint/2010/main" val="9381248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ED57D7DA-13B3-48FB-BAFE-9F37BB1B2A59}"/>
              </a:ext>
            </a:extLst>
          </p:cNvPr>
          <p:cNvSpPr/>
          <p:nvPr/>
        </p:nvSpPr>
        <p:spPr>
          <a:xfrm>
            <a:off x="215900" y="927847"/>
            <a:ext cx="8924373" cy="59743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300"/>
              </a:spcBef>
            </a:pPr>
            <a:r>
              <a:rPr kumimoji="1" lang="ja-JP" altLang="en-US" sz="2400" b="1" dirty="0">
                <a:solidFill>
                  <a:schemeClr val="tx1"/>
                </a:solidFill>
                <a:latin typeface="Meiryo UI" panose="020B0604030504040204" pitchFamily="50" charset="-128"/>
                <a:ea typeface="Meiryo UI" panose="020B0604030504040204" pitchFamily="50" charset="-128"/>
              </a:rPr>
              <a:t>②</a:t>
            </a:r>
            <a:r>
              <a:rPr kumimoji="1" lang="ja-JP" altLang="en-US" sz="2400" b="1" dirty="0" smtClean="0">
                <a:solidFill>
                  <a:schemeClr val="tx1"/>
                </a:solidFill>
                <a:latin typeface="Meiryo UI" panose="020B0604030504040204" pitchFamily="50" charset="-128"/>
                <a:ea typeface="Meiryo UI" panose="020B0604030504040204" pitchFamily="50" charset="-128"/>
              </a:rPr>
              <a:t>グラウンド</a:t>
            </a:r>
            <a:r>
              <a:rPr kumimoji="1" lang="en-US" altLang="ja-JP" sz="2400" b="1" dirty="0">
                <a:solidFill>
                  <a:schemeClr val="tx1"/>
                </a:solidFill>
                <a:latin typeface="Meiryo UI" panose="020B0604030504040204" pitchFamily="50" charset="-128"/>
                <a:ea typeface="Meiryo UI" panose="020B0604030504040204" pitchFamily="50" charset="-128"/>
              </a:rPr>
              <a:t>B</a:t>
            </a:r>
            <a:endParaRPr kumimoji="1" lang="en-US" altLang="ja-JP" sz="2400" b="1" dirty="0" smtClean="0">
              <a:solidFill>
                <a:schemeClr val="tx1"/>
              </a:solidFill>
              <a:latin typeface="Meiryo UI" panose="020B0604030504040204" pitchFamily="50" charset="-128"/>
              <a:ea typeface="Meiryo UI" panose="020B0604030504040204" pitchFamily="50" charset="-128"/>
            </a:endParaRPr>
          </a:p>
          <a:p>
            <a:pPr>
              <a:spcBef>
                <a:spcPts val="300"/>
              </a:spcBef>
            </a:pPr>
            <a:r>
              <a:rPr kumimoji="1" lang="ja-JP" altLang="en-US" sz="2400" b="1" dirty="0" smtClean="0">
                <a:solidFill>
                  <a:schemeClr val="tx1"/>
                </a:solidFill>
                <a:latin typeface="Meiryo UI" panose="020B0604030504040204" pitchFamily="50" charset="-128"/>
                <a:ea typeface="Meiryo UI" panose="020B0604030504040204" pitchFamily="50" charset="-128"/>
              </a:rPr>
              <a:t>○実証実験期間</a:t>
            </a:r>
            <a:endParaRPr kumimoji="1" lang="en-US" altLang="ja-JP" sz="2400" b="1" dirty="0" smtClean="0">
              <a:solidFill>
                <a:schemeClr val="tx1"/>
              </a:solidFill>
              <a:latin typeface="Meiryo UI" panose="020B0604030504040204" pitchFamily="50" charset="-128"/>
              <a:ea typeface="Meiryo UI" panose="020B0604030504040204" pitchFamily="50" charset="-128"/>
            </a:endParaRPr>
          </a:p>
          <a:p>
            <a:pPr>
              <a:spcBef>
                <a:spcPts val="300"/>
              </a:spcBef>
            </a:pPr>
            <a:r>
              <a:rPr kumimoji="1" lang="ja-JP" altLang="en-US" sz="2200" dirty="0" smtClean="0">
                <a:solidFill>
                  <a:schemeClr val="tx1"/>
                </a:solidFill>
                <a:latin typeface="Meiryo UI" panose="020B0604030504040204" pitchFamily="50" charset="-128"/>
                <a:ea typeface="Meiryo UI" panose="020B0604030504040204" pitchFamily="50" charset="-128"/>
              </a:rPr>
              <a:t>　  令和４年２月</a:t>
            </a:r>
            <a:r>
              <a:rPr kumimoji="1" lang="en-US" altLang="ja-JP" sz="2200" dirty="0" smtClean="0">
                <a:solidFill>
                  <a:schemeClr val="tx1"/>
                </a:solidFill>
                <a:latin typeface="Meiryo UI" panose="020B0604030504040204" pitchFamily="50" charset="-128"/>
                <a:ea typeface="Meiryo UI" panose="020B0604030504040204" pitchFamily="50" charset="-128"/>
              </a:rPr>
              <a:t>16</a:t>
            </a:r>
            <a:r>
              <a:rPr kumimoji="1" lang="ja-JP" altLang="en-US" sz="2200" dirty="0" smtClean="0">
                <a:solidFill>
                  <a:schemeClr val="tx1"/>
                </a:solidFill>
                <a:latin typeface="Meiryo UI" panose="020B0604030504040204" pitchFamily="50" charset="-128"/>
                <a:ea typeface="Meiryo UI" panose="020B0604030504040204" pitchFamily="50" charset="-128"/>
              </a:rPr>
              <a:t>日（水）～　令和４年３月７日（月）</a:t>
            </a:r>
            <a:endParaRPr kumimoji="1" lang="en-US" altLang="ja-JP" sz="2200" dirty="0">
              <a:solidFill>
                <a:schemeClr val="tx1"/>
              </a:solidFill>
              <a:latin typeface="Meiryo UI" panose="020B0604030504040204" pitchFamily="50" charset="-128"/>
              <a:ea typeface="Meiryo UI" panose="020B0604030504040204" pitchFamily="50" charset="-128"/>
            </a:endParaRPr>
          </a:p>
          <a:p>
            <a:pPr>
              <a:spcBef>
                <a:spcPts val="300"/>
              </a:spcBef>
            </a:pPr>
            <a:r>
              <a:rPr kumimoji="1" lang="ja-JP" altLang="en-US" sz="2400" b="1" dirty="0" smtClean="0">
                <a:solidFill>
                  <a:schemeClr val="tx1"/>
                </a:solidFill>
                <a:latin typeface="Meiryo UI" panose="020B0604030504040204" pitchFamily="50" charset="-128"/>
                <a:ea typeface="Meiryo UI" panose="020B0604030504040204" pitchFamily="50" charset="-128"/>
              </a:rPr>
              <a:t>○実証概要</a:t>
            </a:r>
            <a:endParaRPr kumimoji="1" lang="en-US" altLang="ja-JP" sz="2400" b="1" dirty="0">
              <a:solidFill>
                <a:schemeClr val="tx1"/>
              </a:solidFill>
              <a:latin typeface="Meiryo UI" panose="020B0604030504040204" pitchFamily="50" charset="-128"/>
              <a:ea typeface="Meiryo UI" panose="020B0604030504040204" pitchFamily="50" charset="-128"/>
            </a:endParaRPr>
          </a:p>
          <a:p>
            <a:pPr>
              <a:spcBef>
                <a:spcPts val="300"/>
              </a:spcBef>
            </a:pPr>
            <a:r>
              <a:rPr kumimoji="1" lang="ja-JP" altLang="en-US" sz="2000" dirty="0">
                <a:solidFill>
                  <a:schemeClr val="tx1"/>
                </a:solidFill>
                <a:latin typeface="Meiryo UI" panose="020B0604030504040204" pitchFamily="50" charset="-128"/>
                <a:ea typeface="Meiryo UI" panose="020B0604030504040204" pitchFamily="50" charset="-128"/>
              </a:rPr>
              <a:t>　 </a:t>
            </a:r>
            <a:r>
              <a:rPr kumimoji="1" lang="ja-JP" altLang="en-US" sz="2000" dirty="0" smtClean="0">
                <a:solidFill>
                  <a:schemeClr val="tx1"/>
                </a:solidFill>
                <a:latin typeface="Meiryo UI" panose="020B0604030504040204" pitchFamily="50" charset="-128"/>
                <a:ea typeface="Meiryo UI" panose="020B0604030504040204" pitchFamily="50" charset="-128"/>
              </a:rPr>
              <a:t>・</a:t>
            </a:r>
            <a:r>
              <a:rPr kumimoji="1" lang="ja-JP" altLang="en-US" sz="2200" dirty="0" smtClean="0">
                <a:solidFill>
                  <a:schemeClr val="tx1"/>
                </a:solidFill>
                <a:latin typeface="Meiryo UI" panose="020B0604030504040204" pitchFamily="50" charset="-128"/>
                <a:ea typeface="Meiryo UI" panose="020B0604030504040204" pitchFamily="50" charset="-128"/>
              </a:rPr>
              <a:t>グラウンド側面の防球フェンスへの透水性不織布を設置</a:t>
            </a:r>
            <a:endParaRPr kumimoji="1" lang="en-US" altLang="ja-JP" sz="2200" dirty="0" smtClean="0">
              <a:solidFill>
                <a:schemeClr val="tx1"/>
              </a:solidFill>
              <a:latin typeface="Meiryo UI" panose="020B0604030504040204" pitchFamily="50" charset="-128"/>
              <a:ea typeface="Meiryo UI" panose="020B0604030504040204" pitchFamily="50" charset="-128"/>
            </a:endParaRPr>
          </a:p>
          <a:p>
            <a:pPr>
              <a:spcBef>
                <a:spcPts val="300"/>
              </a:spcBef>
            </a:pPr>
            <a:r>
              <a:rPr kumimoji="1" lang="ja-JP" altLang="en-US" sz="2200" dirty="0">
                <a:solidFill>
                  <a:schemeClr val="tx1"/>
                </a:solidFill>
                <a:latin typeface="Meiryo UI" panose="020B0604030504040204" pitchFamily="50" charset="-128"/>
                <a:ea typeface="Meiryo UI" panose="020B0604030504040204" pitchFamily="50" charset="-128"/>
              </a:rPr>
              <a:t>　</a:t>
            </a:r>
            <a:r>
              <a:rPr kumimoji="1" lang="ja-JP" altLang="en-US" sz="2200" dirty="0" smtClean="0">
                <a:solidFill>
                  <a:schemeClr val="tx1"/>
                </a:solidFill>
                <a:latin typeface="Meiryo UI" panose="020B0604030504040204" pitchFamily="50" charset="-128"/>
                <a:ea typeface="Meiryo UI" panose="020B0604030504040204" pitchFamily="50" charset="-128"/>
              </a:rPr>
              <a:t>　し、送風テストや散水テストによる流出防止効果を検証</a:t>
            </a:r>
            <a:endParaRPr kumimoji="1" lang="en-US" altLang="ja-JP" sz="2200" dirty="0" smtClean="0">
              <a:solidFill>
                <a:schemeClr val="tx1"/>
              </a:solidFill>
              <a:latin typeface="Meiryo UI" panose="020B0604030504040204" pitchFamily="50" charset="-128"/>
              <a:ea typeface="Meiryo UI" panose="020B0604030504040204" pitchFamily="50" charset="-128"/>
            </a:endParaRPr>
          </a:p>
          <a:p>
            <a:pPr>
              <a:spcBef>
                <a:spcPts val="300"/>
              </a:spcBef>
            </a:pPr>
            <a:r>
              <a:rPr kumimoji="1" lang="ja-JP" altLang="en-US" sz="2200" dirty="0">
                <a:solidFill>
                  <a:schemeClr val="tx1"/>
                </a:solidFill>
                <a:latin typeface="Meiryo UI" panose="020B0604030504040204" pitchFamily="50" charset="-128"/>
                <a:ea typeface="Meiryo UI" panose="020B0604030504040204" pitchFamily="50" charset="-128"/>
              </a:rPr>
              <a:t>　</a:t>
            </a:r>
            <a:r>
              <a:rPr kumimoji="1" lang="ja-JP" altLang="en-US" sz="2200" dirty="0" smtClean="0">
                <a:solidFill>
                  <a:schemeClr val="tx1"/>
                </a:solidFill>
                <a:latin typeface="Meiryo UI" panose="020B0604030504040204" pitchFamily="50" charset="-128"/>
                <a:ea typeface="Meiryo UI" panose="020B0604030504040204" pitchFamily="50" charset="-128"/>
              </a:rPr>
              <a:t> ・</a:t>
            </a:r>
            <a:r>
              <a:rPr kumimoji="1" lang="ja-JP" altLang="en-US" sz="2200" dirty="0">
                <a:solidFill>
                  <a:schemeClr val="tx1"/>
                </a:solidFill>
                <a:latin typeface="Meiryo UI" panose="020B0604030504040204" pitchFamily="50" charset="-128"/>
                <a:ea typeface="Meiryo UI" panose="020B0604030504040204" pitchFamily="50" charset="-128"/>
              </a:rPr>
              <a:t>人工芝</a:t>
            </a:r>
            <a:r>
              <a:rPr kumimoji="1" lang="ja-JP" altLang="en-US" sz="2200" dirty="0" smtClean="0">
                <a:solidFill>
                  <a:schemeClr val="tx1"/>
                </a:solidFill>
                <a:latin typeface="Meiryo UI" panose="020B0604030504040204" pitchFamily="50" charset="-128"/>
                <a:ea typeface="Meiryo UI" panose="020B0604030504040204" pitchFamily="50" charset="-128"/>
              </a:rPr>
              <a:t>の破断割合の調査</a:t>
            </a:r>
            <a:endParaRPr kumimoji="1" lang="en-US" altLang="ja-JP" sz="2200" dirty="0" smtClean="0">
              <a:solidFill>
                <a:schemeClr val="tx1"/>
              </a:solidFill>
              <a:latin typeface="Meiryo UI" panose="020B0604030504040204" pitchFamily="50" charset="-128"/>
              <a:ea typeface="Meiryo UI" panose="020B0604030504040204" pitchFamily="50" charset="-128"/>
            </a:endParaRPr>
          </a:p>
          <a:p>
            <a:pPr>
              <a:spcBef>
                <a:spcPts val="300"/>
              </a:spcBef>
            </a:pPr>
            <a:r>
              <a:rPr kumimoji="1" lang="ja-JP" altLang="en-US" sz="2200" dirty="0">
                <a:solidFill>
                  <a:schemeClr val="tx1"/>
                </a:solidFill>
                <a:latin typeface="Meiryo UI" panose="020B0604030504040204" pitchFamily="50" charset="-128"/>
                <a:ea typeface="Meiryo UI" panose="020B0604030504040204" pitchFamily="50" charset="-128"/>
              </a:rPr>
              <a:t>　</a:t>
            </a:r>
            <a:r>
              <a:rPr kumimoji="1" lang="ja-JP" altLang="en-US" sz="2200" dirty="0" smtClean="0">
                <a:solidFill>
                  <a:schemeClr val="tx1"/>
                </a:solidFill>
                <a:latin typeface="Meiryo UI" panose="020B0604030504040204" pitchFamily="50" charset="-128"/>
                <a:ea typeface="Meiryo UI" panose="020B0604030504040204" pitchFamily="50" charset="-128"/>
              </a:rPr>
              <a:t> ・回収した人工芝を用いた</a:t>
            </a:r>
            <a:r>
              <a:rPr kumimoji="1" lang="en-US" altLang="ja-JP" sz="2200" dirty="0" smtClean="0">
                <a:solidFill>
                  <a:schemeClr val="tx1"/>
                </a:solidFill>
                <a:latin typeface="Meiryo UI" panose="020B0604030504040204" pitchFamily="50" charset="-128"/>
                <a:ea typeface="Meiryo UI" panose="020B0604030504040204" pitchFamily="50" charset="-128"/>
              </a:rPr>
              <a:t>FT-IR</a:t>
            </a:r>
            <a:r>
              <a:rPr kumimoji="1" lang="ja-JP" altLang="en-US" sz="2200" dirty="0" smtClean="0">
                <a:solidFill>
                  <a:schemeClr val="tx1"/>
                </a:solidFill>
                <a:latin typeface="Meiryo UI" panose="020B0604030504040204" pitchFamily="50" charset="-128"/>
                <a:ea typeface="Meiryo UI" panose="020B0604030504040204" pitchFamily="50" charset="-128"/>
              </a:rPr>
              <a:t>分析　など</a:t>
            </a:r>
            <a:endParaRPr kumimoji="1" lang="en-US" altLang="ja-JP" sz="2200" dirty="0" smtClean="0">
              <a:solidFill>
                <a:schemeClr val="tx1"/>
              </a:solidFill>
              <a:latin typeface="Meiryo UI" panose="020B0604030504040204" pitchFamily="50" charset="-128"/>
              <a:ea typeface="Meiryo UI" panose="020B0604030504040204" pitchFamily="50" charset="-128"/>
            </a:endParaRPr>
          </a:p>
          <a:p>
            <a:pPr>
              <a:spcBef>
                <a:spcPts val="300"/>
              </a:spcBef>
            </a:pPr>
            <a:endParaRPr kumimoji="1" lang="en-US" altLang="ja-JP" sz="2200" dirty="0">
              <a:solidFill>
                <a:schemeClr val="tx1"/>
              </a:solidFill>
              <a:latin typeface="Meiryo UI" panose="020B0604030504040204" pitchFamily="50" charset="-128"/>
              <a:ea typeface="Meiryo UI" panose="020B0604030504040204" pitchFamily="50" charset="-128"/>
            </a:endParaRPr>
          </a:p>
          <a:p>
            <a:pPr>
              <a:spcBef>
                <a:spcPts val="300"/>
              </a:spcBef>
            </a:pPr>
            <a:endParaRPr kumimoji="1" lang="en-US" altLang="ja-JP" sz="2200" dirty="0" smtClean="0">
              <a:solidFill>
                <a:schemeClr val="tx1"/>
              </a:solidFill>
              <a:latin typeface="Meiryo UI" panose="020B0604030504040204" pitchFamily="50" charset="-128"/>
              <a:ea typeface="Meiryo UI" panose="020B0604030504040204" pitchFamily="50" charset="-128"/>
            </a:endParaRPr>
          </a:p>
          <a:p>
            <a:pPr>
              <a:spcBef>
                <a:spcPts val="300"/>
              </a:spcBef>
            </a:pPr>
            <a:endParaRPr kumimoji="1" lang="en-US" altLang="ja-JP" sz="2200" dirty="0">
              <a:solidFill>
                <a:schemeClr val="tx1"/>
              </a:solidFill>
              <a:latin typeface="Meiryo UI" panose="020B0604030504040204" pitchFamily="50" charset="-128"/>
              <a:ea typeface="Meiryo UI" panose="020B0604030504040204" pitchFamily="50" charset="-128"/>
            </a:endParaRPr>
          </a:p>
          <a:p>
            <a:pPr>
              <a:spcBef>
                <a:spcPts val="300"/>
              </a:spcBef>
            </a:pPr>
            <a:endParaRPr kumimoji="1" lang="en-US" altLang="ja-JP" sz="2200" dirty="0" smtClean="0">
              <a:solidFill>
                <a:schemeClr val="tx1"/>
              </a:solidFill>
              <a:latin typeface="Meiryo UI" panose="020B0604030504040204" pitchFamily="50" charset="-128"/>
              <a:ea typeface="Meiryo UI" panose="020B0604030504040204" pitchFamily="50" charset="-128"/>
            </a:endParaRPr>
          </a:p>
          <a:p>
            <a:pPr>
              <a:spcBef>
                <a:spcPts val="300"/>
              </a:spcBef>
            </a:pPr>
            <a:endParaRPr kumimoji="1" lang="en-US" altLang="ja-JP" sz="2200" dirty="0">
              <a:solidFill>
                <a:schemeClr val="tx1"/>
              </a:solidFill>
              <a:latin typeface="Meiryo UI" panose="020B0604030504040204" pitchFamily="50" charset="-128"/>
              <a:ea typeface="Meiryo UI" panose="020B0604030504040204" pitchFamily="50" charset="-128"/>
            </a:endParaRPr>
          </a:p>
          <a:p>
            <a:pPr>
              <a:spcBef>
                <a:spcPts val="300"/>
              </a:spcBef>
            </a:pPr>
            <a:endParaRPr kumimoji="1" lang="en-US" altLang="ja-JP" sz="2200" dirty="0" smtClean="0">
              <a:solidFill>
                <a:schemeClr val="tx1"/>
              </a:solidFill>
              <a:latin typeface="Meiryo UI" panose="020B0604030504040204" pitchFamily="50" charset="-128"/>
              <a:ea typeface="Meiryo UI" panose="020B0604030504040204" pitchFamily="50" charset="-128"/>
            </a:endParaRPr>
          </a:p>
          <a:p>
            <a:pPr>
              <a:spcBef>
                <a:spcPts val="300"/>
              </a:spcBef>
            </a:pPr>
            <a:endParaRPr kumimoji="1" lang="en-US" altLang="ja-JP" sz="2200" dirty="0">
              <a:solidFill>
                <a:schemeClr val="tx1"/>
              </a:solidFill>
              <a:latin typeface="Meiryo UI" panose="020B0604030504040204" pitchFamily="50" charset="-128"/>
              <a:ea typeface="Meiryo UI" panose="020B0604030504040204" pitchFamily="50" charset="-128"/>
            </a:endParaRPr>
          </a:p>
          <a:p>
            <a:pPr>
              <a:spcBef>
                <a:spcPts val="300"/>
              </a:spcBef>
            </a:pPr>
            <a:endParaRPr kumimoji="1" lang="en-US" altLang="ja-JP" sz="2200" dirty="0" smtClean="0">
              <a:solidFill>
                <a:schemeClr val="tx1"/>
              </a:solidFill>
              <a:latin typeface="Meiryo UI" panose="020B0604030504040204" pitchFamily="50" charset="-128"/>
              <a:ea typeface="Meiryo UI" panose="020B0604030504040204" pitchFamily="50" charset="-128"/>
            </a:endParaRPr>
          </a:p>
        </p:txBody>
      </p:sp>
      <p:sp>
        <p:nvSpPr>
          <p:cNvPr id="4" name="正方形/長方形 3">
            <a:extLst>
              <a:ext uri="{FF2B5EF4-FFF2-40B4-BE49-F238E27FC236}">
                <a16:creationId xmlns:a16="http://schemas.microsoft.com/office/drawing/2014/main" id="{94F9AB7B-C738-45DD-8CE9-EB28B63B0B7A}"/>
              </a:ext>
            </a:extLst>
          </p:cNvPr>
          <p:cNvSpPr/>
          <p:nvPr/>
        </p:nvSpPr>
        <p:spPr>
          <a:xfrm>
            <a:off x="0" y="0"/>
            <a:ext cx="9144000" cy="726141"/>
          </a:xfrm>
          <a:prstGeom prst="rect">
            <a:avLst/>
          </a:prstGeom>
          <a:solidFill>
            <a:srgbClr val="00206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smtClean="0"/>
              <a:t>人工芝（令和３年度）</a:t>
            </a:r>
            <a:endParaRPr kumimoji="1" lang="ja-JP" altLang="en-US" sz="3200" b="1" dirty="0"/>
          </a:p>
        </p:txBody>
      </p:sp>
      <p:sp>
        <p:nvSpPr>
          <p:cNvPr id="7" name="正方形/長方形 6">
            <a:extLst>
              <a:ext uri="{FF2B5EF4-FFF2-40B4-BE49-F238E27FC236}">
                <a16:creationId xmlns:a16="http://schemas.microsoft.com/office/drawing/2014/main" id="{58154435-FB2D-4381-8F42-9773E0C71930}"/>
              </a:ext>
            </a:extLst>
          </p:cNvPr>
          <p:cNvSpPr/>
          <p:nvPr/>
        </p:nvSpPr>
        <p:spPr>
          <a:xfrm>
            <a:off x="645459" y="6370150"/>
            <a:ext cx="3657664" cy="4171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spc="-100" dirty="0">
                <a:solidFill>
                  <a:schemeClr val="tx1"/>
                </a:solidFill>
                <a:latin typeface="Meiryo UI" panose="020B0604030504040204" pitchFamily="50" charset="-128"/>
                <a:ea typeface="Meiryo UI" panose="020B0604030504040204" pitchFamily="50" charset="-128"/>
              </a:rPr>
              <a:t>不織</a:t>
            </a:r>
            <a:r>
              <a:rPr kumimoji="1" lang="ja-JP" altLang="en-US" sz="1600" spc="-100" dirty="0" smtClean="0">
                <a:solidFill>
                  <a:schemeClr val="tx1"/>
                </a:solidFill>
                <a:latin typeface="Meiryo UI" panose="020B0604030504040204" pitchFamily="50" charset="-128"/>
                <a:ea typeface="Meiryo UI" panose="020B0604030504040204" pitchFamily="50" charset="-128"/>
              </a:rPr>
              <a:t>布設置による流出防止効果の実証実験</a:t>
            </a:r>
            <a:endParaRPr kumimoji="1" lang="en-US" altLang="ja-JP" sz="1600" spc="-100" dirty="0">
              <a:solidFill>
                <a:schemeClr val="tx1"/>
              </a:solidFill>
              <a:latin typeface="Meiryo UI" panose="020B0604030504040204" pitchFamily="50" charset="-128"/>
              <a:ea typeface="Meiryo UI" panose="020B0604030504040204" pitchFamily="50" charset="-128"/>
            </a:endParaRPr>
          </a:p>
        </p:txBody>
      </p:sp>
      <p:sp>
        <p:nvSpPr>
          <p:cNvPr id="8" name="正方形/長方形 7">
            <a:extLst>
              <a:ext uri="{FF2B5EF4-FFF2-40B4-BE49-F238E27FC236}">
                <a16:creationId xmlns:a16="http://schemas.microsoft.com/office/drawing/2014/main" id="{58154435-FB2D-4381-8F42-9773E0C71930}"/>
              </a:ext>
            </a:extLst>
          </p:cNvPr>
          <p:cNvSpPr/>
          <p:nvPr/>
        </p:nvSpPr>
        <p:spPr>
          <a:xfrm>
            <a:off x="4895799" y="6391856"/>
            <a:ext cx="3609714" cy="4171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spc="-100" dirty="0" smtClean="0">
                <a:solidFill>
                  <a:schemeClr val="tx1"/>
                </a:solidFill>
                <a:latin typeface="Meiryo UI" panose="020B0604030504040204" pitchFamily="50" charset="-128"/>
                <a:ea typeface="Meiryo UI" panose="020B0604030504040204" pitchFamily="50" charset="-128"/>
              </a:rPr>
              <a:t>破断割合の確認テスト</a:t>
            </a:r>
            <a:endParaRPr kumimoji="1" lang="en-US" altLang="ja-JP" sz="1600" spc="-100" dirty="0">
              <a:solidFill>
                <a:schemeClr val="tx1"/>
              </a:solidFill>
              <a:latin typeface="Meiryo UI" panose="020B0604030504040204" pitchFamily="50" charset="-128"/>
              <a:ea typeface="Meiryo UI" panose="020B0604030504040204" pitchFamily="50" charset="-128"/>
            </a:endParaRPr>
          </a:p>
        </p:txBody>
      </p:sp>
      <p:pic>
        <p:nvPicPr>
          <p:cNvPr id="10" name="図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2466" y="4129387"/>
            <a:ext cx="3927114" cy="2210965"/>
          </a:xfrm>
          <a:prstGeom prst="rect">
            <a:avLst/>
          </a:prstGeom>
        </p:spPr>
      </p:pic>
      <p:pic>
        <p:nvPicPr>
          <p:cNvPr id="11" name="図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0988" y="4129387"/>
            <a:ext cx="4001420" cy="2249707"/>
          </a:xfrm>
          <a:prstGeom prst="rect">
            <a:avLst/>
          </a:prstGeom>
        </p:spPr>
      </p:pic>
      <p:pic>
        <p:nvPicPr>
          <p:cNvPr id="13" name="図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93609" y="2336260"/>
            <a:ext cx="1828799" cy="1371599"/>
          </a:xfrm>
          <a:prstGeom prst="rect">
            <a:avLst/>
          </a:prstGeom>
        </p:spPr>
      </p:pic>
      <p:sp>
        <p:nvSpPr>
          <p:cNvPr id="14" name="正方形/長方形 13">
            <a:extLst>
              <a:ext uri="{FF2B5EF4-FFF2-40B4-BE49-F238E27FC236}">
                <a16:creationId xmlns:a16="http://schemas.microsoft.com/office/drawing/2014/main" id="{58154435-FB2D-4381-8F42-9773E0C71930}"/>
              </a:ext>
            </a:extLst>
          </p:cNvPr>
          <p:cNvSpPr/>
          <p:nvPr/>
        </p:nvSpPr>
        <p:spPr>
          <a:xfrm>
            <a:off x="6450692" y="3640251"/>
            <a:ext cx="2490108" cy="4171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spc="-100" dirty="0" smtClean="0">
                <a:solidFill>
                  <a:schemeClr val="tx1"/>
                </a:solidFill>
                <a:latin typeface="Meiryo UI" panose="020B0604030504040204" pitchFamily="50" charset="-128"/>
                <a:ea typeface="Meiryo UI" panose="020B0604030504040204" pitchFamily="50" charset="-128"/>
              </a:rPr>
              <a:t>送風テスト</a:t>
            </a:r>
            <a:endParaRPr kumimoji="1" lang="en-US" altLang="ja-JP" sz="1600" spc="-100" dirty="0">
              <a:solidFill>
                <a:schemeClr val="tx1"/>
              </a:solidFill>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8781143" y="6519446"/>
            <a:ext cx="359130" cy="338554"/>
          </a:xfrm>
          <a:prstGeom prst="rect">
            <a:avLst/>
          </a:prstGeom>
          <a:noFill/>
        </p:spPr>
        <p:txBody>
          <a:bodyPr wrap="square" rtlCol="0">
            <a:spAutoFit/>
          </a:bodyPr>
          <a:lstStyle/>
          <a:p>
            <a:r>
              <a:rPr kumimoji="1" lang="ja-JP" altLang="en-US" sz="1600" dirty="0" smtClean="0"/>
              <a:t>８</a:t>
            </a:r>
            <a:endParaRPr kumimoji="1" lang="ja-JP" altLang="en-US" sz="1600" dirty="0"/>
          </a:p>
        </p:txBody>
      </p:sp>
    </p:spTree>
    <p:extLst>
      <p:ext uri="{BB962C8B-B14F-4D97-AF65-F5344CB8AC3E}">
        <p14:creationId xmlns:p14="http://schemas.microsoft.com/office/powerpoint/2010/main" val="3649943306"/>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1016</TotalTime>
  <Words>954</Words>
  <Application>Microsoft Office PowerPoint</Application>
  <PresentationFormat>画面に合わせる (4:3)</PresentationFormat>
  <Paragraphs>171</Paragraphs>
  <Slides>12</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12</vt:i4>
      </vt:variant>
    </vt:vector>
  </HeadingPairs>
  <TitlesOfParts>
    <vt:vector size="19" baseType="lpstr">
      <vt:lpstr>Meiryo UI</vt:lpstr>
      <vt:lpstr>游ゴシック</vt:lpstr>
      <vt:lpstr>游ゴシック Light</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奥野　博信</dc:creator>
  <cp:lastModifiedBy>上川　真依</cp:lastModifiedBy>
  <cp:revision>79</cp:revision>
  <cp:lastPrinted>2022-03-15T03:49:00Z</cp:lastPrinted>
  <dcterms:created xsi:type="dcterms:W3CDTF">2021-05-30T23:58:23Z</dcterms:created>
  <dcterms:modified xsi:type="dcterms:W3CDTF">2022-03-18T02:32:56Z</dcterms:modified>
</cp:coreProperties>
</file>