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85" r:id="rId2"/>
    <p:sldMasterId id="2147483698" r:id="rId3"/>
    <p:sldMasterId id="2147483711" r:id="rId4"/>
    <p:sldMasterId id="2147483723" r:id="rId5"/>
    <p:sldMasterId id="2147483736" r:id="rId6"/>
    <p:sldMasterId id="2147483749" r:id="rId7"/>
  </p:sldMasterIdLst>
  <p:notesMasterIdLst>
    <p:notesMasterId r:id="rId24"/>
  </p:notesMasterIdLst>
  <p:sldIdLst>
    <p:sldId id="262" r:id="rId8"/>
    <p:sldId id="935" r:id="rId9"/>
    <p:sldId id="1009" r:id="rId10"/>
    <p:sldId id="1800" r:id="rId11"/>
    <p:sldId id="261" r:id="rId12"/>
    <p:sldId id="284" r:id="rId13"/>
    <p:sldId id="1804" r:id="rId14"/>
    <p:sldId id="260" r:id="rId15"/>
    <p:sldId id="1027" r:id="rId16"/>
    <p:sldId id="930" r:id="rId17"/>
    <p:sldId id="266" r:id="rId18"/>
    <p:sldId id="1010" r:id="rId19"/>
    <p:sldId id="485" r:id="rId20"/>
    <p:sldId id="934" r:id="rId21"/>
    <p:sldId id="925" r:id="rId22"/>
    <p:sldId id="1803" r:id="rId2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84" autoAdjust="0"/>
  </p:normalViewPr>
  <p:slideViewPr>
    <p:cSldViewPr snapToGrid="0">
      <p:cViewPr varScale="1">
        <p:scale>
          <a:sx n="70" d="100"/>
          <a:sy n="70" d="100"/>
        </p:scale>
        <p:origin x="1410" y="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2F7EBA-52F4-4301-900D-4FA291C5A153}" type="datetimeFigureOut">
              <a:rPr kumimoji="1" lang="ja-JP" altLang="en-US" smtClean="0"/>
              <a:t>2021/11/30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72ECD4-8378-400E-86A7-8E35E0B8A514}" type="slidenum">
              <a:rPr kumimoji="1" lang="ja-JP" altLang="en-US" smtClean="0"/>
              <a:t>‹#›</a:t>
            </a:fld>
            <a:endParaRPr kumimoji="1" lang="ja-JP" altLang="en-US"/>
          </a:p>
        </p:txBody>
      </p:sp>
    </p:spTree>
    <p:extLst>
      <p:ext uri="{BB962C8B-B14F-4D97-AF65-F5344CB8AC3E}">
        <p14:creationId xmlns:p14="http://schemas.microsoft.com/office/powerpoint/2010/main" val="35763233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DA6036-2912-445B-93AC-3D57BDEBBD28}"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948028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DA6036-2912-445B-93AC-3D57BDEBBD28}"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948028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84717" rtl="0" eaLnBrk="1" fontAlgn="auto" latinLnBrk="0" hangingPunct="1">
              <a:lnSpc>
                <a:spcPct val="100000"/>
              </a:lnSpc>
              <a:spcBef>
                <a:spcPts val="0"/>
              </a:spcBef>
              <a:spcAft>
                <a:spcPts val="0"/>
              </a:spcAft>
              <a:buClrTx/>
              <a:buSzTx/>
              <a:buFontTx/>
              <a:buNone/>
              <a:tabLst/>
              <a:defRPr/>
            </a:pPr>
            <a:fld id="{B1DA6036-2912-445B-93AC-3D57BDEBBD28}" type="slidenum">
              <a:rPr kumimoji="1" lang="ja-JP" altLang="en-US" sz="14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84717" rtl="0" eaLnBrk="1" fontAlgn="auto" latinLnBrk="0" hangingPunct="1">
                <a:lnSpc>
                  <a:spcPct val="100000"/>
                </a:lnSpc>
                <a:spcBef>
                  <a:spcPts val="0"/>
                </a:spcBef>
                <a:spcAft>
                  <a:spcPts val="0"/>
                </a:spcAft>
                <a:buClrTx/>
                <a:buSzTx/>
                <a:buFontTx/>
                <a:buNone/>
                <a:tabLst/>
                <a:defRPr/>
              </a:pPr>
              <a:t>13</a:t>
            </a:fld>
            <a:endPar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985722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DA6036-2912-445B-93AC-3D57BDEBBD28}" type="slidenum">
              <a:rPr kumimoji="1" lang="ja-JP" alt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26364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DA6036-2912-445B-93AC-3D57BDEBBD28}"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4104758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DA6036-2912-445B-93AC-3D57BDEBBD28}" type="slidenum">
              <a:rPr kumimoji="1" lang="ja-JP" alt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186217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DA6036-2912-445B-93AC-3D57BDEBBD28}" type="slidenum">
              <a:rPr kumimoji="1" lang="ja-JP" alt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4289528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DA6036-2912-445B-93AC-3D57BDEBBD28}"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3948028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DA6036-2912-445B-93AC-3D57BDEBBD28}" type="slidenum">
              <a:rPr kumimoji="1" lang="ja-JP" alt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938309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DA6036-2912-445B-93AC-3D57BDEBBD28}" type="slidenum">
              <a:rPr kumimoji="1" lang="ja-JP" alt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948028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DA6036-2912-445B-93AC-3D57BDEBBD28}" type="slidenum">
              <a:rPr kumimoji="1" lang="ja-JP" alt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946644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872ECD4-8378-400E-86A7-8E35E0B8A514}" type="slidenum">
              <a:rPr kumimoji="1" lang="ja-JP" altLang="en-US" smtClean="0"/>
              <a:t>11</a:t>
            </a:fld>
            <a:endParaRPr kumimoji="1" lang="ja-JP" altLang="en-US"/>
          </a:p>
        </p:txBody>
      </p:sp>
    </p:spTree>
    <p:extLst>
      <p:ext uri="{BB962C8B-B14F-4D97-AF65-F5344CB8AC3E}">
        <p14:creationId xmlns:p14="http://schemas.microsoft.com/office/powerpoint/2010/main" val="1408966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755F574-8F58-4BF0-901C-D4F32ECDEAB1}"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5780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99C2653-D44B-4BDD-8F70-AB33A65CC709}"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4808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0A5FD04-773F-4A32-B06F-B5BC1DDD27F2}"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35094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24AC124-4404-4E6C-92DD-1E95CBE07151}"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17669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8D664566-8F1F-45D6-810B-4D0742AFAD02}"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63942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10"/>
          </p:nvPr>
        </p:nvSpPr>
        <p:spPr/>
        <p:txBody>
          <a:bodyPr/>
          <a:lstStyle/>
          <a:p>
            <a:fld id="{472184E8-08A6-49ED-B76C-2368BBD7CA0D}"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96919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D58E0071-3DF8-4862-AE16-9A0CDF22F37C}"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168612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51E52171-E59F-47D3-84EE-EC2FD932DE43}"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46615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8A995761-F90D-4337-9784-A351AD536F68}"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87094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Tree>
    <p:extLst>
      <p:ext uri="{BB962C8B-B14F-4D97-AF65-F5344CB8AC3E}">
        <p14:creationId xmlns:p14="http://schemas.microsoft.com/office/powerpoint/2010/main" val="231680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C6F9584-CB4B-4228-858C-D6438276FD19}"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14511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10"/>
          </p:nvPr>
        </p:nvSpPr>
        <p:spPr/>
        <p:txBody>
          <a:bodyPr/>
          <a:lstStyle/>
          <a:p>
            <a:fld id="{0306A939-0CEC-470F-ACB3-D3936D33BD78}"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79756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BD953F0-A2B2-4130-8211-AF809F558045}"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45155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0C94FBD-A469-4A36-8207-FC4BA3DE26AC}"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12772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0CCA7A1-A985-427A-B6A8-C26116A072FC}"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84818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D56E887-03D2-405D-BE72-A9E37E9969C9}"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327955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01A9BF3E-D686-46CB-8450-9AFC5C20C98E}"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6384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C4B3A07-F34D-447E-82B0-49970BAA1FD5}"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280053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10"/>
          </p:nvPr>
        </p:nvSpPr>
        <p:spPr/>
        <p:txBody>
          <a:bodyPr/>
          <a:lstStyle/>
          <a:p>
            <a:fld id="{9300024E-DD07-4ED7-AF56-E7E639E1B05D}"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236532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CE26CAE-AFCE-45D7-BDED-1CCD2C773BDD}"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460183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F6854D35-A273-4D4F-B8A3-487D4AA0931F}"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2900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2944C6C-3D4D-4CA8-9012-0616F35CEC28}"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61311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401EAD0-AD25-4939-9AEB-48B05BFCFB95}"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240334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Tree>
    <p:extLst>
      <p:ext uri="{BB962C8B-B14F-4D97-AF65-F5344CB8AC3E}">
        <p14:creationId xmlns:p14="http://schemas.microsoft.com/office/powerpoint/2010/main" val="42534582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505BF89-13B2-4E78-8BC4-488973F694CB}"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442330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4812389-FA3A-4642-8B91-0075A180FB73}"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56002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89E51F5-0CFA-4089-8EE3-4EC4F35F54A9}"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64790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4D489B1-9A99-4C3C-89CB-317E72789F7E}"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053869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F0723AE-CACA-479F-AC06-529F832ACF33}"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203084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2E5D2FD-8D20-4ED6-A55D-BDF2AB37DCD3}"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2242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1F2046-A98E-4392-85FC-444A37687495}" type="datetime1">
              <a:rPr kumimoji="1" lang="ja-JP" altLang="en-US" smtClean="0"/>
              <a:t>2021/11/30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C52BC5-A320-4BC8-8726-F23B7CB38CD9}" type="slidenum">
              <a:rPr kumimoji="1" lang="ja-JP" altLang="en-US" smtClean="0"/>
              <a:t>‹#›</a:t>
            </a:fld>
            <a:endParaRPr kumimoji="1" lang="ja-JP" altLang="en-US"/>
          </a:p>
        </p:txBody>
      </p:sp>
    </p:spTree>
    <p:extLst>
      <p:ext uri="{BB962C8B-B14F-4D97-AF65-F5344CB8AC3E}">
        <p14:creationId xmlns:p14="http://schemas.microsoft.com/office/powerpoint/2010/main" val="36003624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1A5CCE-8821-4891-B198-3CF820F31F19}" type="datetime1">
              <a:rPr kumimoji="1" lang="ja-JP" altLang="en-US" smtClean="0"/>
              <a:t>2021/11/30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C52BC5-A320-4BC8-8726-F23B7CB38CD9}" type="slidenum">
              <a:rPr kumimoji="1" lang="ja-JP" altLang="en-US" smtClean="0"/>
              <a:t>‹#›</a:t>
            </a:fld>
            <a:endParaRPr kumimoji="1" lang="ja-JP" altLang="en-US"/>
          </a:p>
        </p:txBody>
      </p:sp>
    </p:spTree>
    <p:extLst>
      <p:ext uri="{BB962C8B-B14F-4D97-AF65-F5344CB8AC3E}">
        <p14:creationId xmlns:p14="http://schemas.microsoft.com/office/powerpoint/2010/main" val="4153024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A9D307C-D438-492E-9E64-4339451973EF}" type="datetime1">
              <a:rPr kumimoji="1" lang="ja-JP" altLang="en-US" smtClean="0"/>
              <a:t>2021/11/30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C52BC5-A320-4BC8-8726-F23B7CB38CD9}" type="slidenum">
              <a:rPr kumimoji="1" lang="ja-JP" altLang="en-US" smtClean="0"/>
              <a:t>‹#›</a:t>
            </a:fld>
            <a:endParaRPr kumimoji="1" lang="ja-JP" altLang="en-US"/>
          </a:p>
        </p:txBody>
      </p:sp>
    </p:spTree>
    <p:extLst>
      <p:ext uri="{BB962C8B-B14F-4D97-AF65-F5344CB8AC3E}">
        <p14:creationId xmlns:p14="http://schemas.microsoft.com/office/powerpoint/2010/main" val="4068810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8474578F-2EF2-4BEB-B56C-0174939E0478}"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657742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005377F-DA8A-434A-8D3B-0D729187B97B}" type="datetime1">
              <a:rPr kumimoji="1" lang="ja-JP" altLang="en-US" smtClean="0"/>
              <a:t>2021/11/30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C52BC5-A320-4BC8-8726-F23B7CB38CD9}" type="slidenum">
              <a:rPr kumimoji="1" lang="ja-JP" altLang="en-US" smtClean="0"/>
              <a:t>‹#›</a:t>
            </a:fld>
            <a:endParaRPr kumimoji="1" lang="ja-JP" altLang="en-US"/>
          </a:p>
        </p:txBody>
      </p:sp>
    </p:spTree>
    <p:extLst>
      <p:ext uri="{BB962C8B-B14F-4D97-AF65-F5344CB8AC3E}">
        <p14:creationId xmlns:p14="http://schemas.microsoft.com/office/powerpoint/2010/main" val="5303067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115B065-13C5-4182-89F1-6AD7497A887C}" type="datetime1">
              <a:rPr kumimoji="1" lang="ja-JP" altLang="en-US" smtClean="0"/>
              <a:t>2021/11/30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C52BC5-A320-4BC8-8726-F23B7CB38CD9}" type="slidenum">
              <a:rPr kumimoji="1" lang="ja-JP" altLang="en-US" smtClean="0"/>
              <a:t>‹#›</a:t>
            </a:fld>
            <a:endParaRPr kumimoji="1" lang="ja-JP" altLang="en-US"/>
          </a:p>
        </p:txBody>
      </p:sp>
    </p:spTree>
    <p:extLst>
      <p:ext uri="{BB962C8B-B14F-4D97-AF65-F5344CB8AC3E}">
        <p14:creationId xmlns:p14="http://schemas.microsoft.com/office/powerpoint/2010/main" val="232885662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B304DB7-B9E0-4EBA-9B3D-5B349E6172F6}" type="datetime1">
              <a:rPr kumimoji="1" lang="ja-JP" altLang="en-US" smtClean="0"/>
              <a:t>2021/11/30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C52BC5-A320-4BC8-8726-F23B7CB38CD9}" type="slidenum">
              <a:rPr kumimoji="1" lang="ja-JP" altLang="en-US" smtClean="0"/>
              <a:t>‹#›</a:t>
            </a:fld>
            <a:endParaRPr kumimoji="1" lang="ja-JP" altLang="en-US"/>
          </a:p>
        </p:txBody>
      </p:sp>
    </p:spTree>
    <p:extLst>
      <p:ext uri="{BB962C8B-B14F-4D97-AF65-F5344CB8AC3E}">
        <p14:creationId xmlns:p14="http://schemas.microsoft.com/office/powerpoint/2010/main" val="34173169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2A5EC7-7ABD-4E85-A1C5-71AF4A1F9525}" type="datetime1">
              <a:rPr kumimoji="1" lang="ja-JP" altLang="en-US" smtClean="0"/>
              <a:t>2021/11/30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C52BC5-A320-4BC8-8726-F23B7CB38CD9}" type="slidenum">
              <a:rPr kumimoji="1" lang="ja-JP" altLang="en-US" smtClean="0"/>
              <a:t>‹#›</a:t>
            </a:fld>
            <a:endParaRPr kumimoji="1" lang="ja-JP" altLang="en-US"/>
          </a:p>
        </p:txBody>
      </p:sp>
    </p:spTree>
    <p:extLst>
      <p:ext uri="{BB962C8B-B14F-4D97-AF65-F5344CB8AC3E}">
        <p14:creationId xmlns:p14="http://schemas.microsoft.com/office/powerpoint/2010/main" val="3445889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61C005-CE99-4A45-98AC-601C7D6D1FDE}" type="datetime1">
              <a:rPr kumimoji="1" lang="ja-JP" altLang="en-US" smtClean="0"/>
              <a:t>2021/11/30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C52BC5-A320-4BC8-8726-F23B7CB38CD9}" type="slidenum">
              <a:rPr kumimoji="1" lang="ja-JP" altLang="en-US" smtClean="0"/>
              <a:t>‹#›</a:t>
            </a:fld>
            <a:endParaRPr kumimoji="1" lang="ja-JP" altLang="en-US"/>
          </a:p>
        </p:txBody>
      </p:sp>
    </p:spTree>
    <p:extLst>
      <p:ext uri="{BB962C8B-B14F-4D97-AF65-F5344CB8AC3E}">
        <p14:creationId xmlns:p14="http://schemas.microsoft.com/office/powerpoint/2010/main" val="23639171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CC25DE-2A65-4726-9A38-B6C20D9D1A38}" type="datetime1">
              <a:rPr kumimoji="1" lang="ja-JP" altLang="en-US" smtClean="0"/>
              <a:t>2021/11/30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C52BC5-A320-4BC8-8726-F23B7CB38CD9}" type="slidenum">
              <a:rPr kumimoji="1" lang="ja-JP" altLang="en-US" smtClean="0"/>
              <a:t>‹#›</a:t>
            </a:fld>
            <a:endParaRPr kumimoji="1" lang="ja-JP" altLang="en-US"/>
          </a:p>
        </p:txBody>
      </p:sp>
    </p:spTree>
    <p:extLst>
      <p:ext uri="{BB962C8B-B14F-4D97-AF65-F5344CB8AC3E}">
        <p14:creationId xmlns:p14="http://schemas.microsoft.com/office/powerpoint/2010/main" val="370166621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48D60A-D548-4308-8438-0B167DEB3740}" type="datetime1">
              <a:rPr kumimoji="1" lang="ja-JP" altLang="en-US" smtClean="0"/>
              <a:t>2021/11/30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C52BC5-A320-4BC8-8726-F23B7CB38CD9}" type="slidenum">
              <a:rPr kumimoji="1" lang="ja-JP" altLang="en-US" smtClean="0"/>
              <a:t>‹#›</a:t>
            </a:fld>
            <a:endParaRPr kumimoji="1" lang="ja-JP" altLang="en-US"/>
          </a:p>
        </p:txBody>
      </p:sp>
    </p:spTree>
    <p:extLst>
      <p:ext uri="{BB962C8B-B14F-4D97-AF65-F5344CB8AC3E}">
        <p14:creationId xmlns:p14="http://schemas.microsoft.com/office/powerpoint/2010/main" val="25967259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5C720C-C4D0-41F3-AE50-1F6B1150D502}" type="datetime1">
              <a:rPr kumimoji="1" lang="ja-JP" altLang="en-US" smtClean="0"/>
              <a:t>2021/11/30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C52BC5-A320-4BC8-8726-F23B7CB38CD9}" type="slidenum">
              <a:rPr kumimoji="1" lang="ja-JP" altLang="en-US" smtClean="0"/>
              <a:t>‹#›</a:t>
            </a:fld>
            <a:endParaRPr kumimoji="1" lang="ja-JP" altLang="en-US"/>
          </a:p>
        </p:txBody>
      </p:sp>
    </p:spTree>
    <p:extLst>
      <p:ext uri="{BB962C8B-B14F-4D97-AF65-F5344CB8AC3E}">
        <p14:creationId xmlns:p14="http://schemas.microsoft.com/office/powerpoint/2010/main" val="246813039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DDFF06ED-624D-42F4-BD72-F67164F14DD4}"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1351217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10"/>
          </p:nvPr>
        </p:nvSpPr>
        <p:spPr/>
        <p:txBody>
          <a:bodyPr/>
          <a:lstStyle/>
          <a:p>
            <a:fld id="{3820B19F-FA60-45C8-B7C6-C95505E44259}"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7952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A31BB271-C35C-4CCF-B856-F08B1E8C7BEA}"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lvl1pPr>
              <a:defRPr sz="2400"/>
            </a:lvl1pPr>
          </a:lstStyle>
          <a:p>
            <a:fld id="{C050EC96-716D-4390-8968-0088139877E0}"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50894208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5AD9E62F-7B95-4F4C-9262-3D97C79DD3CE}"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917563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B735590-74F9-440D-8905-67B6071DFD03}"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4978699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29128353-E3F7-4D63-8C87-CDBD175D443D}"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6778518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Tree>
    <p:extLst>
      <p:ext uri="{BB962C8B-B14F-4D97-AF65-F5344CB8AC3E}">
        <p14:creationId xmlns:p14="http://schemas.microsoft.com/office/powerpoint/2010/main" val="402995695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F7697A5-25B0-45AA-8841-A115C078C0E6}"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7633402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AD9FD4D8-9349-42DC-8B6A-D418801A9CC9}"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4570396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FE4DC441-99E3-4E55-B7CF-FDC7DBDBAB42}"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587213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4BBA2F4-C46E-4B12-86A1-B47C830AAE0B}"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477288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0910696-F120-4CB4-BFC9-C1F56A3E8093}"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757629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951F33DB-987B-4830-B197-D07D65BC47CC}"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42547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Tree>
    <p:extLst>
      <p:ext uri="{BB962C8B-B14F-4D97-AF65-F5344CB8AC3E}">
        <p14:creationId xmlns:p14="http://schemas.microsoft.com/office/powerpoint/2010/main" val="388216279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2D344DE-CE17-4DBF-9A87-856E1CAF6415}"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102779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10"/>
          </p:nvPr>
        </p:nvSpPr>
        <p:spPr/>
        <p:txBody>
          <a:bodyPr/>
          <a:lstStyle/>
          <a:p>
            <a:fld id="{8BC50AC2-74FB-4725-81E0-4F5EBE979CB5}"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581489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1FA9B30-E549-4397-AA54-D6ACD8BE30D9}"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438474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87DB6030-1ACF-4087-9A2E-5983CC1EA491}"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4638256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8943490-71B9-48A1-B161-77410687E8F8}"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0785043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Tree>
    <p:extLst>
      <p:ext uri="{BB962C8B-B14F-4D97-AF65-F5344CB8AC3E}">
        <p14:creationId xmlns:p14="http://schemas.microsoft.com/office/powerpoint/2010/main" val="257630954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517820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03D675A-FD6C-477B-9748-626E6C3648CC}"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3471189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4553FCA-8CC9-4606-9245-89B651DE1130}"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9707446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2A552C5-AED9-45A6-80A0-2DBF212CCE3B}"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01816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5F3C5F3-D34C-4198-9BEC-78FD727CF5AE}"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601253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DDE21F5-7C14-4FDD-8A21-0FE38FA8B4B5}"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9225524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CE0A4AD2-31E3-4994-9FF2-42479504610F}"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0213628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7BD88492-4E34-48C3-9845-FBBCD9899B01}" type="datetime1">
              <a:rPr lang="ja-JP" altLang="en-US" smtClean="0"/>
              <a:t>2021/11/30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7598061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tx1"/>
                </a:solidFill>
                <a:latin typeface="ＭＳ Ｐゴシック"/>
                <a:cs typeface="ＭＳ Ｐゴシック"/>
              </a:defRPr>
            </a:lvl1pPr>
          </a:lstStyle>
          <a:p>
            <a:endParaRPr/>
          </a:p>
        </p:txBody>
      </p:sp>
      <p:sp>
        <p:nvSpPr>
          <p:cNvPr id="3" name="Holder 3"/>
          <p:cNvSpPr>
            <a:spLocks noGrp="1"/>
          </p:cNvSpPr>
          <p:nvPr>
            <p:ph type="body" idx="1"/>
          </p:nvPr>
        </p:nvSpPr>
        <p:spPr/>
        <p:txBody>
          <a:bodyPr lIns="0" tIns="0" rIns="0" bIns="0"/>
          <a:lstStyle>
            <a:lvl1pPr>
              <a:defRPr sz="1800" b="1" i="0">
                <a:solidFill>
                  <a:schemeClr val="hlink"/>
                </a:solidFill>
                <a:latin typeface="ＭＳ Ｐゴシック"/>
                <a:cs typeface="ＭＳ Ｐゴシック"/>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B509D9DD-0474-49E0-8329-CADF9968BB5B}" type="datetime1">
              <a:rPr lang="ja-JP" altLang="en-US" smtClean="0"/>
              <a:t>2021/11/30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83300208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tx1"/>
                </a:solidFill>
                <a:latin typeface="ＭＳ Ｐゴシック"/>
                <a:cs typeface="ＭＳ Ｐゴシック"/>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D86DD22E-93B3-4C4C-9350-31207A28AF3A}" type="datetime1">
              <a:rPr lang="ja-JP" altLang="en-US" smtClean="0"/>
              <a:t>2021/11/30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9865479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tx1"/>
                </a:solidFill>
                <a:latin typeface="ＭＳ Ｐゴシック"/>
                <a:cs typeface="ＭＳ Ｐゴシック"/>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FE406574-0546-45F4-B5E7-98A09126391B}" type="datetime1">
              <a:rPr lang="ja-JP" altLang="en-US" smtClean="0"/>
              <a:t>2021/11/30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76416326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25060654-48B3-4C43-A765-591A1FBF60A9}" type="datetime1">
              <a:rPr lang="ja-JP" altLang="en-US" smtClean="0"/>
              <a:t>2021/11/30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92497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23FCED0-EEAD-485A-8795-EAFDA271A08D}"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29632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A799E09-5B36-4D86-A6E3-56E25F4A24D7}" type="datetime1">
              <a:rPr lang="ja-JP" altLang="en-US" smtClean="0">
                <a:solidFill>
                  <a:prstClr val="black">
                    <a:tint val="75000"/>
                  </a:prstClr>
                </a:solidFill>
              </a:rPr>
              <a:t>2021/11/30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578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theme" Target="../theme/theme6.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74.xml"/><Relationship Id="rId7" Type="http://schemas.openxmlformats.org/officeDocument/2006/relationships/image" Target="../media/image2.jpg"/><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theme" Target="../theme/theme7.xml"/><Relationship Id="rId5" Type="http://schemas.openxmlformats.org/officeDocument/2006/relationships/slideLayout" Target="../slideLayouts/slideLayout76.xml"/><Relationship Id="rId4"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043608" y="116632"/>
            <a:ext cx="7632848" cy="648072"/>
          </a:xfrm>
          <a:prstGeom prst="rect">
            <a:avLst/>
          </a:prstGeom>
        </p:spPr>
        <p:txBody>
          <a:bodyPr vert="horz" lIns="91440" tIns="45720" rIns="91440" bIns="45720" rtlCol="0" anchor="ctr">
            <a:noAutofit/>
          </a:bodyPr>
          <a:lstStyle/>
          <a:p>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175A5-7CE5-4F14-973F-02089CDF2057}" type="datetime1">
              <a:rPr lang="ja-JP" altLang="en-US" smtClean="0">
                <a:solidFill>
                  <a:prstClr val="black">
                    <a:tint val="75000"/>
                  </a:prstClr>
                </a:solidFill>
              </a:rPr>
              <a:t>2021/11/30</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C050EC96-716D-4390-8968-0088139877E0}" type="slidenum">
              <a:rPr lang="ja-JP" altLang="en-US" smtClean="0">
                <a:solidFill>
                  <a:prstClr val="black">
                    <a:tint val="75000"/>
                  </a:prstClr>
                </a:solidFill>
              </a:rPr>
              <a:pPr/>
              <a:t>‹#›</a:t>
            </a:fld>
            <a:endParaRPr lang="ja-JP" altLang="en-US" dirty="0">
              <a:solidFill>
                <a:prstClr val="black">
                  <a:tint val="75000"/>
                </a:prstClr>
              </a:solidFill>
            </a:endParaRPr>
          </a:p>
        </p:txBody>
      </p:sp>
      <p:pic>
        <p:nvPicPr>
          <p:cNvPr id="7" name="Picture 2"/>
          <p:cNvPicPr>
            <a:picLocks noChangeAspect="1" noChangeArrowheads="1"/>
          </p:cNvPicPr>
          <p:nvPr userDrawn="1"/>
        </p:nvPicPr>
        <p:blipFill>
          <a:blip r:embed="rId14" cstate="print"/>
          <a:srcRect/>
          <a:stretch>
            <a:fillRect/>
          </a:stretch>
        </p:blipFill>
        <p:spPr bwMode="auto">
          <a:xfrm>
            <a:off x="251520" y="188640"/>
            <a:ext cx="720080" cy="452953"/>
          </a:xfrm>
          <a:prstGeom prst="rect">
            <a:avLst/>
          </a:prstGeom>
          <a:noFill/>
          <a:ln w="9525">
            <a:noFill/>
            <a:miter lim="800000"/>
            <a:headEnd/>
            <a:tailEnd/>
          </a:ln>
        </p:spPr>
      </p:pic>
      <p:cxnSp>
        <p:nvCxnSpPr>
          <p:cNvPr id="9" name="直線コネクタ 8"/>
          <p:cNvCxnSpPr/>
          <p:nvPr userDrawn="1"/>
        </p:nvCxnSpPr>
        <p:spPr>
          <a:xfrm>
            <a:off x="179512" y="836712"/>
            <a:ext cx="8568952" cy="0"/>
          </a:xfrm>
          <a:prstGeom prst="line">
            <a:avLst/>
          </a:prstGeom>
          <a:ln w="47625" cmpd="thinThick"/>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36179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914400" rtl="0" eaLnBrk="1" latinLnBrk="0" hangingPunct="1">
        <a:spcBef>
          <a:spcPct val="0"/>
        </a:spcBef>
        <a:buNone/>
        <a:defRPr kumimoji="1" sz="3200" kern="1200">
          <a:solidFill>
            <a:schemeClr val="tx1"/>
          </a:solidFill>
          <a:latin typeface="HG丸ｺﾞｼｯｸM-PRO" pitchFamily="50" charset="-128"/>
          <a:ea typeface="HG丸ｺﾞｼｯｸM-PRO"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043608" y="116632"/>
            <a:ext cx="7632848" cy="648072"/>
          </a:xfrm>
          <a:prstGeom prst="rect">
            <a:avLst/>
          </a:prstGeom>
        </p:spPr>
        <p:txBody>
          <a:bodyPr vert="horz" lIns="91440" tIns="45720" rIns="91440" bIns="45720" rtlCol="0" anchor="ctr">
            <a:noAutofit/>
          </a:bodyPr>
          <a:lstStyle/>
          <a:p>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93078-39B5-4185-8F64-52FD5925B954}" type="datetime1">
              <a:rPr lang="ja-JP" altLang="en-US" smtClean="0">
                <a:solidFill>
                  <a:prstClr val="black">
                    <a:tint val="75000"/>
                  </a:prstClr>
                </a:solidFill>
              </a:rPr>
              <a:t>2021/11/30</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a:solidFill>
                  <a:schemeClr val="tx1">
                    <a:tint val="75000"/>
                  </a:schemeClr>
                </a:solidFill>
              </a:defRPr>
            </a:lvl1pPr>
          </a:lstStyle>
          <a:p>
            <a:fld id="{C050EC96-716D-4390-8968-0088139877E0}" type="slidenum">
              <a:rPr lang="ja-JP" altLang="en-US" smtClean="0">
                <a:solidFill>
                  <a:prstClr val="black">
                    <a:tint val="75000"/>
                  </a:prstClr>
                </a:solidFill>
              </a:rPr>
              <a:pPr/>
              <a:t>‹#›</a:t>
            </a:fld>
            <a:endParaRPr lang="ja-JP" altLang="en-US" dirty="0">
              <a:solidFill>
                <a:prstClr val="black">
                  <a:tint val="75000"/>
                </a:prstClr>
              </a:solidFill>
            </a:endParaRPr>
          </a:p>
        </p:txBody>
      </p:sp>
      <p:pic>
        <p:nvPicPr>
          <p:cNvPr id="7" name="Picture 2"/>
          <p:cNvPicPr>
            <a:picLocks noChangeAspect="1" noChangeArrowheads="1"/>
          </p:cNvPicPr>
          <p:nvPr userDrawn="1"/>
        </p:nvPicPr>
        <p:blipFill>
          <a:blip r:embed="rId14" cstate="print"/>
          <a:srcRect/>
          <a:stretch>
            <a:fillRect/>
          </a:stretch>
        </p:blipFill>
        <p:spPr bwMode="auto">
          <a:xfrm>
            <a:off x="251520" y="188640"/>
            <a:ext cx="720080" cy="452953"/>
          </a:xfrm>
          <a:prstGeom prst="rect">
            <a:avLst/>
          </a:prstGeom>
          <a:noFill/>
          <a:ln w="9525">
            <a:noFill/>
            <a:miter lim="800000"/>
            <a:headEnd/>
            <a:tailEnd/>
          </a:ln>
        </p:spPr>
      </p:pic>
      <p:cxnSp>
        <p:nvCxnSpPr>
          <p:cNvPr id="9" name="直線コネクタ 8"/>
          <p:cNvCxnSpPr/>
          <p:nvPr userDrawn="1"/>
        </p:nvCxnSpPr>
        <p:spPr>
          <a:xfrm>
            <a:off x="179512" y="836712"/>
            <a:ext cx="8568952" cy="0"/>
          </a:xfrm>
          <a:prstGeom prst="line">
            <a:avLst/>
          </a:prstGeom>
          <a:ln w="47625" cmpd="thinThick"/>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786608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ftr="0" dt="0"/>
  <p:txStyles>
    <p:titleStyle>
      <a:lvl1pPr algn="ctr" defTabSz="914400" rtl="0" eaLnBrk="1" latinLnBrk="0" hangingPunct="1">
        <a:spcBef>
          <a:spcPct val="0"/>
        </a:spcBef>
        <a:buNone/>
        <a:defRPr kumimoji="1" sz="3200" kern="1200">
          <a:solidFill>
            <a:schemeClr val="tx1"/>
          </a:solidFill>
          <a:latin typeface="HG丸ｺﾞｼｯｸM-PRO" pitchFamily="50" charset="-128"/>
          <a:ea typeface="HG丸ｺﾞｼｯｸM-PRO"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043608" y="116632"/>
            <a:ext cx="7632848" cy="648072"/>
          </a:xfrm>
          <a:prstGeom prst="rect">
            <a:avLst/>
          </a:prstGeom>
        </p:spPr>
        <p:txBody>
          <a:bodyPr vert="horz" lIns="91440" tIns="45720" rIns="91440" bIns="45720" rtlCol="0" anchor="ctr">
            <a:noAutofit/>
          </a:bodyPr>
          <a:lstStyle/>
          <a:p>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3C283-9E4A-4917-B693-B08DF36B773E}" type="datetime1">
              <a:rPr lang="ja-JP" altLang="en-US" smtClean="0">
                <a:solidFill>
                  <a:prstClr val="black">
                    <a:tint val="75000"/>
                  </a:prstClr>
                </a:solidFill>
              </a:rPr>
              <a:t>2021/11/30</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pic>
        <p:nvPicPr>
          <p:cNvPr id="7" name="Picture 2"/>
          <p:cNvPicPr>
            <a:picLocks noChangeAspect="1" noChangeArrowheads="1"/>
          </p:cNvPicPr>
          <p:nvPr userDrawn="1"/>
        </p:nvPicPr>
        <p:blipFill>
          <a:blip r:embed="rId14" cstate="print"/>
          <a:srcRect/>
          <a:stretch>
            <a:fillRect/>
          </a:stretch>
        </p:blipFill>
        <p:spPr bwMode="auto">
          <a:xfrm>
            <a:off x="251520" y="188640"/>
            <a:ext cx="720080" cy="452953"/>
          </a:xfrm>
          <a:prstGeom prst="rect">
            <a:avLst/>
          </a:prstGeom>
          <a:noFill/>
          <a:ln w="9525">
            <a:noFill/>
            <a:miter lim="800000"/>
            <a:headEnd/>
            <a:tailEnd/>
          </a:ln>
        </p:spPr>
      </p:pic>
      <p:cxnSp>
        <p:nvCxnSpPr>
          <p:cNvPr id="9" name="直線コネクタ 8"/>
          <p:cNvCxnSpPr/>
          <p:nvPr userDrawn="1"/>
        </p:nvCxnSpPr>
        <p:spPr>
          <a:xfrm>
            <a:off x="179512" y="836712"/>
            <a:ext cx="8568952" cy="0"/>
          </a:xfrm>
          <a:prstGeom prst="line">
            <a:avLst/>
          </a:prstGeom>
          <a:ln w="47625" cmpd="thinThick"/>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986165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hf hdr="0" ftr="0" dt="0"/>
  <p:txStyles>
    <p:titleStyle>
      <a:lvl1pPr algn="ctr" defTabSz="914400" rtl="0" eaLnBrk="1" latinLnBrk="0" hangingPunct="1">
        <a:spcBef>
          <a:spcPct val="0"/>
        </a:spcBef>
        <a:buNone/>
        <a:defRPr kumimoji="1" sz="3200" kern="1200">
          <a:solidFill>
            <a:schemeClr val="tx1"/>
          </a:solidFill>
          <a:latin typeface="HG丸ｺﾞｼｯｸM-PRO" pitchFamily="50" charset="-128"/>
          <a:ea typeface="HG丸ｺﾞｼｯｸM-PRO"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424735-E985-4115-8BB6-5AD705DAEC85}" type="datetime1">
              <a:rPr kumimoji="1" lang="ja-JP" altLang="en-US" smtClean="0"/>
              <a:t>2021/11/30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52BC5-A320-4BC8-8726-F23B7CB38CD9}" type="slidenum">
              <a:rPr kumimoji="1" lang="ja-JP" altLang="en-US" smtClean="0"/>
              <a:t>‹#›</a:t>
            </a:fld>
            <a:endParaRPr kumimoji="1" lang="ja-JP" altLang="en-US"/>
          </a:p>
        </p:txBody>
      </p:sp>
    </p:spTree>
    <p:extLst>
      <p:ext uri="{BB962C8B-B14F-4D97-AF65-F5344CB8AC3E}">
        <p14:creationId xmlns:p14="http://schemas.microsoft.com/office/powerpoint/2010/main" val="402528251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043608" y="116632"/>
            <a:ext cx="7632848" cy="648072"/>
          </a:xfrm>
          <a:prstGeom prst="rect">
            <a:avLst/>
          </a:prstGeom>
        </p:spPr>
        <p:txBody>
          <a:bodyPr vert="horz" lIns="91440" tIns="45720" rIns="91440" bIns="45720" rtlCol="0" anchor="ctr">
            <a:noAutofit/>
          </a:bodyPr>
          <a:lstStyle/>
          <a:p>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57B4F-DDA5-43B7-8E7C-ED84DEB089F4}" type="datetime1">
              <a:rPr lang="ja-JP" altLang="en-US" smtClean="0">
                <a:solidFill>
                  <a:prstClr val="black">
                    <a:tint val="75000"/>
                  </a:prstClr>
                </a:solidFill>
              </a:rPr>
              <a:t>2021/11/30</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pic>
        <p:nvPicPr>
          <p:cNvPr id="7" name="Picture 2"/>
          <p:cNvPicPr>
            <a:picLocks noChangeAspect="1" noChangeArrowheads="1"/>
          </p:cNvPicPr>
          <p:nvPr userDrawn="1"/>
        </p:nvPicPr>
        <p:blipFill>
          <a:blip r:embed="rId14" cstate="print"/>
          <a:srcRect/>
          <a:stretch>
            <a:fillRect/>
          </a:stretch>
        </p:blipFill>
        <p:spPr bwMode="auto">
          <a:xfrm>
            <a:off x="251520" y="188640"/>
            <a:ext cx="720080" cy="452953"/>
          </a:xfrm>
          <a:prstGeom prst="rect">
            <a:avLst/>
          </a:prstGeom>
          <a:noFill/>
          <a:ln w="9525">
            <a:noFill/>
            <a:miter lim="800000"/>
            <a:headEnd/>
            <a:tailEnd/>
          </a:ln>
        </p:spPr>
      </p:pic>
      <p:cxnSp>
        <p:nvCxnSpPr>
          <p:cNvPr id="9" name="直線コネクタ 8"/>
          <p:cNvCxnSpPr/>
          <p:nvPr userDrawn="1"/>
        </p:nvCxnSpPr>
        <p:spPr>
          <a:xfrm>
            <a:off x="179512" y="836712"/>
            <a:ext cx="8568952" cy="0"/>
          </a:xfrm>
          <a:prstGeom prst="line">
            <a:avLst/>
          </a:prstGeom>
          <a:ln w="47625" cmpd="thinThick"/>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056740"/>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Lst>
  <p:hf hdr="0" ftr="0" dt="0"/>
  <p:txStyles>
    <p:titleStyle>
      <a:lvl1pPr algn="ctr" defTabSz="914400" rtl="0" eaLnBrk="1" latinLnBrk="0" hangingPunct="1">
        <a:spcBef>
          <a:spcPct val="0"/>
        </a:spcBef>
        <a:buNone/>
        <a:defRPr kumimoji="1" sz="3200" kern="1200">
          <a:solidFill>
            <a:schemeClr val="tx1"/>
          </a:solidFill>
          <a:latin typeface="HG丸ｺﾞｼｯｸM-PRO" pitchFamily="50" charset="-128"/>
          <a:ea typeface="HG丸ｺﾞｼｯｸM-PRO"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043608" y="116632"/>
            <a:ext cx="7632848" cy="648072"/>
          </a:xfrm>
          <a:prstGeom prst="rect">
            <a:avLst/>
          </a:prstGeom>
        </p:spPr>
        <p:txBody>
          <a:bodyPr vert="horz" lIns="91440" tIns="45720" rIns="91440" bIns="45720" rtlCol="0" anchor="ctr">
            <a:noAutofit/>
          </a:bodyPr>
          <a:lstStyle/>
          <a:p>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063473-F112-4465-917B-1CD6DB3AB415}" type="datetime1">
              <a:rPr lang="ja-JP" altLang="en-US" smtClean="0">
                <a:solidFill>
                  <a:prstClr val="black">
                    <a:tint val="75000"/>
                  </a:prstClr>
                </a:solidFill>
              </a:rPr>
              <a:t>2021/11/30</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50EC96-716D-4390-8968-0088139877E0}" type="slidenum">
              <a:rPr lang="ja-JP" altLang="en-US" smtClean="0">
                <a:solidFill>
                  <a:prstClr val="black">
                    <a:tint val="75000"/>
                  </a:prstClr>
                </a:solidFill>
              </a:rPr>
              <a:pPr/>
              <a:t>‹#›</a:t>
            </a:fld>
            <a:endParaRPr lang="ja-JP" altLang="en-US">
              <a:solidFill>
                <a:prstClr val="black">
                  <a:tint val="75000"/>
                </a:prstClr>
              </a:solidFill>
            </a:endParaRPr>
          </a:p>
        </p:txBody>
      </p:sp>
      <p:pic>
        <p:nvPicPr>
          <p:cNvPr id="7" name="Picture 2"/>
          <p:cNvPicPr>
            <a:picLocks noChangeAspect="1" noChangeArrowheads="1"/>
          </p:cNvPicPr>
          <p:nvPr userDrawn="1"/>
        </p:nvPicPr>
        <p:blipFill>
          <a:blip r:embed="rId14" cstate="print"/>
          <a:srcRect/>
          <a:stretch>
            <a:fillRect/>
          </a:stretch>
        </p:blipFill>
        <p:spPr bwMode="auto">
          <a:xfrm>
            <a:off x="251520" y="188640"/>
            <a:ext cx="720080" cy="452953"/>
          </a:xfrm>
          <a:prstGeom prst="rect">
            <a:avLst/>
          </a:prstGeom>
          <a:noFill/>
          <a:ln w="9525">
            <a:noFill/>
            <a:miter lim="800000"/>
            <a:headEnd/>
            <a:tailEnd/>
          </a:ln>
        </p:spPr>
      </p:pic>
      <p:cxnSp>
        <p:nvCxnSpPr>
          <p:cNvPr id="9" name="直線コネクタ 8"/>
          <p:cNvCxnSpPr/>
          <p:nvPr userDrawn="1"/>
        </p:nvCxnSpPr>
        <p:spPr>
          <a:xfrm>
            <a:off x="179512" y="836712"/>
            <a:ext cx="8568952" cy="0"/>
          </a:xfrm>
          <a:prstGeom prst="line">
            <a:avLst/>
          </a:prstGeom>
          <a:ln w="47625" cmpd="thinThick"/>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8305190"/>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Lst>
  <p:hf hdr="0" ftr="0" dt="0"/>
  <p:txStyles>
    <p:titleStyle>
      <a:lvl1pPr algn="ctr" defTabSz="914400" rtl="0" eaLnBrk="1" latinLnBrk="0" hangingPunct="1">
        <a:spcBef>
          <a:spcPct val="0"/>
        </a:spcBef>
        <a:buNone/>
        <a:defRPr kumimoji="1" sz="3200" kern="1200">
          <a:solidFill>
            <a:schemeClr val="tx1"/>
          </a:solidFill>
          <a:latin typeface="HG丸ｺﾞｼｯｸM-PRO" pitchFamily="50" charset="-128"/>
          <a:ea typeface="HG丸ｺﾞｼｯｸM-PRO"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252984" y="188976"/>
            <a:ext cx="719327" cy="451103"/>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179831" y="847726"/>
            <a:ext cx="8569325" cy="0"/>
          </a:xfrm>
          <a:custGeom>
            <a:avLst/>
            <a:gdLst/>
            <a:ahLst/>
            <a:cxnLst/>
            <a:rect l="l" t="t" r="r" b="b"/>
            <a:pathLst>
              <a:path w="8569325">
                <a:moveTo>
                  <a:pt x="0" y="0"/>
                </a:moveTo>
                <a:lnTo>
                  <a:pt x="8568956" y="0"/>
                </a:lnTo>
              </a:path>
            </a:pathLst>
          </a:custGeom>
          <a:ln w="28575">
            <a:solidFill>
              <a:srgbClr val="4A7EBB"/>
            </a:solidFill>
          </a:ln>
        </p:spPr>
        <p:txBody>
          <a:bodyPr wrap="square" lIns="0" tIns="0" rIns="0" bIns="0" rtlCol="0"/>
          <a:lstStyle/>
          <a:p>
            <a:endParaRPr/>
          </a:p>
        </p:txBody>
      </p:sp>
      <p:sp>
        <p:nvSpPr>
          <p:cNvPr id="18" name="bk object 18"/>
          <p:cNvSpPr/>
          <p:nvPr/>
        </p:nvSpPr>
        <p:spPr>
          <a:xfrm>
            <a:off x="179831" y="819151"/>
            <a:ext cx="8569325" cy="0"/>
          </a:xfrm>
          <a:custGeom>
            <a:avLst/>
            <a:gdLst/>
            <a:ahLst/>
            <a:cxnLst/>
            <a:rect l="l" t="t" r="r" b="b"/>
            <a:pathLst>
              <a:path w="8569325">
                <a:moveTo>
                  <a:pt x="0" y="0"/>
                </a:moveTo>
                <a:lnTo>
                  <a:pt x="8568956" y="0"/>
                </a:lnTo>
              </a:path>
            </a:pathLst>
          </a:custGeom>
          <a:ln w="9525">
            <a:solidFill>
              <a:srgbClr val="4A7EBB"/>
            </a:solidFill>
          </a:ln>
        </p:spPr>
        <p:txBody>
          <a:bodyPr wrap="square" lIns="0" tIns="0" rIns="0" bIns="0" rtlCol="0"/>
          <a:lstStyle/>
          <a:p>
            <a:endParaRPr/>
          </a:p>
        </p:txBody>
      </p:sp>
      <p:sp>
        <p:nvSpPr>
          <p:cNvPr id="2" name="Holder 2"/>
          <p:cNvSpPr>
            <a:spLocks noGrp="1"/>
          </p:cNvSpPr>
          <p:nvPr>
            <p:ph type="title"/>
          </p:nvPr>
        </p:nvSpPr>
        <p:spPr>
          <a:xfrm>
            <a:off x="1352963" y="92648"/>
            <a:ext cx="6438072" cy="645795"/>
          </a:xfrm>
          <a:prstGeom prst="rect">
            <a:avLst/>
          </a:prstGeom>
        </p:spPr>
        <p:txBody>
          <a:bodyPr wrap="square" lIns="0" tIns="0" rIns="0" bIns="0">
            <a:spAutoFit/>
          </a:bodyPr>
          <a:lstStyle>
            <a:lvl1pPr>
              <a:defRPr sz="2400" b="1" i="0">
                <a:solidFill>
                  <a:schemeClr val="tx1"/>
                </a:solidFill>
                <a:latin typeface="ＭＳ Ｐゴシック"/>
                <a:cs typeface="ＭＳ Ｐゴシック"/>
              </a:defRPr>
            </a:lvl1pPr>
          </a:lstStyle>
          <a:p>
            <a:endParaRPr/>
          </a:p>
        </p:txBody>
      </p:sp>
      <p:sp>
        <p:nvSpPr>
          <p:cNvPr id="3" name="Holder 3"/>
          <p:cNvSpPr>
            <a:spLocks noGrp="1"/>
          </p:cNvSpPr>
          <p:nvPr>
            <p:ph type="body" idx="1"/>
          </p:nvPr>
        </p:nvSpPr>
        <p:spPr>
          <a:xfrm>
            <a:off x="645116" y="2954460"/>
            <a:ext cx="7853766" cy="2803525"/>
          </a:xfrm>
          <a:prstGeom prst="rect">
            <a:avLst/>
          </a:prstGeom>
        </p:spPr>
        <p:txBody>
          <a:bodyPr wrap="square" lIns="0" tIns="0" rIns="0" bIns="0">
            <a:spAutoFit/>
          </a:bodyPr>
          <a:lstStyle>
            <a:lvl1pPr>
              <a:defRPr sz="1800" b="1" i="0">
                <a:solidFill>
                  <a:schemeClr val="hlink"/>
                </a:solidFill>
                <a:latin typeface="ＭＳ Ｐゴシック"/>
                <a:cs typeface="ＭＳ Ｐゴシック"/>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40103CE2-1C3D-4D3D-960E-220B9889BE9D}" type="datetime1">
              <a:rPr lang="ja-JP" altLang="en-US" smtClean="0"/>
              <a:t>2021/11/30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772797621"/>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city.yokohama.lg.jp/city-info/yokohamashi/org/shigen/sonota/hoshin/plastic-program.files/action-program.pdf" TargetMode="External"/><Relationship Id="rId2" Type="http://schemas.openxmlformats.org/officeDocument/2006/relationships/hyperlink" Target="https://www.pref.kanagawa.jp/documents/64852/leaflet-pellet.pdf" TargetMode="External"/><Relationship Id="rId1" Type="http://schemas.openxmlformats.org/officeDocument/2006/relationships/slideLayout" Target="../slideLayouts/slideLayout66.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9.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D4F3A3C-37F2-4791-AC64-FD396B4B0120}"/>
              </a:ext>
            </a:extLst>
          </p:cNvPr>
          <p:cNvSpPr txBox="1"/>
          <p:nvPr/>
        </p:nvSpPr>
        <p:spPr>
          <a:xfrm>
            <a:off x="1172939" y="-65990"/>
            <a:ext cx="6353175" cy="954107"/>
          </a:xfrm>
          <a:prstGeom prst="rect">
            <a:avLst/>
          </a:prstGeom>
          <a:noFill/>
        </p:spPr>
        <p:txBody>
          <a:bodyPr wrap="square">
            <a:spAutoFit/>
          </a:bodyPr>
          <a:lstStyle/>
          <a:p>
            <a:pPr algn="ctr"/>
            <a:r>
              <a:rPr lang="ja-JP" altLang="en-US" sz="2800" dirty="0"/>
              <a:t>第</a:t>
            </a:r>
            <a:r>
              <a:rPr lang="en-US" altLang="ja-JP" sz="2800" dirty="0"/>
              <a:t>1</a:t>
            </a:r>
            <a:r>
              <a:rPr lang="ja-JP" altLang="en-US" sz="2800" dirty="0"/>
              <a:t>回おおさかプラスチック対策推進プラットフォーム会議資料</a:t>
            </a:r>
          </a:p>
        </p:txBody>
      </p:sp>
      <p:sp>
        <p:nvSpPr>
          <p:cNvPr id="5" name="テキスト ボックス 4">
            <a:extLst>
              <a:ext uri="{FF2B5EF4-FFF2-40B4-BE49-F238E27FC236}">
                <a16:creationId xmlns:a16="http://schemas.microsoft.com/office/drawing/2014/main" id="{13EE7153-F4AA-4BCB-BF85-0467BA362F2C}"/>
              </a:ext>
            </a:extLst>
          </p:cNvPr>
          <p:cNvSpPr txBox="1"/>
          <p:nvPr/>
        </p:nvSpPr>
        <p:spPr>
          <a:xfrm>
            <a:off x="304800" y="3029635"/>
            <a:ext cx="8410575" cy="584775"/>
          </a:xfrm>
          <a:prstGeom prst="rect">
            <a:avLst/>
          </a:prstGeom>
          <a:noFill/>
        </p:spPr>
        <p:txBody>
          <a:bodyPr wrap="square">
            <a:spAutoFit/>
          </a:bodyPr>
          <a:lstStyle/>
          <a:p>
            <a:r>
              <a:rPr lang="ja-JP" altLang="en-US" sz="3200"/>
              <a:t>海洋プラスチックごみ問題への最近の取組み</a:t>
            </a:r>
            <a:endParaRPr lang="ja-JP" altLang="en-US" sz="3200" dirty="0"/>
          </a:p>
        </p:txBody>
      </p:sp>
      <p:sp>
        <p:nvSpPr>
          <p:cNvPr id="8" name="テキスト ボックス 7">
            <a:extLst>
              <a:ext uri="{FF2B5EF4-FFF2-40B4-BE49-F238E27FC236}">
                <a16:creationId xmlns:a16="http://schemas.microsoft.com/office/drawing/2014/main" id="{EF828F8F-4BBE-4C16-975D-90824086D6DB}"/>
              </a:ext>
            </a:extLst>
          </p:cNvPr>
          <p:cNvSpPr txBox="1"/>
          <p:nvPr/>
        </p:nvSpPr>
        <p:spPr>
          <a:xfrm>
            <a:off x="4489807" y="5352833"/>
            <a:ext cx="4493538" cy="954107"/>
          </a:xfrm>
          <a:prstGeom prst="rect">
            <a:avLst/>
          </a:prstGeom>
          <a:noFill/>
        </p:spPr>
        <p:txBody>
          <a:bodyPr wrap="none" rtlCol="0">
            <a:spAutoFit/>
          </a:bodyPr>
          <a:lstStyle/>
          <a:p>
            <a:pPr algn="ctr"/>
            <a:r>
              <a:rPr kumimoji="1" lang="en-US" altLang="ja-JP" sz="2800"/>
              <a:t>2021</a:t>
            </a:r>
            <a:r>
              <a:rPr kumimoji="1" lang="ja-JP" altLang="en-US" sz="2800"/>
              <a:t>年</a:t>
            </a:r>
            <a:r>
              <a:rPr kumimoji="1" lang="en-US" altLang="ja-JP" sz="2800"/>
              <a:t>9</a:t>
            </a:r>
            <a:r>
              <a:rPr kumimoji="1" lang="ja-JP" altLang="en-US" sz="2800"/>
              <a:t>月</a:t>
            </a:r>
            <a:r>
              <a:rPr kumimoji="1" lang="en-US" altLang="ja-JP" sz="2800"/>
              <a:t>29</a:t>
            </a:r>
            <a:r>
              <a:rPr kumimoji="1" lang="ja-JP" altLang="en-US" sz="2800"/>
              <a:t>日</a:t>
            </a:r>
            <a:endParaRPr kumimoji="1" lang="en-US" altLang="ja-JP" sz="2800"/>
          </a:p>
          <a:p>
            <a:pPr algn="ctr"/>
            <a:r>
              <a:rPr lang="ja-JP" altLang="en-US" sz="2800"/>
              <a:t>日本プラスチック工業連盟</a:t>
            </a:r>
            <a:endParaRPr kumimoji="1" lang="ja-JP" altLang="en-US" sz="2800" dirty="0"/>
          </a:p>
        </p:txBody>
      </p:sp>
      <p:sp>
        <p:nvSpPr>
          <p:cNvPr id="11" name="スライド番号プレースホルダー 10">
            <a:extLst>
              <a:ext uri="{FF2B5EF4-FFF2-40B4-BE49-F238E27FC236}">
                <a16:creationId xmlns:a16="http://schemas.microsoft.com/office/drawing/2014/main" id="{26F4FD32-DD92-4767-8264-D0A4FCD16753}"/>
              </a:ext>
            </a:extLst>
          </p:cNvPr>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1</a:t>
            </a:fld>
            <a:endParaRPr lang="ja-JP" altLang="en-US">
              <a:solidFill>
                <a:prstClr val="black">
                  <a:tint val="75000"/>
                </a:prstClr>
              </a:solidFill>
            </a:endParaRPr>
          </a:p>
        </p:txBody>
      </p:sp>
      <p:sp>
        <p:nvSpPr>
          <p:cNvPr id="6" name="サブタイトル 2"/>
          <p:cNvSpPr txBox="1">
            <a:spLocks/>
          </p:cNvSpPr>
          <p:nvPr/>
        </p:nvSpPr>
        <p:spPr>
          <a:xfrm>
            <a:off x="7399703" y="152844"/>
            <a:ext cx="1583642" cy="516437"/>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spcBef>
                <a:spcPts val="2400"/>
              </a:spcBef>
              <a:buNone/>
            </a:pPr>
            <a:r>
              <a:rPr lang="ja-JP" altLang="en-US" sz="2600" b="1" dirty="0" smtClean="0">
                <a:latin typeface="Meiryo UI" panose="020B0604030504040204" pitchFamily="50" charset="-128"/>
                <a:ea typeface="Meiryo UI" panose="020B0604030504040204" pitchFamily="50" charset="-128"/>
              </a:rPr>
              <a:t>資料</a:t>
            </a:r>
            <a:r>
              <a:rPr lang="en-US" altLang="ja-JP" sz="2600" b="1" dirty="0" smtClean="0">
                <a:latin typeface="Meiryo UI" panose="020B0604030504040204" pitchFamily="50" charset="-128"/>
                <a:ea typeface="Meiryo UI" panose="020B0604030504040204" pitchFamily="50" charset="-128"/>
              </a:rPr>
              <a:t>2-2</a:t>
            </a:r>
            <a:endParaRPr lang="en-US" altLang="ja-JP" sz="2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2250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A5A29B61-7DFA-416E-A08F-9E48113C6A25}"/>
              </a:ext>
            </a:extLst>
          </p:cNvPr>
          <p:cNvSpPr txBox="1"/>
          <p:nvPr/>
        </p:nvSpPr>
        <p:spPr>
          <a:xfrm>
            <a:off x="1165800" y="30154"/>
            <a:ext cx="6967577" cy="83099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ＭＳ Ｐゴシック" panose="020B0600070205080204" pitchFamily="50" charset="-128"/>
              </a:rPr>
              <a:t>中小企業</a:t>
            </a:r>
            <a:r>
              <a:rPr kumimoji="0" lang="ja-JP" altLang="ja-JP" sz="2400" b="1"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ＭＳ Ｐゴシック" panose="020B0600070205080204" pitchFamily="50" charset="-128"/>
              </a:rPr>
              <a:t>を対象とした</a:t>
            </a:r>
            <a:endParaRPr kumimoji="0" lang="en-US" altLang="ja-JP" sz="2400" b="1"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ＭＳ Ｐゴシック" panose="020B060007020508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ja-JP" sz="2400" b="1"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ＭＳ Ｐゴシック" panose="020B0600070205080204" pitchFamily="50" charset="-128"/>
              </a:rPr>
              <a:t>「プラスチックペレット漏出防止リーフレット」</a:t>
            </a:r>
            <a:endParaRPr kumimoji="0"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スライド番号プレースホルダー 5">
            <a:extLst>
              <a:ext uri="{FF2B5EF4-FFF2-40B4-BE49-F238E27FC236}">
                <a16:creationId xmlns:a16="http://schemas.microsoft.com/office/drawing/2014/main" id="{68F27A20-5FB2-4CA6-A524-29B04D9B27BD}"/>
              </a:ext>
            </a:extLst>
          </p:cNvPr>
          <p:cNvSpPr txBox="1">
            <a:spLocks/>
          </p:cNvSpPr>
          <p:nvPr/>
        </p:nvSpPr>
        <p:spPr>
          <a:xfrm>
            <a:off x="6575089" y="6369361"/>
            <a:ext cx="2133600" cy="291996"/>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lang="ja-JP" altLang="en-US" sz="2400" dirty="0">
                <a:solidFill>
                  <a:schemeClr val="bg1">
                    <a:lumMod val="50000"/>
                  </a:schemeClr>
                </a:solidFill>
                <a:latin typeface="+mn-ea"/>
              </a:rPr>
              <a:t>１０</a:t>
            </a:r>
            <a:endParaRPr kumimoji="1" lang="ja-JP" altLang="en-US" sz="2400" b="0" i="0" u="none" strike="noStrike" kern="1200" cap="none" spc="0" normalizeH="0" baseline="0" noProof="0" dirty="0">
              <a:ln>
                <a:noFill/>
              </a:ln>
              <a:solidFill>
                <a:schemeClr val="bg1">
                  <a:lumMod val="50000"/>
                </a:schemeClr>
              </a:solidFill>
              <a:effectLst/>
              <a:uLnTx/>
              <a:uFillTx/>
              <a:latin typeface="+mn-ea"/>
              <a:cs typeface="+mn-cs"/>
            </a:endParaRPr>
          </a:p>
        </p:txBody>
      </p:sp>
      <p:sp>
        <p:nvSpPr>
          <p:cNvPr id="5" name="テキスト ボックス 4">
            <a:extLst>
              <a:ext uri="{FF2B5EF4-FFF2-40B4-BE49-F238E27FC236}">
                <a16:creationId xmlns:a16="http://schemas.microsoft.com/office/drawing/2014/main" id="{9529E692-24B6-4885-9E2C-CBB4DD71E836}"/>
              </a:ext>
            </a:extLst>
          </p:cNvPr>
          <p:cNvSpPr txBox="1"/>
          <p:nvPr/>
        </p:nvSpPr>
        <p:spPr>
          <a:xfrm>
            <a:off x="275672" y="1299431"/>
            <a:ext cx="4510084" cy="501675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近年、海洋プラスチック問題の広がりから、地方自治体等でも</a:t>
            </a:r>
            <a:r>
              <a:rPr kumimoji="0" lang="ja-JP" altLang="en-US"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「樹脂ペレット等の流出抑制活動」を推進していただいている</a:t>
            </a:r>
            <a:endParaRPr kumimoji="0" lang="en-US" altLang="ja-JP"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　　・神奈川県</a:t>
            </a:r>
            <a:r>
              <a:rPr kumimoji="1" lang="en-US" altLang="ja-JP"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  </a:t>
            </a:r>
            <a:r>
              <a:rPr kumimoji="1" lang="ja-JP" altLang="en-US"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参照</a:t>
            </a:r>
            <a:r>
              <a:rPr kumimoji="1" lang="en-US" altLang="ja-JP"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 (</a:t>
            </a:r>
            <a:r>
              <a:rPr kumimoji="1" lang="ja-JP" altLang="en-US"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注</a:t>
            </a:r>
            <a:r>
              <a:rPr kumimoji="1" lang="en-US" altLang="ja-JP"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1)</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　　・横浜市</a:t>
            </a:r>
            <a:r>
              <a:rPr kumimoji="1" lang="en-US" altLang="ja-JP"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  </a:t>
            </a:r>
            <a:r>
              <a:rPr kumimoji="0" lang="ja-JP" altLang="en-US"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よこはまプラスチック</a:t>
            </a:r>
            <a:endParaRPr kumimoji="0" lang="en-US" altLang="ja-JP"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　　　資源循環 アクションプログラ</a:t>
            </a:r>
            <a:endParaRPr kumimoji="0" lang="en-US" altLang="ja-JP"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　　　ム </a:t>
            </a:r>
            <a:r>
              <a:rPr kumimoji="0" lang="en-US" altLang="ja-JP"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a:t>
            </a:r>
            <a:r>
              <a:rPr kumimoji="0" lang="ja-JP" altLang="en-US"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注</a:t>
            </a:r>
            <a:r>
              <a:rPr kumimoji="0" lang="en-US" altLang="ja-JP"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2)</a:t>
            </a:r>
            <a:endParaRPr kumimoji="1" lang="en-US" altLang="ja-JP"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プラ工連として、本活動の更なる広がりを目的として、中小企業を対象とした「プラスチックペレット漏出防止リーフレット」を作成し、</a:t>
            </a:r>
            <a:r>
              <a:rPr kumimoji="1" lang="en-US" altLang="ja-JP"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21</a:t>
            </a:r>
            <a:r>
              <a:rPr kumimoji="1" lang="ja-JP" altLang="en-US"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年度に全国の中小企業向けに経産省・環境省ルートで配布することで啓蒙活動の推進を行いたい</a:t>
            </a:r>
            <a:endParaRPr kumimoji="1" lang="en-US" altLang="ja-JP" sz="2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endParaRPr>
          </a:p>
        </p:txBody>
      </p:sp>
      <p:sp>
        <p:nvSpPr>
          <p:cNvPr id="15" name="テキスト ボックス 14">
            <a:extLst>
              <a:ext uri="{FF2B5EF4-FFF2-40B4-BE49-F238E27FC236}">
                <a16:creationId xmlns:a16="http://schemas.microsoft.com/office/drawing/2014/main" id="{62D0ABB2-C6BC-4A1D-A79A-8D30FFBAE05D}"/>
              </a:ext>
            </a:extLst>
          </p:cNvPr>
          <p:cNvSpPr txBox="1"/>
          <p:nvPr/>
        </p:nvSpPr>
        <p:spPr>
          <a:xfrm>
            <a:off x="311533" y="6327154"/>
            <a:ext cx="7911140"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注</a:t>
            </a:r>
            <a:r>
              <a:rPr kumimoji="1"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1:  </a:t>
            </a:r>
            <a:r>
              <a:rPr kumimoji="1"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hlinkClick r:id="rId2"/>
              </a:rPr>
              <a:t>https://www.pref.kanagawa.jp/documents/64852/leaflet-pellet.pdf</a:t>
            </a:r>
            <a:endParaRPr kumimoji="1"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注</a:t>
            </a:r>
            <a:r>
              <a:rPr kumimoji="1"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2:  </a:t>
            </a:r>
            <a:r>
              <a:rPr kumimoji="1"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hlinkClick r:id="rId3"/>
              </a:rPr>
              <a:t>https://www.city.yokohama.lg.jp/city-info/yokohamashi/org/shigen/sonota/hoshin/plastic-program.files/action-program.pdf </a:t>
            </a:r>
            <a:endParaRPr kumimoji="1"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pic>
        <p:nvPicPr>
          <p:cNvPr id="6" name="図 5">
            <a:extLst>
              <a:ext uri="{FF2B5EF4-FFF2-40B4-BE49-F238E27FC236}">
                <a16:creationId xmlns:a16="http://schemas.microsoft.com/office/drawing/2014/main" id="{8F19F5F0-5FAE-43C2-9404-BE8F47ACE6F5}"/>
              </a:ext>
            </a:extLst>
          </p:cNvPr>
          <p:cNvPicPr>
            <a:picLocks noChangeAspect="1"/>
          </p:cNvPicPr>
          <p:nvPr/>
        </p:nvPicPr>
        <p:blipFill>
          <a:blip r:embed="rId4"/>
          <a:stretch>
            <a:fillRect/>
          </a:stretch>
        </p:blipFill>
        <p:spPr>
          <a:xfrm>
            <a:off x="5094516" y="878950"/>
            <a:ext cx="4001983" cy="5601315"/>
          </a:xfrm>
          <a:prstGeom prst="rect">
            <a:avLst/>
          </a:prstGeom>
        </p:spPr>
      </p:pic>
    </p:spTree>
    <p:extLst>
      <p:ext uri="{BB962C8B-B14F-4D97-AF65-F5344CB8AC3E}">
        <p14:creationId xmlns:p14="http://schemas.microsoft.com/office/powerpoint/2010/main" val="3138764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19000" y="309429"/>
            <a:ext cx="8453775" cy="430887"/>
          </a:xfrm>
          <a:prstGeom prst="rect">
            <a:avLst/>
          </a:prstGeom>
        </p:spPr>
        <p:txBody>
          <a:bodyPr vert="horz" wrap="square" lIns="0" tIns="0" rIns="0" bIns="0" rtlCol="0">
            <a:spAutoFit/>
          </a:bodyPr>
          <a:lstStyle/>
          <a:p>
            <a:pPr marL="12700">
              <a:lnSpc>
                <a:spcPct val="100000"/>
              </a:lnSpc>
            </a:pPr>
            <a:r>
              <a:rPr sz="2700" spc="10" dirty="0" err="1">
                <a:latin typeface="ＭＳ ゴシック" panose="020B0609070205080204" pitchFamily="49" charset="-128"/>
                <a:ea typeface="ＭＳ ゴシック" panose="020B0609070205080204" pitchFamily="49" charset="-128"/>
              </a:rPr>
              <a:t>海洋</a:t>
            </a:r>
            <a:r>
              <a:rPr sz="2700" dirty="0" err="1">
                <a:latin typeface="ＭＳ ゴシック" panose="020B0609070205080204" pitchFamily="49" charset="-128"/>
                <a:ea typeface="ＭＳ ゴシック" panose="020B0609070205080204" pitchFamily="49" charset="-128"/>
              </a:rPr>
              <a:t>ご</a:t>
            </a:r>
            <a:r>
              <a:rPr sz="2700" spc="10" dirty="0" err="1">
                <a:latin typeface="ＭＳ ゴシック" panose="020B0609070205080204" pitchFamily="49" charset="-128"/>
                <a:ea typeface="ＭＳ ゴシック" panose="020B0609070205080204" pitchFamily="49" charset="-128"/>
              </a:rPr>
              <a:t>み問題の</a:t>
            </a:r>
            <a:r>
              <a:rPr sz="2700" spc="-10" dirty="0" err="1">
                <a:latin typeface="ＭＳ ゴシック" panose="020B0609070205080204" pitchFamily="49" charset="-128"/>
                <a:ea typeface="ＭＳ ゴシック" panose="020B0609070205080204" pitchFamily="49" charset="-128"/>
              </a:rPr>
              <a:t>講</a:t>
            </a:r>
            <a:r>
              <a:rPr sz="2700" spc="10" dirty="0" err="1">
                <a:latin typeface="ＭＳ ゴシック" panose="020B0609070205080204" pitchFamily="49" charset="-128"/>
                <a:ea typeface="ＭＳ ゴシック" panose="020B0609070205080204" pitchFamily="49" charset="-128"/>
              </a:rPr>
              <a:t>演会</a:t>
            </a:r>
            <a:r>
              <a:rPr sz="2700" spc="-10" dirty="0" err="1">
                <a:latin typeface="ＭＳ ゴシック" panose="020B0609070205080204" pitchFamily="49" charset="-128"/>
                <a:ea typeface="ＭＳ ゴシック" panose="020B0609070205080204" pitchFamily="49" charset="-128"/>
              </a:rPr>
              <a:t>や</a:t>
            </a:r>
            <a:r>
              <a:rPr sz="2700" dirty="0" err="1">
                <a:latin typeface="ＭＳ ゴシック" panose="020B0609070205080204" pitchFamily="49" charset="-128"/>
                <a:ea typeface="ＭＳ ゴシック" panose="020B0609070205080204" pitchFamily="49" charset="-128"/>
              </a:rPr>
              <a:t>セ</a:t>
            </a:r>
            <a:r>
              <a:rPr sz="2700" spc="-10" dirty="0" err="1">
                <a:latin typeface="ＭＳ ゴシック" panose="020B0609070205080204" pitchFamily="49" charset="-128"/>
                <a:ea typeface="ＭＳ ゴシック" panose="020B0609070205080204" pitchFamily="49" charset="-128"/>
              </a:rPr>
              <a:t>ミ</a:t>
            </a:r>
            <a:r>
              <a:rPr sz="2700" spc="5" dirty="0" err="1">
                <a:latin typeface="ＭＳ ゴシック" panose="020B0609070205080204" pitchFamily="49" charset="-128"/>
                <a:ea typeface="ＭＳ ゴシック" panose="020B0609070205080204" pitchFamily="49" charset="-128"/>
              </a:rPr>
              <a:t>ナ</a:t>
            </a:r>
            <a:r>
              <a:rPr sz="2700" spc="-15" dirty="0">
                <a:latin typeface="ＭＳ ゴシック" panose="020B0609070205080204" pitchFamily="49" charset="-128"/>
                <a:ea typeface="ＭＳ ゴシック" panose="020B0609070205080204" pitchFamily="49" charset="-128"/>
              </a:rPr>
              <a:t>ー</a:t>
            </a:r>
            <a:r>
              <a:rPr lang="ja-JP" altLang="en-US" sz="2700" spc="10" dirty="0">
                <a:latin typeface="ＭＳ ゴシック" panose="020B0609070205080204" pitchFamily="49" charset="-128"/>
                <a:ea typeface="ＭＳ ゴシック" panose="020B0609070205080204" pitchFamily="49" charset="-128"/>
              </a:rPr>
              <a:t>に講師として参加</a:t>
            </a:r>
            <a:endParaRPr sz="2700" spc="10" dirty="0">
              <a:latin typeface="ＭＳ ゴシック" panose="020B0609070205080204" pitchFamily="49" charset="-128"/>
              <a:ea typeface="ＭＳ ゴシック" panose="020B0609070205080204" pitchFamily="49" charset="-128"/>
            </a:endParaRPr>
          </a:p>
        </p:txBody>
      </p:sp>
      <p:sp>
        <p:nvSpPr>
          <p:cNvPr id="4" name="object 4"/>
          <p:cNvSpPr txBox="1"/>
          <p:nvPr/>
        </p:nvSpPr>
        <p:spPr>
          <a:xfrm>
            <a:off x="8585517" y="6440621"/>
            <a:ext cx="202565" cy="215900"/>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sz="1400" b="0" i="0" u="none" strike="noStrike" kern="1200" cap="none" spc="-5" normalizeH="0" baseline="0" noProof="0" dirty="0">
                <a:ln>
                  <a:noFill/>
                </a:ln>
                <a:solidFill>
                  <a:srgbClr val="FFFFFF"/>
                </a:solidFill>
                <a:effectLst/>
                <a:uLnTx/>
                <a:uFillTx/>
                <a:latin typeface="ＭＳ ゴシック"/>
                <a:ea typeface="+mn-ea"/>
                <a:cs typeface="ＭＳ ゴシック"/>
              </a:rPr>
              <a:t>11</a:t>
            </a:r>
            <a:endParaRPr kumimoji="1" sz="1400" b="0" i="0" u="none" strike="noStrike" kern="1200" cap="none" spc="0" normalizeH="0" baseline="0" noProof="0" dirty="0">
              <a:ln>
                <a:noFill/>
              </a:ln>
              <a:solidFill>
                <a:prstClr val="black"/>
              </a:solidFill>
              <a:effectLst/>
              <a:uLnTx/>
              <a:uFillTx/>
              <a:latin typeface="ＭＳ ゴシック"/>
              <a:ea typeface="+mn-ea"/>
              <a:cs typeface="ＭＳ ゴシック"/>
            </a:endParaRPr>
          </a:p>
        </p:txBody>
      </p:sp>
      <p:sp>
        <p:nvSpPr>
          <p:cNvPr id="5" name="object 5"/>
          <p:cNvSpPr txBox="1"/>
          <p:nvPr/>
        </p:nvSpPr>
        <p:spPr>
          <a:xfrm>
            <a:off x="372172" y="1035558"/>
            <a:ext cx="8063230" cy="819150"/>
          </a:xfrm>
          <a:prstGeom prst="rect">
            <a:avLst/>
          </a:prstGeom>
        </p:spPr>
        <p:txBody>
          <a:bodyPr vert="horz" wrap="square" lIns="0" tIns="0" rIns="0" bIns="0" rtlCol="0">
            <a:spAutoFit/>
          </a:bodyPr>
          <a:lstStyle/>
          <a:p>
            <a:pPr marL="12700" marR="5080" lvl="0" indent="0" algn="l" defTabSz="914400" rtl="0" eaLnBrk="1" fontAlgn="auto" latinLnBrk="0" hangingPunct="1">
              <a:lnSpc>
                <a:spcPct val="122700"/>
              </a:lnSpc>
              <a:spcBef>
                <a:spcPts val="0"/>
              </a:spcBef>
              <a:spcAft>
                <a:spcPts val="0"/>
              </a:spcAft>
              <a:buClrTx/>
              <a:buSzTx/>
              <a:buFontTx/>
              <a:buNone/>
              <a:tabLst/>
              <a:defRPr/>
            </a:pPr>
            <a:r>
              <a:rPr kumimoji="1" sz="2200" b="0" i="0" u="none" strike="noStrike" kern="1200" cap="none" spc="225" normalizeH="0" baseline="0" noProof="0" dirty="0">
                <a:ln>
                  <a:noFill/>
                </a:ln>
                <a:solidFill>
                  <a:prstClr val="black"/>
                </a:solidFill>
                <a:effectLst/>
                <a:uLnTx/>
                <a:uFillTx/>
                <a:latin typeface="ＭＳ Ｐゴシック"/>
                <a:ea typeface="+mn-ea"/>
                <a:cs typeface="ＭＳ Ｐゴシック"/>
              </a:rPr>
              <a:t>広報</a:t>
            </a:r>
            <a:r>
              <a:rPr kumimoji="1" sz="2200" b="0" i="0" u="none" strike="noStrike" kern="1200" cap="none" spc="110" normalizeH="0" baseline="0" noProof="0" dirty="0">
                <a:ln>
                  <a:noFill/>
                </a:ln>
                <a:solidFill>
                  <a:prstClr val="black"/>
                </a:solidFill>
                <a:effectLst/>
                <a:uLnTx/>
                <a:uFillTx/>
                <a:latin typeface="ＭＳ Ｐゴシック"/>
                <a:ea typeface="+mn-ea"/>
                <a:cs typeface="ＭＳ Ｐゴシック"/>
              </a:rPr>
              <a:t>・</a:t>
            </a:r>
            <a:r>
              <a:rPr kumimoji="1" sz="2200" b="0" i="0" u="none" strike="noStrike" kern="1200" cap="none" spc="170" normalizeH="0" baseline="0" noProof="0" dirty="0">
                <a:ln>
                  <a:noFill/>
                </a:ln>
                <a:solidFill>
                  <a:prstClr val="black"/>
                </a:solidFill>
                <a:effectLst/>
                <a:uLnTx/>
                <a:uFillTx/>
                <a:latin typeface="ＭＳ Ｐゴシック"/>
                <a:ea typeface="+mn-ea"/>
                <a:cs typeface="ＭＳ Ｐゴシック"/>
              </a:rPr>
              <a:t>コ</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ミ</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ュ</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ニ</a:t>
            </a:r>
            <a:r>
              <a:rPr kumimoji="1" sz="2200" b="0" i="0" u="none" strike="noStrike" kern="1200" cap="none" spc="15" normalizeH="0" baseline="0" noProof="0" dirty="0">
                <a:ln>
                  <a:noFill/>
                </a:ln>
                <a:solidFill>
                  <a:prstClr val="black"/>
                </a:solidFill>
                <a:effectLst/>
                <a:uLnTx/>
                <a:uFillTx/>
                <a:latin typeface="ＭＳ Ｐゴシック"/>
                <a:ea typeface="+mn-ea"/>
                <a:cs typeface="ＭＳ Ｐゴシック"/>
              </a:rPr>
              <a:t>ケ</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ー</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シ</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ョ</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ン</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活</a:t>
            </a:r>
            <a:r>
              <a:rPr kumimoji="1" sz="2200" b="0" i="0" u="none" strike="noStrike" kern="1200" cap="none" spc="-20" normalizeH="0" baseline="0" noProof="0" dirty="0">
                <a:ln>
                  <a:noFill/>
                </a:ln>
                <a:solidFill>
                  <a:prstClr val="black"/>
                </a:solidFill>
                <a:effectLst/>
                <a:uLnTx/>
                <a:uFillTx/>
                <a:latin typeface="ＭＳ Ｐゴシック"/>
                <a:ea typeface="+mn-ea"/>
                <a:cs typeface="ＭＳ Ｐゴシック"/>
              </a:rPr>
              <a:t>動</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とし</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て</a:t>
            </a:r>
            <a:r>
              <a:rPr kumimoji="1" sz="2200" b="0" i="0" u="none" strike="noStrike" kern="1200" cap="none" spc="0" normalizeH="0" baseline="0" noProof="0" dirty="0">
                <a:ln>
                  <a:noFill/>
                </a:ln>
                <a:solidFill>
                  <a:prstClr val="black"/>
                </a:solidFill>
                <a:effectLst/>
                <a:uLnTx/>
                <a:uFillTx/>
                <a:latin typeface="ＭＳ Ｐゴシック"/>
                <a:ea typeface="+mn-ea"/>
                <a:cs typeface="ＭＳ Ｐゴシック"/>
              </a:rPr>
              <a:t>、</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海洋</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ご</a:t>
            </a:r>
            <a:r>
              <a:rPr kumimoji="1" sz="2200" b="0" i="0" u="none" strike="noStrike" kern="1200" cap="none" spc="-20" normalizeH="0" baseline="0" noProof="0" dirty="0">
                <a:ln>
                  <a:noFill/>
                </a:ln>
                <a:solidFill>
                  <a:prstClr val="black"/>
                </a:solidFill>
                <a:effectLst/>
                <a:uLnTx/>
                <a:uFillTx/>
                <a:latin typeface="ＭＳ Ｐゴシック"/>
                <a:ea typeface="+mn-ea"/>
                <a:cs typeface="ＭＳ Ｐゴシック"/>
              </a:rPr>
              <a:t>み</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問題</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に</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関</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する</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講</a:t>
            </a:r>
            <a:r>
              <a:rPr kumimoji="1" sz="2200" b="0" i="0" u="none" strike="noStrike" kern="1200" cap="none" spc="-20" normalizeH="0" baseline="0" noProof="0" dirty="0">
                <a:ln>
                  <a:noFill/>
                </a:ln>
                <a:solidFill>
                  <a:prstClr val="black"/>
                </a:solidFill>
                <a:effectLst/>
                <a:uLnTx/>
                <a:uFillTx/>
                <a:latin typeface="ＭＳ Ｐゴシック"/>
                <a:ea typeface="+mn-ea"/>
                <a:cs typeface="ＭＳ Ｐゴシック"/>
              </a:rPr>
              <a:t>演</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会</a:t>
            </a:r>
            <a:r>
              <a:rPr kumimoji="1" sz="2200" b="0" i="0" u="none" strike="noStrike" kern="1200" cap="none" spc="-720" normalizeH="0" baseline="0" noProof="0" dirty="0">
                <a:ln>
                  <a:noFill/>
                </a:ln>
                <a:solidFill>
                  <a:prstClr val="black"/>
                </a:solidFill>
                <a:effectLst/>
                <a:uLnTx/>
                <a:uFillTx/>
                <a:latin typeface="ＭＳ Ｐゴシック"/>
                <a:ea typeface="+mn-ea"/>
                <a:cs typeface="ＭＳ Ｐゴシック"/>
              </a:rPr>
              <a:t>や </a:t>
            </a:r>
            <a:r>
              <a:rPr kumimoji="1" sz="2200" b="0" i="0" u="none" strike="noStrike" kern="1200" cap="none" spc="0" normalizeH="0" baseline="0" noProof="0" dirty="0">
                <a:ln>
                  <a:noFill/>
                </a:ln>
                <a:solidFill>
                  <a:prstClr val="black"/>
                </a:solidFill>
                <a:effectLst/>
                <a:uLnTx/>
                <a:uFillTx/>
                <a:latin typeface="ＭＳ Ｐゴシック"/>
                <a:ea typeface="+mn-ea"/>
                <a:cs typeface="ＭＳ Ｐゴシック"/>
              </a:rPr>
              <a:t>セ</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ミ</a:t>
            </a:r>
            <a:r>
              <a:rPr kumimoji="1" sz="2200" b="0" i="0" u="none" strike="noStrike" kern="1200" cap="none" spc="15" normalizeH="0" baseline="0" noProof="0" dirty="0">
                <a:ln>
                  <a:noFill/>
                </a:ln>
                <a:solidFill>
                  <a:prstClr val="black"/>
                </a:solidFill>
                <a:effectLst/>
                <a:uLnTx/>
                <a:uFillTx/>
                <a:latin typeface="ＭＳ Ｐゴシック"/>
                <a:ea typeface="+mn-ea"/>
                <a:cs typeface="ＭＳ Ｐゴシック"/>
              </a:rPr>
              <a:t>ナ</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ー</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を</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積極的</a:t>
            </a:r>
            <a:r>
              <a:rPr kumimoji="1" sz="2200" b="0" i="0" u="none" strike="noStrike" kern="1200" cap="none" spc="15" normalizeH="0" baseline="0" noProof="0" dirty="0">
                <a:ln>
                  <a:noFill/>
                </a:ln>
                <a:solidFill>
                  <a:prstClr val="black"/>
                </a:solidFill>
                <a:effectLst/>
                <a:uLnTx/>
                <a:uFillTx/>
                <a:latin typeface="ＭＳ Ｐゴシック"/>
                <a:ea typeface="+mn-ea"/>
                <a:cs typeface="ＭＳ Ｐゴシック"/>
              </a:rPr>
              <a:t>に</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実施</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し</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てい</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る</a:t>
            </a:r>
            <a:r>
              <a:rPr kumimoji="1" sz="2200" b="0" i="0" u="none" strike="noStrike" kern="1200" cap="none" spc="0" normalizeH="0" baseline="0" noProof="0" dirty="0">
                <a:ln>
                  <a:noFill/>
                </a:ln>
                <a:solidFill>
                  <a:prstClr val="black"/>
                </a:solidFill>
                <a:effectLst/>
                <a:uLnTx/>
                <a:uFillTx/>
                <a:latin typeface="ＭＳ Ｐゴシック"/>
                <a:ea typeface="+mn-ea"/>
                <a:cs typeface="ＭＳ Ｐゴシック"/>
              </a:rPr>
              <a:t>。</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開</a:t>
            </a:r>
            <a:r>
              <a:rPr kumimoji="1" sz="2200" b="0" i="0" u="none" strike="noStrike" kern="1200" cap="none" spc="-20" normalizeH="0" baseline="0" noProof="0" dirty="0">
                <a:ln>
                  <a:noFill/>
                </a:ln>
                <a:solidFill>
                  <a:prstClr val="black"/>
                </a:solidFill>
                <a:effectLst/>
                <a:uLnTx/>
                <a:uFillTx/>
                <a:latin typeface="ＭＳ Ｐゴシック"/>
                <a:ea typeface="+mn-ea"/>
                <a:cs typeface="ＭＳ Ｐゴシック"/>
              </a:rPr>
              <a:t>催</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数</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と</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代表</a:t>
            </a:r>
            <a:r>
              <a:rPr kumimoji="1" sz="2200" b="0" i="0" u="none" strike="noStrike" kern="1200" cap="none" spc="-20" normalizeH="0" baseline="0" noProof="0" dirty="0">
                <a:ln>
                  <a:noFill/>
                </a:ln>
                <a:solidFill>
                  <a:prstClr val="black"/>
                </a:solidFill>
                <a:effectLst/>
                <a:uLnTx/>
                <a:uFillTx/>
                <a:latin typeface="ＭＳ Ｐゴシック"/>
                <a:ea typeface="+mn-ea"/>
                <a:cs typeface="ＭＳ Ｐゴシック"/>
              </a:rPr>
              <a:t>例</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を</a:t>
            </a:r>
            <a:r>
              <a:rPr kumimoji="1" sz="2200" b="0" i="0" u="none" strike="noStrike" kern="1200" cap="none" spc="-20" normalizeH="0" baseline="0" noProof="0" dirty="0">
                <a:ln>
                  <a:noFill/>
                </a:ln>
                <a:solidFill>
                  <a:prstClr val="black"/>
                </a:solidFill>
                <a:effectLst/>
                <a:uLnTx/>
                <a:uFillTx/>
                <a:latin typeface="ＭＳ Ｐゴシック"/>
                <a:ea typeface="+mn-ea"/>
                <a:cs typeface="ＭＳ Ｐゴシック"/>
              </a:rPr>
              <a:t>以</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下</a:t>
            </a:r>
            <a:r>
              <a:rPr kumimoji="1" sz="2200" b="0" i="0" u="none" strike="noStrike" kern="1200" cap="none" spc="15" normalizeH="0" baseline="0" noProof="0" dirty="0">
                <a:ln>
                  <a:noFill/>
                </a:ln>
                <a:solidFill>
                  <a:prstClr val="black"/>
                </a:solidFill>
                <a:effectLst/>
                <a:uLnTx/>
                <a:uFillTx/>
                <a:latin typeface="ＭＳ Ｐゴシック"/>
                <a:ea typeface="+mn-ea"/>
                <a:cs typeface="ＭＳ Ｐゴシック"/>
              </a:rPr>
              <a:t>に</a:t>
            </a:r>
            <a:r>
              <a:rPr kumimoji="1" sz="2200" b="0" i="0" u="none" strike="noStrike" kern="1200" cap="none" spc="-20" normalizeH="0" baseline="0" noProof="0" dirty="0">
                <a:ln>
                  <a:noFill/>
                </a:ln>
                <a:solidFill>
                  <a:prstClr val="black"/>
                </a:solidFill>
                <a:effectLst/>
                <a:uLnTx/>
                <a:uFillTx/>
                <a:latin typeface="ＭＳ Ｐゴシック"/>
                <a:ea typeface="+mn-ea"/>
                <a:cs typeface="ＭＳ Ｐゴシック"/>
              </a:rPr>
              <a:t>示</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す</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a:t>
            </a:r>
            <a:endParaRPr kumimoji="1" sz="2200" b="0" i="0" u="none" strike="noStrike" kern="1200" cap="none" spc="0" normalizeH="0" baseline="0" noProof="0" dirty="0">
              <a:ln>
                <a:noFill/>
              </a:ln>
              <a:solidFill>
                <a:prstClr val="black"/>
              </a:solidFill>
              <a:effectLst/>
              <a:uLnTx/>
              <a:uFillTx/>
              <a:latin typeface="ＭＳ Ｐゴシック"/>
              <a:ea typeface="+mn-ea"/>
              <a:cs typeface="ＭＳ Ｐゴシック"/>
            </a:endParaRPr>
          </a:p>
        </p:txBody>
      </p:sp>
      <p:sp>
        <p:nvSpPr>
          <p:cNvPr id="6" name="object 6"/>
          <p:cNvSpPr/>
          <p:nvPr/>
        </p:nvSpPr>
        <p:spPr>
          <a:xfrm>
            <a:off x="54863" y="2036064"/>
            <a:ext cx="9034271" cy="4309871"/>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スライド番号プレースホルダー 9">
            <a:extLst>
              <a:ext uri="{FF2B5EF4-FFF2-40B4-BE49-F238E27FC236}">
                <a16:creationId xmlns:a16="http://schemas.microsoft.com/office/drawing/2014/main" id="{454D5E4B-F75D-422E-8163-B4D9636806AB}"/>
              </a:ext>
            </a:extLst>
          </p:cNvPr>
          <p:cNvSpPr>
            <a:spLocks noGrp="1"/>
          </p:cNvSpPr>
          <p:nvPr>
            <p:ph type="sldNum" sz="quarter" idx="12"/>
          </p:nvPr>
        </p:nvSpPr>
        <p:spPr/>
        <p:txBody>
          <a:bodyPr/>
          <a:lstStyle/>
          <a:p>
            <a:fld id="{C050EC96-716D-4390-8968-0088139877E0}" type="slidenum">
              <a:rPr lang="ja-JP" altLang="en-US" sz="2400" smtClean="0">
                <a:solidFill>
                  <a:prstClr val="black">
                    <a:tint val="75000"/>
                  </a:prstClr>
                </a:solidFill>
              </a:rPr>
              <a:pPr/>
              <a:t>11</a:t>
            </a:fld>
            <a:endParaRPr lang="ja-JP" altLang="en-US" sz="2400" dirty="0">
              <a:solidFill>
                <a:prstClr val="black">
                  <a:tint val="75000"/>
                </a:prst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CDA03E5-122C-4E4F-AD62-F392BA285DD5}"/>
              </a:ext>
            </a:extLst>
          </p:cNvPr>
          <p:cNvSpPr txBox="1"/>
          <p:nvPr/>
        </p:nvSpPr>
        <p:spPr>
          <a:xfrm>
            <a:off x="1095374" y="266699"/>
            <a:ext cx="8048626"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700" b="0" i="0" u="none" strike="noStrike" kern="1200" cap="none" spc="0" normalizeH="0" baseline="0" noProof="0" dirty="0">
                <a:ln>
                  <a:noFill/>
                </a:ln>
                <a:solidFill>
                  <a:prstClr val="black"/>
                </a:solidFill>
                <a:effectLst/>
                <a:uLnTx/>
                <a:uFillTx/>
                <a:latin typeface="Arial"/>
                <a:ea typeface="ＭＳ ゴシック"/>
                <a:cs typeface="+mn-cs"/>
              </a:rPr>
              <a:t>海洋プラスチック問題解決に関する基本的考え方</a:t>
            </a:r>
          </a:p>
        </p:txBody>
      </p:sp>
      <p:sp>
        <p:nvSpPr>
          <p:cNvPr id="5" name="テキスト ボックス 4">
            <a:extLst>
              <a:ext uri="{FF2B5EF4-FFF2-40B4-BE49-F238E27FC236}">
                <a16:creationId xmlns:a16="http://schemas.microsoft.com/office/drawing/2014/main" id="{CABD8474-CF01-411C-8271-88880BCCC098}"/>
              </a:ext>
            </a:extLst>
          </p:cNvPr>
          <p:cNvSpPr txBox="1"/>
          <p:nvPr/>
        </p:nvSpPr>
        <p:spPr>
          <a:xfrm>
            <a:off x="-9525" y="1285875"/>
            <a:ext cx="9161482" cy="526297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１．発生源対策による流出防止</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　　　流出実態を把握し、発生源を推定し対策する</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　・元郷排水機の実態調査　→　発生源推定　→　対策</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　・押出成形型人工芝に関する発生源対策実施</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２．クリーンエイド活動等による、流出プラスチック</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　　早期回収</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３．広報・啓発による流出防止</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　上記を、</a:t>
            </a:r>
            <a:r>
              <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rPr>
              <a:t>NPO</a:t>
            </a: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と協働で実施する</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　　　　　</a:t>
            </a:r>
            <a:r>
              <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rPr>
              <a:t>NPO:</a:t>
            </a: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荒川</a:t>
            </a:r>
            <a:r>
              <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rPr>
              <a:t>CAF</a:t>
            </a: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、湘南</a:t>
            </a:r>
            <a:r>
              <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rPr>
              <a:t>CAF</a:t>
            </a: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、ピリカ</a:t>
            </a:r>
          </a:p>
        </p:txBody>
      </p:sp>
      <p:sp>
        <p:nvSpPr>
          <p:cNvPr id="8" name="スライド番号プレースホルダー 7">
            <a:extLst>
              <a:ext uri="{FF2B5EF4-FFF2-40B4-BE49-F238E27FC236}">
                <a16:creationId xmlns:a16="http://schemas.microsoft.com/office/drawing/2014/main" id="{3E63BE57-4DC2-4E6D-A8A5-4189B569E0F2}"/>
              </a:ext>
            </a:extLst>
          </p:cNvPr>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12</a:t>
            </a:fld>
            <a:endParaRPr lang="ja-JP" altLang="en-US">
              <a:solidFill>
                <a:prstClr val="black">
                  <a:tint val="75000"/>
                </a:prstClr>
              </a:solidFill>
            </a:endParaRPr>
          </a:p>
        </p:txBody>
      </p:sp>
    </p:spTree>
    <p:extLst>
      <p:ext uri="{BB962C8B-B14F-4D97-AF65-F5344CB8AC3E}">
        <p14:creationId xmlns:p14="http://schemas.microsoft.com/office/powerpoint/2010/main" val="3892283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B3D8A2B-073C-415E-A959-ACEFFF9F0C37}"/>
              </a:ext>
            </a:extLst>
          </p:cNvPr>
          <p:cNvSpPr txBox="1"/>
          <p:nvPr/>
        </p:nvSpPr>
        <p:spPr>
          <a:xfrm>
            <a:off x="977451" y="-78241"/>
            <a:ext cx="7919156" cy="1015663"/>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solidFill>
                  <a:prstClr val="black"/>
                </a:solidFill>
                <a:latin typeface="ＭＳ Ｐゴシック" panose="020B0600070205080204" pitchFamily="50" charset="-128"/>
                <a:ea typeface="ＭＳ Ｐゴシック" panose="020B0600070205080204" pitchFamily="50" charset="-128"/>
              </a:rPr>
              <a:t>プラ工連版　</a:t>
            </a:r>
            <a:endParaRPr lang="en-US" altLang="ja-JP" sz="2800" dirty="0">
              <a:solidFill>
                <a:prstClr val="black"/>
              </a:solidFill>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プラスチック資源循環戦略の基本的な考え方</a:t>
            </a:r>
            <a:endPar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nvGrpSpPr>
          <p:cNvPr id="4" name="グループ化 3">
            <a:extLst>
              <a:ext uri="{FF2B5EF4-FFF2-40B4-BE49-F238E27FC236}">
                <a16:creationId xmlns:a16="http://schemas.microsoft.com/office/drawing/2014/main" id="{139AB82E-C875-4178-AF51-E8266D20FEC7}"/>
              </a:ext>
            </a:extLst>
          </p:cNvPr>
          <p:cNvGrpSpPr/>
          <p:nvPr/>
        </p:nvGrpSpPr>
        <p:grpSpPr>
          <a:xfrm>
            <a:off x="228600" y="1465687"/>
            <a:ext cx="8686800" cy="5195819"/>
            <a:chOff x="457200" y="1430348"/>
            <a:chExt cx="8686800" cy="5195819"/>
          </a:xfrm>
        </p:grpSpPr>
        <p:sp>
          <p:nvSpPr>
            <p:cNvPr id="5" name="字幕 2">
              <a:extLst>
                <a:ext uri="{FF2B5EF4-FFF2-40B4-BE49-F238E27FC236}">
                  <a16:creationId xmlns:a16="http://schemas.microsoft.com/office/drawing/2014/main" id="{2EFE19DE-9DF0-4843-B4CF-4C40B2B4031F}"/>
                </a:ext>
              </a:extLst>
            </p:cNvPr>
            <p:cNvSpPr txBox="1">
              <a:spLocks/>
            </p:cNvSpPr>
            <p:nvPr/>
          </p:nvSpPr>
          <p:spPr>
            <a:xfrm>
              <a:off x="457200" y="2367357"/>
              <a:ext cx="8686800" cy="425881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357188" marR="0" lvl="0" indent="-357188"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1" lang="ja-JP" altLang="en-US"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rPr>
                <a:t>・プラスチックの多様かつ有用な機能を生かし、ライフサイクルの視点から</a:t>
              </a:r>
              <a:endParaRPr kumimoji="1" lang="en-US" altLang="ja-JP"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endParaRPr>
            </a:p>
            <a:p>
              <a:pPr marL="357188" marR="0" lvl="0" indent="-357188"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1" lang="ja-JP" altLang="en-US"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rPr>
                <a:t> 環境負荷を削減することにより、環境配慮との両立を目指す</a:t>
              </a:r>
              <a:endParaRPr kumimoji="1" lang="en-US" altLang="ja-JP"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endParaRPr>
            </a:p>
            <a:p>
              <a:pPr marL="357188" marR="0" lvl="0" indent="-357188"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1" lang="ja-JP" altLang="en-US"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rPr>
                <a:t>・プラスチックのより賢い使用のために、使用者・消費者との理解促進と協働</a:t>
              </a:r>
              <a:endParaRPr kumimoji="1" lang="en-US" altLang="ja-JP"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endParaRPr>
            </a:p>
            <a:p>
              <a:pPr marL="357188" marR="0" lvl="0" indent="-357188"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1" lang="ja-JP" altLang="en-US"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rPr>
                <a:t> に取り組む</a:t>
              </a:r>
              <a:endParaRPr kumimoji="1" lang="en-US" altLang="ja-JP"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1" lang="ja-JP" altLang="en-US"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rPr>
                <a:t>・ケミカルリサイクルやエネルギー回収等の有効利用を進めながら、再生材 </a:t>
              </a:r>
              <a:endParaRPr kumimoji="1" lang="en-US" altLang="ja-JP"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1" lang="ja-JP" altLang="en-US"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rPr>
                <a:t> の利用促進に向けて、使用者・消費者とともに新しい価値および新規需要</a:t>
              </a:r>
              <a:endParaRPr kumimoji="1" lang="en-US" altLang="ja-JP"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1" lang="ja-JP" altLang="en-US"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rPr>
                <a:t> の創出に努める</a:t>
              </a:r>
              <a:endParaRPr kumimoji="1" lang="en-US" altLang="ja-JP"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1" lang="ja-JP" altLang="en-US"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rPr>
                <a:t>・バイオプラスチックの活用等、持続可能な社会実現に貢献するプラスチック</a:t>
              </a:r>
              <a:endParaRPr kumimoji="1" lang="en-US" altLang="ja-JP"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1" lang="ja-JP" altLang="en-US"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rPr>
                <a:t> のイノベーションに取り組む</a:t>
              </a:r>
              <a:endParaRPr kumimoji="1" lang="en-US" altLang="ja-JP"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1" lang="ja-JP" altLang="en-US"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rPr>
                <a:t>・プラスチック業界が率先してサプライチェーンを通じた海洋プラスチック問題</a:t>
              </a:r>
              <a:endParaRPr kumimoji="1" lang="en-US" altLang="ja-JP"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1" lang="ja-JP" altLang="en-US" sz="2100" b="0" i="0" u="none" strike="noStrike" kern="12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mn-cs"/>
                </a:rPr>
                <a:t> の解決に取り組む</a:t>
              </a:r>
            </a:p>
          </p:txBody>
        </p:sp>
        <p:sp>
          <p:nvSpPr>
            <p:cNvPr id="6" name="正方形/長方形 5">
              <a:extLst>
                <a:ext uri="{FF2B5EF4-FFF2-40B4-BE49-F238E27FC236}">
                  <a16:creationId xmlns:a16="http://schemas.microsoft.com/office/drawing/2014/main" id="{019C1406-38CB-4336-AE1F-8225A6E06DE0}"/>
                </a:ext>
              </a:extLst>
            </p:cNvPr>
            <p:cNvSpPr/>
            <p:nvPr/>
          </p:nvSpPr>
          <p:spPr>
            <a:xfrm>
              <a:off x="1579070" y="1430348"/>
              <a:ext cx="5943597" cy="76944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ープラスチック最適利用社会の実現に向けて、</a:t>
              </a:r>
              <a:br>
                <a:rPr kumimoji="1" lang="ja-JP" altLang="en-US" sz="2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br>
              <a:r>
                <a:rPr kumimoji="1" lang="ja-JP" altLang="en-US" sz="2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行政・国内外の関連業界等との連携のもとにー　</a:t>
              </a:r>
            </a:p>
          </p:txBody>
        </p:sp>
      </p:grpSp>
      <p:sp>
        <p:nvSpPr>
          <p:cNvPr id="7" name="テキスト ボックス 6">
            <a:extLst>
              <a:ext uri="{FF2B5EF4-FFF2-40B4-BE49-F238E27FC236}">
                <a16:creationId xmlns:a16="http://schemas.microsoft.com/office/drawing/2014/main" id="{AF83EA17-34E0-4B40-BA96-8BB6550168CC}"/>
              </a:ext>
            </a:extLst>
          </p:cNvPr>
          <p:cNvSpPr txBox="1"/>
          <p:nvPr/>
        </p:nvSpPr>
        <p:spPr>
          <a:xfrm>
            <a:off x="7096367" y="961293"/>
            <a:ext cx="169790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2018.10.17</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公表</a:t>
            </a:r>
          </a:p>
        </p:txBody>
      </p:sp>
      <p:sp>
        <p:nvSpPr>
          <p:cNvPr id="11" name="スライド番号プレースホルダー 10">
            <a:extLst>
              <a:ext uri="{FF2B5EF4-FFF2-40B4-BE49-F238E27FC236}">
                <a16:creationId xmlns:a16="http://schemas.microsoft.com/office/drawing/2014/main" id="{1D889250-3D14-4FB9-8D2F-D0B38DC8B946}"/>
              </a:ext>
            </a:extLst>
          </p:cNvPr>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13</a:t>
            </a:fld>
            <a:endParaRPr lang="ja-JP" altLang="en-US">
              <a:solidFill>
                <a:prstClr val="black">
                  <a:tint val="75000"/>
                </a:prstClr>
              </a:solidFill>
            </a:endParaRPr>
          </a:p>
        </p:txBody>
      </p:sp>
    </p:spTree>
    <p:extLst>
      <p:ext uri="{BB962C8B-B14F-4D97-AF65-F5344CB8AC3E}">
        <p14:creationId xmlns:p14="http://schemas.microsoft.com/office/powerpoint/2010/main" val="3858100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テキスト ボックス 51">
            <a:extLst>
              <a:ext uri="{FF2B5EF4-FFF2-40B4-BE49-F238E27FC236}">
                <a16:creationId xmlns:a16="http://schemas.microsoft.com/office/drawing/2014/main" id="{274E1C13-88AD-4700-8B76-47FFD091F161}"/>
              </a:ext>
            </a:extLst>
          </p:cNvPr>
          <p:cNvSpPr txBox="1"/>
          <p:nvPr/>
        </p:nvSpPr>
        <p:spPr>
          <a:xfrm>
            <a:off x="860441" y="210603"/>
            <a:ext cx="7948412"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プラスチック資源循環の基本的考え方ｒｅｖ１</a:t>
            </a:r>
          </a:p>
        </p:txBody>
      </p:sp>
      <p:sp>
        <p:nvSpPr>
          <p:cNvPr id="95" name="テキスト ボックス 94">
            <a:extLst>
              <a:ext uri="{FF2B5EF4-FFF2-40B4-BE49-F238E27FC236}">
                <a16:creationId xmlns:a16="http://schemas.microsoft.com/office/drawing/2014/main" id="{36CEBC68-1B2C-4314-AF5F-DCCE98DD9336}"/>
              </a:ext>
            </a:extLst>
          </p:cNvPr>
          <p:cNvSpPr txBox="1"/>
          <p:nvPr/>
        </p:nvSpPr>
        <p:spPr>
          <a:xfrm>
            <a:off x="4530317" y="1050368"/>
            <a:ext cx="64673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成形</a:t>
            </a:r>
          </a:p>
        </p:txBody>
      </p:sp>
      <p:sp>
        <p:nvSpPr>
          <p:cNvPr id="79" name="テキスト ボックス 78">
            <a:extLst>
              <a:ext uri="{FF2B5EF4-FFF2-40B4-BE49-F238E27FC236}">
                <a16:creationId xmlns:a16="http://schemas.microsoft.com/office/drawing/2014/main" id="{D25B0F2D-F5F6-4C55-83B5-AF247E069590}"/>
              </a:ext>
            </a:extLst>
          </p:cNvPr>
          <p:cNvSpPr txBox="1"/>
          <p:nvPr/>
        </p:nvSpPr>
        <p:spPr>
          <a:xfrm>
            <a:off x="3985202" y="2068794"/>
            <a:ext cx="184730"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86" name="グループ化 85">
            <a:extLst>
              <a:ext uri="{FF2B5EF4-FFF2-40B4-BE49-F238E27FC236}">
                <a16:creationId xmlns:a16="http://schemas.microsoft.com/office/drawing/2014/main" id="{8B0CCBA5-1E84-4E8A-867D-AE0376ED0709}"/>
              </a:ext>
            </a:extLst>
          </p:cNvPr>
          <p:cNvGrpSpPr/>
          <p:nvPr/>
        </p:nvGrpSpPr>
        <p:grpSpPr>
          <a:xfrm>
            <a:off x="2649627" y="1222125"/>
            <a:ext cx="1459967" cy="594779"/>
            <a:chOff x="980996" y="2711828"/>
            <a:chExt cx="1459967" cy="720378"/>
          </a:xfrm>
        </p:grpSpPr>
        <p:sp>
          <p:nvSpPr>
            <p:cNvPr id="142" name="四角形: 角を丸くする 141">
              <a:extLst>
                <a:ext uri="{FF2B5EF4-FFF2-40B4-BE49-F238E27FC236}">
                  <a16:creationId xmlns:a16="http://schemas.microsoft.com/office/drawing/2014/main" id="{DFB735A5-31F8-4652-9928-0722BCE4425A}"/>
                </a:ext>
              </a:extLst>
            </p:cNvPr>
            <p:cNvSpPr/>
            <p:nvPr/>
          </p:nvSpPr>
          <p:spPr>
            <a:xfrm>
              <a:off x="980996" y="2711828"/>
              <a:ext cx="1459967" cy="7203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43" name="テキスト ボックス 142">
              <a:extLst>
                <a:ext uri="{FF2B5EF4-FFF2-40B4-BE49-F238E27FC236}">
                  <a16:creationId xmlns:a16="http://schemas.microsoft.com/office/drawing/2014/main" id="{DCD4576C-4236-4CB6-A9D5-AEB259B73F83}"/>
                </a:ext>
              </a:extLst>
            </p:cNvPr>
            <p:cNvSpPr txBox="1"/>
            <p:nvPr/>
          </p:nvSpPr>
          <p:spPr>
            <a:xfrm>
              <a:off x="1300816" y="2858245"/>
              <a:ext cx="790601" cy="44732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ﾎﾟﾘﾏｰ</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89" name="矢印: 折線 88">
            <a:extLst>
              <a:ext uri="{FF2B5EF4-FFF2-40B4-BE49-F238E27FC236}">
                <a16:creationId xmlns:a16="http://schemas.microsoft.com/office/drawing/2014/main" id="{AFB5C419-873D-4DEC-916A-2E5A4B000BBF}"/>
              </a:ext>
            </a:extLst>
          </p:cNvPr>
          <p:cNvSpPr/>
          <p:nvPr/>
        </p:nvSpPr>
        <p:spPr>
          <a:xfrm>
            <a:off x="718282" y="1321258"/>
            <a:ext cx="1808299" cy="766018"/>
          </a:xfrm>
          <a:prstGeom prst="ben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0" name="矢印: 折線 89">
            <a:extLst>
              <a:ext uri="{FF2B5EF4-FFF2-40B4-BE49-F238E27FC236}">
                <a16:creationId xmlns:a16="http://schemas.microsoft.com/office/drawing/2014/main" id="{08A228FC-2828-4BE3-A529-93C691093038}"/>
              </a:ext>
            </a:extLst>
          </p:cNvPr>
          <p:cNvSpPr/>
          <p:nvPr/>
        </p:nvSpPr>
        <p:spPr>
          <a:xfrm rot="5400000">
            <a:off x="4615890" y="1686136"/>
            <a:ext cx="1256266" cy="743998"/>
          </a:xfrm>
          <a:prstGeom prst="ben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3" name="矢印: 左 92">
            <a:extLst>
              <a:ext uri="{FF2B5EF4-FFF2-40B4-BE49-F238E27FC236}">
                <a16:creationId xmlns:a16="http://schemas.microsoft.com/office/drawing/2014/main" id="{10478D91-F9F6-45E6-BA56-A3DCC6A87D79}"/>
              </a:ext>
            </a:extLst>
          </p:cNvPr>
          <p:cNvSpPr/>
          <p:nvPr/>
        </p:nvSpPr>
        <p:spPr>
          <a:xfrm rot="5400000">
            <a:off x="2187378" y="2880251"/>
            <a:ext cx="2306411" cy="391287"/>
          </a:xfrm>
          <a:prstGeom prst="lef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4" name="テキスト ボックス 93">
            <a:extLst>
              <a:ext uri="{FF2B5EF4-FFF2-40B4-BE49-F238E27FC236}">
                <a16:creationId xmlns:a16="http://schemas.microsoft.com/office/drawing/2014/main" id="{A9CB143C-0F44-449F-BACF-CA87111DEEF1}"/>
              </a:ext>
            </a:extLst>
          </p:cNvPr>
          <p:cNvSpPr txBox="1"/>
          <p:nvPr/>
        </p:nvSpPr>
        <p:spPr>
          <a:xfrm>
            <a:off x="1181231" y="1052849"/>
            <a:ext cx="64673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重合</a:t>
            </a:r>
          </a:p>
        </p:txBody>
      </p:sp>
      <p:grpSp>
        <p:nvGrpSpPr>
          <p:cNvPr id="102" name="グループ化 101">
            <a:extLst>
              <a:ext uri="{FF2B5EF4-FFF2-40B4-BE49-F238E27FC236}">
                <a16:creationId xmlns:a16="http://schemas.microsoft.com/office/drawing/2014/main" id="{69CEC05B-26DB-4165-8310-2DB167B27F94}"/>
              </a:ext>
            </a:extLst>
          </p:cNvPr>
          <p:cNvGrpSpPr/>
          <p:nvPr/>
        </p:nvGrpSpPr>
        <p:grpSpPr>
          <a:xfrm>
            <a:off x="6334782" y="1192750"/>
            <a:ext cx="1459967" cy="646331"/>
            <a:chOff x="980996" y="2687870"/>
            <a:chExt cx="1459967" cy="782821"/>
          </a:xfrm>
        </p:grpSpPr>
        <p:sp>
          <p:nvSpPr>
            <p:cNvPr id="115" name="四角形: 角を丸くする 114">
              <a:extLst>
                <a:ext uri="{FF2B5EF4-FFF2-40B4-BE49-F238E27FC236}">
                  <a16:creationId xmlns:a16="http://schemas.microsoft.com/office/drawing/2014/main" id="{51EEE727-23F1-4F4B-8C07-7E8ACEA5EF81}"/>
                </a:ext>
              </a:extLst>
            </p:cNvPr>
            <p:cNvSpPr/>
            <p:nvPr/>
          </p:nvSpPr>
          <p:spPr>
            <a:xfrm>
              <a:off x="980996" y="2711828"/>
              <a:ext cx="1459967" cy="7203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6" name="テキスト ボックス 115">
              <a:extLst>
                <a:ext uri="{FF2B5EF4-FFF2-40B4-BE49-F238E27FC236}">
                  <a16:creationId xmlns:a16="http://schemas.microsoft.com/office/drawing/2014/main" id="{7496B532-D169-43CC-8DC6-BC9CE122C02D}"/>
                </a:ext>
              </a:extLst>
            </p:cNvPr>
            <p:cNvSpPr txBox="1"/>
            <p:nvPr/>
          </p:nvSpPr>
          <p:spPr>
            <a:xfrm>
              <a:off x="1186205" y="2687870"/>
              <a:ext cx="1019830" cy="78282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ﾊﾞｲｵﾏｽ</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ﾌﾟﾗｽﾁｯｸ</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106" name="矢印: 折線 105">
            <a:extLst>
              <a:ext uri="{FF2B5EF4-FFF2-40B4-BE49-F238E27FC236}">
                <a16:creationId xmlns:a16="http://schemas.microsoft.com/office/drawing/2014/main" id="{42587E8E-2BC0-4408-8C71-10F839836EAE}"/>
              </a:ext>
            </a:extLst>
          </p:cNvPr>
          <p:cNvSpPr/>
          <p:nvPr/>
        </p:nvSpPr>
        <p:spPr>
          <a:xfrm rot="5400000" flipV="1">
            <a:off x="5296215" y="1746340"/>
            <a:ext cx="1219751" cy="597186"/>
          </a:xfrm>
          <a:prstGeom prst="ben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0" name="矢印: 折線 109">
            <a:extLst>
              <a:ext uri="{FF2B5EF4-FFF2-40B4-BE49-F238E27FC236}">
                <a16:creationId xmlns:a16="http://schemas.microsoft.com/office/drawing/2014/main" id="{27FFADD8-7E77-4507-BEB2-9F84301A520B}"/>
              </a:ext>
            </a:extLst>
          </p:cNvPr>
          <p:cNvSpPr/>
          <p:nvPr/>
        </p:nvSpPr>
        <p:spPr>
          <a:xfrm flipH="1">
            <a:off x="7831487" y="1321259"/>
            <a:ext cx="624572" cy="1344884"/>
          </a:xfrm>
          <a:prstGeom prst="ben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1" name="矢印: 上 80">
            <a:extLst>
              <a:ext uri="{FF2B5EF4-FFF2-40B4-BE49-F238E27FC236}">
                <a16:creationId xmlns:a16="http://schemas.microsoft.com/office/drawing/2014/main" id="{F82A9A0F-EC1C-4AB7-A1CB-EB94E83A5895}"/>
              </a:ext>
            </a:extLst>
          </p:cNvPr>
          <p:cNvSpPr/>
          <p:nvPr/>
        </p:nvSpPr>
        <p:spPr>
          <a:xfrm>
            <a:off x="639729" y="4000687"/>
            <a:ext cx="391168" cy="1613373"/>
          </a:xfrm>
          <a:prstGeom prst="up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88" name="グループ化 87">
            <a:extLst>
              <a:ext uri="{FF2B5EF4-FFF2-40B4-BE49-F238E27FC236}">
                <a16:creationId xmlns:a16="http://schemas.microsoft.com/office/drawing/2014/main" id="{F91603F2-B73F-44F9-A5F1-AE2A97ED6E5A}"/>
              </a:ext>
            </a:extLst>
          </p:cNvPr>
          <p:cNvGrpSpPr/>
          <p:nvPr/>
        </p:nvGrpSpPr>
        <p:grpSpPr>
          <a:xfrm>
            <a:off x="2653367" y="4393066"/>
            <a:ext cx="1459967" cy="648563"/>
            <a:chOff x="5287880" y="3385358"/>
            <a:chExt cx="1459967" cy="648563"/>
          </a:xfrm>
        </p:grpSpPr>
        <p:sp>
          <p:nvSpPr>
            <p:cNvPr id="138" name="四角形: 角を丸くする 137">
              <a:extLst>
                <a:ext uri="{FF2B5EF4-FFF2-40B4-BE49-F238E27FC236}">
                  <a16:creationId xmlns:a16="http://schemas.microsoft.com/office/drawing/2014/main" id="{8F990FCF-3311-4002-9A50-9659F3F6739C}"/>
                </a:ext>
              </a:extLst>
            </p:cNvPr>
            <p:cNvSpPr/>
            <p:nvPr/>
          </p:nvSpPr>
          <p:spPr>
            <a:xfrm>
              <a:off x="5287880" y="3385358"/>
              <a:ext cx="1459967" cy="59477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9" name="テキスト ボックス 138">
              <a:extLst>
                <a:ext uri="{FF2B5EF4-FFF2-40B4-BE49-F238E27FC236}">
                  <a16:creationId xmlns:a16="http://schemas.microsoft.com/office/drawing/2014/main" id="{94351393-2E82-4840-A086-8CE4394D673D}"/>
                </a:ext>
              </a:extLst>
            </p:cNvPr>
            <p:cNvSpPr txBox="1"/>
            <p:nvPr/>
          </p:nvSpPr>
          <p:spPr>
            <a:xfrm>
              <a:off x="5292000" y="3387590"/>
              <a:ext cx="1379882"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再資源</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（廃棄物）</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92" name="矢印: 折線 91">
            <a:extLst>
              <a:ext uri="{FF2B5EF4-FFF2-40B4-BE49-F238E27FC236}">
                <a16:creationId xmlns:a16="http://schemas.microsoft.com/office/drawing/2014/main" id="{1C36DA43-3A22-4997-AE71-D4D2925D3C16}"/>
              </a:ext>
            </a:extLst>
          </p:cNvPr>
          <p:cNvSpPr/>
          <p:nvPr/>
        </p:nvSpPr>
        <p:spPr>
          <a:xfrm rot="16200000">
            <a:off x="1175458" y="3459038"/>
            <a:ext cx="826087" cy="1901530"/>
          </a:xfrm>
          <a:prstGeom prst="ben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6" name="テキスト ボックス 95">
            <a:extLst>
              <a:ext uri="{FF2B5EF4-FFF2-40B4-BE49-F238E27FC236}">
                <a16:creationId xmlns:a16="http://schemas.microsoft.com/office/drawing/2014/main" id="{A7481062-C4FC-4CCA-8C55-831A40C1D8BE}"/>
              </a:ext>
            </a:extLst>
          </p:cNvPr>
          <p:cNvSpPr txBox="1"/>
          <p:nvPr/>
        </p:nvSpPr>
        <p:spPr>
          <a:xfrm>
            <a:off x="4461234" y="5050171"/>
            <a:ext cx="6408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回収</a:t>
            </a:r>
          </a:p>
        </p:txBody>
      </p:sp>
      <p:grpSp>
        <p:nvGrpSpPr>
          <p:cNvPr id="97" name="グループ化 96">
            <a:extLst>
              <a:ext uri="{FF2B5EF4-FFF2-40B4-BE49-F238E27FC236}">
                <a16:creationId xmlns:a16="http://schemas.microsoft.com/office/drawing/2014/main" id="{8096CA4B-203F-478F-9D1E-725100BECBB5}"/>
              </a:ext>
            </a:extLst>
          </p:cNvPr>
          <p:cNvGrpSpPr/>
          <p:nvPr/>
        </p:nvGrpSpPr>
        <p:grpSpPr>
          <a:xfrm>
            <a:off x="3838398" y="5228976"/>
            <a:ext cx="870208" cy="433765"/>
            <a:chOff x="7012765" y="3762961"/>
            <a:chExt cx="1150972" cy="439282"/>
          </a:xfrm>
        </p:grpSpPr>
        <p:sp>
          <p:nvSpPr>
            <p:cNvPr id="136" name="矢印: 左 135">
              <a:extLst>
                <a:ext uri="{FF2B5EF4-FFF2-40B4-BE49-F238E27FC236}">
                  <a16:creationId xmlns:a16="http://schemas.microsoft.com/office/drawing/2014/main" id="{D8E0EB5D-DBFF-4F83-837C-E3721B501129}"/>
                </a:ext>
              </a:extLst>
            </p:cNvPr>
            <p:cNvSpPr/>
            <p:nvPr/>
          </p:nvSpPr>
          <p:spPr>
            <a:xfrm rot="12745460">
              <a:off x="7012765" y="3762961"/>
              <a:ext cx="1150972" cy="439282"/>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7" name="乗算記号 136">
              <a:extLst>
                <a:ext uri="{FF2B5EF4-FFF2-40B4-BE49-F238E27FC236}">
                  <a16:creationId xmlns:a16="http://schemas.microsoft.com/office/drawing/2014/main" id="{7B2ACADA-ECB5-48EE-B206-D867BE5CC1C9}"/>
                </a:ext>
              </a:extLst>
            </p:cNvPr>
            <p:cNvSpPr/>
            <p:nvPr/>
          </p:nvSpPr>
          <p:spPr>
            <a:xfrm>
              <a:off x="7369104" y="3841320"/>
              <a:ext cx="281559" cy="20302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134" name="矢印: 左 133">
            <a:extLst>
              <a:ext uri="{FF2B5EF4-FFF2-40B4-BE49-F238E27FC236}">
                <a16:creationId xmlns:a16="http://schemas.microsoft.com/office/drawing/2014/main" id="{16FEC2A8-53D2-4304-9DE5-0A895CBD3F07}"/>
              </a:ext>
            </a:extLst>
          </p:cNvPr>
          <p:cNvSpPr/>
          <p:nvPr/>
        </p:nvSpPr>
        <p:spPr>
          <a:xfrm rot="16200000">
            <a:off x="3124009" y="5202820"/>
            <a:ext cx="639186" cy="417698"/>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5" name="乗算記号 134">
            <a:extLst>
              <a:ext uri="{FF2B5EF4-FFF2-40B4-BE49-F238E27FC236}">
                <a16:creationId xmlns:a16="http://schemas.microsoft.com/office/drawing/2014/main" id="{2147D76E-3494-4655-8277-4ECA75598663}"/>
              </a:ext>
            </a:extLst>
          </p:cNvPr>
          <p:cNvSpPr/>
          <p:nvPr/>
        </p:nvSpPr>
        <p:spPr>
          <a:xfrm>
            <a:off x="3305714" y="5262252"/>
            <a:ext cx="276563" cy="192046"/>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99" name="グループ化 98">
            <a:extLst>
              <a:ext uri="{FF2B5EF4-FFF2-40B4-BE49-F238E27FC236}">
                <a16:creationId xmlns:a16="http://schemas.microsoft.com/office/drawing/2014/main" id="{3359F0B4-E00F-4D09-A222-66012EA2CB29}"/>
              </a:ext>
            </a:extLst>
          </p:cNvPr>
          <p:cNvGrpSpPr/>
          <p:nvPr/>
        </p:nvGrpSpPr>
        <p:grpSpPr>
          <a:xfrm>
            <a:off x="213637" y="5748468"/>
            <a:ext cx="1170100" cy="594779"/>
            <a:chOff x="952820" y="3429000"/>
            <a:chExt cx="1459967" cy="720378"/>
          </a:xfrm>
        </p:grpSpPr>
        <p:sp>
          <p:nvSpPr>
            <p:cNvPr id="132" name="四角形: 角を丸くする 131">
              <a:extLst>
                <a:ext uri="{FF2B5EF4-FFF2-40B4-BE49-F238E27FC236}">
                  <a16:creationId xmlns:a16="http://schemas.microsoft.com/office/drawing/2014/main" id="{229F0BD3-88D6-4DFA-9842-F5921C89715A}"/>
                </a:ext>
              </a:extLst>
            </p:cNvPr>
            <p:cNvSpPr/>
            <p:nvPr/>
          </p:nvSpPr>
          <p:spPr>
            <a:xfrm>
              <a:off x="952820" y="3429000"/>
              <a:ext cx="1459967" cy="7203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3" name="テキスト ボックス 132">
              <a:extLst>
                <a:ext uri="{FF2B5EF4-FFF2-40B4-BE49-F238E27FC236}">
                  <a16:creationId xmlns:a16="http://schemas.microsoft.com/office/drawing/2014/main" id="{8D75E864-F580-430B-B7F1-F738B8F34488}"/>
                </a:ext>
              </a:extLst>
            </p:cNvPr>
            <p:cNvSpPr txBox="1"/>
            <p:nvPr/>
          </p:nvSpPr>
          <p:spPr>
            <a:xfrm>
              <a:off x="994075" y="3568959"/>
              <a:ext cx="1382478" cy="44732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化石原料</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100" name="矢印: 左 99">
            <a:extLst>
              <a:ext uri="{FF2B5EF4-FFF2-40B4-BE49-F238E27FC236}">
                <a16:creationId xmlns:a16="http://schemas.microsoft.com/office/drawing/2014/main" id="{D5F0DC53-91A0-4258-9462-D3807DA248B6}"/>
              </a:ext>
            </a:extLst>
          </p:cNvPr>
          <p:cNvSpPr/>
          <p:nvPr/>
        </p:nvSpPr>
        <p:spPr>
          <a:xfrm rot="18985148">
            <a:off x="1992860" y="5206674"/>
            <a:ext cx="594779" cy="405618"/>
          </a:xfrm>
          <a:prstGeom prst="lef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101" name="グループ化 100">
            <a:extLst>
              <a:ext uri="{FF2B5EF4-FFF2-40B4-BE49-F238E27FC236}">
                <a16:creationId xmlns:a16="http://schemas.microsoft.com/office/drawing/2014/main" id="{2BF1BBE3-4451-461D-B7AB-A0C4F24232F5}"/>
              </a:ext>
            </a:extLst>
          </p:cNvPr>
          <p:cNvGrpSpPr/>
          <p:nvPr/>
        </p:nvGrpSpPr>
        <p:grpSpPr>
          <a:xfrm>
            <a:off x="1377361" y="5745596"/>
            <a:ext cx="3984411" cy="646331"/>
            <a:chOff x="2706705" y="4793096"/>
            <a:chExt cx="3984411" cy="646331"/>
          </a:xfrm>
        </p:grpSpPr>
        <p:grpSp>
          <p:nvGrpSpPr>
            <p:cNvPr id="117" name="グループ化 116">
              <a:extLst>
                <a:ext uri="{FF2B5EF4-FFF2-40B4-BE49-F238E27FC236}">
                  <a16:creationId xmlns:a16="http://schemas.microsoft.com/office/drawing/2014/main" id="{B5316A72-F3CA-45B7-B18B-BC5D0BF940BF}"/>
                </a:ext>
              </a:extLst>
            </p:cNvPr>
            <p:cNvGrpSpPr/>
            <p:nvPr/>
          </p:nvGrpSpPr>
          <p:grpSpPr>
            <a:xfrm>
              <a:off x="2706705" y="4793096"/>
              <a:ext cx="1441420" cy="646331"/>
              <a:chOff x="2706705" y="4363249"/>
              <a:chExt cx="1441420" cy="646331"/>
            </a:xfrm>
          </p:grpSpPr>
          <p:sp>
            <p:nvSpPr>
              <p:cNvPr id="128" name="テキスト ボックス 127">
                <a:extLst>
                  <a:ext uri="{FF2B5EF4-FFF2-40B4-BE49-F238E27FC236}">
                    <a16:creationId xmlns:a16="http://schemas.microsoft.com/office/drawing/2014/main" id="{9B7862CB-D1FD-4FCA-8AB2-7E3F7E7335B6}"/>
                  </a:ext>
                </a:extLst>
              </p:cNvPr>
              <p:cNvSpPr txBox="1"/>
              <p:nvPr/>
            </p:nvSpPr>
            <p:spPr>
              <a:xfrm>
                <a:off x="2706705" y="4363249"/>
                <a:ext cx="144142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ｴﾈﾙｷﾞｰ</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回収</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129" name="グループ化 128">
                <a:extLst>
                  <a:ext uri="{FF2B5EF4-FFF2-40B4-BE49-F238E27FC236}">
                    <a16:creationId xmlns:a16="http://schemas.microsoft.com/office/drawing/2014/main" id="{C5E7B666-6088-4C46-B459-8D35B0E38555}"/>
                  </a:ext>
                </a:extLst>
              </p:cNvPr>
              <p:cNvGrpSpPr/>
              <p:nvPr/>
            </p:nvGrpSpPr>
            <p:grpSpPr>
              <a:xfrm>
                <a:off x="2879421" y="4366128"/>
                <a:ext cx="1170100" cy="594779"/>
                <a:chOff x="952820" y="3429000"/>
                <a:chExt cx="1459967" cy="720378"/>
              </a:xfrm>
            </p:grpSpPr>
            <p:sp>
              <p:nvSpPr>
                <p:cNvPr id="130" name="四角形: 角を丸くする 129">
                  <a:extLst>
                    <a:ext uri="{FF2B5EF4-FFF2-40B4-BE49-F238E27FC236}">
                      <a16:creationId xmlns:a16="http://schemas.microsoft.com/office/drawing/2014/main" id="{AA16F375-10E7-4F6A-AAC6-C1A55D59D0BB}"/>
                    </a:ext>
                  </a:extLst>
                </p:cNvPr>
                <p:cNvSpPr/>
                <p:nvPr/>
              </p:nvSpPr>
              <p:spPr>
                <a:xfrm>
                  <a:off x="952820" y="3429000"/>
                  <a:ext cx="1459967" cy="7203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1" name="テキスト ボックス 130">
                  <a:extLst>
                    <a:ext uri="{FF2B5EF4-FFF2-40B4-BE49-F238E27FC236}">
                      <a16:creationId xmlns:a16="http://schemas.microsoft.com/office/drawing/2014/main" id="{19DABF19-FEA5-45A1-8416-188131368992}"/>
                    </a:ext>
                  </a:extLst>
                </p:cNvPr>
                <p:cNvSpPr txBox="1"/>
                <p:nvPr/>
              </p:nvSpPr>
              <p:spPr>
                <a:xfrm>
                  <a:off x="1568304" y="3603813"/>
                  <a:ext cx="230493" cy="44732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grpSp>
        <p:grpSp>
          <p:nvGrpSpPr>
            <p:cNvPr id="118" name="グループ化 117">
              <a:extLst>
                <a:ext uri="{FF2B5EF4-FFF2-40B4-BE49-F238E27FC236}">
                  <a16:creationId xmlns:a16="http://schemas.microsoft.com/office/drawing/2014/main" id="{D79BAC16-8552-43B1-8E3E-5DA90FA349D8}"/>
                </a:ext>
              </a:extLst>
            </p:cNvPr>
            <p:cNvGrpSpPr/>
            <p:nvPr/>
          </p:nvGrpSpPr>
          <p:grpSpPr>
            <a:xfrm>
              <a:off x="4196307" y="4799883"/>
              <a:ext cx="1170100" cy="594779"/>
              <a:chOff x="4196307" y="4370036"/>
              <a:chExt cx="1170100" cy="594779"/>
            </a:xfrm>
          </p:grpSpPr>
          <p:sp>
            <p:nvSpPr>
              <p:cNvPr id="124" name="テキスト ボックス 123">
                <a:extLst>
                  <a:ext uri="{FF2B5EF4-FFF2-40B4-BE49-F238E27FC236}">
                    <a16:creationId xmlns:a16="http://schemas.microsoft.com/office/drawing/2014/main" id="{F53CD03D-AF58-4F83-ABDF-0E0D6EA8E85A}"/>
                  </a:ext>
                </a:extLst>
              </p:cNvPr>
              <p:cNvSpPr txBox="1"/>
              <p:nvPr/>
            </p:nvSpPr>
            <p:spPr>
              <a:xfrm>
                <a:off x="4239499" y="4490820"/>
                <a:ext cx="1107996"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単純焼却</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125" name="グループ化 124">
                <a:extLst>
                  <a:ext uri="{FF2B5EF4-FFF2-40B4-BE49-F238E27FC236}">
                    <a16:creationId xmlns:a16="http://schemas.microsoft.com/office/drawing/2014/main" id="{AA0A81DC-D3F1-47BC-A59E-FE784E8A1335}"/>
                  </a:ext>
                </a:extLst>
              </p:cNvPr>
              <p:cNvGrpSpPr/>
              <p:nvPr/>
            </p:nvGrpSpPr>
            <p:grpSpPr>
              <a:xfrm>
                <a:off x="4196307" y="4370036"/>
                <a:ext cx="1170100" cy="594779"/>
                <a:chOff x="952820" y="3429000"/>
                <a:chExt cx="1459967" cy="720378"/>
              </a:xfrm>
            </p:grpSpPr>
            <p:sp>
              <p:nvSpPr>
                <p:cNvPr id="126" name="四角形: 角を丸くする 125">
                  <a:extLst>
                    <a:ext uri="{FF2B5EF4-FFF2-40B4-BE49-F238E27FC236}">
                      <a16:creationId xmlns:a16="http://schemas.microsoft.com/office/drawing/2014/main" id="{D4B86523-9F6E-4592-8C73-432695EB5E46}"/>
                    </a:ext>
                  </a:extLst>
                </p:cNvPr>
                <p:cNvSpPr/>
                <p:nvPr/>
              </p:nvSpPr>
              <p:spPr>
                <a:xfrm>
                  <a:off x="952820" y="3429000"/>
                  <a:ext cx="1459967" cy="7203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7" name="テキスト ボックス 126">
                  <a:extLst>
                    <a:ext uri="{FF2B5EF4-FFF2-40B4-BE49-F238E27FC236}">
                      <a16:creationId xmlns:a16="http://schemas.microsoft.com/office/drawing/2014/main" id="{7D46F46E-3FC4-4CE8-A79C-0D0909BBF242}"/>
                    </a:ext>
                  </a:extLst>
                </p:cNvPr>
                <p:cNvSpPr txBox="1"/>
                <p:nvPr/>
              </p:nvSpPr>
              <p:spPr>
                <a:xfrm>
                  <a:off x="1568304" y="3603813"/>
                  <a:ext cx="230493" cy="44732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grpSp>
        <p:grpSp>
          <p:nvGrpSpPr>
            <p:cNvPr id="119" name="グループ化 118">
              <a:extLst>
                <a:ext uri="{FF2B5EF4-FFF2-40B4-BE49-F238E27FC236}">
                  <a16:creationId xmlns:a16="http://schemas.microsoft.com/office/drawing/2014/main" id="{4924E5BD-449F-4390-BAFF-FAA5439B1733}"/>
                </a:ext>
              </a:extLst>
            </p:cNvPr>
            <p:cNvGrpSpPr/>
            <p:nvPr/>
          </p:nvGrpSpPr>
          <p:grpSpPr>
            <a:xfrm>
              <a:off x="5521016" y="4795977"/>
              <a:ext cx="1170100" cy="594779"/>
              <a:chOff x="5521016" y="4366130"/>
              <a:chExt cx="1170100" cy="594779"/>
            </a:xfrm>
          </p:grpSpPr>
          <p:sp>
            <p:nvSpPr>
              <p:cNvPr id="120" name="テキスト ボックス 119">
                <a:extLst>
                  <a:ext uri="{FF2B5EF4-FFF2-40B4-BE49-F238E27FC236}">
                    <a16:creationId xmlns:a16="http://schemas.microsoft.com/office/drawing/2014/main" id="{1ABDEBFC-73B8-4ADF-AEF6-C48390411F25}"/>
                  </a:ext>
                </a:extLst>
              </p:cNvPr>
              <p:cNvSpPr txBox="1"/>
              <p:nvPr/>
            </p:nvSpPr>
            <p:spPr>
              <a:xfrm>
                <a:off x="5736076" y="4491886"/>
                <a:ext cx="646331"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埋立</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121" name="グループ化 120">
                <a:extLst>
                  <a:ext uri="{FF2B5EF4-FFF2-40B4-BE49-F238E27FC236}">
                    <a16:creationId xmlns:a16="http://schemas.microsoft.com/office/drawing/2014/main" id="{0A67D283-C1AB-413C-9808-25A31914980E}"/>
                  </a:ext>
                </a:extLst>
              </p:cNvPr>
              <p:cNvGrpSpPr/>
              <p:nvPr/>
            </p:nvGrpSpPr>
            <p:grpSpPr>
              <a:xfrm>
                <a:off x="5521016" y="4366130"/>
                <a:ext cx="1170100" cy="594779"/>
                <a:chOff x="952820" y="3429000"/>
                <a:chExt cx="1459967" cy="720378"/>
              </a:xfrm>
            </p:grpSpPr>
            <p:sp>
              <p:nvSpPr>
                <p:cNvPr id="122" name="四角形: 角を丸くする 121">
                  <a:extLst>
                    <a:ext uri="{FF2B5EF4-FFF2-40B4-BE49-F238E27FC236}">
                      <a16:creationId xmlns:a16="http://schemas.microsoft.com/office/drawing/2014/main" id="{E22B18D3-E2C1-4941-A379-B8C7EE139641}"/>
                    </a:ext>
                  </a:extLst>
                </p:cNvPr>
                <p:cNvSpPr/>
                <p:nvPr/>
              </p:nvSpPr>
              <p:spPr>
                <a:xfrm>
                  <a:off x="952820" y="3429000"/>
                  <a:ext cx="1459967" cy="7203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3" name="テキスト ボックス 122">
                  <a:extLst>
                    <a:ext uri="{FF2B5EF4-FFF2-40B4-BE49-F238E27FC236}">
                      <a16:creationId xmlns:a16="http://schemas.microsoft.com/office/drawing/2014/main" id="{3C344AD2-1A10-4350-ABC9-F256A14FD9F6}"/>
                    </a:ext>
                  </a:extLst>
                </p:cNvPr>
                <p:cNvSpPr txBox="1"/>
                <p:nvPr/>
              </p:nvSpPr>
              <p:spPr>
                <a:xfrm>
                  <a:off x="1568304" y="3603813"/>
                  <a:ext cx="230493" cy="44732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grpSp>
      </p:grpSp>
      <p:grpSp>
        <p:nvGrpSpPr>
          <p:cNvPr id="104" name="グループ化 103">
            <a:extLst>
              <a:ext uri="{FF2B5EF4-FFF2-40B4-BE49-F238E27FC236}">
                <a16:creationId xmlns:a16="http://schemas.microsoft.com/office/drawing/2014/main" id="{D8F18718-6E45-4CAB-B244-9968B0EDE0E5}"/>
              </a:ext>
            </a:extLst>
          </p:cNvPr>
          <p:cNvGrpSpPr/>
          <p:nvPr/>
        </p:nvGrpSpPr>
        <p:grpSpPr>
          <a:xfrm>
            <a:off x="6330870" y="4391681"/>
            <a:ext cx="1459967" cy="594775"/>
            <a:chOff x="980996" y="2711828"/>
            <a:chExt cx="1459967" cy="720378"/>
          </a:xfrm>
        </p:grpSpPr>
        <p:sp>
          <p:nvSpPr>
            <p:cNvPr id="111" name="四角形: 角を丸くする 110">
              <a:extLst>
                <a:ext uri="{FF2B5EF4-FFF2-40B4-BE49-F238E27FC236}">
                  <a16:creationId xmlns:a16="http://schemas.microsoft.com/office/drawing/2014/main" id="{5E6E1B47-2667-4946-8755-72438B3B250D}"/>
                </a:ext>
              </a:extLst>
            </p:cNvPr>
            <p:cNvSpPr/>
            <p:nvPr/>
          </p:nvSpPr>
          <p:spPr>
            <a:xfrm>
              <a:off x="980996" y="2711828"/>
              <a:ext cx="1459967" cy="7203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2" name="テキスト ボックス 111">
              <a:extLst>
                <a:ext uri="{FF2B5EF4-FFF2-40B4-BE49-F238E27FC236}">
                  <a16:creationId xmlns:a16="http://schemas.microsoft.com/office/drawing/2014/main" id="{BDBB335F-A1B8-4B26-9A04-5384CA6914BE}"/>
                </a:ext>
              </a:extLst>
            </p:cNvPr>
            <p:cNvSpPr txBox="1"/>
            <p:nvPr/>
          </p:nvSpPr>
          <p:spPr>
            <a:xfrm>
              <a:off x="1042335" y="2839325"/>
              <a:ext cx="1338828" cy="44732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二酸化炭素</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105" name="矢印: 折線 104">
            <a:extLst>
              <a:ext uri="{FF2B5EF4-FFF2-40B4-BE49-F238E27FC236}">
                <a16:creationId xmlns:a16="http://schemas.microsoft.com/office/drawing/2014/main" id="{4DCB7C24-5B99-4C47-A81A-CB60C429DF67}"/>
              </a:ext>
            </a:extLst>
          </p:cNvPr>
          <p:cNvSpPr/>
          <p:nvPr/>
        </p:nvSpPr>
        <p:spPr>
          <a:xfrm rot="10800000" flipH="1">
            <a:off x="5877778" y="3713429"/>
            <a:ext cx="240303" cy="1127490"/>
          </a:xfrm>
          <a:prstGeom prst="bentArrow">
            <a:avLst>
              <a:gd name="adj1" fmla="val 25000"/>
              <a:gd name="adj2" fmla="val 26985"/>
              <a:gd name="adj3" fmla="val 25000"/>
              <a:gd name="adj4" fmla="val 4375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7" name="矢印: 折線 106">
            <a:extLst>
              <a:ext uri="{FF2B5EF4-FFF2-40B4-BE49-F238E27FC236}">
                <a16:creationId xmlns:a16="http://schemas.microsoft.com/office/drawing/2014/main" id="{617CEC45-1CF7-46C7-BC23-4718FA83E93E}"/>
              </a:ext>
            </a:extLst>
          </p:cNvPr>
          <p:cNvSpPr/>
          <p:nvPr/>
        </p:nvSpPr>
        <p:spPr>
          <a:xfrm rot="16200000" flipV="1">
            <a:off x="7705490" y="4109156"/>
            <a:ext cx="1091450" cy="257176"/>
          </a:xfrm>
          <a:prstGeom prst="bentArrow">
            <a:avLst>
              <a:gd name="adj1" fmla="val 21596"/>
              <a:gd name="adj2" fmla="val 28603"/>
              <a:gd name="adj3" fmla="val 25000"/>
              <a:gd name="adj4" fmla="val 4375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4" name="テキスト ボックス 73">
            <a:extLst>
              <a:ext uri="{FF2B5EF4-FFF2-40B4-BE49-F238E27FC236}">
                <a16:creationId xmlns:a16="http://schemas.microsoft.com/office/drawing/2014/main" id="{A0CB89A3-533B-4AC9-9345-504EB8248D54}"/>
              </a:ext>
            </a:extLst>
          </p:cNvPr>
          <p:cNvSpPr txBox="1"/>
          <p:nvPr/>
        </p:nvSpPr>
        <p:spPr>
          <a:xfrm>
            <a:off x="5408775" y="4742953"/>
            <a:ext cx="93518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燃焼、生分解</a:t>
            </a:r>
          </a:p>
        </p:txBody>
      </p:sp>
      <p:sp>
        <p:nvSpPr>
          <p:cNvPr id="75" name="テキスト ボックス 74">
            <a:extLst>
              <a:ext uri="{FF2B5EF4-FFF2-40B4-BE49-F238E27FC236}">
                <a16:creationId xmlns:a16="http://schemas.microsoft.com/office/drawing/2014/main" id="{EE4EEA5E-9D13-4492-88B8-CF39F950FB39}"/>
              </a:ext>
            </a:extLst>
          </p:cNvPr>
          <p:cNvSpPr txBox="1"/>
          <p:nvPr/>
        </p:nvSpPr>
        <p:spPr>
          <a:xfrm>
            <a:off x="7946476" y="4830876"/>
            <a:ext cx="93518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光合成</a:t>
            </a:r>
          </a:p>
        </p:txBody>
      </p:sp>
      <p:sp>
        <p:nvSpPr>
          <p:cNvPr id="83" name="テキスト ボックス 82">
            <a:extLst>
              <a:ext uri="{FF2B5EF4-FFF2-40B4-BE49-F238E27FC236}">
                <a16:creationId xmlns:a16="http://schemas.microsoft.com/office/drawing/2014/main" id="{ED251024-4B1E-4570-93BC-E1642876FB32}"/>
              </a:ext>
            </a:extLst>
          </p:cNvPr>
          <p:cNvSpPr txBox="1"/>
          <p:nvPr/>
        </p:nvSpPr>
        <p:spPr>
          <a:xfrm>
            <a:off x="8379803" y="1631978"/>
            <a:ext cx="64673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重合</a:t>
            </a:r>
          </a:p>
        </p:txBody>
      </p:sp>
      <p:sp>
        <p:nvSpPr>
          <p:cNvPr id="146" name="テキスト ボックス 145">
            <a:extLst>
              <a:ext uri="{FF2B5EF4-FFF2-40B4-BE49-F238E27FC236}">
                <a16:creationId xmlns:a16="http://schemas.microsoft.com/office/drawing/2014/main" id="{258E12CC-2611-477D-A777-6100B06D3CF9}"/>
              </a:ext>
            </a:extLst>
          </p:cNvPr>
          <p:cNvSpPr txBox="1"/>
          <p:nvPr/>
        </p:nvSpPr>
        <p:spPr>
          <a:xfrm>
            <a:off x="5584134" y="1060669"/>
            <a:ext cx="64673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成形</a:t>
            </a:r>
          </a:p>
        </p:txBody>
      </p:sp>
      <p:grpSp>
        <p:nvGrpSpPr>
          <p:cNvPr id="151" name="グループ化 150">
            <a:extLst>
              <a:ext uri="{FF2B5EF4-FFF2-40B4-BE49-F238E27FC236}">
                <a16:creationId xmlns:a16="http://schemas.microsoft.com/office/drawing/2014/main" id="{D709BF4E-77D2-45FD-8F9A-C4A92680F538}"/>
              </a:ext>
            </a:extLst>
          </p:cNvPr>
          <p:cNvGrpSpPr/>
          <p:nvPr/>
        </p:nvGrpSpPr>
        <p:grpSpPr>
          <a:xfrm>
            <a:off x="222891" y="3326630"/>
            <a:ext cx="1203398" cy="594779"/>
            <a:chOff x="980996" y="2711828"/>
            <a:chExt cx="1459967" cy="720378"/>
          </a:xfrm>
        </p:grpSpPr>
        <p:sp>
          <p:nvSpPr>
            <p:cNvPr id="159" name="四角形: 角を丸くする 9">
              <a:extLst>
                <a:ext uri="{FF2B5EF4-FFF2-40B4-BE49-F238E27FC236}">
                  <a16:creationId xmlns:a16="http://schemas.microsoft.com/office/drawing/2014/main" id="{836A00F8-3A3B-4D1C-816E-5F1D6EE87A00}"/>
                </a:ext>
              </a:extLst>
            </p:cNvPr>
            <p:cNvSpPr/>
            <p:nvPr/>
          </p:nvSpPr>
          <p:spPr>
            <a:xfrm>
              <a:off x="980996" y="2711828"/>
              <a:ext cx="1459967" cy="7203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60" name="テキスト ボックス 159">
              <a:extLst>
                <a:ext uri="{FF2B5EF4-FFF2-40B4-BE49-F238E27FC236}">
                  <a16:creationId xmlns:a16="http://schemas.microsoft.com/office/drawing/2014/main" id="{21BD5D5C-C204-42CE-A534-4D2AF7D6D12B}"/>
                </a:ext>
              </a:extLst>
            </p:cNvPr>
            <p:cNvSpPr txBox="1"/>
            <p:nvPr/>
          </p:nvSpPr>
          <p:spPr>
            <a:xfrm>
              <a:off x="1144176" y="2838020"/>
              <a:ext cx="1107996" cy="44732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化学原料</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grpSp>
        <p:nvGrpSpPr>
          <p:cNvPr id="152" name="グループ化 151">
            <a:extLst>
              <a:ext uri="{FF2B5EF4-FFF2-40B4-BE49-F238E27FC236}">
                <a16:creationId xmlns:a16="http://schemas.microsoft.com/office/drawing/2014/main" id="{D709BF4E-77D2-45FD-8F9A-C4A92680F538}"/>
              </a:ext>
            </a:extLst>
          </p:cNvPr>
          <p:cNvGrpSpPr/>
          <p:nvPr/>
        </p:nvGrpSpPr>
        <p:grpSpPr>
          <a:xfrm>
            <a:off x="4990835" y="2767379"/>
            <a:ext cx="1203398" cy="594779"/>
            <a:chOff x="980996" y="2711828"/>
            <a:chExt cx="1459967" cy="720378"/>
          </a:xfrm>
        </p:grpSpPr>
        <p:sp>
          <p:nvSpPr>
            <p:cNvPr id="157" name="四角形: 角を丸くする 9">
              <a:extLst>
                <a:ext uri="{FF2B5EF4-FFF2-40B4-BE49-F238E27FC236}">
                  <a16:creationId xmlns:a16="http://schemas.microsoft.com/office/drawing/2014/main" id="{836A00F8-3A3B-4D1C-816E-5F1D6EE87A00}"/>
                </a:ext>
              </a:extLst>
            </p:cNvPr>
            <p:cNvSpPr/>
            <p:nvPr/>
          </p:nvSpPr>
          <p:spPr>
            <a:xfrm>
              <a:off x="980996" y="2711828"/>
              <a:ext cx="1459967" cy="7203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8" name="テキスト ボックス 157">
              <a:extLst>
                <a:ext uri="{FF2B5EF4-FFF2-40B4-BE49-F238E27FC236}">
                  <a16:creationId xmlns:a16="http://schemas.microsoft.com/office/drawing/2014/main" id="{21BD5D5C-C204-42CE-A534-4D2AF7D6D12B}"/>
                </a:ext>
              </a:extLst>
            </p:cNvPr>
            <p:cNvSpPr txBox="1"/>
            <p:nvPr/>
          </p:nvSpPr>
          <p:spPr>
            <a:xfrm>
              <a:off x="1304052" y="2886641"/>
              <a:ext cx="784131" cy="44732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製品</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grpSp>
        <p:nvGrpSpPr>
          <p:cNvPr id="153" name="グループ化 152">
            <a:extLst>
              <a:ext uri="{FF2B5EF4-FFF2-40B4-BE49-F238E27FC236}">
                <a16:creationId xmlns:a16="http://schemas.microsoft.com/office/drawing/2014/main" id="{D709BF4E-77D2-45FD-8F9A-C4A92680F538}"/>
              </a:ext>
            </a:extLst>
          </p:cNvPr>
          <p:cNvGrpSpPr/>
          <p:nvPr/>
        </p:nvGrpSpPr>
        <p:grpSpPr>
          <a:xfrm>
            <a:off x="7719523" y="2796407"/>
            <a:ext cx="1203398" cy="594779"/>
            <a:chOff x="980996" y="2711828"/>
            <a:chExt cx="1459967" cy="720378"/>
          </a:xfrm>
        </p:grpSpPr>
        <p:sp>
          <p:nvSpPr>
            <p:cNvPr id="155" name="四角形: 角を丸くする 9">
              <a:extLst>
                <a:ext uri="{FF2B5EF4-FFF2-40B4-BE49-F238E27FC236}">
                  <a16:creationId xmlns:a16="http://schemas.microsoft.com/office/drawing/2014/main" id="{836A00F8-3A3B-4D1C-816E-5F1D6EE87A00}"/>
                </a:ext>
              </a:extLst>
            </p:cNvPr>
            <p:cNvSpPr/>
            <p:nvPr/>
          </p:nvSpPr>
          <p:spPr>
            <a:xfrm>
              <a:off x="980996" y="2711828"/>
              <a:ext cx="1459967" cy="7203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6" name="テキスト ボックス 155">
              <a:extLst>
                <a:ext uri="{FF2B5EF4-FFF2-40B4-BE49-F238E27FC236}">
                  <a16:creationId xmlns:a16="http://schemas.microsoft.com/office/drawing/2014/main" id="{21BD5D5C-C204-42CE-A534-4D2AF7D6D12B}"/>
                </a:ext>
              </a:extLst>
            </p:cNvPr>
            <p:cNvSpPr txBox="1"/>
            <p:nvPr/>
          </p:nvSpPr>
          <p:spPr>
            <a:xfrm>
              <a:off x="1038867" y="2837526"/>
              <a:ext cx="1344224" cy="44732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植物原料</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154" name="テキスト ボックス 153">
            <a:extLst>
              <a:ext uri="{FF2B5EF4-FFF2-40B4-BE49-F238E27FC236}">
                <a16:creationId xmlns:a16="http://schemas.microsoft.com/office/drawing/2014/main" id="{8A30D3F2-BF37-48B2-A305-7723F9A4B102}"/>
              </a:ext>
            </a:extLst>
          </p:cNvPr>
          <p:cNvSpPr txBox="1"/>
          <p:nvPr/>
        </p:nvSpPr>
        <p:spPr>
          <a:xfrm>
            <a:off x="6296360" y="2780939"/>
            <a:ext cx="1369286"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カーボン</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ニュートラル</a:t>
            </a:r>
          </a:p>
        </p:txBody>
      </p:sp>
      <p:grpSp>
        <p:nvGrpSpPr>
          <p:cNvPr id="80" name="グループ化 79">
            <a:extLst>
              <a:ext uri="{FF2B5EF4-FFF2-40B4-BE49-F238E27FC236}">
                <a16:creationId xmlns:a16="http://schemas.microsoft.com/office/drawing/2014/main" id="{84F6C15C-819F-482F-B772-2BC04A876A18}"/>
              </a:ext>
            </a:extLst>
          </p:cNvPr>
          <p:cNvGrpSpPr/>
          <p:nvPr/>
        </p:nvGrpSpPr>
        <p:grpSpPr>
          <a:xfrm>
            <a:off x="203841" y="2145530"/>
            <a:ext cx="1203398" cy="594779"/>
            <a:chOff x="980996" y="2711828"/>
            <a:chExt cx="1459967" cy="720378"/>
          </a:xfrm>
        </p:grpSpPr>
        <p:sp>
          <p:nvSpPr>
            <p:cNvPr id="85" name="四角形: 角を丸くする 9">
              <a:extLst>
                <a:ext uri="{FF2B5EF4-FFF2-40B4-BE49-F238E27FC236}">
                  <a16:creationId xmlns:a16="http://schemas.microsoft.com/office/drawing/2014/main" id="{94395257-A9EE-4FF6-92A8-2D145F159B7F}"/>
                </a:ext>
              </a:extLst>
            </p:cNvPr>
            <p:cNvSpPr/>
            <p:nvPr/>
          </p:nvSpPr>
          <p:spPr>
            <a:xfrm>
              <a:off x="980996" y="2711828"/>
              <a:ext cx="1459967" cy="7203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7" name="テキスト ボックス 86">
              <a:extLst>
                <a:ext uri="{FF2B5EF4-FFF2-40B4-BE49-F238E27FC236}">
                  <a16:creationId xmlns:a16="http://schemas.microsoft.com/office/drawing/2014/main" id="{32A4F8F0-06E7-449E-8BC1-7052317B226E}"/>
                </a:ext>
              </a:extLst>
            </p:cNvPr>
            <p:cNvSpPr txBox="1"/>
            <p:nvPr/>
          </p:nvSpPr>
          <p:spPr>
            <a:xfrm>
              <a:off x="1257489" y="2838020"/>
              <a:ext cx="881369" cy="44732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ﾓﾉﾏｰ</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103" name="矢印: 左 102">
            <a:extLst>
              <a:ext uri="{FF2B5EF4-FFF2-40B4-BE49-F238E27FC236}">
                <a16:creationId xmlns:a16="http://schemas.microsoft.com/office/drawing/2014/main" id="{D57B169D-A33C-46F0-96C2-DC0B589B7A33}"/>
              </a:ext>
            </a:extLst>
          </p:cNvPr>
          <p:cNvSpPr/>
          <p:nvPr/>
        </p:nvSpPr>
        <p:spPr>
          <a:xfrm rot="5400000">
            <a:off x="576653" y="2833257"/>
            <a:ext cx="498661" cy="391287"/>
          </a:xfrm>
          <a:prstGeom prst="lef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1" name="矢印: 折線 90">
            <a:extLst>
              <a:ext uri="{FF2B5EF4-FFF2-40B4-BE49-F238E27FC236}">
                <a16:creationId xmlns:a16="http://schemas.microsoft.com/office/drawing/2014/main" id="{DE7CBF8F-39A8-4152-8E38-3B89FD4AC39B}"/>
              </a:ext>
            </a:extLst>
          </p:cNvPr>
          <p:cNvSpPr/>
          <p:nvPr/>
        </p:nvSpPr>
        <p:spPr>
          <a:xfrm rot="10800000">
            <a:off x="4391707" y="3603369"/>
            <a:ext cx="1190631" cy="1424753"/>
          </a:xfrm>
          <a:prstGeom prst="bentArrow">
            <a:avLst>
              <a:gd name="adj1" fmla="val 25000"/>
              <a:gd name="adj2" fmla="val 26985"/>
              <a:gd name="adj3" fmla="val 25000"/>
              <a:gd name="adj4" fmla="val 4375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 name="正方形/長方形 16">
            <a:extLst>
              <a:ext uri="{FF2B5EF4-FFF2-40B4-BE49-F238E27FC236}">
                <a16:creationId xmlns:a16="http://schemas.microsoft.com/office/drawing/2014/main" id="{77C6A5D9-D1F0-45E6-8B63-F59144D639EE}"/>
              </a:ext>
            </a:extLst>
          </p:cNvPr>
          <p:cNvSpPr/>
          <p:nvPr/>
        </p:nvSpPr>
        <p:spPr>
          <a:xfrm>
            <a:off x="4210722" y="1430001"/>
            <a:ext cx="678014" cy="18373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ＭＳ ゴシック"/>
              <a:cs typeface="+mn-cs"/>
            </a:endParaRPr>
          </a:p>
        </p:txBody>
      </p:sp>
      <p:cxnSp>
        <p:nvCxnSpPr>
          <p:cNvPr id="19" name="直線コネクタ 18">
            <a:extLst>
              <a:ext uri="{FF2B5EF4-FFF2-40B4-BE49-F238E27FC236}">
                <a16:creationId xmlns:a16="http://schemas.microsoft.com/office/drawing/2014/main" id="{84AE3888-CE37-4D71-89F5-DFBC0C3E6322}"/>
              </a:ext>
            </a:extLst>
          </p:cNvPr>
          <p:cNvCxnSpPr/>
          <p:nvPr/>
        </p:nvCxnSpPr>
        <p:spPr>
          <a:xfrm>
            <a:off x="4210722" y="1619999"/>
            <a:ext cx="697064"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id="{BF3F4745-0853-4442-980B-9FE14C972D84}"/>
              </a:ext>
            </a:extLst>
          </p:cNvPr>
          <p:cNvCxnSpPr/>
          <p:nvPr/>
        </p:nvCxnSpPr>
        <p:spPr>
          <a:xfrm>
            <a:off x="4201197" y="1429499"/>
            <a:ext cx="697064"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67F7C698-202A-445D-BCCB-FD83609FDF33}"/>
              </a:ext>
            </a:extLst>
          </p:cNvPr>
          <p:cNvCxnSpPr>
            <a:cxnSpLocks/>
          </p:cNvCxnSpPr>
          <p:nvPr/>
        </p:nvCxnSpPr>
        <p:spPr>
          <a:xfrm>
            <a:off x="4206829" y="1430001"/>
            <a:ext cx="0" cy="18373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41" name="矢印: 左 140">
            <a:extLst>
              <a:ext uri="{FF2B5EF4-FFF2-40B4-BE49-F238E27FC236}">
                <a16:creationId xmlns:a16="http://schemas.microsoft.com/office/drawing/2014/main" id="{D44749D4-5D5B-478C-B645-701890BAFE09}"/>
              </a:ext>
            </a:extLst>
          </p:cNvPr>
          <p:cNvSpPr/>
          <p:nvPr/>
        </p:nvSpPr>
        <p:spPr>
          <a:xfrm rot="3164705">
            <a:off x="1237116" y="3238264"/>
            <a:ext cx="1739608" cy="391287"/>
          </a:xfrm>
          <a:prstGeom prst="lef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 name="テキスト ボックス 21">
            <a:extLst>
              <a:ext uri="{FF2B5EF4-FFF2-40B4-BE49-F238E27FC236}">
                <a16:creationId xmlns:a16="http://schemas.microsoft.com/office/drawing/2014/main" id="{A1AB57E4-7B09-4160-BA1F-DC07289C3870}"/>
              </a:ext>
            </a:extLst>
          </p:cNvPr>
          <p:cNvSpPr txBox="1"/>
          <p:nvPr/>
        </p:nvSpPr>
        <p:spPr>
          <a:xfrm>
            <a:off x="2101922" y="1954445"/>
            <a:ext cx="184730"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p:txBody>
      </p:sp>
      <p:sp>
        <p:nvSpPr>
          <p:cNvPr id="84" name="テキスト ボックス 83">
            <a:extLst>
              <a:ext uri="{FF2B5EF4-FFF2-40B4-BE49-F238E27FC236}">
                <a16:creationId xmlns:a16="http://schemas.microsoft.com/office/drawing/2014/main" id="{6A960E1B-86CF-4795-A542-F60BBFF9D6C3}"/>
              </a:ext>
            </a:extLst>
          </p:cNvPr>
          <p:cNvSpPr txBox="1"/>
          <p:nvPr/>
        </p:nvSpPr>
        <p:spPr>
          <a:xfrm>
            <a:off x="855891" y="3992795"/>
            <a:ext cx="1800493" cy="1477328"/>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化学原料経由</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ｹﾐｶﾙﾘｻｲｸﾙ</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（混合・複合品</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軽度汚れ品）</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p:txBody>
      </p:sp>
      <p:sp>
        <p:nvSpPr>
          <p:cNvPr id="108" name="乗算記号 107">
            <a:extLst>
              <a:ext uri="{FF2B5EF4-FFF2-40B4-BE49-F238E27FC236}">
                <a16:creationId xmlns:a16="http://schemas.microsoft.com/office/drawing/2014/main" id="{15EA0EFE-FC14-443D-8521-C0B2093A9289}"/>
              </a:ext>
            </a:extLst>
          </p:cNvPr>
          <p:cNvSpPr/>
          <p:nvPr/>
        </p:nvSpPr>
        <p:spPr>
          <a:xfrm>
            <a:off x="686339" y="5119377"/>
            <a:ext cx="276563" cy="192046"/>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9" name="テキスト ボックス 108">
            <a:extLst>
              <a:ext uri="{FF2B5EF4-FFF2-40B4-BE49-F238E27FC236}">
                <a16:creationId xmlns:a16="http://schemas.microsoft.com/office/drawing/2014/main" id="{811E2F48-A876-448B-ABB8-F139119FD2B7}"/>
              </a:ext>
            </a:extLst>
          </p:cNvPr>
          <p:cNvSpPr txBox="1"/>
          <p:nvPr/>
        </p:nvSpPr>
        <p:spPr>
          <a:xfrm>
            <a:off x="1693733" y="1887819"/>
            <a:ext cx="1415772" cy="120032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ﾓﾉﾏｰ経由</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ｹﾐｶﾙﾘｻｲｸﾙ</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単品回収）</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PET,PS</a:t>
            </a:r>
          </a:p>
        </p:txBody>
      </p:sp>
      <p:sp>
        <p:nvSpPr>
          <p:cNvPr id="113" name="テキスト ボックス 112">
            <a:extLst>
              <a:ext uri="{FF2B5EF4-FFF2-40B4-BE49-F238E27FC236}">
                <a16:creationId xmlns:a16="http://schemas.microsoft.com/office/drawing/2014/main" id="{A303C9D8-9047-40E4-BC10-1828E0E2C908}"/>
              </a:ext>
            </a:extLst>
          </p:cNvPr>
          <p:cNvSpPr txBox="1"/>
          <p:nvPr/>
        </p:nvSpPr>
        <p:spPr>
          <a:xfrm>
            <a:off x="3573122" y="2722013"/>
            <a:ext cx="1261884"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材料ﾘｻｲｸﾙ</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単品回収</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a:t>
            </a:r>
          </a:p>
        </p:txBody>
      </p:sp>
      <p:sp>
        <p:nvSpPr>
          <p:cNvPr id="7" name="テキスト ボックス 6">
            <a:extLst>
              <a:ext uri="{FF2B5EF4-FFF2-40B4-BE49-F238E27FC236}">
                <a16:creationId xmlns:a16="http://schemas.microsoft.com/office/drawing/2014/main" id="{3A614556-1442-4916-893A-E5DF1324116A}"/>
              </a:ext>
            </a:extLst>
          </p:cNvPr>
          <p:cNvSpPr txBox="1"/>
          <p:nvPr/>
        </p:nvSpPr>
        <p:spPr>
          <a:xfrm>
            <a:off x="6194233" y="5330473"/>
            <a:ext cx="2929007" cy="147732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優先順位</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1.</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材料ﾘｻｲｸﾙ</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2.</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ﾓﾉﾏｰ経由ｹﾐｶﾙﾘｻｲｸﾙ</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  3.</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化学原料経由ｹﾐｶﾙﾘｻｲｸﾙ</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  4.</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ｴﾈﾙｷﾞｰ回収</a:t>
            </a:r>
            <a:endPar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endParaRPr>
          </a:p>
        </p:txBody>
      </p:sp>
      <p:sp>
        <p:nvSpPr>
          <p:cNvPr id="2" name="テキスト ボックス 1">
            <a:extLst>
              <a:ext uri="{FF2B5EF4-FFF2-40B4-BE49-F238E27FC236}">
                <a16:creationId xmlns:a16="http://schemas.microsoft.com/office/drawing/2014/main" id="{865DEEA2-FA5F-4546-B2FE-F779A472ED20}"/>
              </a:ext>
            </a:extLst>
          </p:cNvPr>
          <p:cNvSpPr txBox="1"/>
          <p:nvPr/>
        </p:nvSpPr>
        <p:spPr>
          <a:xfrm>
            <a:off x="118207" y="6439139"/>
            <a:ext cx="646843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70C0"/>
                </a:solidFill>
                <a:effectLst/>
                <a:uLnTx/>
                <a:uFillTx/>
                <a:latin typeface="Arial"/>
                <a:ea typeface="ＭＳ ゴシック"/>
                <a:cs typeface="+mn-cs"/>
              </a:rPr>
              <a:t>国の資源循環戦略目標・</a:t>
            </a:r>
            <a:r>
              <a:rPr kumimoji="1" lang="en-US" altLang="ja-JP" sz="1800" b="0" i="0" u="none" strike="noStrike" kern="1200" cap="none" spc="0" normalizeH="0" baseline="0" noProof="0" dirty="0">
                <a:ln>
                  <a:noFill/>
                </a:ln>
                <a:solidFill>
                  <a:srgbClr val="0070C0"/>
                </a:solidFill>
                <a:effectLst/>
                <a:uLnTx/>
                <a:uFillTx/>
                <a:latin typeface="Arial"/>
                <a:ea typeface="ＭＳ ゴシック"/>
                <a:cs typeface="+mn-cs"/>
              </a:rPr>
              <a:t>2050</a:t>
            </a:r>
            <a:r>
              <a:rPr kumimoji="1" lang="ja-JP" altLang="en-US" sz="1800" b="0" i="0" u="none" strike="noStrike" kern="1200" cap="none" spc="0" normalizeH="0" baseline="0" noProof="0" dirty="0">
                <a:ln>
                  <a:noFill/>
                </a:ln>
                <a:solidFill>
                  <a:srgbClr val="0070C0"/>
                </a:solidFill>
                <a:effectLst/>
                <a:uLnTx/>
                <a:uFillTx/>
                <a:latin typeface="Arial"/>
                <a:ea typeface="ＭＳ ゴシック"/>
                <a:cs typeface="+mn-cs"/>
              </a:rPr>
              <a:t>年カーボンニュートラル達成</a:t>
            </a:r>
          </a:p>
        </p:txBody>
      </p:sp>
      <p:sp>
        <p:nvSpPr>
          <p:cNvPr id="9" name="テキスト ボックス 8">
            <a:extLst>
              <a:ext uri="{FF2B5EF4-FFF2-40B4-BE49-F238E27FC236}">
                <a16:creationId xmlns:a16="http://schemas.microsoft.com/office/drawing/2014/main" id="{CBDF46ED-9F70-4D2D-9ADB-12600F7CD21F}"/>
              </a:ext>
            </a:extLst>
          </p:cNvPr>
          <p:cNvSpPr txBox="1"/>
          <p:nvPr/>
        </p:nvSpPr>
        <p:spPr>
          <a:xfrm>
            <a:off x="1205119" y="841594"/>
            <a:ext cx="6750566"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FF0000"/>
                </a:solidFill>
                <a:effectLst/>
                <a:uLnTx/>
                <a:uFillTx/>
                <a:latin typeface="Arial"/>
                <a:ea typeface="ＭＳ ゴシック"/>
                <a:cs typeface="+mn-cs"/>
              </a:rPr>
              <a:t>前提：再生可能エネルギー使用・循環できないものはすべてｴﾈﾙｷﾞｰ回収</a:t>
            </a:r>
          </a:p>
        </p:txBody>
      </p:sp>
      <p:sp>
        <p:nvSpPr>
          <p:cNvPr id="12" name="テキスト ボックス 11">
            <a:extLst>
              <a:ext uri="{FF2B5EF4-FFF2-40B4-BE49-F238E27FC236}">
                <a16:creationId xmlns:a16="http://schemas.microsoft.com/office/drawing/2014/main" id="{179246BC-D366-4BB8-AC49-BF33294F3869}"/>
              </a:ext>
            </a:extLst>
          </p:cNvPr>
          <p:cNvSpPr txBox="1"/>
          <p:nvPr/>
        </p:nvSpPr>
        <p:spPr>
          <a:xfrm>
            <a:off x="2282092" y="5459196"/>
            <a:ext cx="101662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FF0000"/>
                </a:solidFill>
                <a:effectLst/>
                <a:uLnTx/>
                <a:uFillTx/>
                <a:latin typeface="Arial"/>
                <a:ea typeface="ＭＳ ゴシック"/>
                <a:cs typeface="+mn-cs"/>
              </a:rPr>
              <a:t>CO2</a:t>
            </a:r>
            <a:r>
              <a:rPr kumimoji="1" lang="ja-JP" altLang="en-US" sz="1600" b="0" i="0" u="none" strike="noStrike" kern="1200" cap="none" spc="0" normalizeH="0" baseline="0" noProof="0" dirty="0">
                <a:ln>
                  <a:noFill/>
                </a:ln>
                <a:solidFill>
                  <a:srgbClr val="FF0000"/>
                </a:solidFill>
                <a:effectLst/>
                <a:uLnTx/>
                <a:uFillTx/>
                <a:latin typeface="Arial"/>
                <a:ea typeface="ＭＳ ゴシック"/>
                <a:cs typeface="+mn-cs"/>
              </a:rPr>
              <a:t>排出</a:t>
            </a:r>
          </a:p>
        </p:txBody>
      </p:sp>
      <p:sp>
        <p:nvSpPr>
          <p:cNvPr id="13" name="テキスト ボックス 12">
            <a:extLst>
              <a:ext uri="{FF2B5EF4-FFF2-40B4-BE49-F238E27FC236}">
                <a16:creationId xmlns:a16="http://schemas.microsoft.com/office/drawing/2014/main" id="{31871677-6B52-44BC-9A61-DAF2FC3AEFE6}"/>
              </a:ext>
            </a:extLst>
          </p:cNvPr>
          <p:cNvSpPr txBox="1"/>
          <p:nvPr/>
        </p:nvSpPr>
        <p:spPr>
          <a:xfrm>
            <a:off x="6373159" y="1811619"/>
            <a:ext cx="1426994"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FF0000"/>
                </a:solidFill>
                <a:effectLst/>
                <a:uLnTx/>
                <a:uFillTx/>
                <a:latin typeface="Arial"/>
                <a:ea typeface="ＭＳ ゴシック"/>
                <a:cs typeface="+mn-cs"/>
              </a:rPr>
              <a:t>CO2</a:t>
            </a:r>
            <a:r>
              <a:rPr kumimoji="1" lang="ja-JP" altLang="en-US" sz="1600" b="0" i="0" u="none" strike="noStrike" kern="1200" cap="none" spc="0" normalizeH="0" baseline="0" noProof="0" dirty="0">
                <a:ln>
                  <a:noFill/>
                </a:ln>
                <a:solidFill>
                  <a:srgbClr val="FF0000"/>
                </a:solidFill>
                <a:effectLst/>
                <a:uLnTx/>
                <a:uFillTx/>
                <a:latin typeface="Arial"/>
                <a:ea typeface="ＭＳ ゴシック"/>
                <a:cs typeface="+mn-cs"/>
              </a:rPr>
              <a:t>吸収済み</a:t>
            </a:r>
          </a:p>
        </p:txBody>
      </p:sp>
      <p:sp>
        <p:nvSpPr>
          <p:cNvPr id="3" name="テキスト ボックス 2">
            <a:extLst>
              <a:ext uri="{FF2B5EF4-FFF2-40B4-BE49-F238E27FC236}">
                <a16:creationId xmlns:a16="http://schemas.microsoft.com/office/drawing/2014/main" id="{65954961-B24D-451C-A5AD-CE68EEB91F4F}"/>
              </a:ext>
            </a:extLst>
          </p:cNvPr>
          <p:cNvSpPr txBox="1"/>
          <p:nvPr/>
        </p:nvSpPr>
        <p:spPr>
          <a:xfrm>
            <a:off x="6079981" y="3810187"/>
            <a:ext cx="1980029"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Arial"/>
                <a:ea typeface="ＭＳ ゴシック"/>
                <a:cs typeface="+mn-cs"/>
              </a:rPr>
              <a:t>生分解性プラスチック</a:t>
            </a:r>
          </a:p>
        </p:txBody>
      </p:sp>
      <p:sp>
        <p:nvSpPr>
          <p:cNvPr id="10" name="スライド番号プレースホルダー 9">
            <a:extLst>
              <a:ext uri="{FF2B5EF4-FFF2-40B4-BE49-F238E27FC236}">
                <a16:creationId xmlns:a16="http://schemas.microsoft.com/office/drawing/2014/main" id="{1E386520-0EF7-4F4F-A8A6-61A2A85979C8}"/>
              </a:ext>
            </a:extLst>
          </p:cNvPr>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14</a:t>
            </a:fld>
            <a:endParaRPr lang="ja-JP" altLang="en-US">
              <a:solidFill>
                <a:prstClr val="black">
                  <a:tint val="75000"/>
                </a:prstClr>
              </a:solidFill>
            </a:endParaRPr>
          </a:p>
        </p:txBody>
      </p:sp>
    </p:spTree>
    <p:extLst>
      <p:ext uri="{BB962C8B-B14F-4D97-AF65-F5344CB8AC3E}">
        <p14:creationId xmlns:p14="http://schemas.microsoft.com/office/powerpoint/2010/main" val="1960773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FE2AFB5A-0484-491B-9E4B-7F8102349A6C}"/>
              </a:ext>
            </a:extLst>
          </p:cNvPr>
          <p:cNvPicPr>
            <a:picLocks noChangeAspect="1"/>
          </p:cNvPicPr>
          <p:nvPr/>
        </p:nvPicPr>
        <p:blipFill>
          <a:blip r:embed="rId2"/>
          <a:stretch>
            <a:fillRect/>
          </a:stretch>
        </p:blipFill>
        <p:spPr>
          <a:xfrm>
            <a:off x="258405" y="254836"/>
            <a:ext cx="870079" cy="556788"/>
          </a:xfrm>
          <a:prstGeom prst="rect">
            <a:avLst/>
          </a:prstGeom>
        </p:spPr>
      </p:pic>
      <p:cxnSp>
        <p:nvCxnSpPr>
          <p:cNvPr id="6" name="直線コネクタ 5">
            <a:extLst>
              <a:ext uri="{FF2B5EF4-FFF2-40B4-BE49-F238E27FC236}">
                <a16:creationId xmlns:a16="http://schemas.microsoft.com/office/drawing/2014/main" id="{4E255C5B-C5AA-4862-8467-DD1C61AE0145}"/>
              </a:ext>
            </a:extLst>
          </p:cNvPr>
          <p:cNvCxnSpPr/>
          <p:nvPr/>
        </p:nvCxnSpPr>
        <p:spPr>
          <a:xfrm>
            <a:off x="260392" y="907306"/>
            <a:ext cx="8647438" cy="0"/>
          </a:xfrm>
          <a:prstGeom prst="line">
            <a:avLst/>
          </a:prstGeom>
          <a:ln w="50800" cmpd="thinThick"/>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75BFF3CC-A8E3-453A-B1AB-6E18FA1AE9FB}"/>
              </a:ext>
            </a:extLst>
          </p:cNvPr>
          <p:cNvSpPr/>
          <p:nvPr/>
        </p:nvSpPr>
        <p:spPr>
          <a:xfrm>
            <a:off x="1785805" y="238800"/>
            <a:ext cx="6357831" cy="584775"/>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プラスチック資源循環戦略実行体制</a:t>
            </a:r>
            <a:endParaRPr kumimoji="0" lang="ja-JP" altLang="en-US" sz="3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grpSp>
        <p:nvGrpSpPr>
          <p:cNvPr id="28" name="グループ化 27">
            <a:extLst>
              <a:ext uri="{FF2B5EF4-FFF2-40B4-BE49-F238E27FC236}">
                <a16:creationId xmlns:a16="http://schemas.microsoft.com/office/drawing/2014/main" id="{3A82DF56-60D2-48C9-A630-F1738149FFC2}"/>
              </a:ext>
            </a:extLst>
          </p:cNvPr>
          <p:cNvGrpSpPr/>
          <p:nvPr/>
        </p:nvGrpSpPr>
        <p:grpSpPr>
          <a:xfrm>
            <a:off x="691849" y="1623937"/>
            <a:ext cx="7792357" cy="4725187"/>
            <a:chOff x="155513" y="1280806"/>
            <a:chExt cx="8752460" cy="5664462"/>
          </a:xfrm>
        </p:grpSpPr>
        <p:sp>
          <p:nvSpPr>
            <p:cNvPr id="29" name="正方形/長方形 28">
              <a:extLst>
                <a:ext uri="{FF2B5EF4-FFF2-40B4-BE49-F238E27FC236}">
                  <a16:creationId xmlns:a16="http://schemas.microsoft.com/office/drawing/2014/main" id="{A413067F-64FD-4BF6-A35C-1593AE607C59}"/>
                </a:ext>
              </a:extLst>
            </p:cNvPr>
            <p:cNvSpPr/>
            <p:nvPr/>
          </p:nvSpPr>
          <p:spPr>
            <a:xfrm>
              <a:off x="5058255" y="4572140"/>
              <a:ext cx="3835630" cy="6549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ＰＳＷＧ</a:t>
              </a:r>
            </a:p>
          </p:txBody>
        </p:sp>
        <p:sp>
          <p:nvSpPr>
            <p:cNvPr id="31" name="正方形/長方形 30">
              <a:extLst>
                <a:ext uri="{FF2B5EF4-FFF2-40B4-BE49-F238E27FC236}">
                  <a16:creationId xmlns:a16="http://schemas.microsoft.com/office/drawing/2014/main" id="{1666D52E-918E-45D7-897C-F37C42416E7B}"/>
                </a:ext>
              </a:extLst>
            </p:cNvPr>
            <p:cNvSpPr/>
            <p:nvPr/>
          </p:nvSpPr>
          <p:spPr>
            <a:xfrm>
              <a:off x="5078747" y="1554180"/>
              <a:ext cx="3829226" cy="7299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再生材利用推進</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WG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（テーマごと）</a:t>
              </a:r>
            </a:p>
          </p:txBody>
        </p:sp>
        <p:cxnSp>
          <p:nvCxnSpPr>
            <p:cNvPr id="33" name="直線コネクタ 32">
              <a:extLst>
                <a:ext uri="{FF2B5EF4-FFF2-40B4-BE49-F238E27FC236}">
                  <a16:creationId xmlns:a16="http://schemas.microsoft.com/office/drawing/2014/main" id="{D271D3E3-4CFE-42D8-AC9D-996E7AB7F031}"/>
                </a:ext>
              </a:extLst>
            </p:cNvPr>
            <p:cNvCxnSpPr>
              <a:cxnSpLocks/>
            </p:cNvCxnSpPr>
            <p:nvPr/>
          </p:nvCxnSpPr>
          <p:spPr>
            <a:xfrm>
              <a:off x="4567476" y="1919171"/>
              <a:ext cx="0" cy="29942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5DF1DF7D-C076-4548-B162-847935570735}"/>
                </a:ext>
              </a:extLst>
            </p:cNvPr>
            <p:cNvCxnSpPr>
              <a:cxnSpLocks/>
            </p:cNvCxnSpPr>
            <p:nvPr/>
          </p:nvCxnSpPr>
          <p:spPr>
            <a:xfrm flipV="1">
              <a:off x="4017359" y="3429000"/>
              <a:ext cx="550117" cy="140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D00F5195-3F8D-4A65-AEEE-45C4BA2A6CEE}"/>
                </a:ext>
              </a:extLst>
            </p:cNvPr>
            <p:cNvSpPr/>
            <p:nvPr/>
          </p:nvSpPr>
          <p:spPr>
            <a:xfrm>
              <a:off x="5049292" y="2522357"/>
              <a:ext cx="3829226" cy="7299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バイオプラスチック</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利用推進</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WG</a:t>
              </a:r>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8" name="正方形/長方形 37">
              <a:extLst>
                <a:ext uri="{FF2B5EF4-FFF2-40B4-BE49-F238E27FC236}">
                  <a16:creationId xmlns:a16="http://schemas.microsoft.com/office/drawing/2014/main" id="{4BF284DE-B1E8-4268-860D-742581C7D688}"/>
                </a:ext>
              </a:extLst>
            </p:cNvPr>
            <p:cNvSpPr/>
            <p:nvPr/>
          </p:nvSpPr>
          <p:spPr>
            <a:xfrm>
              <a:off x="5055696" y="3566101"/>
              <a:ext cx="3829226" cy="7299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ＰＥＴＷＧ</a:t>
              </a:r>
              <a:endPar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cxnSp>
          <p:nvCxnSpPr>
            <p:cNvPr id="39" name="直線コネクタ 38">
              <a:extLst>
                <a:ext uri="{FF2B5EF4-FFF2-40B4-BE49-F238E27FC236}">
                  <a16:creationId xmlns:a16="http://schemas.microsoft.com/office/drawing/2014/main" id="{F5476889-3FFA-4650-822C-475AECF08818}"/>
                </a:ext>
              </a:extLst>
            </p:cNvPr>
            <p:cNvCxnSpPr>
              <a:cxnSpLocks/>
            </p:cNvCxnSpPr>
            <p:nvPr/>
          </p:nvCxnSpPr>
          <p:spPr>
            <a:xfrm>
              <a:off x="4572000" y="2887356"/>
              <a:ext cx="4900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正方形/長方形 39">
              <a:extLst>
                <a:ext uri="{FF2B5EF4-FFF2-40B4-BE49-F238E27FC236}">
                  <a16:creationId xmlns:a16="http://schemas.microsoft.com/office/drawing/2014/main" id="{9C05FE6A-71F9-4004-BC9B-6A3DC993F11F}"/>
                </a:ext>
              </a:extLst>
            </p:cNvPr>
            <p:cNvSpPr/>
            <p:nvPr/>
          </p:nvSpPr>
          <p:spPr>
            <a:xfrm>
              <a:off x="1097383" y="3084613"/>
              <a:ext cx="2908807" cy="7299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プラスチック資源循環委員会</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cxnSp>
          <p:nvCxnSpPr>
            <p:cNvPr id="41" name="直線コネクタ 40">
              <a:extLst>
                <a:ext uri="{FF2B5EF4-FFF2-40B4-BE49-F238E27FC236}">
                  <a16:creationId xmlns:a16="http://schemas.microsoft.com/office/drawing/2014/main" id="{E41AFE1D-024C-4A33-BB2A-E539BCE0EAA0}"/>
                </a:ext>
              </a:extLst>
            </p:cNvPr>
            <p:cNvCxnSpPr>
              <a:cxnSpLocks/>
            </p:cNvCxnSpPr>
            <p:nvPr/>
          </p:nvCxnSpPr>
          <p:spPr>
            <a:xfrm>
              <a:off x="4572000" y="3969520"/>
              <a:ext cx="4965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正方形/長方形 41">
              <a:extLst>
                <a:ext uri="{FF2B5EF4-FFF2-40B4-BE49-F238E27FC236}">
                  <a16:creationId xmlns:a16="http://schemas.microsoft.com/office/drawing/2014/main" id="{637B947C-6113-40EA-8A22-B49989526078}"/>
                </a:ext>
              </a:extLst>
            </p:cNvPr>
            <p:cNvSpPr/>
            <p:nvPr/>
          </p:nvSpPr>
          <p:spPr>
            <a:xfrm>
              <a:off x="1107441" y="4977103"/>
              <a:ext cx="2868769" cy="5992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広報委員会</a:t>
              </a:r>
            </a:p>
          </p:txBody>
        </p:sp>
        <p:cxnSp>
          <p:nvCxnSpPr>
            <p:cNvPr id="43" name="直線コネクタ 42">
              <a:extLst>
                <a:ext uri="{FF2B5EF4-FFF2-40B4-BE49-F238E27FC236}">
                  <a16:creationId xmlns:a16="http://schemas.microsoft.com/office/drawing/2014/main" id="{97705601-B5B7-4FDC-8305-C42DE29F33D4}"/>
                </a:ext>
              </a:extLst>
            </p:cNvPr>
            <p:cNvCxnSpPr>
              <a:cxnSpLocks/>
            </p:cNvCxnSpPr>
            <p:nvPr/>
          </p:nvCxnSpPr>
          <p:spPr>
            <a:xfrm>
              <a:off x="4572000" y="4913372"/>
              <a:ext cx="49522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1E93D33E-718F-4FF9-939A-6BF7267E71EF}"/>
                </a:ext>
              </a:extLst>
            </p:cNvPr>
            <p:cNvCxnSpPr>
              <a:cxnSpLocks/>
            </p:cNvCxnSpPr>
            <p:nvPr/>
          </p:nvCxnSpPr>
          <p:spPr>
            <a:xfrm>
              <a:off x="4572000" y="1925576"/>
              <a:ext cx="4811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a:extLst>
                <a:ext uri="{FF2B5EF4-FFF2-40B4-BE49-F238E27FC236}">
                  <a16:creationId xmlns:a16="http://schemas.microsoft.com/office/drawing/2014/main" id="{D134612F-DDF7-4401-93E6-146011B94280}"/>
                </a:ext>
              </a:extLst>
            </p:cNvPr>
            <p:cNvSpPr/>
            <p:nvPr/>
          </p:nvSpPr>
          <p:spPr>
            <a:xfrm>
              <a:off x="1109941" y="6028907"/>
              <a:ext cx="2868769" cy="5992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環境委員会</a:t>
              </a:r>
            </a:p>
          </p:txBody>
        </p:sp>
        <p:sp>
          <p:nvSpPr>
            <p:cNvPr id="46" name="正方形/長方形 45">
              <a:extLst>
                <a:ext uri="{FF2B5EF4-FFF2-40B4-BE49-F238E27FC236}">
                  <a16:creationId xmlns:a16="http://schemas.microsoft.com/office/drawing/2014/main" id="{4EBC12B8-1F7A-4DDD-BA8E-7E4FE1559D67}"/>
                </a:ext>
              </a:extLst>
            </p:cNvPr>
            <p:cNvSpPr/>
            <p:nvPr/>
          </p:nvSpPr>
          <p:spPr>
            <a:xfrm>
              <a:off x="155513" y="1280806"/>
              <a:ext cx="2908807" cy="7299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総務・環境部会</a:t>
              </a:r>
              <a:endParaRPr kumimoji="1" lang="en-US" altLang="ja-JP"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cxnSp>
          <p:nvCxnSpPr>
            <p:cNvPr id="47" name="直線コネクタ 46">
              <a:extLst>
                <a:ext uri="{FF2B5EF4-FFF2-40B4-BE49-F238E27FC236}">
                  <a16:creationId xmlns:a16="http://schemas.microsoft.com/office/drawing/2014/main" id="{9D0913F9-680E-4BEB-ABF5-0BF6BB23EAC7}"/>
                </a:ext>
              </a:extLst>
            </p:cNvPr>
            <p:cNvCxnSpPr>
              <a:cxnSpLocks/>
            </p:cNvCxnSpPr>
            <p:nvPr/>
          </p:nvCxnSpPr>
          <p:spPr>
            <a:xfrm>
              <a:off x="730590" y="2010789"/>
              <a:ext cx="0" cy="43152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D7A8A3FB-8928-4526-B97A-143A02B59115}"/>
                </a:ext>
              </a:extLst>
            </p:cNvPr>
            <p:cNvCxnSpPr>
              <a:cxnSpLocks/>
              <a:endCxn id="40" idx="1"/>
            </p:cNvCxnSpPr>
            <p:nvPr/>
          </p:nvCxnSpPr>
          <p:spPr>
            <a:xfrm>
              <a:off x="730590" y="3443020"/>
              <a:ext cx="366793" cy="6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80AD3C38-6A97-475E-8B44-F8C9B084B172}"/>
                </a:ext>
              </a:extLst>
            </p:cNvPr>
            <p:cNvCxnSpPr>
              <a:cxnSpLocks/>
            </p:cNvCxnSpPr>
            <p:nvPr/>
          </p:nvCxnSpPr>
          <p:spPr>
            <a:xfrm>
              <a:off x="733090" y="5289308"/>
              <a:ext cx="366793" cy="6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80713BB2-13A6-48F6-879E-A7DC42AFF7D3}"/>
                </a:ext>
              </a:extLst>
            </p:cNvPr>
            <p:cNvCxnSpPr>
              <a:cxnSpLocks/>
            </p:cNvCxnSpPr>
            <p:nvPr/>
          </p:nvCxnSpPr>
          <p:spPr>
            <a:xfrm>
              <a:off x="743085" y="6318627"/>
              <a:ext cx="366793" cy="6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70114A36-805C-450C-A2A7-6B58F8911207}"/>
                </a:ext>
              </a:extLst>
            </p:cNvPr>
            <p:cNvSpPr txBox="1"/>
            <p:nvPr/>
          </p:nvSpPr>
          <p:spPr>
            <a:xfrm>
              <a:off x="4195482" y="5340405"/>
              <a:ext cx="172354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広報・啓発</a:t>
              </a:r>
            </a:p>
          </p:txBody>
        </p:sp>
        <p:sp>
          <p:nvSpPr>
            <p:cNvPr id="52" name="テキスト ボックス 51">
              <a:extLst>
                <a:ext uri="{FF2B5EF4-FFF2-40B4-BE49-F238E27FC236}">
                  <a16:creationId xmlns:a16="http://schemas.microsoft.com/office/drawing/2014/main" id="{FC0CA6FD-FA97-4BCD-B59B-7D25FC64D2F8}"/>
                </a:ext>
              </a:extLst>
            </p:cNvPr>
            <p:cNvSpPr txBox="1"/>
            <p:nvPr/>
          </p:nvSpPr>
          <p:spPr>
            <a:xfrm>
              <a:off x="4194202" y="6391833"/>
              <a:ext cx="3664399" cy="55343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海洋プラスチック問題</a:t>
              </a:r>
            </a:p>
          </p:txBody>
        </p:sp>
      </p:grpSp>
      <p:sp>
        <p:nvSpPr>
          <p:cNvPr id="2" name="テキスト ボックス 1">
            <a:extLst>
              <a:ext uri="{FF2B5EF4-FFF2-40B4-BE49-F238E27FC236}">
                <a16:creationId xmlns:a16="http://schemas.microsoft.com/office/drawing/2014/main" id="{352BB5AC-336F-4D63-AD71-D2492B294322}"/>
              </a:ext>
            </a:extLst>
          </p:cNvPr>
          <p:cNvSpPr txBox="1"/>
          <p:nvPr/>
        </p:nvSpPr>
        <p:spPr>
          <a:xfrm>
            <a:off x="1552575" y="3790950"/>
            <a:ext cx="2646878"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委員長：中部大学細田教授</a:t>
            </a:r>
          </a:p>
        </p:txBody>
      </p:sp>
      <p:sp>
        <p:nvSpPr>
          <p:cNvPr id="10" name="スライド番号プレースホルダー 9">
            <a:extLst>
              <a:ext uri="{FF2B5EF4-FFF2-40B4-BE49-F238E27FC236}">
                <a16:creationId xmlns:a16="http://schemas.microsoft.com/office/drawing/2014/main" id="{FD0E15FE-76DF-4AED-9D0C-A6E7AB3CD016}"/>
              </a:ext>
            </a:extLst>
          </p:cNvPr>
          <p:cNvSpPr>
            <a:spLocks noGrp="1"/>
          </p:cNvSpPr>
          <p:nvPr>
            <p:ph type="sldNum" sz="quarter" idx="12"/>
          </p:nvPr>
        </p:nvSpPr>
        <p:spPr/>
        <p:txBody>
          <a:bodyPr/>
          <a:lstStyle/>
          <a:p>
            <a:fld id="{68C52BC5-A320-4BC8-8726-F23B7CB38CD9}" type="slidenum">
              <a:rPr kumimoji="1" lang="ja-JP" altLang="en-US" sz="2400" smtClean="0"/>
              <a:t>15</a:t>
            </a:fld>
            <a:endParaRPr kumimoji="1" lang="ja-JP" altLang="en-US" sz="2400" dirty="0"/>
          </a:p>
        </p:txBody>
      </p:sp>
    </p:spTree>
    <p:extLst>
      <p:ext uri="{BB962C8B-B14F-4D97-AF65-F5344CB8AC3E}">
        <p14:creationId xmlns:p14="http://schemas.microsoft.com/office/powerpoint/2010/main" val="778685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ADA1020-A1DB-46B7-B9FD-D9C073C76390}"/>
              </a:ext>
            </a:extLst>
          </p:cNvPr>
          <p:cNvSpPr txBox="1"/>
          <p:nvPr/>
        </p:nvSpPr>
        <p:spPr>
          <a:xfrm>
            <a:off x="2640794" y="210945"/>
            <a:ext cx="3877985"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ＭＳ ゴシック"/>
                <a:ea typeface="ＭＳ ゴシック"/>
                <a:cs typeface="+mn-cs"/>
              </a:rPr>
              <a:t>取り進めるべき項目</a:t>
            </a:r>
          </a:p>
        </p:txBody>
      </p:sp>
      <p:sp>
        <p:nvSpPr>
          <p:cNvPr id="8" name="テキスト ボックス 7">
            <a:extLst>
              <a:ext uri="{FF2B5EF4-FFF2-40B4-BE49-F238E27FC236}">
                <a16:creationId xmlns:a16="http://schemas.microsoft.com/office/drawing/2014/main" id="{F5ED96D3-EACD-4418-B06D-55C3BF062F35}"/>
              </a:ext>
            </a:extLst>
          </p:cNvPr>
          <p:cNvSpPr txBox="1"/>
          <p:nvPr/>
        </p:nvSpPr>
        <p:spPr>
          <a:xfrm>
            <a:off x="893040" y="1634055"/>
            <a:ext cx="7904728" cy="440120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・再生材利用推進</a:t>
            </a:r>
            <a:endPar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・ケミカルリサイクル促進 → </a:t>
            </a:r>
            <a:r>
              <a:rPr kumimoji="1" lang="ja-JP" altLang="en-US" sz="2800" b="0" i="0" u="none" strike="noStrike" kern="1200" cap="none" spc="0" normalizeH="0" baseline="0" noProof="0" dirty="0">
                <a:ln>
                  <a:noFill/>
                </a:ln>
                <a:solidFill>
                  <a:srgbClr val="0070C0"/>
                </a:solidFill>
                <a:effectLst/>
                <a:uLnTx/>
                <a:uFillTx/>
                <a:latin typeface="ＭＳ ゴシック"/>
                <a:ea typeface="ＭＳ ゴシック"/>
                <a:cs typeface="+mn-cs"/>
              </a:rPr>
              <a:t>推進</a:t>
            </a:r>
            <a:endParaRPr kumimoji="1" lang="en-US" altLang="ja-JP" sz="2800" b="0" i="0" u="none" strike="noStrike" kern="1200" cap="none" spc="0" normalizeH="0" baseline="0" noProof="0" dirty="0">
              <a:ln>
                <a:noFill/>
              </a:ln>
              <a:solidFill>
                <a:srgbClr val="0070C0"/>
              </a:solidFill>
              <a:effectLst/>
              <a:uLnTx/>
              <a:uFillTx/>
              <a:latin typeface="ＭＳ ゴシック"/>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・バイオマスプラスチック利用推進</a:t>
            </a:r>
            <a:endPar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・生分解性プラスチック利用推進</a:t>
            </a:r>
            <a:endPar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a:t>
            </a:r>
            <a:r>
              <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rPr>
              <a:t>PET</a:t>
            </a: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ボトル等リサイクルし易い製品の</a:t>
            </a:r>
            <a:r>
              <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rPr>
              <a:t>100%</a:t>
            </a: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回収</a:t>
            </a:r>
            <a:endPar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rPr>
              <a:t>(</a:t>
            </a: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流出ゼロ）・</a:t>
            </a:r>
            <a:r>
              <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rPr>
              <a:t>100%</a:t>
            </a: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有効活用</a:t>
            </a:r>
            <a:endPar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　　</a:t>
            </a:r>
            <a:r>
              <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rPr>
              <a:t>PET</a:t>
            </a: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ボトル、発泡スチロール、白色トレー</a:t>
            </a:r>
            <a:endPar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・環境価値に関する広報、啓発</a:t>
            </a:r>
            <a:endPar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a:t>
            </a:r>
            <a:r>
              <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rPr>
              <a:t>100%</a:t>
            </a: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回収（流出ゼロ）に関する広報、啓発</a:t>
            </a:r>
            <a:endParaRPr kumimoji="1" lang="en-US" altLang="ja-JP" sz="2800" b="0" i="0" u="none" strike="noStrike" kern="1200" cap="none" spc="0" normalizeH="0" baseline="0" noProof="0" dirty="0">
              <a:ln>
                <a:noFill/>
              </a:ln>
              <a:solidFill>
                <a:prstClr val="black"/>
              </a:solidFill>
              <a:effectLst/>
              <a:uLnTx/>
              <a:uFillTx/>
              <a:latin typeface="ＭＳ ゴシック"/>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ＭＳ ゴシック"/>
                <a:ea typeface="ＭＳ ゴシック"/>
                <a:cs typeface="+mn-cs"/>
              </a:rPr>
              <a:t>　　ポイ捨て・不法投棄防止</a:t>
            </a:r>
          </a:p>
        </p:txBody>
      </p:sp>
      <p:sp>
        <p:nvSpPr>
          <p:cNvPr id="6" name="スライド番号プレースホルダー 5">
            <a:extLst>
              <a:ext uri="{FF2B5EF4-FFF2-40B4-BE49-F238E27FC236}">
                <a16:creationId xmlns:a16="http://schemas.microsoft.com/office/drawing/2014/main" id="{C1DF0A22-EA88-44EC-A85A-16048983AEF3}"/>
              </a:ext>
            </a:extLst>
          </p:cNvPr>
          <p:cNvSpPr>
            <a:spLocks noGrp="1"/>
          </p:cNvSpPr>
          <p:nvPr>
            <p:ph type="sldNum" sz="quarter" idx="12"/>
          </p:nvPr>
        </p:nvSpPr>
        <p:spPr/>
        <p:txBody>
          <a:bodyPr/>
          <a:lstStyle/>
          <a:p>
            <a:fld id="{C050EC96-716D-4390-8968-0088139877E0}" type="slidenum">
              <a:rPr lang="ja-JP" altLang="en-US" sz="2400" smtClean="0">
                <a:solidFill>
                  <a:prstClr val="black">
                    <a:tint val="75000"/>
                  </a:prstClr>
                </a:solidFill>
              </a:rPr>
              <a:pPr/>
              <a:t>16</a:t>
            </a:fld>
            <a:endParaRPr lang="ja-JP" altLang="en-US" sz="2400">
              <a:solidFill>
                <a:prstClr val="black">
                  <a:tint val="75000"/>
                </a:prstClr>
              </a:solidFill>
            </a:endParaRPr>
          </a:p>
        </p:txBody>
      </p:sp>
    </p:spTree>
    <p:extLst>
      <p:ext uri="{BB962C8B-B14F-4D97-AF65-F5344CB8AC3E}">
        <p14:creationId xmlns:p14="http://schemas.microsoft.com/office/powerpoint/2010/main" val="99273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 2">
            <a:extLst>
              <a:ext uri="{FF2B5EF4-FFF2-40B4-BE49-F238E27FC236}">
                <a16:creationId xmlns:a16="http://schemas.microsoft.com/office/drawing/2014/main" id="{ED32F83F-0838-4FA9-AFCA-F1E7A5551ED0}"/>
              </a:ext>
            </a:extLst>
          </p:cNvPr>
          <p:cNvSpPr txBox="1">
            <a:spLocks/>
          </p:cNvSpPr>
          <p:nvPr/>
        </p:nvSpPr>
        <p:spPr>
          <a:xfrm>
            <a:off x="466775" y="1664990"/>
            <a:ext cx="8244408" cy="4525963"/>
          </a:xfrm>
          <a:prstGeom prst="rect">
            <a:avLst/>
          </a:prstGeom>
        </p:spPr>
        <p:txBody>
          <a:bodyPr>
            <a:normAutofit fontScale="92500"/>
          </a:bodyPr>
          <a:lstStyle>
            <a:lvl1pPr marL="365760" indent="-283464" algn="l" rtl="0" eaLnBrk="1" latinLnBrk="0" hangingPunct="1">
              <a:lnSpc>
                <a:spcPct val="100000"/>
              </a:lnSpc>
              <a:spcBef>
                <a:spcPts val="600"/>
              </a:spcBef>
              <a:buClr>
                <a:schemeClr val="accent1"/>
              </a:buClr>
              <a:buSzPct val="80000"/>
              <a:buFont typeface="Wingdings 2"/>
              <a:buChar char=""/>
              <a:defRPr kumimoji="1"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1"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1"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1"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a:lstStyle>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1" lang="ja-JP" altLang="en-US"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原材料・加工・関連団体会員及び各種企業会員</a:t>
            </a:r>
            <a:endPar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endParaRP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   </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から構成された、わが国プラスチック</a:t>
            </a:r>
            <a:r>
              <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 </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産業における</a:t>
            </a:r>
            <a:endPar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endParaRP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   </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代表組織</a:t>
            </a:r>
            <a:r>
              <a:rPr kumimoji="1" lang="ja-JP" altLang="en-US"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a:t>
            </a:r>
            <a:endPar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endParaRP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1" lang="ja-JP" altLang="en-US"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リサイクル・環境問題などの</a:t>
            </a:r>
            <a:r>
              <a:rPr kumimoji="1" lang="ja-JP" altLang="en-US"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プラスチックに係る</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社会</a:t>
            </a:r>
            <a:endPar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endParaRP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1" lang="ja-JP" altLang="en-US"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　 </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対応業務</a:t>
            </a:r>
            <a:r>
              <a:rPr kumimoji="1" lang="ja-JP" altLang="en-US"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や</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統計・情報提供といった業界関連対応業務</a:t>
            </a:r>
            <a:endPar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endParaRP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1" lang="ja-JP" altLang="en-US"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　 </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ならびに</a:t>
            </a:r>
            <a:r>
              <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ISO</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a:t>
            </a:r>
            <a:r>
              <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JIS</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に関わる規格関連業務にまで及ぶ広</a:t>
            </a:r>
            <a:endPar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endParaRP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1" lang="ja-JP" altLang="en-US"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　 </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範な活動を展開している。</a:t>
            </a:r>
            <a:endPar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endParaRPr>
          </a:p>
          <a:p>
            <a:pPr marL="722313" marR="0" lvl="0" indent="-722313"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1" lang="ja-JP" altLang="en-US"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 ◆</a:t>
            </a:r>
            <a:r>
              <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46</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の団体会員、</a:t>
            </a:r>
            <a:r>
              <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77</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の企業会員</a:t>
            </a:r>
            <a:r>
              <a:rPr kumimoji="1" lang="ja-JP" altLang="en-US"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で構成（合計：</a:t>
            </a:r>
            <a:r>
              <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123</a:t>
            </a:r>
            <a:r>
              <a:rPr kumimoji="1" lang="ja-JP" altLang="en-US"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会員）。</a:t>
            </a:r>
            <a:endPar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endParaRPr>
          </a:p>
          <a:p>
            <a:pPr marL="722313" marR="0" lvl="0" indent="-722313"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1" lang="ja-JP" altLang="en-US"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 </a:t>
            </a:r>
            <a:r>
              <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   </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a:t>
            </a:r>
            <a:r>
              <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2021</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年</a:t>
            </a:r>
            <a:r>
              <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5</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月</a:t>
            </a:r>
            <a:r>
              <a:rPr kumimoji="1" lang="en-US"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1</a:t>
            </a:r>
            <a:r>
              <a:rPr kumimoji="1" lang="ja-JP" altLang="ja-JP" sz="2800" b="0" i="0" u="none" strike="noStrike" kern="1200" cap="none" spc="0" normalizeH="0" baseline="0" noProof="0" dirty="0">
                <a:ln>
                  <a:noFill/>
                </a:ln>
                <a:solidFill>
                  <a:sysClr val="windowText" lastClr="000000"/>
                </a:solidFill>
                <a:effectLst/>
                <a:uLnTx/>
                <a:uFillTx/>
                <a:latin typeface="ＭＳ Ｐゴシック" pitchFamily="50" charset="-128"/>
                <a:ea typeface="ＭＳ Ｐゴシック" pitchFamily="50" charset="-128"/>
                <a:cs typeface="+mn-cs"/>
              </a:rPr>
              <a:t>日現在）</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Char char=""/>
              <a:tabLst/>
              <a:defRPr/>
            </a:pPr>
            <a:endParaRPr kumimoji="1" lang="ja-JP" altLang="en-US" sz="3200" b="0" i="0" u="none" strike="noStrike" kern="1200" cap="none" spc="0" normalizeH="0" baseline="0" noProof="0" dirty="0">
              <a:ln>
                <a:noFill/>
              </a:ln>
              <a:solidFill>
                <a:sysClr val="windowText" lastClr="000000"/>
              </a:solidFill>
              <a:effectLst/>
              <a:uLnTx/>
              <a:uFillTx/>
              <a:latin typeface="Gill Sans MT"/>
              <a:ea typeface="HGｺﾞｼｯｸE" panose="020B0909000000000000" pitchFamily="49" charset="-128"/>
              <a:cs typeface="+mn-cs"/>
            </a:endParaRPr>
          </a:p>
        </p:txBody>
      </p:sp>
      <p:sp>
        <p:nvSpPr>
          <p:cNvPr id="5" name="テキスト ボックス 4">
            <a:extLst>
              <a:ext uri="{FF2B5EF4-FFF2-40B4-BE49-F238E27FC236}">
                <a16:creationId xmlns:a16="http://schemas.microsoft.com/office/drawing/2014/main" id="{61B58169-3095-48B4-AD3E-FA03931BA6C3}"/>
              </a:ext>
            </a:extLst>
          </p:cNvPr>
          <p:cNvSpPr txBox="1"/>
          <p:nvPr/>
        </p:nvSpPr>
        <p:spPr>
          <a:xfrm>
            <a:off x="1428750" y="238125"/>
            <a:ext cx="6750566"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a:ln>
                  <a:noFill/>
                </a:ln>
                <a:solidFill>
                  <a:prstClr val="black"/>
                </a:solidFill>
                <a:effectLst/>
                <a:uLnTx/>
                <a:uFillTx/>
                <a:latin typeface="Arial"/>
                <a:ea typeface="ＭＳ ゴシック"/>
                <a:cs typeface="+mn-cs"/>
              </a:rPr>
              <a:t>日本プラスチック工業連盟について</a:t>
            </a:r>
          </a:p>
        </p:txBody>
      </p:sp>
      <p:sp>
        <p:nvSpPr>
          <p:cNvPr id="8" name="スライド番号プレースホルダー 7">
            <a:extLst>
              <a:ext uri="{FF2B5EF4-FFF2-40B4-BE49-F238E27FC236}">
                <a16:creationId xmlns:a16="http://schemas.microsoft.com/office/drawing/2014/main" id="{0527AA2A-175C-4ED6-9016-54FFDD93B7C2}"/>
              </a:ext>
            </a:extLst>
          </p:cNvPr>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2</a:t>
            </a:fld>
            <a:endParaRPr lang="ja-JP" altLang="en-US">
              <a:solidFill>
                <a:prstClr val="black">
                  <a:tint val="75000"/>
                </a:prstClr>
              </a:solidFill>
            </a:endParaRPr>
          </a:p>
        </p:txBody>
      </p:sp>
    </p:spTree>
    <p:extLst>
      <p:ext uri="{BB962C8B-B14F-4D97-AF65-F5344CB8AC3E}">
        <p14:creationId xmlns:p14="http://schemas.microsoft.com/office/powerpoint/2010/main" val="652295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 2">
            <a:extLst>
              <a:ext uri="{FF2B5EF4-FFF2-40B4-BE49-F238E27FC236}">
                <a16:creationId xmlns:a16="http://schemas.microsoft.com/office/drawing/2014/main" id="{34A5C3FB-B869-4C58-8140-2A1D2B345E14}"/>
              </a:ext>
            </a:extLst>
          </p:cNvPr>
          <p:cNvSpPr txBox="1">
            <a:spLocks/>
          </p:cNvSpPr>
          <p:nvPr/>
        </p:nvSpPr>
        <p:spPr>
          <a:xfrm>
            <a:off x="468685" y="876299"/>
            <a:ext cx="8208912" cy="6029326"/>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ja-JP"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当連盟は、</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  ◆</a:t>
            </a:r>
            <a:r>
              <a:rPr kumimoji="1" lang="ja-JP" altLang="ja-JP"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プラスチック工業に関わる団体及び企業を会員とし、それら会員の利益のために、プラスチック業界、なかでも</a:t>
            </a:r>
            <a:r>
              <a:rPr kumimoji="1" lang="ja-JP" altLang="ja-JP" sz="2400" b="0" i="0" u="none" strike="noStrike" kern="1200" cap="none" spc="0" normalizeH="0" baseline="0" noProof="0" dirty="0">
                <a:ln>
                  <a:noFill/>
                </a:ln>
                <a:solidFill>
                  <a:srgbClr val="00B0F0"/>
                </a:solidFill>
                <a:effectLst/>
                <a:uLnTx/>
                <a:uFillTx/>
                <a:latin typeface="ＭＳ Ｐゴシック" pitchFamily="50" charset="-128"/>
                <a:ea typeface="ＭＳ Ｐゴシック" pitchFamily="50" charset="-128"/>
                <a:cs typeface="+mn-cs"/>
              </a:rPr>
              <a:t>プラスチック加工業界</a:t>
            </a:r>
            <a:r>
              <a:rPr kumimoji="1" lang="ja-JP" altLang="ja-JP"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に求められている重要課題の解決のために活動する。</a:t>
            </a:r>
            <a:endParaRPr kumimoji="1" lang="en-US" altLang="ja-JP"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  ◆</a:t>
            </a:r>
            <a:r>
              <a:rPr kumimoji="1" lang="ja-JP" altLang="ja-JP"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プラスチック樹脂製造業、プラスチック加工業及び関連団体等組織間の協力関係の絆を強化し、プラスチック工業の健全な発展に寄与する。</a:t>
            </a:r>
            <a:endParaRPr kumimoji="1" lang="en-US" altLang="ja-JP"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　◆</a:t>
            </a:r>
            <a:r>
              <a:rPr kumimoji="1" lang="ja-JP" altLang="ja-JP"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プラスチックに関する正確な情報を社会に発信すると共に、社会の要請を的確に捉えてプラスチック業界に反映することにより、社会に貢献する。</a:t>
            </a:r>
            <a:endParaRPr kumimoji="1" lang="en-US" altLang="ja-JP"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   ◆</a:t>
            </a:r>
            <a:r>
              <a:rPr kumimoji="1" lang="ja-JP" altLang="ja-JP" sz="2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rPr>
              <a:t>海外、特にアジアの業界との協調により、プラスチック工業の発展と社会貢献に寄与する。</a:t>
            </a:r>
          </a:p>
        </p:txBody>
      </p:sp>
      <p:sp>
        <p:nvSpPr>
          <p:cNvPr id="7" name="object 12">
            <a:extLst>
              <a:ext uri="{FF2B5EF4-FFF2-40B4-BE49-F238E27FC236}">
                <a16:creationId xmlns:a16="http://schemas.microsoft.com/office/drawing/2014/main" id="{963E1ABB-A153-4252-AE15-F160E63CE1B7}"/>
              </a:ext>
            </a:extLst>
          </p:cNvPr>
          <p:cNvSpPr txBox="1">
            <a:spLocks/>
          </p:cNvSpPr>
          <p:nvPr/>
        </p:nvSpPr>
        <p:spPr>
          <a:xfrm>
            <a:off x="889477" y="342607"/>
            <a:ext cx="7378545" cy="333425"/>
          </a:xfrm>
          <a:prstGeom prst="rect">
            <a:avLst/>
          </a:prstGeom>
        </p:spPr>
        <p:txBody>
          <a:bodyPr vert="horz" wrap="square" lIns="0" tIns="0" rIns="0" bIns="0" rtlCol="0">
            <a:spAutoFit/>
          </a:bodyPr>
          <a:lstStyle>
            <a:lvl1pPr algn="ctr" defTabSz="914400" rtl="0" eaLnBrk="1" latinLnBrk="0" hangingPunct="1">
              <a:spcBef>
                <a:spcPct val="0"/>
              </a:spcBef>
              <a:buNone/>
              <a:defRPr kumimoji="1" sz="3200" kern="1200">
                <a:solidFill>
                  <a:schemeClr val="tx1"/>
                </a:solidFill>
                <a:latin typeface="HG丸ｺﾞｼｯｸM-PRO" pitchFamily="50" charset="-128"/>
                <a:ea typeface="HG丸ｺﾞｼｯｸM-PRO" pitchFamily="50" charset="-128"/>
                <a:cs typeface="+mj-cs"/>
              </a:defRPr>
            </a:lvl1pPr>
          </a:lstStyle>
          <a:p>
            <a:pPr marL="12700" marR="0" lvl="0" indent="0" algn="ctr" defTabSz="914400" rtl="0" eaLnBrk="1" fontAlgn="auto" latinLnBrk="0" hangingPunct="1">
              <a:lnSpc>
                <a:spcPts val="2610"/>
              </a:lnSpc>
              <a:spcBef>
                <a:spcPct val="0"/>
              </a:spcBef>
              <a:spcAft>
                <a:spcPts val="0"/>
              </a:spcAft>
              <a:buClrTx/>
              <a:buSzTx/>
              <a:buFontTx/>
              <a:buNone/>
              <a:tabLst/>
              <a:defRPr/>
            </a:pPr>
            <a:r>
              <a:rPr kumimoji="1" lang="ja-JP" altLang="en-US" sz="3200" b="0" i="0" u="none" strike="noStrike" kern="1200" cap="none" spc="5" normalizeH="0" baseline="0" noProof="0" dirty="0">
                <a:ln>
                  <a:noFill/>
                </a:ln>
                <a:solidFill>
                  <a:prstClr val="black"/>
                </a:solidFill>
                <a:effectLst/>
                <a:uLnTx/>
                <a:uFillTx/>
                <a:latin typeface="ＭＳ ゴシック"/>
                <a:ea typeface="ＭＳ ゴシック"/>
                <a:cs typeface="+mj-cs"/>
              </a:rPr>
              <a:t>日本</a:t>
            </a:r>
            <a:r>
              <a:rPr kumimoji="1" lang="ja-JP" altLang="en-US" sz="3200" b="0" i="0" u="none" strike="noStrike" kern="1200" cap="none" spc="-5" normalizeH="0" baseline="0" noProof="0" dirty="0">
                <a:ln>
                  <a:noFill/>
                </a:ln>
                <a:solidFill>
                  <a:prstClr val="black"/>
                </a:solidFill>
                <a:effectLst/>
                <a:uLnTx/>
                <a:uFillTx/>
                <a:latin typeface="ＭＳ ゴシック"/>
                <a:ea typeface="ＭＳ ゴシック"/>
                <a:cs typeface="+mj-cs"/>
              </a:rPr>
              <a:t>プ</a:t>
            </a:r>
            <a:r>
              <a:rPr kumimoji="1" lang="ja-JP" altLang="en-US" sz="3200" b="0" i="0" u="none" strike="noStrike" kern="1200" cap="none" spc="-10" normalizeH="0" baseline="0" noProof="0" dirty="0">
                <a:ln>
                  <a:noFill/>
                </a:ln>
                <a:solidFill>
                  <a:prstClr val="black"/>
                </a:solidFill>
                <a:effectLst/>
                <a:uLnTx/>
                <a:uFillTx/>
                <a:latin typeface="ＭＳ ゴシック"/>
                <a:ea typeface="ＭＳ ゴシック"/>
                <a:cs typeface="+mj-cs"/>
              </a:rPr>
              <a:t>ラ</a:t>
            </a:r>
            <a:r>
              <a:rPr kumimoji="1" lang="ja-JP" altLang="en-US" sz="3200" b="0" i="0" u="none" strike="noStrike" kern="1200" cap="none" spc="5" normalizeH="0" baseline="0" noProof="0" dirty="0">
                <a:ln>
                  <a:noFill/>
                </a:ln>
                <a:solidFill>
                  <a:prstClr val="black"/>
                </a:solidFill>
                <a:effectLst/>
                <a:uLnTx/>
                <a:uFillTx/>
                <a:latin typeface="ＭＳ ゴシック"/>
                <a:ea typeface="ＭＳ ゴシック"/>
                <a:cs typeface="+mj-cs"/>
              </a:rPr>
              <a:t>ス</a:t>
            </a:r>
            <a:r>
              <a:rPr kumimoji="1" lang="ja-JP" altLang="en-US" sz="3200" b="0" i="0" u="none" strike="noStrike" kern="1200" cap="none" spc="10" normalizeH="0" baseline="0" noProof="0" dirty="0">
                <a:ln>
                  <a:noFill/>
                </a:ln>
                <a:solidFill>
                  <a:prstClr val="black"/>
                </a:solidFill>
                <a:effectLst/>
                <a:uLnTx/>
                <a:uFillTx/>
                <a:latin typeface="ＭＳ ゴシック"/>
                <a:ea typeface="ＭＳ ゴシック"/>
                <a:cs typeface="+mj-cs"/>
              </a:rPr>
              <a:t>チ</a:t>
            </a:r>
            <a:r>
              <a:rPr kumimoji="1" lang="ja-JP" altLang="en-US" sz="3200" b="0" i="0" u="none" strike="noStrike" kern="1200" cap="none" spc="15" normalizeH="0" baseline="0" noProof="0" dirty="0">
                <a:ln>
                  <a:noFill/>
                </a:ln>
                <a:solidFill>
                  <a:prstClr val="black"/>
                </a:solidFill>
                <a:effectLst/>
                <a:uLnTx/>
                <a:uFillTx/>
                <a:latin typeface="ＭＳ ゴシック"/>
                <a:ea typeface="ＭＳ ゴシック"/>
                <a:cs typeface="+mj-cs"/>
              </a:rPr>
              <a:t>ッ</a:t>
            </a:r>
            <a:r>
              <a:rPr kumimoji="1" lang="ja-JP" altLang="en-US" sz="3200" b="0" i="0" u="none" strike="noStrike" kern="1200" cap="none" spc="0" normalizeH="0" baseline="0" noProof="0" dirty="0">
                <a:ln>
                  <a:noFill/>
                </a:ln>
                <a:solidFill>
                  <a:prstClr val="black"/>
                </a:solidFill>
                <a:effectLst/>
                <a:uLnTx/>
                <a:uFillTx/>
                <a:latin typeface="ＭＳ ゴシック"/>
                <a:ea typeface="ＭＳ ゴシック"/>
                <a:cs typeface="+mj-cs"/>
              </a:rPr>
              <a:t>ク</a:t>
            </a:r>
            <a:r>
              <a:rPr kumimoji="1" lang="ja-JP" altLang="en-US" sz="3200" b="0" i="0" u="none" strike="noStrike" kern="1200" cap="none" spc="5" normalizeH="0" baseline="0" noProof="0" dirty="0">
                <a:ln>
                  <a:noFill/>
                </a:ln>
                <a:solidFill>
                  <a:prstClr val="black"/>
                </a:solidFill>
                <a:effectLst/>
                <a:uLnTx/>
                <a:uFillTx/>
                <a:latin typeface="ＭＳ ゴシック"/>
                <a:ea typeface="ＭＳ ゴシック"/>
                <a:cs typeface="+mj-cs"/>
              </a:rPr>
              <a:t>工業</a:t>
            </a:r>
            <a:r>
              <a:rPr kumimoji="1" lang="ja-JP" altLang="en-US" sz="3200" b="0" i="0" u="none" strike="noStrike" kern="1200" cap="none" spc="-20" normalizeH="0" baseline="0" noProof="0" dirty="0">
                <a:ln>
                  <a:noFill/>
                </a:ln>
                <a:solidFill>
                  <a:prstClr val="black"/>
                </a:solidFill>
                <a:effectLst/>
                <a:uLnTx/>
                <a:uFillTx/>
                <a:latin typeface="ＭＳ ゴシック"/>
                <a:ea typeface="ＭＳ ゴシック"/>
                <a:cs typeface="+mj-cs"/>
              </a:rPr>
              <a:t>連</a:t>
            </a:r>
            <a:r>
              <a:rPr kumimoji="1" lang="ja-JP" altLang="en-US" sz="3200" b="0" i="0" u="none" strike="noStrike" kern="1200" cap="none" spc="5" normalizeH="0" baseline="0" noProof="0" dirty="0">
                <a:ln>
                  <a:noFill/>
                </a:ln>
                <a:solidFill>
                  <a:prstClr val="black"/>
                </a:solidFill>
                <a:effectLst/>
                <a:uLnTx/>
                <a:uFillTx/>
                <a:latin typeface="ＭＳ ゴシック"/>
                <a:ea typeface="ＭＳ ゴシック"/>
                <a:cs typeface="+mj-cs"/>
              </a:rPr>
              <a:t>盟の</a:t>
            </a:r>
            <a:r>
              <a:rPr kumimoji="1" lang="ja-JP" altLang="en-US" sz="3200" b="0" i="0" u="none" strike="noStrike" kern="1200" cap="none" spc="-20" normalizeH="0" baseline="0" noProof="0" dirty="0">
                <a:ln>
                  <a:noFill/>
                </a:ln>
                <a:solidFill>
                  <a:prstClr val="black"/>
                </a:solidFill>
                <a:effectLst/>
                <a:uLnTx/>
                <a:uFillTx/>
                <a:latin typeface="ＭＳ ゴシック"/>
                <a:ea typeface="ＭＳ ゴシック"/>
                <a:cs typeface="+mj-cs"/>
              </a:rPr>
              <a:t>ビジョン</a:t>
            </a:r>
            <a:endParaRPr kumimoji="1" lang="ja-JP" altLang="en-US" sz="3200" b="0" i="0" u="none" strike="noStrike" kern="1200" cap="none" spc="5" normalizeH="0" baseline="0" noProof="0" dirty="0">
              <a:ln>
                <a:noFill/>
              </a:ln>
              <a:solidFill>
                <a:prstClr val="black"/>
              </a:solidFill>
              <a:effectLst/>
              <a:uLnTx/>
              <a:uFillTx/>
              <a:latin typeface="ＭＳ ゴシック"/>
              <a:ea typeface="ＭＳ ゴシック"/>
              <a:cs typeface="+mj-cs"/>
            </a:endParaRPr>
          </a:p>
        </p:txBody>
      </p:sp>
      <p:sp>
        <p:nvSpPr>
          <p:cNvPr id="5" name="スライド番号プレースホルダー 4">
            <a:extLst>
              <a:ext uri="{FF2B5EF4-FFF2-40B4-BE49-F238E27FC236}">
                <a16:creationId xmlns:a16="http://schemas.microsoft.com/office/drawing/2014/main" id="{BE8DC36B-2918-48CC-ABF5-1A6D935ABD95}"/>
              </a:ext>
            </a:extLst>
          </p:cNvPr>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3</a:t>
            </a:fld>
            <a:endParaRPr lang="ja-JP" altLang="en-US">
              <a:solidFill>
                <a:prstClr val="black">
                  <a:tint val="75000"/>
                </a:prstClr>
              </a:solidFill>
            </a:endParaRPr>
          </a:p>
        </p:txBody>
      </p:sp>
    </p:spTree>
    <p:extLst>
      <p:ext uri="{BB962C8B-B14F-4D97-AF65-F5344CB8AC3E}">
        <p14:creationId xmlns:p14="http://schemas.microsoft.com/office/powerpoint/2010/main" val="1714613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5FF8858-557D-4B7C-AFA0-83E49562AE58}"/>
              </a:ext>
            </a:extLst>
          </p:cNvPr>
          <p:cNvSpPr txBox="1"/>
          <p:nvPr/>
        </p:nvSpPr>
        <p:spPr>
          <a:xfrm>
            <a:off x="-28575" y="2914650"/>
            <a:ext cx="921067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p:txBody>
      </p:sp>
      <p:sp>
        <p:nvSpPr>
          <p:cNvPr id="6" name="テキスト ボックス 5">
            <a:extLst>
              <a:ext uri="{FF2B5EF4-FFF2-40B4-BE49-F238E27FC236}">
                <a16:creationId xmlns:a16="http://schemas.microsoft.com/office/drawing/2014/main" id="{603812C4-4776-407B-9362-B73C7C786FED}"/>
              </a:ext>
            </a:extLst>
          </p:cNvPr>
          <p:cNvSpPr txBox="1"/>
          <p:nvPr/>
        </p:nvSpPr>
        <p:spPr>
          <a:xfrm>
            <a:off x="889465" y="291584"/>
            <a:ext cx="8116626"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プラスチック製品製造業全事業所の実態</a:t>
            </a:r>
            <a:r>
              <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rPr>
              <a:t>(2018</a:t>
            </a: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年</a:t>
            </a:r>
            <a:r>
              <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rPr>
              <a:t>)</a:t>
            </a:r>
            <a:endPar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endParaRPr>
          </a:p>
        </p:txBody>
      </p:sp>
      <p:pic>
        <p:nvPicPr>
          <p:cNvPr id="7" name="図 6">
            <a:extLst>
              <a:ext uri="{FF2B5EF4-FFF2-40B4-BE49-F238E27FC236}">
                <a16:creationId xmlns:a16="http://schemas.microsoft.com/office/drawing/2014/main" id="{71831D39-014C-4CB2-B188-43A1A9C188F3}"/>
              </a:ext>
            </a:extLst>
          </p:cNvPr>
          <p:cNvPicPr>
            <a:picLocks noChangeAspect="1"/>
          </p:cNvPicPr>
          <p:nvPr/>
        </p:nvPicPr>
        <p:blipFill>
          <a:blip r:embed="rId3"/>
          <a:stretch>
            <a:fillRect/>
          </a:stretch>
        </p:blipFill>
        <p:spPr>
          <a:xfrm>
            <a:off x="513687" y="1018990"/>
            <a:ext cx="8116626" cy="5134160"/>
          </a:xfrm>
          <a:prstGeom prst="rect">
            <a:avLst/>
          </a:prstGeom>
        </p:spPr>
      </p:pic>
      <p:sp>
        <p:nvSpPr>
          <p:cNvPr id="8" name="テキスト ボックス 7">
            <a:extLst>
              <a:ext uri="{FF2B5EF4-FFF2-40B4-BE49-F238E27FC236}">
                <a16:creationId xmlns:a16="http://schemas.microsoft.com/office/drawing/2014/main" id="{DD03E89F-E0A3-467B-8DDD-7D033012D91D}"/>
              </a:ext>
            </a:extLst>
          </p:cNvPr>
          <p:cNvSpPr txBox="1"/>
          <p:nvPr/>
        </p:nvSpPr>
        <p:spPr>
          <a:xfrm>
            <a:off x="2952750" y="6410325"/>
            <a:ext cx="326243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Arial"/>
                <a:ea typeface="ＭＳ ゴシック"/>
                <a:cs typeface="+mn-cs"/>
              </a:rPr>
              <a:t>大多数が小規模事業者</a:t>
            </a:r>
          </a:p>
        </p:txBody>
      </p:sp>
      <p:sp>
        <p:nvSpPr>
          <p:cNvPr id="10" name="テキスト ボックス 9">
            <a:extLst>
              <a:ext uri="{FF2B5EF4-FFF2-40B4-BE49-F238E27FC236}">
                <a16:creationId xmlns:a16="http://schemas.microsoft.com/office/drawing/2014/main" id="{AC30304E-58AA-4EC8-A672-D9DE6B6CCC46}"/>
              </a:ext>
            </a:extLst>
          </p:cNvPr>
          <p:cNvSpPr txBox="1"/>
          <p:nvPr/>
        </p:nvSpPr>
        <p:spPr>
          <a:xfrm>
            <a:off x="2274094" y="6139547"/>
            <a:ext cx="6660356" cy="30777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400" b="0" i="0" u="none" strike="noStrike" kern="1200" cap="none" spc="0" normalizeH="0" baseline="0" noProof="0" dirty="0">
                <a:ln>
                  <a:noFill/>
                </a:ln>
                <a:solidFill>
                  <a:prstClr val="black"/>
                </a:solidFill>
                <a:effectLst/>
                <a:uLnTx/>
                <a:uFillTx/>
                <a:latin typeface="Arial"/>
                <a:ea typeface="ＭＳ ゴシック"/>
                <a:cs typeface="+mn-cs"/>
              </a:rPr>
              <a:t>[</a:t>
            </a:r>
            <a:r>
              <a:rPr kumimoji="1" lang="zh-TW" altLang="en-US" sz="1400" b="0" i="0" u="none" strike="noStrike" kern="1200" cap="none" spc="0" normalizeH="0" baseline="0" noProof="0" dirty="0">
                <a:ln>
                  <a:noFill/>
                </a:ln>
                <a:solidFill>
                  <a:prstClr val="black"/>
                </a:solidFill>
                <a:effectLst/>
                <a:uLnTx/>
                <a:uFillTx/>
                <a:latin typeface="Arial"/>
                <a:ea typeface="ＭＳ ゴシック"/>
                <a:cs typeface="+mn-cs"/>
              </a:rPr>
              <a:t>出典</a:t>
            </a:r>
            <a:r>
              <a:rPr kumimoji="1" lang="en-US" altLang="zh-TW" sz="1400" b="0" i="0" u="none" strike="noStrike" kern="1200" cap="none" spc="0" normalizeH="0" baseline="0" noProof="0" dirty="0">
                <a:ln>
                  <a:noFill/>
                </a:ln>
                <a:solidFill>
                  <a:prstClr val="black"/>
                </a:solidFill>
                <a:effectLst/>
                <a:uLnTx/>
                <a:uFillTx/>
                <a:latin typeface="Arial"/>
                <a:ea typeface="ＭＳ ゴシック"/>
                <a:cs typeface="+mn-cs"/>
              </a:rPr>
              <a:t>]</a:t>
            </a:r>
            <a:r>
              <a:rPr kumimoji="1" lang="zh-TW" altLang="en-US" sz="1400" b="0" i="0" u="none" strike="noStrike" kern="1200" cap="none" spc="0" normalizeH="0" baseline="0" noProof="0" dirty="0">
                <a:ln>
                  <a:noFill/>
                </a:ln>
                <a:solidFill>
                  <a:prstClr val="black"/>
                </a:solidFill>
                <a:effectLst/>
                <a:uLnTx/>
                <a:uFillTx/>
                <a:latin typeface="Arial"/>
                <a:ea typeface="ＭＳ ゴシック"/>
                <a:cs typeface="+mn-cs"/>
              </a:rPr>
              <a:t>　総務省･経産省「平成</a:t>
            </a:r>
            <a:r>
              <a:rPr kumimoji="1" lang="en-US" altLang="zh-TW" sz="1400" b="0" i="0" u="none" strike="noStrike" kern="1200" cap="none" spc="0" normalizeH="0" baseline="0" noProof="0" dirty="0">
                <a:ln>
                  <a:noFill/>
                </a:ln>
                <a:solidFill>
                  <a:prstClr val="black"/>
                </a:solidFill>
                <a:effectLst/>
                <a:uLnTx/>
                <a:uFillTx/>
                <a:latin typeface="Arial"/>
                <a:ea typeface="ＭＳ ゴシック"/>
                <a:cs typeface="+mn-cs"/>
              </a:rPr>
              <a:t>28</a:t>
            </a:r>
            <a:r>
              <a:rPr kumimoji="1" lang="zh-TW" altLang="en-US" sz="1400" b="0" i="0" u="none" strike="noStrike" kern="1200" cap="none" spc="0" normalizeH="0" baseline="0" noProof="0" dirty="0">
                <a:ln>
                  <a:noFill/>
                </a:ln>
                <a:solidFill>
                  <a:prstClr val="black"/>
                </a:solidFill>
                <a:effectLst/>
                <a:uLnTx/>
                <a:uFillTx/>
                <a:latin typeface="Arial"/>
                <a:ea typeface="ＭＳ ゴシック"/>
                <a:cs typeface="+mn-cs"/>
              </a:rPr>
              <a:t>年経済ｰｾﾝｻｽ活動調査　産業別集計</a:t>
            </a:r>
            <a:r>
              <a:rPr kumimoji="1" lang="en-US" altLang="zh-TW" sz="1400" b="0" i="0" u="none" strike="noStrike" kern="1200" cap="none" spc="0" normalizeH="0" baseline="0" noProof="0" dirty="0">
                <a:ln>
                  <a:noFill/>
                </a:ln>
                <a:solidFill>
                  <a:prstClr val="black"/>
                </a:solidFill>
                <a:effectLst/>
                <a:uLnTx/>
                <a:uFillTx/>
                <a:latin typeface="Arial"/>
                <a:ea typeface="ＭＳ ゴシック"/>
                <a:cs typeface="+mn-cs"/>
              </a:rPr>
              <a:t>(</a:t>
            </a:r>
            <a:r>
              <a:rPr kumimoji="1" lang="zh-TW" altLang="en-US" sz="1400" b="0" i="0" u="none" strike="noStrike" kern="1200" cap="none" spc="0" normalizeH="0" baseline="0" noProof="0" dirty="0">
                <a:ln>
                  <a:noFill/>
                </a:ln>
                <a:solidFill>
                  <a:prstClr val="black"/>
                </a:solidFill>
                <a:effectLst/>
                <a:uLnTx/>
                <a:uFillTx/>
                <a:latin typeface="Arial"/>
                <a:ea typeface="ＭＳ ゴシック"/>
                <a:cs typeface="+mn-cs"/>
              </a:rPr>
              <a:t>製造業</a:t>
            </a:r>
            <a:r>
              <a:rPr kumimoji="1" lang="en-US" altLang="zh-TW" sz="1400" b="0" i="0" u="none" strike="noStrike" kern="1200" cap="none" spc="0" normalizeH="0" baseline="0" noProof="0" dirty="0">
                <a:ln>
                  <a:noFill/>
                </a:ln>
                <a:solidFill>
                  <a:prstClr val="black"/>
                </a:solidFill>
                <a:effectLst/>
                <a:uLnTx/>
                <a:uFillTx/>
                <a:latin typeface="Arial"/>
                <a:ea typeface="ＭＳ ゴシック"/>
                <a:cs typeface="+mn-cs"/>
              </a:rPr>
              <a:t>)</a:t>
            </a:r>
            <a:r>
              <a:rPr kumimoji="1" lang="zh-TW" altLang="en-US" sz="1400" b="0" i="0" u="none" strike="noStrike" kern="1200" cap="none" spc="0" normalizeH="0" baseline="0" noProof="0" dirty="0">
                <a:ln>
                  <a:noFill/>
                </a:ln>
                <a:solidFill>
                  <a:prstClr val="black"/>
                </a:solidFill>
                <a:effectLst/>
                <a:uLnTx/>
                <a:uFillTx/>
                <a:latin typeface="Arial"/>
                <a:ea typeface="ＭＳ ゴシック"/>
                <a:cs typeface="+mn-cs"/>
              </a:rPr>
              <a:t>結果」</a:t>
            </a:r>
            <a:endParaRPr kumimoji="1" lang="ja-JP" altLang="en-US" sz="1400" b="0" i="0" u="none" strike="noStrike" kern="1200" cap="none" spc="0" normalizeH="0" baseline="0" noProof="0" dirty="0">
              <a:ln>
                <a:noFill/>
              </a:ln>
              <a:solidFill>
                <a:prstClr val="black"/>
              </a:solidFill>
              <a:effectLst/>
              <a:uLnTx/>
              <a:uFillTx/>
              <a:latin typeface="Arial"/>
              <a:ea typeface="ＭＳ ゴシック"/>
              <a:cs typeface="+mn-cs"/>
            </a:endParaRPr>
          </a:p>
        </p:txBody>
      </p:sp>
      <p:sp>
        <p:nvSpPr>
          <p:cNvPr id="3" name="正方形/長方形 2">
            <a:extLst>
              <a:ext uri="{FF2B5EF4-FFF2-40B4-BE49-F238E27FC236}">
                <a16:creationId xmlns:a16="http://schemas.microsoft.com/office/drawing/2014/main" id="{18582E62-FF1A-415D-9941-9114B89D54C2}"/>
              </a:ext>
            </a:extLst>
          </p:cNvPr>
          <p:cNvSpPr/>
          <p:nvPr/>
        </p:nvSpPr>
        <p:spPr>
          <a:xfrm>
            <a:off x="1790700" y="5819775"/>
            <a:ext cx="781050" cy="3197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ＭＳ ゴシック"/>
              <a:cs typeface="+mn-cs"/>
            </a:endParaRPr>
          </a:p>
        </p:txBody>
      </p:sp>
      <p:sp>
        <p:nvSpPr>
          <p:cNvPr id="4" name="正方形/長方形 3">
            <a:extLst>
              <a:ext uri="{FF2B5EF4-FFF2-40B4-BE49-F238E27FC236}">
                <a16:creationId xmlns:a16="http://schemas.microsoft.com/office/drawing/2014/main" id="{D7577B55-AE2B-4951-BD43-8A699329FB38}"/>
              </a:ext>
            </a:extLst>
          </p:cNvPr>
          <p:cNvSpPr/>
          <p:nvPr/>
        </p:nvSpPr>
        <p:spPr>
          <a:xfrm>
            <a:off x="3324225" y="2193727"/>
            <a:ext cx="695325" cy="3626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ＭＳ ゴシック"/>
              <a:cs typeface="+mn-cs"/>
            </a:endParaRPr>
          </a:p>
        </p:txBody>
      </p:sp>
      <p:sp>
        <p:nvSpPr>
          <p:cNvPr id="2" name="正方形/長方形 1">
            <a:extLst>
              <a:ext uri="{FF2B5EF4-FFF2-40B4-BE49-F238E27FC236}">
                <a16:creationId xmlns:a16="http://schemas.microsoft.com/office/drawing/2014/main" id="{3B98DFD0-8373-4A05-9A42-881CCDDB1A52}"/>
              </a:ext>
            </a:extLst>
          </p:cNvPr>
          <p:cNvSpPr/>
          <p:nvPr/>
        </p:nvSpPr>
        <p:spPr>
          <a:xfrm>
            <a:off x="3324225" y="2183453"/>
            <a:ext cx="695325" cy="60084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ライド番号プレースホルダー 11">
            <a:extLst>
              <a:ext uri="{FF2B5EF4-FFF2-40B4-BE49-F238E27FC236}">
                <a16:creationId xmlns:a16="http://schemas.microsoft.com/office/drawing/2014/main" id="{6AEA37F5-A9C6-4F2D-BC48-55EF74CF9EB0}"/>
              </a:ext>
            </a:extLst>
          </p:cNvPr>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4</a:t>
            </a:fld>
            <a:endParaRPr lang="ja-JP" altLang="en-US">
              <a:solidFill>
                <a:prstClr val="black">
                  <a:tint val="75000"/>
                </a:prstClr>
              </a:solidFill>
            </a:endParaRPr>
          </a:p>
        </p:txBody>
      </p:sp>
    </p:spTree>
    <p:extLst>
      <p:ext uri="{BB962C8B-B14F-4D97-AF65-F5344CB8AC3E}">
        <p14:creationId xmlns:p14="http://schemas.microsoft.com/office/powerpoint/2010/main" val="69956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D1E5C68-0187-48AC-8BB2-D9A1BAB3DEB3}"/>
              </a:ext>
            </a:extLst>
          </p:cNvPr>
          <p:cNvSpPr txBox="1"/>
          <p:nvPr/>
        </p:nvSpPr>
        <p:spPr>
          <a:xfrm>
            <a:off x="1085850" y="238125"/>
            <a:ext cx="7571303" cy="584775"/>
          </a:xfrm>
          <a:prstGeom prst="rect">
            <a:avLst/>
          </a:prstGeom>
          <a:noFill/>
        </p:spPr>
        <p:txBody>
          <a:bodyPr wrap="none" rtlCol="0">
            <a:spAutoFit/>
          </a:bodyPr>
          <a:lstStyle/>
          <a:p>
            <a:r>
              <a:rPr kumimoji="1" lang="ja-JP" altLang="en-US" sz="3200" dirty="0"/>
              <a:t>海洋プラスチック問題に関する取り組み</a:t>
            </a:r>
            <a:endParaRPr kumimoji="1" lang="en-US" altLang="ja-JP" sz="3200" dirty="0"/>
          </a:p>
        </p:txBody>
      </p:sp>
      <p:pic>
        <p:nvPicPr>
          <p:cNvPr id="10" name="図 9">
            <a:extLst>
              <a:ext uri="{FF2B5EF4-FFF2-40B4-BE49-F238E27FC236}">
                <a16:creationId xmlns:a16="http://schemas.microsoft.com/office/drawing/2014/main" id="{2AF433E4-A562-40C6-B188-773B6FE4F89A}"/>
              </a:ext>
            </a:extLst>
          </p:cNvPr>
          <p:cNvPicPr>
            <a:picLocks noChangeAspect="1"/>
          </p:cNvPicPr>
          <p:nvPr/>
        </p:nvPicPr>
        <p:blipFill>
          <a:blip r:embed="rId3"/>
          <a:stretch>
            <a:fillRect/>
          </a:stretch>
        </p:blipFill>
        <p:spPr>
          <a:xfrm>
            <a:off x="273050" y="1009649"/>
            <a:ext cx="8597900" cy="5711825"/>
          </a:xfrm>
          <a:prstGeom prst="rect">
            <a:avLst/>
          </a:prstGeom>
        </p:spPr>
      </p:pic>
      <p:sp>
        <p:nvSpPr>
          <p:cNvPr id="11" name="スライド番号プレースホルダー 10">
            <a:extLst>
              <a:ext uri="{FF2B5EF4-FFF2-40B4-BE49-F238E27FC236}">
                <a16:creationId xmlns:a16="http://schemas.microsoft.com/office/drawing/2014/main" id="{2E8B2CA4-30E6-44B6-B141-C38F97DB8357}"/>
              </a:ext>
            </a:extLst>
          </p:cNvPr>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5</a:t>
            </a:fld>
            <a:endParaRPr lang="ja-JP" altLang="en-US">
              <a:solidFill>
                <a:prstClr val="black">
                  <a:tint val="75000"/>
                </a:prstClr>
              </a:solidFill>
            </a:endParaRPr>
          </a:p>
        </p:txBody>
      </p:sp>
    </p:spTree>
    <p:extLst>
      <p:ext uri="{BB962C8B-B14F-4D97-AF65-F5344CB8AC3E}">
        <p14:creationId xmlns:p14="http://schemas.microsoft.com/office/powerpoint/2010/main" val="204693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0FB2F046-C6E0-4489-81E5-230DBEF434E5}"/>
              </a:ext>
            </a:extLst>
          </p:cNvPr>
          <p:cNvSpPr/>
          <p:nvPr/>
        </p:nvSpPr>
        <p:spPr>
          <a:xfrm>
            <a:off x="179831" y="888491"/>
            <a:ext cx="8351520" cy="368935"/>
          </a:xfrm>
          <a:custGeom>
            <a:avLst/>
            <a:gdLst/>
            <a:ahLst/>
            <a:cxnLst/>
            <a:rect l="l" t="t" r="r" b="b"/>
            <a:pathLst>
              <a:path w="8351520" h="368934">
                <a:moveTo>
                  <a:pt x="0" y="0"/>
                </a:moveTo>
                <a:lnTo>
                  <a:pt x="8351520" y="0"/>
                </a:lnTo>
                <a:lnTo>
                  <a:pt x="8351520" y="368808"/>
                </a:lnTo>
                <a:lnTo>
                  <a:pt x="0" y="368808"/>
                </a:lnTo>
                <a:lnTo>
                  <a:pt x="0" y="0"/>
                </a:lnTo>
                <a:close/>
              </a:path>
            </a:pathLst>
          </a:custGeom>
          <a:solidFill>
            <a:srgbClr val="FFFF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dirty="0">
              <a:ln>
                <a:noFill/>
              </a:ln>
              <a:solidFill>
                <a:prstClr val="black"/>
              </a:solidFill>
              <a:effectLst/>
              <a:uLnTx/>
              <a:uFillTx/>
              <a:latin typeface="Calibri"/>
              <a:ea typeface="ＭＳ ゴシック"/>
              <a:cs typeface="+mn-cs"/>
            </a:endParaRPr>
          </a:p>
        </p:txBody>
      </p:sp>
      <p:sp>
        <p:nvSpPr>
          <p:cNvPr id="3" name="object 4">
            <a:extLst>
              <a:ext uri="{FF2B5EF4-FFF2-40B4-BE49-F238E27FC236}">
                <a16:creationId xmlns:a16="http://schemas.microsoft.com/office/drawing/2014/main" id="{29B70CD6-A40E-4825-80CE-642632F47C57}"/>
              </a:ext>
            </a:extLst>
          </p:cNvPr>
          <p:cNvSpPr/>
          <p:nvPr/>
        </p:nvSpPr>
        <p:spPr>
          <a:xfrm>
            <a:off x="252984" y="1248155"/>
            <a:ext cx="7775575" cy="3337560"/>
          </a:xfrm>
          <a:custGeom>
            <a:avLst/>
            <a:gdLst/>
            <a:ahLst/>
            <a:cxnLst/>
            <a:rect l="l" t="t" r="r" b="b"/>
            <a:pathLst>
              <a:path w="7775575" h="3337560">
                <a:moveTo>
                  <a:pt x="0" y="0"/>
                </a:moveTo>
                <a:lnTo>
                  <a:pt x="7775448" y="0"/>
                </a:lnTo>
                <a:lnTo>
                  <a:pt x="7775448" y="3337560"/>
                </a:lnTo>
                <a:lnTo>
                  <a:pt x="0" y="3337560"/>
                </a:lnTo>
                <a:lnTo>
                  <a:pt x="0" y="0"/>
                </a:lnTo>
                <a:close/>
              </a:path>
            </a:pathLst>
          </a:custGeom>
          <a:solidFill>
            <a:srgbClr val="FFFF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dirty="0">
              <a:ln>
                <a:noFill/>
              </a:ln>
              <a:solidFill>
                <a:prstClr val="black"/>
              </a:solidFill>
              <a:effectLst/>
              <a:uLnTx/>
              <a:uFillTx/>
              <a:latin typeface="Calibri"/>
              <a:ea typeface="ＭＳ ゴシック"/>
              <a:cs typeface="+mn-cs"/>
            </a:endParaRPr>
          </a:p>
        </p:txBody>
      </p:sp>
      <p:sp>
        <p:nvSpPr>
          <p:cNvPr id="4" name="object 5">
            <a:extLst>
              <a:ext uri="{FF2B5EF4-FFF2-40B4-BE49-F238E27FC236}">
                <a16:creationId xmlns:a16="http://schemas.microsoft.com/office/drawing/2014/main" id="{40DFA47E-A2EE-4C24-89EF-B1939F391D5F}"/>
              </a:ext>
            </a:extLst>
          </p:cNvPr>
          <p:cNvSpPr txBox="1"/>
          <p:nvPr/>
        </p:nvSpPr>
        <p:spPr>
          <a:xfrm>
            <a:off x="33910" y="866814"/>
            <a:ext cx="7688792" cy="3861763"/>
          </a:xfrm>
          <a:prstGeom prst="rect">
            <a:avLst/>
          </a:prstGeom>
        </p:spPr>
        <p:txBody>
          <a:bodyPr vert="horz" wrap="square" lIns="0" tIns="0" rIns="0" bIns="0" rtlCol="0">
            <a:spAutoFit/>
          </a:bodyPr>
          <a:lstStyle/>
          <a:p>
            <a:pPr marL="263525" marR="0" lvl="0" indent="0" algn="l" defTabSz="914400" rtl="0" eaLnBrk="1" fontAlgn="auto" latinLnBrk="0" hangingPunct="1">
              <a:lnSpc>
                <a:spcPct val="100000"/>
              </a:lnSpc>
              <a:spcBef>
                <a:spcPts val="0"/>
              </a:spcBef>
              <a:spcAft>
                <a:spcPts val="0"/>
              </a:spcAft>
              <a:buClrTx/>
              <a:buSzTx/>
              <a:buFontTx/>
              <a:buNone/>
              <a:tabLst/>
              <a:defRPr/>
            </a:pPr>
            <a:r>
              <a:rPr kumimoji="1" sz="1600" b="0" i="0" u="none" strike="noStrike" kern="1200" cap="none" spc="10" normalizeH="0" baseline="0" noProof="0" dirty="0">
                <a:ln>
                  <a:noFill/>
                </a:ln>
                <a:solidFill>
                  <a:srgbClr val="0066FF"/>
                </a:solidFill>
                <a:effectLst/>
                <a:uLnTx/>
                <a:uFillTx/>
                <a:latin typeface="ＭＳ Ｐゴシック"/>
                <a:ea typeface="ＭＳ ゴシック"/>
                <a:cs typeface="ＭＳ Ｐゴシック"/>
              </a:rPr>
              <a:t>（</a:t>
            </a:r>
            <a:r>
              <a:rPr kumimoji="1" sz="1800" b="0" i="0" u="none" strike="noStrike" kern="1200" cap="none" spc="10" normalizeH="0" baseline="0" noProof="0" dirty="0">
                <a:ln>
                  <a:noFill/>
                </a:ln>
                <a:solidFill>
                  <a:srgbClr val="0066FF"/>
                </a:solidFill>
                <a:effectLst/>
                <a:uLnTx/>
                <a:uFillTx/>
                <a:latin typeface="ＭＳ Ｐゴシック"/>
                <a:ea typeface="ＭＳ ゴシック"/>
                <a:cs typeface="ＭＳ Ｐゴシック"/>
              </a:rPr>
              <a:t>1991</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年</a:t>
            </a:r>
            <a:r>
              <a:rPr kumimoji="1" sz="1800" b="0" i="0" u="none" strike="noStrike" kern="1200" cap="none" spc="-110" normalizeH="0" baseline="0" noProof="0" dirty="0">
                <a:ln>
                  <a:noFill/>
                </a:ln>
                <a:solidFill>
                  <a:srgbClr val="0066FF"/>
                </a:solidFill>
                <a:effectLst/>
                <a:uLnTx/>
                <a:uFillTx/>
                <a:latin typeface="ＭＳ Ｐゴシック"/>
                <a:ea typeface="ＭＳ ゴシック"/>
                <a:cs typeface="ＭＳ Ｐゴシック"/>
              </a:rPr>
              <a:t> </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一般社団法</a:t>
            </a:r>
            <a:r>
              <a:rPr kumimoji="1" sz="1800" b="0" i="0" u="none" strike="noStrike" kern="1200" cap="none" spc="-5" normalizeH="0" baseline="0" noProof="0" dirty="0">
                <a:ln>
                  <a:noFill/>
                </a:ln>
                <a:solidFill>
                  <a:srgbClr val="0066FF"/>
                </a:solidFill>
                <a:effectLst/>
                <a:uLnTx/>
                <a:uFillTx/>
                <a:latin typeface="ＭＳ Ｐゴシック"/>
                <a:ea typeface="ＭＳ ゴシック"/>
                <a:cs typeface="ＭＳ Ｐゴシック"/>
              </a:rPr>
              <a:t>人</a:t>
            </a:r>
            <a:r>
              <a:rPr kumimoji="1" sz="1800" b="0" i="0" u="sng" strike="noStrike" kern="1200" cap="none" spc="-10" normalizeH="0" baseline="0" noProof="0" dirty="0">
                <a:ln>
                  <a:noFill/>
                </a:ln>
                <a:solidFill>
                  <a:srgbClr val="0066FF"/>
                </a:solidFill>
                <a:effectLst/>
                <a:uLnTx/>
                <a:uFillTx/>
                <a:latin typeface="ＭＳ Ｐゴシック"/>
                <a:ea typeface="ＭＳ ゴシック"/>
                <a:cs typeface="ＭＳ Ｐゴシック"/>
              </a:rPr>
              <a:t>JEAN</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が全国の海岸</a:t>
            </a:r>
            <a:r>
              <a:rPr kumimoji="1" sz="1800" b="0" i="0" u="none" strike="noStrike" kern="1200" cap="none" spc="10" normalizeH="0" baseline="0" noProof="0" dirty="0">
                <a:ln>
                  <a:noFill/>
                </a:ln>
                <a:solidFill>
                  <a:srgbClr val="0066FF"/>
                </a:solidFill>
                <a:effectLst/>
                <a:uLnTx/>
                <a:uFillTx/>
                <a:latin typeface="ＭＳ Ｐゴシック"/>
                <a:ea typeface="ＭＳ ゴシック"/>
                <a:cs typeface="ＭＳ Ｐゴシック"/>
              </a:rPr>
              <a:t>・</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河川敷等</a:t>
            </a:r>
            <a:r>
              <a:rPr kumimoji="1" sz="1800" b="0" i="0" u="none" strike="noStrike" kern="1200" cap="none" spc="5" normalizeH="0" baseline="0" noProof="0" dirty="0">
                <a:ln>
                  <a:noFill/>
                </a:ln>
                <a:solidFill>
                  <a:srgbClr val="0066FF"/>
                </a:solidFill>
                <a:effectLst/>
                <a:uLnTx/>
                <a:uFillTx/>
                <a:latin typeface="ＭＳ Ｐゴシック"/>
                <a:ea typeface="ＭＳ ゴシック"/>
                <a:cs typeface="ＭＳ Ｐゴシック"/>
              </a:rPr>
              <a:t>で</a:t>
            </a:r>
            <a:r>
              <a:rPr kumimoji="1" sz="1800" b="0" i="0" u="none" strike="noStrike" kern="1200" cap="none" spc="-5" normalizeH="0" baseline="0" noProof="0" dirty="0">
                <a:ln>
                  <a:noFill/>
                </a:ln>
                <a:solidFill>
                  <a:srgbClr val="0066FF"/>
                </a:solidFill>
                <a:effectLst/>
                <a:uLnTx/>
                <a:uFillTx/>
                <a:latin typeface="ＭＳ Ｐゴシック"/>
                <a:ea typeface="ＭＳ ゴシック"/>
                <a:cs typeface="ＭＳ Ｐゴシック"/>
              </a:rPr>
              <a:t>樹脂ペ</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レ</a:t>
            </a:r>
            <a:r>
              <a:rPr kumimoji="1" sz="1800" b="0" i="0" u="none" strike="noStrike" kern="1200" cap="none" spc="-10" normalizeH="0" baseline="0" noProof="0" dirty="0">
                <a:ln>
                  <a:noFill/>
                </a:ln>
                <a:solidFill>
                  <a:srgbClr val="0066FF"/>
                </a:solidFill>
                <a:effectLst/>
                <a:uLnTx/>
                <a:uFillTx/>
                <a:latin typeface="ＭＳ Ｐゴシック"/>
                <a:ea typeface="ＭＳ ゴシック"/>
                <a:cs typeface="ＭＳ Ｐゴシック"/>
              </a:rPr>
              <a:t>ッ</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ト</a:t>
            </a:r>
            <a:r>
              <a:rPr kumimoji="1" sz="1800" b="0" i="0" u="none" strike="noStrike" kern="1200" cap="none" spc="-10" normalizeH="0" baseline="0" noProof="0" dirty="0">
                <a:ln>
                  <a:noFill/>
                </a:ln>
                <a:solidFill>
                  <a:srgbClr val="0066FF"/>
                </a:solidFill>
                <a:effectLst/>
                <a:uLnTx/>
                <a:uFillTx/>
                <a:latin typeface="ＭＳ Ｐゴシック"/>
                <a:ea typeface="ＭＳ ゴシック"/>
                <a:cs typeface="ＭＳ Ｐゴシック"/>
              </a:rPr>
              <a:t>を</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確認）</a:t>
            </a:r>
            <a:endPar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endParaRPr>
          </a:p>
          <a:p>
            <a:pPr marL="12700" marR="0" lvl="0" indent="0" algn="l" defTabSz="914400" rtl="0" eaLnBrk="1" fontAlgn="auto" latinLnBrk="0" hangingPunct="1">
              <a:lnSpc>
                <a:spcPct val="100000"/>
              </a:lnSpc>
              <a:spcBef>
                <a:spcPts val="1010"/>
              </a:spcBef>
              <a:spcAft>
                <a:spcPts val="0"/>
              </a:spcAft>
              <a:buClrTx/>
              <a:buSzTx/>
              <a:buFontTx/>
              <a:buNone/>
              <a:tabLst/>
              <a:defRPr/>
            </a:pP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啓発資料の作成</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配布】</a:t>
            </a:r>
          </a:p>
          <a:p>
            <a:pPr marL="12700" marR="0" lvl="0" indent="0" algn="l" defTabSz="914400" rtl="0" eaLnBrk="1" fontAlgn="auto" latinLnBrk="0" hangingPunct="1">
              <a:lnSpc>
                <a:spcPct val="100000"/>
              </a:lnSpc>
              <a:spcBef>
                <a:spcPts val="620"/>
              </a:spcBef>
              <a:spcAft>
                <a:spcPts val="0"/>
              </a:spcAft>
              <a:buClrTx/>
              <a:buSzTx/>
              <a:buFontTx/>
              <a:buNone/>
              <a:tabLst/>
              <a:defRPr/>
            </a:pP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樹脂ペ</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レ</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ッ</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ト</a:t>
            </a:r>
            <a:r>
              <a:rPr kumimoji="1" sz="18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漏出防止</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マ</a:t>
            </a:r>
            <a:r>
              <a:rPr kumimoji="1" sz="1800" b="0" i="0" u="none" strike="noStrike" kern="1200" cap="none" spc="-15" normalizeH="0" baseline="0" noProof="0" dirty="0">
                <a:ln>
                  <a:noFill/>
                </a:ln>
                <a:solidFill>
                  <a:prstClr val="black"/>
                </a:solidFill>
                <a:effectLst/>
                <a:uLnTx/>
                <a:uFillTx/>
                <a:latin typeface="ＭＳ Ｐゴシック"/>
                <a:ea typeface="ＭＳ ゴシック"/>
                <a:cs typeface="ＭＳ Ｐゴシック"/>
              </a:rPr>
              <a:t>ニ</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ュ</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ア</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ル</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（1992</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15" normalizeH="0" baseline="0" noProof="0" dirty="0">
                <a:ln>
                  <a:noFill/>
                </a:ln>
                <a:solidFill>
                  <a:prstClr val="black"/>
                </a:solidFill>
                <a:effectLst/>
                <a:uLnTx/>
                <a:uFillTx/>
                <a:latin typeface="ＭＳ Ｐゴシック"/>
                <a:ea typeface="ＭＳ ゴシック"/>
                <a:cs typeface="ＭＳ Ｐゴシック"/>
              </a:rPr>
              <a:t>9</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4</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年）</a:t>
            </a:r>
          </a:p>
          <a:p>
            <a:pPr marL="12700" marR="0" lvl="0" indent="0" algn="l" defTabSz="914400" rtl="0" eaLnBrk="1" fontAlgn="auto" latinLnBrk="0" hangingPunct="1">
              <a:lnSpc>
                <a:spcPct val="100000"/>
              </a:lnSpc>
              <a:spcBef>
                <a:spcPts val="595"/>
              </a:spcBef>
              <a:spcAft>
                <a:spcPts val="0"/>
              </a:spcAft>
              <a:buClrTx/>
              <a:buSzTx/>
              <a:buFontTx/>
              <a:buNone/>
              <a:tabLst/>
              <a:defRPr/>
            </a:pP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20" normalizeH="0" baseline="0" noProof="0" dirty="0">
                <a:ln>
                  <a:noFill/>
                </a:ln>
                <a:solidFill>
                  <a:prstClr val="black"/>
                </a:solidFill>
                <a:effectLst/>
                <a:uLnTx/>
                <a:uFillTx/>
                <a:latin typeface="ＭＳ Ｐゴシック"/>
                <a:ea typeface="ＭＳ ゴシック"/>
                <a:cs typeface="ＭＳ Ｐゴシック"/>
              </a:rPr>
              <a:t>ポ</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ス</a:t>
            </a:r>
            <a:r>
              <a:rPr kumimoji="1" sz="1800" b="0" i="0" u="none" strike="noStrike" kern="1200" cap="none" spc="-15" normalizeH="0" baseline="0" noProof="0" dirty="0">
                <a:ln>
                  <a:noFill/>
                </a:ln>
                <a:solidFill>
                  <a:prstClr val="black"/>
                </a:solidFill>
                <a:effectLst/>
                <a:uLnTx/>
                <a:uFillTx/>
                <a:latin typeface="ＭＳ Ｐゴシック"/>
                <a:ea typeface="ＭＳ ゴシック"/>
                <a:cs typeface="ＭＳ Ｐゴシック"/>
              </a:rPr>
              <a:t>タ</a:t>
            </a:r>
            <a:r>
              <a:rPr kumimoji="1" sz="18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ー</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スト</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ッ</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プ</a:t>
            </a:r>
            <a:r>
              <a:rPr kumimoji="1" sz="1800" b="0" i="0" u="none" strike="noStrike" kern="1200" cap="none" spc="-55" normalizeH="0" baseline="0" noProof="0" dirty="0">
                <a:ln>
                  <a:noFill/>
                </a:ln>
                <a:solidFill>
                  <a:prstClr val="black"/>
                </a:solidFill>
                <a:effectLst/>
                <a:uLnTx/>
                <a:uFillTx/>
                <a:latin typeface="ＭＳ Ｐゴシック"/>
                <a:ea typeface="ＭＳ ゴシック"/>
                <a:cs typeface="ＭＳ Ｐゴシック"/>
              </a:rPr>
              <a:t> </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ザ</a:t>
            </a:r>
            <a:r>
              <a:rPr kumimoji="1" sz="1800" b="0" i="0" u="none" strike="noStrike" kern="1200" cap="none" spc="-25" normalizeH="0" baseline="0" noProof="0" dirty="0">
                <a:ln>
                  <a:noFill/>
                </a:ln>
                <a:solidFill>
                  <a:prstClr val="black"/>
                </a:solidFill>
                <a:effectLst/>
                <a:uLnTx/>
                <a:uFillTx/>
                <a:latin typeface="ＭＳ Ｐゴシック"/>
                <a:ea typeface="ＭＳ ゴシック"/>
                <a:cs typeface="ＭＳ Ｐゴシック"/>
              </a:rPr>
              <a:t> </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レ</a:t>
            </a:r>
            <a:r>
              <a:rPr kumimoji="1" sz="1800" b="0" i="0" u="none" strike="noStrike" kern="1200" cap="none" spc="-15" normalizeH="0" baseline="0" noProof="0" dirty="0">
                <a:ln>
                  <a:noFill/>
                </a:ln>
                <a:solidFill>
                  <a:prstClr val="black"/>
                </a:solidFill>
                <a:effectLst/>
                <a:uLnTx/>
                <a:uFillTx/>
                <a:latin typeface="ＭＳ Ｐゴシック"/>
                <a:ea typeface="ＭＳ ゴシック"/>
                <a:cs typeface="ＭＳ Ｐゴシック"/>
              </a:rPr>
              <a:t>ジ</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ンペレ</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ッ</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ト</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(2002年)</a:t>
            </a:r>
          </a:p>
          <a:p>
            <a:pPr marL="12700" marR="0" lvl="0" indent="0" algn="l" defTabSz="914400" rtl="0" eaLnBrk="1" fontAlgn="auto" latinLnBrk="0" hangingPunct="1">
              <a:lnSpc>
                <a:spcPct val="100000"/>
              </a:lnSpc>
              <a:spcBef>
                <a:spcPts val="595"/>
              </a:spcBef>
              <a:spcAft>
                <a:spcPts val="0"/>
              </a:spcAft>
              <a:buClrTx/>
              <a:buSzTx/>
              <a:buFontTx/>
              <a:buNone/>
              <a:tabLst/>
              <a:defRPr/>
            </a:pP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小冊子</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レ</a:t>
            </a:r>
            <a:r>
              <a:rPr kumimoji="1" sz="1800" b="0" i="0" u="none" strike="noStrike" kern="1200" cap="none" spc="-15" normalizeH="0" baseline="0" noProof="0" dirty="0">
                <a:ln>
                  <a:noFill/>
                </a:ln>
                <a:solidFill>
                  <a:prstClr val="black"/>
                </a:solidFill>
                <a:effectLst/>
                <a:uLnTx/>
                <a:uFillTx/>
                <a:latin typeface="ＭＳ Ｐゴシック"/>
                <a:ea typeface="ＭＳ ゴシック"/>
                <a:cs typeface="ＭＳ Ｐゴシック"/>
              </a:rPr>
              <a:t>ジ</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ン</a:t>
            </a:r>
            <a:r>
              <a:rPr kumimoji="1" sz="18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ペ</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レ</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ッ</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ト漏出防止対策</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20</a:t>
            </a:r>
            <a:r>
              <a:rPr kumimoji="1" sz="1800" b="0" i="0" u="none" strike="noStrike" kern="1200" cap="none" spc="-15" normalizeH="0" baseline="0" noProof="0" dirty="0">
                <a:ln>
                  <a:noFill/>
                </a:ln>
                <a:solidFill>
                  <a:prstClr val="black"/>
                </a:solidFill>
                <a:effectLst/>
                <a:uLnTx/>
                <a:uFillTx/>
                <a:latin typeface="ＭＳ Ｐゴシック"/>
                <a:ea typeface="ＭＳ ゴシック"/>
                <a:cs typeface="ＭＳ Ｐゴシック"/>
              </a:rPr>
              <a:t>0</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2</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年)</a:t>
            </a:r>
          </a:p>
          <a:p>
            <a:pPr marL="12700" marR="0" lvl="0" indent="0" algn="l" defTabSz="914400" rtl="0" eaLnBrk="1" fontAlgn="auto" latinLnBrk="0" hangingPunct="1">
              <a:lnSpc>
                <a:spcPct val="100000"/>
              </a:lnSpc>
              <a:spcBef>
                <a:spcPts val="595"/>
              </a:spcBef>
              <a:spcAft>
                <a:spcPts val="0"/>
              </a:spcAft>
              <a:buClrTx/>
              <a:buSzTx/>
              <a:buFontTx/>
              <a:buNone/>
              <a:tabLst/>
              <a:defRPr/>
            </a:pP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リー</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フ</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レ</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ッ</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ト</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樹脂ペ</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レ</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ッ</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ト漏出防止』</a:t>
            </a:r>
            <a:r>
              <a:rPr kumimoji="1" sz="1800" b="0" i="0" u="none" strike="noStrike" kern="1200" cap="none" spc="-80" normalizeH="0" baseline="0" noProof="0" dirty="0">
                <a:ln>
                  <a:noFill/>
                </a:ln>
                <a:solidFill>
                  <a:prstClr val="black"/>
                </a:solidFill>
                <a:effectLst/>
                <a:uLnTx/>
                <a:uFillTx/>
                <a:latin typeface="ＭＳ Ｐゴシック"/>
                <a:ea typeface="ＭＳ ゴシック"/>
                <a:cs typeface="ＭＳ Ｐゴシック"/>
              </a:rPr>
              <a:t> </a:t>
            </a:r>
            <a:r>
              <a:rPr kumimoji="1" sz="1800" b="0" i="0" u="none" strike="noStrike" kern="1200" cap="none" spc="0" normalizeH="0" baseline="0" noProof="0" dirty="0" err="1">
                <a:ln>
                  <a:noFill/>
                </a:ln>
                <a:solidFill>
                  <a:prstClr val="black"/>
                </a:solidFill>
                <a:effectLst/>
                <a:uLnTx/>
                <a:uFillTx/>
                <a:latin typeface="ＭＳ Ｐゴシック"/>
                <a:ea typeface="ＭＳ ゴシック"/>
                <a:cs typeface="ＭＳ Ｐゴシック"/>
              </a:rPr>
              <a:t>徹底のお</a:t>
            </a:r>
            <a:r>
              <a:rPr kumimoji="1" sz="1800" b="0" i="0" u="none" strike="noStrike" kern="1200" cap="none" spc="-5" normalizeH="0" baseline="0" noProof="0" dirty="0" err="1">
                <a:ln>
                  <a:noFill/>
                </a:ln>
                <a:solidFill>
                  <a:prstClr val="black"/>
                </a:solidFill>
                <a:effectLst/>
                <a:uLnTx/>
                <a:uFillTx/>
                <a:latin typeface="ＭＳ Ｐゴシック"/>
                <a:ea typeface="ＭＳ ゴシック"/>
                <a:cs typeface="ＭＳ Ｐゴシック"/>
              </a:rPr>
              <a:t>願い</a:t>
            </a:r>
            <a:r>
              <a:rPr kumimoji="1" lang="ja-JP" altLang="en-US" sz="18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(2013</a:t>
            </a:r>
            <a:r>
              <a:rPr kumimoji="1" lang="ja-JP" altLang="en-US" sz="18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年）</a:t>
            </a:r>
            <a:endPar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endParaRPr>
          </a:p>
          <a:p>
            <a:pPr marL="165100" marR="0" lvl="0" indent="0" algn="l" defTabSz="914400" rtl="0" eaLnBrk="1" fontAlgn="auto" latinLnBrk="0" hangingPunct="1">
              <a:lnSpc>
                <a:spcPct val="100000"/>
              </a:lnSpc>
              <a:spcBef>
                <a:spcPts val="0"/>
              </a:spcBef>
              <a:spcAft>
                <a:spcPts val="0"/>
              </a:spcAft>
              <a:buClrTx/>
              <a:buSzTx/>
              <a:buFontTx/>
              <a:buNone/>
              <a:tabLst/>
              <a:defRPr/>
            </a:pPr>
            <a:r>
              <a:rPr kumimoji="1" sz="1800" b="0" i="0" u="none" strike="noStrike" kern="1200" cap="none" spc="10" normalizeH="0" baseline="0" noProof="0" dirty="0">
                <a:ln>
                  <a:noFill/>
                </a:ln>
                <a:solidFill>
                  <a:srgbClr val="0066FF"/>
                </a:solidFill>
                <a:effectLst/>
                <a:uLnTx/>
                <a:uFillTx/>
                <a:latin typeface="ＭＳ Ｐゴシック"/>
                <a:ea typeface="ＭＳ ゴシック"/>
                <a:cs typeface="ＭＳ Ｐゴシック"/>
              </a:rPr>
              <a:t>（</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荒川</a:t>
            </a:r>
            <a:r>
              <a:rPr kumimoji="1" sz="1800" b="0" i="0" u="none" strike="noStrike" kern="1200" cap="none" spc="-10" normalizeH="0" baseline="0" noProof="0" dirty="0">
                <a:ln>
                  <a:noFill/>
                </a:ln>
                <a:solidFill>
                  <a:srgbClr val="0066FF"/>
                </a:solidFill>
                <a:effectLst/>
                <a:uLnTx/>
                <a:uFillTx/>
                <a:latin typeface="ＭＳ Ｐゴシック"/>
                <a:ea typeface="ＭＳ ゴシック"/>
                <a:cs typeface="ＭＳ Ｐゴシック"/>
              </a:rPr>
              <a:t>ク</a:t>
            </a:r>
            <a:r>
              <a:rPr kumimoji="1" sz="1800" b="0" i="0" u="none" strike="noStrike" kern="1200" cap="none" spc="-5" normalizeH="0" baseline="0" noProof="0" dirty="0">
                <a:ln>
                  <a:noFill/>
                </a:ln>
                <a:solidFill>
                  <a:srgbClr val="0066FF"/>
                </a:solidFill>
                <a:effectLst/>
                <a:uLnTx/>
                <a:uFillTx/>
                <a:latin typeface="ＭＳ Ｐゴシック"/>
                <a:ea typeface="ＭＳ ゴシック"/>
                <a:cs typeface="ＭＳ Ｐゴシック"/>
              </a:rPr>
              <a:t>リー</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ン</a:t>
            </a:r>
            <a:r>
              <a:rPr kumimoji="1" sz="1800" b="0" i="0" u="none" strike="noStrike" kern="1200" cap="none" spc="-5" normalizeH="0" baseline="0" noProof="0" dirty="0">
                <a:ln>
                  <a:noFill/>
                </a:ln>
                <a:solidFill>
                  <a:srgbClr val="0066FF"/>
                </a:solidFill>
                <a:effectLst/>
                <a:uLnTx/>
                <a:uFillTx/>
                <a:latin typeface="ＭＳ Ｐゴシック"/>
                <a:ea typeface="ＭＳ ゴシック"/>
                <a:cs typeface="ＭＳ Ｐゴシック"/>
              </a:rPr>
              <a:t>エイ</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ド</a:t>
            </a:r>
            <a:r>
              <a:rPr kumimoji="1" sz="1800" b="0" i="0" u="none" strike="noStrike" kern="1200" cap="none" spc="10" normalizeH="0" baseline="0" noProof="0" dirty="0">
                <a:ln>
                  <a:noFill/>
                </a:ln>
                <a:solidFill>
                  <a:srgbClr val="0066FF"/>
                </a:solidFill>
                <a:effectLst/>
                <a:uLnTx/>
                <a:uFillTx/>
                <a:latin typeface="ＭＳ Ｐゴシック"/>
                <a:ea typeface="ＭＳ ゴシック"/>
                <a:cs typeface="ＭＳ Ｐゴシック"/>
              </a:rPr>
              <a:t>・</a:t>
            </a:r>
            <a:r>
              <a:rPr kumimoji="1" sz="1800" b="0" i="0" u="none" strike="noStrike" kern="1200" cap="none" spc="-10" normalizeH="0" baseline="0" noProof="0" dirty="0">
                <a:ln>
                  <a:noFill/>
                </a:ln>
                <a:solidFill>
                  <a:srgbClr val="0066FF"/>
                </a:solidFill>
                <a:effectLst/>
                <a:uLnTx/>
                <a:uFillTx/>
                <a:latin typeface="ＭＳ Ｐゴシック"/>
                <a:ea typeface="ＭＳ ゴシック"/>
                <a:cs typeface="ＭＳ Ｐゴシック"/>
              </a:rPr>
              <a:t>フ</a:t>
            </a:r>
            <a:r>
              <a:rPr kumimoji="1" sz="1800" b="0" i="0" u="none" strike="noStrike" kern="1200" cap="none" spc="5" normalizeH="0" baseline="0" noProof="0" dirty="0">
                <a:ln>
                  <a:noFill/>
                </a:ln>
                <a:solidFill>
                  <a:srgbClr val="0066FF"/>
                </a:solidFill>
                <a:effectLst/>
                <a:uLnTx/>
                <a:uFillTx/>
                <a:latin typeface="ＭＳ Ｐゴシック"/>
                <a:ea typeface="ＭＳ ゴシック"/>
                <a:cs typeface="ＭＳ Ｐゴシック"/>
              </a:rPr>
              <a:t>ォ</a:t>
            </a:r>
            <a:r>
              <a:rPr kumimoji="1" sz="1800" b="0" i="0" u="none" strike="noStrike" kern="1200" cap="none" spc="-5" normalizeH="0" baseline="0" noProof="0" dirty="0">
                <a:ln>
                  <a:noFill/>
                </a:ln>
                <a:solidFill>
                  <a:srgbClr val="0066FF"/>
                </a:solidFill>
                <a:effectLst/>
                <a:uLnTx/>
                <a:uFillTx/>
                <a:latin typeface="ＭＳ Ｐゴシック"/>
                <a:ea typeface="ＭＳ ゴシック"/>
                <a:cs typeface="ＭＳ Ｐゴシック"/>
              </a:rPr>
              <a:t>ー</a:t>
            </a:r>
            <a:r>
              <a:rPr kumimoji="1" sz="1800" b="0" i="0" u="none" strike="noStrike" kern="1200" cap="none" spc="5" normalizeH="0" baseline="0" noProof="0" dirty="0">
                <a:ln>
                  <a:noFill/>
                </a:ln>
                <a:solidFill>
                  <a:srgbClr val="0066FF"/>
                </a:solidFill>
                <a:effectLst/>
                <a:uLnTx/>
                <a:uFillTx/>
                <a:latin typeface="ＭＳ Ｐゴシック"/>
                <a:ea typeface="ＭＳ ゴシック"/>
                <a:cs typeface="ＭＳ Ｐゴシック"/>
              </a:rPr>
              <a:t>ラ</a:t>
            </a:r>
            <a:r>
              <a:rPr kumimoji="1" sz="1800" b="0" i="0" u="none" strike="noStrike" kern="1200" cap="none" spc="-10" normalizeH="0" baseline="0" noProof="0" dirty="0">
                <a:ln>
                  <a:noFill/>
                </a:ln>
                <a:solidFill>
                  <a:srgbClr val="0066FF"/>
                </a:solidFill>
                <a:effectLst/>
                <a:uLnTx/>
                <a:uFillTx/>
                <a:latin typeface="ＭＳ Ｐゴシック"/>
                <a:ea typeface="ＭＳ ゴシック"/>
                <a:cs typeface="ＭＳ Ｐゴシック"/>
              </a:rPr>
              <a:t>ム</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か</a:t>
            </a:r>
            <a:r>
              <a:rPr kumimoji="1" sz="1800" b="0" i="0" u="none" strike="noStrike" kern="1200" cap="none" spc="-10" normalizeH="0" baseline="0" noProof="0" dirty="0">
                <a:ln>
                  <a:noFill/>
                </a:ln>
                <a:solidFill>
                  <a:srgbClr val="0066FF"/>
                </a:solidFill>
                <a:effectLst/>
                <a:uLnTx/>
                <a:uFillTx/>
                <a:latin typeface="ＭＳ Ｐゴシック"/>
                <a:ea typeface="ＭＳ ゴシック"/>
                <a:cs typeface="ＭＳ Ｐゴシック"/>
              </a:rPr>
              <a:t>ら</a:t>
            </a:r>
            <a:r>
              <a:rPr kumimoji="1" sz="1800" b="0" i="0" u="none" strike="noStrike" kern="1200" cap="none" spc="-5" normalizeH="0" baseline="0" noProof="0" dirty="0">
                <a:ln>
                  <a:noFill/>
                </a:ln>
                <a:solidFill>
                  <a:srgbClr val="0066FF"/>
                </a:solidFill>
                <a:effectLst/>
                <a:uLnTx/>
                <a:uFillTx/>
                <a:latin typeface="ＭＳ Ｐゴシック"/>
                <a:ea typeface="ＭＳ ゴシック"/>
                <a:cs typeface="ＭＳ Ｐゴシック"/>
              </a:rPr>
              <a:t>の情報</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に</a:t>
            </a:r>
            <a:r>
              <a:rPr kumimoji="1" sz="1800" b="0" i="0" u="none" strike="noStrike" kern="1200" cap="none" spc="-5" normalizeH="0" baseline="0" noProof="0" dirty="0">
                <a:ln>
                  <a:noFill/>
                </a:ln>
                <a:solidFill>
                  <a:srgbClr val="0066FF"/>
                </a:solidFill>
                <a:effectLst/>
                <a:uLnTx/>
                <a:uFillTx/>
                <a:latin typeface="ＭＳ Ｐゴシック"/>
                <a:ea typeface="ＭＳ ゴシック"/>
                <a:cs typeface="ＭＳ Ｐゴシック"/>
              </a:rPr>
              <a:t>基</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づ</a:t>
            </a:r>
            <a:r>
              <a:rPr kumimoji="1" sz="1800" b="0" i="0" u="none" strike="noStrike" kern="1200" cap="none" spc="-10" normalizeH="0" baseline="0" noProof="0" dirty="0">
                <a:ln>
                  <a:noFill/>
                </a:ln>
                <a:solidFill>
                  <a:srgbClr val="0066FF"/>
                </a:solidFill>
                <a:effectLst/>
                <a:uLnTx/>
                <a:uFillTx/>
                <a:latin typeface="ＭＳ Ｐゴシック"/>
                <a:ea typeface="ＭＳ ゴシック"/>
                <a:cs typeface="ＭＳ Ｐゴシック"/>
              </a:rPr>
              <a:t>く</a:t>
            </a:r>
            <a:r>
              <a:rPr kumimoji="1" sz="1800" b="0" i="0" u="none" strike="noStrike" kern="1200" cap="none" spc="0" normalizeH="0" baseline="0" noProof="0" dirty="0">
                <a:ln>
                  <a:noFill/>
                </a:ln>
                <a:solidFill>
                  <a:srgbClr val="0066FF"/>
                </a:solidFill>
                <a:effectLst/>
                <a:uLnTx/>
                <a:uFillTx/>
                <a:latin typeface="ＭＳ Ｐゴシック"/>
                <a:ea typeface="ＭＳ ゴシック"/>
                <a:cs typeface="ＭＳ Ｐゴシック"/>
              </a:rPr>
              <a:t>）</a:t>
            </a:r>
            <a:endPar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endParaRPr>
          </a:p>
          <a:p>
            <a:pPr marL="433070" marR="0" lvl="0" indent="0" algn="l" defTabSz="914400" rtl="0" eaLnBrk="1" fontAlgn="auto" latinLnBrk="0" hangingPunct="1">
              <a:lnSpc>
                <a:spcPct val="100000"/>
              </a:lnSpc>
              <a:spcBef>
                <a:spcPts val="0"/>
              </a:spcBef>
              <a:spcAft>
                <a:spcPts val="0"/>
              </a:spcAft>
              <a:buClrTx/>
              <a:buSzTx/>
              <a:buFontTx/>
              <a:buNone/>
              <a:tabLst/>
              <a:defRPr/>
            </a:pP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114" normalizeH="0" baseline="0" noProof="0" dirty="0">
                <a:ln>
                  <a:noFill/>
                </a:ln>
                <a:solidFill>
                  <a:prstClr val="black"/>
                </a:solidFill>
                <a:effectLst/>
                <a:uLnTx/>
                <a:uFillTx/>
                <a:latin typeface="ＭＳ Ｐゴシック"/>
                <a:ea typeface="ＭＳ ゴシック"/>
                <a:cs typeface="ＭＳ Ｐゴシック"/>
              </a:rPr>
              <a:t> </a:t>
            </a:r>
            <a:r>
              <a:rPr kumimoji="1" sz="18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こ</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れ</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ら</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の発行物は現在</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もHP</a:t>
            </a:r>
            <a:r>
              <a:rPr kumimoji="1" sz="18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に</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掲載中</a:t>
            </a:r>
          </a:p>
          <a:p>
            <a:pPr marL="12700" marR="0" lvl="0" indent="0" algn="l" defTabSz="914400" rtl="0" eaLnBrk="1" fontAlgn="auto" latinLnBrk="0" hangingPunct="1">
              <a:lnSpc>
                <a:spcPct val="100000"/>
              </a:lnSpc>
              <a:spcBef>
                <a:spcPts val="815"/>
              </a:spcBef>
              <a:spcAft>
                <a:spcPts val="0"/>
              </a:spcAft>
              <a:buClrTx/>
              <a:buSzTx/>
              <a:buFontTx/>
              <a:buNone/>
              <a:tabLst/>
              <a:defRPr/>
            </a:pP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15" normalizeH="0" baseline="0" noProof="0" dirty="0" err="1">
                <a:ln>
                  <a:noFill/>
                </a:ln>
                <a:solidFill>
                  <a:prstClr val="black"/>
                </a:solidFill>
                <a:effectLst/>
                <a:uLnTx/>
                <a:uFillTx/>
                <a:latin typeface="ＭＳ Ｐゴシック"/>
                <a:ea typeface="ＭＳ ゴシック"/>
                <a:cs typeface="ＭＳ Ｐゴシック"/>
              </a:rPr>
              <a:t>ア</a:t>
            </a:r>
            <a:r>
              <a:rPr kumimoji="1" sz="1800" b="0" i="0" u="none" strike="noStrike" kern="1200" cap="none" spc="0" normalizeH="0" baseline="0" noProof="0" dirty="0" err="1">
                <a:ln>
                  <a:noFill/>
                </a:ln>
                <a:solidFill>
                  <a:prstClr val="black"/>
                </a:solidFill>
                <a:effectLst/>
                <a:uLnTx/>
                <a:uFillTx/>
                <a:latin typeface="ＭＳ Ｐゴシック"/>
                <a:ea typeface="ＭＳ ゴシック"/>
                <a:cs typeface="ＭＳ Ｐゴシック"/>
              </a:rPr>
              <a:t>ン</a:t>
            </a:r>
            <a:r>
              <a:rPr kumimoji="1" sz="1800" b="0" i="0" u="none" strike="noStrike" kern="1200" cap="none" spc="5" normalizeH="0" baseline="0" noProof="0" dirty="0" err="1">
                <a:ln>
                  <a:noFill/>
                </a:ln>
                <a:solidFill>
                  <a:prstClr val="black"/>
                </a:solidFill>
                <a:effectLst/>
                <a:uLnTx/>
                <a:uFillTx/>
                <a:latin typeface="ＭＳ Ｐゴシック"/>
                <a:ea typeface="ＭＳ ゴシック"/>
                <a:cs typeface="ＭＳ Ｐゴシック"/>
              </a:rPr>
              <a:t>ケ</a:t>
            </a:r>
            <a:r>
              <a:rPr kumimoji="1" sz="1800" b="0" i="0" u="none" strike="noStrike" kern="1200" cap="none" spc="-5" normalizeH="0" baseline="0" noProof="0" dirty="0" err="1">
                <a:ln>
                  <a:noFill/>
                </a:ln>
                <a:solidFill>
                  <a:prstClr val="black"/>
                </a:solidFill>
                <a:effectLst/>
                <a:uLnTx/>
                <a:uFillTx/>
                <a:latin typeface="ＭＳ Ｐゴシック"/>
                <a:ea typeface="ＭＳ ゴシック"/>
                <a:cs typeface="ＭＳ Ｐゴシック"/>
              </a:rPr>
              <a:t>ー</a:t>
            </a:r>
            <a:r>
              <a:rPr kumimoji="1" sz="1800" b="0" i="0" u="none" strike="noStrike" kern="1200" cap="none" spc="0" normalizeH="0" baseline="0" noProof="0" dirty="0" err="1">
                <a:ln>
                  <a:noFill/>
                </a:ln>
                <a:solidFill>
                  <a:prstClr val="black"/>
                </a:solidFill>
                <a:effectLst/>
                <a:uLnTx/>
                <a:uFillTx/>
                <a:latin typeface="ＭＳ Ｐゴシック"/>
                <a:ea typeface="ＭＳ ゴシック"/>
                <a:cs typeface="ＭＳ Ｐゴシック"/>
              </a:rPr>
              <a:t>ト調査</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（他業界団体含む）</a:t>
            </a:r>
            <a:endPar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endParaRPr>
          </a:p>
          <a:p>
            <a:pPr marL="12700" marR="0" lvl="0" indent="0" algn="l" defTabSz="914400" rtl="0" eaLnBrk="1" fontAlgn="auto" latinLnBrk="0" hangingPunct="1">
              <a:lnSpc>
                <a:spcPct val="100000"/>
              </a:lnSpc>
              <a:spcBef>
                <a:spcPts val="20"/>
              </a:spcBef>
              <a:spcAft>
                <a:spcPts val="0"/>
              </a:spcAft>
              <a:buClrTx/>
              <a:buSzTx/>
              <a:buFontTx/>
              <a:buNone/>
              <a:tabLst/>
              <a:defRPr/>
            </a:pP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a:t>
            </a:r>
            <a:r>
              <a:rPr kumimoji="1" sz="18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樹脂ペ</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レ</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ッ</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ト漏出防止対策の実施状況調査</a:t>
            </a:r>
          </a:p>
          <a:p>
            <a:pPr marL="451484" marR="0" lvl="0" indent="0" algn="l" defTabSz="914400" rtl="0" eaLnBrk="1" fontAlgn="auto" latinLnBrk="0" hangingPunct="1">
              <a:lnSpc>
                <a:spcPts val="2155"/>
              </a:lnSpc>
              <a:spcBef>
                <a:spcPts val="210"/>
              </a:spcBef>
              <a:spcAft>
                <a:spcPts val="0"/>
              </a:spcAft>
              <a:buClrTx/>
              <a:buSzTx/>
              <a:buFontTx/>
              <a:buNone/>
              <a:tabLst/>
              <a:defRPr/>
            </a:pP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（2000</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年,</a:t>
            </a:r>
            <a:r>
              <a:rPr kumimoji="1" sz="1800" b="0" i="0" u="none" strike="noStrike" kern="1200" cap="none" spc="-95" normalizeH="0" baseline="0" noProof="0" dirty="0">
                <a:ln>
                  <a:noFill/>
                </a:ln>
                <a:solidFill>
                  <a:prstClr val="black"/>
                </a:solidFill>
                <a:effectLst/>
                <a:uLnTx/>
                <a:uFillTx/>
                <a:latin typeface="ＭＳ Ｐゴシック"/>
                <a:ea typeface="ＭＳ ゴシック"/>
                <a:cs typeface="ＭＳ Ｐゴシック"/>
              </a:rPr>
              <a:t> </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2001</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年,</a:t>
            </a:r>
            <a:r>
              <a:rPr kumimoji="1" sz="1800" b="0" i="0" u="none" strike="noStrike" kern="1200" cap="none" spc="-75" normalizeH="0" baseline="0" noProof="0" dirty="0">
                <a:ln>
                  <a:noFill/>
                </a:ln>
                <a:solidFill>
                  <a:prstClr val="black"/>
                </a:solidFill>
                <a:effectLst/>
                <a:uLnTx/>
                <a:uFillTx/>
                <a:latin typeface="ＭＳ Ｐゴシック"/>
                <a:ea typeface="ＭＳ ゴシック"/>
                <a:cs typeface="ＭＳ Ｐゴシック"/>
              </a:rPr>
              <a:t> </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2002</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年,</a:t>
            </a:r>
            <a:r>
              <a:rPr kumimoji="1" sz="1800" b="0" i="0" u="none" strike="noStrike" kern="1200" cap="none" spc="-80" normalizeH="0" baseline="0" noProof="0" dirty="0">
                <a:ln>
                  <a:noFill/>
                </a:ln>
                <a:solidFill>
                  <a:prstClr val="black"/>
                </a:solidFill>
                <a:effectLst/>
                <a:uLnTx/>
                <a:uFillTx/>
                <a:latin typeface="ＭＳ Ｐゴシック"/>
                <a:ea typeface="ＭＳ ゴシック"/>
                <a:cs typeface="ＭＳ Ｐゴシック"/>
              </a:rPr>
              <a:t> </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2005</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年,</a:t>
            </a:r>
            <a:r>
              <a:rPr kumimoji="1" sz="1800" b="0" i="0" u="none" strike="noStrike" kern="1200" cap="none" spc="-75" normalizeH="0" baseline="0" noProof="0" dirty="0">
                <a:ln>
                  <a:noFill/>
                </a:ln>
                <a:solidFill>
                  <a:prstClr val="black"/>
                </a:solidFill>
                <a:effectLst/>
                <a:uLnTx/>
                <a:uFillTx/>
                <a:latin typeface="ＭＳ Ｐゴシック"/>
                <a:ea typeface="ＭＳ ゴシック"/>
                <a:cs typeface="ＭＳ Ｐゴシック"/>
              </a:rPr>
              <a:t> </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2009</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年,</a:t>
            </a:r>
            <a:r>
              <a:rPr kumimoji="1" sz="1800" b="0" i="0" u="none" strike="noStrike" kern="1200" cap="none" spc="-75" normalizeH="0" baseline="0" noProof="0" dirty="0">
                <a:ln>
                  <a:noFill/>
                </a:ln>
                <a:solidFill>
                  <a:prstClr val="black"/>
                </a:solidFill>
                <a:effectLst/>
                <a:uLnTx/>
                <a:uFillTx/>
                <a:latin typeface="ＭＳ Ｐゴシック"/>
                <a:ea typeface="ＭＳ ゴシック"/>
                <a:cs typeface="ＭＳ Ｐゴシック"/>
              </a:rPr>
              <a:t> </a:t>
            </a:r>
            <a:r>
              <a:rPr kumimoji="1" sz="18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2015</a:t>
            </a:r>
            <a:r>
              <a:rPr kumimoji="1" sz="18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年）</a:t>
            </a:r>
          </a:p>
        </p:txBody>
      </p:sp>
      <p:sp>
        <p:nvSpPr>
          <p:cNvPr id="7" name="object 8">
            <a:extLst>
              <a:ext uri="{FF2B5EF4-FFF2-40B4-BE49-F238E27FC236}">
                <a16:creationId xmlns:a16="http://schemas.microsoft.com/office/drawing/2014/main" id="{78B333B9-F38E-4755-85EE-9AE4ED384A7B}"/>
              </a:ext>
            </a:extLst>
          </p:cNvPr>
          <p:cNvSpPr/>
          <p:nvPr/>
        </p:nvSpPr>
        <p:spPr>
          <a:xfrm>
            <a:off x="7156704" y="1385316"/>
            <a:ext cx="1813560" cy="2517775"/>
          </a:xfrm>
          <a:custGeom>
            <a:avLst/>
            <a:gdLst/>
            <a:ahLst/>
            <a:cxnLst/>
            <a:rect l="l" t="t" r="r" b="b"/>
            <a:pathLst>
              <a:path w="1813559" h="2517775">
                <a:moveTo>
                  <a:pt x="0" y="0"/>
                </a:moveTo>
                <a:lnTo>
                  <a:pt x="1813559" y="0"/>
                </a:lnTo>
                <a:lnTo>
                  <a:pt x="1813559" y="2517648"/>
                </a:lnTo>
                <a:lnTo>
                  <a:pt x="0" y="2517648"/>
                </a:lnTo>
                <a:lnTo>
                  <a:pt x="0" y="0"/>
                </a:lnTo>
                <a:close/>
              </a:path>
            </a:pathLst>
          </a:custGeom>
          <a:ln w="12192">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ＭＳ ゴシック"/>
              <a:cs typeface="+mn-cs"/>
            </a:endParaRPr>
          </a:p>
        </p:txBody>
      </p:sp>
      <p:sp>
        <p:nvSpPr>
          <p:cNvPr id="8" name="object 9">
            <a:extLst>
              <a:ext uri="{FF2B5EF4-FFF2-40B4-BE49-F238E27FC236}">
                <a16:creationId xmlns:a16="http://schemas.microsoft.com/office/drawing/2014/main" id="{8AB465A8-9B8C-4991-B166-AD4860727135}"/>
              </a:ext>
            </a:extLst>
          </p:cNvPr>
          <p:cNvSpPr/>
          <p:nvPr/>
        </p:nvSpPr>
        <p:spPr>
          <a:xfrm>
            <a:off x="179832" y="4771263"/>
            <a:ext cx="2581655" cy="1871471"/>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ＭＳ ゴシック"/>
              <a:cs typeface="+mn-cs"/>
            </a:endParaRPr>
          </a:p>
        </p:txBody>
      </p:sp>
      <p:sp>
        <p:nvSpPr>
          <p:cNvPr id="9" name="object 10">
            <a:extLst>
              <a:ext uri="{FF2B5EF4-FFF2-40B4-BE49-F238E27FC236}">
                <a16:creationId xmlns:a16="http://schemas.microsoft.com/office/drawing/2014/main" id="{3B27AE67-4BB1-413B-946A-4DE81708DCCC}"/>
              </a:ext>
            </a:extLst>
          </p:cNvPr>
          <p:cNvSpPr/>
          <p:nvPr/>
        </p:nvSpPr>
        <p:spPr>
          <a:xfrm>
            <a:off x="173736" y="4698491"/>
            <a:ext cx="2593975" cy="1884045"/>
          </a:xfrm>
          <a:custGeom>
            <a:avLst/>
            <a:gdLst/>
            <a:ahLst/>
            <a:cxnLst/>
            <a:rect l="l" t="t" r="r" b="b"/>
            <a:pathLst>
              <a:path w="2593975" h="1884045">
                <a:moveTo>
                  <a:pt x="0" y="0"/>
                </a:moveTo>
                <a:lnTo>
                  <a:pt x="2593848" y="0"/>
                </a:lnTo>
                <a:lnTo>
                  <a:pt x="2593848" y="1883663"/>
                </a:lnTo>
                <a:lnTo>
                  <a:pt x="0" y="1883663"/>
                </a:lnTo>
                <a:lnTo>
                  <a:pt x="0" y="0"/>
                </a:lnTo>
                <a:close/>
              </a:path>
            </a:pathLst>
          </a:custGeom>
          <a:ln w="12192">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ＭＳ ゴシック"/>
              <a:cs typeface="+mn-cs"/>
            </a:endParaRPr>
          </a:p>
        </p:txBody>
      </p:sp>
      <p:sp>
        <p:nvSpPr>
          <p:cNvPr id="10" name="object 11">
            <a:extLst>
              <a:ext uri="{FF2B5EF4-FFF2-40B4-BE49-F238E27FC236}">
                <a16:creationId xmlns:a16="http://schemas.microsoft.com/office/drawing/2014/main" id="{5F29A68B-11B3-41E1-8B2B-4EEA76845CB6}"/>
              </a:ext>
            </a:extLst>
          </p:cNvPr>
          <p:cNvSpPr/>
          <p:nvPr/>
        </p:nvSpPr>
        <p:spPr>
          <a:xfrm>
            <a:off x="2843783" y="4771263"/>
            <a:ext cx="2389631" cy="1871471"/>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ＭＳ ゴシック"/>
              <a:cs typeface="+mn-cs"/>
            </a:endParaRPr>
          </a:p>
        </p:txBody>
      </p:sp>
      <p:sp>
        <p:nvSpPr>
          <p:cNvPr id="11" name="object 12">
            <a:extLst>
              <a:ext uri="{FF2B5EF4-FFF2-40B4-BE49-F238E27FC236}">
                <a16:creationId xmlns:a16="http://schemas.microsoft.com/office/drawing/2014/main" id="{EA609D92-415B-4EAA-8ABF-FA3FB5ED3C9E}"/>
              </a:ext>
            </a:extLst>
          </p:cNvPr>
          <p:cNvSpPr/>
          <p:nvPr/>
        </p:nvSpPr>
        <p:spPr>
          <a:xfrm>
            <a:off x="2837688" y="4698491"/>
            <a:ext cx="2402205" cy="1884045"/>
          </a:xfrm>
          <a:custGeom>
            <a:avLst/>
            <a:gdLst/>
            <a:ahLst/>
            <a:cxnLst/>
            <a:rect l="l" t="t" r="r" b="b"/>
            <a:pathLst>
              <a:path w="2402204" h="1884045">
                <a:moveTo>
                  <a:pt x="0" y="0"/>
                </a:moveTo>
                <a:lnTo>
                  <a:pt x="2401824" y="0"/>
                </a:lnTo>
                <a:lnTo>
                  <a:pt x="2401824" y="1883663"/>
                </a:lnTo>
                <a:lnTo>
                  <a:pt x="0" y="1883663"/>
                </a:lnTo>
                <a:lnTo>
                  <a:pt x="0" y="0"/>
                </a:lnTo>
                <a:close/>
              </a:path>
            </a:pathLst>
          </a:custGeom>
          <a:ln w="12192">
            <a:solidFill>
              <a:srgbClr val="00000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ＭＳ ゴシック"/>
              <a:cs typeface="+mn-cs"/>
            </a:endParaRPr>
          </a:p>
        </p:txBody>
      </p:sp>
      <p:sp>
        <p:nvSpPr>
          <p:cNvPr id="12" name="object 13">
            <a:extLst>
              <a:ext uri="{FF2B5EF4-FFF2-40B4-BE49-F238E27FC236}">
                <a16:creationId xmlns:a16="http://schemas.microsoft.com/office/drawing/2014/main" id="{BB5CA789-E5D0-4FC7-896A-0A9F35C03AFE}"/>
              </a:ext>
            </a:extLst>
          </p:cNvPr>
          <p:cNvSpPr/>
          <p:nvPr/>
        </p:nvSpPr>
        <p:spPr>
          <a:xfrm>
            <a:off x="5364479" y="4771263"/>
            <a:ext cx="3678935" cy="1871471"/>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ＭＳ ゴシック"/>
              <a:cs typeface="+mn-cs"/>
            </a:endParaRPr>
          </a:p>
        </p:txBody>
      </p:sp>
      <p:sp>
        <p:nvSpPr>
          <p:cNvPr id="13" name="object 14">
            <a:extLst>
              <a:ext uri="{FF2B5EF4-FFF2-40B4-BE49-F238E27FC236}">
                <a16:creationId xmlns:a16="http://schemas.microsoft.com/office/drawing/2014/main" id="{0BD9A300-1248-4E2A-8741-3B02BB27DA1E}"/>
              </a:ext>
            </a:extLst>
          </p:cNvPr>
          <p:cNvSpPr txBox="1"/>
          <p:nvPr/>
        </p:nvSpPr>
        <p:spPr>
          <a:xfrm>
            <a:off x="5364479" y="6621488"/>
            <a:ext cx="3694176"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sz="14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a:t>
            </a:r>
            <a:r>
              <a:rPr kumimoji="1" sz="1400" b="0" i="0" u="none" strike="noStrike" kern="1200" cap="none" spc="-20" normalizeH="0" baseline="0" noProof="0" dirty="0">
                <a:ln>
                  <a:noFill/>
                </a:ln>
                <a:solidFill>
                  <a:prstClr val="black"/>
                </a:solidFill>
                <a:effectLst/>
                <a:uLnTx/>
                <a:uFillTx/>
                <a:latin typeface="ＭＳ Ｐゴシック"/>
                <a:ea typeface="ＭＳ ゴシック"/>
                <a:cs typeface="ＭＳ Ｐゴシック"/>
              </a:rPr>
              <a:t>レ</a:t>
            </a:r>
            <a:r>
              <a:rPr kumimoji="1" sz="1400" b="0" i="0" u="none" strike="noStrike" kern="1200" cap="none" spc="-15" normalizeH="0" baseline="0" noProof="0" dirty="0">
                <a:ln>
                  <a:noFill/>
                </a:ln>
                <a:solidFill>
                  <a:prstClr val="black"/>
                </a:solidFill>
                <a:effectLst/>
                <a:uLnTx/>
                <a:uFillTx/>
                <a:latin typeface="ＭＳ Ｐゴシック"/>
                <a:ea typeface="ＭＳ ゴシック"/>
                <a:cs typeface="ＭＳ Ｐゴシック"/>
              </a:rPr>
              <a:t>ジン</a:t>
            </a:r>
            <a:r>
              <a:rPr kumimoji="1" sz="14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ペ</a:t>
            </a:r>
            <a:r>
              <a:rPr kumimoji="1" sz="1400" b="0" i="0" u="none" strike="noStrike" kern="1200" cap="none" spc="-20" normalizeH="0" baseline="0" noProof="0" dirty="0">
                <a:ln>
                  <a:noFill/>
                </a:ln>
                <a:solidFill>
                  <a:prstClr val="black"/>
                </a:solidFill>
                <a:effectLst/>
                <a:uLnTx/>
                <a:uFillTx/>
                <a:latin typeface="ＭＳ Ｐゴシック"/>
                <a:ea typeface="ＭＳ ゴシック"/>
                <a:cs typeface="ＭＳ Ｐゴシック"/>
              </a:rPr>
              <a:t>レ</a:t>
            </a:r>
            <a:r>
              <a:rPr kumimoji="1" sz="14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ット</a:t>
            </a:r>
            <a:r>
              <a:rPr kumimoji="1" sz="1400" b="0" i="0" u="none" strike="noStrike" kern="1200" cap="none" spc="-10" normalizeH="0" baseline="0" noProof="0" dirty="0">
                <a:ln>
                  <a:noFill/>
                </a:ln>
                <a:solidFill>
                  <a:prstClr val="black"/>
                </a:solidFill>
                <a:effectLst/>
                <a:uLnTx/>
                <a:uFillTx/>
                <a:latin typeface="ＭＳ Ｐゴシック"/>
                <a:ea typeface="ＭＳ ゴシック"/>
                <a:cs typeface="ＭＳ Ｐゴシック"/>
              </a:rPr>
              <a:t>漏出防止対策」</a:t>
            </a:r>
            <a:r>
              <a:rPr kumimoji="1" sz="14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a:t>
            </a:r>
            <a:r>
              <a:rPr kumimoji="1" sz="14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2002年</a:t>
            </a:r>
            <a:r>
              <a:rPr kumimoji="1" sz="1400" b="0" i="0" u="none" strike="noStrike" kern="1200" cap="none" spc="0" normalizeH="0" baseline="0" noProof="0" dirty="0">
                <a:ln>
                  <a:noFill/>
                </a:ln>
                <a:solidFill>
                  <a:prstClr val="black"/>
                </a:solidFill>
                <a:effectLst/>
                <a:uLnTx/>
                <a:uFillTx/>
                <a:latin typeface="ＭＳ Ｐゴシック"/>
                <a:ea typeface="ＭＳ ゴシック"/>
                <a:cs typeface="ＭＳ Ｐゴシック"/>
              </a:rPr>
              <a:t>)</a:t>
            </a:r>
            <a:r>
              <a:rPr kumimoji="1" sz="1400" b="0" i="0" u="none" strike="noStrike" kern="1200" cap="none" spc="5" normalizeH="0" baseline="0" noProof="0" dirty="0">
                <a:ln>
                  <a:noFill/>
                </a:ln>
                <a:solidFill>
                  <a:prstClr val="black"/>
                </a:solidFill>
                <a:effectLst/>
                <a:uLnTx/>
                <a:uFillTx/>
                <a:latin typeface="ＭＳ Ｐゴシック"/>
                <a:ea typeface="ＭＳ ゴシック"/>
                <a:cs typeface="ＭＳ Ｐゴシック"/>
              </a:rPr>
              <a:t>より</a:t>
            </a:r>
            <a:endParaRPr kumimoji="1" sz="1400" b="0" i="0" u="none" strike="noStrike" kern="1200" cap="none" spc="0" normalizeH="0" baseline="0" noProof="0" dirty="0">
              <a:ln>
                <a:noFill/>
              </a:ln>
              <a:solidFill>
                <a:prstClr val="black"/>
              </a:solidFill>
              <a:effectLst/>
              <a:uLnTx/>
              <a:uFillTx/>
              <a:latin typeface="ＭＳ Ｐゴシック"/>
              <a:ea typeface="ＭＳ ゴシック"/>
              <a:cs typeface="ＭＳ Ｐゴシック"/>
            </a:endParaRPr>
          </a:p>
        </p:txBody>
      </p:sp>
      <p:sp>
        <p:nvSpPr>
          <p:cNvPr id="16" name="テキスト ボックス 15">
            <a:extLst>
              <a:ext uri="{FF2B5EF4-FFF2-40B4-BE49-F238E27FC236}">
                <a16:creationId xmlns:a16="http://schemas.microsoft.com/office/drawing/2014/main" id="{901F512E-A4B3-46F9-839E-61524C993E8C}"/>
              </a:ext>
            </a:extLst>
          </p:cNvPr>
          <p:cNvSpPr txBox="1"/>
          <p:nvPr/>
        </p:nvSpPr>
        <p:spPr>
          <a:xfrm>
            <a:off x="1733550" y="165557"/>
            <a:ext cx="5209626"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3200" b="0" i="0" u="none" strike="noStrike" kern="0" cap="none" spc="5" normalizeH="0" baseline="0" noProof="0" dirty="0">
                <a:ln>
                  <a:noFill/>
                </a:ln>
                <a:solidFill>
                  <a:prstClr val="black"/>
                </a:solidFill>
                <a:effectLst/>
                <a:uLnTx/>
                <a:uFillTx/>
                <a:latin typeface="ＭＳ Ｐゴシック"/>
                <a:ea typeface="ＭＳ ゴシック"/>
                <a:cs typeface="+mn-cs"/>
              </a:rPr>
              <a:t>樹脂ペ</a:t>
            </a:r>
            <a:r>
              <a:rPr kumimoji="0" lang="ja-JP" altLang="en-US" sz="3200" b="0" i="0" u="none" strike="noStrike" kern="0" cap="none" spc="-5" normalizeH="0" baseline="0" noProof="0" dirty="0">
                <a:ln>
                  <a:noFill/>
                </a:ln>
                <a:solidFill>
                  <a:prstClr val="black"/>
                </a:solidFill>
                <a:effectLst/>
                <a:uLnTx/>
                <a:uFillTx/>
                <a:latin typeface="ＭＳ Ｐゴシック"/>
                <a:ea typeface="ＭＳ ゴシック"/>
                <a:cs typeface="+mn-cs"/>
              </a:rPr>
              <a:t>レ</a:t>
            </a:r>
            <a:r>
              <a:rPr kumimoji="0" lang="ja-JP" altLang="en-US" sz="3200" b="0" i="0" u="none" strike="noStrike" kern="0" cap="none" spc="15" normalizeH="0" baseline="0" noProof="0" dirty="0">
                <a:ln>
                  <a:noFill/>
                </a:ln>
                <a:solidFill>
                  <a:prstClr val="black"/>
                </a:solidFill>
                <a:effectLst/>
                <a:uLnTx/>
                <a:uFillTx/>
                <a:latin typeface="ＭＳ Ｐゴシック"/>
                <a:ea typeface="ＭＳ ゴシック"/>
                <a:cs typeface="+mn-cs"/>
              </a:rPr>
              <a:t>ッ</a:t>
            </a:r>
            <a:r>
              <a:rPr kumimoji="0" lang="ja-JP" altLang="en-US" sz="3200" b="0" i="0" u="none" strike="noStrike" kern="0" cap="none" spc="5" normalizeH="0" baseline="0" noProof="0" dirty="0">
                <a:ln>
                  <a:noFill/>
                </a:ln>
                <a:solidFill>
                  <a:prstClr val="black"/>
                </a:solidFill>
                <a:effectLst/>
                <a:uLnTx/>
                <a:uFillTx/>
                <a:latin typeface="ＭＳ Ｐゴシック"/>
                <a:ea typeface="ＭＳ ゴシック"/>
                <a:cs typeface="+mn-cs"/>
              </a:rPr>
              <a:t>ト漏</a:t>
            </a:r>
            <a:r>
              <a:rPr kumimoji="0" lang="ja-JP" altLang="en-US" sz="3200" b="0" i="0" u="none" strike="noStrike" kern="0" cap="none" spc="-20" normalizeH="0" baseline="0" noProof="0" dirty="0">
                <a:ln>
                  <a:noFill/>
                </a:ln>
                <a:solidFill>
                  <a:prstClr val="black"/>
                </a:solidFill>
                <a:effectLst/>
                <a:uLnTx/>
                <a:uFillTx/>
                <a:latin typeface="ＭＳ Ｐゴシック"/>
                <a:ea typeface="ＭＳ ゴシック"/>
                <a:cs typeface="+mn-cs"/>
              </a:rPr>
              <a:t>出</a:t>
            </a:r>
            <a:r>
              <a:rPr kumimoji="0" lang="ja-JP" altLang="en-US" sz="3200" b="0" i="0" u="none" strike="noStrike" kern="0" cap="none" spc="5" normalizeH="0" baseline="0" noProof="0" dirty="0">
                <a:ln>
                  <a:noFill/>
                </a:ln>
                <a:solidFill>
                  <a:prstClr val="black"/>
                </a:solidFill>
                <a:effectLst/>
                <a:uLnTx/>
                <a:uFillTx/>
                <a:latin typeface="ＭＳ Ｐゴシック"/>
                <a:ea typeface="ＭＳ ゴシック"/>
                <a:cs typeface="+mn-cs"/>
              </a:rPr>
              <a:t>防止活動</a:t>
            </a:r>
            <a:endParaRPr kumimoji="1" lang="ja-JP" altLang="en-US" sz="3200" b="0" i="0" u="none" strike="noStrike" kern="1200" cap="none" spc="0" normalizeH="0" baseline="0" noProof="0" dirty="0">
              <a:ln>
                <a:noFill/>
              </a:ln>
              <a:solidFill>
                <a:prstClr val="black"/>
              </a:solidFill>
              <a:effectLst/>
              <a:uLnTx/>
              <a:uFillTx/>
              <a:latin typeface="Arial"/>
              <a:ea typeface="ＭＳ ゴシック"/>
              <a:cs typeface="+mn-cs"/>
            </a:endParaRPr>
          </a:p>
        </p:txBody>
      </p:sp>
      <p:sp>
        <p:nvSpPr>
          <p:cNvPr id="6" name="object 7">
            <a:extLst>
              <a:ext uri="{FF2B5EF4-FFF2-40B4-BE49-F238E27FC236}">
                <a16:creationId xmlns:a16="http://schemas.microsoft.com/office/drawing/2014/main" id="{EAE89C83-24CE-4EBB-BC88-F3C5177DB059}"/>
              </a:ext>
            </a:extLst>
          </p:cNvPr>
          <p:cNvSpPr/>
          <p:nvPr/>
        </p:nvSpPr>
        <p:spPr>
          <a:xfrm>
            <a:off x="7203946" y="1425069"/>
            <a:ext cx="1734692" cy="2511550"/>
          </a:xfrm>
          <a:prstGeom prst="rect">
            <a:avLst/>
          </a:prstGeom>
          <a:blipFill>
            <a:blip r:embed="rId6"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ＭＳ ゴシック"/>
              <a:cs typeface="+mn-cs"/>
            </a:endParaRPr>
          </a:p>
        </p:txBody>
      </p:sp>
      <p:sp>
        <p:nvSpPr>
          <p:cNvPr id="18" name="スライド番号プレースホルダー 17">
            <a:extLst>
              <a:ext uri="{FF2B5EF4-FFF2-40B4-BE49-F238E27FC236}">
                <a16:creationId xmlns:a16="http://schemas.microsoft.com/office/drawing/2014/main" id="{48270F53-F28A-4B89-AFE4-6FFF7F6E8C07}"/>
              </a:ext>
            </a:extLst>
          </p:cNvPr>
          <p:cNvSpPr>
            <a:spLocks noGrp="1"/>
          </p:cNvSpPr>
          <p:nvPr>
            <p:ph type="sldNum" sz="quarter" idx="12"/>
          </p:nvPr>
        </p:nvSpPr>
        <p:spPr/>
        <p:txBody>
          <a:bodyPr/>
          <a:lstStyle/>
          <a:p>
            <a:fld id="{C050EC96-716D-4390-8968-0088139877E0}" type="slidenum">
              <a:rPr lang="ja-JP" altLang="en-US" smtClean="0">
                <a:solidFill>
                  <a:prstClr val="black">
                    <a:tint val="75000"/>
                  </a:prstClr>
                </a:solidFill>
              </a:rPr>
              <a:pPr/>
              <a:t>6</a:t>
            </a:fld>
            <a:endParaRPr lang="ja-JP" altLang="en-US">
              <a:solidFill>
                <a:prstClr val="black">
                  <a:tint val="75000"/>
                </a:prstClr>
              </a:solidFill>
            </a:endParaRPr>
          </a:p>
        </p:txBody>
      </p:sp>
    </p:spTree>
    <p:extLst>
      <p:ext uri="{BB962C8B-B14F-4D97-AF65-F5344CB8AC3E}">
        <p14:creationId xmlns:p14="http://schemas.microsoft.com/office/powerpoint/2010/main" val="1545480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65AC957-5BC4-4E9A-A5E5-3BB767596BA2}"/>
              </a:ext>
            </a:extLst>
          </p:cNvPr>
          <p:cNvSpPr txBox="1"/>
          <p:nvPr/>
        </p:nvSpPr>
        <p:spPr>
          <a:xfrm>
            <a:off x="817477" y="13097"/>
            <a:ext cx="7524750" cy="83099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Arial"/>
                <a:ea typeface="ＭＳ ゴシック"/>
                <a:cs typeface="+mn-cs"/>
              </a:rPr>
              <a:t>一般社団法人ピリカ マイクロプラスチック等</a:t>
            </a:r>
            <a:endParaRPr kumimoji="1" lang="en-US" altLang="ja-JP" sz="24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Arial"/>
                <a:ea typeface="ＭＳ ゴシック"/>
                <a:cs typeface="+mn-cs"/>
              </a:rPr>
              <a:t>  流出実態調査 </a:t>
            </a:r>
            <a:r>
              <a:rPr kumimoji="1" lang="en-US" altLang="ja-JP" sz="2400" b="0" i="0" u="none" strike="noStrike" kern="1200" cap="none" spc="0" normalizeH="0" baseline="0" noProof="0" dirty="0">
                <a:ln>
                  <a:noFill/>
                </a:ln>
                <a:solidFill>
                  <a:prstClr val="black"/>
                </a:solidFill>
                <a:effectLst/>
                <a:uLnTx/>
                <a:uFillTx/>
                <a:latin typeface="Arial"/>
                <a:ea typeface="ＭＳ ゴシック"/>
                <a:cs typeface="+mn-cs"/>
              </a:rPr>
              <a:t>2020</a:t>
            </a:r>
            <a:r>
              <a:rPr kumimoji="1" lang="ja-JP" altLang="en-US" sz="2400" b="0" i="0" u="none" strike="noStrike" kern="1200" cap="none" spc="0" normalizeH="0" baseline="0" noProof="0" dirty="0">
                <a:ln>
                  <a:noFill/>
                </a:ln>
                <a:solidFill>
                  <a:prstClr val="black"/>
                </a:solidFill>
                <a:effectLst/>
                <a:uLnTx/>
                <a:uFillTx/>
                <a:latin typeface="Arial"/>
                <a:ea typeface="ＭＳ ゴシック"/>
                <a:cs typeface="+mn-cs"/>
              </a:rPr>
              <a:t>年度版（樹脂ペレット）</a:t>
            </a:r>
          </a:p>
        </p:txBody>
      </p:sp>
      <p:sp>
        <p:nvSpPr>
          <p:cNvPr id="4" name="テキスト ボックス 3">
            <a:extLst>
              <a:ext uri="{FF2B5EF4-FFF2-40B4-BE49-F238E27FC236}">
                <a16:creationId xmlns:a16="http://schemas.microsoft.com/office/drawing/2014/main" id="{C24B0BEF-C5A9-42EA-8DF4-1809DACDCEDF}"/>
              </a:ext>
            </a:extLst>
          </p:cNvPr>
          <p:cNvSpPr txBox="1"/>
          <p:nvPr/>
        </p:nvSpPr>
        <p:spPr>
          <a:xfrm>
            <a:off x="340541" y="965881"/>
            <a:ext cx="8443337" cy="553997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樹脂ペレットの流出</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マイクロビーズが</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・水面付近の流出</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　</a:t>
            </a:r>
            <a:r>
              <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rPr>
              <a:t>120</a:t>
            </a: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ヵ所中</a:t>
            </a:r>
            <a:r>
              <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rPr>
              <a:t>1</a:t>
            </a: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カ所（兵庫県須磨海岸）</a:t>
            </a:r>
            <a:r>
              <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rPr>
              <a:t>1</a:t>
            </a: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ヶ確認</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　　</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最大径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0.48 mm</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　厚さ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0.26 mm </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　表面積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0.165606 mm2 </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　成分推定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PE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・水底付近の流出</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　</a:t>
            </a:r>
            <a:r>
              <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rPr>
              <a:t>29</a:t>
            </a: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カ所中</a:t>
            </a:r>
            <a:r>
              <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rPr>
              <a:t>1</a:t>
            </a: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カ所（東京都隅田川）</a:t>
            </a:r>
            <a:r>
              <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rPr>
              <a:t>2</a:t>
            </a: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ヶ確認</a:t>
            </a: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Arial"/>
                <a:ea typeface="ＭＳ ゴシック"/>
                <a:cs typeface="+mn-cs"/>
              </a:rPr>
              <a:t>　　</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最大径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0.37 mm</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　厚さ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0.35 mm</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　表面積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0.107147 mm2</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　成分推定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　　　最大径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0.81 mm</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　厚さ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0.39 mm</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　表面積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0.358075 mm2</a:t>
            </a:r>
            <a:r>
              <a:rPr kumimoji="1" lang="ja-JP" altLang="en-US" sz="1800" b="0" i="0" u="none" strike="noStrike" kern="1200" cap="none" spc="0" normalizeH="0" baseline="0" noProof="0" dirty="0">
                <a:ln>
                  <a:noFill/>
                </a:ln>
                <a:solidFill>
                  <a:prstClr val="black"/>
                </a:solidFill>
                <a:effectLst/>
                <a:uLnTx/>
                <a:uFillTx/>
                <a:latin typeface="Arial"/>
                <a:ea typeface="ＭＳ ゴシック"/>
                <a:cs typeface="+mn-cs"/>
              </a:rPr>
              <a:t>　成分推定 </a:t>
            </a:r>
            <a:r>
              <a:rPr kumimoji="1" lang="en-US" altLang="ja-JP" sz="1800" b="0" i="0" u="none" strike="noStrike" kern="1200" cap="none" spc="0" normalizeH="0" baseline="0" noProof="0" dirty="0">
                <a:ln>
                  <a:noFill/>
                </a:ln>
                <a:solidFill>
                  <a:prstClr val="black"/>
                </a:solidFill>
                <a:effectLst/>
                <a:uLnTx/>
                <a:uFillTx/>
                <a:latin typeface="Arial"/>
                <a:ea typeface="ＭＳ ゴシック"/>
                <a:cs typeface="+mn-cs"/>
              </a:rPr>
              <a:t>PE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b="0" i="0" u="none" strike="noStrike" kern="1200" cap="none" spc="0" normalizeH="0" baseline="0" noProof="0" dirty="0">
              <a:ln>
                <a:noFill/>
              </a:ln>
              <a:solidFill>
                <a:prstClr val="black"/>
              </a:solidFill>
              <a:effectLst/>
              <a:uLnTx/>
              <a:uFillTx/>
              <a:latin typeface="Arial"/>
              <a:ea typeface="ＭＳ 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0070C0"/>
                </a:solidFill>
                <a:effectLst/>
                <a:uLnTx/>
                <a:uFillTx/>
                <a:latin typeface="Arial"/>
                <a:ea typeface="ＭＳ ゴシック"/>
                <a:cs typeface="+mn-cs"/>
              </a:rPr>
              <a:t>樹脂ペレットが</a:t>
            </a:r>
            <a:r>
              <a:rPr lang="ja-JP" altLang="en-US" sz="2800" dirty="0">
                <a:solidFill>
                  <a:srgbClr val="0070C0"/>
                </a:solidFill>
                <a:latin typeface="Arial"/>
                <a:ea typeface="ＭＳ ゴシック"/>
              </a:rPr>
              <a:t>検出されて</a:t>
            </a:r>
            <a:r>
              <a:rPr kumimoji="1" lang="ja-JP" altLang="en-US" sz="2800" b="0" i="0" u="none" strike="noStrike" kern="1200" cap="none" spc="0" normalizeH="0" baseline="0" noProof="0" dirty="0">
                <a:ln>
                  <a:noFill/>
                </a:ln>
                <a:solidFill>
                  <a:srgbClr val="0070C0"/>
                </a:solidFill>
                <a:effectLst/>
                <a:uLnTx/>
                <a:uFillTx/>
                <a:latin typeface="Arial"/>
                <a:ea typeface="ＭＳ ゴシック"/>
                <a:cs typeface="+mn-cs"/>
              </a:rPr>
              <a:t>いないこと確認できた</a:t>
            </a:r>
          </a:p>
        </p:txBody>
      </p:sp>
      <p:sp>
        <p:nvSpPr>
          <p:cNvPr id="7" name="スライド番号プレースホルダー 6">
            <a:extLst>
              <a:ext uri="{FF2B5EF4-FFF2-40B4-BE49-F238E27FC236}">
                <a16:creationId xmlns:a16="http://schemas.microsoft.com/office/drawing/2014/main" id="{FCAA740A-2F33-4D3D-BFF2-11538125373F}"/>
              </a:ext>
            </a:extLst>
          </p:cNvPr>
          <p:cNvSpPr>
            <a:spLocks noGrp="1"/>
          </p:cNvSpPr>
          <p:nvPr>
            <p:ph type="sldNum" sz="quarter" idx="12"/>
          </p:nvPr>
        </p:nvSpPr>
        <p:spPr/>
        <p:txBody>
          <a:bodyPr/>
          <a:lstStyle/>
          <a:p>
            <a:fld id="{C050EC96-716D-4390-8968-0088139877E0}" type="slidenum">
              <a:rPr lang="ja-JP" altLang="en-US" sz="2400" smtClean="0">
                <a:solidFill>
                  <a:prstClr val="black">
                    <a:tint val="75000"/>
                  </a:prstClr>
                </a:solidFill>
              </a:rPr>
              <a:pPr/>
              <a:t>7</a:t>
            </a:fld>
            <a:endParaRPr lang="ja-JP" altLang="en-US" sz="2400">
              <a:solidFill>
                <a:prstClr val="black">
                  <a:tint val="75000"/>
                </a:prstClr>
              </a:solidFill>
            </a:endParaRPr>
          </a:p>
        </p:txBody>
      </p:sp>
    </p:spTree>
    <p:extLst>
      <p:ext uri="{BB962C8B-B14F-4D97-AF65-F5344CB8AC3E}">
        <p14:creationId xmlns:p14="http://schemas.microsoft.com/office/powerpoint/2010/main" val="182888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94003" y="2416682"/>
            <a:ext cx="8354059" cy="2186305"/>
          </a:xfrm>
          <a:prstGeom prst="rect">
            <a:avLst/>
          </a:prstGeom>
        </p:spPr>
        <p:txBody>
          <a:bodyPr vert="horz" wrap="square" lIns="0" tIns="0" rIns="0" bIns="0" rtlCol="0">
            <a:spAutoFit/>
          </a:bodyPr>
          <a:lstStyle/>
          <a:p>
            <a:pPr marL="12700" marR="2188210" lvl="0" indent="0" algn="l" defTabSz="914400" rtl="0" eaLnBrk="1" fontAlgn="auto" latinLnBrk="0" hangingPunct="1">
              <a:lnSpc>
                <a:spcPct val="129000"/>
              </a:lnSpc>
              <a:spcBef>
                <a:spcPts val="0"/>
              </a:spcBef>
              <a:spcAft>
                <a:spcPts val="0"/>
              </a:spcAft>
              <a:buClrTx/>
              <a:buSzTx/>
              <a:buFont typeface=""/>
              <a:buChar char="○"/>
              <a:tabLst>
                <a:tab pos="345440" algn="l"/>
              </a:tabLst>
              <a:defRPr/>
            </a:pP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樹脂</a:t>
            </a:r>
            <a:r>
              <a:rPr kumimoji="1" sz="2000" b="0" i="0" u="none" strike="noStrike" kern="1200" cap="none" spc="-25" normalizeH="0" baseline="0" noProof="0" dirty="0">
                <a:ln>
                  <a:noFill/>
                </a:ln>
                <a:solidFill>
                  <a:prstClr val="black"/>
                </a:solidFill>
                <a:effectLst/>
                <a:uLnTx/>
                <a:uFillTx/>
                <a:latin typeface="ＭＳ Ｐゴシック"/>
                <a:ea typeface="+mn-ea"/>
                <a:cs typeface="ＭＳ Ｐゴシック"/>
              </a:rPr>
              <a:t>ペ</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レ</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ッ</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ト</a:t>
            </a:r>
            <a:r>
              <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rPr>
              <a:t>だ</a:t>
            </a:r>
            <a:r>
              <a:rPr kumimoji="1" sz="2000" b="0" i="0" u="none" strike="noStrike" kern="1200" cap="none" spc="-25" normalizeH="0" baseline="0" noProof="0" dirty="0">
                <a:ln>
                  <a:noFill/>
                </a:ln>
                <a:solidFill>
                  <a:prstClr val="black"/>
                </a:solidFill>
                <a:effectLst/>
                <a:uLnTx/>
                <a:uFillTx/>
                <a:latin typeface="ＭＳ Ｐゴシック"/>
                <a:ea typeface="+mn-ea"/>
                <a:cs typeface="ＭＳ Ｐゴシック"/>
              </a:rPr>
              <a:t>け</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でな</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く</a:t>
            </a:r>
            <a:r>
              <a:rPr kumimoji="1" sz="2000" b="0" i="0" u="none" strike="noStrike" kern="1200" cap="none" spc="-15" normalizeH="0" baseline="0" noProof="0" dirty="0">
                <a:ln>
                  <a:noFill/>
                </a:ln>
                <a:solidFill>
                  <a:prstClr val="black"/>
                </a:solidFill>
                <a:effectLst/>
                <a:uLnTx/>
                <a:uFillTx/>
                <a:latin typeface="ＭＳ Ｐゴシック"/>
                <a:ea typeface="+mn-ea"/>
                <a:cs typeface="ＭＳ Ｐゴシック"/>
              </a:rPr>
              <a:t>、</a:t>
            </a:r>
            <a:r>
              <a:rPr kumimoji="1" sz="2000" b="0" i="0" u="none" strike="noStrike" kern="1200" cap="none" spc="-20" normalizeH="0" baseline="0" noProof="0" dirty="0">
                <a:ln>
                  <a:noFill/>
                </a:ln>
                <a:solidFill>
                  <a:srgbClr val="0066FF"/>
                </a:solidFill>
                <a:effectLst/>
                <a:uLnTx/>
                <a:uFillTx/>
                <a:latin typeface="ＭＳ Ｐゴシック"/>
                <a:ea typeface="+mn-ea"/>
                <a:cs typeface="ＭＳ Ｐゴシック"/>
              </a:rPr>
              <a:t>プ</a:t>
            </a:r>
            <a:r>
              <a:rPr kumimoji="1" sz="2000" b="0" i="0" u="none" strike="noStrike" kern="1200" cap="none" spc="-15" normalizeH="0" baseline="0" noProof="0" dirty="0">
                <a:ln>
                  <a:noFill/>
                </a:ln>
                <a:solidFill>
                  <a:srgbClr val="0066FF"/>
                </a:solidFill>
                <a:effectLst/>
                <a:uLnTx/>
                <a:uFillTx/>
                <a:latin typeface="ＭＳ Ｐゴシック"/>
                <a:ea typeface="+mn-ea"/>
                <a:cs typeface="ＭＳ Ｐゴシック"/>
              </a:rPr>
              <a:t>ラ</a:t>
            </a:r>
            <a:r>
              <a:rPr kumimoji="1" sz="2000" b="0" i="0" u="none" strike="noStrike" kern="1200" cap="none" spc="-10" normalizeH="0" baseline="0" noProof="0" dirty="0">
                <a:ln>
                  <a:noFill/>
                </a:ln>
                <a:solidFill>
                  <a:srgbClr val="0066FF"/>
                </a:solidFill>
                <a:effectLst/>
                <a:uLnTx/>
                <a:uFillTx/>
                <a:latin typeface="ＭＳ Ｐゴシック"/>
                <a:ea typeface="+mn-ea"/>
                <a:cs typeface="ＭＳ Ｐゴシック"/>
              </a:rPr>
              <a:t>ス</a:t>
            </a:r>
            <a:r>
              <a:rPr kumimoji="1" sz="2000" b="0" i="0" u="none" strike="noStrike" kern="1200" cap="none" spc="0" normalizeH="0" baseline="0" noProof="0" dirty="0">
                <a:ln>
                  <a:noFill/>
                </a:ln>
                <a:solidFill>
                  <a:srgbClr val="0066FF"/>
                </a:solidFill>
                <a:effectLst/>
                <a:uLnTx/>
                <a:uFillTx/>
                <a:latin typeface="ＭＳ Ｐゴシック"/>
                <a:ea typeface="+mn-ea"/>
                <a:cs typeface="ＭＳ Ｐゴシック"/>
              </a:rPr>
              <a:t>チ</a:t>
            </a:r>
            <a:r>
              <a:rPr kumimoji="1" sz="2000" b="0" i="0" u="none" strike="noStrike" kern="1200" cap="none" spc="-10" normalizeH="0" baseline="0" noProof="0" dirty="0">
                <a:ln>
                  <a:noFill/>
                </a:ln>
                <a:solidFill>
                  <a:srgbClr val="0066FF"/>
                </a:solidFill>
                <a:effectLst/>
                <a:uLnTx/>
                <a:uFillTx/>
                <a:latin typeface="ＭＳ Ｐゴシック"/>
                <a:ea typeface="+mn-ea"/>
                <a:cs typeface="ＭＳ Ｐゴシック"/>
              </a:rPr>
              <a:t>ック製品全</a:t>
            </a:r>
            <a:r>
              <a:rPr kumimoji="1" sz="2000" b="0" i="0" u="none" strike="noStrike" kern="1200" cap="none" spc="10" normalizeH="0" baseline="0" noProof="0" dirty="0">
                <a:ln>
                  <a:noFill/>
                </a:ln>
                <a:solidFill>
                  <a:srgbClr val="0066FF"/>
                </a:solidFill>
                <a:effectLst/>
                <a:uLnTx/>
                <a:uFillTx/>
                <a:latin typeface="ＭＳ Ｐゴシック"/>
                <a:ea typeface="+mn-ea"/>
                <a:cs typeface="ＭＳ Ｐゴシック"/>
              </a:rPr>
              <a:t>般</a:t>
            </a:r>
            <a:r>
              <a:rPr kumimoji="1" sz="2000" b="0" i="0" u="none" strike="noStrike" kern="1200" cap="none" spc="-10" normalizeH="0" baseline="0" noProof="0" dirty="0">
                <a:ln>
                  <a:noFill/>
                </a:ln>
                <a:solidFill>
                  <a:srgbClr val="0066FF"/>
                </a:solidFill>
                <a:effectLst/>
                <a:uLnTx/>
                <a:uFillTx/>
                <a:latin typeface="ＭＳ Ｐゴシック"/>
                <a:ea typeface="+mn-ea"/>
                <a:cs typeface="ＭＳ Ｐゴシック"/>
              </a:rPr>
              <a:t>を対</a:t>
            </a:r>
            <a:r>
              <a:rPr kumimoji="1" sz="2000" b="0" i="0" u="none" strike="noStrike" kern="1200" cap="none" spc="10" normalizeH="0" baseline="0" noProof="0" dirty="0">
                <a:ln>
                  <a:noFill/>
                </a:ln>
                <a:solidFill>
                  <a:srgbClr val="0066FF"/>
                </a:solidFill>
                <a:effectLst/>
                <a:uLnTx/>
                <a:uFillTx/>
                <a:latin typeface="ＭＳ Ｐゴシック"/>
                <a:ea typeface="+mn-ea"/>
                <a:cs typeface="ＭＳ Ｐゴシック"/>
              </a:rPr>
              <a:t>象</a:t>
            </a:r>
            <a:r>
              <a:rPr kumimoji="1" sz="2000" b="0" i="0" u="none" strike="noStrike" kern="1200" cap="none" spc="-10" normalizeH="0" baseline="0" noProof="0" dirty="0">
                <a:ln>
                  <a:noFill/>
                </a:ln>
                <a:solidFill>
                  <a:srgbClr val="0066FF"/>
                </a:solidFill>
                <a:effectLst/>
                <a:uLnTx/>
                <a:uFillTx/>
                <a:latin typeface="ＭＳ Ｐゴシック"/>
                <a:ea typeface="+mn-ea"/>
                <a:cs typeface="ＭＳ Ｐゴシック"/>
              </a:rPr>
              <a:t>に </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〇</a:t>
            </a:r>
            <a:r>
              <a:rPr kumimoji="1" sz="2000" b="0" i="0" u="none" strike="noStrike" kern="1200" cap="none" spc="-50" normalizeH="0" baseline="0" noProof="0" dirty="0">
                <a:ln>
                  <a:noFill/>
                </a:ln>
                <a:solidFill>
                  <a:prstClr val="black"/>
                </a:solidFill>
                <a:effectLst/>
                <a:uLnTx/>
                <a:uFillTx/>
                <a:latin typeface="ＭＳ Ｐゴシック"/>
                <a:ea typeface="+mn-ea"/>
                <a:cs typeface="ＭＳ Ｐゴシック"/>
              </a:rPr>
              <a:t> </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企業や業界団体の</a:t>
            </a:r>
            <a:r>
              <a:rPr kumimoji="1" sz="2000" b="0" i="0" u="none" strike="noStrike" kern="1200" cap="none" spc="-5" normalizeH="0" baseline="0" noProof="0" dirty="0">
                <a:ln>
                  <a:noFill/>
                </a:ln>
                <a:solidFill>
                  <a:srgbClr val="0066FF"/>
                </a:solidFill>
                <a:effectLst/>
                <a:uLnTx/>
                <a:uFillTx/>
                <a:latin typeface="ＭＳ Ｐゴシック"/>
                <a:ea typeface="+mn-ea"/>
                <a:cs typeface="ＭＳ Ｐゴシック"/>
              </a:rPr>
              <a:t>ト</a:t>
            </a:r>
            <a:r>
              <a:rPr kumimoji="1" sz="2000" b="0" i="0" u="none" strike="noStrike" kern="1200" cap="none" spc="-10" normalizeH="0" baseline="0" noProof="0" dirty="0">
                <a:ln>
                  <a:noFill/>
                </a:ln>
                <a:solidFill>
                  <a:srgbClr val="0066FF"/>
                </a:solidFill>
                <a:effectLst/>
                <a:uLnTx/>
                <a:uFillTx/>
                <a:latin typeface="ＭＳ Ｐゴシック"/>
                <a:ea typeface="+mn-ea"/>
                <a:cs typeface="ＭＳ Ｐゴシック"/>
              </a:rPr>
              <a:t>ッ</a:t>
            </a:r>
            <a:r>
              <a:rPr kumimoji="1" sz="2000" b="0" i="0" u="none" strike="noStrike" kern="1200" cap="none" spc="-20" normalizeH="0" baseline="0" noProof="0" dirty="0">
                <a:ln>
                  <a:noFill/>
                </a:ln>
                <a:solidFill>
                  <a:srgbClr val="0066FF"/>
                </a:solidFill>
                <a:effectLst/>
                <a:uLnTx/>
                <a:uFillTx/>
                <a:latin typeface="ＭＳ Ｐゴシック"/>
                <a:ea typeface="+mn-ea"/>
                <a:cs typeface="ＭＳ Ｐゴシック"/>
              </a:rPr>
              <a:t>プ</a:t>
            </a:r>
            <a:r>
              <a:rPr kumimoji="1" sz="2000" b="0" i="0" u="none" strike="noStrike" kern="1200" cap="none" spc="-10" normalizeH="0" baseline="0" noProof="0" dirty="0">
                <a:ln>
                  <a:noFill/>
                </a:ln>
                <a:solidFill>
                  <a:srgbClr val="0066FF"/>
                </a:solidFill>
                <a:effectLst/>
                <a:uLnTx/>
                <a:uFillTx/>
                <a:latin typeface="ＭＳ Ｐゴシック"/>
                <a:ea typeface="+mn-ea"/>
                <a:cs typeface="ＭＳ Ｐゴシック"/>
              </a:rPr>
              <a:t>が</a:t>
            </a:r>
            <a:r>
              <a:rPr kumimoji="1" sz="2000" b="0" i="0" u="none" strike="noStrike" kern="1200" cap="none" spc="5" normalizeH="0" baseline="0" noProof="0" dirty="0">
                <a:ln>
                  <a:noFill/>
                </a:ln>
                <a:solidFill>
                  <a:srgbClr val="0066FF"/>
                </a:solidFill>
                <a:effectLst/>
                <a:uLnTx/>
                <a:uFillTx/>
                <a:latin typeface="ＭＳ Ｐゴシック"/>
                <a:ea typeface="+mn-ea"/>
                <a:cs typeface="ＭＳ Ｐゴシック"/>
              </a:rPr>
              <a:t>「</a:t>
            </a:r>
            <a:r>
              <a:rPr kumimoji="1" sz="2000" b="0" i="0" u="none" strike="noStrike" kern="1200" cap="none" spc="-10" normalizeH="0" baseline="0" noProof="0" dirty="0">
                <a:ln>
                  <a:noFill/>
                </a:ln>
                <a:solidFill>
                  <a:srgbClr val="0066FF"/>
                </a:solidFill>
                <a:effectLst/>
                <a:uLnTx/>
                <a:uFillTx/>
                <a:latin typeface="ＭＳ Ｐゴシック"/>
                <a:ea typeface="+mn-ea"/>
                <a:cs typeface="ＭＳ Ｐゴシック"/>
              </a:rPr>
              <a:t>宣言書</a:t>
            </a:r>
            <a:r>
              <a:rPr kumimoji="1" sz="2000" b="0" i="0" u="none" strike="noStrike" kern="1200" cap="none" spc="5" normalizeH="0" baseline="0" noProof="0" dirty="0">
                <a:ln>
                  <a:noFill/>
                </a:ln>
                <a:solidFill>
                  <a:srgbClr val="0066FF"/>
                </a:solidFill>
                <a:effectLst/>
                <a:uLnTx/>
                <a:uFillTx/>
                <a:latin typeface="ＭＳ Ｐゴシック"/>
                <a:ea typeface="+mn-ea"/>
                <a:cs typeface="ＭＳ Ｐゴシック"/>
              </a:rPr>
              <a:t>」</a:t>
            </a:r>
            <a:r>
              <a:rPr kumimoji="1" sz="2000" b="0" i="0" u="none" strike="noStrike" kern="1200" cap="none" spc="-15" normalizeH="0" baseline="0" noProof="0" dirty="0">
                <a:ln>
                  <a:noFill/>
                </a:ln>
                <a:solidFill>
                  <a:srgbClr val="0066FF"/>
                </a:solidFill>
                <a:effectLst/>
                <a:uLnTx/>
                <a:uFillTx/>
                <a:latin typeface="ＭＳ Ｐゴシック"/>
                <a:ea typeface="+mn-ea"/>
                <a:cs typeface="ＭＳ Ｐゴシック"/>
              </a:rPr>
              <a:t>に</a:t>
            </a:r>
            <a:r>
              <a:rPr kumimoji="1" sz="2000" b="0" i="0" u="none" strike="noStrike" kern="1200" cap="none" spc="10" normalizeH="0" baseline="0" noProof="0" dirty="0">
                <a:ln>
                  <a:noFill/>
                </a:ln>
                <a:solidFill>
                  <a:srgbClr val="0066FF"/>
                </a:solidFill>
                <a:effectLst/>
                <a:uLnTx/>
                <a:uFillTx/>
                <a:latin typeface="ＭＳ Ｐゴシック"/>
                <a:ea typeface="+mn-ea"/>
                <a:cs typeface="ＭＳ Ｐゴシック"/>
              </a:rPr>
              <a:t>署</a:t>
            </a:r>
            <a:r>
              <a:rPr kumimoji="1" sz="2000" b="0" i="0" u="none" strike="noStrike" kern="1200" cap="none" spc="-10" normalizeH="0" baseline="0" noProof="0" dirty="0">
                <a:ln>
                  <a:noFill/>
                </a:ln>
                <a:solidFill>
                  <a:srgbClr val="0066FF"/>
                </a:solidFill>
                <a:effectLst/>
                <a:uLnTx/>
                <a:uFillTx/>
                <a:latin typeface="ＭＳ Ｐゴシック"/>
                <a:ea typeface="+mn-ea"/>
                <a:cs typeface="ＭＳ Ｐゴシック"/>
              </a:rPr>
              <a:t>名</a:t>
            </a:r>
            <a:endPar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endParaRPr>
          </a:p>
          <a:p>
            <a:pPr marL="12700" marR="0" lvl="0" indent="0" algn="l" defTabSz="914400" rtl="0" eaLnBrk="1" fontAlgn="auto" latinLnBrk="0" hangingPunct="1">
              <a:lnSpc>
                <a:spcPct val="100000"/>
              </a:lnSpc>
              <a:spcBef>
                <a:spcPts val="670"/>
              </a:spcBef>
              <a:spcAft>
                <a:spcPts val="0"/>
              </a:spcAft>
              <a:buClrTx/>
              <a:buSzTx/>
              <a:buFontTx/>
              <a:buNone/>
              <a:tabLst/>
              <a:defRPr/>
            </a:pP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〇</a:t>
            </a:r>
            <a:r>
              <a:rPr kumimoji="1" sz="2000" b="0" i="0" u="none" strike="noStrike" kern="1200" cap="none" spc="-40" normalizeH="0" baseline="0" noProof="0" dirty="0">
                <a:ln>
                  <a:noFill/>
                </a:ln>
                <a:solidFill>
                  <a:prstClr val="black"/>
                </a:solidFill>
                <a:effectLst/>
                <a:uLnTx/>
                <a:uFillTx/>
                <a:latin typeface="ＭＳ Ｐゴシック"/>
                <a:ea typeface="+mn-ea"/>
                <a:cs typeface="ＭＳ Ｐゴシック"/>
              </a:rPr>
              <a:t> </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具体的な活動内容は各企業</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団体で決</a:t>
            </a:r>
            <a:r>
              <a:rPr kumimoji="1" sz="2000" b="0" i="0" u="none" strike="noStrike" kern="1200" cap="none" spc="-20" normalizeH="0" baseline="0" noProof="0" dirty="0">
                <a:ln>
                  <a:noFill/>
                </a:ln>
                <a:solidFill>
                  <a:prstClr val="black"/>
                </a:solidFill>
                <a:effectLst/>
                <a:uLnTx/>
                <a:uFillTx/>
                <a:latin typeface="ＭＳ Ｐゴシック"/>
                <a:ea typeface="+mn-ea"/>
                <a:cs typeface="ＭＳ Ｐゴシック"/>
              </a:rPr>
              <a:t>め</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自主</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的</a:t>
            </a:r>
            <a:r>
              <a:rPr kumimoji="1" sz="2000" b="0" i="0" u="none" strike="noStrike" kern="1200" cap="none" spc="-15" normalizeH="0" baseline="0" noProof="0" dirty="0">
                <a:ln>
                  <a:noFill/>
                </a:ln>
                <a:solidFill>
                  <a:prstClr val="black"/>
                </a:solidFill>
                <a:effectLst/>
                <a:uLnTx/>
                <a:uFillTx/>
                <a:latin typeface="ＭＳ Ｐゴシック"/>
                <a:ea typeface="+mn-ea"/>
                <a:cs typeface="ＭＳ Ｐゴシック"/>
              </a:rPr>
              <a:t>に</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取</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組</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む</a:t>
            </a:r>
            <a:endPar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endParaRPr>
          </a:p>
          <a:p>
            <a:pPr marL="259079" marR="5080" lvl="0" indent="-247015" algn="just" defTabSz="914400" rtl="0" eaLnBrk="1" fontAlgn="auto" latinLnBrk="0" hangingPunct="1">
              <a:lnSpc>
                <a:spcPct val="95500"/>
              </a:lnSpc>
              <a:spcBef>
                <a:spcPts val="1090"/>
              </a:spcBef>
              <a:spcAft>
                <a:spcPts val="0"/>
              </a:spcAft>
              <a:buClrTx/>
              <a:buSzTx/>
              <a:buFontTx/>
              <a:buNone/>
              <a:tabLst/>
              <a:defRPr/>
            </a:pP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〇</a:t>
            </a:r>
            <a:r>
              <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rPr>
              <a:t> </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当連盟は</a:t>
            </a:r>
            <a:r>
              <a:rPr kumimoji="1" sz="2000" b="0" i="0" u="none" strike="noStrike" kern="1200" cap="none" spc="-15" normalizeH="0" baseline="0" noProof="0" dirty="0">
                <a:ln>
                  <a:noFill/>
                </a:ln>
                <a:solidFill>
                  <a:prstClr val="black"/>
                </a:solidFill>
                <a:effectLst/>
                <a:uLnTx/>
                <a:uFillTx/>
                <a:latin typeface="ＭＳ Ｐゴシック"/>
                <a:ea typeface="+mn-ea"/>
                <a:cs typeface="ＭＳ Ｐゴシック"/>
              </a:rPr>
              <a:t>、</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宣言書</a:t>
            </a:r>
            <a:r>
              <a:rPr kumimoji="1" sz="2000" b="0" i="0" u="none" strike="noStrike" kern="1200" cap="none" spc="-15" normalizeH="0" baseline="0" noProof="0" dirty="0">
                <a:ln>
                  <a:noFill/>
                </a:ln>
                <a:solidFill>
                  <a:prstClr val="black"/>
                </a:solidFill>
                <a:effectLst/>
                <a:uLnTx/>
                <a:uFillTx/>
                <a:latin typeface="ＭＳ Ｐゴシック"/>
                <a:ea typeface="+mn-ea"/>
                <a:cs typeface="ＭＳ Ｐゴシック"/>
              </a:rPr>
              <a:t>に</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署名</a:t>
            </a:r>
            <a:r>
              <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rPr>
              <a:t>した</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企業</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団体</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名</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を公表</a:t>
            </a:r>
            <a:r>
              <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rPr>
              <a:t>し</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業界</a:t>
            </a:r>
            <a:r>
              <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rPr>
              <a:t>とし</a:t>
            </a:r>
            <a:r>
              <a:rPr kumimoji="1" sz="2000" b="0" i="0" u="none" strike="noStrike" kern="1200" cap="none" spc="15" normalizeH="0" baseline="0" noProof="0" dirty="0">
                <a:ln>
                  <a:noFill/>
                </a:ln>
                <a:solidFill>
                  <a:prstClr val="black"/>
                </a:solidFill>
                <a:effectLst/>
                <a:uLnTx/>
                <a:uFillTx/>
                <a:latin typeface="ＭＳ Ｐゴシック"/>
                <a:ea typeface="+mn-ea"/>
                <a:cs typeface="ＭＳ Ｐゴシック"/>
              </a:rPr>
              <a:t>て</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海洋</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ご</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み問 題</a:t>
            </a:r>
            <a:r>
              <a:rPr kumimoji="1" sz="2000" b="0" i="0" u="none" strike="noStrike" kern="1200" cap="none" spc="-15" normalizeH="0" baseline="0" noProof="0" dirty="0">
                <a:ln>
                  <a:noFill/>
                </a:ln>
                <a:solidFill>
                  <a:prstClr val="black"/>
                </a:solidFill>
                <a:effectLst/>
                <a:uLnTx/>
                <a:uFillTx/>
                <a:latin typeface="ＭＳ Ｐゴシック"/>
                <a:ea typeface="+mn-ea"/>
                <a:cs typeface="ＭＳ Ｐゴシック"/>
              </a:rPr>
              <a:t>に</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ト</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ッ</a:t>
            </a:r>
            <a:r>
              <a:rPr kumimoji="1" sz="2000" b="0" i="0" u="none" strike="noStrike" kern="1200" cap="none" spc="-20" normalizeH="0" baseline="0" noProof="0" dirty="0">
                <a:ln>
                  <a:noFill/>
                </a:ln>
                <a:solidFill>
                  <a:prstClr val="black"/>
                </a:solidFill>
                <a:effectLst/>
                <a:uLnTx/>
                <a:uFillTx/>
                <a:latin typeface="ＭＳ Ｐゴシック"/>
                <a:ea typeface="+mn-ea"/>
                <a:cs typeface="ＭＳ Ｐゴシック"/>
              </a:rPr>
              <a:t>プ</a:t>
            </a:r>
            <a:r>
              <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rPr>
              <a:t>ダ</a:t>
            </a:r>
            <a:r>
              <a:rPr kumimoji="1" sz="2000" b="0" i="0" u="none" strike="noStrike" kern="1200" cap="none" spc="-15" normalizeH="0" baseline="0" noProof="0" dirty="0">
                <a:ln>
                  <a:noFill/>
                </a:ln>
                <a:solidFill>
                  <a:prstClr val="black"/>
                </a:solidFill>
                <a:effectLst/>
                <a:uLnTx/>
                <a:uFillTx/>
                <a:latin typeface="ＭＳ Ｐゴシック"/>
                <a:ea typeface="+mn-ea"/>
                <a:cs typeface="ＭＳ Ｐゴシック"/>
              </a:rPr>
              <a:t>ウ</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ン</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で取組</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ん</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で</a:t>
            </a:r>
            <a:r>
              <a:rPr kumimoji="1" sz="2000" b="0" i="0" u="none" strike="noStrike" kern="1200" cap="none" spc="-25" normalizeH="0" baseline="0" noProof="0" dirty="0">
                <a:ln>
                  <a:noFill/>
                </a:ln>
                <a:solidFill>
                  <a:prstClr val="black"/>
                </a:solidFill>
                <a:effectLst/>
                <a:uLnTx/>
                <a:uFillTx/>
                <a:latin typeface="ＭＳ Ｐゴシック"/>
                <a:ea typeface="+mn-ea"/>
                <a:cs typeface="ＭＳ Ｐゴシック"/>
              </a:rPr>
              <a:t>い</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る</a:t>
            </a:r>
            <a:r>
              <a:rPr kumimoji="1" sz="2000" b="0" i="0" u="none" strike="noStrike" kern="1200" cap="none" spc="-15" normalizeH="0" baseline="0" noProof="0" dirty="0">
                <a:ln>
                  <a:noFill/>
                </a:ln>
                <a:solidFill>
                  <a:prstClr val="black"/>
                </a:solidFill>
                <a:effectLst/>
                <a:uLnTx/>
                <a:uFillTx/>
                <a:latin typeface="ＭＳ Ｐゴシック"/>
                <a:ea typeface="+mn-ea"/>
                <a:cs typeface="ＭＳ Ｐゴシック"/>
              </a:rPr>
              <a:t>こ</a:t>
            </a:r>
            <a:r>
              <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rPr>
              <a:t>と</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を</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社</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会</a:t>
            </a:r>
            <a:r>
              <a:rPr kumimoji="1" sz="2000" b="0" i="0" u="none" strike="noStrike" kern="1200" cap="none" spc="-15" normalizeH="0" baseline="0" noProof="0" dirty="0">
                <a:ln>
                  <a:noFill/>
                </a:ln>
                <a:solidFill>
                  <a:prstClr val="black"/>
                </a:solidFill>
                <a:effectLst/>
                <a:uLnTx/>
                <a:uFillTx/>
                <a:latin typeface="ＭＳ Ｐゴシック"/>
                <a:ea typeface="+mn-ea"/>
                <a:cs typeface="ＭＳ Ｐゴシック"/>
              </a:rPr>
              <a:t>に</a:t>
            </a:r>
            <a:r>
              <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rPr>
              <a:t>ア</a:t>
            </a:r>
            <a:r>
              <a:rPr kumimoji="1" sz="2000" b="0" i="0" u="none" strike="noStrike" kern="1200" cap="none" spc="20" normalizeH="0" baseline="0" noProof="0" dirty="0">
                <a:ln>
                  <a:noFill/>
                </a:ln>
                <a:solidFill>
                  <a:prstClr val="black"/>
                </a:solidFill>
                <a:effectLst/>
                <a:uLnTx/>
                <a:uFillTx/>
                <a:latin typeface="ＭＳ Ｐゴシック"/>
                <a:ea typeface="+mn-ea"/>
                <a:cs typeface="ＭＳ Ｐゴシック"/>
              </a:rPr>
              <a:t>ピ</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ー</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ル</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する</a:t>
            </a:r>
            <a:r>
              <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rPr>
              <a:t>とと</a:t>
            </a:r>
            <a:r>
              <a:rPr kumimoji="1" sz="2000" b="0" i="0" u="none" strike="noStrike" kern="1200" cap="none" spc="15" normalizeH="0" baseline="0" noProof="0" dirty="0">
                <a:ln>
                  <a:noFill/>
                </a:ln>
                <a:solidFill>
                  <a:prstClr val="black"/>
                </a:solidFill>
                <a:effectLst/>
                <a:uLnTx/>
                <a:uFillTx/>
                <a:latin typeface="ＭＳ Ｐゴシック"/>
                <a:ea typeface="+mn-ea"/>
                <a:cs typeface="ＭＳ Ｐゴシック"/>
              </a:rPr>
              <a:t>も</a:t>
            </a:r>
            <a:r>
              <a:rPr kumimoji="1" sz="2000" b="0" i="0" u="none" strike="noStrike" kern="1200" cap="none" spc="-15" normalizeH="0" baseline="0" noProof="0" dirty="0">
                <a:ln>
                  <a:noFill/>
                </a:ln>
                <a:solidFill>
                  <a:prstClr val="black"/>
                </a:solidFill>
                <a:effectLst/>
                <a:uLnTx/>
                <a:uFillTx/>
                <a:latin typeface="ＭＳ Ｐゴシック"/>
                <a:ea typeface="+mn-ea"/>
                <a:cs typeface="ＭＳ Ｐゴシック"/>
              </a:rPr>
              <a:t>に、</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各</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企業</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 </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団体の優れ</a:t>
            </a:r>
            <a:r>
              <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rPr>
              <a:t>た</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取組みを積極的</a:t>
            </a:r>
            <a:r>
              <a:rPr kumimoji="1" sz="2000" b="0" i="0" u="none" strike="noStrike" kern="1200" cap="none" spc="-15" normalizeH="0" baseline="0" noProof="0" dirty="0">
                <a:ln>
                  <a:noFill/>
                </a:ln>
                <a:solidFill>
                  <a:prstClr val="black"/>
                </a:solidFill>
                <a:effectLst/>
                <a:uLnTx/>
                <a:uFillTx/>
                <a:latin typeface="ＭＳ Ｐゴシック"/>
                <a:ea typeface="+mn-ea"/>
                <a:cs typeface="ＭＳ Ｐゴシック"/>
              </a:rPr>
              <a:t>に</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公</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表</a:t>
            </a:r>
            <a:r>
              <a:rPr kumimoji="1" sz="2000" b="0" i="0" u="none" strike="noStrike" kern="1200" cap="none" spc="-5" normalizeH="0" baseline="0" noProof="0" dirty="0">
                <a:ln>
                  <a:noFill/>
                </a:ln>
                <a:solidFill>
                  <a:prstClr val="black"/>
                </a:solidFill>
                <a:effectLst/>
                <a:uLnTx/>
                <a:uFillTx/>
                <a:latin typeface="ＭＳ Ｐゴシック"/>
                <a:ea typeface="+mn-ea"/>
                <a:cs typeface="ＭＳ Ｐゴシック"/>
              </a:rPr>
              <a:t>する</a:t>
            </a:r>
            <a:r>
              <a:rPr kumimoji="1" sz="2000" b="0" i="0" u="none" strike="noStrike" kern="1200" cap="none" spc="-10" normalizeH="0" baseline="0" noProof="0" dirty="0">
                <a:ln>
                  <a:noFill/>
                </a:ln>
                <a:solidFill>
                  <a:prstClr val="black"/>
                </a:solidFill>
                <a:effectLst/>
                <a:uLnTx/>
                <a:uFillTx/>
                <a:latin typeface="ＭＳ Ｐゴシック"/>
                <a:ea typeface="+mn-ea"/>
                <a:cs typeface="ＭＳ Ｐゴシック"/>
              </a:rPr>
              <a:t>。</a:t>
            </a:r>
            <a:endParaRPr kumimoji="1" sz="2000" b="0" i="0" u="none" strike="noStrike" kern="1200" cap="none" spc="0" normalizeH="0" baseline="0" noProof="0" dirty="0">
              <a:ln>
                <a:noFill/>
              </a:ln>
              <a:solidFill>
                <a:prstClr val="black"/>
              </a:solidFill>
              <a:effectLst/>
              <a:uLnTx/>
              <a:uFillTx/>
              <a:latin typeface="ＭＳ Ｐゴシック"/>
              <a:ea typeface="+mn-ea"/>
              <a:cs typeface="ＭＳ Ｐゴシック"/>
            </a:endParaRPr>
          </a:p>
        </p:txBody>
      </p:sp>
      <p:sp>
        <p:nvSpPr>
          <p:cNvPr id="3" name="object 3"/>
          <p:cNvSpPr txBox="1">
            <a:spLocks noGrp="1"/>
          </p:cNvSpPr>
          <p:nvPr>
            <p:ph type="title"/>
          </p:nvPr>
        </p:nvSpPr>
        <p:spPr>
          <a:xfrm>
            <a:off x="1139776" y="335804"/>
            <a:ext cx="9042449" cy="359073"/>
          </a:xfrm>
          <a:prstGeom prst="rect">
            <a:avLst/>
          </a:prstGeom>
        </p:spPr>
        <p:txBody>
          <a:bodyPr vert="horz" wrap="square" lIns="0" tIns="0" rIns="0" bIns="0" rtlCol="0">
            <a:spAutoFit/>
          </a:bodyPr>
          <a:lstStyle/>
          <a:p>
            <a:pPr marL="12700">
              <a:lnSpc>
                <a:spcPts val="2835"/>
              </a:lnSpc>
            </a:pPr>
            <a:r>
              <a:rPr sz="2800" spc="10" dirty="0" err="1">
                <a:latin typeface="ＭＳ ゴシック" panose="020B0609070205080204" pitchFamily="49" charset="-128"/>
                <a:ea typeface="ＭＳ ゴシック" panose="020B0609070205080204" pitchFamily="49" charset="-128"/>
              </a:rPr>
              <a:t>海洋</a:t>
            </a:r>
            <a:r>
              <a:rPr sz="2800" spc="5" dirty="0" err="1">
                <a:latin typeface="ＭＳ ゴシック" panose="020B0609070205080204" pitchFamily="49" charset="-128"/>
                <a:ea typeface="ＭＳ ゴシック" panose="020B0609070205080204" pitchFamily="49" charset="-128"/>
              </a:rPr>
              <a:t>プ</a:t>
            </a:r>
            <a:r>
              <a:rPr sz="2800" spc="15" dirty="0" err="1">
                <a:latin typeface="ＭＳ ゴシック" panose="020B0609070205080204" pitchFamily="49" charset="-128"/>
                <a:ea typeface="ＭＳ ゴシック" panose="020B0609070205080204" pitchFamily="49" charset="-128"/>
              </a:rPr>
              <a:t>ラ</a:t>
            </a:r>
            <a:r>
              <a:rPr sz="2800" dirty="0" err="1">
                <a:latin typeface="ＭＳ ゴシック" panose="020B0609070205080204" pitchFamily="49" charset="-128"/>
                <a:ea typeface="ＭＳ ゴシック" panose="020B0609070205080204" pitchFamily="49" charset="-128"/>
              </a:rPr>
              <a:t>ス</a:t>
            </a:r>
            <a:r>
              <a:rPr sz="2800" spc="5" dirty="0" err="1">
                <a:latin typeface="ＭＳ ゴシック" panose="020B0609070205080204" pitchFamily="49" charset="-128"/>
                <a:ea typeface="ＭＳ ゴシック" panose="020B0609070205080204" pitchFamily="49" charset="-128"/>
              </a:rPr>
              <a:t>チ</a:t>
            </a:r>
            <a:r>
              <a:rPr sz="2800" dirty="0" err="1">
                <a:latin typeface="ＭＳ ゴシック" panose="020B0609070205080204" pitchFamily="49" charset="-128"/>
                <a:ea typeface="ＭＳ ゴシック" panose="020B0609070205080204" pitchFamily="49" charset="-128"/>
              </a:rPr>
              <a:t>ック</a:t>
            </a:r>
            <a:r>
              <a:rPr sz="2800" spc="10" dirty="0" err="1">
                <a:latin typeface="ＭＳ ゴシック" panose="020B0609070205080204" pitchFamily="49" charset="-128"/>
                <a:ea typeface="ＭＳ ゴシック" panose="020B0609070205080204" pitchFamily="49" charset="-128"/>
              </a:rPr>
              <a:t>問</a:t>
            </a:r>
            <a:r>
              <a:rPr sz="2800" spc="-10" dirty="0" err="1">
                <a:latin typeface="ＭＳ ゴシック" panose="020B0609070205080204" pitchFamily="49" charset="-128"/>
                <a:ea typeface="ＭＳ ゴシック" panose="020B0609070205080204" pitchFamily="49" charset="-128"/>
              </a:rPr>
              <a:t>題</a:t>
            </a:r>
            <a:r>
              <a:rPr sz="2800" spc="10" dirty="0" err="1">
                <a:latin typeface="ＭＳ ゴシック" panose="020B0609070205080204" pitchFamily="49" charset="-128"/>
                <a:ea typeface="ＭＳ ゴシック" panose="020B0609070205080204" pitchFamily="49" charset="-128"/>
              </a:rPr>
              <a:t>の</a:t>
            </a:r>
            <a:r>
              <a:rPr sz="2800" spc="-10" dirty="0" err="1">
                <a:latin typeface="ＭＳ ゴシック" panose="020B0609070205080204" pitchFamily="49" charset="-128"/>
                <a:ea typeface="ＭＳ ゴシック" panose="020B0609070205080204" pitchFamily="49" charset="-128"/>
              </a:rPr>
              <a:t>解</a:t>
            </a:r>
            <a:r>
              <a:rPr sz="2800" spc="5" dirty="0" err="1">
                <a:latin typeface="ＭＳ ゴシック" panose="020B0609070205080204" pitchFamily="49" charset="-128"/>
                <a:ea typeface="ＭＳ ゴシック" panose="020B0609070205080204" pitchFamily="49" charset="-128"/>
              </a:rPr>
              <a:t>決</a:t>
            </a:r>
            <a:r>
              <a:rPr sz="2800" spc="10" dirty="0" err="1">
                <a:latin typeface="ＭＳ ゴシック" panose="020B0609070205080204" pitchFamily="49" charset="-128"/>
                <a:ea typeface="ＭＳ ゴシック" panose="020B0609070205080204" pitchFamily="49" charset="-128"/>
              </a:rPr>
              <a:t>に</a:t>
            </a:r>
            <a:r>
              <a:rPr sz="2800" spc="-10" dirty="0" err="1">
                <a:latin typeface="ＭＳ ゴシック" panose="020B0609070205080204" pitchFamily="49" charset="-128"/>
                <a:ea typeface="ＭＳ ゴシック" panose="020B0609070205080204" pitchFamily="49" charset="-128"/>
              </a:rPr>
              <a:t>向</a:t>
            </a:r>
            <a:r>
              <a:rPr sz="2800" spc="-5" dirty="0" err="1">
                <a:latin typeface="ＭＳ ゴシック" panose="020B0609070205080204" pitchFamily="49" charset="-128"/>
                <a:ea typeface="ＭＳ ゴシック" panose="020B0609070205080204" pitchFamily="49" charset="-128"/>
              </a:rPr>
              <a:t>け</a:t>
            </a:r>
            <a:r>
              <a:rPr sz="2800" spc="5" dirty="0" err="1">
                <a:latin typeface="ＭＳ ゴシック" panose="020B0609070205080204" pitchFamily="49" charset="-128"/>
                <a:ea typeface="ＭＳ ゴシック" panose="020B0609070205080204" pitchFamily="49" charset="-128"/>
              </a:rPr>
              <a:t>た</a:t>
            </a:r>
            <a:r>
              <a:rPr sz="2800" spc="-10" dirty="0" err="1">
                <a:latin typeface="ＭＳ ゴシック" panose="020B0609070205080204" pitchFamily="49" charset="-128"/>
                <a:ea typeface="ＭＳ ゴシック" panose="020B0609070205080204" pitchFamily="49" charset="-128"/>
              </a:rPr>
              <a:t>宣</a:t>
            </a:r>
            <a:r>
              <a:rPr sz="2800" spc="10" dirty="0" err="1">
                <a:latin typeface="ＭＳ ゴシック" panose="020B0609070205080204" pitchFamily="49" charset="-128"/>
                <a:ea typeface="ＭＳ ゴシック" panose="020B0609070205080204" pitchFamily="49" charset="-128"/>
              </a:rPr>
              <a:t>言</a:t>
            </a:r>
            <a:r>
              <a:rPr sz="2800" spc="-10" dirty="0" err="1">
                <a:latin typeface="ＭＳ ゴシック" panose="020B0609070205080204" pitchFamily="49" charset="-128"/>
                <a:ea typeface="ＭＳ ゴシック" panose="020B0609070205080204" pitchFamily="49" charset="-128"/>
              </a:rPr>
              <a:t>活動</a:t>
            </a:r>
            <a:endParaRPr sz="2800" spc="-10" dirty="0">
              <a:latin typeface="ＭＳ ゴシック" panose="020B0609070205080204" pitchFamily="49" charset="-128"/>
              <a:ea typeface="ＭＳ ゴシック" panose="020B0609070205080204" pitchFamily="49" charset="-128"/>
            </a:endParaRPr>
          </a:p>
        </p:txBody>
      </p:sp>
      <p:sp>
        <p:nvSpPr>
          <p:cNvPr id="4" name="object 4"/>
          <p:cNvSpPr txBox="1"/>
          <p:nvPr/>
        </p:nvSpPr>
        <p:spPr>
          <a:xfrm>
            <a:off x="768095" y="4694682"/>
            <a:ext cx="7343140" cy="1771014"/>
          </a:xfrm>
          <a:prstGeom prst="rect">
            <a:avLst/>
          </a:prstGeom>
          <a:solidFill>
            <a:srgbClr val="DBEEF4"/>
          </a:solidFill>
          <a:ln w="19049">
            <a:solidFill>
              <a:srgbClr val="000000"/>
            </a:solidFill>
          </a:ln>
        </p:spPr>
        <p:txBody>
          <a:bodyPr vert="horz" wrap="square" lIns="0" tIns="39370" rIns="0" bIns="0" rtlCol="0">
            <a:spAutoFit/>
          </a:bodyPr>
          <a:lstStyle/>
          <a:p>
            <a:pPr marL="0" marR="0" lvl="0" indent="0" algn="ctr" defTabSz="914400" rtl="0" eaLnBrk="1" fontAlgn="auto" latinLnBrk="0" hangingPunct="1">
              <a:lnSpc>
                <a:spcPct val="100000"/>
              </a:lnSpc>
              <a:spcBef>
                <a:spcPts val="310"/>
              </a:spcBef>
              <a:spcAft>
                <a:spcPts val="0"/>
              </a:spcAft>
              <a:buClrTx/>
              <a:buSzTx/>
              <a:buFontTx/>
              <a:buNone/>
              <a:tabLst/>
              <a:defRPr/>
            </a:pPr>
            <a:r>
              <a:rPr kumimoji="1" sz="3200" b="1" i="0" u="none" strike="noStrike" kern="1200" cap="none" spc="-5" normalizeH="0" baseline="0" noProof="0" dirty="0">
                <a:ln>
                  <a:noFill/>
                </a:ln>
                <a:solidFill>
                  <a:prstClr val="black"/>
                </a:solidFill>
                <a:effectLst/>
                <a:uLnTx/>
                <a:uFillTx/>
                <a:latin typeface="ＭＳ Ｐゴシック"/>
                <a:ea typeface="+mn-ea"/>
                <a:cs typeface="ＭＳ Ｐゴシック"/>
              </a:rPr>
              <a:t>宣</a:t>
            </a:r>
            <a:r>
              <a:rPr kumimoji="1" sz="3200" b="1" i="0" u="none" strike="noStrike" kern="1200" cap="none" spc="0" normalizeH="0" baseline="0" noProof="0" dirty="0">
                <a:ln>
                  <a:noFill/>
                </a:ln>
                <a:solidFill>
                  <a:prstClr val="black"/>
                </a:solidFill>
                <a:effectLst/>
                <a:uLnTx/>
                <a:uFillTx/>
                <a:latin typeface="ＭＳ Ｐゴシック"/>
                <a:ea typeface="+mn-ea"/>
                <a:cs typeface="ＭＳ Ｐゴシック"/>
              </a:rPr>
              <a:t>言</a:t>
            </a:r>
            <a:r>
              <a:rPr kumimoji="1" sz="3200" b="1" i="0" u="none" strike="noStrike" kern="1200" cap="none" spc="-5" normalizeH="0" baseline="0" noProof="0" dirty="0">
                <a:ln>
                  <a:noFill/>
                </a:ln>
                <a:solidFill>
                  <a:prstClr val="black"/>
                </a:solidFill>
                <a:effectLst/>
                <a:uLnTx/>
                <a:uFillTx/>
                <a:latin typeface="ＭＳ Ｐゴシック"/>
                <a:ea typeface="+mn-ea"/>
                <a:cs typeface="ＭＳ Ｐゴシック"/>
              </a:rPr>
              <a:t>書</a:t>
            </a:r>
            <a:r>
              <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rPr>
              <a:t>（例）</a:t>
            </a:r>
          </a:p>
          <a:p>
            <a:pPr marL="80010" marR="102870" lvl="0" indent="203835" algn="l" defTabSz="914400" rtl="0" eaLnBrk="1" fontAlgn="auto" latinLnBrk="0" hangingPunct="1">
              <a:lnSpc>
                <a:spcPct val="97100"/>
              </a:lnSpc>
              <a:spcBef>
                <a:spcPts val="740"/>
              </a:spcBef>
              <a:spcAft>
                <a:spcPts val="0"/>
              </a:spcAft>
              <a:buClrTx/>
              <a:buSzTx/>
              <a:buFontTx/>
              <a:buNone/>
              <a:tabLst/>
              <a:defRPr/>
            </a:pPr>
            <a:r>
              <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rPr>
              <a:t>私</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た</a:t>
            </a:r>
            <a:r>
              <a:rPr kumimoji="1" sz="2400" b="0" i="0" u="none" strike="noStrike" kern="1200" cap="none" spc="-15" normalizeH="0" baseline="0" noProof="0" dirty="0">
                <a:ln>
                  <a:noFill/>
                </a:ln>
                <a:solidFill>
                  <a:prstClr val="black"/>
                </a:solidFill>
                <a:effectLst/>
                <a:uLnTx/>
                <a:uFillTx/>
                <a:latin typeface="ＭＳ Ｐゴシック"/>
                <a:ea typeface="+mn-ea"/>
                <a:cs typeface="ＭＳ Ｐゴシック"/>
              </a:rPr>
              <a:t>ち</a:t>
            </a:r>
            <a:r>
              <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rPr>
              <a:t>は</a:t>
            </a:r>
            <a:r>
              <a:rPr kumimoji="1" sz="2400" b="0" i="0" u="none" strike="noStrike" kern="1200" cap="none" spc="-10" normalizeH="0" baseline="0" noProof="0" dirty="0">
                <a:ln>
                  <a:noFill/>
                </a:ln>
                <a:solidFill>
                  <a:prstClr val="black"/>
                </a:solidFill>
                <a:effectLst/>
                <a:uLnTx/>
                <a:uFillTx/>
                <a:latin typeface="ＭＳ Ｐゴシック"/>
                <a:ea typeface="+mn-ea"/>
                <a:cs typeface="ＭＳ Ｐゴシック"/>
              </a:rPr>
              <a:t>、</a:t>
            </a:r>
            <a:r>
              <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rPr>
              <a:t>私</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た</a:t>
            </a:r>
            <a:r>
              <a:rPr kumimoji="1" sz="2400" b="0" i="0" u="none" strike="noStrike" kern="1200" cap="none" spc="-15" normalizeH="0" baseline="0" noProof="0" dirty="0">
                <a:ln>
                  <a:noFill/>
                </a:ln>
                <a:solidFill>
                  <a:prstClr val="black"/>
                </a:solidFill>
                <a:effectLst/>
                <a:uLnTx/>
                <a:uFillTx/>
                <a:latin typeface="ＭＳ Ｐゴシック"/>
                <a:ea typeface="+mn-ea"/>
                <a:cs typeface="ＭＳ Ｐゴシック"/>
              </a:rPr>
              <a:t>ち</a:t>
            </a:r>
            <a:r>
              <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rPr>
              <a:t>が使用</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す</a:t>
            </a:r>
            <a:r>
              <a:rPr kumimoji="1" sz="2400" b="0" i="0" u="none" strike="noStrike" kern="1200" cap="none" spc="-15" normalizeH="0" baseline="0" noProof="0" dirty="0">
                <a:ln>
                  <a:noFill/>
                </a:ln>
                <a:solidFill>
                  <a:prstClr val="black"/>
                </a:solidFill>
                <a:effectLst/>
                <a:uLnTx/>
                <a:uFillTx/>
                <a:latin typeface="ＭＳ Ｐゴシック"/>
                <a:ea typeface="+mn-ea"/>
                <a:cs typeface="ＭＳ Ｐゴシック"/>
              </a:rPr>
              <a:t>る</a:t>
            </a:r>
            <a:r>
              <a:rPr kumimoji="1" sz="2400" b="0" i="0" u="none" strike="noStrike" kern="1200" cap="none" spc="-10" normalizeH="0" baseline="0" noProof="0" dirty="0">
                <a:ln>
                  <a:noFill/>
                </a:ln>
                <a:solidFill>
                  <a:prstClr val="black"/>
                </a:solidFill>
                <a:effectLst/>
                <a:uLnTx/>
                <a:uFillTx/>
                <a:latin typeface="ＭＳ Ｐゴシック"/>
                <a:ea typeface="+mn-ea"/>
                <a:cs typeface="ＭＳ Ｐゴシック"/>
              </a:rPr>
              <a:t>プ</a:t>
            </a:r>
            <a:r>
              <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rPr>
              <a:t>ラ</a:t>
            </a:r>
            <a:r>
              <a:rPr kumimoji="1" sz="2400" b="0" i="0" u="none" strike="noStrike" kern="1200" cap="none" spc="-10" normalizeH="0" baseline="0" noProof="0" dirty="0">
                <a:ln>
                  <a:noFill/>
                </a:ln>
                <a:solidFill>
                  <a:prstClr val="black"/>
                </a:solidFill>
                <a:effectLst/>
                <a:uLnTx/>
                <a:uFillTx/>
                <a:latin typeface="ＭＳ Ｐゴシック"/>
                <a:ea typeface="+mn-ea"/>
                <a:cs typeface="ＭＳ Ｐゴシック"/>
              </a:rPr>
              <a:t>ス</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チ</a:t>
            </a:r>
            <a:r>
              <a:rPr kumimoji="1" sz="2400" b="0" i="0" u="none" strike="noStrike" kern="1200" cap="none" spc="-15" normalizeH="0" baseline="0" noProof="0" dirty="0">
                <a:ln>
                  <a:noFill/>
                </a:ln>
                <a:solidFill>
                  <a:prstClr val="black"/>
                </a:solidFill>
                <a:effectLst/>
                <a:uLnTx/>
                <a:uFillTx/>
                <a:latin typeface="ＭＳ Ｐゴシック"/>
                <a:ea typeface="+mn-ea"/>
                <a:cs typeface="ＭＳ Ｐゴシック"/>
              </a:rPr>
              <a:t>ック</a:t>
            </a:r>
            <a:r>
              <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rPr>
              <a:t>原材料や</a:t>
            </a:r>
            <a:r>
              <a:rPr kumimoji="1" sz="2400" b="0" i="0" u="none" strike="noStrike" kern="1200" cap="none" spc="-10" normalizeH="0" baseline="0" noProof="0" dirty="0">
                <a:ln>
                  <a:noFill/>
                </a:ln>
                <a:solidFill>
                  <a:prstClr val="black"/>
                </a:solidFill>
                <a:effectLst/>
                <a:uLnTx/>
                <a:uFillTx/>
                <a:latin typeface="ＭＳ Ｐゴシック"/>
                <a:ea typeface="+mn-ea"/>
                <a:cs typeface="ＭＳ Ｐゴシック"/>
              </a:rPr>
              <a:t>、</a:t>
            </a:r>
            <a:r>
              <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rPr>
              <a:t>私 </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た</a:t>
            </a:r>
            <a:r>
              <a:rPr kumimoji="1" sz="2400" b="0" i="0" u="none" strike="noStrike" kern="1200" cap="none" spc="-15" normalizeH="0" baseline="0" noProof="0" dirty="0">
                <a:ln>
                  <a:noFill/>
                </a:ln>
                <a:solidFill>
                  <a:prstClr val="black"/>
                </a:solidFill>
                <a:effectLst/>
                <a:uLnTx/>
                <a:uFillTx/>
                <a:latin typeface="ＭＳ Ｐゴシック"/>
                <a:ea typeface="+mn-ea"/>
                <a:cs typeface="ＭＳ Ｐゴシック"/>
              </a:rPr>
              <a:t>ち</a:t>
            </a:r>
            <a:r>
              <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rPr>
              <a:t>の製品が海洋</a:t>
            </a:r>
            <a:r>
              <a:rPr kumimoji="1" sz="2400" b="0" i="0" u="none" strike="noStrike" kern="1200" cap="none" spc="-15" normalizeH="0" baseline="0" noProof="0" dirty="0">
                <a:ln>
                  <a:noFill/>
                </a:ln>
                <a:solidFill>
                  <a:prstClr val="black"/>
                </a:solidFill>
                <a:effectLst/>
                <a:uLnTx/>
                <a:uFillTx/>
                <a:latin typeface="ＭＳ Ｐゴシック"/>
                <a:ea typeface="+mn-ea"/>
                <a:cs typeface="ＭＳ Ｐゴシック"/>
              </a:rPr>
              <a:t>ご</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み</a:t>
            </a:r>
            <a:r>
              <a:rPr kumimoji="1" sz="2400" b="0" i="0" u="none" strike="noStrike" kern="1200" cap="none" spc="-10" normalizeH="0" baseline="0" noProof="0" dirty="0">
                <a:ln>
                  <a:noFill/>
                </a:ln>
                <a:solidFill>
                  <a:prstClr val="black"/>
                </a:solidFill>
                <a:effectLst/>
                <a:uLnTx/>
                <a:uFillTx/>
                <a:latin typeface="ＭＳ Ｐゴシック"/>
                <a:ea typeface="+mn-ea"/>
                <a:cs typeface="ＭＳ Ｐゴシック"/>
              </a:rPr>
              <a:t>にな</a:t>
            </a:r>
            <a:r>
              <a:rPr kumimoji="1" sz="2400" b="0" i="0" u="none" strike="noStrike" kern="1200" cap="none" spc="-15" normalizeH="0" baseline="0" noProof="0" dirty="0">
                <a:ln>
                  <a:noFill/>
                </a:ln>
                <a:solidFill>
                  <a:prstClr val="black"/>
                </a:solidFill>
                <a:effectLst/>
                <a:uLnTx/>
                <a:uFillTx/>
                <a:latin typeface="ＭＳ Ｐゴシック"/>
                <a:ea typeface="+mn-ea"/>
                <a:cs typeface="ＭＳ Ｐゴシック"/>
              </a:rPr>
              <a:t>ら</a:t>
            </a:r>
            <a:r>
              <a:rPr kumimoji="1" sz="2400" b="0" i="0" u="none" strike="noStrike" kern="1200" cap="none" spc="-10" normalizeH="0" baseline="0" noProof="0" dirty="0">
                <a:ln>
                  <a:noFill/>
                </a:ln>
                <a:solidFill>
                  <a:prstClr val="black"/>
                </a:solidFill>
                <a:effectLst/>
                <a:uLnTx/>
                <a:uFillTx/>
                <a:latin typeface="ＭＳ Ｐゴシック"/>
                <a:ea typeface="+mn-ea"/>
                <a:cs typeface="ＭＳ Ｐゴシック"/>
              </a:rPr>
              <a:t>な</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い</a:t>
            </a:r>
            <a:r>
              <a:rPr kumimoji="1" sz="2400" b="0" i="0" u="none" strike="noStrike" kern="1200" cap="none" spc="-15" normalizeH="0" baseline="0" noProof="0" dirty="0">
                <a:ln>
                  <a:noFill/>
                </a:ln>
                <a:solidFill>
                  <a:prstClr val="black"/>
                </a:solidFill>
                <a:effectLst/>
                <a:uLnTx/>
                <a:uFillTx/>
                <a:latin typeface="ＭＳ Ｐゴシック"/>
                <a:ea typeface="+mn-ea"/>
                <a:cs typeface="ＭＳ Ｐゴシック"/>
              </a:rPr>
              <a:t>よ</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う</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努力</a:t>
            </a:r>
            <a:r>
              <a:rPr kumimoji="1" sz="2400" b="0" i="0" u="none" strike="noStrike" kern="1200" cap="none" spc="-10" normalizeH="0" baseline="0" noProof="0" dirty="0">
                <a:ln>
                  <a:noFill/>
                </a:ln>
                <a:solidFill>
                  <a:prstClr val="black"/>
                </a:solidFill>
                <a:effectLst/>
                <a:uLnTx/>
                <a:uFillTx/>
                <a:latin typeface="ＭＳ Ｐゴシック"/>
                <a:ea typeface="+mn-ea"/>
                <a:cs typeface="ＭＳ Ｐゴシック"/>
              </a:rPr>
              <a:t>す</a:t>
            </a:r>
            <a:r>
              <a:rPr kumimoji="1" sz="2400" b="0" i="0" u="none" strike="noStrike" kern="1200" cap="none" spc="-15" normalizeH="0" baseline="0" noProof="0" dirty="0">
                <a:ln>
                  <a:noFill/>
                </a:ln>
                <a:solidFill>
                  <a:prstClr val="black"/>
                </a:solidFill>
                <a:effectLst/>
                <a:uLnTx/>
                <a:uFillTx/>
                <a:latin typeface="ＭＳ Ｐゴシック"/>
                <a:ea typeface="+mn-ea"/>
                <a:cs typeface="ＭＳ Ｐゴシック"/>
              </a:rPr>
              <a:t>る</a:t>
            </a:r>
            <a:r>
              <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rPr>
              <a:t>等</a:t>
            </a:r>
            <a:r>
              <a:rPr kumimoji="1" sz="2400" b="0" i="0" u="none" strike="noStrike" kern="1200" cap="none" spc="-10" normalizeH="0" baseline="0" noProof="0" dirty="0">
                <a:ln>
                  <a:noFill/>
                </a:ln>
                <a:solidFill>
                  <a:prstClr val="black"/>
                </a:solidFill>
                <a:effectLst/>
                <a:uLnTx/>
                <a:uFillTx/>
                <a:latin typeface="ＭＳ Ｐゴシック"/>
                <a:ea typeface="+mn-ea"/>
                <a:cs typeface="ＭＳ Ｐゴシック"/>
              </a:rPr>
              <a:t>、プ</a:t>
            </a:r>
            <a:r>
              <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rPr>
              <a:t>ラ </a:t>
            </a:r>
            <a:r>
              <a:rPr kumimoji="1" sz="2400" b="0" i="0" u="none" strike="noStrike" kern="1200" cap="none" spc="-10" normalizeH="0" baseline="0" noProof="0" dirty="0">
                <a:ln>
                  <a:noFill/>
                </a:ln>
                <a:solidFill>
                  <a:prstClr val="black"/>
                </a:solidFill>
                <a:effectLst/>
                <a:uLnTx/>
                <a:uFillTx/>
                <a:latin typeface="ＭＳ Ｐゴシック"/>
                <a:ea typeface="+mn-ea"/>
                <a:cs typeface="ＭＳ Ｐゴシック"/>
              </a:rPr>
              <a:t>ス</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チ</a:t>
            </a:r>
            <a:r>
              <a:rPr kumimoji="1" sz="2400" b="0" i="0" u="none" strike="noStrike" kern="1200" cap="none" spc="-15" normalizeH="0" baseline="0" noProof="0" dirty="0">
                <a:ln>
                  <a:noFill/>
                </a:ln>
                <a:solidFill>
                  <a:prstClr val="black"/>
                </a:solidFill>
                <a:effectLst/>
                <a:uLnTx/>
                <a:uFillTx/>
                <a:latin typeface="ＭＳ Ｐゴシック"/>
                <a:ea typeface="+mn-ea"/>
                <a:cs typeface="ＭＳ Ｐゴシック"/>
              </a:rPr>
              <a:t>ック</a:t>
            </a:r>
            <a:r>
              <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rPr>
              <a:t>海洋</a:t>
            </a:r>
            <a:r>
              <a:rPr kumimoji="1" sz="2400" b="0" i="0" u="none" strike="noStrike" kern="1200" cap="none" spc="-15" normalizeH="0" baseline="0" noProof="0" dirty="0">
                <a:ln>
                  <a:noFill/>
                </a:ln>
                <a:solidFill>
                  <a:prstClr val="black"/>
                </a:solidFill>
                <a:effectLst/>
                <a:uLnTx/>
                <a:uFillTx/>
                <a:latin typeface="ＭＳ Ｐゴシック"/>
                <a:ea typeface="+mn-ea"/>
                <a:cs typeface="ＭＳ Ｐゴシック"/>
              </a:rPr>
              <a:t>ご</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みの削減</a:t>
            </a:r>
            <a:r>
              <a:rPr kumimoji="1" sz="2400" b="0" i="0" u="none" strike="noStrike" kern="1200" cap="none" spc="-10" normalizeH="0" baseline="0" noProof="0" dirty="0">
                <a:ln>
                  <a:noFill/>
                </a:ln>
                <a:solidFill>
                  <a:prstClr val="black"/>
                </a:solidFill>
                <a:effectLst/>
                <a:uLnTx/>
                <a:uFillTx/>
                <a:latin typeface="ＭＳ Ｐゴシック"/>
                <a:ea typeface="+mn-ea"/>
                <a:cs typeface="ＭＳ Ｐゴシック"/>
              </a:rPr>
              <a:t>に</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努め</a:t>
            </a:r>
            <a:r>
              <a:rPr kumimoji="1" sz="2400" b="0" i="0" u="none" strike="noStrike" kern="1200" cap="none" spc="-10" normalizeH="0" baseline="0" noProof="0" dirty="0">
                <a:ln>
                  <a:noFill/>
                </a:ln>
                <a:solidFill>
                  <a:prstClr val="black"/>
                </a:solidFill>
                <a:effectLst/>
                <a:uLnTx/>
                <a:uFillTx/>
                <a:latin typeface="ＭＳ Ｐゴシック"/>
                <a:ea typeface="+mn-ea"/>
                <a:cs typeface="ＭＳ Ｐゴシック"/>
              </a:rPr>
              <a:t>ま</a:t>
            </a:r>
            <a:r>
              <a:rPr kumimoji="1" sz="2400" b="0" i="0" u="none" strike="noStrike" kern="1200" cap="none" spc="-5" normalizeH="0" baseline="0" noProof="0" dirty="0">
                <a:ln>
                  <a:noFill/>
                </a:ln>
                <a:solidFill>
                  <a:prstClr val="black"/>
                </a:solidFill>
                <a:effectLst/>
                <a:uLnTx/>
                <a:uFillTx/>
                <a:latin typeface="ＭＳ Ｐゴシック"/>
                <a:ea typeface="+mn-ea"/>
                <a:cs typeface="ＭＳ Ｐゴシック"/>
              </a:rPr>
              <a:t>す。</a:t>
            </a:r>
            <a:endParaRPr kumimoji="1" sz="2400" b="0" i="0" u="none" strike="noStrike" kern="1200" cap="none" spc="0" normalizeH="0" baseline="0" noProof="0" dirty="0">
              <a:ln>
                <a:noFill/>
              </a:ln>
              <a:solidFill>
                <a:prstClr val="black"/>
              </a:solidFill>
              <a:effectLst/>
              <a:uLnTx/>
              <a:uFillTx/>
              <a:latin typeface="ＭＳ Ｐゴシック"/>
              <a:ea typeface="+mn-ea"/>
              <a:cs typeface="ＭＳ Ｐゴシック"/>
            </a:endParaRPr>
          </a:p>
        </p:txBody>
      </p:sp>
      <p:sp>
        <p:nvSpPr>
          <p:cNvPr id="5" name="object 5"/>
          <p:cNvSpPr txBox="1"/>
          <p:nvPr/>
        </p:nvSpPr>
        <p:spPr>
          <a:xfrm>
            <a:off x="105155" y="949452"/>
            <a:ext cx="8787765" cy="1393190"/>
          </a:xfrm>
          <a:prstGeom prst="rect">
            <a:avLst/>
          </a:prstGeom>
          <a:ln w="9525">
            <a:solidFill>
              <a:srgbClr val="000000"/>
            </a:solidFill>
          </a:ln>
        </p:spPr>
        <p:txBody>
          <a:bodyPr vert="horz" wrap="square" lIns="0" tIns="93980" rIns="0" bIns="0" rtlCol="0">
            <a:spAutoFit/>
          </a:bodyPr>
          <a:lstStyle/>
          <a:p>
            <a:pPr marL="396875" marR="0" lvl="0" indent="-225425" algn="l" defTabSz="914400" rtl="0" eaLnBrk="1" fontAlgn="auto" latinLnBrk="0" hangingPunct="1">
              <a:lnSpc>
                <a:spcPct val="100000"/>
              </a:lnSpc>
              <a:spcBef>
                <a:spcPts val="740"/>
              </a:spcBef>
              <a:spcAft>
                <a:spcPts val="0"/>
              </a:spcAft>
              <a:buClrTx/>
              <a:buSzTx/>
              <a:buFontTx/>
              <a:buChar char="•"/>
              <a:tabLst>
                <a:tab pos="397510" algn="l"/>
              </a:tabLst>
              <a:defRPr/>
            </a:pP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プ</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ラ</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工連は世界的な活動で</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あ</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る</a:t>
            </a:r>
            <a:r>
              <a:rPr kumimoji="1" sz="2200" b="0" i="0" u="none" strike="noStrike" kern="1200" cap="none" spc="0" normalizeH="0" baseline="0" noProof="0" dirty="0">
                <a:ln>
                  <a:noFill/>
                </a:ln>
                <a:solidFill>
                  <a:prstClr val="black"/>
                </a:solidFill>
                <a:effectLst/>
                <a:uLnTx/>
                <a:uFillTx/>
                <a:latin typeface="ＭＳ Ｐゴシック"/>
                <a:ea typeface="+mn-ea"/>
                <a:cs typeface="ＭＳ Ｐゴシック"/>
              </a:rPr>
              <a:t>「</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Operation</a:t>
            </a:r>
            <a:r>
              <a:rPr kumimoji="1" sz="2200" b="0" i="0" u="none" strike="noStrike" kern="1200" cap="none" spc="-70" normalizeH="0" baseline="0" noProof="0" dirty="0">
                <a:ln>
                  <a:noFill/>
                </a:ln>
                <a:solidFill>
                  <a:prstClr val="black"/>
                </a:solidFill>
                <a:effectLst/>
                <a:uLnTx/>
                <a:uFillTx/>
                <a:latin typeface="ＭＳ Ｐゴシック"/>
                <a:ea typeface="+mn-ea"/>
                <a:cs typeface="ＭＳ Ｐゴシック"/>
              </a:rPr>
              <a:t> </a:t>
            </a:r>
            <a:r>
              <a:rPr kumimoji="1" sz="2200" b="0" i="0" u="none" strike="noStrike" kern="1200" cap="none" spc="0" normalizeH="0" baseline="0" noProof="0" dirty="0">
                <a:ln>
                  <a:noFill/>
                </a:ln>
                <a:solidFill>
                  <a:prstClr val="black"/>
                </a:solidFill>
                <a:effectLst/>
                <a:uLnTx/>
                <a:uFillTx/>
                <a:latin typeface="ＭＳ Ｐゴシック"/>
                <a:ea typeface="+mn-ea"/>
                <a:cs typeface="ＭＳ Ｐゴシック"/>
              </a:rPr>
              <a:t>Clean Sweep」</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の日本窓口</a:t>
            </a:r>
            <a:endParaRPr kumimoji="1" sz="2200" b="0" i="0" u="none" strike="noStrike" kern="1200" cap="none" spc="0" normalizeH="0" baseline="0" noProof="0">
              <a:ln>
                <a:noFill/>
              </a:ln>
              <a:solidFill>
                <a:prstClr val="black"/>
              </a:solidFill>
              <a:effectLst/>
              <a:uLnTx/>
              <a:uFillTx/>
              <a:latin typeface="ＭＳ Ｐゴシック"/>
              <a:ea typeface="+mn-ea"/>
              <a:cs typeface="ＭＳ Ｐゴシック"/>
            </a:endParaRPr>
          </a:p>
          <a:p>
            <a:pPr marL="396875" marR="0" lvl="0" indent="-225425" algn="l" defTabSz="914400" rtl="0" eaLnBrk="1" fontAlgn="auto" latinLnBrk="0" hangingPunct="1">
              <a:lnSpc>
                <a:spcPct val="100000"/>
              </a:lnSpc>
              <a:spcBef>
                <a:spcPts val="480"/>
              </a:spcBef>
              <a:spcAft>
                <a:spcPts val="0"/>
              </a:spcAft>
              <a:buClrTx/>
              <a:buSzTx/>
              <a:buFontTx/>
              <a:buChar char="•"/>
              <a:tabLst>
                <a:tab pos="397510" algn="l"/>
              </a:tabLst>
              <a:defRPr/>
            </a:pP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プ</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ラ</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工連の4</a:t>
            </a:r>
            <a:r>
              <a:rPr kumimoji="1" sz="2200" b="0" i="0" u="none" strike="noStrike" kern="1200" cap="none" spc="15" normalizeH="0" baseline="0" noProof="0" dirty="0">
                <a:ln>
                  <a:noFill/>
                </a:ln>
                <a:solidFill>
                  <a:prstClr val="black"/>
                </a:solidFill>
                <a:effectLst/>
                <a:uLnTx/>
                <a:uFillTx/>
                <a:latin typeface="ＭＳ Ｐゴシック"/>
                <a:ea typeface="+mn-ea"/>
                <a:cs typeface="ＭＳ Ｐゴシック"/>
              </a:rPr>
              <a:t>ヶ</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年計画</a:t>
            </a:r>
            <a:r>
              <a:rPr kumimoji="1" sz="2200" b="0" i="0" u="none" strike="noStrike" kern="1200" cap="none" spc="-10" normalizeH="0" baseline="0" noProof="0" dirty="0">
                <a:ln>
                  <a:noFill/>
                </a:ln>
                <a:solidFill>
                  <a:prstClr val="black"/>
                </a:solidFill>
                <a:effectLst/>
                <a:uLnTx/>
                <a:uFillTx/>
                <a:latin typeface="ＭＳ Ｐゴシック"/>
                <a:ea typeface="+mn-ea"/>
                <a:cs typeface="ＭＳ Ｐゴシック"/>
              </a:rPr>
              <a:t>に</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基</a:t>
            </a:r>
            <a:r>
              <a:rPr kumimoji="1" sz="2200" b="0" i="0" u="none" strike="noStrike" kern="1200" cap="none" spc="0" normalizeH="0" baseline="0" noProof="0" dirty="0">
                <a:ln>
                  <a:noFill/>
                </a:ln>
                <a:solidFill>
                  <a:prstClr val="black"/>
                </a:solidFill>
                <a:effectLst/>
                <a:uLnTx/>
                <a:uFillTx/>
                <a:latin typeface="ＭＳ Ｐゴシック"/>
                <a:ea typeface="+mn-ea"/>
                <a:cs typeface="ＭＳ Ｐゴシック"/>
              </a:rPr>
              <a:t>づ</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く</a:t>
            </a:r>
            <a:r>
              <a:rPr kumimoji="1" sz="2200" b="0" i="0" u="none" strike="noStrike" kern="1200" cap="none" spc="-20" normalizeH="0" baseline="0" noProof="0" dirty="0">
                <a:ln>
                  <a:noFill/>
                </a:ln>
                <a:solidFill>
                  <a:prstClr val="black"/>
                </a:solidFill>
                <a:effectLst/>
                <a:uLnTx/>
                <a:uFillTx/>
                <a:latin typeface="ＭＳ Ｐゴシック"/>
                <a:ea typeface="+mn-ea"/>
                <a:cs typeface="ＭＳ Ｐゴシック"/>
              </a:rPr>
              <a:t>活</a:t>
            </a: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動</a:t>
            </a:r>
            <a:endParaRPr kumimoji="1" sz="2200" b="0" i="0" u="none" strike="noStrike" kern="1200" cap="none" spc="0" normalizeH="0" baseline="0" noProof="0">
              <a:ln>
                <a:noFill/>
              </a:ln>
              <a:solidFill>
                <a:prstClr val="black"/>
              </a:solidFill>
              <a:effectLst/>
              <a:uLnTx/>
              <a:uFillTx/>
              <a:latin typeface="ＭＳ Ｐゴシック"/>
              <a:ea typeface="+mn-ea"/>
              <a:cs typeface="ＭＳ Ｐゴシック"/>
            </a:endParaRPr>
          </a:p>
          <a:p>
            <a:pPr marL="829944" marR="0" lvl="0" indent="0" algn="l" defTabSz="914400" rtl="0" eaLnBrk="1" fontAlgn="auto" latinLnBrk="0" hangingPunct="1">
              <a:lnSpc>
                <a:spcPct val="100000"/>
              </a:lnSpc>
              <a:spcBef>
                <a:spcPts val="505"/>
              </a:spcBef>
              <a:spcAft>
                <a:spcPts val="0"/>
              </a:spcAft>
              <a:buClrTx/>
              <a:buSzTx/>
              <a:buFontTx/>
              <a:buNone/>
              <a:tabLst>
                <a:tab pos="1853564" algn="l"/>
                <a:tab pos="4179570" algn="l"/>
                <a:tab pos="5203190" algn="l"/>
              </a:tabLst>
              <a:defRPr/>
            </a:pPr>
            <a:r>
              <a:rPr kumimoji="1" sz="2200" b="0" i="0" u="none" strike="noStrike" kern="1200" cap="none" spc="5" normalizeH="0" baseline="0" noProof="0" dirty="0">
                <a:ln>
                  <a:noFill/>
                </a:ln>
                <a:solidFill>
                  <a:prstClr val="black"/>
                </a:solidFill>
                <a:effectLst/>
                <a:uLnTx/>
                <a:uFillTx/>
                <a:latin typeface="ＭＳ Ｐゴシック"/>
                <a:ea typeface="+mn-ea"/>
                <a:cs typeface="ＭＳ Ｐゴシック"/>
              </a:rPr>
              <a:t>第1期：	2017～2020年度、	第2期：	2021～2024年度</a:t>
            </a:r>
            <a:endParaRPr kumimoji="1" sz="2200" b="0" i="0" u="none" strike="noStrike" kern="1200" cap="none" spc="0" normalizeH="0" baseline="0" noProof="0">
              <a:ln>
                <a:noFill/>
              </a:ln>
              <a:solidFill>
                <a:prstClr val="black"/>
              </a:solidFill>
              <a:effectLst/>
              <a:uLnTx/>
              <a:uFillTx/>
              <a:latin typeface="ＭＳ Ｐゴシック"/>
              <a:ea typeface="+mn-ea"/>
              <a:cs typeface="ＭＳ Ｐゴシック"/>
            </a:endParaRPr>
          </a:p>
        </p:txBody>
      </p:sp>
      <p:sp>
        <p:nvSpPr>
          <p:cNvPr id="7" name="object 7"/>
          <p:cNvSpPr txBox="1"/>
          <p:nvPr/>
        </p:nvSpPr>
        <p:spPr>
          <a:xfrm>
            <a:off x="8605256" y="6403089"/>
            <a:ext cx="114300" cy="215900"/>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sz="1400" b="0" i="0" u="none" strike="noStrike" kern="1200" cap="none" spc="-5" normalizeH="0" baseline="0" noProof="0" dirty="0">
                <a:ln>
                  <a:noFill/>
                </a:ln>
                <a:solidFill>
                  <a:srgbClr val="FFFFFF"/>
                </a:solidFill>
                <a:effectLst/>
                <a:uLnTx/>
                <a:uFillTx/>
                <a:latin typeface="ＭＳ ゴシック"/>
                <a:ea typeface="+mn-ea"/>
                <a:cs typeface="ＭＳ ゴシック"/>
              </a:rPr>
              <a:t>5</a:t>
            </a:r>
            <a:endParaRPr kumimoji="1" sz="1400" b="0" i="0" u="none" strike="noStrike" kern="1200" cap="none" spc="0" normalizeH="0" baseline="0" noProof="0">
              <a:ln>
                <a:noFill/>
              </a:ln>
              <a:solidFill>
                <a:prstClr val="black"/>
              </a:solidFill>
              <a:effectLst/>
              <a:uLnTx/>
              <a:uFillTx/>
              <a:latin typeface="ＭＳ ゴシック"/>
              <a:ea typeface="+mn-ea"/>
              <a:cs typeface="ＭＳ ゴシック"/>
            </a:endParaRPr>
          </a:p>
        </p:txBody>
      </p:sp>
      <p:sp>
        <p:nvSpPr>
          <p:cNvPr id="8" name="テキスト ボックス 7">
            <a:extLst>
              <a:ext uri="{FF2B5EF4-FFF2-40B4-BE49-F238E27FC236}">
                <a16:creationId xmlns:a16="http://schemas.microsoft.com/office/drawing/2014/main" id="{70173586-FB5A-44B0-AB70-B312787B9F0D}"/>
              </a:ext>
            </a:extLst>
          </p:cNvPr>
          <p:cNvSpPr txBox="1"/>
          <p:nvPr/>
        </p:nvSpPr>
        <p:spPr>
          <a:xfrm>
            <a:off x="1962150" y="6504432"/>
            <a:ext cx="5186035"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2021</a:t>
            </a: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年</a:t>
            </a:r>
            <a:r>
              <a:rPr kumimoji="1" lang="en-US" altLang="ja-JP"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5</a:t>
            </a: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月</a:t>
            </a:r>
            <a:r>
              <a:rPr kumimoji="1" lang="en-US" altLang="ja-JP"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20</a:t>
            </a: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日現在　</a:t>
            </a:r>
            <a:r>
              <a:rPr kumimoji="1" lang="en-US" altLang="ja-JP"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17</a:t>
            </a: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団体　　</a:t>
            </a:r>
            <a:r>
              <a:rPr kumimoji="1" lang="en-US" altLang="ja-JP"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54</a:t>
            </a: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社が宣言</a:t>
            </a:r>
          </a:p>
        </p:txBody>
      </p:sp>
      <p:sp>
        <p:nvSpPr>
          <p:cNvPr id="6" name="スライド番号プレースホルダー 5">
            <a:extLst>
              <a:ext uri="{FF2B5EF4-FFF2-40B4-BE49-F238E27FC236}">
                <a16:creationId xmlns:a16="http://schemas.microsoft.com/office/drawing/2014/main" id="{19F4430F-5597-4235-9806-660F8A832D45}"/>
              </a:ext>
            </a:extLst>
          </p:cNvPr>
          <p:cNvSpPr>
            <a:spLocks noGrp="1"/>
          </p:cNvSpPr>
          <p:nvPr>
            <p:ph type="sldNum" sz="quarter" idx="7"/>
          </p:nvPr>
        </p:nvSpPr>
        <p:spPr>
          <a:xfrm>
            <a:off x="6583680" y="6377940"/>
            <a:ext cx="2103120" cy="369332"/>
          </a:xfrm>
        </p:spPr>
        <p:txBody>
          <a:bodyPr/>
          <a:lstStyle/>
          <a:p>
            <a:fld id="{B6F15528-21DE-4FAA-801E-634DDDAF4B2B}" type="slidenum">
              <a:rPr lang="en-US" altLang="ja-JP" sz="2400" smtClean="0">
                <a:latin typeface="+mn-ea"/>
              </a:rPr>
              <a:t>8</a:t>
            </a:fld>
            <a:endParaRPr lang="ja-JP" altLang="en-US" sz="2400">
              <a:latin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 2">
            <a:extLst>
              <a:ext uri="{FF2B5EF4-FFF2-40B4-BE49-F238E27FC236}">
                <a16:creationId xmlns:a16="http://schemas.microsoft.com/office/drawing/2014/main" id="{3B8E4AA9-B6F1-42F5-A10D-7F708877D76B}"/>
              </a:ext>
            </a:extLst>
          </p:cNvPr>
          <p:cNvSpPr txBox="1">
            <a:spLocks/>
          </p:cNvSpPr>
          <p:nvPr/>
        </p:nvSpPr>
        <p:spPr>
          <a:xfrm>
            <a:off x="107504" y="1322487"/>
            <a:ext cx="8784976" cy="276373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539750" marR="0" lvl="0" indent="85725"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539750" marR="0" lvl="0" indent="85725"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539750" marR="0" lvl="0" indent="85725"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539750" marR="0" lvl="0" indent="85725"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539750" marR="0" lvl="0" indent="85725"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539750" marR="0" lvl="0" indent="85725"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539750" marR="0" lvl="0" indent="85725"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539750" marR="0" lvl="0" indent="85725"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539750" marR="0" lvl="0" indent="85725"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539750" marR="0" lvl="0" indent="85725"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539750" marR="0" lvl="0" indent="85725"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71BCFCE5-0984-4BE3-BA33-FEC93EA4F618}"/>
              </a:ext>
            </a:extLst>
          </p:cNvPr>
          <p:cNvSpPr txBox="1"/>
          <p:nvPr/>
        </p:nvSpPr>
        <p:spPr>
          <a:xfrm>
            <a:off x="1857374" y="186809"/>
            <a:ext cx="5505451"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会員を対象としたセミナー開催</a:t>
            </a:r>
            <a:endPar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9" name="テキスト ボックス 8">
            <a:extLst>
              <a:ext uri="{FF2B5EF4-FFF2-40B4-BE49-F238E27FC236}">
                <a16:creationId xmlns:a16="http://schemas.microsoft.com/office/drawing/2014/main" id="{5B7663FC-7422-4096-A6CD-1D0823C9A190}"/>
              </a:ext>
            </a:extLst>
          </p:cNvPr>
          <p:cNvSpPr txBox="1"/>
          <p:nvPr/>
        </p:nvSpPr>
        <p:spPr>
          <a:xfrm>
            <a:off x="1032571" y="924848"/>
            <a:ext cx="7111304" cy="594008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2018</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参加者</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41</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名</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JEAN</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小島あずさ事務局長･副代表理事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「海洋ごみをめぐるこれまでの動きと</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JEAN</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の活動について」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プラ工連</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「プラスチック海洋ごみ問題の現状と取組について」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2019</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3/28</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参加者</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91</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名</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東京理科大学二瓶泰雄教授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「河川におけるプラスチックごみに関する最新研究動向」</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荒川クリーンエイド・フォーラム今村和志事務局長</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「河川におけるプラスチックごみに対する活動事例紹介」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2020</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2/25</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参加者</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43</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名←コロナ禍によりキャンセル多数</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東洋大学生命科学部応用生物科学科柏田祥策教授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「マイクロプラスチック関連の最新研究動向（仮）」</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全国川ごみネットワーク伊藤浩子事務局</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「河川におけるプラスチックごみに対する活動状況（仮）」</a:t>
            </a:r>
            <a:endPar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2021</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3/16</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）（参加者</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Web100</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名）</a:t>
            </a:r>
            <a:endPar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群馬大学理工学府産学連携推進部門黒田 真一教授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「マイクロプラスチック生成機構の解明」</a:t>
            </a:r>
            <a:endPar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NPO</a:t>
            </a: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法人 湘南クリーンエイド・フォーラム 五十嵐 実代表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「街・川・海ごみの状況レポート」</a:t>
            </a:r>
            <a:endParaRPr kumimoji="1" lang="en-US" altLang="ja-JP"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 name="スライド番号プレースホルダー 7">
            <a:extLst>
              <a:ext uri="{FF2B5EF4-FFF2-40B4-BE49-F238E27FC236}">
                <a16:creationId xmlns:a16="http://schemas.microsoft.com/office/drawing/2014/main" id="{B93998F6-AF38-4A0F-80DF-76E337448FF5}"/>
              </a:ext>
            </a:extLst>
          </p:cNvPr>
          <p:cNvSpPr>
            <a:spLocks noGrp="1"/>
          </p:cNvSpPr>
          <p:nvPr>
            <p:ph type="sldNum" sz="quarter" idx="12"/>
          </p:nvPr>
        </p:nvSpPr>
        <p:spPr/>
        <p:txBody>
          <a:bodyPr/>
          <a:lstStyle/>
          <a:p>
            <a:fld id="{C050EC96-716D-4390-8968-0088139877E0}" type="slidenum">
              <a:rPr lang="ja-JP" altLang="en-US" sz="2400" smtClean="0">
                <a:solidFill>
                  <a:prstClr val="black">
                    <a:tint val="75000"/>
                  </a:prstClr>
                </a:solidFill>
              </a:rPr>
              <a:pPr/>
              <a:t>9</a:t>
            </a:fld>
            <a:endParaRPr lang="ja-JP" altLang="en-US" sz="2400">
              <a:solidFill>
                <a:prstClr val="black">
                  <a:tint val="75000"/>
                </a:prstClr>
              </a:solidFill>
            </a:endParaRPr>
          </a:p>
        </p:txBody>
      </p:sp>
    </p:spTree>
    <p:extLst>
      <p:ext uri="{BB962C8B-B14F-4D97-AF65-F5344CB8AC3E}">
        <p14:creationId xmlns:p14="http://schemas.microsoft.com/office/powerpoint/2010/main" val="1529840555"/>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Arial"/>
        <a:ea typeface="ＭＳ ゴシック"/>
        <a:cs typeface=""/>
      </a:majorFont>
      <a:minorFont>
        <a:latin typeface="Arial"/>
        <a:ea typeface="ＭＳ 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Arial"/>
        <a:ea typeface="ＭＳ ゴシック"/>
        <a:cs typeface=""/>
      </a:majorFont>
      <a:minorFont>
        <a:latin typeface="Arial"/>
        <a:ea typeface="ＭＳ 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6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7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Arial"/>
        <a:ea typeface="ＭＳ ゴシック"/>
        <a:cs typeface=""/>
      </a:majorFont>
      <a:minorFont>
        <a:latin typeface="Arial"/>
        <a:ea typeface="ＭＳ 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556</TotalTime>
  <Words>1606</Words>
  <Application>Microsoft Office PowerPoint</Application>
  <PresentationFormat>画面に合わせる (4:3)</PresentationFormat>
  <Paragraphs>234</Paragraphs>
  <Slides>16</Slides>
  <Notes>12</Notes>
  <HiddenSlides>0</HiddenSlides>
  <MMClips>0</MMClips>
  <ScaleCrop>false</ScaleCrop>
  <HeadingPairs>
    <vt:vector size="6" baseType="variant">
      <vt:variant>
        <vt:lpstr>使用されているフォント</vt:lpstr>
      </vt:variant>
      <vt:variant>
        <vt:i4>12</vt:i4>
      </vt:variant>
      <vt:variant>
        <vt:lpstr>テーマ</vt:lpstr>
      </vt:variant>
      <vt:variant>
        <vt:i4>7</vt:i4>
      </vt:variant>
      <vt:variant>
        <vt:lpstr>スライド タイトル</vt:lpstr>
      </vt:variant>
      <vt:variant>
        <vt:i4>16</vt:i4>
      </vt:variant>
    </vt:vector>
  </HeadingPairs>
  <TitlesOfParts>
    <vt:vector size="35" baseType="lpstr">
      <vt:lpstr>HGｺﾞｼｯｸE</vt:lpstr>
      <vt:lpstr>HG丸ｺﾞｼｯｸM-PRO</vt:lpstr>
      <vt:lpstr>Meiryo UI</vt:lpstr>
      <vt:lpstr>ＭＳ Ｐゴシック</vt:lpstr>
      <vt:lpstr>ＭＳ ゴシック</vt:lpstr>
      <vt:lpstr>游ゴシック</vt:lpstr>
      <vt:lpstr>Arial</vt:lpstr>
      <vt:lpstr>Calibri</vt:lpstr>
      <vt:lpstr>Cambria</vt:lpstr>
      <vt:lpstr>Gill Sans MT</vt:lpstr>
      <vt:lpstr>Wingdings</vt:lpstr>
      <vt:lpstr>Wingdings 2</vt:lpstr>
      <vt:lpstr>1_Office テーマ</vt:lpstr>
      <vt:lpstr>2_Office テーマ</vt:lpstr>
      <vt:lpstr>3_Office テーマ</vt:lpstr>
      <vt:lpstr>6_Office テーマ</vt:lpstr>
      <vt:lpstr>7_Office テーマ</vt:lpstr>
      <vt:lpstr>4_Office テーマ</vt:lpstr>
      <vt:lpstr>1_Office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海洋プラスチック問題の解決に向けた宣言活動</vt:lpstr>
      <vt:lpstr>PowerPoint プレゼンテーション</vt:lpstr>
      <vt:lpstr>PowerPoint プレゼンテーション</vt:lpstr>
      <vt:lpstr>海洋ごみ問題の講演会やセミナーに講師として参加</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JPIF_KATO</dc:creator>
  <cp:lastModifiedBy>上川　真依</cp:lastModifiedBy>
  <cp:revision>41</cp:revision>
  <dcterms:created xsi:type="dcterms:W3CDTF">2016-09-01T01:13:35Z</dcterms:created>
  <dcterms:modified xsi:type="dcterms:W3CDTF">2021-11-30T07:12:07Z</dcterms:modified>
</cp:coreProperties>
</file>