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2" r:id="rId2"/>
    <p:sldId id="263" r:id="rId3"/>
    <p:sldId id="264" r:id="rId4"/>
    <p:sldId id="265" r:id="rId5"/>
    <p:sldId id="266" r:id="rId6"/>
    <p:sldId id="268" r:id="rId7"/>
    <p:sldId id="256" r:id="rId8"/>
    <p:sldId id="271" r:id="rId9"/>
    <p:sldId id="270" r:id="rId10"/>
    <p:sldId id="257" r:id="rId11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13AC9-F643-423C-A667-38DCBE08C535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79C01-E39E-4649-8535-39D48D8E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33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77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57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34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38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20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50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768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715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4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04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94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D007-7C3C-4F24-9D46-72AF98805E23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32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>
          <a:xfrm>
            <a:off x="193687" y="2118815"/>
            <a:ext cx="8853014" cy="1310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2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おおさかプラスチック対策推進プラットフォームについて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1050843" y="3966274"/>
            <a:ext cx="6858000" cy="1568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ctr">
              <a:buNone/>
            </a:pPr>
            <a:r>
              <a:rPr lang="en-US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endParaRPr lang="en-US" altLang="ja-JP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7374" y="5710240"/>
            <a:ext cx="2082939" cy="80320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7374" y="4005291"/>
            <a:ext cx="1910444" cy="1490416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87" y="251163"/>
            <a:ext cx="2333842" cy="77961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3" y="5422998"/>
            <a:ext cx="2194476" cy="1090451"/>
          </a:xfrm>
          <a:prstGeom prst="rect">
            <a:avLst/>
          </a:prstGeom>
        </p:spPr>
      </p:pic>
      <p:sp>
        <p:nvSpPr>
          <p:cNvPr id="8" name="サブタイトル 2"/>
          <p:cNvSpPr txBox="1">
            <a:spLocks/>
          </p:cNvSpPr>
          <p:nvPr/>
        </p:nvSpPr>
        <p:spPr>
          <a:xfrm>
            <a:off x="7194177" y="251163"/>
            <a:ext cx="1583642" cy="5164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en-US" altLang="ja-JP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846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4F9AB7B-C738-45DD-8CE9-EB28B63B0B7A}"/>
              </a:ext>
            </a:extLst>
          </p:cNvPr>
          <p:cNvSpPr/>
          <p:nvPr/>
        </p:nvSpPr>
        <p:spPr>
          <a:xfrm>
            <a:off x="0" y="0"/>
            <a:ext cx="9144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プラットフォーム会議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D57D7DA-13B3-48FB-BAFE-9F37BB1B2A59}"/>
              </a:ext>
            </a:extLst>
          </p:cNvPr>
          <p:cNvSpPr/>
          <p:nvPr/>
        </p:nvSpPr>
        <p:spPr>
          <a:xfrm>
            <a:off x="215900" y="643965"/>
            <a:ext cx="8924373" cy="6179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事務局：大阪府</a:t>
            </a:r>
            <a:endParaRPr kumimoji="1"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○常設委員：以下のとおり</a:t>
            </a:r>
            <a:endParaRPr kumimoji="1"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＜有識者＞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大阪大学工学研究科　宇山教授、大阪産業大学　花田教授、大阪商業大学　原田准教授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＜業界団体＞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日本プラスチック工業連盟（プラスチック産業全般）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一般社団法人西日本プラスチック製品工業協会（プラスチック製品製造業界）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日本チェーンストア協会関西支部（スーパー）</a:t>
            </a:r>
            <a:r>
              <a:rPr kumimoji="1" lang="en-US" altLang="ja-JP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一般社団法人日本フランチャイズチェーン協会（コンビニ・外食業界）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一般社団法人全国清涼飲料連合会（飲料メーカー業界）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大阪府農業協同組合中央会（農業）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＜事業者＞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三井化学株式会社、株式会社カネカ、花王株式会社、小林製薬株式会社、 サラヤ株式会社、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サントリーコーポレートビジネス株式会社、味の素株式会社、ネスレ日本株式会社、ミズノ株式会社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＜</a:t>
            </a:r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法人＞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特定非営利活動法人ごみゼロネット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＜市町村＞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大阪市、堺市、吹田市、東大阪市、熊取町</a:t>
            </a:r>
            <a:endParaRPr kumimoji="1" lang="en-US" altLang="ja-JP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81143" y="6519446"/>
            <a:ext cx="359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９</a:t>
            </a:r>
          </a:p>
        </p:txBody>
      </p:sp>
    </p:spTree>
    <p:extLst>
      <p:ext uri="{BB962C8B-B14F-4D97-AF65-F5344CB8AC3E}">
        <p14:creationId xmlns:p14="http://schemas.microsoft.com/office/powerpoint/2010/main" val="5818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8781143" y="6519446"/>
            <a:ext cx="359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１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4" y="883647"/>
            <a:ext cx="4396993" cy="328895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645" y="883647"/>
            <a:ext cx="4396993" cy="328895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986747" y="4190107"/>
            <a:ext cx="2645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海岸に漂着した海ごみ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56162" y="4187524"/>
            <a:ext cx="2645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海ごみが絡まったオットセイ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27" y="4594959"/>
            <a:ext cx="914027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○海岸に打ち上げられて景観を損なったり、海の様々な生き物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 を傷つけるなど悪影響を与えることが問題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>
              <a:spcBef>
                <a:spcPts val="120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○プラスチックごみが砕かれる等して発生する</a:t>
            </a:r>
            <a:r>
              <a:rPr lang="ja-JP" altLang="en-US" sz="280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マイクロプラスチックが生態系に及ぼす影響が懸念されている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0"/>
            <a:ext cx="9144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海洋プラスチックごみ問題</a:t>
            </a:r>
          </a:p>
        </p:txBody>
      </p:sp>
    </p:spTree>
    <p:extLst>
      <p:ext uri="{BB962C8B-B14F-4D97-AF65-F5344CB8AC3E}">
        <p14:creationId xmlns:p14="http://schemas.microsoft.com/office/powerpoint/2010/main" val="24571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5492471" y="883174"/>
            <a:ext cx="3207225" cy="2374930"/>
            <a:chOff x="5008192" y="2973166"/>
            <a:chExt cx="3207225" cy="2374930"/>
          </a:xfrm>
        </p:grpSpPr>
        <p:sp>
          <p:nvSpPr>
            <p:cNvPr id="5" name="タイトル 1"/>
            <p:cNvSpPr txBox="1">
              <a:spLocks/>
            </p:cNvSpPr>
            <p:nvPr/>
          </p:nvSpPr>
          <p:spPr>
            <a:xfrm>
              <a:off x="5008192" y="4700237"/>
              <a:ext cx="3207225" cy="647859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altLang="ja-JP" sz="1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G20</a:t>
              </a:r>
              <a:r>
                <a:rPr lang="ja-JP" altLang="en-US" sz="1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</a:t>
              </a:r>
              <a:endPara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1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出典</a:t>
              </a:r>
              <a:r>
                <a:rPr lang="en-US" altLang="ja-JP" sz="1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 </a:t>
              </a:r>
              <a:r>
                <a:rPr lang="ja-JP" altLang="en-US" sz="1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外務省ﾎｰﾑﾍﾟｰｼﾞ</a:t>
              </a:r>
            </a:p>
          </p:txBody>
        </p:sp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1447" y="2973166"/>
              <a:ext cx="2680716" cy="1727071"/>
            </a:xfrm>
            <a:prstGeom prst="rect">
              <a:avLst/>
            </a:prstGeom>
          </p:spPr>
        </p:pic>
      </p:grpSp>
      <p:sp>
        <p:nvSpPr>
          <p:cNvPr id="7" name="テキスト ボックス 6"/>
          <p:cNvSpPr txBox="1"/>
          <p:nvPr/>
        </p:nvSpPr>
        <p:spPr>
          <a:xfrm>
            <a:off x="407465" y="1044027"/>
            <a:ext cx="50984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日本で初めてとなる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サミットを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インテックス大阪で開催し、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「海洋プラスチックごみ問題」を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主要テーマとして議論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5699536"/>
            <a:ext cx="9140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目標達成のため、新たな取組を進めるとともに、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近隣府県市も一体となって関西全体で取り組む必要がある！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1043638" y="5363624"/>
            <a:ext cx="7049265" cy="410084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24424" y="3788630"/>
            <a:ext cx="8175272" cy="1471208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71755" algn="ctr">
              <a:defRPr/>
            </a:pP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海洋プラスチックごみによる新たな汚染を</a:t>
            </a:r>
            <a:endParaRPr lang="en-US" altLang="ja-JP" sz="3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755" algn="ctr">
              <a:defRPr/>
            </a:pPr>
            <a:r>
              <a:rPr lang="en-US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年までにゼロにする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1561436" y="3278627"/>
            <a:ext cx="6013671" cy="642301"/>
          </a:xfrm>
          <a:prstGeom prst="roundRect">
            <a:avLst/>
          </a:prstGeom>
          <a:solidFill>
            <a:schemeClr val="bg1"/>
          </a:solidFill>
          <a:ln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大阪ブルー・オーシャン・ビジョン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0"/>
            <a:ext cx="9144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/>
              <a:t>G20</a:t>
            </a:r>
            <a:r>
              <a:rPr kumimoji="1" lang="ja-JP" altLang="en-US" sz="3200" b="1" dirty="0"/>
              <a:t>大阪サミット（</a:t>
            </a:r>
            <a:r>
              <a:rPr kumimoji="1" lang="en-US" altLang="ja-JP" sz="3200" b="1" dirty="0"/>
              <a:t>2019</a:t>
            </a:r>
            <a:r>
              <a:rPr kumimoji="1" lang="ja-JP" altLang="en-US" sz="3200" b="1" dirty="0"/>
              <a:t>年</a:t>
            </a:r>
            <a:r>
              <a:rPr kumimoji="1" lang="en-US" altLang="ja-JP" sz="3200" b="1" dirty="0"/>
              <a:t>6</a:t>
            </a:r>
            <a:r>
              <a:rPr kumimoji="1" lang="ja-JP" altLang="en-US" sz="3200" b="1" dirty="0"/>
              <a:t>月）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781143" y="6519446"/>
            <a:ext cx="359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41065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7653" y="934534"/>
            <a:ext cx="8792238" cy="5509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１．おおさかプラスチックごみゼロ宣言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年１月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２．おおさかプラスチック対策推進ネットワーク会議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３．府民啓発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①エコバスツアー（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年８月、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②おおさか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3R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キャンペーン（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③広報物の作成やイベント出展など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④マイ容器サービススポットマップ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４．多様な主体と連携した取組</a:t>
            </a: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   ①企業等と連携した取組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   ②豊かな環境づくり大阪府民会議における取組</a:t>
            </a:r>
            <a:endParaRPr kumimoji="1"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５．各種調査</a:t>
            </a: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①マイクロプラスチック実態把握調査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②漂着ごみ調査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③環境・エネルギー技術シーズ調査・普及啓発事業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６．海ごみ回収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大阪府の取組み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434" y="2075657"/>
            <a:ext cx="2707128" cy="383737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254150" y="6027262"/>
            <a:ext cx="2645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海洋プラスチックごみ問題に関するポスター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81143" y="6519446"/>
            <a:ext cx="359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95378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おおさかプラスチックごみゼロ宣言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31237" y="794949"/>
            <a:ext cx="5538043" cy="13729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762656" y="6437325"/>
            <a:ext cx="5749491" cy="3110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おおさかプラスチックごみゼロ宣言式（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年１月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657" y="1898121"/>
            <a:ext cx="6073047" cy="447768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852980" y="763753"/>
            <a:ext cx="7662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年１月に、大阪府と大阪市が共同で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プラスチックごみゼロに向けて宣言を実施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81143" y="6519446"/>
            <a:ext cx="359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39328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999" y="5710219"/>
            <a:ext cx="8548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新たな取組は、「大阪府循環型社会推進計画」（</a:t>
            </a:r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年から</a:t>
            </a:r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か年）に反映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04674" y="835393"/>
            <a:ext cx="9347028" cy="430887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・プラスチックの資源循環（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3R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）の推進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・海洋プラスチックごみ対策の推進（啓発、教育、代替促進）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構成メンバー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事業者団体（スーパー、コンビニ、清涼飲料メーカー）、</a:t>
            </a: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有識者（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名）、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、６市町</a:t>
            </a: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開催状況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2019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 第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(8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2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(12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 第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(6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2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(9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⇒とりまとめ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(10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931661" y="5223673"/>
            <a:ext cx="7049265" cy="407848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144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おおさかプラスチック対策推進ネットワーク会議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81143" y="6519446"/>
            <a:ext cx="359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５</a:t>
            </a:r>
          </a:p>
        </p:txBody>
      </p:sp>
    </p:spTree>
    <p:extLst>
      <p:ext uri="{BB962C8B-B14F-4D97-AF65-F5344CB8AC3E}">
        <p14:creationId xmlns:p14="http://schemas.microsoft.com/office/powerpoint/2010/main" val="41368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8781143" y="6519446"/>
            <a:ext cx="359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６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91823" y="981634"/>
            <a:ext cx="9100458" cy="5863717"/>
            <a:chOff x="91823" y="981634"/>
            <a:chExt cx="9100458" cy="5863717"/>
          </a:xfrm>
        </p:grpSpPr>
        <p:sp>
          <p:nvSpPr>
            <p:cNvPr id="5" name="正方形/長方形 4"/>
            <p:cNvSpPr/>
            <p:nvPr/>
          </p:nvSpPr>
          <p:spPr>
            <a:xfrm>
              <a:off x="106337" y="981634"/>
              <a:ext cx="9085944" cy="16698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400" spc="-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有識者</a:t>
              </a:r>
              <a:r>
                <a:rPr kumimoji="1" lang="ja-JP" altLang="en-US" sz="2400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、事業者、</a:t>
              </a:r>
              <a:r>
                <a:rPr kumimoji="1" lang="en-US" altLang="ja-JP" sz="2400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NPO</a:t>
              </a:r>
              <a:r>
                <a:rPr kumimoji="1" lang="ja-JP" altLang="en-US" sz="2400" spc="-50" dirty="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、</a:t>
              </a:r>
              <a:r>
                <a:rPr kumimoji="1" lang="ja-JP" altLang="en-US" sz="2400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市町村など業種</a:t>
              </a:r>
              <a:r>
                <a:rPr kumimoji="1" lang="ja-JP" altLang="en-US" sz="2400" spc="-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を超えた</a:t>
              </a:r>
              <a:r>
                <a:rPr kumimoji="1" lang="ja-JP" altLang="en-US" sz="2400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幅広い関係者が</a:t>
              </a:r>
              <a:r>
                <a:rPr kumimoji="1" lang="ja-JP" altLang="en-US" sz="2400" spc="-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柔軟</a:t>
              </a:r>
              <a:endParaRPr kumimoji="1" lang="en-US" altLang="ja-JP" sz="24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2400" spc="-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に</a:t>
              </a:r>
              <a:r>
                <a:rPr kumimoji="1" lang="ja-JP" altLang="en-US" sz="2400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連携し、 海洋プラスチックごみの汚染</a:t>
              </a:r>
              <a:r>
                <a:rPr kumimoji="1" lang="ja-JP" altLang="en-US" sz="2400" spc="-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原因について</a:t>
              </a:r>
              <a:r>
                <a:rPr kumimoji="1" lang="ja-JP" altLang="en-US" sz="2400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具体的な対策の検討や効果検証等を行い、その成果を広く共有・</a:t>
              </a:r>
              <a:r>
                <a:rPr kumimoji="1" lang="ja-JP" altLang="en-US" sz="2400" spc="-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発信するプラットフォームを設置</a:t>
              </a:r>
              <a:endParaRPr kumimoji="1" lang="en-US" altLang="ja-JP" sz="2400" spc="-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1823" y="6429648"/>
              <a:ext cx="9085944" cy="4157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600"/>
                </a:spcBef>
              </a:pPr>
              <a:r>
                <a:rPr kumimoji="1" lang="ja-JP" altLang="en-US" sz="1600" spc="-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プラットフォームのイメージ図</a:t>
              </a:r>
              <a:endParaRPr kumimoji="1" lang="en-US" altLang="ja-JP" sz="160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739CE82-2373-4253-B370-6DE5812F4F4C}"/>
              </a:ext>
            </a:extLst>
          </p:cNvPr>
          <p:cNvSpPr/>
          <p:nvPr/>
        </p:nvSpPr>
        <p:spPr>
          <a:xfrm>
            <a:off x="0" y="0"/>
            <a:ext cx="9144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おおさかプラスチック対策推進プラットフォーム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33231" y="801924"/>
            <a:ext cx="9085944" cy="502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これまでの取組みを更に加速させるため、</a:t>
            </a:r>
            <a:endParaRPr kumimoji="1" lang="en-US" altLang="ja-JP" sz="2400" spc="-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374495" y="2336574"/>
            <a:ext cx="6179857" cy="4150882"/>
            <a:chOff x="1374495" y="2195452"/>
            <a:chExt cx="6179857" cy="4150882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F25DC8CF-970C-4BA3-A925-E54778F568A3}"/>
                </a:ext>
              </a:extLst>
            </p:cNvPr>
            <p:cNvGrpSpPr/>
            <p:nvPr/>
          </p:nvGrpSpPr>
          <p:grpSpPr>
            <a:xfrm>
              <a:off x="1374495" y="2195452"/>
              <a:ext cx="6179857" cy="4150882"/>
              <a:chOff x="1967865" y="3417201"/>
              <a:chExt cx="4954924" cy="3328119"/>
            </a:xfrm>
          </p:grpSpPr>
          <p:pic>
            <p:nvPicPr>
              <p:cNvPr id="21" name="図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7865" y="3417201"/>
                <a:ext cx="4954924" cy="3328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CE184661-8902-4F76-BA58-9DD99D3C3FC7}"/>
                  </a:ext>
                </a:extLst>
              </p:cNvPr>
              <p:cNvSpPr/>
              <p:nvPr/>
            </p:nvSpPr>
            <p:spPr>
              <a:xfrm>
                <a:off x="3139439" y="5895174"/>
                <a:ext cx="1288880" cy="843280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700" spc="-2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プラスチック</a:t>
                </a:r>
                <a:endParaRPr kumimoji="1" lang="en-US" altLang="ja-JP" sz="1700" spc="-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kumimoji="1" lang="ja-JP" altLang="en-US" sz="17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流出対策</a:t>
                </a:r>
                <a:endParaRPr kumimoji="1" lang="en-US" altLang="ja-JP" sz="17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kumimoji="1" lang="ja-JP" altLang="en-US" sz="17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分 科 会</a:t>
                </a:r>
              </a:p>
            </p:txBody>
          </p:sp>
        </p:grp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CE184661-8902-4F76-BA58-9DD99D3C3FC7}"/>
                </a:ext>
              </a:extLst>
            </p:cNvPr>
            <p:cNvSpPr/>
            <p:nvPr/>
          </p:nvSpPr>
          <p:spPr>
            <a:xfrm>
              <a:off x="4546242" y="5286018"/>
              <a:ext cx="1584378" cy="104959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700" spc="-35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プラスチックごみ</a:t>
              </a:r>
              <a:endParaRPr kumimoji="1" lang="en-US" altLang="ja-JP" sz="1700" spc="-3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700" spc="-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排出抑制事業　スキーム分科会</a:t>
              </a:r>
              <a:endParaRPr kumimoji="1" lang="ja-JP" altLang="en-US" sz="1700" spc="-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323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39CE82-2373-4253-B370-6DE5812F4F4C}"/>
              </a:ext>
            </a:extLst>
          </p:cNvPr>
          <p:cNvSpPr/>
          <p:nvPr/>
        </p:nvSpPr>
        <p:spPr>
          <a:xfrm>
            <a:off x="0" y="0"/>
            <a:ext cx="9144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おおさかプラスチック対策推進プラットフォーム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CE87CF-EE60-4AE1-A28A-45512BBE6AA3}"/>
              </a:ext>
            </a:extLst>
          </p:cNvPr>
          <p:cNvSpPr txBox="1"/>
          <p:nvPr/>
        </p:nvSpPr>
        <p:spPr>
          <a:xfrm>
            <a:off x="8781143" y="6519446"/>
            <a:ext cx="359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７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313764" y="848542"/>
            <a:ext cx="8601636" cy="578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プラットフォームの組織体制</a:t>
            </a:r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5664" y="1962406"/>
            <a:ext cx="8639736" cy="4305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842247" y="1673294"/>
            <a:ext cx="5459506" cy="5782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プラットフォーム</a:t>
            </a: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13547" y="3958172"/>
            <a:ext cx="3558988" cy="2050676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分科会①</a:t>
            </a:r>
            <a:endParaRPr kumimoji="1"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プラスチック</a:t>
            </a:r>
            <a:endParaRPr kumimoji="1"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流出対策</a:t>
            </a:r>
            <a:endParaRPr kumimoji="1"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分科会</a:t>
            </a: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845423" y="3958172"/>
            <a:ext cx="3558988" cy="2050675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分科会②</a:t>
            </a:r>
            <a:endParaRPr kumimoji="1"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プラスチックごみ</a:t>
            </a:r>
            <a:endParaRPr kumimoji="1"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排出抑制事業</a:t>
            </a:r>
            <a:endParaRPr kumimoji="1"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スキーム分科会</a:t>
            </a: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13547" y="2535025"/>
            <a:ext cx="7590864" cy="98163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プラットフォーム会議</a:t>
            </a:r>
            <a:endParaRPr kumimoji="1"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（常設委員）</a:t>
            </a: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4533901" y="3516661"/>
            <a:ext cx="0" cy="2171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612217" y="3740413"/>
            <a:ext cx="0" cy="2171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2546351" y="3741033"/>
            <a:ext cx="0" cy="2171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2546351" y="3737417"/>
            <a:ext cx="40658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6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4F9AB7B-C738-45DD-8CE9-EB28B63B0B7A}"/>
              </a:ext>
            </a:extLst>
          </p:cNvPr>
          <p:cNvSpPr/>
          <p:nvPr/>
        </p:nvSpPr>
        <p:spPr>
          <a:xfrm>
            <a:off x="0" y="0"/>
            <a:ext cx="9144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プラットフォーム会議</a:t>
            </a:r>
          </a:p>
        </p:txBody>
      </p:sp>
      <p:sp>
        <p:nvSpPr>
          <p:cNvPr id="48" name="楕円 47"/>
          <p:cNvSpPr/>
          <p:nvPr/>
        </p:nvSpPr>
        <p:spPr>
          <a:xfrm>
            <a:off x="100018" y="2558827"/>
            <a:ext cx="1135620" cy="10967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spc="-200" dirty="0">
              <a:solidFill>
                <a:schemeClr val="tx1"/>
              </a:solidFill>
            </a:endParaRPr>
          </a:p>
        </p:txBody>
      </p:sp>
      <p:sp>
        <p:nvSpPr>
          <p:cNvPr id="49" name="楕円 48"/>
          <p:cNvSpPr/>
          <p:nvPr/>
        </p:nvSpPr>
        <p:spPr>
          <a:xfrm>
            <a:off x="1646532" y="2558827"/>
            <a:ext cx="1135620" cy="10967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0" name="正方形/長方形 49"/>
          <p:cNvSpPr/>
          <p:nvPr/>
        </p:nvSpPr>
        <p:spPr>
          <a:xfrm>
            <a:off x="17067" y="2748096"/>
            <a:ext cx="1194260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①原料製造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>
                <a:solidFill>
                  <a:schemeClr val="tx1"/>
                </a:solidFill>
              </a:rPr>
              <a:t>・ポリマー製造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・添加剤配合　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571445" y="2757802"/>
            <a:ext cx="1314863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②成形加工</a:t>
            </a:r>
            <a:endParaRPr lang="en-US" altLang="ja-JP" sz="14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>
                <a:solidFill>
                  <a:schemeClr val="tx1"/>
                </a:solidFill>
              </a:rPr>
              <a:t>・射出成型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・ラミネート加工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52" name="楕円 51"/>
          <p:cNvSpPr/>
          <p:nvPr/>
        </p:nvSpPr>
        <p:spPr>
          <a:xfrm>
            <a:off x="3193045" y="2558827"/>
            <a:ext cx="1135620" cy="10967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3" name="正方形/長方形 52"/>
          <p:cNvSpPr/>
          <p:nvPr/>
        </p:nvSpPr>
        <p:spPr>
          <a:xfrm>
            <a:off x="3149504" y="2757802"/>
            <a:ext cx="1224458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③食品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飲料補充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包装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54" name="楕円 53"/>
          <p:cNvSpPr/>
          <p:nvPr/>
        </p:nvSpPr>
        <p:spPr>
          <a:xfrm>
            <a:off x="4758162" y="2568533"/>
            <a:ext cx="1135620" cy="10967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5" name="正方形/長方形 54"/>
          <p:cNvSpPr/>
          <p:nvPr/>
        </p:nvSpPr>
        <p:spPr>
          <a:xfrm>
            <a:off x="4726617" y="2767508"/>
            <a:ext cx="1212461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④販売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3541" y="2287055"/>
            <a:ext cx="2967917" cy="17276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7" name="右矢印 56"/>
          <p:cNvSpPr/>
          <p:nvPr/>
        </p:nvSpPr>
        <p:spPr>
          <a:xfrm>
            <a:off x="1235638" y="2995604"/>
            <a:ext cx="410894" cy="29118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8" name="右矢印 57"/>
          <p:cNvSpPr/>
          <p:nvPr/>
        </p:nvSpPr>
        <p:spPr>
          <a:xfrm>
            <a:off x="2783160" y="2995605"/>
            <a:ext cx="410894" cy="29118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9" name="右矢印 58"/>
          <p:cNvSpPr/>
          <p:nvPr/>
        </p:nvSpPr>
        <p:spPr>
          <a:xfrm>
            <a:off x="4339378" y="2998841"/>
            <a:ext cx="410894" cy="29118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0" name="正方形/長方形 59"/>
          <p:cNvSpPr/>
          <p:nvPr/>
        </p:nvSpPr>
        <p:spPr>
          <a:xfrm>
            <a:off x="323864" y="3861357"/>
            <a:ext cx="2363522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日本プラスチック工業連盟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498110" y="2397058"/>
            <a:ext cx="1394446" cy="1486659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cxnSp>
        <p:nvCxnSpPr>
          <p:cNvPr id="62" name="直線コネクタ 61"/>
          <p:cNvCxnSpPr/>
          <p:nvPr/>
        </p:nvCxnSpPr>
        <p:spPr>
          <a:xfrm>
            <a:off x="1521740" y="4024457"/>
            <a:ext cx="0" cy="135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2258016" y="2189993"/>
            <a:ext cx="0" cy="2070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1272306" y="1746738"/>
            <a:ext cx="2882728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西日本プラスチック製品工業協会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3108924" y="2287055"/>
            <a:ext cx="1281621" cy="17276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6" name="正方形/長方形 65"/>
          <p:cNvSpPr/>
          <p:nvPr/>
        </p:nvSpPr>
        <p:spPr>
          <a:xfrm>
            <a:off x="2696817" y="3820052"/>
            <a:ext cx="2140208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全国清涼飲料連合会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>
            <a:off x="3791590" y="4017986"/>
            <a:ext cx="0" cy="135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楕円 67"/>
          <p:cNvSpPr/>
          <p:nvPr/>
        </p:nvSpPr>
        <p:spPr>
          <a:xfrm>
            <a:off x="6306695" y="2558827"/>
            <a:ext cx="1135620" cy="10967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9" name="正方形/長方形 68"/>
          <p:cNvSpPr/>
          <p:nvPr/>
        </p:nvSpPr>
        <p:spPr>
          <a:xfrm>
            <a:off x="6230312" y="2757802"/>
            <a:ext cx="1257300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⑤使用・消費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70" name="右矢印 69"/>
          <p:cNvSpPr/>
          <p:nvPr/>
        </p:nvSpPr>
        <p:spPr>
          <a:xfrm>
            <a:off x="5887911" y="2989135"/>
            <a:ext cx="410894" cy="29118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71" name="楕円 70"/>
          <p:cNvSpPr/>
          <p:nvPr/>
        </p:nvSpPr>
        <p:spPr>
          <a:xfrm>
            <a:off x="7855228" y="2558827"/>
            <a:ext cx="1135620" cy="10967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72" name="正方形/長方形 71"/>
          <p:cNvSpPr/>
          <p:nvPr/>
        </p:nvSpPr>
        <p:spPr>
          <a:xfrm>
            <a:off x="7823682" y="2757802"/>
            <a:ext cx="1212461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⑥回収等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73" name="右矢印 72"/>
          <p:cNvSpPr/>
          <p:nvPr/>
        </p:nvSpPr>
        <p:spPr>
          <a:xfrm>
            <a:off x="7450194" y="2989134"/>
            <a:ext cx="418784" cy="29765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74" name="正方形/長方形 73"/>
          <p:cNvSpPr/>
          <p:nvPr/>
        </p:nvSpPr>
        <p:spPr>
          <a:xfrm>
            <a:off x="4685495" y="2299534"/>
            <a:ext cx="1281621" cy="17276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75" name="正方形/長方形 74"/>
          <p:cNvSpPr/>
          <p:nvPr/>
        </p:nvSpPr>
        <p:spPr>
          <a:xfrm>
            <a:off x="4081528" y="1558181"/>
            <a:ext cx="3043580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日本チェーンストア協会関西支部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日本フランチャイズチェーン協会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>
            <a:endCxn id="74" idx="0"/>
          </p:cNvCxnSpPr>
          <p:nvPr/>
        </p:nvCxnSpPr>
        <p:spPr>
          <a:xfrm>
            <a:off x="5326306" y="2099094"/>
            <a:ext cx="0" cy="200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6230311" y="2311397"/>
            <a:ext cx="1281621" cy="17276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cxnSp>
        <p:nvCxnSpPr>
          <p:cNvPr id="78" name="直線コネクタ 77"/>
          <p:cNvCxnSpPr/>
          <p:nvPr/>
        </p:nvCxnSpPr>
        <p:spPr>
          <a:xfrm flipH="1">
            <a:off x="6849756" y="4024457"/>
            <a:ext cx="6542" cy="166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4924612" y="4070804"/>
            <a:ext cx="2552821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NPO</a:t>
            </a:r>
            <a:r>
              <a:rPr lang="ja-JP" altLang="en-US" sz="1400" dirty="0">
                <a:solidFill>
                  <a:schemeClr val="tx1"/>
                </a:solidFill>
              </a:rPr>
              <a:t>法人ごみゼロネット大阪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大阪府農業協同組合中央会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7782227" y="2293525"/>
            <a:ext cx="1281621" cy="17276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81" name="正方形/長方形 80"/>
          <p:cNvSpPr/>
          <p:nvPr/>
        </p:nvSpPr>
        <p:spPr>
          <a:xfrm>
            <a:off x="7723897" y="1690736"/>
            <a:ext cx="1463645" cy="698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市町村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82" name="直線コネクタ 81"/>
          <p:cNvCxnSpPr/>
          <p:nvPr/>
        </p:nvCxnSpPr>
        <p:spPr>
          <a:xfrm>
            <a:off x="8462120" y="2119644"/>
            <a:ext cx="0" cy="200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213203" y="5608329"/>
            <a:ext cx="8455774" cy="1243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＜事業者＞</a:t>
            </a:r>
            <a:endParaRPr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①、②：三井化学㈱、カネカ㈱</a:t>
            </a:r>
            <a:endParaRPr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②、③：花王㈱、小林製薬㈱、サラヤ㈱、味の素㈱、ミズノ㈱</a:t>
            </a:r>
            <a:endParaRPr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③（飲料）：サントリーコーポレートビジネス㈱、ネスレ日本㈱　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781143" y="6519446"/>
            <a:ext cx="359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８</a:t>
            </a:r>
          </a:p>
        </p:txBody>
      </p:sp>
      <p:sp>
        <p:nvSpPr>
          <p:cNvPr id="2" name="上カーブ矢印 1"/>
          <p:cNvSpPr/>
          <p:nvPr/>
        </p:nvSpPr>
        <p:spPr>
          <a:xfrm flipH="1">
            <a:off x="699246" y="4234079"/>
            <a:ext cx="7629765" cy="1642952"/>
          </a:xfrm>
          <a:prstGeom prst="curvedUpArrow">
            <a:avLst>
              <a:gd name="adj1" fmla="val 14448"/>
              <a:gd name="adj2" fmla="val 34564"/>
              <a:gd name="adj3" fmla="val 2117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6" name="上カーブ矢印 45"/>
          <p:cNvSpPr/>
          <p:nvPr/>
        </p:nvSpPr>
        <p:spPr>
          <a:xfrm flipH="1">
            <a:off x="2258016" y="4226586"/>
            <a:ext cx="6070994" cy="1642952"/>
          </a:xfrm>
          <a:prstGeom prst="curvedUpArrow">
            <a:avLst>
              <a:gd name="adj1" fmla="val 14448"/>
              <a:gd name="adj2" fmla="val 34564"/>
              <a:gd name="adj3" fmla="val 2117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上カーブ矢印 46"/>
          <p:cNvSpPr/>
          <p:nvPr/>
        </p:nvSpPr>
        <p:spPr>
          <a:xfrm flipH="1">
            <a:off x="3735119" y="4238584"/>
            <a:ext cx="4593892" cy="1642952"/>
          </a:xfrm>
          <a:prstGeom prst="curvedUpArrow">
            <a:avLst>
              <a:gd name="adj1" fmla="val 14448"/>
              <a:gd name="adj2" fmla="val 34564"/>
              <a:gd name="adj3" fmla="val 2117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904350" y="5970963"/>
            <a:ext cx="1967164" cy="387228"/>
            <a:chOff x="6633029" y="5621688"/>
            <a:chExt cx="2403114" cy="387228"/>
          </a:xfrm>
        </p:grpSpPr>
        <p:sp>
          <p:nvSpPr>
            <p:cNvPr id="89" name="右矢印 88"/>
            <p:cNvSpPr/>
            <p:nvPr/>
          </p:nvSpPr>
          <p:spPr>
            <a:xfrm>
              <a:off x="6716975" y="5679745"/>
              <a:ext cx="392726" cy="24208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6633029" y="5621688"/>
              <a:ext cx="2403114" cy="3872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1400" spc="-150" dirty="0">
                  <a:solidFill>
                    <a:schemeClr val="tx1"/>
                  </a:solidFill>
                </a:rPr>
                <a:t>プラスチックの流れ</a:t>
              </a:r>
            </a:p>
          </p:txBody>
        </p:sp>
      </p:grp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ED57D7DA-13B3-48FB-BAFE-9F37BB1B2A59}"/>
              </a:ext>
            </a:extLst>
          </p:cNvPr>
          <p:cNvSpPr/>
          <p:nvPr/>
        </p:nvSpPr>
        <p:spPr>
          <a:xfrm>
            <a:off x="38100" y="902736"/>
            <a:ext cx="9245600" cy="663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6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○プラットフォーム</a:t>
            </a:r>
            <a:r>
              <a:rPr kumimoji="1" lang="ja-JP" altLang="en-US" sz="260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を適正に運営するためプラットフォーム会議を設置</a:t>
            </a:r>
            <a:endParaRPr kumimoji="1" lang="en-US" altLang="ja-JP" sz="2600" b="1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6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○プラスチック</a:t>
            </a:r>
            <a:r>
              <a:rPr kumimoji="1" lang="ja-JP" altLang="en-US" sz="260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の製造・販売・使用</a:t>
            </a:r>
            <a:r>
              <a:rPr kumimoji="1" lang="ja-JP" altLang="en-US" sz="26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260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回収</a:t>
            </a:r>
            <a:r>
              <a:rPr kumimoji="1" lang="ja-JP" altLang="en-US" sz="26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260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各段階の関係者で</a:t>
            </a:r>
            <a:r>
              <a:rPr kumimoji="1" lang="ja-JP" altLang="en-US" sz="26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構成</a:t>
            </a:r>
            <a:endParaRPr kumimoji="1" lang="en-US" altLang="ja-JP" sz="2600" b="1" spc="-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24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</TotalTime>
  <Words>915</Words>
  <Application>Microsoft Office PowerPoint</Application>
  <PresentationFormat>画面に合わせる (4:3)</PresentationFormat>
  <Paragraphs>136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奥野　博信</dc:creator>
  <cp:lastModifiedBy>上川　真依</cp:lastModifiedBy>
  <cp:revision>65</cp:revision>
  <cp:lastPrinted>2021-10-04T09:43:35Z</cp:lastPrinted>
  <dcterms:created xsi:type="dcterms:W3CDTF">2021-05-30T23:58:23Z</dcterms:created>
  <dcterms:modified xsi:type="dcterms:W3CDTF">2021-11-30T07:24:48Z</dcterms:modified>
</cp:coreProperties>
</file>