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72" r:id="rId1"/>
  </p:sldMasterIdLst>
  <p:notesMasterIdLst>
    <p:notesMasterId r:id="rId4"/>
  </p:notesMasterIdLst>
  <p:sldIdLst>
    <p:sldId id="289" r:id="rId2"/>
    <p:sldId id="292" r:id="rId3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CC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413AC9-F643-423C-A667-38DCBE08C535}" type="datetimeFigureOut">
              <a:rPr kumimoji="1" lang="ja-JP" altLang="en-US" smtClean="0"/>
              <a:t>2023/9/14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79C01-E39E-4649-8535-39D48D8E3B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0331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8A2B0-88D9-47B6-93E9-B34166C39149}" type="datetime1">
              <a:rPr kumimoji="1" lang="ja-JP" altLang="en-US" smtClean="0"/>
              <a:t>2023/9/14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497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2B114-3DCF-4993-AAF5-7ECF7B15353D}" type="datetime1">
              <a:rPr kumimoji="1" lang="ja-JP" altLang="en-US" smtClean="0"/>
              <a:t>2023/9/14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3032-4610-4632-96F8-9566C5DE4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04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6F54-8ED5-4F0C-8C6E-B28BBE005F95}" type="datetime1">
              <a:rPr kumimoji="1" lang="ja-JP" altLang="en-US" smtClean="0"/>
              <a:t>2023/9/14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3032-4610-4632-96F8-9566C5DE4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9209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7EA4C-CD21-4CDC-8022-C187757794F8}" type="datetime1">
              <a:rPr kumimoji="1" lang="ja-JP" altLang="en-US" smtClean="0"/>
              <a:t>2023/9/14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3032-4610-4632-96F8-9566C5DE4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7090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0E05-3B43-4E41-9945-BB94DB19C0DD}" type="datetime1">
              <a:rPr kumimoji="1" lang="ja-JP" altLang="en-US" smtClean="0"/>
              <a:t>2023/9/14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3032-4610-4632-96F8-9566C5DE4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402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D03A7-C8B0-4E13-AD31-2E3CD229937F}" type="datetime1">
              <a:rPr kumimoji="1" lang="ja-JP" altLang="en-US" smtClean="0"/>
              <a:t>2023/9/14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3032-4610-4632-96F8-9566C5DE4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3541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70815-7005-4E46-BAC5-A0B90A5AA8D1}" type="datetime1">
              <a:rPr kumimoji="1" lang="ja-JP" altLang="en-US" smtClean="0"/>
              <a:t>2023/9/14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3032-4610-4632-96F8-9566C5DE4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0795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514B2-30EF-44CD-B0DB-B66826BD353E}" type="datetime1">
              <a:rPr kumimoji="1" lang="ja-JP" altLang="en-US" smtClean="0"/>
              <a:t>2023/9/14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3032-4610-4632-96F8-9566C5DE4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721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FA06-1C0E-4035-AEF1-EC3BFA581775}" type="datetime1">
              <a:rPr kumimoji="1" lang="ja-JP" altLang="en-US" smtClean="0"/>
              <a:t>2023/9/14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3032-4610-4632-96F8-9566C5DE4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2693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F6C15-D89C-465E-B1CF-E9877EC35F30}" type="datetime1">
              <a:rPr kumimoji="1" lang="ja-JP" altLang="en-US" smtClean="0"/>
              <a:t>2023/9/14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3032-4610-4632-96F8-9566C5DE4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1744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45D96-72E6-42BB-906D-E155FA43C937}" type="datetime1">
              <a:rPr kumimoji="1" lang="ja-JP" altLang="en-US" smtClean="0"/>
              <a:t>2023/9/14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3032-4610-4632-96F8-9566C5DE4C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95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E79F8-7DBA-40B6-B98F-0765A5510F96}" type="datetime1">
              <a:rPr kumimoji="1" lang="ja-JP" altLang="en-US" smtClean="0"/>
              <a:t>2023/9/14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7680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F3032-4610-4632-96F8-9566C5DE4C2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8078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3032-4610-4632-96F8-9566C5DE4C2A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C7FD5E8-3942-4BE4-AA01-F0C4BA492A81}"/>
              </a:ext>
            </a:extLst>
          </p:cNvPr>
          <p:cNvSpPr/>
          <p:nvPr/>
        </p:nvSpPr>
        <p:spPr>
          <a:xfrm>
            <a:off x="0" y="0"/>
            <a:ext cx="12192000" cy="809226"/>
          </a:xfrm>
          <a:prstGeom prst="rect">
            <a:avLst/>
          </a:prstGeom>
          <a:solidFill>
            <a:srgbClr val="00206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 smtClean="0"/>
              <a:t>今後</a:t>
            </a:r>
            <a:r>
              <a:rPr kumimoji="1" lang="ja-JP" altLang="en-US" sz="3200" b="1" dirty="0"/>
              <a:t>の対策検討の</a:t>
            </a:r>
            <a:r>
              <a:rPr kumimoji="1" lang="ja-JP" altLang="en-US" sz="3200" b="1" dirty="0"/>
              <a:t>方向性（案</a:t>
            </a:r>
            <a:r>
              <a:rPr kumimoji="1" lang="ja-JP" altLang="en-US" sz="3200" b="1" dirty="0" smtClean="0"/>
              <a:t>）</a:t>
            </a:r>
            <a:r>
              <a:rPr kumimoji="1" lang="ja-JP" altLang="en-US" sz="3200" b="1" dirty="0" smtClean="0"/>
              <a:t>について</a:t>
            </a:r>
            <a:endParaRPr kumimoji="1" lang="en-US" altLang="ja-JP" sz="3200" b="1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00428" y="1443741"/>
            <a:ext cx="11391143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これまでの経過</a:t>
            </a:r>
            <a:endParaRPr kumimoji="1" lang="en-US" altLang="ja-JP" sz="3200" b="1" dirty="0"/>
          </a:p>
          <a:p>
            <a:r>
              <a:rPr kumimoji="1" lang="ja-JP" altLang="en-US" sz="2400" dirty="0"/>
              <a:t>〇</a:t>
            </a:r>
            <a:r>
              <a:rPr kumimoji="1" lang="en-US" altLang="ja-JP" sz="2400" dirty="0"/>
              <a:t>2019</a:t>
            </a:r>
            <a:r>
              <a:rPr kumimoji="1" lang="ja-JP" altLang="en-US" sz="2400" dirty="0"/>
              <a:t>年１月、</a:t>
            </a:r>
            <a:r>
              <a:rPr kumimoji="1" lang="en-US" altLang="ja-JP" sz="2400" dirty="0"/>
              <a:t>2019</a:t>
            </a:r>
            <a:r>
              <a:rPr kumimoji="1" lang="ja-JP" altLang="en-US" sz="2400" dirty="0"/>
              <a:t>年</a:t>
            </a:r>
            <a:r>
              <a:rPr kumimoji="1" lang="en-US" altLang="ja-JP" sz="2400" dirty="0"/>
              <a:t>G20</a:t>
            </a:r>
            <a:r>
              <a:rPr kumimoji="1" lang="ja-JP" altLang="en-US" sz="2400" dirty="0"/>
              <a:t>大阪サミット及び</a:t>
            </a:r>
            <a:r>
              <a:rPr kumimoji="1" lang="en-US" altLang="ja-JP" sz="2400" dirty="0"/>
              <a:t>2025</a:t>
            </a:r>
            <a:r>
              <a:rPr kumimoji="1" lang="ja-JP" altLang="en-US" sz="2400" dirty="0"/>
              <a:t>年大阪・関西万博の開催地として、</a:t>
            </a:r>
            <a:endParaRPr kumimoji="1" lang="en-US" altLang="ja-JP" sz="2400" dirty="0"/>
          </a:p>
          <a:p>
            <a:r>
              <a:rPr kumimoji="1" lang="ja-JP" altLang="en-US" sz="2400" dirty="0"/>
              <a:t>　</a:t>
            </a:r>
            <a:r>
              <a:rPr kumimoji="1" lang="en-US" altLang="ja-JP" sz="2400" dirty="0"/>
              <a:t>SDGs</a:t>
            </a:r>
            <a:r>
              <a:rPr kumimoji="1" lang="ja-JP" altLang="en-US" sz="2400" dirty="0"/>
              <a:t>先進都市を目指し、大阪府は大阪市と共同で</a:t>
            </a:r>
            <a:r>
              <a:rPr kumimoji="1" lang="ja-JP" altLang="en-US" sz="2400" b="1" dirty="0"/>
              <a:t>「おおさかプラスチックごみ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　ゼロ宣言」</a:t>
            </a:r>
            <a:r>
              <a:rPr kumimoji="1" lang="ja-JP" altLang="en-US" sz="2400" dirty="0"/>
              <a:t>を行った。</a:t>
            </a:r>
            <a:endParaRPr kumimoji="1" lang="en-US" altLang="ja-JP" sz="2400" dirty="0"/>
          </a:p>
          <a:p>
            <a:r>
              <a:rPr kumimoji="1" lang="ja-JP" altLang="en-US" sz="2400" dirty="0"/>
              <a:t>　こうした状況を受け設置された</a:t>
            </a:r>
            <a:r>
              <a:rPr kumimoji="1" lang="ja-JP" altLang="en-US" sz="2400" b="1" dirty="0"/>
              <a:t>「おおさかプラスチック対策推進ネットワーク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　会議」</a:t>
            </a:r>
            <a:r>
              <a:rPr kumimoji="1" lang="ja-JP" altLang="en-US" sz="2400" dirty="0"/>
              <a:t>の後継として、</a:t>
            </a:r>
            <a:r>
              <a:rPr kumimoji="1" lang="en-US" altLang="ja-JP" sz="2400" dirty="0"/>
              <a:t>2021</a:t>
            </a:r>
            <a:r>
              <a:rPr kumimoji="1" lang="ja-JP" altLang="en-US" sz="2400" dirty="0"/>
              <a:t>年</a:t>
            </a:r>
            <a:r>
              <a:rPr kumimoji="1" lang="en-US" altLang="ja-JP" sz="2400" dirty="0"/>
              <a:t>8</a:t>
            </a:r>
            <a:r>
              <a:rPr kumimoji="1" lang="ja-JP" altLang="en-US" sz="2400" dirty="0"/>
              <a:t>月に「おおさかプラスチック対策推進プラットフォーム」が設置された。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〇</a:t>
            </a:r>
            <a:r>
              <a:rPr kumimoji="1" lang="ja-JP" altLang="en-US" sz="2400" b="1" dirty="0"/>
              <a:t>おおさか海ごみゼロプラン</a:t>
            </a:r>
            <a:r>
              <a:rPr kumimoji="1" lang="ja-JP" altLang="en-US" sz="2400" dirty="0"/>
              <a:t>（大阪府海岸漂着物等対策推進地域計画）や</a:t>
            </a:r>
            <a:endParaRPr kumimoji="1" lang="en-US" altLang="ja-JP" sz="2400" dirty="0"/>
          </a:p>
          <a:p>
            <a:r>
              <a:rPr kumimoji="1" lang="ja-JP" altLang="en-US" sz="2400" dirty="0"/>
              <a:t>　</a:t>
            </a:r>
            <a:r>
              <a:rPr kumimoji="1" lang="ja-JP" altLang="en-US" sz="2400" b="1" dirty="0"/>
              <a:t>大阪ブルー・オーシャン・ビジョン実行計画</a:t>
            </a:r>
            <a:r>
              <a:rPr kumimoji="1" lang="ja-JP" altLang="en-US" sz="2400" dirty="0"/>
              <a:t>といった計画に沿う取組みとして</a:t>
            </a:r>
            <a:endParaRPr kumimoji="1" lang="en-US" altLang="ja-JP" sz="2400" dirty="0"/>
          </a:p>
          <a:p>
            <a:r>
              <a:rPr kumimoji="1" lang="ja-JP" altLang="en-US" sz="2400" dirty="0"/>
              <a:t>　実施</a:t>
            </a:r>
            <a:endParaRPr kumimoji="1" lang="en-US" altLang="ja-JP" sz="2400" dirty="0"/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10666712" y="72318"/>
            <a:ext cx="1353294" cy="5164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2400"/>
              </a:spcBef>
              <a:buNone/>
            </a:pPr>
            <a:r>
              <a:rPr lang="ja-JP" altLang="en-US" sz="2600" b="1" dirty="0">
                <a:latin typeface="+mn-ea"/>
              </a:rPr>
              <a:t>資料３</a:t>
            </a:r>
            <a:endParaRPr lang="en-US" altLang="ja-JP" sz="26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37368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039700"/>
              </p:ext>
            </p:extLst>
          </p:nvPr>
        </p:nvGraphicFramePr>
        <p:xfrm>
          <a:off x="0" y="19123"/>
          <a:ext cx="12192000" cy="682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3538">
                  <a:extLst>
                    <a:ext uri="{9D8B030D-6E8A-4147-A177-3AD203B41FA5}">
                      <a16:colId xmlns:a16="http://schemas.microsoft.com/office/drawing/2014/main" val="3557113166"/>
                    </a:ext>
                  </a:extLst>
                </a:gridCol>
                <a:gridCol w="2231126">
                  <a:extLst>
                    <a:ext uri="{9D8B030D-6E8A-4147-A177-3AD203B41FA5}">
                      <a16:colId xmlns:a16="http://schemas.microsoft.com/office/drawing/2014/main" val="2986705995"/>
                    </a:ext>
                  </a:extLst>
                </a:gridCol>
                <a:gridCol w="2218442">
                  <a:extLst>
                    <a:ext uri="{9D8B030D-6E8A-4147-A177-3AD203B41FA5}">
                      <a16:colId xmlns:a16="http://schemas.microsoft.com/office/drawing/2014/main" val="328988852"/>
                    </a:ext>
                  </a:extLst>
                </a:gridCol>
                <a:gridCol w="4316454">
                  <a:extLst>
                    <a:ext uri="{9D8B030D-6E8A-4147-A177-3AD203B41FA5}">
                      <a16:colId xmlns:a16="http://schemas.microsoft.com/office/drawing/2014/main" val="3738043646"/>
                    </a:ext>
                  </a:extLst>
                </a:gridCol>
                <a:gridCol w="2392440">
                  <a:extLst>
                    <a:ext uri="{9D8B030D-6E8A-4147-A177-3AD203B41FA5}">
                      <a16:colId xmlns:a16="http://schemas.microsoft.com/office/drawing/2014/main" val="3704590210"/>
                    </a:ext>
                  </a:extLst>
                </a:gridCol>
              </a:tblGrid>
              <a:tr h="313363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2023</a:t>
                      </a:r>
                      <a:r>
                        <a:rPr kumimoji="1" lang="ja-JP" altLang="en-US" sz="1400" dirty="0"/>
                        <a:t>年度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2024</a:t>
                      </a:r>
                      <a:r>
                        <a:rPr kumimoji="1" lang="ja-JP" altLang="en-US" sz="1400" dirty="0"/>
                        <a:t>年度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2025</a:t>
                      </a:r>
                      <a:r>
                        <a:rPr kumimoji="1" lang="ja-JP" altLang="en-US" sz="1400" dirty="0"/>
                        <a:t>年度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2026</a:t>
                      </a:r>
                      <a:r>
                        <a:rPr kumimoji="1" lang="ja-JP" altLang="en-US" sz="1400" dirty="0"/>
                        <a:t>年度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6388677"/>
                  </a:ext>
                </a:extLst>
              </a:tr>
              <a:tr h="550917">
                <a:tc>
                  <a:txBody>
                    <a:bodyPr/>
                    <a:lstStyle/>
                    <a:p>
                      <a:r>
                        <a:rPr kumimoji="1" lang="ja-JP" altLang="en-US" sz="1400" b="1" dirty="0"/>
                        <a:t>国際動向</a:t>
                      </a:r>
                      <a:endParaRPr kumimoji="1" lang="en-US" altLang="ja-JP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/>
                        <a:t>〇</a:t>
                      </a:r>
                      <a:r>
                        <a:rPr kumimoji="1" lang="en-US" altLang="ja-JP" sz="1400" b="1" dirty="0"/>
                        <a:t>G7 </a:t>
                      </a:r>
                      <a:r>
                        <a:rPr kumimoji="1" lang="ja-JP" altLang="en-US" sz="1400" b="1" dirty="0"/>
                        <a:t>大阪ブルーオーシャンビジョン</a:t>
                      </a:r>
                      <a:r>
                        <a:rPr kumimoji="1" lang="en-US" altLang="ja-JP" sz="1400" b="1" dirty="0"/>
                        <a:t>2040</a:t>
                      </a:r>
                      <a:r>
                        <a:rPr kumimoji="1" lang="ja-JP" altLang="en-US" sz="1400" b="1" dirty="0"/>
                        <a:t>年前倒し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/>
                        <a:t>〇</a:t>
                      </a:r>
                      <a:r>
                        <a:rPr kumimoji="1" lang="en-US" altLang="ja-JP" sz="1400" b="1" dirty="0"/>
                        <a:t>2025</a:t>
                      </a:r>
                      <a:r>
                        <a:rPr kumimoji="1" lang="ja-JP" altLang="en-US" sz="1400" b="1" dirty="0"/>
                        <a:t>年大阪・関西万博の開催</a:t>
                      </a:r>
                      <a:endParaRPr kumimoji="1" lang="en-US" altLang="ja-JP" sz="14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/>
                        <a:t>〇プラスチックごみ汚染防止に係る条約採択</a:t>
                      </a:r>
                      <a:endParaRPr kumimoji="1" lang="en-US" altLang="ja-JP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660444"/>
                  </a:ext>
                </a:extLst>
              </a:tr>
              <a:tr h="446854">
                <a:tc>
                  <a:txBody>
                    <a:bodyPr/>
                    <a:lstStyle/>
                    <a:p>
                      <a:r>
                        <a:rPr kumimoji="1" lang="ja-JP" altLang="en-US" sz="1400" b="1" dirty="0"/>
                        <a:t>国</a:t>
                      </a:r>
                      <a:endParaRPr kumimoji="1" lang="en-US" altLang="ja-JP" sz="1400" b="1" dirty="0"/>
                    </a:p>
                    <a:p>
                      <a:r>
                        <a:rPr kumimoji="1" lang="en-US" altLang="ja-JP" sz="1400" b="1" dirty="0"/>
                        <a:t>(</a:t>
                      </a:r>
                      <a:r>
                        <a:rPr kumimoji="1" lang="ja-JP" altLang="en-US" sz="1400" b="1" dirty="0"/>
                        <a:t>法制度等</a:t>
                      </a:r>
                      <a:r>
                        <a:rPr kumimoji="1" lang="en-US" altLang="ja-JP" sz="1400" b="1" dirty="0"/>
                        <a:t>)</a:t>
                      </a:r>
                      <a:endParaRPr kumimoji="1" lang="ja-JP" alt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/>
                    </a:p>
                    <a:p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315429"/>
                  </a:ext>
                </a:extLst>
              </a:tr>
              <a:tr h="997640">
                <a:tc>
                  <a:txBody>
                    <a:bodyPr/>
                    <a:lstStyle/>
                    <a:p>
                      <a:r>
                        <a:rPr kumimoji="1" lang="ja-JP" altLang="en-US" sz="1400" b="1" dirty="0"/>
                        <a:t>府</a:t>
                      </a:r>
                      <a:endParaRPr kumimoji="1" lang="en-US" altLang="ja-JP" sz="1400" b="1" dirty="0"/>
                    </a:p>
                    <a:p>
                      <a:r>
                        <a:rPr kumimoji="1" lang="en-US" altLang="ja-JP" sz="1400" b="1" dirty="0"/>
                        <a:t>(</a:t>
                      </a:r>
                      <a:r>
                        <a:rPr kumimoji="1" lang="ja-JP" altLang="en-US" sz="1400" b="1" dirty="0"/>
                        <a:t>関連計画</a:t>
                      </a:r>
                      <a:r>
                        <a:rPr kumimoji="1" lang="en-US" altLang="ja-JP" sz="1400" b="1" dirty="0"/>
                        <a:t>)</a:t>
                      </a:r>
                      <a:endParaRPr kumimoji="1" lang="ja-JP" alt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strike="noStrik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/>
                        <a:t>〇おおさか海ごみゼロプラン</a:t>
                      </a:r>
                      <a:endParaRPr kumimoji="1" lang="en-US" altLang="ja-JP" sz="1400" b="1" dirty="0"/>
                    </a:p>
                    <a:p>
                      <a:r>
                        <a:rPr kumimoji="1" lang="ja-JP" altLang="en-US" sz="1200" dirty="0"/>
                        <a:t>・必要があると認める場合は計画を見直し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400" b="1" dirty="0"/>
                        <a:t>〇大阪ブルー・オーシャン・ビジョン実行計画</a:t>
                      </a:r>
                      <a:endParaRPr kumimoji="1" lang="en-US" altLang="ja-JP" sz="1400" dirty="0"/>
                    </a:p>
                    <a:p>
                      <a:r>
                        <a:rPr kumimoji="1" lang="ja-JP" altLang="en-US" sz="1200" dirty="0"/>
                        <a:t>・</a:t>
                      </a:r>
                      <a:r>
                        <a:rPr kumimoji="1" lang="en-US" altLang="ja-JP" sz="1200" dirty="0"/>
                        <a:t>2025</a:t>
                      </a:r>
                      <a:r>
                        <a:rPr kumimoji="1" lang="ja-JP" altLang="en-US" sz="1200" dirty="0"/>
                        <a:t>年度を目途に、関連計画や大阪・関西万博の成果などを踏まえ見直し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25245"/>
                  </a:ext>
                </a:extLst>
              </a:tr>
              <a:tr h="4031087">
                <a:tc>
                  <a:txBody>
                    <a:bodyPr/>
                    <a:lstStyle/>
                    <a:p>
                      <a:r>
                        <a:rPr kumimoji="1" lang="ja-JP" altLang="en-US" sz="1400" b="1" dirty="0"/>
                        <a:t>プラットフォーム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1" dirty="0"/>
                        <a:t>【</a:t>
                      </a:r>
                      <a:r>
                        <a:rPr kumimoji="1" lang="ja-JP" altLang="en-US" sz="1400" b="1" dirty="0"/>
                        <a:t>流出対策</a:t>
                      </a:r>
                      <a:r>
                        <a:rPr kumimoji="1" lang="en-US" altLang="ja-JP" sz="1400" b="1" dirty="0"/>
                        <a:t>】</a:t>
                      </a:r>
                    </a:p>
                    <a:p>
                      <a:r>
                        <a:rPr kumimoji="1" lang="ja-JP" altLang="en-US" sz="1400" b="0" dirty="0"/>
                        <a:t>非意図的に排出されるマイクロプラのうち代表的なものを対象</a:t>
                      </a:r>
                      <a:endParaRPr kumimoji="1" lang="en-US" altLang="ja-JP" sz="1400" b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/>
                        <a:t>〇人工芝</a:t>
                      </a:r>
                      <a:endParaRPr kumimoji="1" lang="en-US" altLang="ja-JP" sz="14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/>
                        <a:t>　</a:t>
                      </a:r>
                      <a:r>
                        <a:rPr kumimoji="1" lang="ja-JP" altLang="en-US" sz="1400" b="0" dirty="0"/>
                        <a:t>流出対策</a:t>
                      </a:r>
                      <a:r>
                        <a:rPr kumimoji="1" lang="en-US" altLang="ja-JP" sz="1400" b="0" dirty="0"/>
                        <a:t>GL</a:t>
                      </a:r>
                      <a:r>
                        <a:rPr kumimoji="1" lang="ja-JP" altLang="en-US" sz="1400" b="0" dirty="0"/>
                        <a:t>周知</a:t>
                      </a:r>
                      <a:endParaRPr kumimoji="1" lang="en-US" altLang="ja-JP" sz="1400" b="0" dirty="0"/>
                    </a:p>
                    <a:p>
                      <a:r>
                        <a:rPr kumimoji="1" lang="ja-JP" altLang="en-US" sz="1400" b="1" dirty="0"/>
                        <a:t>〇被覆肥料殻</a:t>
                      </a:r>
                      <a:endParaRPr kumimoji="1" lang="en-US" altLang="ja-JP" sz="1400" b="1" dirty="0"/>
                    </a:p>
                    <a:p>
                      <a:r>
                        <a:rPr kumimoji="1" lang="ja-JP" altLang="en-US" sz="1400" b="1" dirty="0"/>
                        <a:t>　</a:t>
                      </a:r>
                      <a:r>
                        <a:rPr kumimoji="1" lang="ja-JP" altLang="en-US" sz="1400" b="0" dirty="0"/>
                        <a:t>実態調査・対策検証</a:t>
                      </a:r>
                      <a:endParaRPr kumimoji="1" lang="en-US" altLang="ja-JP" sz="1400" b="0" dirty="0"/>
                    </a:p>
                    <a:p>
                      <a:r>
                        <a:rPr kumimoji="1" lang="ja-JP" altLang="en-US" sz="1400" b="1" dirty="0"/>
                        <a:t>〇ビーズ</a:t>
                      </a:r>
                      <a:endParaRPr kumimoji="1" lang="en-US" altLang="ja-JP" sz="1400" b="1" dirty="0"/>
                    </a:p>
                    <a:p>
                      <a:r>
                        <a:rPr kumimoji="1" lang="ja-JP" altLang="en-US" sz="1400" b="1" dirty="0"/>
                        <a:t>　</a:t>
                      </a:r>
                      <a:r>
                        <a:rPr kumimoji="1" lang="ja-JP" altLang="en-US" sz="1400" b="0" dirty="0"/>
                        <a:t>情報収集</a:t>
                      </a:r>
                      <a:endParaRPr kumimoji="1" lang="en-US" altLang="ja-JP" sz="1400" b="0" dirty="0"/>
                    </a:p>
                    <a:p>
                      <a:endParaRPr kumimoji="1" lang="en-US" altLang="ja-JP" sz="900" b="0" dirty="0"/>
                    </a:p>
                    <a:p>
                      <a:r>
                        <a:rPr kumimoji="1" lang="en-US" altLang="ja-JP" sz="1400" b="1" dirty="0"/>
                        <a:t>【</a:t>
                      </a:r>
                      <a:r>
                        <a:rPr kumimoji="1" lang="ja-JP" altLang="en-US" sz="1400" b="1" dirty="0"/>
                        <a:t>排出抑制事業</a:t>
                      </a:r>
                      <a:r>
                        <a:rPr kumimoji="1" lang="en-US" altLang="ja-JP" sz="1400" b="1" dirty="0"/>
                        <a:t>】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/>
                        <a:t>プラフリー・使用済プラの両面から取組み</a:t>
                      </a:r>
                      <a:endParaRPr kumimoji="1" lang="en-US" altLang="ja-JP" sz="1400" b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/>
                        <a:t>〇プラスチックフリー</a:t>
                      </a:r>
                      <a:endParaRPr kumimoji="1" lang="en-US" altLang="ja-JP" sz="14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/>
                        <a:t>　</a:t>
                      </a:r>
                      <a:r>
                        <a:rPr kumimoji="1" lang="en-US" altLang="ja-JP" sz="1400" b="0" dirty="0"/>
                        <a:t>RB</a:t>
                      </a:r>
                      <a:r>
                        <a:rPr kumimoji="1" lang="ja-JP" altLang="en-US" sz="1400" b="0" dirty="0"/>
                        <a:t>オフィス等での実証</a:t>
                      </a:r>
                      <a:endParaRPr kumimoji="1" lang="en-US" altLang="ja-JP" sz="1400" b="0" dirty="0"/>
                    </a:p>
                    <a:p>
                      <a:r>
                        <a:rPr kumimoji="1" lang="ja-JP" altLang="en-US" sz="1400" b="1" dirty="0"/>
                        <a:t>〇使用済みプラ回収・リサイクルシステム</a:t>
                      </a:r>
                    </a:p>
                    <a:p>
                      <a:r>
                        <a:rPr kumimoji="1" lang="ja-JP" altLang="en-US" sz="1400" b="0" dirty="0"/>
                        <a:t>　生分解コップ実証検討</a:t>
                      </a:r>
                      <a:endParaRPr kumimoji="1" lang="en-US" altLang="ja-JP" sz="1400" b="0" dirty="0"/>
                    </a:p>
                    <a:p>
                      <a:r>
                        <a:rPr kumimoji="1" lang="ja-JP" altLang="en-US" sz="1400" b="1" dirty="0"/>
                        <a:t>〇新たな効果的な取組み</a:t>
                      </a:r>
                      <a:endParaRPr kumimoji="1" lang="en-US" altLang="ja-JP" sz="1400" b="1" dirty="0"/>
                    </a:p>
                    <a:p>
                      <a:endParaRPr kumimoji="1" lang="en-US" altLang="ja-JP" sz="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b="1" dirty="0"/>
                    </a:p>
                    <a:p>
                      <a:endParaRPr kumimoji="1" lang="en-US" altLang="ja-JP" sz="1400" b="1" dirty="0"/>
                    </a:p>
                    <a:p>
                      <a:endParaRPr kumimoji="1" lang="en-US" altLang="ja-JP" sz="1400" b="1" dirty="0"/>
                    </a:p>
                    <a:p>
                      <a:endParaRPr kumimoji="1" lang="en-US" altLang="ja-JP" sz="1400" b="1" dirty="0"/>
                    </a:p>
                    <a:p>
                      <a:endParaRPr kumimoji="1" lang="en-US" altLang="ja-JP" sz="1400" b="1" dirty="0"/>
                    </a:p>
                    <a:p>
                      <a:endParaRPr kumimoji="1" lang="en-US" altLang="ja-JP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/>
                        <a:t>〇成果の府域への展開</a:t>
                      </a:r>
                      <a:endParaRPr kumimoji="1" lang="en-US" altLang="ja-JP" sz="2000" b="1" dirty="0"/>
                    </a:p>
                    <a:p>
                      <a:r>
                        <a:rPr kumimoji="1" lang="ja-JP" altLang="en-US" sz="2000" b="1" dirty="0"/>
                        <a:t>〇新たな技術の万博での披露・発信</a:t>
                      </a:r>
                      <a:endParaRPr kumimoji="1" lang="en-US" altLang="ja-JP" sz="2000" b="1" dirty="0"/>
                    </a:p>
                    <a:p>
                      <a:endParaRPr kumimoji="1" lang="en-US" altLang="ja-JP" sz="1400" b="1" dirty="0"/>
                    </a:p>
                    <a:p>
                      <a:endParaRPr kumimoji="1" lang="en-US" altLang="ja-JP" sz="1400" b="1" dirty="0"/>
                    </a:p>
                    <a:p>
                      <a:endParaRPr kumimoji="1" lang="en-US" altLang="ja-JP" sz="1400" b="1" dirty="0"/>
                    </a:p>
                    <a:p>
                      <a:endParaRPr kumimoji="1" lang="en-US" altLang="ja-JP" sz="1400" b="1" dirty="0"/>
                    </a:p>
                    <a:p>
                      <a:endParaRPr kumimoji="1" lang="en-US" altLang="ja-JP" sz="1400" b="1" dirty="0"/>
                    </a:p>
                    <a:p>
                      <a:endParaRPr kumimoji="1" lang="en-US" altLang="ja-JP" sz="1400" b="1" dirty="0"/>
                    </a:p>
                    <a:p>
                      <a:endParaRPr kumimoji="1" lang="en-US" altLang="ja-JP" sz="1400" b="1" dirty="0"/>
                    </a:p>
                    <a:p>
                      <a:endParaRPr kumimoji="1" lang="en-US" altLang="ja-JP" sz="1400" b="1" dirty="0"/>
                    </a:p>
                    <a:p>
                      <a:endParaRPr kumimoji="1" lang="en-US" altLang="ja-JP" sz="1400" b="1" dirty="0"/>
                    </a:p>
                    <a:p>
                      <a:endParaRPr kumimoji="1" lang="en-US" altLang="ja-JP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b="1" dirty="0"/>
                    </a:p>
                    <a:p>
                      <a:endParaRPr kumimoji="1" lang="en-US" altLang="ja-JP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227360"/>
                  </a:ext>
                </a:extLst>
              </a:tr>
            </a:tbl>
          </a:graphicData>
        </a:graphic>
      </p:graphicFrame>
      <p:sp>
        <p:nvSpPr>
          <p:cNvPr id="12" name="下矢印 11"/>
          <p:cNvSpPr/>
          <p:nvPr/>
        </p:nvSpPr>
        <p:spPr>
          <a:xfrm rot="19483778">
            <a:off x="9605961" y="2178005"/>
            <a:ext cx="381137" cy="1261634"/>
          </a:xfrm>
          <a:prstGeom prst="downArrow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dash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764332" y="974032"/>
            <a:ext cx="323033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/>
              <a:t>○国内法や関連計画等の整備</a:t>
            </a:r>
          </a:p>
        </p:txBody>
      </p:sp>
      <p:sp>
        <p:nvSpPr>
          <p:cNvPr id="10" name="右矢印 9"/>
          <p:cNvSpPr/>
          <p:nvPr/>
        </p:nvSpPr>
        <p:spPr>
          <a:xfrm>
            <a:off x="3182402" y="3682709"/>
            <a:ext cx="2273001" cy="5165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調査結果の共有・周知</a:t>
            </a:r>
          </a:p>
        </p:txBody>
      </p:sp>
      <p:sp>
        <p:nvSpPr>
          <p:cNvPr id="18" name="右矢印 17"/>
          <p:cNvSpPr/>
          <p:nvPr/>
        </p:nvSpPr>
        <p:spPr>
          <a:xfrm>
            <a:off x="3182402" y="3181689"/>
            <a:ext cx="2273001" cy="5804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ＧＬ周知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3032-4610-4632-96F8-9566C5DE4C2A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sp>
        <p:nvSpPr>
          <p:cNvPr id="22" name="右矢印 21"/>
          <p:cNvSpPr/>
          <p:nvPr/>
        </p:nvSpPr>
        <p:spPr>
          <a:xfrm>
            <a:off x="3182400" y="5671552"/>
            <a:ext cx="2283548" cy="8527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新たな</a:t>
            </a:r>
            <a:r>
              <a:rPr kumimoji="1" lang="ja-JP" altLang="en-US" sz="1400" dirty="0" smtClean="0"/>
              <a:t>ロケーション</a:t>
            </a:r>
            <a:endParaRPr kumimoji="1" lang="en-US" altLang="ja-JP" sz="1400" dirty="0" smtClean="0"/>
          </a:p>
          <a:p>
            <a:pPr algn="ctr"/>
            <a:r>
              <a:rPr kumimoji="1" lang="ja-JP" altLang="en-US" sz="1400" dirty="0"/>
              <a:t>における</a:t>
            </a:r>
            <a:r>
              <a:rPr kumimoji="1" lang="ja-JP" altLang="en-US" sz="1400" dirty="0" smtClean="0"/>
              <a:t>実証</a:t>
            </a:r>
            <a:endParaRPr kumimoji="1" lang="ja-JP" altLang="en-US" sz="1400" dirty="0"/>
          </a:p>
        </p:txBody>
      </p:sp>
      <p:sp>
        <p:nvSpPr>
          <p:cNvPr id="16" name="右矢印 15"/>
          <p:cNvSpPr/>
          <p:nvPr/>
        </p:nvSpPr>
        <p:spPr>
          <a:xfrm>
            <a:off x="3182400" y="5196574"/>
            <a:ext cx="2294464" cy="7727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オフィス等で</a:t>
            </a:r>
            <a:r>
              <a:rPr kumimoji="1" lang="ja-JP" altLang="en-US" sz="1400" dirty="0" smtClean="0"/>
              <a:t>の</a:t>
            </a:r>
            <a:endParaRPr kumimoji="1" lang="en-US" altLang="ja-JP" sz="1400" dirty="0" smtClean="0"/>
          </a:p>
          <a:p>
            <a:pPr algn="ctr"/>
            <a:r>
              <a:rPr kumimoji="1" lang="ja-JP" altLang="en-US" sz="1400" dirty="0" smtClean="0"/>
              <a:t>継続</a:t>
            </a:r>
            <a:r>
              <a:rPr kumimoji="1" lang="ja-JP" altLang="en-US" sz="1400" dirty="0"/>
              <a:t>した取組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9962058" y="3368854"/>
            <a:ext cx="2057948" cy="3139321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b="1" dirty="0"/>
          </a:p>
          <a:p>
            <a:r>
              <a:rPr kumimoji="1" lang="ja-JP" altLang="en-US" b="1" dirty="0"/>
              <a:t>　</a:t>
            </a:r>
            <a:endParaRPr kumimoji="1" lang="en-US" altLang="ja-JP" sz="1400" b="1" dirty="0"/>
          </a:p>
          <a:p>
            <a:r>
              <a:rPr kumimoji="1" lang="ja-JP" altLang="en-US" b="1" dirty="0">
                <a:solidFill>
                  <a:srgbClr val="FF0000"/>
                </a:solidFill>
              </a:rPr>
              <a:t>成果を総括するとともに、国内法・計画等の整備や府計画の見直しも踏まえ、プラットフォーム事業を総点検</a:t>
            </a:r>
            <a:endParaRPr kumimoji="1" lang="en-US" altLang="ja-JP" sz="1400" b="1" dirty="0"/>
          </a:p>
          <a:p>
            <a:endParaRPr kumimoji="1" lang="en-US" altLang="ja-JP" b="1" dirty="0"/>
          </a:p>
          <a:p>
            <a:endParaRPr kumimoji="1" lang="ja-JP" altLang="en-US" b="1" dirty="0"/>
          </a:p>
        </p:txBody>
      </p:sp>
      <p:sp>
        <p:nvSpPr>
          <p:cNvPr id="29" name="右矢印 28"/>
          <p:cNvSpPr/>
          <p:nvPr/>
        </p:nvSpPr>
        <p:spPr>
          <a:xfrm>
            <a:off x="3172293" y="6406470"/>
            <a:ext cx="6729800" cy="4449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/>
              <a:t>実証／成果の共有・周知</a:t>
            </a:r>
          </a:p>
        </p:txBody>
      </p:sp>
      <p:sp>
        <p:nvSpPr>
          <p:cNvPr id="28" name="下矢印 27"/>
          <p:cNvSpPr/>
          <p:nvPr/>
        </p:nvSpPr>
        <p:spPr>
          <a:xfrm>
            <a:off x="10457837" y="1312587"/>
            <a:ext cx="381137" cy="2026800"/>
          </a:xfrm>
          <a:prstGeom prst="downArrow">
            <a:avLst/>
          </a:prstGeom>
          <a:solidFill>
            <a:schemeClr val="bg1"/>
          </a:solidFill>
          <a:ln w="38100">
            <a:solidFill>
              <a:srgbClr val="FF0000"/>
            </a:solidFill>
            <a:prstDash val="dash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右矢印 13"/>
          <p:cNvSpPr/>
          <p:nvPr/>
        </p:nvSpPr>
        <p:spPr>
          <a:xfrm>
            <a:off x="3182400" y="4146736"/>
            <a:ext cx="6719695" cy="5914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/>
              <a:t>　</a:t>
            </a:r>
            <a:r>
              <a:rPr kumimoji="1" lang="ja-JP" altLang="en-US" sz="1400" dirty="0"/>
              <a:t> 流出実態調査／対策検討／成果の周知（排出源における対策実施）</a:t>
            </a:r>
            <a:endParaRPr kumimoji="1" lang="en-US" altLang="ja-JP" sz="1400" dirty="0"/>
          </a:p>
        </p:txBody>
      </p:sp>
      <p:sp>
        <p:nvSpPr>
          <p:cNvPr id="30" name="右矢印 29"/>
          <p:cNvSpPr/>
          <p:nvPr/>
        </p:nvSpPr>
        <p:spPr>
          <a:xfrm>
            <a:off x="5455403" y="3509921"/>
            <a:ext cx="4496110" cy="897450"/>
          </a:xfrm>
          <a:prstGeom prst="rightArrow">
            <a:avLst>
              <a:gd name="adj1" fmla="val 50000"/>
              <a:gd name="adj2" fmla="val 838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効果的対策</a:t>
            </a:r>
            <a:r>
              <a:rPr kumimoji="1" lang="ja-JP" altLang="en-US" sz="1400" dirty="0" smtClean="0"/>
              <a:t>周知</a:t>
            </a:r>
            <a:endParaRPr kumimoji="1" lang="en-US" altLang="ja-JP" sz="1400" dirty="0" smtClean="0"/>
          </a:p>
          <a:p>
            <a:pPr algn="ctr"/>
            <a:r>
              <a:rPr kumimoji="1" lang="ja-JP" altLang="en-US" sz="1400" dirty="0" smtClean="0"/>
              <a:t>／</a:t>
            </a:r>
            <a:r>
              <a:rPr kumimoji="1" lang="ja-JP" altLang="en-US" sz="1400" dirty="0"/>
              <a:t>農業者による被覆肥料殻流出対策実施</a:t>
            </a:r>
          </a:p>
        </p:txBody>
      </p:sp>
      <p:sp>
        <p:nvSpPr>
          <p:cNvPr id="31" name="右矢印 30"/>
          <p:cNvSpPr/>
          <p:nvPr/>
        </p:nvSpPr>
        <p:spPr>
          <a:xfrm>
            <a:off x="5465948" y="3154913"/>
            <a:ext cx="4436147" cy="6397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ＧＬ周知／府内人工芝施設による流出対策実施</a:t>
            </a:r>
          </a:p>
        </p:txBody>
      </p:sp>
      <p:sp>
        <p:nvSpPr>
          <p:cNvPr id="32" name="右矢印 31"/>
          <p:cNvSpPr/>
          <p:nvPr/>
        </p:nvSpPr>
        <p:spPr>
          <a:xfrm>
            <a:off x="5487409" y="5665420"/>
            <a:ext cx="4463733" cy="9018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成果の共有・周知</a:t>
            </a:r>
            <a:r>
              <a:rPr kumimoji="1" lang="ja-JP" altLang="en-US" sz="1400" dirty="0" smtClean="0"/>
              <a:t>／万博</a:t>
            </a:r>
            <a:r>
              <a:rPr kumimoji="1" lang="ja-JP" altLang="en-US" sz="1400" dirty="0"/>
              <a:t>において堆肥化可能</a:t>
            </a:r>
            <a:r>
              <a:rPr kumimoji="1" lang="ja-JP" altLang="en-US" sz="1400" dirty="0" smtClean="0"/>
              <a:t>な</a:t>
            </a:r>
            <a:endParaRPr kumimoji="1" lang="en-US" altLang="ja-JP" sz="1400" dirty="0" smtClean="0"/>
          </a:p>
          <a:p>
            <a:pPr algn="ctr"/>
            <a:r>
              <a:rPr kumimoji="1" lang="ja-JP" altLang="en-US" sz="1400" dirty="0" smtClean="0"/>
              <a:t>ワンウェイ</a:t>
            </a:r>
            <a:r>
              <a:rPr kumimoji="1" lang="ja-JP" altLang="en-US" sz="1400" dirty="0"/>
              <a:t>食器の導入</a:t>
            </a:r>
            <a:r>
              <a:rPr kumimoji="1" lang="ja-JP" altLang="en-US" sz="1400" dirty="0" smtClean="0"/>
              <a:t>と堆肥化</a:t>
            </a:r>
            <a:r>
              <a:rPr kumimoji="1" lang="ja-JP" altLang="en-US" sz="1400" dirty="0"/>
              <a:t>を実施（検討中）</a:t>
            </a:r>
          </a:p>
        </p:txBody>
      </p:sp>
      <p:sp>
        <p:nvSpPr>
          <p:cNvPr id="33" name="右矢印 32"/>
          <p:cNvSpPr/>
          <p:nvPr/>
        </p:nvSpPr>
        <p:spPr>
          <a:xfrm>
            <a:off x="5487409" y="5154204"/>
            <a:ext cx="4412761" cy="8566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成果の共有・</a:t>
            </a:r>
            <a:r>
              <a:rPr kumimoji="1" lang="ja-JP" altLang="en-US" sz="1400" dirty="0" smtClean="0"/>
              <a:t>周知</a:t>
            </a:r>
            <a:endParaRPr kumimoji="1" lang="en-US" altLang="ja-JP" sz="1400" dirty="0" smtClean="0"/>
          </a:p>
          <a:p>
            <a:pPr algn="ctr"/>
            <a:r>
              <a:rPr kumimoji="1" lang="ja-JP" altLang="en-US" sz="1400" dirty="0" smtClean="0"/>
              <a:t>／</a:t>
            </a:r>
            <a:r>
              <a:rPr kumimoji="1" lang="ja-JP" altLang="en-US" sz="1400" dirty="0"/>
              <a:t>新機能</a:t>
            </a:r>
            <a:r>
              <a:rPr kumimoji="1" lang="en-US" altLang="ja-JP" sz="1400" dirty="0"/>
              <a:t>RB</a:t>
            </a:r>
            <a:r>
              <a:rPr kumimoji="1" lang="ja-JP" altLang="en-US" sz="1400" dirty="0"/>
              <a:t>等の府域での設置拡大</a:t>
            </a:r>
            <a:endParaRPr kumimoji="1" lang="en-US" altLang="ja-JP" sz="1400" dirty="0"/>
          </a:p>
        </p:txBody>
      </p:sp>
    </p:spTree>
    <p:extLst>
      <p:ext uri="{BB962C8B-B14F-4D97-AF65-F5344CB8AC3E}">
        <p14:creationId xmlns:p14="http://schemas.microsoft.com/office/powerpoint/2010/main" val="2186353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470</Words>
  <Application>Microsoft Office PowerPoint</Application>
  <PresentationFormat>ワイド画面</PresentationFormat>
  <Paragraphs>80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2023-03-28T02:07:34Z</dcterms:created>
  <dcterms:modified xsi:type="dcterms:W3CDTF">2023-09-14T09:48:15Z</dcterms:modified>
</cp:coreProperties>
</file>