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8"/>
  </p:notesMasterIdLst>
  <p:sldIdLst>
    <p:sldId id="262" r:id="rId2"/>
    <p:sldId id="271" r:id="rId3"/>
    <p:sldId id="294" r:id="rId4"/>
    <p:sldId id="290" r:id="rId5"/>
    <p:sldId id="295" r:id="rId6"/>
    <p:sldId id="285" r:id="rId7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13AC9-F643-423C-A667-38DCBE08C535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9C01-E39E-4649-8535-39D48D8E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33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A2B0-88D9-47B6-93E9-B34166C39149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B114-3DCF-4993-AAF5-7ECF7B15353D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F54-8ED5-4F0C-8C6E-B28BBE005F95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7EA4C-CD21-4CDC-8022-C187757794F8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9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0E05-3B43-4E41-9945-BB94DB19C0DD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4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03A7-C8B0-4E13-AD31-2E3CD229937F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54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0815-7005-4E46-BAC5-A0B90A5AA8D1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9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14B2-30EF-44CD-B0DB-B66826BD353E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2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A06-1C0E-4035-AEF1-EC3BFA581775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9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6C15-D89C-465E-B1CF-E9877EC35F30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74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5D96-72E6-42BB-906D-E155FA43C937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79F8-7DBA-40B6-B98F-0765A5510F96}" type="datetime1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7680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3032-4610-4632-96F8-9566C5DE4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7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718930" y="2317598"/>
            <a:ext cx="10754139" cy="1310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spc="-100" dirty="0" smtClean="0">
                <a:latin typeface="+mn-ea"/>
                <a:ea typeface="+mn-ea"/>
              </a:rPr>
              <a:t>各分科会</a:t>
            </a:r>
            <a:r>
              <a:rPr lang="ja-JP" altLang="en-US" sz="4000" b="1" spc="-100" dirty="0">
                <a:latin typeface="+mn-ea"/>
                <a:ea typeface="+mn-ea"/>
              </a:rPr>
              <a:t>の取組みについて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2667000" y="4257823"/>
            <a:ext cx="6858000" cy="1568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3200" b="1" dirty="0">
              <a:latin typeface="+mn-ea"/>
            </a:endParaRPr>
          </a:p>
          <a:p>
            <a:pPr marL="0" indent="0" algn="ctr">
              <a:buNone/>
            </a:pPr>
            <a:r>
              <a:rPr lang="en-US" altLang="ja-JP" sz="3200" b="1" dirty="0" smtClean="0">
                <a:latin typeface="+mn-ea"/>
              </a:rPr>
              <a:t>2023</a:t>
            </a:r>
            <a:r>
              <a:rPr lang="ja-JP" altLang="en-US" sz="3200" b="1" dirty="0" smtClean="0">
                <a:latin typeface="+mn-ea"/>
              </a:rPr>
              <a:t>年９月</a:t>
            </a:r>
            <a:r>
              <a:rPr lang="en-US" altLang="ja-JP" sz="3200" b="1" dirty="0" smtClean="0">
                <a:latin typeface="+mn-ea"/>
              </a:rPr>
              <a:t>19</a:t>
            </a:r>
            <a:r>
              <a:rPr lang="ja-JP" altLang="en-US" sz="3200" b="1" dirty="0" smtClean="0">
                <a:latin typeface="+mn-ea"/>
              </a:rPr>
              <a:t>日</a:t>
            </a:r>
            <a:endParaRPr lang="en-US" altLang="ja-JP" sz="3200" b="1" dirty="0">
              <a:latin typeface="+mn-ea"/>
            </a:endParaRPr>
          </a:p>
          <a:p>
            <a:pPr marL="0" indent="0" algn="ctr">
              <a:buNone/>
            </a:pPr>
            <a:r>
              <a:rPr lang="ja-JP" altLang="en-US" sz="3200" b="1" dirty="0">
                <a:latin typeface="+mn-ea"/>
              </a:rPr>
              <a:t>大阪府</a:t>
            </a:r>
            <a:endParaRPr lang="en-US" altLang="ja-JP" sz="3200" b="1" dirty="0">
              <a:latin typeface="+mn-ea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79" y="251164"/>
            <a:ext cx="2333842" cy="779613"/>
          </a:xfrm>
          <a:prstGeom prst="rect">
            <a:avLst/>
          </a:prstGeom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9860925" y="382751"/>
            <a:ext cx="1846983" cy="5164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ja-JP" altLang="en-US" sz="2600" b="1" dirty="0">
                <a:latin typeface="+mn-ea"/>
              </a:rPr>
              <a:t>資料１－</a:t>
            </a:r>
            <a:r>
              <a:rPr lang="en-US" altLang="ja-JP" sz="2600" b="1" dirty="0">
                <a:latin typeface="+mn-ea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846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39CE82-2373-4253-B370-6DE5812F4F4C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おおさかプラスチック対策推進プラットフォーム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837764" y="848542"/>
            <a:ext cx="8601636" cy="578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組織体制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799664" y="1962406"/>
            <a:ext cx="8639736" cy="4305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66247" y="1673294"/>
            <a:ext cx="5459506" cy="5782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プラットフォーム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337547" y="3958172"/>
            <a:ext cx="3558988" cy="2050676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分科会①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プラスチック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流出対策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分科会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369423" y="3958173"/>
            <a:ext cx="3558988" cy="205067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分科会②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プラスチックごみ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排出抑制事業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スキーム分科会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337547" y="2535025"/>
            <a:ext cx="7590864" cy="9816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プラットフォーム会議</a:t>
            </a:r>
            <a:endParaRPr kumimoji="1" lang="en-US" altLang="ja-JP" sz="28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+mn-ea"/>
              </a:rPr>
              <a:t>（常設委員）</a:t>
            </a:r>
          </a:p>
        </p:txBody>
      </p:sp>
      <p:cxnSp>
        <p:nvCxnSpPr>
          <p:cNvPr id="27" name="直線コネクタ 26"/>
          <p:cNvCxnSpPr/>
          <p:nvPr/>
        </p:nvCxnSpPr>
        <p:spPr>
          <a:xfrm>
            <a:off x="6057901" y="3516662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8136217" y="3740414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070351" y="3741034"/>
            <a:ext cx="0" cy="21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070351" y="3737417"/>
            <a:ext cx="40658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1CE3EA2-5B18-4D02-9947-1B7CECE1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86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7FD5E8-3942-4BE4-AA01-F0C4BA492A81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プラスチック流出対策分科会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9020767-9B37-4FD2-A6CF-81C73732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B640D48-2C47-4F01-81E1-D5A01BEBFF20}"/>
              </a:ext>
            </a:extLst>
          </p:cNvPr>
          <p:cNvSpPr txBox="1"/>
          <p:nvPr/>
        </p:nvSpPr>
        <p:spPr>
          <a:xfrm>
            <a:off x="1573215" y="978188"/>
            <a:ext cx="9351202" cy="9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2800" dirty="0">
                <a:solidFill>
                  <a:schemeClr val="tx1"/>
                </a:solidFill>
                <a:latin typeface="+mn-ea"/>
              </a:rPr>
              <a:t>海洋プラスチックごみのうち、非意図的に排出される</a:t>
            </a:r>
            <a:endParaRPr kumimoji="1" lang="en-US" altLang="ja-JP" sz="28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800" dirty="0">
                <a:solidFill>
                  <a:schemeClr val="tx1"/>
                </a:solidFill>
                <a:latin typeface="+mn-ea"/>
              </a:rPr>
              <a:t>マイクロプラスチック等の原因物質に関する対策を検討</a:t>
            </a:r>
            <a:endParaRPr kumimoji="1" lang="en-US" altLang="ja-JP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2BEB00-1F55-4583-9957-C9CC9B6DF359}"/>
              </a:ext>
            </a:extLst>
          </p:cNvPr>
          <p:cNvSpPr/>
          <p:nvPr/>
        </p:nvSpPr>
        <p:spPr>
          <a:xfrm>
            <a:off x="281612" y="928640"/>
            <a:ext cx="1036981" cy="9925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取組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内容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3B9FFF1E-CB9B-4A8C-BBCE-04D79F6CD7BE}"/>
              </a:ext>
            </a:extLst>
          </p:cNvPr>
          <p:cNvSpPr/>
          <p:nvPr/>
        </p:nvSpPr>
        <p:spPr>
          <a:xfrm>
            <a:off x="281612" y="2123717"/>
            <a:ext cx="1036981" cy="45977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/>
              <a:t>メンバー</a:t>
            </a:r>
          </a:p>
        </p:txBody>
      </p:sp>
      <p:sp>
        <p:nvSpPr>
          <p:cNvPr id="18" name="角丸四角形 2">
            <a:extLst>
              <a:ext uri="{FF2B5EF4-FFF2-40B4-BE49-F238E27FC236}">
                <a16:creationId xmlns:a16="http://schemas.microsoft.com/office/drawing/2014/main" id="{43F85B6C-7B40-4B04-B756-02334B950135}"/>
              </a:ext>
            </a:extLst>
          </p:cNvPr>
          <p:cNvSpPr/>
          <p:nvPr/>
        </p:nvSpPr>
        <p:spPr>
          <a:xfrm>
            <a:off x="1430850" y="2353625"/>
            <a:ext cx="5081044" cy="622590"/>
          </a:xfrm>
          <a:prstGeom prst="roundRect">
            <a:avLst>
              <a:gd name="adj" fmla="val 583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/>
          </a:p>
          <a:p>
            <a:r>
              <a:rPr kumimoji="1" lang="ja-JP" altLang="en-US" dirty="0" smtClean="0"/>
              <a:t>・同志社大学</a:t>
            </a:r>
            <a:r>
              <a:rPr kumimoji="1" lang="ja-JP" altLang="en-US" dirty="0"/>
              <a:t>　原田准教授</a:t>
            </a:r>
            <a:endParaRPr kumimoji="1" lang="en-US" altLang="ja-JP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B89D039-F54B-44DC-8C6A-C4E93388BF1A}"/>
              </a:ext>
            </a:extLst>
          </p:cNvPr>
          <p:cNvSpPr/>
          <p:nvPr/>
        </p:nvSpPr>
        <p:spPr>
          <a:xfrm>
            <a:off x="1430850" y="2151127"/>
            <a:ext cx="2474105" cy="4088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学識経験者</a:t>
            </a:r>
            <a:r>
              <a:rPr kumimoji="1" lang="ja-JP" altLang="en-US" sz="2000" b="1" dirty="0">
                <a:latin typeface="+mn-ea"/>
              </a:rPr>
              <a:t>（１）</a:t>
            </a:r>
          </a:p>
        </p:txBody>
      </p:sp>
      <p:sp>
        <p:nvSpPr>
          <p:cNvPr id="23" name="角丸四角形 15">
            <a:extLst>
              <a:ext uri="{FF2B5EF4-FFF2-40B4-BE49-F238E27FC236}">
                <a16:creationId xmlns:a16="http://schemas.microsoft.com/office/drawing/2014/main" id="{506D3823-0551-4A4C-B9A4-2C2F1B16E62B}"/>
              </a:ext>
            </a:extLst>
          </p:cNvPr>
          <p:cNvSpPr/>
          <p:nvPr/>
        </p:nvSpPr>
        <p:spPr>
          <a:xfrm>
            <a:off x="1430850" y="3317196"/>
            <a:ext cx="5081044" cy="1514355"/>
          </a:xfrm>
          <a:prstGeom prst="roundRect">
            <a:avLst>
              <a:gd name="adj" fmla="val 583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/>
          </a:p>
          <a:p>
            <a:r>
              <a:rPr kumimoji="1" lang="ja-JP" altLang="en-US" dirty="0"/>
              <a:t>・日本プラスチック工業連盟</a:t>
            </a:r>
            <a:endParaRPr kumimoji="1" lang="en-US" altLang="ja-JP" dirty="0"/>
          </a:p>
          <a:p>
            <a:r>
              <a:rPr kumimoji="1" lang="ja-JP" altLang="en-US" dirty="0"/>
              <a:t>・（一社）西日本プラスチック製品工業協会</a:t>
            </a:r>
          </a:p>
          <a:p>
            <a:r>
              <a:rPr kumimoji="1" lang="ja-JP" altLang="en-US" dirty="0"/>
              <a:t>・（一社）日本フランチャイズチェーン協会</a:t>
            </a:r>
          </a:p>
          <a:p>
            <a:r>
              <a:rPr kumimoji="1" lang="ja-JP" altLang="en-US" dirty="0"/>
              <a:t>・大阪府農業協同組合中央会</a:t>
            </a:r>
            <a:endParaRPr kumimoji="1" lang="en-US" altLang="ja-JP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A4BBEE2-9FA2-4D90-98CF-8937F2D4930F}"/>
              </a:ext>
            </a:extLst>
          </p:cNvPr>
          <p:cNvSpPr/>
          <p:nvPr/>
        </p:nvSpPr>
        <p:spPr>
          <a:xfrm>
            <a:off x="1430850" y="3121885"/>
            <a:ext cx="2474107" cy="42030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事業者団体（４）</a:t>
            </a:r>
          </a:p>
        </p:txBody>
      </p:sp>
      <p:sp>
        <p:nvSpPr>
          <p:cNvPr id="25" name="角丸四角形 18">
            <a:extLst>
              <a:ext uri="{FF2B5EF4-FFF2-40B4-BE49-F238E27FC236}">
                <a16:creationId xmlns:a16="http://schemas.microsoft.com/office/drawing/2014/main" id="{37586942-FD9C-49FB-970D-9DAC99D96868}"/>
              </a:ext>
            </a:extLst>
          </p:cNvPr>
          <p:cNvSpPr/>
          <p:nvPr/>
        </p:nvSpPr>
        <p:spPr>
          <a:xfrm>
            <a:off x="6760461" y="2310258"/>
            <a:ext cx="4914704" cy="3669572"/>
          </a:xfrm>
          <a:prstGeom prst="roundRect">
            <a:avLst>
              <a:gd name="adj" fmla="val 39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00"/>
              </a:spcAft>
            </a:pPr>
            <a:r>
              <a:rPr kumimoji="1" lang="ja-JP" altLang="en-US" dirty="0" smtClean="0"/>
              <a:t>・</a:t>
            </a:r>
            <a:r>
              <a:rPr kumimoji="1" lang="ja-JP" altLang="en-US" dirty="0"/>
              <a:t>株式会社カネカ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・サラヤ株式会社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・ミズノ株式会社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・凸版印刷株式会社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</a:t>
            </a:r>
            <a:r>
              <a:rPr kumimoji="1" lang="en-US" altLang="ja-JP" dirty="0"/>
              <a:t>J-GREEN</a:t>
            </a:r>
            <a:r>
              <a:rPr kumimoji="1" lang="ja-JP" altLang="en-US" dirty="0"/>
              <a:t>堺</a:t>
            </a:r>
            <a:endParaRPr kumimoji="1" lang="en-US" altLang="ja-JP" dirty="0"/>
          </a:p>
          <a:p>
            <a:pPr>
              <a:spcAft>
                <a:spcPts val="200"/>
              </a:spcAft>
            </a:pPr>
            <a:r>
              <a:rPr kumimoji="1" lang="ja-JP" altLang="en-US" dirty="0"/>
              <a:t>　（指定管理者 ジェイズパークグループ）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・住友ゴム工業株式会社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・積水樹脂株式会社</a:t>
            </a:r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・株式会社ピリカ</a:t>
            </a:r>
            <a:endParaRPr kumimoji="1" lang="en-US" altLang="ja-JP" dirty="0"/>
          </a:p>
          <a:p>
            <a:pPr>
              <a:spcAft>
                <a:spcPts val="200"/>
              </a:spcAft>
            </a:pPr>
            <a:r>
              <a:rPr kumimoji="1" lang="ja-JP" altLang="en-US" dirty="0"/>
              <a:t>・（一財）関西環境管理技術</a:t>
            </a:r>
            <a:r>
              <a:rPr kumimoji="1" lang="ja-JP" altLang="en-US" dirty="0" smtClean="0"/>
              <a:t>センター</a:t>
            </a:r>
            <a:endParaRPr kumimoji="1" lang="en-US" altLang="ja-JP" dirty="0" smtClean="0"/>
          </a:p>
          <a:p>
            <a:pPr>
              <a:spcAft>
                <a:spcPts val="200"/>
              </a:spcAft>
            </a:pPr>
            <a:r>
              <a:rPr kumimoji="1" lang="ja-JP" altLang="en-US" dirty="0" smtClean="0"/>
              <a:t>・株式会社野村総合研究所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・東レテクノ</a:t>
            </a:r>
            <a:r>
              <a:rPr kumimoji="1" lang="ja-JP" altLang="en-US" dirty="0"/>
              <a:t>株式会社</a:t>
            </a:r>
          </a:p>
          <a:p>
            <a:pPr>
              <a:spcAft>
                <a:spcPts val="200"/>
              </a:spcAft>
            </a:pPr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8B65E5A-197C-49E7-8873-B47BD8EE6415}"/>
              </a:ext>
            </a:extLst>
          </p:cNvPr>
          <p:cNvSpPr/>
          <p:nvPr/>
        </p:nvSpPr>
        <p:spPr>
          <a:xfrm>
            <a:off x="6760459" y="1995726"/>
            <a:ext cx="1951055" cy="3578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事業者</a:t>
            </a:r>
            <a:r>
              <a:rPr kumimoji="1" lang="ja-JP" altLang="en-US" sz="2000" b="1" dirty="0" smtClean="0">
                <a:latin typeface="+mn-ea"/>
              </a:rPr>
              <a:t>（</a:t>
            </a:r>
            <a:r>
              <a:rPr kumimoji="1" lang="en-US" altLang="ja-JP" sz="2000" b="1" dirty="0" smtClean="0">
                <a:latin typeface="+mn-ea"/>
              </a:rPr>
              <a:t>10</a:t>
            </a:r>
            <a:r>
              <a:rPr kumimoji="1" lang="ja-JP" altLang="en-US" sz="2000" b="1" dirty="0" smtClean="0">
                <a:latin typeface="+mn-ea"/>
              </a:rPr>
              <a:t>）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27" name="角丸四角形 20">
            <a:extLst>
              <a:ext uri="{FF2B5EF4-FFF2-40B4-BE49-F238E27FC236}">
                <a16:creationId xmlns:a16="http://schemas.microsoft.com/office/drawing/2014/main" id="{81AAE8DC-99FC-4751-9C53-E3570BB5536F}"/>
              </a:ext>
            </a:extLst>
          </p:cNvPr>
          <p:cNvSpPr/>
          <p:nvPr/>
        </p:nvSpPr>
        <p:spPr>
          <a:xfrm>
            <a:off x="1430849" y="5085020"/>
            <a:ext cx="5081045" cy="676747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2000" dirty="0"/>
          </a:p>
          <a:p>
            <a:r>
              <a:rPr kumimoji="1" lang="ja-JP" altLang="en-US" dirty="0"/>
              <a:t>・大阪府立環境農林水産総合研究所</a:t>
            </a:r>
            <a:endParaRPr kumimoji="1" lang="en-US" altLang="ja-JP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C48ECD0-5490-4F2E-9780-9A0431706D5B}"/>
              </a:ext>
            </a:extLst>
          </p:cNvPr>
          <p:cNvSpPr/>
          <p:nvPr/>
        </p:nvSpPr>
        <p:spPr>
          <a:xfrm>
            <a:off x="1430849" y="4963463"/>
            <a:ext cx="2474107" cy="38963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研究機関（１）</a:t>
            </a:r>
          </a:p>
        </p:txBody>
      </p:sp>
      <p:sp>
        <p:nvSpPr>
          <p:cNvPr id="29" name="角丸四角形 13">
            <a:extLst>
              <a:ext uri="{FF2B5EF4-FFF2-40B4-BE49-F238E27FC236}">
                <a16:creationId xmlns:a16="http://schemas.microsoft.com/office/drawing/2014/main" id="{FDC41133-B68C-4DD7-990A-B6AC913E255A}"/>
              </a:ext>
            </a:extLst>
          </p:cNvPr>
          <p:cNvSpPr/>
          <p:nvPr/>
        </p:nvSpPr>
        <p:spPr>
          <a:xfrm>
            <a:off x="1430848" y="6054326"/>
            <a:ext cx="5081046" cy="680756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</a:t>
            </a:r>
            <a:r>
              <a:rPr kumimoji="1" lang="ja-JP" altLang="en-US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</a:t>
            </a:r>
            <a:r>
              <a:rPr kumimoji="1" lang="ja-JP" altLang="en-US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吹田市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熊取町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BC5664C-E812-4FAF-8BC7-BAC6CF7C3C10}"/>
              </a:ext>
            </a:extLst>
          </p:cNvPr>
          <p:cNvSpPr/>
          <p:nvPr/>
        </p:nvSpPr>
        <p:spPr>
          <a:xfrm>
            <a:off x="1430848" y="5894668"/>
            <a:ext cx="1661310" cy="41342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行政（４）</a:t>
            </a:r>
          </a:p>
        </p:txBody>
      </p:sp>
      <p:sp>
        <p:nvSpPr>
          <p:cNvPr id="31" name="角丸四角形 13">
            <a:extLst>
              <a:ext uri="{FF2B5EF4-FFF2-40B4-BE49-F238E27FC236}">
                <a16:creationId xmlns:a16="http://schemas.microsoft.com/office/drawing/2014/main" id="{97F9B146-3A94-41C5-92B1-8C1D026FFF59}"/>
              </a:ext>
            </a:extLst>
          </p:cNvPr>
          <p:cNvSpPr/>
          <p:nvPr/>
        </p:nvSpPr>
        <p:spPr>
          <a:xfrm>
            <a:off x="6760462" y="6308092"/>
            <a:ext cx="4914703" cy="406157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EEC310A-5271-4C80-8B8A-E14ACC071AFF}"/>
              </a:ext>
            </a:extLst>
          </p:cNvPr>
          <p:cNvSpPr/>
          <p:nvPr/>
        </p:nvSpPr>
        <p:spPr>
          <a:xfrm>
            <a:off x="6760461" y="6037385"/>
            <a:ext cx="1345027" cy="3189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事務局</a:t>
            </a:r>
          </a:p>
        </p:txBody>
      </p:sp>
    </p:spTree>
    <p:extLst>
      <p:ext uri="{BB962C8B-B14F-4D97-AF65-F5344CB8AC3E}">
        <p14:creationId xmlns:p14="http://schemas.microsoft.com/office/powerpoint/2010/main" val="170739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68C417-A352-4AAB-AB6F-F1C750F7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29A64F-1786-4C7C-8A95-DCC2F6487C0D}"/>
              </a:ext>
            </a:extLst>
          </p:cNvPr>
          <p:cNvSpPr/>
          <p:nvPr/>
        </p:nvSpPr>
        <p:spPr>
          <a:xfrm>
            <a:off x="138842" y="1473168"/>
            <a:ext cx="661584" cy="531857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/>
              <a:t>結果概要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409F65-AD93-48AE-8BEA-40DD60E45FB8}"/>
              </a:ext>
            </a:extLst>
          </p:cNvPr>
          <p:cNvSpPr txBox="1"/>
          <p:nvPr/>
        </p:nvSpPr>
        <p:spPr>
          <a:xfrm>
            <a:off x="972420" y="1459087"/>
            <a:ext cx="11219580" cy="5165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①プラスチック被覆肥料</a:t>
            </a:r>
            <a:endParaRPr kumimoji="1" lang="en-US" altLang="ja-JP" sz="2400" b="1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 smtClean="0">
                <a:latin typeface="+mn-ea"/>
              </a:rPr>
              <a:t>・プラスチック</a:t>
            </a:r>
            <a:r>
              <a:rPr kumimoji="1" lang="ja-JP" altLang="en-US" sz="2400" dirty="0">
                <a:latin typeface="+mn-ea"/>
              </a:rPr>
              <a:t>被覆肥料殻の流出実態把握及び流出対策設備の効果</a:t>
            </a:r>
            <a:r>
              <a:rPr kumimoji="1" lang="ja-JP" altLang="en-US" sz="2400" dirty="0" smtClean="0">
                <a:latin typeface="+mn-ea"/>
              </a:rPr>
              <a:t>検証</a:t>
            </a:r>
            <a:endParaRPr kumimoji="1" lang="en-US" altLang="ja-JP" sz="2400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　</a:t>
            </a:r>
            <a:r>
              <a:rPr kumimoji="1" lang="ja-JP" altLang="en-US" sz="2000" dirty="0" smtClean="0">
                <a:latin typeface="+mn-ea"/>
              </a:rPr>
              <a:t>（</a:t>
            </a:r>
            <a:r>
              <a:rPr kumimoji="1" lang="ja-JP" altLang="en-US" sz="2000" dirty="0">
                <a:latin typeface="+mn-ea"/>
              </a:rPr>
              <a:t>地方独立行政法人 大阪府立環境農林水産総合研究所</a:t>
            </a:r>
            <a:r>
              <a:rPr kumimoji="1" lang="ja-JP" altLang="en-US" sz="2000" dirty="0" smtClean="0">
                <a:latin typeface="+mn-ea"/>
              </a:rPr>
              <a:t>）</a:t>
            </a:r>
            <a:endParaRPr kumimoji="1" lang="en-US" altLang="ja-JP" sz="2000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今年度中に調査結果をとりまとめ・共有予定。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endParaRPr kumimoji="1" lang="en-US" altLang="ja-JP" sz="1000" b="1" dirty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②ビーズ</a:t>
            </a:r>
            <a:endParaRPr kumimoji="1" lang="en-US" altLang="ja-JP" sz="2400" b="1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 smtClean="0">
                <a:latin typeface="+mn-ea"/>
              </a:rPr>
              <a:t>・家庭ごみ回収時のクッションビーズの散乱事例</a:t>
            </a:r>
            <a:endParaRPr kumimoji="1" lang="en-US" altLang="ja-JP" sz="2400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市町村へのアンケ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+mn-ea"/>
              </a:rPr>
              <a:t>―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ト調査を行う予定　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アンケート内容は要検討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endParaRPr kumimoji="1" lang="en-US" altLang="ja-JP" sz="10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③</a:t>
            </a:r>
            <a:r>
              <a:rPr kumimoji="1" lang="ja-JP" altLang="en-US" sz="2400" b="1" dirty="0">
                <a:latin typeface="+mn-ea"/>
              </a:rPr>
              <a:t>取組事例共有</a:t>
            </a: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・ごみ分布調査サービス「タカノメ」、</a:t>
            </a:r>
            <a:endParaRPr kumimoji="1" lang="en-US" altLang="ja-JP" sz="2400" dirty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　マイクロプラスチック調査サービス「アルバトロス」、</a:t>
            </a:r>
            <a:endParaRPr kumimoji="1" lang="en-US" altLang="ja-JP" sz="2400" dirty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　ごみ拾い促進プラットフォーム「ピリカ」など</a:t>
            </a:r>
            <a:r>
              <a:rPr kumimoji="1" lang="ja-JP" altLang="en-US" sz="2000" dirty="0">
                <a:latin typeface="+mn-ea"/>
              </a:rPr>
              <a:t>（ピリカ）</a:t>
            </a:r>
            <a:endParaRPr kumimoji="1" lang="en-US" altLang="ja-JP" sz="2000" dirty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・</a:t>
            </a:r>
            <a:r>
              <a:rPr kumimoji="1" lang="en-US" altLang="ja-JP" sz="2400" dirty="0">
                <a:latin typeface="+mn-ea"/>
              </a:rPr>
              <a:t>RAT-MP</a:t>
            </a:r>
            <a:r>
              <a:rPr kumimoji="1" lang="ja-JP" altLang="en-US" sz="2400" dirty="0">
                <a:latin typeface="+mn-ea"/>
              </a:rPr>
              <a:t>法を用いたマイクロプラスチック分析の取組み</a:t>
            </a:r>
            <a:r>
              <a:rPr kumimoji="1" lang="ja-JP" altLang="en-US" sz="2000" dirty="0">
                <a:latin typeface="+mn-ea"/>
              </a:rPr>
              <a:t>（東レテクノ株式会社</a:t>
            </a:r>
            <a:r>
              <a:rPr kumimoji="1" lang="ja-JP" altLang="en-US" sz="2000" dirty="0" smtClean="0">
                <a:latin typeface="+mn-ea"/>
              </a:rPr>
              <a:t>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064250-214C-4E31-82F3-AB57E569C527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 smtClean="0"/>
              <a:t>プラスチック流出対策分科会　開催</a:t>
            </a:r>
            <a:r>
              <a:rPr kumimoji="1" lang="ja-JP" altLang="en-US" sz="3000" b="1" dirty="0"/>
              <a:t>結果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8919" y="859294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</a:rPr>
              <a:t>令和４年７月</a:t>
            </a:r>
            <a:r>
              <a:rPr kumimoji="1" lang="ja-JP" altLang="en-US" sz="2400" dirty="0">
                <a:latin typeface="+mn-ea"/>
              </a:rPr>
              <a:t>４</a:t>
            </a:r>
            <a:r>
              <a:rPr kumimoji="1" lang="ja-JP" altLang="en-US" sz="2400" dirty="0" smtClean="0">
                <a:latin typeface="+mn-ea"/>
              </a:rPr>
              <a:t>日（火）＠咲洲庁舎（オンライン併用）</a:t>
            </a:r>
            <a:endParaRPr kumimoji="1" lang="en-US" altLang="ja-JP" sz="2400" dirty="0" smtClean="0">
              <a:latin typeface="+mn-ea"/>
            </a:endParaRPr>
          </a:p>
        </p:txBody>
      </p:sp>
      <p:sp>
        <p:nvSpPr>
          <p:cNvPr id="10" name="四角形: 角を丸くする 6">
            <a:extLst>
              <a:ext uri="{FF2B5EF4-FFF2-40B4-BE49-F238E27FC236}">
                <a16:creationId xmlns:a16="http://schemas.microsoft.com/office/drawing/2014/main" id="{87E5F030-10C8-44D7-BF9D-F6F9127F1008}"/>
              </a:ext>
            </a:extLst>
          </p:cNvPr>
          <p:cNvSpPr/>
          <p:nvPr/>
        </p:nvSpPr>
        <p:spPr>
          <a:xfrm>
            <a:off x="138842" y="816796"/>
            <a:ext cx="859962" cy="54542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日時</a:t>
            </a:r>
          </a:p>
        </p:txBody>
      </p:sp>
    </p:spTree>
    <p:extLst>
      <p:ext uri="{BB962C8B-B14F-4D97-AF65-F5344CB8AC3E}">
        <p14:creationId xmlns:p14="http://schemas.microsoft.com/office/powerpoint/2010/main" val="402234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7FD5E8-3942-4BE4-AA01-F0C4BA492A81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プラスチックごみ排出抑制事業スキーム分科会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9020767-9B37-4FD2-A6CF-81C73732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B640D48-2C47-4F01-81E1-D5A01BEBFF20}"/>
              </a:ext>
            </a:extLst>
          </p:cNvPr>
          <p:cNvSpPr txBox="1"/>
          <p:nvPr/>
        </p:nvSpPr>
        <p:spPr>
          <a:xfrm>
            <a:off x="1573215" y="749218"/>
            <a:ext cx="10446791" cy="86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2400" dirty="0">
                <a:latin typeface="+mn-ea"/>
              </a:rPr>
              <a:t>使用済みプラスチックのリサイクルや使い捨て</a:t>
            </a:r>
            <a:r>
              <a:rPr kumimoji="1" lang="ja-JP" altLang="en-US" sz="2400" dirty="0" smtClean="0">
                <a:latin typeface="+mn-ea"/>
              </a:rPr>
              <a:t>プラスチック</a:t>
            </a:r>
            <a:endParaRPr kumimoji="1" lang="en-US" altLang="ja-JP" sz="2400" dirty="0" smtClean="0">
              <a:latin typeface="+mn-ea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400" dirty="0" smtClean="0">
                <a:latin typeface="+mn-ea"/>
              </a:rPr>
              <a:t>製品の使用</a:t>
            </a:r>
            <a:r>
              <a:rPr kumimoji="1" lang="ja-JP" altLang="en-US" sz="2400" dirty="0">
                <a:latin typeface="+mn-ea"/>
              </a:rPr>
              <a:t>削減につながる新たな事業スキームについて検討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2BEB00-1F55-4583-9957-C9CC9B6DF359}"/>
              </a:ext>
            </a:extLst>
          </p:cNvPr>
          <p:cNvSpPr/>
          <p:nvPr/>
        </p:nvSpPr>
        <p:spPr>
          <a:xfrm>
            <a:off x="281612" y="803920"/>
            <a:ext cx="987729" cy="7157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取組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内容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3B9FFF1E-CB9B-4A8C-BBCE-04D79F6CD7BE}"/>
              </a:ext>
            </a:extLst>
          </p:cNvPr>
          <p:cNvSpPr/>
          <p:nvPr/>
        </p:nvSpPr>
        <p:spPr>
          <a:xfrm>
            <a:off x="281612" y="1618687"/>
            <a:ext cx="987729" cy="51027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/>
              <a:t>メンバー</a:t>
            </a:r>
          </a:p>
        </p:txBody>
      </p:sp>
      <p:sp>
        <p:nvSpPr>
          <p:cNvPr id="18" name="角丸四角形 2">
            <a:extLst>
              <a:ext uri="{FF2B5EF4-FFF2-40B4-BE49-F238E27FC236}">
                <a16:creationId xmlns:a16="http://schemas.microsoft.com/office/drawing/2014/main" id="{43F85B6C-7B40-4B04-B756-02334B950135}"/>
              </a:ext>
            </a:extLst>
          </p:cNvPr>
          <p:cNvSpPr/>
          <p:nvPr/>
        </p:nvSpPr>
        <p:spPr>
          <a:xfrm>
            <a:off x="1447386" y="1898318"/>
            <a:ext cx="4842220" cy="1142710"/>
          </a:xfrm>
          <a:prstGeom prst="roundRect">
            <a:avLst>
              <a:gd name="adj" fmla="val 583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・</a:t>
            </a:r>
            <a:r>
              <a:rPr kumimoji="1" lang="ja-JP" altLang="en-US" dirty="0" smtClean="0"/>
              <a:t>大阪</a:t>
            </a:r>
            <a:r>
              <a:rPr kumimoji="1" lang="ja-JP" altLang="en-US" dirty="0" smtClean="0"/>
              <a:t>大学　宇山教授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・大阪府立環境農林水産総合研究所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花田客員研究員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・同志社大学</a:t>
            </a:r>
            <a:r>
              <a:rPr kumimoji="1" lang="ja-JP" altLang="en-US" dirty="0"/>
              <a:t>　原田准教授</a:t>
            </a:r>
            <a:endParaRPr kumimoji="1" lang="en-US" altLang="ja-JP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B89D039-F54B-44DC-8C6A-C4E93388BF1A}"/>
              </a:ext>
            </a:extLst>
          </p:cNvPr>
          <p:cNvSpPr/>
          <p:nvPr/>
        </p:nvSpPr>
        <p:spPr>
          <a:xfrm>
            <a:off x="1430852" y="1584116"/>
            <a:ext cx="2474105" cy="35479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学識経験者</a:t>
            </a:r>
            <a:r>
              <a:rPr kumimoji="1" lang="ja-JP" altLang="en-US" sz="2000" b="1" dirty="0" smtClean="0">
                <a:latin typeface="+mn-ea"/>
              </a:rPr>
              <a:t>（</a:t>
            </a:r>
            <a:r>
              <a:rPr kumimoji="1" lang="en-US" altLang="ja-JP" sz="2000" b="1" dirty="0" smtClean="0">
                <a:latin typeface="+mn-ea"/>
              </a:rPr>
              <a:t>3</a:t>
            </a:r>
            <a:r>
              <a:rPr kumimoji="1" lang="ja-JP" altLang="en-US" sz="2000" b="1" dirty="0" smtClean="0">
                <a:latin typeface="+mn-ea"/>
              </a:rPr>
              <a:t>）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23" name="角丸四角形 15">
            <a:extLst>
              <a:ext uri="{FF2B5EF4-FFF2-40B4-BE49-F238E27FC236}">
                <a16:creationId xmlns:a16="http://schemas.microsoft.com/office/drawing/2014/main" id="{506D3823-0551-4A4C-B9A4-2C2F1B16E62B}"/>
              </a:ext>
            </a:extLst>
          </p:cNvPr>
          <p:cNvSpPr/>
          <p:nvPr/>
        </p:nvSpPr>
        <p:spPr>
          <a:xfrm>
            <a:off x="1414312" y="3342550"/>
            <a:ext cx="4842221" cy="1800333"/>
          </a:xfrm>
          <a:prstGeom prst="roundRect">
            <a:avLst>
              <a:gd name="adj" fmla="val 583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・</a:t>
            </a:r>
            <a:r>
              <a:rPr kumimoji="1" lang="ja-JP" altLang="en-US" dirty="0"/>
              <a:t>日本プラスチック工業連盟</a:t>
            </a:r>
            <a:endParaRPr kumimoji="1" lang="en-US" altLang="ja-JP" dirty="0"/>
          </a:p>
          <a:p>
            <a:r>
              <a:rPr kumimoji="1" lang="ja-JP" altLang="en-US" dirty="0"/>
              <a:t>・（一社）西日本プラスチック製品工業</a:t>
            </a:r>
            <a:r>
              <a:rPr kumimoji="1" lang="ja-JP" altLang="en-US" dirty="0" smtClean="0"/>
              <a:t>協会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・日本チェーンストア協会関西支部</a:t>
            </a:r>
            <a:endParaRPr kumimoji="1" lang="ja-JP" altLang="en-US" dirty="0"/>
          </a:p>
          <a:p>
            <a:r>
              <a:rPr kumimoji="1" lang="ja-JP" altLang="en-US" dirty="0"/>
              <a:t>・（一社）日本フランチャイズチェーン</a:t>
            </a:r>
            <a:r>
              <a:rPr kumimoji="1" lang="ja-JP" altLang="en-US" dirty="0" smtClean="0"/>
              <a:t>協会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・（一社）全国清涼飲料連合会</a:t>
            </a:r>
            <a:endParaRPr kumimoji="1" lang="ja-JP" altLang="en-US" dirty="0"/>
          </a:p>
          <a:p>
            <a:r>
              <a:rPr kumimoji="1" lang="ja-JP" altLang="en-US" dirty="0" smtClean="0"/>
              <a:t>・大阪府農業協同組合中央会</a:t>
            </a:r>
            <a:endParaRPr kumimoji="1" lang="en-US" altLang="ja-JP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A4BBEE2-9FA2-4D90-98CF-8937F2D4930F}"/>
              </a:ext>
            </a:extLst>
          </p:cNvPr>
          <p:cNvSpPr/>
          <p:nvPr/>
        </p:nvSpPr>
        <p:spPr>
          <a:xfrm>
            <a:off x="1447028" y="3094485"/>
            <a:ext cx="2474107" cy="34760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事業者団体</a:t>
            </a:r>
            <a:r>
              <a:rPr kumimoji="1" lang="ja-JP" altLang="en-US" sz="2000" b="1" dirty="0" smtClean="0"/>
              <a:t>（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 smtClean="0"/>
              <a:t>）</a:t>
            </a:r>
            <a:endParaRPr kumimoji="1" lang="ja-JP" altLang="en-US" sz="2000" b="1" dirty="0"/>
          </a:p>
        </p:txBody>
      </p:sp>
      <p:sp>
        <p:nvSpPr>
          <p:cNvPr id="25" name="角丸四角形 18">
            <a:extLst>
              <a:ext uri="{FF2B5EF4-FFF2-40B4-BE49-F238E27FC236}">
                <a16:creationId xmlns:a16="http://schemas.microsoft.com/office/drawing/2014/main" id="{37586942-FD9C-49FB-970D-9DAC99D96868}"/>
              </a:ext>
            </a:extLst>
          </p:cNvPr>
          <p:cNvSpPr/>
          <p:nvPr/>
        </p:nvSpPr>
        <p:spPr>
          <a:xfrm>
            <a:off x="6385325" y="2142375"/>
            <a:ext cx="5634681" cy="3785925"/>
          </a:xfrm>
          <a:prstGeom prst="roundRect">
            <a:avLst>
              <a:gd name="adj" fmla="val 39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・三井化学株式会社 　　　・花王株式会社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・小林製薬株式会社　　　・</a:t>
            </a:r>
            <a:r>
              <a:rPr kumimoji="1" lang="ja-JP" altLang="en-US" dirty="0"/>
              <a:t>サラヤ株式会社</a:t>
            </a:r>
          </a:p>
          <a:p>
            <a:r>
              <a:rPr kumimoji="1" lang="ja-JP" altLang="en-US" dirty="0" smtClean="0"/>
              <a:t>・サントリーコーポレートビジネス株式会社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・味の素株式会社　　　　・ネスレ日本株式会社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ja-JP" altLang="en-US" dirty="0"/>
              <a:t>ミズノ株式</a:t>
            </a:r>
            <a:r>
              <a:rPr kumimoji="1" lang="ja-JP" altLang="en-US" dirty="0" smtClean="0"/>
              <a:t>会社　　　　・</a:t>
            </a:r>
            <a:r>
              <a:rPr kumimoji="1" lang="ja-JP" altLang="en-US" dirty="0"/>
              <a:t>凸版印刷株式会社</a:t>
            </a:r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J-GREEN</a:t>
            </a:r>
            <a:r>
              <a:rPr kumimoji="1" lang="ja-JP" altLang="en-US" dirty="0" smtClean="0"/>
              <a:t>堺</a:t>
            </a:r>
            <a:r>
              <a:rPr kumimoji="1" lang="ja-JP" altLang="en-US" sz="1600" dirty="0" smtClean="0"/>
              <a:t>（</a:t>
            </a:r>
            <a:r>
              <a:rPr kumimoji="1" lang="ja-JP" altLang="en-US" sz="1600" dirty="0"/>
              <a:t>指定管理者 ジェイズパークグループ）</a:t>
            </a:r>
            <a:endParaRPr kumimoji="1" lang="ja-JP" altLang="en-US" dirty="0"/>
          </a:p>
          <a:p>
            <a:r>
              <a:rPr kumimoji="1" lang="ja-JP" altLang="en-US" dirty="0" smtClean="0"/>
              <a:t>・</a:t>
            </a:r>
            <a:r>
              <a:rPr kumimoji="1" lang="ja-JP" altLang="en-US" dirty="0"/>
              <a:t>川上産業</a:t>
            </a:r>
            <a:r>
              <a:rPr kumimoji="1" lang="ja-JP" altLang="en-US" dirty="0" smtClean="0"/>
              <a:t>株式会社　　　・三菱</a:t>
            </a:r>
            <a:r>
              <a:rPr kumimoji="1" lang="ja-JP" altLang="en-US" dirty="0"/>
              <a:t>ケミカル</a:t>
            </a:r>
            <a:r>
              <a:rPr kumimoji="1" lang="ja-JP" altLang="en-US" dirty="0" smtClean="0"/>
              <a:t>株式</a:t>
            </a:r>
            <a:r>
              <a:rPr kumimoji="1" lang="ja-JP" altLang="en-US" dirty="0"/>
              <a:t>会社</a:t>
            </a:r>
          </a:p>
          <a:p>
            <a:r>
              <a:rPr kumimoji="1" lang="ja-JP" altLang="en-US" dirty="0" smtClean="0"/>
              <a:t>・株式会社バイオマスレジン関西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・大栄環境株式会社　　　・リコー株式会社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・根羽村森林組合　　　　・株式会社和紙の布</a:t>
            </a:r>
            <a:endParaRPr kumimoji="1" lang="en-US" altLang="ja-JP" dirty="0" smtClean="0"/>
          </a:p>
          <a:p>
            <a:pPr lvl="0">
              <a:spcAft>
                <a:spcPts val="200"/>
              </a:spcAft>
            </a:pPr>
            <a:r>
              <a:rPr kumimoji="1" lang="ja-JP" altLang="en-US" dirty="0" smtClean="0"/>
              <a:t>・（一財）関西環境</a:t>
            </a:r>
            <a:r>
              <a:rPr kumimoji="1" lang="ja-JP" altLang="en-US" dirty="0"/>
              <a:t>管理技術</a:t>
            </a:r>
            <a:r>
              <a:rPr kumimoji="1" lang="ja-JP" altLang="en-US" dirty="0" smtClean="0"/>
              <a:t>センター</a:t>
            </a:r>
            <a:endParaRPr kumimoji="1" lang="en-US" altLang="ja-JP" dirty="0" smtClean="0"/>
          </a:p>
          <a:p>
            <a:pPr lvl="0">
              <a:spcAft>
                <a:spcPts val="200"/>
              </a:spcAft>
            </a:pPr>
            <a:r>
              <a:rPr kumimoji="1" lang="ja-JP" altLang="en-US" dirty="0" smtClean="0">
                <a:solidFill>
                  <a:prstClr val="black"/>
                </a:solidFill>
              </a:rPr>
              <a:t>・</a:t>
            </a:r>
            <a:r>
              <a:rPr kumimoji="1" lang="ja-JP" altLang="en-US" dirty="0">
                <a:solidFill>
                  <a:prstClr val="black"/>
                </a:solidFill>
              </a:rPr>
              <a:t>株式会社野村総合</a:t>
            </a:r>
            <a:r>
              <a:rPr kumimoji="1" lang="ja-JP" altLang="en-US" dirty="0" smtClean="0">
                <a:solidFill>
                  <a:prstClr val="black"/>
                </a:solidFill>
              </a:rPr>
              <a:t>研究所・有限会社古谷商店</a:t>
            </a:r>
            <a:endParaRPr kumimoji="1" lang="en-US" altLang="ja-JP" dirty="0" smtClean="0">
              <a:solidFill>
                <a:prstClr val="black"/>
              </a:solidFill>
            </a:endParaRPr>
          </a:p>
          <a:p>
            <a:pPr lvl="0">
              <a:spcAft>
                <a:spcPts val="200"/>
              </a:spcAft>
            </a:pPr>
            <a:r>
              <a:rPr kumimoji="1" lang="ja-JP" altLang="en-US" dirty="0" smtClean="0">
                <a:solidFill>
                  <a:prstClr val="black"/>
                </a:solidFill>
              </a:rPr>
              <a:t>・東レテクノ株式会社</a:t>
            </a:r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8B65E5A-197C-49E7-8873-B47BD8EE6415}"/>
              </a:ext>
            </a:extLst>
          </p:cNvPr>
          <p:cNvSpPr/>
          <p:nvPr/>
        </p:nvSpPr>
        <p:spPr>
          <a:xfrm>
            <a:off x="6418397" y="1828507"/>
            <a:ext cx="1898908" cy="3349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事業者</a:t>
            </a:r>
            <a:r>
              <a:rPr kumimoji="1" lang="ja-JP" altLang="en-US" sz="2000" b="1" dirty="0" smtClean="0">
                <a:latin typeface="+mn-ea"/>
              </a:rPr>
              <a:t>（</a:t>
            </a:r>
            <a:r>
              <a:rPr kumimoji="1" lang="en-US" altLang="ja-JP" sz="2000" b="1" dirty="0" smtClean="0">
                <a:latin typeface="+mn-ea"/>
              </a:rPr>
              <a:t>19</a:t>
            </a:r>
            <a:r>
              <a:rPr kumimoji="1" lang="ja-JP" altLang="en-US" sz="2000" b="1" dirty="0" smtClean="0">
                <a:latin typeface="+mn-ea"/>
              </a:rPr>
              <a:t>）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29" name="角丸四角形 13">
            <a:extLst>
              <a:ext uri="{FF2B5EF4-FFF2-40B4-BE49-F238E27FC236}">
                <a16:creationId xmlns:a16="http://schemas.microsoft.com/office/drawing/2014/main" id="{FDC41133-B68C-4DD7-990A-B6AC913E255A}"/>
              </a:ext>
            </a:extLst>
          </p:cNvPr>
          <p:cNvSpPr/>
          <p:nvPr/>
        </p:nvSpPr>
        <p:spPr>
          <a:xfrm>
            <a:off x="1447384" y="5539354"/>
            <a:ext cx="4842222" cy="388946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</a:t>
            </a:r>
            <a:r>
              <a:rPr kumimoji="1" lang="ja-JP" altLang="en-US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</a:t>
            </a:r>
            <a:r>
              <a:rPr kumimoji="1" lang="ja-JP" altLang="en-US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吹田市</a:t>
            </a:r>
            <a:r>
              <a:rPr kumimoji="1" lang="ja-JP" altLang="en-US" dirty="0" err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東大阪市、</a:t>
            </a:r>
            <a:r>
              <a:rPr kumimoji="1"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熊取町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BC5664C-E812-4FAF-8BC7-BAC6CF7C3C10}"/>
              </a:ext>
            </a:extLst>
          </p:cNvPr>
          <p:cNvSpPr/>
          <p:nvPr/>
        </p:nvSpPr>
        <p:spPr>
          <a:xfrm>
            <a:off x="1447028" y="5226126"/>
            <a:ext cx="1661310" cy="33846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/>
              <a:t>行政</a:t>
            </a:r>
            <a:r>
              <a:rPr kumimoji="1" lang="ja-JP" altLang="en-US" sz="2000" b="1" dirty="0" smtClean="0"/>
              <a:t>（</a:t>
            </a:r>
            <a:r>
              <a:rPr kumimoji="1" lang="en-US" altLang="ja-JP" sz="2000" b="1" dirty="0" smtClean="0"/>
              <a:t>5</a:t>
            </a:r>
            <a:r>
              <a:rPr kumimoji="1" lang="ja-JP" altLang="en-US" sz="2000" b="1" dirty="0" smtClean="0"/>
              <a:t>）</a:t>
            </a:r>
            <a:endParaRPr kumimoji="1" lang="ja-JP" altLang="en-US" sz="2000" b="1" dirty="0"/>
          </a:p>
        </p:txBody>
      </p:sp>
      <p:sp>
        <p:nvSpPr>
          <p:cNvPr id="31" name="角丸四角形 13">
            <a:extLst>
              <a:ext uri="{FF2B5EF4-FFF2-40B4-BE49-F238E27FC236}">
                <a16:creationId xmlns:a16="http://schemas.microsoft.com/office/drawing/2014/main" id="{97F9B146-3A94-41C5-92B1-8C1D026FFF59}"/>
              </a:ext>
            </a:extLst>
          </p:cNvPr>
          <p:cNvSpPr/>
          <p:nvPr/>
        </p:nvSpPr>
        <p:spPr>
          <a:xfrm>
            <a:off x="6418397" y="6326497"/>
            <a:ext cx="5305036" cy="353247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EEC310A-5271-4C80-8B8A-E14ACC071AFF}"/>
              </a:ext>
            </a:extLst>
          </p:cNvPr>
          <p:cNvSpPr/>
          <p:nvPr/>
        </p:nvSpPr>
        <p:spPr>
          <a:xfrm>
            <a:off x="6430088" y="6072294"/>
            <a:ext cx="1345027" cy="32102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/>
              <a:t>事務局</a:t>
            </a:r>
          </a:p>
        </p:txBody>
      </p:sp>
      <p:sp>
        <p:nvSpPr>
          <p:cNvPr id="19" name="角丸四角形 13">
            <a:extLst>
              <a:ext uri="{FF2B5EF4-FFF2-40B4-BE49-F238E27FC236}">
                <a16:creationId xmlns:a16="http://schemas.microsoft.com/office/drawing/2014/main" id="{FDC41133-B68C-4DD7-990A-B6AC913E255A}"/>
              </a:ext>
            </a:extLst>
          </p:cNvPr>
          <p:cNvSpPr/>
          <p:nvPr/>
        </p:nvSpPr>
        <p:spPr>
          <a:xfrm>
            <a:off x="1447028" y="6351925"/>
            <a:ext cx="4826398" cy="327819"/>
          </a:xfrm>
          <a:prstGeom prst="roundRect">
            <a:avLst>
              <a:gd name="adj" fmla="val 1480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・特定非営利活動法人ごみゼロネット大阪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BC5664C-E812-4FAF-8BC7-BAC6CF7C3C10}"/>
              </a:ext>
            </a:extLst>
          </p:cNvPr>
          <p:cNvSpPr/>
          <p:nvPr/>
        </p:nvSpPr>
        <p:spPr>
          <a:xfrm>
            <a:off x="1430852" y="6072294"/>
            <a:ext cx="1882372" cy="3059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b="1" dirty="0" smtClean="0"/>
              <a:t>NPO</a:t>
            </a:r>
            <a:r>
              <a:rPr kumimoji="1" lang="ja-JP" altLang="en-US" sz="2000" b="1" dirty="0" smtClean="0"/>
              <a:t>法人（</a:t>
            </a:r>
            <a:r>
              <a:rPr kumimoji="1" lang="en-US" altLang="ja-JP" sz="2000" b="1" dirty="0"/>
              <a:t>1</a:t>
            </a:r>
            <a:r>
              <a:rPr kumimoji="1" lang="ja-JP" altLang="en-US" sz="2000" b="1" dirty="0" smtClean="0"/>
              <a:t>）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8973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2064250-214C-4E31-82F3-AB57E569C527}"/>
              </a:ext>
            </a:extLst>
          </p:cNvPr>
          <p:cNvSpPr/>
          <p:nvPr/>
        </p:nvSpPr>
        <p:spPr>
          <a:xfrm>
            <a:off x="0" y="2"/>
            <a:ext cx="12192000" cy="579548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Ｒ</a:t>
            </a:r>
            <a:r>
              <a:rPr kumimoji="1" lang="ja-JP" altLang="en-US" sz="2800" b="1" dirty="0" smtClean="0"/>
              <a:t>４第２回プラスチックごみ排出抑制事業スキーム分科会　開催</a:t>
            </a:r>
            <a:r>
              <a:rPr kumimoji="1" lang="ja-JP" altLang="en-US" sz="2800" b="1" dirty="0"/>
              <a:t>結果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68C417-A352-4AAB-AB6F-F1C750F7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E5F030-10C8-44D7-BF9D-F6F9127F1008}"/>
              </a:ext>
            </a:extLst>
          </p:cNvPr>
          <p:cNvSpPr/>
          <p:nvPr/>
        </p:nvSpPr>
        <p:spPr>
          <a:xfrm>
            <a:off x="203238" y="776414"/>
            <a:ext cx="859962" cy="4919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日時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29A64F-1786-4C7C-8A95-DCC2F6487C0D}"/>
              </a:ext>
            </a:extLst>
          </p:cNvPr>
          <p:cNvSpPr/>
          <p:nvPr/>
        </p:nvSpPr>
        <p:spPr>
          <a:xfrm>
            <a:off x="203238" y="1396528"/>
            <a:ext cx="859961" cy="53249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/>
              <a:t>結果概要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409F65-AD93-48AE-8BEA-40DD60E45FB8}"/>
              </a:ext>
            </a:extLst>
          </p:cNvPr>
          <p:cNvSpPr txBox="1"/>
          <p:nvPr/>
        </p:nvSpPr>
        <p:spPr>
          <a:xfrm>
            <a:off x="1195177" y="1396528"/>
            <a:ext cx="10996823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2400" b="1" dirty="0">
                <a:latin typeface="+mn-ea"/>
              </a:rPr>
              <a:t>①使用済みプラスチック回収・リサイクルシステム</a:t>
            </a:r>
          </a:p>
          <a:p>
            <a:pPr>
              <a:spcAft>
                <a:spcPts val="200"/>
              </a:spcAft>
            </a:pPr>
            <a:r>
              <a:rPr kumimoji="1" lang="ja-JP" altLang="en-US" sz="2400" dirty="0" smtClean="0">
                <a:latin typeface="+mn-ea"/>
              </a:rPr>
              <a:t>・</a:t>
            </a:r>
            <a:r>
              <a:rPr kumimoji="1" lang="zh-TW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大阪市新機能</a:t>
            </a:r>
            <a:r>
              <a:rPr kumimoji="1" lang="en-US" altLang="zh-TW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RB</a:t>
            </a:r>
            <a:r>
              <a:rPr kumimoji="1" lang="zh-TW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実証実験検証結果</a:t>
            </a:r>
            <a:r>
              <a:rPr kumimoji="1" lang="zh-TW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（一般社団法人日本自動販売協会</a:t>
            </a:r>
            <a:r>
              <a:rPr kumimoji="1" lang="zh-TW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zh-TW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引き続き、事業系ペットボトルのリサイクルに向けた取組みを促進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　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（駅や民間オフィスでの回収・リサイクルについて検討）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endParaRPr kumimoji="1" lang="en-US" altLang="ja-JP" sz="500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 smtClean="0">
                <a:latin typeface="+mn-ea"/>
              </a:rPr>
              <a:t>・</a:t>
            </a:r>
            <a:r>
              <a:rPr kumimoji="1" lang="ja-JP" altLang="en-US" sz="2400" dirty="0">
                <a:latin typeface="+mn-ea"/>
              </a:rPr>
              <a:t>消毒液ボトルの新たな回収・リサイクルスキームの</a:t>
            </a:r>
            <a:r>
              <a:rPr kumimoji="1" lang="ja-JP" altLang="en-US" sz="2400" dirty="0" smtClean="0">
                <a:latin typeface="+mn-ea"/>
              </a:rPr>
              <a:t>検討</a:t>
            </a:r>
            <a:r>
              <a:rPr kumimoji="1" lang="ja-JP" altLang="en-US" sz="2000" dirty="0" smtClean="0">
                <a:latin typeface="+mn-ea"/>
              </a:rPr>
              <a:t>（</a:t>
            </a:r>
            <a:r>
              <a:rPr kumimoji="1" lang="ja-JP" altLang="en-US" sz="2000" dirty="0">
                <a:latin typeface="+mn-ea"/>
              </a:rPr>
              <a:t>大阪府）</a:t>
            </a:r>
            <a:endParaRPr kumimoji="1" lang="en-US" altLang="ja-JP" sz="2000" dirty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</a:rPr>
              <a:t>他の排出抑制事業スキームの検討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endParaRPr kumimoji="1" lang="ja-JP" altLang="en-US" sz="1000" b="1" dirty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>
                <a:latin typeface="+mn-ea"/>
              </a:rPr>
              <a:t>②プラスチックフリー事業</a:t>
            </a:r>
            <a:r>
              <a:rPr kumimoji="1" lang="ja-JP" altLang="en-US" sz="2400" b="1" dirty="0" smtClean="0">
                <a:latin typeface="+mn-ea"/>
              </a:rPr>
              <a:t>スキーム</a:t>
            </a:r>
            <a:endParaRPr kumimoji="1" lang="en-US" altLang="ja-JP" sz="2400" b="1" dirty="0" smtClean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・カネカ生分解性バイオポリマー</a:t>
            </a:r>
            <a:r>
              <a:rPr kumimoji="1" lang="en-US" altLang="ja-JP" sz="2400" dirty="0">
                <a:latin typeface="+mn-ea"/>
              </a:rPr>
              <a:t>Green Planet</a:t>
            </a:r>
            <a:r>
              <a:rPr kumimoji="1" lang="ja-JP" altLang="en-US" sz="2400" dirty="0">
                <a:latin typeface="+mn-ea"/>
              </a:rPr>
              <a:t>の開発と炭素循環システム構築への取り組み</a:t>
            </a:r>
            <a:r>
              <a:rPr kumimoji="1" lang="ja-JP" altLang="en-US" sz="2000" dirty="0">
                <a:latin typeface="+mn-ea"/>
              </a:rPr>
              <a:t>（株式会社カネカ）</a:t>
            </a:r>
          </a:p>
          <a:p>
            <a:pPr>
              <a:spcAft>
                <a:spcPts val="200"/>
              </a:spcAft>
            </a:pPr>
            <a:r>
              <a:rPr kumimoji="1" lang="ja-JP" altLang="en-US" sz="2400" dirty="0" smtClean="0">
                <a:latin typeface="+mn-ea"/>
              </a:rPr>
              <a:t>・</a:t>
            </a:r>
            <a:r>
              <a:rPr kumimoji="1" lang="ja-JP" altLang="en-US" sz="2400" dirty="0">
                <a:latin typeface="+mn-ea"/>
              </a:rPr>
              <a:t>宿泊施設における使い捨てプラスチック使用製品の転換促進</a:t>
            </a:r>
            <a:r>
              <a:rPr kumimoji="1" lang="ja-JP" altLang="en-US" sz="2000" dirty="0">
                <a:latin typeface="+mn-ea"/>
              </a:rPr>
              <a:t>（大阪府</a:t>
            </a:r>
            <a:r>
              <a:rPr kumimoji="1" lang="ja-JP" altLang="en-US" sz="2000" dirty="0" smtClean="0">
                <a:latin typeface="+mn-ea"/>
              </a:rPr>
              <a:t>）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endParaRPr kumimoji="1" lang="en-US" altLang="ja-JP" sz="1000" b="1" dirty="0">
              <a:solidFill>
                <a:srgbClr val="FF0000"/>
              </a:solidFill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b="1" dirty="0" smtClean="0">
                <a:latin typeface="+mn-ea"/>
              </a:rPr>
              <a:t>③その他の取組事例</a:t>
            </a:r>
            <a:endParaRPr kumimoji="1" lang="en-US" altLang="ja-JP" sz="2400" b="1" dirty="0">
              <a:latin typeface="+mn-ea"/>
            </a:endParaRPr>
          </a:p>
          <a:p>
            <a:pPr>
              <a:spcAft>
                <a:spcPts val="200"/>
              </a:spcAft>
            </a:pPr>
            <a:r>
              <a:rPr kumimoji="1" lang="ja-JP" altLang="en-US" sz="2400" dirty="0">
                <a:latin typeface="+mn-ea"/>
              </a:rPr>
              <a:t>・トラックからのポイ捨てごみ削減に向けた取組み</a:t>
            </a:r>
            <a:r>
              <a:rPr kumimoji="1" lang="ja-JP" altLang="en-US" sz="2000" dirty="0">
                <a:latin typeface="+mn-ea"/>
              </a:rPr>
              <a:t>（大阪府</a:t>
            </a:r>
            <a:r>
              <a:rPr kumimoji="1" lang="ja-JP" altLang="en-US" sz="2000" dirty="0" smtClean="0">
                <a:latin typeface="+mn-ea"/>
              </a:rPr>
              <a:t>）</a:t>
            </a:r>
            <a:endParaRPr kumimoji="1" lang="en-US" altLang="ja-JP" sz="2000" b="1" dirty="0" smtClean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95177" y="775394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</a:rPr>
              <a:t>令和４年７月</a:t>
            </a:r>
            <a:r>
              <a:rPr kumimoji="1" lang="ja-JP" altLang="en-US" sz="2400" dirty="0">
                <a:latin typeface="+mn-ea"/>
              </a:rPr>
              <a:t>６</a:t>
            </a:r>
            <a:r>
              <a:rPr kumimoji="1" lang="ja-JP" altLang="en-US" sz="2400" dirty="0" smtClean="0">
                <a:latin typeface="+mn-ea"/>
              </a:rPr>
              <a:t>日（木）＠咲洲庁舎（オンライン併用）</a:t>
            </a:r>
            <a:endParaRPr kumimoji="1" lang="en-US" altLang="ja-JP" sz="2400" dirty="0" smtClean="0"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2064250-214C-4E31-82F3-AB57E569C527}"/>
              </a:ext>
            </a:extLst>
          </p:cNvPr>
          <p:cNvSpPr/>
          <p:nvPr/>
        </p:nvSpPr>
        <p:spPr>
          <a:xfrm>
            <a:off x="0" y="0"/>
            <a:ext cx="12192000" cy="707717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 smtClean="0"/>
              <a:t>プラスチック</a:t>
            </a:r>
            <a:r>
              <a:rPr kumimoji="1" lang="ja-JP" altLang="en-US" sz="3000" b="1" dirty="0"/>
              <a:t>ごみ排出抑制事業スキーム分科会　開催結果</a:t>
            </a:r>
          </a:p>
        </p:txBody>
      </p:sp>
    </p:spTree>
    <p:extLst>
      <p:ext uri="{BB962C8B-B14F-4D97-AF65-F5344CB8AC3E}">
        <p14:creationId xmlns:p14="http://schemas.microsoft.com/office/powerpoint/2010/main" val="415507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806</Words>
  <Application>Microsoft Office PowerPoint</Application>
  <PresentationFormat>ワイド画面</PresentationFormat>
  <Paragraphs>133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2023-03-28T02:07:15Z</dcterms:created>
  <dcterms:modified xsi:type="dcterms:W3CDTF">2023-09-15T11:00:39Z</dcterms:modified>
</cp:coreProperties>
</file>