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5"/>
  </p:notesMasterIdLst>
  <p:sldIdLst>
    <p:sldId id="271" r:id="rId2"/>
    <p:sldId id="283" r:id="rId3"/>
    <p:sldId id="288" r:id="rId4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13AC9-F643-423C-A667-38DCBE08C535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79C01-E39E-4649-8535-39D48D8E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33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A2B0-88D9-47B6-93E9-B34166C39149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9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B114-3DCF-4993-AAF5-7ECF7B15353D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0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F54-8ED5-4F0C-8C6E-B28BBE005F95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20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7EA4C-CD21-4CDC-8022-C187757794F8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09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0E05-3B43-4E41-9945-BB94DB19C0DD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40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03A7-C8B0-4E13-AD31-2E3CD229937F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54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0815-7005-4E46-BAC5-A0B90A5AA8D1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79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14B2-30EF-44CD-B0DB-B66826BD353E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2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A06-1C0E-4035-AEF1-EC3BFA581775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9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6C15-D89C-465E-B1CF-E9877EC35F30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74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5D96-72E6-42BB-906D-E155FA43C937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9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E79F8-7DBA-40B6-B98F-0765A5510F96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7680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F3032-4610-4632-96F8-9566C5DE4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07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39CE82-2373-4253-B370-6DE5812F4F4C}"/>
              </a:ext>
            </a:extLst>
          </p:cNvPr>
          <p:cNvSpPr/>
          <p:nvPr/>
        </p:nvSpPr>
        <p:spPr>
          <a:xfrm>
            <a:off x="0" y="1"/>
            <a:ext cx="12192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今後の対策</a:t>
            </a:r>
            <a:r>
              <a:rPr kumimoji="1" lang="ja-JP" altLang="en-US" sz="3200" b="1" dirty="0" smtClean="0"/>
              <a:t>検討の方向性について</a:t>
            </a:r>
            <a:endParaRPr kumimoji="1" lang="ja-JP" altLang="en-US" sz="3200" b="1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1CE3EA2-5B18-4D02-9947-1B7CECE19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1657" y="994395"/>
            <a:ext cx="11800919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800" dirty="0" smtClean="0"/>
              <a:t>○　</a:t>
            </a:r>
            <a:r>
              <a:rPr kumimoji="1" lang="en-US" altLang="ja-JP" sz="2800" dirty="0" smtClean="0"/>
              <a:t>2021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8</a:t>
            </a:r>
            <a:r>
              <a:rPr kumimoji="1" lang="ja-JP" altLang="en-US" sz="2800" dirty="0" smtClean="0"/>
              <a:t>月のプラットフォーム設立から、</a:t>
            </a:r>
            <a:endParaRPr kumimoji="1" lang="en-US" altLang="ja-JP" sz="2800" dirty="0" smtClean="0"/>
          </a:p>
          <a:p>
            <a:pPr>
              <a:spcAft>
                <a:spcPts val="600"/>
              </a:spcAft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「プラスチック流出対策分科会」「プラスチックごみ排出抑制</a:t>
            </a:r>
            <a:endParaRPr kumimoji="1" lang="en-US" altLang="ja-JP" sz="2800" dirty="0" smtClean="0"/>
          </a:p>
          <a:p>
            <a:pPr>
              <a:spcAft>
                <a:spcPts val="600"/>
              </a:spcAft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事業スキーム分科会」で対策の検討・実証、効果検証等を実施</a:t>
            </a:r>
            <a:endParaRPr kumimoji="1" lang="en-US" altLang="ja-JP" sz="2800" dirty="0" smtClean="0"/>
          </a:p>
          <a:p>
            <a:pPr>
              <a:spcAft>
                <a:spcPts val="600"/>
              </a:spcAft>
            </a:pPr>
            <a:endParaRPr kumimoji="1" lang="en-US" altLang="ja-JP" sz="2800" dirty="0"/>
          </a:p>
          <a:p>
            <a:pPr>
              <a:spcAft>
                <a:spcPts val="600"/>
              </a:spcAft>
            </a:pPr>
            <a:r>
              <a:rPr kumimoji="1" lang="ja-JP" altLang="en-US" sz="2800" dirty="0" smtClean="0"/>
              <a:t>○　これまでの実施内容を踏まえ、</a:t>
            </a:r>
            <a:endParaRPr kumimoji="1" lang="en-US" altLang="ja-JP" sz="2800" dirty="0" smtClean="0"/>
          </a:p>
          <a:p>
            <a:pPr>
              <a:spcAft>
                <a:spcPts val="600"/>
              </a:spcAft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両分科会における</a:t>
            </a:r>
            <a:r>
              <a:rPr kumimoji="1" lang="ja-JP" altLang="en-US" sz="2800" b="1" u="sng" dirty="0" smtClean="0"/>
              <a:t>検討事項</a:t>
            </a:r>
            <a:r>
              <a:rPr kumimoji="1" lang="ja-JP" altLang="en-US" sz="2800" dirty="0" smtClean="0"/>
              <a:t>、</a:t>
            </a:r>
            <a:r>
              <a:rPr kumimoji="1" lang="ja-JP" altLang="en-US" sz="2800" b="1" u="sng" dirty="0" smtClean="0"/>
              <a:t>既存テーマの今後の取り扱い</a:t>
            </a:r>
            <a:r>
              <a:rPr kumimoji="1" lang="ja-JP" altLang="en-US" sz="2800" dirty="0" smtClean="0"/>
              <a:t>、</a:t>
            </a:r>
            <a:endParaRPr kumimoji="1" lang="en-US" altLang="ja-JP" sz="2800" dirty="0" smtClean="0"/>
          </a:p>
          <a:p>
            <a:pPr>
              <a:spcAft>
                <a:spcPts val="600"/>
              </a:spcAft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b="1" u="sng" dirty="0" smtClean="0"/>
              <a:t>新しく検討すべきテーマ等</a:t>
            </a:r>
            <a:r>
              <a:rPr kumimoji="1" lang="ja-JP" altLang="en-US" sz="2800" dirty="0" smtClean="0"/>
              <a:t>についてご意見をいただきたい</a:t>
            </a:r>
            <a:endParaRPr kumimoji="1" lang="en-US" altLang="ja-JP" sz="2800" dirty="0" smtClean="0"/>
          </a:p>
          <a:p>
            <a:pPr>
              <a:spcAft>
                <a:spcPts val="600"/>
              </a:spcAft>
            </a:pPr>
            <a:endParaRPr kumimoji="1" lang="en-US" altLang="ja-JP" sz="2800" dirty="0"/>
          </a:p>
          <a:p>
            <a:pPr>
              <a:spcAft>
                <a:spcPts val="600"/>
              </a:spcAft>
            </a:pPr>
            <a:r>
              <a:rPr kumimoji="1" lang="ja-JP" altLang="en-US" sz="2800" b="1" dirty="0" smtClean="0">
                <a:solidFill>
                  <a:srgbClr val="FF0000"/>
                </a:solidFill>
              </a:rPr>
              <a:t>⇒　令和５年度第１回プラットフォーム会議（８月頃予定）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まで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に</a:t>
            </a:r>
            <a:endParaRPr kumimoji="1" lang="en-US" altLang="ja-JP" sz="2800" b="1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kumimoji="1" lang="ja-JP" altLang="en-US" sz="28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　とりまとめ、同会議にて今後の方向性を報告</a:t>
            </a:r>
            <a:endParaRPr kumimoji="1" lang="en-US" altLang="ja-JP" sz="2800" b="1" dirty="0" smtClean="0">
              <a:solidFill>
                <a:srgbClr val="FF0000"/>
              </a:solidFill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10620226" y="129640"/>
            <a:ext cx="1353294" cy="5164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ja-JP" altLang="en-US" sz="2600" b="1" dirty="0" smtClean="0">
                <a:latin typeface="+mn-ea"/>
              </a:rPr>
              <a:t>資料</a:t>
            </a:r>
            <a:r>
              <a:rPr lang="ja-JP" altLang="en-US" sz="2600" b="1" dirty="0">
                <a:latin typeface="+mn-ea"/>
              </a:rPr>
              <a:t>２</a:t>
            </a:r>
            <a:endParaRPr lang="en-US" altLang="ja-JP" sz="2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486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/>
          <p:cNvGrpSpPr/>
          <p:nvPr/>
        </p:nvGrpSpPr>
        <p:grpSpPr>
          <a:xfrm>
            <a:off x="5765800" y="3292222"/>
            <a:ext cx="5945648" cy="3563960"/>
            <a:chOff x="7023875" y="3227734"/>
            <a:chExt cx="4755700" cy="3563960"/>
          </a:xfrm>
        </p:grpSpPr>
        <p:sp>
          <p:nvSpPr>
            <p:cNvPr id="26" name="正方形/長方形 25"/>
            <p:cNvSpPr/>
            <p:nvPr/>
          </p:nvSpPr>
          <p:spPr>
            <a:xfrm>
              <a:off x="7023875" y="3227734"/>
              <a:ext cx="483209" cy="356035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74000">
                  <a:schemeClr val="accent6">
                    <a:lumMod val="20000"/>
                    <a:lumOff val="80000"/>
                  </a:schemeClr>
                </a:gs>
                <a:gs pos="89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5400000" scaled="1"/>
            </a:gra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5400000">
              <a:off x="8558753" y="4842104"/>
              <a:ext cx="449857" cy="3449323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48000">
                  <a:srgbClr val="8FB378"/>
                </a:gs>
                <a:gs pos="22000">
                  <a:schemeClr val="accent6">
                    <a:lumMod val="75000"/>
                  </a:schemeClr>
                </a:gs>
                <a:gs pos="92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直角三角形 27"/>
            <p:cNvSpPr/>
            <p:nvPr/>
          </p:nvSpPr>
          <p:spPr>
            <a:xfrm>
              <a:off x="10154882" y="6142139"/>
              <a:ext cx="1624693" cy="648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729814" y="6400401"/>
              <a:ext cx="38908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b="1" spc="-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実証結果を踏まえた施策の検討・展開</a:t>
              </a:r>
              <a:endParaRPr lang="en-US" altLang="ja-JP" b="1" spc="-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C7FD5E8-3942-4BE4-AA01-F0C4BA492A81}"/>
              </a:ext>
            </a:extLst>
          </p:cNvPr>
          <p:cNvSpPr/>
          <p:nvPr/>
        </p:nvSpPr>
        <p:spPr>
          <a:xfrm>
            <a:off x="0" y="1"/>
            <a:ext cx="12192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/>
              <a:t>流出対策分科会での対策検討の方向性（素案）</a:t>
            </a:r>
            <a:endParaRPr kumimoji="1" lang="ja-JP" altLang="en-US" sz="3200" b="1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9020767-9B37-4FD2-A6CF-81C73732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398259" y="983113"/>
            <a:ext cx="1158118" cy="9150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検討</a:t>
            </a:r>
            <a:endParaRPr kumimoji="1" lang="en-US" altLang="ja-JP" sz="2400" b="1" dirty="0" smtClean="0"/>
          </a:p>
          <a:p>
            <a:pPr algn="ctr"/>
            <a:r>
              <a:rPr kumimoji="1" lang="ja-JP" altLang="en-US" sz="2400" b="1" dirty="0" smtClean="0"/>
              <a:t>事項</a:t>
            </a:r>
            <a:endParaRPr kumimoji="1" lang="ja-JP" altLang="en-US" sz="24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1725947" y="970354"/>
            <a:ext cx="96956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非意図的に排出</a:t>
            </a:r>
            <a:r>
              <a:rPr lang="ja-JP" altLang="en-US" sz="2800" dirty="0" smtClean="0"/>
              <a:t>されるマイクロプラスチック</a:t>
            </a:r>
            <a:r>
              <a:rPr lang="ja-JP" altLang="en-US" sz="2800" dirty="0"/>
              <a:t>等の原因物質に関する</a:t>
            </a:r>
            <a:r>
              <a:rPr lang="ja-JP" altLang="en-US" sz="2800" dirty="0" smtClean="0"/>
              <a:t>対策</a:t>
            </a:r>
            <a:endParaRPr lang="ja-JP" altLang="en-US" sz="2800" dirty="0"/>
          </a:p>
        </p:txBody>
      </p:sp>
      <p:graphicFrame>
        <p:nvGraphicFramePr>
          <p:cNvPr id="34" name="表 33">
            <a:extLst>
              <a:ext uri="{FF2B5EF4-FFF2-40B4-BE49-F238E27FC236}">
                <a16:creationId xmlns:a16="http://schemas.microsoft.com/office/drawing/2014/main" id="{375E4A23-92DC-4AE1-BBDD-EAB3E08C3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597266"/>
              </p:ext>
            </p:extLst>
          </p:nvPr>
        </p:nvGraphicFramePr>
        <p:xfrm>
          <a:off x="370745" y="2048061"/>
          <a:ext cx="11387666" cy="4121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779">
                  <a:extLst>
                    <a:ext uri="{9D8B030D-6E8A-4147-A177-3AD203B41FA5}">
                      <a16:colId xmlns:a16="http://schemas.microsoft.com/office/drawing/2014/main" val="1855256568"/>
                    </a:ext>
                  </a:extLst>
                </a:gridCol>
                <a:gridCol w="1700011">
                  <a:extLst>
                    <a:ext uri="{9D8B030D-6E8A-4147-A177-3AD203B41FA5}">
                      <a16:colId xmlns:a16="http://schemas.microsoft.com/office/drawing/2014/main" val="2038368187"/>
                    </a:ext>
                  </a:extLst>
                </a:gridCol>
                <a:gridCol w="2897747">
                  <a:extLst>
                    <a:ext uri="{9D8B030D-6E8A-4147-A177-3AD203B41FA5}">
                      <a16:colId xmlns:a16="http://schemas.microsoft.com/office/drawing/2014/main" val="4118729195"/>
                    </a:ext>
                  </a:extLst>
                </a:gridCol>
                <a:gridCol w="3361386">
                  <a:extLst>
                    <a:ext uri="{9D8B030D-6E8A-4147-A177-3AD203B41FA5}">
                      <a16:colId xmlns:a16="http://schemas.microsoft.com/office/drawing/2014/main" val="2177968789"/>
                    </a:ext>
                  </a:extLst>
                </a:gridCol>
                <a:gridCol w="2472743">
                  <a:extLst>
                    <a:ext uri="{9D8B030D-6E8A-4147-A177-3AD203B41FA5}">
                      <a16:colId xmlns:a16="http://schemas.microsoft.com/office/drawing/2014/main" val="1009135793"/>
                    </a:ext>
                  </a:extLst>
                </a:gridCol>
              </a:tblGrid>
              <a:tr h="4128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テーマ</a:t>
                      </a: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年度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年度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年度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年度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以降</a:t>
                      </a: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257045"/>
                  </a:ext>
                </a:extLst>
              </a:tr>
              <a:tr h="1287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人工芝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2000"/>
                        </a:lnSpc>
                      </a:pP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526043"/>
                  </a:ext>
                </a:extLst>
              </a:tr>
              <a:tr h="12621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baseline="0" dirty="0"/>
                        <a:t>プラス</a:t>
                      </a:r>
                      <a:endParaRPr kumimoji="1" lang="en-US" altLang="ja-JP" sz="1800" b="0" baseline="0" dirty="0"/>
                    </a:p>
                    <a:p>
                      <a:pPr algn="ctr"/>
                      <a:r>
                        <a:rPr kumimoji="1" lang="ja-JP" altLang="en-US" sz="1800" b="0" baseline="0" dirty="0"/>
                        <a:t>チック</a:t>
                      </a:r>
                      <a:endParaRPr kumimoji="1" lang="en-US" altLang="ja-JP" sz="1800" b="0" baseline="0" dirty="0"/>
                    </a:p>
                    <a:p>
                      <a:pPr algn="ctr"/>
                      <a:r>
                        <a:rPr kumimoji="1" lang="ja-JP" altLang="en-US" sz="1800" b="0" baseline="0" dirty="0"/>
                        <a:t>被覆</a:t>
                      </a:r>
                      <a:endParaRPr kumimoji="1" lang="en-US" altLang="ja-JP" sz="1800" b="0" baseline="0" dirty="0"/>
                    </a:p>
                    <a:p>
                      <a:pPr algn="ctr"/>
                      <a:r>
                        <a:rPr kumimoji="1" lang="ja-JP" altLang="en-US" sz="1800" b="0" baseline="0" dirty="0"/>
                        <a:t>肥料</a:t>
                      </a: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361454"/>
                  </a:ext>
                </a:extLst>
              </a:tr>
              <a:tr h="11590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baseline="0" dirty="0" smtClean="0"/>
                        <a:t>ビーズ</a:t>
                      </a:r>
                      <a:endParaRPr kumimoji="1" lang="ja-JP" altLang="en-US" sz="2000" b="0" baseline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120310"/>
                  </a:ext>
                </a:extLst>
              </a:tr>
            </a:tbl>
          </a:graphicData>
        </a:graphic>
      </p:graphicFrame>
      <p:sp>
        <p:nvSpPr>
          <p:cNvPr id="35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3746500" y="2589303"/>
            <a:ext cx="2019300" cy="331587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>
                <a:solidFill>
                  <a:schemeClr val="tx1"/>
                </a:solidFill>
              </a:rPr>
              <a:t>調査</a:t>
            </a:r>
            <a:r>
              <a:rPr lang="ja-JP" altLang="en-US" spc="-100" dirty="0" smtClean="0">
                <a:solidFill>
                  <a:schemeClr val="tx1"/>
                </a:solidFill>
              </a:rPr>
              <a:t>・実証・検証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12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1586247" y="2589303"/>
            <a:ext cx="1428967" cy="331587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調査・実証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13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4932606" y="2997360"/>
            <a:ext cx="989928" cy="589725"/>
          </a:xfrm>
          <a:prstGeom prst="rightArrow">
            <a:avLst>
              <a:gd name="adj1" fmla="val 100000"/>
              <a:gd name="adj2" fmla="val 19579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pc="-100" dirty="0" smtClean="0">
                <a:solidFill>
                  <a:schemeClr val="tx1"/>
                </a:solidFill>
              </a:rPr>
              <a:t>GL</a:t>
            </a:r>
            <a:r>
              <a:rPr lang="ja-JP" altLang="en-US" spc="-100" dirty="0" smtClean="0">
                <a:solidFill>
                  <a:schemeClr val="tx1"/>
                </a:solidFill>
              </a:rPr>
              <a:t>作成</a:t>
            </a:r>
            <a:endParaRPr lang="en-US" altLang="ja-JP" spc="-1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・公表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14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5922534" y="3220371"/>
            <a:ext cx="1650241" cy="331588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pc="-100" dirty="0" smtClean="0">
                <a:solidFill>
                  <a:schemeClr val="tx1"/>
                </a:solidFill>
              </a:rPr>
              <a:t>GL</a:t>
            </a:r>
            <a:r>
              <a:rPr lang="ja-JP" altLang="en-US" spc="-100" dirty="0" smtClean="0">
                <a:solidFill>
                  <a:schemeClr val="tx1"/>
                </a:solidFill>
              </a:rPr>
              <a:t>周知・啓発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15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2266682" y="3871199"/>
            <a:ext cx="7004816" cy="392738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対策事例共有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16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5130982" y="4477601"/>
            <a:ext cx="1355077" cy="399625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対策検討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17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5917229" y="5090888"/>
            <a:ext cx="2827526" cy="551563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>
                <a:solidFill>
                  <a:schemeClr val="tx1"/>
                </a:solidFill>
              </a:rPr>
              <a:t>情報</a:t>
            </a:r>
            <a:r>
              <a:rPr lang="ja-JP" altLang="en-US" spc="-100" dirty="0" smtClean="0">
                <a:solidFill>
                  <a:schemeClr val="tx1"/>
                </a:solidFill>
              </a:rPr>
              <a:t>収集</a:t>
            </a:r>
            <a:endParaRPr lang="en-US" altLang="ja-JP" spc="-1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600" spc="-100" dirty="0" smtClean="0">
                <a:solidFill>
                  <a:schemeClr val="tx1"/>
                </a:solidFill>
              </a:rPr>
              <a:t>（現状把握、発生源特定等）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18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5917230" y="2579838"/>
            <a:ext cx="5835875" cy="346714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対策事例共有</a:t>
            </a:r>
            <a:r>
              <a:rPr lang="ja-JP" altLang="en-US" spc="-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pc="-100" dirty="0">
                <a:solidFill>
                  <a:schemeClr val="tx1"/>
                </a:solidFill>
              </a:rPr>
              <a:t>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0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7607236" y="3216388"/>
            <a:ext cx="4151173" cy="331588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pc="-100" dirty="0" smtClean="0">
                <a:solidFill>
                  <a:schemeClr val="tx1"/>
                </a:solidFill>
              </a:rPr>
              <a:t>GL</a:t>
            </a:r>
            <a:r>
              <a:rPr lang="ja-JP" altLang="en-US" spc="-100" dirty="0" smtClean="0">
                <a:solidFill>
                  <a:schemeClr val="tx1"/>
                </a:solidFill>
              </a:rPr>
              <a:t>見直し</a:t>
            </a:r>
            <a:r>
              <a:rPr lang="en-US" altLang="ja-JP" spc="-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pc="-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適宜</a:t>
            </a:r>
            <a:r>
              <a:rPr lang="en-US" altLang="ja-JP" spc="-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8210482" y="2933590"/>
            <a:ext cx="0" cy="295498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6486059" y="4477600"/>
            <a:ext cx="2785438" cy="399625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実証・検証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3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7572775" y="5741061"/>
            <a:ext cx="1698722" cy="320853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対策検討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4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9287419" y="5732183"/>
            <a:ext cx="2476299" cy="329732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実証・検証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2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9338905" y="3860627"/>
            <a:ext cx="2414200" cy="1016597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対策事例共有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30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7023875" y="3227734"/>
            <a:ext cx="4755700" cy="3563960"/>
            <a:chOff x="7023875" y="3227734"/>
            <a:chExt cx="4755700" cy="3563960"/>
          </a:xfrm>
        </p:grpSpPr>
        <p:sp>
          <p:nvSpPr>
            <p:cNvPr id="4" name="正方形/長方形 3"/>
            <p:cNvSpPr/>
            <p:nvPr/>
          </p:nvSpPr>
          <p:spPr>
            <a:xfrm>
              <a:off x="7023875" y="3227734"/>
              <a:ext cx="483209" cy="356035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74000">
                  <a:schemeClr val="accent6">
                    <a:lumMod val="20000"/>
                    <a:lumOff val="80000"/>
                  </a:schemeClr>
                </a:gs>
                <a:gs pos="89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5400000" scaled="1"/>
            </a:gra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5400000">
              <a:off x="8558753" y="4842104"/>
              <a:ext cx="449857" cy="3449323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48000">
                  <a:srgbClr val="8FB378"/>
                </a:gs>
                <a:gs pos="22000">
                  <a:schemeClr val="accent6">
                    <a:lumMod val="75000"/>
                  </a:schemeClr>
                </a:gs>
                <a:gs pos="92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直角三角形 5"/>
            <p:cNvSpPr/>
            <p:nvPr/>
          </p:nvSpPr>
          <p:spPr>
            <a:xfrm>
              <a:off x="10154882" y="6142139"/>
              <a:ext cx="1624693" cy="648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7114517" y="6400401"/>
              <a:ext cx="38908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b="1" spc="-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実証結果を踏まえた施策の検討・展開</a:t>
              </a:r>
              <a:endParaRPr lang="en-US" altLang="ja-JP" b="1" spc="-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C7FD5E8-3942-4BE4-AA01-F0C4BA492A81}"/>
              </a:ext>
            </a:extLst>
          </p:cNvPr>
          <p:cNvSpPr/>
          <p:nvPr/>
        </p:nvSpPr>
        <p:spPr>
          <a:xfrm>
            <a:off x="0" y="1"/>
            <a:ext cx="12192000" cy="726141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/>
              <a:t>排出抑制事業スキーム分科会</a:t>
            </a:r>
            <a:r>
              <a:rPr kumimoji="1" lang="ja-JP" altLang="en-US" sz="3200" b="1" dirty="0"/>
              <a:t>での対策検討の方向性（素案）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9020767-9B37-4FD2-A6CF-81C73732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1774" y="6384202"/>
            <a:ext cx="2743200" cy="365125"/>
          </a:xfrm>
        </p:spPr>
        <p:txBody>
          <a:bodyPr/>
          <a:lstStyle/>
          <a:p>
            <a:fld id="{5B3F3032-4610-4632-96F8-9566C5DE4C2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640D48-2C47-4F01-81E1-D5A01BEBFF20}"/>
              </a:ext>
            </a:extLst>
          </p:cNvPr>
          <p:cNvSpPr txBox="1"/>
          <p:nvPr/>
        </p:nvSpPr>
        <p:spPr>
          <a:xfrm>
            <a:off x="1573215" y="983113"/>
            <a:ext cx="10446791" cy="992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2800" dirty="0">
                <a:latin typeface="+mn-ea"/>
              </a:rPr>
              <a:t>使用済みプラスチックのリサイクルや使い捨て</a:t>
            </a:r>
            <a:r>
              <a:rPr kumimoji="1" lang="ja-JP" altLang="en-US" sz="2800" dirty="0" smtClean="0">
                <a:latin typeface="+mn-ea"/>
              </a:rPr>
              <a:t>プラスチック</a:t>
            </a:r>
            <a:endParaRPr kumimoji="1" lang="en-US" altLang="ja-JP" sz="2800" dirty="0" smtClean="0">
              <a:latin typeface="+mn-ea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2800" dirty="0" smtClean="0">
                <a:latin typeface="+mn-ea"/>
              </a:rPr>
              <a:t>製品の使用</a:t>
            </a:r>
            <a:r>
              <a:rPr kumimoji="1" lang="ja-JP" altLang="en-US" sz="2800" dirty="0">
                <a:latin typeface="+mn-ea"/>
              </a:rPr>
              <a:t>削減につながる新たな事業スキームについて検討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258559" y="983113"/>
            <a:ext cx="1158118" cy="91509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検討</a:t>
            </a:r>
            <a:endParaRPr kumimoji="1" lang="en-US" altLang="ja-JP" sz="2400" b="1" dirty="0" smtClean="0"/>
          </a:p>
          <a:p>
            <a:pPr algn="ctr"/>
            <a:r>
              <a:rPr kumimoji="1" lang="ja-JP" altLang="en-US" sz="2400" b="1" dirty="0" smtClean="0"/>
              <a:t>事項</a:t>
            </a:r>
            <a:endParaRPr kumimoji="1" lang="ja-JP" altLang="en-US" sz="2400" b="1" dirty="0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75E4A23-92DC-4AE1-BBDD-EAB3E08C3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73271"/>
              </p:ext>
            </p:extLst>
          </p:nvPr>
        </p:nvGraphicFramePr>
        <p:xfrm>
          <a:off x="266700" y="2102692"/>
          <a:ext cx="11531925" cy="3981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855256568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268260430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38368187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4118729195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177968789"/>
                    </a:ext>
                  </a:extLst>
                </a:gridCol>
                <a:gridCol w="1905325">
                  <a:extLst>
                    <a:ext uri="{9D8B030D-6E8A-4147-A177-3AD203B41FA5}">
                      <a16:colId xmlns:a16="http://schemas.microsoft.com/office/drawing/2014/main" val="1009135793"/>
                    </a:ext>
                  </a:extLst>
                </a:gridCol>
              </a:tblGrid>
              <a:tr h="3752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テーマ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年度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年度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年度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年度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以降</a:t>
                      </a: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257045"/>
                  </a:ext>
                </a:extLst>
              </a:tr>
              <a:tr h="15278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使用済み</a:t>
                      </a:r>
                    </a:p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プラスチック</a:t>
                      </a:r>
                    </a:p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回収・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リサイクル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システム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ペットボトル</a:t>
                      </a:r>
                      <a:endParaRPr kumimoji="1" lang="ja-JP" altLang="en-US" sz="18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2000"/>
                        </a:lnSpc>
                      </a:pP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526043"/>
                  </a:ext>
                </a:extLst>
              </a:tr>
              <a:tr h="8128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消毒液ボトル</a:t>
                      </a:r>
                      <a:endParaRPr kumimoji="1" lang="ja-JP" altLang="en-US" sz="18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6392270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baseline="0" dirty="0" smtClean="0"/>
                        <a:t>プラス</a:t>
                      </a:r>
                      <a:endParaRPr kumimoji="1" lang="en-US" altLang="ja-JP" sz="1800" b="0" baseline="0" dirty="0" smtClean="0"/>
                    </a:p>
                    <a:p>
                      <a:pPr algn="ctr"/>
                      <a:r>
                        <a:rPr kumimoji="1" lang="ja-JP" altLang="en-US" sz="1800" b="0" baseline="0" dirty="0" smtClean="0"/>
                        <a:t>チック</a:t>
                      </a:r>
                    </a:p>
                    <a:p>
                      <a:pPr algn="ctr"/>
                      <a:r>
                        <a:rPr kumimoji="1" lang="ja-JP" altLang="en-US" sz="1800" b="0" baseline="0" dirty="0" smtClean="0"/>
                        <a:t>フリー事業</a:t>
                      </a:r>
                      <a:endParaRPr kumimoji="1" lang="en-US" altLang="ja-JP" sz="1800" b="0" baseline="0" dirty="0" smtClean="0"/>
                    </a:p>
                    <a:p>
                      <a:pPr algn="ctr"/>
                      <a:r>
                        <a:rPr kumimoji="1" lang="ja-JP" altLang="en-US" sz="1800" b="0" baseline="0" dirty="0" smtClean="0"/>
                        <a:t>スキーム</a:t>
                      </a:r>
                      <a:endParaRPr kumimoji="1" lang="ja-JP" altLang="en-US" sz="1800" b="0" baseline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/>
                        <a:t>紙</a:t>
                      </a:r>
                      <a:endParaRPr kumimoji="1" lang="en-US" altLang="ja-JP" sz="1800" b="0" dirty="0" smtClean="0"/>
                    </a:p>
                    <a:p>
                      <a:pPr algn="ctr"/>
                      <a:r>
                        <a:rPr kumimoji="1" lang="ja-JP" altLang="en-US" sz="1800" b="0" dirty="0" smtClean="0"/>
                        <a:t>コップ</a:t>
                      </a:r>
                      <a:endParaRPr kumimoji="1" lang="en-US" altLang="ja-JP" sz="1800" b="0" dirty="0" smtClean="0"/>
                    </a:p>
                    <a:p>
                      <a:pPr algn="ctr"/>
                      <a:r>
                        <a:rPr kumimoji="1" lang="ja-JP" altLang="en-US" sz="1800" b="0" dirty="0" smtClean="0"/>
                        <a:t>堆肥化</a:t>
                      </a:r>
                      <a:endParaRPr kumimoji="1" lang="ja-JP" altLang="en-US" sz="18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/>
                    </a:p>
                  </a:txBody>
                  <a:tcPr marL="91427" marR="91427" marT="45686" marB="456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361454"/>
                  </a:ext>
                </a:extLst>
              </a:tr>
            </a:tbl>
          </a:graphicData>
        </a:graphic>
      </p:graphicFrame>
      <p:sp>
        <p:nvSpPr>
          <p:cNvPr id="19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3645996" y="5132376"/>
            <a:ext cx="3224702" cy="331587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実証・検証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0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5685550" y="2743962"/>
            <a:ext cx="1428967" cy="597497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新機能</a:t>
            </a:r>
            <a:r>
              <a:rPr lang="en-US" altLang="ja-JP" spc="-100" dirty="0" smtClean="0">
                <a:solidFill>
                  <a:schemeClr val="tx1"/>
                </a:solidFill>
              </a:rPr>
              <a:t>RB</a:t>
            </a:r>
          </a:p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実証・検証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2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7202453" y="2846492"/>
            <a:ext cx="2678147" cy="331588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周知・啓発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4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4773033" y="4253467"/>
            <a:ext cx="2887228" cy="347242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対策検討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5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7202453" y="5608773"/>
            <a:ext cx="2589247" cy="341087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府内での取組検討</a:t>
            </a:r>
            <a:endParaRPr lang="en-US" altLang="ja-JP" spc="-100" dirty="0" smtClean="0">
              <a:solidFill>
                <a:schemeClr val="tx1"/>
              </a:solidFill>
            </a:endParaRPr>
          </a:p>
        </p:txBody>
      </p:sp>
      <p:sp>
        <p:nvSpPr>
          <p:cNvPr id="26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7717961" y="3358729"/>
            <a:ext cx="2131439" cy="596405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オフィス・交通系</a:t>
            </a:r>
            <a:r>
              <a:rPr lang="en-US" altLang="ja-JP" spc="-100" dirty="0" smtClean="0">
                <a:solidFill>
                  <a:schemeClr val="tx1"/>
                </a:solidFill>
              </a:rPr>
              <a:t/>
            </a:r>
            <a:br>
              <a:rPr lang="en-US" altLang="ja-JP" spc="-100" dirty="0" smtClean="0">
                <a:solidFill>
                  <a:schemeClr val="tx1"/>
                </a:solidFill>
              </a:rPr>
            </a:br>
            <a:r>
              <a:rPr lang="ja-JP" altLang="en-US" spc="-100" dirty="0" smtClean="0">
                <a:solidFill>
                  <a:schemeClr val="tx1"/>
                </a:solidFill>
              </a:rPr>
              <a:t>実証・検証</a:t>
            </a:r>
            <a:r>
              <a:rPr lang="ja-JP" altLang="en-US" spc="-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pc="-100" dirty="0">
                <a:solidFill>
                  <a:schemeClr val="tx1"/>
                </a:solidFill>
              </a:rPr>
              <a:t>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9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7708876" y="4253467"/>
            <a:ext cx="2171724" cy="342431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実証・検証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32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3262485" y="2694779"/>
            <a:ext cx="1576764" cy="324957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対策事例共有</a:t>
            </a:r>
            <a:r>
              <a:rPr lang="ja-JP" altLang="en-US" spc="-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pc="-100" dirty="0">
                <a:solidFill>
                  <a:schemeClr val="tx1"/>
                </a:solidFill>
              </a:rPr>
              <a:t>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33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4304547" y="3065256"/>
            <a:ext cx="1349766" cy="324957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対策検討</a:t>
            </a:r>
            <a:r>
              <a:rPr lang="ja-JP" altLang="en-US" spc="-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pc="-100" dirty="0">
                <a:solidFill>
                  <a:schemeClr val="tx1"/>
                </a:solidFill>
              </a:rPr>
              <a:t>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34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9899650" y="3491137"/>
            <a:ext cx="1879925" cy="331588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周知・啓発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35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9944876" y="5304144"/>
            <a:ext cx="1827572" cy="331588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実証・検証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3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9899650" y="4264310"/>
            <a:ext cx="1879925" cy="331588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pc="-100" dirty="0" smtClean="0">
                <a:solidFill>
                  <a:schemeClr val="tx1"/>
                </a:solidFill>
              </a:rPr>
              <a:t>周知・啓発</a:t>
            </a:r>
            <a:r>
              <a:rPr lang="ja-JP" altLang="en-US" spc="-100" dirty="0">
                <a:solidFill>
                  <a:schemeClr val="tx1"/>
                </a:solidFill>
              </a:rPr>
              <a:t>　　</a:t>
            </a:r>
            <a:endParaRPr lang="en-US" altLang="ja-JP" spc="-100" dirty="0">
              <a:solidFill>
                <a:schemeClr val="tx1"/>
              </a:solidFill>
            </a:endParaRPr>
          </a:p>
        </p:txBody>
      </p:sp>
      <p:sp>
        <p:nvSpPr>
          <p:cNvPr id="28" name="右矢印 6">
            <a:extLst>
              <a:ext uri="{FF2B5EF4-FFF2-40B4-BE49-F238E27FC236}">
                <a16:creationId xmlns:a16="http://schemas.microsoft.com/office/drawing/2014/main" id="{EDB6F213-BF7F-43D3-B1C1-D7CD1341DD96}"/>
              </a:ext>
            </a:extLst>
          </p:cNvPr>
          <p:cNvSpPr/>
          <p:nvPr/>
        </p:nvSpPr>
        <p:spPr>
          <a:xfrm>
            <a:off x="7202453" y="4936059"/>
            <a:ext cx="2589247" cy="576658"/>
          </a:xfrm>
          <a:prstGeom prst="rightArrow">
            <a:avLst>
              <a:gd name="adj1" fmla="val 100000"/>
              <a:gd name="adj2" fmla="val 27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spc="-100" dirty="0">
                <a:solidFill>
                  <a:schemeClr val="tx1"/>
                </a:solidFill>
              </a:rPr>
              <a:t>課題解決に向けた</a:t>
            </a:r>
            <a:r>
              <a:rPr lang="ja-JP" altLang="en-US" sz="1600" spc="-100" dirty="0" smtClean="0">
                <a:solidFill>
                  <a:schemeClr val="tx1"/>
                </a:solidFill>
              </a:rPr>
              <a:t>取組み（</a:t>
            </a:r>
            <a:r>
              <a:rPr lang="ja-JP" altLang="en-US" sz="1600" spc="-100" dirty="0">
                <a:solidFill>
                  <a:schemeClr val="tx1"/>
                </a:solidFill>
              </a:rPr>
              <a:t>府内外）</a:t>
            </a:r>
            <a:endParaRPr lang="en-US" altLang="ja-JP" sz="1600" spc="-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374</Words>
  <Application>Microsoft Office PowerPoint</Application>
  <PresentationFormat>ワイド画面</PresentationFormat>
  <Paragraphs>85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2023-03-28T02:07:34Z</dcterms:created>
  <dcterms:modified xsi:type="dcterms:W3CDTF">2023-03-28T02:07:42Z</dcterms:modified>
</cp:coreProperties>
</file>