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8"/>
  </p:notesMasterIdLst>
  <p:sldIdLst>
    <p:sldId id="262" r:id="rId2"/>
    <p:sldId id="271" r:id="rId3"/>
    <p:sldId id="288" r:id="rId4"/>
    <p:sldId id="286" r:id="rId5"/>
    <p:sldId id="291" r:id="rId6"/>
    <p:sldId id="290" r:id="rId7"/>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65" d="100"/>
          <a:sy n="65" d="100"/>
        </p:scale>
        <p:origin x="60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2413AC9-F643-423C-A667-38DCBE08C535}"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9B79C01-E39E-4649-8535-39D48D8E3B63}" type="slidenum">
              <a:rPr kumimoji="1" lang="ja-JP" altLang="en-US" smtClean="0"/>
              <a:t>‹#›</a:t>
            </a:fld>
            <a:endParaRPr kumimoji="1" lang="ja-JP" altLang="en-US"/>
          </a:p>
        </p:txBody>
      </p:sp>
    </p:spTree>
    <p:extLst>
      <p:ext uri="{BB962C8B-B14F-4D97-AF65-F5344CB8AC3E}">
        <p14:creationId xmlns:p14="http://schemas.microsoft.com/office/powerpoint/2010/main" val="25503310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D38A2B0-88D9-47B6-93E9-B34166C39149}"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3960497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A2B114-3DCF-4993-AAF5-7ECF7B15353D}"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225804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BDA6F54-8ED5-4F0C-8C6E-B28BBE005F95}"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2199209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C7EA4C-CD21-4CDC-8022-C187757794F8}"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907090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BD0E05-3B43-4E41-9945-BB94DB19C0DD}" type="datetime1">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1474402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FD03A7-C8B0-4E13-AD31-2E3CD229937F}" type="datetime1">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2563541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6070815-7005-4E46-BAC5-A0B90A5AA8D1}" type="datetime1">
              <a:rPr kumimoji="1" lang="ja-JP" altLang="en-US" smtClean="0"/>
              <a:t>2025/9/24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416079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8B514B2-30EF-44CD-B0DB-B66826BD353E}" type="datetime1">
              <a:rPr kumimoji="1" lang="ja-JP" altLang="en-US" smtClean="0"/>
              <a:t>2025/9/24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56721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2FA06-1C0E-4035-AEF1-EC3BFA581775}" type="datetime1">
              <a:rPr kumimoji="1" lang="ja-JP" altLang="en-US" smtClean="0"/>
              <a:t>2025/9/24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411269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4F6C15-D89C-465E-B1CF-E9877EC35F30}" type="datetime1">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178174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B45D96-72E6-42BB-906D-E155FA43C937}" type="datetime1">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3F3032-4610-4632-96F8-9566C5DE4C2A}" type="slidenum">
              <a:rPr kumimoji="1" lang="ja-JP" altLang="en-US" smtClean="0"/>
              <a:t>‹#›</a:t>
            </a:fld>
            <a:endParaRPr kumimoji="1" lang="ja-JP" altLang="en-US"/>
          </a:p>
        </p:txBody>
      </p:sp>
    </p:spTree>
    <p:extLst>
      <p:ext uri="{BB962C8B-B14F-4D97-AF65-F5344CB8AC3E}">
        <p14:creationId xmlns:p14="http://schemas.microsoft.com/office/powerpoint/2010/main" val="146795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EE79F8-7DBA-40B6-B98F-0765A5510F96}" type="datetime1">
              <a:rPr kumimoji="1" lang="ja-JP" altLang="en-US" smtClean="0"/>
              <a:t>2025/9/24</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276806" y="6356350"/>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5B3F3032-4610-4632-96F8-9566C5DE4C2A}" type="slidenum">
              <a:rPr kumimoji="1" lang="ja-JP" altLang="en-US" smtClean="0"/>
              <a:pPr/>
              <a:t>‹#›</a:t>
            </a:fld>
            <a:endParaRPr kumimoji="1" lang="ja-JP" altLang="en-US"/>
          </a:p>
        </p:txBody>
      </p:sp>
    </p:spTree>
    <p:extLst>
      <p:ext uri="{BB962C8B-B14F-4D97-AF65-F5344CB8AC3E}">
        <p14:creationId xmlns:p14="http://schemas.microsoft.com/office/powerpoint/2010/main" val="9680780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p:cNvSpPr txBox="1">
            <a:spLocks/>
          </p:cNvSpPr>
          <p:nvPr/>
        </p:nvSpPr>
        <p:spPr>
          <a:xfrm>
            <a:off x="1227066" y="2041459"/>
            <a:ext cx="9737868" cy="131018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dist">
              <a:lnSpc>
                <a:spcPct val="200000"/>
              </a:lnSpc>
            </a:pPr>
            <a:r>
              <a:rPr lang="ja-JP" altLang="en-US" sz="3200" b="1" spc="-100" dirty="0">
                <a:latin typeface="+mn-ea"/>
                <a:ea typeface="+mn-ea"/>
              </a:rPr>
              <a:t>令和７年度おおさかプラスチック対策推進</a:t>
            </a:r>
            <a:endParaRPr lang="en-US" altLang="ja-JP" sz="3200" b="1" spc="-100" dirty="0">
              <a:latin typeface="+mn-ea"/>
              <a:ea typeface="+mn-ea"/>
            </a:endParaRPr>
          </a:p>
          <a:p>
            <a:pPr algn="dist"/>
            <a:r>
              <a:rPr lang="ja-JP" altLang="en-US" sz="3200" b="1" spc="-100" dirty="0">
                <a:latin typeface="+mn-ea"/>
                <a:ea typeface="+mn-ea"/>
              </a:rPr>
              <a:t>プラットフォーム会議及び分科会の開催について</a:t>
            </a:r>
          </a:p>
        </p:txBody>
      </p:sp>
      <p:sp>
        <p:nvSpPr>
          <p:cNvPr id="11" name="サブタイトル 2"/>
          <p:cNvSpPr txBox="1">
            <a:spLocks/>
          </p:cNvSpPr>
          <p:nvPr/>
        </p:nvSpPr>
        <p:spPr>
          <a:xfrm>
            <a:off x="2667000" y="4257823"/>
            <a:ext cx="6858000" cy="1568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b="1" dirty="0">
                <a:latin typeface="+mn-ea"/>
              </a:rPr>
              <a:t>令和７年９月</a:t>
            </a:r>
            <a:r>
              <a:rPr lang="en-US" altLang="ja-JP" b="1" dirty="0">
                <a:latin typeface="+mn-ea"/>
              </a:rPr>
              <a:t>19</a:t>
            </a:r>
            <a:r>
              <a:rPr lang="ja-JP" altLang="en-US" b="1" dirty="0">
                <a:latin typeface="+mn-ea"/>
              </a:rPr>
              <a:t>日</a:t>
            </a:r>
            <a:endParaRPr lang="en-US" altLang="ja-JP" b="1" dirty="0">
              <a:latin typeface="+mn-ea"/>
            </a:endParaRPr>
          </a:p>
          <a:p>
            <a:pPr marL="0" indent="0" algn="ctr">
              <a:buNone/>
            </a:pPr>
            <a:r>
              <a:rPr lang="ja-JP" altLang="en-US" b="1" dirty="0">
                <a:latin typeface="+mn-ea"/>
              </a:rPr>
              <a:t>大阪府</a:t>
            </a:r>
            <a:endParaRPr lang="en-US" altLang="ja-JP" b="1" dirty="0">
              <a:latin typeface="+mn-ea"/>
            </a:endParaRPr>
          </a:p>
        </p:txBody>
      </p:sp>
      <p:pic>
        <p:nvPicPr>
          <p:cNvPr id="14" name="図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7079" y="251164"/>
            <a:ext cx="2333842" cy="779613"/>
          </a:xfrm>
          <a:prstGeom prst="rect">
            <a:avLst/>
          </a:prstGeom>
        </p:spPr>
      </p:pic>
    </p:spTree>
    <p:extLst>
      <p:ext uri="{BB962C8B-B14F-4D97-AF65-F5344CB8AC3E}">
        <p14:creationId xmlns:p14="http://schemas.microsoft.com/office/powerpoint/2010/main" val="176846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739CE82-2373-4253-B370-6DE5812F4F4C}"/>
              </a:ext>
            </a:extLst>
          </p:cNvPr>
          <p:cNvSpPr/>
          <p:nvPr/>
        </p:nvSpPr>
        <p:spPr>
          <a:xfrm>
            <a:off x="0" y="1"/>
            <a:ext cx="12192000" cy="726141"/>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t>おおさかプラスチック対策推進プラットフォーム</a:t>
            </a:r>
          </a:p>
        </p:txBody>
      </p:sp>
      <p:sp>
        <p:nvSpPr>
          <p:cNvPr id="23" name="正方形/長方形 22"/>
          <p:cNvSpPr/>
          <p:nvPr/>
        </p:nvSpPr>
        <p:spPr>
          <a:xfrm>
            <a:off x="1837764" y="848542"/>
            <a:ext cx="8601636" cy="578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組織体制</a:t>
            </a:r>
          </a:p>
        </p:txBody>
      </p:sp>
      <p:sp>
        <p:nvSpPr>
          <p:cNvPr id="18" name="正方形/長方形 17"/>
          <p:cNvSpPr/>
          <p:nvPr/>
        </p:nvSpPr>
        <p:spPr>
          <a:xfrm>
            <a:off x="1799664" y="1962406"/>
            <a:ext cx="8639736" cy="4305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latin typeface="+mn-ea"/>
            </a:endParaRPr>
          </a:p>
        </p:txBody>
      </p:sp>
      <p:sp>
        <p:nvSpPr>
          <p:cNvPr id="22" name="正方形/長方形 21"/>
          <p:cNvSpPr/>
          <p:nvPr/>
        </p:nvSpPr>
        <p:spPr>
          <a:xfrm>
            <a:off x="3366247" y="1673294"/>
            <a:ext cx="5459506" cy="5782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プラットフォーム</a:t>
            </a:r>
          </a:p>
        </p:txBody>
      </p:sp>
      <p:sp>
        <p:nvSpPr>
          <p:cNvPr id="24" name="正方形/長方形 23"/>
          <p:cNvSpPr/>
          <p:nvPr/>
        </p:nvSpPr>
        <p:spPr>
          <a:xfrm>
            <a:off x="2337547" y="3958172"/>
            <a:ext cx="3558988" cy="2050676"/>
          </a:xfrm>
          <a:prstGeom prst="rect">
            <a:avLst/>
          </a:prstGeom>
          <a:solidFill>
            <a:srgbClr val="CCE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分科会①</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プラスチック</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流出対策</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分科会</a:t>
            </a:r>
          </a:p>
        </p:txBody>
      </p:sp>
      <p:sp>
        <p:nvSpPr>
          <p:cNvPr id="25" name="正方形/長方形 24"/>
          <p:cNvSpPr/>
          <p:nvPr/>
        </p:nvSpPr>
        <p:spPr>
          <a:xfrm>
            <a:off x="6369423" y="3958173"/>
            <a:ext cx="3558988" cy="2050675"/>
          </a:xfrm>
          <a:prstGeom prst="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分科会②</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プラスチックごみ</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排出抑制事業</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スキーム分科会</a:t>
            </a:r>
          </a:p>
        </p:txBody>
      </p:sp>
      <p:sp>
        <p:nvSpPr>
          <p:cNvPr id="26" name="正方形/長方形 25"/>
          <p:cNvSpPr/>
          <p:nvPr/>
        </p:nvSpPr>
        <p:spPr>
          <a:xfrm>
            <a:off x="2337547" y="2535025"/>
            <a:ext cx="7590864" cy="981636"/>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プラットフォーム会議</a:t>
            </a:r>
            <a:endParaRPr kumimoji="1" lang="en-US" altLang="ja-JP" sz="2800" b="1" dirty="0">
              <a:solidFill>
                <a:schemeClr val="tx1"/>
              </a:solidFill>
              <a:latin typeface="+mn-ea"/>
            </a:endParaRPr>
          </a:p>
          <a:p>
            <a:pPr algn="ctr"/>
            <a:r>
              <a:rPr kumimoji="1" lang="ja-JP" altLang="en-US" sz="2800" b="1" dirty="0">
                <a:solidFill>
                  <a:schemeClr val="tx1"/>
                </a:solidFill>
                <a:latin typeface="+mn-ea"/>
              </a:rPr>
              <a:t>（常設委員）</a:t>
            </a:r>
          </a:p>
        </p:txBody>
      </p:sp>
      <p:cxnSp>
        <p:nvCxnSpPr>
          <p:cNvPr id="27" name="直線コネクタ 26"/>
          <p:cNvCxnSpPr/>
          <p:nvPr/>
        </p:nvCxnSpPr>
        <p:spPr>
          <a:xfrm>
            <a:off x="6057901" y="3516662"/>
            <a:ext cx="0" cy="2171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8136217" y="3740414"/>
            <a:ext cx="0" cy="2171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4070351" y="3741034"/>
            <a:ext cx="0" cy="2171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H="1">
            <a:off x="4070351" y="3737417"/>
            <a:ext cx="40658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71CE3EA2-5B18-4D02-9947-1B7CECE19251}"/>
              </a:ext>
            </a:extLst>
          </p:cNvPr>
          <p:cNvSpPr>
            <a:spLocks noGrp="1"/>
          </p:cNvSpPr>
          <p:nvPr>
            <p:ph type="sldNum" sz="quarter" idx="12"/>
          </p:nvPr>
        </p:nvSpPr>
        <p:spPr/>
        <p:txBody>
          <a:bodyPr/>
          <a:lstStyle/>
          <a:p>
            <a:fld id="{5B3F3032-4610-4632-96F8-9566C5DE4C2A}" type="slidenum">
              <a:rPr kumimoji="1" lang="ja-JP" altLang="en-US" smtClean="0"/>
              <a:t>2</a:t>
            </a:fld>
            <a:endParaRPr kumimoji="1" lang="ja-JP" altLang="en-US" dirty="0"/>
          </a:p>
        </p:txBody>
      </p:sp>
    </p:spTree>
    <p:extLst>
      <p:ext uri="{BB962C8B-B14F-4D97-AF65-F5344CB8AC3E}">
        <p14:creationId xmlns:p14="http://schemas.microsoft.com/office/powerpoint/2010/main" val="394862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1C7FD5E8-3942-4BE4-AA01-F0C4BA492A81}"/>
              </a:ext>
            </a:extLst>
          </p:cNvPr>
          <p:cNvSpPr/>
          <p:nvPr/>
        </p:nvSpPr>
        <p:spPr>
          <a:xfrm>
            <a:off x="0" y="1"/>
            <a:ext cx="12192000" cy="726141"/>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t>プラスチック流出対策分科会</a:t>
            </a:r>
          </a:p>
        </p:txBody>
      </p:sp>
      <p:sp>
        <p:nvSpPr>
          <p:cNvPr id="2" name="スライド番号プレースホルダー 1">
            <a:extLst>
              <a:ext uri="{FF2B5EF4-FFF2-40B4-BE49-F238E27FC236}">
                <a16:creationId xmlns:a16="http://schemas.microsoft.com/office/drawing/2014/main" id="{59020767-9B37-4FD2-A6CF-81C737324365}"/>
              </a:ext>
            </a:extLst>
          </p:cNvPr>
          <p:cNvSpPr>
            <a:spLocks noGrp="1"/>
          </p:cNvSpPr>
          <p:nvPr>
            <p:ph type="sldNum" sz="quarter" idx="12"/>
          </p:nvPr>
        </p:nvSpPr>
        <p:spPr/>
        <p:txBody>
          <a:bodyPr/>
          <a:lstStyle/>
          <a:p>
            <a:fld id="{5B3F3032-4610-4632-96F8-9566C5DE4C2A}" type="slidenum">
              <a:rPr kumimoji="1" lang="ja-JP" altLang="en-US" smtClean="0"/>
              <a:t>3</a:t>
            </a:fld>
            <a:endParaRPr kumimoji="1" lang="ja-JP" altLang="en-US"/>
          </a:p>
        </p:txBody>
      </p:sp>
      <p:sp>
        <p:nvSpPr>
          <p:cNvPr id="17" name="四角形: 角を丸くする 16">
            <a:extLst>
              <a:ext uri="{FF2B5EF4-FFF2-40B4-BE49-F238E27FC236}">
                <a16:creationId xmlns:a16="http://schemas.microsoft.com/office/drawing/2014/main" id="{3B9FFF1E-CB9B-4A8C-BBCE-04D79F6CD7BE}"/>
              </a:ext>
            </a:extLst>
          </p:cNvPr>
          <p:cNvSpPr/>
          <p:nvPr/>
        </p:nvSpPr>
        <p:spPr>
          <a:xfrm>
            <a:off x="189485" y="1859827"/>
            <a:ext cx="521357" cy="4940745"/>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000" b="1" dirty="0"/>
              <a:t>メンバー</a:t>
            </a:r>
            <a:endParaRPr kumimoji="1" lang="ja-JP" altLang="en-US" sz="2400" b="1" dirty="0"/>
          </a:p>
        </p:txBody>
      </p:sp>
      <p:sp>
        <p:nvSpPr>
          <p:cNvPr id="18" name="角丸四角形 2">
            <a:extLst>
              <a:ext uri="{FF2B5EF4-FFF2-40B4-BE49-F238E27FC236}">
                <a16:creationId xmlns:a16="http://schemas.microsoft.com/office/drawing/2014/main" id="{43F85B6C-7B40-4B04-B756-02334B950135}"/>
              </a:ext>
            </a:extLst>
          </p:cNvPr>
          <p:cNvSpPr/>
          <p:nvPr/>
        </p:nvSpPr>
        <p:spPr>
          <a:xfrm>
            <a:off x="865052" y="1977196"/>
            <a:ext cx="5230945" cy="622590"/>
          </a:xfrm>
          <a:prstGeom prst="roundRect">
            <a:avLst>
              <a:gd name="adj" fmla="val 5834"/>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endParaRPr kumimoji="1" lang="en-US" altLang="ja-JP" sz="1600" dirty="0"/>
          </a:p>
          <a:p>
            <a:r>
              <a:rPr kumimoji="1" lang="ja-JP" altLang="en-US" sz="1600" dirty="0"/>
              <a:t>・同志社大学　原田准教授</a:t>
            </a:r>
            <a:endParaRPr kumimoji="1" lang="en-US" altLang="ja-JP" sz="1600" dirty="0"/>
          </a:p>
        </p:txBody>
      </p:sp>
      <p:sp>
        <p:nvSpPr>
          <p:cNvPr id="20" name="正方形/長方形 19">
            <a:extLst>
              <a:ext uri="{FF2B5EF4-FFF2-40B4-BE49-F238E27FC236}">
                <a16:creationId xmlns:a16="http://schemas.microsoft.com/office/drawing/2014/main" id="{1B89D039-F54B-44DC-8C6A-C4E93388BF1A}"/>
              </a:ext>
            </a:extLst>
          </p:cNvPr>
          <p:cNvSpPr/>
          <p:nvPr/>
        </p:nvSpPr>
        <p:spPr>
          <a:xfrm>
            <a:off x="845640" y="1859828"/>
            <a:ext cx="2474105" cy="350324"/>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学識経験者</a:t>
            </a:r>
            <a:r>
              <a:rPr kumimoji="1" lang="ja-JP" altLang="en-US" sz="1600" b="1" dirty="0">
                <a:latin typeface="+mn-ea"/>
              </a:rPr>
              <a:t>（１）</a:t>
            </a:r>
          </a:p>
        </p:txBody>
      </p:sp>
      <p:sp>
        <p:nvSpPr>
          <p:cNvPr id="23" name="角丸四角形 15">
            <a:extLst>
              <a:ext uri="{FF2B5EF4-FFF2-40B4-BE49-F238E27FC236}">
                <a16:creationId xmlns:a16="http://schemas.microsoft.com/office/drawing/2014/main" id="{506D3823-0551-4A4C-B9A4-2C2F1B16E62B}"/>
              </a:ext>
            </a:extLst>
          </p:cNvPr>
          <p:cNvSpPr/>
          <p:nvPr/>
        </p:nvSpPr>
        <p:spPr>
          <a:xfrm>
            <a:off x="880144" y="2884556"/>
            <a:ext cx="5215853" cy="1297392"/>
          </a:xfrm>
          <a:prstGeom prst="roundRect">
            <a:avLst>
              <a:gd name="adj" fmla="val 5834"/>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endParaRPr kumimoji="1" lang="en-US" altLang="ja-JP" sz="1600" dirty="0"/>
          </a:p>
          <a:p>
            <a:r>
              <a:rPr kumimoji="1" lang="ja-JP" altLang="en-US" sz="1600" dirty="0"/>
              <a:t>・日本プラスチック工業連盟</a:t>
            </a:r>
            <a:endParaRPr kumimoji="1" lang="en-US" altLang="ja-JP" sz="1600" dirty="0"/>
          </a:p>
          <a:p>
            <a:r>
              <a:rPr kumimoji="1" lang="ja-JP" altLang="en-US" sz="1600" dirty="0"/>
              <a:t>・（一社）西日本プラスチック製品工業協会</a:t>
            </a:r>
          </a:p>
          <a:p>
            <a:r>
              <a:rPr kumimoji="1" lang="ja-JP" altLang="en-US" sz="1600" dirty="0"/>
              <a:t>・（一社）日本フランチャイズチェーン協会</a:t>
            </a:r>
          </a:p>
          <a:p>
            <a:r>
              <a:rPr kumimoji="1" lang="ja-JP" altLang="en-US" sz="1600" dirty="0"/>
              <a:t>・大阪府農業協同組合中央会</a:t>
            </a:r>
            <a:endParaRPr kumimoji="1" lang="en-US" altLang="ja-JP" sz="1600" dirty="0"/>
          </a:p>
        </p:txBody>
      </p:sp>
      <p:sp>
        <p:nvSpPr>
          <p:cNvPr id="24" name="正方形/長方形 23">
            <a:extLst>
              <a:ext uri="{FF2B5EF4-FFF2-40B4-BE49-F238E27FC236}">
                <a16:creationId xmlns:a16="http://schemas.microsoft.com/office/drawing/2014/main" id="{1A4BBEE2-9FA2-4D90-98CF-8937F2D4930F}"/>
              </a:ext>
            </a:extLst>
          </p:cNvPr>
          <p:cNvSpPr/>
          <p:nvPr/>
        </p:nvSpPr>
        <p:spPr>
          <a:xfrm>
            <a:off x="880144" y="2748842"/>
            <a:ext cx="2474107" cy="33471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事業者団体（４）</a:t>
            </a:r>
          </a:p>
        </p:txBody>
      </p:sp>
      <p:sp>
        <p:nvSpPr>
          <p:cNvPr id="25" name="角丸四角形 18">
            <a:extLst>
              <a:ext uri="{FF2B5EF4-FFF2-40B4-BE49-F238E27FC236}">
                <a16:creationId xmlns:a16="http://schemas.microsoft.com/office/drawing/2014/main" id="{37586942-FD9C-49FB-970D-9DAC99D96868}"/>
              </a:ext>
            </a:extLst>
          </p:cNvPr>
          <p:cNvSpPr/>
          <p:nvPr/>
        </p:nvSpPr>
        <p:spPr>
          <a:xfrm>
            <a:off x="6350501" y="1648439"/>
            <a:ext cx="5426253" cy="4493744"/>
          </a:xfrm>
          <a:prstGeom prst="roundRect">
            <a:avLst>
              <a:gd name="adj" fmla="val 3916"/>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spcAft>
                <a:spcPts val="200"/>
              </a:spcAft>
            </a:pPr>
            <a:endParaRPr kumimoji="1" lang="en-US" altLang="ja-JP" sz="1400" dirty="0"/>
          </a:p>
          <a:p>
            <a:pPr>
              <a:spcAft>
                <a:spcPts val="200"/>
              </a:spcAft>
            </a:pPr>
            <a:r>
              <a:rPr kumimoji="1" lang="ja-JP" altLang="en-US" sz="1600" dirty="0"/>
              <a:t>・株式会社カネカ　　　　　・サラヤ株式会社</a:t>
            </a:r>
          </a:p>
          <a:p>
            <a:pPr>
              <a:spcAft>
                <a:spcPts val="200"/>
              </a:spcAft>
            </a:pPr>
            <a:r>
              <a:rPr kumimoji="1" lang="ja-JP" altLang="en-US" sz="1600" dirty="0"/>
              <a:t>・ミズノ株式会社　　　　　・</a:t>
            </a:r>
            <a:r>
              <a:rPr kumimoji="1" lang="en-US" altLang="ja-JP" sz="1600" dirty="0"/>
              <a:t>TOPPAN</a:t>
            </a:r>
            <a:r>
              <a:rPr kumimoji="1" lang="ja-JP" altLang="en-US" sz="1600" dirty="0"/>
              <a:t>株式会社</a:t>
            </a:r>
          </a:p>
          <a:p>
            <a:pPr>
              <a:spcAft>
                <a:spcPts val="200"/>
              </a:spcAft>
            </a:pPr>
            <a:r>
              <a:rPr kumimoji="1" lang="ja-JP" altLang="en-US" sz="1600" dirty="0"/>
              <a:t>・</a:t>
            </a:r>
            <a:r>
              <a:rPr kumimoji="1" lang="en-US" altLang="ja-JP" sz="1600" dirty="0"/>
              <a:t>J-GREEN</a:t>
            </a:r>
            <a:r>
              <a:rPr kumimoji="1" lang="ja-JP" altLang="en-US" sz="1600" dirty="0"/>
              <a:t>堺</a:t>
            </a:r>
            <a:r>
              <a:rPr kumimoji="1" lang="en-US" altLang="ja-JP" sz="1600" dirty="0"/>
              <a:t>(</a:t>
            </a:r>
            <a:r>
              <a:rPr kumimoji="1" lang="ja-JP" altLang="en-US" sz="1600" dirty="0"/>
              <a:t>指定管理者ｼﾞｪｲｽﾞﾊﾟｰｸｸﾞﾙｰﾌﾟ</a:t>
            </a:r>
            <a:r>
              <a:rPr kumimoji="1" lang="en-US" altLang="ja-JP" sz="1600" dirty="0"/>
              <a:t>)</a:t>
            </a:r>
            <a:endParaRPr kumimoji="1" lang="ja-JP" altLang="en-US" sz="1600" dirty="0"/>
          </a:p>
          <a:p>
            <a:pPr>
              <a:spcAft>
                <a:spcPts val="200"/>
              </a:spcAft>
            </a:pPr>
            <a:r>
              <a:rPr kumimoji="1" lang="ja-JP" altLang="en-US" sz="1600" dirty="0"/>
              <a:t>・住友ゴム工業株式会社　　・積水樹脂株式会社</a:t>
            </a:r>
          </a:p>
          <a:p>
            <a:pPr>
              <a:spcAft>
                <a:spcPts val="200"/>
              </a:spcAft>
            </a:pPr>
            <a:r>
              <a:rPr kumimoji="1" lang="ja-JP" altLang="en-US" sz="1600" dirty="0"/>
              <a:t>・株式会社ピリカ　・</a:t>
            </a:r>
            <a:r>
              <a:rPr kumimoji="1" lang="en-US" altLang="ja-JP" sz="1600" dirty="0"/>
              <a:t>(</a:t>
            </a:r>
            <a:r>
              <a:rPr kumimoji="1" lang="ja-JP" altLang="en-US" sz="1600" dirty="0"/>
              <a:t>一財</a:t>
            </a:r>
            <a:r>
              <a:rPr kumimoji="1" lang="en-US" altLang="ja-JP" sz="1600" dirty="0"/>
              <a:t>)</a:t>
            </a:r>
            <a:r>
              <a:rPr kumimoji="1" lang="ja-JP" altLang="en-US" sz="1600" dirty="0"/>
              <a:t>関西環境管理技術センター</a:t>
            </a:r>
            <a:endParaRPr kumimoji="1" lang="en-US" altLang="ja-JP" sz="1600" dirty="0"/>
          </a:p>
          <a:p>
            <a:pPr>
              <a:spcAft>
                <a:spcPts val="200"/>
              </a:spcAft>
            </a:pPr>
            <a:r>
              <a:rPr kumimoji="1" lang="ja-JP" altLang="en-US" sz="1600" dirty="0"/>
              <a:t>・株式会社野村総合研究所　・東レテクノ株式会社</a:t>
            </a:r>
            <a:endParaRPr kumimoji="1" lang="en-US" altLang="ja-JP" sz="1600" dirty="0"/>
          </a:p>
          <a:p>
            <a:pPr>
              <a:spcAft>
                <a:spcPts val="200"/>
              </a:spcAft>
            </a:pPr>
            <a:r>
              <a:rPr kumimoji="1" lang="ja-JP" altLang="en-US" sz="1600" dirty="0"/>
              <a:t>・株式会社ダイフク　　　　・株式会社新進化学</a:t>
            </a:r>
            <a:endParaRPr kumimoji="1" lang="en-US" altLang="ja-JP" sz="1600" dirty="0"/>
          </a:p>
          <a:p>
            <a:pPr>
              <a:spcAft>
                <a:spcPts val="200"/>
              </a:spcAft>
            </a:pPr>
            <a:r>
              <a:rPr kumimoji="1" lang="ja-JP" altLang="en-US" sz="1600" dirty="0"/>
              <a:t>・株式会社プラス　　　　　・株式会社平泉洋行</a:t>
            </a:r>
            <a:endParaRPr kumimoji="1" lang="en-US" altLang="ja-JP" sz="1600" dirty="0"/>
          </a:p>
          <a:p>
            <a:pPr>
              <a:spcAft>
                <a:spcPts val="200"/>
              </a:spcAft>
            </a:pPr>
            <a:r>
              <a:rPr kumimoji="1" lang="ja-JP" altLang="en-US" sz="1600" dirty="0"/>
              <a:t>・カムフル株式会社</a:t>
            </a:r>
            <a:endParaRPr kumimoji="1" lang="en-US" altLang="ja-JP" sz="1600" dirty="0"/>
          </a:p>
          <a:p>
            <a:pPr>
              <a:spcAft>
                <a:spcPts val="200"/>
              </a:spcAft>
            </a:pPr>
            <a:r>
              <a:rPr kumimoji="1" lang="ja-JP" altLang="en-US" sz="1600" dirty="0"/>
              <a:t>・</a:t>
            </a:r>
            <a:r>
              <a:rPr kumimoji="1" lang="ja-JP" altLang="en-US" sz="1400" dirty="0"/>
              <a:t>ユニリーバ・ジャパン・カスタマーマーケティング株式会社</a:t>
            </a:r>
            <a:endParaRPr kumimoji="1" lang="en-US" altLang="ja-JP" sz="1400" dirty="0"/>
          </a:p>
          <a:p>
            <a:pPr>
              <a:spcAft>
                <a:spcPts val="200"/>
              </a:spcAft>
            </a:pPr>
            <a:r>
              <a:rPr kumimoji="1" lang="ja-JP" altLang="en-US" sz="1600" dirty="0"/>
              <a:t>・テラサイクルジャパン合同会社</a:t>
            </a:r>
            <a:endParaRPr kumimoji="1" lang="en-US" altLang="ja-JP" sz="1600" dirty="0"/>
          </a:p>
          <a:p>
            <a:pPr>
              <a:spcAft>
                <a:spcPts val="200"/>
              </a:spcAft>
            </a:pPr>
            <a:r>
              <a:rPr kumimoji="1" lang="ja-JP" altLang="en-US" sz="1600" dirty="0"/>
              <a:t>・株式会社</a:t>
            </a:r>
            <a:r>
              <a:rPr kumimoji="1" lang="en-US" altLang="ja-JP" sz="1600" dirty="0" err="1"/>
              <a:t>Yogibo</a:t>
            </a:r>
            <a:r>
              <a:rPr kumimoji="1" lang="ja-JP" altLang="en-US" sz="1600" dirty="0"/>
              <a:t>　　　　　 ・</a:t>
            </a:r>
            <a:r>
              <a:rPr kumimoji="1" lang="en-US" altLang="ja-JP" sz="1600" dirty="0"/>
              <a:t>PHI</a:t>
            </a:r>
            <a:r>
              <a:rPr kumimoji="1" lang="ja-JP" altLang="en-US" sz="1600" dirty="0"/>
              <a:t>株式会社</a:t>
            </a:r>
            <a:endParaRPr kumimoji="1" lang="en-US" altLang="ja-JP" sz="1600" dirty="0"/>
          </a:p>
          <a:p>
            <a:pPr>
              <a:spcAft>
                <a:spcPts val="200"/>
              </a:spcAft>
            </a:pPr>
            <a:r>
              <a:rPr kumimoji="1" lang="ja-JP" altLang="en-US" sz="1600" dirty="0">
                <a:solidFill>
                  <a:schemeClr val="tx1"/>
                </a:solidFill>
              </a:rPr>
              <a:t>・</a:t>
            </a:r>
            <a:r>
              <a:rPr kumimoji="1" lang="en-US" altLang="ja-JP" sz="1600" dirty="0" err="1">
                <a:solidFill>
                  <a:schemeClr val="tx1"/>
                </a:solidFill>
              </a:rPr>
              <a:t>Panndry</a:t>
            </a:r>
            <a:r>
              <a:rPr kumimoji="1" lang="en-US" altLang="ja-JP" sz="1600" dirty="0">
                <a:solidFill>
                  <a:schemeClr val="tx1"/>
                </a:solidFill>
              </a:rPr>
              <a:t> </a:t>
            </a:r>
            <a:r>
              <a:rPr kumimoji="1" lang="ja-JP" altLang="en-US" sz="1600" dirty="0">
                <a:solidFill>
                  <a:schemeClr val="tx1"/>
                </a:solidFill>
              </a:rPr>
              <a:t>パンとランドリー（株式会社万福家）</a:t>
            </a:r>
            <a:endParaRPr kumimoji="1" lang="en-US" altLang="ja-JP" sz="1600" dirty="0">
              <a:solidFill>
                <a:schemeClr val="tx1"/>
              </a:solidFill>
            </a:endParaRPr>
          </a:p>
          <a:p>
            <a:pPr>
              <a:spcAft>
                <a:spcPts val="200"/>
              </a:spcAft>
            </a:pPr>
            <a:r>
              <a:rPr kumimoji="1" lang="ja-JP" altLang="en-US" sz="1600" dirty="0">
                <a:solidFill>
                  <a:schemeClr val="tx1"/>
                </a:solidFill>
              </a:rPr>
              <a:t>・株式会社イトーヨーギョー　</a:t>
            </a:r>
            <a:r>
              <a:rPr kumimoji="1" lang="ja-JP" altLang="en-US" sz="1600" b="1" dirty="0">
                <a:solidFill>
                  <a:srgbClr val="FF0000"/>
                </a:solidFill>
              </a:rPr>
              <a:t>・株式会社山本貞雄商店</a:t>
            </a:r>
            <a:endParaRPr kumimoji="1" lang="en-US" altLang="ja-JP" sz="1600" b="1" dirty="0">
              <a:solidFill>
                <a:srgbClr val="FF0000"/>
              </a:solidFill>
            </a:endParaRPr>
          </a:p>
          <a:p>
            <a:pPr>
              <a:spcAft>
                <a:spcPts val="200"/>
              </a:spcAft>
            </a:pPr>
            <a:r>
              <a:rPr kumimoji="1" lang="ja-JP" altLang="en-US" sz="1600" b="1" dirty="0">
                <a:solidFill>
                  <a:srgbClr val="FF0000"/>
                </a:solidFill>
              </a:rPr>
              <a:t>・一般財団法人 グリーンスポーツアライアンス</a:t>
            </a:r>
            <a:endParaRPr kumimoji="1" lang="en-US" altLang="ja-JP" sz="1600" b="1" dirty="0">
              <a:solidFill>
                <a:srgbClr val="FF0000"/>
              </a:solidFill>
            </a:endParaRPr>
          </a:p>
        </p:txBody>
      </p:sp>
      <p:sp>
        <p:nvSpPr>
          <p:cNvPr id="26" name="正方形/長方形 25">
            <a:extLst>
              <a:ext uri="{FF2B5EF4-FFF2-40B4-BE49-F238E27FC236}">
                <a16:creationId xmlns:a16="http://schemas.microsoft.com/office/drawing/2014/main" id="{C8B65E5A-197C-49E7-8873-B47BD8EE6415}"/>
              </a:ext>
            </a:extLst>
          </p:cNvPr>
          <p:cNvSpPr/>
          <p:nvPr/>
        </p:nvSpPr>
        <p:spPr>
          <a:xfrm>
            <a:off x="6350501" y="1593780"/>
            <a:ext cx="1951055" cy="34896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b="1" dirty="0"/>
              <a:t>事業者</a:t>
            </a:r>
            <a:r>
              <a:rPr kumimoji="1" lang="ja-JP" altLang="en-US" b="1" dirty="0">
                <a:latin typeface="+mn-ea"/>
              </a:rPr>
              <a:t>（</a:t>
            </a:r>
            <a:r>
              <a:rPr kumimoji="1" lang="en-US" altLang="ja-JP" b="1" dirty="0">
                <a:latin typeface="+mn-ea"/>
              </a:rPr>
              <a:t>24</a:t>
            </a:r>
            <a:r>
              <a:rPr kumimoji="1" lang="ja-JP" altLang="en-US" b="1" dirty="0">
                <a:latin typeface="+mn-ea"/>
              </a:rPr>
              <a:t>）</a:t>
            </a:r>
          </a:p>
        </p:txBody>
      </p:sp>
      <p:sp>
        <p:nvSpPr>
          <p:cNvPr id="27" name="角丸四角形 20">
            <a:extLst>
              <a:ext uri="{FF2B5EF4-FFF2-40B4-BE49-F238E27FC236}">
                <a16:creationId xmlns:a16="http://schemas.microsoft.com/office/drawing/2014/main" id="{81AAE8DC-99FC-4751-9C53-E3570BB5536F}"/>
              </a:ext>
            </a:extLst>
          </p:cNvPr>
          <p:cNvSpPr/>
          <p:nvPr/>
        </p:nvSpPr>
        <p:spPr>
          <a:xfrm>
            <a:off x="865052" y="4615438"/>
            <a:ext cx="5215853" cy="439641"/>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600" dirty="0"/>
              <a:t>・大阪府立環境農林水産総合研究所</a:t>
            </a:r>
            <a:endParaRPr kumimoji="1" lang="en-US" altLang="ja-JP" sz="1600" dirty="0"/>
          </a:p>
        </p:txBody>
      </p:sp>
      <p:sp>
        <p:nvSpPr>
          <p:cNvPr id="28" name="正方形/長方形 27">
            <a:extLst>
              <a:ext uri="{FF2B5EF4-FFF2-40B4-BE49-F238E27FC236}">
                <a16:creationId xmlns:a16="http://schemas.microsoft.com/office/drawing/2014/main" id="{BC48ECD0-5490-4F2E-9780-9A0431706D5B}"/>
              </a:ext>
            </a:extLst>
          </p:cNvPr>
          <p:cNvSpPr/>
          <p:nvPr/>
        </p:nvSpPr>
        <p:spPr>
          <a:xfrm>
            <a:off x="865052" y="4317661"/>
            <a:ext cx="2474107" cy="33471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研究機関（２）</a:t>
            </a:r>
          </a:p>
        </p:txBody>
      </p:sp>
      <p:sp>
        <p:nvSpPr>
          <p:cNvPr id="29" name="角丸四角形 13">
            <a:extLst>
              <a:ext uri="{FF2B5EF4-FFF2-40B4-BE49-F238E27FC236}">
                <a16:creationId xmlns:a16="http://schemas.microsoft.com/office/drawing/2014/main" id="{FDC41133-B68C-4DD7-990A-B6AC913E255A}"/>
              </a:ext>
            </a:extLst>
          </p:cNvPr>
          <p:cNvSpPr/>
          <p:nvPr/>
        </p:nvSpPr>
        <p:spPr>
          <a:xfrm>
            <a:off x="845640" y="6356354"/>
            <a:ext cx="5250359" cy="340377"/>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600" dirty="0">
                <a:latin typeface="游ゴシック" panose="020B0400000000000000" pitchFamily="50" charset="-128"/>
                <a:ea typeface="游ゴシック" panose="020B0400000000000000" pitchFamily="50" charset="-128"/>
              </a:rPr>
              <a:t>・</a:t>
            </a:r>
            <a:r>
              <a:rPr kumimoji="1" lang="zh-TW" altLang="en-US" sz="1600" dirty="0">
                <a:latin typeface="游ゴシック" panose="020B0400000000000000" pitchFamily="50" charset="-128"/>
                <a:ea typeface="游ゴシック" panose="020B0400000000000000" pitchFamily="50" charset="-128"/>
              </a:rPr>
              <a:t>大阪市</a:t>
            </a:r>
            <a:r>
              <a:rPr kumimoji="1" lang="ja-JP" altLang="en-US" sz="1600" dirty="0" err="1">
                <a:latin typeface="游ゴシック" panose="020B0400000000000000" pitchFamily="50" charset="-128"/>
                <a:ea typeface="游ゴシック" panose="020B0400000000000000" pitchFamily="50" charset="-128"/>
              </a:rPr>
              <a:t>、</a:t>
            </a:r>
            <a:r>
              <a:rPr kumimoji="1" lang="zh-TW" altLang="en-US" sz="1600" dirty="0">
                <a:latin typeface="游ゴシック" panose="020B0400000000000000" pitchFamily="50" charset="-128"/>
                <a:ea typeface="游ゴシック" panose="020B0400000000000000" pitchFamily="50" charset="-128"/>
              </a:rPr>
              <a:t>堺市</a:t>
            </a:r>
            <a:r>
              <a:rPr kumimoji="1" lang="ja-JP" altLang="en-US" sz="1600" dirty="0" err="1">
                <a:latin typeface="游ゴシック" panose="020B0400000000000000" pitchFamily="50" charset="-128"/>
                <a:ea typeface="游ゴシック" panose="020B0400000000000000" pitchFamily="50" charset="-128"/>
              </a:rPr>
              <a:t>、</a:t>
            </a:r>
            <a:r>
              <a:rPr kumimoji="1" lang="zh-TW" altLang="en-US" sz="1600" dirty="0">
                <a:latin typeface="游ゴシック" panose="020B0400000000000000" pitchFamily="50" charset="-128"/>
                <a:ea typeface="游ゴシック" panose="020B0400000000000000" pitchFamily="50" charset="-128"/>
              </a:rPr>
              <a:t>吹田市</a:t>
            </a:r>
            <a:r>
              <a:rPr kumimoji="1" lang="ja-JP" altLang="en-US" sz="1600" dirty="0">
                <a:latin typeface="游ゴシック" panose="020B0400000000000000" pitchFamily="50" charset="-128"/>
                <a:ea typeface="游ゴシック" panose="020B0400000000000000" pitchFamily="50" charset="-128"/>
              </a:rPr>
              <a:t>、</a:t>
            </a:r>
            <a:r>
              <a:rPr kumimoji="1" lang="zh-TW" altLang="en-US" sz="1600" dirty="0">
                <a:latin typeface="游ゴシック" panose="020B0400000000000000" pitchFamily="50" charset="-128"/>
                <a:ea typeface="游ゴシック" panose="020B0400000000000000" pitchFamily="50" charset="-128"/>
              </a:rPr>
              <a:t>熊取町</a:t>
            </a:r>
            <a:r>
              <a:rPr kumimoji="1" lang="ja-JP" altLang="en-US" sz="1600" dirty="0">
                <a:latin typeface="游ゴシック" panose="020B0400000000000000" pitchFamily="50" charset="-128"/>
                <a:ea typeface="游ゴシック" panose="020B0400000000000000" pitchFamily="50" charset="-128"/>
              </a:rPr>
              <a:t>、貝塚市</a:t>
            </a:r>
            <a:endParaRPr kumimoji="1" lang="en-US" altLang="ja-JP" sz="1600" dirty="0">
              <a:latin typeface="游ゴシック" panose="020B0400000000000000" pitchFamily="50" charset="-128"/>
              <a:ea typeface="游ゴシック" panose="020B0400000000000000" pitchFamily="50" charset="-128"/>
            </a:endParaRPr>
          </a:p>
        </p:txBody>
      </p:sp>
      <p:sp>
        <p:nvSpPr>
          <p:cNvPr id="30" name="正方形/長方形 29">
            <a:extLst>
              <a:ext uri="{FF2B5EF4-FFF2-40B4-BE49-F238E27FC236}">
                <a16:creationId xmlns:a16="http://schemas.microsoft.com/office/drawing/2014/main" id="{BBC5664C-E812-4FAF-8BC7-BAC6CF7C3C10}"/>
              </a:ext>
            </a:extLst>
          </p:cNvPr>
          <p:cNvSpPr/>
          <p:nvPr/>
        </p:nvSpPr>
        <p:spPr>
          <a:xfrm>
            <a:off x="880144" y="6034128"/>
            <a:ext cx="1567834" cy="33471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行政（</a:t>
            </a:r>
            <a:r>
              <a:rPr kumimoji="1" lang="en-US" altLang="ja-JP" sz="1600" b="1" dirty="0"/>
              <a:t>5</a:t>
            </a:r>
            <a:r>
              <a:rPr kumimoji="1" lang="ja-JP" altLang="en-US" sz="1600" b="1" dirty="0"/>
              <a:t>）</a:t>
            </a:r>
          </a:p>
        </p:txBody>
      </p:sp>
      <p:sp>
        <p:nvSpPr>
          <p:cNvPr id="31" name="角丸四角形 13">
            <a:extLst>
              <a:ext uri="{FF2B5EF4-FFF2-40B4-BE49-F238E27FC236}">
                <a16:creationId xmlns:a16="http://schemas.microsoft.com/office/drawing/2014/main" id="{97F9B146-3A94-41C5-92B1-8C1D026FFF59}"/>
              </a:ext>
            </a:extLst>
          </p:cNvPr>
          <p:cNvSpPr/>
          <p:nvPr/>
        </p:nvSpPr>
        <p:spPr>
          <a:xfrm>
            <a:off x="7799585" y="6331687"/>
            <a:ext cx="3856008" cy="378732"/>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600" dirty="0">
                <a:latin typeface="游ゴシック" panose="020B0400000000000000" pitchFamily="50" charset="-128"/>
                <a:ea typeface="游ゴシック" panose="020B0400000000000000" pitchFamily="50" charset="-128"/>
              </a:rPr>
              <a:t>・大阪府</a:t>
            </a:r>
            <a:endParaRPr kumimoji="1" lang="en-US" altLang="ja-JP" sz="1600" dirty="0">
              <a:latin typeface="游ゴシック" panose="020B0400000000000000" pitchFamily="50" charset="-128"/>
              <a:ea typeface="游ゴシック" panose="020B0400000000000000" pitchFamily="50" charset="-128"/>
            </a:endParaRPr>
          </a:p>
        </p:txBody>
      </p:sp>
      <p:sp>
        <p:nvSpPr>
          <p:cNvPr id="32" name="正方形/長方形 31">
            <a:extLst>
              <a:ext uri="{FF2B5EF4-FFF2-40B4-BE49-F238E27FC236}">
                <a16:creationId xmlns:a16="http://schemas.microsoft.com/office/drawing/2014/main" id="{BEEC310A-5271-4C80-8B8A-E14ACC071AFF}"/>
              </a:ext>
            </a:extLst>
          </p:cNvPr>
          <p:cNvSpPr/>
          <p:nvPr/>
        </p:nvSpPr>
        <p:spPr>
          <a:xfrm>
            <a:off x="6350501" y="6349546"/>
            <a:ext cx="1449084" cy="35012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事務局</a:t>
            </a:r>
          </a:p>
        </p:txBody>
      </p:sp>
      <p:sp>
        <p:nvSpPr>
          <p:cNvPr id="19" name="角丸四角形 13">
            <a:extLst>
              <a:ext uri="{FF2B5EF4-FFF2-40B4-BE49-F238E27FC236}">
                <a16:creationId xmlns:a16="http://schemas.microsoft.com/office/drawing/2014/main" id="{FBA75844-5BE4-4F07-A926-956C5AF2BEDB}"/>
              </a:ext>
            </a:extLst>
          </p:cNvPr>
          <p:cNvSpPr/>
          <p:nvPr/>
        </p:nvSpPr>
        <p:spPr>
          <a:xfrm>
            <a:off x="880144" y="5507687"/>
            <a:ext cx="5215853" cy="428851"/>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600" dirty="0">
                <a:latin typeface="游ゴシック" panose="020B0400000000000000" pitchFamily="50" charset="-128"/>
                <a:ea typeface="游ゴシック" panose="020B0400000000000000" pitchFamily="50" charset="-128"/>
              </a:rPr>
              <a:t>・特定非営利活動法人ごみゼロネット大阪</a:t>
            </a:r>
            <a:endParaRPr kumimoji="1" lang="en-US" altLang="ja-JP" sz="1600" dirty="0">
              <a:latin typeface="游ゴシック" panose="020B0400000000000000" pitchFamily="50" charset="-128"/>
              <a:ea typeface="游ゴシック" panose="020B0400000000000000" pitchFamily="50" charset="-128"/>
            </a:endParaRPr>
          </a:p>
        </p:txBody>
      </p:sp>
      <p:sp>
        <p:nvSpPr>
          <p:cNvPr id="21" name="正方形/長方形 20">
            <a:extLst>
              <a:ext uri="{FF2B5EF4-FFF2-40B4-BE49-F238E27FC236}">
                <a16:creationId xmlns:a16="http://schemas.microsoft.com/office/drawing/2014/main" id="{6D8143F9-1F56-4288-BE96-35C61AA5C440}"/>
              </a:ext>
            </a:extLst>
          </p:cNvPr>
          <p:cNvSpPr/>
          <p:nvPr/>
        </p:nvSpPr>
        <p:spPr>
          <a:xfrm>
            <a:off x="865052" y="5191566"/>
            <a:ext cx="2474104" cy="33471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en-US" altLang="ja-JP" b="1" dirty="0"/>
              <a:t>NPO</a:t>
            </a:r>
            <a:r>
              <a:rPr kumimoji="1" lang="ja-JP" altLang="en-US" b="1" dirty="0"/>
              <a:t>法人（１）</a:t>
            </a:r>
          </a:p>
        </p:txBody>
      </p:sp>
      <p:sp>
        <p:nvSpPr>
          <p:cNvPr id="33" name="テキスト ボックス 32">
            <a:extLst>
              <a:ext uri="{FF2B5EF4-FFF2-40B4-BE49-F238E27FC236}">
                <a16:creationId xmlns:a16="http://schemas.microsoft.com/office/drawing/2014/main" id="{035F05F3-1396-416D-BBE9-27932A39E547}"/>
              </a:ext>
            </a:extLst>
          </p:cNvPr>
          <p:cNvSpPr txBox="1"/>
          <p:nvPr/>
        </p:nvSpPr>
        <p:spPr>
          <a:xfrm>
            <a:off x="1297204" y="902080"/>
            <a:ext cx="9351202" cy="746358"/>
          </a:xfrm>
          <a:prstGeom prst="rect">
            <a:avLst/>
          </a:prstGeom>
          <a:noFill/>
        </p:spPr>
        <p:txBody>
          <a:bodyPr wrap="square">
            <a:spAutoFit/>
          </a:bodyPr>
          <a:lstStyle/>
          <a:p>
            <a:pPr>
              <a:spcBef>
                <a:spcPts val="300"/>
              </a:spcBef>
            </a:pPr>
            <a:r>
              <a:rPr kumimoji="1" lang="ja-JP" altLang="en-US" sz="2000" dirty="0">
                <a:solidFill>
                  <a:schemeClr val="tx1"/>
                </a:solidFill>
                <a:latin typeface="+mn-ea"/>
              </a:rPr>
              <a:t>海洋プラスチックごみのうち、非意図的に排出される</a:t>
            </a:r>
            <a:endParaRPr kumimoji="1" lang="en-US" altLang="ja-JP" sz="2000" dirty="0">
              <a:solidFill>
                <a:schemeClr val="tx1"/>
              </a:solidFill>
              <a:latin typeface="+mn-ea"/>
            </a:endParaRPr>
          </a:p>
          <a:p>
            <a:pPr>
              <a:spcBef>
                <a:spcPts val="300"/>
              </a:spcBef>
            </a:pPr>
            <a:r>
              <a:rPr kumimoji="1" lang="ja-JP" altLang="en-US" sz="2000" dirty="0">
                <a:solidFill>
                  <a:schemeClr val="tx1"/>
                </a:solidFill>
                <a:latin typeface="+mn-ea"/>
              </a:rPr>
              <a:t>マイクロプラスチック等の原因物質に関する対策を検討</a:t>
            </a:r>
            <a:endParaRPr kumimoji="1" lang="en-US" altLang="ja-JP" sz="2000" dirty="0">
              <a:solidFill>
                <a:schemeClr val="tx1"/>
              </a:solidFill>
              <a:latin typeface="+mn-ea"/>
            </a:endParaRPr>
          </a:p>
        </p:txBody>
      </p:sp>
      <p:sp>
        <p:nvSpPr>
          <p:cNvPr id="34" name="四角形: 角を丸くする 33">
            <a:extLst>
              <a:ext uri="{FF2B5EF4-FFF2-40B4-BE49-F238E27FC236}">
                <a16:creationId xmlns:a16="http://schemas.microsoft.com/office/drawing/2014/main" id="{CFC14C34-4CBE-4EA4-A9BB-1E6FFD2E638A}"/>
              </a:ext>
            </a:extLst>
          </p:cNvPr>
          <p:cNvSpPr/>
          <p:nvPr/>
        </p:nvSpPr>
        <p:spPr>
          <a:xfrm>
            <a:off x="128793" y="902080"/>
            <a:ext cx="906377" cy="790346"/>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取組</a:t>
            </a:r>
            <a:endParaRPr kumimoji="1" lang="en-US" altLang="ja-JP" sz="2000" b="1" dirty="0"/>
          </a:p>
          <a:p>
            <a:pPr algn="ctr"/>
            <a:r>
              <a:rPr kumimoji="1" lang="ja-JP" altLang="en-US" sz="2000" b="1" dirty="0"/>
              <a:t>内容</a:t>
            </a:r>
          </a:p>
        </p:txBody>
      </p:sp>
    </p:spTree>
    <p:extLst>
      <p:ext uri="{BB962C8B-B14F-4D97-AF65-F5344CB8AC3E}">
        <p14:creationId xmlns:p14="http://schemas.microsoft.com/office/powerpoint/2010/main" val="1821486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1C7FD5E8-3942-4BE4-AA01-F0C4BA492A81}"/>
              </a:ext>
            </a:extLst>
          </p:cNvPr>
          <p:cNvSpPr/>
          <p:nvPr/>
        </p:nvSpPr>
        <p:spPr>
          <a:xfrm>
            <a:off x="0" y="1"/>
            <a:ext cx="12192000" cy="726141"/>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t>プラスチックごみ排出抑制事業スキーム分科会</a:t>
            </a:r>
          </a:p>
        </p:txBody>
      </p:sp>
      <p:sp>
        <p:nvSpPr>
          <p:cNvPr id="2" name="スライド番号プレースホルダー 1">
            <a:extLst>
              <a:ext uri="{FF2B5EF4-FFF2-40B4-BE49-F238E27FC236}">
                <a16:creationId xmlns:a16="http://schemas.microsoft.com/office/drawing/2014/main" id="{59020767-9B37-4FD2-A6CF-81C737324365}"/>
              </a:ext>
            </a:extLst>
          </p:cNvPr>
          <p:cNvSpPr>
            <a:spLocks noGrp="1"/>
          </p:cNvSpPr>
          <p:nvPr>
            <p:ph type="sldNum" sz="quarter" idx="12"/>
          </p:nvPr>
        </p:nvSpPr>
        <p:spPr/>
        <p:txBody>
          <a:bodyPr/>
          <a:lstStyle/>
          <a:p>
            <a:fld id="{5B3F3032-4610-4632-96F8-9566C5DE4C2A}" type="slidenum">
              <a:rPr kumimoji="1" lang="ja-JP" altLang="en-US" smtClean="0"/>
              <a:t>4</a:t>
            </a:fld>
            <a:endParaRPr kumimoji="1" lang="ja-JP" altLang="en-US" dirty="0"/>
          </a:p>
        </p:txBody>
      </p:sp>
      <p:sp>
        <p:nvSpPr>
          <p:cNvPr id="17" name="四角形: 角を丸くする 16">
            <a:extLst>
              <a:ext uri="{FF2B5EF4-FFF2-40B4-BE49-F238E27FC236}">
                <a16:creationId xmlns:a16="http://schemas.microsoft.com/office/drawing/2014/main" id="{3B9FFF1E-CB9B-4A8C-BBCE-04D79F6CD7BE}"/>
              </a:ext>
            </a:extLst>
          </p:cNvPr>
          <p:cNvSpPr/>
          <p:nvPr/>
        </p:nvSpPr>
        <p:spPr>
          <a:xfrm>
            <a:off x="281613" y="1647929"/>
            <a:ext cx="693172" cy="5073546"/>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000" b="1" dirty="0"/>
              <a:t>メンバー</a:t>
            </a:r>
          </a:p>
        </p:txBody>
      </p:sp>
      <p:sp>
        <p:nvSpPr>
          <p:cNvPr id="18" name="角丸四角形 2">
            <a:extLst>
              <a:ext uri="{FF2B5EF4-FFF2-40B4-BE49-F238E27FC236}">
                <a16:creationId xmlns:a16="http://schemas.microsoft.com/office/drawing/2014/main" id="{43F85B6C-7B40-4B04-B756-02334B950135}"/>
              </a:ext>
            </a:extLst>
          </p:cNvPr>
          <p:cNvSpPr/>
          <p:nvPr/>
        </p:nvSpPr>
        <p:spPr>
          <a:xfrm>
            <a:off x="1176207" y="1970296"/>
            <a:ext cx="5165948" cy="794388"/>
          </a:xfrm>
          <a:prstGeom prst="roundRect">
            <a:avLst>
              <a:gd name="adj" fmla="val 5834"/>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400" dirty="0"/>
              <a:t>・大阪大学　宇山教授</a:t>
            </a:r>
            <a:endParaRPr kumimoji="1" lang="en-US" altLang="ja-JP" sz="1400" dirty="0"/>
          </a:p>
          <a:p>
            <a:r>
              <a:rPr kumimoji="1" lang="ja-JP" altLang="en-US" sz="1400" dirty="0"/>
              <a:t>・大阪府立環境農林水産総合研究所　花田客員研究員</a:t>
            </a:r>
            <a:endParaRPr kumimoji="1" lang="en-US" altLang="ja-JP" sz="1400" dirty="0"/>
          </a:p>
          <a:p>
            <a:r>
              <a:rPr kumimoji="1" lang="ja-JP" altLang="en-US" sz="1400"/>
              <a:t>・同志社大学　</a:t>
            </a:r>
            <a:r>
              <a:rPr kumimoji="1" lang="ja-JP" altLang="en-US" sz="1400" dirty="0"/>
              <a:t>原田准教授</a:t>
            </a:r>
            <a:endParaRPr kumimoji="1" lang="en-US" altLang="ja-JP" sz="1400" dirty="0"/>
          </a:p>
        </p:txBody>
      </p:sp>
      <p:sp>
        <p:nvSpPr>
          <p:cNvPr id="20" name="正方形/長方形 19">
            <a:extLst>
              <a:ext uri="{FF2B5EF4-FFF2-40B4-BE49-F238E27FC236}">
                <a16:creationId xmlns:a16="http://schemas.microsoft.com/office/drawing/2014/main" id="{1B89D039-F54B-44DC-8C6A-C4E93388BF1A}"/>
              </a:ext>
            </a:extLst>
          </p:cNvPr>
          <p:cNvSpPr/>
          <p:nvPr/>
        </p:nvSpPr>
        <p:spPr>
          <a:xfrm>
            <a:off x="1191552" y="1655442"/>
            <a:ext cx="2474105" cy="35479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学識経験者</a:t>
            </a:r>
            <a:r>
              <a:rPr kumimoji="1" lang="ja-JP" altLang="en-US" sz="1600" b="1" dirty="0">
                <a:latin typeface="+mn-ea"/>
              </a:rPr>
              <a:t>（</a:t>
            </a:r>
            <a:r>
              <a:rPr kumimoji="1" lang="en-US" altLang="ja-JP" sz="1600" b="1" dirty="0">
                <a:latin typeface="+mn-ea"/>
              </a:rPr>
              <a:t>3</a:t>
            </a:r>
            <a:r>
              <a:rPr kumimoji="1" lang="ja-JP" altLang="en-US" sz="1600" b="1" dirty="0">
                <a:latin typeface="+mn-ea"/>
              </a:rPr>
              <a:t>）</a:t>
            </a:r>
          </a:p>
        </p:txBody>
      </p:sp>
      <p:sp>
        <p:nvSpPr>
          <p:cNvPr id="23" name="角丸四角形 15">
            <a:extLst>
              <a:ext uri="{FF2B5EF4-FFF2-40B4-BE49-F238E27FC236}">
                <a16:creationId xmlns:a16="http://schemas.microsoft.com/office/drawing/2014/main" id="{506D3823-0551-4A4C-B9A4-2C2F1B16E62B}"/>
              </a:ext>
            </a:extLst>
          </p:cNvPr>
          <p:cNvSpPr/>
          <p:nvPr/>
        </p:nvSpPr>
        <p:spPr>
          <a:xfrm>
            <a:off x="1152473" y="3109665"/>
            <a:ext cx="5159600" cy="1676433"/>
          </a:xfrm>
          <a:prstGeom prst="roundRect">
            <a:avLst>
              <a:gd name="adj" fmla="val 5834"/>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400" dirty="0"/>
              <a:t>・日本プラスチック工業連盟</a:t>
            </a:r>
            <a:endParaRPr kumimoji="1" lang="en-US" altLang="ja-JP" sz="1400" dirty="0"/>
          </a:p>
          <a:p>
            <a:r>
              <a:rPr kumimoji="1" lang="ja-JP" altLang="en-US" sz="1400" dirty="0"/>
              <a:t>・（一社）西日本プラスチック製品工業協会</a:t>
            </a:r>
            <a:endParaRPr kumimoji="1" lang="en-US" altLang="ja-JP" sz="1400" dirty="0"/>
          </a:p>
          <a:p>
            <a:r>
              <a:rPr kumimoji="1" lang="ja-JP" altLang="en-US" sz="1400" dirty="0"/>
              <a:t>・日本チェーンストア協会関西支部</a:t>
            </a:r>
          </a:p>
          <a:p>
            <a:r>
              <a:rPr kumimoji="1" lang="ja-JP" altLang="en-US" sz="1400" dirty="0"/>
              <a:t>・（一社）日本フランチャイズチェーン協会</a:t>
            </a:r>
            <a:endParaRPr kumimoji="1" lang="en-US" altLang="ja-JP" sz="1400" dirty="0"/>
          </a:p>
          <a:p>
            <a:r>
              <a:rPr kumimoji="1" lang="ja-JP" altLang="en-US" sz="1400" dirty="0"/>
              <a:t>・（一社）全国清涼飲料連合会</a:t>
            </a:r>
          </a:p>
          <a:p>
            <a:r>
              <a:rPr kumimoji="1" lang="ja-JP" altLang="en-US" sz="1400" dirty="0"/>
              <a:t>・大阪府農業協同組合中央会</a:t>
            </a:r>
            <a:endParaRPr kumimoji="1" lang="en-US" altLang="ja-JP" sz="1600" dirty="0"/>
          </a:p>
        </p:txBody>
      </p:sp>
      <p:sp>
        <p:nvSpPr>
          <p:cNvPr id="24" name="正方形/長方形 23">
            <a:extLst>
              <a:ext uri="{FF2B5EF4-FFF2-40B4-BE49-F238E27FC236}">
                <a16:creationId xmlns:a16="http://schemas.microsoft.com/office/drawing/2014/main" id="{1A4BBEE2-9FA2-4D90-98CF-8937F2D4930F}"/>
              </a:ext>
            </a:extLst>
          </p:cNvPr>
          <p:cNvSpPr/>
          <p:nvPr/>
        </p:nvSpPr>
        <p:spPr>
          <a:xfrm>
            <a:off x="1180819" y="2802681"/>
            <a:ext cx="2474107" cy="34760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事業者団体（</a:t>
            </a:r>
            <a:r>
              <a:rPr kumimoji="1" lang="en-US" altLang="ja-JP" sz="1600" b="1" dirty="0"/>
              <a:t>6</a:t>
            </a:r>
            <a:r>
              <a:rPr kumimoji="1" lang="ja-JP" altLang="en-US" sz="1600" b="1" dirty="0"/>
              <a:t>）</a:t>
            </a:r>
          </a:p>
        </p:txBody>
      </p:sp>
      <p:sp>
        <p:nvSpPr>
          <p:cNvPr id="25" name="角丸四角形 18">
            <a:extLst>
              <a:ext uri="{FF2B5EF4-FFF2-40B4-BE49-F238E27FC236}">
                <a16:creationId xmlns:a16="http://schemas.microsoft.com/office/drawing/2014/main" id="{37586942-FD9C-49FB-970D-9DAC99D96868}"/>
              </a:ext>
            </a:extLst>
          </p:cNvPr>
          <p:cNvSpPr/>
          <p:nvPr/>
        </p:nvSpPr>
        <p:spPr>
          <a:xfrm>
            <a:off x="6489761" y="1519259"/>
            <a:ext cx="5335225" cy="5154282"/>
          </a:xfrm>
          <a:prstGeom prst="roundRect">
            <a:avLst>
              <a:gd name="adj" fmla="val 3916"/>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400" dirty="0"/>
              <a:t>・三井化学株式会社 　  　  ・花王株式会社</a:t>
            </a:r>
            <a:endParaRPr kumimoji="1" lang="en-US" altLang="ja-JP" sz="1400" dirty="0"/>
          </a:p>
          <a:p>
            <a:r>
              <a:rPr kumimoji="1" lang="ja-JP" altLang="en-US" sz="1400" dirty="0"/>
              <a:t>・サラヤ株式会社　　　　</a:t>
            </a:r>
            <a:r>
              <a:rPr kumimoji="1" lang="ja-JP" altLang="en-US" sz="1400" dirty="0">
                <a:solidFill>
                  <a:prstClr val="black"/>
                </a:solidFill>
              </a:rPr>
              <a:t>・カムフル株式会社</a:t>
            </a:r>
            <a:endParaRPr kumimoji="1" lang="ja-JP" altLang="en-US" sz="1400" dirty="0"/>
          </a:p>
          <a:p>
            <a:r>
              <a:rPr kumimoji="1" lang="ja-JP" altLang="en-US" sz="1400" dirty="0"/>
              <a:t>・サントリーコーポレートビジネス株式会社</a:t>
            </a:r>
            <a:endParaRPr kumimoji="1" lang="en-US" altLang="ja-JP" sz="1400" dirty="0"/>
          </a:p>
          <a:p>
            <a:r>
              <a:rPr kumimoji="1" lang="ja-JP" altLang="en-US" sz="1400" dirty="0"/>
              <a:t>・味の素株式会社　　　　・ネスレ日本株式会社</a:t>
            </a:r>
            <a:endParaRPr kumimoji="1" lang="en-US" altLang="ja-JP" sz="1400" dirty="0"/>
          </a:p>
          <a:p>
            <a:r>
              <a:rPr kumimoji="1" lang="ja-JP" altLang="en-US" sz="1400" dirty="0"/>
              <a:t>・ミズノ株式会社　　　　・</a:t>
            </a:r>
            <a:r>
              <a:rPr kumimoji="1" lang="en-US" altLang="ja-JP" sz="1400" dirty="0"/>
              <a:t>TOPPAN</a:t>
            </a:r>
            <a:r>
              <a:rPr kumimoji="1" lang="ja-JP" altLang="en-US" sz="1400" dirty="0"/>
              <a:t>株式会社</a:t>
            </a:r>
          </a:p>
          <a:p>
            <a:r>
              <a:rPr kumimoji="1" lang="ja-JP" altLang="en-US" sz="1600" dirty="0"/>
              <a:t>・</a:t>
            </a:r>
            <a:r>
              <a:rPr kumimoji="1" lang="en-US" altLang="ja-JP" sz="1600" dirty="0"/>
              <a:t>J-GREEN</a:t>
            </a:r>
            <a:r>
              <a:rPr kumimoji="1" lang="ja-JP" altLang="en-US" sz="1600" dirty="0"/>
              <a:t>堺</a:t>
            </a:r>
            <a:r>
              <a:rPr kumimoji="1" lang="ja-JP" altLang="en-US" sz="1400" dirty="0"/>
              <a:t>（指定管理者 ジェイズパークグループ）</a:t>
            </a:r>
            <a:endParaRPr kumimoji="1" lang="ja-JP" altLang="en-US" sz="1600" dirty="0"/>
          </a:p>
          <a:p>
            <a:r>
              <a:rPr kumimoji="1" lang="ja-JP" altLang="en-US" sz="1400" dirty="0"/>
              <a:t>・川上産業株式会社　　　・三菱ケミカル株式会社</a:t>
            </a:r>
          </a:p>
          <a:p>
            <a:r>
              <a:rPr kumimoji="1" lang="ja-JP" altLang="en-US" sz="1400" dirty="0"/>
              <a:t>・株式会社バイオマスレジン関西</a:t>
            </a:r>
            <a:endParaRPr kumimoji="1" lang="en-US" altLang="ja-JP" sz="1400" dirty="0"/>
          </a:p>
          <a:p>
            <a:r>
              <a:rPr kumimoji="1" lang="ja-JP" altLang="en-US" sz="1400" dirty="0"/>
              <a:t>・大栄環境株式会社　　　・リコー株式会社</a:t>
            </a:r>
            <a:endParaRPr kumimoji="1" lang="en-US" altLang="ja-JP" sz="1400" dirty="0"/>
          </a:p>
          <a:p>
            <a:r>
              <a:rPr kumimoji="1" lang="ja-JP" altLang="en-US" sz="1400" dirty="0"/>
              <a:t>・根羽村森林組合　　　　・株式会社和紙の布</a:t>
            </a:r>
            <a:endParaRPr kumimoji="1" lang="en-US" altLang="ja-JP" sz="1400" dirty="0"/>
          </a:p>
          <a:p>
            <a:pPr lvl="0">
              <a:spcAft>
                <a:spcPts val="200"/>
              </a:spcAft>
            </a:pPr>
            <a:r>
              <a:rPr kumimoji="1" lang="ja-JP" altLang="en-US" sz="1400" dirty="0"/>
              <a:t>・（一財）関西環境管理技術センター</a:t>
            </a:r>
            <a:endParaRPr kumimoji="1" lang="en-US" altLang="ja-JP" sz="1400" dirty="0"/>
          </a:p>
          <a:p>
            <a:pPr lvl="0">
              <a:spcAft>
                <a:spcPts val="200"/>
              </a:spcAft>
            </a:pPr>
            <a:r>
              <a:rPr kumimoji="1" lang="ja-JP" altLang="en-US" sz="1400" dirty="0">
                <a:solidFill>
                  <a:prstClr val="black"/>
                </a:solidFill>
              </a:rPr>
              <a:t>・株式会社野村総合研究所・有限会社古谷商店</a:t>
            </a:r>
            <a:endParaRPr kumimoji="1" lang="en-US" altLang="ja-JP" sz="1400" dirty="0">
              <a:solidFill>
                <a:prstClr val="black"/>
              </a:solidFill>
            </a:endParaRPr>
          </a:p>
          <a:p>
            <a:pPr lvl="0">
              <a:spcAft>
                <a:spcPts val="200"/>
              </a:spcAft>
            </a:pPr>
            <a:r>
              <a:rPr kumimoji="1" lang="ja-JP" altLang="en-US" sz="1400" dirty="0">
                <a:solidFill>
                  <a:prstClr val="black"/>
                </a:solidFill>
              </a:rPr>
              <a:t>・東レテクノ株式会社　　・エムエフマーク合同会社</a:t>
            </a:r>
            <a:endParaRPr kumimoji="1" lang="en-US" altLang="ja-JP" sz="1400" dirty="0">
              <a:solidFill>
                <a:prstClr val="black"/>
              </a:solidFill>
            </a:endParaRPr>
          </a:p>
          <a:p>
            <a:pPr lvl="0">
              <a:spcAft>
                <a:spcPts val="200"/>
              </a:spcAft>
            </a:pPr>
            <a:r>
              <a:rPr kumimoji="1" lang="ja-JP" altLang="en-US" sz="1400" dirty="0">
                <a:solidFill>
                  <a:prstClr val="black"/>
                </a:solidFill>
              </a:rPr>
              <a:t>・株式会社ダイフク　　　・株式会社新進化学</a:t>
            </a:r>
            <a:endParaRPr kumimoji="1" lang="en-US" altLang="ja-JP" sz="1400" dirty="0">
              <a:solidFill>
                <a:prstClr val="black"/>
              </a:solidFill>
            </a:endParaRPr>
          </a:p>
          <a:p>
            <a:pPr lvl="0">
              <a:spcAft>
                <a:spcPts val="200"/>
              </a:spcAft>
            </a:pPr>
            <a:r>
              <a:rPr kumimoji="1" lang="ja-JP" altLang="en-US" sz="1400" dirty="0">
                <a:solidFill>
                  <a:prstClr val="black"/>
                </a:solidFill>
              </a:rPr>
              <a:t>・株式会社プラス　　　　・株式会社平泉洋行</a:t>
            </a:r>
            <a:endParaRPr kumimoji="1" lang="en-US" altLang="ja-JP" sz="1400" dirty="0">
              <a:solidFill>
                <a:prstClr val="black"/>
              </a:solidFill>
            </a:endParaRPr>
          </a:p>
          <a:p>
            <a:pPr lvl="0">
              <a:spcAft>
                <a:spcPts val="200"/>
              </a:spcAft>
            </a:pPr>
            <a:r>
              <a:rPr kumimoji="1" lang="ja-JP" altLang="en-US" sz="1600" dirty="0">
                <a:solidFill>
                  <a:prstClr val="black"/>
                </a:solidFill>
              </a:rPr>
              <a:t>・</a:t>
            </a:r>
            <a:r>
              <a:rPr kumimoji="1" lang="ja-JP" altLang="en-US" sz="1400" dirty="0">
                <a:solidFill>
                  <a:prstClr val="black"/>
                </a:solidFill>
              </a:rPr>
              <a:t>ユニリーバ・ジャパン・カスタマーマーケティング株式会社</a:t>
            </a:r>
            <a:endParaRPr kumimoji="1" lang="en-US" altLang="ja-JP" sz="1400" dirty="0">
              <a:solidFill>
                <a:prstClr val="black"/>
              </a:solidFill>
            </a:endParaRPr>
          </a:p>
          <a:p>
            <a:pPr lvl="0">
              <a:spcAft>
                <a:spcPts val="200"/>
              </a:spcAft>
            </a:pPr>
            <a:r>
              <a:rPr kumimoji="1" lang="ja-JP" altLang="en-US" sz="1400" dirty="0">
                <a:solidFill>
                  <a:prstClr val="black"/>
                </a:solidFill>
              </a:rPr>
              <a:t>・テラサイクルジャパン合同会社　　・株式会社</a:t>
            </a:r>
            <a:r>
              <a:rPr kumimoji="1" lang="en-US" altLang="ja-JP" sz="1400" dirty="0" err="1">
                <a:solidFill>
                  <a:prstClr val="black"/>
                </a:solidFill>
              </a:rPr>
              <a:t>Yogibo</a:t>
            </a:r>
            <a:endParaRPr kumimoji="1" lang="en-US" altLang="ja-JP" sz="1400" dirty="0">
              <a:solidFill>
                <a:prstClr val="black"/>
              </a:solidFill>
            </a:endParaRPr>
          </a:p>
          <a:p>
            <a:pPr>
              <a:spcAft>
                <a:spcPts val="200"/>
              </a:spcAft>
            </a:pPr>
            <a:r>
              <a:rPr kumimoji="1" lang="ja-JP" altLang="en-US" sz="1400" dirty="0">
                <a:solidFill>
                  <a:prstClr val="black"/>
                </a:solidFill>
              </a:rPr>
              <a:t>・</a:t>
            </a:r>
            <a:r>
              <a:rPr kumimoji="1" lang="en-US" altLang="ja-JP" sz="1400" dirty="0">
                <a:solidFill>
                  <a:prstClr val="black"/>
                </a:solidFill>
              </a:rPr>
              <a:t>PHI</a:t>
            </a:r>
            <a:r>
              <a:rPr kumimoji="1" lang="ja-JP" altLang="en-US" sz="1400" dirty="0">
                <a:solidFill>
                  <a:prstClr val="black"/>
                </a:solidFill>
              </a:rPr>
              <a:t>株式会社</a:t>
            </a:r>
            <a:endParaRPr kumimoji="1" lang="en-US" altLang="ja-JP" sz="1400" dirty="0">
              <a:solidFill>
                <a:prstClr val="black"/>
              </a:solidFill>
            </a:endParaRPr>
          </a:p>
          <a:p>
            <a:pPr>
              <a:spcAft>
                <a:spcPts val="200"/>
              </a:spcAft>
            </a:pPr>
            <a:r>
              <a:rPr kumimoji="1" lang="ja-JP" altLang="en-US" sz="1400" dirty="0">
                <a:solidFill>
                  <a:schemeClr val="tx1"/>
                </a:solidFill>
              </a:rPr>
              <a:t>・</a:t>
            </a:r>
            <a:r>
              <a:rPr kumimoji="1" lang="en-US" altLang="ja-JP" sz="1400" dirty="0" err="1">
                <a:solidFill>
                  <a:schemeClr val="tx1"/>
                </a:solidFill>
              </a:rPr>
              <a:t>Panndry</a:t>
            </a:r>
            <a:r>
              <a:rPr kumimoji="1" lang="en-US" altLang="ja-JP" sz="1400" dirty="0">
                <a:solidFill>
                  <a:schemeClr val="tx1"/>
                </a:solidFill>
              </a:rPr>
              <a:t> </a:t>
            </a:r>
            <a:r>
              <a:rPr kumimoji="1" lang="ja-JP" altLang="en-US" sz="1400" dirty="0">
                <a:solidFill>
                  <a:schemeClr val="tx1"/>
                </a:solidFill>
              </a:rPr>
              <a:t>パンとランドリー（株式会社万福家）</a:t>
            </a:r>
          </a:p>
          <a:p>
            <a:pPr>
              <a:spcAft>
                <a:spcPts val="200"/>
              </a:spcAft>
            </a:pPr>
            <a:r>
              <a:rPr kumimoji="1" lang="ja-JP" altLang="en-US" sz="1400" dirty="0">
                <a:solidFill>
                  <a:schemeClr val="tx1"/>
                </a:solidFill>
              </a:rPr>
              <a:t>・一般社団法人花の国日本協議会　</a:t>
            </a:r>
            <a:r>
              <a:rPr kumimoji="1" lang="ja-JP" altLang="en-US" sz="1400" b="1" dirty="0">
                <a:solidFill>
                  <a:srgbClr val="FF0000"/>
                </a:solidFill>
              </a:rPr>
              <a:t>・株式会社山本貞雄商店</a:t>
            </a:r>
            <a:endParaRPr kumimoji="1" lang="en-US" altLang="ja-JP" sz="1400" b="1" dirty="0">
              <a:solidFill>
                <a:srgbClr val="FF0000"/>
              </a:solidFill>
            </a:endParaRPr>
          </a:p>
          <a:p>
            <a:pPr>
              <a:spcAft>
                <a:spcPts val="200"/>
              </a:spcAft>
            </a:pPr>
            <a:r>
              <a:rPr kumimoji="1" lang="ja-JP" altLang="en-US" sz="1400" b="1" dirty="0">
                <a:solidFill>
                  <a:srgbClr val="FF0000"/>
                </a:solidFill>
              </a:rPr>
              <a:t>・一般財団法人 グリーンスポーツアライアンス</a:t>
            </a:r>
            <a:endParaRPr kumimoji="1" lang="en-US" altLang="ja-JP" sz="1400" b="1" dirty="0">
              <a:solidFill>
                <a:srgbClr val="FF0000"/>
              </a:solidFill>
            </a:endParaRPr>
          </a:p>
          <a:p>
            <a:pPr>
              <a:spcAft>
                <a:spcPts val="200"/>
              </a:spcAft>
            </a:pPr>
            <a:endParaRPr kumimoji="1" lang="ja-JP" altLang="en-US" sz="1400" dirty="0">
              <a:solidFill>
                <a:schemeClr val="tx1"/>
              </a:solidFill>
            </a:endParaRPr>
          </a:p>
        </p:txBody>
      </p:sp>
      <p:sp>
        <p:nvSpPr>
          <p:cNvPr id="26" name="正方形/長方形 25">
            <a:extLst>
              <a:ext uri="{FF2B5EF4-FFF2-40B4-BE49-F238E27FC236}">
                <a16:creationId xmlns:a16="http://schemas.microsoft.com/office/drawing/2014/main" id="{C8B65E5A-197C-49E7-8873-B47BD8EE6415}"/>
              </a:ext>
            </a:extLst>
          </p:cNvPr>
          <p:cNvSpPr/>
          <p:nvPr/>
        </p:nvSpPr>
        <p:spPr>
          <a:xfrm>
            <a:off x="6513495" y="1241871"/>
            <a:ext cx="1898908" cy="34836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事業者</a:t>
            </a:r>
            <a:r>
              <a:rPr kumimoji="1" lang="ja-JP" altLang="en-US" sz="1600" b="1" dirty="0">
                <a:latin typeface="+mn-ea"/>
              </a:rPr>
              <a:t>（</a:t>
            </a:r>
            <a:r>
              <a:rPr kumimoji="1" lang="en-US" altLang="ja-JP" sz="1600" b="1" dirty="0">
                <a:latin typeface="+mn-ea"/>
              </a:rPr>
              <a:t>34)</a:t>
            </a:r>
            <a:endParaRPr kumimoji="1" lang="ja-JP" altLang="en-US" sz="1600" b="1" dirty="0">
              <a:latin typeface="+mn-ea"/>
            </a:endParaRPr>
          </a:p>
        </p:txBody>
      </p:sp>
      <p:sp>
        <p:nvSpPr>
          <p:cNvPr id="29" name="角丸四角形 13">
            <a:extLst>
              <a:ext uri="{FF2B5EF4-FFF2-40B4-BE49-F238E27FC236}">
                <a16:creationId xmlns:a16="http://schemas.microsoft.com/office/drawing/2014/main" id="{FDC41133-B68C-4DD7-990A-B6AC913E255A}"/>
              </a:ext>
            </a:extLst>
          </p:cNvPr>
          <p:cNvSpPr/>
          <p:nvPr/>
        </p:nvSpPr>
        <p:spPr>
          <a:xfrm>
            <a:off x="1182555" y="5163604"/>
            <a:ext cx="5159600" cy="388946"/>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400" dirty="0">
                <a:latin typeface="游ゴシック" panose="020B0400000000000000" pitchFamily="50" charset="-128"/>
                <a:ea typeface="游ゴシック" panose="020B0400000000000000" pitchFamily="50" charset="-128"/>
              </a:rPr>
              <a:t>・</a:t>
            </a:r>
            <a:r>
              <a:rPr kumimoji="1" lang="zh-TW" altLang="en-US" sz="1400" dirty="0">
                <a:latin typeface="游ゴシック" panose="020B0400000000000000" pitchFamily="50" charset="-128"/>
                <a:ea typeface="游ゴシック" panose="020B0400000000000000" pitchFamily="50" charset="-128"/>
              </a:rPr>
              <a:t>大阪市</a:t>
            </a:r>
            <a:r>
              <a:rPr kumimoji="1" lang="ja-JP" altLang="en-US" sz="1400" dirty="0" err="1">
                <a:latin typeface="游ゴシック" panose="020B0400000000000000" pitchFamily="50" charset="-128"/>
                <a:ea typeface="游ゴシック" panose="020B0400000000000000" pitchFamily="50" charset="-128"/>
              </a:rPr>
              <a:t>、</a:t>
            </a:r>
            <a:r>
              <a:rPr kumimoji="1" lang="zh-TW" altLang="en-US" sz="1400" dirty="0">
                <a:latin typeface="游ゴシック" panose="020B0400000000000000" pitchFamily="50" charset="-128"/>
                <a:ea typeface="游ゴシック" panose="020B0400000000000000" pitchFamily="50" charset="-128"/>
              </a:rPr>
              <a:t>堺市</a:t>
            </a:r>
            <a:r>
              <a:rPr kumimoji="1" lang="ja-JP" altLang="en-US" sz="1400" dirty="0" err="1">
                <a:latin typeface="游ゴシック" panose="020B0400000000000000" pitchFamily="50" charset="-128"/>
                <a:ea typeface="游ゴシック" panose="020B0400000000000000" pitchFamily="50" charset="-128"/>
              </a:rPr>
              <a:t>、</a:t>
            </a:r>
            <a:r>
              <a:rPr kumimoji="1" lang="zh-TW" altLang="en-US" sz="1400" dirty="0">
                <a:latin typeface="游ゴシック" panose="020B0400000000000000" pitchFamily="50" charset="-128"/>
                <a:ea typeface="游ゴシック" panose="020B0400000000000000" pitchFamily="50" charset="-128"/>
              </a:rPr>
              <a:t>吹田市</a:t>
            </a:r>
            <a:r>
              <a:rPr kumimoji="1" lang="ja-JP" altLang="en-US" sz="1400" dirty="0">
                <a:latin typeface="游ゴシック" panose="020B0400000000000000" pitchFamily="50" charset="-128"/>
                <a:ea typeface="游ゴシック" panose="020B0400000000000000" pitchFamily="50" charset="-128"/>
              </a:rPr>
              <a:t>、東大阪市、</a:t>
            </a:r>
            <a:r>
              <a:rPr kumimoji="1" lang="zh-TW" altLang="en-US" sz="1400" dirty="0">
                <a:latin typeface="游ゴシック" panose="020B0400000000000000" pitchFamily="50" charset="-128"/>
                <a:ea typeface="游ゴシック" panose="020B0400000000000000" pitchFamily="50" charset="-128"/>
              </a:rPr>
              <a:t>熊取町</a:t>
            </a:r>
            <a:r>
              <a:rPr kumimoji="1" lang="ja-JP" altLang="en-US" sz="1400" dirty="0">
                <a:latin typeface="游ゴシック" panose="020B0400000000000000" pitchFamily="50" charset="-128"/>
                <a:ea typeface="游ゴシック" panose="020B0400000000000000" pitchFamily="50" charset="-128"/>
              </a:rPr>
              <a:t>、貝塚市</a:t>
            </a:r>
            <a:endParaRPr kumimoji="1" lang="en-US" altLang="ja-JP" sz="1400" dirty="0">
              <a:latin typeface="游ゴシック" panose="020B0400000000000000" pitchFamily="50" charset="-128"/>
              <a:ea typeface="游ゴシック" panose="020B0400000000000000" pitchFamily="50" charset="-128"/>
            </a:endParaRPr>
          </a:p>
        </p:txBody>
      </p:sp>
      <p:sp>
        <p:nvSpPr>
          <p:cNvPr id="30" name="正方形/長方形 29">
            <a:extLst>
              <a:ext uri="{FF2B5EF4-FFF2-40B4-BE49-F238E27FC236}">
                <a16:creationId xmlns:a16="http://schemas.microsoft.com/office/drawing/2014/main" id="{BBC5664C-E812-4FAF-8BC7-BAC6CF7C3C10}"/>
              </a:ext>
            </a:extLst>
          </p:cNvPr>
          <p:cNvSpPr/>
          <p:nvPr/>
        </p:nvSpPr>
        <p:spPr>
          <a:xfrm>
            <a:off x="1254463" y="4870641"/>
            <a:ext cx="1661310" cy="338467"/>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行政（</a:t>
            </a:r>
            <a:r>
              <a:rPr kumimoji="1" lang="en-US" altLang="ja-JP" sz="1600" b="1" dirty="0"/>
              <a:t>6</a:t>
            </a:r>
            <a:r>
              <a:rPr kumimoji="1" lang="ja-JP" altLang="en-US" sz="1600" b="1" dirty="0"/>
              <a:t>）</a:t>
            </a:r>
          </a:p>
        </p:txBody>
      </p:sp>
      <p:sp>
        <p:nvSpPr>
          <p:cNvPr id="31" name="角丸四角形 13">
            <a:extLst>
              <a:ext uri="{FF2B5EF4-FFF2-40B4-BE49-F238E27FC236}">
                <a16:creationId xmlns:a16="http://schemas.microsoft.com/office/drawing/2014/main" id="{97F9B146-3A94-41C5-92B1-8C1D026FFF59}"/>
              </a:ext>
            </a:extLst>
          </p:cNvPr>
          <p:cNvSpPr/>
          <p:nvPr/>
        </p:nvSpPr>
        <p:spPr>
          <a:xfrm>
            <a:off x="1193076" y="6352512"/>
            <a:ext cx="5159601" cy="353247"/>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400" dirty="0">
                <a:latin typeface="游ゴシック" panose="020B0400000000000000" pitchFamily="50" charset="-128"/>
                <a:ea typeface="游ゴシック" panose="020B0400000000000000" pitchFamily="50" charset="-128"/>
              </a:rPr>
              <a:t>　　　　　　　・大阪府</a:t>
            </a:r>
            <a:endParaRPr kumimoji="1" lang="en-US" altLang="ja-JP" sz="1400" dirty="0">
              <a:latin typeface="游ゴシック" panose="020B0400000000000000" pitchFamily="50" charset="-128"/>
              <a:ea typeface="游ゴシック" panose="020B0400000000000000" pitchFamily="50" charset="-128"/>
            </a:endParaRPr>
          </a:p>
        </p:txBody>
      </p:sp>
      <p:sp>
        <p:nvSpPr>
          <p:cNvPr id="32" name="正方形/長方形 31">
            <a:extLst>
              <a:ext uri="{FF2B5EF4-FFF2-40B4-BE49-F238E27FC236}">
                <a16:creationId xmlns:a16="http://schemas.microsoft.com/office/drawing/2014/main" id="{BEEC310A-5271-4C80-8B8A-E14ACC071AFF}"/>
              </a:ext>
            </a:extLst>
          </p:cNvPr>
          <p:cNvSpPr/>
          <p:nvPr/>
        </p:nvSpPr>
        <p:spPr>
          <a:xfrm>
            <a:off x="1254463" y="6352512"/>
            <a:ext cx="1227686" cy="32102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600" b="1" dirty="0"/>
              <a:t>事務局</a:t>
            </a:r>
          </a:p>
        </p:txBody>
      </p:sp>
      <p:sp>
        <p:nvSpPr>
          <p:cNvPr id="19" name="角丸四角形 13">
            <a:extLst>
              <a:ext uri="{FF2B5EF4-FFF2-40B4-BE49-F238E27FC236}">
                <a16:creationId xmlns:a16="http://schemas.microsoft.com/office/drawing/2014/main" id="{FDC41133-B68C-4DD7-990A-B6AC913E255A}"/>
              </a:ext>
            </a:extLst>
          </p:cNvPr>
          <p:cNvSpPr/>
          <p:nvPr/>
        </p:nvSpPr>
        <p:spPr>
          <a:xfrm>
            <a:off x="1187325" y="5930056"/>
            <a:ext cx="5124748" cy="327819"/>
          </a:xfrm>
          <a:prstGeom prst="roundRect">
            <a:avLst>
              <a:gd name="adj" fmla="val 14808"/>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r>
              <a:rPr kumimoji="1" lang="ja-JP" altLang="en-US" sz="1400" dirty="0">
                <a:latin typeface="游ゴシック" panose="020B0400000000000000" pitchFamily="50" charset="-128"/>
                <a:ea typeface="游ゴシック" panose="020B0400000000000000" pitchFamily="50" charset="-128"/>
              </a:rPr>
              <a:t>・特定非営利活動法人ごみゼロネット大阪</a:t>
            </a:r>
            <a:endParaRPr kumimoji="1" lang="en-US" altLang="ja-JP" sz="1400" dirty="0">
              <a:latin typeface="游ゴシック" panose="020B0400000000000000" pitchFamily="50" charset="-128"/>
              <a:ea typeface="游ゴシック" panose="020B0400000000000000" pitchFamily="50" charset="-128"/>
            </a:endParaRPr>
          </a:p>
        </p:txBody>
      </p:sp>
      <p:sp>
        <p:nvSpPr>
          <p:cNvPr id="21" name="正方形/長方形 20">
            <a:extLst>
              <a:ext uri="{FF2B5EF4-FFF2-40B4-BE49-F238E27FC236}">
                <a16:creationId xmlns:a16="http://schemas.microsoft.com/office/drawing/2014/main" id="{BBC5664C-E812-4FAF-8BC7-BAC6CF7C3C10}"/>
              </a:ext>
            </a:extLst>
          </p:cNvPr>
          <p:cNvSpPr/>
          <p:nvPr/>
        </p:nvSpPr>
        <p:spPr>
          <a:xfrm>
            <a:off x="1259363" y="5637093"/>
            <a:ext cx="1882372" cy="305928"/>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en-US" altLang="ja-JP" sz="1600" b="1" dirty="0"/>
              <a:t>NPO</a:t>
            </a:r>
            <a:r>
              <a:rPr kumimoji="1" lang="ja-JP" altLang="en-US" sz="1600" b="1" dirty="0"/>
              <a:t>法人（</a:t>
            </a:r>
            <a:r>
              <a:rPr kumimoji="1" lang="en-US" altLang="ja-JP" sz="1600" b="1" dirty="0"/>
              <a:t>1</a:t>
            </a:r>
            <a:r>
              <a:rPr kumimoji="1" lang="ja-JP" altLang="en-US" sz="1600" b="1" dirty="0"/>
              <a:t>）</a:t>
            </a:r>
          </a:p>
        </p:txBody>
      </p:sp>
      <p:sp>
        <p:nvSpPr>
          <p:cNvPr id="22" name="テキスト ボックス 21">
            <a:extLst>
              <a:ext uri="{FF2B5EF4-FFF2-40B4-BE49-F238E27FC236}">
                <a16:creationId xmlns:a16="http://schemas.microsoft.com/office/drawing/2014/main" id="{64E6CC2A-E7BA-4AFC-8100-EA1C977834B4}"/>
              </a:ext>
            </a:extLst>
          </p:cNvPr>
          <p:cNvSpPr txBox="1"/>
          <p:nvPr/>
        </p:nvSpPr>
        <p:spPr>
          <a:xfrm>
            <a:off x="1055210" y="764139"/>
            <a:ext cx="11136790" cy="746358"/>
          </a:xfrm>
          <a:prstGeom prst="rect">
            <a:avLst/>
          </a:prstGeom>
          <a:noFill/>
        </p:spPr>
        <p:txBody>
          <a:bodyPr wrap="square">
            <a:spAutoFit/>
          </a:bodyPr>
          <a:lstStyle/>
          <a:p>
            <a:pPr>
              <a:spcBef>
                <a:spcPts val="300"/>
              </a:spcBef>
            </a:pPr>
            <a:r>
              <a:rPr kumimoji="1" lang="ja-JP" altLang="en-US" sz="2000" dirty="0">
                <a:latin typeface="+mn-ea"/>
              </a:rPr>
              <a:t>使用済みプラスチックのリサイクルや使い捨てプラスチック製品の使用削減につながる</a:t>
            </a:r>
            <a:endParaRPr kumimoji="1" lang="en-US" altLang="ja-JP" sz="2000" dirty="0">
              <a:latin typeface="+mn-ea"/>
            </a:endParaRPr>
          </a:p>
          <a:p>
            <a:pPr>
              <a:spcBef>
                <a:spcPts val="300"/>
              </a:spcBef>
            </a:pPr>
            <a:r>
              <a:rPr kumimoji="1" lang="ja-JP" altLang="en-US" sz="2000" dirty="0">
                <a:latin typeface="+mn-ea"/>
              </a:rPr>
              <a:t>新たな事業スキームについて検討</a:t>
            </a:r>
          </a:p>
        </p:txBody>
      </p:sp>
      <p:sp>
        <p:nvSpPr>
          <p:cNvPr id="27" name="四角形: 角を丸くする 26">
            <a:extLst>
              <a:ext uri="{FF2B5EF4-FFF2-40B4-BE49-F238E27FC236}">
                <a16:creationId xmlns:a16="http://schemas.microsoft.com/office/drawing/2014/main" id="{80D01B60-2BDC-4ABD-9BA5-89B79DF17F04}"/>
              </a:ext>
            </a:extLst>
          </p:cNvPr>
          <p:cNvSpPr/>
          <p:nvPr/>
        </p:nvSpPr>
        <p:spPr>
          <a:xfrm>
            <a:off x="201188" y="818777"/>
            <a:ext cx="854022" cy="630423"/>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取組内容</a:t>
            </a:r>
          </a:p>
        </p:txBody>
      </p:sp>
    </p:spTree>
    <p:extLst>
      <p:ext uri="{BB962C8B-B14F-4D97-AF65-F5344CB8AC3E}">
        <p14:creationId xmlns:p14="http://schemas.microsoft.com/office/powerpoint/2010/main" val="1111490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8168C417-A352-4AAB-AB6F-F1C750F71BE3}"/>
              </a:ext>
            </a:extLst>
          </p:cNvPr>
          <p:cNvSpPr>
            <a:spLocks noGrp="1"/>
          </p:cNvSpPr>
          <p:nvPr>
            <p:ph type="sldNum" sz="quarter" idx="12"/>
          </p:nvPr>
        </p:nvSpPr>
        <p:spPr/>
        <p:txBody>
          <a:bodyPr/>
          <a:lstStyle/>
          <a:p>
            <a:fld id="{5B3F3032-4610-4632-96F8-9566C5DE4C2A}" type="slidenum">
              <a:rPr kumimoji="1" lang="ja-JP" altLang="en-US" smtClean="0"/>
              <a:t>5</a:t>
            </a:fld>
            <a:endParaRPr kumimoji="1" lang="ja-JP" altLang="en-US"/>
          </a:p>
        </p:txBody>
      </p:sp>
      <p:sp>
        <p:nvSpPr>
          <p:cNvPr id="8" name="四角形: 角を丸くする 7">
            <a:extLst>
              <a:ext uri="{FF2B5EF4-FFF2-40B4-BE49-F238E27FC236}">
                <a16:creationId xmlns:a16="http://schemas.microsoft.com/office/drawing/2014/main" id="{0429A64F-1786-4C7C-8A95-DCC2F6487C0D}"/>
              </a:ext>
            </a:extLst>
          </p:cNvPr>
          <p:cNvSpPr/>
          <p:nvPr/>
        </p:nvSpPr>
        <p:spPr>
          <a:xfrm>
            <a:off x="138842" y="1683064"/>
            <a:ext cx="661584" cy="5108675"/>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400" b="1" dirty="0"/>
              <a:t>開催概要</a:t>
            </a:r>
          </a:p>
        </p:txBody>
      </p:sp>
      <p:sp>
        <p:nvSpPr>
          <p:cNvPr id="9" name="テキスト ボックス 8">
            <a:extLst>
              <a:ext uri="{FF2B5EF4-FFF2-40B4-BE49-F238E27FC236}">
                <a16:creationId xmlns:a16="http://schemas.microsoft.com/office/drawing/2014/main" id="{A9409F65-AD93-48AE-8BEA-40DD60E45FB8}"/>
              </a:ext>
            </a:extLst>
          </p:cNvPr>
          <p:cNvSpPr txBox="1"/>
          <p:nvPr/>
        </p:nvSpPr>
        <p:spPr>
          <a:xfrm>
            <a:off x="972420" y="2439473"/>
            <a:ext cx="11219580" cy="3595856"/>
          </a:xfrm>
          <a:prstGeom prst="rect">
            <a:avLst/>
          </a:prstGeom>
          <a:noFill/>
        </p:spPr>
        <p:txBody>
          <a:bodyPr wrap="square" rtlCol="0">
            <a:spAutoFit/>
          </a:bodyPr>
          <a:lstStyle/>
          <a:p>
            <a:pPr>
              <a:spcAft>
                <a:spcPts val="200"/>
              </a:spcAft>
            </a:pPr>
            <a:r>
              <a:rPr kumimoji="1" lang="ja-JP" altLang="en-US" sz="2400" b="1" dirty="0">
                <a:latin typeface="+mn-ea"/>
              </a:rPr>
              <a:t>①　</a:t>
            </a:r>
            <a:r>
              <a:rPr kumimoji="1" lang="en-US" altLang="ja-JP" sz="2400" b="1" dirty="0">
                <a:latin typeface="+mn-ea"/>
              </a:rPr>
              <a:t>『</a:t>
            </a:r>
            <a:r>
              <a:rPr kumimoji="1" lang="ja-JP" altLang="en-US" sz="2400" b="1" dirty="0">
                <a:latin typeface="+mn-ea"/>
              </a:rPr>
              <a:t>プラスチック流出対策分科会</a:t>
            </a:r>
            <a:r>
              <a:rPr kumimoji="1" lang="en-US" altLang="ja-JP" sz="2400" b="1" dirty="0">
                <a:latin typeface="+mn-ea"/>
              </a:rPr>
              <a:t>』</a:t>
            </a:r>
            <a:r>
              <a:rPr kumimoji="1" lang="ja-JP" altLang="en-US" sz="2400" b="1" dirty="0">
                <a:latin typeface="+mn-ea"/>
              </a:rPr>
              <a:t>と</a:t>
            </a:r>
            <a:endParaRPr kumimoji="1" lang="en-US" altLang="ja-JP" sz="2400" b="1" dirty="0">
              <a:latin typeface="+mn-ea"/>
            </a:endParaRPr>
          </a:p>
          <a:p>
            <a:pPr>
              <a:spcAft>
                <a:spcPts val="200"/>
              </a:spcAft>
            </a:pPr>
            <a:r>
              <a:rPr kumimoji="1" lang="ja-JP" altLang="en-US" sz="2400" b="1" dirty="0">
                <a:latin typeface="+mn-ea"/>
              </a:rPr>
              <a:t>　　</a:t>
            </a:r>
            <a:r>
              <a:rPr kumimoji="1" lang="en-US" altLang="ja-JP" sz="2400" b="1" dirty="0">
                <a:latin typeface="+mn-ea"/>
              </a:rPr>
              <a:t>『</a:t>
            </a:r>
            <a:r>
              <a:rPr kumimoji="1" lang="ja-JP" altLang="en-US" sz="2400" b="1" dirty="0">
                <a:latin typeface="+mn-ea"/>
              </a:rPr>
              <a:t>プラスチックごみ排出抑制事業スキーム分科会</a:t>
            </a:r>
            <a:r>
              <a:rPr kumimoji="1" lang="en-US" altLang="ja-JP" sz="2400" b="1" dirty="0">
                <a:latin typeface="+mn-ea"/>
              </a:rPr>
              <a:t>』</a:t>
            </a:r>
            <a:r>
              <a:rPr kumimoji="1" lang="ja-JP" altLang="en-US" sz="2400" b="1" dirty="0">
                <a:latin typeface="+mn-ea"/>
              </a:rPr>
              <a:t>の合同部会</a:t>
            </a:r>
          </a:p>
          <a:p>
            <a:pPr>
              <a:spcAft>
                <a:spcPts val="200"/>
              </a:spcAft>
            </a:pPr>
            <a:endParaRPr kumimoji="1" lang="en-US" altLang="ja-JP" sz="2400" b="1" dirty="0">
              <a:latin typeface="+mn-ea"/>
            </a:endParaRPr>
          </a:p>
          <a:p>
            <a:pPr>
              <a:spcAft>
                <a:spcPts val="200"/>
              </a:spcAft>
            </a:pPr>
            <a:endParaRPr kumimoji="1" lang="en-US" altLang="ja-JP" sz="2400" b="1" dirty="0">
              <a:latin typeface="+mn-ea"/>
            </a:endParaRPr>
          </a:p>
          <a:p>
            <a:pPr>
              <a:spcAft>
                <a:spcPts val="200"/>
              </a:spcAft>
            </a:pPr>
            <a:r>
              <a:rPr kumimoji="1" lang="ja-JP" altLang="en-US" sz="2400" b="1" dirty="0">
                <a:latin typeface="+mn-ea"/>
              </a:rPr>
              <a:t>②　２部構成とし、どちらか一つの分科会にのみ参加することも可能</a:t>
            </a:r>
            <a:endParaRPr kumimoji="1" lang="en-US" altLang="ja-JP" sz="2400" b="1" dirty="0">
              <a:latin typeface="+mn-ea"/>
            </a:endParaRPr>
          </a:p>
          <a:p>
            <a:pPr marL="266700" indent="-266700">
              <a:spcAft>
                <a:spcPts val="200"/>
              </a:spcAft>
            </a:pPr>
            <a:endParaRPr kumimoji="1" lang="en-US" altLang="ja-JP" sz="2400" b="1" dirty="0">
              <a:solidFill>
                <a:srgbClr val="FF0000"/>
              </a:solidFill>
              <a:latin typeface="+mn-ea"/>
            </a:endParaRPr>
          </a:p>
          <a:p>
            <a:pPr marL="266700" indent="-266700">
              <a:spcAft>
                <a:spcPts val="200"/>
              </a:spcAft>
            </a:pPr>
            <a:endParaRPr kumimoji="1" lang="en-US" altLang="ja-JP" sz="2400" b="1" dirty="0">
              <a:solidFill>
                <a:srgbClr val="FF0000"/>
              </a:solidFill>
              <a:latin typeface="+mn-ea"/>
            </a:endParaRPr>
          </a:p>
          <a:p>
            <a:pPr>
              <a:spcAft>
                <a:spcPts val="200"/>
              </a:spcAft>
            </a:pPr>
            <a:r>
              <a:rPr kumimoji="1" lang="ja-JP" altLang="en-US" sz="2400" b="1" dirty="0">
                <a:latin typeface="+mn-ea"/>
              </a:rPr>
              <a:t>③　分科会の内容はこれまでと同様に、それぞれの面からプラスチック対策</a:t>
            </a:r>
            <a:endParaRPr kumimoji="1" lang="en-US" altLang="ja-JP" sz="2400" b="1" dirty="0">
              <a:latin typeface="+mn-ea"/>
            </a:endParaRPr>
          </a:p>
          <a:p>
            <a:pPr>
              <a:spcAft>
                <a:spcPts val="200"/>
              </a:spcAft>
            </a:pPr>
            <a:r>
              <a:rPr kumimoji="1" lang="ja-JP" altLang="en-US" sz="2400" b="1" dirty="0">
                <a:latin typeface="+mn-ea"/>
              </a:rPr>
              <a:t>　　について検討を行う</a:t>
            </a:r>
            <a:endParaRPr kumimoji="1" lang="ja-JP" altLang="en-US" sz="2800" b="1" dirty="0">
              <a:latin typeface="+mn-ea"/>
            </a:endParaRPr>
          </a:p>
        </p:txBody>
      </p:sp>
      <p:sp>
        <p:nvSpPr>
          <p:cNvPr id="6" name="正方形/長方形 5">
            <a:extLst>
              <a:ext uri="{FF2B5EF4-FFF2-40B4-BE49-F238E27FC236}">
                <a16:creationId xmlns:a16="http://schemas.microsoft.com/office/drawing/2014/main" id="{A2064250-214C-4E31-82F3-AB57E569C527}"/>
              </a:ext>
            </a:extLst>
          </p:cNvPr>
          <p:cNvSpPr/>
          <p:nvPr/>
        </p:nvSpPr>
        <p:spPr>
          <a:xfrm>
            <a:off x="0" y="1"/>
            <a:ext cx="12192000" cy="726141"/>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000" b="1" dirty="0"/>
              <a:t>おおさかプラスチック対策推進プラットフォーム分科会　開催予定案</a:t>
            </a:r>
          </a:p>
        </p:txBody>
      </p:sp>
      <p:sp>
        <p:nvSpPr>
          <p:cNvPr id="7" name="テキスト ボックス 6"/>
          <p:cNvSpPr txBox="1"/>
          <p:nvPr/>
        </p:nvSpPr>
        <p:spPr>
          <a:xfrm>
            <a:off x="972420" y="973770"/>
            <a:ext cx="6067687" cy="461665"/>
          </a:xfrm>
          <a:prstGeom prst="rect">
            <a:avLst/>
          </a:prstGeom>
          <a:noFill/>
        </p:spPr>
        <p:txBody>
          <a:bodyPr wrap="none" rtlCol="0">
            <a:spAutoFit/>
          </a:bodyPr>
          <a:lstStyle/>
          <a:p>
            <a:r>
              <a:rPr kumimoji="1" lang="ja-JP" altLang="en-US" sz="2400" dirty="0">
                <a:latin typeface="+mn-ea"/>
              </a:rPr>
              <a:t>令和７年</a:t>
            </a:r>
            <a:r>
              <a:rPr kumimoji="1" lang="en-US" altLang="ja-JP" sz="2400" dirty="0">
                <a:latin typeface="+mn-ea"/>
              </a:rPr>
              <a:t>12</a:t>
            </a:r>
            <a:r>
              <a:rPr kumimoji="1" lang="ja-JP" altLang="en-US" sz="2400" dirty="0">
                <a:latin typeface="+mn-ea"/>
              </a:rPr>
              <a:t>月～令和８年１月頃　開催予定</a:t>
            </a:r>
            <a:endParaRPr kumimoji="1" lang="en-US" altLang="ja-JP" sz="2400" dirty="0">
              <a:latin typeface="+mn-ea"/>
            </a:endParaRPr>
          </a:p>
        </p:txBody>
      </p:sp>
      <p:sp>
        <p:nvSpPr>
          <p:cNvPr id="10" name="四角形: 角を丸くする 6">
            <a:extLst>
              <a:ext uri="{FF2B5EF4-FFF2-40B4-BE49-F238E27FC236}">
                <a16:creationId xmlns:a16="http://schemas.microsoft.com/office/drawing/2014/main" id="{87E5F030-10C8-44D7-BF9D-F6F9127F1008}"/>
              </a:ext>
            </a:extLst>
          </p:cNvPr>
          <p:cNvSpPr/>
          <p:nvPr/>
        </p:nvSpPr>
        <p:spPr>
          <a:xfrm>
            <a:off x="138842" y="816795"/>
            <a:ext cx="661584" cy="726141"/>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日時</a:t>
            </a:r>
          </a:p>
        </p:txBody>
      </p:sp>
    </p:spTree>
    <p:extLst>
      <p:ext uri="{BB962C8B-B14F-4D97-AF65-F5344CB8AC3E}">
        <p14:creationId xmlns:p14="http://schemas.microsoft.com/office/powerpoint/2010/main" val="156225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8168C417-A352-4AAB-AB6F-F1C750F71BE3}"/>
              </a:ext>
            </a:extLst>
          </p:cNvPr>
          <p:cNvSpPr>
            <a:spLocks noGrp="1"/>
          </p:cNvSpPr>
          <p:nvPr>
            <p:ph type="sldNum" sz="quarter" idx="12"/>
          </p:nvPr>
        </p:nvSpPr>
        <p:spPr/>
        <p:txBody>
          <a:bodyPr/>
          <a:lstStyle/>
          <a:p>
            <a:fld id="{5B3F3032-4610-4632-96F8-9566C5DE4C2A}" type="slidenum">
              <a:rPr kumimoji="1" lang="ja-JP" altLang="en-US" smtClean="0"/>
              <a:t>6</a:t>
            </a:fld>
            <a:endParaRPr kumimoji="1" lang="ja-JP" altLang="en-US"/>
          </a:p>
        </p:txBody>
      </p:sp>
      <p:sp>
        <p:nvSpPr>
          <p:cNvPr id="8" name="四角形: 角を丸くする 7">
            <a:extLst>
              <a:ext uri="{FF2B5EF4-FFF2-40B4-BE49-F238E27FC236}">
                <a16:creationId xmlns:a16="http://schemas.microsoft.com/office/drawing/2014/main" id="{0429A64F-1786-4C7C-8A95-DCC2F6487C0D}"/>
              </a:ext>
            </a:extLst>
          </p:cNvPr>
          <p:cNvSpPr/>
          <p:nvPr/>
        </p:nvSpPr>
        <p:spPr>
          <a:xfrm>
            <a:off x="138842" y="1683064"/>
            <a:ext cx="661584" cy="5108675"/>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400" b="1" dirty="0"/>
              <a:t>開催概要</a:t>
            </a:r>
          </a:p>
        </p:txBody>
      </p:sp>
      <p:sp>
        <p:nvSpPr>
          <p:cNvPr id="9" name="テキスト ボックス 8">
            <a:extLst>
              <a:ext uri="{FF2B5EF4-FFF2-40B4-BE49-F238E27FC236}">
                <a16:creationId xmlns:a16="http://schemas.microsoft.com/office/drawing/2014/main" id="{A9409F65-AD93-48AE-8BEA-40DD60E45FB8}"/>
              </a:ext>
            </a:extLst>
          </p:cNvPr>
          <p:cNvSpPr txBox="1"/>
          <p:nvPr/>
        </p:nvSpPr>
        <p:spPr>
          <a:xfrm>
            <a:off x="1059047" y="2624139"/>
            <a:ext cx="11219580" cy="3226524"/>
          </a:xfrm>
          <a:prstGeom prst="rect">
            <a:avLst/>
          </a:prstGeom>
          <a:noFill/>
        </p:spPr>
        <p:txBody>
          <a:bodyPr wrap="square" rtlCol="0">
            <a:spAutoFit/>
          </a:bodyPr>
          <a:lstStyle/>
          <a:p>
            <a:pPr>
              <a:spcAft>
                <a:spcPts val="200"/>
              </a:spcAft>
            </a:pPr>
            <a:r>
              <a:rPr kumimoji="1" lang="ja-JP" altLang="en-US" sz="2400" b="1" dirty="0">
                <a:latin typeface="+mn-ea"/>
              </a:rPr>
              <a:t>①　令和７年度事業まとめ</a:t>
            </a:r>
            <a:endParaRPr kumimoji="1" lang="en-US" altLang="ja-JP" sz="2400" b="1" dirty="0">
              <a:latin typeface="+mn-ea"/>
            </a:endParaRPr>
          </a:p>
          <a:p>
            <a:pPr>
              <a:spcAft>
                <a:spcPts val="200"/>
              </a:spcAft>
            </a:pPr>
            <a:r>
              <a:rPr kumimoji="1" lang="ja-JP" altLang="en-US" sz="2400" dirty="0">
                <a:latin typeface="+mn-ea"/>
              </a:rPr>
              <a:t>・令和７年度実施事業「花業界と連携した取組」結果報告</a:t>
            </a:r>
          </a:p>
          <a:p>
            <a:pPr>
              <a:spcAft>
                <a:spcPts val="200"/>
              </a:spcAft>
            </a:pPr>
            <a:endParaRPr kumimoji="1" lang="en-US" altLang="ja-JP" sz="2400" b="1" dirty="0">
              <a:latin typeface="+mn-ea"/>
            </a:endParaRPr>
          </a:p>
          <a:p>
            <a:pPr>
              <a:spcAft>
                <a:spcPts val="200"/>
              </a:spcAft>
            </a:pPr>
            <a:r>
              <a:rPr kumimoji="1" lang="ja-JP" altLang="en-US" sz="2400" b="1" dirty="0">
                <a:latin typeface="+mn-ea"/>
              </a:rPr>
              <a:t>②　令和８年度事業予定共有</a:t>
            </a:r>
            <a:endParaRPr kumimoji="1" lang="en-US" altLang="ja-JP" sz="2400" b="1" dirty="0">
              <a:latin typeface="+mn-ea"/>
            </a:endParaRPr>
          </a:p>
          <a:p>
            <a:pPr marL="266700" indent="-266700">
              <a:spcAft>
                <a:spcPts val="200"/>
              </a:spcAft>
            </a:pPr>
            <a:endParaRPr kumimoji="1" lang="en-US" altLang="ja-JP" sz="2400" b="1" dirty="0">
              <a:solidFill>
                <a:srgbClr val="FF0000"/>
              </a:solidFill>
              <a:latin typeface="+mn-ea"/>
            </a:endParaRPr>
          </a:p>
          <a:p>
            <a:pPr marL="266700" indent="-266700">
              <a:spcAft>
                <a:spcPts val="200"/>
              </a:spcAft>
            </a:pPr>
            <a:endParaRPr kumimoji="1" lang="en-US" altLang="ja-JP" sz="2400" b="1" dirty="0">
              <a:solidFill>
                <a:srgbClr val="FF0000"/>
              </a:solidFill>
              <a:latin typeface="+mn-ea"/>
            </a:endParaRPr>
          </a:p>
          <a:p>
            <a:pPr>
              <a:spcAft>
                <a:spcPts val="200"/>
              </a:spcAft>
            </a:pPr>
            <a:r>
              <a:rPr kumimoji="1" lang="ja-JP" altLang="en-US" sz="2400" b="1" dirty="0">
                <a:latin typeface="+mn-ea"/>
              </a:rPr>
              <a:t>③　来年度以降のプラットフォーム会議の進め方について</a:t>
            </a:r>
          </a:p>
          <a:p>
            <a:pPr marL="173038" indent="-173038">
              <a:spcAft>
                <a:spcPts val="200"/>
              </a:spcAft>
            </a:pPr>
            <a:r>
              <a:rPr kumimoji="1" lang="ja-JP" altLang="en-US" sz="2400" dirty="0">
                <a:latin typeface="+mn-ea"/>
              </a:rPr>
              <a:t>・本会議の実施方法、分科会のあり方についての検討</a:t>
            </a:r>
            <a:endParaRPr kumimoji="1" lang="ja-JP" altLang="en-US" sz="2800" b="1" dirty="0">
              <a:latin typeface="+mn-ea"/>
            </a:endParaRPr>
          </a:p>
        </p:txBody>
      </p:sp>
      <p:sp>
        <p:nvSpPr>
          <p:cNvPr id="6" name="正方形/長方形 5">
            <a:extLst>
              <a:ext uri="{FF2B5EF4-FFF2-40B4-BE49-F238E27FC236}">
                <a16:creationId xmlns:a16="http://schemas.microsoft.com/office/drawing/2014/main" id="{A2064250-214C-4E31-82F3-AB57E569C527}"/>
              </a:ext>
            </a:extLst>
          </p:cNvPr>
          <p:cNvSpPr/>
          <p:nvPr/>
        </p:nvSpPr>
        <p:spPr>
          <a:xfrm>
            <a:off x="0" y="1"/>
            <a:ext cx="12192000" cy="726141"/>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おおさかプラスチック対策推進プラットフォーム第２回会議　開催予定案</a:t>
            </a:r>
          </a:p>
        </p:txBody>
      </p:sp>
      <p:sp>
        <p:nvSpPr>
          <p:cNvPr id="7" name="テキスト ボックス 6"/>
          <p:cNvSpPr txBox="1"/>
          <p:nvPr/>
        </p:nvSpPr>
        <p:spPr>
          <a:xfrm>
            <a:off x="972420" y="973770"/>
            <a:ext cx="4801314" cy="461665"/>
          </a:xfrm>
          <a:prstGeom prst="rect">
            <a:avLst/>
          </a:prstGeom>
          <a:noFill/>
        </p:spPr>
        <p:txBody>
          <a:bodyPr wrap="none" rtlCol="0">
            <a:spAutoFit/>
          </a:bodyPr>
          <a:lstStyle/>
          <a:p>
            <a:r>
              <a:rPr kumimoji="1" lang="ja-JP" altLang="en-US" sz="2400" dirty="0">
                <a:latin typeface="+mn-ea"/>
              </a:rPr>
              <a:t>令和８年２月～３月頃　開催予定</a:t>
            </a:r>
            <a:endParaRPr kumimoji="1" lang="en-US" altLang="ja-JP" sz="2400" dirty="0">
              <a:latin typeface="+mn-ea"/>
            </a:endParaRPr>
          </a:p>
        </p:txBody>
      </p:sp>
      <p:sp>
        <p:nvSpPr>
          <p:cNvPr id="10" name="四角形: 角を丸くする 6">
            <a:extLst>
              <a:ext uri="{FF2B5EF4-FFF2-40B4-BE49-F238E27FC236}">
                <a16:creationId xmlns:a16="http://schemas.microsoft.com/office/drawing/2014/main" id="{87E5F030-10C8-44D7-BF9D-F6F9127F1008}"/>
              </a:ext>
            </a:extLst>
          </p:cNvPr>
          <p:cNvSpPr/>
          <p:nvPr/>
        </p:nvSpPr>
        <p:spPr>
          <a:xfrm>
            <a:off x="138842" y="816795"/>
            <a:ext cx="661584" cy="726141"/>
          </a:xfrm>
          <a:prstGeom prst="round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日時</a:t>
            </a:r>
          </a:p>
        </p:txBody>
      </p:sp>
    </p:spTree>
    <p:extLst>
      <p:ext uri="{BB962C8B-B14F-4D97-AF65-F5344CB8AC3E}">
        <p14:creationId xmlns:p14="http://schemas.microsoft.com/office/powerpoint/2010/main" val="40223459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784</Words>
  <PresentationFormat>ワイド画面</PresentationFormat>
  <Paragraphs>131</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2023-03-28T02:07:15Z</dcterms:created>
  <dcterms:modified xsi:type="dcterms:W3CDTF">2025-09-24T00:24:37Z</dcterms:modified>
</cp:coreProperties>
</file>