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8"/>
  </p:notesMasterIdLst>
  <p:sldIdLst>
    <p:sldId id="262" r:id="rId2"/>
    <p:sldId id="271" r:id="rId3"/>
    <p:sldId id="288" r:id="rId4"/>
    <p:sldId id="290" r:id="rId5"/>
    <p:sldId id="286" r:id="rId6"/>
    <p:sldId id="285" r:id="rId7"/>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111" d="100"/>
          <a:sy n="111" d="100"/>
        </p:scale>
        <p:origin x="336"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2413AC9-F643-423C-A667-38DCBE08C535}" type="datetimeFigureOut">
              <a:rPr kumimoji="1" lang="ja-JP" altLang="en-US" smtClean="0"/>
              <a:t>2024/12/26</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9B79C01-E39E-4649-8535-39D48D8E3B63}" type="slidenum">
              <a:rPr kumimoji="1" lang="ja-JP" altLang="en-US" smtClean="0"/>
              <a:t>‹#›</a:t>
            </a:fld>
            <a:endParaRPr kumimoji="1" lang="ja-JP" altLang="en-US"/>
          </a:p>
        </p:txBody>
      </p:sp>
    </p:spTree>
    <p:extLst>
      <p:ext uri="{BB962C8B-B14F-4D97-AF65-F5344CB8AC3E}">
        <p14:creationId xmlns:p14="http://schemas.microsoft.com/office/powerpoint/2010/main" val="2550331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D38A2B0-88D9-47B6-93E9-B34166C39149}"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960497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A2B114-3DCF-4993-AAF5-7ECF7B15353D}"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25804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DA6F54-8ED5-4F0C-8C6E-B28BBE005F95}"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199209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C7EA4C-CD21-4CDC-8022-C187757794F8}"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90709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BD0E05-3B43-4E41-9945-BB94DB19C0DD}" type="datetime1">
              <a:rPr kumimoji="1" lang="ja-JP" altLang="en-US" smtClean="0"/>
              <a:t>2024/12/26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474402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FD03A7-C8B0-4E13-AD31-2E3CD229937F}"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563541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6070815-7005-4E46-BAC5-A0B90A5AA8D1}" type="datetime1">
              <a:rPr kumimoji="1" lang="ja-JP" altLang="en-US" smtClean="0"/>
              <a:t>2024/12/26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4160795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B514B2-30EF-44CD-B0DB-B66826BD353E}" type="datetime1">
              <a:rPr kumimoji="1" lang="ja-JP" altLang="en-US" smtClean="0"/>
              <a:t>2024/12/26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5672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2FA06-1C0E-4035-AEF1-EC3BFA581775}" type="datetime1">
              <a:rPr kumimoji="1" lang="ja-JP" altLang="en-US" smtClean="0"/>
              <a:t>2024/12/26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411269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4F6C15-D89C-465E-B1CF-E9877EC35F30}"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78174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B45D96-72E6-42BB-906D-E155FA43C937}" type="datetime1">
              <a:rPr kumimoji="1" lang="ja-JP" altLang="en-US" smtClean="0"/>
              <a:t>2024/12/26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46795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E79F8-7DBA-40B6-B98F-0765A5510F96}" type="datetime1">
              <a:rPr kumimoji="1" lang="ja-JP" altLang="en-US" smtClean="0"/>
              <a:t>2024/12/26</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276806" y="6356350"/>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5B3F3032-4610-4632-96F8-9566C5DE4C2A}" type="slidenum">
              <a:rPr kumimoji="1" lang="ja-JP" altLang="en-US" smtClean="0"/>
              <a:pPr/>
              <a:t>‹#›</a:t>
            </a:fld>
            <a:endParaRPr kumimoji="1" lang="ja-JP" altLang="en-US"/>
          </a:p>
        </p:txBody>
      </p:sp>
    </p:spTree>
    <p:extLst>
      <p:ext uri="{BB962C8B-B14F-4D97-AF65-F5344CB8AC3E}">
        <p14:creationId xmlns:p14="http://schemas.microsoft.com/office/powerpoint/2010/main" val="9680780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718930" y="2317598"/>
            <a:ext cx="10754139" cy="13101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4000" b="1" spc="-100" dirty="0">
                <a:latin typeface="+mn-ea"/>
                <a:ea typeface="+mn-ea"/>
              </a:rPr>
              <a:t>分科会の開催結果について</a:t>
            </a:r>
          </a:p>
        </p:txBody>
      </p:sp>
      <p:sp>
        <p:nvSpPr>
          <p:cNvPr id="11" name="サブタイトル 2"/>
          <p:cNvSpPr txBox="1">
            <a:spLocks/>
          </p:cNvSpPr>
          <p:nvPr/>
        </p:nvSpPr>
        <p:spPr>
          <a:xfrm>
            <a:off x="2667000" y="4257823"/>
            <a:ext cx="6858000" cy="156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3200" b="1" dirty="0">
                <a:latin typeface="+mn-ea"/>
              </a:rPr>
              <a:t>令和７年１月８日</a:t>
            </a:r>
            <a:endParaRPr lang="en-US" altLang="ja-JP" sz="3200" b="1" dirty="0">
              <a:latin typeface="+mn-ea"/>
            </a:endParaRPr>
          </a:p>
          <a:p>
            <a:pPr marL="0" indent="0" algn="ctr">
              <a:buNone/>
            </a:pPr>
            <a:r>
              <a:rPr lang="ja-JP" altLang="en-US" sz="3200" b="1" dirty="0">
                <a:latin typeface="+mn-ea"/>
              </a:rPr>
              <a:t>大阪府</a:t>
            </a:r>
            <a:endParaRPr lang="en-US" altLang="ja-JP" sz="3200" b="1" dirty="0">
              <a:latin typeface="+mn-ea"/>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079" y="251164"/>
            <a:ext cx="2333842" cy="779613"/>
          </a:xfrm>
          <a:prstGeom prst="rect">
            <a:avLst/>
          </a:prstGeom>
        </p:spPr>
      </p:pic>
    </p:spTree>
    <p:extLst>
      <p:ext uri="{BB962C8B-B14F-4D97-AF65-F5344CB8AC3E}">
        <p14:creationId xmlns:p14="http://schemas.microsoft.com/office/powerpoint/2010/main" val="1768466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739CE82-2373-4253-B370-6DE5812F4F4C}"/>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おおさかプラスチック対策推進プラットフォーム</a:t>
            </a:r>
          </a:p>
        </p:txBody>
      </p:sp>
      <p:sp>
        <p:nvSpPr>
          <p:cNvPr id="23" name="正方形/長方形 22"/>
          <p:cNvSpPr/>
          <p:nvPr/>
        </p:nvSpPr>
        <p:spPr>
          <a:xfrm>
            <a:off x="1837764" y="848542"/>
            <a:ext cx="8601636" cy="578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組織体制</a:t>
            </a:r>
          </a:p>
        </p:txBody>
      </p:sp>
      <p:sp>
        <p:nvSpPr>
          <p:cNvPr id="18" name="正方形/長方形 17"/>
          <p:cNvSpPr/>
          <p:nvPr/>
        </p:nvSpPr>
        <p:spPr>
          <a:xfrm>
            <a:off x="1799664" y="1962406"/>
            <a:ext cx="8639736" cy="4305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tx1"/>
              </a:solidFill>
              <a:latin typeface="+mn-ea"/>
            </a:endParaRPr>
          </a:p>
        </p:txBody>
      </p:sp>
      <p:sp>
        <p:nvSpPr>
          <p:cNvPr id="22" name="正方形/長方形 21"/>
          <p:cNvSpPr/>
          <p:nvPr/>
        </p:nvSpPr>
        <p:spPr>
          <a:xfrm>
            <a:off x="3366247" y="1673294"/>
            <a:ext cx="5459506" cy="5782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プラットフォーム</a:t>
            </a:r>
          </a:p>
        </p:txBody>
      </p:sp>
      <p:sp>
        <p:nvSpPr>
          <p:cNvPr id="24" name="正方形/長方形 23"/>
          <p:cNvSpPr/>
          <p:nvPr/>
        </p:nvSpPr>
        <p:spPr>
          <a:xfrm>
            <a:off x="2337547" y="3958172"/>
            <a:ext cx="3558988" cy="2050676"/>
          </a:xfrm>
          <a:prstGeom prst="rect">
            <a:avLst/>
          </a:prstGeom>
          <a:solidFill>
            <a:srgbClr val="CCE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分科会①</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プラスチック</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流出対策</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分科会</a:t>
            </a:r>
          </a:p>
        </p:txBody>
      </p:sp>
      <p:sp>
        <p:nvSpPr>
          <p:cNvPr id="25" name="正方形/長方形 24"/>
          <p:cNvSpPr/>
          <p:nvPr/>
        </p:nvSpPr>
        <p:spPr>
          <a:xfrm>
            <a:off x="6369423" y="3958173"/>
            <a:ext cx="3558988" cy="2050675"/>
          </a:xfrm>
          <a:prstGeom prst="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分科会②</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プラスチックごみ</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排出抑制事業</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スキーム分科会</a:t>
            </a:r>
          </a:p>
        </p:txBody>
      </p:sp>
      <p:sp>
        <p:nvSpPr>
          <p:cNvPr id="26" name="正方形/長方形 25"/>
          <p:cNvSpPr/>
          <p:nvPr/>
        </p:nvSpPr>
        <p:spPr>
          <a:xfrm>
            <a:off x="2337547" y="2535025"/>
            <a:ext cx="7590864" cy="98163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プラットフォーム会議</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（常設委員）</a:t>
            </a:r>
          </a:p>
        </p:txBody>
      </p:sp>
      <p:cxnSp>
        <p:nvCxnSpPr>
          <p:cNvPr id="27" name="直線コネクタ 26"/>
          <p:cNvCxnSpPr/>
          <p:nvPr/>
        </p:nvCxnSpPr>
        <p:spPr>
          <a:xfrm>
            <a:off x="6057901" y="3516662"/>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8136217" y="3740414"/>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070351" y="3741034"/>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a:off x="4070351" y="3737417"/>
            <a:ext cx="40658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71CE3EA2-5B18-4D02-9947-1B7CECE19251}"/>
              </a:ext>
            </a:extLst>
          </p:cNvPr>
          <p:cNvSpPr>
            <a:spLocks noGrp="1"/>
          </p:cNvSpPr>
          <p:nvPr>
            <p:ph type="sldNum" sz="quarter" idx="12"/>
          </p:nvPr>
        </p:nvSpPr>
        <p:spPr/>
        <p:txBody>
          <a:bodyPr/>
          <a:lstStyle/>
          <a:p>
            <a:fld id="{5B3F3032-4610-4632-96F8-9566C5DE4C2A}" type="slidenum">
              <a:rPr kumimoji="1" lang="ja-JP" altLang="en-US" smtClean="0"/>
              <a:t>2</a:t>
            </a:fld>
            <a:endParaRPr kumimoji="1" lang="ja-JP" altLang="en-US" dirty="0"/>
          </a:p>
        </p:txBody>
      </p:sp>
    </p:spTree>
    <p:extLst>
      <p:ext uri="{BB962C8B-B14F-4D97-AF65-F5344CB8AC3E}">
        <p14:creationId xmlns:p14="http://schemas.microsoft.com/office/powerpoint/2010/main" val="39486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C7FD5E8-3942-4BE4-AA01-F0C4BA492A81}"/>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プラスチック流出対策分科会</a:t>
            </a:r>
          </a:p>
        </p:txBody>
      </p:sp>
      <p:sp>
        <p:nvSpPr>
          <p:cNvPr id="2" name="スライド番号プレースホルダー 1">
            <a:extLst>
              <a:ext uri="{FF2B5EF4-FFF2-40B4-BE49-F238E27FC236}">
                <a16:creationId xmlns:a16="http://schemas.microsoft.com/office/drawing/2014/main" id="{59020767-9B37-4FD2-A6CF-81C737324365}"/>
              </a:ext>
            </a:extLst>
          </p:cNvPr>
          <p:cNvSpPr>
            <a:spLocks noGrp="1"/>
          </p:cNvSpPr>
          <p:nvPr>
            <p:ph type="sldNum" sz="quarter" idx="12"/>
          </p:nvPr>
        </p:nvSpPr>
        <p:spPr/>
        <p:txBody>
          <a:bodyPr/>
          <a:lstStyle/>
          <a:p>
            <a:fld id="{5B3F3032-4610-4632-96F8-9566C5DE4C2A}" type="slidenum">
              <a:rPr kumimoji="1" lang="ja-JP" altLang="en-US" smtClean="0"/>
              <a:t>3</a:t>
            </a:fld>
            <a:endParaRPr kumimoji="1" lang="ja-JP" altLang="en-US"/>
          </a:p>
        </p:txBody>
      </p:sp>
      <p:sp>
        <p:nvSpPr>
          <p:cNvPr id="17" name="四角形: 角を丸くする 16">
            <a:extLst>
              <a:ext uri="{FF2B5EF4-FFF2-40B4-BE49-F238E27FC236}">
                <a16:creationId xmlns:a16="http://schemas.microsoft.com/office/drawing/2014/main" id="{3B9FFF1E-CB9B-4A8C-BBCE-04D79F6CD7BE}"/>
              </a:ext>
            </a:extLst>
          </p:cNvPr>
          <p:cNvSpPr/>
          <p:nvPr/>
        </p:nvSpPr>
        <p:spPr>
          <a:xfrm>
            <a:off x="104283" y="1859827"/>
            <a:ext cx="642024" cy="4940745"/>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000" b="1" dirty="0"/>
              <a:t>メンバー</a:t>
            </a:r>
            <a:endParaRPr kumimoji="1" lang="ja-JP" altLang="en-US" sz="2400" b="1" dirty="0"/>
          </a:p>
        </p:txBody>
      </p:sp>
      <p:sp>
        <p:nvSpPr>
          <p:cNvPr id="18" name="角丸四角形 2">
            <a:extLst>
              <a:ext uri="{FF2B5EF4-FFF2-40B4-BE49-F238E27FC236}">
                <a16:creationId xmlns:a16="http://schemas.microsoft.com/office/drawing/2014/main" id="{43F85B6C-7B40-4B04-B756-02334B950135}"/>
              </a:ext>
            </a:extLst>
          </p:cNvPr>
          <p:cNvSpPr/>
          <p:nvPr/>
        </p:nvSpPr>
        <p:spPr>
          <a:xfrm>
            <a:off x="865052" y="1977196"/>
            <a:ext cx="5230945" cy="622590"/>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1600" dirty="0"/>
          </a:p>
          <a:p>
            <a:r>
              <a:rPr kumimoji="1" lang="ja-JP" altLang="en-US" sz="1600" dirty="0"/>
              <a:t>・大阪商業大学　原田准教授</a:t>
            </a:r>
            <a:endParaRPr kumimoji="1" lang="en-US" altLang="ja-JP" sz="1600" dirty="0"/>
          </a:p>
        </p:txBody>
      </p:sp>
      <p:sp>
        <p:nvSpPr>
          <p:cNvPr id="20" name="正方形/長方形 19">
            <a:extLst>
              <a:ext uri="{FF2B5EF4-FFF2-40B4-BE49-F238E27FC236}">
                <a16:creationId xmlns:a16="http://schemas.microsoft.com/office/drawing/2014/main" id="{1B89D039-F54B-44DC-8C6A-C4E93388BF1A}"/>
              </a:ext>
            </a:extLst>
          </p:cNvPr>
          <p:cNvSpPr/>
          <p:nvPr/>
        </p:nvSpPr>
        <p:spPr>
          <a:xfrm>
            <a:off x="845640" y="1859828"/>
            <a:ext cx="2474105" cy="35032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学識経験者</a:t>
            </a:r>
            <a:r>
              <a:rPr kumimoji="1" lang="ja-JP" altLang="en-US" sz="1600" b="1" dirty="0">
                <a:latin typeface="+mn-ea"/>
              </a:rPr>
              <a:t>（１）</a:t>
            </a:r>
          </a:p>
        </p:txBody>
      </p:sp>
      <p:sp>
        <p:nvSpPr>
          <p:cNvPr id="23" name="角丸四角形 15">
            <a:extLst>
              <a:ext uri="{FF2B5EF4-FFF2-40B4-BE49-F238E27FC236}">
                <a16:creationId xmlns:a16="http://schemas.microsoft.com/office/drawing/2014/main" id="{506D3823-0551-4A4C-B9A4-2C2F1B16E62B}"/>
              </a:ext>
            </a:extLst>
          </p:cNvPr>
          <p:cNvSpPr/>
          <p:nvPr/>
        </p:nvSpPr>
        <p:spPr>
          <a:xfrm>
            <a:off x="880144" y="2884556"/>
            <a:ext cx="5215853" cy="1297392"/>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1600" dirty="0"/>
          </a:p>
          <a:p>
            <a:r>
              <a:rPr kumimoji="1" lang="ja-JP" altLang="en-US" sz="1600" dirty="0"/>
              <a:t>・日本プラスチック工業連盟</a:t>
            </a:r>
            <a:endParaRPr kumimoji="1" lang="en-US" altLang="ja-JP" sz="1600" dirty="0"/>
          </a:p>
          <a:p>
            <a:r>
              <a:rPr kumimoji="1" lang="ja-JP" altLang="en-US" sz="1600" dirty="0"/>
              <a:t>・（一社）西日本プラスチック製品工業協会</a:t>
            </a:r>
          </a:p>
          <a:p>
            <a:r>
              <a:rPr kumimoji="1" lang="ja-JP" altLang="en-US" sz="1600" dirty="0"/>
              <a:t>・（一社）日本フランチャイズチェーン協会</a:t>
            </a:r>
          </a:p>
          <a:p>
            <a:r>
              <a:rPr kumimoji="1" lang="ja-JP" altLang="en-US" sz="1600" dirty="0"/>
              <a:t>・大阪府農業協同組合中央会</a:t>
            </a:r>
            <a:endParaRPr kumimoji="1" lang="en-US" altLang="ja-JP" sz="1600" dirty="0"/>
          </a:p>
        </p:txBody>
      </p:sp>
      <p:sp>
        <p:nvSpPr>
          <p:cNvPr id="24" name="正方形/長方形 23">
            <a:extLst>
              <a:ext uri="{FF2B5EF4-FFF2-40B4-BE49-F238E27FC236}">
                <a16:creationId xmlns:a16="http://schemas.microsoft.com/office/drawing/2014/main" id="{1A4BBEE2-9FA2-4D90-98CF-8937F2D4930F}"/>
              </a:ext>
            </a:extLst>
          </p:cNvPr>
          <p:cNvSpPr/>
          <p:nvPr/>
        </p:nvSpPr>
        <p:spPr>
          <a:xfrm>
            <a:off x="880144" y="2748842"/>
            <a:ext cx="2474107" cy="33471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事業者団体（４）</a:t>
            </a:r>
          </a:p>
        </p:txBody>
      </p:sp>
      <p:sp>
        <p:nvSpPr>
          <p:cNvPr id="25" name="角丸四角形 18">
            <a:extLst>
              <a:ext uri="{FF2B5EF4-FFF2-40B4-BE49-F238E27FC236}">
                <a16:creationId xmlns:a16="http://schemas.microsoft.com/office/drawing/2014/main" id="{37586942-FD9C-49FB-970D-9DAC99D96868}"/>
              </a:ext>
            </a:extLst>
          </p:cNvPr>
          <p:cNvSpPr/>
          <p:nvPr/>
        </p:nvSpPr>
        <p:spPr>
          <a:xfrm>
            <a:off x="6166162" y="1858346"/>
            <a:ext cx="5921555" cy="4387179"/>
          </a:xfrm>
          <a:prstGeom prst="roundRect">
            <a:avLst>
              <a:gd name="adj" fmla="val 3916"/>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spcAft>
                <a:spcPts val="200"/>
              </a:spcAft>
            </a:pPr>
            <a:endParaRPr kumimoji="1" lang="en-US" altLang="ja-JP" sz="1400" dirty="0"/>
          </a:p>
          <a:p>
            <a:pPr>
              <a:spcAft>
                <a:spcPts val="200"/>
              </a:spcAft>
            </a:pPr>
            <a:r>
              <a:rPr kumimoji="1" lang="ja-JP" altLang="en-US" sz="1600" dirty="0"/>
              <a:t>・株式会社カネカ　　　　　・サラヤ株式会社</a:t>
            </a:r>
          </a:p>
          <a:p>
            <a:pPr>
              <a:spcAft>
                <a:spcPts val="200"/>
              </a:spcAft>
            </a:pPr>
            <a:r>
              <a:rPr kumimoji="1" lang="ja-JP" altLang="en-US" sz="1600" dirty="0"/>
              <a:t>・ミズノ株式会社　　　　　・</a:t>
            </a:r>
            <a:r>
              <a:rPr kumimoji="1" lang="en-US" altLang="ja-JP" sz="1600" dirty="0"/>
              <a:t>TOPPAN</a:t>
            </a:r>
            <a:r>
              <a:rPr kumimoji="1" lang="ja-JP" altLang="en-US" sz="1600" dirty="0"/>
              <a:t>株式会社</a:t>
            </a:r>
          </a:p>
          <a:p>
            <a:pPr>
              <a:spcAft>
                <a:spcPts val="200"/>
              </a:spcAft>
            </a:pPr>
            <a:r>
              <a:rPr kumimoji="1" lang="ja-JP" altLang="en-US" sz="1600" dirty="0"/>
              <a:t>・</a:t>
            </a:r>
            <a:r>
              <a:rPr kumimoji="1" lang="en-US" altLang="ja-JP" sz="1600" dirty="0"/>
              <a:t>J-GREEN</a:t>
            </a:r>
            <a:r>
              <a:rPr kumimoji="1" lang="ja-JP" altLang="en-US" sz="1600" dirty="0"/>
              <a:t>堺</a:t>
            </a:r>
            <a:r>
              <a:rPr kumimoji="1" lang="en-US" altLang="ja-JP" sz="1600" dirty="0"/>
              <a:t>(</a:t>
            </a:r>
            <a:r>
              <a:rPr kumimoji="1" lang="ja-JP" altLang="en-US" sz="1600" dirty="0"/>
              <a:t>指定管理者ｼﾞｪｲｽﾞﾊﾟｰｸｸﾞﾙｰﾌﾟ</a:t>
            </a:r>
            <a:r>
              <a:rPr kumimoji="1" lang="en-US" altLang="ja-JP" sz="1600" dirty="0"/>
              <a:t>)</a:t>
            </a:r>
            <a:endParaRPr kumimoji="1" lang="ja-JP" altLang="en-US" sz="1600" dirty="0"/>
          </a:p>
          <a:p>
            <a:pPr>
              <a:spcAft>
                <a:spcPts val="200"/>
              </a:spcAft>
            </a:pPr>
            <a:r>
              <a:rPr kumimoji="1" lang="ja-JP" altLang="en-US" sz="1600" dirty="0"/>
              <a:t>・住友ゴム工業株式会社　　・積水樹脂株式会社</a:t>
            </a:r>
          </a:p>
          <a:p>
            <a:pPr>
              <a:spcAft>
                <a:spcPts val="200"/>
              </a:spcAft>
            </a:pPr>
            <a:r>
              <a:rPr kumimoji="1" lang="ja-JP" altLang="en-US" sz="1600" dirty="0"/>
              <a:t>・株式会社ピリカ　・</a:t>
            </a:r>
            <a:r>
              <a:rPr kumimoji="1" lang="en-US" altLang="ja-JP" sz="1600" dirty="0"/>
              <a:t>(</a:t>
            </a:r>
            <a:r>
              <a:rPr kumimoji="1" lang="ja-JP" altLang="en-US" sz="1600" dirty="0"/>
              <a:t>一財</a:t>
            </a:r>
            <a:r>
              <a:rPr kumimoji="1" lang="en-US" altLang="ja-JP" sz="1600" dirty="0"/>
              <a:t>)</a:t>
            </a:r>
            <a:r>
              <a:rPr kumimoji="1" lang="ja-JP" altLang="en-US" sz="1600" dirty="0"/>
              <a:t>関西環境管理技術センター</a:t>
            </a:r>
            <a:endParaRPr kumimoji="1" lang="en-US" altLang="ja-JP" sz="1600" dirty="0"/>
          </a:p>
          <a:p>
            <a:pPr>
              <a:spcAft>
                <a:spcPts val="200"/>
              </a:spcAft>
            </a:pPr>
            <a:r>
              <a:rPr kumimoji="1" lang="ja-JP" altLang="en-US" sz="1600" dirty="0"/>
              <a:t>・株式会社野村総合研究所　・東レテクノ株式会社</a:t>
            </a:r>
            <a:endParaRPr kumimoji="1" lang="en-US" altLang="ja-JP" sz="1600" dirty="0"/>
          </a:p>
          <a:p>
            <a:pPr>
              <a:spcAft>
                <a:spcPts val="200"/>
              </a:spcAft>
            </a:pPr>
            <a:r>
              <a:rPr kumimoji="1" lang="ja-JP" altLang="en-US" sz="1600" dirty="0"/>
              <a:t>・株式会社ダイフク　　　　・株式会社新進化学</a:t>
            </a:r>
            <a:endParaRPr kumimoji="1" lang="en-US" altLang="ja-JP" sz="1600" dirty="0"/>
          </a:p>
          <a:p>
            <a:pPr>
              <a:spcAft>
                <a:spcPts val="200"/>
              </a:spcAft>
            </a:pPr>
            <a:r>
              <a:rPr kumimoji="1" lang="ja-JP" altLang="en-US" sz="1600" dirty="0"/>
              <a:t>・株式会社プラス　　　　　・株式会社平泉洋行</a:t>
            </a:r>
            <a:endParaRPr kumimoji="1" lang="en-US" altLang="ja-JP" sz="1600" dirty="0"/>
          </a:p>
          <a:p>
            <a:pPr>
              <a:spcAft>
                <a:spcPts val="200"/>
              </a:spcAft>
            </a:pPr>
            <a:r>
              <a:rPr kumimoji="1" lang="ja-JP" altLang="en-US" sz="1600" dirty="0"/>
              <a:t>・カムフル株式会社</a:t>
            </a:r>
            <a:endParaRPr kumimoji="1" lang="en-US" altLang="ja-JP" sz="1600" dirty="0"/>
          </a:p>
          <a:p>
            <a:pPr>
              <a:spcAft>
                <a:spcPts val="200"/>
              </a:spcAft>
            </a:pPr>
            <a:r>
              <a:rPr kumimoji="1" lang="ja-JP" altLang="en-US" sz="1600" dirty="0"/>
              <a:t>・</a:t>
            </a:r>
            <a:r>
              <a:rPr kumimoji="1" lang="ja-JP" altLang="en-US" sz="1400" dirty="0"/>
              <a:t>ユニリーバ・ジャパン・カスタマーマーケティング株式会社</a:t>
            </a:r>
            <a:endParaRPr kumimoji="1" lang="en-US" altLang="ja-JP" sz="1400" dirty="0"/>
          </a:p>
          <a:p>
            <a:pPr>
              <a:spcAft>
                <a:spcPts val="200"/>
              </a:spcAft>
            </a:pPr>
            <a:r>
              <a:rPr kumimoji="1" lang="ja-JP" altLang="en-US" sz="1600" dirty="0"/>
              <a:t>・テラサイクルジャパン合同会社</a:t>
            </a:r>
            <a:endParaRPr kumimoji="1" lang="en-US" altLang="ja-JP" sz="1600" dirty="0"/>
          </a:p>
          <a:p>
            <a:pPr>
              <a:spcAft>
                <a:spcPts val="200"/>
              </a:spcAft>
            </a:pPr>
            <a:r>
              <a:rPr kumimoji="1" lang="ja-JP" altLang="en-US" sz="1600" dirty="0"/>
              <a:t>・株式会社</a:t>
            </a:r>
            <a:r>
              <a:rPr kumimoji="1" lang="en-US" altLang="ja-JP" sz="1600" dirty="0" err="1"/>
              <a:t>Yogibo</a:t>
            </a:r>
            <a:r>
              <a:rPr kumimoji="1" lang="ja-JP" altLang="en-US" sz="1600" dirty="0"/>
              <a:t>　　　　　 ・</a:t>
            </a:r>
            <a:r>
              <a:rPr kumimoji="1" lang="en-US" altLang="ja-JP" sz="1600" dirty="0"/>
              <a:t>PHI</a:t>
            </a:r>
            <a:r>
              <a:rPr kumimoji="1" lang="ja-JP" altLang="en-US" sz="1600" dirty="0"/>
              <a:t>株式会社</a:t>
            </a:r>
            <a:endParaRPr kumimoji="1" lang="en-US" altLang="ja-JP" sz="1600" dirty="0"/>
          </a:p>
          <a:p>
            <a:pPr>
              <a:spcAft>
                <a:spcPts val="200"/>
              </a:spcAft>
            </a:pPr>
            <a:r>
              <a:rPr kumimoji="1" lang="ja-JP" altLang="en-US" sz="1600" dirty="0">
                <a:solidFill>
                  <a:prstClr val="black"/>
                </a:solidFill>
              </a:rPr>
              <a:t>・</a:t>
            </a:r>
            <a:r>
              <a:rPr kumimoji="1" lang="en-US" altLang="ja-JP" sz="1600" dirty="0" err="1">
                <a:solidFill>
                  <a:prstClr val="black"/>
                </a:solidFill>
              </a:rPr>
              <a:t>Panndry</a:t>
            </a:r>
            <a:r>
              <a:rPr kumimoji="1" lang="en-US" altLang="ja-JP" sz="1600" dirty="0">
                <a:solidFill>
                  <a:prstClr val="black"/>
                </a:solidFill>
              </a:rPr>
              <a:t> </a:t>
            </a:r>
            <a:r>
              <a:rPr kumimoji="1" lang="ja-JP" altLang="en-US" sz="1600" dirty="0">
                <a:solidFill>
                  <a:prstClr val="black"/>
                </a:solidFill>
              </a:rPr>
              <a:t>パンとランドリー（株式会社万福家）</a:t>
            </a:r>
            <a:endParaRPr kumimoji="1" lang="en-US" altLang="ja-JP" sz="1600" dirty="0">
              <a:solidFill>
                <a:prstClr val="black"/>
              </a:solidFill>
            </a:endParaRPr>
          </a:p>
          <a:p>
            <a:pPr>
              <a:spcAft>
                <a:spcPts val="200"/>
              </a:spcAft>
            </a:pPr>
            <a:r>
              <a:rPr kumimoji="1" lang="ja-JP" altLang="en-US" sz="1600" dirty="0">
                <a:solidFill>
                  <a:prstClr val="black"/>
                </a:solidFill>
              </a:rPr>
              <a:t>・株式会社イトーヨーギョー</a:t>
            </a:r>
            <a:endParaRPr kumimoji="1" lang="en-US" altLang="ja-JP" sz="1600" dirty="0">
              <a:solidFill>
                <a:prstClr val="black"/>
              </a:solidFill>
            </a:endParaRPr>
          </a:p>
          <a:p>
            <a:pPr>
              <a:spcAft>
                <a:spcPts val="200"/>
              </a:spcAft>
            </a:pPr>
            <a:r>
              <a:rPr kumimoji="1" lang="ja-JP" altLang="en-US" sz="1400" dirty="0">
                <a:solidFill>
                  <a:prstClr val="black"/>
                </a:solidFill>
              </a:rPr>
              <a:t>（・一般社団法人花の国日本協議会（入会に向け調整中））</a:t>
            </a:r>
          </a:p>
        </p:txBody>
      </p:sp>
      <p:sp>
        <p:nvSpPr>
          <p:cNvPr id="26" name="正方形/長方形 25">
            <a:extLst>
              <a:ext uri="{FF2B5EF4-FFF2-40B4-BE49-F238E27FC236}">
                <a16:creationId xmlns:a16="http://schemas.microsoft.com/office/drawing/2014/main" id="{C8B65E5A-197C-49E7-8873-B47BD8EE6415}"/>
              </a:ext>
            </a:extLst>
          </p:cNvPr>
          <p:cNvSpPr/>
          <p:nvPr/>
        </p:nvSpPr>
        <p:spPr>
          <a:xfrm>
            <a:off x="6166162" y="1775146"/>
            <a:ext cx="1951055" cy="34896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b="1" dirty="0"/>
              <a:t>事業者</a:t>
            </a:r>
            <a:r>
              <a:rPr kumimoji="1" lang="ja-JP" altLang="en-US" b="1" dirty="0">
                <a:latin typeface="+mn-ea"/>
              </a:rPr>
              <a:t>（</a:t>
            </a:r>
            <a:r>
              <a:rPr kumimoji="1" lang="en-US" altLang="ja-JP" b="1" dirty="0">
                <a:latin typeface="+mn-ea"/>
              </a:rPr>
              <a:t>22</a:t>
            </a:r>
            <a:r>
              <a:rPr kumimoji="1" lang="ja-JP" altLang="en-US" b="1" dirty="0">
                <a:latin typeface="+mn-ea"/>
              </a:rPr>
              <a:t>）</a:t>
            </a:r>
          </a:p>
        </p:txBody>
      </p:sp>
      <p:sp>
        <p:nvSpPr>
          <p:cNvPr id="27" name="角丸四角形 20">
            <a:extLst>
              <a:ext uri="{FF2B5EF4-FFF2-40B4-BE49-F238E27FC236}">
                <a16:creationId xmlns:a16="http://schemas.microsoft.com/office/drawing/2014/main" id="{81AAE8DC-99FC-4751-9C53-E3570BB5536F}"/>
              </a:ext>
            </a:extLst>
          </p:cNvPr>
          <p:cNvSpPr/>
          <p:nvPr/>
        </p:nvSpPr>
        <p:spPr>
          <a:xfrm>
            <a:off x="865052" y="4615438"/>
            <a:ext cx="5215853" cy="439641"/>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t>・大阪府立環境農林水産総合研究所</a:t>
            </a:r>
            <a:endParaRPr kumimoji="1" lang="en-US" altLang="ja-JP" sz="1600" dirty="0"/>
          </a:p>
        </p:txBody>
      </p:sp>
      <p:sp>
        <p:nvSpPr>
          <p:cNvPr id="28" name="正方形/長方形 27">
            <a:extLst>
              <a:ext uri="{FF2B5EF4-FFF2-40B4-BE49-F238E27FC236}">
                <a16:creationId xmlns:a16="http://schemas.microsoft.com/office/drawing/2014/main" id="{BC48ECD0-5490-4F2E-9780-9A0431706D5B}"/>
              </a:ext>
            </a:extLst>
          </p:cNvPr>
          <p:cNvSpPr/>
          <p:nvPr/>
        </p:nvSpPr>
        <p:spPr>
          <a:xfrm>
            <a:off x="865052" y="4317661"/>
            <a:ext cx="2474107" cy="33471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研究機関（２）</a:t>
            </a:r>
          </a:p>
        </p:txBody>
      </p:sp>
      <p:sp>
        <p:nvSpPr>
          <p:cNvPr id="29" name="角丸四角形 13">
            <a:extLst>
              <a:ext uri="{FF2B5EF4-FFF2-40B4-BE49-F238E27FC236}">
                <a16:creationId xmlns:a16="http://schemas.microsoft.com/office/drawing/2014/main" id="{FDC41133-B68C-4DD7-990A-B6AC913E255A}"/>
              </a:ext>
            </a:extLst>
          </p:cNvPr>
          <p:cNvSpPr/>
          <p:nvPr/>
        </p:nvSpPr>
        <p:spPr>
          <a:xfrm>
            <a:off x="845640" y="6356354"/>
            <a:ext cx="5250359" cy="340377"/>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大阪市</a:t>
            </a:r>
            <a:r>
              <a:rPr kumimoji="1" lang="ja-JP" altLang="en-US" sz="1600" dirty="0" err="1">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堺市</a:t>
            </a:r>
            <a:r>
              <a:rPr kumimoji="1" lang="ja-JP" altLang="en-US" sz="1600" dirty="0" err="1">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吹田市</a:t>
            </a:r>
            <a:r>
              <a:rPr kumimoji="1" lang="ja-JP" altLang="en-US" sz="1600" dirty="0">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熊取町</a:t>
            </a:r>
            <a:r>
              <a:rPr kumimoji="1" lang="ja-JP" altLang="en-US" sz="1600" dirty="0">
                <a:latin typeface="游ゴシック" panose="020B0400000000000000" pitchFamily="50" charset="-128"/>
                <a:ea typeface="游ゴシック" panose="020B0400000000000000" pitchFamily="50" charset="-128"/>
              </a:rPr>
              <a:t>、貝塚市</a:t>
            </a:r>
            <a:endParaRPr kumimoji="1" lang="en-US" altLang="ja-JP" sz="1600" dirty="0">
              <a:latin typeface="游ゴシック" panose="020B0400000000000000" pitchFamily="50" charset="-128"/>
              <a:ea typeface="游ゴシック" panose="020B0400000000000000" pitchFamily="50" charset="-128"/>
            </a:endParaRPr>
          </a:p>
        </p:txBody>
      </p:sp>
      <p:sp>
        <p:nvSpPr>
          <p:cNvPr id="30" name="正方形/長方形 29">
            <a:extLst>
              <a:ext uri="{FF2B5EF4-FFF2-40B4-BE49-F238E27FC236}">
                <a16:creationId xmlns:a16="http://schemas.microsoft.com/office/drawing/2014/main" id="{BBC5664C-E812-4FAF-8BC7-BAC6CF7C3C10}"/>
              </a:ext>
            </a:extLst>
          </p:cNvPr>
          <p:cNvSpPr/>
          <p:nvPr/>
        </p:nvSpPr>
        <p:spPr>
          <a:xfrm>
            <a:off x="880144" y="6034128"/>
            <a:ext cx="1567834" cy="33471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行政（</a:t>
            </a:r>
            <a:r>
              <a:rPr kumimoji="1" lang="en-US" altLang="ja-JP" sz="1600" b="1" dirty="0"/>
              <a:t>5</a:t>
            </a:r>
            <a:r>
              <a:rPr kumimoji="1" lang="ja-JP" altLang="en-US" sz="1600" b="1" dirty="0"/>
              <a:t>）</a:t>
            </a:r>
          </a:p>
        </p:txBody>
      </p:sp>
      <p:sp>
        <p:nvSpPr>
          <p:cNvPr id="31" name="角丸四角形 13">
            <a:extLst>
              <a:ext uri="{FF2B5EF4-FFF2-40B4-BE49-F238E27FC236}">
                <a16:creationId xmlns:a16="http://schemas.microsoft.com/office/drawing/2014/main" id="{97F9B146-3A94-41C5-92B1-8C1D026FFF59}"/>
              </a:ext>
            </a:extLst>
          </p:cNvPr>
          <p:cNvSpPr/>
          <p:nvPr/>
        </p:nvSpPr>
        <p:spPr>
          <a:xfrm>
            <a:off x="7736407" y="6352594"/>
            <a:ext cx="3856008" cy="378732"/>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latin typeface="游ゴシック" panose="020B0400000000000000" pitchFamily="50" charset="-128"/>
                <a:ea typeface="游ゴシック" panose="020B0400000000000000" pitchFamily="50" charset="-128"/>
              </a:rPr>
              <a:t>・大阪府</a:t>
            </a:r>
            <a:endParaRPr kumimoji="1" lang="en-US" altLang="ja-JP" sz="1600" dirty="0">
              <a:latin typeface="游ゴシック" panose="020B0400000000000000" pitchFamily="50" charset="-128"/>
              <a:ea typeface="游ゴシック" panose="020B0400000000000000" pitchFamily="50" charset="-128"/>
            </a:endParaRPr>
          </a:p>
        </p:txBody>
      </p:sp>
      <p:sp>
        <p:nvSpPr>
          <p:cNvPr id="32" name="正方形/長方形 31">
            <a:extLst>
              <a:ext uri="{FF2B5EF4-FFF2-40B4-BE49-F238E27FC236}">
                <a16:creationId xmlns:a16="http://schemas.microsoft.com/office/drawing/2014/main" id="{BEEC310A-5271-4C80-8B8A-E14ACC071AFF}"/>
              </a:ext>
            </a:extLst>
          </p:cNvPr>
          <p:cNvSpPr/>
          <p:nvPr/>
        </p:nvSpPr>
        <p:spPr>
          <a:xfrm>
            <a:off x="6282977" y="6348279"/>
            <a:ext cx="1449084" cy="35012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事務局</a:t>
            </a:r>
          </a:p>
        </p:txBody>
      </p:sp>
      <p:sp>
        <p:nvSpPr>
          <p:cNvPr id="19" name="角丸四角形 13">
            <a:extLst>
              <a:ext uri="{FF2B5EF4-FFF2-40B4-BE49-F238E27FC236}">
                <a16:creationId xmlns:a16="http://schemas.microsoft.com/office/drawing/2014/main" id="{FBA75844-5BE4-4F07-A926-956C5AF2BEDB}"/>
              </a:ext>
            </a:extLst>
          </p:cNvPr>
          <p:cNvSpPr/>
          <p:nvPr/>
        </p:nvSpPr>
        <p:spPr>
          <a:xfrm>
            <a:off x="880144" y="5507687"/>
            <a:ext cx="5215853" cy="428851"/>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latin typeface="游ゴシック" panose="020B0400000000000000" pitchFamily="50" charset="-128"/>
                <a:ea typeface="游ゴシック" panose="020B0400000000000000" pitchFamily="50" charset="-128"/>
              </a:rPr>
              <a:t>・特定非営利活動法人ごみゼロネット大阪</a:t>
            </a:r>
            <a:endParaRPr kumimoji="1" lang="en-US" altLang="ja-JP" sz="1600" dirty="0">
              <a:latin typeface="游ゴシック" panose="020B0400000000000000" pitchFamily="50" charset="-128"/>
              <a:ea typeface="游ゴシック" panose="020B0400000000000000" pitchFamily="50" charset="-128"/>
            </a:endParaRPr>
          </a:p>
        </p:txBody>
      </p:sp>
      <p:sp>
        <p:nvSpPr>
          <p:cNvPr id="21" name="正方形/長方形 20">
            <a:extLst>
              <a:ext uri="{FF2B5EF4-FFF2-40B4-BE49-F238E27FC236}">
                <a16:creationId xmlns:a16="http://schemas.microsoft.com/office/drawing/2014/main" id="{6D8143F9-1F56-4288-BE96-35C61AA5C440}"/>
              </a:ext>
            </a:extLst>
          </p:cNvPr>
          <p:cNvSpPr/>
          <p:nvPr/>
        </p:nvSpPr>
        <p:spPr>
          <a:xfrm>
            <a:off x="865052" y="5191566"/>
            <a:ext cx="2474104" cy="33471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en-US" altLang="ja-JP" b="1" dirty="0"/>
              <a:t>NPO</a:t>
            </a:r>
            <a:r>
              <a:rPr kumimoji="1" lang="ja-JP" altLang="en-US" b="1" dirty="0"/>
              <a:t>法人（１）</a:t>
            </a:r>
          </a:p>
        </p:txBody>
      </p:sp>
      <p:sp>
        <p:nvSpPr>
          <p:cNvPr id="33" name="テキスト ボックス 32">
            <a:extLst>
              <a:ext uri="{FF2B5EF4-FFF2-40B4-BE49-F238E27FC236}">
                <a16:creationId xmlns:a16="http://schemas.microsoft.com/office/drawing/2014/main" id="{035F05F3-1396-416D-BBE9-27932A39E547}"/>
              </a:ext>
            </a:extLst>
          </p:cNvPr>
          <p:cNvSpPr txBox="1"/>
          <p:nvPr/>
        </p:nvSpPr>
        <p:spPr>
          <a:xfrm>
            <a:off x="1420396" y="832115"/>
            <a:ext cx="9351202" cy="746358"/>
          </a:xfrm>
          <a:prstGeom prst="rect">
            <a:avLst/>
          </a:prstGeom>
          <a:noFill/>
        </p:spPr>
        <p:txBody>
          <a:bodyPr wrap="square">
            <a:spAutoFit/>
          </a:bodyPr>
          <a:lstStyle/>
          <a:p>
            <a:pPr>
              <a:spcBef>
                <a:spcPts val="300"/>
              </a:spcBef>
            </a:pPr>
            <a:r>
              <a:rPr kumimoji="1" lang="ja-JP" altLang="en-US" sz="2000" dirty="0">
                <a:solidFill>
                  <a:schemeClr val="tx1"/>
                </a:solidFill>
                <a:latin typeface="+mn-ea"/>
              </a:rPr>
              <a:t>海洋プラスチックごみのうち、非意図的に排出される</a:t>
            </a:r>
            <a:endParaRPr kumimoji="1" lang="en-US" altLang="ja-JP" sz="2000" dirty="0">
              <a:solidFill>
                <a:schemeClr val="tx1"/>
              </a:solidFill>
              <a:latin typeface="+mn-ea"/>
            </a:endParaRPr>
          </a:p>
          <a:p>
            <a:pPr>
              <a:spcBef>
                <a:spcPts val="300"/>
              </a:spcBef>
            </a:pPr>
            <a:r>
              <a:rPr kumimoji="1" lang="ja-JP" altLang="en-US" sz="2000" dirty="0">
                <a:solidFill>
                  <a:schemeClr val="tx1"/>
                </a:solidFill>
                <a:latin typeface="+mn-ea"/>
              </a:rPr>
              <a:t>マイクロプラスチック等の原因物質に関する対策を検討</a:t>
            </a:r>
            <a:endParaRPr kumimoji="1" lang="en-US" altLang="ja-JP" sz="2000" dirty="0">
              <a:solidFill>
                <a:schemeClr val="tx1"/>
              </a:solidFill>
              <a:latin typeface="+mn-ea"/>
            </a:endParaRPr>
          </a:p>
        </p:txBody>
      </p:sp>
      <p:sp>
        <p:nvSpPr>
          <p:cNvPr id="34" name="四角形: 角を丸くする 33">
            <a:extLst>
              <a:ext uri="{FF2B5EF4-FFF2-40B4-BE49-F238E27FC236}">
                <a16:creationId xmlns:a16="http://schemas.microsoft.com/office/drawing/2014/main" id="{CFC14C34-4CBE-4EA4-A9BB-1E6FFD2E638A}"/>
              </a:ext>
            </a:extLst>
          </p:cNvPr>
          <p:cNvSpPr/>
          <p:nvPr/>
        </p:nvSpPr>
        <p:spPr>
          <a:xfrm>
            <a:off x="128793" y="782567"/>
            <a:ext cx="1036981" cy="992579"/>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取組</a:t>
            </a:r>
            <a:endParaRPr kumimoji="1" lang="en-US" altLang="ja-JP" sz="2000" b="1" dirty="0"/>
          </a:p>
          <a:p>
            <a:pPr algn="ctr"/>
            <a:r>
              <a:rPr kumimoji="1" lang="ja-JP" altLang="en-US" sz="2000" b="1" dirty="0"/>
              <a:t>内容</a:t>
            </a:r>
          </a:p>
        </p:txBody>
      </p:sp>
    </p:spTree>
    <p:extLst>
      <p:ext uri="{BB962C8B-B14F-4D97-AF65-F5344CB8AC3E}">
        <p14:creationId xmlns:p14="http://schemas.microsoft.com/office/powerpoint/2010/main" val="1821486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8168C417-A352-4AAB-AB6F-F1C750F71BE3}"/>
              </a:ext>
            </a:extLst>
          </p:cNvPr>
          <p:cNvSpPr>
            <a:spLocks noGrp="1"/>
          </p:cNvSpPr>
          <p:nvPr>
            <p:ph type="sldNum" sz="quarter" idx="12"/>
          </p:nvPr>
        </p:nvSpPr>
        <p:spPr/>
        <p:txBody>
          <a:bodyPr/>
          <a:lstStyle/>
          <a:p>
            <a:fld id="{5B3F3032-4610-4632-96F8-9566C5DE4C2A}" type="slidenum">
              <a:rPr kumimoji="1" lang="ja-JP" altLang="en-US" smtClean="0"/>
              <a:t>4</a:t>
            </a:fld>
            <a:endParaRPr kumimoji="1" lang="ja-JP" altLang="en-US"/>
          </a:p>
        </p:txBody>
      </p:sp>
      <p:sp>
        <p:nvSpPr>
          <p:cNvPr id="8" name="四角形: 角を丸くする 7">
            <a:extLst>
              <a:ext uri="{FF2B5EF4-FFF2-40B4-BE49-F238E27FC236}">
                <a16:creationId xmlns:a16="http://schemas.microsoft.com/office/drawing/2014/main" id="{0429A64F-1786-4C7C-8A95-DCC2F6487C0D}"/>
              </a:ext>
            </a:extLst>
          </p:cNvPr>
          <p:cNvSpPr/>
          <p:nvPr/>
        </p:nvSpPr>
        <p:spPr>
          <a:xfrm>
            <a:off x="138842" y="1473168"/>
            <a:ext cx="661584" cy="5318572"/>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結果概要</a:t>
            </a:r>
          </a:p>
        </p:txBody>
      </p:sp>
      <p:sp>
        <p:nvSpPr>
          <p:cNvPr id="9" name="テキスト ボックス 8">
            <a:extLst>
              <a:ext uri="{FF2B5EF4-FFF2-40B4-BE49-F238E27FC236}">
                <a16:creationId xmlns:a16="http://schemas.microsoft.com/office/drawing/2014/main" id="{A9409F65-AD93-48AE-8BEA-40DD60E45FB8}"/>
              </a:ext>
            </a:extLst>
          </p:cNvPr>
          <p:cNvSpPr txBox="1"/>
          <p:nvPr/>
        </p:nvSpPr>
        <p:spPr>
          <a:xfrm>
            <a:off x="972420" y="1683065"/>
            <a:ext cx="11219580" cy="4898777"/>
          </a:xfrm>
          <a:prstGeom prst="rect">
            <a:avLst/>
          </a:prstGeom>
          <a:noFill/>
        </p:spPr>
        <p:txBody>
          <a:bodyPr wrap="square" rtlCol="0">
            <a:spAutoFit/>
          </a:bodyPr>
          <a:lstStyle/>
          <a:p>
            <a:pPr>
              <a:spcAft>
                <a:spcPts val="200"/>
              </a:spcAft>
            </a:pPr>
            <a:r>
              <a:rPr kumimoji="1" lang="ja-JP" altLang="en-US" sz="2000" b="1" dirty="0">
                <a:latin typeface="+mn-ea"/>
              </a:rPr>
              <a:t>①ビーズ</a:t>
            </a:r>
            <a:endParaRPr kumimoji="1" lang="en-US" altLang="ja-JP" sz="2000" b="1" dirty="0">
              <a:latin typeface="+mn-ea"/>
            </a:endParaRPr>
          </a:p>
          <a:p>
            <a:pPr>
              <a:spcAft>
                <a:spcPts val="200"/>
              </a:spcAft>
            </a:pPr>
            <a:r>
              <a:rPr kumimoji="1" lang="ja-JP" altLang="en-US" sz="2000" dirty="0">
                <a:latin typeface="+mn-ea"/>
              </a:rPr>
              <a:t>・一般廃棄物収集時におけるビーズ製品からのプラスチック製ビーズの流出状況</a:t>
            </a:r>
          </a:p>
          <a:p>
            <a:pPr>
              <a:spcAft>
                <a:spcPts val="200"/>
              </a:spcAft>
            </a:pPr>
            <a:r>
              <a:rPr kumimoji="1" lang="ja-JP" altLang="en-US" sz="2000" b="1" dirty="0">
                <a:latin typeface="+mn-ea"/>
              </a:rPr>
              <a:t>⇒</a:t>
            </a:r>
            <a:r>
              <a:rPr kumimoji="1" lang="ja-JP" altLang="en-US" sz="2000" b="1" dirty="0">
                <a:solidFill>
                  <a:srgbClr val="FF0000"/>
                </a:solidFill>
                <a:latin typeface="+mn-ea"/>
              </a:rPr>
              <a:t>市町村へのアンケート調査結果を共有</a:t>
            </a:r>
            <a:endParaRPr kumimoji="1" lang="en-US" altLang="ja-JP" sz="2000" b="1" dirty="0">
              <a:solidFill>
                <a:srgbClr val="FF0000"/>
              </a:solidFill>
              <a:latin typeface="+mn-ea"/>
            </a:endParaRPr>
          </a:p>
          <a:p>
            <a:pPr>
              <a:spcAft>
                <a:spcPts val="200"/>
              </a:spcAft>
            </a:pPr>
            <a:r>
              <a:rPr kumimoji="1" lang="ja-JP" altLang="en-US" sz="2000" b="1" dirty="0">
                <a:solidFill>
                  <a:srgbClr val="FF0000"/>
                </a:solidFill>
                <a:latin typeface="+mn-ea"/>
              </a:rPr>
              <a:t>　（現在、事務局において流出状況に係る調査等を実施中（資料</a:t>
            </a:r>
            <a:r>
              <a:rPr kumimoji="1" lang="en-US" altLang="ja-JP" sz="2000" b="1" dirty="0">
                <a:solidFill>
                  <a:srgbClr val="FF0000"/>
                </a:solidFill>
                <a:latin typeface="+mn-ea"/>
              </a:rPr>
              <a:t>2-1</a:t>
            </a:r>
            <a:r>
              <a:rPr kumimoji="1" lang="ja-JP" altLang="en-US" sz="2000" b="1" dirty="0">
                <a:solidFill>
                  <a:srgbClr val="FF0000"/>
                </a:solidFill>
                <a:latin typeface="+mn-ea"/>
              </a:rPr>
              <a:t>））</a:t>
            </a:r>
            <a:endParaRPr kumimoji="1" lang="en-US" altLang="ja-JP" sz="2000" b="1" dirty="0">
              <a:solidFill>
                <a:srgbClr val="FF0000"/>
              </a:solidFill>
              <a:latin typeface="+mn-ea"/>
            </a:endParaRPr>
          </a:p>
          <a:p>
            <a:pPr>
              <a:spcAft>
                <a:spcPts val="200"/>
              </a:spcAft>
            </a:pPr>
            <a:endParaRPr kumimoji="1" lang="en-US" altLang="ja-JP" sz="900" b="1" dirty="0">
              <a:solidFill>
                <a:srgbClr val="FF0000"/>
              </a:solidFill>
              <a:latin typeface="+mn-ea"/>
            </a:endParaRPr>
          </a:p>
          <a:p>
            <a:pPr>
              <a:spcAft>
                <a:spcPts val="200"/>
              </a:spcAft>
            </a:pPr>
            <a:r>
              <a:rPr kumimoji="1" lang="ja-JP" altLang="en-US" sz="2000" b="1" dirty="0">
                <a:latin typeface="+mn-ea"/>
              </a:rPr>
              <a:t>②取組事例共有</a:t>
            </a:r>
          </a:p>
          <a:p>
            <a:pPr>
              <a:spcAft>
                <a:spcPts val="200"/>
              </a:spcAft>
            </a:pPr>
            <a:r>
              <a:rPr kumimoji="1" lang="ja-JP" altLang="en-US" sz="2000" dirty="0">
                <a:latin typeface="+mn-ea"/>
              </a:rPr>
              <a:t>・令和５年度河川におけるマイクロプラスチック調査及び海岸漂着ごみ組成調査の結果</a:t>
            </a:r>
            <a:r>
              <a:rPr kumimoji="1" lang="ja-JP" altLang="en-US" sz="1600" dirty="0">
                <a:latin typeface="+mn-ea"/>
              </a:rPr>
              <a:t>（大阪府）</a:t>
            </a:r>
          </a:p>
          <a:p>
            <a:pPr>
              <a:spcAft>
                <a:spcPts val="200"/>
              </a:spcAft>
            </a:pPr>
            <a:r>
              <a:rPr kumimoji="1" lang="ja-JP" altLang="en-US" sz="2000" dirty="0">
                <a:latin typeface="+mn-ea"/>
              </a:rPr>
              <a:t>・淀川および大和川の水中に含まれるマイクロプラスチック</a:t>
            </a:r>
            <a:r>
              <a:rPr kumimoji="1" lang="ja-JP" altLang="en-US" sz="1600" dirty="0">
                <a:latin typeface="+mn-ea"/>
              </a:rPr>
              <a:t>（大阪府立環境農林水産総合研究所）</a:t>
            </a:r>
            <a:endParaRPr kumimoji="1" lang="en-US" altLang="ja-JP" sz="1600" dirty="0">
              <a:latin typeface="+mn-ea"/>
            </a:endParaRPr>
          </a:p>
          <a:p>
            <a:pPr>
              <a:spcAft>
                <a:spcPts val="200"/>
              </a:spcAft>
            </a:pPr>
            <a:endParaRPr kumimoji="1" lang="en-US" altLang="ja-JP" sz="1600" dirty="0">
              <a:latin typeface="+mn-ea"/>
            </a:endParaRPr>
          </a:p>
          <a:p>
            <a:pPr>
              <a:spcAft>
                <a:spcPts val="200"/>
              </a:spcAft>
            </a:pPr>
            <a:r>
              <a:rPr kumimoji="1" lang="ja-JP" altLang="en-US" sz="2000" b="1" dirty="0">
                <a:latin typeface="+mn-ea"/>
              </a:rPr>
              <a:t>③メンバーアンケート結果共有</a:t>
            </a:r>
            <a:r>
              <a:rPr kumimoji="1" lang="ja-JP" altLang="en-US" sz="1600" dirty="0">
                <a:latin typeface="+mn-ea"/>
              </a:rPr>
              <a:t>（一部抜粋）</a:t>
            </a:r>
            <a:endParaRPr kumimoji="1" lang="en-US" altLang="ja-JP" sz="1600" dirty="0">
              <a:latin typeface="+mn-ea"/>
            </a:endParaRPr>
          </a:p>
          <a:p>
            <a:pPr>
              <a:spcAft>
                <a:spcPts val="200"/>
              </a:spcAft>
            </a:pPr>
            <a:r>
              <a:rPr kumimoji="1" lang="ja-JP" altLang="en-US" sz="2000" dirty="0">
                <a:latin typeface="+mn-ea"/>
              </a:rPr>
              <a:t>・プラスチック製ビーズの流出実態把握及び対策、回収・リサイクル</a:t>
            </a:r>
            <a:endParaRPr kumimoji="1" lang="en-US" altLang="ja-JP" sz="2000" dirty="0">
              <a:latin typeface="+mn-ea"/>
            </a:endParaRPr>
          </a:p>
          <a:p>
            <a:pPr>
              <a:spcAft>
                <a:spcPts val="200"/>
              </a:spcAft>
            </a:pPr>
            <a:r>
              <a:rPr kumimoji="1" lang="ja-JP" altLang="en-US" sz="2000" dirty="0">
                <a:latin typeface="+mn-ea"/>
              </a:rPr>
              <a:t>・河川に流出した人工ごみの回収の取組</a:t>
            </a:r>
            <a:endParaRPr kumimoji="1" lang="en-US" altLang="ja-JP" sz="2000" dirty="0">
              <a:latin typeface="+mn-ea"/>
            </a:endParaRPr>
          </a:p>
          <a:p>
            <a:pPr>
              <a:spcAft>
                <a:spcPts val="200"/>
              </a:spcAft>
            </a:pPr>
            <a:r>
              <a:rPr kumimoji="1" lang="ja-JP" altLang="en-US" sz="2000" b="1" dirty="0">
                <a:solidFill>
                  <a:srgbClr val="FF0000"/>
                </a:solidFill>
                <a:latin typeface="+mn-ea"/>
              </a:rPr>
              <a:t>・花業界のサプライチェーンで出る様々なプラスチックごみの現状把握・アクション策定の提案</a:t>
            </a:r>
            <a:endParaRPr kumimoji="1" lang="en-US" altLang="ja-JP" sz="2000" b="1" dirty="0">
              <a:solidFill>
                <a:srgbClr val="FF0000"/>
              </a:solidFill>
              <a:latin typeface="+mn-ea"/>
            </a:endParaRPr>
          </a:p>
          <a:p>
            <a:pPr>
              <a:spcAft>
                <a:spcPts val="200"/>
              </a:spcAft>
            </a:pPr>
            <a:r>
              <a:rPr kumimoji="1" lang="ja-JP" altLang="en-US" sz="2000" b="1" dirty="0">
                <a:solidFill>
                  <a:srgbClr val="FF0000"/>
                </a:solidFill>
                <a:latin typeface="+mn-ea"/>
              </a:rPr>
              <a:t>　（現在、排出抑制事業スキーム分科会を中心に、</a:t>
            </a:r>
            <a:r>
              <a:rPr kumimoji="1" lang="en-US" altLang="ja-JP" sz="2000" b="1" dirty="0">
                <a:solidFill>
                  <a:srgbClr val="FF0000"/>
                </a:solidFill>
                <a:latin typeface="+mn-ea"/>
              </a:rPr>
              <a:t>R7</a:t>
            </a:r>
            <a:r>
              <a:rPr kumimoji="1" lang="ja-JP" altLang="en-US" sz="2000" b="1" dirty="0">
                <a:solidFill>
                  <a:srgbClr val="FF0000"/>
                </a:solidFill>
                <a:latin typeface="+mn-ea"/>
              </a:rPr>
              <a:t>年度の実施に向けて調整中（資料</a:t>
            </a:r>
            <a:r>
              <a:rPr kumimoji="1" lang="en-US" altLang="ja-JP" sz="2000" b="1" dirty="0">
                <a:solidFill>
                  <a:srgbClr val="FF0000"/>
                </a:solidFill>
                <a:latin typeface="+mn-ea"/>
              </a:rPr>
              <a:t>2-2</a:t>
            </a:r>
            <a:r>
              <a:rPr kumimoji="1" lang="ja-JP" altLang="en-US" sz="2000" b="1" dirty="0">
                <a:solidFill>
                  <a:srgbClr val="FF0000"/>
                </a:solidFill>
                <a:latin typeface="+mn-ea"/>
              </a:rPr>
              <a:t>））</a:t>
            </a:r>
            <a:endParaRPr kumimoji="1" lang="en-US" altLang="ja-JP" sz="2000" b="1" dirty="0">
              <a:solidFill>
                <a:srgbClr val="FF0000"/>
              </a:solidFill>
              <a:latin typeface="+mn-ea"/>
            </a:endParaRPr>
          </a:p>
          <a:p>
            <a:pPr>
              <a:spcAft>
                <a:spcPts val="200"/>
              </a:spcAft>
            </a:pPr>
            <a:endParaRPr kumimoji="1" lang="ja-JP" altLang="en-US" sz="2400" b="1" dirty="0">
              <a:latin typeface="+mn-ea"/>
            </a:endParaRPr>
          </a:p>
        </p:txBody>
      </p:sp>
      <p:sp>
        <p:nvSpPr>
          <p:cNvPr id="6" name="正方形/長方形 5">
            <a:extLst>
              <a:ext uri="{FF2B5EF4-FFF2-40B4-BE49-F238E27FC236}">
                <a16:creationId xmlns:a16="http://schemas.microsoft.com/office/drawing/2014/main" id="{A2064250-214C-4E31-82F3-AB57E569C527}"/>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b="1" dirty="0"/>
              <a:t>プラスチック流出対策分科会　開催結果</a:t>
            </a:r>
          </a:p>
        </p:txBody>
      </p:sp>
      <p:sp>
        <p:nvSpPr>
          <p:cNvPr id="7" name="テキスト ボックス 6"/>
          <p:cNvSpPr txBox="1"/>
          <p:nvPr/>
        </p:nvSpPr>
        <p:spPr>
          <a:xfrm>
            <a:off x="1138919" y="859294"/>
            <a:ext cx="8186857" cy="461665"/>
          </a:xfrm>
          <a:prstGeom prst="rect">
            <a:avLst/>
          </a:prstGeom>
          <a:noFill/>
        </p:spPr>
        <p:txBody>
          <a:bodyPr wrap="none" rtlCol="0">
            <a:spAutoFit/>
          </a:bodyPr>
          <a:lstStyle/>
          <a:p>
            <a:r>
              <a:rPr kumimoji="1" lang="ja-JP" altLang="en-US" sz="2400" dirty="0">
                <a:latin typeface="+mn-ea"/>
              </a:rPr>
              <a:t>令和６年９月２日（月）＠咲洲庁舎（オンライン併用）</a:t>
            </a:r>
            <a:endParaRPr kumimoji="1" lang="en-US" altLang="ja-JP" sz="2400" dirty="0">
              <a:latin typeface="+mn-ea"/>
            </a:endParaRPr>
          </a:p>
        </p:txBody>
      </p:sp>
      <p:sp>
        <p:nvSpPr>
          <p:cNvPr id="10" name="四角形: 角を丸くする 6">
            <a:extLst>
              <a:ext uri="{FF2B5EF4-FFF2-40B4-BE49-F238E27FC236}">
                <a16:creationId xmlns:a16="http://schemas.microsoft.com/office/drawing/2014/main" id="{87E5F030-10C8-44D7-BF9D-F6F9127F1008}"/>
              </a:ext>
            </a:extLst>
          </p:cNvPr>
          <p:cNvSpPr/>
          <p:nvPr/>
        </p:nvSpPr>
        <p:spPr>
          <a:xfrm>
            <a:off x="138842" y="816796"/>
            <a:ext cx="859962" cy="545420"/>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日時</a:t>
            </a:r>
          </a:p>
        </p:txBody>
      </p:sp>
    </p:spTree>
    <p:extLst>
      <p:ext uri="{BB962C8B-B14F-4D97-AF65-F5344CB8AC3E}">
        <p14:creationId xmlns:p14="http://schemas.microsoft.com/office/powerpoint/2010/main" val="4022345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C7FD5E8-3942-4BE4-AA01-F0C4BA492A81}"/>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プラスチックごみ排出抑制事業スキーム分科会</a:t>
            </a:r>
          </a:p>
        </p:txBody>
      </p:sp>
      <p:sp>
        <p:nvSpPr>
          <p:cNvPr id="2" name="スライド番号プレースホルダー 1">
            <a:extLst>
              <a:ext uri="{FF2B5EF4-FFF2-40B4-BE49-F238E27FC236}">
                <a16:creationId xmlns:a16="http://schemas.microsoft.com/office/drawing/2014/main" id="{59020767-9B37-4FD2-A6CF-81C737324365}"/>
              </a:ext>
            </a:extLst>
          </p:cNvPr>
          <p:cNvSpPr>
            <a:spLocks noGrp="1"/>
          </p:cNvSpPr>
          <p:nvPr>
            <p:ph type="sldNum" sz="quarter" idx="12"/>
          </p:nvPr>
        </p:nvSpPr>
        <p:spPr/>
        <p:txBody>
          <a:bodyPr/>
          <a:lstStyle/>
          <a:p>
            <a:fld id="{5B3F3032-4610-4632-96F8-9566C5DE4C2A}" type="slidenum">
              <a:rPr kumimoji="1" lang="ja-JP" altLang="en-US" smtClean="0"/>
              <a:t>5</a:t>
            </a:fld>
            <a:endParaRPr kumimoji="1" lang="ja-JP" altLang="en-US" dirty="0"/>
          </a:p>
        </p:txBody>
      </p:sp>
      <p:sp>
        <p:nvSpPr>
          <p:cNvPr id="17" name="四角形: 角を丸くする 16">
            <a:extLst>
              <a:ext uri="{FF2B5EF4-FFF2-40B4-BE49-F238E27FC236}">
                <a16:creationId xmlns:a16="http://schemas.microsoft.com/office/drawing/2014/main" id="{3B9FFF1E-CB9B-4A8C-BBCE-04D79F6CD7BE}"/>
              </a:ext>
            </a:extLst>
          </p:cNvPr>
          <p:cNvSpPr/>
          <p:nvPr/>
        </p:nvSpPr>
        <p:spPr>
          <a:xfrm>
            <a:off x="281613" y="1647929"/>
            <a:ext cx="693172" cy="5073546"/>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000" b="1" dirty="0"/>
              <a:t>メンバー</a:t>
            </a:r>
          </a:p>
        </p:txBody>
      </p:sp>
      <p:sp>
        <p:nvSpPr>
          <p:cNvPr id="18" name="角丸四角形 2">
            <a:extLst>
              <a:ext uri="{FF2B5EF4-FFF2-40B4-BE49-F238E27FC236}">
                <a16:creationId xmlns:a16="http://schemas.microsoft.com/office/drawing/2014/main" id="{43F85B6C-7B40-4B04-B756-02334B950135}"/>
              </a:ext>
            </a:extLst>
          </p:cNvPr>
          <p:cNvSpPr/>
          <p:nvPr/>
        </p:nvSpPr>
        <p:spPr>
          <a:xfrm>
            <a:off x="1176207" y="1970296"/>
            <a:ext cx="5165948" cy="794388"/>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400" dirty="0"/>
              <a:t>・大阪大学　宇山教授</a:t>
            </a:r>
            <a:endParaRPr kumimoji="1" lang="en-US" altLang="ja-JP" sz="1400" dirty="0"/>
          </a:p>
          <a:p>
            <a:r>
              <a:rPr kumimoji="1" lang="ja-JP" altLang="en-US" sz="1400" dirty="0"/>
              <a:t>・大阪府立環境農林水産総合研究所　花田客員研究員</a:t>
            </a:r>
            <a:endParaRPr kumimoji="1" lang="en-US" altLang="ja-JP" sz="1400" dirty="0"/>
          </a:p>
          <a:p>
            <a:r>
              <a:rPr kumimoji="1" lang="ja-JP" altLang="en-US" sz="1400" dirty="0"/>
              <a:t>・大阪商業大学　原田准教授</a:t>
            </a:r>
            <a:endParaRPr kumimoji="1" lang="en-US" altLang="ja-JP" sz="1400" dirty="0"/>
          </a:p>
        </p:txBody>
      </p:sp>
      <p:sp>
        <p:nvSpPr>
          <p:cNvPr id="20" name="正方形/長方形 19">
            <a:extLst>
              <a:ext uri="{FF2B5EF4-FFF2-40B4-BE49-F238E27FC236}">
                <a16:creationId xmlns:a16="http://schemas.microsoft.com/office/drawing/2014/main" id="{1B89D039-F54B-44DC-8C6A-C4E93388BF1A}"/>
              </a:ext>
            </a:extLst>
          </p:cNvPr>
          <p:cNvSpPr/>
          <p:nvPr/>
        </p:nvSpPr>
        <p:spPr>
          <a:xfrm>
            <a:off x="1191552" y="1655442"/>
            <a:ext cx="2474105" cy="354791"/>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学識経験者</a:t>
            </a:r>
            <a:r>
              <a:rPr kumimoji="1" lang="ja-JP" altLang="en-US" sz="1600" b="1" dirty="0">
                <a:latin typeface="+mn-ea"/>
              </a:rPr>
              <a:t>（</a:t>
            </a:r>
            <a:r>
              <a:rPr kumimoji="1" lang="en-US" altLang="ja-JP" sz="1600" b="1" dirty="0">
                <a:latin typeface="+mn-ea"/>
              </a:rPr>
              <a:t>3</a:t>
            </a:r>
            <a:r>
              <a:rPr kumimoji="1" lang="ja-JP" altLang="en-US" sz="1600" b="1" dirty="0">
                <a:latin typeface="+mn-ea"/>
              </a:rPr>
              <a:t>）</a:t>
            </a:r>
          </a:p>
        </p:txBody>
      </p:sp>
      <p:sp>
        <p:nvSpPr>
          <p:cNvPr id="23" name="角丸四角形 15">
            <a:extLst>
              <a:ext uri="{FF2B5EF4-FFF2-40B4-BE49-F238E27FC236}">
                <a16:creationId xmlns:a16="http://schemas.microsoft.com/office/drawing/2014/main" id="{506D3823-0551-4A4C-B9A4-2C2F1B16E62B}"/>
              </a:ext>
            </a:extLst>
          </p:cNvPr>
          <p:cNvSpPr/>
          <p:nvPr/>
        </p:nvSpPr>
        <p:spPr>
          <a:xfrm>
            <a:off x="1152473" y="3109665"/>
            <a:ext cx="5159600" cy="1676433"/>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400" dirty="0"/>
              <a:t>・日本プラスチック工業連盟</a:t>
            </a:r>
            <a:endParaRPr kumimoji="1" lang="en-US" altLang="ja-JP" sz="1400" dirty="0"/>
          </a:p>
          <a:p>
            <a:r>
              <a:rPr kumimoji="1" lang="ja-JP" altLang="en-US" sz="1400" dirty="0"/>
              <a:t>・（一社）西日本プラスチック製品工業協会</a:t>
            </a:r>
            <a:endParaRPr kumimoji="1" lang="en-US" altLang="ja-JP" sz="1400" dirty="0"/>
          </a:p>
          <a:p>
            <a:r>
              <a:rPr kumimoji="1" lang="ja-JP" altLang="en-US" sz="1400" dirty="0"/>
              <a:t>・日本チェーンストア協会関西支部</a:t>
            </a:r>
          </a:p>
          <a:p>
            <a:r>
              <a:rPr kumimoji="1" lang="ja-JP" altLang="en-US" sz="1400" dirty="0"/>
              <a:t>・（一社）日本フランチャイズチェーン協会</a:t>
            </a:r>
            <a:endParaRPr kumimoji="1" lang="en-US" altLang="ja-JP" sz="1400" dirty="0"/>
          </a:p>
          <a:p>
            <a:r>
              <a:rPr kumimoji="1" lang="ja-JP" altLang="en-US" sz="1400" dirty="0"/>
              <a:t>・（一社）全国清涼飲料連合会</a:t>
            </a:r>
          </a:p>
          <a:p>
            <a:r>
              <a:rPr kumimoji="1" lang="ja-JP" altLang="en-US" sz="1400" dirty="0"/>
              <a:t>・大阪府農業協同組合中央会</a:t>
            </a:r>
            <a:endParaRPr kumimoji="1" lang="en-US" altLang="ja-JP" sz="1600" dirty="0"/>
          </a:p>
        </p:txBody>
      </p:sp>
      <p:sp>
        <p:nvSpPr>
          <p:cNvPr id="24" name="正方形/長方形 23">
            <a:extLst>
              <a:ext uri="{FF2B5EF4-FFF2-40B4-BE49-F238E27FC236}">
                <a16:creationId xmlns:a16="http://schemas.microsoft.com/office/drawing/2014/main" id="{1A4BBEE2-9FA2-4D90-98CF-8937F2D4930F}"/>
              </a:ext>
            </a:extLst>
          </p:cNvPr>
          <p:cNvSpPr/>
          <p:nvPr/>
        </p:nvSpPr>
        <p:spPr>
          <a:xfrm>
            <a:off x="1180819" y="2802681"/>
            <a:ext cx="2474107" cy="347609"/>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事業者団体（</a:t>
            </a:r>
            <a:r>
              <a:rPr kumimoji="1" lang="en-US" altLang="ja-JP" sz="1600" b="1" dirty="0"/>
              <a:t>6</a:t>
            </a:r>
            <a:r>
              <a:rPr kumimoji="1" lang="ja-JP" altLang="en-US" sz="1600" b="1" dirty="0"/>
              <a:t>）</a:t>
            </a:r>
          </a:p>
        </p:txBody>
      </p:sp>
      <p:sp>
        <p:nvSpPr>
          <p:cNvPr id="25" name="角丸四角形 18">
            <a:extLst>
              <a:ext uri="{FF2B5EF4-FFF2-40B4-BE49-F238E27FC236}">
                <a16:creationId xmlns:a16="http://schemas.microsoft.com/office/drawing/2014/main" id="{37586942-FD9C-49FB-970D-9DAC99D96868}"/>
              </a:ext>
            </a:extLst>
          </p:cNvPr>
          <p:cNvSpPr/>
          <p:nvPr/>
        </p:nvSpPr>
        <p:spPr>
          <a:xfrm>
            <a:off x="6466937" y="1773321"/>
            <a:ext cx="5634681" cy="4954659"/>
          </a:xfrm>
          <a:prstGeom prst="roundRect">
            <a:avLst>
              <a:gd name="adj" fmla="val 3916"/>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400" dirty="0"/>
              <a:t>・三井化学株式会社 　    ・花王株式会社</a:t>
            </a:r>
            <a:endParaRPr kumimoji="1" lang="en-US" altLang="ja-JP" sz="1400" dirty="0"/>
          </a:p>
          <a:p>
            <a:r>
              <a:rPr kumimoji="1" lang="ja-JP" altLang="en-US" sz="1400" dirty="0"/>
              <a:t>・小林製薬株式会社　　・サラヤ株式会社</a:t>
            </a:r>
          </a:p>
          <a:p>
            <a:r>
              <a:rPr kumimoji="1" lang="ja-JP" altLang="en-US" sz="1400" dirty="0"/>
              <a:t>・サントリーコーポレートビジネス株式会社</a:t>
            </a:r>
            <a:endParaRPr kumimoji="1" lang="en-US" altLang="ja-JP" sz="1400" dirty="0"/>
          </a:p>
          <a:p>
            <a:r>
              <a:rPr kumimoji="1" lang="ja-JP" altLang="en-US" sz="1400" dirty="0"/>
              <a:t>・味の素株式会社　　　・ネスレ日本株式会社</a:t>
            </a:r>
            <a:endParaRPr kumimoji="1" lang="en-US" altLang="ja-JP" sz="1400" dirty="0"/>
          </a:p>
          <a:p>
            <a:r>
              <a:rPr kumimoji="1" lang="ja-JP" altLang="en-US" sz="1400" dirty="0"/>
              <a:t>・ミズノ株式会社　　　・</a:t>
            </a:r>
            <a:r>
              <a:rPr kumimoji="1" lang="en-US" altLang="ja-JP" sz="1400" dirty="0"/>
              <a:t>TOPPAN</a:t>
            </a:r>
            <a:r>
              <a:rPr kumimoji="1" lang="ja-JP" altLang="en-US" sz="1400" dirty="0"/>
              <a:t>株式会社</a:t>
            </a:r>
          </a:p>
          <a:p>
            <a:r>
              <a:rPr kumimoji="1" lang="ja-JP" altLang="en-US" sz="1600" dirty="0"/>
              <a:t>・</a:t>
            </a:r>
            <a:r>
              <a:rPr kumimoji="1" lang="en-US" altLang="ja-JP" sz="1600" dirty="0"/>
              <a:t>J-GREEN</a:t>
            </a:r>
            <a:r>
              <a:rPr kumimoji="1" lang="ja-JP" altLang="en-US" sz="1600" dirty="0"/>
              <a:t>堺</a:t>
            </a:r>
            <a:r>
              <a:rPr kumimoji="1" lang="ja-JP" altLang="en-US" sz="1400" dirty="0"/>
              <a:t>（指定管理者 ジェイズパークグループ）</a:t>
            </a:r>
            <a:endParaRPr kumimoji="1" lang="ja-JP" altLang="en-US" sz="1600" dirty="0"/>
          </a:p>
          <a:p>
            <a:r>
              <a:rPr kumimoji="1" lang="ja-JP" altLang="en-US" sz="1400" dirty="0"/>
              <a:t>・川上産業株式会社　　・三菱ケミカル株式会社</a:t>
            </a:r>
          </a:p>
          <a:p>
            <a:r>
              <a:rPr kumimoji="1" lang="ja-JP" altLang="en-US" sz="1400" dirty="0"/>
              <a:t>・株式会社バイオマスレジン関西</a:t>
            </a:r>
            <a:endParaRPr kumimoji="1" lang="en-US" altLang="ja-JP" sz="1400" dirty="0"/>
          </a:p>
          <a:p>
            <a:r>
              <a:rPr kumimoji="1" lang="ja-JP" altLang="en-US" sz="1400" dirty="0"/>
              <a:t>・大栄環境株式会社　　・リコー株式会社</a:t>
            </a:r>
            <a:endParaRPr kumimoji="1" lang="en-US" altLang="ja-JP" sz="1400" dirty="0"/>
          </a:p>
          <a:p>
            <a:r>
              <a:rPr kumimoji="1" lang="ja-JP" altLang="en-US" sz="1400" dirty="0"/>
              <a:t>・根羽村森林組合　　　・株式会社和紙の布</a:t>
            </a:r>
            <a:endParaRPr kumimoji="1" lang="en-US" altLang="ja-JP" sz="1400" dirty="0"/>
          </a:p>
          <a:p>
            <a:pPr lvl="0">
              <a:spcAft>
                <a:spcPts val="200"/>
              </a:spcAft>
            </a:pPr>
            <a:r>
              <a:rPr kumimoji="1" lang="ja-JP" altLang="en-US" sz="1400" dirty="0"/>
              <a:t>・（一財）関西環境管理技術センター</a:t>
            </a:r>
            <a:endParaRPr kumimoji="1" lang="en-US" altLang="ja-JP" sz="1400" dirty="0"/>
          </a:p>
          <a:p>
            <a:pPr lvl="0">
              <a:spcAft>
                <a:spcPts val="200"/>
              </a:spcAft>
            </a:pPr>
            <a:r>
              <a:rPr kumimoji="1" lang="ja-JP" altLang="en-US" sz="1400" dirty="0">
                <a:solidFill>
                  <a:prstClr val="black"/>
                </a:solidFill>
              </a:rPr>
              <a:t>・株式会社野村総合研究所・有限会社古谷商店</a:t>
            </a:r>
            <a:endParaRPr kumimoji="1" lang="en-US" altLang="ja-JP" sz="1400" dirty="0">
              <a:solidFill>
                <a:prstClr val="black"/>
              </a:solidFill>
            </a:endParaRPr>
          </a:p>
          <a:p>
            <a:pPr lvl="0">
              <a:spcAft>
                <a:spcPts val="200"/>
              </a:spcAft>
            </a:pPr>
            <a:r>
              <a:rPr kumimoji="1" lang="ja-JP" altLang="en-US" sz="1400" dirty="0">
                <a:solidFill>
                  <a:prstClr val="black"/>
                </a:solidFill>
              </a:rPr>
              <a:t>・東レテクノ株式会社　・エムエフマーク合同会社</a:t>
            </a:r>
            <a:endParaRPr kumimoji="1" lang="en-US" altLang="ja-JP" sz="1400" dirty="0">
              <a:solidFill>
                <a:prstClr val="black"/>
              </a:solidFill>
            </a:endParaRPr>
          </a:p>
          <a:p>
            <a:pPr lvl="0">
              <a:spcAft>
                <a:spcPts val="200"/>
              </a:spcAft>
            </a:pPr>
            <a:r>
              <a:rPr kumimoji="1" lang="ja-JP" altLang="en-US" sz="1400" dirty="0">
                <a:solidFill>
                  <a:prstClr val="black"/>
                </a:solidFill>
              </a:rPr>
              <a:t>・株式会社ダイフク　　・株式会社新進化学</a:t>
            </a:r>
            <a:endParaRPr kumimoji="1" lang="en-US" altLang="ja-JP" sz="1400" dirty="0">
              <a:solidFill>
                <a:prstClr val="black"/>
              </a:solidFill>
            </a:endParaRPr>
          </a:p>
          <a:p>
            <a:pPr lvl="0">
              <a:spcAft>
                <a:spcPts val="200"/>
              </a:spcAft>
            </a:pPr>
            <a:r>
              <a:rPr kumimoji="1" lang="ja-JP" altLang="en-US" sz="1400" dirty="0">
                <a:solidFill>
                  <a:prstClr val="black"/>
                </a:solidFill>
              </a:rPr>
              <a:t>・株式会社プラス　　　・株式会社平泉洋行</a:t>
            </a:r>
            <a:endParaRPr kumimoji="1" lang="en-US" altLang="ja-JP" sz="1400" dirty="0">
              <a:solidFill>
                <a:prstClr val="black"/>
              </a:solidFill>
            </a:endParaRPr>
          </a:p>
          <a:p>
            <a:pPr lvl="0">
              <a:spcAft>
                <a:spcPts val="200"/>
              </a:spcAft>
            </a:pPr>
            <a:r>
              <a:rPr kumimoji="1" lang="ja-JP" altLang="en-US" sz="1400" dirty="0">
                <a:solidFill>
                  <a:prstClr val="black"/>
                </a:solidFill>
              </a:rPr>
              <a:t>・カムフル株式会社</a:t>
            </a:r>
            <a:endParaRPr kumimoji="1" lang="en-US" altLang="ja-JP" sz="1400" dirty="0">
              <a:solidFill>
                <a:prstClr val="black"/>
              </a:solidFill>
            </a:endParaRPr>
          </a:p>
          <a:p>
            <a:pPr lvl="0">
              <a:spcAft>
                <a:spcPts val="200"/>
              </a:spcAft>
            </a:pPr>
            <a:r>
              <a:rPr kumimoji="1" lang="ja-JP" altLang="en-US" sz="1600" dirty="0">
                <a:solidFill>
                  <a:prstClr val="black"/>
                </a:solidFill>
              </a:rPr>
              <a:t>・</a:t>
            </a:r>
            <a:r>
              <a:rPr kumimoji="1" lang="ja-JP" altLang="en-US" sz="1400" dirty="0">
                <a:solidFill>
                  <a:prstClr val="black"/>
                </a:solidFill>
              </a:rPr>
              <a:t>ユニリーバ・ジャパン・カスタマーマーケティング株式会社</a:t>
            </a:r>
            <a:endParaRPr kumimoji="1" lang="en-US" altLang="ja-JP" sz="1400" dirty="0">
              <a:solidFill>
                <a:prstClr val="black"/>
              </a:solidFill>
            </a:endParaRPr>
          </a:p>
          <a:p>
            <a:pPr lvl="0">
              <a:spcAft>
                <a:spcPts val="200"/>
              </a:spcAft>
            </a:pPr>
            <a:r>
              <a:rPr kumimoji="1" lang="ja-JP" altLang="en-US" sz="1400" dirty="0">
                <a:solidFill>
                  <a:prstClr val="black"/>
                </a:solidFill>
              </a:rPr>
              <a:t>・テラサイクルジャパン合同会社　・株式会社</a:t>
            </a:r>
            <a:r>
              <a:rPr kumimoji="1" lang="en-US" altLang="ja-JP" sz="1400" dirty="0" err="1">
                <a:solidFill>
                  <a:prstClr val="black"/>
                </a:solidFill>
              </a:rPr>
              <a:t>Yogibo</a:t>
            </a:r>
            <a:endParaRPr kumimoji="1" lang="en-US" altLang="ja-JP" sz="1400" dirty="0">
              <a:solidFill>
                <a:prstClr val="black"/>
              </a:solidFill>
            </a:endParaRPr>
          </a:p>
          <a:p>
            <a:pPr>
              <a:spcAft>
                <a:spcPts val="200"/>
              </a:spcAft>
            </a:pPr>
            <a:r>
              <a:rPr kumimoji="1" lang="ja-JP" altLang="en-US" sz="1400" dirty="0">
                <a:solidFill>
                  <a:prstClr val="black"/>
                </a:solidFill>
              </a:rPr>
              <a:t>・</a:t>
            </a:r>
            <a:r>
              <a:rPr kumimoji="1" lang="en-US" altLang="ja-JP" sz="1400" dirty="0">
                <a:solidFill>
                  <a:prstClr val="black"/>
                </a:solidFill>
              </a:rPr>
              <a:t>PHI</a:t>
            </a:r>
            <a:r>
              <a:rPr kumimoji="1" lang="ja-JP" altLang="en-US" sz="1400" dirty="0">
                <a:solidFill>
                  <a:prstClr val="black"/>
                </a:solidFill>
              </a:rPr>
              <a:t>株式会社</a:t>
            </a:r>
            <a:endParaRPr kumimoji="1" lang="en-US" altLang="ja-JP" sz="1400" dirty="0">
              <a:solidFill>
                <a:prstClr val="black"/>
              </a:solidFill>
            </a:endParaRPr>
          </a:p>
          <a:p>
            <a:pPr>
              <a:spcAft>
                <a:spcPts val="200"/>
              </a:spcAft>
            </a:pPr>
            <a:r>
              <a:rPr kumimoji="1" lang="ja-JP" altLang="en-US" sz="1400" dirty="0">
                <a:solidFill>
                  <a:prstClr val="black"/>
                </a:solidFill>
              </a:rPr>
              <a:t>・</a:t>
            </a:r>
            <a:r>
              <a:rPr kumimoji="1" lang="en-US" altLang="ja-JP" sz="1400" dirty="0" err="1">
                <a:solidFill>
                  <a:prstClr val="black"/>
                </a:solidFill>
              </a:rPr>
              <a:t>Panndry</a:t>
            </a:r>
            <a:r>
              <a:rPr kumimoji="1" lang="en-US" altLang="ja-JP" sz="1400" dirty="0">
                <a:solidFill>
                  <a:prstClr val="black"/>
                </a:solidFill>
              </a:rPr>
              <a:t> </a:t>
            </a:r>
            <a:r>
              <a:rPr kumimoji="1" lang="ja-JP" altLang="en-US" sz="1400" dirty="0">
                <a:solidFill>
                  <a:prstClr val="black"/>
                </a:solidFill>
              </a:rPr>
              <a:t>パンとランドリー（株式会社万福家）</a:t>
            </a:r>
          </a:p>
          <a:p>
            <a:pPr>
              <a:spcAft>
                <a:spcPts val="200"/>
              </a:spcAft>
            </a:pPr>
            <a:r>
              <a:rPr kumimoji="1" lang="ja-JP" altLang="en-US" sz="1200" dirty="0">
                <a:solidFill>
                  <a:prstClr val="black"/>
                </a:solidFill>
              </a:rPr>
              <a:t>（・一般社団法人花の国日本協議会（入会に向け調整中））</a:t>
            </a:r>
          </a:p>
        </p:txBody>
      </p:sp>
      <p:sp>
        <p:nvSpPr>
          <p:cNvPr id="26" name="正方形/長方形 25">
            <a:extLst>
              <a:ext uri="{FF2B5EF4-FFF2-40B4-BE49-F238E27FC236}">
                <a16:creationId xmlns:a16="http://schemas.microsoft.com/office/drawing/2014/main" id="{C8B65E5A-197C-49E7-8873-B47BD8EE6415}"/>
              </a:ext>
            </a:extLst>
          </p:cNvPr>
          <p:cNvSpPr/>
          <p:nvPr/>
        </p:nvSpPr>
        <p:spPr>
          <a:xfrm>
            <a:off x="6464874" y="1495576"/>
            <a:ext cx="1898908" cy="34836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事業者</a:t>
            </a:r>
            <a:r>
              <a:rPr kumimoji="1" lang="ja-JP" altLang="en-US" sz="1600" b="1" dirty="0">
                <a:latin typeface="+mn-ea"/>
              </a:rPr>
              <a:t>（</a:t>
            </a:r>
            <a:r>
              <a:rPr kumimoji="1" lang="en-US" altLang="ja-JP" sz="1600" b="1" dirty="0">
                <a:latin typeface="+mn-ea"/>
              </a:rPr>
              <a:t>32)</a:t>
            </a:r>
            <a:endParaRPr kumimoji="1" lang="ja-JP" altLang="en-US" sz="1600" b="1" dirty="0">
              <a:latin typeface="+mn-ea"/>
            </a:endParaRPr>
          </a:p>
        </p:txBody>
      </p:sp>
      <p:sp>
        <p:nvSpPr>
          <p:cNvPr id="29" name="角丸四角形 13">
            <a:extLst>
              <a:ext uri="{FF2B5EF4-FFF2-40B4-BE49-F238E27FC236}">
                <a16:creationId xmlns:a16="http://schemas.microsoft.com/office/drawing/2014/main" id="{FDC41133-B68C-4DD7-990A-B6AC913E255A}"/>
              </a:ext>
            </a:extLst>
          </p:cNvPr>
          <p:cNvSpPr/>
          <p:nvPr/>
        </p:nvSpPr>
        <p:spPr>
          <a:xfrm>
            <a:off x="1182555" y="5163604"/>
            <a:ext cx="5159600" cy="388946"/>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400" dirty="0">
                <a:latin typeface="游ゴシック" panose="020B0400000000000000" pitchFamily="50" charset="-128"/>
                <a:ea typeface="游ゴシック" panose="020B0400000000000000" pitchFamily="50" charset="-128"/>
              </a:rPr>
              <a:t>・</a:t>
            </a:r>
            <a:r>
              <a:rPr kumimoji="1" lang="zh-TW" altLang="en-US" sz="1400" dirty="0">
                <a:latin typeface="游ゴシック" panose="020B0400000000000000" pitchFamily="50" charset="-128"/>
                <a:ea typeface="游ゴシック" panose="020B0400000000000000" pitchFamily="50" charset="-128"/>
              </a:rPr>
              <a:t>大阪市</a:t>
            </a:r>
            <a:r>
              <a:rPr kumimoji="1" lang="ja-JP" altLang="en-US" sz="1400" dirty="0" err="1">
                <a:latin typeface="游ゴシック" panose="020B0400000000000000" pitchFamily="50" charset="-128"/>
                <a:ea typeface="游ゴシック" panose="020B0400000000000000" pitchFamily="50" charset="-128"/>
              </a:rPr>
              <a:t>、</a:t>
            </a:r>
            <a:r>
              <a:rPr kumimoji="1" lang="zh-TW" altLang="en-US" sz="1400" dirty="0">
                <a:latin typeface="游ゴシック" panose="020B0400000000000000" pitchFamily="50" charset="-128"/>
                <a:ea typeface="游ゴシック" panose="020B0400000000000000" pitchFamily="50" charset="-128"/>
              </a:rPr>
              <a:t>堺市</a:t>
            </a:r>
            <a:r>
              <a:rPr kumimoji="1" lang="ja-JP" altLang="en-US" sz="1400" dirty="0" err="1">
                <a:latin typeface="游ゴシック" panose="020B0400000000000000" pitchFamily="50" charset="-128"/>
                <a:ea typeface="游ゴシック" panose="020B0400000000000000" pitchFamily="50" charset="-128"/>
              </a:rPr>
              <a:t>、</a:t>
            </a:r>
            <a:r>
              <a:rPr kumimoji="1" lang="zh-TW" altLang="en-US" sz="1400" dirty="0">
                <a:latin typeface="游ゴシック" panose="020B0400000000000000" pitchFamily="50" charset="-128"/>
                <a:ea typeface="游ゴシック" panose="020B0400000000000000" pitchFamily="50" charset="-128"/>
              </a:rPr>
              <a:t>吹田市</a:t>
            </a:r>
            <a:r>
              <a:rPr kumimoji="1" lang="ja-JP" altLang="en-US" sz="1400" dirty="0">
                <a:latin typeface="游ゴシック" panose="020B0400000000000000" pitchFamily="50" charset="-128"/>
                <a:ea typeface="游ゴシック" panose="020B0400000000000000" pitchFamily="50" charset="-128"/>
              </a:rPr>
              <a:t>、東大阪市、</a:t>
            </a:r>
            <a:r>
              <a:rPr kumimoji="1" lang="zh-TW" altLang="en-US" sz="1400" dirty="0">
                <a:latin typeface="游ゴシック" panose="020B0400000000000000" pitchFamily="50" charset="-128"/>
                <a:ea typeface="游ゴシック" panose="020B0400000000000000" pitchFamily="50" charset="-128"/>
              </a:rPr>
              <a:t>熊取町</a:t>
            </a:r>
            <a:r>
              <a:rPr kumimoji="1" lang="ja-JP" altLang="en-US" sz="1400" dirty="0">
                <a:latin typeface="游ゴシック" panose="020B0400000000000000" pitchFamily="50" charset="-128"/>
                <a:ea typeface="游ゴシック" panose="020B0400000000000000" pitchFamily="50" charset="-128"/>
              </a:rPr>
              <a:t>、貝塚市</a:t>
            </a:r>
            <a:endParaRPr kumimoji="1" lang="en-US" altLang="ja-JP" sz="1400" dirty="0">
              <a:latin typeface="游ゴシック" panose="020B0400000000000000" pitchFamily="50" charset="-128"/>
              <a:ea typeface="游ゴシック" panose="020B0400000000000000" pitchFamily="50" charset="-128"/>
            </a:endParaRPr>
          </a:p>
        </p:txBody>
      </p:sp>
      <p:sp>
        <p:nvSpPr>
          <p:cNvPr id="30" name="正方形/長方形 29">
            <a:extLst>
              <a:ext uri="{FF2B5EF4-FFF2-40B4-BE49-F238E27FC236}">
                <a16:creationId xmlns:a16="http://schemas.microsoft.com/office/drawing/2014/main" id="{BBC5664C-E812-4FAF-8BC7-BAC6CF7C3C10}"/>
              </a:ext>
            </a:extLst>
          </p:cNvPr>
          <p:cNvSpPr/>
          <p:nvPr/>
        </p:nvSpPr>
        <p:spPr>
          <a:xfrm>
            <a:off x="1254463" y="4870641"/>
            <a:ext cx="1661310" cy="33846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行政（</a:t>
            </a:r>
            <a:r>
              <a:rPr kumimoji="1" lang="en-US" altLang="ja-JP" sz="1600" b="1" dirty="0"/>
              <a:t>6</a:t>
            </a:r>
            <a:r>
              <a:rPr kumimoji="1" lang="ja-JP" altLang="en-US" sz="1600" b="1" dirty="0"/>
              <a:t>）</a:t>
            </a:r>
          </a:p>
        </p:txBody>
      </p:sp>
      <p:sp>
        <p:nvSpPr>
          <p:cNvPr id="31" name="角丸四角形 13">
            <a:extLst>
              <a:ext uri="{FF2B5EF4-FFF2-40B4-BE49-F238E27FC236}">
                <a16:creationId xmlns:a16="http://schemas.microsoft.com/office/drawing/2014/main" id="{97F9B146-3A94-41C5-92B1-8C1D026FFF59}"/>
              </a:ext>
            </a:extLst>
          </p:cNvPr>
          <p:cNvSpPr/>
          <p:nvPr/>
        </p:nvSpPr>
        <p:spPr>
          <a:xfrm>
            <a:off x="1193076" y="6352512"/>
            <a:ext cx="5159601" cy="353247"/>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400" dirty="0">
                <a:latin typeface="游ゴシック" panose="020B0400000000000000" pitchFamily="50" charset="-128"/>
                <a:ea typeface="游ゴシック" panose="020B0400000000000000" pitchFamily="50" charset="-128"/>
              </a:rPr>
              <a:t>　　　　　　　・大阪府</a:t>
            </a:r>
            <a:endParaRPr kumimoji="1" lang="en-US" altLang="ja-JP" sz="1400" dirty="0">
              <a:latin typeface="游ゴシック" panose="020B0400000000000000" pitchFamily="50" charset="-128"/>
              <a:ea typeface="游ゴシック" panose="020B0400000000000000" pitchFamily="50" charset="-128"/>
            </a:endParaRPr>
          </a:p>
        </p:txBody>
      </p:sp>
      <p:sp>
        <p:nvSpPr>
          <p:cNvPr id="32" name="正方形/長方形 31">
            <a:extLst>
              <a:ext uri="{FF2B5EF4-FFF2-40B4-BE49-F238E27FC236}">
                <a16:creationId xmlns:a16="http://schemas.microsoft.com/office/drawing/2014/main" id="{BEEC310A-5271-4C80-8B8A-E14ACC071AFF}"/>
              </a:ext>
            </a:extLst>
          </p:cNvPr>
          <p:cNvSpPr/>
          <p:nvPr/>
        </p:nvSpPr>
        <p:spPr>
          <a:xfrm>
            <a:off x="1254463" y="6352512"/>
            <a:ext cx="1227686" cy="32102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1600" b="1" dirty="0"/>
              <a:t>事務局</a:t>
            </a:r>
          </a:p>
        </p:txBody>
      </p:sp>
      <p:sp>
        <p:nvSpPr>
          <p:cNvPr id="19" name="角丸四角形 13">
            <a:extLst>
              <a:ext uri="{FF2B5EF4-FFF2-40B4-BE49-F238E27FC236}">
                <a16:creationId xmlns:a16="http://schemas.microsoft.com/office/drawing/2014/main" id="{FDC41133-B68C-4DD7-990A-B6AC913E255A}"/>
              </a:ext>
            </a:extLst>
          </p:cNvPr>
          <p:cNvSpPr/>
          <p:nvPr/>
        </p:nvSpPr>
        <p:spPr>
          <a:xfrm>
            <a:off x="1187325" y="5930056"/>
            <a:ext cx="5124748" cy="327819"/>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400" dirty="0">
                <a:latin typeface="游ゴシック" panose="020B0400000000000000" pitchFamily="50" charset="-128"/>
                <a:ea typeface="游ゴシック" panose="020B0400000000000000" pitchFamily="50" charset="-128"/>
              </a:rPr>
              <a:t>・特定非営利活動法人ごみゼロネット大阪</a:t>
            </a:r>
            <a:endParaRPr kumimoji="1" lang="en-US" altLang="ja-JP" sz="1400" dirty="0">
              <a:latin typeface="游ゴシック" panose="020B0400000000000000" pitchFamily="50" charset="-128"/>
              <a:ea typeface="游ゴシック" panose="020B0400000000000000" pitchFamily="50" charset="-128"/>
            </a:endParaRPr>
          </a:p>
        </p:txBody>
      </p:sp>
      <p:sp>
        <p:nvSpPr>
          <p:cNvPr id="21" name="正方形/長方形 20">
            <a:extLst>
              <a:ext uri="{FF2B5EF4-FFF2-40B4-BE49-F238E27FC236}">
                <a16:creationId xmlns:a16="http://schemas.microsoft.com/office/drawing/2014/main" id="{BBC5664C-E812-4FAF-8BC7-BAC6CF7C3C10}"/>
              </a:ext>
            </a:extLst>
          </p:cNvPr>
          <p:cNvSpPr/>
          <p:nvPr/>
        </p:nvSpPr>
        <p:spPr>
          <a:xfrm>
            <a:off x="1259363" y="5637093"/>
            <a:ext cx="1882372" cy="30592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en-US" altLang="ja-JP" sz="1600" b="1" dirty="0"/>
              <a:t>NPO</a:t>
            </a:r>
            <a:r>
              <a:rPr kumimoji="1" lang="ja-JP" altLang="en-US" sz="1600" b="1" dirty="0"/>
              <a:t>法人（</a:t>
            </a:r>
            <a:r>
              <a:rPr kumimoji="1" lang="en-US" altLang="ja-JP" sz="1600" b="1" dirty="0"/>
              <a:t>1</a:t>
            </a:r>
            <a:r>
              <a:rPr kumimoji="1" lang="ja-JP" altLang="en-US" sz="1600" b="1" dirty="0"/>
              <a:t>）</a:t>
            </a:r>
          </a:p>
        </p:txBody>
      </p:sp>
      <p:sp>
        <p:nvSpPr>
          <p:cNvPr id="22" name="テキスト ボックス 21">
            <a:extLst>
              <a:ext uri="{FF2B5EF4-FFF2-40B4-BE49-F238E27FC236}">
                <a16:creationId xmlns:a16="http://schemas.microsoft.com/office/drawing/2014/main" id="{64E6CC2A-E7BA-4AFC-8100-EA1C977834B4}"/>
              </a:ext>
            </a:extLst>
          </p:cNvPr>
          <p:cNvSpPr txBox="1"/>
          <p:nvPr/>
        </p:nvSpPr>
        <p:spPr>
          <a:xfrm>
            <a:off x="1055211" y="810400"/>
            <a:ext cx="11136790" cy="746358"/>
          </a:xfrm>
          <a:prstGeom prst="rect">
            <a:avLst/>
          </a:prstGeom>
          <a:noFill/>
        </p:spPr>
        <p:txBody>
          <a:bodyPr wrap="square">
            <a:spAutoFit/>
          </a:bodyPr>
          <a:lstStyle/>
          <a:p>
            <a:pPr>
              <a:spcBef>
                <a:spcPts val="300"/>
              </a:spcBef>
            </a:pPr>
            <a:r>
              <a:rPr kumimoji="1" lang="ja-JP" altLang="en-US" sz="2000" dirty="0">
                <a:latin typeface="+mn-ea"/>
              </a:rPr>
              <a:t>使用済みプラスチックのリサイクルや使い捨てプラスチック製品の使用削減につながる</a:t>
            </a:r>
            <a:endParaRPr kumimoji="1" lang="en-US" altLang="ja-JP" sz="2000" dirty="0">
              <a:latin typeface="+mn-ea"/>
            </a:endParaRPr>
          </a:p>
          <a:p>
            <a:pPr>
              <a:spcBef>
                <a:spcPts val="300"/>
              </a:spcBef>
            </a:pPr>
            <a:r>
              <a:rPr kumimoji="1" lang="ja-JP" altLang="en-US" sz="2000" dirty="0">
                <a:latin typeface="+mn-ea"/>
              </a:rPr>
              <a:t>新たな事業スキームについて検討</a:t>
            </a:r>
          </a:p>
        </p:txBody>
      </p:sp>
      <p:sp>
        <p:nvSpPr>
          <p:cNvPr id="27" name="四角形: 角を丸くする 26">
            <a:extLst>
              <a:ext uri="{FF2B5EF4-FFF2-40B4-BE49-F238E27FC236}">
                <a16:creationId xmlns:a16="http://schemas.microsoft.com/office/drawing/2014/main" id="{80D01B60-2BDC-4ABD-9BA5-89B79DF17F04}"/>
              </a:ext>
            </a:extLst>
          </p:cNvPr>
          <p:cNvSpPr/>
          <p:nvPr/>
        </p:nvSpPr>
        <p:spPr>
          <a:xfrm>
            <a:off x="201188" y="818777"/>
            <a:ext cx="854022" cy="630423"/>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取組内容</a:t>
            </a:r>
          </a:p>
        </p:txBody>
      </p:sp>
    </p:spTree>
    <p:extLst>
      <p:ext uri="{BB962C8B-B14F-4D97-AF65-F5344CB8AC3E}">
        <p14:creationId xmlns:p14="http://schemas.microsoft.com/office/powerpoint/2010/main" val="1111490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A2064250-214C-4E31-82F3-AB57E569C527}"/>
              </a:ext>
            </a:extLst>
          </p:cNvPr>
          <p:cNvSpPr/>
          <p:nvPr/>
        </p:nvSpPr>
        <p:spPr>
          <a:xfrm>
            <a:off x="0" y="2"/>
            <a:ext cx="12192000" cy="579548"/>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Ｒ４第２回プラスチックごみ排出抑制事業スキーム分科会　開催結果</a:t>
            </a:r>
          </a:p>
        </p:txBody>
      </p:sp>
      <p:sp>
        <p:nvSpPr>
          <p:cNvPr id="5" name="スライド番号プレースホルダー 4">
            <a:extLst>
              <a:ext uri="{FF2B5EF4-FFF2-40B4-BE49-F238E27FC236}">
                <a16:creationId xmlns:a16="http://schemas.microsoft.com/office/drawing/2014/main" id="{8168C417-A352-4AAB-AB6F-F1C750F71BE3}"/>
              </a:ext>
            </a:extLst>
          </p:cNvPr>
          <p:cNvSpPr>
            <a:spLocks noGrp="1"/>
          </p:cNvSpPr>
          <p:nvPr>
            <p:ph type="sldNum" sz="quarter" idx="12"/>
          </p:nvPr>
        </p:nvSpPr>
        <p:spPr/>
        <p:txBody>
          <a:bodyPr/>
          <a:lstStyle/>
          <a:p>
            <a:fld id="{5B3F3032-4610-4632-96F8-9566C5DE4C2A}" type="slidenum">
              <a:rPr kumimoji="1" lang="ja-JP" altLang="en-US" smtClean="0"/>
              <a:t>6</a:t>
            </a:fld>
            <a:endParaRPr kumimoji="1" lang="ja-JP" altLang="en-US"/>
          </a:p>
        </p:txBody>
      </p:sp>
      <p:sp>
        <p:nvSpPr>
          <p:cNvPr id="7" name="四角形: 角を丸くする 6">
            <a:extLst>
              <a:ext uri="{FF2B5EF4-FFF2-40B4-BE49-F238E27FC236}">
                <a16:creationId xmlns:a16="http://schemas.microsoft.com/office/drawing/2014/main" id="{87E5F030-10C8-44D7-BF9D-F6F9127F1008}"/>
              </a:ext>
            </a:extLst>
          </p:cNvPr>
          <p:cNvSpPr/>
          <p:nvPr/>
        </p:nvSpPr>
        <p:spPr>
          <a:xfrm>
            <a:off x="203238" y="776414"/>
            <a:ext cx="859962" cy="491948"/>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日時</a:t>
            </a:r>
          </a:p>
        </p:txBody>
      </p:sp>
      <p:sp>
        <p:nvSpPr>
          <p:cNvPr id="8" name="四角形: 角を丸くする 7">
            <a:extLst>
              <a:ext uri="{FF2B5EF4-FFF2-40B4-BE49-F238E27FC236}">
                <a16:creationId xmlns:a16="http://schemas.microsoft.com/office/drawing/2014/main" id="{0429A64F-1786-4C7C-8A95-DCC2F6487C0D}"/>
              </a:ext>
            </a:extLst>
          </p:cNvPr>
          <p:cNvSpPr/>
          <p:nvPr/>
        </p:nvSpPr>
        <p:spPr>
          <a:xfrm>
            <a:off x="203238" y="1396528"/>
            <a:ext cx="859961" cy="5324947"/>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結果概要</a:t>
            </a:r>
          </a:p>
        </p:txBody>
      </p:sp>
      <p:sp>
        <p:nvSpPr>
          <p:cNvPr id="9" name="テキスト ボックス 8">
            <a:extLst>
              <a:ext uri="{FF2B5EF4-FFF2-40B4-BE49-F238E27FC236}">
                <a16:creationId xmlns:a16="http://schemas.microsoft.com/office/drawing/2014/main" id="{A9409F65-AD93-48AE-8BEA-40DD60E45FB8}"/>
              </a:ext>
            </a:extLst>
          </p:cNvPr>
          <p:cNvSpPr txBox="1"/>
          <p:nvPr/>
        </p:nvSpPr>
        <p:spPr>
          <a:xfrm>
            <a:off x="1195177" y="1396528"/>
            <a:ext cx="10996823" cy="4293483"/>
          </a:xfrm>
          <a:prstGeom prst="rect">
            <a:avLst/>
          </a:prstGeom>
          <a:noFill/>
        </p:spPr>
        <p:txBody>
          <a:bodyPr wrap="square" rtlCol="0">
            <a:spAutoFit/>
          </a:bodyPr>
          <a:lstStyle/>
          <a:p>
            <a:pPr>
              <a:spcAft>
                <a:spcPts val="200"/>
              </a:spcAft>
            </a:pPr>
            <a:r>
              <a:rPr kumimoji="1" lang="ja-JP" altLang="en-US" sz="2400" b="1" dirty="0">
                <a:latin typeface="+mn-ea"/>
              </a:rPr>
              <a:t>①取組事例共有</a:t>
            </a:r>
            <a:endParaRPr kumimoji="1" lang="en-US" altLang="ja-JP" sz="2400" b="1" dirty="0">
              <a:latin typeface="+mn-ea"/>
            </a:endParaRPr>
          </a:p>
          <a:p>
            <a:pPr>
              <a:spcAft>
                <a:spcPts val="200"/>
              </a:spcAft>
            </a:pPr>
            <a:r>
              <a:rPr kumimoji="1" lang="ja-JP" altLang="en-US" sz="2400" dirty="0">
                <a:latin typeface="+mn-ea"/>
              </a:rPr>
              <a:t>・</a:t>
            </a:r>
            <a:r>
              <a:rPr kumimoji="1" lang="en-US" altLang="ja-JP" sz="2400" dirty="0">
                <a:latin typeface="+mn-ea"/>
              </a:rPr>
              <a:t>UMILE</a:t>
            </a:r>
            <a:r>
              <a:rPr kumimoji="1" lang="ja-JP" altLang="en-US" sz="2400" dirty="0">
                <a:latin typeface="+mn-ea"/>
              </a:rPr>
              <a:t>プログラム</a:t>
            </a:r>
            <a:endParaRPr kumimoji="1" lang="en-US" altLang="ja-JP" sz="2400" dirty="0">
              <a:latin typeface="+mn-ea"/>
            </a:endParaRPr>
          </a:p>
          <a:p>
            <a:pPr>
              <a:spcAft>
                <a:spcPts val="200"/>
              </a:spcAft>
            </a:pPr>
            <a:r>
              <a:rPr kumimoji="1" lang="ja-JP" altLang="en-US" sz="2400" dirty="0">
                <a:latin typeface="+mn-ea"/>
              </a:rPr>
              <a:t>　「環境教育」</a:t>
            </a:r>
            <a:r>
              <a:rPr kumimoji="1" lang="en-US" altLang="ja-JP" sz="2400" dirty="0">
                <a:latin typeface="+mn-ea"/>
              </a:rPr>
              <a:t>×</a:t>
            </a:r>
            <a:r>
              <a:rPr kumimoji="1" lang="ja-JP" altLang="en-US" sz="2400" dirty="0">
                <a:latin typeface="+mn-ea"/>
              </a:rPr>
              <a:t>「地域資源循環」による持続可能な社会の創り手の育成</a:t>
            </a:r>
          </a:p>
          <a:p>
            <a:pPr>
              <a:spcAft>
                <a:spcPts val="200"/>
              </a:spcAft>
            </a:pPr>
            <a:r>
              <a:rPr kumimoji="1" lang="ja-JP" altLang="en-US" dirty="0">
                <a:latin typeface="+mn-ea"/>
              </a:rPr>
              <a:t>　（ユニリーバ・ジャパン・カスタマーマーケティング株式会社・</a:t>
            </a:r>
            <a:r>
              <a:rPr kumimoji="1" lang="en-US" altLang="ja-JP" dirty="0">
                <a:latin typeface="+mn-ea"/>
              </a:rPr>
              <a:t>PHI</a:t>
            </a:r>
            <a:r>
              <a:rPr kumimoji="1" lang="ja-JP" altLang="en-US" dirty="0">
                <a:latin typeface="+mn-ea"/>
              </a:rPr>
              <a:t>株式会社）</a:t>
            </a:r>
          </a:p>
          <a:p>
            <a:pPr>
              <a:spcAft>
                <a:spcPts val="200"/>
              </a:spcAft>
            </a:pPr>
            <a:r>
              <a:rPr kumimoji="1" lang="ja-JP" altLang="en-US" sz="2400" dirty="0">
                <a:latin typeface="+mn-ea"/>
              </a:rPr>
              <a:t>・</a:t>
            </a:r>
            <a:r>
              <a:rPr kumimoji="1" lang="en-US" altLang="ja-JP" sz="2400" dirty="0">
                <a:latin typeface="+mn-ea"/>
              </a:rPr>
              <a:t>Eliminating the Idea of Waste</a:t>
            </a:r>
            <a:r>
              <a:rPr kumimoji="1" lang="ja-JP" altLang="en-US" sz="2400" dirty="0">
                <a:latin typeface="+mn-ea"/>
              </a:rPr>
              <a:t>（テラサイクルジャパン合同会社）</a:t>
            </a:r>
            <a:endParaRPr kumimoji="1" lang="en-US" altLang="ja-JP" sz="2400" dirty="0">
              <a:latin typeface="+mn-ea"/>
            </a:endParaRPr>
          </a:p>
          <a:p>
            <a:pPr>
              <a:spcAft>
                <a:spcPts val="200"/>
              </a:spcAft>
            </a:pPr>
            <a:endParaRPr kumimoji="1" lang="en-US" altLang="ja-JP" sz="2400" dirty="0">
              <a:latin typeface="+mn-ea"/>
            </a:endParaRPr>
          </a:p>
          <a:p>
            <a:pPr>
              <a:spcAft>
                <a:spcPts val="200"/>
              </a:spcAft>
            </a:pPr>
            <a:r>
              <a:rPr kumimoji="1" lang="ja-JP" altLang="en-US" sz="2400" b="1" dirty="0">
                <a:latin typeface="+mn-ea"/>
              </a:rPr>
              <a:t>②メンバーアンケート結果共有</a:t>
            </a:r>
            <a:r>
              <a:rPr kumimoji="1" lang="ja-JP" altLang="en-US" dirty="0">
                <a:latin typeface="+mn-ea"/>
              </a:rPr>
              <a:t>（一部抜粋）</a:t>
            </a:r>
            <a:endParaRPr kumimoji="1" lang="en-US" altLang="ja-JP" dirty="0">
              <a:latin typeface="+mn-ea"/>
            </a:endParaRPr>
          </a:p>
          <a:p>
            <a:pPr>
              <a:spcAft>
                <a:spcPts val="200"/>
              </a:spcAft>
            </a:pPr>
            <a:r>
              <a:rPr kumimoji="1" lang="ja-JP" altLang="en-US" sz="2400" dirty="0">
                <a:latin typeface="+mn-ea"/>
              </a:rPr>
              <a:t>・使用済み回収ビーズのリサイクル</a:t>
            </a:r>
            <a:endParaRPr kumimoji="1" lang="en-US" altLang="ja-JP" sz="2400" dirty="0">
              <a:latin typeface="+mn-ea"/>
            </a:endParaRPr>
          </a:p>
          <a:p>
            <a:pPr>
              <a:spcAft>
                <a:spcPts val="200"/>
              </a:spcAft>
            </a:pPr>
            <a:r>
              <a:rPr kumimoji="1" lang="ja-JP" altLang="en-US" sz="2400" dirty="0">
                <a:latin typeface="+mn-ea"/>
              </a:rPr>
              <a:t>・気泡緩衝材（プチプチ）の水平リサイクル</a:t>
            </a:r>
            <a:endParaRPr kumimoji="1" lang="en-US" altLang="ja-JP" sz="2400" dirty="0">
              <a:latin typeface="+mn-ea"/>
            </a:endParaRPr>
          </a:p>
          <a:p>
            <a:pPr>
              <a:spcAft>
                <a:spcPts val="200"/>
              </a:spcAft>
            </a:pPr>
            <a:r>
              <a:rPr kumimoji="1" lang="ja-JP" altLang="en-US" sz="2400" dirty="0">
                <a:latin typeface="+mn-ea"/>
              </a:rPr>
              <a:t>・小学校から排出される使用済プラスチックを活用した</a:t>
            </a:r>
            <a:endParaRPr kumimoji="1" lang="en-US" altLang="ja-JP" sz="2400" dirty="0">
              <a:latin typeface="+mn-ea"/>
            </a:endParaRPr>
          </a:p>
          <a:p>
            <a:pPr>
              <a:spcAft>
                <a:spcPts val="200"/>
              </a:spcAft>
            </a:pPr>
            <a:r>
              <a:rPr kumimoji="1" lang="ja-JP" altLang="en-US" sz="2400" dirty="0">
                <a:latin typeface="+mn-ea"/>
              </a:rPr>
              <a:t>　「環境教育」</a:t>
            </a:r>
            <a:r>
              <a:rPr kumimoji="1" lang="en-US" altLang="ja-JP" sz="2400" dirty="0">
                <a:latin typeface="+mn-ea"/>
              </a:rPr>
              <a:t>x</a:t>
            </a:r>
            <a:r>
              <a:rPr kumimoji="1" lang="ja-JP" altLang="en-US" sz="2400" dirty="0">
                <a:latin typeface="+mn-ea"/>
              </a:rPr>
              <a:t>「資源循環」</a:t>
            </a:r>
          </a:p>
        </p:txBody>
      </p:sp>
      <p:sp>
        <p:nvSpPr>
          <p:cNvPr id="11" name="テキスト ボックス 10"/>
          <p:cNvSpPr txBox="1"/>
          <p:nvPr/>
        </p:nvSpPr>
        <p:spPr>
          <a:xfrm>
            <a:off x="1195177" y="791555"/>
            <a:ext cx="5144357" cy="461665"/>
          </a:xfrm>
          <a:prstGeom prst="rect">
            <a:avLst/>
          </a:prstGeom>
          <a:noFill/>
        </p:spPr>
        <p:txBody>
          <a:bodyPr wrap="none" rtlCol="0">
            <a:spAutoFit/>
          </a:bodyPr>
          <a:lstStyle/>
          <a:p>
            <a:r>
              <a:rPr kumimoji="1" lang="ja-JP" altLang="en-US" sz="2400" dirty="0">
                <a:latin typeface="+mn-ea"/>
              </a:rPr>
              <a:t>令和６年８月</a:t>
            </a:r>
            <a:r>
              <a:rPr kumimoji="1" lang="en-US" altLang="ja-JP" sz="2400" dirty="0">
                <a:latin typeface="+mn-ea"/>
              </a:rPr>
              <a:t>27</a:t>
            </a:r>
            <a:r>
              <a:rPr kumimoji="1" lang="ja-JP" altLang="en-US" sz="2400" dirty="0">
                <a:latin typeface="+mn-ea"/>
              </a:rPr>
              <a:t>日（火）オンライン</a:t>
            </a:r>
            <a:endParaRPr kumimoji="1" lang="en-US" altLang="ja-JP" sz="2400" dirty="0">
              <a:latin typeface="+mn-ea"/>
            </a:endParaRPr>
          </a:p>
        </p:txBody>
      </p:sp>
      <p:sp>
        <p:nvSpPr>
          <p:cNvPr id="12" name="正方形/長方形 11">
            <a:extLst>
              <a:ext uri="{FF2B5EF4-FFF2-40B4-BE49-F238E27FC236}">
                <a16:creationId xmlns:a16="http://schemas.microsoft.com/office/drawing/2014/main" id="{A2064250-214C-4E31-82F3-AB57E569C527}"/>
              </a:ext>
            </a:extLst>
          </p:cNvPr>
          <p:cNvSpPr/>
          <p:nvPr/>
        </p:nvSpPr>
        <p:spPr>
          <a:xfrm>
            <a:off x="0" y="0"/>
            <a:ext cx="12192000" cy="707717"/>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b="1" dirty="0"/>
              <a:t>プラスチックごみ排出抑制事業スキーム分科会　開催結果</a:t>
            </a:r>
          </a:p>
        </p:txBody>
      </p:sp>
    </p:spTree>
    <p:extLst>
      <p:ext uri="{BB962C8B-B14F-4D97-AF65-F5344CB8AC3E}">
        <p14:creationId xmlns:p14="http://schemas.microsoft.com/office/powerpoint/2010/main" val="41550794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942</Words>
  <Application>Microsoft Office PowerPoint</Application>
  <PresentationFormat>ワイド画面</PresentationFormat>
  <Paragraphs>139</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2023-03-28T02:07:15Z</dcterms:created>
  <dcterms:modified xsi:type="dcterms:W3CDTF">2024-12-26T05:41:08Z</dcterms:modified>
</cp:coreProperties>
</file>