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8"/>
  </p:notesMasterIdLst>
  <p:sldIdLst>
    <p:sldId id="262" r:id="rId2"/>
    <p:sldId id="271" r:id="rId3"/>
    <p:sldId id="283" r:id="rId4"/>
    <p:sldId id="290" r:id="rId5"/>
    <p:sldId id="282" r:id="rId6"/>
    <p:sldId id="285" r:id="rId7"/>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111" d="100"/>
          <a:sy n="111" d="100"/>
        </p:scale>
        <p:origin x="33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2413AC9-F643-423C-A667-38DCBE08C535}"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B79C01-E39E-4649-8535-39D48D8E3B63}" type="slidenum">
              <a:rPr kumimoji="1" lang="ja-JP" altLang="en-US" smtClean="0"/>
              <a:t>‹#›</a:t>
            </a:fld>
            <a:endParaRPr kumimoji="1" lang="ja-JP" altLang="en-US"/>
          </a:p>
        </p:txBody>
      </p:sp>
    </p:spTree>
    <p:extLst>
      <p:ext uri="{BB962C8B-B14F-4D97-AF65-F5344CB8AC3E}">
        <p14:creationId xmlns:p14="http://schemas.microsoft.com/office/powerpoint/2010/main" val="2550331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38A2B0-88D9-47B6-93E9-B34166C39149}"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9604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A2B114-3DCF-4993-AAF5-7ECF7B15353D}"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2580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DA6F54-8ED5-4F0C-8C6E-B28BBE005F95}"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19920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C7EA4C-CD21-4CDC-8022-C187757794F8}"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90709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BD0E05-3B43-4E41-9945-BB94DB19C0DD}"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74402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D03A7-C8B0-4E13-AD31-2E3CD229937F}"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256354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6070815-7005-4E46-BAC5-A0B90A5AA8D1}" type="datetime1">
              <a:rPr kumimoji="1" lang="ja-JP" altLang="en-US" smtClean="0"/>
              <a:t>2024/3/19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6079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B514B2-30EF-44CD-B0DB-B66826BD353E}" type="datetime1">
              <a:rPr kumimoji="1" lang="ja-JP" altLang="en-US" smtClean="0"/>
              <a:t>2024/3/19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5672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FA06-1C0E-4035-AEF1-EC3BFA581775}" type="datetime1">
              <a:rPr kumimoji="1" lang="ja-JP" altLang="en-US" smtClean="0"/>
              <a:t>2024/3/19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411269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F6C15-D89C-465E-B1CF-E9877EC35F30}"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78174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B45D96-72E6-42BB-906D-E155FA43C937}"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3F3032-4610-4632-96F8-9566C5DE4C2A}" type="slidenum">
              <a:rPr kumimoji="1" lang="ja-JP" altLang="en-US" smtClean="0"/>
              <a:t>‹#›</a:t>
            </a:fld>
            <a:endParaRPr kumimoji="1" lang="ja-JP" altLang="en-US"/>
          </a:p>
        </p:txBody>
      </p:sp>
    </p:spTree>
    <p:extLst>
      <p:ext uri="{BB962C8B-B14F-4D97-AF65-F5344CB8AC3E}">
        <p14:creationId xmlns:p14="http://schemas.microsoft.com/office/powerpoint/2010/main" val="14679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E79F8-7DBA-40B6-B98F-0765A5510F96}" type="datetime1">
              <a:rPr kumimoji="1" lang="ja-JP" altLang="en-US" smtClean="0"/>
              <a:t>2024/3/19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76806" y="6356350"/>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B3F3032-4610-4632-96F8-9566C5DE4C2A}" type="slidenum">
              <a:rPr kumimoji="1" lang="ja-JP" altLang="en-US" smtClean="0"/>
              <a:pPr/>
              <a:t>‹#›</a:t>
            </a:fld>
            <a:endParaRPr kumimoji="1" lang="ja-JP" altLang="en-US"/>
          </a:p>
        </p:txBody>
      </p:sp>
    </p:spTree>
    <p:extLst>
      <p:ext uri="{BB962C8B-B14F-4D97-AF65-F5344CB8AC3E}">
        <p14:creationId xmlns:p14="http://schemas.microsoft.com/office/powerpoint/2010/main" val="9680780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718930" y="2317598"/>
            <a:ext cx="10754139" cy="13101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b="1" spc="-100" dirty="0">
                <a:latin typeface="+mn-ea"/>
                <a:ea typeface="+mn-ea"/>
              </a:rPr>
              <a:t>各分科会の取組みについて</a:t>
            </a:r>
          </a:p>
        </p:txBody>
      </p:sp>
      <p:sp>
        <p:nvSpPr>
          <p:cNvPr id="11" name="サブタイトル 2"/>
          <p:cNvSpPr txBox="1">
            <a:spLocks/>
          </p:cNvSpPr>
          <p:nvPr/>
        </p:nvSpPr>
        <p:spPr>
          <a:xfrm>
            <a:off x="2667000" y="4257823"/>
            <a:ext cx="6858000" cy="1568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a:endParaRPr lang="en-US" altLang="ja-JP" sz="3200" b="1" dirty="0">
              <a:latin typeface="+mn-ea"/>
            </a:endParaRPr>
          </a:p>
          <a:p>
            <a:pPr marL="0" indent="0" algn="ctr">
              <a:buNone/>
            </a:pPr>
            <a:r>
              <a:rPr lang="en-US" altLang="ja-JP" sz="3200" b="1" dirty="0">
                <a:latin typeface="+mn-ea"/>
              </a:rPr>
              <a:t>2024</a:t>
            </a:r>
            <a:r>
              <a:rPr lang="ja-JP" altLang="en-US" sz="3200" b="1" dirty="0">
                <a:latin typeface="+mn-ea"/>
              </a:rPr>
              <a:t>年３月</a:t>
            </a:r>
            <a:r>
              <a:rPr lang="en-US" altLang="ja-JP" sz="3200" b="1" dirty="0">
                <a:latin typeface="+mn-ea"/>
              </a:rPr>
              <a:t>22</a:t>
            </a:r>
            <a:r>
              <a:rPr lang="ja-JP" altLang="en-US" sz="3200" b="1" dirty="0">
                <a:latin typeface="+mn-ea"/>
              </a:rPr>
              <a:t>日</a:t>
            </a:r>
            <a:endParaRPr lang="en-US" altLang="ja-JP" sz="3200" b="1" dirty="0">
              <a:latin typeface="+mn-ea"/>
            </a:endParaRPr>
          </a:p>
          <a:p>
            <a:pPr marL="0" indent="0" algn="ctr">
              <a:buNone/>
            </a:pPr>
            <a:r>
              <a:rPr lang="ja-JP" altLang="en-US" sz="3200" b="1" dirty="0">
                <a:latin typeface="+mn-ea"/>
              </a:rPr>
              <a:t>大阪府</a:t>
            </a:r>
            <a:endParaRPr lang="en-US" altLang="ja-JP" sz="3200" b="1" dirty="0">
              <a:latin typeface="+mn-ea"/>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079" y="251164"/>
            <a:ext cx="2333842" cy="779613"/>
          </a:xfrm>
          <a:prstGeom prst="rect">
            <a:avLst/>
          </a:prstGeom>
        </p:spPr>
      </p:pic>
    </p:spTree>
    <p:extLst>
      <p:ext uri="{BB962C8B-B14F-4D97-AF65-F5344CB8AC3E}">
        <p14:creationId xmlns:p14="http://schemas.microsoft.com/office/powerpoint/2010/main" val="176846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739CE82-2373-4253-B370-6DE5812F4F4C}"/>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おおさかプラスチック対策推進プラットフォーム</a:t>
            </a:r>
          </a:p>
        </p:txBody>
      </p:sp>
      <p:sp>
        <p:nvSpPr>
          <p:cNvPr id="23" name="正方形/長方形 22"/>
          <p:cNvSpPr/>
          <p:nvPr/>
        </p:nvSpPr>
        <p:spPr>
          <a:xfrm>
            <a:off x="1837764" y="848542"/>
            <a:ext cx="8601636" cy="578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組織体制</a:t>
            </a:r>
          </a:p>
        </p:txBody>
      </p:sp>
      <p:sp>
        <p:nvSpPr>
          <p:cNvPr id="18" name="正方形/長方形 17"/>
          <p:cNvSpPr/>
          <p:nvPr/>
        </p:nvSpPr>
        <p:spPr>
          <a:xfrm>
            <a:off x="1799664" y="1962406"/>
            <a:ext cx="8639736" cy="4305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tx1"/>
              </a:solidFill>
              <a:latin typeface="+mn-ea"/>
            </a:endParaRPr>
          </a:p>
        </p:txBody>
      </p:sp>
      <p:sp>
        <p:nvSpPr>
          <p:cNvPr id="22" name="正方形/長方形 21"/>
          <p:cNvSpPr/>
          <p:nvPr/>
        </p:nvSpPr>
        <p:spPr>
          <a:xfrm>
            <a:off x="3366247" y="1673294"/>
            <a:ext cx="5459506" cy="578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a:t>
            </a:r>
          </a:p>
        </p:txBody>
      </p:sp>
      <p:sp>
        <p:nvSpPr>
          <p:cNvPr id="24" name="正方形/長方形 23"/>
          <p:cNvSpPr/>
          <p:nvPr/>
        </p:nvSpPr>
        <p:spPr>
          <a:xfrm>
            <a:off x="2337547" y="3958172"/>
            <a:ext cx="3558988" cy="2050676"/>
          </a:xfrm>
          <a:prstGeom prst="rect">
            <a:avLst/>
          </a:prstGeom>
          <a:solidFill>
            <a:srgbClr val="CCE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分科会①</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流出対策</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分科会</a:t>
            </a:r>
          </a:p>
        </p:txBody>
      </p:sp>
      <p:sp>
        <p:nvSpPr>
          <p:cNvPr id="25" name="正方形/長方形 24"/>
          <p:cNvSpPr/>
          <p:nvPr/>
        </p:nvSpPr>
        <p:spPr>
          <a:xfrm>
            <a:off x="6369423" y="3958173"/>
            <a:ext cx="3558988" cy="2050675"/>
          </a:xfrm>
          <a:prstGeom prst="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分科会②</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プラスチックごみ</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排出抑制事業</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スキーム分科会</a:t>
            </a:r>
          </a:p>
        </p:txBody>
      </p:sp>
      <p:sp>
        <p:nvSpPr>
          <p:cNvPr id="26" name="正方形/長方形 25"/>
          <p:cNvSpPr/>
          <p:nvPr/>
        </p:nvSpPr>
        <p:spPr>
          <a:xfrm>
            <a:off x="2337547" y="2535025"/>
            <a:ext cx="7590864" cy="98163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n-ea"/>
              </a:rPr>
              <a:t>プラットフォーム会議</a:t>
            </a:r>
            <a:endParaRPr kumimoji="1" lang="en-US" altLang="ja-JP" sz="2800" b="1" dirty="0">
              <a:solidFill>
                <a:schemeClr val="tx1"/>
              </a:solidFill>
              <a:latin typeface="+mn-ea"/>
            </a:endParaRPr>
          </a:p>
          <a:p>
            <a:pPr algn="ctr"/>
            <a:r>
              <a:rPr kumimoji="1" lang="ja-JP" altLang="en-US" sz="2800" b="1" dirty="0">
                <a:solidFill>
                  <a:schemeClr val="tx1"/>
                </a:solidFill>
                <a:latin typeface="+mn-ea"/>
              </a:rPr>
              <a:t>（常設委員）</a:t>
            </a:r>
          </a:p>
        </p:txBody>
      </p:sp>
      <p:cxnSp>
        <p:nvCxnSpPr>
          <p:cNvPr id="27" name="直線コネクタ 26"/>
          <p:cNvCxnSpPr/>
          <p:nvPr/>
        </p:nvCxnSpPr>
        <p:spPr>
          <a:xfrm>
            <a:off x="6057901" y="3516662"/>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8136217" y="374041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070351" y="3741034"/>
            <a:ext cx="0" cy="21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4070351" y="3737417"/>
            <a:ext cx="40658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a:extLst>
              <a:ext uri="{FF2B5EF4-FFF2-40B4-BE49-F238E27FC236}">
                <a16:creationId xmlns:a16="http://schemas.microsoft.com/office/drawing/2014/main" id="{71CE3EA2-5B18-4D02-9947-1B7CECE19251}"/>
              </a:ext>
            </a:extLst>
          </p:cNvPr>
          <p:cNvSpPr>
            <a:spLocks noGrp="1"/>
          </p:cNvSpPr>
          <p:nvPr>
            <p:ph type="sldNum" sz="quarter" idx="12"/>
          </p:nvPr>
        </p:nvSpPr>
        <p:spPr/>
        <p:txBody>
          <a:bodyPr/>
          <a:lstStyle/>
          <a:p>
            <a:fld id="{5B3F3032-4610-4632-96F8-9566C5DE4C2A}" type="slidenum">
              <a:rPr kumimoji="1" lang="ja-JP" altLang="en-US" smtClean="0"/>
              <a:t>2</a:t>
            </a:fld>
            <a:endParaRPr kumimoji="1" lang="ja-JP" altLang="en-US" dirty="0"/>
          </a:p>
        </p:txBody>
      </p:sp>
    </p:spTree>
    <p:extLst>
      <p:ext uri="{BB962C8B-B14F-4D97-AF65-F5344CB8AC3E}">
        <p14:creationId xmlns:p14="http://schemas.microsoft.com/office/powerpoint/2010/main" val="39486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プラスチック流出対策分科会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3</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5" y="978188"/>
            <a:ext cx="9351202" cy="992579"/>
          </a:xfrm>
          <a:prstGeom prst="rect">
            <a:avLst/>
          </a:prstGeom>
          <a:noFill/>
        </p:spPr>
        <p:txBody>
          <a:bodyPr wrap="square">
            <a:spAutoFit/>
          </a:bodyPr>
          <a:lstStyle/>
          <a:p>
            <a:pPr>
              <a:spcBef>
                <a:spcPts val="300"/>
              </a:spcBef>
            </a:pPr>
            <a:r>
              <a:rPr kumimoji="1" lang="ja-JP" altLang="en-US" sz="2800" dirty="0">
                <a:solidFill>
                  <a:schemeClr val="tx1"/>
                </a:solidFill>
                <a:latin typeface="+mn-ea"/>
              </a:rPr>
              <a:t>海洋プラスチックごみのうち、非意図的に排出される</a:t>
            </a:r>
            <a:endParaRPr kumimoji="1" lang="en-US" altLang="ja-JP" sz="2800" dirty="0">
              <a:solidFill>
                <a:schemeClr val="tx1"/>
              </a:solidFill>
              <a:latin typeface="+mn-ea"/>
            </a:endParaRPr>
          </a:p>
          <a:p>
            <a:pPr>
              <a:spcBef>
                <a:spcPts val="300"/>
              </a:spcBef>
            </a:pPr>
            <a:r>
              <a:rPr kumimoji="1" lang="ja-JP" altLang="en-US" sz="2800" dirty="0">
                <a:solidFill>
                  <a:schemeClr val="tx1"/>
                </a:solidFill>
                <a:latin typeface="+mn-ea"/>
              </a:rPr>
              <a:t>マイクロプラスチック等の原因物質に関する対策を検討</a:t>
            </a:r>
            <a:endParaRPr kumimoji="1" lang="en-US" altLang="ja-JP" sz="2800" dirty="0">
              <a:solidFill>
                <a:schemeClr val="tx1"/>
              </a:solidFill>
              <a:latin typeface="+mn-ea"/>
            </a:endParaRP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928640"/>
            <a:ext cx="1036981" cy="992579"/>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取組</a:t>
            </a:r>
            <a:endParaRPr kumimoji="1" lang="en-US" altLang="ja-JP" sz="2400" b="1" dirty="0"/>
          </a:p>
          <a:p>
            <a:pPr algn="ctr"/>
            <a:r>
              <a:rPr kumimoji="1" lang="ja-JP" altLang="en-US" sz="24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3" y="2123717"/>
            <a:ext cx="642024" cy="4597758"/>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014956" y="2353625"/>
            <a:ext cx="4898407" cy="622590"/>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sz="1600" dirty="0"/>
              <a:t>・大阪商業大学　原田准教授</a:t>
            </a:r>
            <a:endParaRPr kumimoji="1" lang="en-US" altLang="ja-JP" sz="16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014956" y="2151127"/>
            <a:ext cx="2474105" cy="40889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a:latin typeface="+mn-ea"/>
              </a:rPr>
              <a:t>（１）</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014956" y="3317196"/>
            <a:ext cx="4898407" cy="1514355"/>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dirty="0"/>
          </a:p>
          <a:p>
            <a:r>
              <a:rPr kumimoji="1" lang="ja-JP" altLang="en-US" sz="1600" dirty="0"/>
              <a:t>・日本プラスチック工業連盟</a:t>
            </a:r>
            <a:endParaRPr kumimoji="1" lang="en-US" altLang="ja-JP" sz="1600" dirty="0"/>
          </a:p>
          <a:p>
            <a:r>
              <a:rPr kumimoji="1" lang="ja-JP" altLang="en-US" sz="1600" dirty="0"/>
              <a:t>・（一社）西日本プラスチック製品工業協会</a:t>
            </a:r>
          </a:p>
          <a:p>
            <a:r>
              <a:rPr kumimoji="1" lang="ja-JP" altLang="en-US" sz="1600" dirty="0"/>
              <a:t>・（一社）日本フランチャイズチェーン協会</a:t>
            </a:r>
          </a:p>
          <a:p>
            <a:r>
              <a:rPr kumimoji="1" lang="ja-JP" altLang="en-US" sz="16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014956" y="3121885"/>
            <a:ext cx="2474107" cy="42030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事業者団体（４）</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6004679" y="2202759"/>
            <a:ext cx="6104191" cy="3292268"/>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spcAft>
                <a:spcPts val="200"/>
              </a:spcAft>
            </a:pPr>
            <a:endParaRPr kumimoji="1" lang="en-US" altLang="ja-JP" dirty="0"/>
          </a:p>
          <a:p>
            <a:pPr>
              <a:spcAft>
                <a:spcPts val="200"/>
              </a:spcAft>
            </a:pPr>
            <a:r>
              <a:rPr kumimoji="1" lang="ja-JP" altLang="en-US" sz="1600" dirty="0"/>
              <a:t>・株式会社カネカ　　　　　・サラヤ株式会社</a:t>
            </a:r>
          </a:p>
          <a:p>
            <a:pPr>
              <a:spcAft>
                <a:spcPts val="200"/>
              </a:spcAft>
            </a:pPr>
            <a:r>
              <a:rPr kumimoji="1" lang="ja-JP" altLang="en-US" sz="1600" dirty="0"/>
              <a:t>・ミズノ株式会社　　　　　・</a:t>
            </a:r>
            <a:r>
              <a:rPr kumimoji="1" lang="en-US" altLang="ja-JP" sz="1600" dirty="0"/>
              <a:t>TOPPAN</a:t>
            </a:r>
            <a:r>
              <a:rPr kumimoji="1" lang="ja-JP" altLang="en-US" sz="1600" dirty="0"/>
              <a:t>株式会社</a:t>
            </a:r>
          </a:p>
          <a:p>
            <a:pPr>
              <a:spcAft>
                <a:spcPts val="200"/>
              </a:spcAft>
            </a:pPr>
            <a:r>
              <a:rPr kumimoji="1" lang="ja-JP" altLang="en-US" sz="1600" dirty="0"/>
              <a:t>・</a:t>
            </a:r>
            <a:r>
              <a:rPr kumimoji="1" lang="en-US" altLang="ja-JP" sz="1600" dirty="0"/>
              <a:t>J-GREEN</a:t>
            </a:r>
            <a:r>
              <a:rPr kumimoji="1" lang="ja-JP" altLang="en-US" sz="1600" dirty="0"/>
              <a:t>堺</a:t>
            </a:r>
            <a:r>
              <a:rPr kumimoji="1" lang="en-US" altLang="ja-JP" sz="1600" dirty="0"/>
              <a:t>(</a:t>
            </a:r>
            <a:r>
              <a:rPr kumimoji="1" lang="ja-JP" altLang="en-US" sz="1600" dirty="0"/>
              <a:t>指定管理者ｼﾞｪｲｽﾞﾊﾟｰｸｸﾞﾙｰﾌﾟ</a:t>
            </a:r>
            <a:r>
              <a:rPr kumimoji="1" lang="en-US" altLang="ja-JP" sz="1600" dirty="0"/>
              <a:t>)</a:t>
            </a:r>
            <a:endParaRPr kumimoji="1" lang="ja-JP" altLang="en-US" sz="1600" dirty="0"/>
          </a:p>
          <a:p>
            <a:pPr>
              <a:spcAft>
                <a:spcPts val="200"/>
              </a:spcAft>
            </a:pPr>
            <a:r>
              <a:rPr kumimoji="1" lang="ja-JP" altLang="en-US" sz="1600" dirty="0"/>
              <a:t>・住友ゴム工業株式会社　　・積水樹脂株式会社</a:t>
            </a:r>
          </a:p>
          <a:p>
            <a:pPr>
              <a:spcAft>
                <a:spcPts val="200"/>
              </a:spcAft>
            </a:pPr>
            <a:r>
              <a:rPr kumimoji="1" lang="ja-JP" altLang="en-US" sz="1600" dirty="0"/>
              <a:t>・株式会社ピリカ　　　　　・</a:t>
            </a:r>
            <a:r>
              <a:rPr kumimoji="1" lang="en-US" altLang="ja-JP" sz="1600" dirty="0"/>
              <a:t>(</a:t>
            </a:r>
            <a:r>
              <a:rPr kumimoji="1" lang="ja-JP" altLang="en-US" sz="1600" dirty="0"/>
              <a:t>一財</a:t>
            </a:r>
            <a:r>
              <a:rPr kumimoji="1" lang="en-US" altLang="ja-JP" sz="1600" dirty="0"/>
              <a:t>)</a:t>
            </a:r>
            <a:r>
              <a:rPr kumimoji="1" lang="ja-JP" altLang="en-US" sz="1600" dirty="0"/>
              <a:t>関西環境管理技術センター</a:t>
            </a:r>
            <a:endParaRPr kumimoji="1" lang="en-US" altLang="ja-JP" sz="1600" dirty="0"/>
          </a:p>
          <a:p>
            <a:pPr>
              <a:spcAft>
                <a:spcPts val="200"/>
              </a:spcAft>
            </a:pPr>
            <a:r>
              <a:rPr kumimoji="1" lang="ja-JP" altLang="en-US" sz="1600" dirty="0"/>
              <a:t>・株式会社野村総合研究所　・東レテクノ株式会社</a:t>
            </a:r>
            <a:endParaRPr kumimoji="1" lang="en-US" altLang="ja-JP" sz="1600" dirty="0"/>
          </a:p>
          <a:p>
            <a:pPr>
              <a:spcAft>
                <a:spcPts val="200"/>
              </a:spcAft>
            </a:pPr>
            <a:r>
              <a:rPr kumimoji="1" lang="ja-JP" altLang="en-US" sz="1600" dirty="0"/>
              <a:t>・株式会社ダイフク　　　　・株式会社新進化学</a:t>
            </a:r>
            <a:endParaRPr kumimoji="1" lang="en-US" altLang="ja-JP" sz="1600" dirty="0"/>
          </a:p>
          <a:p>
            <a:pPr>
              <a:spcAft>
                <a:spcPts val="200"/>
              </a:spcAft>
            </a:pPr>
            <a:r>
              <a:rPr kumimoji="1" lang="ja-JP" altLang="en-US" sz="1600" dirty="0"/>
              <a:t>・株式会社プラス　　　　　・株式会社平泉洋行</a:t>
            </a:r>
            <a:endParaRPr kumimoji="1" lang="en-US" altLang="ja-JP" sz="1600" dirty="0"/>
          </a:p>
          <a:p>
            <a:pPr>
              <a:spcAft>
                <a:spcPts val="200"/>
              </a:spcAft>
            </a:pPr>
            <a:r>
              <a:rPr kumimoji="1" lang="ja-JP" altLang="en-US" sz="1600" dirty="0"/>
              <a:t>・カムフル株式会社</a:t>
            </a:r>
            <a:endParaRPr kumimoji="1" lang="en-US" altLang="ja-JP" sz="1600" dirty="0"/>
          </a:p>
          <a:p>
            <a:pPr>
              <a:spcAft>
                <a:spcPts val="200"/>
              </a:spcAft>
            </a:pPr>
            <a:r>
              <a:rPr kumimoji="1" lang="ja-JP" altLang="en-US" dirty="0"/>
              <a:t>・</a:t>
            </a:r>
            <a:r>
              <a:rPr kumimoji="1" lang="ja-JP" altLang="en-US" sz="1600" dirty="0"/>
              <a:t>ユニリーバ・ジャパン・カスタマーマーケティング株式会社</a:t>
            </a:r>
            <a:endParaRPr kumimoji="1" lang="en-US" altLang="ja-JP" dirty="0"/>
          </a:p>
        </p:txBody>
      </p:sp>
      <p:sp>
        <p:nvSpPr>
          <p:cNvPr id="26" name="正方形/長方形 25">
            <a:extLst>
              <a:ext uri="{FF2B5EF4-FFF2-40B4-BE49-F238E27FC236}">
                <a16:creationId xmlns:a16="http://schemas.microsoft.com/office/drawing/2014/main" id="{C8B65E5A-197C-49E7-8873-B47BD8EE6415}"/>
              </a:ext>
            </a:extLst>
          </p:cNvPr>
          <p:cNvSpPr/>
          <p:nvPr/>
        </p:nvSpPr>
        <p:spPr>
          <a:xfrm>
            <a:off x="6004679" y="2116709"/>
            <a:ext cx="1951055" cy="38747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a:latin typeface="+mn-ea"/>
              </a:rPr>
              <a:t>（</a:t>
            </a:r>
            <a:r>
              <a:rPr kumimoji="1" lang="en-US" altLang="ja-JP" sz="2000" b="1" dirty="0">
                <a:latin typeface="+mn-ea"/>
              </a:rPr>
              <a:t>17</a:t>
            </a:r>
            <a:r>
              <a:rPr kumimoji="1" lang="ja-JP" altLang="en-US" sz="2000" b="1" dirty="0">
                <a:latin typeface="+mn-ea"/>
              </a:rPr>
              <a:t>）</a:t>
            </a:r>
          </a:p>
        </p:txBody>
      </p:sp>
      <p:sp>
        <p:nvSpPr>
          <p:cNvPr id="27" name="角丸四角形 20">
            <a:extLst>
              <a:ext uri="{FF2B5EF4-FFF2-40B4-BE49-F238E27FC236}">
                <a16:creationId xmlns:a16="http://schemas.microsoft.com/office/drawing/2014/main" id="{81AAE8DC-99FC-4751-9C53-E3570BB5536F}"/>
              </a:ext>
            </a:extLst>
          </p:cNvPr>
          <p:cNvSpPr/>
          <p:nvPr/>
        </p:nvSpPr>
        <p:spPr>
          <a:xfrm>
            <a:off x="1014956" y="5085020"/>
            <a:ext cx="4898408" cy="676747"/>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p>
          <a:p>
            <a:r>
              <a:rPr kumimoji="1" lang="ja-JP" altLang="en-US" sz="1600" dirty="0"/>
              <a:t>・大阪府立環境農林水産総合研究所</a:t>
            </a:r>
            <a:endParaRPr kumimoji="1" lang="en-US" altLang="ja-JP" sz="1600" dirty="0"/>
          </a:p>
        </p:txBody>
      </p:sp>
      <p:sp>
        <p:nvSpPr>
          <p:cNvPr id="28" name="正方形/長方形 27">
            <a:extLst>
              <a:ext uri="{FF2B5EF4-FFF2-40B4-BE49-F238E27FC236}">
                <a16:creationId xmlns:a16="http://schemas.microsoft.com/office/drawing/2014/main" id="{BC48ECD0-5490-4F2E-9780-9A0431706D5B}"/>
              </a:ext>
            </a:extLst>
          </p:cNvPr>
          <p:cNvSpPr/>
          <p:nvPr/>
        </p:nvSpPr>
        <p:spPr>
          <a:xfrm>
            <a:off x="1014955" y="4963463"/>
            <a:ext cx="2474107" cy="38963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研究機関（１）</a:t>
            </a:r>
          </a:p>
        </p:txBody>
      </p:sp>
      <p:sp>
        <p:nvSpPr>
          <p:cNvPr id="29" name="角丸四角形 13">
            <a:extLst>
              <a:ext uri="{FF2B5EF4-FFF2-40B4-BE49-F238E27FC236}">
                <a16:creationId xmlns:a16="http://schemas.microsoft.com/office/drawing/2014/main" id="{FDC41133-B68C-4DD7-990A-B6AC913E255A}"/>
              </a:ext>
            </a:extLst>
          </p:cNvPr>
          <p:cNvSpPr/>
          <p:nvPr/>
        </p:nvSpPr>
        <p:spPr>
          <a:xfrm>
            <a:off x="1014954" y="6054326"/>
            <a:ext cx="4898408" cy="68075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endParaRPr kumimoji="1" lang="en-US" altLang="ja-JP" sz="2000" dirty="0">
              <a:latin typeface="游ゴシック" panose="020B0400000000000000" pitchFamily="50" charset="-128"/>
              <a:ea typeface="游ゴシック" panose="020B0400000000000000" pitchFamily="50" charset="-128"/>
            </a:endParaRPr>
          </a:p>
          <a:p>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大阪市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堺市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吹田市</a:t>
            </a:r>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熊取町</a:t>
            </a:r>
            <a:endParaRPr kumimoji="1" lang="en-US" altLang="ja-JP" sz="16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014954" y="5894668"/>
            <a:ext cx="1935280" cy="41342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行政（４）</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6004679" y="5977618"/>
            <a:ext cx="5692740" cy="378732"/>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・大阪府</a:t>
            </a:r>
            <a:endParaRPr kumimoji="1" lang="en-US" altLang="ja-JP" sz="16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6004679" y="5722452"/>
            <a:ext cx="1393090" cy="31896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事務局</a:t>
            </a:r>
          </a:p>
        </p:txBody>
      </p:sp>
    </p:spTree>
    <p:extLst>
      <p:ext uri="{BB962C8B-B14F-4D97-AF65-F5344CB8AC3E}">
        <p14:creationId xmlns:p14="http://schemas.microsoft.com/office/powerpoint/2010/main" val="1537367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4</a:t>
            </a:fld>
            <a:endParaRPr kumimoji="1" lang="ja-JP" altLang="en-US"/>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138842" y="1473168"/>
            <a:ext cx="661584" cy="5318572"/>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972420" y="1362216"/>
            <a:ext cx="11219580" cy="5560497"/>
          </a:xfrm>
          <a:prstGeom prst="rect">
            <a:avLst/>
          </a:prstGeom>
          <a:noFill/>
        </p:spPr>
        <p:txBody>
          <a:bodyPr wrap="square" rtlCol="0">
            <a:spAutoFit/>
          </a:bodyPr>
          <a:lstStyle/>
          <a:p>
            <a:pPr>
              <a:spcAft>
                <a:spcPts val="200"/>
              </a:spcAft>
            </a:pPr>
            <a:r>
              <a:rPr kumimoji="1" lang="ja-JP" altLang="en-US" sz="2400" b="1" dirty="0">
                <a:latin typeface="+mn-ea"/>
              </a:rPr>
              <a:t>①プラスチック被覆肥料</a:t>
            </a:r>
            <a:endParaRPr kumimoji="1" lang="en-US" altLang="ja-JP" sz="2400" b="1" dirty="0">
              <a:latin typeface="+mn-ea"/>
            </a:endParaRPr>
          </a:p>
          <a:p>
            <a:pPr>
              <a:spcAft>
                <a:spcPts val="200"/>
              </a:spcAft>
            </a:pPr>
            <a:r>
              <a:rPr kumimoji="1" lang="ja-JP" altLang="en-US" sz="2400" dirty="0">
                <a:latin typeface="+mn-ea"/>
              </a:rPr>
              <a:t>・プラスチック被覆肥料殻の流出実態把握及び流出対策設備の効果検証</a:t>
            </a:r>
            <a:endParaRPr kumimoji="1" lang="en-US" altLang="ja-JP" sz="2400" dirty="0">
              <a:latin typeface="+mn-ea"/>
            </a:endParaRPr>
          </a:p>
          <a:p>
            <a:pPr>
              <a:spcAft>
                <a:spcPts val="200"/>
              </a:spcAft>
            </a:pPr>
            <a:r>
              <a:rPr kumimoji="1" lang="ja-JP" altLang="en-US" sz="2400" dirty="0">
                <a:latin typeface="+mn-ea"/>
              </a:rPr>
              <a:t>　</a:t>
            </a:r>
            <a:r>
              <a:rPr kumimoji="1" lang="ja-JP" altLang="en-US" sz="2400" b="1" dirty="0">
                <a:latin typeface="+mn-ea"/>
              </a:rPr>
              <a:t>⇒</a:t>
            </a:r>
            <a:r>
              <a:rPr kumimoji="1" lang="ja-JP" altLang="en-US" sz="2400" b="1" dirty="0">
                <a:solidFill>
                  <a:srgbClr val="FF0000"/>
                </a:solidFill>
                <a:latin typeface="+mn-ea"/>
              </a:rPr>
              <a:t>本会議中にて調査結果を共有</a:t>
            </a:r>
            <a:endParaRPr kumimoji="1" lang="en-US" altLang="ja-JP" sz="2400" b="1" dirty="0">
              <a:solidFill>
                <a:srgbClr val="FF0000"/>
              </a:solidFill>
              <a:latin typeface="+mn-ea"/>
            </a:endParaRPr>
          </a:p>
          <a:p>
            <a:pPr>
              <a:spcAft>
                <a:spcPts val="200"/>
              </a:spcAft>
            </a:pPr>
            <a:endParaRPr kumimoji="1" lang="en-US" altLang="ja-JP" sz="1000" b="1" dirty="0">
              <a:solidFill>
                <a:srgbClr val="FF0000"/>
              </a:solidFill>
              <a:latin typeface="+mn-ea"/>
            </a:endParaRPr>
          </a:p>
          <a:p>
            <a:pPr>
              <a:spcAft>
                <a:spcPts val="200"/>
              </a:spcAft>
            </a:pPr>
            <a:r>
              <a:rPr kumimoji="1" lang="ja-JP" altLang="en-US" sz="2400" b="1" dirty="0">
                <a:latin typeface="+mn-ea"/>
              </a:rPr>
              <a:t>②ビーズ</a:t>
            </a:r>
            <a:endParaRPr kumimoji="1" lang="en-US" altLang="ja-JP" sz="2400" b="1" dirty="0">
              <a:latin typeface="+mn-ea"/>
            </a:endParaRPr>
          </a:p>
          <a:p>
            <a:pPr>
              <a:spcAft>
                <a:spcPts val="200"/>
              </a:spcAft>
            </a:pPr>
            <a:r>
              <a:rPr kumimoji="1" lang="ja-JP" altLang="en-US" sz="2400" dirty="0">
                <a:latin typeface="+mn-ea"/>
              </a:rPr>
              <a:t>・家庭ごみ回収時のクッションビーズの流出事例</a:t>
            </a:r>
            <a:endParaRPr kumimoji="1" lang="en-US" altLang="ja-JP" sz="2400" dirty="0">
              <a:latin typeface="+mn-ea"/>
            </a:endParaRPr>
          </a:p>
          <a:p>
            <a:pPr>
              <a:spcAft>
                <a:spcPts val="200"/>
              </a:spcAft>
            </a:pPr>
            <a:r>
              <a:rPr kumimoji="1" lang="ja-JP" altLang="en-US" sz="2400" b="1" dirty="0">
                <a:latin typeface="+mn-ea"/>
              </a:rPr>
              <a:t>⇒</a:t>
            </a:r>
            <a:r>
              <a:rPr kumimoji="1" lang="ja-JP" altLang="en-US" sz="2400" b="1" dirty="0">
                <a:solidFill>
                  <a:srgbClr val="FF0000"/>
                </a:solidFill>
                <a:latin typeface="+mn-ea"/>
              </a:rPr>
              <a:t>市町村へのアンケート調査を実施中。次回会議にて結果を共有予定</a:t>
            </a:r>
            <a:endParaRPr kumimoji="1" lang="en-US" altLang="ja-JP" sz="2400" b="1" dirty="0">
              <a:solidFill>
                <a:srgbClr val="FF0000"/>
              </a:solidFill>
              <a:latin typeface="+mn-ea"/>
            </a:endParaRPr>
          </a:p>
          <a:p>
            <a:pPr>
              <a:spcAft>
                <a:spcPts val="200"/>
              </a:spcAft>
            </a:pPr>
            <a:r>
              <a:rPr kumimoji="1" lang="ja-JP" altLang="en-US" sz="2400" b="1" dirty="0">
                <a:solidFill>
                  <a:srgbClr val="FF0000"/>
                </a:solidFill>
                <a:latin typeface="+mn-ea"/>
              </a:rPr>
              <a:t>　</a:t>
            </a:r>
            <a:r>
              <a:rPr kumimoji="1" lang="en-US" altLang="ja-JP" sz="2400" b="1" dirty="0">
                <a:solidFill>
                  <a:srgbClr val="FF0000"/>
                </a:solidFill>
                <a:latin typeface="+mn-ea"/>
              </a:rPr>
              <a:t>R6</a:t>
            </a:r>
            <a:r>
              <a:rPr kumimoji="1" lang="ja-JP" altLang="en-US" sz="2400" b="1" dirty="0">
                <a:solidFill>
                  <a:srgbClr val="FF0000"/>
                </a:solidFill>
                <a:latin typeface="+mn-ea"/>
              </a:rPr>
              <a:t>年度以降、流出実態把握・対策検討実証実験や、</a:t>
            </a:r>
            <a:endParaRPr kumimoji="1" lang="en-US" altLang="ja-JP" sz="2400" b="1" dirty="0">
              <a:solidFill>
                <a:srgbClr val="FF0000"/>
              </a:solidFill>
              <a:latin typeface="+mn-ea"/>
            </a:endParaRPr>
          </a:p>
          <a:p>
            <a:pPr>
              <a:spcAft>
                <a:spcPts val="200"/>
              </a:spcAft>
            </a:pPr>
            <a:r>
              <a:rPr kumimoji="1" lang="ja-JP" altLang="en-US" sz="2400" b="1" dirty="0">
                <a:solidFill>
                  <a:srgbClr val="FF0000"/>
                </a:solidFill>
                <a:latin typeface="+mn-ea"/>
              </a:rPr>
              <a:t>　製造・販売事業者、市町村等と連携した啓発の実施について検討中</a:t>
            </a:r>
            <a:endParaRPr kumimoji="1" lang="en-US" altLang="ja-JP" sz="2400" b="1" dirty="0">
              <a:solidFill>
                <a:srgbClr val="FF0000"/>
              </a:solidFill>
              <a:latin typeface="+mn-ea"/>
            </a:endParaRPr>
          </a:p>
          <a:p>
            <a:pPr>
              <a:spcAft>
                <a:spcPts val="200"/>
              </a:spcAft>
            </a:pPr>
            <a:endParaRPr kumimoji="1" lang="en-US" altLang="ja-JP" sz="1000" b="1" dirty="0">
              <a:solidFill>
                <a:srgbClr val="FF0000"/>
              </a:solidFill>
              <a:latin typeface="+mn-ea"/>
            </a:endParaRPr>
          </a:p>
          <a:p>
            <a:pPr>
              <a:spcAft>
                <a:spcPts val="200"/>
              </a:spcAft>
            </a:pPr>
            <a:r>
              <a:rPr kumimoji="1" lang="ja-JP" altLang="en-US" sz="2400" b="1" dirty="0">
                <a:latin typeface="+mn-ea"/>
              </a:rPr>
              <a:t>③取組事例共有</a:t>
            </a:r>
          </a:p>
          <a:p>
            <a:pPr>
              <a:spcAft>
                <a:spcPts val="200"/>
              </a:spcAft>
            </a:pPr>
            <a:r>
              <a:rPr kumimoji="1" lang="ja-JP" altLang="en-US" sz="2400" dirty="0">
                <a:latin typeface="+mn-ea"/>
              </a:rPr>
              <a:t>・海洋プラごみの回収と資源化を促す社会スキームの構築について</a:t>
            </a:r>
          </a:p>
          <a:p>
            <a:pPr>
              <a:spcAft>
                <a:spcPts val="200"/>
              </a:spcAft>
            </a:pPr>
            <a:r>
              <a:rPr kumimoji="1" lang="ja-JP" altLang="en-US" sz="2000" dirty="0">
                <a:latin typeface="+mn-ea"/>
              </a:rPr>
              <a:t>　（大阪公立大学 現代システム科学研究科 千葉准教授）</a:t>
            </a:r>
            <a:endParaRPr kumimoji="1" lang="ja-JP" altLang="en-US" dirty="0">
              <a:latin typeface="+mn-ea"/>
            </a:endParaRPr>
          </a:p>
          <a:p>
            <a:pPr>
              <a:spcAft>
                <a:spcPts val="200"/>
              </a:spcAft>
            </a:pPr>
            <a:r>
              <a:rPr kumimoji="1" lang="ja-JP" altLang="en-US" sz="2400" dirty="0">
                <a:latin typeface="+mn-ea"/>
              </a:rPr>
              <a:t>・ビーズクッションの排出方法に係る啓発事例について</a:t>
            </a:r>
            <a:r>
              <a:rPr kumimoji="1" lang="ja-JP" altLang="en-US" sz="2000" dirty="0">
                <a:latin typeface="+mn-ea"/>
              </a:rPr>
              <a:t>（東大阪市）</a:t>
            </a:r>
          </a:p>
          <a:p>
            <a:pPr>
              <a:spcAft>
                <a:spcPts val="200"/>
              </a:spcAft>
            </a:pPr>
            <a:r>
              <a:rPr kumimoji="1" lang="ja-JP" altLang="en-US" sz="2400" dirty="0">
                <a:latin typeface="+mn-ea"/>
              </a:rPr>
              <a:t>・株式会社平泉洋行様の取組み</a:t>
            </a:r>
          </a:p>
        </p:txBody>
      </p:sp>
      <p:sp>
        <p:nvSpPr>
          <p:cNvPr id="6" name="正方形/長方形 5">
            <a:extLst>
              <a:ext uri="{FF2B5EF4-FFF2-40B4-BE49-F238E27FC236}">
                <a16:creationId xmlns:a16="http://schemas.microsoft.com/office/drawing/2014/main" id="{A2064250-214C-4E31-82F3-AB57E569C527}"/>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プラスチック流出対策分科会　開催結果</a:t>
            </a:r>
          </a:p>
        </p:txBody>
      </p:sp>
      <p:sp>
        <p:nvSpPr>
          <p:cNvPr id="7" name="テキスト ボックス 6"/>
          <p:cNvSpPr txBox="1"/>
          <p:nvPr/>
        </p:nvSpPr>
        <p:spPr>
          <a:xfrm>
            <a:off x="1138919" y="859294"/>
            <a:ext cx="8222123" cy="461665"/>
          </a:xfrm>
          <a:prstGeom prst="rect">
            <a:avLst/>
          </a:prstGeom>
          <a:noFill/>
        </p:spPr>
        <p:txBody>
          <a:bodyPr wrap="none" rtlCol="0">
            <a:spAutoFit/>
          </a:bodyPr>
          <a:lstStyle/>
          <a:p>
            <a:r>
              <a:rPr kumimoji="1" lang="ja-JP" altLang="en-US" sz="2400" dirty="0">
                <a:latin typeface="+mn-ea"/>
              </a:rPr>
              <a:t>令和６年１月</a:t>
            </a:r>
            <a:r>
              <a:rPr kumimoji="1" lang="en-US" altLang="ja-JP" sz="2400" dirty="0">
                <a:latin typeface="+mn-ea"/>
              </a:rPr>
              <a:t>25</a:t>
            </a:r>
            <a:r>
              <a:rPr kumimoji="1" lang="ja-JP" altLang="en-US" sz="2400" dirty="0">
                <a:latin typeface="+mn-ea"/>
              </a:rPr>
              <a:t>日（木）＠咲洲庁舎（オンライン併用）</a:t>
            </a:r>
            <a:endParaRPr kumimoji="1" lang="en-US" altLang="ja-JP" sz="2400" dirty="0">
              <a:latin typeface="+mn-ea"/>
            </a:endParaRPr>
          </a:p>
        </p:txBody>
      </p:sp>
      <p:sp>
        <p:nvSpPr>
          <p:cNvPr id="10" name="四角形: 角を丸くする 6">
            <a:extLst>
              <a:ext uri="{FF2B5EF4-FFF2-40B4-BE49-F238E27FC236}">
                <a16:creationId xmlns:a16="http://schemas.microsoft.com/office/drawing/2014/main" id="{87E5F030-10C8-44D7-BF9D-F6F9127F1008}"/>
              </a:ext>
            </a:extLst>
          </p:cNvPr>
          <p:cNvSpPr/>
          <p:nvPr/>
        </p:nvSpPr>
        <p:spPr>
          <a:xfrm>
            <a:off x="138842" y="816796"/>
            <a:ext cx="859962" cy="545420"/>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Tree>
    <p:extLst>
      <p:ext uri="{BB962C8B-B14F-4D97-AF65-F5344CB8AC3E}">
        <p14:creationId xmlns:p14="http://schemas.microsoft.com/office/powerpoint/2010/main" val="402234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C7FD5E8-3942-4BE4-AA01-F0C4BA492A81}"/>
              </a:ext>
            </a:extLst>
          </p:cNvPr>
          <p:cNvSpPr/>
          <p:nvPr/>
        </p:nvSpPr>
        <p:spPr>
          <a:xfrm>
            <a:off x="0" y="1"/>
            <a:ext cx="12192000" cy="726141"/>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プラスチックごみ排出抑制事業スキーム分科会</a:t>
            </a:r>
          </a:p>
        </p:txBody>
      </p:sp>
      <p:sp>
        <p:nvSpPr>
          <p:cNvPr id="2" name="スライド番号プレースホルダー 1">
            <a:extLst>
              <a:ext uri="{FF2B5EF4-FFF2-40B4-BE49-F238E27FC236}">
                <a16:creationId xmlns:a16="http://schemas.microsoft.com/office/drawing/2014/main" id="{59020767-9B37-4FD2-A6CF-81C737324365}"/>
              </a:ext>
            </a:extLst>
          </p:cNvPr>
          <p:cNvSpPr>
            <a:spLocks noGrp="1"/>
          </p:cNvSpPr>
          <p:nvPr>
            <p:ph type="sldNum" sz="quarter" idx="12"/>
          </p:nvPr>
        </p:nvSpPr>
        <p:spPr/>
        <p:txBody>
          <a:bodyPr/>
          <a:lstStyle/>
          <a:p>
            <a:fld id="{5B3F3032-4610-4632-96F8-9566C5DE4C2A}" type="slidenum">
              <a:rPr kumimoji="1" lang="ja-JP" altLang="en-US" smtClean="0"/>
              <a:t>5</a:t>
            </a:fld>
            <a:endParaRPr kumimoji="1" lang="ja-JP" altLang="en-US"/>
          </a:p>
        </p:txBody>
      </p:sp>
      <p:sp>
        <p:nvSpPr>
          <p:cNvPr id="14" name="テキスト ボックス 13">
            <a:extLst>
              <a:ext uri="{FF2B5EF4-FFF2-40B4-BE49-F238E27FC236}">
                <a16:creationId xmlns:a16="http://schemas.microsoft.com/office/drawing/2014/main" id="{5B640D48-2C47-4F01-81E1-D5A01BEBFF20}"/>
              </a:ext>
            </a:extLst>
          </p:cNvPr>
          <p:cNvSpPr txBox="1"/>
          <p:nvPr/>
        </p:nvSpPr>
        <p:spPr>
          <a:xfrm>
            <a:off x="1573215" y="758658"/>
            <a:ext cx="10446791" cy="869469"/>
          </a:xfrm>
          <a:prstGeom prst="rect">
            <a:avLst/>
          </a:prstGeom>
          <a:noFill/>
        </p:spPr>
        <p:txBody>
          <a:bodyPr wrap="square">
            <a:spAutoFit/>
          </a:bodyPr>
          <a:lstStyle/>
          <a:p>
            <a:pPr>
              <a:spcBef>
                <a:spcPts val="300"/>
              </a:spcBef>
            </a:pPr>
            <a:r>
              <a:rPr kumimoji="1" lang="ja-JP" altLang="en-US" sz="2400" dirty="0">
                <a:latin typeface="+mn-ea"/>
              </a:rPr>
              <a:t>使用済みプラスチックのリサイクルや使い捨てプラスチック</a:t>
            </a:r>
            <a:endParaRPr kumimoji="1" lang="en-US" altLang="ja-JP" sz="2400" dirty="0">
              <a:latin typeface="+mn-ea"/>
            </a:endParaRPr>
          </a:p>
          <a:p>
            <a:pPr>
              <a:spcBef>
                <a:spcPts val="300"/>
              </a:spcBef>
            </a:pPr>
            <a:r>
              <a:rPr kumimoji="1" lang="ja-JP" altLang="en-US" sz="2400" dirty="0">
                <a:latin typeface="+mn-ea"/>
              </a:rPr>
              <a:t>製品の使用削減につながる新たな事業スキームについて検討</a:t>
            </a:r>
          </a:p>
        </p:txBody>
      </p:sp>
      <p:sp>
        <p:nvSpPr>
          <p:cNvPr id="9" name="四角形: 角を丸くする 8">
            <a:extLst>
              <a:ext uri="{FF2B5EF4-FFF2-40B4-BE49-F238E27FC236}">
                <a16:creationId xmlns:a16="http://schemas.microsoft.com/office/drawing/2014/main" id="{922BEB00-1F55-4583-9957-C9CC9B6DF359}"/>
              </a:ext>
            </a:extLst>
          </p:cNvPr>
          <p:cNvSpPr/>
          <p:nvPr/>
        </p:nvSpPr>
        <p:spPr>
          <a:xfrm>
            <a:off x="281612" y="803920"/>
            <a:ext cx="987729" cy="726141"/>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取組</a:t>
            </a:r>
            <a:endParaRPr kumimoji="1" lang="en-US" altLang="ja-JP" sz="2000" b="1" dirty="0"/>
          </a:p>
          <a:p>
            <a:pPr algn="ctr"/>
            <a:r>
              <a:rPr kumimoji="1" lang="ja-JP" altLang="en-US" sz="2000" b="1" dirty="0"/>
              <a:t>内容</a:t>
            </a:r>
          </a:p>
        </p:txBody>
      </p:sp>
      <p:sp>
        <p:nvSpPr>
          <p:cNvPr id="17" name="四角形: 角を丸くする 16">
            <a:extLst>
              <a:ext uri="{FF2B5EF4-FFF2-40B4-BE49-F238E27FC236}">
                <a16:creationId xmlns:a16="http://schemas.microsoft.com/office/drawing/2014/main" id="{3B9FFF1E-CB9B-4A8C-BBCE-04D79F6CD7BE}"/>
              </a:ext>
            </a:extLst>
          </p:cNvPr>
          <p:cNvSpPr/>
          <p:nvPr/>
        </p:nvSpPr>
        <p:spPr>
          <a:xfrm>
            <a:off x="281613" y="1764871"/>
            <a:ext cx="987728" cy="4956604"/>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メンバー</a:t>
            </a:r>
          </a:p>
        </p:txBody>
      </p:sp>
      <p:sp>
        <p:nvSpPr>
          <p:cNvPr id="18" name="角丸四角形 2">
            <a:extLst>
              <a:ext uri="{FF2B5EF4-FFF2-40B4-BE49-F238E27FC236}">
                <a16:creationId xmlns:a16="http://schemas.microsoft.com/office/drawing/2014/main" id="{43F85B6C-7B40-4B04-B756-02334B950135}"/>
              </a:ext>
            </a:extLst>
          </p:cNvPr>
          <p:cNvSpPr/>
          <p:nvPr/>
        </p:nvSpPr>
        <p:spPr>
          <a:xfrm>
            <a:off x="1439117" y="2065029"/>
            <a:ext cx="4367559" cy="886357"/>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t>・大阪大学　宇山教授</a:t>
            </a:r>
            <a:endParaRPr kumimoji="1" lang="en-US" altLang="ja-JP" sz="1600" dirty="0"/>
          </a:p>
          <a:p>
            <a:r>
              <a:rPr kumimoji="1" lang="ja-JP" altLang="en-US" sz="1600" dirty="0"/>
              <a:t>・大阪産業大学　花田教授</a:t>
            </a:r>
            <a:endParaRPr kumimoji="1" lang="en-US" altLang="ja-JP" sz="1600" dirty="0"/>
          </a:p>
          <a:p>
            <a:r>
              <a:rPr kumimoji="1" lang="ja-JP" altLang="en-US" sz="1600" dirty="0"/>
              <a:t>・大阪商業大学　原田准教授</a:t>
            </a:r>
            <a:endParaRPr kumimoji="1" lang="en-US" altLang="ja-JP" sz="1600" dirty="0"/>
          </a:p>
        </p:txBody>
      </p:sp>
      <p:sp>
        <p:nvSpPr>
          <p:cNvPr id="20" name="正方形/長方形 19">
            <a:extLst>
              <a:ext uri="{FF2B5EF4-FFF2-40B4-BE49-F238E27FC236}">
                <a16:creationId xmlns:a16="http://schemas.microsoft.com/office/drawing/2014/main" id="{1B89D039-F54B-44DC-8C6A-C4E93388BF1A}"/>
              </a:ext>
            </a:extLst>
          </p:cNvPr>
          <p:cNvSpPr/>
          <p:nvPr/>
        </p:nvSpPr>
        <p:spPr>
          <a:xfrm>
            <a:off x="1430852" y="1711331"/>
            <a:ext cx="2474105" cy="35479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学識経験者</a:t>
            </a:r>
            <a:r>
              <a:rPr kumimoji="1" lang="ja-JP" altLang="en-US" sz="2000" b="1" dirty="0">
                <a:latin typeface="+mn-ea"/>
              </a:rPr>
              <a:t>（</a:t>
            </a:r>
            <a:r>
              <a:rPr kumimoji="1" lang="en-US" altLang="ja-JP" sz="2000" b="1" dirty="0">
                <a:latin typeface="+mn-ea"/>
              </a:rPr>
              <a:t>3</a:t>
            </a:r>
            <a:r>
              <a:rPr kumimoji="1" lang="ja-JP" altLang="en-US" sz="2000" b="1" dirty="0">
                <a:latin typeface="+mn-ea"/>
              </a:rPr>
              <a:t>）</a:t>
            </a:r>
          </a:p>
        </p:txBody>
      </p:sp>
      <p:sp>
        <p:nvSpPr>
          <p:cNvPr id="23" name="角丸四角形 15">
            <a:extLst>
              <a:ext uri="{FF2B5EF4-FFF2-40B4-BE49-F238E27FC236}">
                <a16:creationId xmlns:a16="http://schemas.microsoft.com/office/drawing/2014/main" id="{506D3823-0551-4A4C-B9A4-2C2F1B16E62B}"/>
              </a:ext>
            </a:extLst>
          </p:cNvPr>
          <p:cNvSpPr/>
          <p:nvPr/>
        </p:nvSpPr>
        <p:spPr>
          <a:xfrm>
            <a:off x="1406223" y="3399581"/>
            <a:ext cx="4400454" cy="1676433"/>
          </a:xfrm>
          <a:prstGeom prst="roundRect">
            <a:avLst>
              <a:gd name="adj" fmla="val 5834"/>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t>・日本プラスチック工業連盟</a:t>
            </a:r>
            <a:endParaRPr kumimoji="1" lang="en-US" altLang="ja-JP" sz="1600" dirty="0"/>
          </a:p>
          <a:p>
            <a:r>
              <a:rPr kumimoji="1" lang="ja-JP" altLang="en-US" sz="1600" dirty="0"/>
              <a:t>・（一社）西日本プラスチック製品工業協会</a:t>
            </a:r>
            <a:endParaRPr kumimoji="1" lang="en-US" altLang="ja-JP" sz="1600" dirty="0"/>
          </a:p>
          <a:p>
            <a:r>
              <a:rPr kumimoji="1" lang="ja-JP" altLang="en-US" sz="1600" dirty="0"/>
              <a:t>・日本チェーンストア協会関西支部</a:t>
            </a:r>
          </a:p>
          <a:p>
            <a:r>
              <a:rPr kumimoji="1" lang="ja-JP" altLang="en-US" sz="1600" dirty="0"/>
              <a:t>・（一社）日本フランチャイズチェーン協会</a:t>
            </a:r>
            <a:endParaRPr kumimoji="1" lang="en-US" altLang="ja-JP" sz="1600" dirty="0"/>
          </a:p>
          <a:p>
            <a:r>
              <a:rPr kumimoji="1" lang="ja-JP" altLang="en-US" sz="1600" dirty="0"/>
              <a:t>・（一社）全国清涼飲料連合会</a:t>
            </a:r>
          </a:p>
          <a:p>
            <a:r>
              <a:rPr kumimoji="1" lang="ja-JP" altLang="en-US" sz="1600" dirty="0"/>
              <a:t>・大阪府農業協同組合中央会</a:t>
            </a:r>
            <a:endParaRPr kumimoji="1" lang="en-US" altLang="ja-JP" sz="1600" dirty="0"/>
          </a:p>
        </p:txBody>
      </p:sp>
      <p:sp>
        <p:nvSpPr>
          <p:cNvPr id="24" name="正方形/長方形 23">
            <a:extLst>
              <a:ext uri="{FF2B5EF4-FFF2-40B4-BE49-F238E27FC236}">
                <a16:creationId xmlns:a16="http://schemas.microsoft.com/office/drawing/2014/main" id="{1A4BBEE2-9FA2-4D90-98CF-8937F2D4930F}"/>
              </a:ext>
            </a:extLst>
          </p:cNvPr>
          <p:cNvSpPr/>
          <p:nvPr/>
        </p:nvSpPr>
        <p:spPr>
          <a:xfrm>
            <a:off x="1447028" y="3065293"/>
            <a:ext cx="2474107" cy="34760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事業者団体（</a:t>
            </a:r>
            <a:r>
              <a:rPr kumimoji="1" lang="en-US" altLang="ja-JP" sz="2000" b="1" dirty="0"/>
              <a:t>6</a:t>
            </a:r>
            <a:r>
              <a:rPr kumimoji="1" lang="ja-JP" altLang="en-US" sz="2000" b="1" dirty="0"/>
              <a:t>）</a:t>
            </a:r>
          </a:p>
        </p:txBody>
      </p:sp>
      <p:sp>
        <p:nvSpPr>
          <p:cNvPr id="25" name="角丸四角形 18">
            <a:extLst>
              <a:ext uri="{FF2B5EF4-FFF2-40B4-BE49-F238E27FC236}">
                <a16:creationId xmlns:a16="http://schemas.microsoft.com/office/drawing/2014/main" id="{37586942-FD9C-49FB-970D-9DAC99D96868}"/>
              </a:ext>
            </a:extLst>
          </p:cNvPr>
          <p:cNvSpPr/>
          <p:nvPr/>
        </p:nvSpPr>
        <p:spPr>
          <a:xfrm>
            <a:off x="5976095" y="1888726"/>
            <a:ext cx="6035643" cy="4433810"/>
          </a:xfrm>
          <a:prstGeom prst="roundRect">
            <a:avLst>
              <a:gd name="adj" fmla="val 3916"/>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t>・三井化学株式会社 　    　・花王株式会社</a:t>
            </a:r>
            <a:endParaRPr kumimoji="1" lang="en-US" altLang="ja-JP" sz="1600" dirty="0"/>
          </a:p>
          <a:p>
            <a:r>
              <a:rPr kumimoji="1" lang="ja-JP" altLang="en-US" sz="1600" dirty="0"/>
              <a:t>・小林製薬株式会社　　　・サラヤ株式会社</a:t>
            </a:r>
          </a:p>
          <a:p>
            <a:r>
              <a:rPr kumimoji="1" lang="ja-JP" altLang="en-US" sz="1600" dirty="0"/>
              <a:t>・サントリーコーポレートビジネス株式会社</a:t>
            </a:r>
            <a:endParaRPr kumimoji="1" lang="en-US" altLang="ja-JP" sz="1600" dirty="0"/>
          </a:p>
          <a:p>
            <a:r>
              <a:rPr kumimoji="1" lang="ja-JP" altLang="en-US" sz="1600" dirty="0"/>
              <a:t>・味の素株式会社　　　　・ネスレ日本株式会社</a:t>
            </a:r>
            <a:endParaRPr kumimoji="1" lang="en-US" altLang="ja-JP" sz="1600" dirty="0"/>
          </a:p>
          <a:p>
            <a:r>
              <a:rPr kumimoji="1" lang="ja-JP" altLang="en-US" sz="1600" dirty="0"/>
              <a:t>・ミズノ株式会社　　　　・</a:t>
            </a:r>
            <a:r>
              <a:rPr kumimoji="1" lang="en-US" altLang="ja-JP" sz="1600" dirty="0"/>
              <a:t>TOPPAN</a:t>
            </a:r>
            <a:r>
              <a:rPr kumimoji="1" lang="ja-JP" altLang="en-US" sz="1600" dirty="0"/>
              <a:t>株式会社</a:t>
            </a:r>
          </a:p>
          <a:p>
            <a:r>
              <a:rPr kumimoji="1" lang="ja-JP" altLang="en-US" sz="1600" dirty="0"/>
              <a:t>・</a:t>
            </a:r>
            <a:r>
              <a:rPr kumimoji="1" lang="en-US" altLang="ja-JP" sz="1600" dirty="0"/>
              <a:t>J-GREEN</a:t>
            </a:r>
            <a:r>
              <a:rPr kumimoji="1" lang="ja-JP" altLang="en-US" sz="1600" dirty="0"/>
              <a:t>堺</a:t>
            </a:r>
            <a:r>
              <a:rPr kumimoji="1" lang="ja-JP" altLang="en-US" sz="1400" dirty="0"/>
              <a:t>（指定管理者 ジェイズパークグループ）</a:t>
            </a:r>
            <a:endParaRPr kumimoji="1" lang="ja-JP" altLang="en-US" sz="1600" dirty="0"/>
          </a:p>
          <a:p>
            <a:r>
              <a:rPr kumimoji="1" lang="ja-JP" altLang="en-US" sz="1600" dirty="0"/>
              <a:t>・川上産業株式会社　　　・三菱ケミカル株式会社</a:t>
            </a:r>
          </a:p>
          <a:p>
            <a:r>
              <a:rPr kumimoji="1" lang="ja-JP" altLang="en-US" sz="1600" dirty="0"/>
              <a:t>・株式会社バイオマスレジン関西</a:t>
            </a:r>
            <a:endParaRPr kumimoji="1" lang="en-US" altLang="ja-JP" sz="1600" dirty="0"/>
          </a:p>
          <a:p>
            <a:r>
              <a:rPr kumimoji="1" lang="ja-JP" altLang="en-US" sz="1600" dirty="0"/>
              <a:t>・大栄環境株式会社　　　・リコー株式会社</a:t>
            </a:r>
            <a:endParaRPr kumimoji="1" lang="en-US" altLang="ja-JP" sz="1600" dirty="0"/>
          </a:p>
          <a:p>
            <a:r>
              <a:rPr kumimoji="1" lang="ja-JP" altLang="en-US" sz="1600" dirty="0"/>
              <a:t>・根羽村森林組合　　　　・株式会社和紙の布</a:t>
            </a:r>
            <a:endParaRPr kumimoji="1" lang="en-US" altLang="ja-JP" sz="1600" dirty="0"/>
          </a:p>
          <a:p>
            <a:pPr lvl="0">
              <a:spcAft>
                <a:spcPts val="200"/>
              </a:spcAft>
            </a:pPr>
            <a:r>
              <a:rPr kumimoji="1" lang="ja-JP" altLang="en-US" sz="1600" dirty="0"/>
              <a:t>・（一財）関西環境管理技術センター</a:t>
            </a:r>
            <a:endParaRPr kumimoji="1" lang="en-US" altLang="ja-JP" sz="1600" dirty="0"/>
          </a:p>
          <a:p>
            <a:pPr lvl="0">
              <a:spcAft>
                <a:spcPts val="200"/>
              </a:spcAft>
            </a:pPr>
            <a:r>
              <a:rPr kumimoji="1" lang="ja-JP" altLang="en-US" sz="1600" dirty="0">
                <a:solidFill>
                  <a:prstClr val="black"/>
                </a:solidFill>
              </a:rPr>
              <a:t>・株式会社野村総合研究所・有限会社古谷商店</a:t>
            </a:r>
            <a:endParaRPr kumimoji="1" lang="en-US" altLang="ja-JP" sz="1600" dirty="0">
              <a:solidFill>
                <a:prstClr val="black"/>
              </a:solidFill>
            </a:endParaRPr>
          </a:p>
          <a:p>
            <a:pPr lvl="0">
              <a:spcAft>
                <a:spcPts val="200"/>
              </a:spcAft>
            </a:pPr>
            <a:r>
              <a:rPr kumimoji="1" lang="ja-JP" altLang="en-US" sz="1600" dirty="0">
                <a:solidFill>
                  <a:prstClr val="black"/>
                </a:solidFill>
              </a:rPr>
              <a:t>・東レテクノ株式会社　　・エムエフマーク合同会社</a:t>
            </a:r>
            <a:endParaRPr kumimoji="1" lang="en-US" altLang="ja-JP" sz="1600" dirty="0">
              <a:solidFill>
                <a:prstClr val="black"/>
              </a:solidFill>
            </a:endParaRPr>
          </a:p>
          <a:p>
            <a:pPr lvl="0">
              <a:spcAft>
                <a:spcPts val="200"/>
              </a:spcAft>
            </a:pPr>
            <a:r>
              <a:rPr kumimoji="1" lang="ja-JP" altLang="en-US" sz="1600" dirty="0">
                <a:solidFill>
                  <a:prstClr val="black"/>
                </a:solidFill>
              </a:rPr>
              <a:t>・株式会社ダイフク　　　・株式会社新進化学</a:t>
            </a:r>
            <a:endParaRPr kumimoji="1" lang="en-US" altLang="ja-JP" sz="1600" dirty="0">
              <a:solidFill>
                <a:prstClr val="black"/>
              </a:solidFill>
            </a:endParaRPr>
          </a:p>
          <a:p>
            <a:pPr lvl="0">
              <a:spcAft>
                <a:spcPts val="200"/>
              </a:spcAft>
            </a:pPr>
            <a:r>
              <a:rPr kumimoji="1" lang="ja-JP" altLang="en-US" sz="1600" dirty="0">
                <a:solidFill>
                  <a:prstClr val="black"/>
                </a:solidFill>
              </a:rPr>
              <a:t>・株式会社プラス　　　　・株式会社平泉洋行</a:t>
            </a:r>
            <a:endParaRPr kumimoji="1" lang="en-US" altLang="ja-JP" sz="1600" dirty="0">
              <a:solidFill>
                <a:prstClr val="black"/>
              </a:solidFill>
            </a:endParaRPr>
          </a:p>
          <a:p>
            <a:pPr lvl="0">
              <a:spcAft>
                <a:spcPts val="200"/>
              </a:spcAft>
            </a:pPr>
            <a:r>
              <a:rPr kumimoji="1" lang="ja-JP" altLang="en-US" sz="1600" dirty="0">
                <a:solidFill>
                  <a:prstClr val="black"/>
                </a:solidFill>
              </a:rPr>
              <a:t>・カムフル株式会社</a:t>
            </a:r>
            <a:endParaRPr kumimoji="1" lang="en-US" altLang="ja-JP" sz="1600" dirty="0">
              <a:solidFill>
                <a:prstClr val="black"/>
              </a:solidFill>
            </a:endParaRPr>
          </a:p>
          <a:p>
            <a:pPr lvl="0">
              <a:spcAft>
                <a:spcPts val="200"/>
              </a:spcAft>
            </a:pPr>
            <a:r>
              <a:rPr kumimoji="1" lang="ja-JP" altLang="en-US" sz="1600" dirty="0">
                <a:solidFill>
                  <a:prstClr val="black"/>
                </a:solidFill>
              </a:rPr>
              <a:t>・ユニリーバ・ジャパン・カスタマーマーケティング株式会社</a:t>
            </a:r>
          </a:p>
          <a:p>
            <a:pPr lvl="0">
              <a:spcAft>
                <a:spcPts val="200"/>
              </a:spcAft>
            </a:pPr>
            <a:endParaRPr kumimoji="1" lang="en-US" altLang="ja-JP" sz="1600" dirty="0">
              <a:solidFill>
                <a:prstClr val="black"/>
              </a:solidFill>
            </a:endParaRPr>
          </a:p>
          <a:p>
            <a:pPr lvl="0">
              <a:spcAft>
                <a:spcPts val="200"/>
              </a:spcAft>
            </a:pPr>
            <a:endParaRPr kumimoji="1" lang="en-US" altLang="ja-JP" sz="1600" dirty="0">
              <a:solidFill>
                <a:prstClr val="black"/>
              </a:solidFill>
            </a:endParaRPr>
          </a:p>
          <a:p>
            <a:pPr lvl="0">
              <a:spcAft>
                <a:spcPts val="200"/>
              </a:spcAft>
            </a:pPr>
            <a:endParaRPr kumimoji="1" lang="ja-JP" altLang="en-US" sz="1600" dirty="0">
              <a:solidFill>
                <a:prstClr val="black"/>
              </a:solidFill>
            </a:endParaRPr>
          </a:p>
        </p:txBody>
      </p:sp>
      <p:sp>
        <p:nvSpPr>
          <p:cNvPr id="26" name="正方形/長方形 25">
            <a:extLst>
              <a:ext uri="{FF2B5EF4-FFF2-40B4-BE49-F238E27FC236}">
                <a16:creationId xmlns:a16="http://schemas.microsoft.com/office/drawing/2014/main" id="{C8B65E5A-197C-49E7-8873-B47BD8EE6415}"/>
              </a:ext>
            </a:extLst>
          </p:cNvPr>
          <p:cNvSpPr/>
          <p:nvPr/>
        </p:nvSpPr>
        <p:spPr>
          <a:xfrm>
            <a:off x="5976452" y="1624443"/>
            <a:ext cx="1898908" cy="3349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事業者</a:t>
            </a:r>
            <a:r>
              <a:rPr kumimoji="1" lang="ja-JP" altLang="en-US" sz="2000" b="1" dirty="0">
                <a:latin typeface="+mn-ea"/>
              </a:rPr>
              <a:t>（</a:t>
            </a:r>
            <a:r>
              <a:rPr kumimoji="1" lang="en-US" altLang="ja-JP" sz="2000" b="1" dirty="0">
                <a:latin typeface="+mn-ea"/>
              </a:rPr>
              <a:t>27)</a:t>
            </a:r>
            <a:endParaRPr kumimoji="1" lang="ja-JP" altLang="en-US" sz="2000" b="1" dirty="0">
              <a:latin typeface="+mn-ea"/>
            </a:endParaRPr>
          </a:p>
        </p:txBody>
      </p:sp>
      <p:sp>
        <p:nvSpPr>
          <p:cNvPr id="29" name="角丸四角形 13">
            <a:extLst>
              <a:ext uri="{FF2B5EF4-FFF2-40B4-BE49-F238E27FC236}">
                <a16:creationId xmlns:a16="http://schemas.microsoft.com/office/drawing/2014/main" id="{FDC41133-B68C-4DD7-990A-B6AC913E255A}"/>
              </a:ext>
            </a:extLst>
          </p:cNvPr>
          <p:cNvSpPr/>
          <p:nvPr/>
        </p:nvSpPr>
        <p:spPr>
          <a:xfrm>
            <a:off x="1447384" y="5539354"/>
            <a:ext cx="4359292" cy="388946"/>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大阪市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堺市</a:t>
            </a:r>
            <a:r>
              <a:rPr kumimoji="1" lang="ja-JP" altLang="en-US" sz="1600" dirty="0" err="1">
                <a:latin typeface="游ゴシック" panose="020B0400000000000000" pitchFamily="50" charset="-128"/>
                <a:ea typeface="游ゴシック" panose="020B0400000000000000" pitchFamily="50" charset="-128"/>
              </a:rPr>
              <a:t>、</a:t>
            </a:r>
            <a:r>
              <a:rPr kumimoji="1" lang="zh-TW" altLang="en-US" sz="1600" dirty="0">
                <a:latin typeface="游ゴシック" panose="020B0400000000000000" pitchFamily="50" charset="-128"/>
                <a:ea typeface="游ゴシック" panose="020B0400000000000000" pitchFamily="50" charset="-128"/>
              </a:rPr>
              <a:t>吹田市</a:t>
            </a:r>
            <a:r>
              <a:rPr kumimoji="1" lang="ja-JP" altLang="en-US" sz="1600" dirty="0" err="1">
                <a:latin typeface="游ゴシック" panose="020B0400000000000000" pitchFamily="50" charset="-128"/>
                <a:ea typeface="游ゴシック" panose="020B0400000000000000" pitchFamily="50" charset="-128"/>
              </a:rPr>
              <a:t>、</a:t>
            </a:r>
            <a:r>
              <a:rPr kumimoji="1" lang="ja-JP" altLang="en-US" sz="1600" dirty="0">
                <a:latin typeface="游ゴシック" panose="020B0400000000000000" pitchFamily="50" charset="-128"/>
                <a:ea typeface="游ゴシック" panose="020B0400000000000000" pitchFamily="50" charset="-128"/>
              </a:rPr>
              <a:t>東大阪市、</a:t>
            </a:r>
            <a:r>
              <a:rPr kumimoji="1" lang="zh-TW" altLang="en-US" sz="1600" dirty="0">
                <a:latin typeface="游ゴシック" panose="020B0400000000000000" pitchFamily="50" charset="-128"/>
                <a:ea typeface="游ゴシック" panose="020B0400000000000000" pitchFamily="50" charset="-128"/>
              </a:rPr>
              <a:t>熊取町</a:t>
            </a:r>
            <a:endParaRPr kumimoji="1" lang="en-US" altLang="ja-JP" sz="1600"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BBC5664C-E812-4FAF-8BC7-BAC6CF7C3C10}"/>
              </a:ext>
            </a:extLst>
          </p:cNvPr>
          <p:cNvSpPr/>
          <p:nvPr/>
        </p:nvSpPr>
        <p:spPr>
          <a:xfrm>
            <a:off x="1447028" y="5220008"/>
            <a:ext cx="1661310" cy="33846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sz="2000" b="1" dirty="0"/>
              <a:t>行政（</a:t>
            </a:r>
            <a:r>
              <a:rPr kumimoji="1" lang="en-US" altLang="ja-JP" sz="2000" b="1" dirty="0"/>
              <a:t>5</a:t>
            </a:r>
            <a:r>
              <a:rPr kumimoji="1" lang="ja-JP" altLang="en-US" sz="2000" b="1" dirty="0"/>
              <a:t>）</a:t>
            </a:r>
          </a:p>
        </p:txBody>
      </p:sp>
      <p:sp>
        <p:nvSpPr>
          <p:cNvPr id="31" name="角丸四角形 13">
            <a:extLst>
              <a:ext uri="{FF2B5EF4-FFF2-40B4-BE49-F238E27FC236}">
                <a16:creationId xmlns:a16="http://schemas.microsoft.com/office/drawing/2014/main" id="{97F9B146-3A94-41C5-92B1-8C1D026FFF59}"/>
              </a:ext>
            </a:extLst>
          </p:cNvPr>
          <p:cNvSpPr/>
          <p:nvPr/>
        </p:nvSpPr>
        <p:spPr>
          <a:xfrm>
            <a:off x="7321122" y="6394064"/>
            <a:ext cx="4414002" cy="311108"/>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・大阪府</a:t>
            </a:r>
            <a:endParaRPr kumimoji="1" lang="en-US" altLang="ja-JP" sz="1600"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BEEC310A-5271-4C80-8B8A-E14ACC071AFF}"/>
              </a:ext>
            </a:extLst>
          </p:cNvPr>
          <p:cNvSpPr/>
          <p:nvPr/>
        </p:nvSpPr>
        <p:spPr>
          <a:xfrm>
            <a:off x="5976095" y="6394064"/>
            <a:ext cx="1345027" cy="32102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t>事務局</a:t>
            </a:r>
          </a:p>
        </p:txBody>
      </p:sp>
      <p:sp>
        <p:nvSpPr>
          <p:cNvPr id="19" name="角丸四角形 13">
            <a:extLst>
              <a:ext uri="{FF2B5EF4-FFF2-40B4-BE49-F238E27FC236}">
                <a16:creationId xmlns:a16="http://schemas.microsoft.com/office/drawing/2014/main" id="{FDC41133-B68C-4DD7-990A-B6AC913E255A}"/>
              </a:ext>
            </a:extLst>
          </p:cNvPr>
          <p:cNvSpPr/>
          <p:nvPr/>
        </p:nvSpPr>
        <p:spPr>
          <a:xfrm>
            <a:off x="1447028" y="6351925"/>
            <a:ext cx="4359292" cy="327819"/>
          </a:xfrm>
          <a:prstGeom prst="roundRect">
            <a:avLst>
              <a:gd name="adj" fmla="val 14808"/>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kumimoji="1" lang="ja-JP" altLang="en-US" sz="1600" dirty="0">
                <a:latin typeface="游ゴシック" panose="020B0400000000000000" pitchFamily="50" charset="-128"/>
                <a:ea typeface="游ゴシック" panose="020B0400000000000000" pitchFamily="50" charset="-128"/>
              </a:rPr>
              <a:t>・特定非営利活動法人ごみゼロネット大阪</a:t>
            </a:r>
            <a:endParaRPr kumimoji="1" lang="en-US" altLang="ja-JP" sz="1600" dirty="0">
              <a:latin typeface="游ゴシック" panose="020B0400000000000000" pitchFamily="50" charset="-128"/>
              <a:ea typeface="游ゴシック" panose="020B0400000000000000" pitchFamily="50" charset="-128"/>
            </a:endParaRPr>
          </a:p>
        </p:txBody>
      </p:sp>
      <p:sp>
        <p:nvSpPr>
          <p:cNvPr id="21" name="正方形/長方形 20">
            <a:extLst>
              <a:ext uri="{FF2B5EF4-FFF2-40B4-BE49-F238E27FC236}">
                <a16:creationId xmlns:a16="http://schemas.microsoft.com/office/drawing/2014/main" id="{BBC5664C-E812-4FAF-8BC7-BAC6CF7C3C10}"/>
              </a:ext>
            </a:extLst>
          </p:cNvPr>
          <p:cNvSpPr/>
          <p:nvPr/>
        </p:nvSpPr>
        <p:spPr>
          <a:xfrm>
            <a:off x="1430852" y="6072294"/>
            <a:ext cx="2743200" cy="30592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en-US" altLang="ja-JP" sz="2000" b="1" dirty="0"/>
              <a:t>NPO</a:t>
            </a:r>
            <a:r>
              <a:rPr kumimoji="1" lang="ja-JP" altLang="en-US" sz="2000" b="1" dirty="0"/>
              <a:t>法人・団体（</a:t>
            </a:r>
            <a:r>
              <a:rPr kumimoji="1" lang="en-US" altLang="ja-JP" sz="2000" b="1" dirty="0"/>
              <a:t>1</a:t>
            </a:r>
            <a:r>
              <a:rPr kumimoji="1" lang="ja-JP" altLang="en-US" sz="2000" b="1" dirty="0"/>
              <a:t>）</a:t>
            </a:r>
          </a:p>
        </p:txBody>
      </p:sp>
    </p:spTree>
    <p:extLst>
      <p:ext uri="{BB962C8B-B14F-4D97-AF65-F5344CB8AC3E}">
        <p14:creationId xmlns:p14="http://schemas.microsoft.com/office/powerpoint/2010/main" val="3004598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064250-214C-4E31-82F3-AB57E569C527}"/>
              </a:ext>
            </a:extLst>
          </p:cNvPr>
          <p:cNvSpPr/>
          <p:nvPr/>
        </p:nvSpPr>
        <p:spPr>
          <a:xfrm>
            <a:off x="0" y="2"/>
            <a:ext cx="12192000" cy="579548"/>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Ｒ４第２回プラスチックごみ排出抑制事業スキーム分科会　開催結果</a:t>
            </a:r>
          </a:p>
        </p:txBody>
      </p:sp>
      <p:sp>
        <p:nvSpPr>
          <p:cNvPr id="5" name="スライド番号プレースホルダー 4">
            <a:extLst>
              <a:ext uri="{FF2B5EF4-FFF2-40B4-BE49-F238E27FC236}">
                <a16:creationId xmlns:a16="http://schemas.microsoft.com/office/drawing/2014/main" id="{8168C417-A352-4AAB-AB6F-F1C750F71BE3}"/>
              </a:ext>
            </a:extLst>
          </p:cNvPr>
          <p:cNvSpPr>
            <a:spLocks noGrp="1"/>
          </p:cNvSpPr>
          <p:nvPr>
            <p:ph type="sldNum" sz="quarter" idx="12"/>
          </p:nvPr>
        </p:nvSpPr>
        <p:spPr/>
        <p:txBody>
          <a:bodyPr/>
          <a:lstStyle/>
          <a:p>
            <a:fld id="{5B3F3032-4610-4632-96F8-9566C5DE4C2A}" type="slidenum">
              <a:rPr kumimoji="1" lang="ja-JP" altLang="en-US" smtClean="0"/>
              <a:t>6</a:t>
            </a:fld>
            <a:endParaRPr kumimoji="1" lang="ja-JP" altLang="en-US"/>
          </a:p>
        </p:txBody>
      </p:sp>
      <p:sp>
        <p:nvSpPr>
          <p:cNvPr id="7" name="四角形: 角を丸くする 6">
            <a:extLst>
              <a:ext uri="{FF2B5EF4-FFF2-40B4-BE49-F238E27FC236}">
                <a16:creationId xmlns:a16="http://schemas.microsoft.com/office/drawing/2014/main" id="{87E5F030-10C8-44D7-BF9D-F6F9127F1008}"/>
              </a:ext>
            </a:extLst>
          </p:cNvPr>
          <p:cNvSpPr/>
          <p:nvPr/>
        </p:nvSpPr>
        <p:spPr>
          <a:xfrm>
            <a:off x="203238" y="776414"/>
            <a:ext cx="859962" cy="491948"/>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日時</a:t>
            </a:r>
          </a:p>
        </p:txBody>
      </p:sp>
      <p:sp>
        <p:nvSpPr>
          <p:cNvPr id="8" name="四角形: 角を丸くする 7">
            <a:extLst>
              <a:ext uri="{FF2B5EF4-FFF2-40B4-BE49-F238E27FC236}">
                <a16:creationId xmlns:a16="http://schemas.microsoft.com/office/drawing/2014/main" id="{0429A64F-1786-4C7C-8A95-DCC2F6487C0D}"/>
              </a:ext>
            </a:extLst>
          </p:cNvPr>
          <p:cNvSpPr/>
          <p:nvPr/>
        </p:nvSpPr>
        <p:spPr>
          <a:xfrm>
            <a:off x="203238" y="1396528"/>
            <a:ext cx="859961" cy="5324947"/>
          </a:xfrm>
          <a:prstGeom prst="roundRect">
            <a:avLst/>
          </a:prstGeom>
          <a:solidFill>
            <a:schemeClr val="bg1">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b="1" dirty="0"/>
              <a:t>結果概要</a:t>
            </a:r>
          </a:p>
        </p:txBody>
      </p:sp>
      <p:sp>
        <p:nvSpPr>
          <p:cNvPr id="9" name="テキスト ボックス 8">
            <a:extLst>
              <a:ext uri="{FF2B5EF4-FFF2-40B4-BE49-F238E27FC236}">
                <a16:creationId xmlns:a16="http://schemas.microsoft.com/office/drawing/2014/main" id="{A9409F65-AD93-48AE-8BEA-40DD60E45FB8}"/>
              </a:ext>
            </a:extLst>
          </p:cNvPr>
          <p:cNvSpPr txBox="1"/>
          <p:nvPr/>
        </p:nvSpPr>
        <p:spPr>
          <a:xfrm>
            <a:off x="1195177" y="1396528"/>
            <a:ext cx="10996823" cy="5268109"/>
          </a:xfrm>
          <a:prstGeom prst="rect">
            <a:avLst/>
          </a:prstGeom>
          <a:noFill/>
        </p:spPr>
        <p:txBody>
          <a:bodyPr wrap="square" rtlCol="0">
            <a:spAutoFit/>
          </a:bodyPr>
          <a:lstStyle/>
          <a:p>
            <a:pPr>
              <a:spcAft>
                <a:spcPts val="200"/>
              </a:spcAft>
            </a:pPr>
            <a:r>
              <a:rPr kumimoji="1" lang="ja-JP" altLang="en-US" sz="2400" b="1" dirty="0">
                <a:latin typeface="+mn-ea"/>
              </a:rPr>
              <a:t>①プラスチックフリー事業スキーム</a:t>
            </a:r>
            <a:endParaRPr kumimoji="1" lang="en-US" altLang="ja-JP" sz="2400" b="1" dirty="0">
              <a:latin typeface="+mn-ea"/>
            </a:endParaRPr>
          </a:p>
          <a:p>
            <a:pPr>
              <a:spcAft>
                <a:spcPts val="200"/>
              </a:spcAft>
            </a:pPr>
            <a:r>
              <a:rPr kumimoji="1" lang="ja-JP" altLang="en-US" sz="2400" dirty="0">
                <a:latin typeface="+mn-ea"/>
              </a:rPr>
              <a:t>・サッカースタジアムにおける生分解性紙コップ使用・堆肥化に向けた取組</a:t>
            </a:r>
            <a:endParaRPr kumimoji="1" lang="en-US" altLang="ja-JP" sz="2400" dirty="0">
              <a:latin typeface="+mn-ea"/>
            </a:endParaRPr>
          </a:p>
          <a:p>
            <a:pPr>
              <a:spcAft>
                <a:spcPts val="200"/>
              </a:spcAft>
            </a:pPr>
            <a:r>
              <a:rPr kumimoji="1" lang="ja-JP" altLang="en-US" sz="2400" b="1" dirty="0">
                <a:latin typeface="+mn-ea"/>
              </a:rPr>
              <a:t>⇒</a:t>
            </a:r>
            <a:r>
              <a:rPr kumimoji="1" lang="en-US" altLang="ja-JP" sz="2400" b="1" dirty="0">
                <a:solidFill>
                  <a:srgbClr val="FF0000"/>
                </a:solidFill>
                <a:latin typeface="+mn-ea"/>
              </a:rPr>
              <a:t>R6</a:t>
            </a:r>
            <a:r>
              <a:rPr kumimoji="1" lang="ja-JP" altLang="en-US" sz="2400" b="1" dirty="0">
                <a:solidFill>
                  <a:srgbClr val="FF0000"/>
                </a:solidFill>
                <a:latin typeface="+mn-ea"/>
              </a:rPr>
              <a:t>年度以降の実証実験実施に向け引き続き調整</a:t>
            </a:r>
            <a:endParaRPr kumimoji="1" lang="en-US" altLang="ja-JP" sz="2400" b="1" dirty="0">
              <a:solidFill>
                <a:srgbClr val="FF0000"/>
              </a:solidFill>
              <a:latin typeface="+mn-ea"/>
            </a:endParaRPr>
          </a:p>
          <a:p>
            <a:pPr>
              <a:spcAft>
                <a:spcPts val="200"/>
              </a:spcAft>
            </a:pPr>
            <a:endParaRPr kumimoji="1" lang="en-US" altLang="ja-JP" sz="1000" b="1" dirty="0">
              <a:latin typeface="+mn-ea"/>
            </a:endParaRPr>
          </a:p>
          <a:p>
            <a:pPr>
              <a:spcAft>
                <a:spcPts val="200"/>
              </a:spcAft>
            </a:pPr>
            <a:r>
              <a:rPr kumimoji="1" lang="ja-JP" altLang="en-US" sz="2400" b="1" dirty="0">
                <a:latin typeface="+mn-ea"/>
              </a:rPr>
              <a:t>②使用済みプラスチック回収・リサイクルシステム</a:t>
            </a:r>
          </a:p>
          <a:p>
            <a:pPr>
              <a:spcAft>
                <a:spcPts val="200"/>
              </a:spcAft>
            </a:pPr>
            <a:r>
              <a:rPr kumimoji="1" lang="ja-JP" altLang="en-US" sz="2400" dirty="0">
                <a:latin typeface="+mn-ea"/>
              </a:rPr>
              <a:t>・新機能リサイクルボックス・３分別リサイクルボックス</a:t>
            </a:r>
            <a:endParaRPr kumimoji="1" lang="en-US" altLang="zh-TW" sz="2000" dirty="0">
              <a:latin typeface="游ゴシック" panose="020B0400000000000000" pitchFamily="50" charset="-128"/>
              <a:ea typeface="游ゴシック" panose="020B0400000000000000" pitchFamily="50" charset="-128"/>
            </a:endParaRPr>
          </a:p>
          <a:p>
            <a:pPr>
              <a:spcAft>
                <a:spcPts val="200"/>
              </a:spcAft>
            </a:pPr>
            <a:r>
              <a:rPr kumimoji="1" lang="ja-JP" altLang="en-US" sz="2400" b="1" dirty="0">
                <a:latin typeface="+mn-ea"/>
              </a:rPr>
              <a:t>⇒</a:t>
            </a:r>
            <a:r>
              <a:rPr kumimoji="1" lang="ja-JP" altLang="en-US" sz="2400" b="1" dirty="0">
                <a:solidFill>
                  <a:srgbClr val="FF0000"/>
                </a:solidFill>
                <a:latin typeface="+mn-ea"/>
              </a:rPr>
              <a:t>オフィスや交通系での実施検討</a:t>
            </a:r>
            <a:endParaRPr kumimoji="1" lang="en-US" altLang="ja-JP" sz="2400" b="1" dirty="0">
              <a:solidFill>
                <a:srgbClr val="FF0000"/>
              </a:solidFill>
              <a:latin typeface="+mn-ea"/>
            </a:endParaRPr>
          </a:p>
          <a:p>
            <a:pPr>
              <a:spcAft>
                <a:spcPts val="200"/>
              </a:spcAft>
            </a:pPr>
            <a:endParaRPr kumimoji="1" lang="en-US" altLang="ja-JP" sz="500" dirty="0">
              <a:latin typeface="+mn-ea"/>
            </a:endParaRPr>
          </a:p>
          <a:p>
            <a:pPr>
              <a:spcAft>
                <a:spcPts val="200"/>
              </a:spcAft>
            </a:pPr>
            <a:r>
              <a:rPr kumimoji="1" lang="ja-JP" altLang="en-US" sz="2400" dirty="0">
                <a:latin typeface="+mn-ea"/>
              </a:rPr>
              <a:t>・容器包装の回収・リサイクル</a:t>
            </a:r>
            <a:endParaRPr kumimoji="1" lang="en-US" altLang="ja-JP" sz="2000" dirty="0">
              <a:latin typeface="+mn-ea"/>
            </a:endParaRPr>
          </a:p>
          <a:p>
            <a:pPr>
              <a:spcAft>
                <a:spcPts val="200"/>
              </a:spcAft>
            </a:pPr>
            <a:r>
              <a:rPr kumimoji="1" lang="ja-JP" altLang="en-US" sz="2400" b="1" dirty="0">
                <a:latin typeface="+mn-ea"/>
              </a:rPr>
              <a:t>⇒</a:t>
            </a:r>
            <a:r>
              <a:rPr kumimoji="1" lang="ja-JP" altLang="en-US" sz="2400" b="1" dirty="0">
                <a:solidFill>
                  <a:srgbClr val="FF0000"/>
                </a:solidFill>
                <a:latin typeface="+mn-ea"/>
              </a:rPr>
              <a:t>日用品詰め替えパウチの回収・リサイクルの検討</a:t>
            </a:r>
            <a:endParaRPr kumimoji="1" lang="en-US" altLang="ja-JP" sz="2400" b="1" dirty="0">
              <a:solidFill>
                <a:srgbClr val="FF0000"/>
              </a:solidFill>
              <a:latin typeface="+mn-ea"/>
            </a:endParaRPr>
          </a:p>
          <a:p>
            <a:pPr>
              <a:spcAft>
                <a:spcPts val="200"/>
              </a:spcAft>
            </a:pPr>
            <a:endParaRPr kumimoji="1" lang="en-US" altLang="ja-JP" sz="1000" b="1" dirty="0">
              <a:solidFill>
                <a:srgbClr val="FF0000"/>
              </a:solidFill>
              <a:latin typeface="+mn-ea"/>
            </a:endParaRPr>
          </a:p>
          <a:p>
            <a:pPr>
              <a:spcAft>
                <a:spcPts val="200"/>
              </a:spcAft>
            </a:pPr>
            <a:r>
              <a:rPr kumimoji="1" lang="ja-JP" altLang="en-US" sz="2400" b="1" dirty="0">
                <a:latin typeface="+mn-ea"/>
              </a:rPr>
              <a:t>③取組事例共有</a:t>
            </a:r>
            <a:endParaRPr kumimoji="1" lang="en-US" altLang="ja-JP" sz="2400" b="1" dirty="0">
              <a:latin typeface="+mn-ea"/>
            </a:endParaRPr>
          </a:p>
          <a:p>
            <a:pPr>
              <a:spcAft>
                <a:spcPts val="200"/>
              </a:spcAft>
            </a:pPr>
            <a:r>
              <a:rPr kumimoji="1" lang="ja-JP" altLang="en-US" sz="2400" dirty="0">
                <a:latin typeface="+mn-ea"/>
              </a:rPr>
              <a:t>・生分解性材料の開発事例</a:t>
            </a:r>
            <a:r>
              <a:rPr kumimoji="1" lang="ja-JP" altLang="en-US" sz="2000" dirty="0">
                <a:latin typeface="+mn-ea"/>
              </a:rPr>
              <a:t>（大阪大学大学院工学研究科宇山教授）</a:t>
            </a:r>
          </a:p>
          <a:p>
            <a:pPr>
              <a:spcAft>
                <a:spcPts val="200"/>
              </a:spcAft>
            </a:pPr>
            <a:r>
              <a:rPr kumimoji="1" lang="ja-JP" altLang="en-US" sz="2400" dirty="0">
                <a:latin typeface="+mn-ea"/>
              </a:rPr>
              <a:t>・株式会社新進化学様及び株式会社プラス様の取組み</a:t>
            </a:r>
          </a:p>
          <a:p>
            <a:pPr>
              <a:spcAft>
                <a:spcPts val="200"/>
              </a:spcAft>
            </a:pPr>
            <a:r>
              <a:rPr kumimoji="1" lang="ja-JP" altLang="en-US" sz="2400" dirty="0">
                <a:latin typeface="+mn-ea"/>
              </a:rPr>
              <a:t>・プラごみ“ほかさん”観光チャレンジ実施結果</a:t>
            </a:r>
            <a:r>
              <a:rPr kumimoji="1" lang="ja-JP" altLang="en-US" sz="2000" dirty="0">
                <a:latin typeface="+mn-ea"/>
              </a:rPr>
              <a:t>（大阪府）</a:t>
            </a:r>
            <a:endParaRPr kumimoji="1" lang="en-US" altLang="ja-JP" sz="2000" b="1" dirty="0">
              <a:latin typeface="+mn-ea"/>
            </a:endParaRPr>
          </a:p>
        </p:txBody>
      </p:sp>
      <p:sp>
        <p:nvSpPr>
          <p:cNvPr id="11" name="テキスト ボックス 10"/>
          <p:cNvSpPr txBox="1"/>
          <p:nvPr/>
        </p:nvSpPr>
        <p:spPr>
          <a:xfrm>
            <a:off x="1195177" y="791555"/>
            <a:ext cx="8222123" cy="461665"/>
          </a:xfrm>
          <a:prstGeom prst="rect">
            <a:avLst/>
          </a:prstGeom>
          <a:noFill/>
        </p:spPr>
        <p:txBody>
          <a:bodyPr wrap="none" rtlCol="0">
            <a:spAutoFit/>
          </a:bodyPr>
          <a:lstStyle/>
          <a:p>
            <a:r>
              <a:rPr kumimoji="1" lang="ja-JP" altLang="en-US" sz="2400" dirty="0">
                <a:latin typeface="+mn-ea"/>
              </a:rPr>
              <a:t>令和６年１月</a:t>
            </a:r>
            <a:r>
              <a:rPr kumimoji="1" lang="en-US" altLang="ja-JP" sz="2400" dirty="0">
                <a:latin typeface="+mn-ea"/>
              </a:rPr>
              <a:t>24</a:t>
            </a:r>
            <a:r>
              <a:rPr kumimoji="1" lang="ja-JP" altLang="en-US" sz="2400" dirty="0">
                <a:latin typeface="+mn-ea"/>
              </a:rPr>
              <a:t>日（水）＠咲洲庁舎（オンライン併用）</a:t>
            </a:r>
            <a:endParaRPr kumimoji="1" lang="en-US" altLang="ja-JP" sz="2400" dirty="0">
              <a:latin typeface="+mn-ea"/>
            </a:endParaRPr>
          </a:p>
        </p:txBody>
      </p:sp>
      <p:sp>
        <p:nvSpPr>
          <p:cNvPr id="12" name="正方形/長方形 11">
            <a:extLst>
              <a:ext uri="{FF2B5EF4-FFF2-40B4-BE49-F238E27FC236}">
                <a16:creationId xmlns:a16="http://schemas.microsoft.com/office/drawing/2014/main" id="{A2064250-214C-4E31-82F3-AB57E569C527}"/>
              </a:ext>
            </a:extLst>
          </p:cNvPr>
          <p:cNvSpPr/>
          <p:nvPr/>
        </p:nvSpPr>
        <p:spPr>
          <a:xfrm>
            <a:off x="0" y="0"/>
            <a:ext cx="12192000" cy="707717"/>
          </a:xfrm>
          <a:prstGeom prst="rect">
            <a:avLst/>
          </a:prstGeom>
          <a:solidFill>
            <a:srgbClr val="00206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b="1" dirty="0"/>
              <a:t>プラスチックごみ排出抑制事業スキーム分科会　開催結果</a:t>
            </a:r>
          </a:p>
        </p:txBody>
      </p:sp>
    </p:spTree>
    <p:extLst>
      <p:ext uri="{BB962C8B-B14F-4D97-AF65-F5344CB8AC3E}">
        <p14:creationId xmlns:p14="http://schemas.microsoft.com/office/powerpoint/2010/main" val="41550794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837</Words>
  <Application>Microsoft Office PowerPoint</Application>
  <PresentationFormat>ワイド画面</PresentationFormat>
  <Paragraphs>138</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2023-03-28T02:07:15Z</dcterms:created>
  <dcterms:modified xsi:type="dcterms:W3CDTF">2024-03-19T07:49:01Z</dcterms:modified>
</cp:coreProperties>
</file>