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10"/>
  </p:notesMasterIdLst>
  <p:sldIdLst>
    <p:sldId id="262" r:id="rId2"/>
    <p:sldId id="271" r:id="rId3"/>
    <p:sldId id="283" r:id="rId4"/>
    <p:sldId id="290" r:id="rId5"/>
    <p:sldId id="291" r:id="rId6"/>
    <p:sldId id="282" r:id="rId7"/>
    <p:sldId id="285" r:id="rId8"/>
    <p:sldId id="293" r:id="rId9"/>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4" d="100"/>
          <a:sy n="74" d="100"/>
        </p:scale>
        <p:origin x="45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2413AC9-F643-423C-A667-38DCBE08C535}" type="datetimeFigureOut">
              <a:rPr kumimoji="1" lang="ja-JP" altLang="en-US" smtClean="0"/>
              <a:t>2023/3/28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9B79C01-E39E-4649-8535-39D48D8E3B63}" type="slidenum">
              <a:rPr kumimoji="1" lang="ja-JP" altLang="en-US" smtClean="0"/>
              <a:t>‹#›</a:t>
            </a:fld>
            <a:endParaRPr kumimoji="1" lang="ja-JP" altLang="en-US"/>
          </a:p>
        </p:txBody>
      </p:sp>
    </p:spTree>
    <p:extLst>
      <p:ext uri="{BB962C8B-B14F-4D97-AF65-F5344CB8AC3E}">
        <p14:creationId xmlns:p14="http://schemas.microsoft.com/office/powerpoint/2010/main" val="2550331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D38A2B0-88D9-47B6-93E9-B34166C39149}" type="datetime1">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960497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A2B114-3DCF-4993-AAF5-7ECF7B15353D}" type="datetime1">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25804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DA6F54-8ED5-4F0C-8C6E-B28BBE005F95}" type="datetime1">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199209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C7EA4C-CD21-4CDC-8022-C187757794F8}" type="datetime1">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907090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BD0E05-3B43-4E41-9945-BB94DB19C0DD}" type="datetime1">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474402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FD03A7-C8B0-4E13-AD31-2E3CD229937F}" type="datetime1">
              <a:rPr kumimoji="1" lang="ja-JP" altLang="en-US" smtClean="0"/>
              <a:t>2023/3/28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563541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6070815-7005-4E46-BAC5-A0B90A5AA8D1}" type="datetime1">
              <a:rPr kumimoji="1" lang="ja-JP" altLang="en-US" smtClean="0"/>
              <a:t>2023/3/28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4160795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B514B2-30EF-44CD-B0DB-B66826BD353E}" type="datetime1">
              <a:rPr kumimoji="1" lang="ja-JP" altLang="en-US" smtClean="0"/>
              <a:t>2023/3/28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56721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2FA06-1C0E-4035-AEF1-EC3BFA581775}" type="datetime1">
              <a:rPr kumimoji="1" lang="ja-JP" altLang="en-US" smtClean="0"/>
              <a:t>2023/3/28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4112693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4F6C15-D89C-465E-B1CF-E9877EC35F30}" type="datetime1">
              <a:rPr kumimoji="1" lang="ja-JP" altLang="en-US" smtClean="0"/>
              <a:t>2023/3/28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78174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B45D96-72E6-42BB-906D-E155FA43C937}" type="datetime1">
              <a:rPr kumimoji="1" lang="ja-JP" altLang="en-US" smtClean="0"/>
              <a:t>2023/3/28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46795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E79F8-7DBA-40B6-B98F-0765A5510F96}" type="datetime1">
              <a:rPr kumimoji="1" lang="ja-JP" altLang="en-US" smtClean="0"/>
              <a:t>2023/3/28</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276806" y="6356350"/>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5B3F3032-4610-4632-96F8-9566C5DE4C2A}" type="slidenum">
              <a:rPr kumimoji="1" lang="ja-JP" altLang="en-US" smtClean="0"/>
              <a:pPr/>
              <a:t>‹#›</a:t>
            </a:fld>
            <a:endParaRPr kumimoji="1" lang="ja-JP" altLang="en-US"/>
          </a:p>
        </p:txBody>
      </p:sp>
    </p:spTree>
    <p:extLst>
      <p:ext uri="{BB962C8B-B14F-4D97-AF65-F5344CB8AC3E}">
        <p14:creationId xmlns:p14="http://schemas.microsoft.com/office/powerpoint/2010/main" val="9680780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718930" y="2317598"/>
            <a:ext cx="10754139" cy="13101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4000" b="1" spc="-100" dirty="0" smtClean="0">
                <a:latin typeface="+mn-ea"/>
                <a:ea typeface="+mn-ea"/>
              </a:rPr>
              <a:t>各分科会</a:t>
            </a:r>
            <a:r>
              <a:rPr lang="ja-JP" altLang="en-US" sz="4000" b="1" spc="-100" dirty="0">
                <a:latin typeface="+mn-ea"/>
                <a:ea typeface="+mn-ea"/>
              </a:rPr>
              <a:t>の取組みについて</a:t>
            </a:r>
          </a:p>
        </p:txBody>
      </p:sp>
      <p:sp>
        <p:nvSpPr>
          <p:cNvPr id="11" name="サブタイトル 2"/>
          <p:cNvSpPr txBox="1">
            <a:spLocks/>
          </p:cNvSpPr>
          <p:nvPr/>
        </p:nvSpPr>
        <p:spPr>
          <a:xfrm>
            <a:off x="2667000" y="4257823"/>
            <a:ext cx="6858000" cy="156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endParaRPr lang="en-US" altLang="ja-JP" sz="3200" b="1" dirty="0">
              <a:latin typeface="+mn-ea"/>
            </a:endParaRPr>
          </a:p>
          <a:p>
            <a:pPr marL="0" indent="0" algn="ctr">
              <a:buNone/>
            </a:pPr>
            <a:r>
              <a:rPr lang="en-US" altLang="ja-JP" sz="3200" b="1" dirty="0" smtClean="0">
                <a:latin typeface="+mn-ea"/>
              </a:rPr>
              <a:t>2023</a:t>
            </a:r>
            <a:r>
              <a:rPr lang="ja-JP" altLang="en-US" sz="3200" b="1" dirty="0" smtClean="0">
                <a:latin typeface="+mn-ea"/>
              </a:rPr>
              <a:t>年３月</a:t>
            </a:r>
            <a:r>
              <a:rPr lang="en-US" altLang="ja-JP" sz="3200" b="1" dirty="0" smtClean="0">
                <a:latin typeface="+mn-ea"/>
              </a:rPr>
              <a:t>22</a:t>
            </a:r>
            <a:r>
              <a:rPr lang="ja-JP" altLang="en-US" sz="3200" b="1" dirty="0" smtClean="0">
                <a:latin typeface="+mn-ea"/>
              </a:rPr>
              <a:t>日</a:t>
            </a:r>
            <a:endParaRPr lang="en-US" altLang="ja-JP" sz="3200" b="1" dirty="0">
              <a:latin typeface="+mn-ea"/>
            </a:endParaRPr>
          </a:p>
          <a:p>
            <a:pPr marL="0" indent="0" algn="ctr">
              <a:buNone/>
            </a:pPr>
            <a:r>
              <a:rPr lang="ja-JP" altLang="en-US" sz="3200" b="1" dirty="0">
                <a:latin typeface="+mn-ea"/>
              </a:rPr>
              <a:t>大阪府</a:t>
            </a:r>
            <a:endParaRPr lang="en-US" altLang="ja-JP" sz="3200" b="1" dirty="0">
              <a:latin typeface="+mn-ea"/>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079" y="251164"/>
            <a:ext cx="2333842" cy="779613"/>
          </a:xfrm>
          <a:prstGeom prst="rect">
            <a:avLst/>
          </a:prstGeom>
        </p:spPr>
      </p:pic>
      <p:sp>
        <p:nvSpPr>
          <p:cNvPr id="8" name="サブタイトル 2"/>
          <p:cNvSpPr txBox="1">
            <a:spLocks/>
          </p:cNvSpPr>
          <p:nvPr/>
        </p:nvSpPr>
        <p:spPr>
          <a:xfrm>
            <a:off x="9860925" y="382751"/>
            <a:ext cx="1846983" cy="516437"/>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00000"/>
              </a:lnSpc>
              <a:spcBef>
                <a:spcPts val="2400"/>
              </a:spcBef>
              <a:buNone/>
            </a:pPr>
            <a:r>
              <a:rPr lang="ja-JP" altLang="en-US" sz="2600" b="1" dirty="0">
                <a:latin typeface="+mn-ea"/>
              </a:rPr>
              <a:t>資料１－</a:t>
            </a:r>
            <a:r>
              <a:rPr lang="en-US" altLang="ja-JP" sz="2600" b="1" dirty="0">
                <a:latin typeface="+mn-ea"/>
              </a:rPr>
              <a:t>1</a:t>
            </a:r>
          </a:p>
        </p:txBody>
      </p:sp>
    </p:spTree>
    <p:extLst>
      <p:ext uri="{BB962C8B-B14F-4D97-AF65-F5344CB8AC3E}">
        <p14:creationId xmlns:p14="http://schemas.microsoft.com/office/powerpoint/2010/main" val="1768466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739CE82-2373-4253-B370-6DE5812F4F4C}"/>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おおさかプラスチック対策推進プラットフォーム</a:t>
            </a:r>
          </a:p>
        </p:txBody>
      </p:sp>
      <p:sp>
        <p:nvSpPr>
          <p:cNvPr id="23" name="正方形/長方形 22"/>
          <p:cNvSpPr/>
          <p:nvPr/>
        </p:nvSpPr>
        <p:spPr>
          <a:xfrm>
            <a:off x="1837764" y="848542"/>
            <a:ext cx="8601636" cy="578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組織体制</a:t>
            </a:r>
          </a:p>
        </p:txBody>
      </p:sp>
      <p:sp>
        <p:nvSpPr>
          <p:cNvPr id="18" name="正方形/長方形 17"/>
          <p:cNvSpPr/>
          <p:nvPr/>
        </p:nvSpPr>
        <p:spPr>
          <a:xfrm>
            <a:off x="1799664" y="1962406"/>
            <a:ext cx="8639736" cy="4305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tx1"/>
              </a:solidFill>
              <a:latin typeface="+mn-ea"/>
            </a:endParaRPr>
          </a:p>
        </p:txBody>
      </p:sp>
      <p:sp>
        <p:nvSpPr>
          <p:cNvPr id="22" name="正方形/長方形 21"/>
          <p:cNvSpPr/>
          <p:nvPr/>
        </p:nvSpPr>
        <p:spPr>
          <a:xfrm>
            <a:off x="3366247" y="1673294"/>
            <a:ext cx="5459506" cy="5782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プラットフォーム</a:t>
            </a:r>
          </a:p>
        </p:txBody>
      </p:sp>
      <p:sp>
        <p:nvSpPr>
          <p:cNvPr id="24" name="正方形/長方形 23"/>
          <p:cNvSpPr/>
          <p:nvPr/>
        </p:nvSpPr>
        <p:spPr>
          <a:xfrm>
            <a:off x="2337547" y="3958172"/>
            <a:ext cx="3558988" cy="2050676"/>
          </a:xfrm>
          <a:prstGeom prst="rect">
            <a:avLst/>
          </a:prstGeom>
          <a:solidFill>
            <a:srgbClr val="CCE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分科会①</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プラスチック</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流出対策</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分科会</a:t>
            </a:r>
          </a:p>
        </p:txBody>
      </p:sp>
      <p:sp>
        <p:nvSpPr>
          <p:cNvPr id="25" name="正方形/長方形 24"/>
          <p:cNvSpPr/>
          <p:nvPr/>
        </p:nvSpPr>
        <p:spPr>
          <a:xfrm>
            <a:off x="6369423" y="3958173"/>
            <a:ext cx="3558988" cy="2050675"/>
          </a:xfrm>
          <a:prstGeom prst="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分科会②</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プラスチックごみ</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排出抑制事業</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スキーム分科会</a:t>
            </a:r>
          </a:p>
        </p:txBody>
      </p:sp>
      <p:sp>
        <p:nvSpPr>
          <p:cNvPr id="26" name="正方形/長方形 25"/>
          <p:cNvSpPr/>
          <p:nvPr/>
        </p:nvSpPr>
        <p:spPr>
          <a:xfrm>
            <a:off x="2337547" y="2535025"/>
            <a:ext cx="7590864" cy="98163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プラットフォーム会議</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（常設委員）</a:t>
            </a:r>
          </a:p>
        </p:txBody>
      </p:sp>
      <p:cxnSp>
        <p:nvCxnSpPr>
          <p:cNvPr id="27" name="直線コネクタ 26"/>
          <p:cNvCxnSpPr/>
          <p:nvPr/>
        </p:nvCxnSpPr>
        <p:spPr>
          <a:xfrm>
            <a:off x="6057901" y="3516662"/>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8136217" y="3740414"/>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070351" y="3741034"/>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a:off x="4070351" y="3737417"/>
            <a:ext cx="40658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71CE3EA2-5B18-4D02-9947-1B7CECE19251}"/>
              </a:ext>
            </a:extLst>
          </p:cNvPr>
          <p:cNvSpPr>
            <a:spLocks noGrp="1"/>
          </p:cNvSpPr>
          <p:nvPr>
            <p:ph type="sldNum" sz="quarter" idx="12"/>
          </p:nvPr>
        </p:nvSpPr>
        <p:spPr/>
        <p:txBody>
          <a:bodyPr/>
          <a:lstStyle/>
          <a:p>
            <a:fld id="{5B3F3032-4610-4632-96F8-9566C5DE4C2A}" type="slidenum">
              <a:rPr kumimoji="1" lang="ja-JP" altLang="en-US" smtClean="0"/>
              <a:t>2</a:t>
            </a:fld>
            <a:endParaRPr kumimoji="1" lang="ja-JP" altLang="en-US" dirty="0"/>
          </a:p>
        </p:txBody>
      </p:sp>
    </p:spTree>
    <p:extLst>
      <p:ext uri="{BB962C8B-B14F-4D97-AF65-F5344CB8AC3E}">
        <p14:creationId xmlns:p14="http://schemas.microsoft.com/office/powerpoint/2010/main" val="39486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C7FD5E8-3942-4BE4-AA01-F0C4BA492A81}"/>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プラスチック流出対策分科会</a:t>
            </a:r>
          </a:p>
        </p:txBody>
      </p:sp>
      <p:sp>
        <p:nvSpPr>
          <p:cNvPr id="2" name="スライド番号プレースホルダー 1">
            <a:extLst>
              <a:ext uri="{FF2B5EF4-FFF2-40B4-BE49-F238E27FC236}">
                <a16:creationId xmlns:a16="http://schemas.microsoft.com/office/drawing/2014/main" id="{59020767-9B37-4FD2-A6CF-81C737324365}"/>
              </a:ext>
            </a:extLst>
          </p:cNvPr>
          <p:cNvSpPr>
            <a:spLocks noGrp="1"/>
          </p:cNvSpPr>
          <p:nvPr>
            <p:ph type="sldNum" sz="quarter" idx="12"/>
          </p:nvPr>
        </p:nvSpPr>
        <p:spPr/>
        <p:txBody>
          <a:bodyPr/>
          <a:lstStyle/>
          <a:p>
            <a:fld id="{5B3F3032-4610-4632-96F8-9566C5DE4C2A}" type="slidenum">
              <a:rPr kumimoji="1" lang="ja-JP" altLang="en-US" smtClean="0"/>
              <a:t>3</a:t>
            </a:fld>
            <a:endParaRPr kumimoji="1" lang="ja-JP" altLang="en-US"/>
          </a:p>
        </p:txBody>
      </p:sp>
      <p:sp>
        <p:nvSpPr>
          <p:cNvPr id="14" name="テキスト ボックス 13">
            <a:extLst>
              <a:ext uri="{FF2B5EF4-FFF2-40B4-BE49-F238E27FC236}">
                <a16:creationId xmlns:a16="http://schemas.microsoft.com/office/drawing/2014/main" id="{5B640D48-2C47-4F01-81E1-D5A01BEBFF20}"/>
              </a:ext>
            </a:extLst>
          </p:cNvPr>
          <p:cNvSpPr txBox="1"/>
          <p:nvPr/>
        </p:nvSpPr>
        <p:spPr>
          <a:xfrm>
            <a:off x="1573215" y="978188"/>
            <a:ext cx="9351202" cy="992579"/>
          </a:xfrm>
          <a:prstGeom prst="rect">
            <a:avLst/>
          </a:prstGeom>
          <a:noFill/>
        </p:spPr>
        <p:txBody>
          <a:bodyPr wrap="square">
            <a:spAutoFit/>
          </a:bodyPr>
          <a:lstStyle/>
          <a:p>
            <a:pPr>
              <a:spcBef>
                <a:spcPts val="300"/>
              </a:spcBef>
            </a:pPr>
            <a:r>
              <a:rPr kumimoji="1" lang="ja-JP" altLang="en-US" sz="2800" dirty="0">
                <a:solidFill>
                  <a:schemeClr val="tx1"/>
                </a:solidFill>
                <a:latin typeface="+mn-ea"/>
              </a:rPr>
              <a:t>海洋プラスチックごみのうち、非意図的に排出される</a:t>
            </a:r>
            <a:endParaRPr kumimoji="1" lang="en-US" altLang="ja-JP" sz="2800" dirty="0">
              <a:solidFill>
                <a:schemeClr val="tx1"/>
              </a:solidFill>
              <a:latin typeface="+mn-ea"/>
            </a:endParaRPr>
          </a:p>
          <a:p>
            <a:pPr>
              <a:spcBef>
                <a:spcPts val="300"/>
              </a:spcBef>
            </a:pPr>
            <a:r>
              <a:rPr kumimoji="1" lang="ja-JP" altLang="en-US" sz="2800" dirty="0">
                <a:solidFill>
                  <a:schemeClr val="tx1"/>
                </a:solidFill>
                <a:latin typeface="+mn-ea"/>
              </a:rPr>
              <a:t>マイクロプラスチック等の原因物質に関する対策を検討</a:t>
            </a:r>
            <a:endParaRPr kumimoji="1" lang="en-US" altLang="ja-JP" sz="2800" dirty="0">
              <a:solidFill>
                <a:schemeClr val="tx1"/>
              </a:solidFill>
              <a:latin typeface="+mn-ea"/>
            </a:endParaRPr>
          </a:p>
        </p:txBody>
      </p:sp>
      <p:sp>
        <p:nvSpPr>
          <p:cNvPr id="9" name="四角形: 角を丸くする 8">
            <a:extLst>
              <a:ext uri="{FF2B5EF4-FFF2-40B4-BE49-F238E27FC236}">
                <a16:creationId xmlns:a16="http://schemas.microsoft.com/office/drawing/2014/main" id="{922BEB00-1F55-4583-9957-C9CC9B6DF359}"/>
              </a:ext>
            </a:extLst>
          </p:cNvPr>
          <p:cNvSpPr/>
          <p:nvPr/>
        </p:nvSpPr>
        <p:spPr>
          <a:xfrm>
            <a:off x="281612" y="928640"/>
            <a:ext cx="1036981" cy="992579"/>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取組</a:t>
            </a:r>
            <a:endParaRPr kumimoji="1" lang="en-US" altLang="ja-JP" sz="2400" b="1" dirty="0"/>
          </a:p>
          <a:p>
            <a:pPr algn="ctr"/>
            <a:r>
              <a:rPr kumimoji="1" lang="ja-JP" altLang="en-US" sz="2400" b="1" dirty="0"/>
              <a:t>内容</a:t>
            </a:r>
          </a:p>
        </p:txBody>
      </p:sp>
      <p:sp>
        <p:nvSpPr>
          <p:cNvPr id="17" name="四角形: 角を丸くする 16">
            <a:extLst>
              <a:ext uri="{FF2B5EF4-FFF2-40B4-BE49-F238E27FC236}">
                <a16:creationId xmlns:a16="http://schemas.microsoft.com/office/drawing/2014/main" id="{3B9FFF1E-CB9B-4A8C-BBCE-04D79F6CD7BE}"/>
              </a:ext>
            </a:extLst>
          </p:cNvPr>
          <p:cNvSpPr/>
          <p:nvPr/>
        </p:nvSpPr>
        <p:spPr>
          <a:xfrm>
            <a:off x="281612" y="2123717"/>
            <a:ext cx="1036981" cy="4597758"/>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メンバー</a:t>
            </a:r>
          </a:p>
        </p:txBody>
      </p:sp>
      <p:sp>
        <p:nvSpPr>
          <p:cNvPr id="18" name="角丸四角形 2">
            <a:extLst>
              <a:ext uri="{FF2B5EF4-FFF2-40B4-BE49-F238E27FC236}">
                <a16:creationId xmlns:a16="http://schemas.microsoft.com/office/drawing/2014/main" id="{43F85B6C-7B40-4B04-B756-02334B950135}"/>
              </a:ext>
            </a:extLst>
          </p:cNvPr>
          <p:cNvSpPr/>
          <p:nvPr/>
        </p:nvSpPr>
        <p:spPr>
          <a:xfrm>
            <a:off x="1430850" y="2353625"/>
            <a:ext cx="5081044" cy="622590"/>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dirty="0"/>
          </a:p>
          <a:p>
            <a:r>
              <a:rPr kumimoji="1" lang="ja-JP" altLang="en-US" dirty="0"/>
              <a:t>・大阪商業大学　原田准教授</a:t>
            </a:r>
            <a:endParaRPr kumimoji="1" lang="en-US" altLang="ja-JP" dirty="0"/>
          </a:p>
        </p:txBody>
      </p:sp>
      <p:sp>
        <p:nvSpPr>
          <p:cNvPr id="20" name="正方形/長方形 19">
            <a:extLst>
              <a:ext uri="{FF2B5EF4-FFF2-40B4-BE49-F238E27FC236}">
                <a16:creationId xmlns:a16="http://schemas.microsoft.com/office/drawing/2014/main" id="{1B89D039-F54B-44DC-8C6A-C4E93388BF1A}"/>
              </a:ext>
            </a:extLst>
          </p:cNvPr>
          <p:cNvSpPr/>
          <p:nvPr/>
        </p:nvSpPr>
        <p:spPr>
          <a:xfrm>
            <a:off x="1430850" y="2151127"/>
            <a:ext cx="2474105" cy="408899"/>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学識経験者</a:t>
            </a:r>
            <a:r>
              <a:rPr kumimoji="1" lang="ja-JP" altLang="en-US" sz="2000" b="1" dirty="0">
                <a:latin typeface="+mn-ea"/>
              </a:rPr>
              <a:t>（１）</a:t>
            </a:r>
          </a:p>
        </p:txBody>
      </p:sp>
      <p:sp>
        <p:nvSpPr>
          <p:cNvPr id="23" name="角丸四角形 15">
            <a:extLst>
              <a:ext uri="{FF2B5EF4-FFF2-40B4-BE49-F238E27FC236}">
                <a16:creationId xmlns:a16="http://schemas.microsoft.com/office/drawing/2014/main" id="{506D3823-0551-4A4C-B9A4-2C2F1B16E62B}"/>
              </a:ext>
            </a:extLst>
          </p:cNvPr>
          <p:cNvSpPr/>
          <p:nvPr/>
        </p:nvSpPr>
        <p:spPr>
          <a:xfrm>
            <a:off x="1430850" y="3317196"/>
            <a:ext cx="5081044" cy="1514355"/>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dirty="0"/>
          </a:p>
          <a:p>
            <a:r>
              <a:rPr kumimoji="1" lang="ja-JP" altLang="en-US" dirty="0"/>
              <a:t>・日本プラスチック工業連盟</a:t>
            </a:r>
            <a:endParaRPr kumimoji="1" lang="en-US" altLang="ja-JP" dirty="0"/>
          </a:p>
          <a:p>
            <a:r>
              <a:rPr kumimoji="1" lang="ja-JP" altLang="en-US" dirty="0"/>
              <a:t>・（一社）西日本プラスチック製品工業協会</a:t>
            </a:r>
          </a:p>
          <a:p>
            <a:r>
              <a:rPr kumimoji="1" lang="ja-JP" altLang="en-US" dirty="0"/>
              <a:t>・（一社）日本フランチャイズチェーン協会</a:t>
            </a:r>
          </a:p>
          <a:p>
            <a:r>
              <a:rPr kumimoji="1" lang="ja-JP" altLang="en-US" dirty="0"/>
              <a:t>・大阪府農業協同組合中央会</a:t>
            </a:r>
            <a:endParaRPr kumimoji="1" lang="en-US" altLang="ja-JP" dirty="0"/>
          </a:p>
        </p:txBody>
      </p:sp>
      <p:sp>
        <p:nvSpPr>
          <p:cNvPr id="24" name="正方形/長方形 23">
            <a:extLst>
              <a:ext uri="{FF2B5EF4-FFF2-40B4-BE49-F238E27FC236}">
                <a16:creationId xmlns:a16="http://schemas.microsoft.com/office/drawing/2014/main" id="{1A4BBEE2-9FA2-4D90-98CF-8937F2D4930F}"/>
              </a:ext>
            </a:extLst>
          </p:cNvPr>
          <p:cNvSpPr/>
          <p:nvPr/>
        </p:nvSpPr>
        <p:spPr>
          <a:xfrm>
            <a:off x="1430850" y="3121885"/>
            <a:ext cx="2474107" cy="420305"/>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事業者団体（４）</a:t>
            </a:r>
          </a:p>
        </p:txBody>
      </p:sp>
      <p:sp>
        <p:nvSpPr>
          <p:cNvPr id="25" name="角丸四角形 18">
            <a:extLst>
              <a:ext uri="{FF2B5EF4-FFF2-40B4-BE49-F238E27FC236}">
                <a16:creationId xmlns:a16="http://schemas.microsoft.com/office/drawing/2014/main" id="{37586942-FD9C-49FB-970D-9DAC99D96868}"/>
              </a:ext>
            </a:extLst>
          </p:cNvPr>
          <p:cNvSpPr/>
          <p:nvPr/>
        </p:nvSpPr>
        <p:spPr>
          <a:xfrm>
            <a:off x="6760461" y="2222813"/>
            <a:ext cx="4914704" cy="3757017"/>
          </a:xfrm>
          <a:prstGeom prst="roundRect">
            <a:avLst>
              <a:gd name="adj" fmla="val 3916"/>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spcAft>
                <a:spcPts val="200"/>
              </a:spcAft>
            </a:pPr>
            <a:endParaRPr kumimoji="1" lang="en-US" altLang="ja-JP" dirty="0"/>
          </a:p>
          <a:p>
            <a:pPr>
              <a:spcAft>
                <a:spcPts val="200"/>
              </a:spcAft>
            </a:pPr>
            <a:r>
              <a:rPr kumimoji="1" lang="ja-JP" altLang="en-US" dirty="0"/>
              <a:t>・株式会社カネカ</a:t>
            </a:r>
          </a:p>
          <a:p>
            <a:pPr>
              <a:spcAft>
                <a:spcPts val="200"/>
              </a:spcAft>
            </a:pPr>
            <a:r>
              <a:rPr kumimoji="1" lang="ja-JP" altLang="en-US" dirty="0"/>
              <a:t>・サラヤ株式会社</a:t>
            </a:r>
          </a:p>
          <a:p>
            <a:pPr>
              <a:spcAft>
                <a:spcPts val="200"/>
              </a:spcAft>
            </a:pPr>
            <a:r>
              <a:rPr kumimoji="1" lang="ja-JP" altLang="en-US" dirty="0"/>
              <a:t>・ミズノ株式会社</a:t>
            </a:r>
          </a:p>
          <a:p>
            <a:pPr>
              <a:spcAft>
                <a:spcPts val="200"/>
              </a:spcAft>
            </a:pPr>
            <a:r>
              <a:rPr kumimoji="1" lang="ja-JP" altLang="en-US" dirty="0"/>
              <a:t>・凸版印刷株式会社</a:t>
            </a:r>
          </a:p>
          <a:p>
            <a:pPr>
              <a:spcAft>
                <a:spcPts val="200"/>
              </a:spcAft>
            </a:pPr>
            <a:r>
              <a:rPr kumimoji="1" lang="ja-JP" altLang="en-US" dirty="0"/>
              <a:t>・</a:t>
            </a:r>
            <a:r>
              <a:rPr kumimoji="1" lang="en-US" altLang="ja-JP" dirty="0"/>
              <a:t>J-GREEN</a:t>
            </a:r>
            <a:r>
              <a:rPr kumimoji="1" lang="ja-JP" altLang="en-US" dirty="0"/>
              <a:t>堺</a:t>
            </a:r>
            <a:endParaRPr kumimoji="1" lang="en-US" altLang="ja-JP" dirty="0"/>
          </a:p>
          <a:p>
            <a:pPr>
              <a:spcAft>
                <a:spcPts val="200"/>
              </a:spcAft>
            </a:pPr>
            <a:r>
              <a:rPr kumimoji="1" lang="ja-JP" altLang="en-US" dirty="0"/>
              <a:t>　（指定管理者 ジェイズパークグループ）</a:t>
            </a:r>
          </a:p>
          <a:p>
            <a:pPr>
              <a:spcAft>
                <a:spcPts val="200"/>
              </a:spcAft>
            </a:pPr>
            <a:r>
              <a:rPr kumimoji="1" lang="ja-JP" altLang="en-US" dirty="0"/>
              <a:t>・住友ゴム工業株式会社</a:t>
            </a:r>
          </a:p>
          <a:p>
            <a:pPr>
              <a:spcAft>
                <a:spcPts val="200"/>
              </a:spcAft>
            </a:pPr>
            <a:r>
              <a:rPr kumimoji="1" lang="ja-JP" altLang="en-US" dirty="0"/>
              <a:t>・積水樹脂株式会社</a:t>
            </a:r>
          </a:p>
          <a:p>
            <a:pPr>
              <a:spcAft>
                <a:spcPts val="200"/>
              </a:spcAft>
            </a:pPr>
            <a:r>
              <a:rPr kumimoji="1" lang="ja-JP" altLang="en-US" dirty="0"/>
              <a:t>・株式会社ピリカ</a:t>
            </a:r>
            <a:endParaRPr kumimoji="1" lang="en-US" altLang="ja-JP" dirty="0"/>
          </a:p>
          <a:p>
            <a:pPr>
              <a:spcAft>
                <a:spcPts val="200"/>
              </a:spcAft>
            </a:pPr>
            <a:r>
              <a:rPr kumimoji="1" lang="ja-JP" altLang="en-US" dirty="0"/>
              <a:t>・（一財）関西環境管理技術</a:t>
            </a:r>
            <a:r>
              <a:rPr kumimoji="1" lang="ja-JP" altLang="en-US" dirty="0" smtClean="0"/>
              <a:t>センター</a:t>
            </a:r>
            <a:endParaRPr kumimoji="1" lang="en-US" altLang="ja-JP" dirty="0" smtClean="0"/>
          </a:p>
          <a:p>
            <a:pPr>
              <a:spcAft>
                <a:spcPts val="200"/>
              </a:spcAft>
            </a:pPr>
            <a:r>
              <a:rPr kumimoji="1" lang="ja-JP" altLang="en-US" dirty="0" smtClean="0"/>
              <a:t>・株式会社野村総合研究所</a:t>
            </a:r>
            <a:endParaRPr kumimoji="1" lang="ja-JP" altLang="en-US" dirty="0"/>
          </a:p>
          <a:p>
            <a:pPr>
              <a:spcAft>
                <a:spcPts val="200"/>
              </a:spcAft>
            </a:pPr>
            <a:endParaRPr kumimoji="1" lang="ja-JP" altLang="en-US" dirty="0"/>
          </a:p>
        </p:txBody>
      </p:sp>
      <p:sp>
        <p:nvSpPr>
          <p:cNvPr id="26" name="正方形/長方形 25">
            <a:extLst>
              <a:ext uri="{FF2B5EF4-FFF2-40B4-BE49-F238E27FC236}">
                <a16:creationId xmlns:a16="http://schemas.microsoft.com/office/drawing/2014/main" id="{C8B65E5A-197C-49E7-8873-B47BD8EE6415}"/>
              </a:ext>
            </a:extLst>
          </p:cNvPr>
          <p:cNvSpPr/>
          <p:nvPr/>
        </p:nvSpPr>
        <p:spPr>
          <a:xfrm>
            <a:off x="6760463" y="2130424"/>
            <a:ext cx="1951055" cy="44900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事業者</a:t>
            </a:r>
            <a:r>
              <a:rPr kumimoji="1" lang="ja-JP" altLang="en-US" sz="2000" b="1" dirty="0" smtClean="0">
                <a:latin typeface="+mn-ea"/>
              </a:rPr>
              <a:t>（</a:t>
            </a:r>
            <a:r>
              <a:rPr kumimoji="1" lang="en-US" altLang="ja-JP" sz="2000" b="1" dirty="0" smtClean="0">
                <a:latin typeface="+mn-ea"/>
              </a:rPr>
              <a:t>10</a:t>
            </a:r>
            <a:r>
              <a:rPr kumimoji="1" lang="ja-JP" altLang="en-US" sz="2000" b="1" dirty="0" smtClean="0">
                <a:latin typeface="+mn-ea"/>
              </a:rPr>
              <a:t>）</a:t>
            </a:r>
            <a:endParaRPr kumimoji="1" lang="ja-JP" altLang="en-US" sz="2000" b="1" dirty="0">
              <a:latin typeface="+mn-ea"/>
            </a:endParaRPr>
          </a:p>
        </p:txBody>
      </p:sp>
      <p:sp>
        <p:nvSpPr>
          <p:cNvPr id="27" name="角丸四角形 20">
            <a:extLst>
              <a:ext uri="{FF2B5EF4-FFF2-40B4-BE49-F238E27FC236}">
                <a16:creationId xmlns:a16="http://schemas.microsoft.com/office/drawing/2014/main" id="{81AAE8DC-99FC-4751-9C53-E3570BB5536F}"/>
              </a:ext>
            </a:extLst>
          </p:cNvPr>
          <p:cNvSpPr/>
          <p:nvPr/>
        </p:nvSpPr>
        <p:spPr>
          <a:xfrm>
            <a:off x="1430849" y="5085020"/>
            <a:ext cx="5081045" cy="676747"/>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2000" dirty="0"/>
          </a:p>
          <a:p>
            <a:r>
              <a:rPr kumimoji="1" lang="ja-JP" altLang="en-US" dirty="0"/>
              <a:t>・大阪府立環境農林水産総合研究所</a:t>
            </a:r>
            <a:endParaRPr kumimoji="1" lang="en-US" altLang="ja-JP" dirty="0"/>
          </a:p>
        </p:txBody>
      </p:sp>
      <p:sp>
        <p:nvSpPr>
          <p:cNvPr id="28" name="正方形/長方形 27">
            <a:extLst>
              <a:ext uri="{FF2B5EF4-FFF2-40B4-BE49-F238E27FC236}">
                <a16:creationId xmlns:a16="http://schemas.microsoft.com/office/drawing/2014/main" id="{BC48ECD0-5490-4F2E-9780-9A0431706D5B}"/>
              </a:ext>
            </a:extLst>
          </p:cNvPr>
          <p:cNvSpPr/>
          <p:nvPr/>
        </p:nvSpPr>
        <p:spPr>
          <a:xfrm>
            <a:off x="1430849" y="4963463"/>
            <a:ext cx="2474107" cy="38963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研究機関（１）</a:t>
            </a:r>
          </a:p>
        </p:txBody>
      </p:sp>
      <p:sp>
        <p:nvSpPr>
          <p:cNvPr id="29" name="角丸四角形 13">
            <a:extLst>
              <a:ext uri="{FF2B5EF4-FFF2-40B4-BE49-F238E27FC236}">
                <a16:creationId xmlns:a16="http://schemas.microsoft.com/office/drawing/2014/main" id="{FDC41133-B68C-4DD7-990A-B6AC913E255A}"/>
              </a:ext>
            </a:extLst>
          </p:cNvPr>
          <p:cNvSpPr/>
          <p:nvPr/>
        </p:nvSpPr>
        <p:spPr>
          <a:xfrm>
            <a:off x="1430848" y="6054326"/>
            <a:ext cx="5081046" cy="680756"/>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2000" dirty="0">
              <a:latin typeface="游ゴシック" panose="020B0400000000000000" pitchFamily="50" charset="-128"/>
              <a:ea typeface="游ゴシック" panose="020B0400000000000000" pitchFamily="50" charset="-128"/>
            </a:endParaRPr>
          </a:p>
          <a:p>
            <a:r>
              <a:rPr kumimoji="1" lang="ja-JP" altLang="en-US" dirty="0">
                <a:latin typeface="游ゴシック" panose="020B0400000000000000" pitchFamily="50" charset="-128"/>
                <a:ea typeface="游ゴシック" panose="020B0400000000000000" pitchFamily="50" charset="-128"/>
              </a:rPr>
              <a:t>・</a:t>
            </a:r>
            <a:r>
              <a:rPr kumimoji="1" lang="zh-TW" altLang="en-US" dirty="0">
                <a:latin typeface="游ゴシック" panose="020B0400000000000000" pitchFamily="50" charset="-128"/>
                <a:ea typeface="游ゴシック" panose="020B0400000000000000" pitchFamily="50" charset="-128"/>
              </a:rPr>
              <a:t>大阪市</a:t>
            </a:r>
            <a:r>
              <a:rPr kumimoji="1" lang="ja-JP" altLang="en-US" dirty="0" err="1">
                <a:latin typeface="游ゴシック" panose="020B0400000000000000" pitchFamily="50" charset="-128"/>
                <a:ea typeface="游ゴシック" panose="020B0400000000000000" pitchFamily="50" charset="-128"/>
              </a:rPr>
              <a:t>、</a:t>
            </a:r>
            <a:r>
              <a:rPr kumimoji="1" lang="zh-TW" altLang="en-US" dirty="0">
                <a:latin typeface="游ゴシック" panose="020B0400000000000000" pitchFamily="50" charset="-128"/>
                <a:ea typeface="游ゴシック" panose="020B0400000000000000" pitchFamily="50" charset="-128"/>
              </a:rPr>
              <a:t>堺市</a:t>
            </a:r>
            <a:r>
              <a:rPr kumimoji="1" lang="ja-JP" altLang="en-US" dirty="0" err="1">
                <a:latin typeface="游ゴシック" panose="020B0400000000000000" pitchFamily="50" charset="-128"/>
                <a:ea typeface="游ゴシック" panose="020B0400000000000000" pitchFamily="50" charset="-128"/>
              </a:rPr>
              <a:t>、</a:t>
            </a:r>
            <a:r>
              <a:rPr kumimoji="1" lang="zh-TW" altLang="en-US" dirty="0">
                <a:latin typeface="游ゴシック" panose="020B0400000000000000" pitchFamily="50" charset="-128"/>
                <a:ea typeface="游ゴシック" panose="020B0400000000000000" pitchFamily="50" charset="-128"/>
              </a:rPr>
              <a:t>吹田市</a:t>
            </a:r>
            <a:r>
              <a:rPr kumimoji="1" lang="ja-JP" altLang="en-US" dirty="0">
                <a:latin typeface="游ゴシック" panose="020B0400000000000000" pitchFamily="50" charset="-128"/>
                <a:ea typeface="游ゴシック" panose="020B0400000000000000" pitchFamily="50" charset="-128"/>
              </a:rPr>
              <a:t>、</a:t>
            </a:r>
            <a:r>
              <a:rPr kumimoji="1" lang="zh-TW" altLang="en-US" dirty="0">
                <a:latin typeface="游ゴシック" panose="020B0400000000000000" pitchFamily="50" charset="-128"/>
                <a:ea typeface="游ゴシック" panose="020B0400000000000000" pitchFamily="50" charset="-128"/>
              </a:rPr>
              <a:t>熊取町</a:t>
            </a:r>
            <a:endParaRPr kumimoji="1" lang="en-US" altLang="ja-JP" dirty="0">
              <a:latin typeface="游ゴシック" panose="020B0400000000000000" pitchFamily="50" charset="-128"/>
              <a:ea typeface="游ゴシック" panose="020B0400000000000000" pitchFamily="50" charset="-128"/>
            </a:endParaRPr>
          </a:p>
        </p:txBody>
      </p:sp>
      <p:sp>
        <p:nvSpPr>
          <p:cNvPr id="30" name="正方形/長方形 29">
            <a:extLst>
              <a:ext uri="{FF2B5EF4-FFF2-40B4-BE49-F238E27FC236}">
                <a16:creationId xmlns:a16="http://schemas.microsoft.com/office/drawing/2014/main" id="{BBC5664C-E812-4FAF-8BC7-BAC6CF7C3C10}"/>
              </a:ext>
            </a:extLst>
          </p:cNvPr>
          <p:cNvSpPr/>
          <p:nvPr/>
        </p:nvSpPr>
        <p:spPr>
          <a:xfrm>
            <a:off x="1430848" y="5894668"/>
            <a:ext cx="1661310" cy="41342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行政（４）</a:t>
            </a:r>
          </a:p>
        </p:txBody>
      </p:sp>
      <p:sp>
        <p:nvSpPr>
          <p:cNvPr id="31" name="角丸四角形 13">
            <a:extLst>
              <a:ext uri="{FF2B5EF4-FFF2-40B4-BE49-F238E27FC236}">
                <a16:creationId xmlns:a16="http://schemas.microsoft.com/office/drawing/2014/main" id="{97F9B146-3A94-41C5-92B1-8C1D026FFF59}"/>
              </a:ext>
            </a:extLst>
          </p:cNvPr>
          <p:cNvSpPr/>
          <p:nvPr/>
        </p:nvSpPr>
        <p:spPr>
          <a:xfrm>
            <a:off x="6760462" y="6308092"/>
            <a:ext cx="4914703" cy="406157"/>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dirty="0" smtClean="0">
                <a:latin typeface="游ゴシック" panose="020B0400000000000000" pitchFamily="50" charset="-128"/>
                <a:ea typeface="游ゴシック" panose="020B0400000000000000" pitchFamily="50" charset="-128"/>
              </a:rPr>
              <a:t>・</a:t>
            </a:r>
            <a:r>
              <a:rPr kumimoji="1" lang="ja-JP" altLang="en-US" dirty="0">
                <a:latin typeface="游ゴシック" panose="020B0400000000000000" pitchFamily="50" charset="-128"/>
                <a:ea typeface="游ゴシック" panose="020B0400000000000000" pitchFamily="50" charset="-128"/>
              </a:rPr>
              <a:t>大阪府</a:t>
            </a:r>
            <a:endParaRPr kumimoji="1" lang="en-US" altLang="ja-JP" dirty="0">
              <a:latin typeface="游ゴシック" panose="020B0400000000000000" pitchFamily="50" charset="-128"/>
              <a:ea typeface="游ゴシック" panose="020B0400000000000000" pitchFamily="50" charset="-128"/>
            </a:endParaRPr>
          </a:p>
        </p:txBody>
      </p:sp>
      <p:sp>
        <p:nvSpPr>
          <p:cNvPr id="32" name="正方形/長方形 31">
            <a:extLst>
              <a:ext uri="{FF2B5EF4-FFF2-40B4-BE49-F238E27FC236}">
                <a16:creationId xmlns:a16="http://schemas.microsoft.com/office/drawing/2014/main" id="{BEEC310A-5271-4C80-8B8A-E14ACC071AFF}"/>
              </a:ext>
            </a:extLst>
          </p:cNvPr>
          <p:cNvSpPr/>
          <p:nvPr/>
        </p:nvSpPr>
        <p:spPr>
          <a:xfrm>
            <a:off x="6760461" y="6037385"/>
            <a:ext cx="1345027" cy="31896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事務局</a:t>
            </a:r>
          </a:p>
        </p:txBody>
      </p:sp>
    </p:spTree>
    <p:extLst>
      <p:ext uri="{BB962C8B-B14F-4D97-AF65-F5344CB8AC3E}">
        <p14:creationId xmlns:p14="http://schemas.microsoft.com/office/powerpoint/2010/main" val="387830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8168C417-A352-4AAB-AB6F-F1C750F71BE3}"/>
              </a:ext>
            </a:extLst>
          </p:cNvPr>
          <p:cNvSpPr>
            <a:spLocks noGrp="1"/>
          </p:cNvSpPr>
          <p:nvPr>
            <p:ph type="sldNum" sz="quarter" idx="12"/>
          </p:nvPr>
        </p:nvSpPr>
        <p:spPr/>
        <p:txBody>
          <a:bodyPr/>
          <a:lstStyle/>
          <a:p>
            <a:fld id="{5B3F3032-4610-4632-96F8-9566C5DE4C2A}" type="slidenum">
              <a:rPr kumimoji="1" lang="ja-JP" altLang="en-US" smtClean="0"/>
              <a:t>4</a:t>
            </a:fld>
            <a:endParaRPr kumimoji="1" lang="ja-JP" altLang="en-US"/>
          </a:p>
        </p:txBody>
      </p:sp>
      <p:sp>
        <p:nvSpPr>
          <p:cNvPr id="8" name="四角形: 角を丸くする 7">
            <a:extLst>
              <a:ext uri="{FF2B5EF4-FFF2-40B4-BE49-F238E27FC236}">
                <a16:creationId xmlns:a16="http://schemas.microsoft.com/office/drawing/2014/main" id="{0429A64F-1786-4C7C-8A95-DCC2F6487C0D}"/>
              </a:ext>
            </a:extLst>
          </p:cNvPr>
          <p:cNvSpPr/>
          <p:nvPr/>
        </p:nvSpPr>
        <p:spPr>
          <a:xfrm>
            <a:off x="138842" y="1782045"/>
            <a:ext cx="859961" cy="5009695"/>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結果概要</a:t>
            </a:r>
          </a:p>
        </p:txBody>
      </p:sp>
      <p:sp>
        <p:nvSpPr>
          <p:cNvPr id="9" name="テキスト ボックス 8">
            <a:extLst>
              <a:ext uri="{FF2B5EF4-FFF2-40B4-BE49-F238E27FC236}">
                <a16:creationId xmlns:a16="http://schemas.microsoft.com/office/drawing/2014/main" id="{A9409F65-AD93-48AE-8BEA-40DD60E45FB8}"/>
              </a:ext>
            </a:extLst>
          </p:cNvPr>
          <p:cNvSpPr txBox="1"/>
          <p:nvPr/>
        </p:nvSpPr>
        <p:spPr>
          <a:xfrm>
            <a:off x="1151798" y="1782045"/>
            <a:ext cx="11066585" cy="5062924"/>
          </a:xfrm>
          <a:prstGeom prst="rect">
            <a:avLst/>
          </a:prstGeom>
          <a:noFill/>
        </p:spPr>
        <p:txBody>
          <a:bodyPr wrap="square" rtlCol="0">
            <a:spAutoFit/>
          </a:bodyPr>
          <a:lstStyle/>
          <a:p>
            <a:pPr>
              <a:spcAft>
                <a:spcPts val="200"/>
              </a:spcAft>
            </a:pPr>
            <a:r>
              <a:rPr kumimoji="1" lang="ja-JP" altLang="en-US" sz="2800" b="1" dirty="0" smtClean="0">
                <a:latin typeface="+mn-ea"/>
              </a:rPr>
              <a:t>①</a:t>
            </a:r>
            <a:r>
              <a:rPr kumimoji="1" lang="ja-JP" altLang="en-US" sz="2800" b="1" dirty="0">
                <a:latin typeface="+mn-ea"/>
              </a:rPr>
              <a:t>人工</a:t>
            </a:r>
            <a:r>
              <a:rPr kumimoji="1" lang="ja-JP" altLang="en-US" sz="2800" b="1" dirty="0" smtClean="0">
                <a:latin typeface="+mn-ea"/>
              </a:rPr>
              <a:t>芝</a:t>
            </a:r>
            <a:endParaRPr kumimoji="1" lang="en-US" altLang="ja-JP" sz="2800" b="1" dirty="0" smtClean="0">
              <a:latin typeface="+mn-ea"/>
            </a:endParaRPr>
          </a:p>
          <a:p>
            <a:pPr>
              <a:spcAft>
                <a:spcPts val="200"/>
              </a:spcAft>
            </a:pPr>
            <a:r>
              <a:rPr kumimoji="1" lang="ja-JP" altLang="en-US" sz="2800" dirty="0" smtClean="0">
                <a:latin typeface="+mn-ea"/>
              </a:rPr>
              <a:t>・流出</a:t>
            </a:r>
            <a:r>
              <a:rPr kumimoji="1" lang="ja-JP" altLang="en-US" sz="2800" dirty="0">
                <a:latin typeface="+mn-ea"/>
              </a:rPr>
              <a:t>実態把握・流出対策の具体化に</a:t>
            </a:r>
            <a:r>
              <a:rPr kumimoji="1" lang="ja-JP" altLang="en-US" sz="2800" dirty="0" smtClean="0">
                <a:latin typeface="+mn-ea"/>
              </a:rPr>
              <a:t>関する調査報告</a:t>
            </a:r>
            <a:r>
              <a:rPr kumimoji="1" lang="ja-JP" altLang="en-US" sz="2400" dirty="0">
                <a:latin typeface="+mn-ea"/>
              </a:rPr>
              <a:t>（ピリカ）</a:t>
            </a:r>
          </a:p>
          <a:p>
            <a:pPr>
              <a:spcAft>
                <a:spcPts val="200"/>
              </a:spcAft>
            </a:pPr>
            <a:r>
              <a:rPr kumimoji="1" lang="ja-JP" altLang="en-US" sz="2800" dirty="0" smtClean="0">
                <a:latin typeface="+mn-ea"/>
              </a:rPr>
              <a:t>・ガイドライン</a:t>
            </a:r>
            <a:r>
              <a:rPr kumimoji="1" lang="ja-JP" altLang="en-US" sz="2800" dirty="0">
                <a:latin typeface="+mn-ea"/>
              </a:rPr>
              <a:t>（案</a:t>
            </a:r>
            <a:r>
              <a:rPr kumimoji="1" lang="ja-JP" altLang="en-US" sz="2800" dirty="0" smtClean="0">
                <a:latin typeface="+mn-ea"/>
              </a:rPr>
              <a:t>）の説明</a:t>
            </a:r>
            <a:r>
              <a:rPr kumimoji="1" lang="ja-JP" altLang="en-US" sz="2400" dirty="0" smtClean="0">
                <a:latin typeface="+mn-ea"/>
              </a:rPr>
              <a:t>（</a:t>
            </a:r>
            <a:r>
              <a:rPr kumimoji="1" lang="ja-JP" altLang="en-US" sz="2400" dirty="0">
                <a:latin typeface="+mn-ea"/>
              </a:rPr>
              <a:t>ピリカ</a:t>
            </a:r>
            <a:r>
              <a:rPr kumimoji="1" lang="ja-JP" altLang="en-US" sz="2400" dirty="0" smtClean="0">
                <a:latin typeface="+mn-ea"/>
              </a:rPr>
              <a:t>）</a:t>
            </a:r>
            <a:endParaRPr kumimoji="1" lang="en-US" altLang="ja-JP" sz="2400" dirty="0" smtClean="0">
              <a:latin typeface="+mn-ea"/>
            </a:endParaRPr>
          </a:p>
          <a:p>
            <a:pPr>
              <a:spcAft>
                <a:spcPts val="200"/>
              </a:spcAft>
            </a:pPr>
            <a:r>
              <a:rPr kumimoji="1" lang="ja-JP" altLang="en-US" sz="2800" b="1" dirty="0" smtClean="0">
                <a:latin typeface="+mn-ea"/>
              </a:rPr>
              <a:t>⇒</a:t>
            </a:r>
            <a:r>
              <a:rPr kumimoji="1" lang="ja-JP" altLang="en-US" sz="2800" b="1" dirty="0" smtClean="0">
                <a:solidFill>
                  <a:srgbClr val="FF0000"/>
                </a:solidFill>
                <a:latin typeface="+mn-ea"/>
              </a:rPr>
              <a:t>「府内</a:t>
            </a:r>
            <a:r>
              <a:rPr kumimoji="1" lang="ja-JP" altLang="en-US" sz="2800" b="1" dirty="0">
                <a:solidFill>
                  <a:srgbClr val="FF0000"/>
                </a:solidFill>
                <a:latin typeface="+mn-ea"/>
              </a:rPr>
              <a:t>人工</a:t>
            </a:r>
            <a:r>
              <a:rPr kumimoji="1" lang="ja-JP" altLang="en-US" sz="2800" b="1" dirty="0" smtClean="0">
                <a:solidFill>
                  <a:srgbClr val="FF0000"/>
                </a:solidFill>
                <a:latin typeface="+mn-ea"/>
              </a:rPr>
              <a:t>芝施設</a:t>
            </a:r>
            <a:r>
              <a:rPr kumimoji="1" lang="ja-JP" altLang="en-US" sz="2800" b="1" dirty="0">
                <a:solidFill>
                  <a:srgbClr val="FF0000"/>
                </a:solidFill>
                <a:latin typeface="+mn-ea"/>
              </a:rPr>
              <a:t>から</a:t>
            </a:r>
            <a:r>
              <a:rPr kumimoji="1" lang="ja-JP" altLang="en-US" sz="2800" b="1" dirty="0" smtClean="0">
                <a:solidFill>
                  <a:srgbClr val="FF0000"/>
                </a:solidFill>
                <a:latin typeface="+mn-ea"/>
              </a:rPr>
              <a:t>のマイクロプラスチック流出</a:t>
            </a:r>
            <a:r>
              <a:rPr kumimoji="1" lang="ja-JP" altLang="en-US" sz="2800" b="1" dirty="0">
                <a:solidFill>
                  <a:srgbClr val="FF0000"/>
                </a:solidFill>
                <a:latin typeface="+mn-ea"/>
              </a:rPr>
              <a:t>抑制に</a:t>
            </a:r>
            <a:r>
              <a:rPr kumimoji="1" lang="ja-JP" altLang="en-US" sz="2800" b="1" dirty="0" smtClean="0">
                <a:solidFill>
                  <a:srgbClr val="FF0000"/>
                </a:solidFill>
                <a:latin typeface="+mn-ea"/>
              </a:rPr>
              <a:t>関する</a:t>
            </a:r>
            <a:endParaRPr kumimoji="1" lang="en-US" altLang="ja-JP" sz="2800" b="1" dirty="0" smtClean="0">
              <a:solidFill>
                <a:srgbClr val="FF0000"/>
              </a:solidFill>
              <a:latin typeface="+mn-ea"/>
            </a:endParaRPr>
          </a:p>
          <a:p>
            <a:pPr>
              <a:spcAft>
                <a:spcPts val="200"/>
              </a:spcAft>
            </a:pPr>
            <a:r>
              <a:rPr kumimoji="1" lang="ja-JP" altLang="en-US" sz="2800" b="1" dirty="0">
                <a:solidFill>
                  <a:srgbClr val="FF0000"/>
                </a:solidFill>
                <a:latin typeface="+mn-ea"/>
              </a:rPr>
              <a:t>　</a:t>
            </a:r>
            <a:r>
              <a:rPr kumimoji="1" lang="ja-JP" altLang="en-US" sz="2800" b="1" dirty="0" smtClean="0">
                <a:solidFill>
                  <a:srgbClr val="FF0000"/>
                </a:solidFill>
                <a:latin typeface="+mn-ea"/>
              </a:rPr>
              <a:t>　ガ</a:t>
            </a:r>
            <a:r>
              <a:rPr kumimoji="1" lang="ja-JP" altLang="en-US" sz="2800" b="1" dirty="0">
                <a:solidFill>
                  <a:srgbClr val="FF0000"/>
                </a:solidFill>
                <a:latin typeface="+mn-ea"/>
              </a:rPr>
              <a:t>イド</a:t>
            </a:r>
            <a:r>
              <a:rPr kumimoji="1" lang="ja-JP" altLang="en-US" sz="2800" b="1" dirty="0" smtClean="0">
                <a:solidFill>
                  <a:srgbClr val="FF0000"/>
                </a:solidFill>
                <a:latin typeface="+mn-ea"/>
              </a:rPr>
              <a:t>ライン</a:t>
            </a:r>
            <a:r>
              <a:rPr kumimoji="1" lang="en-US" altLang="ja-JP" sz="2800" b="1" dirty="0" smtClean="0">
                <a:solidFill>
                  <a:srgbClr val="FF0000"/>
                </a:solidFill>
                <a:latin typeface="+mn-ea"/>
              </a:rPr>
              <a:t>(</a:t>
            </a:r>
            <a:r>
              <a:rPr kumimoji="1" lang="ja-JP" altLang="en-US" sz="2800" b="1" dirty="0" smtClean="0">
                <a:solidFill>
                  <a:srgbClr val="FF0000"/>
                </a:solidFill>
                <a:latin typeface="+mn-ea"/>
              </a:rPr>
              <a:t>仮称</a:t>
            </a:r>
            <a:r>
              <a:rPr kumimoji="1" lang="en-US" altLang="ja-JP" sz="2800" b="1" dirty="0" smtClean="0">
                <a:solidFill>
                  <a:srgbClr val="FF0000"/>
                </a:solidFill>
                <a:latin typeface="+mn-ea"/>
              </a:rPr>
              <a:t>)</a:t>
            </a:r>
            <a:r>
              <a:rPr kumimoji="1" lang="ja-JP" altLang="en-US" sz="2800" b="1" dirty="0" smtClean="0">
                <a:solidFill>
                  <a:srgbClr val="FF0000"/>
                </a:solidFill>
                <a:latin typeface="+mn-ea"/>
              </a:rPr>
              <a:t>」を公表</a:t>
            </a:r>
            <a:endParaRPr kumimoji="1" lang="en-US" altLang="ja-JP" sz="2800" b="1" dirty="0" smtClean="0">
              <a:solidFill>
                <a:srgbClr val="FF0000"/>
              </a:solidFill>
              <a:latin typeface="+mn-ea"/>
            </a:endParaRPr>
          </a:p>
          <a:p>
            <a:pPr>
              <a:spcAft>
                <a:spcPts val="200"/>
              </a:spcAft>
            </a:pPr>
            <a:r>
              <a:rPr kumimoji="1" lang="ja-JP" altLang="en-US" sz="2800" b="1" dirty="0">
                <a:solidFill>
                  <a:srgbClr val="FF0000"/>
                </a:solidFill>
                <a:latin typeface="+mn-ea"/>
              </a:rPr>
              <a:t>　</a:t>
            </a:r>
            <a:r>
              <a:rPr kumimoji="1" lang="ja-JP" altLang="en-US" sz="2800" b="1" dirty="0" smtClean="0">
                <a:solidFill>
                  <a:srgbClr val="FF0000"/>
                </a:solidFill>
                <a:latin typeface="+mn-ea"/>
              </a:rPr>
              <a:t>人工</a:t>
            </a:r>
            <a:r>
              <a:rPr kumimoji="1" lang="ja-JP" altLang="en-US" sz="2800" b="1" dirty="0">
                <a:solidFill>
                  <a:srgbClr val="FF0000"/>
                </a:solidFill>
                <a:latin typeface="+mn-ea"/>
              </a:rPr>
              <a:t>芝施設</a:t>
            </a:r>
            <a:r>
              <a:rPr kumimoji="1" lang="ja-JP" altLang="en-US" sz="2800" b="1" dirty="0" smtClean="0">
                <a:solidFill>
                  <a:srgbClr val="FF0000"/>
                </a:solidFill>
                <a:latin typeface="+mn-ea"/>
              </a:rPr>
              <a:t>の所有者・管理者等</a:t>
            </a:r>
            <a:r>
              <a:rPr kumimoji="1" lang="ja-JP" altLang="en-US" sz="2800" b="1" dirty="0">
                <a:solidFill>
                  <a:srgbClr val="FF0000"/>
                </a:solidFill>
                <a:latin typeface="+mn-ea"/>
              </a:rPr>
              <a:t>の流出対策を</a:t>
            </a:r>
            <a:r>
              <a:rPr kumimoji="1" lang="ja-JP" altLang="en-US" sz="2800" b="1" dirty="0" smtClean="0">
                <a:solidFill>
                  <a:srgbClr val="FF0000"/>
                </a:solidFill>
                <a:latin typeface="+mn-ea"/>
              </a:rPr>
              <a:t>促進</a:t>
            </a:r>
          </a:p>
          <a:p>
            <a:pPr>
              <a:spcAft>
                <a:spcPts val="200"/>
              </a:spcAft>
            </a:pPr>
            <a:endParaRPr kumimoji="1" lang="ja-JP" altLang="en-US" sz="2800" b="1" dirty="0" smtClean="0">
              <a:solidFill>
                <a:srgbClr val="FF0000"/>
              </a:solidFill>
              <a:latin typeface="+mn-ea"/>
            </a:endParaRPr>
          </a:p>
          <a:p>
            <a:pPr>
              <a:spcAft>
                <a:spcPts val="200"/>
              </a:spcAft>
            </a:pPr>
            <a:r>
              <a:rPr kumimoji="1" lang="ja-JP" altLang="en-US" sz="2800" b="1" dirty="0" smtClean="0">
                <a:latin typeface="+mn-ea"/>
              </a:rPr>
              <a:t>②</a:t>
            </a:r>
            <a:r>
              <a:rPr kumimoji="1" lang="ja-JP" altLang="en-US" sz="2800" b="1" dirty="0">
                <a:latin typeface="+mn-ea"/>
              </a:rPr>
              <a:t>プラスチック被覆肥料</a:t>
            </a:r>
            <a:endParaRPr kumimoji="1" lang="en-US" altLang="ja-JP" sz="2800" b="1" dirty="0">
              <a:latin typeface="+mn-ea"/>
            </a:endParaRPr>
          </a:p>
          <a:p>
            <a:pPr>
              <a:spcAft>
                <a:spcPts val="200"/>
              </a:spcAft>
            </a:pPr>
            <a:r>
              <a:rPr kumimoji="1" lang="ja-JP" altLang="en-US" sz="2800" dirty="0" smtClean="0">
                <a:latin typeface="+mn-ea"/>
              </a:rPr>
              <a:t>・</a:t>
            </a:r>
            <a:r>
              <a:rPr kumimoji="1" lang="ja-JP" altLang="en-US" sz="2800" dirty="0">
                <a:latin typeface="+mn-ea"/>
              </a:rPr>
              <a:t>ポリビニルアルコールによるプラスチック被覆肥料の</a:t>
            </a:r>
            <a:r>
              <a:rPr kumimoji="1" lang="ja-JP" altLang="en-US" sz="2800" dirty="0" smtClean="0">
                <a:latin typeface="+mn-ea"/>
              </a:rPr>
              <a:t>代替提案　　</a:t>
            </a:r>
            <a:endParaRPr kumimoji="1" lang="en-US" altLang="ja-JP" sz="2800" dirty="0" smtClean="0">
              <a:latin typeface="+mn-ea"/>
            </a:endParaRPr>
          </a:p>
          <a:p>
            <a:pPr>
              <a:spcAft>
                <a:spcPts val="200"/>
              </a:spcAft>
            </a:pPr>
            <a:r>
              <a:rPr kumimoji="1" lang="ja-JP" altLang="en-US" sz="2800" dirty="0">
                <a:latin typeface="+mn-ea"/>
              </a:rPr>
              <a:t>　</a:t>
            </a:r>
            <a:r>
              <a:rPr kumimoji="1" lang="ja-JP" altLang="en-US" sz="2400" dirty="0" smtClean="0">
                <a:latin typeface="+mn-ea"/>
              </a:rPr>
              <a:t>（ウェトラブ）</a:t>
            </a:r>
            <a:endParaRPr kumimoji="1" lang="en-US" altLang="ja-JP" sz="2400" dirty="0" smtClean="0">
              <a:latin typeface="+mn-ea"/>
            </a:endParaRPr>
          </a:p>
          <a:p>
            <a:pPr>
              <a:spcAft>
                <a:spcPts val="200"/>
              </a:spcAft>
            </a:pPr>
            <a:r>
              <a:rPr kumimoji="1" lang="ja-JP" altLang="en-US" sz="2800" b="1" dirty="0" smtClean="0">
                <a:latin typeface="+mn-ea"/>
              </a:rPr>
              <a:t>⇒</a:t>
            </a:r>
            <a:r>
              <a:rPr kumimoji="1" lang="ja-JP" altLang="en-US" sz="2800" b="1" dirty="0" smtClean="0">
                <a:solidFill>
                  <a:srgbClr val="FF0000"/>
                </a:solidFill>
                <a:latin typeface="+mn-ea"/>
              </a:rPr>
              <a:t>引き続き、対策の方向性について検討</a:t>
            </a:r>
            <a:endParaRPr kumimoji="1" lang="en-US" altLang="ja-JP" sz="2800" b="1" dirty="0" smtClean="0">
              <a:solidFill>
                <a:srgbClr val="FF0000"/>
              </a:solidFill>
              <a:latin typeface="+mn-ea"/>
            </a:endParaRPr>
          </a:p>
        </p:txBody>
      </p:sp>
      <p:sp>
        <p:nvSpPr>
          <p:cNvPr id="6" name="正方形/長方形 5">
            <a:extLst>
              <a:ext uri="{FF2B5EF4-FFF2-40B4-BE49-F238E27FC236}">
                <a16:creationId xmlns:a16="http://schemas.microsoft.com/office/drawing/2014/main" id="{A2064250-214C-4E31-82F3-AB57E569C527}"/>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b="1" dirty="0" smtClean="0"/>
              <a:t>プラスチック流出対策分科会　開催</a:t>
            </a:r>
            <a:r>
              <a:rPr kumimoji="1" lang="ja-JP" altLang="en-US" sz="3000" b="1" dirty="0"/>
              <a:t>結果</a:t>
            </a:r>
          </a:p>
        </p:txBody>
      </p:sp>
      <p:sp>
        <p:nvSpPr>
          <p:cNvPr id="7" name="テキスト ボックス 6"/>
          <p:cNvSpPr txBox="1"/>
          <p:nvPr/>
        </p:nvSpPr>
        <p:spPr>
          <a:xfrm>
            <a:off x="1151798" y="816796"/>
            <a:ext cx="10742043" cy="954107"/>
          </a:xfrm>
          <a:prstGeom prst="rect">
            <a:avLst/>
          </a:prstGeom>
          <a:noFill/>
        </p:spPr>
        <p:txBody>
          <a:bodyPr wrap="none" rtlCol="0">
            <a:spAutoFit/>
          </a:bodyPr>
          <a:lstStyle/>
          <a:p>
            <a:r>
              <a:rPr kumimoji="1" lang="ja-JP" altLang="en-US" sz="2800" dirty="0" smtClean="0">
                <a:latin typeface="+mn-ea"/>
              </a:rPr>
              <a:t>第２回　令和４年</a:t>
            </a:r>
            <a:r>
              <a:rPr kumimoji="1" lang="en-US" altLang="ja-JP" sz="2800" dirty="0" smtClean="0">
                <a:latin typeface="+mn-ea"/>
              </a:rPr>
              <a:t>10</a:t>
            </a:r>
            <a:r>
              <a:rPr kumimoji="1" lang="ja-JP" altLang="en-US" sz="2800" dirty="0" smtClean="0">
                <a:latin typeface="+mn-ea"/>
              </a:rPr>
              <a:t>月</a:t>
            </a:r>
            <a:r>
              <a:rPr kumimoji="1" lang="en-US" altLang="ja-JP" sz="2800" dirty="0" smtClean="0">
                <a:latin typeface="+mn-ea"/>
              </a:rPr>
              <a:t>31</a:t>
            </a:r>
            <a:r>
              <a:rPr kumimoji="1" lang="ja-JP" altLang="en-US" sz="2800" dirty="0" smtClean="0">
                <a:latin typeface="+mn-ea"/>
              </a:rPr>
              <a:t>日（月）＠咲洲庁舎（オンライン併用）</a:t>
            </a:r>
            <a:endParaRPr kumimoji="1" lang="en-US" altLang="ja-JP" sz="2800" dirty="0" smtClean="0">
              <a:latin typeface="+mn-ea"/>
            </a:endParaRPr>
          </a:p>
          <a:p>
            <a:r>
              <a:rPr kumimoji="1" lang="ja-JP" altLang="en-US" sz="2800" dirty="0" smtClean="0">
                <a:latin typeface="+mn-ea"/>
              </a:rPr>
              <a:t>第３回</a:t>
            </a:r>
            <a:r>
              <a:rPr kumimoji="1" lang="ja-JP" altLang="en-US" sz="2800" dirty="0">
                <a:latin typeface="+mn-ea"/>
              </a:rPr>
              <a:t>　令和５年２月</a:t>
            </a:r>
            <a:r>
              <a:rPr kumimoji="1" lang="en-US" altLang="ja-JP" sz="2800" dirty="0">
                <a:latin typeface="+mn-ea"/>
              </a:rPr>
              <a:t>17</a:t>
            </a:r>
            <a:r>
              <a:rPr kumimoji="1" lang="ja-JP" altLang="en-US" sz="2800" dirty="0">
                <a:latin typeface="+mn-ea"/>
              </a:rPr>
              <a:t>日（金） ＠咲洲庁舎（</a:t>
            </a:r>
            <a:r>
              <a:rPr kumimoji="1" lang="ja-JP" altLang="en-US" sz="2800" dirty="0" smtClean="0">
                <a:latin typeface="+mn-ea"/>
              </a:rPr>
              <a:t>オンライン併用）</a:t>
            </a:r>
            <a:endParaRPr kumimoji="1" lang="ja-JP" altLang="en-US" sz="2800" dirty="0">
              <a:latin typeface="+mn-ea"/>
            </a:endParaRPr>
          </a:p>
        </p:txBody>
      </p:sp>
      <p:sp>
        <p:nvSpPr>
          <p:cNvPr id="10" name="四角形: 角を丸くする 6">
            <a:extLst>
              <a:ext uri="{FF2B5EF4-FFF2-40B4-BE49-F238E27FC236}">
                <a16:creationId xmlns:a16="http://schemas.microsoft.com/office/drawing/2014/main" id="{87E5F030-10C8-44D7-BF9D-F6F9127F1008}"/>
              </a:ext>
            </a:extLst>
          </p:cNvPr>
          <p:cNvSpPr/>
          <p:nvPr/>
        </p:nvSpPr>
        <p:spPr>
          <a:xfrm>
            <a:off x="138842" y="816796"/>
            <a:ext cx="859962" cy="855592"/>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日時</a:t>
            </a:r>
          </a:p>
        </p:txBody>
      </p:sp>
    </p:spTree>
    <p:extLst>
      <p:ext uri="{BB962C8B-B14F-4D97-AF65-F5344CB8AC3E}">
        <p14:creationId xmlns:p14="http://schemas.microsoft.com/office/powerpoint/2010/main" val="4022345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8168C417-A352-4AAB-AB6F-F1C750F71BE3}"/>
              </a:ext>
            </a:extLst>
          </p:cNvPr>
          <p:cNvSpPr>
            <a:spLocks noGrp="1"/>
          </p:cNvSpPr>
          <p:nvPr>
            <p:ph type="sldNum" sz="quarter" idx="12"/>
          </p:nvPr>
        </p:nvSpPr>
        <p:spPr/>
        <p:txBody>
          <a:bodyPr/>
          <a:lstStyle/>
          <a:p>
            <a:fld id="{5B3F3032-4610-4632-96F8-9566C5DE4C2A}" type="slidenum">
              <a:rPr kumimoji="1" lang="ja-JP" altLang="en-US" smtClean="0"/>
              <a:t>5</a:t>
            </a:fld>
            <a:endParaRPr kumimoji="1" lang="ja-JP" altLang="en-US"/>
          </a:p>
        </p:txBody>
      </p:sp>
      <p:sp>
        <p:nvSpPr>
          <p:cNvPr id="8" name="四角形: 角を丸くする 7">
            <a:extLst>
              <a:ext uri="{FF2B5EF4-FFF2-40B4-BE49-F238E27FC236}">
                <a16:creationId xmlns:a16="http://schemas.microsoft.com/office/drawing/2014/main" id="{0429A64F-1786-4C7C-8A95-DCC2F6487C0D}"/>
              </a:ext>
            </a:extLst>
          </p:cNvPr>
          <p:cNvSpPr/>
          <p:nvPr/>
        </p:nvSpPr>
        <p:spPr>
          <a:xfrm>
            <a:off x="138842" y="927279"/>
            <a:ext cx="859961" cy="5794196"/>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結果概要</a:t>
            </a:r>
          </a:p>
        </p:txBody>
      </p:sp>
      <p:sp>
        <p:nvSpPr>
          <p:cNvPr id="9" name="テキスト ボックス 8">
            <a:extLst>
              <a:ext uri="{FF2B5EF4-FFF2-40B4-BE49-F238E27FC236}">
                <a16:creationId xmlns:a16="http://schemas.microsoft.com/office/drawing/2014/main" id="{A9409F65-AD93-48AE-8BEA-40DD60E45FB8}"/>
              </a:ext>
            </a:extLst>
          </p:cNvPr>
          <p:cNvSpPr txBox="1"/>
          <p:nvPr/>
        </p:nvSpPr>
        <p:spPr>
          <a:xfrm>
            <a:off x="1125415" y="827979"/>
            <a:ext cx="11066585" cy="6017032"/>
          </a:xfrm>
          <a:prstGeom prst="rect">
            <a:avLst/>
          </a:prstGeom>
          <a:noFill/>
        </p:spPr>
        <p:txBody>
          <a:bodyPr wrap="square" rtlCol="0">
            <a:spAutoFit/>
          </a:bodyPr>
          <a:lstStyle/>
          <a:p>
            <a:pPr>
              <a:spcAft>
                <a:spcPts val="200"/>
              </a:spcAft>
            </a:pPr>
            <a:r>
              <a:rPr kumimoji="1" lang="ja-JP" altLang="en-US" sz="2400" b="1" dirty="0" smtClean="0">
                <a:latin typeface="+mn-ea"/>
              </a:rPr>
              <a:t>③取組事例共有</a:t>
            </a:r>
            <a:endParaRPr kumimoji="1" lang="ja-JP" altLang="en-US" sz="2400" b="1" dirty="0">
              <a:latin typeface="+mn-ea"/>
            </a:endParaRPr>
          </a:p>
          <a:p>
            <a:pPr>
              <a:spcAft>
                <a:spcPts val="200"/>
              </a:spcAft>
            </a:pPr>
            <a:r>
              <a:rPr kumimoji="1" lang="ja-JP" altLang="en-US" sz="2400" dirty="0">
                <a:latin typeface="+mn-ea"/>
              </a:rPr>
              <a:t>・衛星画像を活用した計画的かつ効率的な海ゴミ対策の推進</a:t>
            </a:r>
            <a:r>
              <a:rPr kumimoji="1" lang="ja-JP" altLang="en-US" sz="2000" dirty="0">
                <a:latin typeface="+mn-ea"/>
              </a:rPr>
              <a:t>（三菱ケミカル）</a:t>
            </a:r>
            <a:endParaRPr kumimoji="1" lang="en-US" altLang="ja-JP" sz="2000" dirty="0">
              <a:latin typeface="+mn-ea"/>
            </a:endParaRPr>
          </a:p>
          <a:p>
            <a:pPr>
              <a:spcAft>
                <a:spcPts val="200"/>
              </a:spcAft>
            </a:pPr>
            <a:r>
              <a:rPr kumimoji="1" lang="ja-JP" altLang="en-US" sz="2400" dirty="0" smtClean="0">
                <a:latin typeface="+mn-ea"/>
              </a:rPr>
              <a:t>・</a:t>
            </a:r>
            <a:r>
              <a:rPr kumimoji="1" lang="ja-JP" altLang="en-US" sz="2400" dirty="0">
                <a:latin typeface="+mn-ea"/>
              </a:rPr>
              <a:t>海洋プラスチック汚染の防止に向けた陸域におけるプラスチックごみの</a:t>
            </a:r>
            <a:endParaRPr kumimoji="1" lang="en-US" altLang="ja-JP" sz="2400" dirty="0">
              <a:latin typeface="+mn-ea"/>
            </a:endParaRPr>
          </a:p>
          <a:p>
            <a:pPr>
              <a:spcAft>
                <a:spcPts val="200"/>
              </a:spcAft>
            </a:pPr>
            <a:r>
              <a:rPr kumimoji="1" lang="ja-JP" altLang="en-US" sz="2400" dirty="0">
                <a:latin typeface="+mn-ea"/>
              </a:rPr>
              <a:t>　散乱状況の把握と流出防止策の研究</a:t>
            </a:r>
            <a:r>
              <a:rPr kumimoji="1" lang="ja-JP" altLang="en-US" sz="2000" dirty="0">
                <a:latin typeface="+mn-ea"/>
              </a:rPr>
              <a:t>（原田准教授）</a:t>
            </a:r>
            <a:endParaRPr kumimoji="1" lang="en-US" altLang="ja-JP" sz="2000" dirty="0">
              <a:latin typeface="+mn-ea"/>
            </a:endParaRPr>
          </a:p>
          <a:p>
            <a:pPr>
              <a:spcAft>
                <a:spcPts val="200"/>
              </a:spcAft>
            </a:pPr>
            <a:endParaRPr kumimoji="1" lang="en-US" altLang="ja-JP" sz="1200" dirty="0">
              <a:latin typeface="+mn-ea"/>
            </a:endParaRPr>
          </a:p>
          <a:p>
            <a:pPr>
              <a:spcAft>
                <a:spcPts val="200"/>
              </a:spcAft>
            </a:pPr>
            <a:r>
              <a:rPr kumimoji="1" lang="ja-JP" altLang="en-US" sz="2400" b="1" dirty="0" smtClean="0">
                <a:latin typeface="+mn-ea"/>
              </a:rPr>
              <a:t>④その他の対策検討</a:t>
            </a:r>
            <a:endParaRPr kumimoji="1" lang="en-US" altLang="ja-JP" sz="2400" b="1" dirty="0" smtClean="0">
              <a:latin typeface="+mn-ea"/>
            </a:endParaRPr>
          </a:p>
          <a:p>
            <a:pPr>
              <a:spcAft>
                <a:spcPts val="200"/>
              </a:spcAft>
            </a:pPr>
            <a:r>
              <a:rPr kumimoji="1" lang="ja-JP" altLang="en-US" sz="2400" dirty="0" smtClean="0">
                <a:latin typeface="+mn-ea"/>
              </a:rPr>
              <a:t>・メンバーアンケートの実施、とりまとめ</a:t>
            </a:r>
            <a:r>
              <a:rPr kumimoji="1" lang="ja-JP" altLang="en-US" sz="2000" dirty="0" smtClean="0">
                <a:latin typeface="+mn-ea"/>
              </a:rPr>
              <a:t>（</a:t>
            </a:r>
            <a:r>
              <a:rPr kumimoji="1" lang="ja-JP" altLang="en-US" sz="2000" dirty="0">
                <a:latin typeface="+mn-ea"/>
              </a:rPr>
              <a:t>大阪府</a:t>
            </a:r>
            <a:r>
              <a:rPr kumimoji="1" lang="ja-JP" altLang="en-US" sz="2000" dirty="0" smtClean="0">
                <a:latin typeface="+mn-ea"/>
              </a:rPr>
              <a:t>）</a:t>
            </a:r>
            <a:endParaRPr kumimoji="1" lang="en-US" altLang="ja-JP" sz="2000" dirty="0" smtClean="0">
              <a:latin typeface="+mn-ea"/>
            </a:endParaRPr>
          </a:p>
          <a:p>
            <a:pPr>
              <a:spcAft>
                <a:spcPts val="200"/>
              </a:spcAft>
            </a:pPr>
            <a:r>
              <a:rPr kumimoji="1" lang="ja-JP" altLang="en-US" sz="2400" dirty="0" smtClean="0">
                <a:latin typeface="+mn-ea"/>
              </a:rPr>
              <a:t>・今後検討すべきテーマについて</a:t>
            </a:r>
            <a:r>
              <a:rPr kumimoji="1" lang="ja-JP" altLang="en-US" sz="2000" dirty="0" smtClean="0">
                <a:latin typeface="+mn-ea"/>
              </a:rPr>
              <a:t>（大阪府）</a:t>
            </a:r>
            <a:endParaRPr kumimoji="1" lang="en-US" altLang="ja-JP" sz="2000" dirty="0" smtClean="0">
              <a:latin typeface="+mn-ea"/>
            </a:endParaRPr>
          </a:p>
          <a:p>
            <a:pPr>
              <a:spcAft>
                <a:spcPts val="200"/>
              </a:spcAft>
            </a:pPr>
            <a:r>
              <a:rPr kumimoji="1" lang="ja-JP" altLang="en-US" sz="2400" dirty="0" smtClean="0">
                <a:latin typeface="+mn-ea"/>
              </a:rPr>
              <a:t>　</a:t>
            </a:r>
            <a:r>
              <a:rPr kumimoji="1" lang="en-US" altLang="ja-JP" sz="2400" dirty="0" smtClean="0">
                <a:latin typeface="+mn-ea"/>
              </a:rPr>
              <a:t>【</a:t>
            </a:r>
            <a:r>
              <a:rPr kumimoji="1" lang="ja-JP" altLang="en-US" sz="2400" dirty="0" smtClean="0">
                <a:latin typeface="+mn-ea"/>
              </a:rPr>
              <a:t>既存テーマ</a:t>
            </a:r>
            <a:r>
              <a:rPr kumimoji="1" lang="en-US" altLang="ja-JP" sz="2400" dirty="0" smtClean="0">
                <a:latin typeface="+mn-ea"/>
              </a:rPr>
              <a:t>】</a:t>
            </a:r>
          </a:p>
          <a:p>
            <a:pPr>
              <a:spcAft>
                <a:spcPts val="200"/>
              </a:spcAft>
            </a:pPr>
            <a:r>
              <a:rPr kumimoji="1" lang="ja-JP" altLang="en-US" sz="2400" dirty="0">
                <a:latin typeface="+mn-ea"/>
              </a:rPr>
              <a:t>　　・人工芝（スポーツ施設以外、射出成型の人工芝　等）</a:t>
            </a:r>
          </a:p>
          <a:p>
            <a:pPr>
              <a:spcAft>
                <a:spcPts val="200"/>
              </a:spcAft>
            </a:pPr>
            <a:r>
              <a:rPr kumimoji="1" lang="ja-JP" altLang="en-US" sz="2400" dirty="0">
                <a:latin typeface="+mn-ea"/>
              </a:rPr>
              <a:t>　　・プラスチック被覆肥料</a:t>
            </a:r>
          </a:p>
          <a:p>
            <a:pPr>
              <a:spcAft>
                <a:spcPts val="200"/>
              </a:spcAft>
            </a:pPr>
            <a:r>
              <a:rPr kumimoji="1" lang="ja-JP" altLang="en-US" sz="2400" dirty="0" smtClean="0">
                <a:latin typeface="+mn-ea"/>
              </a:rPr>
              <a:t>　</a:t>
            </a:r>
            <a:r>
              <a:rPr kumimoji="1" lang="en-US" altLang="ja-JP" sz="2400" dirty="0" smtClean="0">
                <a:latin typeface="+mn-ea"/>
              </a:rPr>
              <a:t>【</a:t>
            </a:r>
            <a:r>
              <a:rPr kumimoji="1" lang="ja-JP" altLang="en-US" sz="2400" dirty="0" smtClean="0">
                <a:latin typeface="+mn-ea"/>
              </a:rPr>
              <a:t>新規テーマ</a:t>
            </a:r>
            <a:r>
              <a:rPr kumimoji="1" lang="en-US" altLang="ja-JP" sz="2400" dirty="0" smtClean="0">
                <a:latin typeface="+mn-ea"/>
              </a:rPr>
              <a:t>】</a:t>
            </a:r>
            <a:endParaRPr kumimoji="1" lang="ja-JP" altLang="en-US" sz="2400" dirty="0">
              <a:latin typeface="+mn-ea"/>
            </a:endParaRPr>
          </a:p>
          <a:p>
            <a:pPr>
              <a:spcAft>
                <a:spcPts val="200"/>
              </a:spcAft>
            </a:pPr>
            <a:r>
              <a:rPr kumimoji="1" lang="ja-JP" altLang="en-US" sz="2400" dirty="0">
                <a:latin typeface="+mn-ea"/>
              </a:rPr>
              <a:t>　　・散乱ごみ対策（ポイ捨て対策、清掃活動の活性化　等）</a:t>
            </a:r>
          </a:p>
          <a:p>
            <a:pPr>
              <a:spcAft>
                <a:spcPts val="200"/>
              </a:spcAft>
            </a:pPr>
            <a:r>
              <a:rPr kumimoji="1" lang="ja-JP" altLang="en-US" sz="2400" dirty="0">
                <a:latin typeface="+mn-ea"/>
              </a:rPr>
              <a:t>　　・その他マイクロプラスチックの流出</a:t>
            </a:r>
            <a:r>
              <a:rPr kumimoji="1" lang="ja-JP" altLang="en-US" sz="2400" dirty="0" smtClean="0">
                <a:latin typeface="+mn-ea"/>
              </a:rPr>
              <a:t>対策（ビーズ）</a:t>
            </a:r>
            <a:endParaRPr kumimoji="1" lang="en-US" altLang="ja-JP" sz="2400" dirty="0" smtClean="0">
              <a:latin typeface="+mn-ea"/>
            </a:endParaRPr>
          </a:p>
          <a:p>
            <a:pPr>
              <a:spcAft>
                <a:spcPts val="200"/>
              </a:spcAft>
            </a:pPr>
            <a:endParaRPr kumimoji="1" lang="en-US" altLang="ja-JP" sz="1200" dirty="0" smtClean="0">
              <a:latin typeface="+mn-ea"/>
            </a:endParaRPr>
          </a:p>
          <a:p>
            <a:pPr>
              <a:spcAft>
                <a:spcPts val="200"/>
              </a:spcAft>
            </a:pPr>
            <a:r>
              <a:rPr kumimoji="1" lang="ja-JP" altLang="en-US" sz="2400" b="1" dirty="0" smtClean="0">
                <a:latin typeface="+mn-ea"/>
              </a:rPr>
              <a:t>⇒</a:t>
            </a:r>
            <a:r>
              <a:rPr kumimoji="1" lang="ja-JP" altLang="en-US" sz="2400" b="1" dirty="0" smtClean="0">
                <a:solidFill>
                  <a:srgbClr val="FF0000"/>
                </a:solidFill>
                <a:latin typeface="+mn-ea"/>
              </a:rPr>
              <a:t>新たなテーマを設定し、</a:t>
            </a:r>
            <a:r>
              <a:rPr kumimoji="1" lang="ja-JP" altLang="en-US" sz="2400" b="1" dirty="0">
                <a:solidFill>
                  <a:srgbClr val="FF0000"/>
                </a:solidFill>
                <a:latin typeface="+mn-ea"/>
              </a:rPr>
              <a:t>さら</a:t>
            </a:r>
            <a:r>
              <a:rPr kumimoji="1" lang="ja-JP" altLang="en-US" sz="2400" b="1" dirty="0" smtClean="0">
                <a:solidFill>
                  <a:srgbClr val="FF0000"/>
                </a:solidFill>
                <a:latin typeface="+mn-ea"/>
              </a:rPr>
              <a:t>なるプラスチック流出</a:t>
            </a:r>
            <a:r>
              <a:rPr kumimoji="1" lang="ja-JP" altLang="en-US" sz="2400" b="1" dirty="0">
                <a:solidFill>
                  <a:srgbClr val="FF0000"/>
                </a:solidFill>
                <a:latin typeface="+mn-ea"/>
              </a:rPr>
              <a:t>対策を</a:t>
            </a:r>
            <a:r>
              <a:rPr kumimoji="1" lang="ja-JP" altLang="en-US" sz="2400" b="1" dirty="0" smtClean="0">
                <a:solidFill>
                  <a:srgbClr val="FF0000"/>
                </a:solidFill>
                <a:latin typeface="+mn-ea"/>
              </a:rPr>
              <a:t>促進</a:t>
            </a:r>
            <a:endParaRPr kumimoji="1" lang="ja-JP" altLang="en-US" sz="2400" b="1" dirty="0">
              <a:solidFill>
                <a:srgbClr val="FF0000"/>
              </a:solidFill>
              <a:latin typeface="+mn-ea"/>
            </a:endParaRPr>
          </a:p>
        </p:txBody>
      </p:sp>
      <p:sp>
        <p:nvSpPr>
          <p:cNvPr id="6" name="正方形/長方形 5">
            <a:extLst>
              <a:ext uri="{FF2B5EF4-FFF2-40B4-BE49-F238E27FC236}">
                <a16:creationId xmlns:a16="http://schemas.microsoft.com/office/drawing/2014/main" id="{A2064250-214C-4E31-82F3-AB57E569C527}"/>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b="1" dirty="0" smtClean="0"/>
              <a:t>プラスチック流出対策分科会　開催</a:t>
            </a:r>
            <a:r>
              <a:rPr kumimoji="1" lang="ja-JP" altLang="en-US" sz="3000" b="1" dirty="0"/>
              <a:t>結果</a:t>
            </a:r>
          </a:p>
        </p:txBody>
      </p:sp>
    </p:spTree>
    <p:extLst>
      <p:ext uri="{BB962C8B-B14F-4D97-AF65-F5344CB8AC3E}">
        <p14:creationId xmlns:p14="http://schemas.microsoft.com/office/powerpoint/2010/main" val="1506236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C7FD5E8-3942-4BE4-AA01-F0C4BA492A81}"/>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プラスチックごみ排出抑制事業スキーム分科会</a:t>
            </a:r>
          </a:p>
        </p:txBody>
      </p:sp>
      <p:sp>
        <p:nvSpPr>
          <p:cNvPr id="2" name="スライド番号プレースホルダー 1">
            <a:extLst>
              <a:ext uri="{FF2B5EF4-FFF2-40B4-BE49-F238E27FC236}">
                <a16:creationId xmlns:a16="http://schemas.microsoft.com/office/drawing/2014/main" id="{59020767-9B37-4FD2-A6CF-81C737324365}"/>
              </a:ext>
            </a:extLst>
          </p:cNvPr>
          <p:cNvSpPr>
            <a:spLocks noGrp="1"/>
          </p:cNvSpPr>
          <p:nvPr>
            <p:ph type="sldNum" sz="quarter" idx="12"/>
          </p:nvPr>
        </p:nvSpPr>
        <p:spPr/>
        <p:txBody>
          <a:bodyPr/>
          <a:lstStyle/>
          <a:p>
            <a:fld id="{5B3F3032-4610-4632-96F8-9566C5DE4C2A}" type="slidenum">
              <a:rPr kumimoji="1" lang="ja-JP" altLang="en-US" smtClean="0"/>
              <a:t>6</a:t>
            </a:fld>
            <a:endParaRPr kumimoji="1" lang="ja-JP" altLang="en-US"/>
          </a:p>
        </p:txBody>
      </p:sp>
      <p:sp>
        <p:nvSpPr>
          <p:cNvPr id="14" name="テキスト ボックス 13">
            <a:extLst>
              <a:ext uri="{FF2B5EF4-FFF2-40B4-BE49-F238E27FC236}">
                <a16:creationId xmlns:a16="http://schemas.microsoft.com/office/drawing/2014/main" id="{5B640D48-2C47-4F01-81E1-D5A01BEBFF20}"/>
              </a:ext>
            </a:extLst>
          </p:cNvPr>
          <p:cNvSpPr txBox="1"/>
          <p:nvPr/>
        </p:nvSpPr>
        <p:spPr>
          <a:xfrm>
            <a:off x="1573215" y="749218"/>
            <a:ext cx="10446791" cy="992579"/>
          </a:xfrm>
          <a:prstGeom prst="rect">
            <a:avLst/>
          </a:prstGeom>
          <a:noFill/>
        </p:spPr>
        <p:txBody>
          <a:bodyPr wrap="square">
            <a:spAutoFit/>
          </a:bodyPr>
          <a:lstStyle/>
          <a:p>
            <a:pPr>
              <a:spcBef>
                <a:spcPts val="300"/>
              </a:spcBef>
            </a:pPr>
            <a:r>
              <a:rPr kumimoji="1" lang="ja-JP" altLang="en-US" sz="2800" dirty="0">
                <a:latin typeface="+mn-ea"/>
              </a:rPr>
              <a:t>使用済みプラスチックのリサイクルや使い捨て</a:t>
            </a:r>
            <a:r>
              <a:rPr kumimoji="1" lang="ja-JP" altLang="en-US" sz="2800" dirty="0" smtClean="0">
                <a:latin typeface="+mn-ea"/>
              </a:rPr>
              <a:t>プラスチック</a:t>
            </a:r>
            <a:endParaRPr kumimoji="1" lang="en-US" altLang="ja-JP" sz="2800" dirty="0" smtClean="0">
              <a:latin typeface="+mn-ea"/>
            </a:endParaRPr>
          </a:p>
          <a:p>
            <a:pPr>
              <a:spcBef>
                <a:spcPts val="300"/>
              </a:spcBef>
            </a:pPr>
            <a:r>
              <a:rPr kumimoji="1" lang="ja-JP" altLang="en-US" sz="2800" dirty="0" smtClean="0">
                <a:latin typeface="+mn-ea"/>
              </a:rPr>
              <a:t>製品の使用</a:t>
            </a:r>
            <a:r>
              <a:rPr kumimoji="1" lang="ja-JP" altLang="en-US" sz="2800" dirty="0">
                <a:latin typeface="+mn-ea"/>
              </a:rPr>
              <a:t>削減につながる新たな事業スキームについて検討</a:t>
            </a:r>
          </a:p>
        </p:txBody>
      </p:sp>
      <p:sp>
        <p:nvSpPr>
          <p:cNvPr id="9" name="四角形: 角を丸くする 8">
            <a:extLst>
              <a:ext uri="{FF2B5EF4-FFF2-40B4-BE49-F238E27FC236}">
                <a16:creationId xmlns:a16="http://schemas.microsoft.com/office/drawing/2014/main" id="{922BEB00-1F55-4583-9957-C9CC9B6DF359}"/>
              </a:ext>
            </a:extLst>
          </p:cNvPr>
          <p:cNvSpPr/>
          <p:nvPr/>
        </p:nvSpPr>
        <p:spPr>
          <a:xfrm>
            <a:off x="281612" y="803920"/>
            <a:ext cx="987729" cy="883173"/>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取組</a:t>
            </a:r>
            <a:endParaRPr kumimoji="1" lang="en-US" altLang="ja-JP" sz="2400" b="1" dirty="0"/>
          </a:p>
          <a:p>
            <a:pPr algn="ctr"/>
            <a:r>
              <a:rPr kumimoji="1" lang="ja-JP" altLang="en-US" sz="2400" b="1" dirty="0"/>
              <a:t>内容</a:t>
            </a:r>
          </a:p>
        </p:txBody>
      </p:sp>
      <p:sp>
        <p:nvSpPr>
          <p:cNvPr id="17" name="四角形: 角を丸くする 16">
            <a:extLst>
              <a:ext uri="{FF2B5EF4-FFF2-40B4-BE49-F238E27FC236}">
                <a16:creationId xmlns:a16="http://schemas.microsoft.com/office/drawing/2014/main" id="{3B9FFF1E-CB9B-4A8C-BBCE-04D79F6CD7BE}"/>
              </a:ext>
            </a:extLst>
          </p:cNvPr>
          <p:cNvSpPr/>
          <p:nvPr/>
        </p:nvSpPr>
        <p:spPr>
          <a:xfrm>
            <a:off x="281612" y="1764871"/>
            <a:ext cx="987729" cy="4956604"/>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メンバー</a:t>
            </a:r>
          </a:p>
        </p:txBody>
      </p:sp>
      <p:sp>
        <p:nvSpPr>
          <p:cNvPr id="18" name="角丸四角形 2">
            <a:extLst>
              <a:ext uri="{FF2B5EF4-FFF2-40B4-BE49-F238E27FC236}">
                <a16:creationId xmlns:a16="http://schemas.microsoft.com/office/drawing/2014/main" id="{43F85B6C-7B40-4B04-B756-02334B950135}"/>
              </a:ext>
            </a:extLst>
          </p:cNvPr>
          <p:cNvSpPr/>
          <p:nvPr/>
        </p:nvSpPr>
        <p:spPr>
          <a:xfrm>
            <a:off x="1447386" y="2036588"/>
            <a:ext cx="4842220" cy="886357"/>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dirty="0" smtClean="0"/>
              <a:t>・大阪大学　宇山教授</a:t>
            </a:r>
            <a:endParaRPr kumimoji="1" lang="en-US" altLang="ja-JP" dirty="0" smtClean="0"/>
          </a:p>
          <a:p>
            <a:r>
              <a:rPr kumimoji="1" lang="ja-JP" altLang="en-US" dirty="0" smtClean="0"/>
              <a:t>・大阪産業大学　花田教授</a:t>
            </a:r>
            <a:endParaRPr kumimoji="1" lang="en-US" altLang="ja-JP" dirty="0" smtClean="0"/>
          </a:p>
          <a:p>
            <a:r>
              <a:rPr kumimoji="1" lang="ja-JP" altLang="en-US" dirty="0" smtClean="0"/>
              <a:t>・</a:t>
            </a:r>
            <a:r>
              <a:rPr kumimoji="1" lang="ja-JP" altLang="en-US" dirty="0"/>
              <a:t>大阪商業大学　原田准教授</a:t>
            </a:r>
            <a:endParaRPr kumimoji="1" lang="en-US" altLang="ja-JP" dirty="0"/>
          </a:p>
        </p:txBody>
      </p:sp>
      <p:sp>
        <p:nvSpPr>
          <p:cNvPr id="20" name="正方形/長方形 19">
            <a:extLst>
              <a:ext uri="{FF2B5EF4-FFF2-40B4-BE49-F238E27FC236}">
                <a16:creationId xmlns:a16="http://schemas.microsoft.com/office/drawing/2014/main" id="{1B89D039-F54B-44DC-8C6A-C4E93388BF1A}"/>
              </a:ext>
            </a:extLst>
          </p:cNvPr>
          <p:cNvSpPr/>
          <p:nvPr/>
        </p:nvSpPr>
        <p:spPr>
          <a:xfrm>
            <a:off x="1430852" y="1711331"/>
            <a:ext cx="2474105" cy="354791"/>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学識経験者</a:t>
            </a:r>
            <a:r>
              <a:rPr kumimoji="1" lang="ja-JP" altLang="en-US" sz="2000" b="1" dirty="0" smtClean="0">
                <a:latin typeface="+mn-ea"/>
              </a:rPr>
              <a:t>（</a:t>
            </a:r>
            <a:r>
              <a:rPr kumimoji="1" lang="en-US" altLang="ja-JP" sz="2000" b="1" dirty="0" smtClean="0">
                <a:latin typeface="+mn-ea"/>
              </a:rPr>
              <a:t>3</a:t>
            </a:r>
            <a:r>
              <a:rPr kumimoji="1" lang="ja-JP" altLang="en-US" sz="2000" b="1" dirty="0" smtClean="0">
                <a:latin typeface="+mn-ea"/>
              </a:rPr>
              <a:t>）</a:t>
            </a:r>
            <a:endParaRPr kumimoji="1" lang="ja-JP" altLang="en-US" sz="2000" b="1" dirty="0">
              <a:latin typeface="+mn-ea"/>
            </a:endParaRPr>
          </a:p>
        </p:txBody>
      </p:sp>
      <p:sp>
        <p:nvSpPr>
          <p:cNvPr id="23" name="角丸四角形 15">
            <a:extLst>
              <a:ext uri="{FF2B5EF4-FFF2-40B4-BE49-F238E27FC236}">
                <a16:creationId xmlns:a16="http://schemas.microsoft.com/office/drawing/2014/main" id="{506D3823-0551-4A4C-B9A4-2C2F1B16E62B}"/>
              </a:ext>
            </a:extLst>
          </p:cNvPr>
          <p:cNvSpPr/>
          <p:nvPr/>
        </p:nvSpPr>
        <p:spPr>
          <a:xfrm>
            <a:off x="1414312" y="3342550"/>
            <a:ext cx="4842221" cy="1800333"/>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dirty="0" smtClean="0"/>
              <a:t>・</a:t>
            </a:r>
            <a:r>
              <a:rPr kumimoji="1" lang="ja-JP" altLang="en-US" dirty="0"/>
              <a:t>日本プラスチック工業連盟</a:t>
            </a:r>
            <a:endParaRPr kumimoji="1" lang="en-US" altLang="ja-JP" dirty="0"/>
          </a:p>
          <a:p>
            <a:r>
              <a:rPr kumimoji="1" lang="ja-JP" altLang="en-US" dirty="0"/>
              <a:t>・（一社）西日本プラスチック製品工業</a:t>
            </a:r>
            <a:r>
              <a:rPr kumimoji="1" lang="ja-JP" altLang="en-US" dirty="0" smtClean="0"/>
              <a:t>協会</a:t>
            </a:r>
            <a:endParaRPr kumimoji="1" lang="en-US" altLang="ja-JP" dirty="0" smtClean="0"/>
          </a:p>
          <a:p>
            <a:r>
              <a:rPr kumimoji="1" lang="ja-JP" altLang="en-US" dirty="0" smtClean="0"/>
              <a:t>・日本チェーンストア協会関西支部</a:t>
            </a:r>
            <a:endParaRPr kumimoji="1" lang="ja-JP" altLang="en-US" dirty="0"/>
          </a:p>
          <a:p>
            <a:r>
              <a:rPr kumimoji="1" lang="ja-JP" altLang="en-US" dirty="0"/>
              <a:t>・（一社）日本フランチャイズチェーン</a:t>
            </a:r>
            <a:r>
              <a:rPr kumimoji="1" lang="ja-JP" altLang="en-US" dirty="0" smtClean="0"/>
              <a:t>協会</a:t>
            </a:r>
            <a:endParaRPr kumimoji="1" lang="en-US" altLang="ja-JP" dirty="0" smtClean="0"/>
          </a:p>
          <a:p>
            <a:r>
              <a:rPr kumimoji="1" lang="ja-JP" altLang="en-US" dirty="0" smtClean="0"/>
              <a:t>・（一社）全国清涼飲料連合会</a:t>
            </a:r>
            <a:endParaRPr kumimoji="1" lang="ja-JP" altLang="en-US" dirty="0"/>
          </a:p>
          <a:p>
            <a:r>
              <a:rPr kumimoji="1" lang="ja-JP" altLang="en-US" dirty="0" smtClean="0"/>
              <a:t>・大阪府農業協同組合中央会</a:t>
            </a:r>
            <a:endParaRPr kumimoji="1" lang="en-US" altLang="ja-JP" dirty="0"/>
          </a:p>
        </p:txBody>
      </p:sp>
      <p:sp>
        <p:nvSpPr>
          <p:cNvPr id="24" name="正方形/長方形 23">
            <a:extLst>
              <a:ext uri="{FF2B5EF4-FFF2-40B4-BE49-F238E27FC236}">
                <a16:creationId xmlns:a16="http://schemas.microsoft.com/office/drawing/2014/main" id="{1A4BBEE2-9FA2-4D90-98CF-8937F2D4930F}"/>
              </a:ext>
            </a:extLst>
          </p:cNvPr>
          <p:cNvSpPr/>
          <p:nvPr/>
        </p:nvSpPr>
        <p:spPr>
          <a:xfrm>
            <a:off x="1447028" y="3005079"/>
            <a:ext cx="2474107" cy="347609"/>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事業者団体</a:t>
            </a:r>
            <a:r>
              <a:rPr kumimoji="1" lang="ja-JP" altLang="en-US" sz="2000" b="1" dirty="0" smtClean="0"/>
              <a:t>（</a:t>
            </a:r>
            <a:r>
              <a:rPr kumimoji="1" lang="en-US" altLang="ja-JP" sz="2000" b="1" dirty="0"/>
              <a:t>6</a:t>
            </a:r>
            <a:r>
              <a:rPr kumimoji="1" lang="ja-JP" altLang="en-US" sz="2000" b="1" dirty="0" smtClean="0"/>
              <a:t>）</a:t>
            </a:r>
            <a:endParaRPr kumimoji="1" lang="ja-JP" altLang="en-US" sz="2000" b="1" dirty="0"/>
          </a:p>
        </p:txBody>
      </p:sp>
      <p:sp>
        <p:nvSpPr>
          <p:cNvPr id="25" name="角丸四角形 18">
            <a:extLst>
              <a:ext uri="{FF2B5EF4-FFF2-40B4-BE49-F238E27FC236}">
                <a16:creationId xmlns:a16="http://schemas.microsoft.com/office/drawing/2014/main" id="{37586942-FD9C-49FB-970D-9DAC99D96868}"/>
              </a:ext>
            </a:extLst>
          </p:cNvPr>
          <p:cNvSpPr/>
          <p:nvPr/>
        </p:nvSpPr>
        <p:spPr>
          <a:xfrm>
            <a:off x="6385325" y="2142375"/>
            <a:ext cx="5305035" cy="3785925"/>
          </a:xfrm>
          <a:prstGeom prst="roundRect">
            <a:avLst>
              <a:gd name="adj" fmla="val 3916"/>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dirty="0" smtClean="0"/>
              <a:t>・三井化学株式会社 　　・花王株式会社</a:t>
            </a:r>
            <a:endParaRPr kumimoji="1" lang="en-US" altLang="ja-JP" dirty="0" smtClean="0"/>
          </a:p>
          <a:p>
            <a:r>
              <a:rPr kumimoji="1" lang="ja-JP" altLang="en-US" dirty="0" smtClean="0"/>
              <a:t>・小林製薬株式会社　　・</a:t>
            </a:r>
            <a:r>
              <a:rPr kumimoji="1" lang="ja-JP" altLang="en-US" dirty="0"/>
              <a:t>サラヤ株式会社</a:t>
            </a:r>
          </a:p>
          <a:p>
            <a:r>
              <a:rPr kumimoji="1" lang="ja-JP" altLang="en-US" dirty="0" smtClean="0"/>
              <a:t>・サントリーコーポレートビジネス株式会社</a:t>
            </a:r>
            <a:endParaRPr kumimoji="1" lang="en-US" altLang="ja-JP" dirty="0" smtClean="0"/>
          </a:p>
          <a:p>
            <a:r>
              <a:rPr kumimoji="1" lang="ja-JP" altLang="en-US" dirty="0" smtClean="0"/>
              <a:t>・味の素株式会社　　　・ネスレ日本株式会社</a:t>
            </a:r>
            <a:endParaRPr kumimoji="1" lang="en-US" altLang="ja-JP" dirty="0" smtClean="0"/>
          </a:p>
          <a:p>
            <a:r>
              <a:rPr kumimoji="1" lang="ja-JP" altLang="en-US" dirty="0" smtClean="0"/>
              <a:t>・</a:t>
            </a:r>
            <a:r>
              <a:rPr kumimoji="1" lang="ja-JP" altLang="en-US" dirty="0"/>
              <a:t>ミズノ株式</a:t>
            </a:r>
            <a:r>
              <a:rPr kumimoji="1" lang="ja-JP" altLang="en-US" dirty="0" smtClean="0"/>
              <a:t>会社　　　・</a:t>
            </a:r>
            <a:r>
              <a:rPr kumimoji="1" lang="ja-JP" altLang="en-US" dirty="0"/>
              <a:t>凸版印刷株式会社</a:t>
            </a:r>
          </a:p>
          <a:p>
            <a:r>
              <a:rPr kumimoji="1" lang="ja-JP" altLang="en-US" dirty="0"/>
              <a:t>・</a:t>
            </a:r>
            <a:r>
              <a:rPr kumimoji="1" lang="en-US" altLang="ja-JP" dirty="0"/>
              <a:t>J-GREEN</a:t>
            </a:r>
            <a:r>
              <a:rPr kumimoji="1" lang="ja-JP" altLang="en-US" dirty="0" smtClean="0"/>
              <a:t>堺</a:t>
            </a:r>
            <a:r>
              <a:rPr kumimoji="1" lang="ja-JP" altLang="en-US" sz="1600" dirty="0" smtClean="0"/>
              <a:t>（</a:t>
            </a:r>
            <a:r>
              <a:rPr kumimoji="1" lang="ja-JP" altLang="en-US" sz="1600" dirty="0"/>
              <a:t>指定管理者 ジェイズパークグループ）</a:t>
            </a:r>
            <a:endParaRPr kumimoji="1" lang="ja-JP" altLang="en-US" dirty="0"/>
          </a:p>
          <a:p>
            <a:r>
              <a:rPr kumimoji="1" lang="ja-JP" altLang="en-US" dirty="0" smtClean="0"/>
              <a:t>・</a:t>
            </a:r>
            <a:r>
              <a:rPr kumimoji="1" lang="ja-JP" altLang="en-US" dirty="0"/>
              <a:t>川上産業</a:t>
            </a:r>
            <a:r>
              <a:rPr kumimoji="1" lang="ja-JP" altLang="en-US" dirty="0" smtClean="0"/>
              <a:t>株式会社　　・三菱</a:t>
            </a:r>
            <a:r>
              <a:rPr kumimoji="1" lang="ja-JP" altLang="en-US" dirty="0"/>
              <a:t>ケミカル</a:t>
            </a:r>
            <a:r>
              <a:rPr kumimoji="1" lang="ja-JP" altLang="en-US" dirty="0" smtClean="0"/>
              <a:t>株式</a:t>
            </a:r>
            <a:r>
              <a:rPr kumimoji="1" lang="ja-JP" altLang="en-US" dirty="0"/>
              <a:t>会社</a:t>
            </a:r>
          </a:p>
          <a:p>
            <a:r>
              <a:rPr kumimoji="1" lang="ja-JP" altLang="en-US" dirty="0" smtClean="0"/>
              <a:t>・株式会社バイオマスレジン関西</a:t>
            </a:r>
            <a:endParaRPr kumimoji="1" lang="en-US" altLang="ja-JP" dirty="0" smtClean="0"/>
          </a:p>
          <a:p>
            <a:r>
              <a:rPr kumimoji="1" lang="ja-JP" altLang="en-US" dirty="0" smtClean="0"/>
              <a:t>・大栄環境株式会社　　・リコー株式会社</a:t>
            </a:r>
            <a:endParaRPr kumimoji="1" lang="en-US" altLang="ja-JP" dirty="0" smtClean="0"/>
          </a:p>
          <a:p>
            <a:r>
              <a:rPr kumimoji="1" lang="ja-JP" altLang="en-US" dirty="0" smtClean="0"/>
              <a:t>・根羽村森林組合　　　・株式会社和紙の布</a:t>
            </a:r>
            <a:endParaRPr kumimoji="1" lang="en-US" altLang="ja-JP" dirty="0" smtClean="0"/>
          </a:p>
          <a:p>
            <a:pPr lvl="0">
              <a:spcAft>
                <a:spcPts val="200"/>
              </a:spcAft>
            </a:pPr>
            <a:r>
              <a:rPr kumimoji="1" lang="ja-JP" altLang="en-US" dirty="0" smtClean="0"/>
              <a:t>・（一財）関西環境</a:t>
            </a:r>
            <a:r>
              <a:rPr kumimoji="1" lang="ja-JP" altLang="en-US" dirty="0"/>
              <a:t>管理技術</a:t>
            </a:r>
            <a:r>
              <a:rPr kumimoji="1" lang="ja-JP" altLang="en-US" dirty="0" smtClean="0"/>
              <a:t>センター</a:t>
            </a:r>
            <a:endParaRPr kumimoji="1" lang="en-US" altLang="ja-JP" dirty="0" smtClean="0"/>
          </a:p>
          <a:p>
            <a:pPr lvl="0">
              <a:spcAft>
                <a:spcPts val="200"/>
              </a:spcAft>
            </a:pPr>
            <a:r>
              <a:rPr kumimoji="1" lang="ja-JP" altLang="en-US" dirty="0" smtClean="0">
                <a:solidFill>
                  <a:prstClr val="black"/>
                </a:solidFill>
              </a:rPr>
              <a:t>・</a:t>
            </a:r>
            <a:r>
              <a:rPr kumimoji="1" lang="ja-JP" altLang="en-US" dirty="0">
                <a:solidFill>
                  <a:prstClr val="black"/>
                </a:solidFill>
              </a:rPr>
              <a:t>株式会社野村総合</a:t>
            </a:r>
            <a:r>
              <a:rPr kumimoji="1" lang="ja-JP" altLang="en-US" dirty="0" smtClean="0">
                <a:solidFill>
                  <a:prstClr val="black"/>
                </a:solidFill>
              </a:rPr>
              <a:t>研究所</a:t>
            </a:r>
            <a:endParaRPr kumimoji="1" lang="en-US" altLang="ja-JP" dirty="0" smtClean="0">
              <a:solidFill>
                <a:prstClr val="black"/>
              </a:solidFill>
            </a:endParaRPr>
          </a:p>
          <a:p>
            <a:pPr lvl="0">
              <a:spcAft>
                <a:spcPts val="200"/>
              </a:spcAft>
            </a:pPr>
            <a:r>
              <a:rPr kumimoji="1" lang="ja-JP" altLang="en-US" dirty="0" smtClean="0">
                <a:solidFill>
                  <a:prstClr val="black"/>
                </a:solidFill>
              </a:rPr>
              <a:t>・有限会社古谷商店</a:t>
            </a:r>
            <a:endParaRPr kumimoji="1" lang="ja-JP" altLang="en-US" dirty="0">
              <a:solidFill>
                <a:prstClr val="black"/>
              </a:solidFill>
            </a:endParaRPr>
          </a:p>
        </p:txBody>
      </p:sp>
      <p:sp>
        <p:nvSpPr>
          <p:cNvPr id="26" name="正方形/長方形 25">
            <a:extLst>
              <a:ext uri="{FF2B5EF4-FFF2-40B4-BE49-F238E27FC236}">
                <a16:creationId xmlns:a16="http://schemas.microsoft.com/office/drawing/2014/main" id="{C8B65E5A-197C-49E7-8873-B47BD8EE6415}"/>
              </a:ext>
            </a:extLst>
          </p:cNvPr>
          <p:cNvSpPr/>
          <p:nvPr/>
        </p:nvSpPr>
        <p:spPr>
          <a:xfrm>
            <a:off x="6418397" y="1828507"/>
            <a:ext cx="1898908" cy="334986"/>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事業者</a:t>
            </a:r>
            <a:r>
              <a:rPr kumimoji="1" lang="ja-JP" altLang="en-US" sz="2000" b="1" dirty="0" smtClean="0">
                <a:latin typeface="+mn-ea"/>
              </a:rPr>
              <a:t>（</a:t>
            </a:r>
            <a:r>
              <a:rPr kumimoji="1" lang="en-US" altLang="ja-JP" sz="2000" b="1" dirty="0" smtClean="0">
                <a:latin typeface="+mn-ea"/>
              </a:rPr>
              <a:t>19</a:t>
            </a:r>
            <a:r>
              <a:rPr kumimoji="1" lang="ja-JP" altLang="en-US" sz="2000" b="1" dirty="0" smtClean="0">
                <a:latin typeface="+mn-ea"/>
              </a:rPr>
              <a:t>）</a:t>
            </a:r>
            <a:endParaRPr kumimoji="1" lang="ja-JP" altLang="en-US" sz="2000" b="1" dirty="0">
              <a:latin typeface="+mn-ea"/>
            </a:endParaRPr>
          </a:p>
        </p:txBody>
      </p:sp>
      <p:sp>
        <p:nvSpPr>
          <p:cNvPr id="29" name="角丸四角形 13">
            <a:extLst>
              <a:ext uri="{FF2B5EF4-FFF2-40B4-BE49-F238E27FC236}">
                <a16:creationId xmlns:a16="http://schemas.microsoft.com/office/drawing/2014/main" id="{FDC41133-B68C-4DD7-990A-B6AC913E255A}"/>
              </a:ext>
            </a:extLst>
          </p:cNvPr>
          <p:cNvSpPr/>
          <p:nvPr/>
        </p:nvSpPr>
        <p:spPr>
          <a:xfrm>
            <a:off x="1447384" y="5539354"/>
            <a:ext cx="4842222" cy="388946"/>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dirty="0" smtClean="0">
                <a:latin typeface="游ゴシック" panose="020B0400000000000000" pitchFamily="50" charset="-128"/>
                <a:ea typeface="游ゴシック" panose="020B0400000000000000" pitchFamily="50" charset="-128"/>
              </a:rPr>
              <a:t>・</a:t>
            </a:r>
            <a:r>
              <a:rPr kumimoji="1" lang="zh-TW" altLang="en-US" dirty="0">
                <a:latin typeface="游ゴシック" panose="020B0400000000000000" pitchFamily="50" charset="-128"/>
                <a:ea typeface="游ゴシック" panose="020B0400000000000000" pitchFamily="50" charset="-128"/>
              </a:rPr>
              <a:t>大阪市</a:t>
            </a:r>
            <a:r>
              <a:rPr kumimoji="1" lang="ja-JP" altLang="en-US" dirty="0" err="1">
                <a:latin typeface="游ゴシック" panose="020B0400000000000000" pitchFamily="50" charset="-128"/>
                <a:ea typeface="游ゴシック" panose="020B0400000000000000" pitchFamily="50" charset="-128"/>
              </a:rPr>
              <a:t>、</a:t>
            </a:r>
            <a:r>
              <a:rPr kumimoji="1" lang="zh-TW" altLang="en-US" dirty="0">
                <a:latin typeface="游ゴシック" panose="020B0400000000000000" pitchFamily="50" charset="-128"/>
                <a:ea typeface="游ゴシック" panose="020B0400000000000000" pitchFamily="50" charset="-128"/>
              </a:rPr>
              <a:t>堺市</a:t>
            </a:r>
            <a:r>
              <a:rPr kumimoji="1" lang="ja-JP" altLang="en-US" dirty="0" err="1">
                <a:latin typeface="游ゴシック" panose="020B0400000000000000" pitchFamily="50" charset="-128"/>
                <a:ea typeface="游ゴシック" panose="020B0400000000000000" pitchFamily="50" charset="-128"/>
              </a:rPr>
              <a:t>、</a:t>
            </a:r>
            <a:r>
              <a:rPr kumimoji="1" lang="zh-TW" altLang="en-US" dirty="0">
                <a:latin typeface="游ゴシック" panose="020B0400000000000000" pitchFamily="50" charset="-128"/>
                <a:ea typeface="游ゴシック" panose="020B0400000000000000" pitchFamily="50" charset="-128"/>
              </a:rPr>
              <a:t>吹田市</a:t>
            </a:r>
            <a:r>
              <a:rPr kumimoji="1" lang="ja-JP" altLang="en-US" dirty="0" err="1" smtClean="0">
                <a:latin typeface="游ゴシック" panose="020B0400000000000000" pitchFamily="50" charset="-128"/>
                <a:ea typeface="游ゴシック" panose="020B0400000000000000" pitchFamily="50" charset="-128"/>
              </a:rPr>
              <a:t>、</a:t>
            </a:r>
            <a:r>
              <a:rPr kumimoji="1" lang="ja-JP" altLang="en-US" dirty="0" smtClean="0">
                <a:latin typeface="游ゴシック" panose="020B0400000000000000" pitchFamily="50" charset="-128"/>
                <a:ea typeface="游ゴシック" panose="020B0400000000000000" pitchFamily="50" charset="-128"/>
              </a:rPr>
              <a:t>東大阪市、</a:t>
            </a:r>
            <a:r>
              <a:rPr kumimoji="1" lang="zh-TW" altLang="en-US" dirty="0" smtClean="0">
                <a:latin typeface="游ゴシック" panose="020B0400000000000000" pitchFamily="50" charset="-128"/>
                <a:ea typeface="游ゴシック" panose="020B0400000000000000" pitchFamily="50" charset="-128"/>
              </a:rPr>
              <a:t>熊取町</a:t>
            </a:r>
            <a:endParaRPr kumimoji="1" lang="en-US" altLang="ja-JP" dirty="0">
              <a:latin typeface="游ゴシック" panose="020B0400000000000000" pitchFamily="50" charset="-128"/>
              <a:ea typeface="游ゴシック" panose="020B0400000000000000" pitchFamily="50" charset="-128"/>
            </a:endParaRPr>
          </a:p>
        </p:txBody>
      </p:sp>
      <p:sp>
        <p:nvSpPr>
          <p:cNvPr id="30" name="正方形/長方形 29">
            <a:extLst>
              <a:ext uri="{FF2B5EF4-FFF2-40B4-BE49-F238E27FC236}">
                <a16:creationId xmlns:a16="http://schemas.microsoft.com/office/drawing/2014/main" id="{BBC5664C-E812-4FAF-8BC7-BAC6CF7C3C10}"/>
              </a:ext>
            </a:extLst>
          </p:cNvPr>
          <p:cNvSpPr/>
          <p:nvPr/>
        </p:nvSpPr>
        <p:spPr>
          <a:xfrm>
            <a:off x="1447028" y="5226126"/>
            <a:ext cx="1661310" cy="33846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行政</a:t>
            </a:r>
            <a:r>
              <a:rPr kumimoji="1" lang="ja-JP" altLang="en-US" sz="2000" b="1" dirty="0" smtClean="0"/>
              <a:t>（</a:t>
            </a:r>
            <a:r>
              <a:rPr kumimoji="1" lang="en-US" altLang="ja-JP" sz="2000" b="1" dirty="0" smtClean="0"/>
              <a:t>5</a:t>
            </a:r>
            <a:r>
              <a:rPr kumimoji="1" lang="ja-JP" altLang="en-US" sz="2000" b="1" dirty="0" smtClean="0"/>
              <a:t>）</a:t>
            </a:r>
            <a:endParaRPr kumimoji="1" lang="ja-JP" altLang="en-US" sz="2000" b="1" dirty="0"/>
          </a:p>
        </p:txBody>
      </p:sp>
      <p:sp>
        <p:nvSpPr>
          <p:cNvPr id="31" name="角丸四角形 13">
            <a:extLst>
              <a:ext uri="{FF2B5EF4-FFF2-40B4-BE49-F238E27FC236}">
                <a16:creationId xmlns:a16="http://schemas.microsoft.com/office/drawing/2014/main" id="{97F9B146-3A94-41C5-92B1-8C1D026FFF59}"/>
              </a:ext>
            </a:extLst>
          </p:cNvPr>
          <p:cNvSpPr/>
          <p:nvPr/>
        </p:nvSpPr>
        <p:spPr>
          <a:xfrm>
            <a:off x="6418397" y="6326497"/>
            <a:ext cx="5305036" cy="353247"/>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dirty="0" smtClean="0">
                <a:latin typeface="游ゴシック" panose="020B0400000000000000" pitchFamily="50" charset="-128"/>
                <a:ea typeface="游ゴシック" panose="020B0400000000000000" pitchFamily="50" charset="-128"/>
              </a:rPr>
              <a:t>・</a:t>
            </a:r>
            <a:r>
              <a:rPr kumimoji="1" lang="ja-JP" altLang="en-US" dirty="0">
                <a:latin typeface="游ゴシック" panose="020B0400000000000000" pitchFamily="50" charset="-128"/>
                <a:ea typeface="游ゴシック" panose="020B0400000000000000" pitchFamily="50" charset="-128"/>
              </a:rPr>
              <a:t>大阪府</a:t>
            </a:r>
            <a:endParaRPr kumimoji="1" lang="en-US" altLang="ja-JP" dirty="0">
              <a:latin typeface="游ゴシック" panose="020B0400000000000000" pitchFamily="50" charset="-128"/>
              <a:ea typeface="游ゴシック" panose="020B0400000000000000" pitchFamily="50" charset="-128"/>
            </a:endParaRPr>
          </a:p>
        </p:txBody>
      </p:sp>
      <p:sp>
        <p:nvSpPr>
          <p:cNvPr id="32" name="正方形/長方形 31">
            <a:extLst>
              <a:ext uri="{FF2B5EF4-FFF2-40B4-BE49-F238E27FC236}">
                <a16:creationId xmlns:a16="http://schemas.microsoft.com/office/drawing/2014/main" id="{BEEC310A-5271-4C80-8B8A-E14ACC071AFF}"/>
              </a:ext>
            </a:extLst>
          </p:cNvPr>
          <p:cNvSpPr/>
          <p:nvPr/>
        </p:nvSpPr>
        <p:spPr>
          <a:xfrm>
            <a:off x="6430088" y="6072294"/>
            <a:ext cx="1345027" cy="32102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b="1" dirty="0"/>
              <a:t>事務局</a:t>
            </a:r>
          </a:p>
        </p:txBody>
      </p:sp>
      <p:sp>
        <p:nvSpPr>
          <p:cNvPr id="19" name="角丸四角形 13">
            <a:extLst>
              <a:ext uri="{FF2B5EF4-FFF2-40B4-BE49-F238E27FC236}">
                <a16:creationId xmlns:a16="http://schemas.microsoft.com/office/drawing/2014/main" id="{FDC41133-B68C-4DD7-990A-B6AC913E255A}"/>
              </a:ext>
            </a:extLst>
          </p:cNvPr>
          <p:cNvSpPr/>
          <p:nvPr/>
        </p:nvSpPr>
        <p:spPr>
          <a:xfrm>
            <a:off x="1447028" y="6351925"/>
            <a:ext cx="4826398" cy="327819"/>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dirty="0" smtClean="0">
                <a:latin typeface="游ゴシック" panose="020B0400000000000000" pitchFamily="50" charset="-128"/>
                <a:ea typeface="游ゴシック" panose="020B0400000000000000" pitchFamily="50" charset="-128"/>
              </a:rPr>
              <a:t>・特定非営利活動法人ごみゼロネット大阪</a:t>
            </a:r>
            <a:endParaRPr kumimoji="1" lang="en-US" altLang="ja-JP" dirty="0">
              <a:latin typeface="游ゴシック" panose="020B0400000000000000" pitchFamily="50" charset="-128"/>
              <a:ea typeface="游ゴシック" panose="020B0400000000000000" pitchFamily="50" charset="-128"/>
            </a:endParaRPr>
          </a:p>
        </p:txBody>
      </p:sp>
      <p:sp>
        <p:nvSpPr>
          <p:cNvPr id="21" name="正方形/長方形 20">
            <a:extLst>
              <a:ext uri="{FF2B5EF4-FFF2-40B4-BE49-F238E27FC236}">
                <a16:creationId xmlns:a16="http://schemas.microsoft.com/office/drawing/2014/main" id="{BBC5664C-E812-4FAF-8BC7-BAC6CF7C3C10}"/>
              </a:ext>
            </a:extLst>
          </p:cNvPr>
          <p:cNvSpPr/>
          <p:nvPr/>
        </p:nvSpPr>
        <p:spPr>
          <a:xfrm>
            <a:off x="1430852" y="6072294"/>
            <a:ext cx="1882372" cy="30592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en-US" altLang="ja-JP" sz="2000" b="1" dirty="0" smtClean="0"/>
              <a:t>NPO</a:t>
            </a:r>
            <a:r>
              <a:rPr kumimoji="1" lang="ja-JP" altLang="en-US" sz="2000" b="1" dirty="0" smtClean="0"/>
              <a:t>法人（</a:t>
            </a:r>
            <a:r>
              <a:rPr kumimoji="1" lang="en-US" altLang="ja-JP" sz="2000" b="1" dirty="0"/>
              <a:t>1</a:t>
            </a:r>
            <a:r>
              <a:rPr kumimoji="1" lang="ja-JP" altLang="en-US" sz="2000" b="1" dirty="0" smtClean="0"/>
              <a:t>）</a:t>
            </a:r>
            <a:endParaRPr kumimoji="1" lang="ja-JP" altLang="en-US" sz="2000" b="1" dirty="0"/>
          </a:p>
        </p:txBody>
      </p:sp>
    </p:spTree>
    <p:extLst>
      <p:ext uri="{BB962C8B-B14F-4D97-AF65-F5344CB8AC3E}">
        <p14:creationId xmlns:p14="http://schemas.microsoft.com/office/powerpoint/2010/main" val="1260206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A2064250-214C-4E31-82F3-AB57E569C527}"/>
              </a:ext>
            </a:extLst>
          </p:cNvPr>
          <p:cNvSpPr/>
          <p:nvPr/>
        </p:nvSpPr>
        <p:spPr>
          <a:xfrm>
            <a:off x="0" y="2"/>
            <a:ext cx="12192000" cy="579548"/>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Ｒ</a:t>
            </a:r>
            <a:r>
              <a:rPr kumimoji="1" lang="ja-JP" altLang="en-US" sz="2800" b="1" dirty="0" smtClean="0"/>
              <a:t>４第２回プラスチックごみ排出抑制事業スキーム分科会　開催</a:t>
            </a:r>
            <a:r>
              <a:rPr kumimoji="1" lang="ja-JP" altLang="en-US" sz="2800" b="1" dirty="0"/>
              <a:t>結果</a:t>
            </a:r>
          </a:p>
        </p:txBody>
      </p:sp>
      <p:sp>
        <p:nvSpPr>
          <p:cNvPr id="5" name="スライド番号プレースホルダー 4">
            <a:extLst>
              <a:ext uri="{FF2B5EF4-FFF2-40B4-BE49-F238E27FC236}">
                <a16:creationId xmlns:a16="http://schemas.microsoft.com/office/drawing/2014/main" id="{8168C417-A352-4AAB-AB6F-F1C750F71BE3}"/>
              </a:ext>
            </a:extLst>
          </p:cNvPr>
          <p:cNvSpPr>
            <a:spLocks noGrp="1"/>
          </p:cNvSpPr>
          <p:nvPr>
            <p:ph type="sldNum" sz="quarter" idx="12"/>
          </p:nvPr>
        </p:nvSpPr>
        <p:spPr/>
        <p:txBody>
          <a:bodyPr/>
          <a:lstStyle/>
          <a:p>
            <a:fld id="{5B3F3032-4610-4632-96F8-9566C5DE4C2A}" type="slidenum">
              <a:rPr kumimoji="1" lang="ja-JP" altLang="en-US" smtClean="0"/>
              <a:t>7</a:t>
            </a:fld>
            <a:endParaRPr kumimoji="1" lang="ja-JP" altLang="en-US"/>
          </a:p>
        </p:txBody>
      </p:sp>
      <p:sp>
        <p:nvSpPr>
          <p:cNvPr id="7" name="四角形: 角を丸くする 6">
            <a:extLst>
              <a:ext uri="{FF2B5EF4-FFF2-40B4-BE49-F238E27FC236}">
                <a16:creationId xmlns:a16="http://schemas.microsoft.com/office/drawing/2014/main" id="{87E5F030-10C8-44D7-BF9D-F6F9127F1008}"/>
              </a:ext>
            </a:extLst>
          </p:cNvPr>
          <p:cNvSpPr/>
          <p:nvPr/>
        </p:nvSpPr>
        <p:spPr>
          <a:xfrm>
            <a:off x="203238" y="866167"/>
            <a:ext cx="859962" cy="830997"/>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日時</a:t>
            </a:r>
          </a:p>
        </p:txBody>
      </p:sp>
      <p:sp>
        <p:nvSpPr>
          <p:cNvPr id="8" name="四角形: 角を丸くする 7">
            <a:extLst>
              <a:ext uri="{FF2B5EF4-FFF2-40B4-BE49-F238E27FC236}">
                <a16:creationId xmlns:a16="http://schemas.microsoft.com/office/drawing/2014/main" id="{0429A64F-1786-4C7C-8A95-DCC2F6487C0D}"/>
              </a:ext>
            </a:extLst>
          </p:cNvPr>
          <p:cNvSpPr/>
          <p:nvPr/>
        </p:nvSpPr>
        <p:spPr>
          <a:xfrm>
            <a:off x="203238" y="1825331"/>
            <a:ext cx="859961" cy="4728634"/>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結果概要</a:t>
            </a:r>
          </a:p>
        </p:txBody>
      </p:sp>
      <p:sp>
        <p:nvSpPr>
          <p:cNvPr id="9" name="テキスト ボックス 8">
            <a:extLst>
              <a:ext uri="{FF2B5EF4-FFF2-40B4-BE49-F238E27FC236}">
                <a16:creationId xmlns:a16="http://schemas.microsoft.com/office/drawing/2014/main" id="{A9409F65-AD93-48AE-8BEA-40DD60E45FB8}"/>
              </a:ext>
            </a:extLst>
          </p:cNvPr>
          <p:cNvSpPr txBox="1"/>
          <p:nvPr/>
        </p:nvSpPr>
        <p:spPr>
          <a:xfrm>
            <a:off x="1195177" y="1855614"/>
            <a:ext cx="10996823" cy="4724370"/>
          </a:xfrm>
          <a:prstGeom prst="rect">
            <a:avLst/>
          </a:prstGeom>
          <a:noFill/>
        </p:spPr>
        <p:txBody>
          <a:bodyPr wrap="square" rtlCol="0">
            <a:spAutoFit/>
          </a:bodyPr>
          <a:lstStyle/>
          <a:p>
            <a:pPr>
              <a:spcAft>
                <a:spcPts val="200"/>
              </a:spcAft>
            </a:pPr>
            <a:r>
              <a:rPr kumimoji="1" lang="ja-JP" altLang="en-US" sz="2400" b="1" dirty="0">
                <a:latin typeface="+mn-ea"/>
              </a:rPr>
              <a:t>①使用済みプラスチック回収・リサイクルシステム</a:t>
            </a:r>
          </a:p>
          <a:p>
            <a:pPr>
              <a:spcAft>
                <a:spcPts val="200"/>
              </a:spcAft>
            </a:pPr>
            <a:r>
              <a:rPr kumimoji="1" lang="ja-JP" altLang="en-US" sz="2400" dirty="0">
                <a:latin typeface="+mn-ea"/>
              </a:rPr>
              <a:t>・ボトル</a:t>
            </a:r>
            <a:r>
              <a:rPr kumimoji="1" lang="en-US" altLang="ja-JP" sz="2400" dirty="0">
                <a:latin typeface="+mn-ea"/>
              </a:rPr>
              <a:t>to</a:t>
            </a:r>
            <a:r>
              <a:rPr kumimoji="1" lang="ja-JP" altLang="en-US" sz="2400" dirty="0">
                <a:latin typeface="+mn-ea"/>
              </a:rPr>
              <a:t>ボトルリサイクルの推進に向けた実証</a:t>
            </a:r>
            <a:r>
              <a:rPr kumimoji="1" lang="ja-JP" altLang="en-US" sz="2400" dirty="0" smtClean="0">
                <a:latin typeface="+mn-ea"/>
              </a:rPr>
              <a:t>実験について説明</a:t>
            </a:r>
            <a:r>
              <a:rPr kumimoji="1" lang="ja-JP" altLang="en-US" sz="2000" dirty="0" smtClean="0">
                <a:latin typeface="+mn-ea"/>
              </a:rPr>
              <a:t>（大阪府）</a:t>
            </a:r>
            <a:endParaRPr kumimoji="1" lang="en-US" altLang="ja-JP" sz="2000" dirty="0" smtClean="0">
              <a:latin typeface="+mn-ea"/>
            </a:endParaRPr>
          </a:p>
          <a:p>
            <a:pPr>
              <a:spcAft>
                <a:spcPts val="200"/>
              </a:spcAft>
            </a:pPr>
            <a:r>
              <a:rPr kumimoji="1" lang="ja-JP" altLang="en-US" sz="2400" b="1" dirty="0" smtClean="0">
                <a:latin typeface="+mn-ea"/>
              </a:rPr>
              <a:t>⇒</a:t>
            </a:r>
            <a:r>
              <a:rPr kumimoji="1" lang="ja-JP" altLang="en-US" sz="2400" b="1" dirty="0">
                <a:solidFill>
                  <a:srgbClr val="FF0000"/>
                </a:solidFill>
                <a:latin typeface="+mn-ea"/>
              </a:rPr>
              <a:t>新機能リサイクルボックス実証</a:t>
            </a:r>
            <a:r>
              <a:rPr kumimoji="1" lang="ja-JP" altLang="en-US" sz="2400" b="1" dirty="0" smtClean="0">
                <a:solidFill>
                  <a:srgbClr val="FF0000"/>
                </a:solidFill>
                <a:latin typeface="+mn-ea"/>
              </a:rPr>
              <a:t>実験を実施、効果検証の結果を共有・発信、</a:t>
            </a:r>
            <a:endParaRPr kumimoji="1" lang="en-US" altLang="ja-JP" sz="2400" b="1" dirty="0">
              <a:solidFill>
                <a:srgbClr val="FF0000"/>
              </a:solidFill>
              <a:latin typeface="+mn-ea"/>
            </a:endParaRPr>
          </a:p>
          <a:p>
            <a:pPr>
              <a:spcAft>
                <a:spcPts val="200"/>
              </a:spcAft>
            </a:pPr>
            <a:r>
              <a:rPr kumimoji="1" lang="ja-JP" altLang="en-US" sz="2400" b="1" dirty="0" smtClean="0">
                <a:solidFill>
                  <a:srgbClr val="FF0000"/>
                </a:solidFill>
                <a:latin typeface="+mn-ea"/>
              </a:rPr>
              <a:t>　引き続き、事業系ペットボトルのリサイクルに向けた取組みを促進</a:t>
            </a:r>
            <a:endParaRPr kumimoji="1" lang="en-US" altLang="ja-JP" sz="2400" b="1" dirty="0" smtClean="0">
              <a:solidFill>
                <a:srgbClr val="FF0000"/>
              </a:solidFill>
              <a:latin typeface="+mn-ea"/>
            </a:endParaRPr>
          </a:p>
          <a:p>
            <a:pPr>
              <a:spcAft>
                <a:spcPts val="200"/>
              </a:spcAft>
            </a:pPr>
            <a:r>
              <a:rPr kumimoji="1" lang="ja-JP" altLang="en-US" sz="2400" b="1" dirty="0" smtClean="0">
                <a:latin typeface="+mn-ea"/>
              </a:rPr>
              <a:t>　</a:t>
            </a:r>
            <a:r>
              <a:rPr kumimoji="1" lang="ja-JP" altLang="en-US" sz="2400" b="1" dirty="0" smtClean="0">
                <a:solidFill>
                  <a:srgbClr val="FF0000"/>
                </a:solidFill>
                <a:latin typeface="+mn-ea"/>
              </a:rPr>
              <a:t>（駅や民間オフィスでの回収・リサイクルについて検討）</a:t>
            </a:r>
            <a:endParaRPr kumimoji="1" lang="en-US" altLang="ja-JP" sz="2400" b="1" dirty="0" smtClean="0">
              <a:solidFill>
                <a:srgbClr val="FF0000"/>
              </a:solidFill>
              <a:latin typeface="+mn-ea"/>
            </a:endParaRPr>
          </a:p>
          <a:p>
            <a:pPr>
              <a:spcAft>
                <a:spcPts val="200"/>
              </a:spcAft>
            </a:pPr>
            <a:endParaRPr kumimoji="1" lang="en-US" altLang="ja-JP" sz="500" dirty="0" smtClean="0">
              <a:latin typeface="+mn-ea"/>
            </a:endParaRPr>
          </a:p>
          <a:p>
            <a:pPr>
              <a:spcAft>
                <a:spcPts val="200"/>
              </a:spcAft>
            </a:pPr>
            <a:r>
              <a:rPr kumimoji="1" lang="ja-JP" altLang="en-US" sz="2400" dirty="0" smtClean="0">
                <a:latin typeface="+mn-ea"/>
              </a:rPr>
              <a:t>・</a:t>
            </a:r>
            <a:r>
              <a:rPr kumimoji="1" lang="ja-JP" altLang="en-US" sz="2400" dirty="0">
                <a:latin typeface="+mn-ea"/>
              </a:rPr>
              <a:t>消毒液ボトルの新たな回収・リサイクルスキームの</a:t>
            </a:r>
            <a:r>
              <a:rPr kumimoji="1" lang="ja-JP" altLang="en-US" sz="2400" dirty="0" smtClean="0">
                <a:latin typeface="+mn-ea"/>
              </a:rPr>
              <a:t>検討</a:t>
            </a:r>
            <a:r>
              <a:rPr kumimoji="1" lang="ja-JP" altLang="en-US" sz="2000" dirty="0" smtClean="0">
                <a:latin typeface="+mn-ea"/>
              </a:rPr>
              <a:t>（</a:t>
            </a:r>
            <a:r>
              <a:rPr kumimoji="1" lang="ja-JP" altLang="en-US" sz="2000" dirty="0">
                <a:latin typeface="+mn-ea"/>
              </a:rPr>
              <a:t>大阪府）</a:t>
            </a:r>
            <a:endParaRPr kumimoji="1" lang="en-US" altLang="ja-JP" sz="2000" dirty="0">
              <a:latin typeface="+mn-ea"/>
            </a:endParaRPr>
          </a:p>
          <a:p>
            <a:pPr>
              <a:spcAft>
                <a:spcPts val="200"/>
              </a:spcAft>
            </a:pPr>
            <a:r>
              <a:rPr kumimoji="1" lang="ja-JP" altLang="en-US" sz="2400" b="1" dirty="0">
                <a:latin typeface="+mn-ea"/>
              </a:rPr>
              <a:t>⇒</a:t>
            </a:r>
            <a:r>
              <a:rPr kumimoji="1" lang="ja-JP" altLang="en-US" sz="2400" b="1" dirty="0">
                <a:solidFill>
                  <a:srgbClr val="FF0000"/>
                </a:solidFill>
                <a:latin typeface="+mn-ea"/>
              </a:rPr>
              <a:t>実証実験の実施に</a:t>
            </a:r>
            <a:r>
              <a:rPr kumimoji="1" lang="ja-JP" altLang="en-US" sz="2400" b="1" dirty="0" smtClean="0">
                <a:solidFill>
                  <a:srgbClr val="FF0000"/>
                </a:solidFill>
                <a:latin typeface="+mn-ea"/>
              </a:rPr>
              <a:t>向け検討</a:t>
            </a:r>
            <a:endParaRPr kumimoji="1" lang="ja-JP" altLang="en-US" sz="2400" b="1" dirty="0">
              <a:solidFill>
                <a:srgbClr val="FF0000"/>
              </a:solidFill>
              <a:latin typeface="+mn-ea"/>
            </a:endParaRPr>
          </a:p>
          <a:p>
            <a:pPr>
              <a:spcAft>
                <a:spcPts val="200"/>
              </a:spcAft>
            </a:pPr>
            <a:endParaRPr kumimoji="1" lang="ja-JP" altLang="en-US" sz="1200" b="1" dirty="0">
              <a:solidFill>
                <a:srgbClr val="FF0000"/>
              </a:solidFill>
              <a:latin typeface="+mn-ea"/>
            </a:endParaRPr>
          </a:p>
          <a:p>
            <a:pPr>
              <a:spcAft>
                <a:spcPts val="200"/>
              </a:spcAft>
            </a:pPr>
            <a:r>
              <a:rPr kumimoji="1" lang="ja-JP" altLang="en-US" sz="2400" b="1" dirty="0">
                <a:latin typeface="+mn-ea"/>
              </a:rPr>
              <a:t>②プラスチックフリー事業</a:t>
            </a:r>
            <a:r>
              <a:rPr kumimoji="1" lang="ja-JP" altLang="en-US" sz="2400" b="1" dirty="0" smtClean="0">
                <a:latin typeface="+mn-ea"/>
              </a:rPr>
              <a:t>スキーム</a:t>
            </a:r>
            <a:endParaRPr kumimoji="1" lang="en-US" altLang="ja-JP" sz="2400" b="1" dirty="0" smtClean="0">
              <a:latin typeface="+mn-ea"/>
            </a:endParaRPr>
          </a:p>
          <a:p>
            <a:pPr>
              <a:spcAft>
                <a:spcPts val="200"/>
              </a:spcAft>
            </a:pPr>
            <a:r>
              <a:rPr kumimoji="1" lang="ja-JP" altLang="en-US" sz="2400" dirty="0" smtClean="0">
                <a:latin typeface="+mn-ea"/>
              </a:rPr>
              <a:t>・ガンバ大阪における、食品残渣</a:t>
            </a:r>
            <a:r>
              <a:rPr kumimoji="1" lang="ja-JP" altLang="en-US" sz="2400" dirty="0">
                <a:latin typeface="+mn-ea"/>
              </a:rPr>
              <a:t>と生分解性素材を</a:t>
            </a:r>
            <a:r>
              <a:rPr kumimoji="1" lang="ja-JP" altLang="en-US" sz="2400" dirty="0" smtClean="0">
                <a:latin typeface="+mn-ea"/>
              </a:rPr>
              <a:t>組み合わせた</a:t>
            </a:r>
            <a:endParaRPr kumimoji="1" lang="en-US" altLang="ja-JP" sz="2400" dirty="0" smtClean="0">
              <a:latin typeface="+mn-ea"/>
            </a:endParaRPr>
          </a:p>
          <a:p>
            <a:pPr>
              <a:spcAft>
                <a:spcPts val="200"/>
              </a:spcAft>
            </a:pPr>
            <a:r>
              <a:rPr kumimoji="1" lang="ja-JP" altLang="en-US" sz="2400" dirty="0">
                <a:latin typeface="+mn-ea"/>
              </a:rPr>
              <a:t>　</a:t>
            </a:r>
            <a:r>
              <a:rPr kumimoji="1" lang="ja-JP" altLang="en-US" sz="2400" dirty="0" smtClean="0">
                <a:latin typeface="+mn-ea"/>
              </a:rPr>
              <a:t>新た</a:t>
            </a:r>
            <a:r>
              <a:rPr kumimoji="1" lang="ja-JP" altLang="en-US" sz="2400" dirty="0">
                <a:latin typeface="+mn-ea"/>
              </a:rPr>
              <a:t>な地域循環の</a:t>
            </a:r>
            <a:r>
              <a:rPr kumimoji="1" lang="ja-JP" altLang="en-US" sz="2400" dirty="0" smtClean="0">
                <a:latin typeface="+mn-ea"/>
              </a:rPr>
              <a:t>取組みの実施</a:t>
            </a:r>
            <a:r>
              <a:rPr kumimoji="1" lang="ja-JP" altLang="en-US" sz="2000" dirty="0" smtClean="0">
                <a:latin typeface="+mn-ea"/>
              </a:rPr>
              <a:t>（三菱ケミカル）</a:t>
            </a:r>
            <a:endParaRPr kumimoji="1" lang="en-US" altLang="ja-JP" sz="2000" dirty="0" smtClean="0">
              <a:latin typeface="+mn-ea"/>
            </a:endParaRPr>
          </a:p>
          <a:p>
            <a:pPr>
              <a:spcAft>
                <a:spcPts val="200"/>
              </a:spcAft>
            </a:pPr>
            <a:r>
              <a:rPr kumimoji="1" lang="ja-JP" altLang="en-US" sz="2400" b="1" dirty="0" smtClean="0">
                <a:latin typeface="+mn-ea"/>
              </a:rPr>
              <a:t>⇒</a:t>
            </a:r>
            <a:r>
              <a:rPr kumimoji="1" lang="ja-JP" altLang="en-US" sz="2400" b="1" dirty="0">
                <a:solidFill>
                  <a:srgbClr val="FF0000"/>
                </a:solidFill>
                <a:latin typeface="+mn-ea"/>
              </a:rPr>
              <a:t>効果検証の結果を</a:t>
            </a:r>
            <a:r>
              <a:rPr kumimoji="1" lang="ja-JP" altLang="en-US" sz="2400" b="1" dirty="0" smtClean="0">
                <a:solidFill>
                  <a:srgbClr val="FF0000"/>
                </a:solidFill>
                <a:latin typeface="+mn-ea"/>
              </a:rPr>
              <a:t>共有、さらなる実証実験の実施に向け検討</a:t>
            </a:r>
            <a:endParaRPr kumimoji="1" lang="en-US" altLang="ja-JP" sz="2400" b="1" dirty="0" smtClean="0">
              <a:solidFill>
                <a:srgbClr val="FF0000"/>
              </a:solidFill>
              <a:latin typeface="+mn-ea"/>
            </a:endParaRPr>
          </a:p>
        </p:txBody>
      </p:sp>
      <p:sp>
        <p:nvSpPr>
          <p:cNvPr id="11" name="テキスト ボックス 10"/>
          <p:cNvSpPr txBox="1"/>
          <p:nvPr/>
        </p:nvSpPr>
        <p:spPr>
          <a:xfrm>
            <a:off x="1369385" y="866167"/>
            <a:ext cx="9145452" cy="830997"/>
          </a:xfrm>
          <a:prstGeom prst="rect">
            <a:avLst/>
          </a:prstGeom>
          <a:noFill/>
        </p:spPr>
        <p:txBody>
          <a:bodyPr wrap="none" rtlCol="0">
            <a:spAutoFit/>
          </a:bodyPr>
          <a:lstStyle/>
          <a:p>
            <a:r>
              <a:rPr kumimoji="1" lang="ja-JP" altLang="en-US" sz="2400" dirty="0" smtClean="0">
                <a:latin typeface="+mn-ea"/>
              </a:rPr>
              <a:t>第２回　令和４年</a:t>
            </a:r>
            <a:r>
              <a:rPr kumimoji="1" lang="en-US" altLang="ja-JP" sz="2400" dirty="0" smtClean="0">
                <a:latin typeface="+mn-ea"/>
              </a:rPr>
              <a:t>11</a:t>
            </a:r>
            <a:r>
              <a:rPr kumimoji="1" lang="ja-JP" altLang="en-US" sz="2400" dirty="0" smtClean="0">
                <a:latin typeface="+mn-ea"/>
              </a:rPr>
              <a:t>月</a:t>
            </a:r>
            <a:r>
              <a:rPr kumimoji="1" lang="ja-JP" altLang="en-US" sz="2400" dirty="0">
                <a:latin typeface="+mn-ea"/>
              </a:rPr>
              <a:t>９</a:t>
            </a:r>
            <a:r>
              <a:rPr kumimoji="1" lang="ja-JP" altLang="en-US" sz="2400" dirty="0" smtClean="0">
                <a:latin typeface="+mn-ea"/>
              </a:rPr>
              <a:t>日（水）＠咲洲庁舎（オンライン併用）</a:t>
            </a:r>
            <a:endParaRPr kumimoji="1" lang="en-US" altLang="ja-JP" sz="2400" dirty="0" smtClean="0">
              <a:latin typeface="+mn-ea"/>
            </a:endParaRPr>
          </a:p>
          <a:p>
            <a:r>
              <a:rPr kumimoji="1" lang="ja-JP" altLang="en-US" sz="2400" dirty="0" smtClean="0">
                <a:latin typeface="+mn-ea"/>
              </a:rPr>
              <a:t>第３回　令和</a:t>
            </a:r>
            <a:r>
              <a:rPr kumimoji="1" lang="ja-JP" altLang="en-US" sz="2400" dirty="0">
                <a:latin typeface="+mn-ea"/>
              </a:rPr>
              <a:t>５年２月</a:t>
            </a:r>
            <a:r>
              <a:rPr kumimoji="1" lang="en-US" altLang="ja-JP" sz="2400" dirty="0">
                <a:latin typeface="+mn-ea"/>
              </a:rPr>
              <a:t>17</a:t>
            </a:r>
            <a:r>
              <a:rPr kumimoji="1" lang="ja-JP" altLang="en-US" sz="2400" dirty="0">
                <a:latin typeface="+mn-ea"/>
              </a:rPr>
              <a:t>日（金</a:t>
            </a:r>
            <a:r>
              <a:rPr kumimoji="1" lang="ja-JP" altLang="en-US" sz="2400" dirty="0" smtClean="0">
                <a:latin typeface="+mn-ea"/>
              </a:rPr>
              <a:t>）＠咲洲庁舎（オンライン併用）</a:t>
            </a:r>
            <a:endParaRPr kumimoji="1" lang="ja-JP" altLang="en-US" sz="2400" dirty="0">
              <a:latin typeface="+mn-ea"/>
            </a:endParaRPr>
          </a:p>
        </p:txBody>
      </p:sp>
      <p:sp>
        <p:nvSpPr>
          <p:cNvPr id="12" name="正方形/長方形 11">
            <a:extLst>
              <a:ext uri="{FF2B5EF4-FFF2-40B4-BE49-F238E27FC236}">
                <a16:creationId xmlns:a16="http://schemas.microsoft.com/office/drawing/2014/main" id="{A2064250-214C-4E31-82F3-AB57E569C527}"/>
              </a:ext>
            </a:extLst>
          </p:cNvPr>
          <p:cNvSpPr/>
          <p:nvPr/>
        </p:nvSpPr>
        <p:spPr>
          <a:xfrm>
            <a:off x="0" y="0"/>
            <a:ext cx="12192000" cy="707717"/>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b="1" dirty="0" smtClean="0"/>
              <a:t>プラスチック</a:t>
            </a:r>
            <a:r>
              <a:rPr kumimoji="1" lang="ja-JP" altLang="en-US" sz="3000" b="1" dirty="0"/>
              <a:t>ごみ排出抑制事業スキーム分科会　開催結果</a:t>
            </a:r>
          </a:p>
        </p:txBody>
      </p:sp>
    </p:spTree>
    <p:extLst>
      <p:ext uri="{BB962C8B-B14F-4D97-AF65-F5344CB8AC3E}">
        <p14:creationId xmlns:p14="http://schemas.microsoft.com/office/powerpoint/2010/main" val="4155079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A2064250-214C-4E31-82F3-AB57E569C527}"/>
              </a:ext>
            </a:extLst>
          </p:cNvPr>
          <p:cNvSpPr/>
          <p:nvPr/>
        </p:nvSpPr>
        <p:spPr>
          <a:xfrm>
            <a:off x="0" y="2"/>
            <a:ext cx="12192000" cy="579548"/>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Ｒ</a:t>
            </a:r>
            <a:r>
              <a:rPr kumimoji="1" lang="ja-JP" altLang="en-US" sz="2800" b="1" dirty="0" smtClean="0"/>
              <a:t>４第２回プラスチックごみ排出抑制事業スキーム分科会　開催</a:t>
            </a:r>
            <a:r>
              <a:rPr kumimoji="1" lang="ja-JP" altLang="en-US" sz="2800" b="1" dirty="0"/>
              <a:t>結果</a:t>
            </a:r>
          </a:p>
        </p:txBody>
      </p:sp>
      <p:sp>
        <p:nvSpPr>
          <p:cNvPr id="5" name="スライド番号プレースホルダー 4">
            <a:extLst>
              <a:ext uri="{FF2B5EF4-FFF2-40B4-BE49-F238E27FC236}">
                <a16:creationId xmlns:a16="http://schemas.microsoft.com/office/drawing/2014/main" id="{8168C417-A352-4AAB-AB6F-F1C750F71BE3}"/>
              </a:ext>
            </a:extLst>
          </p:cNvPr>
          <p:cNvSpPr>
            <a:spLocks noGrp="1"/>
          </p:cNvSpPr>
          <p:nvPr>
            <p:ph type="sldNum" sz="quarter" idx="12"/>
          </p:nvPr>
        </p:nvSpPr>
        <p:spPr/>
        <p:txBody>
          <a:bodyPr/>
          <a:lstStyle/>
          <a:p>
            <a:fld id="{5B3F3032-4610-4632-96F8-9566C5DE4C2A}" type="slidenum">
              <a:rPr kumimoji="1" lang="ja-JP" altLang="en-US" smtClean="0"/>
              <a:t>8</a:t>
            </a:fld>
            <a:endParaRPr kumimoji="1" lang="ja-JP" altLang="en-US"/>
          </a:p>
        </p:txBody>
      </p:sp>
      <p:sp>
        <p:nvSpPr>
          <p:cNvPr id="8" name="四角形: 角を丸くする 7">
            <a:extLst>
              <a:ext uri="{FF2B5EF4-FFF2-40B4-BE49-F238E27FC236}">
                <a16:creationId xmlns:a16="http://schemas.microsoft.com/office/drawing/2014/main" id="{0429A64F-1786-4C7C-8A95-DCC2F6487C0D}"/>
              </a:ext>
            </a:extLst>
          </p:cNvPr>
          <p:cNvSpPr/>
          <p:nvPr/>
        </p:nvSpPr>
        <p:spPr>
          <a:xfrm>
            <a:off x="151722" y="937899"/>
            <a:ext cx="859961" cy="5601013"/>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結果概要</a:t>
            </a:r>
          </a:p>
        </p:txBody>
      </p:sp>
      <p:sp>
        <p:nvSpPr>
          <p:cNvPr id="9" name="テキスト ボックス 8">
            <a:extLst>
              <a:ext uri="{FF2B5EF4-FFF2-40B4-BE49-F238E27FC236}">
                <a16:creationId xmlns:a16="http://schemas.microsoft.com/office/drawing/2014/main" id="{A9409F65-AD93-48AE-8BEA-40DD60E45FB8}"/>
              </a:ext>
            </a:extLst>
          </p:cNvPr>
          <p:cNvSpPr txBox="1"/>
          <p:nvPr/>
        </p:nvSpPr>
        <p:spPr>
          <a:xfrm>
            <a:off x="1125415" y="1371292"/>
            <a:ext cx="11066585" cy="4832092"/>
          </a:xfrm>
          <a:prstGeom prst="rect">
            <a:avLst/>
          </a:prstGeom>
          <a:noFill/>
        </p:spPr>
        <p:txBody>
          <a:bodyPr wrap="square" rtlCol="0">
            <a:spAutoFit/>
          </a:bodyPr>
          <a:lstStyle/>
          <a:p>
            <a:pPr>
              <a:spcAft>
                <a:spcPts val="200"/>
              </a:spcAft>
            </a:pPr>
            <a:r>
              <a:rPr kumimoji="1" lang="ja-JP" altLang="en-US" sz="2400" b="1" dirty="0" smtClean="0">
                <a:latin typeface="+mn-ea"/>
              </a:rPr>
              <a:t>④取組事例共有</a:t>
            </a:r>
            <a:endParaRPr kumimoji="1" lang="ja-JP" altLang="en-US" sz="2400" b="1" dirty="0">
              <a:latin typeface="+mn-ea"/>
            </a:endParaRPr>
          </a:p>
          <a:p>
            <a:pPr>
              <a:spcAft>
                <a:spcPts val="200"/>
              </a:spcAft>
            </a:pPr>
            <a:r>
              <a:rPr kumimoji="1" lang="ja-JP" altLang="en-US" sz="2400" dirty="0">
                <a:latin typeface="+mn-ea"/>
              </a:rPr>
              <a:t>　・未利用間伐材の木繊維化</a:t>
            </a:r>
            <a:r>
              <a:rPr kumimoji="1" lang="ja-JP" altLang="en-US" sz="2000" dirty="0">
                <a:latin typeface="+mn-ea"/>
              </a:rPr>
              <a:t>（根羽村森林組合・和紙の布）</a:t>
            </a:r>
            <a:endParaRPr kumimoji="1" lang="en-US" altLang="ja-JP" sz="2000" dirty="0">
              <a:latin typeface="+mn-ea"/>
            </a:endParaRPr>
          </a:p>
          <a:p>
            <a:pPr>
              <a:spcAft>
                <a:spcPts val="200"/>
              </a:spcAft>
            </a:pPr>
            <a:r>
              <a:rPr kumimoji="1" lang="ja-JP" altLang="en-US" sz="2400" dirty="0">
                <a:latin typeface="+mn-ea"/>
              </a:rPr>
              <a:t>　</a:t>
            </a:r>
            <a:r>
              <a:rPr kumimoji="1" lang="ja-JP" altLang="en-US" sz="2400" dirty="0" smtClean="0">
                <a:latin typeface="+mn-ea"/>
              </a:rPr>
              <a:t>・</a:t>
            </a:r>
            <a:r>
              <a:rPr kumimoji="1" lang="ja-JP" altLang="en-US" sz="2400" dirty="0">
                <a:latin typeface="+mn-ea"/>
              </a:rPr>
              <a:t>大阪湾プラごみゼロを目指す資源循環共創拠点</a:t>
            </a:r>
            <a:r>
              <a:rPr kumimoji="1" lang="ja-JP" altLang="en-US" sz="2000" dirty="0">
                <a:latin typeface="+mn-ea"/>
              </a:rPr>
              <a:t>（宇山教授）</a:t>
            </a:r>
          </a:p>
          <a:p>
            <a:pPr>
              <a:spcAft>
                <a:spcPts val="200"/>
              </a:spcAft>
            </a:pPr>
            <a:r>
              <a:rPr kumimoji="1" lang="ja-JP" altLang="en-US" sz="2400" dirty="0">
                <a:latin typeface="+mn-ea"/>
              </a:rPr>
              <a:t>　</a:t>
            </a:r>
            <a:r>
              <a:rPr kumimoji="1" lang="ja-JP" altLang="en-US" sz="2400" dirty="0" smtClean="0">
                <a:latin typeface="+mn-ea"/>
              </a:rPr>
              <a:t>・過熱水蒸気を利用したプラスチック油化技術による再資源化</a:t>
            </a:r>
            <a:r>
              <a:rPr kumimoji="1" lang="ja-JP" altLang="en-US" sz="2000" dirty="0" smtClean="0">
                <a:latin typeface="+mn-ea"/>
              </a:rPr>
              <a:t>（</a:t>
            </a:r>
            <a:r>
              <a:rPr kumimoji="1" lang="ja-JP" altLang="en-US" sz="2000" dirty="0">
                <a:latin typeface="+mn-ea"/>
              </a:rPr>
              <a:t>古谷商店</a:t>
            </a:r>
            <a:r>
              <a:rPr kumimoji="1" lang="ja-JP" altLang="en-US" sz="2000" dirty="0" smtClean="0">
                <a:latin typeface="+mn-ea"/>
              </a:rPr>
              <a:t>）</a:t>
            </a:r>
            <a:endParaRPr kumimoji="1" lang="en-US" altLang="ja-JP" sz="2000" dirty="0" smtClean="0">
              <a:latin typeface="+mn-ea"/>
            </a:endParaRPr>
          </a:p>
          <a:p>
            <a:pPr>
              <a:spcAft>
                <a:spcPts val="200"/>
              </a:spcAft>
            </a:pPr>
            <a:endParaRPr kumimoji="1" lang="en-US" altLang="ja-JP" sz="1200" dirty="0" smtClean="0">
              <a:latin typeface="+mn-ea"/>
            </a:endParaRPr>
          </a:p>
          <a:p>
            <a:pPr>
              <a:spcAft>
                <a:spcPts val="200"/>
              </a:spcAft>
            </a:pPr>
            <a:r>
              <a:rPr kumimoji="1" lang="ja-JP" altLang="en-US" sz="2400" b="1" dirty="0" smtClean="0">
                <a:latin typeface="+mn-ea"/>
              </a:rPr>
              <a:t>⑤その他の対策検討</a:t>
            </a:r>
            <a:endParaRPr kumimoji="1" lang="en-US" altLang="ja-JP" sz="2400" b="1" dirty="0">
              <a:latin typeface="+mn-ea"/>
            </a:endParaRPr>
          </a:p>
          <a:p>
            <a:pPr>
              <a:spcAft>
                <a:spcPts val="200"/>
              </a:spcAft>
            </a:pPr>
            <a:r>
              <a:rPr kumimoji="1" lang="ja-JP" altLang="en-US" sz="2400" dirty="0">
                <a:latin typeface="+mn-ea"/>
              </a:rPr>
              <a:t>　・メンバーアンケートの実施、とりまとめ</a:t>
            </a:r>
            <a:r>
              <a:rPr kumimoji="1" lang="ja-JP" altLang="en-US" sz="2000" dirty="0">
                <a:latin typeface="+mn-ea"/>
              </a:rPr>
              <a:t>（大阪府）</a:t>
            </a:r>
            <a:r>
              <a:rPr kumimoji="1" lang="ja-JP" altLang="en-US" sz="2400" dirty="0">
                <a:latin typeface="+mn-ea"/>
              </a:rPr>
              <a:t>　</a:t>
            </a:r>
            <a:endParaRPr kumimoji="1" lang="en-US" altLang="ja-JP" sz="2400" dirty="0">
              <a:latin typeface="+mn-ea"/>
            </a:endParaRPr>
          </a:p>
          <a:p>
            <a:pPr>
              <a:spcAft>
                <a:spcPts val="200"/>
              </a:spcAft>
            </a:pPr>
            <a:r>
              <a:rPr kumimoji="1" lang="ja-JP" altLang="en-US" sz="2400" dirty="0">
                <a:latin typeface="+mn-ea"/>
              </a:rPr>
              <a:t>　・メンバーアンケートを受けた取組み提案</a:t>
            </a:r>
            <a:r>
              <a:rPr kumimoji="1" lang="ja-JP" altLang="en-US" sz="2000" dirty="0">
                <a:latin typeface="+mn-ea"/>
              </a:rPr>
              <a:t>（リコー）</a:t>
            </a:r>
            <a:endParaRPr kumimoji="1" lang="en-US" altLang="ja-JP" sz="2000" dirty="0">
              <a:latin typeface="+mn-ea"/>
            </a:endParaRPr>
          </a:p>
          <a:p>
            <a:pPr>
              <a:spcAft>
                <a:spcPts val="200"/>
              </a:spcAft>
            </a:pPr>
            <a:r>
              <a:rPr kumimoji="1" lang="ja-JP" altLang="en-US" sz="2400" dirty="0">
                <a:latin typeface="+mn-ea"/>
              </a:rPr>
              <a:t>　　海洋・漂着プラスチックの素材判別、</a:t>
            </a:r>
            <a:endParaRPr kumimoji="1" lang="en-US" altLang="ja-JP" sz="2400" dirty="0">
              <a:latin typeface="+mn-ea"/>
            </a:endParaRPr>
          </a:p>
          <a:p>
            <a:pPr>
              <a:spcAft>
                <a:spcPts val="200"/>
              </a:spcAft>
            </a:pPr>
            <a:r>
              <a:rPr kumimoji="1" lang="ja-JP" altLang="en-US" sz="2400" dirty="0">
                <a:latin typeface="+mn-ea"/>
              </a:rPr>
              <a:t>　　有効リサイクルについての調査・実証</a:t>
            </a:r>
            <a:endParaRPr kumimoji="1" lang="en-US" altLang="ja-JP" sz="2400" dirty="0">
              <a:latin typeface="+mn-ea"/>
            </a:endParaRPr>
          </a:p>
          <a:p>
            <a:pPr>
              <a:spcAft>
                <a:spcPts val="200"/>
              </a:spcAft>
            </a:pPr>
            <a:r>
              <a:rPr kumimoji="1" lang="ja-JP" altLang="en-US" sz="2400" dirty="0">
                <a:latin typeface="+mn-ea"/>
              </a:rPr>
              <a:t>　　オフィス・工場系廃プラの分別廃棄へのハードル</a:t>
            </a:r>
            <a:r>
              <a:rPr kumimoji="1" lang="ja-JP" altLang="en-US" sz="2400" dirty="0" smtClean="0">
                <a:latin typeface="+mn-ea"/>
              </a:rPr>
              <a:t>調査</a:t>
            </a:r>
            <a:endParaRPr kumimoji="1" lang="en-US" altLang="ja-JP" sz="2400" dirty="0" smtClean="0">
              <a:latin typeface="+mn-ea"/>
            </a:endParaRPr>
          </a:p>
          <a:p>
            <a:pPr>
              <a:spcAft>
                <a:spcPts val="200"/>
              </a:spcAft>
            </a:pPr>
            <a:endParaRPr kumimoji="1" lang="en-US" altLang="ja-JP" sz="1200" dirty="0" smtClean="0">
              <a:latin typeface="+mn-ea"/>
            </a:endParaRPr>
          </a:p>
          <a:p>
            <a:pPr>
              <a:spcAft>
                <a:spcPts val="200"/>
              </a:spcAft>
            </a:pPr>
            <a:r>
              <a:rPr kumimoji="1" lang="ja-JP" altLang="en-US" sz="2400" b="1" dirty="0" smtClean="0">
                <a:latin typeface="+mn-ea"/>
              </a:rPr>
              <a:t>⇒</a:t>
            </a:r>
            <a:r>
              <a:rPr kumimoji="1" lang="ja-JP" altLang="en-US" sz="2400" b="1" dirty="0">
                <a:solidFill>
                  <a:srgbClr val="FF0000"/>
                </a:solidFill>
                <a:latin typeface="游ゴシック" panose="020B0400000000000000" pitchFamily="50" charset="-128"/>
              </a:rPr>
              <a:t>さら</a:t>
            </a:r>
            <a:r>
              <a:rPr kumimoji="1" lang="ja-JP" altLang="en-US" sz="2400" b="1" dirty="0" smtClean="0">
                <a:solidFill>
                  <a:srgbClr val="FF0000"/>
                </a:solidFill>
                <a:latin typeface="游ゴシック" panose="020B0400000000000000" pitchFamily="50" charset="-128"/>
              </a:rPr>
              <a:t>なる</a:t>
            </a:r>
            <a:r>
              <a:rPr kumimoji="1" lang="ja-JP" altLang="en-US" sz="2400" b="1" dirty="0">
                <a:solidFill>
                  <a:srgbClr val="FF0000"/>
                </a:solidFill>
                <a:latin typeface="游ゴシック" panose="020B0400000000000000" pitchFamily="50" charset="-128"/>
              </a:rPr>
              <a:t>プラスチックごみ排出抑制に</a:t>
            </a:r>
            <a:r>
              <a:rPr kumimoji="1" lang="ja-JP" altLang="en-US" sz="2400" b="1" dirty="0" smtClean="0">
                <a:solidFill>
                  <a:srgbClr val="FF0000"/>
                </a:solidFill>
                <a:latin typeface="游ゴシック" panose="020B0400000000000000" pitchFamily="50" charset="-128"/>
              </a:rPr>
              <a:t>向けた取組みの実施を検討</a:t>
            </a:r>
            <a:endParaRPr kumimoji="1" lang="ja-JP" altLang="en-US" sz="2400" b="1" dirty="0">
              <a:solidFill>
                <a:srgbClr val="FF0000"/>
              </a:solidFill>
              <a:latin typeface="游ゴシック" panose="020B0400000000000000" pitchFamily="50" charset="-128"/>
            </a:endParaRPr>
          </a:p>
        </p:txBody>
      </p:sp>
      <p:sp>
        <p:nvSpPr>
          <p:cNvPr id="12" name="正方形/長方形 11">
            <a:extLst>
              <a:ext uri="{FF2B5EF4-FFF2-40B4-BE49-F238E27FC236}">
                <a16:creationId xmlns:a16="http://schemas.microsoft.com/office/drawing/2014/main" id="{A2064250-214C-4E31-82F3-AB57E569C527}"/>
              </a:ext>
            </a:extLst>
          </p:cNvPr>
          <p:cNvSpPr/>
          <p:nvPr/>
        </p:nvSpPr>
        <p:spPr>
          <a:xfrm>
            <a:off x="0" y="1"/>
            <a:ext cx="12192000" cy="732515"/>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b="1" dirty="0" smtClean="0"/>
              <a:t>プラスチック</a:t>
            </a:r>
            <a:r>
              <a:rPr kumimoji="1" lang="ja-JP" altLang="en-US" sz="3000" b="1" dirty="0"/>
              <a:t>ごみ排出抑制事業スキーム分科会　開催結果</a:t>
            </a:r>
          </a:p>
        </p:txBody>
      </p:sp>
    </p:spTree>
    <p:extLst>
      <p:ext uri="{BB962C8B-B14F-4D97-AF65-F5344CB8AC3E}">
        <p14:creationId xmlns:p14="http://schemas.microsoft.com/office/powerpoint/2010/main" val="18390619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1124</Words>
  <Application>Microsoft Office PowerPoint</Application>
  <PresentationFormat>ワイド画面</PresentationFormat>
  <Paragraphs>167</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2023-03-28T02:07:15Z</dcterms:created>
  <dcterms:modified xsi:type="dcterms:W3CDTF">2023-03-28T02:07:23Z</dcterms:modified>
</cp:coreProperties>
</file>