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64"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11" autoAdjust="0"/>
    <p:restoredTop sz="94660"/>
  </p:normalViewPr>
  <p:slideViewPr>
    <p:cSldViewPr snapToGrid="0">
      <p:cViewPr varScale="1">
        <p:scale>
          <a:sx n="81" d="100"/>
          <a:sy n="81" d="100"/>
        </p:scale>
        <p:origin x="2712"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203561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2427743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359267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62933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025155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316535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42503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93490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2506362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098023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F0A6C7-E7F0-41A5-A31E-E4C938032F93}" type="datetimeFigureOut">
              <a:rPr kumimoji="1" lang="ja-JP" altLang="en-US" smtClean="0"/>
              <a:t>2024/6/19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857479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19000">
              <a:schemeClr val="accent4">
                <a:lumMod val="40000"/>
                <a:lumOff val="60000"/>
              </a:schemeClr>
            </a:gs>
            <a:gs pos="45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F0A6C7-E7F0-41A5-A31E-E4C938032F93}" type="datetimeFigureOut">
              <a:rPr kumimoji="1" lang="ja-JP" altLang="en-US" smtClean="0"/>
              <a:t>2024/6/19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0248129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9CFCD2FB-4542-4C81-BEE3-092EAD7074C1}"/>
              </a:ext>
            </a:extLst>
          </p:cNvPr>
          <p:cNvSpPr/>
          <p:nvPr/>
        </p:nvSpPr>
        <p:spPr>
          <a:xfrm>
            <a:off x="685371" y="2233535"/>
            <a:ext cx="5554139" cy="1658645"/>
          </a:xfrm>
          <a:prstGeom prst="roundRect">
            <a:avLst/>
          </a:prstGeom>
          <a:solidFill>
            <a:srgbClr val="FFFF00"/>
          </a:solidFill>
          <a:ln w="889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36289DAD-DB1D-48F7-BE71-D976F9A8F989}"/>
              </a:ext>
            </a:extLst>
          </p:cNvPr>
          <p:cNvSpPr txBox="1"/>
          <p:nvPr/>
        </p:nvSpPr>
        <p:spPr>
          <a:xfrm>
            <a:off x="969147" y="2494872"/>
            <a:ext cx="5539626" cy="1200329"/>
          </a:xfrm>
          <a:prstGeom prst="rect">
            <a:avLst/>
          </a:prstGeom>
          <a:noFill/>
          <a:ln>
            <a:noFill/>
          </a:ln>
        </p:spPr>
        <p:txBody>
          <a:bodyPr wrap="square" rtlCol="0">
            <a:spAutoFit/>
          </a:bodyPr>
          <a:lstStyle/>
          <a:p>
            <a:r>
              <a:rPr kumimoji="1" lang="ja-JP" altLang="en-US" sz="3600" b="1" dirty="0"/>
              <a:t>使用後のミツバチは</a:t>
            </a:r>
            <a:endParaRPr kumimoji="1" lang="en-US" altLang="ja-JP" sz="3600" b="1" dirty="0"/>
          </a:p>
          <a:p>
            <a:r>
              <a:rPr kumimoji="1" lang="ja-JP" altLang="en-US" sz="3600" b="1"/>
              <a:t>確実に処置しましょう</a:t>
            </a:r>
            <a:r>
              <a:rPr kumimoji="1" lang="ja-JP" altLang="en-US" sz="3600" b="1" dirty="0"/>
              <a:t>！</a:t>
            </a:r>
            <a:endParaRPr kumimoji="1" lang="en-US" altLang="ja-JP" sz="3600" b="1" dirty="0"/>
          </a:p>
        </p:txBody>
      </p:sp>
      <p:sp>
        <p:nvSpPr>
          <p:cNvPr id="16" name="テキスト ボックス 15">
            <a:extLst>
              <a:ext uri="{FF2B5EF4-FFF2-40B4-BE49-F238E27FC236}">
                <a16:creationId xmlns:a16="http://schemas.microsoft.com/office/drawing/2014/main" id="{0DFFFB5F-4D37-44B3-9A6B-706107F9C6D8}"/>
              </a:ext>
            </a:extLst>
          </p:cNvPr>
          <p:cNvSpPr txBox="1"/>
          <p:nvPr/>
        </p:nvSpPr>
        <p:spPr>
          <a:xfrm>
            <a:off x="365574" y="4482283"/>
            <a:ext cx="6122579" cy="1405193"/>
          </a:xfrm>
          <a:prstGeom prst="rect">
            <a:avLst/>
          </a:prstGeom>
          <a:noFill/>
        </p:spPr>
        <p:txBody>
          <a:bodyPr wrap="square">
            <a:spAutoFit/>
          </a:bodyPr>
          <a:lstStyle/>
          <a:p>
            <a:pPr marL="266700" marR="0" lvl="0" indent="-266700" algn="l" defTabSz="457200" rtl="0" eaLnBrk="1" fontAlgn="auto" latinLnBrk="0" hangingPunct="1">
              <a:lnSpc>
                <a:spcPct val="15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どのように</a:t>
            </a:r>
            <a:r>
              <a:rPr lang="ja-JP" altLang="en-US" sz="2000" dirty="0">
                <a:solidFill>
                  <a:prstClr val="black"/>
                </a:solidFill>
                <a:latin typeface="HG丸ｺﾞｼｯｸM-PRO" panose="020F0600000000000000" pitchFamily="50" charset="-128"/>
                <a:ea typeface="HG丸ｺﾞｼｯｸM-PRO" panose="020F0600000000000000" pitchFamily="50" charset="-128"/>
              </a:rPr>
              <a:t>処置</a:t>
            </a:r>
            <a:r>
              <a:rPr kumimoji="0"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したら良いかわからないなど、お困りごとがあるときには、</a:t>
            </a:r>
            <a:r>
              <a:rPr lang="ja-JP" altLang="en-US" sz="2000" dirty="0">
                <a:solidFill>
                  <a:prstClr val="black"/>
                </a:solidFill>
                <a:latin typeface="HG丸ｺﾞｼｯｸM-PRO" panose="020F0600000000000000" pitchFamily="50" charset="-128"/>
                <a:ea typeface="HG丸ｺﾞｼｯｸM-PRO" panose="020F0600000000000000" pitchFamily="50" charset="-128"/>
              </a:rPr>
              <a:t>以下の連絡先又は</a:t>
            </a:r>
            <a:r>
              <a:rPr kumimoji="0"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お近くの家畜保健衛生所に相談</a:t>
            </a:r>
            <a:r>
              <a:rPr lang="ja-JP" altLang="en-US" sz="2000" dirty="0">
                <a:solidFill>
                  <a:prstClr val="black"/>
                </a:solidFill>
                <a:latin typeface="HG丸ｺﾞｼｯｸM-PRO" panose="020F0600000000000000" pitchFamily="50" charset="-128"/>
                <a:ea typeface="HG丸ｺﾞｼｯｸM-PRO" panose="020F0600000000000000" pitchFamily="50" charset="-128"/>
              </a:rPr>
              <a:t>してください</a:t>
            </a:r>
            <a:r>
              <a:rPr kumimoji="0"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p:txBody>
      </p:sp>
      <p:sp>
        <p:nvSpPr>
          <p:cNvPr id="18" name="テキスト ボックス 17">
            <a:extLst>
              <a:ext uri="{FF2B5EF4-FFF2-40B4-BE49-F238E27FC236}">
                <a16:creationId xmlns:a16="http://schemas.microsoft.com/office/drawing/2014/main" id="{66964385-63A0-41FE-972A-2A421463045E}"/>
              </a:ext>
            </a:extLst>
          </p:cNvPr>
          <p:cNvSpPr txBox="1"/>
          <p:nvPr/>
        </p:nvSpPr>
        <p:spPr>
          <a:xfrm>
            <a:off x="685371" y="6722533"/>
            <a:ext cx="5534012" cy="707886"/>
          </a:xfrm>
          <a:prstGeom prst="rect">
            <a:avLst/>
          </a:prstGeom>
          <a:noFill/>
          <a:ln w="19050" cmpd="sng">
            <a:noFill/>
            <a:round/>
          </a:ln>
        </p:spPr>
        <p:txBody>
          <a:bodyPr wrap="square" rtlCol="0">
            <a:spAutoFit/>
          </a:bodyPr>
          <a:lstStyle/>
          <a:p>
            <a:r>
              <a:rPr kumimoji="1" lang="ja-JP" altLang="en-US" sz="2000" dirty="0"/>
              <a:t>（販売（貸付）元）</a:t>
            </a:r>
            <a:endParaRPr kumimoji="1" lang="en-US" altLang="ja-JP" sz="2000" dirty="0"/>
          </a:p>
          <a:p>
            <a:r>
              <a:rPr kumimoji="1" lang="ja-JP" altLang="en-US" sz="2000" dirty="0"/>
              <a:t>〇〇養蜂園（電話）〇〇－〇〇－〇〇〇〇</a:t>
            </a:r>
          </a:p>
        </p:txBody>
      </p:sp>
      <p:sp>
        <p:nvSpPr>
          <p:cNvPr id="19" name="テキスト ボックス 18">
            <a:extLst>
              <a:ext uri="{FF2B5EF4-FFF2-40B4-BE49-F238E27FC236}">
                <a16:creationId xmlns:a16="http://schemas.microsoft.com/office/drawing/2014/main" id="{069931ED-2668-46BF-BCAA-15B1D05A1FB0}"/>
              </a:ext>
            </a:extLst>
          </p:cNvPr>
          <p:cNvSpPr txBox="1"/>
          <p:nvPr/>
        </p:nvSpPr>
        <p:spPr>
          <a:xfrm>
            <a:off x="1441586" y="319328"/>
            <a:ext cx="5033214" cy="646331"/>
          </a:xfrm>
          <a:prstGeom prst="rect">
            <a:avLst/>
          </a:prstGeom>
          <a:noFill/>
          <a:ln>
            <a:solidFill>
              <a:schemeClr val="tx1"/>
            </a:solidFill>
            <a:prstDash val="lgDash"/>
          </a:ln>
        </p:spPr>
        <p:txBody>
          <a:bodyPr wrap="square" rtlCol="0">
            <a:spAutoFit/>
          </a:bodyPr>
          <a:lstStyle/>
          <a:p>
            <a:r>
              <a:rPr kumimoji="1" lang="en-US" altLang="ja-JP" dirty="0">
                <a:latin typeface="ＭＳ 明朝" panose="02020609040205080304" pitchFamily="17" charset="-128"/>
                <a:ea typeface="ＭＳ 明朝" panose="02020609040205080304" pitchFamily="17" charset="-128"/>
              </a:rPr>
              <a:t>※</a:t>
            </a:r>
            <a:r>
              <a:rPr kumimoji="1" lang="ja-JP" altLang="en-US" dirty="0">
                <a:latin typeface="ＭＳ 明朝" panose="02020609040205080304" pitchFamily="17" charset="-128"/>
                <a:ea typeface="ＭＳ 明朝" panose="02020609040205080304" pitchFamily="17" charset="-128"/>
              </a:rPr>
              <a:t>園芸農家へ販売（貸付）する巣箱への貼付用シールの参考例としてご活用下さい</a:t>
            </a:r>
          </a:p>
        </p:txBody>
      </p:sp>
      <p:pic>
        <p:nvPicPr>
          <p:cNvPr id="11" name="図 10">
            <a:extLst>
              <a:ext uri="{FF2B5EF4-FFF2-40B4-BE49-F238E27FC236}">
                <a16:creationId xmlns:a16="http://schemas.microsoft.com/office/drawing/2014/main" id="{A995852B-A0F9-4776-9478-09F0F83F60FF}"/>
              </a:ext>
            </a:extLst>
          </p:cNvPr>
          <p:cNvPicPr>
            <a:picLocks noChangeAspect="1"/>
          </p:cNvPicPr>
          <p:nvPr/>
        </p:nvPicPr>
        <p:blipFill rotWithShape="1">
          <a:blip r:embed="rId2"/>
          <a:srcRect l="16396" t="3500" b="94855"/>
          <a:stretch/>
        </p:blipFill>
        <p:spPr>
          <a:xfrm rot="5400000">
            <a:off x="-4865321" y="4865317"/>
            <a:ext cx="9906003" cy="175365"/>
          </a:xfrm>
          <a:prstGeom prst="rect">
            <a:avLst/>
          </a:prstGeom>
        </p:spPr>
      </p:pic>
      <p:pic>
        <p:nvPicPr>
          <p:cNvPr id="12" name="図 11">
            <a:extLst>
              <a:ext uri="{FF2B5EF4-FFF2-40B4-BE49-F238E27FC236}">
                <a16:creationId xmlns:a16="http://schemas.microsoft.com/office/drawing/2014/main" id="{F74390CC-C2BF-4F9D-AFAF-6E3A0473C6FE}"/>
              </a:ext>
            </a:extLst>
          </p:cNvPr>
          <p:cNvPicPr>
            <a:picLocks noChangeAspect="1"/>
          </p:cNvPicPr>
          <p:nvPr/>
        </p:nvPicPr>
        <p:blipFill rotWithShape="1">
          <a:blip r:embed="rId2"/>
          <a:srcRect l="16396" t="3500" b="94855"/>
          <a:stretch/>
        </p:blipFill>
        <p:spPr>
          <a:xfrm rot="5400000">
            <a:off x="1846186" y="4865319"/>
            <a:ext cx="9906003" cy="175365"/>
          </a:xfrm>
          <a:prstGeom prst="rect">
            <a:avLst/>
          </a:prstGeom>
        </p:spPr>
      </p:pic>
      <p:pic>
        <p:nvPicPr>
          <p:cNvPr id="14" name="図 13">
            <a:extLst>
              <a:ext uri="{FF2B5EF4-FFF2-40B4-BE49-F238E27FC236}">
                <a16:creationId xmlns:a16="http://schemas.microsoft.com/office/drawing/2014/main" id="{5210443F-57D7-4648-98DB-3EC0C3C91FAC}"/>
              </a:ext>
            </a:extLst>
          </p:cNvPr>
          <p:cNvPicPr>
            <a:picLocks noChangeAspect="1"/>
          </p:cNvPicPr>
          <p:nvPr/>
        </p:nvPicPr>
        <p:blipFill rotWithShape="1">
          <a:blip r:embed="rId2"/>
          <a:srcRect l="44837" t="3500" b="94855"/>
          <a:stretch/>
        </p:blipFill>
        <p:spPr>
          <a:xfrm rot="10800000">
            <a:off x="175363" y="9730634"/>
            <a:ext cx="6536142" cy="175365"/>
          </a:xfrm>
          <a:prstGeom prst="rect">
            <a:avLst/>
          </a:prstGeom>
        </p:spPr>
      </p:pic>
      <p:pic>
        <p:nvPicPr>
          <p:cNvPr id="17" name="図 16">
            <a:extLst>
              <a:ext uri="{FF2B5EF4-FFF2-40B4-BE49-F238E27FC236}">
                <a16:creationId xmlns:a16="http://schemas.microsoft.com/office/drawing/2014/main" id="{5BFCEF3C-DE1C-47D7-A3CE-81D9CBABADCB}"/>
              </a:ext>
            </a:extLst>
          </p:cNvPr>
          <p:cNvPicPr>
            <a:picLocks noChangeAspect="1"/>
          </p:cNvPicPr>
          <p:nvPr/>
        </p:nvPicPr>
        <p:blipFill rotWithShape="1">
          <a:blip r:embed="rId2"/>
          <a:srcRect l="44837" t="3500" b="94855"/>
          <a:stretch/>
        </p:blipFill>
        <p:spPr>
          <a:xfrm rot="10800000">
            <a:off x="160929" y="-2197"/>
            <a:ext cx="6536142" cy="175365"/>
          </a:xfrm>
          <a:prstGeom prst="rect">
            <a:avLst/>
          </a:prstGeom>
        </p:spPr>
      </p:pic>
      <p:pic>
        <p:nvPicPr>
          <p:cNvPr id="20" name="図 19">
            <a:extLst>
              <a:ext uri="{FF2B5EF4-FFF2-40B4-BE49-F238E27FC236}">
                <a16:creationId xmlns:a16="http://schemas.microsoft.com/office/drawing/2014/main" id="{BA8AAE1D-6609-4ECE-98D4-678E129D8127}"/>
              </a:ext>
            </a:extLst>
          </p:cNvPr>
          <p:cNvPicPr>
            <a:picLocks noChangeAspect="1"/>
          </p:cNvPicPr>
          <p:nvPr/>
        </p:nvPicPr>
        <p:blipFill>
          <a:blip r:embed="rId3"/>
          <a:stretch>
            <a:fillRect/>
          </a:stretch>
        </p:blipFill>
        <p:spPr>
          <a:xfrm flipH="1">
            <a:off x="2911751" y="1105258"/>
            <a:ext cx="850550" cy="776126"/>
          </a:xfrm>
          <a:prstGeom prst="rect">
            <a:avLst/>
          </a:prstGeom>
        </p:spPr>
      </p:pic>
      <p:pic>
        <p:nvPicPr>
          <p:cNvPr id="21" name="Picture 3" descr="C:\Documents and Settings\natsuko_arai\My Documents\My Pictures\print-i78.png">
            <a:extLst>
              <a:ext uri="{FF2B5EF4-FFF2-40B4-BE49-F238E27FC236}">
                <a16:creationId xmlns:a16="http://schemas.microsoft.com/office/drawing/2014/main" id="{34734B82-6C49-4A57-B559-AF8050CE7ED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45184" y="7829686"/>
            <a:ext cx="800879" cy="499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グループ化 45">
            <a:extLst>
              <a:ext uri="{FF2B5EF4-FFF2-40B4-BE49-F238E27FC236}">
                <a16:creationId xmlns:a16="http://schemas.microsoft.com/office/drawing/2014/main" id="{EF9BBF3C-E59B-4B62-90E1-989BE6CD5136}"/>
              </a:ext>
            </a:extLst>
          </p:cNvPr>
          <p:cNvGrpSpPr>
            <a:grpSpLocks/>
          </p:cNvGrpSpPr>
          <p:nvPr/>
        </p:nvGrpSpPr>
        <p:grpSpPr bwMode="auto">
          <a:xfrm>
            <a:off x="1264523" y="8379392"/>
            <a:ext cx="1284906" cy="937099"/>
            <a:chOff x="2119182" y="3664474"/>
            <a:chExt cx="1378978" cy="810656"/>
          </a:xfrm>
        </p:grpSpPr>
        <p:sp>
          <p:nvSpPr>
            <p:cNvPr id="23" name="正方形/長方形 13">
              <a:extLst>
                <a:ext uri="{FF2B5EF4-FFF2-40B4-BE49-F238E27FC236}">
                  <a16:creationId xmlns:a16="http://schemas.microsoft.com/office/drawing/2014/main" id="{BFF73969-7E03-4340-9EB5-12E7192E6726}"/>
                </a:ext>
              </a:extLst>
            </p:cNvPr>
            <p:cNvSpPr/>
            <p:nvPr/>
          </p:nvSpPr>
          <p:spPr>
            <a:xfrm>
              <a:off x="2119444" y="3664556"/>
              <a:ext cx="1369645" cy="810574"/>
            </a:xfrm>
            <a:prstGeom prst="rect">
              <a:avLst/>
            </a:prstGeom>
            <a:solidFill>
              <a:srgbClr val="F79646">
                <a:lumMod val="50000"/>
              </a:srgbClr>
            </a:solidFill>
            <a:ln w="25400" cap="flat" cmpd="sng" algn="ctr">
              <a:solidFill>
                <a:srgbClr val="F79646">
                  <a:lumMod val="50000"/>
                </a:srgbClr>
              </a:solidFill>
              <a:prstDash val="solid"/>
            </a:ln>
            <a:effectLst/>
          </p:spPr>
          <p:txBody>
            <a:bodyPr anchor="ctr"/>
            <a:lstStyle/>
            <a:p>
              <a:pPr marL="0" marR="0" lvl="0" indent="0" algn="ctr" defTabSz="765735" rtl="0" eaLnBrk="1" fontAlgn="base" latinLnBrk="0" hangingPunct="1">
                <a:lnSpc>
                  <a:spcPct val="100000"/>
                </a:lnSpc>
                <a:spcBef>
                  <a:spcPct val="0"/>
                </a:spcBef>
                <a:spcAft>
                  <a:spcPct val="0"/>
                </a:spcAft>
                <a:buClrTx/>
                <a:buSzTx/>
                <a:buFontTx/>
                <a:buNone/>
                <a:tabLst/>
                <a:defRPr/>
              </a:pPr>
              <a:endParaRPr kumimoji="0" lang="ja-JP" altLang="en-US" sz="1508" b="0" i="0" u="none" strike="noStrike" kern="0" cap="none" spc="0" normalizeH="0" baseline="0" noProof="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cxnSp>
          <p:nvCxnSpPr>
            <p:cNvPr id="24" name="直線コネクタ 23">
              <a:extLst>
                <a:ext uri="{FF2B5EF4-FFF2-40B4-BE49-F238E27FC236}">
                  <a16:creationId xmlns:a16="http://schemas.microsoft.com/office/drawing/2014/main" id="{83109787-7151-4E81-A03C-E6A4F041A71D}"/>
                </a:ext>
              </a:extLst>
            </p:cNvPr>
            <p:cNvCxnSpPr/>
            <p:nvPr/>
          </p:nvCxnSpPr>
          <p:spPr>
            <a:xfrm>
              <a:off x="2119444" y="3850859"/>
              <a:ext cx="1369645" cy="0"/>
            </a:xfrm>
            <a:prstGeom prst="line">
              <a:avLst/>
            </a:prstGeom>
            <a:noFill/>
            <a:ln w="9525" cap="flat" cmpd="sng" algn="ctr">
              <a:solidFill>
                <a:sysClr val="windowText" lastClr="000000">
                  <a:shade val="95000"/>
                  <a:satMod val="105000"/>
                </a:sysClr>
              </a:solidFill>
              <a:prstDash val="solid"/>
            </a:ln>
            <a:effectLst/>
          </p:spPr>
        </p:cxnSp>
        <p:cxnSp>
          <p:nvCxnSpPr>
            <p:cNvPr id="25" name="直線コネクタ 24">
              <a:extLst>
                <a:ext uri="{FF2B5EF4-FFF2-40B4-BE49-F238E27FC236}">
                  <a16:creationId xmlns:a16="http://schemas.microsoft.com/office/drawing/2014/main" id="{3AB4D9BD-1649-4FC7-AAC1-2A912E7A1F13}"/>
                </a:ext>
              </a:extLst>
            </p:cNvPr>
            <p:cNvCxnSpPr/>
            <p:nvPr/>
          </p:nvCxnSpPr>
          <p:spPr>
            <a:xfrm>
              <a:off x="2122570" y="3919495"/>
              <a:ext cx="1369645" cy="3269"/>
            </a:xfrm>
            <a:prstGeom prst="line">
              <a:avLst/>
            </a:prstGeom>
            <a:noFill/>
            <a:ln w="9525" cap="flat" cmpd="sng" algn="ctr">
              <a:solidFill>
                <a:sysClr val="windowText" lastClr="000000">
                  <a:shade val="95000"/>
                  <a:satMod val="105000"/>
                </a:sysClr>
              </a:solidFill>
              <a:prstDash val="solid"/>
            </a:ln>
            <a:effectLst/>
          </p:spPr>
        </p:cxnSp>
        <p:cxnSp>
          <p:nvCxnSpPr>
            <p:cNvPr id="26" name="直線コネクタ 25">
              <a:extLst>
                <a:ext uri="{FF2B5EF4-FFF2-40B4-BE49-F238E27FC236}">
                  <a16:creationId xmlns:a16="http://schemas.microsoft.com/office/drawing/2014/main" id="{9D9C474E-8EDA-4D89-B69D-D49E31A2C3CF}"/>
                </a:ext>
              </a:extLst>
            </p:cNvPr>
            <p:cNvCxnSpPr/>
            <p:nvPr/>
          </p:nvCxnSpPr>
          <p:spPr>
            <a:xfrm rot="5400000">
              <a:off x="2096190" y="4161501"/>
              <a:ext cx="496803" cy="6254"/>
            </a:xfrm>
            <a:prstGeom prst="line">
              <a:avLst/>
            </a:prstGeom>
            <a:noFill/>
            <a:ln w="9525" cap="flat" cmpd="sng" algn="ctr">
              <a:solidFill>
                <a:sysClr val="windowText" lastClr="000000">
                  <a:shade val="95000"/>
                  <a:satMod val="105000"/>
                </a:sysClr>
              </a:solidFill>
              <a:prstDash val="solid"/>
            </a:ln>
            <a:effectLst/>
          </p:spPr>
        </p:cxnSp>
        <p:cxnSp>
          <p:nvCxnSpPr>
            <p:cNvPr id="27" name="直線コネクタ 26">
              <a:extLst>
                <a:ext uri="{FF2B5EF4-FFF2-40B4-BE49-F238E27FC236}">
                  <a16:creationId xmlns:a16="http://schemas.microsoft.com/office/drawing/2014/main" id="{4F71D41E-A982-433A-98D1-8CDC5CA922C7}"/>
                </a:ext>
              </a:extLst>
            </p:cNvPr>
            <p:cNvCxnSpPr/>
            <p:nvPr/>
          </p:nvCxnSpPr>
          <p:spPr>
            <a:xfrm>
              <a:off x="2128824" y="4413031"/>
              <a:ext cx="1369645" cy="0"/>
            </a:xfrm>
            <a:prstGeom prst="line">
              <a:avLst/>
            </a:prstGeom>
            <a:noFill/>
            <a:ln w="9525" cap="flat" cmpd="sng" algn="ctr">
              <a:solidFill>
                <a:sysClr val="windowText" lastClr="000000">
                  <a:shade val="95000"/>
                  <a:satMod val="105000"/>
                </a:sysClr>
              </a:solidFill>
              <a:prstDash val="solid"/>
            </a:ln>
            <a:effectLst/>
          </p:spPr>
        </p:cxnSp>
        <p:cxnSp>
          <p:nvCxnSpPr>
            <p:cNvPr id="28" name="直線コネクタ 27">
              <a:extLst>
                <a:ext uri="{FF2B5EF4-FFF2-40B4-BE49-F238E27FC236}">
                  <a16:creationId xmlns:a16="http://schemas.microsoft.com/office/drawing/2014/main" id="{ACB26687-F312-495A-B8BD-6950ABA52553}"/>
                </a:ext>
              </a:extLst>
            </p:cNvPr>
            <p:cNvCxnSpPr/>
            <p:nvPr/>
          </p:nvCxnSpPr>
          <p:spPr>
            <a:xfrm rot="5400000">
              <a:off x="3010778" y="4159727"/>
              <a:ext cx="500071" cy="0"/>
            </a:xfrm>
            <a:prstGeom prst="line">
              <a:avLst/>
            </a:prstGeom>
            <a:noFill/>
            <a:ln w="9525" cap="flat" cmpd="sng" algn="ctr">
              <a:solidFill>
                <a:sysClr val="windowText" lastClr="000000">
                  <a:shade val="95000"/>
                  <a:satMod val="105000"/>
                </a:sysClr>
              </a:solidFill>
              <a:prstDash val="solid"/>
            </a:ln>
            <a:effectLst/>
          </p:spPr>
        </p:cxnSp>
        <p:cxnSp>
          <p:nvCxnSpPr>
            <p:cNvPr id="29" name="直線コネクタ 28">
              <a:extLst>
                <a:ext uri="{FF2B5EF4-FFF2-40B4-BE49-F238E27FC236}">
                  <a16:creationId xmlns:a16="http://schemas.microsoft.com/office/drawing/2014/main" id="{4A87ED72-9502-45A4-A3A0-8F1474979933}"/>
                </a:ext>
              </a:extLst>
            </p:cNvPr>
            <p:cNvCxnSpPr/>
            <p:nvPr/>
          </p:nvCxnSpPr>
          <p:spPr>
            <a:xfrm>
              <a:off x="2347717" y="4223461"/>
              <a:ext cx="913097" cy="0"/>
            </a:xfrm>
            <a:prstGeom prst="line">
              <a:avLst/>
            </a:prstGeom>
            <a:noFill/>
            <a:ln w="9525" cap="flat" cmpd="sng" algn="ctr">
              <a:solidFill>
                <a:sysClr val="windowText" lastClr="000000">
                  <a:shade val="95000"/>
                  <a:satMod val="105000"/>
                </a:sysClr>
              </a:solidFill>
              <a:prstDash val="solid"/>
            </a:ln>
            <a:effectLst/>
          </p:spPr>
        </p:cxnSp>
      </p:grpSp>
      <p:pic>
        <p:nvPicPr>
          <p:cNvPr id="30" name="Picture 4" descr="C:\Documents and Settings\natsuko_arai\My Documents\My Pictures\print-i80.png">
            <a:extLst>
              <a:ext uri="{FF2B5EF4-FFF2-40B4-BE49-F238E27FC236}">
                <a16:creationId xmlns:a16="http://schemas.microsoft.com/office/drawing/2014/main" id="{537963E8-E8F6-4F60-AAD9-5754CCF3285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2237" y="8193368"/>
            <a:ext cx="658476" cy="4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
            <a:extLst>
              <a:ext uri="{FF2B5EF4-FFF2-40B4-BE49-F238E27FC236}">
                <a16:creationId xmlns:a16="http://schemas.microsoft.com/office/drawing/2014/main" id="{01B4A622-C61E-47E2-9A6E-79A71CEAB898}"/>
              </a:ext>
            </a:extLst>
          </p:cNvPr>
          <p:cNvSpPr>
            <a:spLocks noChangeAspect="1" noChangeArrowheads="1"/>
          </p:cNvSpPr>
          <p:nvPr/>
        </p:nvSpPr>
        <p:spPr bwMode="auto">
          <a:xfrm>
            <a:off x="3354090" y="473859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9" name="図 8" descr="図形, 円&#10;&#10;自動的に生成された説明">
            <a:extLst>
              <a:ext uri="{FF2B5EF4-FFF2-40B4-BE49-F238E27FC236}">
                <a16:creationId xmlns:a16="http://schemas.microsoft.com/office/drawing/2014/main" id="{69675726-BDE0-4446-B56E-10CFFB168E6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2555411" y="7829686"/>
            <a:ext cx="4003664" cy="1893434"/>
          </a:xfrm>
          <a:prstGeom prst="rect">
            <a:avLst/>
          </a:prstGeom>
        </p:spPr>
      </p:pic>
      <p:sp>
        <p:nvSpPr>
          <p:cNvPr id="10" name="テキスト ボックス 9">
            <a:extLst>
              <a:ext uri="{FF2B5EF4-FFF2-40B4-BE49-F238E27FC236}">
                <a16:creationId xmlns:a16="http://schemas.microsoft.com/office/drawing/2014/main" id="{7D444168-C747-4BD3-A857-F2375E5EEE5F}"/>
              </a:ext>
            </a:extLst>
          </p:cNvPr>
          <p:cNvSpPr txBox="1"/>
          <p:nvPr/>
        </p:nvSpPr>
        <p:spPr>
          <a:xfrm>
            <a:off x="3570575" y="8286356"/>
            <a:ext cx="2753222" cy="923330"/>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ミツバチの病気を発生させないためにも確実な処置をお願いします！</a:t>
            </a:r>
          </a:p>
        </p:txBody>
      </p:sp>
      <p:sp>
        <p:nvSpPr>
          <p:cNvPr id="4" name="正方形/長方形 3">
            <a:extLst>
              <a:ext uri="{FF2B5EF4-FFF2-40B4-BE49-F238E27FC236}">
                <a16:creationId xmlns:a16="http://schemas.microsoft.com/office/drawing/2014/main" id="{D60EA326-AA06-4689-813B-F4E6B8CDDD7B}"/>
              </a:ext>
            </a:extLst>
          </p:cNvPr>
          <p:cNvSpPr/>
          <p:nvPr/>
        </p:nvSpPr>
        <p:spPr>
          <a:xfrm>
            <a:off x="412023" y="6541235"/>
            <a:ext cx="6109271" cy="1116611"/>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210854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96</Words>
  <Application>Microsoft Office PowerPoint</Application>
  <PresentationFormat>A4 210 x 297 mm</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明朝</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2022-03-17T01:14:23Z</dcterms:created>
  <dcterms:modified xsi:type="dcterms:W3CDTF">2024-06-19T02:50:13Z</dcterms:modified>
</cp:coreProperties>
</file>