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97" r:id="rId5"/>
    <p:sldId id="298" r:id="rId6"/>
    <p:sldId id="290" r:id="rId7"/>
    <p:sldId id="282" r:id="rId8"/>
    <p:sldId id="299" r:id="rId9"/>
    <p:sldId id="312" r:id="rId10"/>
    <p:sldId id="308" r:id="rId11"/>
    <p:sldId id="309" r:id="rId12"/>
    <p:sldId id="293" r:id="rId13"/>
    <p:sldId id="276" r:id="rId14"/>
    <p:sldId id="284" r:id="rId15"/>
    <p:sldId id="310" r:id="rId16"/>
    <p:sldId id="311" r:id="rId17"/>
    <p:sldId id="278" r:id="rId18"/>
    <p:sldId id="279" r:id="rId19"/>
    <p:sldId id="271" r:id="rId20"/>
    <p:sldId id="289" r:id="rId21"/>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0" userDrawn="1">
          <p15:clr>
            <a:srgbClr val="A4A3A4"/>
          </p15:clr>
        </p15:guide>
        <p15:guide id="2" pos="2160">
          <p15:clr>
            <a:srgbClr val="A4A3A4"/>
          </p15:clr>
        </p15:guide>
        <p15:guide id="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宗石　瞬" initials="宗石　瞬" lastIdx="4" clrIdx="0">
    <p:extLst>
      <p:ext uri="{19B8F6BF-5375-455C-9EA6-DF929625EA0E}">
        <p15:presenceInfo xmlns:p15="http://schemas.microsoft.com/office/powerpoint/2012/main" userId="S-1-5-21-161959346-1900351369-444732941-195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5F5F5F"/>
    <a:srgbClr val="663300"/>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434" autoAdjust="0"/>
  </p:normalViewPr>
  <p:slideViewPr>
    <p:cSldViewPr>
      <p:cViewPr varScale="1">
        <p:scale>
          <a:sx n="64" d="100"/>
          <a:sy n="64" d="100"/>
        </p:scale>
        <p:origin x="2294" y="82"/>
      </p:cViewPr>
      <p:guideLst>
        <p:guide orient="horz" pos="3800"/>
        <p:guide pos="2160"/>
        <p:guide/>
      </p:guideLst>
    </p:cSldViewPr>
  </p:slideViewPr>
  <p:notesTextViewPr>
    <p:cViewPr>
      <p:scale>
        <a:sx n="1" d="1"/>
        <a:sy n="1" d="1"/>
      </p:scale>
      <p:origin x="0" y="0"/>
    </p:cViewPr>
  </p:notesTextViewPr>
  <p:sorterViewPr>
    <p:cViewPr>
      <p:scale>
        <a:sx n="100" d="100"/>
        <a:sy n="100" d="100"/>
      </p:scale>
      <p:origin x="0" y="-4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BA3BEA88-ECF3-4F4A-82D8-132E5AF6B73B}"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EE49C8F6-088C-4567-8D8C-666A3DAFBDAB}" type="slidenum">
              <a:rPr kumimoji="1" lang="ja-JP" altLang="en-US" smtClean="0"/>
              <a:t>‹#›</a:t>
            </a:fld>
            <a:endParaRPr kumimoji="1" lang="ja-JP" altLang="en-US"/>
          </a:p>
        </p:txBody>
      </p:sp>
    </p:spTree>
    <p:extLst>
      <p:ext uri="{BB962C8B-B14F-4D97-AF65-F5344CB8AC3E}">
        <p14:creationId xmlns:p14="http://schemas.microsoft.com/office/powerpoint/2010/main" val="25593605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82EC3B-EC2A-4D58-BE04-F70E0B7836EB}" type="slidenum">
              <a:rPr kumimoji="1" lang="ja-JP" altLang="en-US" smtClean="0"/>
              <a:t>16</a:t>
            </a:fld>
            <a:endParaRPr kumimoji="1" lang="ja-JP" altLang="en-US"/>
          </a:p>
        </p:txBody>
      </p:sp>
    </p:spTree>
    <p:extLst>
      <p:ext uri="{BB962C8B-B14F-4D97-AF65-F5344CB8AC3E}">
        <p14:creationId xmlns:p14="http://schemas.microsoft.com/office/powerpoint/2010/main" val="404129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16664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4062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181296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5706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98983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65803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94903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984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97059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65776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5930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449564A-556E-4397-BCFA-0F3C1B9A8CEF}" type="datetimeFigureOut">
              <a:rPr kumimoji="1" lang="ja-JP" altLang="en-US" smtClean="0"/>
              <a:t>2025/3/13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149310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pn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png"/><Relationship Id="rId2" Type="http://schemas.openxmlformats.org/officeDocument/2006/relationships/image" Target="../media/image33.jpg"/><Relationship Id="rId16"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jpg"/><Relationship Id="rId15" Type="http://schemas.openxmlformats.org/officeDocument/2006/relationships/image" Target="../media/image46.jpe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jp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https://www.pref.osaka.lg.jp/suisan/tab/index.html" TargetMode="External"/><Relationship Id="rId7" Type="http://schemas.openxmlformats.org/officeDocument/2006/relationships/image" Target="../media/image55.jpeg"/><Relationship Id="rId2" Type="http://schemas.openxmlformats.org/officeDocument/2006/relationships/hyperlink" Target="https://www.pref.osaka.lg.jp/suisan/zen_yutaumitaikai/index.html"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pref.osaka.lg.jp/suisan/kawaturi/index.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pref.osaka.lg.jp/midori/seibututayousei/kensyu.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3" Type="http://schemas.openxmlformats.org/officeDocument/2006/relationships/image" Target="../media/image4.jpeg"/><Relationship Id="rId7" Type="http://schemas.openxmlformats.org/officeDocument/2006/relationships/image" Target="../media/image8.emf"/><Relationship Id="rId12" Type="http://schemas.microsoft.com/office/2007/relationships/hdphoto" Target="../media/hdphoto2.wdp"/><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emf"/><Relationship Id="rId15" Type="http://schemas.openxmlformats.org/officeDocument/2006/relationships/image" Target="../media/image14.jpe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85736" y="2734869"/>
            <a:ext cx="5030544" cy="923330"/>
          </a:xfrm>
          <a:prstGeom prst="rect">
            <a:avLst/>
          </a:prstGeom>
          <a:noFill/>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令和５年度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新・大阪府豊かな海づくりプラン</a:t>
            </a:r>
            <a:r>
              <a:rPr lang="ja-JP" altLang="en-US" dirty="0">
                <a:latin typeface="Meiryo UI" panose="020B0604030504040204" pitchFamily="50" charset="-128"/>
                <a:ea typeface="Meiryo UI" panose="020B0604030504040204" pitchFamily="50" charset="-128"/>
                <a:cs typeface="Meiryo UI" panose="020B0604030504040204" pitchFamily="50" charset="-128"/>
              </a:rPr>
              <a:t>　進捗状況（詳細）</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733256" y="457472"/>
            <a:ext cx="607860" cy="261610"/>
          </a:xfrm>
          <a:prstGeom prst="rect">
            <a:avLst/>
          </a:prstGeom>
          <a:noFill/>
          <a:ln>
            <a:solidFill>
              <a:schemeClr val="tx1"/>
            </a:solidFill>
          </a:ln>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90430" y="7545288"/>
            <a:ext cx="2492990" cy="923330"/>
          </a:xfrm>
          <a:prstGeom prst="rect">
            <a:avLst/>
          </a:prstGeom>
          <a:noFill/>
        </p:spPr>
        <p:txBody>
          <a:bodyPr wrap="non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令和６</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大阪府環境農林水産部</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78703494-A09D-44E1-A308-C1154F8CC788}"/>
              </a:ext>
            </a:extLst>
          </p:cNvPr>
          <p:cNvPicPr>
            <a:picLocks noChangeAspect="1"/>
          </p:cNvPicPr>
          <p:nvPr/>
        </p:nvPicPr>
        <p:blipFill>
          <a:blip r:embed="rId2"/>
          <a:stretch>
            <a:fillRect/>
          </a:stretch>
        </p:blipFill>
        <p:spPr>
          <a:xfrm>
            <a:off x="620688" y="4520952"/>
            <a:ext cx="2703850" cy="1908000"/>
          </a:xfrm>
          <a:prstGeom prst="rect">
            <a:avLst/>
          </a:prstGeom>
          <a:ln>
            <a:solidFill>
              <a:schemeClr val="tx1"/>
            </a:solidFill>
          </a:ln>
        </p:spPr>
      </p:pic>
      <p:pic>
        <p:nvPicPr>
          <p:cNvPr id="8" name="図 7">
            <a:extLst>
              <a:ext uri="{FF2B5EF4-FFF2-40B4-BE49-F238E27FC236}">
                <a16:creationId xmlns:a16="http://schemas.microsoft.com/office/drawing/2014/main" id="{3198CD47-9F7C-4A13-960E-AAAFC8C2E521}"/>
              </a:ext>
            </a:extLst>
          </p:cNvPr>
          <p:cNvPicPr>
            <a:picLocks noChangeAspect="1"/>
          </p:cNvPicPr>
          <p:nvPr/>
        </p:nvPicPr>
        <p:blipFill>
          <a:blip r:embed="rId3"/>
          <a:stretch>
            <a:fillRect/>
          </a:stretch>
        </p:blipFill>
        <p:spPr>
          <a:xfrm>
            <a:off x="3494104" y="4520952"/>
            <a:ext cx="2671200" cy="1908000"/>
          </a:xfrm>
          <a:prstGeom prst="rect">
            <a:avLst/>
          </a:prstGeom>
          <a:ln>
            <a:solidFill>
              <a:schemeClr val="tx1"/>
            </a:solidFill>
          </a:ln>
        </p:spPr>
      </p:pic>
    </p:spTree>
    <p:extLst>
      <p:ext uri="{BB962C8B-B14F-4D97-AF65-F5344CB8AC3E}">
        <p14:creationId xmlns:p14="http://schemas.microsoft.com/office/powerpoint/2010/main" val="224650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2"/>
          <p:cNvSpPr txBox="1">
            <a:spLocks noChangeArrowheads="1"/>
          </p:cNvSpPr>
          <p:nvPr/>
        </p:nvSpPr>
        <p:spPr bwMode="auto">
          <a:xfrm>
            <a:off x="360000" y="81853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980728" y="868068"/>
            <a:ext cx="3413114" cy="261610"/>
          </a:xfrm>
          <a:prstGeom prst="rect">
            <a:avLst/>
          </a:prstGeom>
          <a:noFill/>
        </p:spPr>
        <p:txBody>
          <a:bodyPr wrap="none" rtlCol="0">
            <a:spAutoFit/>
          </a:bodyPr>
          <a:lstStyle/>
          <a:p>
            <a:r>
              <a:rPr lang="ja-JP" altLang="en-US" sz="1100" b="1" dirty="0"/>
              <a:t>ブランド化や</a:t>
            </a:r>
            <a:r>
              <a:rPr lang="en-US" altLang="ja-JP" sz="1100" b="1" dirty="0"/>
              <a:t>6</a:t>
            </a:r>
            <a:r>
              <a:rPr lang="ja-JP" altLang="en-US" sz="1100" b="1" dirty="0"/>
              <a:t>次産業化の推進による「攻めの漁業」展開</a:t>
            </a:r>
          </a:p>
        </p:txBody>
      </p:sp>
      <p:sp>
        <p:nvSpPr>
          <p:cNvPr id="54" name="テキスト ボックス 53"/>
          <p:cNvSpPr txBox="1"/>
          <p:nvPr/>
        </p:nvSpPr>
        <p:spPr>
          <a:xfrm>
            <a:off x="359999" y="1273041"/>
            <a:ext cx="2952000" cy="1015663"/>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＜ブランド化に向けた取組み＞</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・ブランド化について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は、府内産水産物の競争力の強化をめざした販路拡大の取組みを行っている。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コネクタ 54"/>
          <p:cNvCxnSpPr/>
          <p:nvPr/>
        </p:nvCxnSpPr>
        <p:spPr>
          <a:xfrm>
            <a:off x="3420000" y="1247364"/>
            <a:ext cx="0" cy="828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漁業者の生活を豊かにする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414000" y="5241032"/>
            <a:ext cx="2952000" cy="1323439"/>
          </a:xfrm>
          <a:prstGeom prst="rect">
            <a:avLst/>
          </a:prstGeom>
          <a:noFill/>
        </p:spPr>
        <p:txBody>
          <a:bodyPr wrap="square" rtlCol="0">
            <a:spAutoFit/>
          </a:bodyPr>
          <a:lstStyle/>
          <a:p>
            <a:pPr marL="180975" indent="-180975"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■水産エコラベルの認証取得</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・水産エコラベルについては、令和２年６月に大阪府資源管理船</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びき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委員会がマリンエコラベルの認証を取得した。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・令和４年４月大阪府鰮巾着網漁協が中型まき網漁業での認証を取得した。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・当該ラベルの認証を取得した漁業者や加工業者等の取組みについて、広報等に努める。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2738" y="6592301"/>
            <a:ext cx="1226521" cy="1212148"/>
          </a:xfrm>
          <a:prstGeom prst="rect">
            <a:avLst/>
          </a:prstGeom>
        </p:spPr>
      </p:pic>
      <p:sp>
        <p:nvSpPr>
          <p:cNvPr id="93" name="テキスト ボックス 92"/>
          <p:cNvSpPr txBox="1"/>
          <p:nvPr/>
        </p:nvSpPr>
        <p:spPr>
          <a:xfrm>
            <a:off x="3420000" y="5241032"/>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■府内の水産エコラベル認証取得状況</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4" name="表 93"/>
          <p:cNvGraphicFramePr>
            <a:graphicFrameLocks noGrp="1"/>
          </p:cNvGraphicFramePr>
          <p:nvPr>
            <p:extLst>
              <p:ext uri="{D42A27DB-BD31-4B8C-83A1-F6EECF244321}">
                <p14:modId xmlns:p14="http://schemas.microsoft.com/office/powerpoint/2010/main" val="3349606930"/>
              </p:ext>
            </p:extLst>
          </p:nvPr>
        </p:nvGraphicFramePr>
        <p:xfrm>
          <a:off x="3615591" y="5484893"/>
          <a:ext cx="3096345" cy="1520899"/>
        </p:xfrm>
        <a:graphic>
          <a:graphicData uri="http://schemas.openxmlformats.org/drawingml/2006/table">
            <a:tbl>
              <a:tblPr firstRow="1" bandRow="1">
                <a:tableStyleId>{3B4B98B0-60AC-42C2-AFA5-B58CD77FA1E5}</a:tableStyleId>
              </a:tblPr>
              <a:tblGrid>
                <a:gridCol w="581467">
                  <a:extLst>
                    <a:ext uri="{9D8B030D-6E8A-4147-A177-3AD203B41FA5}">
                      <a16:colId xmlns:a16="http://schemas.microsoft.com/office/drawing/2014/main" val="20000"/>
                    </a:ext>
                  </a:extLst>
                </a:gridCol>
                <a:gridCol w="435267">
                  <a:extLst>
                    <a:ext uri="{9D8B030D-6E8A-4147-A177-3AD203B41FA5}">
                      <a16:colId xmlns:a16="http://schemas.microsoft.com/office/drawing/2014/main" val="2419887256"/>
                    </a:ext>
                  </a:extLst>
                </a:gridCol>
                <a:gridCol w="64485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82630">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発効</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年月日</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名称</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取得者</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認証対象</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9524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R2.6.11</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マリンエコラベル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大阪府資源管理船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瀬戸内海機船船びき網漁業（イカナゴ、イワシ類）</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49524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R4.4.8</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マリンエコラベル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大阪府鰮巾着網漁業協同組合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中型まき網（マイワシ、カタクチイワシ、マアジ、マサバ、サワラ）</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69753292"/>
                  </a:ext>
                </a:extLst>
              </a:tr>
              <a:tr h="25608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２件</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95" name="テキスト ボックス 94"/>
          <p:cNvSpPr txBox="1"/>
          <p:nvPr/>
        </p:nvSpPr>
        <p:spPr>
          <a:xfrm>
            <a:off x="3519049" y="7016631"/>
            <a:ext cx="3141311" cy="215444"/>
          </a:xfrm>
          <a:prstGeom prst="rect">
            <a:avLst/>
          </a:prstGeom>
          <a:noFill/>
        </p:spPr>
        <p:txBody>
          <a:bodyPr wrap="square" rtlCol="0">
            <a:spAutoFit/>
          </a:bodyPr>
          <a:lstStyle/>
          <a:p>
            <a:pPr marL="180975" indent="-180975"/>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出典：マリン・エコラベル・ジャパン協議会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https://www.melj.jp/list</a:t>
            </a:r>
          </a:p>
        </p:txBody>
      </p:sp>
      <p:sp>
        <p:nvSpPr>
          <p:cNvPr id="96" name="テキスト ボックス 95"/>
          <p:cNvSpPr txBox="1"/>
          <p:nvPr/>
        </p:nvSpPr>
        <p:spPr>
          <a:xfrm>
            <a:off x="3519049" y="7181732"/>
            <a:ext cx="3141311" cy="338554"/>
          </a:xfrm>
          <a:prstGeom prst="rect">
            <a:avLst/>
          </a:prstGeom>
          <a:noFill/>
        </p:spPr>
        <p:txBody>
          <a:bodyPr wrap="square" rtlCol="0">
            <a:spAutoFit/>
          </a:bodyPr>
          <a:lstStyle/>
          <a:p>
            <a:pPr marL="180975" indent="-180975"/>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注：漁獲物や製品にラベルを貼る場合は、流通加工段階の事業者</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800" dirty="0">
                <a:latin typeface="Meiryo UI" panose="020B0604030504040204" pitchFamily="50" charset="-128"/>
                <a:ea typeface="Meiryo UI" panose="020B0604030504040204" pitchFamily="50" charset="-128"/>
                <a:cs typeface="Meiryo UI" panose="020B0604030504040204" pitchFamily="50" charset="-128"/>
              </a:rPr>
              <a:t>　　　　 認証を受ける必要がある。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FE474EA5-9BBE-4C30-A827-924AAF2CC8FC}"/>
              </a:ext>
            </a:extLst>
          </p:cNvPr>
          <p:cNvSpPr txBox="1"/>
          <p:nvPr/>
        </p:nvSpPr>
        <p:spPr>
          <a:xfrm>
            <a:off x="3789040" y="2576736"/>
            <a:ext cx="2628000" cy="784830"/>
          </a:xfrm>
          <a:prstGeom prst="rect">
            <a:avLst/>
          </a:prstGeom>
          <a:noFill/>
          <a:ln w="3175">
            <a:solidFill>
              <a:schemeClr val="tx1"/>
            </a:solidFill>
          </a:ln>
        </p:spPr>
        <p:txBody>
          <a:bodyPr wrap="square" rIns="36000"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FOOD</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STYLE Kansai 2024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概要</a:t>
            </a:r>
            <a:endParaRPr lang="en-US" altLang="ja-JP" sz="900" dirty="0"/>
          </a:p>
          <a:p>
            <a:r>
              <a:rPr lang="en-US" altLang="ja-JP" sz="900" dirty="0"/>
              <a:t>《</a:t>
            </a:r>
            <a:r>
              <a:rPr lang="ja-JP" altLang="en-US" sz="900" dirty="0"/>
              <a:t>開催日</a:t>
            </a:r>
            <a:r>
              <a:rPr lang="en-US" altLang="ja-JP" sz="900" dirty="0"/>
              <a:t>》</a:t>
            </a:r>
            <a:r>
              <a:rPr lang="ja-JP" altLang="en-US" sz="900" dirty="0"/>
              <a:t>　令和</a:t>
            </a:r>
            <a:r>
              <a:rPr lang="en-US" altLang="ja-JP" sz="900" dirty="0"/>
              <a:t>6</a:t>
            </a:r>
            <a:r>
              <a:rPr lang="ja-JP" altLang="en-US" sz="900" dirty="0"/>
              <a:t>年</a:t>
            </a:r>
            <a:r>
              <a:rPr lang="en-US" altLang="ja-JP" sz="900" dirty="0"/>
              <a:t>1</a:t>
            </a:r>
            <a:r>
              <a:rPr lang="ja-JP" altLang="en-US" sz="900" dirty="0"/>
              <a:t>月</a:t>
            </a:r>
            <a:r>
              <a:rPr lang="en-US" altLang="ja-JP" sz="900" dirty="0"/>
              <a:t>24</a:t>
            </a:r>
            <a:r>
              <a:rPr lang="ja-JP" altLang="en-US" sz="900" dirty="0"/>
              <a:t>日～</a:t>
            </a:r>
            <a:r>
              <a:rPr lang="en-US" altLang="ja-JP" sz="900" dirty="0"/>
              <a:t>2</a:t>
            </a:r>
            <a:r>
              <a:rPr lang="ja-JP" altLang="en-US" sz="900" dirty="0"/>
              <a:t>５日</a:t>
            </a:r>
            <a:endParaRPr lang="en-US" altLang="ja-JP" sz="900" dirty="0"/>
          </a:p>
          <a:p>
            <a:r>
              <a:rPr lang="en-US" altLang="ja-JP" sz="900" dirty="0"/>
              <a:t>《</a:t>
            </a:r>
            <a:r>
              <a:rPr lang="ja-JP" altLang="en-US" sz="900" dirty="0"/>
              <a:t>場　 所</a:t>
            </a:r>
            <a:r>
              <a:rPr lang="en-US" altLang="ja-JP" sz="900" dirty="0"/>
              <a:t>》</a:t>
            </a:r>
            <a:r>
              <a:rPr lang="ja-JP" altLang="en-US" sz="900" dirty="0"/>
              <a:t>　インテックス大阪１</a:t>
            </a:r>
            <a:r>
              <a:rPr lang="en-US" altLang="ja-JP" sz="900" dirty="0"/>
              <a:t>.2</a:t>
            </a:r>
            <a:r>
              <a:rPr lang="ja-JP" altLang="en-US" sz="900" dirty="0"/>
              <a:t>号館</a:t>
            </a:r>
            <a:endParaRPr lang="en-US" altLang="ja-JP" sz="900" dirty="0"/>
          </a:p>
          <a:p>
            <a:r>
              <a:rPr lang="en-US" altLang="ja-JP" sz="900" dirty="0"/>
              <a:t>《</a:t>
            </a:r>
            <a:r>
              <a:rPr lang="ja-JP" altLang="en-US" sz="900" dirty="0"/>
              <a:t>出展社</a:t>
            </a:r>
            <a:r>
              <a:rPr lang="en-US" altLang="ja-JP" sz="900" dirty="0"/>
              <a:t>》</a:t>
            </a:r>
            <a:r>
              <a:rPr lang="ja-JP" altLang="en-US" sz="900" dirty="0"/>
              <a:t>　大阪産</a:t>
            </a:r>
            <a:r>
              <a:rPr lang="en-US" altLang="ja-JP" sz="900" dirty="0"/>
              <a:t>(</a:t>
            </a:r>
            <a:r>
              <a:rPr lang="ja-JP" altLang="en-US" sz="900" dirty="0"/>
              <a:t>もん</a:t>
            </a:r>
            <a:r>
              <a:rPr lang="en-US" altLang="ja-JP" sz="900" dirty="0"/>
              <a:t>)</a:t>
            </a:r>
            <a:r>
              <a:rPr lang="ja-JP" altLang="en-US" sz="900" dirty="0"/>
              <a:t>関係者　</a:t>
            </a:r>
            <a:r>
              <a:rPr lang="en-US" altLang="ja-JP" sz="900" dirty="0"/>
              <a:t>32</a:t>
            </a:r>
            <a:r>
              <a:rPr lang="ja-JP" altLang="en-US" sz="900" dirty="0"/>
              <a:t>事業者</a:t>
            </a:r>
            <a:endParaRPr lang="en-US" altLang="ja-JP" sz="900" dirty="0"/>
          </a:p>
          <a:p>
            <a:r>
              <a:rPr lang="en-US" altLang="ja-JP" sz="900" dirty="0"/>
              <a:t>《</a:t>
            </a:r>
            <a:r>
              <a:rPr lang="ja-JP" altLang="en-US" sz="900" dirty="0"/>
              <a:t>来場者</a:t>
            </a:r>
            <a:r>
              <a:rPr lang="en-US" altLang="ja-JP" sz="900" dirty="0"/>
              <a:t>》</a:t>
            </a:r>
            <a:r>
              <a:rPr lang="ja-JP" altLang="en-US" sz="900" dirty="0"/>
              <a:t>　</a:t>
            </a:r>
            <a:r>
              <a:rPr lang="en-US" altLang="ja-JP" sz="900" dirty="0"/>
              <a:t>23,789</a:t>
            </a:r>
            <a:r>
              <a:rPr lang="ja-JP" altLang="en-US" sz="900" dirty="0"/>
              <a:t>人</a:t>
            </a:r>
            <a:endParaRPr lang="en-US" altLang="ja-JP" sz="900" dirty="0"/>
          </a:p>
        </p:txBody>
      </p:sp>
      <p:sp>
        <p:nvSpPr>
          <p:cNvPr id="34" name="テキスト ボックス 33">
            <a:extLst>
              <a:ext uri="{FF2B5EF4-FFF2-40B4-BE49-F238E27FC236}">
                <a16:creationId xmlns:a16="http://schemas.microsoft.com/office/drawing/2014/main" id="{ACD3D726-091A-4CDB-B51E-AC6BB5507972}"/>
              </a:ext>
            </a:extLst>
          </p:cNvPr>
          <p:cNvSpPr txBox="1"/>
          <p:nvPr/>
        </p:nvSpPr>
        <p:spPr>
          <a:xfrm>
            <a:off x="3939687" y="4686454"/>
            <a:ext cx="917239" cy="338554"/>
          </a:xfrm>
          <a:prstGeom prst="rect">
            <a:avLst/>
          </a:prstGeom>
          <a:noFill/>
        </p:spPr>
        <p:txBody>
          <a:bodyPr wrap="none" rtlCol="0">
            <a:spAutoFit/>
          </a:bodyPr>
          <a:lstStyle/>
          <a:p>
            <a:r>
              <a:rPr lang="ja-JP" altLang="en-US" sz="800" dirty="0"/>
              <a:t>　</a:t>
            </a:r>
            <a:endParaRPr lang="en-US" altLang="ja-JP" sz="800" dirty="0"/>
          </a:p>
          <a:p>
            <a:r>
              <a:rPr lang="ja-JP" altLang="en-US" sz="800" dirty="0"/>
              <a:t>展示ブースの様子</a:t>
            </a:r>
            <a:endParaRPr kumimoji="1" lang="ja-JP" altLang="en-US" sz="800" dirty="0"/>
          </a:p>
        </p:txBody>
      </p:sp>
      <p:sp>
        <p:nvSpPr>
          <p:cNvPr id="35" name="テキスト ボックス 34">
            <a:extLst>
              <a:ext uri="{FF2B5EF4-FFF2-40B4-BE49-F238E27FC236}">
                <a16:creationId xmlns:a16="http://schemas.microsoft.com/office/drawing/2014/main" id="{9524AE85-6816-4D8A-B6AC-3F1473B77FED}"/>
              </a:ext>
            </a:extLst>
          </p:cNvPr>
          <p:cNvSpPr txBox="1"/>
          <p:nvPr/>
        </p:nvSpPr>
        <p:spPr>
          <a:xfrm>
            <a:off x="5384193" y="4809564"/>
            <a:ext cx="853119" cy="215444"/>
          </a:xfrm>
          <a:prstGeom prst="rect">
            <a:avLst/>
          </a:prstGeom>
          <a:noFill/>
        </p:spPr>
        <p:txBody>
          <a:bodyPr wrap="none" rtlCol="0">
            <a:spAutoFit/>
          </a:bodyPr>
          <a:lstStyle/>
          <a:p>
            <a:r>
              <a:rPr lang="ja-JP" altLang="en-US" sz="800" dirty="0"/>
              <a:t>　クロダイの試食</a:t>
            </a:r>
            <a:endParaRPr lang="en-US" altLang="ja-JP" sz="800" dirty="0"/>
          </a:p>
        </p:txBody>
      </p:sp>
      <p:pic>
        <p:nvPicPr>
          <p:cNvPr id="36" name="図 35">
            <a:extLst>
              <a:ext uri="{FF2B5EF4-FFF2-40B4-BE49-F238E27FC236}">
                <a16:creationId xmlns:a16="http://schemas.microsoft.com/office/drawing/2014/main" id="{0A4EE9F4-0BCF-4513-BC3D-5E6F4DDE96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60250" y="3638672"/>
            <a:ext cx="1584000" cy="1188000"/>
          </a:xfrm>
          <a:prstGeom prst="rect">
            <a:avLst/>
          </a:prstGeom>
          <a:ln>
            <a:solidFill>
              <a:schemeClr val="tx1"/>
            </a:solidFill>
          </a:ln>
        </p:spPr>
      </p:pic>
      <p:pic>
        <p:nvPicPr>
          <p:cNvPr id="37" name="図 36">
            <a:extLst>
              <a:ext uri="{FF2B5EF4-FFF2-40B4-BE49-F238E27FC236}">
                <a16:creationId xmlns:a16="http://schemas.microsoft.com/office/drawing/2014/main" id="{62F332FD-29CA-4E17-8A19-B7E30078447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5331328" y="3788671"/>
            <a:ext cx="1199999" cy="900000"/>
          </a:xfrm>
          <a:prstGeom prst="rect">
            <a:avLst/>
          </a:prstGeom>
          <a:ln>
            <a:solidFill>
              <a:schemeClr val="tx1"/>
            </a:solidFill>
          </a:ln>
        </p:spPr>
      </p:pic>
      <p:sp>
        <p:nvSpPr>
          <p:cNvPr id="38" name="テキスト ボックス 37">
            <a:extLst>
              <a:ext uri="{FF2B5EF4-FFF2-40B4-BE49-F238E27FC236}">
                <a16:creationId xmlns:a16="http://schemas.microsoft.com/office/drawing/2014/main" id="{3FF83727-3B74-47AE-9802-62B7F7CE6AAE}"/>
              </a:ext>
            </a:extLst>
          </p:cNvPr>
          <p:cNvSpPr txBox="1"/>
          <p:nvPr/>
        </p:nvSpPr>
        <p:spPr>
          <a:xfrm>
            <a:off x="3543858" y="1280592"/>
            <a:ext cx="2952000" cy="1338828"/>
          </a:xfrm>
          <a:prstGeom prst="rect">
            <a:avLst/>
          </a:prstGeom>
          <a:noFill/>
        </p:spPr>
        <p:txBody>
          <a:bodyPr wrap="square" rtlCol="0">
            <a:spAutoFit/>
          </a:bodyPr>
          <a:lstStyle/>
          <a:p>
            <a:pPr algn="just"/>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algn="just"/>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900" dirty="0">
                <a:latin typeface="Meiryo UI" panose="020B0604030504040204" pitchFamily="50" charset="-128"/>
                <a:ea typeface="Meiryo UI" panose="020B0604030504040204" pitchFamily="50" charset="-128"/>
                <a:cs typeface="Meiryo UI" panose="020B0604030504040204" pitchFamily="50" charset="-128"/>
              </a:rPr>
              <a:t>・岸和田市食の磨き上げ協議会に参加し、黒鯛のブランド化に取り組んだ。</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900" dirty="0">
                <a:latin typeface="Meiryo UI" panose="020B0604030504040204" pitchFamily="50" charset="-128"/>
                <a:ea typeface="Meiryo UI" panose="020B0604030504040204" pitchFamily="50" charset="-128"/>
                <a:cs typeface="Meiryo UI" panose="020B0604030504040204" pitchFamily="50" charset="-128"/>
              </a:rPr>
              <a:t>・１月に開催された</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FOOD</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STYLE Kansai 2024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において、大阪産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名品ブースを設置し、大阪産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をするとともに、黒鯛等の試食を実施した。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0D66B4BB-EC91-4245-993F-6EA8B1E43897}"/>
              </a:ext>
            </a:extLst>
          </p:cNvPr>
          <p:cNvSpPr txBox="1"/>
          <p:nvPr/>
        </p:nvSpPr>
        <p:spPr>
          <a:xfrm>
            <a:off x="3598629" y="3407531"/>
            <a:ext cx="2952000" cy="230832"/>
          </a:xfrm>
          <a:prstGeom prst="rect">
            <a:avLst/>
          </a:prstGeom>
          <a:noFill/>
        </p:spPr>
        <p:txBody>
          <a:bodyPr wrap="square" rtlCol="0">
            <a:spAutoFit/>
          </a:bodyPr>
          <a:lstStyle/>
          <a:p>
            <a:pPr marL="126000" indent="-64800" algn="just"/>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FOOD</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STYLE Kansai 2024</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の様子</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882C5438-34BA-4AD2-8C30-6FBAF96CDF23}"/>
              </a:ext>
            </a:extLst>
          </p:cNvPr>
          <p:cNvSpPr txBox="1"/>
          <p:nvPr/>
        </p:nvSpPr>
        <p:spPr>
          <a:xfrm>
            <a:off x="7630" y="9572545"/>
            <a:ext cx="6858000" cy="276999"/>
          </a:xfrm>
          <a:prstGeom prst="rect">
            <a:avLst/>
          </a:prstGeom>
          <a:noFill/>
        </p:spPr>
        <p:txBody>
          <a:bodyPr wrap="square" rtlCol="0">
            <a:spAutoFit/>
          </a:bodyPr>
          <a:lstStyle/>
          <a:p>
            <a:pPr algn="ctr"/>
            <a:r>
              <a:rPr kumimoji="1" lang="en-US" altLang="ja-JP" sz="1200" dirty="0"/>
              <a:t>10</a:t>
            </a:r>
            <a:endParaRPr kumimoji="1" lang="ja-JP" altLang="en-US" sz="1200" dirty="0"/>
          </a:p>
        </p:txBody>
      </p:sp>
      <p:sp>
        <p:nvSpPr>
          <p:cNvPr id="23" name="楕円 22">
            <a:extLst>
              <a:ext uri="{FF2B5EF4-FFF2-40B4-BE49-F238E27FC236}">
                <a16:creationId xmlns:a16="http://schemas.microsoft.com/office/drawing/2014/main" id="{1696CA0B-58AA-4B79-BD77-41596D1AA839}"/>
              </a:ext>
            </a:extLst>
          </p:cNvPr>
          <p:cNvSpPr/>
          <p:nvPr/>
        </p:nvSpPr>
        <p:spPr>
          <a:xfrm>
            <a:off x="5067040" y="4332115"/>
            <a:ext cx="36000" cy="43200"/>
          </a:xfrm>
          <a:prstGeom prst="ellipse">
            <a:avLst/>
          </a:prstGeom>
          <a:solidFill>
            <a:srgbClr val="936A0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861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54" y="5004112"/>
            <a:ext cx="864000" cy="432000"/>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354" y="5674247"/>
            <a:ext cx="864000" cy="432000"/>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354" y="6352799"/>
            <a:ext cx="864000" cy="432000"/>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354" y="7021191"/>
            <a:ext cx="864000" cy="43200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3559" y="5004112"/>
            <a:ext cx="864000" cy="432000"/>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3559" y="5674247"/>
            <a:ext cx="864000" cy="43200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3559" y="6352799"/>
            <a:ext cx="864000" cy="432000"/>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83559" y="7021191"/>
            <a:ext cx="864000" cy="432000"/>
          </a:xfrm>
          <a:prstGeom prst="rect">
            <a:avLst/>
          </a:prstGeom>
        </p:spPr>
      </p:pic>
      <p:sp>
        <p:nvSpPr>
          <p:cNvPr id="50" name="テキスト ボックス 49"/>
          <p:cNvSpPr txBox="1"/>
          <p:nvPr/>
        </p:nvSpPr>
        <p:spPr>
          <a:xfrm>
            <a:off x="584304" y="4617348"/>
            <a:ext cx="2628000" cy="1415772"/>
          </a:xfrm>
          <a:prstGeom prst="rect">
            <a:avLst/>
          </a:prstGeom>
          <a:noFill/>
          <a:ln w="3175">
            <a:solidFill>
              <a:schemeClr val="tx1"/>
            </a:solidFill>
          </a:ln>
        </p:spPr>
        <p:txBody>
          <a:bodyPr wrap="square" rIns="36000" rtlCol="0">
            <a:spAutoFit/>
          </a:bodyPr>
          <a:lstStyle/>
          <a:p>
            <a:pPr>
              <a:spcAft>
                <a:spcPts val="600"/>
              </a:spcAft>
            </a:pPr>
            <a:r>
              <a:rPr lang="ja-JP" altLang="en-US" sz="900" b="1" dirty="0"/>
              <a:t>　　プライドフィッシュ（</a:t>
            </a:r>
            <a:r>
              <a:rPr kumimoji="1" lang="ja-JP" altLang="en-US" sz="900" b="1" dirty="0"/>
              <a:t>概要）</a:t>
            </a:r>
            <a:endParaRPr kumimoji="1" lang="en-US" altLang="ja-JP" sz="900" b="1" dirty="0"/>
          </a:p>
          <a:p>
            <a:r>
              <a:rPr lang="en-US" altLang="ja-JP" sz="900" dirty="0"/>
              <a:t>《</a:t>
            </a:r>
            <a:r>
              <a:rPr lang="ja-JP" altLang="en-US" sz="900" dirty="0"/>
              <a:t>開始</a:t>
            </a:r>
            <a:r>
              <a:rPr lang="en-US" altLang="ja-JP" sz="900" dirty="0"/>
              <a:t>》</a:t>
            </a:r>
            <a:r>
              <a:rPr lang="ja-JP" altLang="en-US" sz="900" dirty="0"/>
              <a:t>　平成</a:t>
            </a:r>
            <a:r>
              <a:rPr lang="en-US" altLang="ja-JP" sz="900" dirty="0"/>
              <a:t>26</a:t>
            </a:r>
            <a:r>
              <a:rPr lang="ja-JP" altLang="en-US" sz="900" dirty="0"/>
              <a:t>年</a:t>
            </a:r>
            <a:r>
              <a:rPr lang="en-US" altLang="ja-JP" sz="900" dirty="0"/>
              <a:t>1</a:t>
            </a:r>
            <a:r>
              <a:rPr lang="ja-JP" altLang="en-US" sz="900" dirty="0"/>
              <a:t>月</a:t>
            </a:r>
            <a:endParaRPr lang="en-US" altLang="ja-JP" sz="900" dirty="0"/>
          </a:p>
          <a:p>
            <a:r>
              <a:rPr lang="en-US" altLang="ja-JP" sz="900" dirty="0"/>
              <a:t>《</a:t>
            </a:r>
            <a:r>
              <a:rPr lang="ja-JP" altLang="en-US" sz="900" dirty="0"/>
              <a:t>企画</a:t>
            </a:r>
            <a:r>
              <a:rPr lang="en-US" altLang="ja-JP" sz="900" dirty="0"/>
              <a:t>》</a:t>
            </a:r>
            <a:r>
              <a:rPr lang="ja-JP" altLang="en-US" sz="900" dirty="0"/>
              <a:t>　全国漁業協同組合連合会（全漁連）</a:t>
            </a:r>
            <a:endParaRPr lang="en-US" altLang="ja-JP" sz="900" dirty="0"/>
          </a:p>
          <a:p>
            <a:r>
              <a:rPr lang="en-US" altLang="ja-JP" sz="900" dirty="0"/>
              <a:t>《</a:t>
            </a:r>
            <a:r>
              <a:rPr lang="ja-JP" altLang="en-US" sz="900" dirty="0"/>
              <a:t>内容</a:t>
            </a:r>
            <a:r>
              <a:rPr lang="en-US" altLang="ja-JP" sz="900" dirty="0"/>
              <a:t>》</a:t>
            </a:r>
            <a:r>
              <a:rPr lang="ja-JP" altLang="en-US" sz="900" dirty="0"/>
              <a:t>　各県の県漁連が、「本当においしい漁師自慢</a:t>
            </a:r>
            <a:endParaRPr lang="en-US" altLang="ja-JP" sz="900" dirty="0"/>
          </a:p>
          <a:p>
            <a:r>
              <a:rPr lang="ja-JP" altLang="en-US" sz="900" dirty="0"/>
              <a:t>　　　　　 の魚」として推薦する魚を旬ごとに選定</a:t>
            </a:r>
            <a:endParaRPr lang="en-US" altLang="ja-JP" sz="900" dirty="0"/>
          </a:p>
          <a:p>
            <a:r>
              <a:rPr lang="ja-JP" altLang="en-US" sz="900" dirty="0"/>
              <a:t>　　　　 （</a:t>
            </a:r>
            <a:r>
              <a:rPr lang="en-US" altLang="ja-JP" sz="900" dirty="0"/>
              <a:t>1</a:t>
            </a:r>
            <a:r>
              <a:rPr lang="ja-JP" altLang="en-US" sz="900" dirty="0"/>
              <a:t>県につき</a:t>
            </a:r>
            <a:r>
              <a:rPr lang="en-US" altLang="ja-JP" sz="900" dirty="0"/>
              <a:t>3</a:t>
            </a:r>
            <a:r>
              <a:rPr lang="ja-JP" altLang="en-US" sz="900" dirty="0"/>
              <a:t>年間</a:t>
            </a:r>
            <a:r>
              <a:rPr lang="en-US" altLang="ja-JP" sz="900" dirty="0"/>
              <a:t>×4</a:t>
            </a:r>
            <a:r>
              <a:rPr lang="ja-JP" altLang="en-US" sz="900" dirty="0"/>
              <a:t>種</a:t>
            </a:r>
            <a:r>
              <a:rPr lang="en-US" altLang="ja-JP" sz="900" dirty="0"/>
              <a:t>=</a:t>
            </a:r>
            <a:r>
              <a:rPr lang="ja-JP" altLang="en-US" sz="900" dirty="0"/>
              <a:t>最大</a:t>
            </a:r>
            <a:r>
              <a:rPr lang="en-US" altLang="ja-JP" sz="900" dirty="0"/>
              <a:t>12</a:t>
            </a:r>
            <a:r>
              <a:rPr lang="ja-JP" altLang="en-US" sz="900" dirty="0"/>
              <a:t>種を選定）</a:t>
            </a:r>
            <a:endParaRPr lang="en-US" altLang="ja-JP" sz="900" dirty="0"/>
          </a:p>
          <a:p>
            <a:r>
              <a:rPr lang="ja-JP" altLang="en-US" sz="900" dirty="0"/>
              <a:t>　　　　　 全漁連</a:t>
            </a:r>
            <a:r>
              <a:rPr lang="en-US" altLang="ja-JP" sz="900" dirty="0"/>
              <a:t>HP</a:t>
            </a:r>
            <a:r>
              <a:rPr lang="ja-JP" altLang="en-US" sz="900" dirty="0"/>
              <a:t>で、その魚が「おいしい理由」や漁</a:t>
            </a:r>
            <a:endParaRPr lang="en-US" altLang="ja-JP" sz="900" dirty="0"/>
          </a:p>
          <a:p>
            <a:r>
              <a:rPr lang="ja-JP" altLang="en-US" sz="900" dirty="0"/>
              <a:t>　　　　　 師のこだわり、漁法などを交えて紹介</a:t>
            </a:r>
            <a:endParaRPr lang="en-US" altLang="ja-JP" sz="900" dirty="0"/>
          </a:p>
          <a:p>
            <a:r>
              <a:rPr lang="ja-JP" altLang="en-US" sz="900" dirty="0"/>
              <a:t>　　　　　 </a:t>
            </a:r>
            <a:r>
              <a:rPr lang="en-US" altLang="ja-JP" sz="900" dirty="0"/>
              <a:t>HP</a:t>
            </a:r>
            <a:r>
              <a:rPr lang="ja-JP" altLang="en-US" sz="900" dirty="0"/>
              <a:t>で買える店・食べられる店等も情報発信　　　　　</a:t>
            </a:r>
            <a:endParaRPr lang="en-US" altLang="ja-JP" sz="900" dirty="0"/>
          </a:p>
        </p:txBody>
      </p:sp>
      <p:cxnSp>
        <p:nvCxnSpPr>
          <p:cNvPr id="55" name="直線コネクタ 54"/>
          <p:cNvCxnSpPr/>
          <p:nvPr/>
        </p:nvCxnSpPr>
        <p:spPr>
          <a:xfrm>
            <a:off x="3420000" y="3460384"/>
            <a:ext cx="27617" cy="386888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447617" y="3584848"/>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■プライドフィッシュの選定魚種</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表 58"/>
          <p:cNvGraphicFramePr>
            <a:graphicFrameLocks noGrp="1"/>
          </p:cNvGraphicFramePr>
          <p:nvPr>
            <p:extLst>
              <p:ext uri="{D42A27DB-BD31-4B8C-83A1-F6EECF244321}">
                <p14:modId xmlns:p14="http://schemas.microsoft.com/office/powerpoint/2010/main" val="743174316"/>
              </p:ext>
            </p:extLst>
          </p:nvPr>
        </p:nvGraphicFramePr>
        <p:xfrm>
          <a:off x="3523790" y="3800872"/>
          <a:ext cx="3134877" cy="936104"/>
        </p:xfrm>
        <a:graphic>
          <a:graphicData uri="http://schemas.openxmlformats.org/drawingml/2006/table">
            <a:tbl>
              <a:tblPr firstRow="1" bandRow="1">
                <a:tableStyleId>{3B4B98B0-60AC-42C2-AFA5-B58CD77FA1E5}</a:tableStyleId>
              </a:tblPr>
              <a:tblGrid>
                <a:gridCol w="409266">
                  <a:extLst>
                    <a:ext uri="{9D8B030D-6E8A-4147-A177-3AD203B41FA5}">
                      <a16:colId xmlns:a16="http://schemas.microsoft.com/office/drawing/2014/main" val="20000"/>
                    </a:ext>
                  </a:extLst>
                </a:gridCol>
                <a:gridCol w="2725611">
                  <a:extLst>
                    <a:ext uri="{9D8B030D-6E8A-4147-A177-3AD203B41FA5}">
                      <a16:colId xmlns:a16="http://schemas.microsoft.com/office/drawing/2014/main" val="20001"/>
                    </a:ext>
                  </a:extLst>
                </a:gridCol>
              </a:tblGrid>
              <a:tr h="2234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3755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イカナゴ</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マダコ　</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サワラ</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イヌノシタ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3755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シラス</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マイワシ</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ガザミ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クロダイ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3755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マアナゴ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スズキ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マルアジ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4" name="図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9997" y="4506054"/>
            <a:ext cx="1036356" cy="475588"/>
          </a:xfrm>
          <a:prstGeom prst="rect">
            <a:avLst/>
          </a:prstGeom>
        </p:spPr>
      </p:pic>
      <p:sp>
        <p:nvSpPr>
          <p:cNvPr id="82" name="テキスト ボックス 81"/>
          <p:cNvSpPr txBox="1"/>
          <p:nvPr/>
        </p:nvSpPr>
        <p:spPr>
          <a:xfrm>
            <a:off x="359999" y="3584848"/>
            <a:ext cx="2952000" cy="707886"/>
          </a:xfrm>
          <a:prstGeom prst="rect">
            <a:avLst/>
          </a:prstGeom>
          <a:noFill/>
        </p:spPr>
        <p:txBody>
          <a:bodyPr wrap="square" rtlCol="0">
            <a:spAutoFit/>
          </a:bodyPr>
          <a:lstStyle/>
          <a:p>
            <a:pPr marL="180975" indent="-180975"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■プライドフィッシュの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PR</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・プライドフィッシュについては、平成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年度に府漁連が「魚庭のアカシタ」等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魚種を選定し、重点的に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a:spLocks/>
          </p:cNvSpPr>
          <p:nvPr/>
        </p:nvSpPr>
        <p:spPr>
          <a:xfrm>
            <a:off x="3615591" y="5075125"/>
            <a:ext cx="291600" cy="291600"/>
          </a:xfrm>
          <a:prstGeom prst="rect">
            <a:avLst/>
          </a:prstGeom>
          <a:solidFill>
            <a:srgbClr val="FF0066">
              <a:alpha val="74118"/>
            </a:srgbClr>
          </a:solidFill>
        </p:spPr>
        <p:txBody>
          <a:bodyPr wrap="none" lIns="36000" tIns="36000" rIns="36000" bIns="36000" rtlCol="0" anchor="ctr" anchorCtr="0">
            <a:noAutofit/>
          </a:bodyPr>
          <a:lstStyle/>
          <a:p>
            <a:pPr algn="ctr">
              <a:lnSpc>
                <a:spcPts val="1700"/>
              </a:lnSpc>
            </a:pPr>
            <a:r>
              <a:rPr kumimoji="1" lang="ja-JP" altLang="en-US" sz="1200" b="1" dirty="0">
                <a:solidFill>
                  <a:schemeClr val="bg1"/>
                </a:solidFill>
                <a:latin typeface="ＭＳ Ｐ明朝" panose="02020600040205080304" pitchFamily="18" charset="-128"/>
                <a:ea typeface="ＭＳ Ｐ明朝" panose="02020600040205080304" pitchFamily="18" charset="-128"/>
              </a:rPr>
              <a:t>春</a:t>
            </a:r>
          </a:p>
        </p:txBody>
      </p:sp>
      <p:sp>
        <p:nvSpPr>
          <p:cNvPr id="71" name="テキスト ボックス 70"/>
          <p:cNvSpPr txBox="1">
            <a:spLocks/>
          </p:cNvSpPr>
          <p:nvPr/>
        </p:nvSpPr>
        <p:spPr>
          <a:xfrm>
            <a:off x="3615591" y="5759228"/>
            <a:ext cx="291600" cy="291600"/>
          </a:xfrm>
          <a:prstGeom prst="rect">
            <a:avLst/>
          </a:prstGeom>
          <a:solidFill>
            <a:srgbClr val="00B0F0">
              <a:alpha val="74118"/>
            </a:srgbClr>
          </a:solidFill>
        </p:spPr>
        <p:txBody>
          <a:bodyPr wrap="none" lIns="36000" tIns="36000" rIns="36000" bIns="36000" rtlCol="0" anchor="ctr" anchorCtr="0">
            <a:noAutofit/>
          </a:bodyPr>
          <a:lstStyle/>
          <a:p>
            <a:pPr algn="ctr">
              <a:lnSpc>
                <a:spcPts val="1700"/>
              </a:lnSpc>
            </a:pPr>
            <a:r>
              <a:rPr kumimoji="1" lang="ja-JP" altLang="en-US" sz="1200" b="1" dirty="0">
                <a:solidFill>
                  <a:schemeClr val="bg1"/>
                </a:solidFill>
                <a:latin typeface="ＭＳ Ｐ明朝" panose="02020600040205080304" pitchFamily="18" charset="-128"/>
                <a:ea typeface="ＭＳ Ｐ明朝" panose="02020600040205080304" pitchFamily="18" charset="-128"/>
              </a:rPr>
              <a:t>夏</a:t>
            </a:r>
          </a:p>
        </p:txBody>
      </p:sp>
      <p:sp>
        <p:nvSpPr>
          <p:cNvPr id="72" name="テキスト ボックス 71"/>
          <p:cNvSpPr txBox="1">
            <a:spLocks/>
          </p:cNvSpPr>
          <p:nvPr/>
        </p:nvSpPr>
        <p:spPr>
          <a:xfrm>
            <a:off x="3615591" y="6441588"/>
            <a:ext cx="291600" cy="291600"/>
          </a:xfrm>
          <a:prstGeom prst="rect">
            <a:avLst/>
          </a:prstGeom>
          <a:solidFill>
            <a:srgbClr val="663300">
              <a:alpha val="74118"/>
            </a:srgbClr>
          </a:solidFill>
        </p:spPr>
        <p:txBody>
          <a:bodyPr wrap="none" lIns="36000" tIns="36000" rIns="36000" bIns="36000" rtlCol="0" anchor="ctr" anchorCtr="0">
            <a:noAutofit/>
          </a:bodyPr>
          <a:lstStyle/>
          <a:p>
            <a:pPr algn="ctr">
              <a:lnSpc>
                <a:spcPts val="1700"/>
              </a:lnSpc>
            </a:pPr>
            <a:r>
              <a:rPr lang="ja-JP" altLang="en-US" sz="1200" b="1" dirty="0">
                <a:solidFill>
                  <a:schemeClr val="bg1"/>
                </a:solidFill>
                <a:latin typeface="ＭＳ Ｐ明朝" panose="02020600040205080304" pitchFamily="18" charset="-128"/>
                <a:ea typeface="ＭＳ Ｐ明朝" panose="02020600040205080304" pitchFamily="18" charset="-128"/>
              </a:rPr>
              <a:t>秋</a:t>
            </a:r>
            <a:endParaRPr kumimoji="1" lang="ja-JP" altLang="en-US" sz="1200" b="1" dirty="0">
              <a:solidFill>
                <a:schemeClr val="bg1"/>
              </a:solidFill>
              <a:latin typeface="ＭＳ Ｐ明朝" panose="02020600040205080304" pitchFamily="18" charset="-128"/>
              <a:ea typeface="ＭＳ Ｐ明朝" panose="02020600040205080304" pitchFamily="18" charset="-128"/>
            </a:endParaRPr>
          </a:p>
        </p:txBody>
      </p:sp>
      <p:sp>
        <p:nvSpPr>
          <p:cNvPr id="73" name="テキスト ボックス 72"/>
          <p:cNvSpPr txBox="1">
            <a:spLocks/>
          </p:cNvSpPr>
          <p:nvPr/>
        </p:nvSpPr>
        <p:spPr>
          <a:xfrm>
            <a:off x="3615591" y="7134110"/>
            <a:ext cx="291600" cy="291600"/>
          </a:xfrm>
          <a:prstGeom prst="rect">
            <a:avLst/>
          </a:prstGeom>
          <a:solidFill>
            <a:srgbClr val="5F5F5F">
              <a:alpha val="74118"/>
            </a:srgbClr>
          </a:solidFill>
        </p:spPr>
        <p:txBody>
          <a:bodyPr wrap="none" lIns="36000" tIns="36000" rIns="36000" bIns="36000" rtlCol="0" anchor="ctr" anchorCtr="0">
            <a:noAutofit/>
          </a:bodyPr>
          <a:lstStyle/>
          <a:p>
            <a:pPr algn="ctr">
              <a:lnSpc>
                <a:spcPts val="1700"/>
              </a:lnSpc>
            </a:pPr>
            <a:r>
              <a:rPr lang="ja-JP" altLang="en-US" sz="1200" b="1" dirty="0">
                <a:solidFill>
                  <a:schemeClr val="bg1"/>
                </a:solidFill>
                <a:latin typeface="ＭＳ Ｐ明朝" panose="02020600040205080304" pitchFamily="18" charset="-128"/>
                <a:ea typeface="ＭＳ Ｐ明朝" panose="02020600040205080304" pitchFamily="18" charset="-128"/>
              </a:rPr>
              <a:t>冬</a:t>
            </a:r>
            <a:endParaRPr kumimoji="1" lang="ja-JP" altLang="en-US" sz="1200" b="1" dirty="0">
              <a:solidFill>
                <a:schemeClr val="bg1"/>
              </a:solidFill>
              <a:latin typeface="ＭＳ Ｐ明朝" panose="02020600040205080304" pitchFamily="18" charset="-128"/>
              <a:ea typeface="ＭＳ Ｐ明朝" panose="02020600040205080304" pitchFamily="18" charset="-128"/>
            </a:endParaRPr>
          </a:p>
        </p:txBody>
      </p:sp>
      <p:sp>
        <p:nvSpPr>
          <p:cNvPr id="78" name="テキスト ボックス 77"/>
          <p:cNvSpPr txBox="1"/>
          <p:nvPr/>
        </p:nvSpPr>
        <p:spPr>
          <a:xfrm>
            <a:off x="4010239" y="5441216"/>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魚庭のイカナゴ</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4014327" y="6109256"/>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魚庭のマダコ</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4011643" y="6782669"/>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魚庭のサワラ</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3974445" y="7456998"/>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魚庭のアカシタ</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147888" y="4781676"/>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26</a:t>
            </a:r>
          </a:p>
        </p:txBody>
      </p:sp>
      <p:sp>
        <p:nvSpPr>
          <p:cNvPr id="49" name="テキスト ボックス 48"/>
          <p:cNvSpPr txBox="1"/>
          <p:nvPr/>
        </p:nvSpPr>
        <p:spPr>
          <a:xfrm>
            <a:off x="4869906" y="5444228"/>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大阪のイワシシラス</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4876138" y="6105785"/>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大阪のマイワシ</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4721095" y="6782669"/>
            <a:ext cx="112435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岸和田祭りのわたりが</a:t>
            </a:r>
            <a:r>
              <a:rPr lang="ja-JP" altLang="en-US" sz="700" b="1" dirty="0" err="1">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4784291" y="7456998"/>
            <a:ext cx="1040350"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茅渟の海のクロダイ</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5015993" y="4793549"/>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27</a:t>
            </a:r>
          </a:p>
        </p:txBody>
      </p:sp>
      <p:pic>
        <p:nvPicPr>
          <p:cNvPr id="6" name="図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9191" y="5674247"/>
            <a:ext cx="864001" cy="432000"/>
          </a:xfrm>
          <a:prstGeom prst="rect">
            <a:avLst/>
          </a:prstGeom>
        </p:spPr>
      </p:pic>
      <p:pic>
        <p:nvPicPr>
          <p:cNvPr id="7" name="図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9191" y="5004112"/>
            <a:ext cx="864001" cy="432000"/>
          </a:xfrm>
          <a:prstGeom prst="rect">
            <a:avLst/>
          </a:prstGeom>
        </p:spPr>
      </p:pic>
      <p:pic>
        <p:nvPicPr>
          <p:cNvPr id="8" name="図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09191" y="7021191"/>
            <a:ext cx="864001" cy="432000"/>
          </a:xfrm>
          <a:prstGeom prst="rect">
            <a:avLst/>
          </a:prstGeom>
        </p:spPr>
      </p:pic>
      <p:pic>
        <p:nvPicPr>
          <p:cNvPr id="9" name="図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9191" y="6352799"/>
            <a:ext cx="864001" cy="432000"/>
          </a:xfrm>
          <a:prstGeom prst="rect">
            <a:avLst/>
          </a:prstGeom>
        </p:spPr>
      </p:pic>
      <p:sp>
        <p:nvSpPr>
          <p:cNvPr id="75" name="テキスト ボックス 74"/>
          <p:cNvSpPr txBox="1"/>
          <p:nvPr/>
        </p:nvSpPr>
        <p:spPr>
          <a:xfrm>
            <a:off x="5884099" y="4781676"/>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28</a:t>
            </a:r>
          </a:p>
        </p:txBody>
      </p:sp>
      <p:sp>
        <p:nvSpPr>
          <p:cNvPr id="77" name="テキスト ボックス 76"/>
          <p:cNvSpPr txBox="1"/>
          <p:nvPr/>
        </p:nvSpPr>
        <p:spPr>
          <a:xfrm>
            <a:off x="5738120" y="5444228"/>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大阪のマアナゴ</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5733511" y="6105785"/>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大阪のスズキ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5743890" y="6782669"/>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大阪のマルアジ</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5733929" y="7456998"/>
            <a:ext cx="810000"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大阪のマダイ</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EF04BA63-D9A7-42C9-AE8D-DA44D1CBD125}"/>
              </a:ext>
            </a:extLst>
          </p:cNvPr>
          <p:cNvSpPr txBox="1"/>
          <p:nvPr/>
        </p:nvSpPr>
        <p:spPr>
          <a:xfrm>
            <a:off x="410868" y="499798"/>
            <a:ext cx="2952000" cy="1015663"/>
          </a:xfrm>
          <a:prstGeom prst="rect">
            <a:avLst/>
          </a:prstGeom>
          <a:noFill/>
        </p:spPr>
        <p:txBody>
          <a:bodyPr wrap="square" rtlCol="0">
            <a:spAutoFit/>
          </a:bodyPr>
          <a:lstStyle/>
          <a:p>
            <a:pPr marL="180975" indent="-180975"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＜６次産業化の推進＞</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・ブランド化に関する取組みについて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は、府内産水産物の競争力の強化をめざした取組みを行っている。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・令和４年度は、エースコック株式会社、大阪府漁業協同組合連合会と連携し、未利用魚（ハモ、シログチ、コノシロ）を使用したカップ麺を開発した。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A3652CC0-079B-4D77-B310-C33C2E13F11E}"/>
              </a:ext>
            </a:extLst>
          </p:cNvPr>
          <p:cNvSpPr txBox="1"/>
          <p:nvPr/>
        </p:nvSpPr>
        <p:spPr>
          <a:xfrm>
            <a:off x="3471790" y="605944"/>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■６次産業化等による加工品開発</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a:extLst>
              <a:ext uri="{FF2B5EF4-FFF2-40B4-BE49-F238E27FC236}">
                <a16:creationId xmlns:a16="http://schemas.microsoft.com/office/drawing/2014/main" id="{66B4B336-453F-48A6-8262-510E6DA29A4F}"/>
              </a:ext>
            </a:extLst>
          </p:cNvPr>
          <p:cNvGraphicFramePr>
            <a:graphicFrameLocks noGrp="1"/>
          </p:cNvGraphicFramePr>
          <p:nvPr>
            <p:extLst>
              <p:ext uri="{D42A27DB-BD31-4B8C-83A1-F6EECF244321}">
                <p14:modId xmlns:p14="http://schemas.microsoft.com/office/powerpoint/2010/main" val="2394960965"/>
              </p:ext>
            </p:extLst>
          </p:nvPr>
        </p:nvGraphicFramePr>
        <p:xfrm>
          <a:off x="3615805" y="821968"/>
          <a:ext cx="3085652" cy="2162753"/>
        </p:xfrm>
        <a:graphic>
          <a:graphicData uri="http://schemas.openxmlformats.org/drawingml/2006/table">
            <a:tbl>
              <a:tblPr firstRow="1" bandRow="1">
                <a:tableStyleId>{3B4B98B0-60AC-42C2-AFA5-B58CD77FA1E5}</a:tableStyleId>
              </a:tblPr>
              <a:tblGrid>
                <a:gridCol w="368120">
                  <a:extLst>
                    <a:ext uri="{9D8B030D-6E8A-4147-A177-3AD203B41FA5}">
                      <a16:colId xmlns:a16="http://schemas.microsoft.com/office/drawing/2014/main" val="20000"/>
                    </a:ext>
                  </a:extLst>
                </a:gridCol>
                <a:gridCol w="1156200">
                  <a:extLst>
                    <a:ext uri="{9D8B030D-6E8A-4147-A177-3AD203B41FA5}">
                      <a16:colId xmlns:a16="http://schemas.microsoft.com/office/drawing/2014/main" val="20002"/>
                    </a:ext>
                  </a:extLst>
                </a:gridCol>
                <a:gridCol w="1076048">
                  <a:extLst>
                    <a:ext uri="{9D8B030D-6E8A-4147-A177-3AD203B41FA5}">
                      <a16:colId xmlns:a16="http://schemas.microsoft.com/office/drawing/2014/main" val="2740125574"/>
                    </a:ext>
                  </a:extLst>
                </a:gridCol>
                <a:gridCol w="485284">
                  <a:extLst>
                    <a:ext uri="{9D8B030D-6E8A-4147-A177-3AD203B41FA5}">
                      <a16:colId xmlns:a16="http://schemas.microsoft.com/office/drawing/2014/main" val="20003"/>
                    </a:ext>
                  </a:extLst>
                </a:gridCol>
              </a:tblGrid>
              <a:tr h="239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品目</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8763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大阪産しらす</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ぎょうさ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６次化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2232007"/>
                  </a:ext>
                </a:extLst>
              </a:tr>
              <a:tr h="28763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淀川産天然ウナギの缶詰</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６次化</a:t>
                      </a: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74531974"/>
                  </a:ext>
                </a:extLst>
              </a:tr>
              <a:tr h="28763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大阪成蹊大学</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株式会社西友フーズ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泉だこのポッサムキムチ</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82582017"/>
                  </a:ext>
                </a:extLst>
              </a:tr>
              <a:tr h="28763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有限会社魚竹蒲鉾店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未利用魚を原材料に使用</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LFP</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67521518"/>
                  </a:ext>
                </a:extLst>
              </a:tr>
              <a:tr h="487417">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エースコック株式会社</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もったいないをおいしいに　なにわの潮（うしお）ラーメン</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284862">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５件</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46" name="図 7">
            <a:extLst>
              <a:ext uri="{FF2B5EF4-FFF2-40B4-BE49-F238E27FC236}">
                <a16:creationId xmlns:a16="http://schemas.microsoft.com/office/drawing/2014/main" id="{F557F330-B28C-470D-BF18-AAEF087B0DA4}"/>
              </a:ext>
            </a:extLst>
          </p:cNvPr>
          <p:cNvPicPr>
            <a:picLocks noChangeAspect="1"/>
          </p:cNvPicPr>
          <p:nvPr/>
        </p:nvPicPr>
        <p:blipFill>
          <a:blip r:embed="rId15">
            <a:extLst>
              <a:ext uri="{28A0092B-C50C-407E-A947-70E740481C1C}">
                <a14:useLocalDpi xmlns:a14="http://schemas.microsoft.com/office/drawing/2010/main" val="0"/>
              </a:ext>
            </a:extLst>
          </a:blip>
          <a:srcRect l="14586"/>
          <a:stretch>
            <a:fillRect/>
          </a:stretch>
        </p:blipFill>
        <p:spPr bwMode="auto">
          <a:xfrm>
            <a:off x="799384" y="1644980"/>
            <a:ext cx="1170030" cy="10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5">
            <a:extLst>
              <a:ext uri="{FF2B5EF4-FFF2-40B4-BE49-F238E27FC236}">
                <a16:creationId xmlns:a16="http://schemas.microsoft.com/office/drawing/2014/main" id="{28AF6F3A-10D6-4429-8575-97479F284B4B}"/>
              </a:ext>
            </a:extLst>
          </p:cNvPr>
          <p:cNvPicPr>
            <a:picLocks noChangeAspect="1"/>
          </p:cNvPicPr>
          <p:nvPr/>
        </p:nvPicPr>
        <p:blipFill>
          <a:blip r:embed="rId16">
            <a:extLst>
              <a:ext uri="{28A0092B-C50C-407E-A947-70E740481C1C}">
                <a14:useLocalDpi xmlns:a14="http://schemas.microsoft.com/office/drawing/2010/main" val="0"/>
              </a:ext>
            </a:extLst>
          </a:blip>
          <a:srcRect l="18993" r="18108"/>
          <a:stretch>
            <a:fillRect/>
          </a:stretch>
        </p:blipFill>
        <p:spPr bwMode="auto">
          <a:xfrm>
            <a:off x="1865607" y="1638543"/>
            <a:ext cx="877993" cy="104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47">
            <a:extLst>
              <a:ext uri="{FF2B5EF4-FFF2-40B4-BE49-F238E27FC236}">
                <a16:creationId xmlns:a16="http://schemas.microsoft.com/office/drawing/2014/main" id="{D892E7FF-9A77-45E4-8304-4D9644048AB2}"/>
              </a:ext>
            </a:extLst>
          </p:cNvPr>
          <p:cNvSpPr txBox="1"/>
          <p:nvPr/>
        </p:nvSpPr>
        <p:spPr>
          <a:xfrm>
            <a:off x="3866551" y="3008784"/>
            <a:ext cx="3096345" cy="369332"/>
          </a:xfrm>
          <a:prstGeom prst="rect">
            <a:avLst/>
          </a:prstGeom>
          <a:noFill/>
        </p:spPr>
        <p:txBody>
          <a:bodyPr wrap="square" rtlCol="0">
            <a:spAutoFit/>
          </a:bodyPr>
          <a:lstStyle/>
          <a:p>
            <a:pPr marL="126000" indent="-64800" algn="just"/>
            <a:r>
              <a:rPr lang="en-US" altLang="ja-JP" sz="900" dirty="0">
                <a:latin typeface="Meiryo UI" panose="020B0604030504040204" pitchFamily="50" charset="-128"/>
                <a:ea typeface="Meiryo UI" panose="020B0604030504040204" pitchFamily="50" charset="-128"/>
                <a:cs typeface="Meiryo UI" panose="020B0604030504040204" pitchFamily="50" charset="-128"/>
              </a:rPr>
              <a:t>※R5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年度の実績なし（調査の結果、要望なし）</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26E069A7-5A52-4AB0-A52D-440ECBC25780}"/>
              </a:ext>
            </a:extLst>
          </p:cNvPr>
          <p:cNvSpPr txBox="1"/>
          <p:nvPr/>
        </p:nvSpPr>
        <p:spPr>
          <a:xfrm>
            <a:off x="0" y="9561512"/>
            <a:ext cx="6858000" cy="276999"/>
          </a:xfrm>
          <a:prstGeom prst="rect">
            <a:avLst/>
          </a:prstGeom>
          <a:noFill/>
        </p:spPr>
        <p:txBody>
          <a:bodyPr wrap="square" rtlCol="0">
            <a:spAutoFit/>
          </a:bodyPr>
          <a:lstStyle/>
          <a:p>
            <a:pPr algn="ctr"/>
            <a:r>
              <a:rPr lang="en-US" altLang="ja-JP" sz="1200" dirty="0"/>
              <a:t>11</a:t>
            </a:r>
            <a:endParaRPr kumimoji="1" lang="ja-JP" altLang="en-US" sz="1200" dirty="0"/>
          </a:p>
        </p:txBody>
      </p:sp>
    </p:spTree>
    <p:extLst>
      <p:ext uri="{BB962C8B-B14F-4D97-AF65-F5344CB8AC3E}">
        <p14:creationId xmlns:p14="http://schemas.microsoft.com/office/powerpoint/2010/main" val="383345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0" y="9629001"/>
            <a:ext cx="6858000" cy="276999"/>
          </a:xfrm>
          <a:prstGeom prst="rect">
            <a:avLst/>
          </a:prstGeom>
          <a:noFill/>
        </p:spPr>
        <p:txBody>
          <a:bodyPr wrap="square" rtlCol="0">
            <a:spAutoFit/>
          </a:bodyPr>
          <a:lstStyle/>
          <a:p>
            <a:pPr algn="ctr"/>
            <a:r>
              <a:rPr lang="en-US" altLang="ja-JP" sz="1200" dirty="0"/>
              <a:t>12</a:t>
            </a:r>
            <a:endParaRPr kumimoji="1" lang="ja-JP" altLang="en-US" sz="1200" dirty="0"/>
          </a:p>
        </p:txBody>
      </p:sp>
      <p:sp>
        <p:nvSpPr>
          <p:cNvPr id="40" name="テキスト ボックス 2"/>
          <p:cNvSpPr txBox="1">
            <a:spLocks noChangeArrowheads="1"/>
          </p:cNvSpPr>
          <p:nvPr/>
        </p:nvSpPr>
        <p:spPr bwMode="auto">
          <a:xfrm>
            <a:off x="360000" y="38864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3420000" y="805788"/>
            <a:ext cx="0" cy="867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436609" y="862943"/>
            <a:ext cx="3384376" cy="436017"/>
          </a:xfrm>
          <a:prstGeom prst="rect">
            <a:avLst/>
          </a:prstGeom>
          <a:noFill/>
        </p:spPr>
        <p:txBody>
          <a:bodyPr wrap="square" rtlCol="0">
            <a:spAutoFit/>
          </a:bodyPr>
          <a:lstStyle/>
          <a:p>
            <a:pPr>
              <a:spcAft>
                <a:spcPts val="400"/>
              </a:spcAft>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■「浜の活力再生プラン」の策定状況</a:t>
            </a:r>
          </a:p>
        </p:txBody>
      </p:sp>
      <p:sp>
        <p:nvSpPr>
          <p:cNvPr id="44" name="テキスト ボックス 43"/>
          <p:cNvSpPr txBox="1"/>
          <p:nvPr/>
        </p:nvSpPr>
        <p:spPr>
          <a:xfrm>
            <a:off x="3451426" y="6075258"/>
            <a:ext cx="3384376"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■「浜の活力再生広域プラン」の策定状況</a:t>
            </a:r>
          </a:p>
        </p:txBody>
      </p:sp>
      <p:sp>
        <p:nvSpPr>
          <p:cNvPr id="45" name="テキスト ボックス 44"/>
          <p:cNvSpPr txBox="1"/>
          <p:nvPr/>
        </p:nvSpPr>
        <p:spPr>
          <a:xfrm>
            <a:off x="980728" y="438173"/>
            <a:ext cx="2863284" cy="261610"/>
          </a:xfrm>
          <a:prstGeom prst="rect">
            <a:avLst/>
          </a:prstGeom>
          <a:noFill/>
        </p:spPr>
        <p:txBody>
          <a:bodyPr wrap="none" rtlCol="0">
            <a:spAutoFit/>
          </a:bodyPr>
          <a:lstStyle/>
          <a:p>
            <a:r>
              <a:rPr lang="ja-JP" altLang="en-US" sz="1100" b="1" dirty="0"/>
              <a:t> 「はま」の特徴を活かした漁業振興策の取組み</a:t>
            </a:r>
          </a:p>
        </p:txBody>
      </p:sp>
      <p:sp>
        <p:nvSpPr>
          <p:cNvPr id="46" name="テキスト ボックス 45"/>
          <p:cNvSpPr txBox="1"/>
          <p:nvPr/>
        </p:nvSpPr>
        <p:spPr>
          <a:xfrm>
            <a:off x="359998" y="811370"/>
            <a:ext cx="3091427" cy="1938992"/>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＜浜の活力再生プラン＞</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・地元市町や漁協が主体的に作成する「浜の活力再生プラン（浜プラン）」の策定指導、調整を行っている。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年度末までに、浜プラン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委員会について国に承認を受け策定され、令和３年度には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委員会が第２期を開始した。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・新たに創設された浜の活力再生プラン表彰制度に基づき、平成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年３月に岸和田臨海地区が水産庁長官賞を受賞した。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・令和４年度に田尻地区が「浜の活力再生プラン優良事例表彰」の農林水産大臣賞を受賞した。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332674323"/>
              </p:ext>
            </p:extLst>
          </p:nvPr>
        </p:nvGraphicFramePr>
        <p:xfrm>
          <a:off x="3569932" y="1280592"/>
          <a:ext cx="3096344" cy="4464498"/>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240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承認</a:t>
                      </a:r>
                      <a:endParaRPr kumimoji="1" lang="en-US" altLang="ja-JP" sz="9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年月</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a:solidFill>
                            <a:schemeClr val="tx1"/>
                          </a:solidFill>
                        </a:rPr>
                        <a:t>地域水産業</a:t>
                      </a:r>
                      <a:endParaRPr kumimoji="1" lang="en-US" altLang="ja-JP" sz="900" dirty="0">
                        <a:solidFill>
                          <a:schemeClr val="tx1"/>
                        </a:solidFill>
                      </a:endParaRPr>
                    </a:p>
                    <a:p>
                      <a:pPr algn="ctr"/>
                      <a:r>
                        <a:rPr kumimoji="1" lang="ja-JP" altLang="en-US" sz="900" dirty="0">
                          <a:solidFill>
                            <a:schemeClr val="tx1"/>
                          </a:solidFill>
                        </a:rPr>
                        <a:t>再生委員会の名称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a:solidFill>
                            <a:schemeClr val="tx1"/>
                          </a:solidFill>
                        </a:rPr>
                        <a:t>再生委員会の構成員</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162018">
                <a:tc>
                  <a:txBody>
                    <a:bodyPr/>
                    <a:lstStyle/>
                    <a:p>
                      <a:pPr algn="ctr"/>
                      <a:r>
                        <a:rPr kumimoji="1" lang="en-US" altLang="ja-JP" sz="800" dirty="0">
                          <a:solidFill>
                            <a:schemeClr val="tx1"/>
                          </a:solidFill>
                        </a:rPr>
                        <a:t>26.9</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大阪市地区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大阪市漁協、大阪市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162018">
                <a:tc>
                  <a:txBody>
                    <a:bodyPr/>
                    <a:lstStyle/>
                    <a:p>
                      <a:pPr algn="ctr"/>
                      <a:r>
                        <a:rPr kumimoji="1" lang="en-US" altLang="ja-JP" sz="800" dirty="0">
                          <a:solidFill>
                            <a:schemeClr val="tx1"/>
                          </a:solidFill>
                        </a:rPr>
                        <a:t>26.9</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岸和田臨海地区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鰮巾着網漁協、岸和田市、府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252029">
                <a:tc>
                  <a:txBody>
                    <a:bodyPr/>
                    <a:lstStyle/>
                    <a:p>
                      <a:pPr algn="ctr"/>
                      <a:r>
                        <a:rPr kumimoji="1" lang="en-US" altLang="ja-JP" sz="800" dirty="0">
                          <a:solidFill>
                            <a:schemeClr val="tx1"/>
                          </a:solidFill>
                        </a:rPr>
                        <a:t>26.10</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尾崎地区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zh-TW" altLang="en-US" sz="700" dirty="0">
                          <a:solidFill>
                            <a:schemeClr val="tx1"/>
                          </a:solidFill>
                        </a:rPr>
                        <a:t>尾崎</a:t>
                      </a:r>
                      <a:r>
                        <a:rPr kumimoji="1" lang="ja-JP" altLang="en-US" sz="700" dirty="0">
                          <a:solidFill>
                            <a:schemeClr val="tx1"/>
                          </a:solidFill>
                        </a:rPr>
                        <a:t>漁協</a:t>
                      </a:r>
                      <a:r>
                        <a:rPr kumimoji="1" lang="zh-TW" altLang="en-US" sz="700" dirty="0">
                          <a:solidFill>
                            <a:schemeClr val="tx1"/>
                          </a:solidFill>
                        </a:rPr>
                        <a:t>、阪南市、阪南市尾崎漁業組合地域協議会</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162018">
                <a:tc>
                  <a:txBody>
                    <a:bodyPr/>
                    <a:lstStyle/>
                    <a:p>
                      <a:pPr algn="ctr"/>
                      <a:r>
                        <a:rPr kumimoji="1" lang="en-US" altLang="ja-JP" sz="800" dirty="0">
                          <a:solidFill>
                            <a:schemeClr val="tx1"/>
                          </a:solidFill>
                        </a:rPr>
                        <a:t>26.12</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岸和田春木地区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春木漁協、岸和田市、府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162018">
                <a:tc>
                  <a:txBody>
                    <a:bodyPr/>
                    <a:lstStyle/>
                    <a:p>
                      <a:pPr algn="ctr"/>
                      <a:r>
                        <a:rPr kumimoji="1" lang="en-US" altLang="ja-JP" sz="800" dirty="0">
                          <a:solidFill>
                            <a:schemeClr val="tx1"/>
                          </a:solidFill>
                        </a:rPr>
                        <a:t>27.6</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岸和田市地蔵浜地区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rPr>
                        <a:t>岸和田市</a:t>
                      </a:r>
                      <a:r>
                        <a:rPr kumimoji="1" lang="zh-TW" altLang="en-US" sz="700" dirty="0">
                          <a:solidFill>
                            <a:schemeClr val="tx1"/>
                          </a:solidFill>
                        </a:rPr>
                        <a:t>漁協、</a:t>
                      </a:r>
                      <a:r>
                        <a:rPr kumimoji="1" lang="ja-JP" altLang="en-US" sz="700" dirty="0">
                          <a:solidFill>
                            <a:schemeClr val="tx1"/>
                          </a:solidFill>
                        </a:rPr>
                        <a:t>岸和田</a:t>
                      </a:r>
                      <a:r>
                        <a:rPr kumimoji="1" lang="zh-TW" altLang="en-US" sz="700" dirty="0">
                          <a:solidFill>
                            <a:schemeClr val="tx1"/>
                          </a:solidFill>
                        </a:rPr>
                        <a:t>市</a:t>
                      </a:r>
                      <a:r>
                        <a:rPr kumimoji="1" lang="ja-JP" altLang="en-US" sz="700" dirty="0" err="1">
                          <a:solidFill>
                            <a:schemeClr val="tx1"/>
                          </a:solidFill>
                        </a:rPr>
                        <a:t>、</a:t>
                      </a:r>
                      <a:r>
                        <a:rPr kumimoji="1" lang="zh-TW" altLang="en-US" sz="700" dirty="0">
                          <a:solidFill>
                            <a:schemeClr val="tx1"/>
                          </a:solidFill>
                        </a:rPr>
                        <a:t>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5"/>
                  </a:ext>
                </a:extLst>
              </a:tr>
              <a:tr h="162018">
                <a:tc>
                  <a:txBody>
                    <a:bodyPr/>
                    <a:lstStyle/>
                    <a:p>
                      <a:pPr algn="ctr"/>
                      <a:r>
                        <a:rPr kumimoji="1" lang="en-US" altLang="ja-JP" sz="800" dirty="0">
                          <a:solidFill>
                            <a:schemeClr val="tx1"/>
                          </a:solidFill>
                        </a:rPr>
                        <a:t>27.6</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佐野漁港泉佐野地区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rPr>
                        <a:t>泉佐野</a:t>
                      </a:r>
                      <a:r>
                        <a:rPr kumimoji="1" lang="zh-TW" altLang="en-US" sz="700" dirty="0">
                          <a:solidFill>
                            <a:schemeClr val="tx1"/>
                          </a:solidFill>
                        </a:rPr>
                        <a:t>漁協、泉佐野市</a:t>
                      </a:r>
                      <a:r>
                        <a:rPr kumimoji="1" lang="ja-JP" altLang="en-US" sz="700" dirty="0" err="1">
                          <a:solidFill>
                            <a:schemeClr val="tx1"/>
                          </a:solidFill>
                        </a:rPr>
                        <a:t>、</a:t>
                      </a:r>
                      <a:r>
                        <a:rPr kumimoji="1" lang="zh-TW" altLang="en-US" sz="700" dirty="0">
                          <a:solidFill>
                            <a:schemeClr val="tx1"/>
                          </a:solidFill>
                        </a:rPr>
                        <a:t>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6"/>
                  </a:ext>
                </a:extLst>
              </a:tr>
              <a:tr h="162018">
                <a:tc>
                  <a:txBody>
                    <a:bodyPr/>
                    <a:lstStyle/>
                    <a:p>
                      <a:pPr algn="ctr"/>
                      <a:r>
                        <a:rPr kumimoji="1" lang="en-US" altLang="ja-JP" sz="800" dirty="0">
                          <a:solidFill>
                            <a:schemeClr val="tx1"/>
                          </a:solidFill>
                        </a:rPr>
                        <a:t>27.6</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堺市出島漁協地区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堺市出島漁協、堺市、府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7"/>
                  </a:ext>
                </a:extLst>
              </a:tr>
              <a:tr h="162018">
                <a:tc>
                  <a:txBody>
                    <a:bodyPr/>
                    <a:lstStyle/>
                    <a:p>
                      <a:pPr algn="ctr"/>
                      <a:r>
                        <a:rPr kumimoji="1" lang="en-US" altLang="ja-JP" sz="800" dirty="0">
                          <a:solidFill>
                            <a:schemeClr val="tx1"/>
                          </a:solidFill>
                        </a:rPr>
                        <a:t>27.7</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泉南地区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zh-TW" altLang="en-US" sz="700" dirty="0">
                          <a:solidFill>
                            <a:schemeClr val="tx1"/>
                          </a:solidFill>
                        </a:rPr>
                        <a:t>岡田浦</a:t>
                      </a:r>
                      <a:r>
                        <a:rPr kumimoji="1" lang="ja-JP" altLang="en-US" sz="700" dirty="0">
                          <a:solidFill>
                            <a:schemeClr val="tx1"/>
                          </a:solidFill>
                        </a:rPr>
                        <a:t>漁協</a:t>
                      </a:r>
                      <a:r>
                        <a:rPr kumimoji="1" lang="zh-TW" altLang="en-US" sz="700" dirty="0">
                          <a:solidFill>
                            <a:schemeClr val="tx1"/>
                          </a:solidFill>
                        </a:rPr>
                        <a:t>、泉南市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8"/>
                  </a:ext>
                </a:extLst>
              </a:tr>
              <a:tr h="162018">
                <a:tc>
                  <a:txBody>
                    <a:bodyPr/>
                    <a:lstStyle/>
                    <a:p>
                      <a:pPr algn="ctr"/>
                      <a:r>
                        <a:rPr kumimoji="1" lang="en-US" altLang="ja-JP" sz="800" dirty="0">
                          <a:solidFill>
                            <a:schemeClr val="tx1"/>
                          </a:solidFill>
                        </a:rPr>
                        <a:t>27.10</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佐野漁港北中通地区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zh-TW" altLang="en-US" sz="700" dirty="0">
                          <a:solidFill>
                            <a:schemeClr val="tx1"/>
                          </a:solidFill>
                        </a:rPr>
                        <a:t>北中通漁協、泉佐野市</a:t>
                      </a:r>
                      <a:r>
                        <a:rPr kumimoji="1" lang="ja-JP" altLang="en-US" sz="700" dirty="0" err="1">
                          <a:solidFill>
                            <a:schemeClr val="tx1"/>
                          </a:solidFill>
                        </a:rPr>
                        <a:t>、</a:t>
                      </a:r>
                      <a:r>
                        <a:rPr kumimoji="1" lang="zh-TW" altLang="en-US" sz="700" dirty="0">
                          <a:solidFill>
                            <a:schemeClr val="tx1"/>
                          </a:solidFill>
                        </a:rPr>
                        <a:t>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9"/>
                  </a:ext>
                </a:extLst>
              </a:tr>
              <a:tr h="162018">
                <a:tc>
                  <a:txBody>
                    <a:bodyPr/>
                    <a:lstStyle/>
                    <a:p>
                      <a:pPr algn="ctr"/>
                      <a:r>
                        <a:rPr kumimoji="1" lang="en-US" altLang="ja-JP" sz="800" dirty="0">
                          <a:solidFill>
                            <a:schemeClr val="tx1"/>
                          </a:solidFill>
                        </a:rPr>
                        <a:t>27.12</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下荘地区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下荘漁協、阪南市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0"/>
                  </a:ext>
                </a:extLst>
              </a:tr>
              <a:tr h="162018">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高石地区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高石市漁協、高石市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1"/>
                  </a:ext>
                </a:extLst>
              </a:tr>
              <a:tr h="162018">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泉大津地区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泉大津漁協、泉大津市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2"/>
                  </a:ext>
                </a:extLst>
              </a:tr>
              <a:tr h="162018">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忠岡町地区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忠岡漁協、忠岡町</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3"/>
                  </a:ext>
                </a:extLst>
              </a:tr>
              <a:tr h="162018">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田尻町地区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田尻漁協、田尻町、府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4"/>
                  </a:ext>
                </a:extLst>
              </a:tr>
              <a:tr h="162018">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西鳥取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西鳥取漁協、阪南市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5"/>
                  </a:ext>
                </a:extLst>
              </a:tr>
              <a:tr h="162018">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岬町（淡輪部会）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淡輪漁協、岬町、府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6"/>
                  </a:ext>
                </a:extLst>
              </a:tr>
              <a:tr h="162018">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a:solidFill>
                            <a:schemeClr val="tx1"/>
                          </a:solidFill>
                        </a:rPr>
                        <a:t>岬町（深日部会）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a:solidFill>
                            <a:schemeClr val="tx1"/>
                          </a:solidFill>
                        </a:rPr>
                        <a:t>深日漁協、岬町、府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7"/>
                  </a:ext>
                </a:extLst>
              </a:tr>
              <a:tr h="162018">
                <a:tc>
                  <a:txBody>
                    <a:bodyPr/>
                    <a:lstStyle/>
                    <a:p>
                      <a:pPr algn="ctr"/>
                      <a:r>
                        <a:rPr kumimoji="1" lang="en-US" altLang="ja-JP" sz="800" dirty="0">
                          <a:solidFill>
                            <a:schemeClr val="tx1"/>
                          </a:solidFill>
                        </a:rPr>
                        <a:t>28.4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rPr>
                        <a:t>泉南郡岬町養殖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rPr>
                        <a:t>小島養殖生産組合、岬町</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8"/>
                  </a:ext>
                </a:extLst>
              </a:tr>
              <a:tr h="162018">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大阪住吉漁協、大阪市、府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9"/>
                  </a:ext>
                </a:extLst>
              </a:tr>
              <a:tr h="162018">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堺市大浜西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堺市沿岸漁協、堺市漁協、堺市、府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0"/>
                  </a:ext>
                </a:extLst>
              </a:tr>
              <a:tr h="162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岬町（谷川部会）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谷川漁協、岬町、府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1"/>
                  </a:ext>
                </a:extLst>
              </a:tr>
              <a:tr h="162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岬町（小島部会）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小島漁協、岬町、府</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2"/>
                  </a:ext>
                </a:extLst>
              </a:tr>
              <a:tr h="162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堺市浜寺漁協、堺市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3"/>
                  </a:ext>
                </a:extLst>
              </a:tr>
              <a:tr h="162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樽井地区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樽井漁協、泉南市</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4"/>
                  </a:ext>
                </a:extLst>
              </a:tr>
              <a:tr h="162018">
                <a:tc>
                  <a:txBody>
                    <a:bodyPr/>
                    <a:lstStyle/>
                    <a:p>
                      <a:pPr algn="ctr"/>
                      <a:r>
                        <a:rPr kumimoji="1" lang="ja-JP" altLang="en-US" sz="900" dirty="0">
                          <a:solidFill>
                            <a:schemeClr val="tx1"/>
                          </a:solidFill>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marL="85725" indent="-85725" algn="l"/>
                      <a:r>
                        <a:rPr kumimoji="1" lang="ja-JP" altLang="en-US" sz="900" dirty="0">
                          <a:solidFill>
                            <a:schemeClr val="tx1"/>
                          </a:solidFill>
                        </a:rPr>
                        <a:t>（</a:t>
                      </a:r>
                      <a:r>
                        <a:rPr kumimoji="1" lang="en-US" altLang="ja-JP" sz="900" dirty="0">
                          <a:solidFill>
                            <a:schemeClr val="tx1"/>
                          </a:solidFill>
                        </a:rPr>
                        <a:t>24</a:t>
                      </a:r>
                      <a:r>
                        <a:rPr kumimoji="1" lang="ja-JP" altLang="en-US" sz="900" dirty="0">
                          <a:solidFill>
                            <a:schemeClr val="tx1"/>
                          </a:solidFill>
                        </a:rPr>
                        <a:t>委員会）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marL="85725" indent="-85725" algn="l"/>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25"/>
                  </a:ext>
                </a:extLst>
              </a:tr>
            </a:tbl>
          </a:graphicData>
        </a:graphic>
      </p:graphicFrame>
      <p:graphicFrame>
        <p:nvGraphicFramePr>
          <p:cNvPr id="48" name="表 47"/>
          <p:cNvGraphicFramePr>
            <a:graphicFrameLocks noGrp="1"/>
          </p:cNvGraphicFramePr>
          <p:nvPr>
            <p:extLst>
              <p:ext uri="{D42A27DB-BD31-4B8C-83A1-F6EECF244321}">
                <p14:modId xmlns:p14="http://schemas.microsoft.com/office/powerpoint/2010/main" val="2719070370"/>
              </p:ext>
            </p:extLst>
          </p:nvPr>
        </p:nvGraphicFramePr>
        <p:xfrm>
          <a:off x="3570276" y="6365696"/>
          <a:ext cx="3096344" cy="2475736"/>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2912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承認</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kumimoji="1" lang="zh-TW"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水産業</a:t>
                      </a:r>
                      <a:endParaRPr kumimoji="1" lang="en-US" altLang="zh-TW"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TW"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再生委員会</a:t>
                      </a: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の名称</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広域委員会の主要な構成員</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165052">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27.11</a:t>
                      </a:r>
                    </a:p>
                    <a:p>
                      <a:pPr algn="ctr"/>
                      <a:r>
                        <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p>
                    <a:p>
                      <a:pPr algn="ct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大阪・泉州広域</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地区、堺市浜寺漁協地区、高石地区、泉大津地区、忠岡地区、岸和田春木地区、岸和田臨海地区、岸和田地蔵浜地区、佐野漁港北中通地区、佐野漁港泉佐野地区、泉南地区、尾崎地区、西鳥取、岬町養殖</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873789">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28.7</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大阪府広域</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大阪住吉漁協地区、堺市大浜西地区、堺市出島漁協地区、佐野漁港泉佐野地区、田尻地区、泉南地区、樽井地区、西鳥取、下荘地区、岬町、府漁連 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145632">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1" name="テキスト ボックス 50"/>
          <p:cNvSpPr txBox="1"/>
          <p:nvPr/>
        </p:nvSpPr>
        <p:spPr>
          <a:xfrm>
            <a:off x="584304" y="7525251"/>
            <a:ext cx="2628000" cy="2108269"/>
          </a:xfrm>
          <a:prstGeom prst="rect">
            <a:avLst/>
          </a:prstGeom>
          <a:noFill/>
          <a:ln w="3175">
            <a:solidFill>
              <a:schemeClr val="tx1"/>
            </a:solidFill>
          </a:ln>
        </p:spPr>
        <p:txBody>
          <a:bodyPr wrap="square" rIns="36000" rtlCol="0">
            <a:spAutoFit/>
          </a:bodyPr>
          <a:lstStyle/>
          <a:p>
            <a:pPr algn="ctr">
              <a:spcAft>
                <a:spcPts val="500"/>
              </a:spcAft>
            </a:pPr>
            <a:r>
              <a:rPr lang="ja-JP" altLang="en-US" sz="900" b="1" dirty="0"/>
              <a:t>浜の活力再生広域プラン（</a:t>
            </a:r>
            <a:r>
              <a:rPr kumimoji="1" lang="ja-JP" altLang="en-US" sz="900" b="1" dirty="0"/>
              <a:t>概要）</a:t>
            </a:r>
            <a:endParaRPr kumimoji="1" lang="en-US" altLang="ja-JP" sz="900" b="1" dirty="0"/>
          </a:p>
          <a:p>
            <a:pPr marL="431800" indent="-431800" algn="just"/>
            <a:r>
              <a:rPr lang="en-US" altLang="ja-JP" sz="900" dirty="0"/>
              <a:t>《</a:t>
            </a:r>
            <a:r>
              <a:rPr lang="ja-JP" altLang="en-US" sz="900" dirty="0"/>
              <a:t>期間</a:t>
            </a:r>
            <a:r>
              <a:rPr lang="en-US" altLang="ja-JP" sz="900" dirty="0"/>
              <a:t>》</a:t>
            </a:r>
            <a:r>
              <a:rPr lang="ja-JP" altLang="en-US" sz="900" dirty="0"/>
              <a:t>　平成</a:t>
            </a:r>
            <a:r>
              <a:rPr lang="en-US" altLang="ja-JP" sz="900" dirty="0"/>
              <a:t>27</a:t>
            </a:r>
            <a:r>
              <a:rPr lang="ja-JP" altLang="en-US" sz="900" dirty="0"/>
              <a:t>年度～</a:t>
            </a:r>
            <a:endParaRPr lang="en-US" altLang="ja-JP" sz="900" dirty="0"/>
          </a:p>
          <a:p>
            <a:pPr marL="431800" lvl="1" indent="-431800" algn="just"/>
            <a:r>
              <a:rPr lang="en-US" altLang="ja-JP" sz="900" dirty="0"/>
              <a:t>《</a:t>
            </a:r>
            <a:r>
              <a:rPr lang="ja-JP" altLang="en-US" sz="900" dirty="0"/>
              <a:t>目的</a:t>
            </a:r>
            <a:r>
              <a:rPr lang="en-US" altLang="ja-JP" sz="900" dirty="0"/>
              <a:t>》</a:t>
            </a:r>
            <a:r>
              <a:rPr lang="ja-JP" altLang="en-US" sz="900" dirty="0"/>
              <a:t>　漁業所得の向上を通じた地域の活性化</a:t>
            </a:r>
            <a:endParaRPr lang="en-US" altLang="ja-JP" sz="900" dirty="0"/>
          </a:p>
          <a:p>
            <a:pPr marL="431800" lvl="1" indent="-431800" algn="just"/>
            <a:r>
              <a:rPr lang="en-US" altLang="ja-JP" sz="900" dirty="0"/>
              <a:t>《</a:t>
            </a:r>
            <a:r>
              <a:rPr lang="ja-JP" altLang="en-US" sz="900" dirty="0"/>
              <a:t>内容</a:t>
            </a:r>
            <a:r>
              <a:rPr lang="en-US" altLang="ja-JP" sz="900" dirty="0"/>
              <a:t>》</a:t>
            </a:r>
            <a:r>
              <a:rPr lang="ja-JP" altLang="en-US" sz="900" dirty="0"/>
              <a:t>　</a:t>
            </a:r>
            <a:r>
              <a:rPr lang="zh-TW" altLang="en-US" sz="900" u="sng" dirty="0"/>
              <a:t>広域水産業再生委員会</a:t>
            </a:r>
            <a:r>
              <a:rPr lang="ja-JP" altLang="en-US" sz="900" dirty="0"/>
              <a:t>（複数の地域水産業再生委員会及び都道府県で構成）が中心となり、浜の機能再編や中核的担い手の育成を推進するための具体的な取組みを定めた</a:t>
            </a:r>
            <a:r>
              <a:rPr lang="en-US" altLang="ja-JP" sz="900" dirty="0"/>
              <a:t>5</a:t>
            </a:r>
            <a:r>
              <a:rPr lang="ja-JP" altLang="en-US" sz="900" dirty="0"/>
              <a:t>年間の計画を策定</a:t>
            </a:r>
            <a:endParaRPr lang="en-US" altLang="ja-JP" sz="900" dirty="0"/>
          </a:p>
          <a:p>
            <a:pPr marL="431800" lvl="1" indent="-431800" algn="just"/>
            <a:r>
              <a:rPr lang="en-US" altLang="ja-JP" sz="900" dirty="0"/>
              <a:t>《</a:t>
            </a:r>
            <a:r>
              <a:rPr lang="ja-JP" altLang="en-US" sz="900" dirty="0"/>
              <a:t>ﾒﾘｯﾄ</a:t>
            </a:r>
            <a:r>
              <a:rPr lang="en-US" altLang="ja-JP" sz="900" dirty="0"/>
              <a:t>》</a:t>
            </a:r>
            <a:r>
              <a:rPr lang="ja-JP" altLang="en-US" sz="900" dirty="0"/>
              <a:t>　関連する施策（補助事業等）の優先採択</a:t>
            </a:r>
            <a:endParaRPr lang="en-US" altLang="ja-JP" sz="900" dirty="0"/>
          </a:p>
          <a:p>
            <a:pPr marL="431800" lvl="1" indent="-431800" algn="just"/>
            <a:r>
              <a:rPr lang="en-US" altLang="ja-JP" sz="900" dirty="0"/>
              <a:t>《</a:t>
            </a:r>
            <a:r>
              <a:rPr lang="ja-JP" altLang="en-US" sz="900" dirty="0"/>
              <a:t>目標</a:t>
            </a:r>
            <a:r>
              <a:rPr lang="en-US" altLang="ja-JP" sz="900" dirty="0"/>
              <a:t>》</a:t>
            </a:r>
            <a:r>
              <a:rPr lang="ja-JP" altLang="en-US" sz="900" dirty="0"/>
              <a:t>　競争力強化に資する定量的な成果目標</a:t>
            </a:r>
            <a:endParaRPr lang="en-US" altLang="ja-JP" sz="900" dirty="0"/>
          </a:p>
          <a:p>
            <a:pPr marL="431800" lvl="1" indent="-431800" algn="just"/>
            <a:r>
              <a:rPr lang="ja-JP" altLang="en-US" sz="900" dirty="0"/>
              <a:t>　　　　 （例：市場統合による集荷率、共同出荷・販売よる単価向上、新規就業者数 等）</a:t>
            </a:r>
            <a:endParaRPr lang="en-US" altLang="ja-JP" sz="900" dirty="0"/>
          </a:p>
          <a:p>
            <a:pPr marL="431800" lvl="1" indent="-431800" algn="just"/>
            <a:r>
              <a:rPr lang="en-US" altLang="ja-JP" sz="900" dirty="0"/>
              <a:t>《</a:t>
            </a:r>
            <a:r>
              <a:rPr lang="ja-JP" altLang="en-US" sz="900" dirty="0"/>
              <a:t>具体的な取組み例</a:t>
            </a:r>
            <a:r>
              <a:rPr lang="en-US" altLang="ja-JP" sz="900" dirty="0"/>
              <a:t>》</a:t>
            </a:r>
          </a:p>
          <a:p>
            <a:pPr marL="431800" lvl="1" indent="-431800" algn="just"/>
            <a:r>
              <a:rPr lang="ja-JP" altLang="en-US" sz="900" dirty="0"/>
              <a:t>　　　　　 市場・水産関係施設の集約・再整備 </a:t>
            </a:r>
            <a:r>
              <a:rPr lang="zh-TW" altLang="en-US" sz="900" dirty="0"/>
              <a:t>等</a:t>
            </a:r>
            <a:endParaRPr lang="en-US" altLang="zh-TW" sz="900" dirty="0"/>
          </a:p>
        </p:txBody>
      </p:sp>
      <p:sp>
        <p:nvSpPr>
          <p:cNvPr id="52" name="テキスト ボックス 51"/>
          <p:cNvSpPr txBox="1"/>
          <p:nvPr/>
        </p:nvSpPr>
        <p:spPr>
          <a:xfrm>
            <a:off x="584304" y="3996823"/>
            <a:ext cx="2628000" cy="1969770"/>
          </a:xfrm>
          <a:prstGeom prst="rect">
            <a:avLst/>
          </a:prstGeom>
          <a:noFill/>
          <a:ln w="3175">
            <a:solidFill>
              <a:schemeClr val="tx1"/>
            </a:solidFill>
          </a:ln>
        </p:spPr>
        <p:txBody>
          <a:bodyPr wrap="square" rIns="36000" rtlCol="0">
            <a:spAutoFit/>
          </a:bodyPr>
          <a:lstStyle/>
          <a:p>
            <a:pPr algn="ctr">
              <a:spcAft>
                <a:spcPts val="500"/>
              </a:spcAft>
            </a:pPr>
            <a:r>
              <a:rPr lang="ja-JP" altLang="en-US" sz="900" b="1" dirty="0"/>
              <a:t>浜の活力再生プラン（</a:t>
            </a:r>
            <a:r>
              <a:rPr kumimoji="1" lang="ja-JP" altLang="en-US" sz="900" b="1" dirty="0"/>
              <a:t>概要）</a:t>
            </a:r>
            <a:endParaRPr kumimoji="1" lang="en-US" altLang="ja-JP" sz="900" b="1" dirty="0"/>
          </a:p>
          <a:p>
            <a:pPr marL="431800" indent="-431800" algn="just"/>
            <a:r>
              <a:rPr lang="en-US" altLang="ja-JP" sz="900" dirty="0"/>
              <a:t>《</a:t>
            </a:r>
            <a:r>
              <a:rPr lang="ja-JP" altLang="en-US" sz="900" dirty="0"/>
              <a:t>期間</a:t>
            </a:r>
            <a:r>
              <a:rPr lang="en-US" altLang="ja-JP" sz="900" dirty="0"/>
              <a:t>》</a:t>
            </a:r>
            <a:r>
              <a:rPr lang="ja-JP" altLang="en-US" sz="900" dirty="0"/>
              <a:t>　平成</a:t>
            </a:r>
            <a:r>
              <a:rPr lang="en-US" altLang="ja-JP" sz="900" dirty="0"/>
              <a:t>26</a:t>
            </a:r>
            <a:r>
              <a:rPr lang="ja-JP" altLang="en-US" sz="900" dirty="0"/>
              <a:t>年度～</a:t>
            </a:r>
            <a:endParaRPr lang="en-US" altLang="ja-JP" sz="900" dirty="0"/>
          </a:p>
          <a:p>
            <a:pPr marL="431800" lvl="1" indent="-431800" algn="just"/>
            <a:r>
              <a:rPr lang="en-US" altLang="ja-JP" sz="900" dirty="0"/>
              <a:t>《</a:t>
            </a:r>
            <a:r>
              <a:rPr lang="ja-JP" altLang="en-US" sz="900" dirty="0"/>
              <a:t>目的</a:t>
            </a:r>
            <a:r>
              <a:rPr lang="en-US" altLang="ja-JP" sz="900" dirty="0"/>
              <a:t>》</a:t>
            </a:r>
            <a:r>
              <a:rPr lang="ja-JP" altLang="en-US" sz="900" dirty="0"/>
              <a:t>　漁業所得の向上を通じた地域の活性化</a:t>
            </a:r>
            <a:endParaRPr lang="en-US" altLang="ja-JP" sz="900" dirty="0"/>
          </a:p>
          <a:p>
            <a:pPr marL="431800" lvl="1" indent="-431800" algn="just"/>
            <a:r>
              <a:rPr lang="en-US" altLang="ja-JP" sz="900" dirty="0"/>
              <a:t>《</a:t>
            </a:r>
            <a:r>
              <a:rPr lang="ja-JP" altLang="en-US" sz="900" dirty="0"/>
              <a:t>内容</a:t>
            </a:r>
            <a:r>
              <a:rPr lang="en-US" altLang="ja-JP" sz="900" dirty="0"/>
              <a:t>》</a:t>
            </a:r>
            <a:r>
              <a:rPr lang="ja-JP" altLang="en-US" sz="900" dirty="0"/>
              <a:t>　</a:t>
            </a:r>
            <a:r>
              <a:rPr lang="ja-JP" altLang="en-US" sz="900" u="sng" dirty="0"/>
              <a:t>地域水産業再生委員会</a:t>
            </a:r>
            <a:r>
              <a:rPr lang="ja-JP" altLang="en-US" sz="900" dirty="0"/>
              <a:t>（市町・漁協または漁業者団体は必須構成員）が中心となり、各地域が主体的に定めた具体的な取組みを実行するための</a:t>
            </a:r>
            <a:r>
              <a:rPr lang="en-US" altLang="ja-JP" sz="900" dirty="0"/>
              <a:t>5</a:t>
            </a:r>
            <a:r>
              <a:rPr lang="ja-JP" altLang="en-US" sz="900" dirty="0"/>
              <a:t>年間の計画を策定</a:t>
            </a:r>
            <a:endParaRPr lang="en-US" altLang="ja-JP" sz="900" dirty="0"/>
          </a:p>
          <a:p>
            <a:pPr marL="431800" lvl="1" indent="-431800" algn="just"/>
            <a:r>
              <a:rPr lang="en-US" altLang="ja-JP" sz="900" dirty="0"/>
              <a:t>《</a:t>
            </a:r>
            <a:r>
              <a:rPr lang="ja-JP" altLang="en-US" sz="900" dirty="0"/>
              <a:t>ﾒﾘｯﾄ</a:t>
            </a:r>
            <a:r>
              <a:rPr lang="en-US" altLang="ja-JP" sz="900" dirty="0"/>
              <a:t>》</a:t>
            </a:r>
            <a:r>
              <a:rPr lang="ja-JP" altLang="en-US" sz="900" dirty="0"/>
              <a:t>　関連する施策（補助事業等）の優先採択</a:t>
            </a:r>
            <a:endParaRPr lang="en-US" altLang="ja-JP" sz="900" dirty="0"/>
          </a:p>
          <a:p>
            <a:pPr marL="431800" lvl="1" indent="-431800" algn="just"/>
            <a:r>
              <a:rPr lang="en-US" altLang="ja-JP" sz="900" dirty="0"/>
              <a:t>《</a:t>
            </a:r>
            <a:r>
              <a:rPr lang="ja-JP" altLang="en-US" sz="900" dirty="0"/>
              <a:t>目標</a:t>
            </a:r>
            <a:r>
              <a:rPr lang="en-US" altLang="ja-JP" sz="900" dirty="0"/>
              <a:t>》</a:t>
            </a:r>
            <a:r>
              <a:rPr lang="ja-JP" altLang="en-US" sz="900" dirty="0"/>
              <a:t>　</a:t>
            </a:r>
            <a:r>
              <a:rPr lang="en-US" altLang="ja-JP" sz="900" dirty="0"/>
              <a:t>5</a:t>
            </a:r>
            <a:r>
              <a:rPr lang="ja-JP" altLang="en-US" sz="900" dirty="0"/>
              <a:t>年後に所得の向上</a:t>
            </a:r>
            <a:r>
              <a:rPr lang="en-US" altLang="ja-JP" sz="900" dirty="0"/>
              <a:t>10</a:t>
            </a:r>
            <a:r>
              <a:rPr lang="ja-JP" altLang="en-US" sz="900" dirty="0"/>
              <a:t>％以上</a:t>
            </a:r>
            <a:endParaRPr lang="en-US" altLang="ja-JP" sz="900" dirty="0"/>
          </a:p>
          <a:p>
            <a:pPr marL="431800" lvl="1" indent="-431800"/>
            <a:r>
              <a:rPr lang="en-US" altLang="ja-JP" sz="900" dirty="0"/>
              <a:t>《</a:t>
            </a:r>
            <a:r>
              <a:rPr lang="ja-JP" altLang="en-US" sz="900" dirty="0"/>
              <a:t>具体的な取組み例</a:t>
            </a:r>
            <a:r>
              <a:rPr lang="en-US" altLang="ja-JP" sz="900" dirty="0"/>
              <a:t>》</a:t>
            </a:r>
          </a:p>
          <a:p>
            <a:pPr marL="431800" lvl="1" indent="-431800" algn="just"/>
            <a:r>
              <a:rPr lang="ja-JP" altLang="en-US" sz="900" dirty="0"/>
              <a:t>　　　　　 </a:t>
            </a:r>
            <a:r>
              <a:rPr lang="zh-TW" altLang="en-US" sz="900" dirty="0"/>
              <a:t>漁獲量増大、高品質化、衛生管理、商品開発、出荷拡大、消費拡大等</a:t>
            </a:r>
            <a:r>
              <a:rPr lang="ja-JP" altLang="en-US" sz="900" dirty="0"/>
              <a:t>（各浜の実態に即し策定）</a:t>
            </a:r>
            <a:endParaRPr lang="en-US" altLang="zh-TW" sz="900" dirty="0"/>
          </a:p>
        </p:txBody>
      </p:sp>
      <p:sp>
        <p:nvSpPr>
          <p:cNvPr id="53" name="テキスト ボックス 52"/>
          <p:cNvSpPr txBox="1"/>
          <p:nvPr/>
        </p:nvSpPr>
        <p:spPr>
          <a:xfrm>
            <a:off x="359999" y="6033120"/>
            <a:ext cx="2952000" cy="1631216"/>
          </a:xfrm>
          <a:prstGeom prst="rect">
            <a:avLst/>
          </a:prstGeom>
          <a:noFill/>
        </p:spPr>
        <p:txBody>
          <a:bodyPr wrap="square" rtlCol="0">
            <a:spAutoFit/>
          </a:bodyPr>
          <a:lstStyle/>
          <a:p>
            <a:pPr marL="126000" indent="-64800"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＜浜の活力再生広域プラン＞</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・複数の地域水産業再生委員会及び府が構成員となり作成する「浜の活力再生広域プラン（広域プラン）」の実現に向けて国の補助事業が活用できるよう指導・助言を行った。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年度末までに、広域プラン２委員会について国に承認を受け策定され、令和２年度に１委員会が、令和３年度に１委員会が、それぞれ第２期を開始した。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海鮮バーベキュー施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109" y="2739313"/>
            <a:ext cx="1751964" cy="116550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684000" y="2708519"/>
            <a:ext cx="498083" cy="376552"/>
            <a:chOff x="434958" y="2800673"/>
            <a:chExt cx="498083" cy="376552"/>
          </a:xfrm>
        </p:grpSpPr>
        <p:grpSp>
          <p:nvGrpSpPr>
            <p:cNvPr id="58" name="グループ化 57"/>
            <p:cNvGrpSpPr/>
            <p:nvPr/>
          </p:nvGrpSpPr>
          <p:grpSpPr>
            <a:xfrm>
              <a:off x="434958" y="2800673"/>
              <a:ext cx="498083" cy="376552"/>
              <a:chOff x="4154698" y="7731239"/>
              <a:chExt cx="510678" cy="370762"/>
            </a:xfrm>
          </p:grpSpPr>
          <p:sp>
            <p:nvSpPr>
              <p:cNvPr id="60" name="上リボン 59"/>
              <p:cNvSpPr/>
              <p:nvPr/>
            </p:nvSpPr>
            <p:spPr>
              <a:xfrm>
                <a:off x="4154698" y="7866977"/>
                <a:ext cx="510678" cy="235024"/>
              </a:xfrm>
              <a:prstGeom prst="ribbon2">
                <a:avLst>
                  <a:gd name="adj1" fmla="val 33333"/>
                  <a:gd name="adj2" fmla="val 50000"/>
                </a:avLst>
              </a:prstGeom>
              <a:gradFill>
                <a:gsLst>
                  <a:gs pos="0">
                    <a:srgbClr val="CC0000"/>
                  </a:gs>
                  <a:gs pos="50000">
                    <a:srgbClr val="FF0000"/>
                  </a:gs>
                  <a:gs pos="100000">
                    <a:srgbClr val="FF0000"/>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1" name="円/楕円 37"/>
              <p:cNvSpPr/>
              <p:nvPr/>
            </p:nvSpPr>
            <p:spPr>
              <a:xfrm>
                <a:off x="4248894" y="7731239"/>
                <a:ext cx="322287" cy="308384"/>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59" name="テキスト ボックス 58"/>
            <p:cNvSpPr txBox="1"/>
            <p:nvPr/>
          </p:nvSpPr>
          <p:spPr>
            <a:xfrm>
              <a:off x="457033" y="2847883"/>
              <a:ext cx="453932" cy="246221"/>
            </a:xfrm>
            <a:prstGeom prst="rect">
              <a:avLst/>
            </a:prstGeom>
            <a:noFill/>
          </p:spPr>
          <p:txBody>
            <a:bodyPr wrap="square" rtlCol="0">
              <a:spAutoFit/>
            </a:bodyPr>
            <a:lstStyle/>
            <a:p>
              <a:pPr algn="ctr"/>
              <a:r>
                <a:rPr kumimoji="1" lang="ja-JP" altLang="en-US" sz="500" b="1" dirty="0">
                  <a:latin typeface="メイリオ" panose="020B0604030504040204" pitchFamily="50" charset="-128"/>
                  <a:ea typeface="メイリオ" panose="020B0604030504040204" pitchFamily="50" charset="-128"/>
                </a:rPr>
                <a:t>農林水産大臣賞</a:t>
              </a:r>
            </a:p>
          </p:txBody>
        </p:sp>
      </p:grpSp>
    </p:spTree>
    <p:extLst>
      <p:ext uri="{BB962C8B-B14F-4D97-AF65-F5344CB8AC3E}">
        <p14:creationId xmlns:p14="http://schemas.microsoft.com/office/powerpoint/2010/main" val="334687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13</a:t>
            </a:r>
            <a:endParaRPr kumimoji="1" lang="ja-JP" altLang="en-US" sz="1200" dirty="0"/>
          </a:p>
        </p:txBody>
      </p:sp>
      <p:cxnSp>
        <p:nvCxnSpPr>
          <p:cNvPr id="44" name="直線コネクタ 43"/>
          <p:cNvCxnSpPr/>
          <p:nvPr/>
        </p:nvCxnSpPr>
        <p:spPr>
          <a:xfrm>
            <a:off x="3420000" y="5637264"/>
            <a:ext cx="0" cy="169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2"/>
          <p:cNvSpPr txBox="1">
            <a:spLocks noChangeArrowheads="1"/>
          </p:cNvSpPr>
          <p:nvPr/>
        </p:nvSpPr>
        <p:spPr bwMode="auto">
          <a:xfrm>
            <a:off x="360000" y="48887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025389" y="517260"/>
            <a:ext cx="1725152" cy="261610"/>
          </a:xfrm>
          <a:prstGeom prst="rect">
            <a:avLst/>
          </a:prstGeom>
          <a:noFill/>
        </p:spPr>
        <p:txBody>
          <a:bodyPr wrap="none" rtlCol="0">
            <a:spAutoFit/>
          </a:bodyPr>
          <a:lstStyle/>
          <a:p>
            <a:r>
              <a:rPr lang="ja-JP" altLang="en-US" sz="1100" b="1" dirty="0"/>
              <a:t>漁業経営安定対策の推進</a:t>
            </a:r>
          </a:p>
        </p:txBody>
      </p:sp>
      <p:sp>
        <p:nvSpPr>
          <p:cNvPr id="58" name="テキスト ボックス 57"/>
          <p:cNvSpPr txBox="1"/>
          <p:nvPr/>
        </p:nvSpPr>
        <p:spPr>
          <a:xfrm>
            <a:off x="359999" y="903129"/>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・漁業経営安定対策（所得補償制度）への加入促進について指導・助言を実施した。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・休漁等資源管理の取組みの履行確認を行った。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・作成から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年目を迎えた計画の評価・検証及び高度化の推進を行った。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3401856" y="914502"/>
            <a:ext cx="17111" cy="414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0" name="表 59"/>
          <p:cNvGraphicFramePr>
            <a:graphicFrameLocks noGrp="1"/>
          </p:cNvGraphicFramePr>
          <p:nvPr>
            <p:extLst>
              <p:ext uri="{D42A27DB-BD31-4B8C-83A1-F6EECF244321}">
                <p14:modId xmlns:p14="http://schemas.microsoft.com/office/powerpoint/2010/main" val="3942775729"/>
              </p:ext>
            </p:extLst>
          </p:nvPr>
        </p:nvGraphicFramePr>
        <p:xfrm>
          <a:off x="3612360" y="1243552"/>
          <a:ext cx="3096344" cy="3709448"/>
        </p:xfrm>
        <a:graphic>
          <a:graphicData uri="http://schemas.openxmlformats.org/drawingml/2006/table">
            <a:tbl>
              <a:tblPr firstRow="1" bandRow="1">
                <a:tableStyleId>{3B4B98B0-60AC-42C2-AFA5-B58CD77FA1E5}</a:tableStyleId>
              </a:tblPr>
              <a:tblGrid>
                <a:gridCol w="1427750">
                  <a:extLst>
                    <a:ext uri="{9D8B030D-6E8A-4147-A177-3AD203B41FA5}">
                      <a16:colId xmlns:a16="http://schemas.microsoft.com/office/drawing/2014/main" val="20000"/>
                    </a:ext>
                  </a:extLst>
                </a:gridCol>
                <a:gridCol w="1668594">
                  <a:extLst>
                    <a:ext uri="{9D8B030D-6E8A-4147-A177-3AD203B41FA5}">
                      <a16:colId xmlns:a16="http://schemas.microsoft.com/office/drawing/2014/main" val="20001"/>
                    </a:ext>
                  </a:extLst>
                </a:gridCol>
              </a:tblGrid>
              <a:tr h="144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漁業種類</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51724">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堺市浜寺漁協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3955306"/>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高石市漁協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3291642"/>
                  </a:ext>
                </a:extLst>
              </a:tr>
              <a:tr h="1411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スズキ建網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71391471"/>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泉大津漁協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忠岡漁協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7284510"/>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春木漁協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143996"/>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岸和田市漁協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網、小型底びき網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71054793"/>
                  </a:ext>
                </a:extLst>
              </a:tr>
              <a:tr h="1447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51724">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北中通漁協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田尻漁協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岡田浦漁協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6160111"/>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尾崎漁協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さわら流網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8500009"/>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西鳥取漁協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下荘漁協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さわら流網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14431582"/>
                  </a:ext>
                </a:extLst>
              </a:tr>
              <a:tr h="1411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小型底びき網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1265957"/>
                  </a:ext>
                </a:extLst>
              </a:tr>
              <a:tr h="1411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刺網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6425052"/>
                  </a:ext>
                </a:extLst>
              </a:tr>
              <a:tr h="141173">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淡輪漁協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90686640"/>
                  </a:ext>
                </a:extLst>
              </a:tr>
              <a:tr h="1631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01922654"/>
                  </a:ext>
                </a:extLst>
              </a:tr>
              <a:tr h="163134">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深日漁協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網、小型底びき網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1631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網、刺網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150026">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谷川漁協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定置網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9811">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大阪府鰮巾着網漁協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まき網、船</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47448245"/>
                  </a:ext>
                </a:extLst>
              </a:tr>
              <a:tr h="222345">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rPr>
                        <a:t>17</a:t>
                      </a:r>
                      <a:r>
                        <a:rPr kumimoji="1" lang="ja-JP" altLang="en-US" sz="900" b="0" dirty="0">
                          <a:solidFill>
                            <a:schemeClr val="tx1"/>
                          </a:solidFill>
                        </a:rPr>
                        <a:t>漁協</a:t>
                      </a:r>
                      <a:r>
                        <a:rPr kumimoji="1" lang="en-US" altLang="ja-JP" sz="900" b="0" dirty="0">
                          <a:solidFill>
                            <a:schemeClr val="tx1"/>
                          </a:solidFill>
                        </a:rPr>
                        <a:t>23</a:t>
                      </a:r>
                      <a:r>
                        <a:rPr kumimoji="1" lang="ja-JP" altLang="en-US" sz="900" b="0" dirty="0">
                          <a:solidFill>
                            <a:schemeClr val="tx1"/>
                          </a:solidFill>
                        </a:rPr>
                        <a:t>計画</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2" name="テキスト ボックス 61"/>
          <p:cNvSpPr txBox="1"/>
          <p:nvPr/>
        </p:nvSpPr>
        <p:spPr>
          <a:xfrm>
            <a:off x="3420001" y="809616"/>
            <a:ext cx="303333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zh-TW" altLang="en-US" sz="900" b="1" dirty="0">
                <a:latin typeface="Meiryo UI" panose="020B0604030504040204" pitchFamily="50" charset="-128"/>
                <a:ea typeface="Meiryo UI" panose="020B0604030504040204" pitchFamily="50" charset="-128"/>
                <a:cs typeface="Meiryo UI" panose="020B0604030504040204" pitchFamily="50" charset="-128"/>
              </a:rPr>
              <a:t>漁業経営安定対策</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の取組み漁協（令和</a:t>
            </a:r>
            <a:r>
              <a:rPr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2"/>
          <p:cNvSpPr txBox="1">
            <a:spLocks noChangeArrowheads="1"/>
          </p:cNvSpPr>
          <p:nvPr/>
        </p:nvSpPr>
        <p:spPr bwMode="auto">
          <a:xfrm>
            <a:off x="365513" y="5133208"/>
            <a:ext cx="648000" cy="455699"/>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16</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070249" y="5186903"/>
            <a:ext cx="4536504" cy="261610"/>
          </a:xfrm>
          <a:prstGeom prst="rect">
            <a:avLst/>
          </a:prstGeom>
          <a:noFill/>
        </p:spPr>
        <p:txBody>
          <a:bodyPr wrap="square" rtlCol="0">
            <a:spAutoFit/>
          </a:bodyPr>
          <a:lstStyle/>
          <a:p>
            <a:r>
              <a:rPr lang="ja-JP" altLang="en-US" sz="1100" b="1" dirty="0"/>
              <a:t>漁業者の所得向上に向けた漁業協同組合の事業・経営基盤の強化</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516013" y="5608679"/>
            <a:ext cx="3009331"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■全漁連と連携した取組み等</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59998" y="5677873"/>
            <a:ext cx="2963989" cy="86177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・漁協合併については、漁協の経営基盤強化につながることから</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、関係団体と調整を進めている。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・令和５年度は、各漁協でのメリットデメリットを詳細に分析し、合併の可否について更に検討を進めた。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0" name="表 69"/>
          <p:cNvGraphicFramePr>
            <a:graphicFrameLocks noGrp="1"/>
          </p:cNvGraphicFramePr>
          <p:nvPr>
            <p:extLst>
              <p:ext uri="{D42A27DB-BD31-4B8C-83A1-F6EECF244321}">
                <p14:modId xmlns:p14="http://schemas.microsoft.com/office/powerpoint/2010/main" val="1365678242"/>
              </p:ext>
            </p:extLst>
          </p:nvPr>
        </p:nvGraphicFramePr>
        <p:xfrm>
          <a:off x="3612360" y="6086031"/>
          <a:ext cx="3096344" cy="1081699"/>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144802">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2380">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30.11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年度組織再編等推進会議出席</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89605">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30.12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・府漁連主催漁協役職員研修会で漁協合併をテーマに講演</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802">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JF</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全漁連合併現地研修会出席（三重県）</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1100766"/>
                  </a:ext>
                </a:extLst>
              </a:tr>
              <a:tr h="170055">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・漁業就業支援フェア</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551981"/>
                  </a:ext>
                </a:extLst>
              </a:tr>
              <a:tr h="170055">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4.11</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・「漁協合併推進ビジョン」策定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620608"/>
                  </a:ext>
                </a:extLst>
              </a:tr>
            </a:tbl>
          </a:graphicData>
        </a:graphic>
      </p:graphicFrame>
      <p:sp>
        <p:nvSpPr>
          <p:cNvPr id="37" name="テキスト ボックス 36"/>
          <p:cNvSpPr txBox="1"/>
          <p:nvPr/>
        </p:nvSpPr>
        <p:spPr>
          <a:xfrm rot="10800000" flipV="1">
            <a:off x="3447351" y="7923273"/>
            <a:ext cx="301622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■新規漁業就業者総合支援事業による新規就業者受入</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2"/>
          <p:cNvSpPr txBox="1">
            <a:spLocks noChangeArrowheads="1"/>
          </p:cNvSpPr>
          <p:nvPr/>
        </p:nvSpPr>
        <p:spPr bwMode="auto">
          <a:xfrm>
            <a:off x="368111" y="7473280"/>
            <a:ext cx="648000" cy="449993"/>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17</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rot="10800000" flipV="1">
            <a:off x="1095010" y="7540575"/>
            <a:ext cx="3558125" cy="261610"/>
          </a:xfrm>
          <a:prstGeom prst="rect">
            <a:avLst/>
          </a:prstGeom>
          <a:noFill/>
        </p:spPr>
        <p:txBody>
          <a:bodyPr wrap="square" rtlCol="0">
            <a:spAutoFit/>
          </a:bodyPr>
          <a:lstStyle/>
          <a:p>
            <a:r>
              <a:rPr lang="ja-JP" altLang="en-US" sz="1100" b="1" dirty="0"/>
              <a:t>大阪湾の漁業の将来を担う若手漁業者やリーダーの育成</a:t>
            </a:r>
          </a:p>
        </p:txBody>
      </p:sp>
      <p:sp>
        <p:nvSpPr>
          <p:cNvPr id="45" name="テキスト ボックス 44"/>
          <p:cNvSpPr txBox="1"/>
          <p:nvPr/>
        </p:nvSpPr>
        <p:spPr>
          <a:xfrm>
            <a:off x="368109" y="7923273"/>
            <a:ext cx="294389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・後継者対策については、府漁連が取り組む新規漁業就業者総合支援事業について助言を行っている。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・若手リーダーの育成については、府漁連と連携し取組みを進めている。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・令和４年度は、新規就業者総合支援事業により、府内で計４名の新規就業者の受け入れがあった。</a:t>
            </a:r>
          </a:p>
        </p:txBody>
      </p:sp>
      <p:graphicFrame>
        <p:nvGraphicFramePr>
          <p:cNvPr id="46" name="表 45"/>
          <p:cNvGraphicFramePr>
            <a:graphicFrameLocks noGrp="1"/>
          </p:cNvGraphicFramePr>
          <p:nvPr>
            <p:extLst>
              <p:ext uri="{D42A27DB-BD31-4B8C-83A1-F6EECF244321}">
                <p14:modId xmlns:p14="http://schemas.microsoft.com/office/powerpoint/2010/main" val="2378661895"/>
              </p:ext>
            </p:extLst>
          </p:nvPr>
        </p:nvGraphicFramePr>
        <p:xfrm>
          <a:off x="3591366" y="8357209"/>
          <a:ext cx="3085655" cy="397635"/>
        </p:xfrm>
        <a:graphic>
          <a:graphicData uri="http://schemas.openxmlformats.org/drawingml/2006/table">
            <a:tbl>
              <a:tblPr firstRow="1" bandRow="1">
                <a:tableStyleId>{3B4B98B0-60AC-42C2-AFA5-B58CD77FA1E5}</a:tableStyleId>
              </a:tblPr>
              <a:tblGrid>
                <a:gridCol w="430555">
                  <a:extLst>
                    <a:ext uri="{9D8B030D-6E8A-4147-A177-3AD203B41FA5}">
                      <a16:colId xmlns:a16="http://schemas.microsoft.com/office/drawing/2014/main" val="20000"/>
                    </a:ext>
                  </a:extLst>
                </a:gridCol>
                <a:gridCol w="265510">
                  <a:extLst>
                    <a:ext uri="{9D8B030D-6E8A-4147-A177-3AD203B41FA5}">
                      <a16:colId xmlns:a16="http://schemas.microsoft.com/office/drawing/2014/main" val="20001"/>
                    </a:ext>
                  </a:extLst>
                </a:gridCol>
                <a:gridCol w="265510">
                  <a:extLst>
                    <a:ext uri="{9D8B030D-6E8A-4147-A177-3AD203B41FA5}">
                      <a16:colId xmlns:a16="http://schemas.microsoft.com/office/drawing/2014/main" val="20002"/>
                    </a:ext>
                  </a:extLst>
                </a:gridCol>
                <a:gridCol w="265510">
                  <a:extLst>
                    <a:ext uri="{9D8B030D-6E8A-4147-A177-3AD203B41FA5}">
                      <a16:colId xmlns:a16="http://schemas.microsoft.com/office/drawing/2014/main" val="20003"/>
                    </a:ext>
                  </a:extLst>
                </a:gridCol>
                <a:gridCol w="265510">
                  <a:extLst>
                    <a:ext uri="{9D8B030D-6E8A-4147-A177-3AD203B41FA5}">
                      <a16:colId xmlns:a16="http://schemas.microsoft.com/office/drawing/2014/main" val="20004"/>
                    </a:ext>
                  </a:extLst>
                </a:gridCol>
                <a:gridCol w="265510">
                  <a:extLst>
                    <a:ext uri="{9D8B030D-6E8A-4147-A177-3AD203B41FA5}">
                      <a16:colId xmlns:a16="http://schemas.microsoft.com/office/drawing/2014/main" val="20005"/>
                    </a:ext>
                  </a:extLst>
                </a:gridCol>
                <a:gridCol w="265510">
                  <a:extLst>
                    <a:ext uri="{9D8B030D-6E8A-4147-A177-3AD203B41FA5}">
                      <a16:colId xmlns:a16="http://schemas.microsoft.com/office/drawing/2014/main" val="20006"/>
                    </a:ext>
                  </a:extLst>
                </a:gridCol>
                <a:gridCol w="265510">
                  <a:extLst>
                    <a:ext uri="{9D8B030D-6E8A-4147-A177-3AD203B41FA5}">
                      <a16:colId xmlns:a16="http://schemas.microsoft.com/office/drawing/2014/main" val="20007"/>
                    </a:ext>
                  </a:extLst>
                </a:gridCol>
                <a:gridCol w="265510">
                  <a:extLst>
                    <a:ext uri="{9D8B030D-6E8A-4147-A177-3AD203B41FA5}">
                      <a16:colId xmlns:a16="http://schemas.microsoft.com/office/drawing/2014/main" val="20008"/>
                    </a:ext>
                  </a:extLst>
                </a:gridCol>
                <a:gridCol w="235327">
                  <a:extLst>
                    <a:ext uri="{9D8B030D-6E8A-4147-A177-3AD203B41FA5}">
                      <a16:colId xmlns:a16="http://schemas.microsoft.com/office/drawing/2014/main" val="20009"/>
                    </a:ext>
                  </a:extLst>
                </a:gridCol>
                <a:gridCol w="295693">
                  <a:extLst>
                    <a:ext uri="{9D8B030D-6E8A-4147-A177-3AD203B41FA5}">
                      <a16:colId xmlns:a16="http://schemas.microsoft.com/office/drawing/2014/main" val="20010"/>
                    </a:ext>
                  </a:extLst>
                </a:gridCol>
              </a:tblGrid>
              <a:tr h="207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a:t>
                      </a:r>
                    </a:p>
                  </a:txBody>
                  <a:tcPr marL="0" marR="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9829">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47" name="直線コネクタ 46"/>
          <p:cNvCxnSpPr/>
          <p:nvPr/>
        </p:nvCxnSpPr>
        <p:spPr>
          <a:xfrm>
            <a:off x="3420000" y="7925368"/>
            <a:ext cx="0" cy="147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76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9629001"/>
            <a:ext cx="6858000" cy="276999"/>
          </a:xfrm>
          <a:prstGeom prst="rect">
            <a:avLst/>
          </a:prstGeom>
          <a:noFill/>
        </p:spPr>
        <p:txBody>
          <a:bodyPr wrap="square" rtlCol="0">
            <a:spAutoFit/>
          </a:bodyPr>
          <a:lstStyle/>
          <a:p>
            <a:pPr algn="ctr"/>
            <a:r>
              <a:rPr kumimoji="1" lang="en-US" altLang="ja-JP" sz="1200" dirty="0"/>
              <a:t>14</a:t>
            </a:r>
            <a:endParaRPr kumimoji="1" lang="ja-JP" altLang="en-US" sz="1200" dirty="0"/>
          </a:p>
        </p:txBody>
      </p:sp>
      <p:sp>
        <p:nvSpPr>
          <p:cNvPr id="74" name="テキスト ボックス 2"/>
          <p:cNvSpPr txBox="1">
            <a:spLocks noChangeArrowheads="1"/>
          </p:cNvSpPr>
          <p:nvPr/>
        </p:nvSpPr>
        <p:spPr bwMode="auto">
          <a:xfrm>
            <a:off x="328989" y="488912"/>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18</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949717" y="538445"/>
            <a:ext cx="3967753" cy="261610"/>
          </a:xfrm>
          <a:prstGeom prst="rect">
            <a:avLst/>
          </a:prstGeom>
          <a:noFill/>
        </p:spPr>
        <p:txBody>
          <a:bodyPr wrap="none" rtlCol="0">
            <a:spAutoFit/>
          </a:bodyPr>
          <a:lstStyle/>
          <a:p>
            <a:r>
              <a:rPr lang="ja-JP" altLang="en-US" sz="1100" b="1" dirty="0"/>
              <a:t>漁業の基盤となる漁港の整備や漁業協同組合施設整備への支援</a:t>
            </a:r>
          </a:p>
        </p:txBody>
      </p:sp>
      <p:sp>
        <p:nvSpPr>
          <p:cNvPr id="77" name="テキスト ボックス 76"/>
          <p:cNvSpPr txBox="1"/>
          <p:nvPr/>
        </p:nvSpPr>
        <p:spPr>
          <a:xfrm>
            <a:off x="3383961" y="3050223"/>
            <a:ext cx="3209349"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■共同利用施設の整備（令和５年度）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3317664589"/>
              </p:ext>
            </p:extLst>
          </p:nvPr>
        </p:nvGraphicFramePr>
        <p:xfrm>
          <a:off x="3620112" y="3309031"/>
          <a:ext cx="3096344" cy="573639"/>
        </p:xfrm>
        <a:graphic>
          <a:graphicData uri="http://schemas.openxmlformats.org/drawingml/2006/table">
            <a:tbl>
              <a:tblPr firstRow="1" bandRow="1">
                <a:tableStyleId>{3B4B98B0-60AC-42C2-AFA5-B58CD77FA1E5}</a:tableStyleId>
              </a:tblPr>
              <a:tblGrid>
                <a:gridCol w="889008">
                  <a:extLst>
                    <a:ext uri="{9D8B030D-6E8A-4147-A177-3AD203B41FA5}">
                      <a16:colId xmlns:a16="http://schemas.microsoft.com/office/drawing/2014/main" val="20000"/>
                    </a:ext>
                  </a:extLst>
                </a:gridCol>
                <a:gridCol w="2207336">
                  <a:extLst>
                    <a:ext uri="{9D8B030D-6E8A-4147-A177-3AD203B41FA5}">
                      <a16:colId xmlns:a16="http://schemas.microsoft.com/office/drawing/2014/main" val="20001"/>
                    </a:ext>
                  </a:extLst>
                </a:gridCol>
              </a:tblGrid>
              <a:tr h="1912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漁協</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9121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　　　　　　　　　　　</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7313" marR="0" indent="-576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製氷、貯氷施設</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9121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忠岡漁協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7313" marR="0" indent="-5760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上架施設</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73105382"/>
                  </a:ext>
                </a:extLst>
              </a:tr>
            </a:tbl>
          </a:graphicData>
        </a:graphic>
      </p:graphicFrame>
      <p:sp>
        <p:nvSpPr>
          <p:cNvPr id="85" name="テキスト ボックス 84"/>
          <p:cNvSpPr txBox="1"/>
          <p:nvPr/>
        </p:nvSpPr>
        <p:spPr>
          <a:xfrm>
            <a:off x="328988" y="936612"/>
            <a:ext cx="2952000" cy="2554545"/>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・水産物の安定供給に重要な基盤である漁港の整備について、国の「新たな漁港漁場整備長期計画</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令和４～８年度</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」に基づき、劣化・損傷度の大きい施設の補修等整備を順次進めていく。</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業協同組合が整備する漁船修理施設等の共同利用施設や漁家レストラン等都市との交流促進に係る施設の整備について、国の補助制度の活用が推進するよう、漁業協同組合に対し活用に向けた助言・情報提供を行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・令和５年度は、水産業競争力強化緊急施設整備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事業補助金については、漁協の活用実績なし。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水産業強化支援事業補助金については、忠岡漁協が上架施設、堺市浜寺漁協が製氷・貯氷施設を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整備した。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397989" y="936612"/>
            <a:ext cx="3209349"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■漁港施設の整備（令和</a:t>
            </a:r>
            <a:r>
              <a:rPr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2"/>
          <p:cNvSpPr txBox="1">
            <a:spLocks noChangeArrowheads="1"/>
          </p:cNvSpPr>
          <p:nvPr/>
        </p:nvSpPr>
        <p:spPr bwMode="auto">
          <a:xfrm>
            <a:off x="372196" y="449495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2"/>
          <p:cNvSpPr txBox="1">
            <a:spLocks noChangeArrowheads="1"/>
          </p:cNvSpPr>
          <p:nvPr/>
        </p:nvSpPr>
        <p:spPr bwMode="auto">
          <a:xfrm>
            <a:off x="368175" y="621695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992924" y="4544490"/>
            <a:ext cx="2994731" cy="261610"/>
          </a:xfrm>
          <a:prstGeom prst="rect">
            <a:avLst/>
          </a:prstGeom>
          <a:noFill/>
        </p:spPr>
        <p:txBody>
          <a:bodyPr wrap="none" rtlCol="0">
            <a:spAutoFit/>
          </a:bodyPr>
          <a:lstStyle/>
          <a:p>
            <a:r>
              <a:rPr lang="ja-JP" altLang="en-US" sz="1100" b="1" dirty="0"/>
              <a:t>地域に密着した漁港の効率的な利用と維持管理</a:t>
            </a:r>
          </a:p>
        </p:txBody>
      </p:sp>
      <p:sp>
        <p:nvSpPr>
          <p:cNvPr id="36" name="テキスト ボックス 35"/>
          <p:cNvSpPr txBox="1"/>
          <p:nvPr/>
        </p:nvSpPr>
        <p:spPr>
          <a:xfrm>
            <a:off x="372195" y="4917687"/>
            <a:ext cx="2952000" cy="86177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種漁港の市町移管について、高石漁港</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令和２年４月に高石市に移管</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に続き、漁港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移管に必要な整備を進めている漁港や整備完了した漁港について、移管にむけて協議を行う。</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441196" y="4900647"/>
            <a:ext cx="3384376" cy="800219"/>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・令和２年４月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日に移管を行った高石漁港については、移管未了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の南防波堤を令和３年度末にまでに補修工事を完了させ、</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令和４年４月１日に高石市へ移管を行った。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7021" y="6266148"/>
            <a:ext cx="2326278" cy="261610"/>
          </a:xfrm>
          <a:prstGeom prst="rect">
            <a:avLst/>
          </a:prstGeom>
          <a:noFill/>
        </p:spPr>
        <p:txBody>
          <a:bodyPr wrap="none" rtlCol="0">
            <a:spAutoFit/>
          </a:bodyPr>
          <a:lstStyle/>
          <a:p>
            <a:r>
              <a:rPr lang="ja-JP" altLang="en-US" sz="1100" b="1" dirty="0"/>
              <a:t>省エネ漁業の取組みによるコスト削減</a:t>
            </a:r>
          </a:p>
        </p:txBody>
      </p:sp>
      <p:sp>
        <p:nvSpPr>
          <p:cNvPr id="39" name="テキスト ボックス 38"/>
          <p:cNvSpPr txBox="1"/>
          <p:nvPr/>
        </p:nvSpPr>
        <p:spPr>
          <a:xfrm>
            <a:off x="352378" y="6726203"/>
            <a:ext cx="2952000" cy="70788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・省燃油対策</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については燃油価の高騰に備えるため、漁業者と国があらかじめ資金を積み立てている（漁業経営セーフティネット構築事業）</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3397989" y="920920"/>
            <a:ext cx="0" cy="331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97989" y="4892438"/>
            <a:ext cx="0" cy="111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397989" y="6573456"/>
            <a:ext cx="0" cy="248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2990860009"/>
              </p:ext>
            </p:extLst>
          </p:nvPr>
        </p:nvGraphicFramePr>
        <p:xfrm>
          <a:off x="3620113" y="1370866"/>
          <a:ext cx="3104731" cy="1372387"/>
        </p:xfrm>
        <a:graphic>
          <a:graphicData uri="http://schemas.openxmlformats.org/drawingml/2006/table">
            <a:tbl>
              <a:tblPr firstRow="1" bandRow="1">
                <a:tableStyleId>{5C22544A-7EE6-4342-B048-85BDC9FD1C3A}</a:tableStyleId>
              </a:tblPr>
              <a:tblGrid>
                <a:gridCol w="955210">
                  <a:extLst>
                    <a:ext uri="{9D8B030D-6E8A-4147-A177-3AD203B41FA5}">
                      <a16:colId xmlns:a16="http://schemas.microsoft.com/office/drawing/2014/main" val="1103838530"/>
                    </a:ext>
                  </a:extLst>
                </a:gridCol>
                <a:gridCol w="722030">
                  <a:extLst>
                    <a:ext uri="{9D8B030D-6E8A-4147-A177-3AD203B41FA5}">
                      <a16:colId xmlns:a16="http://schemas.microsoft.com/office/drawing/2014/main" val="585907103"/>
                    </a:ext>
                  </a:extLst>
                </a:gridCol>
                <a:gridCol w="722030">
                  <a:extLst>
                    <a:ext uri="{9D8B030D-6E8A-4147-A177-3AD203B41FA5}">
                      <a16:colId xmlns:a16="http://schemas.microsoft.com/office/drawing/2014/main" val="473876761"/>
                    </a:ext>
                  </a:extLst>
                </a:gridCol>
                <a:gridCol w="705461">
                  <a:extLst>
                    <a:ext uri="{9D8B030D-6E8A-4147-A177-3AD203B41FA5}">
                      <a16:colId xmlns:a16="http://schemas.microsoft.com/office/drawing/2014/main" val="2355266735"/>
                    </a:ext>
                  </a:extLst>
                </a:gridCol>
              </a:tblGrid>
              <a:tr h="2909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0" marB="0" anchor="ct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a:t>
                      </a:r>
                    </a:p>
                  </a:txBody>
                  <a:tcPr marL="36000" marR="36000" marT="0" marB="0" anchor="ct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p>
                  </a:txBody>
                  <a:tcPr marL="36000" marR="36000" marT="0" marB="0" anchor="ctr"/>
                </a:tc>
                <a:extLst>
                  <a:ext uri="{0D108BD9-81ED-4DB2-BD59-A6C34878D82A}">
                    <a16:rowId xmlns:a16="http://schemas.microsoft.com/office/drawing/2014/main" val="678920169"/>
                  </a:ext>
                </a:extLst>
              </a:tr>
              <a:tr h="420692">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水産物供給基盤機能保全事業</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セル護岸</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574462308"/>
                  </a:ext>
                </a:extLst>
              </a:tr>
              <a:tr h="325284">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漁港特別改良事業</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府単</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石津漁港</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維持浚渫</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2231141012"/>
                  </a:ext>
                </a:extLst>
              </a:tr>
              <a:tr h="335499">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佐野漁港施設整備事業</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府単</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臨港道路</a:t>
                      </a:r>
                      <a:endParaRPr kumimoji="1" lang="en-US" altLang="ja-JP"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8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舗装</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 等</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862853441"/>
                  </a:ext>
                </a:extLst>
              </a:tr>
            </a:tbl>
          </a:graphicData>
        </a:graphic>
      </p:graphicFrame>
      <p:sp>
        <p:nvSpPr>
          <p:cNvPr id="30" name="テキスト ボックス 29"/>
          <p:cNvSpPr txBox="1"/>
          <p:nvPr/>
        </p:nvSpPr>
        <p:spPr>
          <a:xfrm>
            <a:off x="3391403" y="6685871"/>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3299091316"/>
              </p:ext>
            </p:extLst>
          </p:nvPr>
        </p:nvGraphicFramePr>
        <p:xfrm>
          <a:off x="3559864" y="6946830"/>
          <a:ext cx="3022126" cy="1895469"/>
        </p:xfrm>
        <a:graphic>
          <a:graphicData uri="http://schemas.openxmlformats.org/drawingml/2006/table">
            <a:tbl>
              <a:tblPr firstRow="1" bandRow="1">
                <a:tableStyleId>{3B4B98B0-60AC-42C2-AFA5-B58CD77FA1E5}</a:tableStyleId>
              </a:tblPr>
              <a:tblGrid>
                <a:gridCol w="351410">
                  <a:extLst>
                    <a:ext uri="{9D8B030D-6E8A-4147-A177-3AD203B41FA5}">
                      <a16:colId xmlns:a16="http://schemas.microsoft.com/office/drawing/2014/main" val="20000"/>
                    </a:ext>
                  </a:extLst>
                </a:gridCol>
                <a:gridCol w="562256">
                  <a:extLst>
                    <a:ext uri="{9D8B030D-6E8A-4147-A177-3AD203B41FA5}">
                      <a16:colId xmlns:a16="http://schemas.microsoft.com/office/drawing/2014/main" val="20001"/>
                    </a:ext>
                  </a:extLst>
                </a:gridCol>
                <a:gridCol w="1045120">
                  <a:extLst>
                    <a:ext uri="{9D8B030D-6E8A-4147-A177-3AD203B41FA5}">
                      <a16:colId xmlns:a16="http://schemas.microsoft.com/office/drawing/2014/main" val="20002"/>
                    </a:ext>
                  </a:extLst>
                </a:gridCol>
                <a:gridCol w="1063340">
                  <a:extLst>
                    <a:ext uri="{9D8B030D-6E8A-4147-A177-3AD203B41FA5}">
                      <a16:colId xmlns:a16="http://schemas.microsoft.com/office/drawing/2014/main" val="20003"/>
                    </a:ext>
                  </a:extLst>
                </a:gridCol>
              </a:tblGrid>
              <a:tr h="413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経営体数</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契約数量</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契約金額</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11755">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305</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7,922,740ℓ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13,684,600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211755">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298</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7,839,200ℓ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13,711,300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57251559"/>
                  </a:ext>
                </a:extLst>
              </a:tr>
              <a:tr h="211755">
                <a:tc>
                  <a:txBody>
                    <a:bodyPr/>
                    <a:lstStyle/>
                    <a:p>
                      <a:pPr algn="ct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7,753,640ℓ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12,995,100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07018120"/>
                  </a:ext>
                </a:extLst>
              </a:tr>
              <a:tr h="211755">
                <a:tc>
                  <a:txBody>
                    <a:bodyPr/>
                    <a:lstStyle/>
                    <a:p>
                      <a:pPr algn="ct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305</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7,471,840ℓ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12,281,200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86160366"/>
                  </a:ext>
                </a:extLst>
              </a:tr>
              <a:tr h="211755">
                <a:tc>
                  <a:txBody>
                    <a:bodyPr/>
                    <a:lstStyle/>
                    <a:p>
                      <a:pPr algn="ct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7,363,840ℓ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12,222,100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93405318"/>
                  </a:ext>
                </a:extLst>
              </a:tr>
              <a:tr h="211755">
                <a:tc>
                  <a:txBody>
                    <a:bodyPr/>
                    <a:lstStyle/>
                    <a:p>
                      <a:pPr algn="ct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336</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6,616,356ℓ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33,169,600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9139873"/>
                  </a:ext>
                </a:extLst>
              </a:tr>
              <a:tr h="211755">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6,673,469ℓ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45,442,700</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31753784"/>
                  </a:ext>
                </a:extLst>
              </a:tr>
            </a:tbl>
          </a:graphicData>
        </a:graphic>
      </p:graphicFrame>
    </p:spTree>
    <p:extLst>
      <p:ext uri="{BB962C8B-B14F-4D97-AF65-F5344CB8AC3E}">
        <p14:creationId xmlns:p14="http://schemas.microsoft.com/office/powerpoint/2010/main" val="388955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2"/>
          <p:cNvSpPr txBox="1">
            <a:spLocks noChangeArrowheads="1"/>
          </p:cNvSpPr>
          <p:nvPr/>
        </p:nvSpPr>
        <p:spPr bwMode="auto">
          <a:xfrm>
            <a:off x="360000" y="85321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0" y="9582959"/>
            <a:ext cx="6858000" cy="276999"/>
          </a:xfrm>
          <a:prstGeom prst="rect">
            <a:avLst/>
          </a:prstGeom>
          <a:noFill/>
        </p:spPr>
        <p:txBody>
          <a:bodyPr wrap="square" rtlCol="0">
            <a:spAutoFit/>
          </a:bodyPr>
          <a:lstStyle/>
          <a:p>
            <a:pPr algn="ctr"/>
            <a:r>
              <a:rPr kumimoji="1" lang="en-US" altLang="ja-JP" sz="1200" dirty="0"/>
              <a:t>15</a:t>
            </a:r>
            <a:endParaRPr kumimoji="1" lang="ja-JP" altLang="en-US" sz="1200" dirty="0"/>
          </a:p>
        </p:txBody>
      </p:sp>
      <p:sp>
        <p:nvSpPr>
          <p:cNvPr id="86" name="テキスト ボックス 85"/>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取組方向④　新鮮な魚介類を届ける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80728" y="902743"/>
            <a:ext cx="2808312" cy="261610"/>
          </a:xfrm>
          <a:prstGeom prst="rect">
            <a:avLst/>
          </a:prstGeom>
          <a:noFill/>
        </p:spPr>
        <p:txBody>
          <a:bodyPr wrap="square" rtlCol="0">
            <a:spAutoFit/>
          </a:bodyPr>
          <a:lstStyle/>
          <a:p>
            <a:r>
              <a:rPr lang="ja-JP" altLang="en-US" sz="1100" b="1" dirty="0"/>
              <a:t>「大阪うみ・かわ・さかな」の魅力発信の推進</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51922" y="1210481"/>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・大阪の海や川で獲れる魚のイメージアップや知名度の向上を図る取組みとして、インターネットやイベントを活用した情報発信や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情報発信</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J:COM</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の大阪産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番組に水産物のテーマを紹介した。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a:cxnSpLocks/>
          </p:cNvCxnSpPr>
          <p:nvPr/>
        </p:nvCxnSpPr>
        <p:spPr>
          <a:xfrm flipH="1">
            <a:off x="3456545" y="1316976"/>
            <a:ext cx="1" cy="378004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
          <p:cNvSpPr txBox="1">
            <a:spLocks noChangeArrowheads="1"/>
          </p:cNvSpPr>
          <p:nvPr/>
        </p:nvSpPr>
        <p:spPr bwMode="auto">
          <a:xfrm>
            <a:off x="360000" y="537401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80728" y="5423548"/>
            <a:ext cx="2685351" cy="261610"/>
          </a:xfrm>
          <a:prstGeom prst="rect">
            <a:avLst/>
          </a:prstGeom>
          <a:noFill/>
        </p:spPr>
        <p:txBody>
          <a:bodyPr wrap="none" rtlCol="0">
            <a:spAutoFit/>
          </a:bodyPr>
          <a:lstStyle/>
          <a:p>
            <a:r>
              <a:rPr lang="ja-JP" altLang="en-US" sz="1100" b="1" dirty="0"/>
              <a:t>「大阪うみ・かわ・さかな」の魅力発信の推進</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51922" y="5832962"/>
            <a:ext cx="2952000" cy="178510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・大阪の海や川で獲れる魚のイメージアップや知名度の向上を図る取組みとして、インターネットやイベントを活用して、大阪産魚介類の魅力の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・令和５年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魚庭（なにわ）の海づくり大会を開催し、</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大阪産魚介類の美味しさ等を</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・また、令和５年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月に、大阪府企画室、阪南市役所と連携し、阪南市立上荘小学校及び桃の木台小学校において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SDG</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出前講座（大阪湾のお魚と漁業）を実施した。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516561" y="5885483"/>
            <a:ext cx="3229667"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1393890376"/>
              </p:ext>
            </p:extLst>
          </p:nvPr>
        </p:nvGraphicFramePr>
        <p:xfrm>
          <a:off x="3536433" y="6338380"/>
          <a:ext cx="3096353" cy="935056"/>
        </p:xfrm>
        <a:graphic>
          <a:graphicData uri="http://schemas.openxmlformats.org/drawingml/2006/table">
            <a:tbl>
              <a:tblPr firstRow="1" bandRow="1">
                <a:tableStyleId>{3B4B98B0-60AC-42C2-AFA5-B58CD77FA1E5}</a:tableStyleId>
              </a:tblPr>
              <a:tblGrid>
                <a:gridCol w="373580">
                  <a:extLst>
                    <a:ext uri="{9D8B030D-6E8A-4147-A177-3AD203B41FA5}">
                      <a16:colId xmlns:a16="http://schemas.microsoft.com/office/drawing/2014/main" val="20000"/>
                    </a:ext>
                  </a:extLst>
                </a:gridCol>
                <a:gridCol w="538163">
                  <a:extLst>
                    <a:ext uri="{9D8B030D-6E8A-4147-A177-3AD203B41FA5}">
                      <a16:colId xmlns:a16="http://schemas.microsoft.com/office/drawing/2014/main" val="20001"/>
                    </a:ext>
                  </a:extLst>
                </a:gridCol>
                <a:gridCol w="1590675">
                  <a:extLst>
                    <a:ext uri="{9D8B030D-6E8A-4147-A177-3AD203B41FA5}">
                      <a16:colId xmlns:a16="http://schemas.microsoft.com/office/drawing/2014/main" val="20002"/>
                    </a:ext>
                  </a:extLst>
                </a:gridCol>
                <a:gridCol w="593935">
                  <a:extLst>
                    <a:ext uri="{9D8B030D-6E8A-4147-A177-3AD203B41FA5}">
                      <a16:colId xmlns:a16="http://schemas.microsoft.com/office/drawing/2014/main" val="20003"/>
                    </a:ext>
                  </a:extLst>
                </a:gridCol>
              </a:tblGrid>
              <a:tr h="1734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場所</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4140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5.11</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defTabSz="1343025"/>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・魚庭（なにわ）の海づくり大会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071989"/>
                  </a:ext>
                </a:extLst>
              </a:tr>
              <a:tr h="52023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5.12</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阪南市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ｓ出前講座</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阪南市立上荘</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小学校及び桃の木台小学校</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9" name="テキスト ボックス 48"/>
          <p:cNvSpPr txBox="1"/>
          <p:nvPr/>
        </p:nvSpPr>
        <p:spPr>
          <a:xfrm>
            <a:off x="3516561" y="6093433"/>
            <a:ext cx="1843829"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■出前魚講習会等の開催</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flipH="1">
            <a:off x="3415227" y="5982984"/>
            <a:ext cx="13773" cy="284741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3" name="図 6"/>
          <p:cNvPicPr>
            <a:picLocks noChangeAspect="1"/>
          </p:cNvPicPr>
          <p:nvPr/>
        </p:nvPicPr>
        <p:blipFill>
          <a:blip r:embed="rId2">
            <a:extLst>
              <a:ext uri="{28A0092B-C50C-407E-A947-70E740481C1C}">
                <a14:useLocalDpi xmlns:a14="http://schemas.microsoft.com/office/drawing/2010/main" val="0"/>
              </a:ext>
            </a:extLst>
          </a:blip>
          <a:srcRect b="12553"/>
          <a:stretch>
            <a:fillRect/>
          </a:stretch>
        </p:blipFill>
        <p:spPr bwMode="auto">
          <a:xfrm>
            <a:off x="3674587" y="7430683"/>
            <a:ext cx="1479061" cy="9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 name="テキスト ボックス 22"/>
          <p:cNvSpPr txBox="1"/>
          <p:nvPr/>
        </p:nvSpPr>
        <p:spPr bwMode="auto">
          <a:xfrm>
            <a:off x="4509120" y="8404746"/>
            <a:ext cx="1246188" cy="2206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lgn="ctr">
              <a:spcAft>
                <a:spcPts val="0"/>
              </a:spcAft>
              <a:defRPr/>
            </a:pPr>
            <a:r>
              <a:rPr lang="ja-JP" altLang="en-US" sz="900" b="0" i="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小学校での出前講座</a:t>
            </a:r>
            <a:endParaRPr lang="ja-JP" altLang="ja-JP" sz="900" b="0" i="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2C3DC930-55AF-4407-8F2F-865040E79863}"/>
              </a:ext>
            </a:extLst>
          </p:cNvPr>
          <p:cNvSpPr txBox="1"/>
          <p:nvPr/>
        </p:nvSpPr>
        <p:spPr>
          <a:xfrm>
            <a:off x="3652084" y="1812488"/>
            <a:ext cx="2887328"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■地域版ケーブルテレビでの情報発信</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図 41">
            <a:extLst>
              <a:ext uri="{FF2B5EF4-FFF2-40B4-BE49-F238E27FC236}">
                <a16:creationId xmlns:a16="http://schemas.microsoft.com/office/drawing/2014/main" id="{60131B5F-F624-4B85-B45D-0CA056D3D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166" y="2036776"/>
            <a:ext cx="2771054" cy="900000"/>
          </a:xfrm>
          <a:prstGeom prst="rect">
            <a:avLst/>
          </a:prstGeom>
          <a:ln w="3175">
            <a:solidFill>
              <a:schemeClr val="bg1">
                <a:lumMod val="50000"/>
              </a:schemeClr>
            </a:solidFill>
          </a:ln>
        </p:spPr>
      </p:pic>
      <p:sp>
        <p:nvSpPr>
          <p:cNvPr id="44" name="テキスト ボックス 43">
            <a:extLst>
              <a:ext uri="{FF2B5EF4-FFF2-40B4-BE49-F238E27FC236}">
                <a16:creationId xmlns:a16="http://schemas.microsoft.com/office/drawing/2014/main" id="{DE805BB3-C641-4B1D-A044-2BA7191979AF}"/>
              </a:ext>
            </a:extLst>
          </p:cNvPr>
          <p:cNvSpPr txBox="1"/>
          <p:nvPr/>
        </p:nvSpPr>
        <p:spPr>
          <a:xfrm>
            <a:off x="3660575" y="3077017"/>
            <a:ext cx="2809400" cy="507831"/>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J:COM</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が令和２年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月に放送開始した大阪産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の特集番組「かもん！おおさかもん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年度はサーモン、クロダイを紹介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96FFC5DE-1403-4C43-8E20-20751D609CB1}"/>
              </a:ext>
            </a:extLst>
          </p:cNvPr>
          <p:cNvSpPr txBox="1"/>
          <p:nvPr/>
        </p:nvSpPr>
        <p:spPr>
          <a:xfrm>
            <a:off x="5126447" y="4578152"/>
            <a:ext cx="1470905" cy="230832"/>
          </a:xfrm>
          <a:prstGeom prst="rect">
            <a:avLst/>
          </a:prstGeom>
          <a:noFill/>
        </p:spPr>
        <p:txBody>
          <a:bodyPr wrap="square" rtlCol="0">
            <a:spAutoFit/>
          </a:bodyPr>
          <a:lstStyle/>
          <a:p>
            <a:pPr marL="180975" indent="-180975"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クロダイ（２月号後半）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図 46">
            <a:extLst>
              <a:ext uri="{FF2B5EF4-FFF2-40B4-BE49-F238E27FC236}">
                <a16:creationId xmlns:a16="http://schemas.microsoft.com/office/drawing/2014/main" id="{59CDCC50-55C7-4D66-8D8D-243189DE939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727165" y="3584952"/>
            <a:ext cx="1344000" cy="1008000"/>
          </a:xfrm>
          <a:prstGeom prst="rect">
            <a:avLst/>
          </a:prstGeom>
        </p:spPr>
      </p:pic>
      <p:sp>
        <p:nvSpPr>
          <p:cNvPr id="48" name="テキスト ボックス 47">
            <a:extLst>
              <a:ext uri="{FF2B5EF4-FFF2-40B4-BE49-F238E27FC236}">
                <a16:creationId xmlns:a16="http://schemas.microsoft.com/office/drawing/2014/main" id="{D4D1B6A3-28D7-43E3-8631-6B04BDDFD957}"/>
              </a:ext>
            </a:extLst>
          </p:cNvPr>
          <p:cNvSpPr txBox="1"/>
          <p:nvPr/>
        </p:nvSpPr>
        <p:spPr>
          <a:xfrm>
            <a:off x="3608609" y="1208584"/>
            <a:ext cx="2952000" cy="553998"/>
          </a:xfrm>
          <a:prstGeom prst="rect">
            <a:avLst/>
          </a:prstGeom>
          <a:noFill/>
        </p:spPr>
        <p:txBody>
          <a:bodyPr wrap="square" rtlCol="0">
            <a:spAutoFit/>
          </a:bodyPr>
          <a:lstStyle/>
          <a:p>
            <a:pPr marL="126000" indent="-64800"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J:COM</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の大阪産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番組に水産物のテーマを紹介した。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F6BD84BD-CE09-47C0-A109-7BF533F5AFE9}"/>
              </a:ext>
            </a:extLst>
          </p:cNvPr>
          <p:cNvSpPr txBox="1"/>
          <p:nvPr/>
        </p:nvSpPr>
        <p:spPr>
          <a:xfrm>
            <a:off x="3727815" y="4578152"/>
            <a:ext cx="1470905" cy="230832"/>
          </a:xfrm>
          <a:prstGeom prst="rect">
            <a:avLst/>
          </a:prstGeom>
          <a:noFill/>
        </p:spPr>
        <p:txBody>
          <a:bodyPr wrap="square" rtlCol="0">
            <a:spAutoFit/>
          </a:bodyPr>
          <a:lstStyle/>
          <a:p>
            <a:pPr marL="180975" indent="-180975"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サーモン（４月号前半）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7AA0CB45-E361-4291-B005-D0C356DC8C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344" y="3584848"/>
            <a:ext cx="1344000" cy="1008000"/>
          </a:xfrm>
          <a:prstGeom prst="rect">
            <a:avLst/>
          </a:prstGeom>
          <a:ln>
            <a:solidFill>
              <a:schemeClr val="tx1"/>
            </a:solidFill>
          </a:ln>
        </p:spPr>
      </p:pic>
      <p:pic>
        <p:nvPicPr>
          <p:cNvPr id="4" name="図 3">
            <a:extLst>
              <a:ext uri="{FF2B5EF4-FFF2-40B4-BE49-F238E27FC236}">
                <a16:creationId xmlns:a16="http://schemas.microsoft.com/office/drawing/2014/main" id="{AAEC190E-E818-4337-9352-DE27178CC2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85814" y="7430683"/>
            <a:ext cx="1239530" cy="972000"/>
          </a:xfrm>
          <a:prstGeom prst="rect">
            <a:avLst/>
          </a:prstGeom>
          <a:ln>
            <a:solidFill>
              <a:schemeClr val="tx1"/>
            </a:solidFill>
          </a:ln>
        </p:spPr>
      </p:pic>
      <p:sp>
        <p:nvSpPr>
          <p:cNvPr id="29" name="楕円 28">
            <a:extLst>
              <a:ext uri="{FF2B5EF4-FFF2-40B4-BE49-F238E27FC236}">
                <a16:creationId xmlns:a16="http://schemas.microsoft.com/office/drawing/2014/main" id="{705E2259-1194-4EB6-9014-32CBCDA31A96}"/>
              </a:ext>
            </a:extLst>
          </p:cNvPr>
          <p:cNvSpPr/>
          <p:nvPr/>
        </p:nvSpPr>
        <p:spPr>
          <a:xfrm>
            <a:off x="3882015" y="7924303"/>
            <a:ext cx="36000" cy="25200"/>
          </a:xfrm>
          <a:prstGeom prst="ellipse">
            <a:avLst/>
          </a:prstGeom>
          <a:gradFill flip="none" rotWithShape="1">
            <a:gsLst>
              <a:gs pos="0">
                <a:srgbClr val="936A08">
                  <a:shade val="30000"/>
                  <a:satMod val="115000"/>
                </a:srgbClr>
              </a:gs>
              <a:gs pos="50000">
                <a:srgbClr val="936A08">
                  <a:shade val="67500"/>
                  <a:satMod val="115000"/>
                </a:srgbClr>
              </a:gs>
              <a:gs pos="100000">
                <a:srgbClr val="936A0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7C231312-388C-41A6-AC5B-58CBBBCF680A}"/>
              </a:ext>
            </a:extLst>
          </p:cNvPr>
          <p:cNvSpPr/>
          <p:nvPr/>
        </p:nvSpPr>
        <p:spPr>
          <a:xfrm>
            <a:off x="4004772" y="7896836"/>
            <a:ext cx="21600" cy="10800"/>
          </a:xfrm>
          <a:prstGeom prst="ellipse">
            <a:avLst/>
          </a:prstGeom>
          <a:gradFill flip="none" rotWithShape="1">
            <a:gsLst>
              <a:gs pos="0">
                <a:srgbClr val="936A08">
                  <a:shade val="30000"/>
                  <a:satMod val="115000"/>
                </a:srgbClr>
              </a:gs>
              <a:gs pos="50000">
                <a:srgbClr val="936A08">
                  <a:shade val="67500"/>
                  <a:satMod val="115000"/>
                </a:srgbClr>
              </a:gs>
              <a:gs pos="100000">
                <a:srgbClr val="936A0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0E5ACA10-D8FA-47C3-BA41-DEC7F5A89A95}"/>
              </a:ext>
            </a:extLst>
          </p:cNvPr>
          <p:cNvSpPr/>
          <p:nvPr/>
        </p:nvSpPr>
        <p:spPr>
          <a:xfrm>
            <a:off x="4378001" y="7943690"/>
            <a:ext cx="25200" cy="18000"/>
          </a:xfrm>
          <a:prstGeom prst="ellipse">
            <a:avLst/>
          </a:prstGeom>
          <a:gradFill flip="none" rotWithShape="1">
            <a:gsLst>
              <a:gs pos="0">
                <a:srgbClr val="936A08">
                  <a:shade val="30000"/>
                  <a:satMod val="115000"/>
                </a:srgbClr>
              </a:gs>
              <a:gs pos="50000">
                <a:srgbClr val="936A08">
                  <a:shade val="67500"/>
                  <a:satMod val="115000"/>
                </a:srgbClr>
              </a:gs>
              <a:gs pos="100000">
                <a:srgbClr val="936A0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927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0" y="9629001"/>
            <a:ext cx="6858000" cy="276999"/>
          </a:xfrm>
          <a:prstGeom prst="rect">
            <a:avLst/>
          </a:prstGeom>
          <a:noFill/>
        </p:spPr>
        <p:txBody>
          <a:bodyPr wrap="square" rtlCol="0">
            <a:spAutoFit/>
          </a:bodyPr>
          <a:lstStyle/>
          <a:p>
            <a:pPr algn="ctr"/>
            <a:r>
              <a:rPr kumimoji="1" lang="en-US" altLang="ja-JP" sz="1200" dirty="0"/>
              <a:t>16</a:t>
            </a:r>
            <a:endParaRPr kumimoji="1" lang="ja-JP" altLang="en-US" sz="1200" dirty="0"/>
          </a:p>
        </p:txBody>
      </p:sp>
      <p:cxnSp>
        <p:nvCxnSpPr>
          <p:cNvPr id="30" name="直線コネクタ 29"/>
          <p:cNvCxnSpPr/>
          <p:nvPr/>
        </p:nvCxnSpPr>
        <p:spPr>
          <a:xfrm>
            <a:off x="3439050" y="3441272"/>
            <a:ext cx="0" cy="396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2"/>
          <p:cNvSpPr txBox="1">
            <a:spLocks noChangeArrowheads="1"/>
          </p:cNvSpPr>
          <p:nvPr/>
        </p:nvSpPr>
        <p:spPr bwMode="auto">
          <a:xfrm>
            <a:off x="351221" y="298752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99221" y="3094217"/>
            <a:ext cx="3211135" cy="261610"/>
          </a:xfrm>
          <a:prstGeom prst="rect">
            <a:avLst/>
          </a:prstGeom>
          <a:noFill/>
        </p:spPr>
        <p:txBody>
          <a:bodyPr wrap="none" rtlCol="0">
            <a:spAutoFit/>
          </a:bodyPr>
          <a:lstStyle/>
          <a:p>
            <a:r>
              <a:rPr lang="ja-JP" altLang="en-US" sz="1100" b="1" dirty="0"/>
              <a:t>大消費地店舗と漁港とをつなぐ“お魚の架け橋”づくり</a:t>
            </a:r>
          </a:p>
        </p:txBody>
      </p:sp>
      <p:sp>
        <p:nvSpPr>
          <p:cNvPr id="16" name="テキスト ボックス 15"/>
          <p:cNvSpPr txBox="1"/>
          <p:nvPr/>
        </p:nvSpPr>
        <p:spPr>
          <a:xfrm>
            <a:off x="450634" y="3546184"/>
            <a:ext cx="2952000" cy="1015663"/>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・沿岸域以外への大阪産魚介類</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取扱いの拡大について、府漁連や関係課と協力しながら</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・府漁連では、鮮魚移動販売車を活用し、府内北摂地域等に対し大阪産水産加工品を中心に販売及び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を行っている（府は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支援を実施）。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
          <p:cNvSpPr txBox="1">
            <a:spLocks noChangeArrowheads="1"/>
          </p:cNvSpPr>
          <p:nvPr/>
        </p:nvSpPr>
        <p:spPr bwMode="auto">
          <a:xfrm>
            <a:off x="313812" y="62919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923079" y="675597"/>
            <a:ext cx="3153427" cy="261610"/>
          </a:xfrm>
          <a:prstGeom prst="rect">
            <a:avLst/>
          </a:prstGeom>
          <a:noFill/>
        </p:spPr>
        <p:txBody>
          <a:bodyPr wrap="none" rtlCol="0">
            <a:spAutoFit/>
          </a:bodyPr>
          <a:lstStyle/>
          <a:p>
            <a:r>
              <a:rPr lang="ja-JP" altLang="en-US" sz="1100" b="1" dirty="0"/>
              <a:t>漁業者の所得向上に資する新たな流通構造の検討</a:t>
            </a:r>
          </a:p>
        </p:txBody>
      </p:sp>
      <p:sp>
        <p:nvSpPr>
          <p:cNvPr id="32" name="テキスト ボックス 31"/>
          <p:cNvSpPr txBox="1"/>
          <p:nvPr/>
        </p:nvSpPr>
        <p:spPr>
          <a:xfrm>
            <a:off x="286655" y="1309740"/>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・水産施策の改革を踏まえた大阪産魚介類の流通の効率化、</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等の活用、品質・衛生管理の強化、国内外の需要への対応について、漁業者の所得向上と大阪産魚介類の競争力の強化に向け、漁業者団体が行う産地市場の統合や輸出拡大に向けた取組みを支援する。</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39050" y="1332230"/>
            <a:ext cx="3168000" cy="553998"/>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・今後、広域浜プラン等の事業の中で漁業者団体等と連携し、新しい流通構造の検討を行う。</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3402634" y="1087765"/>
            <a:ext cx="2918" cy="15432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BC7A486-82FD-4F31-9B18-8DC4AC911739}"/>
              </a:ext>
            </a:extLst>
          </p:cNvPr>
          <p:cNvSpPr txBox="1"/>
          <p:nvPr/>
        </p:nvSpPr>
        <p:spPr>
          <a:xfrm>
            <a:off x="3473624" y="3595828"/>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■大阪産（もん）ロゴマーク登録件数（水産関係）</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8" name="表 37">
            <a:extLst>
              <a:ext uri="{FF2B5EF4-FFF2-40B4-BE49-F238E27FC236}">
                <a16:creationId xmlns:a16="http://schemas.microsoft.com/office/drawing/2014/main" id="{C3FCDF77-07F5-4AC8-A2F3-1E8886BD65C3}"/>
              </a:ext>
            </a:extLst>
          </p:cNvPr>
          <p:cNvGraphicFramePr>
            <a:graphicFrameLocks noGrp="1"/>
          </p:cNvGraphicFramePr>
          <p:nvPr>
            <p:extLst>
              <p:ext uri="{D42A27DB-BD31-4B8C-83A1-F6EECF244321}">
                <p14:modId xmlns:p14="http://schemas.microsoft.com/office/powerpoint/2010/main" val="4048163736"/>
              </p:ext>
            </p:extLst>
          </p:nvPr>
        </p:nvGraphicFramePr>
        <p:xfrm>
          <a:off x="3609897" y="3991181"/>
          <a:ext cx="3131471" cy="384721"/>
        </p:xfrm>
        <a:graphic>
          <a:graphicData uri="http://schemas.openxmlformats.org/drawingml/2006/table">
            <a:tbl>
              <a:tblPr firstRow="1" bandRow="1">
                <a:tableStyleId>{3B4B98B0-60AC-42C2-AFA5-B58CD77FA1E5}</a:tableStyleId>
              </a:tblPr>
              <a:tblGrid>
                <a:gridCol w="434015">
                  <a:extLst>
                    <a:ext uri="{9D8B030D-6E8A-4147-A177-3AD203B41FA5}">
                      <a16:colId xmlns:a16="http://schemas.microsoft.com/office/drawing/2014/main" val="20000"/>
                    </a:ext>
                  </a:extLst>
                </a:gridCol>
                <a:gridCol w="384483">
                  <a:extLst>
                    <a:ext uri="{9D8B030D-6E8A-4147-A177-3AD203B41FA5}">
                      <a16:colId xmlns:a16="http://schemas.microsoft.com/office/drawing/2014/main" val="20001"/>
                    </a:ext>
                  </a:extLst>
                </a:gridCol>
                <a:gridCol w="384483">
                  <a:extLst>
                    <a:ext uri="{9D8B030D-6E8A-4147-A177-3AD203B41FA5}">
                      <a16:colId xmlns:a16="http://schemas.microsoft.com/office/drawing/2014/main" val="20002"/>
                    </a:ext>
                  </a:extLst>
                </a:gridCol>
                <a:gridCol w="384483">
                  <a:extLst>
                    <a:ext uri="{9D8B030D-6E8A-4147-A177-3AD203B41FA5}">
                      <a16:colId xmlns:a16="http://schemas.microsoft.com/office/drawing/2014/main" val="20003"/>
                    </a:ext>
                  </a:extLst>
                </a:gridCol>
                <a:gridCol w="384483">
                  <a:extLst>
                    <a:ext uri="{9D8B030D-6E8A-4147-A177-3AD203B41FA5}">
                      <a16:colId xmlns:a16="http://schemas.microsoft.com/office/drawing/2014/main" val="20004"/>
                    </a:ext>
                  </a:extLst>
                </a:gridCol>
                <a:gridCol w="386508">
                  <a:extLst>
                    <a:ext uri="{9D8B030D-6E8A-4147-A177-3AD203B41FA5}">
                      <a16:colId xmlns:a16="http://schemas.microsoft.com/office/drawing/2014/main" val="3353989710"/>
                    </a:ext>
                  </a:extLst>
                </a:gridCol>
                <a:gridCol w="386508">
                  <a:extLst>
                    <a:ext uri="{9D8B030D-6E8A-4147-A177-3AD203B41FA5}">
                      <a16:colId xmlns:a16="http://schemas.microsoft.com/office/drawing/2014/main" val="3911856341"/>
                    </a:ext>
                  </a:extLst>
                </a:gridCol>
                <a:gridCol w="386508">
                  <a:extLst>
                    <a:ext uri="{9D8B030D-6E8A-4147-A177-3AD203B41FA5}">
                      <a16:colId xmlns:a16="http://schemas.microsoft.com/office/drawing/2014/main" val="20005"/>
                    </a:ext>
                  </a:extLst>
                </a:gridCol>
              </a:tblGrid>
              <a:tr h="201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3665">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93</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133</a:t>
                      </a: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9" name="テキスト ボックス 38">
            <a:extLst>
              <a:ext uri="{FF2B5EF4-FFF2-40B4-BE49-F238E27FC236}">
                <a16:creationId xmlns:a16="http://schemas.microsoft.com/office/drawing/2014/main" id="{9A6214BB-03F0-4E9D-9CE4-CE9B4292E7EA}"/>
              </a:ext>
            </a:extLst>
          </p:cNvPr>
          <p:cNvSpPr txBox="1"/>
          <p:nvPr/>
        </p:nvSpPr>
        <p:spPr>
          <a:xfrm>
            <a:off x="3085729" y="5229173"/>
            <a:ext cx="3589515" cy="230832"/>
          </a:xfrm>
          <a:prstGeom prst="rect">
            <a:avLst/>
          </a:prstGeom>
          <a:noFill/>
        </p:spPr>
        <p:txBody>
          <a:bodyPr wrap="square" rtlCol="0">
            <a:spAutoFit/>
          </a:bodyPr>
          <a:lstStyle/>
          <a:p>
            <a:pPr marL="268288" indent="-2412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)DB</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の運用及び掲載商品等の拡充</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0" name="表 39">
            <a:extLst>
              <a:ext uri="{FF2B5EF4-FFF2-40B4-BE49-F238E27FC236}">
                <a16:creationId xmlns:a16="http://schemas.microsoft.com/office/drawing/2014/main" id="{85B57C18-1C34-48E8-B8E2-8C41D9E6ED6F}"/>
              </a:ext>
            </a:extLst>
          </p:cNvPr>
          <p:cNvGraphicFramePr>
            <a:graphicFrameLocks noGrp="1"/>
          </p:cNvGraphicFramePr>
          <p:nvPr>
            <p:extLst>
              <p:ext uri="{D42A27DB-BD31-4B8C-83A1-F6EECF244321}">
                <p14:modId xmlns:p14="http://schemas.microsoft.com/office/powerpoint/2010/main" val="1033794558"/>
              </p:ext>
            </p:extLst>
          </p:nvPr>
        </p:nvGraphicFramePr>
        <p:xfrm>
          <a:off x="3609897" y="4484944"/>
          <a:ext cx="3131471" cy="360721"/>
        </p:xfrm>
        <a:graphic>
          <a:graphicData uri="http://schemas.openxmlformats.org/drawingml/2006/table">
            <a:tbl>
              <a:tblPr firstRow="1" bandRow="1">
                <a:tableStyleId>{3B4B98B0-60AC-42C2-AFA5-B58CD77FA1E5}</a:tableStyleId>
              </a:tblPr>
              <a:tblGrid>
                <a:gridCol w="434015">
                  <a:extLst>
                    <a:ext uri="{9D8B030D-6E8A-4147-A177-3AD203B41FA5}">
                      <a16:colId xmlns:a16="http://schemas.microsoft.com/office/drawing/2014/main" val="20000"/>
                    </a:ext>
                  </a:extLst>
                </a:gridCol>
                <a:gridCol w="384483">
                  <a:extLst>
                    <a:ext uri="{9D8B030D-6E8A-4147-A177-3AD203B41FA5}">
                      <a16:colId xmlns:a16="http://schemas.microsoft.com/office/drawing/2014/main" val="20001"/>
                    </a:ext>
                  </a:extLst>
                </a:gridCol>
                <a:gridCol w="384483">
                  <a:extLst>
                    <a:ext uri="{9D8B030D-6E8A-4147-A177-3AD203B41FA5}">
                      <a16:colId xmlns:a16="http://schemas.microsoft.com/office/drawing/2014/main" val="20002"/>
                    </a:ext>
                  </a:extLst>
                </a:gridCol>
                <a:gridCol w="384483">
                  <a:extLst>
                    <a:ext uri="{9D8B030D-6E8A-4147-A177-3AD203B41FA5}">
                      <a16:colId xmlns:a16="http://schemas.microsoft.com/office/drawing/2014/main" val="20003"/>
                    </a:ext>
                  </a:extLst>
                </a:gridCol>
                <a:gridCol w="384483">
                  <a:extLst>
                    <a:ext uri="{9D8B030D-6E8A-4147-A177-3AD203B41FA5}">
                      <a16:colId xmlns:a16="http://schemas.microsoft.com/office/drawing/2014/main" val="20004"/>
                    </a:ext>
                  </a:extLst>
                </a:gridCol>
                <a:gridCol w="386508">
                  <a:extLst>
                    <a:ext uri="{9D8B030D-6E8A-4147-A177-3AD203B41FA5}">
                      <a16:colId xmlns:a16="http://schemas.microsoft.com/office/drawing/2014/main" val="3353989710"/>
                    </a:ext>
                  </a:extLst>
                </a:gridCol>
                <a:gridCol w="386508">
                  <a:extLst>
                    <a:ext uri="{9D8B030D-6E8A-4147-A177-3AD203B41FA5}">
                      <a16:colId xmlns:a16="http://schemas.microsoft.com/office/drawing/2014/main" val="3911856341"/>
                    </a:ext>
                  </a:extLst>
                </a:gridCol>
                <a:gridCol w="386508">
                  <a:extLst>
                    <a:ext uri="{9D8B030D-6E8A-4147-A177-3AD203B41FA5}">
                      <a16:colId xmlns:a16="http://schemas.microsoft.com/office/drawing/2014/main" val="20005"/>
                    </a:ext>
                  </a:extLst>
                </a:gridCol>
              </a:tblGrid>
              <a:tr h="188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2207">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177</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1" name="図 40">
            <a:extLst>
              <a:ext uri="{FF2B5EF4-FFF2-40B4-BE49-F238E27FC236}">
                <a16:creationId xmlns:a16="http://schemas.microsoft.com/office/drawing/2014/main" id="{04605435-55DF-4F82-B34F-B5A92780D3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617640" y="5472706"/>
            <a:ext cx="2952000" cy="1532518"/>
          </a:xfrm>
          <a:prstGeom prst="rect">
            <a:avLst/>
          </a:prstGeom>
        </p:spPr>
      </p:pic>
      <p:sp>
        <p:nvSpPr>
          <p:cNvPr id="42" name="テキスト ボックス 41">
            <a:extLst>
              <a:ext uri="{FF2B5EF4-FFF2-40B4-BE49-F238E27FC236}">
                <a16:creationId xmlns:a16="http://schemas.microsoft.com/office/drawing/2014/main" id="{BE5A1292-3058-4643-93EE-1D6421FF1E0D}"/>
              </a:ext>
            </a:extLst>
          </p:cNvPr>
          <p:cNvSpPr txBox="1"/>
          <p:nvPr/>
        </p:nvSpPr>
        <p:spPr>
          <a:xfrm>
            <a:off x="3567334" y="4868919"/>
            <a:ext cx="3384376" cy="230832"/>
          </a:xfrm>
          <a:prstGeom prst="rect">
            <a:avLst/>
          </a:prstGeom>
          <a:noFill/>
        </p:spPr>
        <p:txBody>
          <a:bodyPr wrap="square" rtlCol="0">
            <a:spAutoFit/>
          </a:bodyPr>
          <a:lstStyle/>
          <a:p>
            <a:pPr marL="180975" indent="-180975"/>
            <a:r>
              <a:rPr lang="en-US" altLang="ja-JP" sz="900" dirty="0">
                <a:latin typeface="Meiryo UI" panose="020B0604030504040204" pitchFamily="50" charset="-128"/>
                <a:ea typeface="Meiryo UI" panose="020B0604030504040204" pitchFamily="50" charset="-128"/>
                <a:cs typeface="Meiryo UI" panose="020B0604030504040204" pitchFamily="50" charset="-128"/>
              </a:rPr>
              <a:t>※R5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年度の登録件数は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月末時点の実績</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6613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3429000" y="1211770"/>
            <a:ext cx="3448408" cy="1723549"/>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魚庭の海づくり大会</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開催実績（令和５年度）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月５日（日曜日）来場者約１万人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■「魚庭の大漁旗デザインコンクール」応募者数（令和５年度）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a:latin typeface="Meiryo UI" panose="020B0604030504040204" pitchFamily="50" charset="-128"/>
                <a:ea typeface="Meiryo UI" panose="020B0604030504040204" pitchFamily="50" charset="-128"/>
                <a:cs typeface="Meiryo UI" panose="020B0604030504040204" pitchFamily="50" charset="-128"/>
              </a:rPr>
              <a:t>　　小学生低学年の部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作品、小学生高学年の部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作品、一般の部６作品、 （合計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372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2"/>
          <p:cNvSpPr txBox="1">
            <a:spLocks noChangeArrowheads="1"/>
          </p:cNvSpPr>
          <p:nvPr/>
        </p:nvSpPr>
        <p:spPr bwMode="auto">
          <a:xfrm>
            <a:off x="421248" y="610512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17</a:t>
            </a:r>
            <a:endParaRPr kumimoji="1" lang="ja-JP" altLang="en-US" sz="1200" dirty="0"/>
          </a:p>
        </p:txBody>
      </p:sp>
      <p:sp>
        <p:nvSpPr>
          <p:cNvPr id="30" name="テキスト ボックス 2"/>
          <p:cNvSpPr txBox="1">
            <a:spLocks noChangeArrowheads="1"/>
          </p:cNvSpPr>
          <p:nvPr/>
        </p:nvSpPr>
        <p:spPr bwMode="auto">
          <a:xfrm>
            <a:off x="360000" y="83635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24</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980728" y="885892"/>
            <a:ext cx="4554452" cy="261610"/>
          </a:xfrm>
          <a:prstGeom prst="rect">
            <a:avLst/>
          </a:prstGeom>
          <a:noFill/>
        </p:spPr>
        <p:txBody>
          <a:bodyPr wrap="none" rtlCol="0">
            <a:spAutoFit/>
          </a:bodyPr>
          <a:lstStyle/>
          <a:p>
            <a:r>
              <a:rPr lang="ja-JP" altLang="en-US" sz="1100" b="1" dirty="0"/>
              <a:t> </a:t>
            </a:r>
            <a:r>
              <a:rPr lang="en-US" altLang="ja-JP" sz="1100" b="1" dirty="0"/>
              <a:t>｢</a:t>
            </a:r>
            <a:r>
              <a:rPr lang="ja-JP" altLang="en-US" sz="1100" b="1" dirty="0"/>
              <a:t>魚庭（なにわ）の海づくり大会</a:t>
            </a:r>
            <a:r>
              <a:rPr lang="en-US" altLang="ja-JP" sz="1100" b="1" dirty="0"/>
              <a:t>｣</a:t>
            </a:r>
            <a:r>
              <a:rPr lang="ja-JP" altLang="en-US" sz="1100" b="1" dirty="0"/>
              <a:t>などイベントを活用した大阪漁業の発信</a:t>
            </a:r>
          </a:p>
        </p:txBody>
      </p:sp>
      <p:sp>
        <p:nvSpPr>
          <p:cNvPr id="33" name="テキスト ボックス 32"/>
          <p:cNvSpPr txBox="1"/>
          <p:nvPr/>
        </p:nvSpPr>
        <p:spPr>
          <a:xfrm>
            <a:off x="359999" y="1211770"/>
            <a:ext cx="2952000" cy="4355038"/>
          </a:xfrm>
          <a:prstGeom prst="rect">
            <a:avLst/>
          </a:prstGeom>
          <a:solidFill>
            <a:schemeClr val="bg1"/>
          </a:solid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年から魚庭の海づくり実行委員会（大阪府・府漁連・環農水研）が主催となり、大阪湾の環境及び漁業への理解を深めることを目的とした「魚庭の海づくり大会」</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を実施している。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・令和５年度は、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月５日に岸和田市立浪切ホール祭りの広場において第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回魚庭の海づくり大会を開催し、来場された府民約１万人に大阪湾の環境及び漁業の大切さ、大阪産魚介類の美味しさを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８年全国豊かな海づくり大会大阪大会の開催が決定した。豊かな大阪湾を身近に感じ、水産資源の保護・管理や、それらを育む海や河川等の環境保全の大切さについて、府民のみなさまに知っていただく契機とすることを目的として実施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900" dirty="0">
                <a:latin typeface="Meiryo UI" panose="020B0604030504040204" pitchFamily="50" charset="-128"/>
                <a:ea typeface="Meiryo UI" panose="020B0604030504040204" pitchFamily="50" charset="-128"/>
                <a:cs typeface="Meiryo UI" panose="020B0604030504040204" pitchFamily="50" charset="-128"/>
              </a:rPr>
              <a:t>● 大阪府では全国豊かな海づくり大会を応援しています！</a:t>
            </a:r>
            <a:endParaRPr lang="en-US" altLang="ja-JP" sz="900" u="sng" dirty="0">
              <a:latin typeface="Meiryo UI" panose="020B0604030504040204" pitchFamily="50" charset="-128"/>
              <a:ea typeface="Meiryo UI" panose="020B0604030504040204" pitchFamily="50" charset="-128"/>
              <a:cs typeface="Meiryo UI" panose="020B0604030504040204" pitchFamily="50" charset="-128"/>
              <a:hlinkClick r:id="rId2">
                <a:extLst>
                  <a:ext uri="{A12FA001-AC4F-418D-AE19-62706E023703}">
                    <ahyp:hlinkClr xmlns:ahyp="http://schemas.microsoft.com/office/drawing/2018/hyperlinkcolor" val="tx"/>
                  </a:ext>
                </a:extLst>
              </a:hlinkClick>
            </a:endParaRPr>
          </a:p>
          <a:p>
            <a:pPr marL="182563" algn="just"/>
            <a:r>
              <a:rPr lang="en-US" altLang="ja-JP" sz="900"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https://www.pref.osaka.lg.jp/suisan/zen_yutaumitaikai/index.html</a:t>
            </a:r>
            <a:endParaRPr lang="en-US" altLang="ja-JP" sz="900" u="sng"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a:cxnSpLocks/>
          </p:cNvCxnSpPr>
          <p:nvPr/>
        </p:nvCxnSpPr>
        <p:spPr>
          <a:xfrm>
            <a:off x="3420000" y="1208583"/>
            <a:ext cx="9000" cy="464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取組方向⑤　海や川の魅力を届ける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041976" y="6154661"/>
            <a:ext cx="2387192" cy="261610"/>
          </a:xfrm>
          <a:prstGeom prst="rect">
            <a:avLst/>
          </a:prstGeom>
          <a:noFill/>
        </p:spPr>
        <p:txBody>
          <a:bodyPr wrap="none" rtlCol="0">
            <a:spAutoFit/>
          </a:bodyPr>
          <a:lstStyle/>
          <a:p>
            <a:r>
              <a:rPr lang="ja-JP" altLang="en-US" sz="1100" b="1" dirty="0"/>
              <a:t> </a:t>
            </a:r>
            <a:r>
              <a:rPr lang="en-US" altLang="ja-JP" sz="1100" b="1" dirty="0"/>
              <a:t>｢</a:t>
            </a:r>
            <a:r>
              <a:rPr lang="ja-JP" altLang="en-US" sz="1100" b="1" dirty="0"/>
              <a:t>はま</a:t>
            </a:r>
            <a:r>
              <a:rPr lang="en-US" altLang="ja-JP" sz="1100" b="1" dirty="0"/>
              <a:t>｣</a:t>
            </a:r>
            <a:r>
              <a:rPr lang="ja-JP" altLang="en-US" sz="1100" b="1" dirty="0"/>
              <a:t>と</a:t>
            </a:r>
            <a:r>
              <a:rPr lang="en-US" altLang="ja-JP" sz="1100" b="1" dirty="0"/>
              <a:t>｢</a:t>
            </a:r>
            <a:r>
              <a:rPr lang="ja-JP" altLang="en-US" sz="1100" b="1" dirty="0"/>
              <a:t>まち</a:t>
            </a:r>
            <a:r>
              <a:rPr lang="en-US" altLang="ja-JP" sz="1100" b="1" dirty="0"/>
              <a:t>｣</a:t>
            </a:r>
            <a:r>
              <a:rPr lang="ja-JP" altLang="en-US" sz="1100" b="1" dirty="0"/>
              <a:t>のふれあいの場の創出</a:t>
            </a:r>
          </a:p>
        </p:txBody>
      </p:sp>
      <p:sp>
        <p:nvSpPr>
          <p:cNvPr id="46" name="テキスト ボックス 45"/>
          <p:cNvSpPr txBox="1"/>
          <p:nvPr/>
        </p:nvSpPr>
        <p:spPr>
          <a:xfrm>
            <a:off x="424031" y="6545264"/>
            <a:ext cx="2952000" cy="189282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・漁協</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が運営する潮干狩り場、アユ及びマス釣り場の解禁日等の観光漁業や、青空市場・朝市の情報について、ホームページ等への掲載により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■大阪湾で食べよう・遊ぼう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3"/>
              </a:rPr>
              <a:t>https://www.pref.osaka.lg.jp/suisan/tab/index.html</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■川釣り情報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（アユ及びマス釣り場）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algn="just"/>
            <a:r>
              <a:rPr lang="en-US" altLang="ja-JP" sz="700" dirty="0">
                <a:latin typeface="Meiryo UI" panose="020B0604030504040204" pitchFamily="50" charset="-128"/>
                <a:ea typeface="Meiryo UI" panose="020B0604030504040204" pitchFamily="50" charset="-128"/>
                <a:cs typeface="Meiryo UI" panose="020B0604030504040204" pitchFamily="50" charset="-128"/>
                <a:hlinkClick r:id="rId4"/>
              </a:rPr>
              <a:t>http://www.pref.osaka.lg.jp/suisan/kawaturi/index.html</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493032" y="6551956"/>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■青空市場開設数（令和５年度）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5" name="表 54"/>
          <p:cNvGraphicFramePr>
            <a:graphicFrameLocks noGrp="1"/>
          </p:cNvGraphicFramePr>
          <p:nvPr>
            <p:extLst>
              <p:ext uri="{D42A27DB-BD31-4B8C-83A1-F6EECF244321}">
                <p14:modId xmlns:p14="http://schemas.microsoft.com/office/powerpoint/2010/main" val="1225730252"/>
              </p:ext>
            </p:extLst>
          </p:nvPr>
        </p:nvGraphicFramePr>
        <p:xfrm>
          <a:off x="3637048" y="6947310"/>
          <a:ext cx="3096344" cy="835948"/>
        </p:xfrm>
        <a:graphic>
          <a:graphicData uri="http://schemas.openxmlformats.org/drawingml/2006/table">
            <a:tbl>
              <a:tblPr firstRow="1" bandRow="1">
                <a:tableStyleId>{3B4B98B0-60AC-42C2-AFA5-B58CD77FA1E5}</a:tableStyleId>
              </a:tblPr>
              <a:tblGrid>
                <a:gridCol w="2657663">
                  <a:extLst>
                    <a:ext uri="{9D8B030D-6E8A-4147-A177-3AD203B41FA5}">
                      <a16:colId xmlns:a16="http://schemas.microsoft.com/office/drawing/2014/main" val="20000"/>
                    </a:ext>
                  </a:extLst>
                </a:gridCol>
                <a:gridCol w="438681">
                  <a:extLst>
                    <a:ext uri="{9D8B030D-6E8A-4147-A177-3AD203B41FA5}">
                      <a16:colId xmlns:a16="http://schemas.microsoft.com/office/drawing/2014/main" val="20001"/>
                    </a:ext>
                  </a:extLst>
                </a:gridCol>
              </a:tblGrid>
              <a:tr h="150148">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青空市場</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箇所</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堺市漁連とれとれ市、忠岡みなとマーケット、</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地蔵浜みなと</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マルシェ、</a:t>
                      </a:r>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泉佐野青空市場</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田尻</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a:t>
                      </a:r>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日曜</a:t>
                      </a:r>
                      <a:r>
                        <a:rPr kumimoji="1" lang="zh-TW" altLang="en-US" sz="900" dirty="0">
                          <a:latin typeface="Meiryo UI" panose="020B0604030504040204" pitchFamily="50" charset="-128"/>
                          <a:ea typeface="Meiryo UI" panose="020B0604030504040204" pitchFamily="50" charset="-128"/>
                          <a:cs typeface="Meiryo UI" panose="020B0604030504040204" pitchFamily="50" charset="-128"/>
                        </a:rPr>
                        <a:t>朝市</a:t>
                      </a:r>
                      <a:r>
                        <a:rPr kumimoji="1" lang="ja-JP" altLang="en-US" sz="900" dirty="0" err="1">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SENNAN LONG PARK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海のマルシェ、</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zh-TW" altLang="en-US" sz="900" dirty="0">
                          <a:latin typeface="Meiryo UI" panose="020B0604030504040204" pitchFamily="50" charset="-128"/>
                          <a:ea typeface="Meiryo UI" panose="020B0604030504040204" pitchFamily="50" charset="-128"/>
                          <a:cs typeface="Meiryo UI" panose="020B0604030504040204" pitchFamily="50" charset="-128"/>
                        </a:rPr>
                        <a:t>深日漁港魚市場</a:t>
                      </a:r>
                      <a:endParaRPr kumimoji="1" lang="en-US" altLang="ja-JP" sz="9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36000" marR="180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60" name="直線コネクタ 59"/>
          <p:cNvCxnSpPr/>
          <p:nvPr/>
        </p:nvCxnSpPr>
        <p:spPr>
          <a:xfrm>
            <a:off x="3429000" y="6484040"/>
            <a:ext cx="0" cy="291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837520" y="2206946"/>
            <a:ext cx="2502280"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年度の最優秀賞</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低学年の部   　　 　　   　 　高学年の部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493032" y="7813223"/>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■青空市場来場者数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1909028544"/>
              </p:ext>
            </p:extLst>
          </p:nvPr>
        </p:nvGraphicFramePr>
        <p:xfrm>
          <a:off x="3572281" y="8087769"/>
          <a:ext cx="3095996" cy="411480"/>
        </p:xfrm>
        <a:graphic>
          <a:graphicData uri="http://schemas.openxmlformats.org/drawingml/2006/table">
            <a:tbl>
              <a:tblPr firstRow="1" bandRow="1">
                <a:tableStyleId>{3B4B98B0-60AC-42C2-AFA5-B58CD77FA1E5}</a:tableStyleId>
              </a:tblPr>
              <a:tblGrid>
                <a:gridCol w="357101">
                  <a:extLst>
                    <a:ext uri="{9D8B030D-6E8A-4147-A177-3AD203B41FA5}">
                      <a16:colId xmlns:a16="http://schemas.microsoft.com/office/drawing/2014/main" val="20000"/>
                    </a:ext>
                  </a:extLst>
                </a:gridCol>
                <a:gridCol w="444500">
                  <a:extLst>
                    <a:ext uri="{9D8B030D-6E8A-4147-A177-3AD203B41FA5}">
                      <a16:colId xmlns:a16="http://schemas.microsoft.com/office/drawing/2014/main" val="20001"/>
                    </a:ext>
                  </a:extLst>
                </a:gridCol>
                <a:gridCol w="438150">
                  <a:extLst>
                    <a:ext uri="{9D8B030D-6E8A-4147-A177-3AD203B41FA5}">
                      <a16:colId xmlns:a16="http://schemas.microsoft.com/office/drawing/2014/main" val="20002"/>
                    </a:ext>
                  </a:extLst>
                </a:gridCol>
                <a:gridCol w="463550">
                  <a:extLst>
                    <a:ext uri="{9D8B030D-6E8A-4147-A177-3AD203B41FA5}">
                      <a16:colId xmlns:a16="http://schemas.microsoft.com/office/drawing/2014/main" val="20003"/>
                    </a:ext>
                  </a:extLst>
                </a:gridCol>
                <a:gridCol w="46355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459245">
                  <a:extLst>
                    <a:ext uri="{9D8B030D-6E8A-4147-A177-3AD203B41FA5}">
                      <a16:colId xmlns:a16="http://schemas.microsoft.com/office/drawing/2014/main" val="1724261089"/>
                    </a:ext>
                  </a:extLst>
                </a:gridCol>
              </a:tblGrid>
              <a:tr h="55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180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445,900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276,000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235,000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343,000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333,000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333,000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7" name="テキスト ボックス 46"/>
          <p:cNvSpPr txBox="1"/>
          <p:nvPr/>
        </p:nvSpPr>
        <p:spPr>
          <a:xfrm>
            <a:off x="3485740" y="8527425"/>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■内水面漁業権河川利用者数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2836729210"/>
              </p:ext>
            </p:extLst>
          </p:nvPr>
        </p:nvGraphicFramePr>
        <p:xfrm>
          <a:off x="3579898" y="8806334"/>
          <a:ext cx="3095997" cy="446578"/>
        </p:xfrm>
        <a:graphic>
          <a:graphicData uri="http://schemas.openxmlformats.org/drawingml/2006/table">
            <a:tbl>
              <a:tblPr firstRow="1" bandRow="1">
                <a:tableStyleId>{3B4B98B0-60AC-42C2-AFA5-B58CD77FA1E5}</a:tableStyleId>
              </a:tblPr>
              <a:tblGrid>
                <a:gridCol w="411077">
                  <a:extLst>
                    <a:ext uri="{9D8B030D-6E8A-4147-A177-3AD203B41FA5}">
                      <a16:colId xmlns:a16="http://schemas.microsoft.com/office/drawing/2014/main" val="20000"/>
                    </a:ext>
                  </a:extLst>
                </a:gridCol>
                <a:gridCol w="446137">
                  <a:extLst>
                    <a:ext uri="{9D8B030D-6E8A-4147-A177-3AD203B41FA5}">
                      <a16:colId xmlns:a16="http://schemas.microsoft.com/office/drawing/2014/main" val="20001"/>
                    </a:ext>
                  </a:extLst>
                </a:gridCol>
                <a:gridCol w="474613">
                  <a:extLst>
                    <a:ext uri="{9D8B030D-6E8A-4147-A177-3AD203B41FA5}">
                      <a16:colId xmlns:a16="http://schemas.microsoft.com/office/drawing/2014/main" val="20002"/>
                    </a:ext>
                  </a:extLst>
                </a:gridCol>
                <a:gridCol w="463880">
                  <a:extLst>
                    <a:ext uri="{9D8B030D-6E8A-4147-A177-3AD203B41FA5}">
                      <a16:colId xmlns:a16="http://schemas.microsoft.com/office/drawing/2014/main" val="20003"/>
                    </a:ext>
                  </a:extLst>
                </a:gridCol>
                <a:gridCol w="433430">
                  <a:extLst>
                    <a:ext uri="{9D8B030D-6E8A-4147-A177-3AD203B41FA5}">
                      <a16:colId xmlns:a16="http://schemas.microsoft.com/office/drawing/2014/main" val="20004"/>
                    </a:ext>
                  </a:extLst>
                </a:gridCol>
                <a:gridCol w="433430">
                  <a:extLst>
                    <a:ext uri="{9D8B030D-6E8A-4147-A177-3AD203B41FA5}">
                      <a16:colId xmlns:a16="http://schemas.microsoft.com/office/drawing/2014/main" val="20005"/>
                    </a:ext>
                  </a:extLst>
                </a:gridCol>
                <a:gridCol w="433430">
                  <a:extLst>
                    <a:ext uri="{9D8B030D-6E8A-4147-A177-3AD203B41FA5}">
                      <a16:colId xmlns:a16="http://schemas.microsoft.com/office/drawing/2014/main" val="3528399356"/>
                    </a:ext>
                  </a:extLst>
                </a:gridCol>
              </a:tblGrid>
              <a:tr h="172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225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28,998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33,919</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27,384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28,205</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29,094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a:solidFill>
                            <a:schemeClr val="tx1"/>
                          </a:solidFill>
                          <a:latin typeface="Meiryo UI" panose="020B0604030504040204" pitchFamily="50" charset="-128"/>
                          <a:ea typeface="Meiryo UI" panose="020B0604030504040204" pitchFamily="50" charset="-128"/>
                          <a:cs typeface="Meiryo UI" panose="020B0604030504040204" pitchFamily="50" charset="-128"/>
                        </a:rPr>
                        <a:t>35,481</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1" name="テキスト ボックス 50">
            <a:extLst>
              <a:ext uri="{FF2B5EF4-FFF2-40B4-BE49-F238E27FC236}">
                <a16:creationId xmlns:a16="http://schemas.microsoft.com/office/drawing/2014/main" id="{877CFEA0-1F09-446C-B3FA-68BE12F969D4}"/>
              </a:ext>
            </a:extLst>
          </p:cNvPr>
          <p:cNvSpPr txBox="1"/>
          <p:nvPr/>
        </p:nvSpPr>
        <p:spPr>
          <a:xfrm>
            <a:off x="3482340" y="3922708"/>
            <a:ext cx="3295393" cy="1938992"/>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回全国豊かな海づくり大会</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経過</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令和５年９月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府議会において知事が正式に招致表明</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982663" indent="-982663"/>
            <a:r>
              <a:rPr lang="ja-JP" altLang="en-US" sz="1000" dirty="0">
                <a:latin typeface="Meiryo UI" panose="020B0604030504040204" pitchFamily="50" charset="-128"/>
                <a:ea typeface="Meiryo UI" panose="020B0604030504040204" pitchFamily="50" charset="-128"/>
                <a:cs typeface="Meiryo UI" panose="020B0604030504040204" pitchFamily="50" charset="-128"/>
              </a:rPr>
              <a:t>　令和５年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豊かな海づくり大会推進委員会より正式開催決定通知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今後の予定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令和６年度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・実行委員会設置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・基本構想決定</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a:latin typeface="Meiryo UI" panose="020B0604030504040204" pitchFamily="50" charset="-128"/>
                <a:ea typeface="Meiryo UI" panose="020B0604030504040204" pitchFamily="50" charset="-128"/>
                <a:cs typeface="Meiryo UI" panose="020B0604030504040204" pitchFamily="50" charset="-128"/>
              </a:rPr>
              <a:t>　令和７年度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・基本計画策定</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・１年前プレイベントの開催</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・実施計画策定</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000" dirty="0">
                <a:latin typeface="Meiryo UI" panose="020B0604030504040204" pitchFamily="50" charset="-128"/>
                <a:ea typeface="Meiryo UI" panose="020B0604030504040204" pitchFamily="50" charset="-128"/>
                <a:cs typeface="Meiryo UI" panose="020B0604030504040204" pitchFamily="50" charset="-128"/>
              </a:rPr>
              <a:t>　令和８年度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・本大会開催</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8994D2FF-EA03-4A05-BADD-99940DC2CD3C}"/>
              </a:ext>
            </a:extLst>
          </p:cNvPr>
          <p:cNvPicPr>
            <a:picLocks noChangeAspect="1"/>
          </p:cNvPicPr>
          <p:nvPr/>
        </p:nvPicPr>
        <p:blipFill>
          <a:blip r:embed="rId5"/>
          <a:stretch>
            <a:fillRect/>
          </a:stretch>
        </p:blipFill>
        <p:spPr>
          <a:xfrm>
            <a:off x="3652264" y="2576736"/>
            <a:ext cx="1377433" cy="972000"/>
          </a:xfrm>
          <a:prstGeom prst="rect">
            <a:avLst/>
          </a:prstGeom>
          <a:ln>
            <a:solidFill>
              <a:schemeClr val="tx1"/>
            </a:solidFill>
          </a:ln>
        </p:spPr>
      </p:pic>
      <p:pic>
        <p:nvPicPr>
          <p:cNvPr id="6" name="図 5">
            <a:extLst>
              <a:ext uri="{FF2B5EF4-FFF2-40B4-BE49-F238E27FC236}">
                <a16:creationId xmlns:a16="http://schemas.microsoft.com/office/drawing/2014/main" id="{499420CB-CFA9-4C69-ACF7-5B24227C6BAB}"/>
              </a:ext>
            </a:extLst>
          </p:cNvPr>
          <p:cNvPicPr>
            <a:picLocks noChangeAspect="1"/>
          </p:cNvPicPr>
          <p:nvPr/>
        </p:nvPicPr>
        <p:blipFill>
          <a:blip r:embed="rId6"/>
          <a:stretch>
            <a:fillRect/>
          </a:stretch>
        </p:blipFill>
        <p:spPr>
          <a:xfrm>
            <a:off x="5157192" y="2576736"/>
            <a:ext cx="1360800" cy="972000"/>
          </a:xfrm>
          <a:prstGeom prst="rect">
            <a:avLst/>
          </a:prstGeom>
          <a:ln>
            <a:solidFill>
              <a:schemeClr val="tx1"/>
            </a:solidFill>
          </a:ln>
        </p:spPr>
      </p:pic>
      <p:sp>
        <p:nvSpPr>
          <p:cNvPr id="27" name="テキスト ボックス 26">
            <a:extLst>
              <a:ext uri="{FF2B5EF4-FFF2-40B4-BE49-F238E27FC236}">
                <a16:creationId xmlns:a16="http://schemas.microsoft.com/office/drawing/2014/main" id="{8F5C31DF-8F32-4CAB-920A-3584B28B2488}"/>
              </a:ext>
            </a:extLst>
          </p:cNvPr>
          <p:cNvSpPr txBox="1"/>
          <p:nvPr/>
        </p:nvSpPr>
        <p:spPr>
          <a:xfrm>
            <a:off x="980728" y="3626659"/>
            <a:ext cx="2035346" cy="246221"/>
          </a:xfrm>
          <a:prstGeom prst="rect">
            <a:avLst/>
          </a:prstGeom>
          <a:noFill/>
        </p:spPr>
        <p:txBody>
          <a:bodyPr wrap="square" rtlCol="0">
            <a:spAutoFit/>
          </a:bodyPr>
          <a:lstStyle>
            <a:defPPr>
              <a:defRPr lang="ja-JP"/>
            </a:defPPr>
            <a:lvl1pPr algn="ctr">
              <a:defRPr sz="10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漁師鍋試食会</a:t>
            </a:r>
            <a:r>
              <a:rPr lang="en-US" altLang="ja-JP" dirty="0"/>
              <a:t>(</a:t>
            </a:r>
            <a:r>
              <a:rPr lang="ja-JP" altLang="en-US" dirty="0"/>
              <a:t>あこう鍋</a:t>
            </a:r>
            <a:r>
              <a:rPr lang="en-US" altLang="ja-JP" dirty="0"/>
              <a:t>)</a:t>
            </a:r>
          </a:p>
        </p:txBody>
      </p:sp>
      <p:pic>
        <p:nvPicPr>
          <p:cNvPr id="28" name="図 27">
            <a:extLst>
              <a:ext uri="{FF2B5EF4-FFF2-40B4-BE49-F238E27FC236}">
                <a16:creationId xmlns:a16="http://schemas.microsoft.com/office/drawing/2014/main" id="{4F448FEA-1D02-4290-9069-C1928EF1D5C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05808" y="2749340"/>
            <a:ext cx="1350226" cy="907516"/>
          </a:xfrm>
          <a:prstGeom prst="rect">
            <a:avLst/>
          </a:prstGeom>
          <a:ln>
            <a:solidFill>
              <a:schemeClr val="tx1"/>
            </a:solidFill>
          </a:ln>
        </p:spPr>
      </p:pic>
      <p:sp>
        <p:nvSpPr>
          <p:cNvPr id="29" name="楕円 28">
            <a:extLst>
              <a:ext uri="{FF2B5EF4-FFF2-40B4-BE49-F238E27FC236}">
                <a16:creationId xmlns:a16="http://schemas.microsoft.com/office/drawing/2014/main" id="{939F19AD-6E9A-4C77-B125-83173832A186}"/>
              </a:ext>
            </a:extLst>
          </p:cNvPr>
          <p:cNvSpPr/>
          <p:nvPr/>
        </p:nvSpPr>
        <p:spPr>
          <a:xfrm rot="1482601">
            <a:off x="1566260" y="2809437"/>
            <a:ext cx="108000" cy="180000"/>
          </a:xfrm>
          <a:prstGeom prst="ellipse">
            <a:avLst/>
          </a:prstGeom>
          <a:gradFill flip="none" rotWithShape="1">
            <a:gsLst>
              <a:gs pos="0">
                <a:srgbClr val="8C6034">
                  <a:shade val="30000"/>
                  <a:satMod val="115000"/>
                </a:srgbClr>
              </a:gs>
              <a:gs pos="50000">
                <a:srgbClr val="8C6034">
                  <a:shade val="67500"/>
                  <a:satMod val="115000"/>
                </a:srgbClr>
              </a:gs>
              <a:gs pos="100000">
                <a:srgbClr val="8C6034">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8BC863F4-1AF8-4E84-A30B-BDE0FAFC8065}"/>
              </a:ext>
            </a:extLst>
          </p:cNvPr>
          <p:cNvSpPr/>
          <p:nvPr/>
        </p:nvSpPr>
        <p:spPr>
          <a:xfrm rot="1347792">
            <a:off x="1733480" y="2836794"/>
            <a:ext cx="72000" cy="36000"/>
          </a:xfrm>
          <a:prstGeom prst="ellips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F57D240A-D88B-4FFD-BAC5-BE543902B719}"/>
              </a:ext>
            </a:extLst>
          </p:cNvPr>
          <p:cNvSpPr/>
          <p:nvPr/>
        </p:nvSpPr>
        <p:spPr>
          <a:xfrm rot="621534">
            <a:off x="2437573" y="2879048"/>
            <a:ext cx="115185" cy="64800"/>
          </a:xfrm>
          <a:prstGeom prst="ellips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C93A77EA-F800-452F-8E22-491BF1346D76}"/>
              </a:ext>
            </a:extLst>
          </p:cNvPr>
          <p:cNvSpPr/>
          <p:nvPr/>
        </p:nvSpPr>
        <p:spPr>
          <a:xfrm rot="245787">
            <a:off x="1388265" y="2797747"/>
            <a:ext cx="72000" cy="900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921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7384" y="9629001"/>
            <a:ext cx="6858000" cy="276999"/>
          </a:xfrm>
          <a:prstGeom prst="rect">
            <a:avLst/>
          </a:prstGeom>
          <a:noFill/>
        </p:spPr>
        <p:txBody>
          <a:bodyPr wrap="square" rtlCol="0">
            <a:spAutoFit/>
          </a:bodyPr>
          <a:lstStyle/>
          <a:p>
            <a:pPr algn="ctr"/>
            <a:r>
              <a:rPr kumimoji="1" lang="en-US" altLang="ja-JP" sz="1200" dirty="0"/>
              <a:t>18</a:t>
            </a:r>
            <a:endParaRPr kumimoji="1" lang="ja-JP" altLang="en-US" sz="1200" dirty="0"/>
          </a:p>
        </p:txBody>
      </p:sp>
      <p:sp>
        <p:nvSpPr>
          <p:cNvPr id="31" name="テキスト ボックス 2"/>
          <p:cNvSpPr txBox="1">
            <a:spLocks noChangeArrowheads="1"/>
          </p:cNvSpPr>
          <p:nvPr/>
        </p:nvSpPr>
        <p:spPr bwMode="auto">
          <a:xfrm>
            <a:off x="346297" y="399418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055108" y="4020515"/>
            <a:ext cx="4408579" cy="261610"/>
          </a:xfrm>
          <a:prstGeom prst="rect">
            <a:avLst/>
          </a:prstGeom>
          <a:noFill/>
        </p:spPr>
        <p:txBody>
          <a:bodyPr wrap="none" rtlCol="0">
            <a:spAutoFit/>
          </a:bodyPr>
          <a:lstStyle/>
          <a:p>
            <a:r>
              <a:rPr lang="ja-JP" altLang="en-US" sz="1100" b="1" dirty="0"/>
              <a:t>漁業者と府民が協働した森・川・海の環境美化活動や魚食文化の伝承</a:t>
            </a:r>
          </a:p>
        </p:txBody>
      </p:sp>
      <p:cxnSp>
        <p:nvCxnSpPr>
          <p:cNvPr id="38" name="直線コネクタ 37"/>
          <p:cNvCxnSpPr/>
          <p:nvPr/>
        </p:nvCxnSpPr>
        <p:spPr>
          <a:xfrm>
            <a:off x="3429000" y="4413160"/>
            <a:ext cx="0" cy="3168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415297" y="4496271"/>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■漁民の森づくり活動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04992" y="4464740"/>
            <a:ext cx="2952000" cy="70788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・漁民の森づくり活動については、府漁連が実施主体となり、漁業者や地域の高校生が参加し、神於山での下草刈りや魚食普及活動を行っている。</a:t>
            </a:r>
            <a:endParaRPr lang="en-US" altLang="ja-JP" sz="1000" strike="sng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1292872320"/>
              </p:ext>
            </p:extLst>
          </p:nvPr>
        </p:nvGraphicFramePr>
        <p:xfrm>
          <a:off x="3559313" y="4849459"/>
          <a:ext cx="3096344" cy="2423433"/>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2292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72011">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5970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月には老朽化した柵を修繕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45388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１月に神於山で下草刈りを実施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１月は台風</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号による倒木の処理や柵の改修を実施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21724">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69736653"/>
                  </a:ext>
                </a:extLst>
              </a:tr>
              <a:tr h="22172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01583589"/>
                  </a:ext>
                </a:extLst>
              </a:tr>
              <a:tr h="22172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・新型コロナウイルス感染症の影響により中止</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7421329"/>
                  </a:ext>
                </a:extLst>
              </a:tr>
              <a:tr h="22172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1268629"/>
                  </a:ext>
                </a:extLst>
              </a:tr>
              <a:tr h="221724">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85738024"/>
                  </a:ext>
                </a:extLst>
              </a:tr>
            </a:tbl>
          </a:graphicData>
        </a:graphic>
      </p:graphicFrame>
      <p:sp>
        <p:nvSpPr>
          <p:cNvPr id="11" name="テキスト ボックス 2">
            <a:extLst>
              <a:ext uri="{FF2B5EF4-FFF2-40B4-BE49-F238E27FC236}">
                <a16:creationId xmlns:a16="http://schemas.microsoft.com/office/drawing/2014/main" id="{96F341CE-A897-4F2E-A3A2-E0AEAB706C7A}"/>
              </a:ext>
            </a:extLst>
          </p:cNvPr>
          <p:cNvSpPr txBox="1">
            <a:spLocks noChangeArrowheads="1"/>
          </p:cNvSpPr>
          <p:nvPr/>
        </p:nvSpPr>
        <p:spPr bwMode="auto">
          <a:xfrm>
            <a:off x="346297" y="46564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D89EE563-84C0-4C34-9C70-C75361D1477C}"/>
              </a:ext>
            </a:extLst>
          </p:cNvPr>
          <p:cNvSpPr txBox="1"/>
          <p:nvPr/>
        </p:nvSpPr>
        <p:spPr>
          <a:xfrm>
            <a:off x="1055108" y="492317"/>
            <a:ext cx="3002745" cy="261610"/>
          </a:xfrm>
          <a:prstGeom prst="rect">
            <a:avLst/>
          </a:prstGeom>
          <a:noFill/>
        </p:spPr>
        <p:txBody>
          <a:bodyPr wrap="none" rtlCol="0">
            <a:spAutoFit/>
          </a:bodyPr>
          <a:lstStyle/>
          <a:p>
            <a:r>
              <a:rPr lang="ja-JP" altLang="en-US" sz="1100" b="1" dirty="0"/>
              <a:t>府民が自慢できる希少生物保護など生物多様性</a:t>
            </a:r>
          </a:p>
        </p:txBody>
      </p:sp>
      <p:sp>
        <p:nvSpPr>
          <p:cNvPr id="13" name="テキスト ボックス 12">
            <a:extLst>
              <a:ext uri="{FF2B5EF4-FFF2-40B4-BE49-F238E27FC236}">
                <a16:creationId xmlns:a16="http://schemas.microsoft.com/office/drawing/2014/main" id="{3F4B81C8-260A-4303-A693-F5F0B2983469}"/>
              </a:ext>
            </a:extLst>
          </p:cNvPr>
          <p:cNvSpPr txBox="1"/>
          <p:nvPr/>
        </p:nvSpPr>
        <p:spPr>
          <a:xfrm>
            <a:off x="3493032" y="982285"/>
            <a:ext cx="3229667"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■淀川ワンド（城北地区全ワンド）におけるイタセンパラ稚魚の確認尾数（淀川環境委員会資料より）</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93C3A979-A66D-455A-BA85-5D3559E4DC87}"/>
              </a:ext>
            </a:extLst>
          </p:cNvPr>
          <p:cNvSpPr txBox="1"/>
          <p:nvPr/>
        </p:nvSpPr>
        <p:spPr>
          <a:xfrm>
            <a:off x="3588790" y="1883232"/>
            <a:ext cx="3133909"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調査は、国土交通省淀川河川事務所と生物多様性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が共同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で実施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8F711835-A811-4E2F-BABD-533000E2BADB}"/>
              </a:ext>
            </a:extLst>
          </p:cNvPr>
          <p:cNvSpPr txBox="1"/>
          <p:nvPr/>
        </p:nvSpPr>
        <p:spPr>
          <a:xfrm>
            <a:off x="404992" y="904467"/>
            <a:ext cx="2952000" cy="2492990"/>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月に府みどり企画課が作成した</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生物多様性研修用冊子</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「知ろう・伝えよう　おおさかの生物多様性」で、ため池や淀川ワンド群、海岸、干潟の生態系について解説し、ホームページで公開している。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5413" algn="just"/>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2"/>
              </a:rPr>
              <a:t>http://www.pref.osaka.lg.jp/midori/seibututayousei/kensyu.html</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・生物多様性の保全を図るための取組みについては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生物多様性</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におけるイタセンパラの野生復帰計画や、国土交通省と連携したイタセンパラ密漁防止啓発パトロールが実施されている。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年度は、国土交通省の調査によると、淀川ワンド（城北地区全ワンド）において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個体のイタセンパラ稚魚が確認された。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a:extLst>
              <a:ext uri="{FF2B5EF4-FFF2-40B4-BE49-F238E27FC236}">
                <a16:creationId xmlns:a16="http://schemas.microsoft.com/office/drawing/2014/main" id="{415E33FA-E282-49C0-ABF9-FB8133ACBB9C}"/>
              </a:ext>
            </a:extLst>
          </p:cNvPr>
          <p:cNvGraphicFramePr>
            <a:graphicFrameLocks noGrp="1"/>
          </p:cNvGraphicFramePr>
          <p:nvPr>
            <p:extLst>
              <p:ext uri="{D42A27DB-BD31-4B8C-83A1-F6EECF244321}">
                <p14:modId xmlns:p14="http://schemas.microsoft.com/office/powerpoint/2010/main" val="2945794972"/>
              </p:ext>
            </p:extLst>
          </p:nvPr>
        </p:nvGraphicFramePr>
        <p:xfrm>
          <a:off x="3637048" y="1505503"/>
          <a:ext cx="3038849" cy="366168"/>
        </p:xfrm>
        <a:graphic>
          <a:graphicData uri="http://schemas.openxmlformats.org/drawingml/2006/table">
            <a:tbl>
              <a:tblPr firstRow="1" bandRow="1">
                <a:tableStyleId>{3B4B98B0-60AC-42C2-AFA5-B58CD77FA1E5}</a:tableStyleId>
              </a:tblPr>
              <a:tblGrid>
                <a:gridCol w="368016">
                  <a:extLst>
                    <a:ext uri="{9D8B030D-6E8A-4147-A177-3AD203B41FA5}">
                      <a16:colId xmlns:a16="http://schemas.microsoft.com/office/drawing/2014/main" val="20000"/>
                    </a:ext>
                  </a:extLst>
                </a:gridCol>
                <a:gridCol w="319286">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43815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32247">
                  <a:extLst>
                    <a:ext uri="{9D8B030D-6E8A-4147-A177-3AD203B41FA5}">
                      <a16:colId xmlns:a16="http://schemas.microsoft.com/office/drawing/2014/main" val="885590022"/>
                    </a:ext>
                  </a:extLst>
                </a:gridCol>
              </a:tblGrid>
              <a:tr h="1830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3084">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8,888</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20,767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tabLst/>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11,677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889</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8" name="直線コネクタ 17">
            <a:extLst>
              <a:ext uri="{FF2B5EF4-FFF2-40B4-BE49-F238E27FC236}">
                <a16:creationId xmlns:a16="http://schemas.microsoft.com/office/drawing/2014/main" id="{D9171AB3-8D4E-4115-AE52-6B9D04B664E1}"/>
              </a:ext>
            </a:extLst>
          </p:cNvPr>
          <p:cNvCxnSpPr/>
          <p:nvPr/>
        </p:nvCxnSpPr>
        <p:spPr>
          <a:xfrm>
            <a:off x="3429000" y="920552"/>
            <a:ext cx="0" cy="2448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3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19</a:t>
            </a:r>
            <a:endParaRPr kumimoji="1" lang="ja-JP" altLang="en-US" sz="1200" dirty="0"/>
          </a:p>
        </p:txBody>
      </p:sp>
      <p:sp>
        <p:nvSpPr>
          <p:cNvPr id="40" name="テキスト ボックス 2"/>
          <p:cNvSpPr txBox="1">
            <a:spLocks noChangeArrowheads="1"/>
          </p:cNvSpPr>
          <p:nvPr/>
        </p:nvSpPr>
        <p:spPr bwMode="auto">
          <a:xfrm>
            <a:off x="360000" y="698637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980728" y="7035911"/>
            <a:ext cx="3877985" cy="261610"/>
          </a:xfrm>
          <a:prstGeom prst="rect">
            <a:avLst/>
          </a:prstGeom>
          <a:noFill/>
        </p:spPr>
        <p:txBody>
          <a:bodyPr wrap="none" rtlCol="0">
            <a:spAutoFit/>
          </a:bodyPr>
          <a:lstStyle/>
          <a:p>
            <a:r>
              <a:rPr lang="ja-JP" altLang="en-US" sz="1100" b="1" dirty="0"/>
              <a:t>コイヘルペスウイルス病等魚病のまん延防止のための対策の徹底</a:t>
            </a:r>
          </a:p>
        </p:txBody>
      </p:sp>
      <p:sp>
        <p:nvSpPr>
          <p:cNvPr id="58" name="テキスト ボックス 57"/>
          <p:cNvSpPr txBox="1"/>
          <p:nvPr/>
        </p:nvSpPr>
        <p:spPr>
          <a:xfrm>
            <a:off x="359999" y="7434078"/>
            <a:ext cx="2952000" cy="163121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・特定疾病がまん延すると、カワチブナ等の養殖生産物に重大な損害を与えるおそれがあるため、疾病監視や防疫指導等のまん延防止対策を徹底している。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・コイヘルペスウイルス病は、現在でも国内で発生している特定疾病であることから、生物多様性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と連携し、検査体制の確保に努めている。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・その他の特定疾病については、検査体制の確保に併せ、万が一府内で発生を確認した場合は、被害を最小限に食い止めるための措置を迅速に講じる。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3420000" y="7293512"/>
            <a:ext cx="0" cy="2268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429000" y="7234983"/>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■コイヘルペスウイルス病の疑いのあるコイの検査実績</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573016" y="8142560"/>
            <a:ext cx="3089291"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年度実績は、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R5.3.15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429000" y="8447726"/>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■その他の特定疾病の日本における発生状況（</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R5.2</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3" name="表 62"/>
          <p:cNvGraphicFramePr>
            <a:graphicFrameLocks noGrp="1"/>
          </p:cNvGraphicFramePr>
          <p:nvPr>
            <p:extLst>
              <p:ext uri="{D42A27DB-BD31-4B8C-83A1-F6EECF244321}">
                <p14:modId xmlns:p14="http://schemas.microsoft.com/office/powerpoint/2010/main" val="2730039141"/>
              </p:ext>
            </p:extLst>
          </p:nvPr>
        </p:nvGraphicFramePr>
        <p:xfrm>
          <a:off x="3573014" y="8689572"/>
          <a:ext cx="3085652" cy="835948"/>
        </p:xfrm>
        <a:graphic>
          <a:graphicData uri="http://schemas.openxmlformats.org/drawingml/2006/table">
            <a:tbl>
              <a:tblPr firstRow="1" bandRow="1">
                <a:tableStyleId>{3B4B98B0-60AC-42C2-AFA5-B58CD77FA1E5}</a:tableStyleId>
              </a:tblPr>
              <a:tblGrid>
                <a:gridCol w="100811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81394">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特定疾病</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発生状況</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発生魚種</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コイ春ウイルス血症</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日本未侵入</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コイ、フナ等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レッドマウス病</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石川県で初確認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サケ科魚類等</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急性肝膵臓壊死症</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沖縄県で初確認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広島県で国内</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例目確認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エビ</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79546241"/>
                  </a:ext>
                </a:extLst>
              </a:tr>
            </a:tbl>
          </a:graphicData>
        </a:graphic>
      </p:graphicFrame>
      <p:graphicFrame>
        <p:nvGraphicFramePr>
          <p:cNvPr id="66" name="表 65"/>
          <p:cNvGraphicFramePr>
            <a:graphicFrameLocks noGrp="1"/>
          </p:cNvGraphicFramePr>
          <p:nvPr>
            <p:extLst>
              <p:ext uri="{D42A27DB-BD31-4B8C-83A1-F6EECF244321}">
                <p14:modId xmlns:p14="http://schemas.microsoft.com/office/powerpoint/2010/main" val="4078101909"/>
              </p:ext>
            </p:extLst>
          </p:nvPr>
        </p:nvGraphicFramePr>
        <p:xfrm>
          <a:off x="3573016" y="7650326"/>
          <a:ext cx="3085647" cy="489909"/>
        </p:xfrm>
        <a:graphic>
          <a:graphicData uri="http://schemas.openxmlformats.org/drawingml/2006/table">
            <a:tbl>
              <a:tblPr firstRow="1" bandRow="1">
                <a:tableStyleId>{3B4B98B0-60AC-42C2-AFA5-B58CD77FA1E5}</a:tableStyleId>
              </a:tblPr>
              <a:tblGrid>
                <a:gridCol w="528070">
                  <a:extLst>
                    <a:ext uri="{9D8B030D-6E8A-4147-A177-3AD203B41FA5}">
                      <a16:colId xmlns:a16="http://schemas.microsoft.com/office/drawing/2014/main" val="20000"/>
                    </a:ext>
                  </a:extLst>
                </a:gridCol>
                <a:gridCol w="256673">
                  <a:extLst>
                    <a:ext uri="{9D8B030D-6E8A-4147-A177-3AD203B41FA5}">
                      <a16:colId xmlns:a16="http://schemas.microsoft.com/office/drawing/2014/main" val="20001"/>
                    </a:ext>
                  </a:extLst>
                </a:gridCol>
                <a:gridCol w="255656">
                  <a:extLst>
                    <a:ext uri="{9D8B030D-6E8A-4147-A177-3AD203B41FA5}">
                      <a16:colId xmlns:a16="http://schemas.microsoft.com/office/drawing/2014/main" val="20002"/>
                    </a:ext>
                  </a:extLst>
                </a:gridCol>
                <a:gridCol w="255656">
                  <a:extLst>
                    <a:ext uri="{9D8B030D-6E8A-4147-A177-3AD203B41FA5}">
                      <a16:colId xmlns:a16="http://schemas.microsoft.com/office/drawing/2014/main" val="20003"/>
                    </a:ext>
                  </a:extLst>
                </a:gridCol>
                <a:gridCol w="255656">
                  <a:extLst>
                    <a:ext uri="{9D8B030D-6E8A-4147-A177-3AD203B41FA5}">
                      <a16:colId xmlns:a16="http://schemas.microsoft.com/office/drawing/2014/main" val="20004"/>
                    </a:ext>
                  </a:extLst>
                </a:gridCol>
                <a:gridCol w="255656">
                  <a:extLst>
                    <a:ext uri="{9D8B030D-6E8A-4147-A177-3AD203B41FA5}">
                      <a16:colId xmlns:a16="http://schemas.microsoft.com/office/drawing/2014/main" val="20005"/>
                    </a:ext>
                  </a:extLst>
                </a:gridCol>
                <a:gridCol w="255656">
                  <a:extLst>
                    <a:ext uri="{9D8B030D-6E8A-4147-A177-3AD203B41FA5}">
                      <a16:colId xmlns:a16="http://schemas.microsoft.com/office/drawing/2014/main" val="20006"/>
                    </a:ext>
                  </a:extLst>
                </a:gridCol>
                <a:gridCol w="255656">
                  <a:extLst>
                    <a:ext uri="{9D8B030D-6E8A-4147-A177-3AD203B41FA5}">
                      <a16:colId xmlns:a16="http://schemas.microsoft.com/office/drawing/2014/main" val="20007"/>
                    </a:ext>
                  </a:extLst>
                </a:gridCol>
                <a:gridCol w="255656">
                  <a:extLst>
                    <a:ext uri="{9D8B030D-6E8A-4147-A177-3AD203B41FA5}">
                      <a16:colId xmlns:a16="http://schemas.microsoft.com/office/drawing/2014/main" val="20008"/>
                    </a:ext>
                  </a:extLst>
                </a:gridCol>
                <a:gridCol w="255656">
                  <a:extLst>
                    <a:ext uri="{9D8B030D-6E8A-4147-A177-3AD203B41FA5}">
                      <a16:colId xmlns:a16="http://schemas.microsoft.com/office/drawing/2014/main" val="919558008"/>
                    </a:ext>
                  </a:extLst>
                </a:gridCol>
                <a:gridCol w="255656">
                  <a:extLst>
                    <a:ext uri="{9D8B030D-6E8A-4147-A177-3AD203B41FA5}">
                      <a16:colId xmlns:a16="http://schemas.microsoft.com/office/drawing/2014/main" val="1944535136"/>
                    </a:ext>
                  </a:extLst>
                </a:gridCol>
              </a:tblGrid>
              <a:tr h="163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330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6330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陽性数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０</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8" name="テキスト ボックス 2"/>
          <p:cNvSpPr txBox="1">
            <a:spLocks noChangeArrowheads="1"/>
          </p:cNvSpPr>
          <p:nvPr/>
        </p:nvSpPr>
        <p:spPr bwMode="auto">
          <a:xfrm>
            <a:off x="360000" y="83519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取組方向⑥　安全・安心を届ける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980728" y="884724"/>
            <a:ext cx="3095719" cy="261610"/>
          </a:xfrm>
          <a:prstGeom prst="rect">
            <a:avLst/>
          </a:prstGeom>
          <a:noFill/>
        </p:spPr>
        <p:txBody>
          <a:bodyPr wrap="none" rtlCol="0">
            <a:spAutoFit/>
          </a:bodyPr>
          <a:lstStyle/>
          <a:p>
            <a:r>
              <a:rPr lang="ja-JP" altLang="en-US" sz="1100" b="1" dirty="0"/>
              <a:t>大規模な地震、津波等に備えた漁港、海岸の整備</a:t>
            </a:r>
          </a:p>
        </p:txBody>
      </p:sp>
      <p:sp>
        <p:nvSpPr>
          <p:cNvPr id="72" name="テキスト ボックス 71"/>
          <p:cNvSpPr txBox="1"/>
          <p:nvPr/>
        </p:nvSpPr>
        <p:spPr>
          <a:xfrm>
            <a:off x="3429000" y="1246627"/>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■高潮対策（令和５年度）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59999" y="1278716"/>
            <a:ext cx="2952000" cy="178510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・南海トラフ巨大地震発生に伴う津波への備えとして、防潮堤の耐震補強を行い背後地域の浸水被害を防止し、府民の生命や財産の保全を図っている。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5413" indent="-125413"/>
            <a:r>
              <a:rPr lang="ja-JP" altLang="en-US" sz="1000" dirty="0">
                <a:latin typeface="Meiryo UI" panose="020B0604030504040204" pitchFamily="50" charset="-128"/>
                <a:ea typeface="Meiryo UI" panose="020B0604030504040204" pitchFamily="50" charset="-128"/>
                <a:cs typeface="Meiryo UI" panose="020B0604030504040204" pitchFamily="50" charset="-128"/>
              </a:rPr>
              <a:t>・高潮対策が未了となっている７漁港海岸のうち、湾奥部に位置する堺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出島</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漁港海岸の防潮堤の嵩上げ工事を令和４年度に完了済。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5413" indent="-125413"/>
            <a:r>
              <a:rPr lang="ja-JP" altLang="en-US" sz="1000" dirty="0">
                <a:latin typeface="Meiryo UI" panose="020B0604030504040204" pitchFamily="50" charset="-128"/>
                <a:ea typeface="Meiryo UI" panose="020B0604030504040204" pitchFamily="50" charset="-128"/>
              </a:rPr>
              <a:t>　 </a:t>
            </a:r>
            <a:r>
              <a:rPr lang="ja-JP" altLang="en-US" sz="1000" dirty="0"/>
              <a:t>小島漁港海岸については、</a:t>
            </a:r>
            <a:r>
              <a:rPr lang="en-US" altLang="ja-JP" sz="1000" dirty="0"/>
              <a:t> R5</a:t>
            </a:r>
            <a:r>
              <a:rPr lang="ja-JP" altLang="en-US" sz="1000" dirty="0"/>
              <a:t>年度に防潮鉄扉の嵩上げ工事に着手し、防潮鉄扉を工場製作中。</a:t>
            </a:r>
            <a:r>
              <a:rPr lang="en-US" altLang="ja-JP" sz="1000" dirty="0"/>
              <a:t>R6</a:t>
            </a:r>
            <a:r>
              <a:rPr lang="ja-JP" altLang="en-US" sz="1000" dirty="0"/>
              <a:t>年度に防潮提の嵩上工事に着手し、</a:t>
            </a:r>
            <a:r>
              <a:rPr lang="en-US" altLang="ja-JP" sz="1000" dirty="0"/>
              <a:t>R</a:t>
            </a:r>
            <a:r>
              <a:rPr lang="ja-JP" altLang="en-US" sz="1000" dirty="0"/>
              <a:t>６年度中に防潮堤及び防潮鉄扉の嵩上げ工事を完了予定。</a:t>
            </a:r>
            <a:endParaRPr lang="en-US" altLang="ja-JP" sz="1000" dirty="0"/>
          </a:p>
        </p:txBody>
      </p:sp>
      <p:graphicFrame>
        <p:nvGraphicFramePr>
          <p:cNvPr id="74" name="表 73"/>
          <p:cNvGraphicFramePr>
            <a:graphicFrameLocks noGrp="1"/>
          </p:cNvGraphicFramePr>
          <p:nvPr>
            <p:extLst>
              <p:ext uri="{D42A27DB-BD31-4B8C-83A1-F6EECF244321}">
                <p14:modId xmlns:p14="http://schemas.microsoft.com/office/powerpoint/2010/main" val="341680788"/>
              </p:ext>
            </p:extLst>
          </p:nvPr>
        </p:nvGraphicFramePr>
        <p:xfrm>
          <a:off x="3573016" y="1646147"/>
          <a:ext cx="3096344" cy="462277"/>
        </p:xfrm>
        <a:graphic>
          <a:graphicData uri="http://schemas.openxmlformats.org/drawingml/2006/table">
            <a:tbl>
              <a:tblPr firstRow="1" bandRow="1">
                <a:tableStyleId>{3B4B98B0-60AC-42C2-AFA5-B58CD77FA1E5}</a:tableStyleId>
              </a:tblPr>
              <a:tblGrid>
                <a:gridCol w="1008112">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1761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漁港名</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86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高潮対策事業</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小島漁港海岸</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8226" marR="46293"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防潮鉄扉</a:t>
                      </a:r>
                      <a:endParaRPr kumimoji="1" lang="en-US" altLang="ja-JP"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嵩上工事</a:t>
                      </a:r>
                      <a:endParaRPr kumimoji="1" lang="en-US" altLang="ja-JP"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8226" marR="18226"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5" name="図 8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040" y="5541912"/>
            <a:ext cx="1692000" cy="1139280"/>
          </a:xfrm>
          <a:prstGeom prst="rect">
            <a:avLst/>
          </a:prstGeom>
          <a:ln>
            <a:solidFill>
              <a:schemeClr val="tx1"/>
            </a:solidFill>
          </a:ln>
        </p:spPr>
      </p:pic>
      <p:sp>
        <p:nvSpPr>
          <p:cNvPr id="86" name="テキスト ボックス 2"/>
          <p:cNvSpPr txBox="1">
            <a:spLocks noChangeArrowheads="1"/>
          </p:cNvSpPr>
          <p:nvPr/>
        </p:nvSpPr>
        <p:spPr bwMode="auto">
          <a:xfrm>
            <a:off x="360000" y="369753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980728" y="3755286"/>
            <a:ext cx="2767104" cy="261610"/>
          </a:xfrm>
          <a:prstGeom prst="rect">
            <a:avLst/>
          </a:prstGeom>
          <a:noFill/>
        </p:spPr>
        <p:txBody>
          <a:bodyPr wrap="none" rtlCol="0">
            <a:spAutoFit/>
          </a:bodyPr>
          <a:lstStyle/>
          <a:p>
            <a:r>
              <a:rPr lang="ja-JP" altLang="en-US" sz="1100" b="1" dirty="0"/>
              <a:t>貝毒の発生による健康被害防止対策の徹底</a:t>
            </a:r>
          </a:p>
        </p:txBody>
      </p:sp>
      <p:sp>
        <p:nvSpPr>
          <p:cNvPr id="88" name="テキスト ボックス 87"/>
          <p:cNvSpPr txBox="1"/>
          <p:nvPr/>
        </p:nvSpPr>
        <p:spPr>
          <a:xfrm>
            <a:off x="359999" y="4099593"/>
            <a:ext cx="2952000" cy="209288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・貝毒対策については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、「大阪府赤潮・貝毒原因プランクトン</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対策マニュアル」に基づき、環農水研</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が採取した貝毒原因プランクトンが警戒密度を超えた場合に貝毒検査を実施している。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・貝毒検査の結果が国の規制値を超えた場合、食の安全推進課及び沿岸市町と連携し、採取自粛の啓発並びに漁業関係者に出荷自主規制を要請し、被害の未然防止に努めている。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年以降は貝毒が比較的抑えられている。令和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年は貝毒は発生しなかったが、令和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年は淀川下流部のみで発生、令和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年は大阪府海域と淀川下流部で貝毒が発生したが、規制期間は短期であった。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9" name="直線コネクタ 88"/>
          <p:cNvCxnSpPr/>
          <p:nvPr/>
        </p:nvCxnSpPr>
        <p:spPr>
          <a:xfrm>
            <a:off x="3420000" y="4129538"/>
            <a:ext cx="0" cy="266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429000" y="4099593"/>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■貝毒の検査実績（令和５年）</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3" name="表 92"/>
          <p:cNvGraphicFramePr>
            <a:graphicFrameLocks noGrp="1"/>
          </p:cNvGraphicFramePr>
          <p:nvPr>
            <p:extLst>
              <p:ext uri="{D42A27DB-BD31-4B8C-83A1-F6EECF244321}">
                <p14:modId xmlns:p14="http://schemas.microsoft.com/office/powerpoint/2010/main" val="1082433589"/>
              </p:ext>
            </p:extLst>
          </p:nvPr>
        </p:nvGraphicFramePr>
        <p:xfrm>
          <a:off x="3573016" y="4484314"/>
          <a:ext cx="3096345" cy="967440"/>
        </p:xfrm>
        <a:graphic>
          <a:graphicData uri="http://schemas.openxmlformats.org/drawingml/2006/table">
            <a:tbl>
              <a:tblPr firstRow="1" bandRow="1">
                <a:tableStyleId>{3B4B98B0-60AC-42C2-AFA5-B58CD77FA1E5}</a:tableStyleId>
              </a:tblPr>
              <a:tblGrid>
                <a:gridCol w="619269">
                  <a:extLst>
                    <a:ext uri="{9D8B030D-6E8A-4147-A177-3AD203B41FA5}">
                      <a16:colId xmlns:a16="http://schemas.microsoft.com/office/drawing/2014/main" val="20000"/>
                    </a:ext>
                  </a:extLst>
                </a:gridCol>
                <a:gridCol w="619269">
                  <a:extLst>
                    <a:ext uri="{9D8B030D-6E8A-4147-A177-3AD203B41FA5}">
                      <a16:colId xmlns:a16="http://schemas.microsoft.com/office/drawing/2014/main" val="20001"/>
                    </a:ext>
                  </a:extLst>
                </a:gridCol>
                <a:gridCol w="619269">
                  <a:extLst>
                    <a:ext uri="{9D8B030D-6E8A-4147-A177-3AD203B41FA5}">
                      <a16:colId xmlns:a16="http://schemas.microsoft.com/office/drawing/2014/main" val="20002"/>
                    </a:ext>
                  </a:extLst>
                </a:gridCol>
                <a:gridCol w="619269">
                  <a:extLst>
                    <a:ext uri="{9D8B030D-6E8A-4147-A177-3AD203B41FA5}">
                      <a16:colId xmlns:a16="http://schemas.microsoft.com/office/drawing/2014/main" val="20003"/>
                    </a:ext>
                  </a:extLst>
                </a:gridCol>
                <a:gridCol w="619269">
                  <a:extLst>
                    <a:ext uri="{9D8B030D-6E8A-4147-A177-3AD203B41FA5}">
                      <a16:colId xmlns:a16="http://schemas.microsoft.com/office/drawing/2014/main" val="20004"/>
                    </a:ext>
                  </a:extLst>
                </a:gridCol>
              </a:tblGrid>
              <a:tr h="2526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シジミ</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トリガイ</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タイラギ</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1853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規制期間</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5/2</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日間）</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4/14</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5/10</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日間）</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4/14</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5/10</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日間）</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規制開始時毒量</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MU/g</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5.9</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2" name="テキスト ボックス 31"/>
          <p:cNvSpPr txBox="1"/>
          <p:nvPr/>
        </p:nvSpPr>
        <p:spPr>
          <a:xfrm>
            <a:off x="4061257" y="3314815"/>
            <a:ext cx="2608103" cy="246221"/>
          </a:xfrm>
          <a:prstGeom prst="rect">
            <a:avLst/>
          </a:prstGeom>
          <a:noFill/>
        </p:spPr>
        <p:txBody>
          <a:bodyPr wrap="square" rtlCol="0">
            <a:spAutoFit/>
          </a:bodyPr>
          <a:lstStyle/>
          <a:p>
            <a:pPr marL="268288" indent="-241200"/>
            <a:r>
              <a:rPr lang="ja-JP" altLang="en-US" sz="1000" dirty="0">
                <a:latin typeface="Meiryo UI" panose="020B0604030504040204" pitchFamily="50" charset="-128"/>
                <a:ea typeface="Meiryo UI" panose="020B0604030504040204" pitchFamily="50" charset="-128"/>
                <a:cs typeface="Meiryo UI" panose="020B0604030504040204" pitchFamily="50" charset="-128"/>
              </a:rPr>
              <a:t>　嵩上げ予定の防潮鉄扉・防潮堤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297316" y="6650995"/>
            <a:ext cx="1766964" cy="246221"/>
          </a:xfrm>
          <a:prstGeom prst="rect">
            <a:avLst/>
          </a:prstGeom>
          <a:noFill/>
        </p:spPr>
        <p:txBody>
          <a:bodyPr wrap="square" rtlCol="0">
            <a:spAutoFit/>
          </a:bodyPr>
          <a:lstStyle/>
          <a:p>
            <a:pPr marL="268288" indent="-241200"/>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アサリ採取自粛の啓発看板</a:t>
            </a:r>
          </a:p>
        </p:txBody>
      </p:sp>
      <p:cxnSp>
        <p:nvCxnSpPr>
          <p:cNvPr id="34" name="直線コネクタ 33"/>
          <p:cNvCxnSpPr/>
          <p:nvPr/>
        </p:nvCxnSpPr>
        <p:spPr>
          <a:xfrm>
            <a:off x="3420000" y="1208584"/>
            <a:ext cx="0" cy="234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5" name="Picture_crrDjJND">
            <a:extLst>
              <a:ext uri="{FF2B5EF4-FFF2-40B4-BE49-F238E27FC236}">
                <a16:creationId xmlns:a16="http://schemas.microsoft.com/office/drawing/2014/main" id="{FAF9C98E-9621-4D40-BCE0-8E0C4C2282E4}"/>
              </a:ext>
            </a:extLst>
          </p:cNvPr>
          <p:cNvPicPr>
            <a:picLocks noChangeAspect="1"/>
          </p:cNvPicPr>
          <p:nvPr/>
        </p:nvPicPr>
        <p:blipFill>
          <a:blip r:embed="rId3"/>
          <a:stretch>
            <a:fillRect/>
          </a:stretch>
        </p:blipFill>
        <p:spPr>
          <a:xfrm>
            <a:off x="3582516" y="2261029"/>
            <a:ext cx="1425321" cy="1068705"/>
          </a:xfrm>
          <a:prstGeom prst="rect">
            <a:avLst/>
          </a:prstGeom>
          <a:ln>
            <a:solidFill>
              <a:schemeClr val="tx1"/>
            </a:solidFill>
          </a:ln>
        </p:spPr>
      </p:pic>
      <p:pic>
        <p:nvPicPr>
          <p:cNvPr id="36" name="Picture_8CdyeJRM">
            <a:extLst>
              <a:ext uri="{FF2B5EF4-FFF2-40B4-BE49-F238E27FC236}">
                <a16:creationId xmlns:a16="http://schemas.microsoft.com/office/drawing/2014/main" id="{A087F2F2-1184-4481-82CF-7E329EB4AFC0}"/>
              </a:ext>
            </a:extLst>
          </p:cNvPr>
          <p:cNvPicPr>
            <a:picLocks noChangeAspect="1"/>
          </p:cNvPicPr>
          <p:nvPr/>
        </p:nvPicPr>
        <p:blipFill>
          <a:blip r:embed="rId4"/>
          <a:stretch>
            <a:fillRect/>
          </a:stretch>
        </p:blipFill>
        <p:spPr>
          <a:xfrm>
            <a:off x="5115839" y="2252440"/>
            <a:ext cx="1425321" cy="1068705"/>
          </a:xfrm>
          <a:prstGeom prst="rect">
            <a:avLst/>
          </a:prstGeom>
          <a:ln>
            <a:solidFill>
              <a:schemeClr val="tx1"/>
            </a:solidFill>
          </a:ln>
        </p:spPr>
      </p:pic>
    </p:spTree>
    <p:extLst>
      <p:ext uri="{BB962C8B-B14F-4D97-AF65-F5344CB8AC3E}">
        <p14:creationId xmlns:p14="http://schemas.microsoft.com/office/powerpoint/2010/main" val="283607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80000" y="540000"/>
            <a:ext cx="1107997" cy="369332"/>
          </a:xfrm>
          <a:prstGeom prst="rect">
            <a:avLst/>
          </a:prstGeom>
          <a:noFill/>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目　　　次</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87223761"/>
              </p:ext>
            </p:extLst>
          </p:nvPr>
        </p:nvGraphicFramePr>
        <p:xfrm>
          <a:off x="764704" y="1208584"/>
          <a:ext cx="5323986" cy="6778800"/>
        </p:xfrm>
        <a:graphic>
          <a:graphicData uri="http://schemas.openxmlformats.org/drawingml/2006/table">
            <a:tbl>
              <a:tblPr>
                <a:tableStyleId>{3B4B98B0-60AC-42C2-AFA5-B58CD77FA1E5}</a:tableStyleId>
              </a:tblPr>
              <a:tblGrid>
                <a:gridCol w="319127">
                  <a:extLst>
                    <a:ext uri="{9D8B030D-6E8A-4147-A177-3AD203B41FA5}">
                      <a16:colId xmlns:a16="http://schemas.microsoft.com/office/drawing/2014/main" val="20000"/>
                    </a:ext>
                  </a:extLst>
                </a:gridCol>
                <a:gridCol w="345613">
                  <a:extLst>
                    <a:ext uri="{9D8B030D-6E8A-4147-A177-3AD203B41FA5}">
                      <a16:colId xmlns:a16="http://schemas.microsoft.com/office/drawing/2014/main" val="20001"/>
                    </a:ext>
                  </a:extLst>
                </a:gridCol>
                <a:gridCol w="2680661">
                  <a:extLst>
                    <a:ext uri="{9D8B030D-6E8A-4147-A177-3AD203B41FA5}">
                      <a16:colId xmlns:a16="http://schemas.microsoft.com/office/drawing/2014/main" val="20003"/>
                    </a:ext>
                  </a:extLst>
                </a:gridCol>
                <a:gridCol w="1595632">
                  <a:extLst>
                    <a:ext uri="{9D8B030D-6E8A-4147-A177-3AD203B41FA5}">
                      <a16:colId xmlns:a16="http://schemas.microsoft.com/office/drawing/2014/main" val="20004"/>
                    </a:ext>
                  </a:extLst>
                </a:gridCol>
                <a:gridCol w="382953">
                  <a:extLst>
                    <a:ext uri="{9D8B030D-6E8A-4147-A177-3AD203B41FA5}">
                      <a16:colId xmlns:a16="http://schemas.microsoft.com/office/drawing/2014/main" val="20005"/>
                    </a:ext>
                  </a:extLst>
                </a:gridCol>
              </a:tblGrid>
              <a:tr h="322800">
                <a:tc>
                  <a:txBody>
                    <a:bodyPr/>
                    <a:lstStyle/>
                    <a:p>
                      <a:pPr algn="ctr" fontAlgn="ctr"/>
                      <a:r>
                        <a:rPr lang="ja-JP" altLang="en-US" sz="900" b="0" u="none" strike="noStrike" dirty="0">
                          <a:solidFill>
                            <a:schemeClr val="tx1"/>
                          </a:solidFill>
                          <a:effectLst/>
                        </a:rPr>
                        <a:t>取組方向</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a:solidFill>
                            <a:schemeClr val="tx1"/>
                          </a:solidFill>
                          <a:effectLst/>
                        </a:rPr>
                        <a:t>施策</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a:solidFill>
                            <a:schemeClr val="tx1"/>
                          </a:solidFill>
                          <a:effectLst/>
                        </a:rPr>
                        <a:t>標　　　　　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a:solidFill>
                            <a:schemeClr val="tx1"/>
                          </a:solidFill>
                          <a:effectLst/>
                        </a:rPr>
                        <a:t>キーワード</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a:solidFill>
                            <a:schemeClr val="tx1"/>
                          </a:solidFill>
                          <a:effectLst/>
                        </a:rPr>
                        <a:t>ページ</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2800">
                <a:tc>
                  <a:txBody>
                    <a:bodyPr/>
                    <a:lstStyle/>
                    <a:p>
                      <a:pPr algn="ctr" fontAlgn="ctr"/>
                      <a:r>
                        <a:rPr lang="ja-JP" altLang="en-US" sz="1000" b="0" u="none" strike="noStrike" dirty="0">
                          <a:solidFill>
                            <a:schemeClr val="tx1"/>
                          </a:solidFill>
                          <a:effectLst/>
                        </a:rPr>
                        <a:t>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solidFill>
                            <a:schemeClr val="tx1"/>
                          </a:solidFill>
                          <a:effectLst/>
                        </a:rPr>
                        <a:t>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大阪湾の漁業生産力を底上げするための広域的な漁場整備の推進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攪拌ブロック礁、大阪府海域ブルーカーボン生態系ビジョン</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solidFill>
                            <a:schemeClr val="tx1"/>
                          </a:solidFill>
                          <a:effectLst/>
                        </a:rPr>
                        <a:t>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大阪湾の漁場環境を蘇らせるための取組みの促進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海底窪地、海底耕耘</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海域・河川のごみ対策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ごみ対策・漁場環境美化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3"/>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魚介類の生産にとって適正な栄養塩管理に向けた取組み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栄養塩の適正管理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4"/>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大阪湾の漁場環境や水産資源を支える水産研究の強化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調査・研究</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ja-JP" altLang="en-US" sz="1000" b="0" i="0" u="none" strike="noStrike" dirty="0">
                          <a:solidFill>
                            <a:schemeClr val="tx1"/>
                          </a:solidFill>
                          <a:effectLst/>
                          <a:latin typeface="+mn-lt"/>
                          <a:ea typeface="+mn-ea"/>
                          <a:cs typeface="+mn-cs"/>
                        </a:rPr>
                        <a:t>６</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海域・河川開発に伴う漁業影響を抑制するための取組み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漁業影響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7</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7"/>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mn-lt"/>
                          <a:ea typeface="+mn-ea"/>
                          <a:cs typeface="+mn-cs"/>
                        </a:rPr>
                        <a:t>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solidFill>
                            <a:schemeClr val="tx1"/>
                          </a:solidFill>
                          <a:effectLst/>
                        </a:rPr>
                        <a:t>内水面漁場環境保全のための取組みの促進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solidFill>
                            <a:schemeClr val="tx1"/>
                          </a:solidFill>
                          <a:effectLst/>
                        </a:rPr>
                        <a:t>河川環境・生態系保全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solidFill>
                            <a:schemeClr val="tx1"/>
                          </a:solidFill>
                          <a:effectLst/>
                        </a:rPr>
                        <a:t>7</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2800">
                <a:tc>
                  <a:txBody>
                    <a:bodyPr/>
                    <a:lstStyle/>
                    <a:p>
                      <a:pPr algn="ctr" fontAlgn="ctr"/>
                      <a:r>
                        <a:rPr lang="ja-JP" altLang="en-US" sz="1000" b="0" u="none" strike="noStrike" dirty="0">
                          <a:solidFill>
                            <a:schemeClr val="tx1"/>
                          </a:solidFill>
                          <a:effectLst/>
                        </a:rPr>
                        <a:t>②</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ja-JP" altLang="en-US" sz="1000" b="0" i="0" u="none" strike="noStrike" dirty="0">
                          <a:solidFill>
                            <a:schemeClr val="tx1"/>
                          </a:solidFill>
                          <a:effectLst/>
                          <a:latin typeface="+mn-lt"/>
                          <a:ea typeface="+mn-ea"/>
                          <a:cs typeface="+mn-cs"/>
                        </a:rPr>
                        <a:t>８</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大阪湾の水産資源の増大とブランド化をめざした栽培漁業の推進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栽培漁業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solidFill>
                            <a:schemeClr val="tx1"/>
                          </a:solidFill>
                          <a:effectLst/>
                        </a:rPr>
                        <a:t>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9"/>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ja-JP" altLang="en-US" sz="1000" b="0" i="0" u="none" strike="noStrike" dirty="0">
                          <a:solidFill>
                            <a:schemeClr val="tx1"/>
                          </a:solidFill>
                          <a:effectLst/>
                          <a:latin typeface="+mn-lt"/>
                          <a:ea typeface="+mn-ea"/>
                          <a:cs typeface="+mn-cs"/>
                        </a:rPr>
                        <a:t>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科学的知見に基づく水産資源の適切な管理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資源管理型漁業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0"/>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適正な漁業秩序の維持による水産資源の保護</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漁業調整、漁業取締、遊漁</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1"/>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関西国際空港周辺海域を活用した資源増大の取組み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水産動植物の採捕禁止区域</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2"/>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solidFill>
                            <a:schemeClr val="tx1"/>
                          </a:solidFill>
                          <a:effectLst/>
                        </a:rPr>
                        <a:t>12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solidFill>
                            <a:schemeClr val="tx1"/>
                          </a:solidFill>
                          <a:effectLst/>
                        </a:rPr>
                        <a:t>新技術を活用した養殖業への取組み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solidFill>
                            <a:schemeClr val="tx1"/>
                          </a:solidFill>
                          <a:effectLst/>
                        </a:rPr>
                        <a:t>養殖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effectLst/>
                          <a:latin typeface="+mn-lt"/>
                          <a:ea typeface="+mn-ea"/>
                          <a:cs typeface="+mn-cs"/>
                        </a:rPr>
                        <a:t>９</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5"/>
                  </a:ext>
                </a:extLst>
              </a:tr>
              <a:tr h="322800">
                <a:tc>
                  <a:txBody>
                    <a:bodyPr/>
                    <a:lstStyle/>
                    <a:p>
                      <a:pPr algn="ctr" fontAlgn="ctr"/>
                      <a:r>
                        <a:rPr lang="ja-JP" altLang="en-US" sz="1000" b="0" u="none" strike="noStrike" dirty="0">
                          <a:solidFill>
                            <a:schemeClr val="tx1"/>
                          </a:solidFill>
                          <a:effectLst/>
                        </a:rPr>
                        <a:t>③</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solidFill>
                            <a:schemeClr val="tx1"/>
                          </a:solidFill>
                          <a:effectLst/>
                        </a:rPr>
                        <a:t>13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ブランド化や</a:t>
                      </a:r>
                      <a:r>
                        <a:rPr lang="en-US" altLang="ja-JP" sz="1000" b="0" u="none" strike="noStrike" dirty="0">
                          <a:solidFill>
                            <a:schemeClr val="tx1"/>
                          </a:solidFill>
                          <a:effectLst/>
                        </a:rPr>
                        <a:t>6</a:t>
                      </a:r>
                      <a:r>
                        <a:rPr lang="ja-JP" altLang="en-US" sz="1000" b="0" u="none" strike="noStrike" dirty="0">
                          <a:solidFill>
                            <a:schemeClr val="tx1"/>
                          </a:solidFill>
                          <a:effectLst/>
                        </a:rPr>
                        <a:t>次産業化の推進による「攻めの漁業」展開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solidFill>
                            <a:schemeClr val="tx1"/>
                          </a:solidFill>
                          <a:effectLst/>
                        </a:rPr>
                        <a:t>ブランド化、６次産業化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900" b="0" i="0" u="none" strike="noStrike" dirty="0">
                          <a:solidFill>
                            <a:schemeClr val="tx1"/>
                          </a:solidFill>
                          <a:effectLst/>
                          <a:latin typeface="+mn-lt"/>
                          <a:ea typeface="+mn-ea"/>
                          <a:cs typeface="+mn-cs"/>
                        </a:rPr>
                        <a:t>10</a:t>
                      </a:r>
                    </a:p>
                    <a:p>
                      <a:pPr algn="ctr" fontAlgn="ctr"/>
                      <a:r>
                        <a:rPr lang="en-US" altLang="ja-JP" sz="900" b="0" i="0" u="none" strike="noStrike" dirty="0">
                          <a:solidFill>
                            <a:schemeClr val="tx1"/>
                          </a:solidFill>
                          <a:effectLst/>
                          <a:latin typeface="+mn-lt"/>
                          <a:ea typeface="+mn-ea"/>
                          <a:cs typeface="+mn-cs"/>
                        </a:rPr>
                        <a:t>-11</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16"/>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「はま」の特徴を活かした漁業振興策の取組み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浜の活力再生プラン</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7"/>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漁業経営安定対策の推進</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所得補償制度</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8"/>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漁業者の所得向上に向けた漁業協同組合の事業・経営基盤の強化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a:solidFill>
                            <a:schemeClr val="tx1"/>
                          </a:solidFill>
                          <a:effectLst/>
                          <a:latin typeface="+mn-lt"/>
                          <a:ea typeface="+mn-ea"/>
                          <a:cs typeface="+mn-cs"/>
                        </a:rPr>
                        <a:t>所得向上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9"/>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72000" marR="72000" marT="0" marB="0" anchor="ctr"/>
                </a:tc>
                <a:tc>
                  <a:txBody>
                    <a:bodyPr/>
                    <a:lstStyle/>
                    <a:p>
                      <a:pPr algn="l" fontAlgn="ctr"/>
                      <a:r>
                        <a:rPr lang="ja-JP" altLang="en-US" sz="1000" b="0" u="none" strike="noStrike" dirty="0">
                          <a:solidFill>
                            <a:schemeClr val="tx1"/>
                          </a:solidFill>
                          <a:effectLst/>
                        </a:rPr>
                        <a:t>大阪湾の漁業の将来を担う若手漁業者やリーダーの育成</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担い手育成</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21"/>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18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漁業の基盤となる漁港の整備や漁協施設整備への支援</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solidFill>
                            <a:schemeClr val="tx1"/>
                          </a:solidFill>
                          <a:effectLst/>
                        </a:rPr>
                        <a:t>共同利用施設整備</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solidFill>
                            <a:schemeClr val="tx1"/>
                          </a:solidFill>
                          <a:effectLst/>
                        </a:rPr>
                        <a:t>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23"/>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19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solidFill>
                            <a:schemeClr val="tx1"/>
                          </a:solidFill>
                          <a:effectLst/>
                        </a:rPr>
                        <a:t>地域に密着した漁港の効率的な利用と維持管理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solidFill>
                            <a:schemeClr val="tx1"/>
                          </a:solidFill>
                          <a:effectLst/>
                        </a:rPr>
                        <a:t>第１種漁港の市町移管</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ctr" fontAlgn="ctr"/>
                      <a:r>
                        <a:rPr lang="en-US" altLang="ja-JP" sz="1000" b="0" u="none" strike="noStrike" dirty="0">
                          <a:solidFill>
                            <a:schemeClr val="tx1"/>
                          </a:solidFill>
                          <a:effectLst/>
                        </a:rPr>
                        <a:t>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extLst>
                  <a:ext uri="{0D108BD9-81ED-4DB2-BD59-A6C34878D82A}">
                    <a16:rowId xmlns:a16="http://schemas.microsoft.com/office/drawing/2014/main" val="10024"/>
                  </a:ext>
                </a:extLst>
              </a:tr>
              <a:tr h="322800">
                <a:tc>
                  <a:txBody>
                    <a:bodyPr/>
                    <a:lstStyle/>
                    <a:p>
                      <a:pPr algn="ct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20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solidFill>
                            <a:schemeClr val="tx1"/>
                          </a:solidFill>
                          <a:effectLst/>
                        </a:rPr>
                        <a:t>省エネ漁業の取組みによるコスト削減</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solidFill>
                            <a:schemeClr val="tx1"/>
                          </a:solidFill>
                          <a:effectLst/>
                        </a:rPr>
                        <a:t>省燃油対策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extLst>
                  <a:ext uri="{0D108BD9-81ED-4DB2-BD59-A6C34878D82A}">
                    <a16:rowId xmlns:a16="http://schemas.microsoft.com/office/drawing/2014/main" val="10025"/>
                  </a:ext>
                </a:extLst>
              </a:tr>
            </a:tbl>
          </a:graphicData>
        </a:graphic>
      </p:graphicFrame>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2</a:t>
            </a:r>
            <a:endParaRPr kumimoji="1" lang="ja-JP" altLang="en-US" sz="1200" dirty="0"/>
          </a:p>
        </p:txBody>
      </p:sp>
      <p:sp>
        <p:nvSpPr>
          <p:cNvPr id="2" name="テキスト ボックス 1"/>
          <p:cNvSpPr txBox="1"/>
          <p:nvPr/>
        </p:nvSpPr>
        <p:spPr>
          <a:xfrm>
            <a:off x="762440" y="1815307"/>
            <a:ext cx="338554" cy="1631216"/>
          </a:xfrm>
          <a:prstGeom prst="rect">
            <a:avLst/>
          </a:prstGeom>
          <a:noFill/>
        </p:spPr>
        <p:txBody>
          <a:bodyPr vert="eaVert" wrap="none" rtlCol="0" anchor="ctr" anchorCtr="0">
            <a:spAutoFit/>
          </a:bodyPr>
          <a:lstStyle/>
          <a:p>
            <a:pPr algn="ctr"/>
            <a:r>
              <a:rPr kumimoji="1" lang="ja-JP" altLang="en-US" sz="1000" dirty="0"/>
              <a:t>海や川の環境を豊かにする</a:t>
            </a:r>
          </a:p>
        </p:txBody>
      </p:sp>
      <p:sp>
        <p:nvSpPr>
          <p:cNvPr id="6" name="テキスト ボックス 5"/>
          <p:cNvSpPr txBox="1"/>
          <p:nvPr/>
        </p:nvSpPr>
        <p:spPr>
          <a:xfrm>
            <a:off x="762440" y="3991289"/>
            <a:ext cx="338554" cy="1374736"/>
          </a:xfrm>
          <a:prstGeom prst="rect">
            <a:avLst/>
          </a:prstGeom>
          <a:noFill/>
        </p:spPr>
        <p:txBody>
          <a:bodyPr vert="eaVert" wrap="none" rtlCol="0" anchor="ctr" anchorCtr="0">
            <a:spAutoFit/>
          </a:bodyPr>
          <a:lstStyle/>
          <a:p>
            <a:pPr algn="ctr"/>
            <a:r>
              <a:rPr kumimoji="1" lang="ja-JP" altLang="en-US" sz="1000" dirty="0"/>
              <a:t>水産資源を豊かにする</a:t>
            </a:r>
          </a:p>
        </p:txBody>
      </p:sp>
      <p:sp>
        <p:nvSpPr>
          <p:cNvPr id="8" name="テキスト ボックス 7"/>
          <p:cNvSpPr txBox="1"/>
          <p:nvPr/>
        </p:nvSpPr>
        <p:spPr>
          <a:xfrm>
            <a:off x="762440" y="5910791"/>
            <a:ext cx="338554" cy="1631216"/>
          </a:xfrm>
          <a:prstGeom prst="rect">
            <a:avLst/>
          </a:prstGeom>
          <a:noFill/>
        </p:spPr>
        <p:txBody>
          <a:bodyPr vert="eaVert" wrap="none" rtlCol="0" anchor="ctr" anchorCtr="0">
            <a:spAutoFit/>
          </a:bodyPr>
          <a:lstStyle/>
          <a:p>
            <a:pPr algn="ctr"/>
            <a:r>
              <a:rPr kumimoji="1" lang="ja-JP" altLang="en-US" sz="1000" dirty="0"/>
              <a:t>漁業者の生活を豊かにする</a:t>
            </a:r>
          </a:p>
        </p:txBody>
      </p:sp>
    </p:spTree>
    <p:extLst>
      <p:ext uri="{BB962C8B-B14F-4D97-AF65-F5344CB8AC3E}">
        <p14:creationId xmlns:p14="http://schemas.microsoft.com/office/powerpoint/2010/main" val="249721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20</a:t>
            </a:r>
            <a:endParaRPr kumimoji="1" lang="ja-JP" altLang="en-US" sz="1200" dirty="0"/>
          </a:p>
        </p:txBody>
      </p:sp>
      <p:sp>
        <p:nvSpPr>
          <p:cNvPr id="18" name="テキスト ボックス 2"/>
          <p:cNvSpPr txBox="1">
            <a:spLocks noChangeArrowheads="1"/>
          </p:cNvSpPr>
          <p:nvPr/>
        </p:nvSpPr>
        <p:spPr bwMode="auto">
          <a:xfrm>
            <a:off x="360000" y="36442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3420000" y="816645"/>
            <a:ext cx="0" cy="345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980728" y="413616"/>
            <a:ext cx="4785284" cy="261610"/>
          </a:xfrm>
          <a:prstGeom prst="rect">
            <a:avLst/>
          </a:prstGeom>
          <a:noFill/>
        </p:spPr>
        <p:txBody>
          <a:bodyPr wrap="none" rtlCol="0">
            <a:spAutoFit/>
          </a:bodyPr>
          <a:lstStyle/>
          <a:p>
            <a:r>
              <a:rPr lang="ja-JP" altLang="en-US" sz="1100" b="1" dirty="0"/>
              <a:t>養殖業に被害をもたらすカワウや生態系を乱すブラックバス等外来魚対策の推進</a:t>
            </a:r>
          </a:p>
        </p:txBody>
      </p:sp>
      <p:sp>
        <p:nvSpPr>
          <p:cNvPr id="26" name="テキスト ボックス 25"/>
          <p:cNvSpPr txBox="1"/>
          <p:nvPr/>
        </p:nvSpPr>
        <p:spPr>
          <a:xfrm>
            <a:off x="359998" y="811783"/>
            <a:ext cx="3013372" cy="163121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・外来魚対策については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、生物多様性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が外来生物の生態と駆除効果調査を実施している（国土交通省委託事業）。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・カワウについては、大阪府のため池で養殖魚を捕食される等の被害が深刻であることから、関西広域連合と提携し、生息状況・被害状況等のモニタリング調査や広域的かつ一体的な対策を行っている。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429000" y="811783"/>
            <a:ext cx="3384376" cy="3693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■関西広域連合におけるカワウ対策</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4263596978"/>
              </p:ext>
            </p:extLst>
          </p:nvPr>
        </p:nvGraphicFramePr>
        <p:xfrm>
          <a:off x="3573016" y="1208611"/>
          <a:ext cx="3096344" cy="2854117"/>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1571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7132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a:solidFill>
                            <a:schemeClr val="tx1"/>
                          </a:solidFill>
                        </a:rPr>
                        <a:t>カワウ対策検証事業</a:t>
                      </a:r>
                      <a:endParaRPr lang="en-US" altLang="ja-JP" sz="900" dirty="0">
                        <a:solidFill>
                          <a:schemeClr val="tx1"/>
                        </a:solidFill>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＊ねぐら・コロニー対策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＊採食地対策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7132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rPr>
                        <a:t>カワウ対策検証事業のフォローアップ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4036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47132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・カワウ生息動向調査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・カワウ飛来数及び被害状況・対策状況調査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・カワウ対策検証事業の広域展開・計画作成等支援</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47132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・カワウ生息動向調査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・カワウ飛来数及び被害状況・対策状況調査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・カワウ対策検証事業の広域展開・計画作成等支援</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40571253"/>
                  </a:ext>
                </a:extLst>
              </a:tr>
              <a:tr h="47132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p>
                  </a:txBody>
                  <a:tcPr marL="36000" marT="0" marB="0"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・カワウ生息動向調査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・カワウ飛来数及び被害状況・対策状況調査</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・カワウ対策検証事業の広域展開・計画作成等支援</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895499"/>
                  </a:ext>
                </a:extLst>
              </a:tr>
            </a:tbl>
          </a:graphicData>
        </a:graphic>
      </p:graphicFrame>
      <p:sp>
        <p:nvSpPr>
          <p:cNvPr id="37" name="テキスト ボックス 2"/>
          <p:cNvSpPr txBox="1">
            <a:spLocks noChangeArrowheads="1"/>
          </p:cNvSpPr>
          <p:nvPr/>
        </p:nvSpPr>
        <p:spPr bwMode="auto">
          <a:xfrm>
            <a:off x="360000" y="494736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0728" y="5017141"/>
            <a:ext cx="4507965" cy="261610"/>
          </a:xfrm>
          <a:prstGeom prst="rect">
            <a:avLst/>
          </a:prstGeom>
          <a:noFill/>
        </p:spPr>
        <p:txBody>
          <a:bodyPr wrap="none" rtlCol="0">
            <a:spAutoFit/>
          </a:bodyPr>
          <a:lstStyle/>
          <a:p>
            <a:r>
              <a:rPr lang="ja-JP" altLang="en-US" sz="1100" b="1" dirty="0"/>
              <a:t>漁港や海域における油流出事故への迅速な対応及び安全操業対策の推進</a:t>
            </a:r>
          </a:p>
        </p:txBody>
      </p:sp>
      <p:cxnSp>
        <p:nvCxnSpPr>
          <p:cNvPr id="39" name="直線コネクタ 38"/>
          <p:cNvCxnSpPr/>
          <p:nvPr/>
        </p:nvCxnSpPr>
        <p:spPr>
          <a:xfrm>
            <a:off x="3429000" y="5385048"/>
            <a:ext cx="0" cy="234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510557" y="5377902"/>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■海上航行安全講習会開催実績（令和５年度）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3333787589"/>
              </p:ext>
            </p:extLst>
          </p:nvPr>
        </p:nvGraphicFramePr>
        <p:xfrm>
          <a:off x="3544662" y="5835481"/>
          <a:ext cx="3096344" cy="1656210"/>
        </p:xfrm>
        <a:graphic>
          <a:graphicData uri="http://schemas.openxmlformats.org/drawingml/2006/table">
            <a:tbl>
              <a:tblPr firstRow="1" bandRow="1">
                <a:tableStyleId>{3B4B98B0-60AC-42C2-AFA5-B58CD77FA1E5}</a:tableStyleId>
              </a:tblPr>
              <a:tblGrid>
                <a:gridCol w="93610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7432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開催日</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令和５年９月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2891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大阪府、大阪府海域美化安全協会、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（一社）全日本釣り団体協議会の共催</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526315">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講習内容</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・遊漁船の安全運航のために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・遊漁船・漁船における機関故障関連事故等の分析</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52342">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2557508"/>
                  </a:ext>
                </a:extLst>
              </a:tr>
            </a:tbl>
          </a:graphicData>
        </a:graphic>
      </p:graphicFrame>
      <p:sp>
        <p:nvSpPr>
          <p:cNvPr id="42" name="テキスト ボックス 41"/>
          <p:cNvSpPr txBox="1"/>
          <p:nvPr/>
        </p:nvSpPr>
        <p:spPr>
          <a:xfrm>
            <a:off x="385701" y="5399986"/>
            <a:ext cx="2952000" cy="1323439"/>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・油流出事故については、関係機関と連携し、迅速な対応と被害拡大の抑制に努めている。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・安全操業対策については、海上保安庁や美化協会、府漁連等と連携し、海上航行安全講習会の開催やライフジャケットの着用等を進めるとともに、一般船舶に対し本府の漁業操業の状況等の周知を図った。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3810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956849726"/>
              </p:ext>
            </p:extLst>
          </p:nvPr>
        </p:nvGraphicFramePr>
        <p:xfrm>
          <a:off x="764704" y="1208584"/>
          <a:ext cx="5323986" cy="4248472"/>
        </p:xfrm>
        <a:graphic>
          <a:graphicData uri="http://schemas.openxmlformats.org/drawingml/2006/table">
            <a:tbl>
              <a:tblPr>
                <a:tableStyleId>{3B4B98B0-60AC-42C2-AFA5-B58CD77FA1E5}</a:tableStyleId>
              </a:tblPr>
              <a:tblGrid>
                <a:gridCol w="319127">
                  <a:extLst>
                    <a:ext uri="{9D8B030D-6E8A-4147-A177-3AD203B41FA5}">
                      <a16:colId xmlns:a16="http://schemas.microsoft.com/office/drawing/2014/main" val="20000"/>
                    </a:ext>
                  </a:extLst>
                </a:gridCol>
                <a:gridCol w="345613">
                  <a:extLst>
                    <a:ext uri="{9D8B030D-6E8A-4147-A177-3AD203B41FA5}">
                      <a16:colId xmlns:a16="http://schemas.microsoft.com/office/drawing/2014/main" val="20001"/>
                    </a:ext>
                  </a:extLst>
                </a:gridCol>
                <a:gridCol w="2680661">
                  <a:extLst>
                    <a:ext uri="{9D8B030D-6E8A-4147-A177-3AD203B41FA5}">
                      <a16:colId xmlns:a16="http://schemas.microsoft.com/office/drawing/2014/main" val="20003"/>
                    </a:ext>
                  </a:extLst>
                </a:gridCol>
                <a:gridCol w="1595632">
                  <a:extLst>
                    <a:ext uri="{9D8B030D-6E8A-4147-A177-3AD203B41FA5}">
                      <a16:colId xmlns:a16="http://schemas.microsoft.com/office/drawing/2014/main" val="20004"/>
                    </a:ext>
                  </a:extLst>
                </a:gridCol>
                <a:gridCol w="382953">
                  <a:extLst>
                    <a:ext uri="{9D8B030D-6E8A-4147-A177-3AD203B41FA5}">
                      <a16:colId xmlns:a16="http://schemas.microsoft.com/office/drawing/2014/main" val="20005"/>
                    </a:ext>
                  </a:extLst>
                </a:gridCol>
              </a:tblGrid>
              <a:tr h="322800">
                <a:tc>
                  <a:txBody>
                    <a:bodyPr/>
                    <a:lstStyle/>
                    <a:p>
                      <a:pPr algn="ctr" fontAlgn="ctr"/>
                      <a:r>
                        <a:rPr lang="ja-JP" altLang="en-US" sz="900" b="0" u="none" strike="noStrike" dirty="0">
                          <a:effectLst/>
                        </a:rPr>
                        <a:t>取組方向</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a:effectLst/>
                        </a:rPr>
                        <a:t>施策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a:effectLst/>
                        </a:rPr>
                        <a:t>標　　　　　題</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a:effectLst/>
                        </a:rPr>
                        <a:t>キーワード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a:effectLst/>
                        </a:rPr>
                        <a:t>ページ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2800">
                <a:tc>
                  <a:txBody>
                    <a:bodyPr/>
                    <a:lstStyle/>
                    <a:p>
                      <a:pPr algn="ctr" fontAlgn="ctr"/>
                      <a:r>
                        <a:rPr lang="ja-JP" altLang="en-US" sz="1000" b="0" u="none" strike="noStrike" dirty="0">
                          <a:effectLst/>
                        </a:rPr>
                        <a:t>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i="0" u="none" strike="noStrike" dirty="0">
                          <a:solidFill>
                            <a:schemeClr val="tx1"/>
                          </a:solidFill>
                          <a:effectLst/>
                          <a:latin typeface="+mn-lt"/>
                          <a:ea typeface="+mn-ea"/>
                          <a:cs typeface="+mn-cs"/>
                        </a:rPr>
                        <a:t>21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「大阪うみ・かわ・さかな」の魅力発信の推進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イメージアップ、</a:t>
                      </a:r>
                      <a:r>
                        <a:rPr lang="en-US" altLang="ja-JP" sz="1000" b="0" u="none" strike="noStrike" dirty="0">
                          <a:effectLst/>
                        </a:rPr>
                        <a:t>PR</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15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22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r>
                        <a:rPr lang="ja-JP" altLang="en-US" sz="1000" dirty="0"/>
                        <a:t>漁業者の所得向上に資する新たな流通構造の検討</a:t>
                      </a:r>
                    </a:p>
                  </a:txBody>
                  <a:tcPr marL="72000" marR="72000" marT="0" marB="0" anchor="ctr"/>
                </a:tc>
                <a:tc>
                  <a:txBody>
                    <a:bodyPr/>
                    <a:lstStyle/>
                    <a:p>
                      <a:r>
                        <a:rPr lang="ja-JP" altLang="en-US" sz="1000" dirty="0"/>
                        <a:t>流通</a:t>
                      </a:r>
                    </a:p>
                  </a:txBody>
                  <a:tcPr marL="72000" marR="72000" marT="0" marB="0" anchor="ctr"/>
                </a:tc>
                <a:tc>
                  <a:txBody>
                    <a:bodyPr/>
                    <a:lstStyle/>
                    <a:p>
                      <a:pPr algn="ctr" fontAlgn="ctr"/>
                      <a:r>
                        <a:rPr lang="en-US" altLang="ja-JP" sz="1000" b="0" u="none" strike="noStrike" dirty="0">
                          <a:effectLst/>
                        </a:rPr>
                        <a:t>16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effectLst/>
                        </a:rPr>
                        <a:t>23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effectLst/>
                        </a:rPr>
                        <a:t>大消費地店舗と漁港とをつなぐ“お魚の架け橋”づくり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ホテルや料理店への販売促進</a:t>
                      </a: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effectLst/>
                        </a:rPr>
                        <a:t>16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22800">
                <a:tc>
                  <a:txBody>
                    <a:bodyPr/>
                    <a:lstStyle/>
                    <a:p>
                      <a:pPr algn="ctr" fontAlgn="ctr"/>
                      <a:r>
                        <a:rPr lang="ja-JP" altLang="en-US" sz="1000" b="0" u="none" strike="noStrike" dirty="0">
                          <a:effectLst/>
                        </a:rPr>
                        <a:t>⑤</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「魚庭（なにわ）の海づくり</a:t>
                      </a:r>
                      <a:r>
                        <a:rPr lang="ja-JP" altLang="en-US" sz="1000" b="0" u="none" strike="noStrike" dirty="0">
                          <a:solidFill>
                            <a:schemeClr val="tx1"/>
                          </a:solidFill>
                          <a:effectLst/>
                        </a:rPr>
                        <a:t>大会」など</a:t>
                      </a:r>
                      <a:r>
                        <a:rPr lang="ja-JP" altLang="en-US" sz="1000" b="0" u="none" strike="noStrike" dirty="0">
                          <a:effectLst/>
                        </a:rPr>
                        <a:t>イベントを活用した大阪漁業の発信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イベント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4"/>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25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effectLst/>
                        </a:rPr>
                        <a:t>「はま」と「まち」のふれあいの場の創出と情報発信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観光漁業、青空市場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26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effectLst/>
                        </a:rPr>
                        <a:t>府民が自慢できる希少生物保護など生物多様性</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effectLst/>
                        </a:rPr>
                        <a:t>希少生物の保護</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18</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6"/>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i="0" u="none" strike="noStrike" dirty="0">
                          <a:solidFill>
                            <a:schemeClr val="tx1"/>
                          </a:solidFill>
                          <a:effectLst/>
                          <a:latin typeface="+mn-lt"/>
                          <a:ea typeface="+mn-ea"/>
                          <a:cs typeface="+mn-cs"/>
                        </a:rPr>
                        <a:t>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漁業者と府民とが協働した森・川・海の環境美化活動や魚食文化の伝承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府民協働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L w="12700"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a:effectLst/>
                        </a:rPr>
                        <a:t>18</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2800">
                <a:tc>
                  <a:txBody>
                    <a:bodyPr/>
                    <a:lstStyle/>
                    <a:p>
                      <a:pPr algn="ctr" fontAlgn="ctr"/>
                      <a:r>
                        <a:rPr lang="ja-JP" altLang="en-US" sz="1000" b="0" u="none" strike="noStrike" dirty="0">
                          <a:effectLst/>
                        </a:rPr>
                        <a:t>⑥</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i="0" u="none" strike="noStrike" dirty="0">
                          <a:solidFill>
                            <a:schemeClr val="tx1"/>
                          </a:solidFill>
                          <a:effectLst/>
                          <a:latin typeface="+mn-lt"/>
                          <a:ea typeface="+mn-ea"/>
                          <a:cs typeface="+mn-cs"/>
                        </a:rPr>
                        <a:t>28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大規模な地震、津波等に備えた漁港、海岸の整備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地震津波対策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10"/>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貝毒の発生による健康被害防止対策の徹底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貝毒対策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30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コイヘルペスウイルス病等魚病のまん延防止のための対策の徹底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魚病のまん延防止対策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chemeClr val="tx1"/>
                          </a:solidFill>
                          <a:effectLst/>
                          <a:latin typeface="+mn-lt"/>
                          <a:ea typeface="+mn-ea"/>
                          <a:cs typeface="+mn-cs"/>
                        </a:rPr>
                        <a:t>31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養殖業に被害をもたらすカワウや生態系を乱すブラックバス等外来魚対策の推進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外来魚対策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3"/>
                  </a:ext>
                </a:extLst>
              </a:tr>
              <a:tr h="374872">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32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漁港や海域における油流出事故や漂流漂着ゴミへの迅速な対応及び安全操業対策の推進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安全操業対策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4"/>
                  </a:ext>
                </a:extLst>
              </a:tr>
            </a:tbl>
          </a:graphicData>
        </a:graphic>
      </p:graphicFrame>
      <p:sp>
        <p:nvSpPr>
          <p:cNvPr id="5" name="テキスト ボックス 4"/>
          <p:cNvSpPr txBox="1"/>
          <p:nvPr/>
        </p:nvSpPr>
        <p:spPr>
          <a:xfrm>
            <a:off x="0" y="9629001"/>
            <a:ext cx="6858000" cy="276999"/>
          </a:xfrm>
          <a:prstGeom prst="rect">
            <a:avLst/>
          </a:prstGeom>
          <a:noFill/>
        </p:spPr>
        <p:txBody>
          <a:bodyPr wrap="square" rtlCol="0">
            <a:spAutoFit/>
          </a:bodyPr>
          <a:lstStyle/>
          <a:p>
            <a:pPr algn="ctr"/>
            <a:r>
              <a:rPr kumimoji="1" lang="en-US" altLang="ja-JP" sz="1200" dirty="0"/>
              <a:t>3</a:t>
            </a:r>
            <a:endParaRPr kumimoji="1" lang="ja-JP" altLang="en-US" sz="1200" dirty="0"/>
          </a:p>
        </p:txBody>
      </p:sp>
      <p:sp>
        <p:nvSpPr>
          <p:cNvPr id="6" name="テキスト ボックス 5"/>
          <p:cNvSpPr txBox="1"/>
          <p:nvPr/>
        </p:nvSpPr>
        <p:spPr>
          <a:xfrm>
            <a:off x="681846" y="6366062"/>
            <a:ext cx="71169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（略称）</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71296002"/>
              </p:ext>
            </p:extLst>
          </p:nvPr>
        </p:nvGraphicFramePr>
        <p:xfrm>
          <a:off x="750184" y="6778332"/>
          <a:ext cx="3971081" cy="1493760"/>
        </p:xfrm>
        <a:graphic>
          <a:graphicData uri="http://schemas.openxmlformats.org/drawingml/2006/table">
            <a:tbl>
              <a:tblPr firstRow="1" bandRow="1">
                <a:tableStyleId>{3B4B98B0-60AC-42C2-AFA5-B58CD77FA1E5}</a:tableStyleId>
              </a:tblPr>
              <a:tblGrid>
                <a:gridCol w="961953">
                  <a:extLst>
                    <a:ext uri="{9D8B030D-6E8A-4147-A177-3AD203B41FA5}">
                      <a16:colId xmlns:a16="http://schemas.microsoft.com/office/drawing/2014/main" val="20000"/>
                    </a:ext>
                  </a:extLst>
                </a:gridCol>
                <a:gridCol w="3009128">
                  <a:extLst>
                    <a:ext uri="{9D8B030D-6E8A-4147-A177-3AD203B41FA5}">
                      <a16:colId xmlns:a16="http://schemas.microsoft.com/office/drawing/2014/main" val="20001"/>
                    </a:ext>
                  </a:extLst>
                </a:gridCol>
              </a:tblGrid>
              <a:tr h="123478">
                <a:tc>
                  <a:txBody>
                    <a:bodyPr/>
                    <a:lstStyle/>
                    <a:p>
                      <a:pPr algn="ctr"/>
                      <a:r>
                        <a:rPr kumimoji="1" lang="ja-JP" altLang="en-US" sz="1000" b="0" dirty="0"/>
                        <a:t>略称</a:t>
                      </a:r>
                    </a:p>
                  </a:txBody>
                  <a:tcPr marL="36000" marR="36000" marT="0" marB="0" anchor="ctr"/>
                </a:tc>
                <a:tc>
                  <a:txBody>
                    <a:bodyPr/>
                    <a:lstStyle/>
                    <a:p>
                      <a:pPr algn="ctr"/>
                      <a:r>
                        <a:rPr kumimoji="1" lang="ja-JP" altLang="en-US" sz="1000" b="0" dirty="0"/>
                        <a:t>正式名称</a:t>
                      </a:r>
                    </a:p>
                  </a:txBody>
                  <a:tcPr marL="36000" marR="36000" marT="0" marB="0" anchor="ctr"/>
                </a:tc>
                <a:extLst>
                  <a:ext uri="{0D108BD9-81ED-4DB2-BD59-A6C34878D82A}">
                    <a16:rowId xmlns:a16="http://schemas.microsoft.com/office/drawing/2014/main" val="10000"/>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t>　環農水研</a:t>
                      </a:r>
                    </a:p>
                  </a:txBody>
                  <a:tcPr marL="36000" marR="36000" marT="0" marB="0" anchor="ctr">
                    <a:noFill/>
                  </a:tcPr>
                </a:tc>
                <a:tc>
                  <a:txBody>
                    <a:bodyPr/>
                    <a:lstStyle/>
                    <a:p>
                      <a:r>
                        <a:rPr kumimoji="1" lang="ja-JP" altLang="en-US" sz="1000" b="0" dirty="0"/>
                        <a:t>（地独）大阪府環境農林水産総合研究所</a:t>
                      </a:r>
                      <a:endParaRPr kumimoji="1" lang="en-US" altLang="ja-JP" sz="1000" b="0" dirty="0"/>
                    </a:p>
                  </a:txBody>
                  <a:tcPr marL="36000" marR="36000" marT="0" marB="0" anchor="ctr">
                    <a:noFill/>
                  </a:tcPr>
                </a:tc>
                <a:extLst>
                  <a:ext uri="{0D108BD9-81ED-4DB2-BD59-A6C34878D82A}">
                    <a16:rowId xmlns:a16="http://schemas.microsoft.com/office/drawing/2014/main" val="10001"/>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基金</a:t>
                      </a:r>
                    </a:p>
                  </a:txBody>
                  <a:tcPr marL="36000" marR="36000" marT="0" marB="0" anchor="ctr"/>
                </a:tc>
                <a:tc>
                  <a:txBody>
                    <a:bodyPr/>
                    <a:lstStyle/>
                    <a:p>
                      <a:r>
                        <a:rPr kumimoji="1" lang="ja-JP" altLang="en-US" sz="1000" b="0" dirty="0">
                          <a:solidFill>
                            <a:schemeClr val="tx1"/>
                          </a:solidFill>
                        </a:rPr>
                        <a:t>（公財）大阪府漁業振興基金</a:t>
                      </a:r>
                      <a:endParaRPr kumimoji="1" lang="en-US" altLang="ja-JP" sz="1000" b="0" dirty="0">
                        <a:solidFill>
                          <a:schemeClr val="tx1"/>
                        </a:solidFill>
                      </a:endParaRPr>
                    </a:p>
                  </a:txBody>
                  <a:tcPr marL="36000" marR="36000" marT="0" marB="0" anchor="ctr"/>
                </a:tc>
                <a:extLst>
                  <a:ext uri="{0D108BD9-81ED-4DB2-BD59-A6C34878D82A}">
                    <a16:rowId xmlns:a16="http://schemas.microsoft.com/office/drawing/2014/main" val="10002"/>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全漁連</a:t>
                      </a:r>
                    </a:p>
                  </a:txBody>
                  <a:tcPr marL="36000" marR="36000" marT="0" marB="0" anchor="ctr">
                    <a:noFill/>
                  </a:tcPr>
                </a:tc>
                <a:tc>
                  <a:txBody>
                    <a:bodyPr/>
                    <a:lstStyle/>
                    <a:p>
                      <a:r>
                        <a:rPr kumimoji="1" lang="ja-JP" altLang="en-US" sz="1000" b="0" dirty="0">
                          <a:solidFill>
                            <a:schemeClr val="tx1"/>
                          </a:solidFill>
                        </a:rPr>
                        <a:t>全国漁業協同組合連合会</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3"/>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府漁連</a:t>
                      </a:r>
                    </a:p>
                  </a:txBody>
                  <a:tcPr marL="36000" marR="36000" marT="0" marB="0" anchor="ctr">
                    <a:noFill/>
                  </a:tcPr>
                </a:tc>
                <a:tc>
                  <a:txBody>
                    <a:bodyPr/>
                    <a:lstStyle/>
                    <a:p>
                      <a:r>
                        <a:rPr kumimoji="1" lang="ja-JP" altLang="en-US" sz="1000" b="0" dirty="0">
                          <a:solidFill>
                            <a:schemeClr val="tx1"/>
                          </a:solidFill>
                        </a:rPr>
                        <a:t>大阪府漁業協同組合連合会</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4"/>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漁協</a:t>
                      </a:r>
                    </a:p>
                  </a:txBody>
                  <a:tcPr marL="36000" marR="36000" marT="0" marB="0" anchor="ctr">
                    <a:noFill/>
                  </a:tcPr>
                </a:tc>
                <a:tc>
                  <a:txBody>
                    <a:bodyPr/>
                    <a:lstStyle/>
                    <a:p>
                      <a:r>
                        <a:rPr kumimoji="1" lang="ja-JP" altLang="en-US" sz="1000" b="0" dirty="0">
                          <a:solidFill>
                            <a:schemeClr val="tx1"/>
                          </a:solidFill>
                        </a:rPr>
                        <a:t>漁業協同組合</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5"/>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水技</a:t>
                      </a:r>
                      <a:r>
                        <a:rPr kumimoji="1" lang="en-US" altLang="ja-JP" sz="1000" b="0" dirty="0">
                          <a:solidFill>
                            <a:schemeClr val="tx1"/>
                          </a:solidFill>
                        </a:rPr>
                        <a:t>C</a:t>
                      </a:r>
                      <a:endParaRPr kumimoji="1" lang="ja-JP" altLang="en-US" sz="1000" b="0" dirty="0">
                        <a:solidFill>
                          <a:schemeClr val="tx1"/>
                        </a:solidFill>
                      </a:endParaRPr>
                    </a:p>
                  </a:txBody>
                  <a:tcPr marL="36000" marR="36000" marT="0" marB="0" anchor="ctr">
                    <a:noFill/>
                  </a:tcPr>
                </a:tc>
                <a:tc>
                  <a:txBody>
                    <a:bodyPr/>
                    <a:lstStyle/>
                    <a:p>
                      <a:r>
                        <a:rPr kumimoji="1" lang="ja-JP" altLang="en-US" sz="1000" b="0" dirty="0">
                          <a:solidFill>
                            <a:schemeClr val="tx1"/>
                          </a:solidFill>
                        </a:rPr>
                        <a:t>環農水研　水産技術センター</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6"/>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生物多様性</a:t>
                      </a:r>
                      <a:r>
                        <a:rPr kumimoji="1" lang="en-US" altLang="ja-JP" sz="1000" b="0" dirty="0">
                          <a:solidFill>
                            <a:schemeClr val="tx1"/>
                          </a:solidFill>
                        </a:rPr>
                        <a:t>C</a:t>
                      </a:r>
                      <a:endParaRPr kumimoji="1" lang="ja-JP" altLang="en-US" sz="1000" b="0" dirty="0">
                        <a:solidFill>
                          <a:schemeClr val="tx1"/>
                        </a:solidFill>
                      </a:endParaRPr>
                    </a:p>
                  </a:txBody>
                  <a:tcPr marL="36000" marR="36000" marT="0" marB="0" anchor="ctr">
                    <a:noFill/>
                  </a:tcPr>
                </a:tc>
                <a:tc>
                  <a:txBody>
                    <a:bodyPr/>
                    <a:lstStyle/>
                    <a:p>
                      <a:r>
                        <a:rPr kumimoji="1" lang="ja-JP" altLang="en-US" sz="1000" b="0" dirty="0">
                          <a:solidFill>
                            <a:schemeClr val="tx1"/>
                          </a:solidFill>
                        </a:rPr>
                        <a:t>環農水研　生物多様性センター</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7"/>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美化協会</a:t>
                      </a:r>
                    </a:p>
                  </a:txBody>
                  <a:tcPr marL="36000" marR="36000" marT="0" marB="0" anchor="ctr">
                    <a:noFill/>
                  </a:tcPr>
                </a:tc>
                <a:tc>
                  <a:txBody>
                    <a:bodyPr/>
                    <a:lstStyle/>
                    <a:p>
                      <a:r>
                        <a:rPr kumimoji="1" lang="ja-JP" altLang="en-US" sz="1000" b="0" dirty="0">
                          <a:solidFill>
                            <a:schemeClr val="tx1"/>
                          </a:solidFill>
                        </a:rPr>
                        <a:t>特定非営利活動法人大阪府海域美化安全協会</a:t>
                      </a:r>
                      <a:endParaRPr kumimoji="1" lang="en-US" altLang="ja-JP" sz="1000" b="0" dirty="0">
                        <a:solidFill>
                          <a:schemeClr val="tx1"/>
                        </a:solidFill>
                      </a:endParaRPr>
                    </a:p>
                  </a:txBody>
                  <a:tcPr marL="36000" marR="36000" marT="0" marB="0" anchor="ctr">
                    <a:noFill/>
                  </a:tcPr>
                </a:tc>
                <a:extLst>
                  <a:ext uri="{0D108BD9-81ED-4DB2-BD59-A6C34878D82A}">
                    <a16:rowId xmlns:a16="http://schemas.microsoft.com/office/drawing/2014/main" val="10008"/>
                  </a:ext>
                </a:extLst>
              </a:tr>
            </a:tbl>
          </a:graphicData>
        </a:graphic>
      </p:graphicFrame>
      <p:sp>
        <p:nvSpPr>
          <p:cNvPr id="8" name="テキスト ボックス 7"/>
          <p:cNvSpPr txBox="1"/>
          <p:nvPr/>
        </p:nvSpPr>
        <p:spPr>
          <a:xfrm>
            <a:off x="685496" y="1765192"/>
            <a:ext cx="492443" cy="733534"/>
          </a:xfrm>
          <a:prstGeom prst="rect">
            <a:avLst/>
          </a:prstGeom>
          <a:noFill/>
        </p:spPr>
        <p:txBody>
          <a:bodyPr vert="eaVert" wrap="none" rtlCol="0" anchor="ctr" anchorCtr="0">
            <a:spAutoFit/>
          </a:bodyPr>
          <a:lstStyle/>
          <a:p>
            <a:r>
              <a:rPr kumimoji="1" lang="ja-JP" altLang="en-US" sz="1000" dirty="0"/>
              <a:t>新鮮な魚介</a:t>
            </a:r>
            <a:endParaRPr kumimoji="1" lang="en-US" altLang="ja-JP" sz="1000" dirty="0"/>
          </a:p>
          <a:p>
            <a:r>
              <a:rPr kumimoji="1" lang="ja-JP" altLang="en-US" sz="1000" dirty="0"/>
              <a:t>類を</a:t>
            </a:r>
            <a:r>
              <a:rPr lang="ja-JP" altLang="en-US" sz="1000" dirty="0"/>
              <a:t>届ける</a:t>
            </a:r>
            <a:endParaRPr kumimoji="1" lang="ja-JP" altLang="en-US" sz="1000" dirty="0"/>
          </a:p>
        </p:txBody>
      </p:sp>
      <p:sp>
        <p:nvSpPr>
          <p:cNvPr id="9" name="テキスト ボックス 8"/>
          <p:cNvSpPr txBox="1"/>
          <p:nvPr/>
        </p:nvSpPr>
        <p:spPr>
          <a:xfrm>
            <a:off x="673240" y="2800194"/>
            <a:ext cx="492443" cy="775618"/>
          </a:xfrm>
          <a:prstGeom prst="rect">
            <a:avLst/>
          </a:prstGeom>
          <a:noFill/>
        </p:spPr>
        <p:txBody>
          <a:bodyPr vert="eaVert" wrap="square" rtlCol="0" anchor="ctr" anchorCtr="0">
            <a:spAutoFit/>
          </a:bodyPr>
          <a:lstStyle/>
          <a:p>
            <a:r>
              <a:rPr kumimoji="1" lang="ja-JP" altLang="en-US" sz="1000" dirty="0"/>
              <a:t>海や川の魅力を届ける</a:t>
            </a:r>
          </a:p>
        </p:txBody>
      </p:sp>
      <p:sp>
        <p:nvSpPr>
          <p:cNvPr id="10" name="テキスト ボックス 9"/>
          <p:cNvSpPr txBox="1"/>
          <p:nvPr/>
        </p:nvSpPr>
        <p:spPr>
          <a:xfrm>
            <a:off x="750184" y="4101964"/>
            <a:ext cx="338554" cy="1246495"/>
          </a:xfrm>
          <a:prstGeom prst="rect">
            <a:avLst/>
          </a:prstGeom>
          <a:noFill/>
        </p:spPr>
        <p:txBody>
          <a:bodyPr vert="eaVert" wrap="none" rtlCol="0" anchor="ctr" anchorCtr="0">
            <a:spAutoFit/>
          </a:bodyPr>
          <a:lstStyle/>
          <a:p>
            <a:r>
              <a:rPr kumimoji="1" lang="ja-JP" altLang="en-US" sz="1000" dirty="0"/>
              <a:t>安全・安心を届ける</a:t>
            </a:r>
          </a:p>
        </p:txBody>
      </p:sp>
      <p:sp>
        <p:nvSpPr>
          <p:cNvPr id="11" name="正方形/長方形 10"/>
          <p:cNvSpPr/>
          <p:nvPr/>
        </p:nvSpPr>
        <p:spPr>
          <a:xfrm>
            <a:off x="650023" y="8865308"/>
            <a:ext cx="5540010"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＜表紙のイラストについて＞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令和５年度に実施した「魚庭の大漁旗デザインコンクール」の最優秀賞受賞作品２点を掲載しています。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左：低学年の部、右：高学年の部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063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9163" y="9629759"/>
            <a:ext cx="6745940" cy="276999"/>
          </a:xfrm>
          <a:prstGeom prst="rect">
            <a:avLst/>
          </a:prstGeom>
          <a:noFill/>
        </p:spPr>
        <p:txBody>
          <a:bodyPr wrap="square" rtlCol="0">
            <a:spAutoFit/>
          </a:bodyPr>
          <a:lstStyle/>
          <a:p>
            <a:pPr algn="ctr"/>
            <a:r>
              <a:rPr kumimoji="1" lang="en-US" altLang="ja-JP" sz="1200" dirty="0"/>
              <a:t>4</a:t>
            </a:r>
            <a:endParaRPr kumimoji="1" lang="ja-JP" altLang="en-US" sz="1200" dirty="0"/>
          </a:p>
        </p:txBody>
      </p:sp>
      <p:sp>
        <p:nvSpPr>
          <p:cNvPr id="200" name="テキスト ボックス 199">
            <a:extLst>
              <a:ext uri="{FF2B5EF4-FFF2-40B4-BE49-F238E27FC236}">
                <a16:creationId xmlns:a16="http://schemas.microsoft.com/office/drawing/2014/main" id="{E3447642-C5E3-4504-8FFF-C2D6FD495409}"/>
              </a:ext>
            </a:extLst>
          </p:cNvPr>
          <p:cNvSpPr txBox="1"/>
          <p:nvPr/>
        </p:nvSpPr>
        <p:spPr>
          <a:xfrm>
            <a:off x="164470" y="9646407"/>
            <a:ext cx="3614588" cy="215444"/>
          </a:xfrm>
          <a:prstGeom prst="rect">
            <a:avLst/>
          </a:prstGeom>
          <a:noFill/>
        </p:spPr>
        <p:txBody>
          <a:bodyPr wrap="square">
            <a:spAutoFit/>
          </a:bodyPr>
          <a:lstStyle/>
          <a:p>
            <a:pPr algn="just"/>
            <a:r>
              <a:rPr lang="ja-JP" altLang="en-US" sz="800" dirty="0">
                <a:latin typeface="Meiryo UI" panose="020B0604030504040204" pitchFamily="50" charset="-128"/>
                <a:ea typeface="Meiryo UI" panose="020B0604030504040204" pitchFamily="50" charset="-128"/>
                <a:cs typeface="Meiryo UI" panose="020B0604030504040204" pitchFamily="50" charset="-128"/>
              </a:rPr>
              <a:t>スポアバッグ　　　 母藻・幼体の移植　　　アイゴの除去　　　　　浮泥の除去</a:t>
            </a:r>
            <a:endParaRPr lang="ja-JP" altLang="en-US" sz="800" dirty="0"/>
          </a:p>
        </p:txBody>
      </p:sp>
      <p:sp>
        <p:nvSpPr>
          <p:cNvPr id="4" name="テキスト ボックス 3"/>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取組方向①　海や川の環境を豊かにする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2"/>
          <p:cNvSpPr txBox="1">
            <a:spLocks noChangeArrowheads="1"/>
          </p:cNvSpPr>
          <p:nvPr/>
        </p:nvSpPr>
        <p:spPr bwMode="auto">
          <a:xfrm>
            <a:off x="360000" y="82848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a:cxnSpLocks/>
          </p:cNvCxnSpPr>
          <p:nvPr/>
        </p:nvCxnSpPr>
        <p:spPr>
          <a:xfrm>
            <a:off x="3420000" y="1265496"/>
            <a:ext cx="0" cy="728790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9998" y="1280592"/>
            <a:ext cx="3049245" cy="8248412"/>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＜撹拌ブロック礁の設置＞</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63500" indent="-63500" algn="just"/>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概要</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・岸和田市及び泉佐野市地先に攪拌ブロック礁を計</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基設置することにより、底層から表層の海水を攪拌し、南部海域の栄養塩不足解消に寄与することを目指している。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63500" indent="-63500"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効果</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○海底への酸素の供給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・設置海域周辺で、底質の汚濁を示す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COD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及び硫化物の濃度の減少、溶存酸素量の増加が確認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○海底の栄養塩の巻上げ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・設置海域の下流方向に巻き上がりが確認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・設置海域周辺で、植物及び動物プランクトンの個体数の増加が確認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○生物の生息空間の創出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4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・キジハタ、カサゴ、イサキ等の生息を目視で確認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＜大阪府海域ブルーカーボン生態系ビジョン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に基づく漁場整備＞</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概要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「大阪府海域ブルーカーボン生態系ビジョン～藻場の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創造・保全による豊かな魚庭（なにわ）の海へ～」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（令和４年１月策定）に基づき泉佐野市以南の大阪</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府南部海域において、海底に着底基質（ブロック）を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設置し、ハード・ソフトが一体となった取組みにより藻場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の創造・保全、魚介類の生育環境の向上を図っている。</a:t>
            </a: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計画期間：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13</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今後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年間で新たに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22ha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の藻場を造成し藻場面</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積を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95ha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まで回復させる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n-ea"/>
              </a:rPr>
              <a:t>（</a:t>
            </a:r>
            <a:r>
              <a:rPr kumimoji="1" lang="ja-JP" altLang="en-US" sz="1000" dirty="0">
                <a:latin typeface="+mn-ea"/>
              </a:rPr>
              <a:t>ブルーカーボンへの期待</a:t>
            </a:r>
            <a:r>
              <a:rPr lang="ja-JP" altLang="en-US" sz="1000" dirty="0">
                <a:latin typeface="+mn-ea"/>
              </a:rPr>
              <a:t>）</a:t>
            </a:r>
            <a:endParaRPr kumimoji="1" lang="en-US" altLang="ja-JP" sz="1000" dirty="0">
              <a:latin typeface="+mn-ea"/>
            </a:endParaRPr>
          </a:p>
          <a:p>
            <a:r>
              <a:rPr kumimoji="1" lang="ja-JP" altLang="en-US" sz="1000" dirty="0">
                <a:latin typeface="+mn-ea"/>
              </a:rPr>
              <a:t>　藻場を</a:t>
            </a:r>
            <a:r>
              <a:rPr kumimoji="1" lang="en-US" altLang="ja-JP" sz="1000" dirty="0">
                <a:latin typeface="+mn-ea"/>
              </a:rPr>
              <a:t>22</a:t>
            </a:r>
            <a:r>
              <a:rPr kumimoji="1" lang="ja-JP" altLang="en-US" sz="1000" dirty="0">
                <a:latin typeface="+mn-ea"/>
              </a:rPr>
              <a:t>㏊創造すると杉４万本が年間に吸収する　</a:t>
            </a:r>
            <a:endParaRPr kumimoji="1" lang="en-US" altLang="ja-JP" sz="1000" dirty="0">
              <a:latin typeface="+mn-ea"/>
            </a:endParaRPr>
          </a:p>
          <a:p>
            <a:r>
              <a:rPr lang="ja-JP" altLang="en-US" sz="1000" dirty="0">
                <a:latin typeface="+mn-ea"/>
              </a:rPr>
              <a:t>　</a:t>
            </a:r>
            <a:r>
              <a:rPr kumimoji="1" lang="en-US" altLang="ja-JP" sz="1000" dirty="0">
                <a:latin typeface="+mn-ea"/>
              </a:rPr>
              <a:t>CO</a:t>
            </a:r>
            <a:r>
              <a:rPr kumimoji="1" lang="ja-JP" altLang="en-US" sz="1000" dirty="0">
                <a:latin typeface="+mn-ea"/>
              </a:rPr>
              <a:t>₂の削減が期待されると試算</a:t>
            </a:r>
            <a:endParaRPr kumimoji="1" lang="en-US" altLang="ja-JP" sz="1000" dirty="0">
              <a:latin typeface="+mn-ea"/>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取組内容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〇ハード対策（</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底質、潮流、藻場の生育範囲から、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の３地区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に分け、海底に着底基質（ブロック）を設置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〇ソフト対策（</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効率的に藻場を繁茂させるため、漁業協同組合による維持管理や海藻のタネの供給等のソフト対策を一体的に実施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420000" y="1043355"/>
            <a:ext cx="3366053" cy="692497"/>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実績①</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・令和２年度までに、計画数</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基の設置を完了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・令和３年度に効果調査・水路測量を実施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攪拌ブロック礁の設置実績</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91264762"/>
              </p:ext>
            </p:extLst>
          </p:nvPr>
        </p:nvGraphicFramePr>
        <p:xfrm>
          <a:off x="3531919" y="1719875"/>
          <a:ext cx="3078089" cy="1833409"/>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77889">
                  <a:extLst>
                    <a:ext uri="{9D8B030D-6E8A-4147-A177-3AD203B41FA5}">
                      <a16:colId xmlns:a16="http://schemas.microsoft.com/office/drawing/2014/main" val="20003"/>
                    </a:ext>
                  </a:extLst>
                </a:gridCol>
              </a:tblGrid>
              <a:tr h="208789">
                <a:tc>
                  <a:txBody>
                    <a:bodyPr/>
                    <a:lstStyle/>
                    <a:p>
                      <a:pPr algn="ctr"/>
                      <a:r>
                        <a:rPr kumimoji="1" lang="ja-JP" altLang="en-US" sz="700" b="1" dirty="0">
                          <a:solidFill>
                            <a:schemeClr val="tx1"/>
                          </a:solidFill>
                        </a:rPr>
                        <a:t>年度</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700" b="1" dirty="0">
                          <a:solidFill>
                            <a:schemeClr val="tx1"/>
                          </a:solidFill>
                        </a:rPr>
                        <a:t>計画（基）</a:t>
                      </a:r>
                      <a:endParaRPr kumimoji="1" lang="en-US" altLang="ja-JP" sz="700" b="1" dirty="0">
                        <a:solidFill>
                          <a:schemeClr val="tx1"/>
                        </a:solidFill>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700" b="1" dirty="0">
                          <a:solidFill>
                            <a:schemeClr val="tx1"/>
                          </a:solidFill>
                        </a:rPr>
                        <a:t>設置数（基）</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700" b="1" dirty="0">
                          <a:solidFill>
                            <a:schemeClr val="tx1"/>
                          </a:solidFill>
                        </a:rPr>
                        <a:t>事業費（千円）</a:t>
                      </a:r>
                      <a:endParaRPr kumimoji="1"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6746">
                <a:tc>
                  <a:txBody>
                    <a:bodyPr/>
                    <a:lstStyle/>
                    <a:p>
                      <a:pPr algn="ctr"/>
                      <a:r>
                        <a:rPr kumimoji="1" lang="en-US" altLang="ja-JP" sz="900" dirty="0">
                          <a:solidFill>
                            <a:schemeClr val="tx1"/>
                          </a:solidFill>
                        </a:rPr>
                        <a:t>25</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r>
                        <a:rPr kumimoji="1" lang="en-US" altLang="ja-JP" sz="900" dirty="0">
                          <a:solidFill>
                            <a:schemeClr val="tx1"/>
                          </a:solidFill>
                        </a:rPr>
                        <a:t>20,000</a:t>
                      </a:r>
                      <a:r>
                        <a:rPr kumimoji="1" lang="ja-JP" altLang="en-US" sz="900" dirty="0">
                          <a:solidFill>
                            <a:schemeClr val="tx1"/>
                          </a:solidFill>
                        </a:rPr>
                        <a:t>（</a:t>
                      </a:r>
                      <a:r>
                        <a:rPr kumimoji="1" lang="en-US" altLang="ja-JP" sz="900" dirty="0">
                          <a:solidFill>
                            <a:schemeClr val="tx1"/>
                          </a:solidFill>
                        </a:rPr>
                        <a:t>H24</a:t>
                      </a:r>
                      <a:r>
                        <a:rPr kumimoji="1" lang="ja-JP" altLang="en-US" sz="900" dirty="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6746">
                <a:tc>
                  <a:txBody>
                    <a:bodyPr/>
                    <a:lstStyle/>
                    <a:p>
                      <a:pPr algn="ctr"/>
                      <a:r>
                        <a:rPr kumimoji="1" lang="en-US" altLang="ja-JP" sz="900" dirty="0">
                          <a:solidFill>
                            <a:schemeClr val="tx1"/>
                          </a:solidFill>
                        </a:rPr>
                        <a:t>26</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rPr>
                        <a:t>48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en-US" altLang="ja-JP" sz="900" dirty="0">
                          <a:solidFill>
                            <a:schemeClr val="tx1"/>
                          </a:solidFill>
                        </a:rPr>
                        <a:t>90,700</a:t>
                      </a:r>
                      <a:r>
                        <a:rPr kumimoji="1" lang="ja-JP" altLang="en-US" sz="900" dirty="0">
                          <a:solidFill>
                            <a:schemeClr val="tx1"/>
                          </a:solidFill>
                        </a:rPr>
                        <a:t>（</a:t>
                      </a:r>
                      <a:r>
                        <a:rPr kumimoji="1" lang="en-US" altLang="ja-JP" sz="900" dirty="0">
                          <a:solidFill>
                            <a:schemeClr val="tx1"/>
                          </a:solidFill>
                        </a:rPr>
                        <a:t>H25</a:t>
                      </a:r>
                      <a:r>
                        <a:rPr kumimoji="1" lang="ja-JP" altLang="en-US" sz="900" dirty="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2"/>
                  </a:ext>
                </a:extLst>
              </a:tr>
              <a:tr h="136746">
                <a:tc>
                  <a:txBody>
                    <a:bodyPr/>
                    <a:lstStyle/>
                    <a:p>
                      <a:pPr algn="ctr"/>
                      <a:r>
                        <a:rPr kumimoji="1" lang="en-US" altLang="ja-JP" sz="900" dirty="0">
                          <a:solidFill>
                            <a:schemeClr val="tx1"/>
                          </a:solidFill>
                        </a:rPr>
                        <a:t>27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rPr>
                        <a:t>22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en-US" altLang="ja-JP" sz="900" dirty="0">
                          <a:solidFill>
                            <a:schemeClr val="tx1"/>
                          </a:solidFill>
                        </a:rPr>
                        <a:t>45,850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3"/>
                  </a:ext>
                </a:extLst>
              </a:tr>
              <a:tr h="136746">
                <a:tc>
                  <a:txBody>
                    <a:bodyPr/>
                    <a:lstStyle/>
                    <a:p>
                      <a:pPr algn="r"/>
                      <a:r>
                        <a:rPr kumimoji="1" lang="en-US" altLang="ja-JP" sz="900" dirty="0">
                          <a:solidFill>
                            <a:schemeClr val="tx1"/>
                          </a:solidFill>
                        </a:rPr>
                        <a:t>28</a:t>
                      </a:r>
                      <a:r>
                        <a:rPr kumimoji="1" lang="ja-JP" altLang="en-US" sz="700" dirty="0">
                          <a:solidFill>
                            <a:schemeClr val="tx1"/>
                          </a:solidFill>
                        </a:rPr>
                        <a:t>（当初）</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37,042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4"/>
                  </a:ext>
                </a:extLst>
              </a:tr>
              <a:tr h="136746">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（補正）</a:t>
                      </a:r>
                    </a:p>
                  </a:txBody>
                  <a:tcPr marL="0" marR="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23,600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5"/>
                  </a:ext>
                </a:extLst>
              </a:tr>
              <a:tr h="147075">
                <a:tc>
                  <a:txBody>
                    <a:bodyPr/>
                    <a:lstStyle/>
                    <a:p>
                      <a:pPr algn="ctr"/>
                      <a:r>
                        <a:rPr kumimoji="1" lang="en-US" altLang="ja-JP" sz="900" dirty="0">
                          <a:solidFill>
                            <a:schemeClr val="tx1"/>
                          </a:solidFill>
                        </a:rPr>
                        <a:t>29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89,901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4707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45,410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14707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80,500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14707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20,950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203768">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（効果調査・</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水路測量）</a:t>
                      </a: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13,376</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44287692"/>
                  </a:ext>
                </a:extLst>
              </a:tr>
              <a:tr h="136746">
                <a:tc>
                  <a:txBody>
                    <a:bodyPr/>
                    <a:lstStyle/>
                    <a:p>
                      <a:pPr algn="ctr"/>
                      <a:r>
                        <a:rPr kumimoji="1" lang="ja-JP" altLang="en-US" sz="900" dirty="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rPr>
                        <a:t>200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n-lt"/>
                          <a:ea typeface="+mn-ea"/>
                          <a:cs typeface="+mn-cs"/>
                        </a:rPr>
                        <a:t>200</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テキスト ボックス 1"/>
          <p:cNvSpPr txBox="1"/>
          <p:nvPr/>
        </p:nvSpPr>
        <p:spPr>
          <a:xfrm>
            <a:off x="980728" y="878014"/>
            <a:ext cx="4235455" cy="261610"/>
          </a:xfrm>
          <a:prstGeom prst="rect">
            <a:avLst/>
          </a:prstGeom>
          <a:noFill/>
        </p:spPr>
        <p:txBody>
          <a:bodyPr wrap="none" rtlCol="0">
            <a:spAutoFit/>
          </a:bodyPr>
          <a:lstStyle/>
          <a:p>
            <a:r>
              <a:rPr lang="ja-JP" altLang="en-US" sz="1100" b="1" dirty="0"/>
              <a:t>大阪湾の漁業生産力を底上げするための広域的な漁場整備の推進</a:t>
            </a:r>
          </a:p>
        </p:txBody>
      </p:sp>
      <p:sp>
        <p:nvSpPr>
          <p:cNvPr id="17" name="テキスト ボックス 16"/>
          <p:cNvSpPr txBox="1"/>
          <p:nvPr/>
        </p:nvSpPr>
        <p:spPr>
          <a:xfrm>
            <a:off x="3507213" y="3894353"/>
            <a:ext cx="3058267" cy="230832"/>
          </a:xfrm>
          <a:prstGeom prst="rect">
            <a:avLst/>
          </a:prstGeom>
          <a:noFill/>
        </p:spPr>
        <p:txBody>
          <a:bodyPr wrap="square" rtlCol="0">
            <a:spAutoFit/>
          </a:bodyPr>
          <a:lstStyle/>
          <a:p>
            <a:pPr indent="-252000"/>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注：事業費は、国内示額（効果調査費を含む）。</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20184" y="2442288"/>
            <a:ext cx="2764800" cy="857736"/>
            <a:chOff x="497111" y="3262908"/>
            <a:chExt cx="2764800" cy="857736"/>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11" y="3262908"/>
              <a:ext cx="2764800" cy="783909"/>
            </a:xfrm>
            <a:prstGeom prst="rect">
              <a:avLst/>
            </a:prstGeom>
          </p:spPr>
        </p:pic>
        <p:sp>
          <p:nvSpPr>
            <p:cNvPr id="39" name="テキスト ボックス 251"/>
            <p:cNvSpPr txBox="1">
              <a:spLocks noChangeArrowheads="1"/>
            </p:cNvSpPr>
            <p:nvPr/>
          </p:nvSpPr>
          <p:spPr bwMode="auto">
            <a:xfrm>
              <a:off x="2233201" y="3538349"/>
              <a:ext cx="53784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a:effectLst/>
                  <a:latin typeface="ＭＳ Ｐゴシック"/>
                  <a:cs typeface="ＭＳ Ｐゴシック"/>
                </a:rPr>
                <a:t>水温躍層</a:t>
              </a:r>
              <a:endParaRPr lang="ja-JP" sz="1200">
                <a:effectLst/>
                <a:latin typeface="ＭＳ Ｐゴシック"/>
                <a:cs typeface="ＭＳ Ｐゴシック"/>
              </a:endParaRPr>
            </a:p>
          </p:txBody>
        </p:sp>
        <p:sp>
          <p:nvSpPr>
            <p:cNvPr id="40" name="テキスト ボックス 251"/>
            <p:cNvSpPr txBox="1">
              <a:spLocks noChangeArrowheads="1"/>
            </p:cNvSpPr>
            <p:nvPr/>
          </p:nvSpPr>
          <p:spPr bwMode="auto">
            <a:xfrm>
              <a:off x="1687101" y="3417064"/>
              <a:ext cx="41148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dirty="0">
                  <a:effectLst/>
                  <a:latin typeface="ＭＳ Ｐゴシック"/>
                  <a:cs typeface="ＭＳ Ｐゴシック"/>
                </a:rPr>
                <a:t>流れ</a:t>
              </a:r>
              <a:endParaRPr lang="ja-JP" sz="1200" dirty="0">
                <a:effectLst/>
                <a:latin typeface="ＭＳ Ｐゴシック"/>
                <a:cs typeface="ＭＳ Ｐゴシック"/>
              </a:endParaRPr>
            </a:p>
          </p:txBody>
        </p:sp>
        <p:cxnSp>
          <p:nvCxnSpPr>
            <p:cNvPr id="41" name="直線矢印コネクタ 40"/>
            <p:cNvCxnSpPr>
              <a:cxnSpLocks noChangeShapeType="1"/>
            </p:cNvCxnSpPr>
            <p:nvPr/>
          </p:nvCxnSpPr>
          <p:spPr bwMode="auto">
            <a:xfrm flipH="1">
              <a:off x="1743616" y="3592959"/>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cxnSp>
          <p:nvCxnSpPr>
            <p:cNvPr id="42" name="直線矢印コネクタ 41"/>
            <p:cNvCxnSpPr>
              <a:cxnSpLocks noChangeShapeType="1"/>
            </p:cNvCxnSpPr>
            <p:nvPr/>
          </p:nvCxnSpPr>
          <p:spPr bwMode="auto">
            <a:xfrm flipH="1">
              <a:off x="1779811" y="3733294"/>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sp>
          <p:nvSpPr>
            <p:cNvPr id="43" name="テキスト ボックス 251"/>
            <p:cNvSpPr txBox="1">
              <a:spLocks noChangeArrowheads="1"/>
            </p:cNvSpPr>
            <p:nvPr/>
          </p:nvSpPr>
          <p:spPr bwMode="auto">
            <a:xfrm>
              <a:off x="2288446" y="3890774"/>
              <a:ext cx="533400" cy="2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a:effectLst/>
                  <a:latin typeface="ＭＳ Ｐゴシック"/>
                  <a:cs typeface="Times New Roman"/>
                </a:rPr>
                <a:t>底泥</a:t>
              </a:r>
              <a:endParaRPr lang="ja-JP" sz="1200">
                <a:effectLst/>
                <a:latin typeface="ＭＳ Ｐゴシック"/>
                <a:cs typeface="ＭＳ Ｐゴシック"/>
              </a:endParaRPr>
            </a:p>
          </p:txBody>
        </p:sp>
        <p:sp>
          <p:nvSpPr>
            <p:cNvPr id="44" name="テキスト ボックス 257"/>
            <p:cNvSpPr txBox="1">
              <a:spLocks noChangeArrowheads="1"/>
            </p:cNvSpPr>
            <p:nvPr/>
          </p:nvSpPr>
          <p:spPr bwMode="auto">
            <a:xfrm>
              <a:off x="497111" y="3417064"/>
              <a:ext cx="746125"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dirty="0">
                  <a:effectLst/>
                  <a:latin typeface="ＭＳ Ｐゴシック"/>
                  <a:cs typeface="Times New Roman"/>
                </a:rPr>
                <a:t>混合促進</a:t>
              </a:r>
              <a:endParaRPr lang="ja-JP" sz="1200" dirty="0">
                <a:effectLst/>
                <a:latin typeface="ＭＳ Ｐゴシック"/>
                <a:cs typeface="ＭＳ Ｐゴシック"/>
              </a:endParaRPr>
            </a:p>
            <a:p>
              <a:pPr indent="76200">
                <a:lnSpc>
                  <a:spcPts val="700"/>
                </a:lnSpc>
                <a:spcAft>
                  <a:spcPts val="0"/>
                </a:spcAft>
              </a:pPr>
              <a:r>
                <a:rPr lang="ja-JP" sz="600" dirty="0">
                  <a:effectLst/>
                  <a:latin typeface="ＭＳ Ｐゴシック"/>
                  <a:cs typeface="Times New Roman"/>
                </a:rPr>
                <a:t>栄養塩拡散</a:t>
              </a:r>
              <a:endParaRPr lang="ja-JP" sz="1200" dirty="0">
                <a:effectLst/>
                <a:latin typeface="ＭＳ Ｐゴシック"/>
                <a:cs typeface="ＭＳ Ｐゴシック"/>
              </a:endParaRPr>
            </a:p>
            <a:p>
              <a:pPr indent="152400">
                <a:lnSpc>
                  <a:spcPts val="700"/>
                </a:lnSpc>
                <a:spcAft>
                  <a:spcPts val="0"/>
                </a:spcAft>
              </a:pPr>
              <a:r>
                <a:rPr lang="ja-JP" sz="600" dirty="0">
                  <a:effectLst/>
                  <a:latin typeface="ＭＳ Ｐゴシック"/>
                  <a:cs typeface="Times New Roman"/>
                </a:rPr>
                <a:t>酸素供給</a:t>
              </a:r>
              <a:endParaRPr lang="ja-JP" sz="1200" dirty="0">
                <a:effectLst/>
                <a:latin typeface="ＭＳ Ｐゴシック"/>
                <a:cs typeface="ＭＳ Ｐゴシック"/>
              </a:endParaRPr>
            </a:p>
            <a:p>
              <a:pPr>
                <a:lnSpc>
                  <a:spcPts val="700"/>
                </a:lnSpc>
                <a:spcAft>
                  <a:spcPts val="0"/>
                </a:spcAft>
              </a:pPr>
              <a:r>
                <a:rPr lang="en-US" sz="600" dirty="0">
                  <a:effectLst/>
                  <a:latin typeface="ＭＳ Ｐゴシック"/>
                  <a:cs typeface="Times New Roman"/>
                </a:rPr>
                <a:t> </a:t>
              </a:r>
              <a:endParaRPr lang="ja-JP" sz="1200" dirty="0">
                <a:effectLst/>
                <a:latin typeface="ＭＳ Ｐゴシック"/>
                <a:cs typeface="ＭＳ Ｐゴシック"/>
              </a:endParaRPr>
            </a:p>
          </p:txBody>
        </p:sp>
        <p:sp>
          <p:nvSpPr>
            <p:cNvPr id="45" name="テキスト ボックス 259"/>
            <p:cNvSpPr txBox="1">
              <a:spLocks noChangeArrowheads="1"/>
            </p:cNvSpPr>
            <p:nvPr/>
          </p:nvSpPr>
          <p:spPr bwMode="auto">
            <a:xfrm>
              <a:off x="2313211" y="3730754"/>
              <a:ext cx="1301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60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46" name="テキスト ボックス 251"/>
            <p:cNvSpPr txBox="1">
              <a:spLocks noChangeArrowheads="1"/>
            </p:cNvSpPr>
            <p:nvPr/>
          </p:nvSpPr>
          <p:spPr bwMode="auto">
            <a:xfrm>
              <a:off x="2463706" y="3660269"/>
              <a:ext cx="63119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dirty="0">
                  <a:effectLst/>
                  <a:latin typeface="ＭＳ Ｐゴシック"/>
                  <a:cs typeface="ＭＳ Ｐゴシック"/>
                </a:rPr>
                <a:t>表底水の</a:t>
              </a:r>
              <a:endParaRPr lang="ja-JP" sz="1200" dirty="0">
                <a:effectLst/>
                <a:latin typeface="ＭＳ Ｐゴシック"/>
                <a:cs typeface="ＭＳ Ｐゴシック"/>
              </a:endParaRPr>
            </a:p>
            <a:p>
              <a:pPr>
                <a:lnSpc>
                  <a:spcPts val="700"/>
                </a:lnSpc>
                <a:spcAft>
                  <a:spcPts val="0"/>
                </a:spcAft>
              </a:pPr>
              <a:r>
                <a:rPr lang="ja-JP" sz="600" dirty="0">
                  <a:effectLst/>
                  <a:latin typeface="ＭＳ Ｐゴシック"/>
                  <a:cs typeface="ＭＳ Ｐゴシック"/>
                </a:rPr>
                <a:t>混合が阻害</a:t>
              </a:r>
              <a:endParaRPr lang="ja-JP" sz="1200" dirty="0">
                <a:effectLst/>
                <a:latin typeface="ＭＳ Ｐゴシック"/>
                <a:cs typeface="ＭＳ Ｐゴシック"/>
              </a:endParaRPr>
            </a:p>
          </p:txBody>
        </p:sp>
        <p:sp>
          <p:nvSpPr>
            <p:cNvPr id="47" name="テキスト ボックス 251"/>
            <p:cNvSpPr txBox="1">
              <a:spLocks noChangeArrowheads="1"/>
            </p:cNvSpPr>
            <p:nvPr/>
          </p:nvSpPr>
          <p:spPr bwMode="auto">
            <a:xfrm>
              <a:off x="1804576" y="3784094"/>
              <a:ext cx="781685"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a:effectLst/>
                  <a:latin typeface="ＭＳ Ｐゴシック"/>
                  <a:cs typeface="ＭＳ Ｐゴシック"/>
                </a:rPr>
                <a:t>貧酸素水塊の発生</a:t>
              </a:r>
              <a:endParaRPr lang="ja-JP" sz="1200">
                <a:effectLst/>
                <a:latin typeface="ＭＳ Ｐゴシック"/>
                <a:cs typeface="ＭＳ Ｐゴシック"/>
              </a:endParaRPr>
            </a:p>
          </p:txBody>
        </p:sp>
        <p:sp>
          <p:nvSpPr>
            <p:cNvPr id="50" name="テキスト ボックス 251"/>
            <p:cNvSpPr txBox="1">
              <a:spLocks noChangeArrowheads="1"/>
            </p:cNvSpPr>
            <p:nvPr/>
          </p:nvSpPr>
          <p:spPr bwMode="auto">
            <a:xfrm>
              <a:off x="1172116" y="3782520"/>
              <a:ext cx="75628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altLang="en-US" sz="600" dirty="0">
                  <a:latin typeface="ＭＳ Ｐゴシック"/>
                  <a:cs typeface="ＭＳ Ｐゴシック"/>
                </a:rPr>
                <a:t>攪拌ブロック礁</a:t>
              </a:r>
              <a:endParaRPr lang="ja-JP" sz="1200" dirty="0">
                <a:effectLst/>
                <a:latin typeface="ＭＳ Ｐゴシック"/>
                <a:cs typeface="ＭＳ Ｐゴシック"/>
              </a:endParaRPr>
            </a:p>
          </p:txBody>
        </p:sp>
      </p:grpSp>
      <p:grpSp>
        <p:nvGrpSpPr>
          <p:cNvPr id="35" name="グループ化 34"/>
          <p:cNvGrpSpPr/>
          <p:nvPr/>
        </p:nvGrpSpPr>
        <p:grpSpPr>
          <a:xfrm>
            <a:off x="3546411" y="3583960"/>
            <a:ext cx="3083799" cy="2563389"/>
            <a:chOff x="-47328" y="-150950"/>
            <a:chExt cx="4950173" cy="4114800"/>
          </a:xfrm>
        </p:grpSpPr>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r="23578"/>
            <a:stretch/>
          </p:blipFill>
          <p:spPr bwMode="auto">
            <a:xfrm>
              <a:off x="-47328" y="-150950"/>
              <a:ext cx="4867274" cy="4114800"/>
            </a:xfrm>
            <a:prstGeom prst="rect">
              <a:avLst/>
            </a:prstGeom>
            <a:solidFill>
              <a:srgbClr val="000000"/>
            </a:solidFill>
            <a:ln w="6350" cap="flat" cmpd="sng" algn="ctr">
              <a:solidFill>
                <a:srgbClr val="000000"/>
              </a:solidFill>
              <a:prstDash val="solid"/>
              <a:miter lim="800000"/>
              <a:headEnd type="none" w="med" len="med"/>
              <a:tailEnd type="none" w="med" len="med"/>
            </a:ln>
            <a:extLst>
              <a:ext uri="{53640926-AAD7-44D8-BBD7-CCE9431645EC}">
                <a14:shadowObscured xmlns:a14="http://schemas.microsoft.com/office/drawing/2010/main"/>
              </a:ext>
            </a:extLst>
          </p:spPr>
        </p:pic>
        <p:sp>
          <p:nvSpPr>
            <p:cNvPr id="37" name="正方形/長方形 36"/>
            <p:cNvSpPr/>
            <p:nvPr/>
          </p:nvSpPr>
          <p:spPr>
            <a:xfrm rot="1440000">
              <a:off x="3028950" y="1695450"/>
              <a:ext cx="99120" cy="9815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38" name="正方形/長方形 37"/>
            <p:cNvSpPr/>
            <p:nvPr/>
          </p:nvSpPr>
          <p:spPr>
            <a:xfrm rot="1080000">
              <a:off x="2943225" y="1857375"/>
              <a:ext cx="98149" cy="9815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48" name="正方形/長方形 47"/>
            <p:cNvSpPr/>
            <p:nvPr/>
          </p:nvSpPr>
          <p:spPr>
            <a:xfrm rot="1380000">
              <a:off x="2847975" y="2019300"/>
              <a:ext cx="99120" cy="98149"/>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49" name="正方形/長方形 48"/>
            <p:cNvSpPr/>
            <p:nvPr/>
          </p:nvSpPr>
          <p:spPr>
            <a:xfrm rot="960000">
              <a:off x="2762250" y="2181225"/>
              <a:ext cx="99120" cy="99121"/>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51" name="正方形/長方形 50"/>
            <p:cNvSpPr/>
            <p:nvPr/>
          </p:nvSpPr>
          <p:spPr>
            <a:xfrm rot="540000">
              <a:off x="2676525" y="2333625"/>
              <a:ext cx="98149" cy="99121"/>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52" name="正方形/長方形 51"/>
            <p:cNvSpPr/>
            <p:nvPr/>
          </p:nvSpPr>
          <p:spPr>
            <a:xfrm>
              <a:off x="114300" y="1971675"/>
              <a:ext cx="1049020" cy="330200"/>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53" name="正方形/長方形 52"/>
            <p:cNvSpPr/>
            <p:nvPr/>
          </p:nvSpPr>
          <p:spPr>
            <a:xfrm rot="720000">
              <a:off x="1590675" y="714375"/>
              <a:ext cx="943665" cy="919303"/>
            </a:xfrm>
            <a:prstGeom prst="rect">
              <a:avLst/>
            </a:prstGeom>
            <a:solidFill>
              <a:srgbClr val="0D0D0D">
                <a:alpha val="14902"/>
              </a:srgb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54" name="テキスト ボックス 59"/>
            <p:cNvSpPr txBox="1"/>
            <p:nvPr/>
          </p:nvSpPr>
          <p:spPr>
            <a:xfrm rot="19201065">
              <a:off x="392310" y="3256947"/>
              <a:ext cx="924606" cy="23115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lnSpc>
                  <a:spcPts val="700"/>
                </a:lnSpc>
                <a:spcAft>
                  <a:spcPts val="0"/>
                </a:spcAft>
              </a:pPr>
              <a:r>
                <a:rPr lang="ja-JP" sz="5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関西国際空港</a:t>
              </a:r>
            </a:p>
          </p:txBody>
        </p:sp>
        <p:grpSp>
          <p:nvGrpSpPr>
            <p:cNvPr id="55" name="グループ化 54"/>
            <p:cNvGrpSpPr>
              <a:grpSpLocks/>
            </p:cNvGrpSpPr>
            <p:nvPr/>
          </p:nvGrpSpPr>
          <p:grpSpPr bwMode="auto">
            <a:xfrm>
              <a:off x="95250" y="1568307"/>
              <a:ext cx="1202690" cy="701675"/>
              <a:chOff x="103386" y="1616976"/>
              <a:chExt cx="1308745" cy="761428"/>
            </a:xfrm>
          </p:grpSpPr>
          <p:grpSp>
            <p:nvGrpSpPr>
              <p:cNvPr id="127" name="グループ化 126"/>
              <p:cNvGrpSpPr>
                <a:grpSpLocks/>
              </p:cNvGrpSpPr>
              <p:nvPr/>
            </p:nvGrpSpPr>
            <p:grpSpPr bwMode="auto">
              <a:xfrm>
                <a:off x="192812" y="1650301"/>
                <a:ext cx="1219319" cy="649769"/>
                <a:chOff x="192812" y="1650301"/>
                <a:chExt cx="1219319" cy="649769"/>
              </a:xfrm>
            </p:grpSpPr>
            <p:pic>
              <p:nvPicPr>
                <p:cNvPr id="131" name="Picture 1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12" y="1650301"/>
                  <a:ext cx="1219319" cy="64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正方形/長方形 131"/>
                <p:cNvSpPr/>
                <p:nvPr/>
              </p:nvSpPr>
              <p:spPr>
                <a:xfrm rot="4500000">
                  <a:off x="1075898" y="2065873"/>
                  <a:ext cx="28261" cy="15157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33" name="正方形/長方形 132"/>
                <p:cNvSpPr/>
                <p:nvPr/>
              </p:nvSpPr>
              <p:spPr>
                <a:xfrm rot="7260000">
                  <a:off x="389062" y="2023508"/>
                  <a:ext cx="28261" cy="142104"/>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34" name="正方形/長方形 133"/>
                <p:cNvSpPr/>
                <p:nvPr/>
              </p:nvSpPr>
              <p:spPr>
                <a:xfrm rot="-240000">
                  <a:off x="322667" y="1731876"/>
                  <a:ext cx="28421" cy="141306"/>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128" name="テキスト ボックス 1130"/>
              <p:cNvSpPr txBox="1"/>
              <p:nvPr/>
            </p:nvSpPr>
            <p:spPr>
              <a:xfrm rot="15900000">
                <a:off x="11733" y="1754550"/>
                <a:ext cx="471019" cy="195872"/>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2.0m</a:t>
                </a:r>
                <a:endParaRPr lang="ja-JP" sz="600" dirty="0">
                  <a:effectLst/>
                  <a:latin typeface="ＭＳ Ｐゴシック"/>
                  <a:cs typeface="ＭＳ Ｐゴシック"/>
                </a:endParaRPr>
              </a:p>
            </p:txBody>
          </p:sp>
          <p:sp>
            <p:nvSpPr>
              <p:cNvPr id="129" name="テキスト ボックス 1130"/>
              <p:cNvSpPr txBox="1"/>
              <p:nvPr/>
            </p:nvSpPr>
            <p:spPr>
              <a:xfrm rot="1860000">
                <a:off x="103386" y="2127216"/>
                <a:ext cx="530520" cy="156100"/>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6.0m</a:t>
                </a:r>
                <a:endParaRPr lang="ja-JP" sz="600" dirty="0">
                  <a:effectLst/>
                  <a:latin typeface="ＭＳ Ｐゴシック"/>
                  <a:cs typeface="ＭＳ Ｐゴシック"/>
                </a:endParaRPr>
              </a:p>
            </p:txBody>
          </p:sp>
          <p:sp>
            <p:nvSpPr>
              <p:cNvPr id="130" name="テキスト ボックス 1130"/>
              <p:cNvSpPr txBox="1"/>
              <p:nvPr/>
            </p:nvSpPr>
            <p:spPr>
              <a:xfrm rot="20700000">
                <a:off x="841241" y="2183203"/>
                <a:ext cx="530520" cy="195201"/>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6.0</a:t>
                </a:r>
                <a:r>
                  <a:rPr lang="ja-JP" sz="600" dirty="0">
                    <a:effectLst/>
                    <a:latin typeface="ＭＳ Ｐゴシック"/>
                    <a:ea typeface="Meiryo UI"/>
                    <a:cs typeface="ＭＳ Ｐゴシック"/>
                  </a:rPr>
                  <a:t>ｍ</a:t>
                </a:r>
                <a:endParaRPr lang="ja-JP" sz="600" dirty="0">
                  <a:effectLst/>
                  <a:latin typeface="ＭＳ Ｐゴシック"/>
                  <a:cs typeface="ＭＳ Ｐゴシック"/>
                </a:endParaRPr>
              </a:p>
            </p:txBody>
          </p:sp>
        </p:grpSp>
        <p:grpSp>
          <p:nvGrpSpPr>
            <p:cNvPr id="56" name="グループ化 55"/>
            <p:cNvGrpSpPr>
              <a:grpSpLocks/>
            </p:cNvGrpSpPr>
            <p:nvPr/>
          </p:nvGrpSpPr>
          <p:grpSpPr bwMode="auto">
            <a:xfrm>
              <a:off x="0" y="85725"/>
              <a:ext cx="1445809" cy="560462"/>
              <a:chOff x="-1854" y="-2"/>
              <a:chExt cx="1578198" cy="618741"/>
            </a:xfrm>
          </p:grpSpPr>
          <p:grpSp>
            <p:nvGrpSpPr>
              <p:cNvPr id="119" name="グループ化 118"/>
              <p:cNvGrpSpPr>
                <a:grpSpLocks/>
              </p:cNvGrpSpPr>
              <p:nvPr/>
            </p:nvGrpSpPr>
            <p:grpSpPr bwMode="auto">
              <a:xfrm>
                <a:off x="38100" y="6871"/>
                <a:ext cx="1387778" cy="553507"/>
                <a:chOff x="38100" y="6871"/>
                <a:chExt cx="1387778" cy="553507"/>
              </a:xfrm>
            </p:grpSpPr>
            <p:pic>
              <p:nvPicPr>
                <p:cNvPr id="12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 y="6871"/>
                  <a:ext cx="1387778" cy="55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正方形/長方形 123"/>
                <p:cNvSpPr/>
                <p:nvPr/>
              </p:nvSpPr>
              <p:spPr>
                <a:xfrm>
                  <a:off x="121276" y="105386"/>
                  <a:ext cx="101788" cy="15328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25" name="正方形/長方形 124"/>
                <p:cNvSpPr/>
                <p:nvPr/>
              </p:nvSpPr>
              <p:spPr>
                <a:xfrm rot="5760000">
                  <a:off x="494393" y="364630"/>
                  <a:ext cx="38322" cy="152145"/>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26" name="正方形/長方形 125"/>
                <p:cNvSpPr/>
                <p:nvPr/>
              </p:nvSpPr>
              <p:spPr>
                <a:xfrm rot="3120000">
                  <a:off x="1202821" y="283160"/>
                  <a:ext cx="38322" cy="142636"/>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120" name="テキスト ボックス 1130"/>
              <p:cNvSpPr txBox="1"/>
              <p:nvPr/>
            </p:nvSpPr>
            <p:spPr>
              <a:xfrm rot="16200000">
                <a:off x="-60717" y="58861"/>
                <a:ext cx="392801" cy="275075"/>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2.0m</a:t>
                </a:r>
                <a:endParaRPr lang="ja-JP" sz="600" dirty="0">
                  <a:effectLst/>
                  <a:latin typeface="ＭＳ Ｐゴシック"/>
                  <a:cs typeface="ＭＳ Ｐゴシック"/>
                </a:endParaRPr>
              </a:p>
            </p:txBody>
          </p:sp>
          <p:sp>
            <p:nvSpPr>
              <p:cNvPr id="121" name="テキスト ボックス 1130"/>
              <p:cNvSpPr txBox="1"/>
              <p:nvPr/>
            </p:nvSpPr>
            <p:spPr>
              <a:xfrm rot="360000">
                <a:off x="217985" y="459785"/>
                <a:ext cx="523000" cy="158954"/>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5.6m</a:t>
                </a:r>
                <a:endParaRPr lang="ja-JP" sz="1200" dirty="0">
                  <a:effectLst/>
                  <a:latin typeface="ＭＳ Ｐゴシック"/>
                  <a:cs typeface="ＭＳ Ｐゴシック"/>
                </a:endParaRPr>
              </a:p>
            </p:txBody>
          </p:sp>
          <p:sp>
            <p:nvSpPr>
              <p:cNvPr id="122" name="テキスト ボックス 1130"/>
              <p:cNvSpPr txBox="1"/>
              <p:nvPr/>
            </p:nvSpPr>
            <p:spPr>
              <a:xfrm rot="19312329">
                <a:off x="1043835" y="313674"/>
                <a:ext cx="532509" cy="198717"/>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5.6</a:t>
                </a:r>
                <a:r>
                  <a:rPr lang="ja-JP" sz="700" dirty="0">
                    <a:effectLst/>
                    <a:latin typeface="ＭＳ Ｐゴシック"/>
                    <a:ea typeface="Meiryo UI"/>
                    <a:cs typeface="ＭＳ Ｐゴシック"/>
                  </a:rPr>
                  <a:t>ｍ</a:t>
                </a:r>
                <a:endParaRPr lang="ja-JP" sz="1200" dirty="0">
                  <a:effectLst/>
                  <a:latin typeface="ＭＳ Ｐゴシック"/>
                  <a:cs typeface="ＭＳ Ｐゴシック"/>
                </a:endParaRPr>
              </a:p>
            </p:txBody>
          </p:sp>
        </p:grpSp>
        <p:grpSp>
          <p:nvGrpSpPr>
            <p:cNvPr id="57" name="グループ化 56"/>
            <p:cNvGrpSpPr>
              <a:grpSpLocks/>
            </p:cNvGrpSpPr>
            <p:nvPr/>
          </p:nvGrpSpPr>
          <p:grpSpPr bwMode="auto">
            <a:xfrm>
              <a:off x="85725" y="895351"/>
              <a:ext cx="1227454" cy="554991"/>
              <a:chOff x="85725" y="880533"/>
              <a:chExt cx="1345505" cy="612331"/>
            </a:xfrm>
          </p:grpSpPr>
          <p:grpSp>
            <p:nvGrpSpPr>
              <p:cNvPr id="111" name="グループ化 110"/>
              <p:cNvGrpSpPr>
                <a:grpSpLocks/>
              </p:cNvGrpSpPr>
              <p:nvPr/>
            </p:nvGrpSpPr>
            <p:grpSpPr bwMode="auto">
              <a:xfrm>
                <a:off x="197463" y="887679"/>
                <a:ext cx="1066907" cy="545487"/>
                <a:chOff x="197463" y="887679"/>
                <a:chExt cx="1066907" cy="545487"/>
              </a:xfrm>
            </p:grpSpPr>
            <p:pic>
              <p:nvPicPr>
                <p:cNvPr id="115" name="Picture 1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463" y="887679"/>
                  <a:ext cx="1066907" cy="54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正方形/長方形 115"/>
                <p:cNvSpPr/>
                <p:nvPr/>
              </p:nvSpPr>
              <p:spPr>
                <a:xfrm>
                  <a:off x="209779" y="1004913"/>
                  <a:ext cx="47713" cy="153083"/>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17" name="正方形/長方形 116"/>
                <p:cNvSpPr/>
                <p:nvPr/>
              </p:nvSpPr>
              <p:spPr>
                <a:xfrm rot="6000000">
                  <a:off x="586673" y="1258657"/>
                  <a:ext cx="28703" cy="152681"/>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18" name="正方形/長方形 117"/>
                <p:cNvSpPr/>
                <p:nvPr/>
              </p:nvSpPr>
              <p:spPr>
                <a:xfrm rot="3480000">
                  <a:off x="1111515" y="1201251"/>
                  <a:ext cx="28703" cy="152681"/>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112" name="テキスト ボックス 1130"/>
              <p:cNvSpPr txBox="1"/>
              <p:nvPr/>
            </p:nvSpPr>
            <p:spPr>
              <a:xfrm rot="16200000">
                <a:off x="-38893" y="1005151"/>
                <a:ext cx="430545" cy="181309"/>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2.2m</a:t>
                </a:r>
                <a:endParaRPr lang="ja-JP" sz="600" dirty="0">
                  <a:effectLst/>
                  <a:latin typeface="ＭＳ Ｐゴシック"/>
                  <a:cs typeface="ＭＳ Ｐゴシック"/>
                </a:endParaRPr>
              </a:p>
            </p:txBody>
          </p:sp>
          <p:sp>
            <p:nvSpPr>
              <p:cNvPr id="113" name="テキスト ボックス 1130"/>
              <p:cNvSpPr txBox="1"/>
              <p:nvPr/>
            </p:nvSpPr>
            <p:spPr>
              <a:xfrm rot="600000">
                <a:off x="295662" y="1311078"/>
                <a:ext cx="524842" cy="181786"/>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a:effectLst/>
                    <a:latin typeface="Meiryo UI"/>
                    <a:cs typeface="ＭＳ Ｐゴシック"/>
                  </a:rPr>
                  <a:t>6.0m</a:t>
                </a:r>
                <a:endParaRPr lang="ja-JP" sz="1200">
                  <a:effectLst/>
                  <a:latin typeface="ＭＳ Ｐゴシック"/>
                  <a:cs typeface="ＭＳ Ｐゴシック"/>
                </a:endParaRPr>
              </a:p>
            </p:txBody>
          </p:sp>
          <p:sp>
            <p:nvSpPr>
              <p:cNvPr id="114" name="テキスト ボックス 1130"/>
              <p:cNvSpPr txBox="1"/>
              <p:nvPr/>
            </p:nvSpPr>
            <p:spPr>
              <a:xfrm rot="19312329">
                <a:off x="906388" y="1244105"/>
                <a:ext cx="524842" cy="181786"/>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a:effectLst/>
                    <a:latin typeface="Meiryo UI"/>
                    <a:cs typeface="ＭＳ Ｐゴシック"/>
                  </a:rPr>
                  <a:t>4.0</a:t>
                </a:r>
                <a:r>
                  <a:rPr lang="ja-JP" sz="700">
                    <a:effectLst/>
                    <a:latin typeface="ＭＳ Ｐゴシック"/>
                    <a:ea typeface="Meiryo UI"/>
                    <a:cs typeface="ＭＳ Ｐゴシック"/>
                  </a:rPr>
                  <a:t>ｍ</a:t>
                </a:r>
                <a:endParaRPr lang="ja-JP" sz="1200">
                  <a:effectLst/>
                  <a:latin typeface="ＭＳ Ｐゴシック"/>
                  <a:cs typeface="ＭＳ Ｐゴシック"/>
                </a:endParaRPr>
              </a:p>
            </p:txBody>
          </p:sp>
        </p:grpSp>
        <p:sp>
          <p:nvSpPr>
            <p:cNvPr id="58" name="Rectangle 123"/>
            <p:cNvSpPr>
              <a:spLocks noChangeArrowheads="1"/>
            </p:cNvSpPr>
            <p:nvPr/>
          </p:nvSpPr>
          <p:spPr bwMode="auto">
            <a:xfrm>
              <a:off x="276225" y="1417730"/>
              <a:ext cx="1053399" cy="226362"/>
            </a:xfrm>
            <a:prstGeom prst="rect">
              <a:avLst/>
            </a:prstGeom>
            <a:noFill/>
            <a:ln>
              <a:noFill/>
            </a:ln>
            <a:effectLst/>
          </p:spPr>
          <p:txBody>
            <a:bodyPr wrap="square" lIns="36000" tIns="36000" rIns="36000" bIns="36000" anchor="ctr" anchorCtr="0" upright="1">
              <a:noAutofit/>
            </a:bodyPr>
            <a:lstStyle/>
            <a:p>
              <a:pPr>
                <a:spcAft>
                  <a:spcPts val="0"/>
                </a:spcAft>
              </a:pPr>
              <a:r>
                <a:rPr lang="ja-JP" sz="600" b="1" dirty="0">
                  <a:effectLst/>
                  <a:latin typeface="ＭＳ Ｐゴシック"/>
                  <a:ea typeface="Meiryo UI"/>
                  <a:cs typeface="ＭＳ Ｐゴシック"/>
                </a:rPr>
                <a:t>攪拌ブロック</a:t>
              </a:r>
              <a:endParaRPr lang="ja-JP" sz="600" dirty="0">
                <a:effectLst/>
                <a:latin typeface="ＭＳ Ｐゴシック"/>
                <a:cs typeface="ＭＳ Ｐゴシック"/>
              </a:endParaRPr>
            </a:p>
          </p:txBody>
        </p:sp>
        <p:sp>
          <p:nvSpPr>
            <p:cNvPr id="59" name="Rectangle 154"/>
            <p:cNvSpPr>
              <a:spLocks noChangeArrowheads="1"/>
            </p:cNvSpPr>
            <p:nvPr/>
          </p:nvSpPr>
          <p:spPr bwMode="auto">
            <a:xfrm>
              <a:off x="133349" y="1484406"/>
              <a:ext cx="103505" cy="121286"/>
            </a:xfrm>
            <a:prstGeom prst="rect">
              <a:avLst/>
            </a:prstGeom>
            <a:solidFill>
              <a:srgbClr val="00B05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dirty="0">
                  <a:effectLst/>
                  <a:latin typeface="Century"/>
                  <a:ea typeface="ＭＳ 明朝"/>
                  <a:cs typeface="Times New Roman"/>
                </a:rPr>
                <a:t> </a:t>
              </a:r>
              <a:endParaRPr lang="ja-JP" sz="1050" kern="100" dirty="0">
                <a:effectLst/>
                <a:latin typeface="Century"/>
                <a:ea typeface="ＭＳ 明朝"/>
                <a:cs typeface="Times New Roman"/>
              </a:endParaRPr>
            </a:p>
          </p:txBody>
        </p:sp>
        <p:grpSp>
          <p:nvGrpSpPr>
            <p:cNvPr id="60" name="グループ化 59"/>
            <p:cNvGrpSpPr>
              <a:grpSpLocks/>
            </p:cNvGrpSpPr>
            <p:nvPr/>
          </p:nvGrpSpPr>
          <p:grpSpPr bwMode="auto">
            <a:xfrm>
              <a:off x="161925" y="2222175"/>
              <a:ext cx="1218565" cy="250509"/>
              <a:chOff x="171450" y="2330360"/>
              <a:chExt cx="1338261" cy="274733"/>
            </a:xfrm>
          </p:grpSpPr>
          <p:sp>
            <p:nvSpPr>
              <p:cNvPr id="109" name="Rectangle 125"/>
              <p:cNvSpPr>
                <a:spLocks noChangeArrowheads="1"/>
              </p:cNvSpPr>
              <p:nvPr/>
            </p:nvSpPr>
            <p:spPr bwMode="auto">
              <a:xfrm>
                <a:off x="295716" y="2330360"/>
                <a:ext cx="1213995" cy="27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lnSpc>
                    <a:spcPts val="1200"/>
                  </a:lnSpc>
                  <a:spcAft>
                    <a:spcPts val="0"/>
                  </a:spcAft>
                </a:pPr>
                <a:r>
                  <a:rPr lang="ja-JP" sz="600" b="1" dirty="0">
                    <a:effectLst/>
                    <a:latin typeface="ＭＳ Ｐゴシック"/>
                    <a:ea typeface="Meiryo UI"/>
                    <a:cs typeface="ＭＳ Ｐゴシック"/>
                  </a:rPr>
                  <a:t>カルセラリーフ</a:t>
                </a:r>
                <a:endParaRPr lang="ja-JP" sz="600" dirty="0">
                  <a:effectLst/>
                  <a:latin typeface="ＭＳ Ｐゴシック"/>
                  <a:cs typeface="ＭＳ Ｐゴシック"/>
                </a:endParaRPr>
              </a:p>
            </p:txBody>
          </p:sp>
          <p:sp>
            <p:nvSpPr>
              <p:cNvPr id="110" name="Rectangle 154"/>
              <p:cNvSpPr>
                <a:spLocks noChangeArrowheads="1"/>
              </p:cNvSpPr>
              <p:nvPr/>
            </p:nvSpPr>
            <p:spPr bwMode="auto">
              <a:xfrm>
                <a:off x="171450" y="2392179"/>
                <a:ext cx="123826" cy="123824"/>
              </a:xfrm>
              <a:prstGeom prst="rect">
                <a:avLst/>
              </a:prstGeom>
              <a:solidFill>
                <a:srgbClr val="FF000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dirty="0">
                    <a:effectLst/>
                    <a:latin typeface="Century"/>
                    <a:ea typeface="ＭＳ 明朝"/>
                    <a:cs typeface="Times New Roman"/>
                  </a:rPr>
                  <a:t> </a:t>
                </a:r>
                <a:endParaRPr lang="ja-JP" sz="1050" kern="100" dirty="0">
                  <a:effectLst/>
                  <a:latin typeface="Century"/>
                  <a:ea typeface="ＭＳ 明朝"/>
                  <a:cs typeface="Times New Roman"/>
                </a:endParaRPr>
              </a:p>
            </p:txBody>
          </p:sp>
        </p:grpSp>
        <p:sp>
          <p:nvSpPr>
            <p:cNvPr id="61" name="フリーフォーム 60"/>
            <p:cNvSpPr/>
            <p:nvPr/>
          </p:nvSpPr>
          <p:spPr>
            <a:xfrm rot="17492049">
              <a:off x="1266825" y="1371600"/>
              <a:ext cx="531546" cy="682642"/>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62" name="フリーフォーム 61"/>
            <p:cNvSpPr/>
            <p:nvPr/>
          </p:nvSpPr>
          <p:spPr>
            <a:xfrm rot="19293128">
              <a:off x="1352550" y="1371600"/>
              <a:ext cx="349053" cy="310050"/>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nvGrpSpPr>
            <p:cNvPr id="63" name="グループ化 62"/>
            <p:cNvGrpSpPr>
              <a:grpSpLocks/>
            </p:cNvGrpSpPr>
            <p:nvPr/>
          </p:nvGrpSpPr>
          <p:grpSpPr bwMode="auto">
            <a:xfrm>
              <a:off x="114300" y="684306"/>
              <a:ext cx="112395" cy="112395"/>
              <a:chOff x="123825" y="798191"/>
              <a:chExt cx="485773" cy="425729"/>
            </a:xfrm>
          </p:grpSpPr>
          <p:sp>
            <p:nvSpPr>
              <p:cNvPr id="106" name="Rectangle 154"/>
              <p:cNvSpPr>
                <a:spLocks noChangeArrowheads="1"/>
              </p:cNvSpPr>
              <p:nvPr/>
            </p:nvSpPr>
            <p:spPr bwMode="auto">
              <a:xfrm>
                <a:off x="133351" y="804820"/>
                <a:ext cx="476247" cy="419100"/>
              </a:xfrm>
              <a:prstGeom prst="rect">
                <a:avLst/>
              </a:prstGeom>
              <a:solidFill>
                <a:srgbClr val="FFFF0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cxnSp>
            <p:nvCxnSpPr>
              <p:cNvPr id="107" name="直線コネクタ 106"/>
              <p:cNvCxnSpPr>
                <a:cxnSpLocks noChangeShapeType="1"/>
              </p:cNvCxnSpPr>
              <p:nvPr/>
            </p:nvCxnSpPr>
            <p:spPr bwMode="auto">
              <a:xfrm>
                <a:off x="133351" y="807713"/>
                <a:ext cx="476247" cy="400052"/>
              </a:xfrm>
              <a:prstGeom prst="line">
                <a:avLst/>
              </a:prstGeom>
              <a:noFill/>
              <a:ln w="3175" algn="ctr">
                <a:solidFill>
                  <a:srgbClr xmlns:mc="http://schemas.openxmlformats.org/markup-compatibility/2006" xmlns:a14="http://schemas.microsoft.com/office/drawing/2010/main" val="000000" mc:Ignorable="a14" a14:legacySpreadsheetColorIndex="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8" name="直線コネクタ 107"/>
              <p:cNvCxnSpPr>
                <a:cxnSpLocks noChangeShapeType="1"/>
              </p:cNvCxnSpPr>
              <p:nvPr/>
            </p:nvCxnSpPr>
            <p:spPr bwMode="auto">
              <a:xfrm flipH="1">
                <a:off x="123825" y="798191"/>
                <a:ext cx="476247" cy="409574"/>
              </a:xfrm>
              <a:prstGeom prst="line">
                <a:avLst/>
              </a:prstGeom>
              <a:noFill/>
              <a:ln w="3175" algn="ctr">
                <a:solidFill>
                  <a:srgbClr xmlns:mc="http://schemas.openxmlformats.org/markup-compatibility/2006" xmlns:a14="http://schemas.microsoft.com/office/drawing/2010/main" val="000000" mc:Ignorable="a14" a14:legacySpreadsheetColorIndex="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5" name="正方形/長方形 64"/>
            <p:cNvSpPr/>
            <p:nvPr/>
          </p:nvSpPr>
          <p:spPr>
            <a:xfrm rot="720000">
              <a:off x="3467100" y="923925"/>
              <a:ext cx="98149" cy="9815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66" name="Rectangle 125"/>
            <p:cNvSpPr>
              <a:spLocks noChangeArrowheads="1"/>
            </p:cNvSpPr>
            <p:nvPr/>
          </p:nvSpPr>
          <p:spPr bwMode="auto">
            <a:xfrm>
              <a:off x="3590925" y="847725"/>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effectLst/>
                  <a:latin typeface="ＭＳ Ｐゴシック"/>
                  <a:ea typeface="Meiryo UI"/>
                  <a:cs typeface="ＭＳ Ｐゴシック"/>
                </a:rPr>
                <a:t>区域１</a:t>
              </a:r>
              <a:endParaRPr lang="ja-JP" sz="600" dirty="0">
                <a:effectLst/>
                <a:latin typeface="ＭＳ Ｐゴシック"/>
                <a:cs typeface="ＭＳ Ｐゴシック"/>
              </a:endParaRPr>
            </a:p>
          </p:txBody>
        </p:sp>
        <p:sp>
          <p:nvSpPr>
            <p:cNvPr id="67" name="Rectangle 125"/>
            <p:cNvSpPr>
              <a:spLocks noChangeArrowheads="1"/>
            </p:cNvSpPr>
            <p:nvPr/>
          </p:nvSpPr>
          <p:spPr bwMode="auto">
            <a:xfrm>
              <a:off x="3514725" y="981075"/>
              <a:ext cx="548795" cy="24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effectLst/>
                  <a:latin typeface="ＭＳ Ｐゴシック"/>
                  <a:ea typeface="Meiryo UI"/>
                  <a:cs typeface="ＭＳ Ｐゴシック"/>
                </a:rPr>
                <a:t>区域２</a:t>
              </a:r>
              <a:endParaRPr lang="ja-JP" sz="600">
                <a:effectLst/>
                <a:latin typeface="ＭＳ Ｐゴシック"/>
                <a:cs typeface="ＭＳ Ｐゴシック"/>
              </a:endParaRPr>
            </a:p>
          </p:txBody>
        </p:sp>
        <p:sp>
          <p:nvSpPr>
            <p:cNvPr id="68" name="Rectangle 125"/>
            <p:cNvSpPr>
              <a:spLocks noChangeArrowheads="1"/>
            </p:cNvSpPr>
            <p:nvPr/>
          </p:nvSpPr>
          <p:spPr bwMode="auto">
            <a:xfrm>
              <a:off x="3248025" y="1457325"/>
              <a:ext cx="548796" cy="24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effectLst/>
                  <a:latin typeface="ＭＳ Ｐゴシック"/>
                  <a:ea typeface="Meiryo UI"/>
                  <a:cs typeface="ＭＳ Ｐゴシック"/>
                </a:rPr>
                <a:t>区域３</a:t>
              </a:r>
              <a:endParaRPr lang="ja-JP" sz="600" dirty="0">
                <a:effectLst/>
                <a:latin typeface="ＭＳ Ｐゴシック"/>
                <a:cs typeface="ＭＳ Ｐゴシック"/>
              </a:endParaRPr>
            </a:p>
          </p:txBody>
        </p:sp>
        <p:sp>
          <p:nvSpPr>
            <p:cNvPr id="69" name="Rectangle 125"/>
            <p:cNvSpPr>
              <a:spLocks noChangeArrowheads="1"/>
            </p:cNvSpPr>
            <p:nvPr/>
          </p:nvSpPr>
          <p:spPr bwMode="auto">
            <a:xfrm>
              <a:off x="3162300" y="1628775"/>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effectLst/>
                  <a:latin typeface="ＭＳ Ｐゴシック"/>
                  <a:ea typeface="Meiryo UI"/>
                  <a:cs typeface="ＭＳ Ｐゴシック"/>
                </a:rPr>
                <a:t>区域４</a:t>
              </a:r>
              <a:endParaRPr lang="ja-JP" sz="600">
                <a:effectLst/>
                <a:latin typeface="ＭＳ Ｐゴシック"/>
                <a:cs typeface="ＭＳ Ｐゴシック"/>
              </a:endParaRPr>
            </a:p>
          </p:txBody>
        </p:sp>
        <p:sp>
          <p:nvSpPr>
            <p:cNvPr id="70" name="Rectangle 125"/>
            <p:cNvSpPr>
              <a:spLocks noChangeArrowheads="1"/>
            </p:cNvSpPr>
            <p:nvPr/>
          </p:nvSpPr>
          <p:spPr bwMode="auto">
            <a:xfrm>
              <a:off x="3076575" y="1790700"/>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effectLst/>
                  <a:latin typeface="ＭＳ Ｐゴシック"/>
                  <a:ea typeface="Meiryo UI"/>
                  <a:cs typeface="ＭＳ Ｐゴシック"/>
                </a:rPr>
                <a:t>区域５</a:t>
              </a:r>
              <a:endParaRPr lang="ja-JP" sz="600">
                <a:effectLst/>
                <a:latin typeface="ＭＳ Ｐゴシック"/>
                <a:cs typeface="ＭＳ Ｐゴシック"/>
              </a:endParaRPr>
            </a:p>
          </p:txBody>
        </p:sp>
        <p:sp>
          <p:nvSpPr>
            <p:cNvPr id="71" name="Rectangle 125"/>
            <p:cNvSpPr>
              <a:spLocks noChangeArrowheads="1"/>
            </p:cNvSpPr>
            <p:nvPr/>
          </p:nvSpPr>
          <p:spPr bwMode="auto">
            <a:xfrm>
              <a:off x="2990850" y="1943100"/>
              <a:ext cx="547824" cy="239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effectLst/>
                  <a:latin typeface="ＭＳ Ｐゴシック"/>
                  <a:ea typeface="Meiryo UI"/>
                  <a:cs typeface="ＭＳ Ｐゴシック"/>
                </a:rPr>
                <a:t>区域６</a:t>
              </a:r>
              <a:endParaRPr lang="ja-JP" sz="600">
                <a:effectLst/>
                <a:latin typeface="ＭＳ Ｐゴシック"/>
                <a:cs typeface="ＭＳ Ｐゴシック"/>
              </a:endParaRPr>
            </a:p>
          </p:txBody>
        </p:sp>
        <p:sp>
          <p:nvSpPr>
            <p:cNvPr id="72" name="Rectangle 125"/>
            <p:cNvSpPr>
              <a:spLocks noChangeArrowheads="1"/>
            </p:cNvSpPr>
            <p:nvPr/>
          </p:nvSpPr>
          <p:spPr bwMode="auto">
            <a:xfrm>
              <a:off x="2895600" y="2105025"/>
              <a:ext cx="548795" cy="239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effectLst/>
                  <a:latin typeface="ＭＳ Ｐゴシック"/>
                  <a:ea typeface="Meiryo UI"/>
                  <a:cs typeface="ＭＳ Ｐゴシック"/>
                </a:rPr>
                <a:t>区域７</a:t>
              </a:r>
              <a:endParaRPr lang="ja-JP" sz="600" dirty="0">
                <a:effectLst/>
                <a:latin typeface="ＭＳ Ｐゴシック"/>
                <a:cs typeface="ＭＳ Ｐゴシック"/>
              </a:endParaRPr>
            </a:p>
          </p:txBody>
        </p:sp>
        <p:sp>
          <p:nvSpPr>
            <p:cNvPr id="73" name="Rectangle 125"/>
            <p:cNvSpPr>
              <a:spLocks noChangeArrowheads="1"/>
            </p:cNvSpPr>
            <p:nvPr/>
          </p:nvSpPr>
          <p:spPr bwMode="auto">
            <a:xfrm>
              <a:off x="2809875" y="2266950"/>
              <a:ext cx="548795" cy="239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effectLst/>
                  <a:latin typeface="ＭＳ Ｐゴシック"/>
                  <a:ea typeface="Meiryo UI"/>
                  <a:cs typeface="ＭＳ Ｐゴシック"/>
                </a:rPr>
                <a:t>区域８</a:t>
              </a:r>
              <a:endParaRPr lang="ja-JP" sz="600" dirty="0">
                <a:effectLst/>
                <a:latin typeface="ＭＳ Ｐゴシック"/>
                <a:cs typeface="ＭＳ Ｐゴシック"/>
              </a:endParaRPr>
            </a:p>
          </p:txBody>
        </p:sp>
        <p:sp>
          <p:nvSpPr>
            <p:cNvPr id="74" name="円/楕円 73"/>
            <p:cNvSpPr/>
            <p:nvPr/>
          </p:nvSpPr>
          <p:spPr>
            <a:xfrm>
              <a:off x="3514725" y="971550"/>
              <a:ext cx="16520" cy="16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75" name="正方形/長方形 74"/>
            <p:cNvSpPr/>
            <p:nvPr/>
          </p:nvSpPr>
          <p:spPr bwMode="auto">
            <a:xfrm rot="1380000">
              <a:off x="3390900" y="1038225"/>
              <a:ext cx="95599" cy="104255"/>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nvGrpSpPr>
            <p:cNvPr id="76" name="グループ化 75"/>
            <p:cNvGrpSpPr>
              <a:grpSpLocks/>
            </p:cNvGrpSpPr>
            <p:nvPr/>
          </p:nvGrpSpPr>
          <p:grpSpPr bwMode="auto">
            <a:xfrm>
              <a:off x="3114675" y="1533525"/>
              <a:ext cx="103749" cy="103680"/>
              <a:chOff x="3363208" y="1580960"/>
              <a:chExt cx="109137" cy="114690"/>
            </a:xfrm>
            <a:solidFill>
              <a:schemeClr val="bg1"/>
            </a:solidFill>
          </p:grpSpPr>
          <p:sp>
            <p:nvSpPr>
              <p:cNvPr id="104" name="正方形/長方形 103"/>
              <p:cNvSpPr/>
              <p:nvPr/>
            </p:nvSpPr>
            <p:spPr>
              <a:xfrm rot="720000">
                <a:off x="3363208" y="1580960"/>
                <a:ext cx="109137" cy="11469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05" name="円/楕円 104"/>
              <p:cNvSpPr/>
              <p:nvPr/>
            </p:nvSpPr>
            <p:spPr>
              <a:xfrm>
                <a:off x="3412428" y="1629375"/>
                <a:ext cx="18189" cy="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77" name="円/楕円 76"/>
            <p:cNvSpPr/>
            <p:nvPr/>
          </p:nvSpPr>
          <p:spPr>
            <a:xfrm>
              <a:off x="4886325" y="1333500"/>
              <a:ext cx="16520" cy="16520"/>
            </a:xfrm>
            <a:prstGeom prst="ellipse">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nvGrpSpPr>
            <p:cNvPr id="78" name="グループ化 77"/>
            <p:cNvGrpSpPr>
              <a:grpSpLocks/>
            </p:cNvGrpSpPr>
            <p:nvPr/>
          </p:nvGrpSpPr>
          <p:grpSpPr bwMode="auto">
            <a:xfrm>
              <a:off x="1331676" y="492301"/>
              <a:ext cx="1302052" cy="1181162"/>
              <a:chOff x="1448140" y="446917"/>
              <a:chExt cx="1430973" cy="1299238"/>
            </a:xfrm>
          </p:grpSpPr>
          <p:grpSp>
            <p:nvGrpSpPr>
              <p:cNvPr id="96" name="グループ化 95"/>
              <p:cNvGrpSpPr>
                <a:grpSpLocks/>
              </p:cNvGrpSpPr>
              <p:nvPr/>
            </p:nvGrpSpPr>
            <p:grpSpPr bwMode="auto">
              <a:xfrm>
                <a:off x="1448140" y="446917"/>
                <a:ext cx="1430973" cy="1299238"/>
                <a:chOff x="1449989" y="444954"/>
                <a:chExt cx="1315825" cy="1355676"/>
              </a:xfrm>
            </p:grpSpPr>
            <p:grpSp>
              <p:nvGrpSpPr>
                <p:cNvPr id="98" name="グループ化 97"/>
                <p:cNvGrpSpPr>
                  <a:grpSpLocks/>
                </p:cNvGrpSpPr>
                <p:nvPr/>
              </p:nvGrpSpPr>
              <p:grpSpPr bwMode="auto">
                <a:xfrm>
                  <a:off x="1585458" y="611787"/>
                  <a:ext cx="1180356" cy="1188843"/>
                  <a:chOff x="1585458" y="611787"/>
                  <a:chExt cx="1180356" cy="1188843"/>
                </a:xfrm>
              </p:grpSpPr>
              <p:pic>
                <p:nvPicPr>
                  <p:cNvPr id="101" name="図 1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20000">
                    <a:off x="1605057" y="641796"/>
                    <a:ext cx="1160757" cy="115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02" name="正方形/長方形 101"/>
                  <p:cNvSpPr/>
                  <p:nvPr/>
                </p:nvSpPr>
                <p:spPr>
                  <a:xfrm rot="720000">
                    <a:off x="2210127" y="611787"/>
                    <a:ext cx="360724" cy="9971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103" name="正方形/長方形 102"/>
                  <p:cNvSpPr/>
                  <p:nvPr/>
                </p:nvSpPr>
                <p:spPr>
                  <a:xfrm rot="16920000">
                    <a:off x="1453768" y="1042633"/>
                    <a:ext cx="368958" cy="10557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99" name="テキスト ボックス 1130"/>
                <p:cNvSpPr txBox="1"/>
                <p:nvPr/>
              </p:nvSpPr>
              <p:spPr>
                <a:xfrm rot="16860000">
                  <a:off x="1285445" y="961823"/>
                  <a:ext cx="628226" cy="299137"/>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100m</a:t>
                  </a:r>
                  <a:endParaRPr lang="ja-JP" sz="1200" dirty="0">
                    <a:effectLst/>
                    <a:latin typeface="ＭＳ Ｐゴシック"/>
                    <a:cs typeface="ＭＳ Ｐゴシック"/>
                  </a:endParaRPr>
                </a:p>
              </p:txBody>
            </p:sp>
            <p:sp>
              <p:nvSpPr>
                <p:cNvPr id="100" name="テキスト ボックス 1130"/>
                <p:cNvSpPr txBox="1"/>
                <p:nvPr/>
              </p:nvSpPr>
              <p:spPr>
                <a:xfrm rot="720000">
                  <a:off x="2014801" y="444954"/>
                  <a:ext cx="536686" cy="269241"/>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100m</a:t>
                  </a:r>
                  <a:endParaRPr lang="ja-JP" sz="1200" dirty="0">
                    <a:effectLst/>
                    <a:latin typeface="ＭＳ Ｐゴシック"/>
                    <a:cs typeface="ＭＳ Ｐゴシック"/>
                  </a:endParaRPr>
                </a:p>
              </p:txBody>
            </p:sp>
          </p:grpSp>
          <p:sp>
            <p:nvSpPr>
              <p:cNvPr id="97" name="円/楕円 96"/>
              <p:cNvSpPr/>
              <p:nvPr/>
            </p:nvSpPr>
            <p:spPr>
              <a:xfrm>
                <a:off x="2207825" y="1189764"/>
                <a:ext cx="19136" cy="1911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79" name="フリーフォーム 78"/>
            <p:cNvSpPr/>
            <p:nvPr/>
          </p:nvSpPr>
          <p:spPr>
            <a:xfrm rot="1125618">
              <a:off x="1352550" y="790575"/>
              <a:ext cx="335658" cy="42284"/>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dirty="0">
                  <a:solidFill>
                    <a:schemeClr val="tx1"/>
                  </a:solidFill>
                  <a:effectLst/>
                  <a:ea typeface="ＭＳ 明朝"/>
                  <a:cs typeface="Times New Roman"/>
                </a:rPr>
                <a:t> </a:t>
              </a:r>
              <a:endParaRPr lang="ja-JP" sz="1050" kern="100" dirty="0">
                <a:solidFill>
                  <a:schemeClr val="tx1"/>
                </a:solidFill>
                <a:effectLst/>
                <a:ea typeface="ＭＳ 明朝"/>
                <a:cs typeface="Times New Roman"/>
              </a:endParaRPr>
            </a:p>
          </p:txBody>
        </p:sp>
        <p:grpSp>
          <p:nvGrpSpPr>
            <p:cNvPr id="80" name="グループ化 79"/>
            <p:cNvGrpSpPr>
              <a:grpSpLocks/>
            </p:cNvGrpSpPr>
            <p:nvPr/>
          </p:nvGrpSpPr>
          <p:grpSpPr bwMode="auto">
            <a:xfrm rot="16675153">
              <a:off x="2819400" y="657225"/>
              <a:ext cx="295283" cy="663351"/>
              <a:chOff x="3158701" y="612665"/>
              <a:chExt cx="400050" cy="884084"/>
            </a:xfrm>
          </p:grpSpPr>
          <p:sp>
            <p:nvSpPr>
              <p:cNvPr id="94" name="二等辺三角形 93"/>
              <p:cNvSpPr/>
              <p:nvPr/>
            </p:nvSpPr>
            <p:spPr>
              <a:xfrm>
                <a:off x="3158701" y="612665"/>
                <a:ext cx="400050" cy="255221"/>
              </a:xfrm>
              <a:prstGeom prst="triangle">
                <a:avLst/>
              </a:prstGeom>
              <a:solidFill>
                <a:srgbClr val="3333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95" name="二等辺三角形 94"/>
              <p:cNvSpPr/>
              <p:nvPr/>
            </p:nvSpPr>
            <p:spPr>
              <a:xfrm rot="10800000">
                <a:off x="3276341" y="823893"/>
                <a:ext cx="188259" cy="672856"/>
              </a:xfrm>
              <a:prstGeom prst="triangle">
                <a:avLst/>
              </a:prstGeom>
              <a:gradFill>
                <a:gsLst>
                  <a:gs pos="61000">
                    <a:srgbClr val="1285E4"/>
                  </a:gs>
                  <a:gs pos="0">
                    <a:srgbClr val="00B0F0"/>
                  </a:gs>
                  <a:gs pos="100000">
                    <a:srgbClr val="3333CC"/>
                  </a:gs>
                  <a:gs pos="100000">
                    <a:srgbClr val="0070C0"/>
                  </a:gs>
                </a:gsLst>
                <a:lin ang="5400000" scaled="0"/>
              </a:gradFill>
              <a:ln w="63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grpSp>
        <p:sp>
          <p:nvSpPr>
            <p:cNvPr id="81" name="テキスト ボックス 1130"/>
            <p:cNvSpPr txBox="1"/>
            <p:nvPr/>
          </p:nvSpPr>
          <p:spPr bwMode="auto">
            <a:xfrm rot="875006">
              <a:off x="2828924" y="748086"/>
              <a:ext cx="478790" cy="165100"/>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ja-JP" sz="600" dirty="0">
                  <a:effectLst/>
                  <a:latin typeface="ＭＳ Ｐゴシック"/>
                  <a:ea typeface="Meiryo UI"/>
                  <a:cs typeface="ＭＳ Ｐゴシック"/>
                </a:rPr>
                <a:t>拡大</a:t>
              </a:r>
              <a:endParaRPr lang="ja-JP" sz="600" dirty="0">
                <a:effectLst/>
                <a:latin typeface="ＭＳ Ｐゴシック"/>
                <a:cs typeface="ＭＳ Ｐゴシック"/>
              </a:endParaRPr>
            </a:p>
          </p:txBody>
        </p:sp>
        <p:sp>
          <p:nvSpPr>
            <p:cNvPr id="83" name="円/楕円 82"/>
            <p:cNvSpPr/>
            <p:nvPr/>
          </p:nvSpPr>
          <p:spPr>
            <a:xfrm>
              <a:off x="3429000" y="1085850"/>
              <a:ext cx="16520" cy="16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84" name="Rectangle 125"/>
            <p:cNvSpPr>
              <a:spLocks noChangeArrowheads="1"/>
            </p:cNvSpPr>
            <p:nvPr/>
          </p:nvSpPr>
          <p:spPr bwMode="auto">
            <a:xfrm>
              <a:off x="1838323" y="1714500"/>
              <a:ext cx="869013" cy="204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effectLst/>
                  <a:latin typeface="ＭＳ Ｐゴシック"/>
                  <a:ea typeface="Meiryo UI"/>
                  <a:cs typeface="ＭＳ Ｐゴシック"/>
                </a:rPr>
                <a:t>１つの区域に</a:t>
              </a:r>
              <a:endParaRPr lang="ja-JP" sz="600" dirty="0">
                <a:effectLst/>
                <a:latin typeface="ＭＳ Ｐゴシック"/>
                <a:cs typeface="ＭＳ Ｐゴシック"/>
              </a:endParaRPr>
            </a:p>
          </p:txBody>
        </p:sp>
        <p:sp>
          <p:nvSpPr>
            <p:cNvPr id="85" name="Rectangle 125"/>
            <p:cNvSpPr>
              <a:spLocks noChangeArrowheads="1"/>
            </p:cNvSpPr>
            <p:nvPr/>
          </p:nvSpPr>
          <p:spPr bwMode="auto">
            <a:xfrm>
              <a:off x="1838323" y="1846325"/>
              <a:ext cx="864243" cy="175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effectLst/>
                  <a:latin typeface="ＭＳ Ｐゴシック"/>
                  <a:ea typeface="Meiryo UI"/>
                  <a:cs typeface="ＭＳ Ｐゴシック"/>
                </a:rPr>
                <a:t>３種類</a:t>
              </a:r>
              <a:r>
                <a:rPr lang="en-US" sz="600" dirty="0">
                  <a:effectLst/>
                  <a:latin typeface="ＭＳ Ｐゴシック"/>
                  <a:ea typeface="Meiryo UI"/>
                  <a:cs typeface="ＭＳ Ｐゴシック"/>
                </a:rPr>
                <a:t>25</a:t>
              </a:r>
              <a:r>
                <a:rPr lang="ja-JP" sz="600" dirty="0">
                  <a:effectLst/>
                  <a:latin typeface="ＭＳ Ｐゴシック"/>
                  <a:ea typeface="Meiryo UI"/>
                  <a:cs typeface="ＭＳ Ｐゴシック"/>
                </a:rPr>
                <a:t>基の</a:t>
              </a:r>
              <a:endParaRPr lang="ja-JP" sz="600" dirty="0">
                <a:effectLst/>
                <a:latin typeface="ＭＳ Ｐゴシック"/>
                <a:cs typeface="ＭＳ Ｐゴシック"/>
              </a:endParaRPr>
            </a:p>
          </p:txBody>
        </p:sp>
        <p:sp>
          <p:nvSpPr>
            <p:cNvPr id="86" name="Rectangle 125"/>
            <p:cNvSpPr>
              <a:spLocks noChangeArrowheads="1"/>
            </p:cNvSpPr>
            <p:nvPr/>
          </p:nvSpPr>
          <p:spPr bwMode="auto">
            <a:xfrm>
              <a:off x="1852237" y="1983960"/>
              <a:ext cx="883607" cy="167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effectLst/>
                  <a:latin typeface="ＭＳ Ｐゴシック"/>
                  <a:ea typeface="Meiryo UI"/>
                  <a:cs typeface="ＭＳ Ｐゴシック"/>
                </a:rPr>
                <a:t>ブロックを設置</a:t>
              </a:r>
              <a:endParaRPr lang="ja-JP" sz="600" dirty="0">
                <a:effectLst/>
                <a:latin typeface="ＭＳ Ｐゴシック"/>
                <a:cs typeface="ＭＳ Ｐゴシック"/>
              </a:endParaRPr>
            </a:p>
          </p:txBody>
        </p:sp>
        <p:sp>
          <p:nvSpPr>
            <p:cNvPr id="87" name="円/楕円 86"/>
            <p:cNvSpPr/>
            <p:nvPr/>
          </p:nvSpPr>
          <p:spPr bwMode="auto">
            <a:xfrm>
              <a:off x="28575" y="95250"/>
              <a:ext cx="16520" cy="174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88" name="円/楕円 87"/>
            <p:cNvSpPr/>
            <p:nvPr/>
          </p:nvSpPr>
          <p:spPr bwMode="auto">
            <a:xfrm>
              <a:off x="2981325" y="1895475"/>
              <a:ext cx="15549"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89" name="円/楕円 88"/>
            <p:cNvSpPr/>
            <p:nvPr/>
          </p:nvSpPr>
          <p:spPr bwMode="auto">
            <a:xfrm>
              <a:off x="2895600" y="205740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600" kern="100">
                  <a:solidFill>
                    <a:schemeClr val="tx1"/>
                  </a:solidFill>
                  <a:effectLst/>
                  <a:ea typeface="ＭＳ 明朝"/>
                  <a:cs typeface="Times New Roman"/>
                </a:rPr>
                <a:t> </a:t>
              </a:r>
              <a:endParaRPr lang="ja-JP" sz="600" kern="100">
                <a:solidFill>
                  <a:schemeClr val="tx1"/>
                </a:solidFill>
                <a:effectLst/>
                <a:ea typeface="ＭＳ 明朝"/>
                <a:cs typeface="Times New Roman"/>
              </a:endParaRPr>
            </a:p>
          </p:txBody>
        </p:sp>
        <p:sp>
          <p:nvSpPr>
            <p:cNvPr id="90" name="円/楕円 89"/>
            <p:cNvSpPr/>
            <p:nvPr/>
          </p:nvSpPr>
          <p:spPr bwMode="auto">
            <a:xfrm>
              <a:off x="2809875" y="2219325"/>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91" name="円/楕円 90"/>
            <p:cNvSpPr/>
            <p:nvPr/>
          </p:nvSpPr>
          <p:spPr bwMode="auto">
            <a:xfrm>
              <a:off x="2714625" y="238125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92" name="円/楕円 91"/>
            <p:cNvSpPr/>
            <p:nvPr/>
          </p:nvSpPr>
          <p:spPr bwMode="auto">
            <a:xfrm>
              <a:off x="3067050" y="173355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solidFill>
                    <a:schemeClr val="tx1"/>
                  </a:solidFill>
                  <a:effectLst/>
                  <a:ea typeface="ＭＳ 明朝"/>
                  <a:cs typeface="Times New Roman"/>
                </a:rPr>
                <a:t> </a:t>
              </a:r>
              <a:endParaRPr lang="ja-JP" sz="1050" kern="100">
                <a:solidFill>
                  <a:schemeClr val="tx1"/>
                </a:solidFill>
                <a:effectLst/>
                <a:ea typeface="ＭＳ 明朝"/>
                <a:cs typeface="Times New Roman"/>
              </a:endParaRPr>
            </a:p>
          </p:txBody>
        </p:sp>
        <p:sp>
          <p:nvSpPr>
            <p:cNvPr id="93" name="Rectangle 124"/>
            <p:cNvSpPr>
              <a:spLocks noChangeArrowheads="1"/>
            </p:cNvSpPr>
            <p:nvPr/>
          </p:nvSpPr>
          <p:spPr bwMode="auto">
            <a:xfrm>
              <a:off x="219944" y="602634"/>
              <a:ext cx="1256373" cy="295909"/>
            </a:xfrm>
            <a:prstGeom prst="rect">
              <a:avLst/>
            </a:prstGeom>
            <a:noFill/>
            <a:ln>
              <a:noFill/>
            </a:ln>
            <a:effectLst/>
          </p:spPr>
          <p:txBody>
            <a:bodyPr wrap="square" lIns="36000" tIns="36000" rIns="36000" bIns="36000" anchor="ctr" anchorCtr="0" upright="1">
              <a:noAutofit/>
            </a:bodyPr>
            <a:lstStyle/>
            <a:p>
              <a:pPr>
                <a:lnSpc>
                  <a:spcPts val="800"/>
                </a:lnSpc>
                <a:spcAft>
                  <a:spcPts val="0"/>
                </a:spcAft>
              </a:pPr>
              <a:r>
                <a:rPr lang="ja-JP" sz="600" b="1" dirty="0">
                  <a:effectLst/>
                  <a:latin typeface="ＭＳ Ｐゴシック"/>
                  <a:ea typeface="Meiryo UI"/>
                  <a:cs typeface="ＭＳ Ｐゴシック"/>
                </a:rPr>
                <a:t>シーマークリーフ</a:t>
              </a:r>
              <a:endParaRPr lang="ja-JP" sz="600" dirty="0">
                <a:effectLst/>
                <a:latin typeface="ＭＳ Ｐゴシック"/>
                <a:cs typeface="ＭＳ Ｐゴシック"/>
              </a:endParaRPr>
            </a:p>
          </p:txBody>
        </p:sp>
      </p:grpSp>
      <p:sp>
        <p:nvSpPr>
          <p:cNvPr id="135" name="テキスト ボックス 134"/>
          <p:cNvSpPr txBox="1"/>
          <p:nvPr/>
        </p:nvSpPr>
        <p:spPr>
          <a:xfrm>
            <a:off x="4218801" y="6105153"/>
            <a:ext cx="1613428" cy="230832"/>
          </a:xfrm>
          <a:prstGeom prst="rect">
            <a:avLst/>
          </a:prstGeom>
          <a:noFill/>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■攪拌ブロック礁設置位置</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テキスト ボックス 163"/>
          <p:cNvSpPr txBox="1"/>
          <p:nvPr/>
        </p:nvSpPr>
        <p:spPr>
          <a:xfrm>
            <a:off x="3357107" y="6138092"/>
            <a:ext cx="3541394" cy="846386"/>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・令和４年度は、岬町沖の３工区（深日、谷川、小島）で基本設計（深浅測量、実施設計）を実施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・令和５年度は小島工区で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基製作、７基沈設</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■着底基質</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の設置実績</a:t>
            </a:r>
          </a:p>
        </p:txBody>
      </p:sp>
      <p:pic>
        <p:nvPicPr>
          <p:cNvPr id="166" name="図 165"/>
          <p:cNvPicPr>
            <a:picLocks noChangeAspect="1"/>
          </p:cNvPicPr>
          <p:nvPr/>
        </p:nvPicPr>
        <p:blipFill rotWithShape="1">
          <a:blip r:embed="rId8" cstate="print">
            <a:extLst>
              <a:ext uri="{28A0092B-C50C-407E-A947-70E740481C1C}">
                <a14:useLocalDpi xmlns:a14="http://schemas.microsoft.com/office/drawing/2010/main" val="0"/>
              </a:ext>
            </a:extLst>
          </a:blip>
          <a:srcRect r="10660"/>
          <a:stretch/>
        </p:blipFill>
        <p:spPr>
          <a:xfrm>
            <a:off x="912729" y="9083031"/>
            <a:ext cx="833521" cy="595649"/>
          </a:xfrm>
          <a:prstGeom prst="rect">
            <a:avLst/>
          </a:prstGeom>
        </p:spPr>
      </p:pic>
      <p:graphicFrame>
        <p:nvGraphicFramePr>
          <p:cNvPr id="167" name="表 166">
            <a:extLst>
              <a:ext uri="{FF2B5EF4-FFF2-40B4-BE49-F238E27FC236}">
                <a16:creationId xmlns:a16="http://schemas.microsoft.com/office/drawing/2014/main" id="{0A79B52B-6B5B-4AA1-B3F2-B9439251C776}"/>
              </a:ext>
            </a:extLst>
          </p:cNvPr>
          <p:cNvGraphicFramePr>
            <a:graphicFrameLocks noGrp="1"/>
          </p:cNvGraphicFramePr>
          <p:nvPr>
            <p:extLst>
              <p:ext uri="{D42A27DB-BD31-4B8C-83A1-F6EECF244321}">
                <p14:modId xmlns:p14="http://schemas.microsoft.com/office/powerpoint/2010/main" val="560082564"/>
              </p:ext>
            </p:extLst>
          </p:nvPr>
        </p:nvGraphicFramePr>
        <p:xfrm>
          <a:off x="3603623" y="6970360"/>
          <a:ext cx="3078089" cy="548640"/>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833489">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48456">
                  <a:extLst>
                    <a:ext uri="{9D8B030D-6E8A-4147-A177-3AD203B41FA5}">
                      <a16:colId xmlns:a16="http://schemas.microsoft.com/office/drawing/2014/main" val="20003"/>
                    </a:ext>
                  </a:extLst>
                </a:gridCol>
              </a:tblGrid>
              <a:tr h="0">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計画（基）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設置（基）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事業費（千円）</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145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a:solidFill>
                            <a:schemeClr val="tx1"/>
                          </a:solidFill>
                        </a:rPr>
                        <a:t>20,020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45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99,207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3606866800"/>
                  </a:ext>
                </a:extLst>
              </a:tr>
              <a:tr h="119704">
                <a:tc>
                  <a:txBody>
                    <a:bodyPr/>
                    <a:lstStyle/>
                    <a:p>
                      <a:pPr algn="ctr"/>
                      <a:r>
                        <a:rPr kumimoji="1" lang="ja-JP" altLang="en-US" sz="900" dirty="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n-lt"/>
                          <a:ea typeface="+mn-ea"/>
                          <a:cs typeface="+mn-cs"/>
                        </a:rPr>
                        <a:t>7</a:t>
                      </a:r>
                    </a:p>
                  </a:txBody>
                  <a:tcPr marL="36000" marT="0" marB="0" anchor="ctr">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70" name="テキスト ボックス 169">
            <a:extLst>
              <a:ext uri="{FF2B5EF4-FFF2-40B4-BE49-F238E27FC236}">
                <a16:creationId xmlns:a16="http://schemas.microsoft.com/office/drawing/2014/main" id="{42E52991-FF13-41ED-8C27-215F6313DEB9}"/>
              </a:ext>
            </a:extLst>
          </p:cNvPr>
          <p:cNvSpPr txBox="1"/>
          <p:nvPr/>
        </p:nvSpPr>
        <p:spPr>
          <a:xfrm>
            <a:off x="3374236" y="7496140"/>
            <a:ext cx="4089400" cy="230832"/>
          </a:xfrm>
          <a:prstGeom prst="rect">
            <a:avLst/>
          </a:prstGeom>
          <a:noFill/>
        </p:spPr>
        <p:txBody>
          <a:bodyPr wrap="square">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■ハード対策</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1" name="表 170">
            <a:extLst>
              <a:ext uri="{FF2B5EF4-FFF2-40B4-BE49-F238E27FC236}">
                <a16:creationId xmlns:a16="http://schemas.microsoft.com/office/drawing/2014/main" id="{D6B5AE13-0CAD-48B6-8A3A-37B12516E9CF}"/>
              </a:ext>
            </a:extLst>
          </p:cNvPr>
          <p:cNvGraphicFramePr>
            <a:graphicFrameLocks noGrp="1"/>
          </p:cNvGraphicFramePr>
          <p:nvPr>
            <p:extLst>
              <p:ext uri="{D42A27DB-BD31-4B8C-83A1-F6EECF244321}">
                <p14:modId xmlns:p14="http://schemas.microsoft.com/office/powerpoint/2010/main" val="3800931758"/>
              </p:ext>
            </p:extLst>
          </p:nvPr>
        </p:nvGraphicFramePr>
        <p:xfrm>
          <a:off x="3507214" y="7675716"/>
          <a:ext cx="3344472" cy="2135114"/>
        </p:xfrm>
        <a:graphic>
          <a:graphicData uri="http://schemas.openxmlformats.org/drawingml/2006/table">
            <a:tbl>
              <a:tblPr firstRow="1" bandRow="1">
                <a:tableStyleId>{7DF18680-E054-41AD-8BC1-D1AEF772440D}</a:tableStyleId>
              </a:tblPr>
              <a:tblGrid>
                <a:gridCol w="531170">
                  <a:extLst>
                    <a:ext uri="{9D8B030D-6E8A-4147-A177-3AD203B41FA5}">
                      <a16:colId xmlns:a16="http://schemas.microsoft.com/office/drawing/2014/main" val="1643040611"/>
                    </a:ext>
                  </a:extLst>
                </a:gridCol>
                <a:gridCol w="797925">
                  <a:extLst>
                    <a:ext uri="{9D8B030D-6E8A-4147-A177-3AD203B41FA5}">
                      <a16:colId xmlns:a16="http://schemas.microsoft.com/office/drawing/2014/main" val="2561836186"/>
                    </a:ext>
                  </a:extLst>
                </a:gridCol>
                <a:gridCol w="762795">
                  <a:extLst>
                    <a:ext uri="{9D8B030D-6E8A-4147-A177-3AD203B41FA5}">
                      <a16:colId xmlns:a16="http://schemas.microsoft.com/office/drawing/2014/main" val="2895787"/>
                    </a:ext>
                  </a:extLst>
                </a:gridCol>
                <a:gridCol w="1252582">
                  <a:extLst>
                    <a:ext uri="{9D8B030D-6E8A-4147-A177-3AD203B41FA5}">
                      <a16:colId xmlns:a16="http://schemas.microsoft.com/office/drawing/2014/main" val="941926421"/>
                    </a:ext>
                  </a:extLst>
                </a:gridCol>
              </a:tblGrid>
              <a:tr h="209070">
                <a:tc>
                  <a:txBody>
                    <a:bodyPr/>
                    <a:lstStyle/>
                    <a:p>
                      <a:pPr algn="ctr"/>
                      <a:r>
                        <a:rPr kumimoji="1" lang="ja-JP" altLang="en-US" sz="800" dirty="0">
                          <a:latin typeface="ＭＳ Ｐゴシック" panose="020B0600070205080204" pitchFamily="50" charset="-128"/>
                          <a:ea typeface="ＭＳ Ｐゴシック" panose="020B0600070205080204" pitchFamily="50" charset="-128"/>
                        </a:rPr>
                        <a:t>地区</a:t>
                      </a: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a:latin typeface="ＭＳ Ｐゴシック" panose="020B0600070205080204" pitchFamily="50" charset="-128"/>
                          <a:ea typeface="ＭＳ Ｐゴシック" panose="020B0600070205080204" pitchFamily="50" charset="-128"/>
                        </a:rPr>
                        <a:t>A</a:t>
                      </a:r>
                      <a:r>
                        <a:rPr kumimoji="1" lang="ja-JP" altLang="en-US" sz="800" dirty="0">
                          <a:latin typeface="ＭＳ Ｐゴシック" panose="020B0600070205080204" pitchFamily="50" charset="-128"/>
                          <a:ea typeface="ＭＳ Ｐゴシック" panose="020B0600070205080204" pitchFamily="50" charset="-128"/>
                        </a:rPr>
                        <a:t>地区</a:t>
                      </a: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a:latin typeface="ＭＳ Ｐゴシック" panose="020B0600070205080204" pitchFamily="50" charset="-128"/>
                          <a:ea typeface="ＭＳ Ｐゴシック" panose="020B0600070205080204" pitchFamily="50" charset="-128"/>
                        </a:rPr>
                        <a:t>B</a:t>
                      </a:r>
                      <a:r>
                        <a:rPr kumimoji="1" lang="ja-JP" altLang="en-US" sz="800" dirty="0">
                          <a:latin typeface="ＭＳ Ｐゴシック" panose="020B0600070205080204" pitchFamily="50" charset="-128"/>
                          <a:ea typeface="ＭＳ Ｐゴシック" panose="020B0600070205080204" pitchFamily="50" charset="-128"/>
                        </a:rPr>
                        <a:t>地区</a:t>
                      </a:r>
                      <a:endParaRPr kumimoji="1" lang="en-US" altLang="ja-JP" sz="7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800" dirty="0">
                          <a:latin typeface="ＭＳ Ｐゴシック" panose="020B0600070205080204" pitchFamily="50" charset="-128"/>
                          <a:ea typeface="ＭＳ Ｐゴシック" panose="020B0600070205080204" pitchFamily="50" charset="-128"/>
                        </a:rPr>
                        <a:t>C</a:t>
                      </a:r>
                      <a:r>
                        <a:rPr kumimoji="1" lang="ja-JP" altLang="en-US" sz="800" dirty="0">
                          <a:latin typeface="ＭＳ Ｐゴシック" panose="020B0600070205080204" pitchFamily="50" charset="-128"/>
                          <a:ea typeface="ＭＳ Ｐゴシック" panose="020B0600070205080204" pitchFamily="50" charset="-128"/>
                        </a:rPr>
                        <a:t>地区</a:t>
                      </a:r>
                      <a:endParaRPr kumimoji="1" lang="en-US" altLang="ja-JP" sz="7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16838954"/>
                  </a:ext>
                </a:extLst>
              </a:tr>
              <a:tr h="410238">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場所</a:t>
                      </a: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泉佐野、田尻、</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岡田浦、樽井</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R8</a:t>
                      </a: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11</a:t>
                      </a:r>
                      <a:r>
                        <a:rPr kumimoji="1" lang="ja-JP" altLang="en-US" sz="700" dirty="0">
                          <a:latin typeface="ＭＳ Ｐゴシック" panose="020B0600070205080204" pitchFamily="50" charset="-128"/>
                          <a:ea typeface="ＭＳ Ｐゴシック" panose="020B0600070205080204" pitchFamily="50" charset="-128"/>
                        </a:rPr>
                        <a:t>年度</a:t>
                      </a:r>
                      <a:endParaRPr kumimoji="1" lang="en-US" altLang="ja-JP" sz="7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a:latin typeface="ＭＳ Ｐゴシック" panose="020B0600070205080204" pitchFamily="50" charset="-128"/>
                          <a:ea typeface="ＭＳ Ｐゴシック" panose="020B0600070205080204" pitchFamily="50" charset="-128"/>
                        </a:rPr>
                        <a:t>予定）</a:t>
                      </a: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尾崎、</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西鳥取、</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下荘、淡輪、深日</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R4</a:t>
                      </a: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9</a:t>
                      </a:r>
                      <a:r>
                        <a:rPr kumimoji="1" lang="ja-JP" altLang="en-US" sz="700" dirty="0">
                          <a:latin typeface="ＭＳ Ｐゴシック" panose="020B0600070205080204" pitchFamily="50" charset="-128"/>
                          <a:ea typeface="ＭＳ Ｐゴシック" panose="020B0600070205080204" pitchFamily="50" charset="-128"/>
                        </a:rPr>
                        <a:t>年度</a:t>
                      </a:r>
                      <a:endParaRPr kumimoji="1" lang="en-US" altLang="ja-JP" sz="7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700" dirty="0">
                          <a:latin typeface="ＭＳ Ｐゴシック" panose="020B0600070205080204" pitchFamily="50" charset="-128"/>
                          <a:ea typeface="ＭＳ Ｐゴシック" panose="020B0600070205080204" pitchFamily="50" charset="-128"/>
                        </a:rPr>
                        <a:t>予定）</a:t>
                      </a:r>
                    </a:p>
                  </a:txBody>
                  <a:tcPr anchor="ctr"/>
                </a:tc>
                <a:tc>
                  <a:txBody>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800" dirty="0">
                          <a:latin typeface="ＭＳ Ｐゴシック" panose="020B0600070205080204" pitchFamily="50" charset="-128"/>
                          <a:ea typeface="ＭＳ Ｐゴシック" panose="020B0600070205080204" pitchFamily="50" charset="-128"/>
                        </a:rPr>
                        <a:t>谷川、小島</a:t>
                      </a:r>
                      <a:endParaRPr kumimoji="1" lang="en-US" altLang="ja-JP" sz="800" dirty="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R4</a:t>
                      </a:r>
                      <a:r>
                        <a:rPr kumimoji="1" lang="ja-JP" altLang="en-US" sz="700" dirty="0">
                          <a:latin typeface="ＭＳ Ｐゴシック" panose="020B0600070205080204" pitchFamily="50" charset="-128"/>
                          <a:ea typeface="ＭＳ Ｐゴシック" panose="020B0600070205080204" pitchFamily="50" charset="-128"/>
                        </a:rPr>
                        <a:t>～</a:t>
                      </a:r>
                      <a:r>
                        <a:rPr kumimoji="1" lang="en-US" altLang="ja-JP" sz="700" dirty="0">
                          <a:latin typeface="ＭＳ Ｐゴシック" panose="020B0600070205080204" pitchFamily="50" charset="-128"/>
                          <a:ea typeface="ＭＳ Ｐゴシック" panose="020B0600070205080204" pitchFamily="50" charset="-128"/>
                        </a:rPr>
                        <a:t>6</a:t>
                      </a:r>
                      <a:r>
                        <a:rPr kumimoji="1" lang="ja-JP" altLang="en-US" sz="700" dirty="0">
                          <a:latin typeface="ＭＳ Ｐゴシック" panose="020B0600070205080204" pitchFamily="50" charset="-128"/>
                          <a:ea typeface="ＭＳ Ｐゴシック" panose="020B0600070205080204" pitchFamily="50" charset="-128"/>
                        </a:rPr>
                        <a:t>年度予定）</a:t>
                      </a:r>
                    </a:p>
                  </a:txBody>
                  <a:tcPr anchor="ctr"/>
                </a:tc>
                <a:extLst>
                  <a:ext uri="{0D108BD9-81ED-4DB2-BD59-A6C34878D82A}">
                    <a16:rowId xmlns:a16="http://schemas.microsoft.com/office/drawing/2014/main" val="3257481885"/>
                  </a:ext>
                </a:extLst>
              </a:tr>
              <a:tr h="225952">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設置</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水深</a:t>
                      </a: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５ｍ以浅</a:t>
                      </a: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１０ｍ以浅</a:t>
                      </a:r>
                    </a:p>
                  </a:txBody>
                  <a:tcPr anchor="ctr"/>
                </a:tc>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１５ｍ以浅</a:t>
                      </a:r>
                    </a:p>
                  </a:txBody>
                  <a:tcPr anchor="ctr"/>
                </a:tc>
                <a:extLst>
                  <a:ext uri="{0D108BD9-81ED-4DB2-BD59-A6C34878D82A}">
                    <a16:rowId xmlns:a16="http://schemas.microsoft.com/office/drawing/2014/main" val="4228352528"/>
                  </a:ext>
                </a:extLst>
              </a:tr>
              <a:tr h="838063">
                <a:tc>
                  <a:txBody>
                    <a:bodyPr/>
                    <a:lstStyle/>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ブロック</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の</a:t>
                      </a:r>
                      <a:endParaRPr kumimoji="1" lang="en-US" altLang="ja-JP" sz="800" dirty="0">
                        <a:latin typeface="ＭＳ Ｐゴシック" panose="020B0600070205080204" pitchFamily="50" charset="-128"/>
                        <a:ea typeface="ＭＳ Ｐゴシック" panose="020B0600070205080204" pitchFamily="50" charset="-128"/>
                      </a:endParaRPr>
                    </a:p>
                    <a:p>
                      <a:pPr algn="ctr">
                        <a:lnSpc>
                          <a:spcPts val="900"/>
                        </a:lnSpc>
                      </a:pPr>
                      <a:r>
                        <a:rPr kumimoji="1" lang="ja-JP" altLang="en-US" sz="800" dirty="0">
                          <a:latin typeface="ＭＳ Ｐゴシック" panose="020B0600070205080204" pitchFamily="50" charset="-128"/>
                          <a:ea typeface="ＭＳ Ｐゴシック" panose="020B0600070205080204" pitchFamily="50" charset="-128"/>
                        </a:rPr>
                        <a:t>イメージ</a:t>
                      </a:r>
                    </a:p>
                  </a:txBody>
                  <a:tcPr anchor="ctr"/>
                </a:tc>
                <a:tc gridSpan="2">
                  <a:txBody>
                    <a:bodyPr/>
                    <a:lstStyle/>
                    <a:p>
                      <a:pPr algn="l">
                        <a:lnSpc>
                          <a:spcPts val="900"/>
                        </a:lnSpc>
                      </a:pPr>
                      <a:endParaRPr kumimoji="1" lang="ja-JP" altLang="en-US" sz="700" dirty="0">
                        <a:latin typeface="ＭＳ Ｐゴシック" panose="020B0600070205080204" pitchFamily="50" charset="-128"/>
                        <a:ea typeface="ＭＳ Ｐゴシック" panose="020B0600070205080204" pitchFamily="50" charset="-128"/>
                      </a:endParaRPr>
                    </a:p>
                  </a:txBody>
                  <a:tcPr anchor="ctr"/>
                </a:tc>
                <a:tc hMerge="1">
                  <a:txBody>
                    <a:bodyPr/>
                    <a:lstStyle/>
                    <a:p>
                      <a:pPr algn="ctr">
                        <a:lnSpc>
                          <a:spcPts val="900"/>
                        </a:lnSpc>
                      </a:pPr>
                      <a:endParaRPr kumimoji="1" lang="ja-JP" altLang="en-US" sz="900" dirty="0">
                        <a:latin typeface="ＭＳ Ｐゴシック" panose="020B0600070205080204" pitchFamily="50" charset="-128"/>
                        <a:ea typeface="ＭＳ Ｐゴシック" panose="020B0600070205080204" pitchFamily="50" charset="-128"/>
                      </a:endParaRPr>
                    </a:p>
                  </a:txBody>
                  <a:tcPr anchor="ctr"/>
                </a:tc>
                <a:tc>
                  <a:txBody>
                    <a:bodyPr/>
                    <a:lstStyle/>
                    <a:p>
                      <a:pPr algn="ctr">
                        <a:lnSpc>
                          <a:spcPts val="900"/>
                        </a:lnSpc>
                      </a:pPr>
                      <a:endParaRPr kumimoji="1" lang="en-US" altLang="ja-JP" sz="7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831350725"/>
                  </a:ext>
                </a:extLst>
              </a:tr>
            </a:tbl>
          </a:graphicData>
        </a:graphic>
      </p:graphicFrame>
      <p:grpSp>
        <p:nvGrpSpPr>
          <p:cNvPr id="172" name="グループ化 171">
            <a:extLst>
              <a:ext uri="{FF2B5EF4-FFF2-40B4-BE49-F238E27FC236}">
                <a16:creationId xmlns:a16="http://schemas.microsoft.com/office/drawing/2014/main" id="{BA709F2E-833F-414A-AD98-2576508B2DAB}"/>
              </a:ext>
            </a:extLst>
          </p:cNvPr>
          <p:cNvGrpSpPr/>
          <p:nvPr/>
        </p:nvGrpSpPr>
        <p:grpSpPr>
          <a:xfrm>
            <a:off x="4133818" y="9021805"/>
            <a:ext cx="1326663" cy="778239"/>
            <a:chOff x="9117544" y="1633796"/>
            <a:chExt cx="1601499" cy="826755"/>
          </a:xfrm>
        </p:grpSpPr>
        <p:pic>
          <p:nvPicPr>
            <p:cNvPr id="173" name="図 172">
              <a:extLst>
                <a:ext uri="{FF2B5EF4-FFF2-40B4-BE49-F238E27FC236}">
                  <a16:creationId xmlns:a16="http://schemas.microsoft.com/office/drawing/2014/main" id="{CDBBF876-7A7C-4517-9906-C35B18A5CC04}"/>
                </a:ext>
              </a:extLst>
            </p:cNvPr>
            <p:cNvPicPr/>
            <p:nvPr/>
          </p:nvPicPr>
          <p:blipFill rotWithShape="1">
            <a:blip r:embed="rId9" cstate="print">
              <a:extLst>
                <a:ext uri="{BEBA8EAE-BF5A-486C-A8C5-ECC9F3942E4B}">
                  <a14:imgProps xmlns:a14="http://schemas.microsoft.com/office/drawing/2010/main">
                    <a14:imgLayer r:embed="rId10">
                      <a14:imgEffect>
                        <a14:backgroundRemoval t="0" b="100000" l="0" r="100000">
                          <a14:foregroundMark x1="29153" y1="53405" x2="29153" y2="53405"/>
                          <a14:foregroundMark x1="30293" y1="34767" x2="30293" y2="34767"/>
                          <a14:foregroundMark x1="31922" y1="29749" x2="31922" y2="29749"/>
                          <a14:foregroundMark x1="36971" y1="69892" x2="36971" y2="69892"/>
                          <a14:foregroundMark x1="58958" y1="46237" x2="58958" y2="46237"/>
                          <a14:foregroundMark x1="67264" y1="9319" x2="67264" y2="9319"/>
                          <a14:foregroundMark x1="68078" y1="41935" x2="68078" y2="41935"/>
                          <a14:foregroundMark x1="72964" y1="53405" x2="72964" y2="53405"/>
                          <a14:foregroundMark x1="71336" y1="49462" x2="71336" y2="49462"/>
                          <a14:foregroundMark x1="81759" y1="62724" x2="81759" y2="62724"/>
                          <a14:foregroundMark x1="67427" y1="61290" x2="67427" y2="61290"/>
                          <a14:foregroundMark x1="68893" y1="71685" x2="68893" y2="71685"/>
                          <a14:foregroundMark x1="66124" y1="71326" x2="64658" y2="71326"/>
                          <a14:foregroundMark x1="44300" y1="73835" x2="44300" y2="73835"/>
                          <a14:foregroundMark x1="23941" y1="63799" x2="23941" y2="63799"/>
                          <a14:foregroundMark x1="28827" y1="54122" x2="28827" y2="54122"/>
                          <a14:backgroundMark x1="33550" y1="36201" x2="33550" y2="36201"/>
                          <a14:backgroundMark x1="65309" y1="13978" x2="65309" y2="13978"/>
                        </a14:backgroundRemoval>
                      </a14:imgEffect>
                    </a14:imgLayer>
                  </a14:imgProps>
                </a:ext>
                <a:ext uri="{28A0092B-C50C-407E-A947-70E740481C1C}">
                  <a14:useLocalDpi xmlns:a14="http://schemas.microsoft.com/office/drawing/2010/main" val="0"/>
                </a:ext>
              </a:extLst>
            </a:blip>
            <a:srcRect l="15450" r="12703" b="19696"/>
            <a:stretch/>
          </p:blipFill>
          <p:spPr bwMode="auto">
            <a:xfrm>
              <a:off x="9460113" y="1633796"/>
              <a:ext cx="1137119" cy="635349"/>
            </a:xfrm>
            <a:prstGeom prst="rect">
              <a:avLst/>
            </a:prstGeom>
            <a:noFill/>
            <a:ln>
              <a:noFill/>
            </a:ln>
            <a:extLst>
              <a:ext uri="{53640926-AAD7-44D8-BBD7-CCE9431645EC}">
                <a14:shadowObscured xmlns:a14="http://schemas.microsoft.com/office/drawing/2010/main"/>
              </a:ext>
            </a:extLst>
          </p:spPr>
        </p:pic>
        <p:cxnSp>
          <p:nvCxnSpPr>
            <p:cNvPr id="174" name="直線コネクタ 173">
              <a:extLst>
                <a:ext uri="{FF2B5EF4-FFF2-40B4-BE49-F238E27FC236}">
                  <a16:creationId xmlns:a16="http://schemas.microsoft.com/office/drawing/2014/main" id="{C51A05E6-8F63-4B68-A3BF-A2F26B2BA5ED}"/>
                </a:ext>
              </a:extLst>
            </p:cNvPr>
            <p:cNvCxnSpPr/>
            <p:nvPr/>
          </p:nvCxnSpPr>
          <p:spPr>
            <a:xfrm flipH="1">
              <a:off x="9327356" y="1751440"/>
              <a:ext cx="4119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75" name="直線コネクタ 174">
              <a:extLst>
                <a:ext uri="{FF2B5EF4-FFF2-40B4-BE49-F238E27FC236}">
                  <a16:creationId xmlns:a16="http://schemas.microsoft.com/office/drawing/2014/main" id="{B688AD88-A771-4F2C-85C8-9A3BA4DA033B}"/>
                </a:ext>
              </a:extLst>
            </p:cNvPr>
            <p:cNvCxnSpPr/>
            <p:nvPr/>
          </p:nvCxnSpPr>
          <p:spPr>
            <a:xfrm flipH="1">
              <a:off x="9327356" y="2105025"/>
              <a:ext cx="1327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76" name="直線コネクタ 175">
              <a:extLst>
                <a:ext uri="{FF2B5EF4-FFF2-40B4-BE49-F238E27FC236}">
                  <a16:creationId xmlns:a16="http://schemas.microsoft.com/office/drawing/2014/main" id="{809F7B58-CB6E-4749-A18B-FCD7BEC929BA}"/>
                </a:ext>
              </a:extLst>
            </p:cNvPr>
            <p:cNvCxnSpPr/>
            <p:nvPr/>
          </p:nvCxnSpPr>
          <p:spPr>
            <a:xfrm>
              <a:off x="9327356" y="1771650"/>
              <a:ext cx="0" cy="314325"/>
            </a:xfrm>
            <a:prstGeom prst="line">
              <a:avLst/>
            </a:prstGeom>
            <a:ln w="3175"/>
          </p:spPr>
          <p:style>
            <a:lnRef idx="1">
              <a:schemeClr val="dk1"/>
            </a:lnRef>
            <a:fillRef idx="0">
              <a:schemeClr val="dk1"/>
            </a:fillRef>
            <a:effectRef idx="0">
              <a:schemeClr val="dk1"/>
            </a:effectRef>
            <a:fontRef idx="minor">
              <a:schemeClr val="tx1"/>
            </a:fontRef>
          </p:style>
        </p:cxnSp>
        <p:sp>
          <p:nvSpPr>
            <p:cNvPr id="177" name="テキスト ボックス 176">
              <a:extLst>
                <a:ext uri="{FF2B5EF4-FFF2-40B4-BE49-F238E27FC236}">
                  <a16:creationId xmlns:a16="http://schemas.microsoft.com/office/drawing/2014/main" id="{563FDF5B-FE04-4858-9F6F-F54C06531442}"/>
                </a:ext>
              </a:extLst>
            </p:cNvPr>
            <p:cNvSpPr txBox="1"/>
            <p:nvPr/>
          </p:nvSpPr>
          <p:spPr>
            <a:xfrm rot="16200000">
              <a:off x="9010703" y="1828599"/>
              <a:ext cx="473757" cy="260076"/>
            </a:xfrm>
            <a:prstGeom prst="rect">
              <a:avLst/>
            </a:prstGeom>
            <a:noFill/>
          </p:spPr>
          <p:txBody>
            <a:bodyPr wrap="none" rtlCol="0">
              <a:spAutoFit/>
            </a:bodyPr>
            <a:lstStyle/>
            <a:p>
              <a:r>
                <a:rPr kumimoji="1" lang="en-US" altLang="ja-JP" sz="800" dirty="0"/>
                <a:t>2.0m</a:t>
              </a:r>
              <a:endParaRPr kumimoji="1" lang="ja-JP" altLang="en-US" sz="800" dirty="0"/>
            </a:p>
          </p:txBody>
        </p:sp>
        <p:cxnSp>
          <p:nvCxnSpPr>
            <p:cNvPr id="178" name="直線コネクタ 177">
              <a:extLst>
                <a:ext uri="{FF2B5EF4-FFF2-40B4-BE49-F238E27FC236}">
                  <a16:creationId xmlns:a16="http://schemas.microsoft.com/office/drawing/2014/main" id="{41BD1A99-2BA1-4C7C-A365-5728CC0C595A}"/>
                </a:ext>
              </a:extLst>
            </p:cNvPr>
            <p:cNvCxnSpPr/>
            <p:nvPr/>
          </p:nvCxnSpPr>
          <p:spPr>
            <a:xfrm flipH="1">
              <a:off x="9383298" y="2105025"/>
              <a:ext cx="93187" cy="85286"/>
            </a:xfrm>
            <a:prstGeom prst="line">
              <a:avLst/>
            </a:prstGeom>
            <a:ln w="3175"/>
          </p:spPr>
          <p:style>
            <a:lnRef idx="1">
              <a:schemeClr val="dk1"/>
            </a:lnRef>
            <a:fillRef idx="0">
              <a:schemeClr val="dk1"/>
            </a:fillRef>
            <a:effectRef idx="0">
              <a:schemeClr val="dk1"/>
            </a:effectRef>
            <a:fontRef idx="minor">
              <a:schemeClr val="tx1"/>
            </a:fontRef>
          </p:style>
        </p:cxnSp>
        <p:cxnSp>
          <p:nvCxnSpPr>
            <p:cNvPr id="179" name="直線コネクタ 178">
              <a:extLst>
                <a:ext uri="{FF2B5EF4-FFF2-40B4-BE49-F238E27FC236}">
                  <a16:creationId xmlns:a16="http://schemas.microsoft.com/office/drawing/2014/main" id="{4613B0ED-007A-4AFA-BA23-04CDD378BC56}"/>
                </a:ext>
              </a:extLst>
            </p:cNvPr>
            <p:cNvCxnSpPr/>
            <p:nvPr/>
          </p:nvCxnSpPr>
          <p:spPr>
            <a:xfrm flipH="1">
              <a:off x="10220325" y="2210617"/>
              <a:ext cx="207169" cy="192677"/>
            </a:xfrm>
            <a:prstGeom prst="line">
              <a:avLst/>
            </a:prstGeom>
            <a:ln w="3175"/>
          </p:spPr>
          <p:style>
            <a:lnRef idx="1">
              <a:schemeClr val="dk1"/>
            </a:lnRef>
            <a:fillRef idx="0">
              <a:schemeClr val="dk1"/>
            </a:fillRef>
            <a:effectRef idx="0">
              <a:schemeClr val="dk1"/>
            </a:effectRef>
            <a:fontRef idx="minor">
              <a:schemeClr val="tx1"/>
            </a:fontRef>
          </p:style>
        </p:cxnSp>
        <p:cxnSp>
          <p:nvCxnSpPr>
            <p:cNvPr id="180" name="直線コネクタ 179">
              <a:extLst>
                <a:ext uri="{FF2B5EF4-FFF2-40B4-BE49-F238E27FC236}">
                  <a16:creationId xmlns:a16="http://schemas.microsoft.com/office/drawing/2014/main" id="{62150E0A-C7A6-4505-A8A5-326B1EE843ED}"/>
                </a:ext>
              </a:extLst>
            </p:cNvPr>
            <p:cNvCxnSpPr/>
            <p:nvPr/>
          </p:nvCxnSpPr>
          <p:spPr>
            <a:xfrm>
              <a:off x="9397237" y="2191378"/>
              <a:ext cx="823088" cy="211916"/>
            </a:xfrm>
            <a:prstGeom prst="line">
              <a:avLst/>
            </a:prstGeom>
            <a:ln w="3175"/>
          </p:spPr>
          <p:style>
            <a:lnRef idx="1">
              <a:schemeClr val="dk1"/>
            </a:lnRef>
            <a:fillRef idx="0">
              <a:schemeClr val="dk1"/>
            </a:fillRef>
            <a:effectRef idx="0">
              <a:schemeClr val="dk1"/>
            </a:effectRef>
            <a:fontRef idx="minor">
              <a:schemeClr val="tx1"/>
            </a:fontRef>
          </p:style>
        </p:cxnSp>
        <p:sp>
          <p:nvSpPr>
            <p:cNvPr id="181" name="テキスト ボックス 180">
              <a:extLst>
                <a:ext uri="{FF2B5EF4-FFF2-40B4-BE49-F238E27FC236}">
                  <a16:creationId xmlns:a16="http://schemas.microsoft.com/office/drawing/2014/main" id="{7CC944E0-B560-4DD0-BDA3-BD87C8D9481C}"/>
                </a:ext>
              </a:extLst>
            </p:cNvPr>
            <p:cNvSpPr txBox="1"/>
            <p:nvPr/>
          </p:nvSpPr>
          <p:spPr>
            <a:xfrm rot="932454">
              <a:off x="9492608" y="2231676"/>
              <a:ext cx="538342" cy="228875"/>
            </a:xfrm>
            <a:prstGeom prst="rect">
              <a:avLst/>
            </a:prstGeom>
            <a:noFill/>
          </p:spPr>
          <p:txBody>
            <a:bodyPr wrap="none" rtlCol="0">
              <a:spAutoFit/>
            </a:bodyPr>
            <a:lstStyle/>
            <a:p>
              <a:r>
                <a:rPr kumimoji="1" lang="en-US" altLang="ja-JP" sz="800" dirty="0"/>
                <a:t>5.5m</a:t>
              </a:r>
              <a:endParaRPr kumimoji="1" lang="ja-JP" altLang="en-US" sz="800" dirty="0"/>
            </a:p>
          </p:txBody>
        </p:sp>
        <p:cxnSp>
          <p:nvCxnSpPr>
            <p:cNvPr id="182" name="直線コネクタ 181">
              <a:extLst>
                <a:ext uri="{FF2B5EF4-FFF2-40B4-BE49-F238E27FC236}">
                  <a16:creationId xmlns:a16="http://schemas.microsoft.com/office/drawing/2014/main" id="{CEE0A9FD-E56B-4842-B459-1A03D9817E35}"/>
                </a:ext>
              </a:extLst>
            </p:cNvPr>
            <p:cNvCxnSpPr/>
            <p:nvPr/>
          </p:nvCxnSpPr>
          <p:spPr>
            <a:xfrm>
              <a:off x="10051726" y="2261525"/>
              <a:ext cx="314163" cy="78263"/>
            </a:xfrm>
            <a:prstGeom prst="line">
              <a:avLst/>
            </a:prstGeom>
            <a:ln w="3175"/>
          </p:spPr>
          <p:style>
            <a:lnRef idx="1">
              <a:schemeClr val="dk1"/>
            </a:lnRef>
            <a:fillRef idx="0">
              <a:schemeClr val="dk1"/>
            </a:fillRef>
            <a:effectRef idx="0">
              <a:schemeClr val="dk1"/>
            </a:effectRef>
            <a:fontRef idx="minor">
              <a:schemeClr val="tx1"/>
            </a:fontRef>
          </p:style>
        </p:cxnSp>
        <p:cxnSp>
          <p:nvCxnSpPr>
            <p:cNvPr id="183" name="直線コネクタ 182">
              <a:extLst>
                <a:ext uri="{FF2B5EF4-FFF2-40B4-BE49-F238E27FC236}">
                  <a16:creationId xmlns:a16="http://schemas.microsoft.com/office/drawing/2014/main" id="{96215DD8-33CA-4E8A-B2C3-EAB6B4B94207}"/>
                </a:ext>
              </a:extLst>
            </p:cNvPr>
            <p:cNvCxnSpPr/>
            <p:nvPr/>
          </p:nvCxnSpPr>
          <p:spPr>
            <a:xfrm>
              <a:off x="10414690" y="1928812"/>
              <a:ext cx="275425" cy="82213"/>
            </a:xfrm>
            <a:prstGeom prst="line">
              <a:avLst/>
            </a:prstGeom>
            <a:ln w="3175"/>
          </p:spPr>
          <p:style>
            <a:lnRef idx="1">
              <a:schemeClr val="dk1"/>
            </a:lnRef>
            <a:fillRef idx="0">
              <a:schemeClr val="dk1"/>
            </a:fillRef>
            <a:effectRef idx="0">
              <a:schemeClr val="dk1"/>
            </a:effectRef>
            <a:fontRef idx="minor">
              <a:schemeClr val="tx1"/>
            </a:fontRef>
          </p:style>
        </p:cxnSp>
        <p:cxnSp>
          <p:nvCxnSpPr>
            <p:cNvPr id="184" name="直線コネクタ 183">
              <a:extLst>
                <a:ext uri="{FF2B5EF4-FFF2-40B4-BE49-F238E27FC236}">
                  <a16:creationId xmlns:a16="http://schemas.microsoft.com/office/drawing/2014/main" id="{EDCCC203-133C-4834-A439-FA910145A8EF}"/>
                </a:ext>
              </a:extLst>
            </p:cNvPr>
            <p:cNvCxnSpPr/>
            <p:nvPr/>
          </p:nvCxnSpPr>
          <p:spPr>
            <a:xfrm flipH="1">
              <a:off x="10380365" y="2036972"/>
              <a:ext cx="309750" cy="294094"/>
            </a:xfrm>
            <a:prstGeom prst="line">
              <a:avLst/>
            </a:prstGeom>
            <a:ln w="3175"/>
          </p:spPr>
          <p:style>
            <a:lnRef idx="1">
              <a:schemeClr val="dk1"/>
            </a:lnRef>
            <a:fillRef idx="0">
              <a:schemeClr val="dk1"/>
            </a:fillRef>
            <a:effectRef idx="0">
              <a:schemeClr val="dk1"/>
            </a:effectRef>
            <a:fontRef idx="minor">
              <a:schemeClr val="tx1"/>
            </a:fontRef>
          </p:style>
        </p:cxnSp>
        <p:sp>
          <p:nvSpPr>
            <p:cNvPr id="185" name="テキスト ボックス 184">
              <a:extLst>
                <a:ext uri="{FF2B5EF4-FFF2-40B4-BE49-F238E27FC236}">
                  <a16:creationId xmlns:a16="http://schemas.microsoft.com/office/drawing/2014/main" id="{DCD11622-7F28-404F-8FAC-2E6A4236192C}"/>
                </a:ext>
              </a:extLst>
            </p:cNvPr>
            <p:cNvSpPr txBox="1"/>
            <p:nvPr/>
          </p:nvSpPr>
          <p:spPr>
            <a:xfrm rot="18570074">
              <a:off x="10352126" y="2080578"/>
              <a:ext cx="473757" cy="260076"/>
            </a:xfrm>
            <a:prstGeom prst="rect">
              <a:avLst/>
            </a:prstGeom>
            <a:noFill/>
          </p:spPr>
          <p:txBody>
            <a:bodyPr wrap="none" rtlCol="0">
              <a:spAutoFit/>
            </a:bodyPr>
            <a:lstStyle/>
            <a:p>
              <a:r>
                <a:rPr kumimoji="1" lang="en-US" altLang="ja-JP" sz="800" dirty="0"/>
                <a:t>5.5m</a:t>
              </a:r>
              <a:endParaRPr kumimoji="1" lang="ja-JP" altLang="en-US" sz="800" dirty="0"/>
            </a:p>
          </p:txBody>
        </p:sp>
      </p:grpSp>
      <p:grpSp>
        <p:nvGrpSpPr>
          <p:cNvPr id="186" name="グループ化 185">
            <a:extLst>
              <a:ext uri="{FF2B5EF4-FFF2-40B4-BE49-F238E27FC236}">
                <a16:creationId xmlns:a16="http://schemas.microsoft.com/office/drawing/2014/main" id="{B231743F-BDE0-4C7E-B1F9-EE7F27287B74}"/>
              </a:ext>
            </a:extLst>
          </p:cNvPr>
          <p:cNvGrpSpPr/>
          <p:nvPr/>
        </p:nvGrpSpPr>
        <p:grpSpPr>
          <a:xfrm>
            <a:off x="5655944" y="8937942"/>
            <a:ext cx="1186948" cy="921971"/>
            <a:chOff x="9187115" y="2846557"/>
            <a:chExt cx="1311109" cy="818603"/>
          </a:xfrm>
        </p:grpSpPr>
        <p:pic>
          <p:nvPicPr>
            <p:cNvPr id="187" name="図 186" descr="D:\InoueMi\Desktop\あ.png">
              <a:extLst>
                <a:ext uri="{FF2B5EF4-FFF2-40B4-BE49-F238E27FC236}">
                  <a16:creationId xmlns:a16="http://schemas.microsoft.com/office/drawing/2014/main" id="{EACC43EB-29C0-405A-8D2C-B92261255A99}"/>
                </a:ext>
              </a:extLst>
            </p:cNvPr>
            <p:cNvPicPr/>
            <p:nvPr/>
          </p:nvPicPr>
          <p:blipFill>
            <a:blip r:embed="rId11" cstate="print">
              <a:extLst>
                <a:ext uri="{BEBA8EAE-BF5A-486C-A8C5-ECC9F3942E4B}">
                  <a14:imgProps xmlns:a14="http://schemas.microsoft.com/office/drawing/2010/main">
                    <a14:imgLayer r:embed="rId12">
                      <a14:imgEffect>
                        <a14:backgroundRemoval t="431" b="100000" l="1648" r="100000">
                          <a14:foregroundMark x1="30220" y1="59052" x2="30220" y2="59052"/>
                          <a14:backgroundMark x1="54670" y1="91379" x2="54670" y2="91379"/>
                          <a14:backgroundMark x1="54396" y1="91810" x2="54121" y2="89224"/>
                          <a14:backgroundMark x1="82418" y1="79310" x2="82418" y2="79310"/>
                          <a14:backgroundMark x1="82692" y1="80603" x2="82692" y2="80603"/>
                          <a14:backgroundMark x1="82692" y1="78879" x2="81593" y2="75862"/>
                          <a14:backgroundMark x1="31593" y1="87069" x2="31319" y2="84483"/>
                          <a14:backgroundMark x1="8516" y1="63793" x2="7418" y2="61638"/>
                          <a14:backgroundMark x1="10714" y1="62500" x2="10714" y2="60345"/>
                          <a14:backgroundMark x1="38736" y1="18966" x2="39835" y2="20259"/>
                          <a14:backgroundMark x1="43407" y1="15948" x2="43407" y2="17672"/>
                          <a14:backgroundMark x1="89560" y1="69828" x2="90110" y2="70690"/>
                          <a14:backgroundMark x1="86813" y1="61638" x2="86813" y2="62931"/>
                          <a14:backgroundMark x1="64560" y1="54741" x2="64560" y2="57328"/>
                          <a14:backgroundMark x1="65934" y1="64224" x2="67857" y2="63793"/>
                          <a14:backgroundMark x1="48352" y1="33190" x2="50000" y2="34052"/>
                          <a14:backgroundMark x1="12637" y1="50862" x2="12637" y2="50862"/>
                          <a14:backgroundMark x1="16209" y1="28879" x2="16209" y2="28879"/>
                          <a14:backgroundMark x1="9341" y1="56034" x2="9341" y2="56034"/>
                          <a14:backgroundMark x1="39835" y1="78017" x2="39835" y2="78017"/>
                          <a14:backgroundMark x1="37088" y1="68103" x2="37088" y2="68103"/>
                          <a14:backgroundMark x1="26374" y1="83190" x2="26648" y2="84914"/>
                          <a14:backgroundMark x1="23352" y1="84052" x2="23352" y2="84052"/>
                          <a14:backgroundMark x1="25549" y1="78448" x2="25549" y2="78448"/>
                          <a14:backgroundMark x1="16758" y1="74138" x2="17857" y2="74569"/>
                          <a14:backgroundMark x1="21429" y1="76293" x2="21703" y2="77155"/>
                          <a14:backgroundMark x1="25275" y1="71121" x2="25824" y2="71121"/>
                          <a14:backgroundMark x1="28022" y1="74569" x2="28571" y2="74138"/>
                          <a14:backgroundMark x1="61538" y1="82328" x2="62088" y2="83190"/>
                          <a14:backgroundMark x1="59066" y1="73707" x2="59066" y2="75000"/>
                          <a14:backgroundMark x1="54396" y1="78879" x2="54670" y2="77155"/>
                          <a14:backgroundMark x1="94505" y1="52155" x2="95604" y2="50862"/>
                          <a14:backgroundMark x1="96429" y1="65948" x2="96429" y2="65948"/>
                          <a14:backgroundMark x1="93681" y1="66810" x2="93681" y2="68534"/>
                          <a14:backgroundMark x1="91758" y1="56034" x2="92582" y2="56034"/>
                          <a14:backgroundMark x1="45330" y1="88362" x2="45879" y2="89224"/>
                        </a14:backgroundRemoval>
                      </a14:imgEffect>
                    </a14:imgLayer>
                  </a14:imgProps>
                </a:ext>
                <a:ext uri="{28A0092B-C50C-407E-A947-70E740481C1C}">
                  <a14:useLocalDpi xmlns:a14="http://schemas.microsoft.com/office/drawing/2010/main" val="0"/>
                </a:ext>
              </a:extLst>
            </a:blip>
            <a:srcRect/>
            <a:stretch>
              <a:fillRect/>
            </a:stretch>
          </p:blipFill>
          <p:spPr bwMode="auto">
            <a:xfrm>
              <a:off x="9291325" y="2846557"/>
              <a:ext cx="977162" cy="632931"/>
            </a:xfrm>
            <a:prstGeom prst="rect">
              <a:avLst/>
            </a:prstGeom>
            <a:noFill/>
            <a:ln>
              <a:noFill/>
            </a:ln>
          </p:spPr>
        </p:pic>
        <p:cxnSp>
          <p:nvCxnSpPr>
            <p:cNvPr id="188" name="直線コネクタ 187">
              <a:extLst>
                <a:ext uri="{FF2B5EF4-FFF2-40B4-BE49-F238E27FC236}">
                  <a16:creationId xmlns:a16="http://schemas.microsoft.com/office/drawing/2014/main" id="{F3184487-4572-4FF9-B19B-3B0D75487785}"/>
                </a:ext>
              </a:extLst>
            </p:cNvPr>
            <p:cNvCxnSpPr/>
            <p:nvPr/>
          </p:nvCxnSpPr>
          <p:spPr>
            <a:xfrm>
              <a:off x="9570940" y="3447879"/>
              <a:ext cx="135122" cy="106176"/>
            </a:xfrm>
            <a:prstGeom prst="line">
              <a:avLst/>
            </a:prstGeom>
            <a:ln w="3175"/>
          </p:spPr>
          <p:style>
            <a:lnRef idx="1">
              <a:schemeClr val="dk1"/>
            </a:lnRef>
            <a:fillRef idx="0">
              <a:schemeClr val="dk1"/>
            </a:fillRef>
            <a:effectRef idx="0">
              <a:schemeClr val="dk1"/>
            </a:effectRef>
            <a:fontRef idx="minor">
              <a:schemeClr val="tx1"/>
            </a:fontRef>
          </p:style>
        </p:cxnSp>
        <p:cxnSp>
          <p:nvCxnSpPr>
            <p:cNvPr id="189" name="直線コネクタ 188">
              <a:extLst>
                <a:ext uri="{FF2B5EF4-FFF2-40B4-BE49-F238E27FC236}">
                  <a16:creationId xmlns:a16="http://schemas.microsoft.com/office/drawing/2014/main" id="{7DB52603-D7CC-4FEE-8E86-B3B26A9C4989}"/>
                </a:ext>
              </a:extLst>
            </p:cNvPr>
            <p:cNvCxnSpPr/>
            <p:nvPr/>
          </p:nvCxnSpPr>
          <p:spPr>
            <a:xfrm>
              <a:off x="10246087" y="3237562"/>
              <a:ext cx="104863" cy="90954"/>
            </a:xfrm>
            <a:prstGeom prst="line">
              <a:avLst/>
            </a:prstGeom>
            <a:ln w="3175"/>
          </p:spPr>
          <p:style>
            <a:lnRef idx="1">
              <a:schemeClr val="dk1"/>
            </a:lnRef>
            <a:fillRef idx="0">
              <a:schemeClr val="dk1"/>
            </a:fillRef>
            <a:effectRef idx="0">
              <a:schemeClr val="dk1"/>
            </a:effectRef>
            <a:fontRef idx="minor">
              <a:schemeClr val="tx1"/>
            </a:fontRef>
          </p:style>
        </p:cxnSp>
        <p:cxnSp>
          <p:nvCxnSpPr>
            <p:cNvPr id="190" name="直線コネクタ 189">
              <a:extLst>
                <a:ext uri="{FF2B5EF4-FFF2-40B4-BE49-F238E27FC236}">
                  <a16:creationId xmlns:a16="http://schemas.microsoft.com/office/drawing/2014/main" id="{5FA0D7E0-DADB-41AF-8D9C-FB4FD974532F}"/>
                </a:ext>
              </a:extLst>
            </p:cNvPr>
            <p:cNvCxnSpPr/>
            <p:nvPr/>
          </p:nvCxnSpPr>
          <p:spPr>
            <a:xfrm flipV="1">
              <a:off x="9733785" y="3349132"/>
              <a:ext cx="595396" cy="197493"/>
            </a:xfrm>
            <a:prstGeom prst="line">
              <a:avLst/>
            </a:prstGeom>
            <a:ln w="3175"/>
          </p:spPr>
          <p:style>
            <a:lnRef idx="1">
              <a:schemeClr val="dk1"/>
            </a:lnRef>
            <a:fillRef idx="0">
              <a:schemeClr val="dk1"/>
            </a:fillRef>
            <a:effectRef idx="0">
              <a:schemeClr val="dk1"/>
            </a:effectRef>
            <a:fontRef idx="minor">
              <a:schemeClr val="tx1"/>
            </a:fontRef>
          </p:style>
        </p:cxnSp>
        <p:cxnSp>
          <p:nvCxnSpPr>
            <p:cNvPr id="191" name="直線コネクタ 190">
              <a:extLst>
                <a:ext uri="{FF2B5EF4-FFF2-40B4-BE49-F238E27FC236}">
                  <a16:creationId xmlns:a16="http://schemas.microsoft.com/office/drawing/2014/main" id="{52AF2B87-F605-4B16-B7B0-F93BA400E228}"/>
                </a:ext>
              </a:extLst>
            </p:cNvPr>
            <p:cNvCxnSpPr/>
            <p:nvPr/>
          </p:nvCxnSpPr>
          <p:spPr>
            <a:xfrm flipH="1">
              <a:off x="9570940" y="3481334"/>
              <a:ext cx="206698" cy="72721"/>
            </a:xfrm>
            <a:prstGeom prst="line">
              <a:avLst/>
            </a:prstGeom>
            <a:ln w="3175"/>
          </p:spPr>
          <p:style>
            <a:lnRef idx="1">
              <a:schemeClr val="dk1"/>
            </a:lnRef>
            <a:fillRef idx="0">
              <a:schemeClr val="dk1"/>
            </a:fillRef>
            <a:effectRef idx="0">
              <a:schemeClr val="dk1"/>
            </a:effectRef>
            <a:fontRef idx="minor">
              <a:schemeClr val="tx1"/>
            </a:fontRef>
          </p:style>
        </p:cxnSp>
        <p:cxnSp>
          <p:nvCxnSpPr>
            <p:cNvPr id="192" name="直線コネクタ 191">
              <a:extLst>
                <a:ext uri="{FF2B5EF4-FFF2-40B4-BE49-F238E27FC236}">
                  <a16:creationId xmlns:a16="http://schemas.microsoft.com/office/drawing/2014/main" id="{1634F34B-F689-4778-8B09-E2B74D9DA092}"/>
                </a:ext>
              </a:extLst>
            </p:cNvPr>
            <p:cNvCxnSpPr/>
            <p:nvPr/>
          </p:nvCxnSpPr>
          <p:spPr>
            <a:xfrm flipH="1">
              <a:off x="9187115" y="3150492"/>
              <a:ext cx="129333" cy="43356"/>
            </a:xfrm>
            <a:prstGeom prst="line">
              <a:avLst/>
            </a:prstGeom>
            <a:ln w="3175"/>
          </p:spPr>
          <p:style>
            <a:lnRef idx="1">
              <a:schemeClr val="dk1"/>
            </a:lnRef>
            <a:fillRef idx="0">
              <a:schemeClr val="dk1"/>
            </a:fillRef>
            <a:effectRef idx="0">
              <a:schemeClr val="dk1"/>
            </a:effectRef>
            <a:fontRef idx="minor">
              <a:schemeClr val="tx1"/>
            </a:fontRef>
          </p:style>
        </p:cxnSp>
        <p:cxnSp>
          <p:nvCxnSpPr>
            <p:cNvPr id="193" name="直線コネクタ 192">
              <a:extLst>
                <a:ext uri="{FF2B5EF4-FFF2-40B4-BE49-F238E27FC236}">
                  <a16:creationId xmlns:a16="http://schemas.microsoft.com/office/drawing/2014/main" id="{8E8ABC1D-9D0F-4B64-9D30-06C4B4945682}"/>
                </a:ext>
              </a:extLst>
            </p:cNvPr>
            <p:cNvCxnSpPr/>
            <p:nvPr/>
          </p:nvCxnSpPr>
          <p:spPr>
            <a:xfrm>
              <a:off x="9195658" y="3221152"/>
              <a:ext cx="366522" cy="322493"/>
            </a:xfrm>
            <a:prstGeom prst="line">
              <a:avLst/>
            </a:prstGeom>
            <a:ln w="3175"/>
          </p:spPr>
          <p:style>
            <a:lnRef idx="1">
              <a:schemeClr val="dk1"/>
            </a:lnRef>
            <a:fillRef idx="0">
              <a:schemeClr val="dk1"/>
            </a:fillRef>
            <a:effectRef idx="0">
              <a:schemeClr val="dk1"/>
            </a:effectRef>
            <a:fontRef idx="minor">
              <a:schemeClr val="tx1"/>
            </a:fontRef>
          </p:style>
        </p:cxnSp>
        <p:cxnSp>
          <p:nvCxnSpPr>
            <p:cNvPr id="194" name="直線コネクタ 193">
              <a:extLst>
                <a:ext uri="{FF2B5EF4-FFF2-40B4-BE49-F238E27FC236}">
                  <a16:creationId xmlns:a16="http://schemas.microsoft.com/office/drawing/2014/main" id="{620E7273-F486-43AE-BA0A-F24E50A20330}"/>
                </a:ext>
              </a:extLst>
            </p:cNvPr>
            <p:cNvCxnSpPr/>
            <p:nvPr/>
          </p:nvCxnSpPr>
          <p:spPr>
            <a:xfrm flipV="1">
              <a:off x="10259190" y="3193848"/>
              <a:ext cx="69991" cy="30583"/>
            </a:xfrm>
            <a:prstGeom prst="line">
              <a:avLst/>
            </a:prstGeom>
            <a:ln/>
          </p:spPr>
          <p:style>
            <a:lnRef idx="1">
              <a:schemeClr val="dk1"/>
            </a:lnRef>
            <a:fillRef idx="0">
              <a:schemeClr val="dk1"/>
            </a:fillRef>
            <a:effectRef idx="0">
              <a:schemeClr val="dk1"/>
            </a:effectRef>
            <a:fontRef idx="minor">
              <a:schemeClr val="tx1"/>
            </a:fontRef>
          </p:style>
        </p:cxnSp>
        <p:cxnSp>
          <p:nvCxnSpPr>
            <p:cNvPr id="195" name="直線コネクタ 194">
              <a:extLst>
                <a:ext uri="{FF2B5EF4-FFF2-40B4-BE49-F238E27FC236}">
                  <a16:creationId xmlns:a16="http://schemas.microsoft.com/office/drawing/2014/main" id="{81B05652-ADE6-4AB7-9038-A5FD356F48BD}"/>
                </a:ext>
              </a:extLst>
            </p:cNvPr>
            <p:cNvCxnSpPr/>
            <p:nvPr/>
          </p:nvCxnSpPr>
          <p:spPr>
            <a:xfrm flipV="1">
              <a:off x="10180850" y="3021947"/>
              <a:ext cx="117668" cy="36284"/>
            </a:xfrm>
            <a:prstGeom prst="line">
              <a:avLst/>
            </a:prstGeom>
            <a:ln/>
          </p:spPr>
          <p:style>
            <a:lnRef idx="1">
              <a:schemeClr val="dk1"/>
            </a:lnRef>
            <a:fillRef idx="0">
              <a:schemeClr val="dk1"/>
            </a:fillRef>
            <a:effectRef idx="0">
              <a:schemeClr val="dk1"/>
            </a:effectRef>
            <a:fontRef idx="minor">
              <a:schemeClr val="tx1"/>
            </a:fontRef>
          </p:style>
        </p:cxnSp>
        <p:cxnSp>
          <p:nvCxnSpPr>
            <p:cNvPr id="196" name="直線コネクタ 195">
              <a:extLst>
                <a:ext uri="{FF2B5EF4-FFF2-40B4-BE49-F238E27FC236}">
                  <a16:creationId xmlns:a16="http://schemas.microsoft.com/office/drawing/2014/main" id="{805B8A0F-0957-4661-B9D1-282686A47F62}"/>
                </a:ext>
              </a:extLst>
            </p:cNvPr>
            <p:cNvCxnSpPr/>
            <p:nvPr/>
          </p:nvCxnSpPr>
          <p:spPr>
            <a:xfrm>
              <a:off x="10329181" y="3021947"/>
              <a:ext cx="0" cy="156995"/>
            </a:xfrm>
            <a:prstGeom prst="line">
              <a:avLst/>
            </a:prstGeom>
            <a:ln w="3175"/>
          </p:spPr>
          <p:style>
            <a:lnRef idx="1">
              <a:schemeClr val="dk1"/>
            </a:lnRef>
            <a:fillRef idx="0">
              <a:schemeClr val="dk1"/>
            </a:fillRef>
            <a:effectRef idx="0">
              <a:schemeClr val="dk1"/>
            </a:effectRef>
            <a:fontRef idx="minor">
              <a:schemeClr val="tx1"/>
            </a:fontRef>
          </p:style>
        </p:cxnSp>
        <p:sp>
          <p:nvSpPr>
            <p:cNvPr id="197" name="テキスト ボックス 196">
              <a:extLst>
                <a:ext uri="{FF2B5EF4-FFF2-40B4-BE49-F238E27FC236}">
                  <a16:creationId xmlns:a16="http://schemas.microsoft.com/office/drawing/2014/main" id="{7B6E646F-249C-45B4-9E2F-F79A647D8C4F}"/>
                </a:ext>
              </a:extLst>
            </p:cNvPr>
            <p:cNvSpPr txBox="1"/>
            <p:nvPr/>
          </p:nvSpPr>
          <p:spPr>
            <a:xfrm rot="16200000">
              <a:off x="10201852" y="2975283"/>
              <a:ext cx="371761" cy="220982"/>
            </a:xfrm>
            <a:prstGeom prst="rect">
              <a:avLst/>
            </a:prstGeom>
            <a:noFill/>
          </p:spPr>
          <p:txBody>
            <a:bodyPr wrap="none" rtlCol="0">
              <a:spAutoFit/>
            </a:bodyPr>
            <a:lstStyle/>
            <a:p>
              <a:r>
                <a:rPr kumimoji="1" lang="en-US" altLang="ja-JP" sz="700" dirty="0"/>
                <a:t>3.3</a:t>
              </a:r>
              <a:r>
                <a:rPr kumimoji="1" lang="ja-JP" altLang="en-US" sz="700" dirty="0"/>
                <a:t>ｍ</a:t>
              </a:r>
            </a:p>
          </p:txBody>
        </p:sp>
        <p:sp>
          <p:nvSpPr>
            <p:cNvPr id="198" name="テキスト ボックス 197">
              <a:extLst>
                <a:ext uri="{FF2B5EF4-FFF2-40B4-BE49-F238E27FC236}">
                  <a16:creationId xmlns:a16="http://schemas.microsoft.com/office/drawing/2014/main" id="{F5E85262-3E76-43A7-844E-95776ADCA36B}"/>
                </a:ext>
              </a:extLst>
            </p:cNvPr>
            <p:cNvSpPr txBox="1"/>
            <p:nvPr/>
          </p:nvSpPr>
          <p:spPr>
            <a:xfrm rot="20101849">
              <a:off x="9801653" y="3412155"/>
              <a:ext cx="524478" cy="177626"/>
            </a:xfrm>
            <a:prstGeom prst="rect">
              <a:avLst/>
            </a:prstGeom>
            <a:noFill/>
          </p:spPr>
          <p:txBody>
            <a:bodyPr wrap="none" rtlCol="0">
              <a:spAutoFit/>
            </a:bodyPr>
            <a:lstStyle/>
            <a:p>
              <a:r>
                <a:rPr kumimoji="1" lang="en-US" altLang="ja-JP" sz="700" dirty="0"/>
                <a:t>11.0</a:t>
              </a:r>
              <a:r>
                <a:rPr kumimoji="1" lang="ja-JP" altLang="en-US" sz="700" dirty="0"/>
                <a:t>ｍ</a:t>
              </a:r>
            </a:p>
          </p:txBody>
        </p:sp>
        <p:sp>
          <p:nvSpPr>
            <p:cNvPr id="199" name="テキスト ボックス 198">
              <a:extLst>
                <a:ext uri="{FF2B5EF4-FFF2-40B4-BE49-F238E27FC236}">
                  <a16:creationId xmlns:a16="http://schemas.microsoft.com/office/drawing/2014/main" id="{3F7392F9-550F-4617-A7D5-05AEF891891B}"/>
                </a:ext>
              </a:extLst>
            </p:cNvPr>
            <p:cNvSpPr txBox="1"/>
            <p:nvPr/>
          </p:nvSpPr>
          <p:spPr>
            <a:xfrm rot="2766374">
              <a:off x="9158603" y="3343881"/>
              <a:ext cx="421576" cy="220982"/>
            </a:xfrm>
            <a:prstGeom prst="rect">
              <a:avLst/>
            </a:prstGeom>
            <a:noFill/>
          </p:spPr>
          <p:txBody>
            <a:bodyPr wrap="none" rtlCol="0">
              <a:spAutoFit/>
            </a:bodyPr>
            <a:lstStyle/>
            <a:p>
              <a:r>
                <a:rPr kumimoji="1" lang="en-US" altLang="ja-JP" sz="700" dirty="0"/>
                <a:t>11.0</a:t>
              </a:r>
              <a:r>
                <a:rPr kumimoji="1" lang="ja-JP" altLang="en-US" sz="700" dirty="0"/>
                <a:t>ｍ</a:t>
              </a:r>
            </a:p>
          </p:txBody>
        </p:sp>
      </p:grpSp>
      <p:pic>
        <p:nvPicPr>
          <p:cNvPr id="16" name="図 15">
            <a:extLst>
              <a:ext uri="{FF2B5EF4-FFF2-40B4-BE49-F238E27FC236}">
                <a16:creationId xmlns:a16="http://schemas.microsoft.com/office/drawing/2014/main" id="{6E263156-8EDF-457B-8559-F329243FB90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345" y="9083031"/>
            <a:ext cx="795830" cy="601191"/>
          </a:xfrm>
          <a:prstGeom prst="rect">
            <a:avLst/>
          </a:prstGeom>
        </p:spPr>
      </p:pic>
      <p:pic>
        <p:nvPicPr>
          <p:cNvPr id="19" name="図 18">
            <a:extLst>
              <a:ext uri="{FF2B5EF4-FFF2-40B4-BE49-F238E27FC236}">
                <a16:creationId xmlns:a16="http://schemas.microsoft.com/office/drawing/2014/main" id="{D3AF55FE-AEDB-4AE2-9D61-9AB4531EDAF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87518" y="9083031"/>
            <a:ext cx="825986" cy="610244"/>
          </a:xfrm>
          <a:prstGeom prst="rect">
            <a:avLst/>
          </a:prstGeom>
        </p:spPr>
      </p:pic>
      <p:pic>
        <p:nvPicPr>
          <p:cNvPr id="21" name="図 20" descr="食品, 屋内, 動物, 魚 が含まれている画像&#10;&#10;自動的に生成された説明">
            <a:extLst>
              <a:ext uri="{FF2B5EF4-FFF2-40B4-BE49-F238E27FC236}">
                <a16:creationId xmlns:a16="http://schemas.microsoft.com/office/drawing/2014/main" id="{96025072-9A0E-4380-A227-68EC3EF3F0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9269" y="9083030"/>
            <a:ext cx="799692" cy="599053"/>
          </a:xfrm>
          <a:prstGeom prst="rect">
            <a:avLst/>
          </a:prstGeom>
        </p:spPr>
      </p:pic>
    </p:spTree>
    <p:extLst>
      <p:ext uri="{BB962C8B-B14F-4D97-AF65-F5344CB8AC3E}">
        <p14:creationId xmlns:p14="http://schemas.microsoft.com/office/powerpoint/2010/main" val="392199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2"/>
          <p:cNvSpPr txBox="1">
            <a:spLocks noChangeArrowheads="1"/>
          </p:cNvSpPr>
          <p:nvPr/>
        </p:nvSpPr>
        <p:spPr bwMode="auto">
          <a:xfrm>
            <a:off x="360000" y="35525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a:t>5</a:t>
            </a:r>
            <a:endParaRPr kumimoji="1" lang="ja-JP" altLang="en-US" sz="1200" dirty="0"/>
          </a:p>
        </p:txBody>
      </p:sp>
      <p:sp>
        <p:nvSpPr>
          <p:cNvPr id="8" name="テキスト ボックス 2"/>
          <p:cNvSpPr txBox="1">
            <a:spLocks noChangeArrowheads="1"/>
          </p:cNvSpPr>
          <p:nvPr/>
        </p:nvSpPr>
        <p:spPr bwMode="auto">
          <a:xfrm>
            <a:off x="360000" y="541598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３</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flipH="1">
            <a:off x="3420000" y="5745472"/>
            <a:ext cx="9000" cy="345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9999" y="5851394"/>
            <a:ext cx="2952000" cy="400110"/>
          </a:xfrm>
          <a:prstGeom prst="rect">
            <a:avLst/>
          </a:prstGeom>
          <a:noFill/>
        </p:spPr>
        <p:txBody>
          <a:bodyPr wrap="square" rtlCol="0">
            <a:spAutoFit/>
          </a:bodyPr>
          <a:lstStyle/>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a:off x="3420000" y="777024"/>
            <a:ext cx="0" cy="428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429000" y="728831"/>
            <a:ext cx="3096344"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■海底窪地の埋戻しの進捗状況（</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R5.3</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時点）</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4253920032"/>
              </p:ext>
            </p:extLst>
          </p:nvPr>
        </p:nvGraphicFramePr>
        <p:xfrm>
          <a:off x="3573016" y="1084867"/>
          <a:ext cx="3078090" cy="1347852"/>
        </p:xfrm>
        <a:graphic>
          <a:graphicData uri="http://schemas.openxmlformats.org/drawingml/2006/table">
            <a:tbl>
              <a:tblPr firstRow="1" bandRow="1">
                <a:tableStyleId>{3B4B98B0-60AC-42C2-AFA5-B58CD77FA1E5}</a:tableStyleId>
              </a:tblPr>
              <a:tblGrid>
                <a:gridCol w="129614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341786">
                  <a:extLst>
                    <a:ext uri="{9D8B030D-6E8A-4147-A177-3AD203B41FA5}">
                      <a16:colId xmlns:a16="http://schemas.microsoft.com/office/drawing/2014/main" val="20004"/>
                    </a:ext>
                  </a:extLst>
                </a:gridCol>
              </a:tblGrid>
              <a:tr h="428036">
                <a:tc>
                  <a:txBody>
                    <a:bodyPr/>
                    <a:lstStyle/>
                    <a:p>
                      <a:pPr algn="ctr"/>
                      <a:r>
                        <a:rPr kumimoji="1" lang="ja-JP" altLang="en-US" sz="900" b="0" dirty="0">
                          <a:solidFill>
                            <a:schemeClr val="tx1"/>
                          </a:solidFill>
                        </a:rPr>
                        <a:t>窪地位置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容量</a:t>
                      </a:r>
                      <a:endParaRPr kumimoji="1" lang="en-US" altLang="ja-JP" sz="900" b="0" dirty="0">
                        <a:solidFill>
                          <a:schemeClr val="tx1"/>
                        </a:solidFill>
                      </a:endParaRPr>
                    </a:p>
                    <a:p>
                      <a:pPr algn="ctr"/>
                      <a:r>
                        <a:rPr kumimoji="1" lang="en-US" altLang="ja-JP" sz="900" b="0" dirty="0">
                          <a:solidFill>
                            <a:schemeClr val="tx1"/>
                          </a:solidFill>
                        </a:rPr>
                        <a:t>(</a:t>
                      </a:r>
                      <a:r>
                        <a:rPr kumimoji="1" lang="ja-JP" altLang="en-US" sz="900" b="0" dirty="0">
                          <a:solidFill>
                            <a:schemeClr val="tx1"/>
                          </a:solidFill>
                        </a:rPr>
                        <a:t>万㎥</a:t>
                      </a:r>
                      <a:r>
                        <a:rPr kumimoji="1" lang="en-US" altLang="ja-JP" sz="900" b="0" dirty="0">
                          <a:solidFill>
                            <a:schemeClr val="tx1"/>
                          </a:solidFill>
                        </a:rPr>
                        <a:t>)</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埋戻量</a:t>
                      </a:r>
                      <a:endParaRPr kumimoji="1" lang="en-US" altLang="ja-JP" sz="900" b="0" dirty="0">
                        <a:solidFill>
                          <a:schemeClr val="tx1"/>
                        </a:solidFill>
                      </a:endParaRPr>
                    </a:p>
                    <a:p>
                      <a:pPr algn="ctr"/>
                      <a:r>
                        <a:rPr kumimoji="1" lang="en-US" altLang="ja-JP" sz="900" b="0" dirty="0">
                          <a:solidFill>
                            <a:schemeClr val="tx1"/>
                          </a:solidFill>
                        </a:rPr>
                        <a:t>(</a:t>
                      </a:r>
                      <a:r>
                        <a:rPr kumimoji="1" lang="ja-JP" altLang="en-US" sz="900" b="0" dirty="0">
                          <a:solidFill>
                            <a:schemeClr val="tx1"/>
                          </a:solidFill>
                        </a:rPr>
                        <a:t>万㎥</a:t>
                      </a:r>
                      <a:r>
                        <a:rPr kumimoji="1" lang="en-US" altLang="ja-JP" sz="900" b="0" dirty="0">
                          <a:solidFill>
                            <a:schemeClr val="tx1"/>
                          </a:solidFill>
                        </a:rPr>
                        <a:t>)</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rPr>
                        <a:t>残量</a:t>
                      </a:r>
                      <a:endParaRPr kumimoji="1" lang="en-US" altLang="ja-JP" sz="900" b="0" dirty="0">
                        <a:solidFill>
                          <a:schemeClr val="tx1"/>
                        </a:solidFill>
                      </a:endParaRPr>
                    </a:p>
                    <a:p>
                      <a:pPr algn="ctr"/>
                      <a:r>
                        <a:rPr kumimoji="1" lang="en-US" altLang="ja-JP" sz="900" b="0" dirty="0">
                          <a:solidFill>
                            <a:schemeClr val="tx1"/>
                          </a:solidFill>
                        </a:rPr>
                        <a:t>(</a:t>
                      </a:r>
                      <a:r>
                        <a:rPr kumimoji="1" lang="ja-JP" altLang="en-US" sz="900" b="0" dirty="0">
                          <a:solidFill>
                            <a:schemeClr val="tx1"/>
                          </a:solidFill>
                        </a:rPr>
                        <a:t>万㎥</a:t>
                      </a:r>
                      <a:r>
                        <a:rPr kumimoji="1" lang="en-US" altLang="ja-JP" sz="900" b="0" dirty="0">
                          <a:solidFill>
                            <a:schemeClr val="tx1"/>
                          </a:solidFill>
                        </a:rPr>
                        <a:t>)</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rPr>
                        <a:t>進捗率</a:t>
                      </a:r>
                      <a:r>
                        <a:rPr kumimoji="1" lang="en-US" altLang="ja-JP" sz="900" b="0" dirty="0">
                          <a:solidFill>
                            <a:schemeClr val="tx1"/>
                          </a:solidFill>
                        </a:rPr>
                        <a:t>(</a:t>
                      </a:r>
                      <a:r>
                        <a:rPr kumimoji="1" lang="ja-JP" altLang="en-US" sz="900" b="0" dirty="0">
                          <a:solidFill>
                            <a:schemeClr val="tx1"/>
                          </a:solidFill>
                        </a:rPr>
                        <a:t>％</a:t>
                      </a:r>
                      <a:r>
                        <a:rPr kumimoji="1" lang="en-US" altLang="ja-JP" sz="900" b="0" dirty="0">
                          <a:solidFill>
                            <a:schemeClr val="tx1"/>
                          </a:solidFill>
                        </a:rPr>
                        <a:t>)</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29954">
                <a:tc>
                  <a:txBody>
                    <a:bodyPr/>
                    <a:lstStyle/>
                    <a:p>
                      <a:pPr algn="l"/>
                      <a:r>
                        <a:rPr kumimoji="1" lang="ja-JP" altLang="en-US" sz="900" dirty="0">
                          <a:solidFill>
                            <a:schemeClr val="tx1"/>
                          </a:solidFill>
                        </a:rPr>
                        <a:t>北泊地（堺市）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124.8</a:t>
                      </a: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ja-JP" altLang="en-US" sz="900" dirty="0">
                          <a:solidFill>
                            <a:schemeClr val="tx1"/>
                          </a:solidFill>
                        </a:rPr>
                        <a:t>  </a:t>
                      </a:r>
                      <a:r>
                        <a:rPr kumimoji="1" lang="en-US" altLang="ja-JP" sz="900" dirty="0">
                          <a:solidFill>
                            <a:schemeClr val="tx1"/>
                          </a:solidFill>
                        </a:rPr>
                        <a:t>31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a:solidFill>
                            <a:schemeClr val="tx1"/>
                          </a:solidFill>
                          <a:latin typeface="+mn-lt"/>
                          <a:ea typeface="+mn-ea"/>
                          <a:cs typeface="+mn-cs"/>
                        </a:rPr>
                        <a:t>93.8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a:solidFill>
                            <a:schemeClr val="tx1"/>
                          </a:solidFill>
                          <a:latin typeface="+mn-lt"/>
                          <a:ea typeface="+mn-ea"/>
                          <a:cs typeface="+mn-cs"/>
                        </a:rPr>
                        <a:t>25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229954">
                <a:tc>
                  <a:txBody>
                    <a:bodyPr/>
                    <a:lstStyle/>
                    <a:p>
                      <a:pPr algn="l"/>
                      <a:r>
                        <a:rPr kumimoji="1" lang="ja-JP" altLang="en-US" sz="900" dirty="0">
                          <a:solidFill>
                            <a:schemeClr val="tx1"/>
                          </a:solidFill>
                        </a:rPr>
                        <a:t>阪南２区沖（岸和田市）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452.7</a:t>
                      </a:r>
                    </a:p>
                  </a:txBody>
                  <a:tcPr marL="0" marR="36000" marT="0" marB="0" anchor="ctr"/>
                </a:tc>
                <a:tc>
                  <a:txBody>
                    <a:bodyPr/>
                    <a:lstStyle/>
                    <a:p>
                      <a:pPr algn="r"/>
                      <a:r>
                        <a:rPr kumimoji="1" lang="en-US" altLang="ja-JP" sz="900" dirty="0">
                          <a:solidFill>
                            <a:schemeClr val="tx1"/>
                          </a:solidFill>
                          <a:latin typeface="+mn-lt"/>
                          <a:ea typeface="+mn-ea"/>
                          <a:cs typeface="+mn-cs"/>
                        </a:rPr>
                        <a:t>449.8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extLst>
                  <a:ext uri="{0D108BD9-81ED-4DB2-BD59-A6C34878D82A}">
                    <a16:rowId xmlns:a16="http://schemas.microsoft.com/office/drawing/2014/main" val="10002"/>
                  </a:ext>
                </a:extLst>
              </a:tr>
              <a:tr h="229954">
                <a:tc>
                  <a:txBody>
                    <a:bodyPr/>
                    <a:lstStyle/>
                    <a:p>
                      <a:pPr algn="l"/>
                      <a:r>
                        <a:rPr kumimoji="1" lang="ja-JP" altLang="en-US" sz="900" dirty="0">
                          <a:solidFill>
                            <a:schemeClr val="tx1"/>
                          </a:solidFill>
                        </a:rPr>
                        <a:t>阪南４区沖（貝塚市）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1,516.1</a:t>
                      </a:r>
                    </a:p>
                  </a:txBody>
                  <a:tcPr marL="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rPr>
                        <a:t>58.5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1,349.4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n-lt"/>
                          <a:ea typeface="+mn-ea"/>
                          <a:cs typeface="+mn-cs"/>
                        </a:rPr>
                        <a:t>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29954">
                <a:tc>
                  <a:txBody>
                    <a:bodyPr/>
                    <a:lstStyle/>
                    <a:p>
                      <a:pPr algn="ctr"/>
                      <a:r>
                        <a:rPr kumimoji="1" lang="ja-JP" altLang="en-US" sz="900" dirty="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2,093.6</a:t>
                      </a: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latin typeface="+mn-lt"/>
                          <a:ea typeface="+mn-ea"/>
                          <a:cs typeface="+mn-cs"/>
                        </a:rPr>
                        <a:t>539.3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rPr>
                        <a:t>1,446.1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1" name="テキスト ボックス 50"/>
          <p:cNvSpPr txBox="1"/>
          <p:nvPr/>
        </p:nvSpPr>
        <p:spPr>
          <a:xfrm>
            <a:off x="980728" y="404786"/>
            <a:ext cx="3243196" cy="261610"/>
          </a:xfrm>
          <a:prstGeom prst="rect">
            <a:avLst/>
          </a:prstGeom>
          <a:noFill/>
        </p:spPr>
        <p:txBody>
          <a:bodyPr wrap="none" rtlCol="0">
            <a:spAutoFit/>
          </a:bodyPr>
          <a:lstStyle/>
          <a:p>
            <a:r>
              <a:rPr lang="ja-JP" altLang="en-US" sz="1100" b="1" dirty="0"/>
              <a:t>大阪湾の漁場環境を蘇らせるための取組みの促進　</a:t>
            </a:r>
          </a:p>
        </p:txBody>
      </p:sp>
      <p:sp>
        <p:nvSpPr>
          <p:cNvPr id="62" name="テキスト ボックス 61"/>
          <p:cNvSpPr txBox="1"/>
          <p:nvPr/>
        </p:nvSpPr>
        <p:spPr>
          <a:xfrm>
            <a:off x="4412338" y="5082208"/>
            <a:ext cx="1368152" cy="230832"/>
          </a:xfrm>
          <a:prstGeom prst="rect">
            <a:avLst/>
          </a:prstGeom>
          <a:noFill/>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■海底窪地の位置</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4158843" y="2561928"/>
            <a:ext cx="1924689" cy="2517863"/>
            <a:chOff x="7257255" y="463200"/>
            <a:chExt cx="1924689" cy="2517863"/>
          </a:xfrm>
        </p:grpSpPr>
        <p:grpSp>
          <p:nvGrpSpPr>
            <p:cNvPr id="26" name="Group 25"/>
            <p:cNvGrpSpPr>
              <a:grpSpLocks/>
            </p:cNvGrpSpPr>
            <p:nvPr/>
          </p:nvGrpSpPr>
          <p:grpSpPr bwMode="auto">
            <a:xfrm>
              <a:off x="7257255" y="463200"/>
              <a:ext cx="1875142" cy="2517863"/>
              <a:chOff x="2833" y="83"/>
              <a:chExt cx="2859" cy="3968"/>
            </a:xfrm>
          </p:grpSpPr>
          <p:pic>
            <p:nvPicPr>
              <p:cNvPr id="33" name="Picture 13" descr="窪地位置図"/>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64" t="13018" b="5185"/>
              <a:stretch/>
            </p:blipFill>
            <p:spPr bwMode="auto">
              <a:xfrm>
                <a:off x="2833" y="83"/>
                <a:ext cx="2859" cy="3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 name="Line 16"/>
              <p:cNvSpPr>
                <a:spLocks noChangeShapeType="1"/>
              </p:cNvSpPr>
              <p:nvPr/>
            </p:nvSpPr>
            <p:spPr bwMode="auto">
              <a:xfrm>
                <a:off x="3606" y="1298"/>
                <a:ext cx="453" cy="1724"/>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5" name="Line 19"/>
              <p:cNvSpPr>
                <a:spLocks noChangeShapeType="1"/>
              </p:cNvSpPr>
              <p:nvPr/>
            </p:nvSpPr>
            <p:spPr bwMode="auto">
              <a:xfrm>
                <a:off x="3923" y="1333"/>
                <a:ext cx="1361" cy="181"/>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6" name="Line 20"/>
              <p:cNvSpPr>
                <a:spLocks noChangeShapeType="1"/>
              </p:cNvSpPr>
              <p:nvPr/>
            </p:nvSpPr>
            <p:spPr bwMode="auto">
              <a:xfrm>
                <a:off x="3530" y="1344"/>
                <a:ext cx="907" cy="127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grpSp>
        <p:sp>
          <p:nvSpPr>
            <p:cNvPr id="27" name="AutoShape 32"/>
            <p:cNvSpPr>
              <a:spLocks noChangeArrowheads="1"/>
            </p:cNvSpPr>
            <p:nvPr/>
          </p:nvSpPr>
          <p:spPr bwMode="auto">
            <a:xfrm rot="10800000" flipV="1">
              <a:off x="7588476" y="495562"/>
              <a:ext cx="1296000" cy="235415"/>
            </a:xfrm>
            <a:prstGeom prst="foldedCorner">
              <a:avLst>
                <a:gd name="adj" fmla="val 3690"/>
              </a:avLst>
            </a:prstGeom>
            <a:solidFill>
              <a:schemeClr val="bg1"/>
            </a:solidFill>
            <a:ln w="9525"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defRPr/>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大阪湾の窪地の位置</a:t>
              </a:r>
            </a:p>
          </p:txBody>
        </p:sp>
        <p:sp>
          <p:nvSpPr>
            <p:cNvPr id="28" name="正方形/長方形 27"/>
            <p:cNvSpPr/>
            <p:nvPr/>
          </p:nvSpPr>
          <p:spPr>
            <a:xfrm>
              <a:off x="7318375" y="1131198"/>
              <a:ext cx="1012241" cy="360000"/>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rPr>
                <a:t>優先して埋戻す</a:t>
              </a:r>
              <a:endParaRPr kumimoji="1" lang="en-US" altLang="ja-JP" sz="900" dirty="0">
                <a:solidFill>
                  <a:schemeClr val="tx1"/>
                </a:solidFill>
              </a:endParaRPr>
            </a:p>
            <a:p>
              <a:r>
                <a:rPr kumimoji="1" lang="en-US" altLang="ja-JP" sz="900" dirty="0">
                  <a:solidFill>
                    <a:schemeClr val="tx1"/>
                  </a:solidFill>
                </a:rPr>
                <a:t>3</a:t>
              </a:r>
              <a:r>
                <a:rPr kumimoji="1" lang="ja-JP" altLang="en-US" sz="900" dirty="0">
                  <a:solidFill>
                    <a:schemeClr val="tx1"/>
                  </a:solidFill>
                </a:rPr>
                <a:t>箇所</a:t>
              </a:r>
            </a:p>
          </p:txBody>
        </p:sp>
        <p:sp>
          <p:nvSpPr>
            <p:cNvPr id="29" name="テキスト ボックス 28"/>
            <p:cNvSpPr txBox="1"/>
            <p:nvPr/>
          </p:nvSpPr>
          <p:spPr>
            <a:xfrm>
              <a:off x="8169260" y="2396148"/>
              <a:ext cx="648000" cy="138499"/>
            </a:xfrm>
            <a:prstGeom prst="rect">
              <a:avLst/>
            </a:prstGeom>
            <a:solidFill>
              <a:schemeClr val="bg1"/>
            </a:solidFill>
          </p:spPr>
          <p:txBody>
            <a:bodyPr wrap="square" lIns="0" tIns="0" rIns="0" bIns="0" rtlCol="0">
              <a:spAutoFit/>
            </a:bodyPr>
            <a:lstStyle/>
            <a:p>
              <a:r>
                <a:rPr kumimoji="1" lang="ja-JP" altLang="en-US" sz="900" dirty="0"/>
                <a:t>阪南４区沖</a:t>
              </a:r>
            </a:p>
          </p:txBody>
        </p:sp>
        <p:sp>
          <p:nvSpPr>
            <p:cNvPr id="30" name="テキスト ボックス 29"/>
            <p:cNvSpPr txBox="1"/>
            <p:nvPr/>
          </p:nvSpPr>
          <p:spPr>
            <a:xfrm>
              <a:off x="8438034" y="2078068"/>
              <a:ext cx="648000" cy="138499"/>
            </a:xfrm>
            <a:prstGeom prst="rect">
              <a:avLst/>
            </a:prstGeom>
            <a:solidFill>
              <a:schemeClr val="bg1"/>
            </a:solidFill>
          </p:spPr>
          <p:txBody>
            <a:bodyPr wrap="square" lIns="0" tIns="0" rIns="0" bIns="0" rtlCol="0">
              <a:spAutoFit/>
            </a:bodyPr>
            <a:lstStyle/>
            <a:p>
              <a:r>
                <a:rPr kumimoji="1" lang="ja-JP" altLang="en-US" sz="900" dirty="0"/>
                <a:t>阪南</a:t>
              </a:r>
              <a:r>
                <a:rPr lang="ja-JP" altLang="en-US" sz="900" dirty="0"/>
                <a:t>２</a:t>
              </a:r>
              <a:r>
                <a:rPr kumimoji="1" lang="ja-JP" altLang="en-US" sz="900" dirty="0"/>
                <a:t>区沖</a:t>
              </a:r>
            </a:p>
          </p:txBody>
        </p:sp>
        <p:sp>
          <p:nvSpPr>
            <p:cNvPr id="31" name="テキスト ボックス 30"/>
            <p:cNvSpPr txBox="1"/>
            <p:nvPr/>
          </p:nvSpPr>
          <p:spPr>
            <a:xfrm>
              <a:off x="8677944" y="1446916"/>
              <a:ext cx="504000" cy="138499"/>
            </a:xfrm>
            <a:prstGeom prst="rect">
              <a:avLst/>
            </a:prstGeom>
            <a:solidFill>
              <a:schemeClr val="bg1"/>
            </a:solidFill>
          </p:spPr>
          <p:txBody>
            <a:bodyPr wrap="square" lIns="0" tIns="0" rIns="0" bIns="0" rtlCol="0">
              <a:spAutoFit/>
            </a:bodyPr>
            <a:lstStyle/>
            <a:p>
              <a:r>
                <a:rPr kumimoji="1" lang="ja-JP" altLang="en-US" sz="900" dirty="0"/>
                <a:t>堺北泊地</a:t>
              </a:r>
            </a:p>
          </p:txBody>
        </p:sp>
      </p:grpSp>
      <p:sp>
        <p:nvSpPr>
          <p:cNvPr id="53" name="テキスト ボックス 52"/>
          <p:cNvSpPr txBox="1"/>
          <p:nvPr/>
        </p:nvSpPr>
        <p:spPr>
          <a:xfrm>
            <a:off x="360000" y="728831"/>
            <a:ext cx="2952000" cy="3785652"/>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＜海底窪地の埋戻し＞</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・国と連携して窪地の埋戻しを推進している。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月から阪南２区沖（岸和田市）の窪地において本格的な埋戻しが開始され、令和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年度までに約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％が埋戻された。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年度から阪南４区沖（貝塚市）の窪地において本格的な埋戻しが開始され、令和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年度までに約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％が埋戻された。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＜海底耕耘＞</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年度は、（公財）大阪府漁業振興基金事業を活用し、府漁連が主体となり、底質環境の改善を期待して令和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月に泉佐野市沖及び岬町沖で海底耕耘を実施、貝毒原因プランクトンの発生抑制効果を期待</a:t>
            </a:r>
            <a:r>
              <a:rPr lang="ja-JP" altLang="en-US" sz="1000" dirty="0">
                <a:latin typeface="Meiryo UI" panose="020B0604030504040204" pitchFamily="50" charset="-128"/>
                <a:ea typeface="Meiryo UI" panose="020B0604030504040204" pitchFamily="50" charset="-128"/>
              </a:rPr>
              <a:t>して、令和</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月から</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月に岸和田市沖で海底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耕耘を実施した。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008000" y="5483862"/>
            <a:ext cx="1499128" cy="261610"/>
          </a:xfrm>
          <a:prstGeom prst="rect">
            <a:avLst/>
          </a:prstGeom>
          <a:noFill/>
        </p:spPr>
        <p:txBody>
          <a:bodyPr wrap="none" rtlCol="0">
            <a:spAutoFit/>
          </a:bodyPr>
          <a:lstStyle/>
          <a:p>
            <a:r>
              <a:rPr lang="ja-JP" altLang="en-US" sz="1100" b="1" dirty="0"/>
              <a:t>海域・河川のごみ対策</a:t>
            </a:r>
          </a:p>
        </p:txBody>
      </p:sp>
      <p:sp>
        <p:nvSpPr>
          <p:cNvPr id="48" name="テキスト ボックス 47"/>
          <p:cNvSpPr txBox="1"/>
          <p:nvPr/>
        </p:nvSpPr>
        <p:spPr>
          <a:xfrm>
            <a:off x="294167" y="5832523"/>
            <a:ext cx="2952000" cy="116955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・海域及び河川ごみの大部分は、不法投棄されたものが雨などにより流出してきたものであり、景観を損ね、漁業操業の妨げになっている。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・令和４年度は、海域で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1,159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㎥、河川で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㎥のごみ回収を行った（美化協会事業を含む）。</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（令和５年度は、年度末まで事業継続中）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442673" y="5834885"/>
            <a:ext cx="1949273"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■漁船・漁業者によるごみ回収実績</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（海域）</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395088" y="8008276"/>
            <a:ext cx="3240360" cy="230832"/>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　（河川）</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表 58"/>
          <p:cNvGraphicFramePr>
            <a:graphicFrameLocks noGrp="1"/>
          </p:cNvGraphicFramePr>
          <p:nvPr>
            <p:extLst>
              <p:ext uri="{D42A27DB-BD31-4B8C-83A1-F6EECF244321}">
                <p14:modId xmlns:p14="http://schemas.microsoft.com/office/powerpoint/2010/main" val="3095835655"/>
              </p:ext>
            </p:extLst>
          </p:nvPr>
        </p:nvGraphicFramePr>
        <p:xfrm>
          <a:off x="3537001" y="6378316"/>
          <a:ext cx="3132362" cy="1557952"/>
        </p:xfrm>
        <a:graphic>
          <a:graphicData uri="http://schemas.openxmlformats.org/drawingml/2006/table">
            <a:tbl>
              <a:tblPr firstRow="1" bandRow="1">
                <a:tableStyleId>{3B4B98B0-60AC-42C2-AFA5-B58CD77FA1E5}</a:tableStyleId>
              </a:tblPr>
              <a:tblGrid>
                <a:gridCol w="420746">
                  <a:extLst>
                    <a:ext uri="{9D8B030D-6E8A-4147-A177-3AD203B41FA5}">
                      <a16:colId xmlns:a16="http://schemas.microsoft.com/office/drawing/2014/main" val="20000"/>
                    </a:ext>
                  </a:extLst>
                </a:gridCol>
                <a:gridCol w="839405">
                  <a:extLst>
                    <a:ext uri="{9D8B030D-6E8A-4147-A177-3AD203B41FA5}">
                      <a16:colId xmlns:a16="http://schemas.microsoft.com/office/drawing/2014/main" val="20001"/>
                    </a:ext>
                  </a:extLst>
                </a:gridCol>
                <a:gridCol w="432048">
                  <a:extLst>
                    <a:ext uri="{9D8B030D-6E8A-4147-A177-3AD203B41FA5}">
                      <a16:colId xmlns:a16="http://schemas.microsoft.com/office/drawing/2014/main" val="2188206778"/>
                    </a:ext>
                  </a:extLst>
                </a:gridCol>
                <a:gridCol w="462940">
                  <a:extLst>
                    <a:ext uri="{9D8B030D-6E8A-4147-A177-3AD203B41FA5}">
                      <a16:colId xmlns:a16="http://schemas.microsoft.com/office/drawing/2014/main" val="320530602"/>
                    </a:ext>
                  </a:extLst>
                </a:gridCol>
                <a:gridCol w="419100">
                  <a:extLst>
                    <a:ext uri="{9D8B030D-6E8A-4147-A177-3AD203B41FA5}">
                      <a16:colId xmlns:a16="http://schemas.microsoft.com/office/drawing/2014/main" val="20002"/>
                    </a:ext>
                  </a:extLst>
                </a:gridCol>
                <a:gridCol w="558123">
                  <a:extLst>
                    <a:ext uri="{9D8B030D-6E8A-4147-A177-3AD203B41FA5}">
                      <a16:colId xmlns:a16="http://schemas.microsoft.com/office/drawing/2014/main" val="3192382661"/>
                    </a:ext>
                  </a:extLst>
                </a:gridCol>
              </a:tblGrid>
              <a:tr h="0">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n-lt"/>
                          <a:ea typeface="+mn-ea"/>
                          <a:cs typeface="+mn-cs"/>
                        </a:rPr>
                        <a:t>事業名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090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漁場環境美化推進事業</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65.7</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09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a:txBody>
                  <a:tcPr marL="36000" marT="0" marB="0" anchor="ctr">
                    <a:lnL>
                      <a:noFill/>
                    </a:lnL>
                    <a:lnR>
                      <a:noFill/>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漁港区域清掃事業</a:t>
                      </a:r>
                    </a:p>
                  </a:txBody>
                  <a:tcPr marL="36000" marT="0" marB="0" anchor="ctr">
                    <a:lnL>
                      <a:noFill/>
                    </a:lnL>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51.1</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32090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美化協会</a:t>
                      </a:r>
                    </a:p>
                  </a:txBody>
                  <a:tcPr marL="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漁業混在ごみ回収事業</a:t>
                      </a:r>
                    </a:p>
                  </a:txBody>
                  <a:tcPr marL="36000" marT="0" marB="0" anchor="ctr">
                    <a:lnL>
                      <a:noFill/>
                    </a:lnL>
                    <a:lnB w="12700" cap="flat" cmpd="sng" algn="ctr">
                      <a:solidFill>
                        <a:schemeClr val="accent1"/>
                      </a:solidFill>
                      <a:prstDash val="solid"/>
                      <a:round/>
                      <a:headEnd type="none" w="med" len="med"/>
                      <a:tailEnd type="none" w="med" len="med"/>
                    </a:lnB>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1,247</a:t>
                      </a:r>
                      <a:r>
                        <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1,163</a:t>
                      </a:r>
                      <a:r>
                        <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1,083</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1,042.5</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2090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1,310</a:t>
                      </a:r>
                      <a:r>
                        <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1,264</a:t>
                      </a:r>
                      <a:r>
                        <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1,193</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1,159.3</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1" name="表 60"/>
          <p:cNvGraphicFramePr>
            <a:graphicFrameLocks noGrp="1"/>
          </p:cNvGraphicFramePr>
          <p:nvPr>
            <p:extLst>
              <p:ext uri="{D42A27DB-BD31-4B8C-83A1-F6EECF244321}">
                <p14:modId xmlns:p14="http://schemas.microsoft.com/office/powerpoint/2010/main" val="1297849364"/>
              </p:ext>
            </p:extLst>
          </p:nvPr>
        </p:nvGraphicFramePr>
        <p:xfrm>
          <a:off x="3582861" y="8255562"/>
          <a:ext cx="3078097" cy="685820"/>
        </p:xfrm>
        <a:graphic>
          <a:graphicData uri="http://schemas.openxmlformats.org/drawingml/2006/table">
            <a:tbl>
              <a:tblPr firstRow="1" bandRow="1">
                <a:tableStyleId>{3B4B98B0-60AC-42C2-AFA5-B58CD77FA1E5}</a:tableStyleId>
              </a:tblPr>
              <a:tblGrid>
                <a:gridCol w="565363">
                  <a:extLst>
                    <a:ext uri="{9D8B030D-6E8A-4147-A177-3AD203B41FA5}">
                      <a16:colId xmlns:a16="http://schemas.microsoft.com/office/drawing/2014/main" val="20000"/>
                    </a:ext>
                  </a:extLst>
                </a:gridCol>
                <a:gridCol w="943209">
                  <a:extLst>
                    <a:ext uri="{9D8B030D-6E8A-4147-A177-3AD203B41FA5}">
                      <a16:colId xmlns:a16="http://schemas.microsoft.com/office/drawing/2014/main" val="20001"/>
                    </a:ext>
                  </a:extLst>
                </a:gridCol>
                <a:gridCol w="433392">
                  <a:extLst>
                    <a:ext uri="{9D8B030D-6E8A-4147-A177-3AD203B41FA5}">
                      <a16:colId xmlns:a16="http://schemas.microsoft.com/office/drawing/2014/main" val="20002"/>
                    </a:ext>
                  </a:extLst>
                </a:gridCol>
                <a:gridCol w="361945">
                  <a:extLst>
                    <a:ext uri="{9D8B030D-6E8A-4147-A177-3AD203B41FA5}">
                      <a16:colId xmlns:a16="http://schemas.microsoft.com/office/drawing/2014/main" val="2965210960"/>
                    </a:ext>
                  </a:extLst>
                </a:gridCol>
                <a:gridCol w="409575">
                  <a:extLst>
                    <a:ext uri="{9D8B030D-6E8A-4147-A177-3AD203B41FA5}">
                      <a16:colId xmlns:a16="http://schemas.microsoft.com/office/drawing/2014/main" val="3123149627"/>
                    </a:ext>
                  </a:extLst>
                </a:gridCol>
                <a:gridCol w="364613">
                  <a:extLst>
                    <a:ext uri="{9D8B030D-6E8A-4147-A177-3AD203B41FA5}">
                      <a16:colId xmlns:a16="http://schemas.microsoft.com/office/drawing/2014/main" val="3963227431"/>
                    </a:ext>
                  </a:extLst>
                </a:gridCol>
              </a:tblGrid>
              <a:tr h="196484">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n-lt"/>
                          <a:ea typeface="+mn-ea"/>
                          <a:cs typeface="+mn-cs"/>
                        </a:rPr>
                        <a:t>事業名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T="0" marB="0"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11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r>
                        <a:rPr kumimoji="1" lang="zh-TW"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水面振興対策推進事業</a:t>
                      </a:r>
                      <a:endPar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3" name="図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999" y="7137670"/>
            <a:ext cx="1323037" cy="992278"/>
          </a:xfrm>
          <a:prstGeom prst="rect">
            <a:avLst/>
          </a:prstGeom>
        </p:spPr>
      </p:pic>
      <p:sp>
        <p:nvSpPr>
          <p:cNvPr id="64" name="テキスト ボックス 63"/>
          <p:cNvSpPr txBox="1"/>
          <p:nvPr/>
        </p:nvSpPr>
        <p:spPr>
          <a:xfrm>
            <a:off x="476672" y="7192693"/>
            <a:ext cx="1384949" cy="3693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■漁船により回収された</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海底ごみ</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108842" y="6173406"/>
            <a:ext cx="84543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6108842" y="8014414"/>
            <a:ext cx="84543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161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572545"/>
            <a:ext cx="6858000" cy="276999"/>
          </a:xfrm>
          <a:prstGeom prst="rect">
            <a:avLst/>
          </a:prstGeom>
          <a:noFill/>
        </p:spPr>
        <p:txBody>
          <a:bodyPr wrap="square" rtlCol="0">
            <a:spAutoFit/>
          </a:bodyPr>
          <a:lstStyle/>
          <a:p>
            <a:pPr algn="ctr"/>
            <a:r>
              <a:rPr kumimoji="1" lang="en-US" altLang="ja-JP" sz="1200" dirty="0"/>
              <a:t>6</a:t>
            </a:r>
            <a:endParaRPr kumimoji="1" lang="ja-JP" altLang="en-US" sz="1200" dirty="0"/>
          </a:p>
        </p:txBody>
      </p:sp>
      <p:cxnSp>
        <p:nvCxnSpPr>
          <p:cNvPr id="37" name="直線コネクタ 36"/>
          <p:cNvCxnSpPr/>
          <p:nvPr/>
        </p:nvCxnSpPr>
        <p:spPr>
          <a:xfrm>
            <a:off x="3389656" y="4316695"/>
            <a:ext cx="30344" cy="30125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テキスト ボックス 2"/>
          <p:cNvSpPr txBox="1">
            <a:spLocks noChangeArrowheads="1"/>
          </p:cNvSpPr>
          <p:nvPr/>
        </p:nvSpPr>
        <p:spPr bwMode="auto">
          <a:xfrm>
            <a:off x="320656" y="395669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3397140" y="970251"/>
            <a:ext cx="0" cy="25556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20656" y="4457562"/>
            <a:ext cx="2952000" cy="553998"/>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環農水研は、大阪府からの依頼に基づき、必要な調査・研究を行っている。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389656" y="4386098"/>
            <a:ext cx="3240360"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■行政課題に基づき府から研究所へ調査・研究を依頼した項目</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（令和５年度）</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941384" y="4000225"/>
            <a:ext cx="3449983" cy="261610"/>
          </a:xfrm>
          <a:prstGeom prst="rect">
            <a:avLst/>
          </a:prstGeom>
          <a:noFill/>
        </p:spPr>
        <p:txBody>
          <a:bodyPr wrap="none" rtlCol="0">
            <a:spAutoFit/>
          </a:bodyPr>
          <a:lstStyle/>
          <a:p>
            <a:r>
              <a:rPr lang="ja-JP" altLang="en-US" sz="1100" b="1" dirty="0"/>
              <a:t>大阪湾の漁場環境や水産資源を支える水産研究の強化</a:t>
            </a:r>
          </a:p>
        </p:txBody>
      </p:sp>
      <p:graphicFrame>
        <p:nvGraphicFramePr>
          <p:cNvPr id="65" name="表 64"/>
          <p:cNvGraphicFramePr>
            <a:graphicFrameLocks noGrp="1"/>
          </p:cNvGraphicFramePr>
          <p:nvPr>
            <p:extLst>
              <p:ext uri="{D42A27DB-BD31-4B8C-83A1-F6EECF244321}">
                <p14:modId xmlns:p14="http://schemas.microsoft.com/office/powerpoint/2010/main" val="3413072508"/>
              </p:ext>
            </p:extLst>
          </p:nvPr>
        </p:nvGraphicFramePr>
        <p:xfrm>
          <a:off x="3533672" y="4910451"/>
          <a:ext cx="3078089" cy="2242150"/>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2430017">
                  <a:extLst>
                    <a:ext uri="{9D8B030D-6E8A-4147-A177-3AD203B41FA5}">
                      <a16:colId xmlns:a16="http://schemas.microsoft.com/office/drawing/2014/main" val="20001"/>
                    </a:ext>
                  </a:extLst>
                </a:gridCol>
              </a:tblGrid>
              <a:tr h="241320">
                <a:tc>
                  <a:txBody>
                    <a:bodyPr/>
                    <a:lstStyle/>
                    <a:p>
                      <a:pPr algn="ctr"/>
                      <a:r>
                        <a:rPr kumimoji="1" lang="ja-JP" altLang="en-US" sz="900" dirty="0">
                          <a:solidFill>
                            <a:schemeClr val="tx1"/>
                          </a:solidFill>
                        </a:rPr>
                        <a:t>番号</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a:solidFill>
                            <a:schemeClr val="tx1"/>
                          </a:solidFill>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0"/>
                  </a:ext>
                </a:extLst>
              </a:tr>
              <a:tr h="400166">
                <a:tc>
                  <a:txBody>
                    <a:bodyPr/>
                    <a:lstStyle/>
                    <a:p>
                      <a:pPr algn="ctr"/>
                      <a:r>
                        <a:rPr kumimoji="1" lang="ja-JP" altLang="en-US" sz="900" dirty="0">
                          <a:solidFill>
                            <a:schemeClr val="tx1"/>
                          </a:solidFill>
                        </a:rPr>
                        <a:t>水産</a:t>
                      </a:r>
                      <a:r>
                        <a:rPr kumimoji="1" lang="en-US" altLang="ja-JP" sz="900" dirty="0">
                          <a:solidFill>
                            <a:schemeClr val="tx1"/>
                          </a:solidFill>
                        </a:rPr>
                        <a:t>-1</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900" dirty="0">
                          <a:solidFill>
                            <a:schemeClr val="tx1"/>
                          </a:solidFill>
                        </a:rPr>
                        <a:t>府民の健康や生命、財産を守るための緊急対応（有毒プランクトン）に関する調査・研究</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400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水産</a:t>
                      </a:r>
                      <a:r>
                        <a:rPr kumimoji="1" lang="en-US" altLang="ja-JP" sz="900" dirty="0">
                          <a:solidFill>
                            <a:schemeClr val="tx1"/>
                          </a:solidFill>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tx1"/>
                          </a:solidFill>
                          <a:effectLst/>
                        </a:rPr>
                        <a:t>大阪府域における持続可能な資源管理型漁業の推進に関する調査・研究</a:t>
                      </a:r>
                      <a:endParaRPr lang="en-US" altLang="ja-JP" sz="9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400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水産</a:t>
                      </a:r>
                      <a:r>
                        <a:rPr kumimoji="1" lang="en-US" altLang="ja-JP" sz="900" dirty="0">
                          <a:solidFill>
                            <a:schemeClr val="tx1"/>
                          </a:solidFill>
                        </a:rPr>
                        <a:t>-3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tx1"/>
                          </a:solidFill>
                          <a:effectLst/>
                        </a:rPr>
                        <a:t>毒化した貝の出荷について、安全性の検証とその手法の確立</a:t>
                      </a:r>
                      <a:endParaRPr lang="en-US" altLang="ja-JP" sz="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400166">
                <a:tc>
                  <a:txBody>
                    <a:bodyPr/>
                    <a:lstStyle/>
                    <a:p>
                      <a:pPr algn="ctr"/>
                      <a:r>
                        <a:rPr kumimoji="1" lang="ja-JP" altLang="en-US" sz="900" dirty="0">
                          <a:solidFill>
                            <a:schemeClr val="tx1"/>
                          </a:solidFill>
                        </a:rPr>
                        <a:t>水産</a:t>
                      </a:r>
                      <a:r>
                        <a:rPr kumimoji="1" lang="en-US" altLang="ja-JP" sz="900" dirty="0">
                          <a:solidFill>
                            <a:schemeClr val="tx1"/>
                          </a:solidFill>
                        </a:rPr>
                        <a:t>-4</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水産物のブランド化推進</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400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水産</a:t>
                      </a:r>
                      <a:r>
                        <a:rPr kumimoji="1" lang="en-US" altLang="ja-JP" sz="900" dirty="0">
                          <a:solidFill>
                            <a:schemeClr val="tx1"/>
                          </a:solidFill>
                        </a:rPr>
                        <a:t>-5</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900" kern="1200" dirty="0">
                          <a:solidFill>
                            <a:schemeClr val="tx1"/>
                          </a:solidFill>
                          <a:effectLst/>
                        </a:rPr>
                        <a:t>水産資源の回復・維持と漁業生産の向上をめざした栽培漁業技術開発に関する調査研究</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2414120039"/>
                  </a:ext>
                </a:extLst>
              </a:tr>
            </a:tbl>
          </a:graphicData>
        </a:graphic>
      </p:graphicFrame>
      <p:pic>
        <p:nvPicPr>
          <p:cNvPr id="67" name="図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57" y="5182167"/>
            <a:ext cx="957738" cy="1304594"/>
          </a:xfrm>
          <a:prstGeom prst="rect">
            <a:avLst/>
          </a:prstGeom>
          <a:ln>
            <a:solidFill>
              <a:schemeClr val="tx1"/>
            </a:solidFill>
          </a:ln>
        </p:spPr>
      </p:pic>
      <p:pic>
        <p:nvPicPr>
          <p:cNvPr id="68" name="図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867" y="5169024"/>
            <a:ext cx="1741710" cy="1305082"/>
          </a:xfrm>
          <a:prstGeom prst="rect">
            <a:avLst/>
          </a:prstGeom>
          <a:ln>
            <a:solidFill>
              <a:schemeClr val="tx1"/>
            </a:solidFill>
          </a:ln>
        </p:spPr>
      </p:pic>
      <p:sp>
        <p:nvSpPr>
          <p:cNvPr id="69" name="テキスト ボックス 68"/>
          <p:cNvSpPr txBox="1"/>
          <p:nvPr/>
        </p:nvSpPr>
        <p:spPr>
          <a:xfrm>
            <a:off x="476672" y="6486761"/>
            <a:ext cx="2793694" cy="369332"/>
          </a:xfrm>
          <a:prstGeom prst="rect">
            <a:avLst/>
          </a:prstGeom>
          <a:noFill/>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■水産技術センターにおける調査・研究状況</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（左：船上測定、右：室内分析）</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2"/>
          <p:cNvSpPr txBox="1">
            <a:spLocks noChangeArrowheads="1"/>
          </p:cNvSpPr>
          <p:nvPr/>
        </p:nvSpPr>
        <p:spPr bwMode="auto">
          <a:xfrm>
            <a:off x="332984" y="63252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４</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01983" y="1067926"/>
            <a:ext cx="3360581"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zh-TW" altLang="en-US" sz="900" b="1" dirty="0">
                <a:latin typeface="Meiryo UI" panose="020B0604030504040204" pitchFamily="50" charset="-128"/>
                <a:ea typeface="Meiryo UI" panose="020B0604030504040204" pitchFamily="50" charset="-128"/>
                <a:cs typeface="Meiryo UI" panose="020B0604030504040204" pitchFamily="50" charset="-128"/>
              </a:rPr>
              <a:t>瀬戸内海環境保全特別措置法（</a:t>
            </a:r>
            <a:r>
              <a:rPr lang="en-US" altLang="zh-TW" sz="900" b="1" dirty="0">
                <a:latin typeface="Meiryo UI" panose="020B0604030504040204" pitchFamily="50" charset="-128"/>
                <a:ea typeface="Meiryo UI" panose="020B0604030504040204" pitchFamily="50" charset="-128"/>
                <a:cs typeface="Meiryo UI" panose="020B0604030504040204" pitchFamily="50" charset="-128"/>
              </a:rPr>
              <a:t>R3.6</a:t>
            </a:r>
            <a:r>
              <a:rPr lang="zh-TW" altLang="en-US" sz="900" b="1" dirty="0">
                <a:latin typeface="Meiryo UI" panose="020B0604030504040204" pitchFamily="50" charset="-128"/>
                <a:ea typeface="Meiryo UI" panose="020B0604030504040204" pitchFamily="50" charset="-128"/>
                <a:cs typeface="Meiryo UI" panose="020B0604030504040204" pitchFamily="50" charset="-128"/>
              </a:rPr>
              <a:t>改正）</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に係る取組み</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953712" y="682053"/>
            <a:ext cx="3456395" cy="261610"/>
          </a:xfrm>
          <a:prstGeom prst="rect">
            <a:avLst/>
          </a:prstGeom>
          <a:noFill/>
        </p:spPr>
        <p:txBody>
          <a:bodyPr wrap="none" rtlCol="0">
            <a:spAutoFit/>
          </a:bodyPr>
          <a:lstStyle/>
          <a:p>
            <a:r>
              <a:rPr lang="ja-JP" altLang="en-US" sz="1100" b="1" dirty="0"/>
              <a:t>魚介類の生産にとって適正な栄養塩管理に向けた取組み</a:t>
            </a:r>
          </a:p>
        </p:txBody>
      </p:sp>
      <p:graphicFrame>
        <p:nvGraphicFramePr>
          <p:cNvPr id="35" name="表 34"/>
          <p:cNvGraphicFramePr>
            <a:graphicFrameLocks noGrp="1"/>
          </p:cNvGraphicFramePr>
          <p:nvPr>
            <p:extLst>
              <p:ext uri="{D42A27DB-BD31-4B8C-83A1-F6EECF244321}">
                <p14:modId xmlns:p14="http://schemas.microsoft.com/office/powerpoint/2010/main" val="1122245293"/>
              </p:ext>
            </p:extLst>
          </p:nvPr>
        </p:nvGraphicFramePr>
        <p:xfrm>
          <a:off x="3546000" y="1468454"/>
          <a:ext cx="3096344" cy="1828361"/>
        </p:xfrm>
        <a:graphic>
          <a:graphicData uri="http://schemas.openxmlformats.org/drawingml/2006/table">
            <a:tbl>
              <a:tblPr firstRow="1" bandRow="1">
                <a:tableStyleId>{3B4B98B0-60AC-42C2-AFA5-B58CD77FA1E5}</a:tableStyleId>
              </a:tblPr>
              <a:tblGrid>
                <a:gridCol w="38705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413144">
                  <a:extLst>
                    <a:ext uri="{9D8B030D-6E8A-4147-A177-3AD203B41FA5}">
                      <a16:colId xmlns:a16="http://schemas.microsoft.com/office/drawing/2014/main" val="20002"/>
                    </a:ext>
                  </a:extLst>
                </a:gridCol>
              </a:tblGrid>
              <a:tr h="166215">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府の対応</a:t>
                      </a: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98644">
                <a:tc>
                  <a:txBody>
                    <a:bodyPr/>
                    <a:lstStyle/>
                    <a:p>
                      <a:pPr algn="ctr"/>
                      <a:r>
                        <a:rPr kumimoji="1" lang="en-US" altLang="ja-JP" sz="900" dirty="0">
                          <a:solidFill>
                            <a:schemeClr val="tx1"/>
                          </a:solidFill>
                        </a:rPr>
                        <a:t>R3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R3.6</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瀬戸内海環境保全特別措置法改正</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施行）</a:t>
                      </a:r>
                    </a:p>
                  </a:txBody>
                  <a:tcPr marL="36000" marR="36000" marT="0" marB="0" anchor="ctr">
                    <a:lnT w="12700" cap="flat" cmpd="sng" algn="ctr">
                      <a:solidFill>
                        <a:schemeClr val="accent1"/>
                      </a:solidFill>
                      <a:prstDash val="solid"/>
                      <a:round/>
                      <a:headEnd type="none" w="med" len="med"/>
                      <a:tailEnd type="none" w="med" len="med"/>
                    </a:lnT>
                  </a:tcPr>
                </a:tc>
                <a:tc>
                  <a:txBody>
                    <a:bodyPr/>
                    <a:lstStyle/>
                    <a:p>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558407524"/>
                  </a:ext>
                </a:extLst>
              </a:tr>
              <a:tr h="332429">
                <a:tc>
                  <a:txBody>
                    <a:bodyPr/>
                    <a:lstStyle/>
                    <a:p>
                      <a:pPr algn="ctr"/>
                      <a:r>
                        <a:rPr kumimoji="1" lang="en-US" altLang="ja-JP" sz="900" dirty="0">
                          <a:solidFill>
                            <a:schemeClr val="tx1"/>
                          </a:solidFill>
                        </a:rPr>
                        <a:t>R3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府県計画の検討</a:t>
                      </a:r>
                    </a:p>
                  </a:txBody>
                  <a:tcPr marL="36000" marR="36000" marT="0" marB="0"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大阪府環境審議会水質部会開催</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2165806443"/>
                  </a:ext>
                </a:extLst>
              </a:tr>
              <a:tr h="498644">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環境省にて「栄養塩類管理計画策定に関するガイドライン」策定</a:t>
                      </a:r>
                    </a:p>
                  </a:txBody>
                  <a:tcPr marL="36000" marR="36000" marT="0" marB="0" anchor="ctr"/>
                </a:tc>
                <a:tc>
                  <a:txBody>
                    <a:bodyPr/>
                    <a:lstStyle/>
                    <a:p>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839849982"/>
                  </a:ext>
                </a:extLst>
              </a:tr>
              <a:tr h="332429">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R4.10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府県計画の策定</a:t>
                      </a:r>
                    </a:p>
                  </a:txBody>
                  <a:tcPr marL="36000" marR="36000" marT="0" marB="0" anchor="ctr"/>
                </a:tc>
                <a:tc>
                  <a:txBody>
                    <a:bodyP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豊かな大阪湾</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保全・再生・創出プラン」策定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3"/>
                  </a:ext>
                </a:extLst>
              </a:tr>
            </a:tbl>
          </a:graphicData>
        </a:graphic>
      </p:graphicFrame>
      <p:sp>
        <p:nvSpPr>
          <p:cNvPr id="36" name="テキスト ボックス 35"/>
          <p:cNvSpPr txBox="1"/>
          <p:nvPr/>
        </p:nvSpPr>
        <p:spPr>
          <a:xfrm>
            <a:off x="332984" y="1067926"/>
            <a:ext cx="2952000" cy="2554545"/>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＜栄養塩（窒素・リン）の適正管理＞</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・関係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府県及び瀬戸内海漁業調整事務所をメンバーとする豊かな瀬戸内海の再生に係る連絡協議会にて各府県と情報交換を行っている。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月に策定した「</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豊かな大阪湾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保全・再生・創出プラン」に「栄養塩類の管理等」を位置づけた。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・環境・水産・下水道関係室課によるワーキングチームを令和５年１月に設置し、意見交換・情報共有を実施した。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・これまでに大阪湾の南部海域における栄養塩類の管理に伴う周辺水域の水質変化をシミュレーションできる簡易モデルの開発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や、下水処理場の地先海域における栄養塩類の実態調査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055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p:cNvSpPr txBox="1"/>
          <p:nvPr/>
        </p:nvSpPr>
        <p:spPr>
          <a:xfrm>
            <a:off x="0" y="9561512"/>
            <a:ext cx="6858000" cy="276999"/>
          </a:xfrm>
          <a:prstGeom prst="rect">
            <a:avLst/>
          </a:prstGeom>
          <a:noFill/>
        </p:spPr>
        <p:txBody>
          <a:bodyPr wrap="square" rtlCol="0">
            <a:spAutoFit/>
          </a:bodyPr>
          <a:lstStyle/>
          <a:p>
            <a:pPr algn="ctr"/>
            <a:r>
              <a:rPr lang="en-US" altLang="ja-JP" sz="1200" dirty="0"/>
              <a:t>7</a:t>
            </a:r>
            <a:endParaRPr kumimoji="1" lang="ja-JP" altLang="en-US" sz="1200" dirty="0"/>
          </a:p>
        </p:txBody>
      </p:sp>
      <p:sp>
        <p:nvSpPr>
          <p:cNvPr id="16" name="テキスト ボックス 2"/>
          <p:cNvSpPr txBox="1">
            <a:spLocks noChangeArrowheads="1"/>
          </p:cNvSpPr>
          <p:nvPr/>
        </p:nvSpPr>
        <p:spPr bwMode="auto">
          <a:xfrm>
            <a:off x="360000" y="3756812"/>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3420000" y="4109167"/>
            <a:ext cx="0" cy="324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80728" y="3793949"/>
            <a:ext cx="2767104" cy="261610"/>
          </a:xfrm>
          <a:prstGeom prst="rect">
            <a:avLst/>
          </a:prstGeom>
          <a:noFill/>
        </p:spPr>
        <p:txBody>
          <a:bodyPr wrap="none" rtlCol="0">
            <a:spAutoFit/>
          </a:bodyPr>
          <a:lstStyle/>
          <a:p>
            <a:r>
              <a:rPr lang="ja-JP" altLang="en-US" sz="1100" b="1" dirty="0"/>
              <a:t>内水面漁場環境保全のための取組みの推進</a:t>
            </a:r>
          </a:p>
        </p:txBody>
      </p:sp>
      <p:sp>
        <p:nvSpPr>
          <p:cNvPr id="21" name="テキスト ボックス 20"/>
          <p:cNvSpPr txBox="1"/>
          <p:nvPr/>
        </p:nvSpPr>
        <p:spPr>
          <a:xfrm>
            <a:off x="4321788" y="7504897"/>
            <a:ext cx="1828544" cy="230832"/>
          </a:xfrm>
          <a:prstGeom prst="rect">
            <a:avLst/>
          </a:prstGeom>
          <a:noFill/>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■大阪府の漁業権河川</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60000" y="4179822"/>
            <a:ext cx="2952000" cy="1015663"/>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府内８漁業権河川のうち、ダム建設工事が進められている安威川及び流域に砕石場がある余野川について、水産動植物（アユ・マス類）の増殖に適する環境か否かを判断するため、生物多様性センターに委託して経年的な環境変化を調査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429000" y="4179822"/>
            <a:ext cx="3096344"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■漁業権河川の調査（令和</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33553525"/>
              </p:ext>
            </p:extLst>
          </p:nvPr>
        </p:nvGraphicFramePr>
        <p:xfrm>
          <a:off x="3573016" y="4570649"/>
          <a:ext cx="3096344" cy="611193"/>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31161">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調査河川</a:t>
                      </a: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調査項目</a:t>
                      </a: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80032">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余野川、安威川</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河川環境、魚類、付着藻類、底生生物、アユ・マス類の生息状況</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図 5">
            <a:extLst>
              <a:ext uri="{FF2B5EF4-FFF2-40B4-BE49-F238E27FC236}">
                <a16:creationId xmlns:a16="http://schemas.microsoft.com/office/drawing/2014/main" id="{E115F3D3-E6A4-4D27-AF35-71FA0D46AB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8313" y="5407256"/>
            <a:ext cx="1786427" cy="2135772"/>
          </a:xfrm>
          <a:prstGeom prst="rect">
            <a:avLst/>
          </a:prstGeom>
        </p:spPr>
      </p:pic>
      <p:sp>
        <p:nvSpPr>
          <p:cNvPr id="12" name="テキスト ボックス 2">
            <a:extLst>
              <a:ext uri="{FF2B5EF4-FFF2-40B4-BE49-F238E27FC236}">
                <a16:creationId xmlns:a16="http://schemas.microsoft.com/office/drawing/2014/main" id="{7D770959-7627-40C7-A83A-DC9999A489E1}"/>
              </a:ext>
            </a:extLst>
          </p:cNvPr>
          <p:cNvSpPr txBox="1">
            <a:spLocks noChangeArrowheads="1"/>
          </p:cNvSpPr>
          <p:nvPr/>
        </p:nvSpPr>
        <p:spPr bwMode="auto">
          <a:xfrm>
            <a:off x="354337" y="66872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a:extLst>
              <a:ext uri="{FF2B5EF4-FFF2-40B4-BE49-F238E27FC236}">
                <a16:creationId xmlns:a16="http://schemas.microsoft.com/office/drawing/2014/main" id="{EA4ED771-303D-4736-B1C0-89BA4D9C52B7}"/>
              </a:ext>
            </a:extLst>
          </p:cNvPr>
          <p:cNvCxnSpPr/>
          <p:nvPr/>
        </p:nvCxnSpPr>
        <p:spPr>
          <a:xfrm>
            <a:off x="3420000" y="1105235"/>
            <a:ext cx="0" cy="19378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831512F-F4DC-4664-B289-4F97BE748F5A}"/>
              </a:ext>
            </a:extLst>
          </p:cNvPr>
          <p:cNvSpPr txBox="1"/>
          <p:nvPr/>
        </p:nvSpPr>
        <p:spPr>
          <a:xfrm>
            <a:off x="354336" y="1104130"/>
            <a:ext cx="2952000" cy="1938992"/>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・河川においては、国土交通省または府河川室が実施する河川整備の取組みについて、生物多様性や縦断的連続性の確保の観点から確認・意見等を行っている。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・海域においては、事業者が行う工事や実験等について、漁場環境に及ぼす影響抑止の観点から確認・意見等を行っている。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864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FF402A3A-D41B-45EC-89EF-41F263BF78D2}"/>
              </a:ext>
            </a:extLst>
          </p:cNvPr>
          <p:cNvSpPr txBox="1"/>
          <p:nvPr/>
        </p:nvSpPr>
        <p:spPr>
          <a:xfrm>
            <a:off x="3544909" y="1080894"/>
            <a:ext cx="3096344"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■河川整備に係る参画（令和５年度）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185626D2-8BE8-48DD-AE9D-E05A6EBC2C87}"/>
              </a:ext>
            </a:extLst>
          </p:cNvPr>
          <p:cNvSpPr txBox="1"/>
          <p:nvPr/>
        </p:nvSpPr>
        <p:spPr>
          <a:xfrm>
            <a:off x="975065" y="718257"/>
            <a:ext cx="3429144" cy="261610"/>
          </a:xfrm>
          <a:prstGeom prst="rect">
            <a:avLst/>
          </a:prstGeom>
          <a:noFill/>
        </p:spPr>
        <p:txBody>
          <a:bodyPr wrap="none" rtlCol="0">
            <a:spAutoFit/>
          </a:bodyPr>
          <a:lstStyle/>
          <a:p>
            <a:r>
              <a:rPr lang="ja-JP" altLang="en-US" sz="1100" b="1" dirty="0"/>
              <a:t>海域・河川開発に伴う漁業影響を抑制するための取組み</a:t>
            </a:r>
          </a:p>
        </p:txBody>
      </p:sp>
      <p:graphicFrame>
        <p:nvGraphicFramePr>
          <p:cNvPr id="20" name="表 19">
            <a:extLst>
              <a:ext uri="{FF2B5EF4-FFF2-40B4-BE49-F238E27FC236}">
                <a16:creationId xmlns:a16="http://schemas.microsoft.com/office/drawing/2014/main" id="{EBEEF3AD-B321-4747-9F6D-1BB2BBDD8C9C}"/>
              </a:ext>
            </a:extLst>
          </p:cNvPr>
          <p:cNvGraphicFramePr>
            <a:graphicFrameLocks noGrp="1"/>
          </p:cNvGraphicFramePr>
          <p:nvPr>
            <p:extLst>
              <p:ext uri="{D42A27DB-BD31-4B8C-83A1-F6EECF244321}">
                <p14:modId xmlns:p14="http://schemas.microsoft.com/office/powerpoint/2010/main" val="3158352470"/>
              </p:ext>
            </p:extLst>
          </p:nvPr>
        </p:nvGraphicFramePr>
        <p:xfrm>
          <a:off x="3540337" y="1501010"/>
          <a:ext cx="3096344" cy="1147734"/>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163962">
                <a:tc>
                  <a:txBody>
                    <a:bodyPr/>
                    <a:lstStyle/>
                    <a:p>
                      <a:pPr algn="ctr"/>
                      <a:r>
                        <a:rPr kumimoji="1" lang="ja-JP" altLang="en-US" sz="900" b="0" dirty="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983772">
                <a:tc>
                  <a:txBody>
                    <a:bodyPr/>
                    <a:lstStyle/>
                    <a:p>
                      <a:pPr algn="ctr"/>
                      <a:r>
                        <a:rPr kumimoji="1" lang="ja-JP" altLang="en-US" sz="900" dirty="0">
                          <a:solidFill>
                            <a:schemeClr val="tx1"/>
                          </a:solidFill>
                        </a:rPr>
                        <a:t>５</a:t>
                      </a:r>
                      <a:endParaRPr kumimoji="1" lang="en-US" altLang="ja-JP" sz="900" dirty="0">
                        <a:solidFill>
                          <a:schemeClr val="tx1"/>
                        </a:solidFill>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64800">
                        <a:lnSpc>
                          <a:spcPct val="100000"/>
                        </a:lnSpc>
                        <a:spcAft>
                          <a:spcPts val="300"/>
                        </a:spcAft>
                      </a:pPr>
                      <a:r>
                        <a:rPr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・琵琶湖・淀川流域圏再生推進協議会への参画（琵琶湖・淀川流域圏の再生計画）</a:t>
                      </a:r>
                      <a:endParaRPr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64800" algn="l" defTabSz="914400" rtl="0" eaLnBrk="1" fontAlgn="auto" latinLnBrk="0" hangingPunct="1">
                        <a:lnSpc>
                          <a:spcPct val="100000"/>
                        </a:lnSpc>
                        <a:spcBef>
                          <a:spcPts val="0"/>
                        </a:spcBef>
                        <a:spcAft>
                          <a:spcPts val="300"/>
                        </a:spcAft>
                        <a:buClrTx/>
                        <a:buSzTx/>
                        <a:buFontTx/>
                        <a:buNone/>
                        <a:tabLst/>
                        <a:defRPr/>
                      </a:pPr>
                      <a:r>
                        <a:rPr kumimoji="1" lang="ja-JP" altLang="en-US" sz="900" b="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・大和川水環境協議会への参画（大和川水環境改善計画）</a:t>
                      </a:r>
                    </a:p>
                    <a:p>
                      <a:pPr marL="85725" indent="-64800">
                        <a:lnSpc>
                          <a:spcPct val="100000"/>
                        </a:lnSpc>
                        <a:spcAft>
                          <a:spcPts val="300"/>
                        </a:spcAft>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府内の河川整備計画の確認（神崎川、猪名川上流、猪名川下流</a:t>
                      </a:r>
                      <a:r>
                        <a:rPr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の各整備計画）</a:t>
                      </a:r>
                      <a:endParaRPr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20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584304" y="2156563"/>
            <a:ext cx="2628000" cy="3908762"/>
          </a:xfrm>
          <a:prstGeom prst="rect">
            <a:avLst/>
          </a:prstGeom>
          <a:noFill/>
          <a:ln w="3175">
            <a:solidFill>
              <a:schemeClr val="tx1"/>
            </a:solidFill>
          </a:ln>
        </p:spPr>
        <p:txBody>
          <a:bodyPr wrap="square" rIns="36000" rtlCol="0">
            <a:spAutoFit/>
          </a:bodyPr>
          <a:lstStyle/>
          <a:p>
            <a:pPr algn="ctr">
              <a:spcAft>
                <a:spcPts val="600"/>
              </a:spcAft>
            </a:pPr>
            <a:r>
              <a:rPr kumimoji="1" lang="ja-JP" altLang="en-US" sz="900" b="1" dirty="0"/>
              <a:t>第８次大阪府栽培漁業基本計画（概要）</a:t>
            </a:r>
            <a:endParaRPr kumimoji="1" lang="en-US" altLang="ja-JP" sz="900" b="1" dirty="0"/>
          </a:p>
          <a:p>
            <a:r>
              <a:rPr lang="en-US" altLang="ja-JP" sz="900" dirty="0"/>
              <a:t>《</a:t>
            </a:r>
            <a:r>
              <a:rPr lang="ja-JP" altLang="en-US" sz="900" dirty="0"/>
              <a:t>計画期間</a:t>
            </a:r>
            <a:r>
              <a:rPr lang="en-US" altLang="ja-JP" sz="900" dirty="0"/>
              <a:t>》</a:t>
            </a:r>
            <a:r>
              <a:rPr lang="ja-JP" altLang="en-US" sz="900" dirty="0"/>
              <a:t>　令和４年度～令和８年度（５年間）</a:t>
            </a:r>
            <a:endParaRPr lang="en-US" altLang="ja-JP" sz="900" dirty="0"/>
          </a:p>
          <a:p>
            <a:r>
              <a:rPr lang="en-US" altLang="ja-JP" sz="900" dirty="0"/>
              <a:t>《</a:t>
            </a:r>
            <a:r>
              <a:rPr lang="ja-JP" altLang="en-US" sz="900" dirty="0"/>
              <a:t>生産・放流魚種と令和８年度の目標</a:t>
            </a:r>
            <a:r>
              <a:rPr lang="en-US" altLang="ja-JP" sz="900" dirty="0"/>
              <a:t>》</a:t>
            </a:r>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endParaRPr lang="en-US" altLang="ja-JP" sz="900" dirty="0"/>
          </a:p>
          <a:p>
            <a:endParaRPr kumimoji="1" lang="en-US" altLang="ja-JP" sz="900" dirty="0"/>
          </a:p>
          <a:p>
            <a:r>
              <a:rPr kumimoji="1" lang="en-US" altLang="ja-JP" sz="900" dirty="0"/>
              <a:t>《</a:t>
            </a:r>
            <a:r>
              <a:rPr kumimoji="1" lang="ja-JP" altLang="en-US" sz="900" dirty="0"/>
              <a:t>技術開発魚種</a:t>
            </a:r>
            <a:r>
              <a:rPr kumimoji="1" lang="en-US" altLang="ja-JP" sz="900" dirty="0"/>
              <a:t>》</a:t>
            </a:r>
          </a:p>
          <a:p>
            <a:endParaRPr kumimoji="1" lang="en-US" altLang="ja-JP" sz="900" dirty="0"/>
          </a:p>
          <a:p>
            <a:endParaRPr lang="en-US" altLang="ja-JP" sz="900" dirty="0"/>
          </a:p>
          <a:p>
            <a:endParaRPr kumimoji="1" lang="en-US" altLang="ja-JP" sz="900" dirty="0"/>
          </a:p>
          <a:p>
            <a:endParaRPr kumimoji="1" lang="en-US" altLang="ja-JP" sz="900" dirty="0"/>
          </a:p>
          <a:p>
            <a:r>
              <a:rPr lang="ja-JP" altLang="en-US" sz="900" dirty="0"/>
              <a:t>　　</a:t>
            </a:r>
            <a:endParaRPr lang="en-US" altLang="ja-JP" sz="900" dirty="0"/>
          </a:p>
          <a:p>
            <a:endParaRPr lang="en-US" altLang="ja-JP" sz="900" dirty="0"/>
          </a:p>
        </p:txBody>
      </p:sp>
      <p:pic>
        <p:nvPicPr>
          <p:cNvPr id="1026" name="図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993" y="5116066"/>
            <a:ext cx="884076"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2"/>
          <p:cNvSpPr txBox="1">
            <a:spLocks noChangeArrowheads="1"/>
          </p:cNvSpPr>
          <p:nvPr/>
        </p:nvSpPr>
        <p:spPr bwMode="auto">
          <a:xfrm>
            <a:off x="360000" y="82848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0" y="9629001"/>
            <a:ext cx="6858000" cy="276999"/>
          </a:xfrm>
          <a:prstGeom prst="rect">
            <a:avLst/>
          </a:prstGeom>
          <a:noFill/>
        </p:spPr>
        <p:txBody>
          <a:bodyPr wrap="square" rtlCol="0">
            <a:spAutoFit/>
          </a:bodyPr>
          <a:lstStyle/>
          <a:p>
            <a:pPr algn="ctr"/>
            <a:r>
              <a:rPr kumimoji="1" lang="en-US" altLang="ja-JP" sz="1200" dirty="0"/>
              <a:t>8</a:t>
            </a:r>
            <a:endParaRPr kumimoji="1" lang="ja-JP" altLang="en-US" sz="1200" dirty="0"/>
          </a:p>
        </p:txBody>
      </p:sp>
      <p:cxnSp>
        <p:nvCxnSpPr>
          <p:cNvPr id="61" name="直線コネクタ 60"/>
          <p:cNvCxnSpPr/>
          <p:nvPr/>
        </p:nvCxnSpPr>
        <p:spPr>
          <a:xfrm>
            <a:off x="3420000" y="1245056"/>
            <a:ext cx="0" cy="817244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60000" y="1283950"/>
            <a:ext cx="2952000" cy="86177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・栽培漁業については、令和４年４月に策定した「第８次大阪府栽培漁業基本計画」に基づき、栽培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でヒラメ等の種苗の生産と放流を、水技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でトラフグとメバルの生産・放流の技術開発を行っている。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429000" y="1313980"/>
            <a:ext cx="3240360" cy="436017"/>
          </a:xfrm>
          <a:prstGeom prst="rect">
            <a:avLst/>
          </a:prstGeom>
          <a:noFill/>
        </p:spPr>
        <p:txBody>
          <a:bodyPr wrap="square" rtlCol="0">
            <a:spAutoFit/>
          </a:bodyPr>
          <a:lstStyle/>
          <a:p>
            <a:pPr>
              <a:spcAft>
                <a:spcPts val="400"/>
              </a:spcAft>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■栽培対象魚種の種苗生産・放流実績（令和５年度）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980728" y="898077"/>
            <a:ext cx="4099199" cy="261610"/>
          </a:xfrm>
          <a:prstGeom prst="rect">
            <a:avLst/>
          </a:prstGeom>
          <a:noFill/>
        </p:spPr>
        <p:txBody>
          <a:bodyPr wrap="none" rtlCol="0">
            <a:spAutoFit/>
          </a:bodyPr>
          <a:lstStyle/>
          <a:p>
            <a:r>
              <a:rPr lang="ja-JP" altLang="en-US" sz="1100" b="1" dirty="0"/>
              <a:t>大阪湾の水産資源の増大とブランド化をめざした栽培漁業の推進</a:t>
            </a:r>
          </a:p>
        </p:txBody>
      </p:sp>
      <p:graphicFrame>
        <p:nvGraphicFramePr>
          <p:cNvPr id="65" name="表 64"/>
          <p:cNvGraphicFramePr>
            <a:graphicFrameLocks noGrp="1"/>
          </p:cNvGraphicFramePr>
          <p:nvPr>
            <p:extLst>
              <p:ext uri="{D42A27DB-BD31-4B8C-83A1-F6EECF244321}">
                <p14:modId xmlns:p14="http://schemas.microsoft.com/office/powerpoint/2010/main" val="4162421774"/>
              </p:ext>
            </p:extLst>
          </p:nvPr>
        </p:nvGraphicFramePr>
        <p:xfrm>
          <a:off x="3573016" y="1757347"/>
          <a:ext cx="3078092" cy="1515253"/>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607505">
                  <a:extLst>
                    <a:ext uri="{9D8B030D-6E8A-4147-A177-3AD203B41FA5}">
                      <a16:colId xmlns:a16="http://schemas.microsoft.com/office/drawing/2014/main" val="20001"/>
                    </a:ext>
                  </a:extLst>
                </a:gridCol>
                <a:gridCol w="607505">
                  <a:extLst>
                    <a:ext uri="{9D8B030D-6E8A-4147-A177-3AD203B41FA5}">
                      <a16:colId xmlns:a16="http://schemas.microsoft.com/office/drawing/2014/main" val="20002"/>
                    </a:ext>
                  </a:extLst>
                </a:gridCol>
                <a:gridCol w="607505">
                  <a:extLst>
                    <a:ext uri="{9D8B030D-6E8A-4147-A177-3AD203B41FA5}">
                      <a16:colId xmlns:a16="http://schemas.microsoft.com/office/drawing/2014/main" val="20003"/>
                    </a:ext>
                  </a:extLst>
                </a:gridCol>
                <a:gridCol w="607505">
                  <a:extLst>
                    <a:ext uri="{9D8B030D-6E8A-4147-A177-3AD203B41FA5}">
                      <a16:colId xmlns:a16="http://schemas.microsoft.com/office/drawing/2014/main" val="20004"/>
                    </a:ext>
                  </a:extLst>
                </a:gridCol>
              </a:tblGrid>
              <a:tr h="170466">
                <a:tc rowSpan="2">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B w="12700" cap="flat" cmpd="sng" algn="ctr">
                      <a:solidFill>
                        <a:schemeClr val="accent1"/>
                      </a:solidFill>
                      <a:prstDash val="solid"/>
                      <a:round/>
                      <a:headEnd type="none" w="med" len="med"/>
                      <a:tailEnd type="none" w="med" len="med"/>
                    </a:lnB>
                  </a:tcPr>
                </a:tc>
                <a:tc gridSpan="2">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種苗生産</a:t>
                      </a:r>
                    </a:p>
                  </a:txBody>
                  <a:tcPr marL="36000" marT="0" marB="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放流</a:t>
                      </a:r>
                    </a:p>
                  </a:txBody>
                  <a:tcPr marL="36000" marT="0" marB="0"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321991">
                <a:tc vMerge="1">
                  <a:txBody>
                    <a:bodyPr/>
                    <a:lstStyle/>
                    <a:p>
                      <a:endParaRPr kumimoji="1" lang="ja-JP" altLang="en-US"/>
                    </a:p>
                  </a:txBody>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（万尾）</a:t>
                      </a:r>
                    </a:p>
                  </a:txBody>
                  <a:tcPr marL="36000" marT="0" marB="0" anchor="ctr">
                    <a:lnL w="12700" cmpd="sng">
                      <a:noFill/>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（万尾）</a:t>
                      </a:r>
                    </a:p>
                  </a:txBody>
                  <a:tcPr marL="36000" marT="0" marB="0" anchor="ct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7046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170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n-lt"/>
                          <a:ea typeface="+mn-ea"/>
                          <a:cs typeface="+mn-cs"/>
                        </a:rPr>
                        <a:t>キジハタ</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635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635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6350" cap="flat" cmpd="sng" algn="ctr">
                      <a:noFill/>
                      <a:prstDash val="solid"/>
                      <a:round/>
                      <a:headEnd type="none" w="med" len="med"/>
                      <a:tailEnd type="none" w="med" len="med"/>
                    </a:lnB>
                  </a:tcPr>
                </a:tc>
                <a:extLst>
                  <a:ext uri="{0D108BD9-81ED-4DB2-BD59-A6C34878D82A}">
                    <a16:rowId xmlns:a16="http://schemas.microsoft.com/office/drawing/2014/main" val="10004"/>
                  </a:ext>
                </a:extLst>
              </a:tr>
              <a:tr h="17046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p>
                  </a:txBody>
                  <a:tcPr marL="36000" marT="0" marB="0" anchor="ct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4866480"/>
                  </a:ext>
                </a:extLst>
              </a:tr>
              <a:tr h="17046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p>
                  </a:txBody>
                  <a:tcPr marL="36000" marT="0" marB="0" anchor="ct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17046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メバル</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17046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6" name="テキスト ボックス 65"/>
          <p:cNvSpPr txBox="1"/>
          <p:nvPr/>
        </p:nvSpPr>
        <p:spPr>
          <a:xfrm>
            <a:off x="3504340" y="3287524"/>
            <a:ext cx="3286176" cy="369332"/>
          </a:xfrm>
          <a:prstGeom prst="rect">
            <a:avLst/>
          </a:prstGeom>
          <a:noFill/>
        </p:spPr>
        <p:txBody>
          <a:bodyPr wrap="square" rtlCol="0">
            <a:spAutoFit/>
          </a:bodyPr>
          <a:lstStyle/>
          <a:p>
            <a:pPr marL="215900" indent="-2159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ヒラメ、トラフグ及びメバルは、種苗を購入し、中間育成後、放流</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215900" indent="-2159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アカガイは、稚貝を購入し、直接放流（生産なし）</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7" name="表 66"/>
          <p:cNvGraphicFramePr>
            <a:graphicFrameLocks noGrp="1"/>
          </p:cNvGraphicFramePr>
          <p:nvPr>
            <p:extLst>
              <p:ext uri="{D42A27DB-BD31-4B8C-83A1-F6EECF244321}">
                <p14:modId xmlns:p14="http://schemas.microsoft.com/office/powerpoint/2010/main" val="3114578838"/>
              </p:ext>
            </p:extLst>
          </p:nvPr>
        </p:nvGraphicFramePr>
        <p:xfrm>
          <a:off x="3498372" y="7627886"/>
          <a:ext cx="3240360" cy="721832"/>
        </p:xfrm>
        <a:graphic>
          <a:graphicData uri="http://schemas.openxmlformats.org/drawingml/2006/table">
            <a:tbl>
              <a:tblPr firstRow="1" bandRow="1">
                <a:tableStyleId>{3B4B98B0-60AC-42C2-AFA5-B58CD77FA1E5}</a:tableStyleId>
              </a:tblPr>
              <a:tblGrid>
                <a:gridCol w="1516369">
                  <a:extLst>
                    <a:ext uri="{9D8B030D-6E8A-4147-A177-3AD203B41FA5}">
                      <a16:colId xmlns:a16="http://schemas.microsoft.com/office/drawing/2014/main" val="20000"/>
                    </a:ext>
                  </a:extLst>
                </a:gridCol>
                <a:gridCol w="1723991">
                  <a:extLst>
                    <a:ext uri="{9D8B030D-6E8A-4147-A177-3AD203B41FA5}">
                      <a16:colId xmlns:a16="http://schemas.microsoft.com/office/drawing/2014/main" val="20001"/>
                    </a:ext>
                  </a:extLst>
                </a:gridCol>
              </a:tblGrid>
              <a:tr h="1804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混入率</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0458">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64800"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804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p>
                  </a:txBody>
                  <a:tcPr marL="36000" marR="36000" marT="0" marB="0" anchor="ctr">
                    <a:lnR>
                      <a:noFill/>
                    </a:lnR>
                  </a:tcPr>
                </a:tc>
                <a:tc>
                  <a:txBody>
                    <a:bodyPr/>
                    <a:lstStyle/>
                    <a:p>
                      <a:pPr marL="85725" marR="0" indent="-6480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tcPr>
                </a:tc>
                <a:extLst>
                  <a:ext uri="{0D108BD9-81ED-4DB2-BD59-A6C34878D82A}">
                    <a16:rowId xmlns:a16="http://schemas.microsoft.com/office/drawing/2014/main" val="1850759962"/>
                  </a:ext>
                </a:extLst>
              </a:tr>
              <a:tr h="1804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6480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0" name="テキスト ボックス 69"/>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取組方向②　水産資源を豊かにする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3429000" y="3827488"/>
            <a:ext cx="3240360"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■キジハタ等放流累積尾数</a:t>
            </a:r>
          </a:p>
        </p:txBody>
      </p:sp>
      <p:graphicFrame>
        <p:nvGraphicFramePr>
          <p:cNvPr id="82" name="表 81"/>
          <p:cNvGraphicFramePr>
            <a:graphicFrameLocks noGrp="1"/>
          </p:cNvGraphicFramePr>
          <p:nvPr>
            <p:extLst>
              <p:ext uri="{D42A27DB-BD31-4B8C-83A1-F6EECF244321}">
                <p14:modId xmlns:p14="http://schemas.microsoft.com/office/powerpoint/2010/main" val="2598977205"/>
              </p:ext>
            </p:extLst>
          </p:nvPr>
        </p:nvGraphicFramePr>
        <p:xfrm>
          <a:off x="731951" y="2733385"/>
          <a:ext cx="2442253" cy="702732"/>
        </p:xfrm>
        <a:graphic>
          <a:graphicData uri="http://schemas.openxmlformats.org/drawingml/2006/table">
            <a:tbl>
              <a:tblPr firstRow="1" bandRow="1">
                <a:tableStyleId>{5940675A-B579-460E-94D1-54222C63F5DA}</a:tableStyleId>
              </a:tblPr>
              <a:tblGrid>
                <a:gridCol w="686148">
                  <a:extLst>
                    <a:ext uri="{9D8B030D-6E8A-4147-A177-3AD203B41FA5}">
                      <a16:colId xmlns:a16="http://schemas.microsoft.com/office/drawing/2014/main" val="20000"/>
                    </a:ext>
                  </a:extLst>
                </a:gridCol>
                <a:gridCol w="1756105">
                  <a:extLst>
                    <a:ext uri="{9D8B030D-6E8A-4147-A177-3AD203B41FA5}">
                      <a16:colId xmlns:a16="http://schemas.microsoft.com/office/drawing/2014/main" val="20001"/>
                    </a:ext>
                  </a:extLst>
                </a:gridCol>
              </a:tblGrid>
              <a:tr h="139080">
                <a:tc>
                  <a:txBody>
                    <a:bodyPr/>
                    <a:lstStyle/>
                    <a:p>
                      <a:pPr algn="ctr"/>
                      <a:r>
                        <a:rPr kumimoji="1" lang="ja-JP" altLang="en-US" sz="900" dirty="0">
                          <a:solidFill>
                            <a:schemeClr val="tx1"/>
                          </a:solidFill>
                          <a:latin typeface="+mn-ea"/>
                          <a:ea typeface="+mn-ea"/>
                        </a:rPr>
                        <a:t>魚種名</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a:solidFill>
                            <a:schemeClr val="tx1"/>
                          </a:solidFill>
                          <a:latin typeface="+mn-ea"/>
                          <a:ea typeface="+mn-ea"/>
                        </a:rPr>
                        <a:t>放流数量（放流時の大きさ）</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6504">
                <a:tc>
                  <a:txBody>
                    <a:bodyPr/>
                    <a:lstStyle/>
                    <a:p>
                      <a:r>
                        <a:rPr kumimoji="1" lang="ja-JP" altLang="en-US" sz="900" dirty="0">
                          <a:solidFill>
                            <a:schemeClr val="tx1"/>
                          </a:solidFill>
                          <a:latin typeface="+mn-ea"/>
                          <a:ea typeface="+mn-ea"/>
                        </a:rPr>
                        <a:t>ヒラメ</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kumimoji="1" lang="en-US" altLang="ja-JP" sz="900" dirty="0">
                          <a:solidFill>
                            <a:schemeClr val="tx1"/>
                          </a:solidFill>
                          <a:latin typeface="+mn-ea"/>
                          <a:ea typeface="+mn-ea"/>
                        </a:rPr>
                        <a:t>100</a:t>
                      </a:r>
                      <a:r>
                        <a:rPr kumimoji="1" lang="ja-JP" altLang="en-US" sz="900" dirty="0">
                          <a:solidFill>
                            <a:schemeClr val="tx1"/>
                          </a:solidFill>
                          <a:latin typeface="+mn-ea"/>
                          <a:ea typeface="+mn-ea"/>
                        </a:rPr>
                        <a:t>千尾（全長　</a:t>
                      </a:r>
                      <a:r>
                        <a:rPr kumimoji="1" lang="en-US" altLang="ja-JP" sz="900" dirty="0">
                          <a:solidFill>
                            <a:schemeClr val="tx1"/>
                          </a:solidFill>
                          <a:latin typeface="+mn-ea"/>
                          <a:ea typeface="+mn-ea"/>
                        </a:rPr>
                        <a:t>80mm</a:t>
                      </a:r>
                      <a:r>
                        <a:rPr kumimoji="1" lang="ja-JP" altLang="en-US" sz="900" dirty="0">
                          <a:solidFill>
                            <a:schemeClr val="tx1"/>
                          </a:solidFill>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1"/>
                  </a:ext>
                </a:extLst>
              </a:tr>
              <a:tr h="152172">
                <a:tc>
                  <a:txBody>
                    <a:bodyPr/>
                    <a:lstStyle/>
                    <a:p>
                      <a:r>
                        <a:rPr kumimoji="1" lang="ja-JP" altLang="en-US" sz="900" dirty="0">
                          <a:solidFill>
                            <a:schemeClr val="tx1"/>
                          </a:solidFill>
                          <a:latin typeface="+mn-ea"/>
                          <a:ea typeface="+mn-ea"/>
                        </a:rPr>
                        <a:t>キジハタ</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n-ea"/>
                          <a:ea typeface="+mn-ea"/>
                        </a:rPr>
                        <a:t>110</a:t>
                      </a:r>
                      <a:r>
                        <a:rPr kumimoji="1" lang="ja-JP" altLang="en-US" sz="900" dirty="0">
                          <a:solidFill>
                            <a:schemeClr val="tx1"/>
                          </a:solidFill>
                          <a:latin typeface="+mn-ea"/>
                          <a:ea typeface="+mn-ea"/>
                        </a:rPr>
                        <a:t>千尾（全長  </a:t>
                      </a:r>
                      <a:r>
                        <a:rPr kumimoji="1" lang="en-US" altLang="ja-JP" sz="900" dirty="0">
                          <a:solidFill>
                            <a:schemeClr val="tx1"/>
                          </a:solidFill>
                          <a:latin typeface="+mn-ea"/>
                          <a:ea typeface="+mn-ea"/>
                        </a:rPr>
                        <a:t>80</a:t>
                      </a:r>
                      <a:r>
                        <a:rPr kumimoji="1" lang="ja-JP" altLang="en-US" sz="900" dirty="0">
                          <a:solidFill>
                            <a:schemeClr val="tx1"/>
                          </a:solidFill>
                          <a:latin typeface="+mn-ea"/>
                          <a:ea typeface="+mn-ea"/>
                        </a:rPr>
                        <a:t>～</a:t>
                      </a:r>
                      <a:r>
                        <a:rPr kumimoji="1" lang="en-US" altLang="ja-JP" sz="900" dirty="0">
                          <a:solidFill>
                            <a:schemeClr val="tx1"/>
                          </a:solidFill>
                          <a:latin typeface="+mn-ea"/>
                          <a:ea typeface="+mn-ea"/>
                        </a:rPr>
                        <a:t>100mm</a:t>
                      </a:r>
                      <a:r>
                        <a:rPr kumimoji="1" lang="ja-JP" altLang="en-US" sz="900" dirty="0">
                          <a:solidFill>
                            <a:schemeClr val="tx1"/>
                          </a:solidFill>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3"/>
                  </a:ext>
                </a:extLst>
              </a:tr>
              <a:tr h="124356">
                <a:tc>
                  <a:txBody>
                    <a:bodyPr/>
                    <a:lstStyle/>
                    <a:p>
                      <a:r>
                        <a:rPr kumimoji="1" lang="ja-JP" altLang="en-US" sz="900" dirty="0">
                          <a:solidFill>
                            <a:schemeClr val="tx1"/>
                          </a:solidFill>
                          <a:latin typeface="+mn-ea"/>
                          <a:ea typeface="+mn-ea"/>
                        </a:rPr>
                        <a:t>アカガイ</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0" dirty="0">
                          <a:solidFill>
                            <a:schemeClr val="tx1"/>
                          </a:solidFill>
                          <a:latin typeface="+mn-ea"/>
                          <a:ea typeface="+mn-ea"/>
                        </a:rPr>
                        <a:t>  5</a:t>
                      </a:r>
                      <a:r>
                        <a:rPr kumimoji="1" lang="en-US" altLang="ja-JP" sz="900" dirty="0">
                          <a:solidFill>
                            <a:schemeClr val="tx1"/>
                          </a:solidFill>
                          <a:latin typeface="+mn-ea"/>
                          <a:ea typeface="+mn-ea"/>
                        </a:rPr>
                        <a:t>0</a:t>
                      </a:r>
                      <a:r>
                        <a:rPr kumimoji="1" lang="ja-JP" altLang="en-US" sz="900" dirty="0">
                          <a:solidFill>
                            <a:schemeClr val="tx1"/>
                          </a:solidFill>
                          <a:latin typeface="+mn-ea"/>
                          <a:ea typeface="+mn-ea"/>
                        </a:rPr>
                        <a:t>千個（殻長　</a:t>
                      </a:r>
                      <a:r>
                        <a:rPr kumimoji="1" lang="en-US" altLang="ja-JP" sz="900" dirty="0">
                          <a:solidFill>
                            <a:schemeClr val="tx1"/>
                          </a:solidFill>
                          <a:latin typeface="+mn-ea"/>
                          <a:ea typeface="+mn-ea"/>
                        </a:rPr>
                        <a:t>30mm</a:t>
                      </a:r>
                      <a:r>
                        <a:rPr kumimoji="1" lang="ja-JP" altLang="en-US" sz="900" dirty="0">
                          <a:solidFill>
                            <a:schemeClr val="tx1"/>
                          </a:solidFill>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517290197"/>
                  </a:ext>
                </a:extLst>
              </a:tr>
              <a:tr h="124356">
                <a:tc>
                  <a:txBody>
                    <a:bodyPr/>
                    <a:lstStyle/>
                    <a:p>
                      <a:r>
                        <a:rPr kumimoji="1" lang="ja-JP" altLang="en-US" sz="900" dirty="0">
                          <a:solidFill>
                            <a:schemeClr val="tx1"/>
                          </a:solidFill>
                          <a:latin typeface="+mn-ea"/>
                          <a:ea typeface="+mn-ea"/>
                        </a:rPr>
                        <a:t>トラフグ</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n-ea"/>
                          <a:ea typeface="+mn-ea"/>
                        </a:rPr>
                        <a:t>  50</a:t>
                      </a:r>
                      <a:r>
                        <a:rPr kumimoji="1" lang="ja-JP" altLang="en-US" sz="900" dirty="0">
                          <a:solidFill>
                            <a:schemeClr val="tx1"/>
                          </a:solidFill>
                          <a:latin typeface="+mn-ea"/>
                          <a:ea typeface="+mn-ea"/>
                        </a:rPr>
                        <a:t>千尾（全長　</a:t>
                      </a:r>
                      <a:r>
                        <a:rPr kumimoji="1" lang="en-US" altLang="ja-JP" sz="900" dirty="0">
                          <a:solidFill>
                            <a:schemeClr val="tx1"/>
                          </a:solidFill>
                          <a:latin typeface="+mn-ea"/>
                          <a:ea typeface="+mn-ea"/>
                        </a:rPr>
                        <a:t>70mm</a:t>
                      </a:r>
                      <a:r>
                        <a:rPr kumimoji="1" lang="ja-JP" altLang="en-US" sz="900" dirty="0">
                          <a:solidFill>
                            <a:schemeClr val="tx1"/>
                          </a:solidFill>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3" name="テキスト ボックス 82"/>
          <p:cNvSpPr txBox="1"/>
          <p:nvPr/>
        </p:nvSpPr>
        <p:spPr>
          <a:xfrm>
            <a:off x="3429000" y="7113240"/>
            <a:ext cx="3240360" cy="646331"/>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■放流効果調査結果（令和</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水産技術センターが市場調査により混入率の調査を実施</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混入率：漁獲日数中放流個体の割合</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4" name="テキスト ボックス 83"/>
          <p:cNvSpPr txBox="1"/>
          <p:nvPr/>
        </p:nvSpPr>
        <p:spPr>
          <a:xfrm>
            <a:off x="644004" y="5864520"/>
            <a:ext cx="2697624" cy="223138"/>
          </a:xfrm>
          <a:prstGeom prst="rect">
            <a:avLst/>
          </a:prstGeom>
          <a:noFill/>
        </p:spPr>
        <p:txBody>
          <a:bodyPr wrap="square" rtlCol="0">
            <a:spAutoFit/>
          </a:bodyPr>
          <a:lstStyle/>
          <a:p>
            <a:pPr marL="92075" indent="-88900" algn="just"/>
            <a:r>
              <a:rPr lang="en-US" altLang="ja-JP" sz="850" dirty="0">
                <a:latin typeface="Meiryo UI" panose="020B0604030504040204" pitchFamily="50" charset="-128"/>
                <a:ea typeface="Meiryo UI" panose="020B0604030504040204" pitchFamily="50" charset="-128"/>
                <a:cs typeface="Meiryo UI" panose="020B0604030504040204" pitchFamily="50" charset="-128"/>
              </a:rPr>
              <a:t>※</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メバルは、第８次計画からの新規対象魚種</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5645131" y="3869637"/>
            <a:ext cx="1041751"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　（千尾・千個）</a:t>
            </a:r>
          </a:p>
        </p:txBody>
      </p:sp>
      <p:graphicFrame>
        <p:nvGraphicFramePr>
          <p:cNvPr id="89" name="表 88"/>
          <p:cNvGraphicFramePr>
            <a:graphicFrameLocks noGrp="1"/>
          </p:cNvGraphicFramePr>
          <p:nvPr>
            <p:extLst>
              <p:ext uri="{D42A27DB-BD31-4B8C-83A1-F6EECF244321}">
                <p14:modId xmlns:p14="http://schemas.microsoft.com/office/powerpoint/2010/main" val="3128639206"/>
              </p:ext>
            </p:extLst>
          </p:nvPr>
        </p:nvGraphicFramePr>
        <p:xfrm>
          <a:off x="3490666" y="4061203"/>
          <a:ext cx="3322710" cy="1197328"/>
        </p:xfrm>
        <a:graphic>
          <a:graphicData uri="http://schemas.openxmlformats.org/drawingml/2006/table">
            <a:tbl>
              <a:tblPr firstRow="1" bandRow="1">
                <a:tableStyleId>{3B4B98B0-60AC-42C2-AFA5-B58CD77FA1E5}</a:tableStyleId>
              </a:tblPr>
              <a:tblGrid>
                <a:gridCol w="559484">
                  <a:extLst>
                    <a:ext uri="{9D8B030D-6E8A-4147-A177-3AD203B41FA5}">
                      <a16:colId xmlns:a16="http://schemas.microsoft.com/office/drawing/2014/main" val="20000"/>
                    </a:ext>
                  </a:extLst>
                </a:gridCol>
                <a:gridCol w="3377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gridCol w="393700">
                  <a:extLst>
                    <a:ext uri="{9D8B030D-6E8A-4147-A177-3AD203B41FA5}">
                      <a16:colId xmlns:a16="http://schemas.microsoft.com/office/drawing/2014/main" val="20004"/>
                    </a:ext>
                  </a:extLst>
                </a:gridCol>
                <a:gridCol w="400050">
                  <a:extLst>
                    <a:ext uri="{9D8B030D-6E8A-4147-A177-3AD203B41FA5}">
                      <a16:colId xmlns:a16="http://schemas.microsoft.com/office/drawing/2014/main" val="1054812486"/>
                    </a:ext>
                  </a:extLst>
                </a:gridCol>
                <a:gridCol w="39327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tblGrid>
              <a:tr h="198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次計画</a:t>
                      </a:r>
                    </a:p>
                  </a:txBody>
                  <a:tcPr marL="36000" marR="36000" marT="0" marB="0" anchor="ctr">
                    <a:lnL w="12700" cap="flat" cmpd="sng" algn="ctr">
                      <a:solidFill>
                        <a:schemeClr val="accent1"/>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640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130</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6640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マコガレイ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6640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6640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16640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301</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395</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383</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345</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284</a:t>
                      </a:r>
                    </a:p>
                  </a:txBody>
                  <a:tcPr marL="36000"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323</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6640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累積尾数</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1,114</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1,497</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1,842</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2,126</a:t>
                      </a: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2,449</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0" name="テキスト ボックス 89"/>
          <p:cNvSpPr txBox="1"/>
          <p:nvPr/>
        </p:nvSpPr>
        <p:spPr>
          <a:xfrm>
            <a:off x="3501838" y="6882408"/>
            <a:ext cx="3132000"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19169" y="3930080"/>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（ヒラメ）</a:t>
            </a:r>
          </a:p>
        </p:txBody>
      </p:sp>
      <p:sp>
        <p:nvSpPr>
          <p:cNvPr id="31" name="テキスト ボックス 30"/>
          <p:cNvSpPr txBox="1"/>
          <p:nvPr/>
        </p:nvSpPr>
        <p:spPr>
          <a:xfrm>
            <a:off x="2009229" y="3929850"/>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（キジハタ）</a:t>
            </a:r>
          </a:p>
        </p:txBody>
      </p:sp>
      <p:sp>
        <p:nvSpPr>
          <p:cNvPr id="32" name="テキスト ボックス 31"/>
          <p:cNvSpPr txBox="1"/>
          <p:nvPr/>
        </p:nvSpPr>
        <p:spPr>
          <a:xfrm>
            <a:off x="2001705" y="4503994"/>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（トラフグ）</a:t>
            </a:r>
          </a:p>
        </p:txBody>
      </p:sp>
      <p:sp>
        <p:nvSpPr>
          <p:cNvPr id="33" name="テキスト ボックス 32"/>
          <p:cNvSpPr txBox="1"/>
          <p:nvPr/>
        </p:nvSpPr>
        <p:spPr>
          <a:xfrm>
            <a:off x="823596" y="4508293"/>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（アカガイ）</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026" y="3466081"/>
            <a:ext cx="1253648" cy="53280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704" y="4142825"/>
            <a:ext cx="477134" cy="39960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7435" y="4241112"/>
            <a:ext cx="1108300" cy="263221"/>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418" y="3515265"/>
            <a:ext cx="896400" cy="414585"/>
          </a:xfrm>
          <a:prstGeom prst="rect">
            <a:avLst/>
          </a:prstGeom>
        </p:spPr>
      </p:pic>
      <p:pic>
        <p:nvPicPr>
          <p:cNvPr id="34" name="図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841" y="7687733"/>
            <a:ext cx="1729763" cy="1729763"/>
          </a:xfrm>
          <a:prstGeom prst="rect">
            <a:avLst/>
          </a:prstGeom>
        </p:spPr>
      </p:pic>
      <p:sp>
        <p:nvSpPr>
          <p:cNvPr id="36" name="テキスト ボックス 35"/>
          <p:cNvSpPr txBox="1"/>
          <p:nvPr/>
        </p:nvSpPr>
        <p:spPr>
          <a:xfrm>
            <a:off x="2673615" y="7407369"/>
            <a:ext cx="919433" cy="353943"/>
          </a:xfrm>
          <a:prstGeom prst="rect">
            <a:avLst/>
          </a:prstGeom>
          <a:noFill/>
        </p:spPr>
        <p:txBody>
          <a:bodyPr wrap="square" rtlCol="0">
            <a:spAutoFit/>
          </a:bodyPr>
          <a:lstStyle/>
          <a:p>
            <a:pPr marL="92075" indent="-88900"/>
            <a:r>
              <a:rPr lang="ja-JP" altLang="en-US" sz="850" dirty="0">
                <a:latin typeface="Meiryo UI" panose="020B0604030504040204" pitchFamily="50" charset="-128"/>
                <a:ea typeface="Meiryo UI" panose="020B0604030504040204" pitchFamily="50" charset="-128"/>
                <a:cs typeface="Meiryo UI" panose="020B0604030504040204" pitchFamily="50" charset="-128"/>
              </a:rPr>
              <a:t>　　メバル種苗</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a:latin typeface="Meiryo UI" panose="020B0604030504040204" pitchFamily="50" charset="-128"/>
                <a:ea typeface="Meiryo UI" panose="020B0604030504040204" pitchFamily="50" charset="-128"/>
                <a:cs typeface="Meiryo UI" panose="020B0604030504040204" pitchFamily="50" charset="-128"/>
              </a:rPr>
              <a:t>タグ標識</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836060" y="9063553"/>
            <a:ext cx="919433" cy="353943"/>
          </a:xfrm>
          <a:prstGeom prst="rect">
            <a:avLst/>
          </a:prstGeom>
          <a:noFill/>
        </p:spPr>
        <p:txBody>
          <a:bodyPr wrap="square" rtlCol="0">
            <a:spAutoFit/>
          </a:bodyPr>
          <a:lstStyle/>
          <a:p>
            <a:pPr marL="92075" indent="-88900"/>
            <a:r>
              <a:rPr lang="ja-JP" altLang="en-US" sz="850" dirty="0">
                <a:latin typeface="Meiryo UI" panose="020B0604030504040204" pitchFamily="50" charset="-128"/>
                <a:ea typeface="Meiryo UI" panose="020B0604030504040204" pitchFamily="50" charset="-128"/>
                <a:cs typeface="Meiryo UI" panose="020B0604030504040204" pitchFamily="50" charset="-128"/>
              </a:rPr>
              <a:t>　　トラフグ種苗</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a:latin typeface="Meiryo UI" panose="020B0604030504040204" pitchFamily="50" charset="-128"/>
                <a:ea typeface="Meiryo UI" panose="020B0604030504040204" pitchFamily="50" charset="-128"/>
                <a:cs typeface="Meiryo UI" panose="020B0604030504040204" pitchFamily="50" charset="-128"/>
              </a:rPr>
              <a:t>焼印標識</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28" y="5258531"/>
            <a:ext cx="1108300" cy="263221"/>
          </a:xfrm>
          <a:prstGeom prst="rect">
            <a:avLst/>
          </a:prstGeom>
        </p:spPr>
      </p:pic>
      <p:sp>
        <p:nvSpPr>
          <p:cNvPr id="41" name="テキスト ボックス 40"/>
          <p:cNvSpPr txBox="1"/>
          <p:nvPr/>
        </p:nvSpPr>
        <p:spPr>
          <a:xfrm>
            <a:off x="794893" y="5552173"/>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（トラフグ）</a:t>
            </a:r>
          </a:p>
        </p:txBody>
      </p:sp>
      <p:sp>
        <p:nvSpPr>
          <p:cNvPr id="43" name="テキスト ボックス 42"/>
          <p:cNvSpPr txBox="1"/>
          <p:nvPr/>
        </p:nvSpPr>
        <p:spPr>
          <a:xfrm>
            <a:off x="1993208" y="5556472"/>
            <a:ext cx="895350"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（メバル）</a:t>
            </a:r>
          </a:p>
        </p:txBody>
      </p:sp>
      <p:graphicFrame>
        <p:nvGraphicFramePr>
          <p:cNvPr id="45" name="表 44"/>
          <p:cNvGraphicFramePr>
            <a:graphicFrameLocks noGrp="1"/>
          </p:cNvGraphicFramePr>
          <p:nvPr>
            <p:extLst>
              <p:ext uri="{D42A27DB-BD31-4B8C-83A1-F6EECF244321}">
                <p14:modId xmlns:p14="http://schemas.microsoft.com/office/powerpoint/2010/main" val="554269585"/>
              </p:ext>
            </p:extLst>
          </p:nvPr>
        </p:nvGraphicFramePr>
        <p:xfrm>
          <a:off x="3503236" y="5707041"/>
          <a:ext cx="2985010" cy="1082853"/>
        </p:xfrm>
        <a:graphic>
          <a:graphicData uri="http://schemas.openxmlformats.org/drawingml/2006/table">
            <a:tbl>
              <a:tblPr firstRow="1" bandRow="1">
                <a:tableStyleId>{3B4B98B0-60AC-42C2-AFA5-B58CD77FA1E5}</a:tableStyleId>
              </a:tblPr>
              <a:tblGrid>
                <a:gridCol w="559484">
                  <a:extLst>
                    <a:ext uri="{9D8B030D-6E8A-4147-A177-3AD203B41FA5}">
                      <a16:colId xmlns:a16="http://schemas.microsoft.com/office/drawing/2014/main" val="20000"/>
                    </a:ext>
                  </a:extLst>
                </a:gridCol>
                <a:gridCol w="397252">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370850">
                  <a:extLst>
                    <a:ext uri="{9D8B030D-6E8A-4147-A177-3AD203B41FA5}">
                      <a16:colId xmlns:a16="http://schemas.microsoft.com/office/drawing/2014/main" val="20004"/>
                    </a:ext>
                  </a:extLst>
                </a:gridCol>
                <a:gridCol w="400050">
                  <a:extLst>
                    <a:ext uri="{9D8B030D-6E8A-4147-A177-3AD203B41FA5}">
                      <a16:colId xmlns:a16="http://schemas.microsoft.com/office/drawing/2014/main" val="1054812486"/>
                    </a:ext>
                  </a:extLst>
                </a:gridCol>
                <a:gridCol w="39327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tblGrid>
              <a:tr h="179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次計画</a:t>
                      </a:r>
                    </a:p>
                  </a:txBody>
                  <a:tcPr marL="36000" marR="36000" marT="0" marB="0" anchor="ctr">
                    <a:lnL w="12700" cap="flat" cmpd="sng" algn="ctr">
                      <a:solidFill>
                        <a:schemeClr val="accent1"/>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5049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113</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5049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5049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5049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15049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294</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315</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50496">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累積尾数</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2,743</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3,058</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0" name="テキスト ボックス 39"/>
          <p:cNvSpPr txBox="1"/>
          <p:nvPr/>
        </p:nvSpPr>
        <p:spPr>
          <a:xfrm>
            <a:off x="5695289" y="5514839"/>
            <a:ext cx="1041751"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　（千尾・千個）</a:t>
            </a:r>
          </a:p>
        </p:txBody>
      </p:sp>
      <p:sp>
        <p:nvSpPr>
          <p:cNvPr id="46" name="テキスト ボックス 45">
            <a:extLst>
              <a:ext uri="{FF2B5EF4-FFF2-40B4-BE49-F238E27FC236}">
                <a16:creationId xmlns:a16="http://schemas.microsoft.com/office/drawing/2014/main" id="{721346A5-9630-4D74-B6D6-721A94F5894C}"/>
              </a:ext>
            </a:extLst>
          </p:cNvPr>
          <p:cNvSpPr txBox="1"/>
          <p:nvPr/>
        </p:nvSpPr>
        <p:spPr>
          <a:xfrm>
            <a:off x="3504340" y="5251192"/>
            <a:ext cx="3286176" cy="230832"/>
          </a:xfrm>
          <a:prstGeom prst="rect">
            <a:avLst/>
          </a:prstGeom>
          <a:noFill/>
        </p:spPr>
        <p:txBody>
          <a:bodyPr wrap="square" rtlCol="0">
            <a:spAutoFit/>
          </a:bodyPr>
          <a:lstStyle/>
          <a:p>
            <a:pPr marL="215900" indent="-2159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マコガレイは第７次計画の改定で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から対象外となった。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EB396B5C-26B4-4745-A2F1-45C302BCF9EA}"/>
              </a:ext>
            </a:extLst>
          </p:cNvPr>
          <p:cNvSpPr txBox="1"/>
          <p:nvPr/>
        </p:nvSpPr>
        <p:spPr>
          <a:xfrm>
            <a:off x="3527200" y="6787161"/>
            <a:ext cx="3286176" cy="230832"/>
          </a:xfrm>
          <a:prstGeom prst="rect">
            <a:avLst/>
          </a:prstGeom>
          <a:noFill/>
        </p:spPr>
        <p:txBody>
          <a:bodyPr wrap="square" rtlCol="0">
            <a:spAutoFit/>
          </a:bodyPr>
          <a:lstStyle/>
          <a:p>
            <a:pPr marL="215900" indent="-2159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トラフグは第８次計画で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から対象となった。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5DE07D66-1F73-4FA3-8D63-5C597E069A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720" y="6272261"/>
            <a:ext cx="2328661" cy="1375806"/>
          </a:xfrm>
          <a:prstGeom prst="ellipse">
            <a:avLst/>
          </a:prstGeom>
        </p:spPr>
      </p:pic>
    </p:spTree>
    <p:extLst>
      <p:ext uri="{BB962C8B-B14F-4D97-AF65-F5344CB8AC3E}">
        <p14:creationId xmlns:p14="http://schemas.microsoft.com/office/powerpoint/2010/main" val="303094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表 67"/>
          <p:cNvGraphicFramePr>
            <a:graphicFrameLocks noGrp="1"/>
          </p:cNvGraphicFramePr>
          <p:nvPr>
            <p:extLst>
              <p:ext uri="{D42A27DB-BD31-4B8C-83A1-F6EECF244321}">
                <p14:modId xmlns:p14="http://schemas.microsoft.com/office/powerpoint/2010/main" val="906414741"/>
              </p:ext>
            </p:extLst>
          </p:nvPr>
        </p:nvGraphicFramePr>
        <p:xfrm>
          <a:off x="3573016" y="967648"/>
          <a:ext cx="3096344" cy="835948"/>
        </p:xfrm>
        <a:graphic>
          <a:graphicData uri="http://schemas.openxmlformats.org/drawingml/2006/table">
            <a:tbl>
              <a:tblPr firstRow="1" bandRow="1">
                <a:tableStyleId>{3B4B98B0-60AC-42C2-AFA5-B58CD77FA1E5}</a:tableStyleId>
              </a:tblPr>
              <a:tblGrid>
                <a:gridCol w="72008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全長</a:t>
                      </a:r>
                    </a:p>
                  </a:txBody>
                  <a:tcPr marL="36000" marR="108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latin typeface="Meiryo UI" panose="020B0604030504040204" pitchFamily="50" charset="-128"/>
                          <a:ea typeface="Meiryo UI" panose="020B0604030504040204" pitchFamily="50" charset="-128"/>
                          <a:cs typeface="Meiryo UI" panose="020B0604030504040204" pitchFamily="50" charset="-128"/>
                        </a:rPr>
                        <a:t>全長</a:t>
                      </a:r>
                    </a:p>
                  </a:txBody>
                  <a:tcPr marL="36000" marR="108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シャコ</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10cm</a:t>
                      </a:r>
                    </a:p>
                  </a:txBody>
                  <a:tcPr marL="36000" marR="108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indent="-85725" algn="ct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マコガレイ</a:t>
                      </a:r>
                    </a:p>
                  </a:txBody>
                  <a:tcPr marL="36000" marR="3600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15cm</a:t>
                      </a:r>
                    </a:p>
                  </a:txBody>
                  <a:tcPr marL="36000" marR="108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ガザミ</a:t>
                      </a: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13cm</a:t>
                      </a: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オニオコゼ</a:t>
                      </a: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2"/>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クルマエビ</a:t>
                      </a: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ヒラメ</a:t>
                      </a: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3"/>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マダイ</a:t>
                      </a: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アナゴ</a:t>
                      </a: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4"/>
                  </a:ext>
                </a:extLst>
              </a:tr>
              <a:tr h="78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メイタガレイ</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キジハタ</a:t>
                      </a: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1" name="テキスト ボックス 2"/>
          <p:cNvSpPr txBox="1">
            <a:spLocks noChangeArrowheads="1"/>
          </p:cNvSpPr>
          <p:nvPr/>
        </p:nvSpPr>
        <p:spPr bwMode="auto">
          <a:xfrm>
            <a:off x="360000" y="200472"/>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2"/>
          <p:cNvSpPr txBox="1">
            <a:spLocks noChangeArrowheads="1"/>
          </p:cNvSpPr>
          <p:nvPr/>
        </p:nvSpPr>
        <p:spPr bwMode="auto">
          <a:xfrm>
            <a:off x="357299" y="347428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572545"/>
            <a:ext cx="6858000" cy="276999"/>
          </a:xfrm>
          <a:prstGeom prst="rect">
            <a:avLst/>
          </a:prstGeom>
          <a:noFill/>
        </p:spPr>
        <p:txBody>
          <a:bodyPr wrap="square" rtlCol="0">
            <a:spAutoFit/>
          </a:bodyPr>
          <a:lstStyle/>
          <a:p>
            <a:pPr algn="ctr"/>
            <a:r>
              <a:rPr kumimoji="1" lang="en-US" altLang="ja-JP" sz="1200" dirty="0"/>
              <a:t>9</a:t>
            </a:r>
            <a:endParaRPr kumimoji="1" lang="ja-JP" altLang="en-US" sz="1200" dirty="0"/>
          </a:p>
        </p:txBody>
      </p:sp>
      <p:sp>
        <p:nvSpPr>
          <p:cNvPr id="74" name="テキスト ボックス 73"/>
          <p:cNvSpPr txBox="1"/>
          <p:nvPr/>
        </p:nvSpPr>
        <p:spPr>
          <a:xfrm>
            <a:off x="3900581" y="5398235"/>
            <a:ext cx="1728192" cy="3693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■遊漁者向け</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周知啓発チラシ</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a:off x="3420000" y="3944847"/>
            <a:ext cx="0" cy="259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420000" y="551083"/>
            <a:ext cx="0" cy="270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29000" y="569954"/>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■小型魚の再放流サイズ（資源管理部会での申合せ事項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80728" y="250005"/>
            <a:ext cx="2731838" cy="261610"/>
          </a:xfrm>
          <a:prstGeom prst="rect">
            <a:avLst/>
          </a:prstGeom>
          <a:noFill/>
        </p:spPr>
        <p:txBody>
          <a:bodyPr wrap="none" rtlCol="0">
            <a:spAutoFit/>
          </a:bodyPr>
          <a:lstStyle/>
          <a:p>
            <a:r>
              <a:rPr lang="ja-JP" altLang="en-US" sz="1100" b="1" dirty="0"/>
              <a:t>科学的知見に基づく水産資源の適切な管理</a:t>
            </a:r>
          </a:p>
        </p:txBody>
      </p:sp>
      <p:sp>
        <p:nvSpPr>
          <p:cNvPr id="33" name="テキスト ボックス 32"/>
          <p:cNvSpPr txBox="1"/>
          <p:nvPr/>
        </p:nvSpPr>
        <p:spPr>
          <a:xfrm>
            <a:off x="359999" y="560512"/>
            <a:ext cx="2952000" cy="3016210"/>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・資源管理型漁業は、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資源状況に応じて、資源管理を行い、魚価単価の向上や資源枯渇の防止などを図り、持続的に漁業を行うことを目指し、資源管理部会における指導、</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資源生態調査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年度は、府漁連が主催する漁業者検討会等に出席し、研究所が実施する調査の結果を提供するともに、資源管理手法等に指導・助言を行った。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・府漁連等と連携し、メイタガレイの再放流パトロール（産地市場を巡回し小型魚の再放流を啓発）に参加した。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・新漁業法に基づく魚種ごとの新たな資源管理手法の検討のため、令和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年度にかけてカタクチイワシ等５魚種の</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水産政策審議会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資源管理検討部会において府内漁業者が参考人として参加した。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・特定水産資源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(TAC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魚種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以外の魚種の資源管理について、漁業者による自主的取り組みを促すため、大阪府資源管理方針に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魚種を追加設定した。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3507016733"/>
              </p:ext>
            </p:extLst>
          </p:nvPr>
        </p:nvGraphicFramePr>
        <p:xfrm>
          <a:off x="3573016" y="2143737"/>
          <a:ext cx="3096344" cy="988455"/>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実施日</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巡回先</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8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岸和田市漁協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5.6.13</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泉佐野漁協、岡田浦漁協</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50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710654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5" name="図 34"/>
          <p:cNvPicPr/>
          <p:nvPr/>
        </p:nvPicPr>
        <p:blipFill>
          <a:blip r:embed="rId2" cstate="print">
            <a:extLst>
              <a:ext uri="{28A0092B-C50C-407E-A947-70E740481C1C}">
                <a14:useLocalDpi xmlns:a14="http://schemas.microsoft.com/office/drawing/2010/main" val="0"/>
              </a:ext>
            </a:extLst>
          </a:blip>
          <a:stretch>
            <a:fillRect/>
          </a:stretch>
        </p:blipFill>
        <p:spPr>
          <a:xfrm>
            <a:off x="5723739" y="2374569"/>
            <a:ext cx="811048" cy="636284"/>
          </a:xfrm>
          <a:prstGeom prst="rect">
            <a:avLst/>
          </a:prstGeom>
        </p:spPr>
      </p:pic>
      <p:sp>
        <p:nvSpPr>
          <p:cNvPr id="36" name="テキスト ボックス 35"/>
          <p:cNvSpPr txBox="1"/>
          <p:nvPr/>
        </p:nvSpPr>
        <p:spPr>
          <a:xfrm>
            <a:off x="3429000" y="1913138"/>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■メイタガレイパトロールの実施状況（令和５年度）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095028" y="3507620"/>
            <a:ext cx="2893741" cy="261610"/>
          </a:xfrm>
          <a:prstGeom prst="rect">
            <a:avLst/>
          </a:prstGeom>
          <a:noFill/>
        </p:spPr>
        <p:txBody>
          <a:bodyPr wrap="none" rtlCol="0">
            <a:spAutoFit/>
          </a:bodyPr>
          <a:lstStyle/>
          <a:p>
            <a:r>
              <a:rPr lang="ja-JP" altLang="en-US" sz="1100" b="1" dirty="0"/>
              <a:t>適正な漁業秩序の維持による水産資源の保護</a:t>
            </a:r>
          </a:p>
        </p:txBody>
      </p:sp>
      <p:sp>
        <p:nvSpPr>
          <p:cNvPr id="38" name="テキスト ボックス 37"/>
          <p:cNvSpPr txBox="1"/>
          <p:nvPr/>
        </p:nvSpPr>
        <p:spPr>
          <a:xfrm>
            <a:off x="363519" y="3817711"/>
            <a:ext cx="2952000" cy="209288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・漁業許可、漁業権、漁船、遊漁船業等の適正管理を行うとともに、漁業関係者に対し法令等の周知や漁業調整を行っている。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・遊漁者、遊漁船業者に対し、水産動植物の採捕や遊漁船業法に関する周知啓発を行っている。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・水産流通適正化法に基づきアワビ・ナマコを取り扱う漁業者、加工流通業者の登録等を実施している。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・漁獲報告の適正化に向け漁獲情報システムの運用を行っている。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・漁業取締船「はやなみ」により、関空周辺採捕禁止区域における違反漁船や漁業関係法令違反に対し検挙・指導等の取締りを実施している。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543300" y="3800326"/>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■漁業取締船「はやなみ」による指導、取締実績</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6" name="表 45"/>
          <p:cNvGraphicFramePr>
            <a:graphicFrameLocks noGrp="1"/>
          </p:cNvGraphicFramePr>
          <p:nvPr>
            <p:extLst>
              <p:ext uri="{D42A27DB-BD31-4B8C-83A1-F6EECF244321}">
                <p14:modId xmlns:p14="http://schemas.microsoft.com/office/powerpoint/2010/main" val="1864018018"/>
              </p:ext>
            </p:extLst>
          </p:nvPr>
        </p:nvGraphicFramePr>
        <p:xfrm>
          <a:off x="3687316" y="4170085"/>
          <a:ext cx="3096344" cy="96012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666074">
                  <a:extLst>
                    <a:ext uri="{9D8B030D-6E8A-4147-A177-3AD203B41FA5}">
                      <a16:colId xmlns:a16="http://schemas.microsoft.com/office/drawing/2014/main" val="20001"/>
                    </a:ext>
                  </a:extLst>
                </a:gridCol>
                <a:gridCol w="666074">
                  <a:extLst>
                    <a:ext uri="{9D8B030D-6E8A-4147-A177-3AD203B41FA5}">
                      <a16:colId xmlns:a16="http://schemas.microsoft.com/office/drawing/2014/main" val="20002"/>
                    </a:ext>
                  </a:extLst>
                </a:gridCol>
                <a:gridCol w="666074">
                  <a:extLst>
                    <a:ext uri="{9D8B030D-6E8A-4147-A177-3AD203B41FA5}">
                      <a16:colId xmlns:a16="http://schemas.microsoft.com/office/drawing/2014/main" val="20003"/>
                    </a:ext>
                  </a:extLst>
                </a:gridCol>
                <a:gridCol w="666074">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取締出航</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回数</a:t>
                      </a: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夜間・早朝取締回数</a:t>
                      </a: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警告・指導</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endPar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処分数</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indent="0"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30</a:t>
                      </a:r>
                    </a:p>
                  </a:txBody>
                  <a:tcPr marL="36000" marT="0" marB="0" anchor="ctr">
                    <a:lnR>
                      <a:noFill/>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14989">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元</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10002"/>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R="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187</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4197554814"/>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196</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602954336"/>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p>
                  </a:txBody>
                  <a:tcPr marL="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p>
                  </a:txBody>
                  <a:tcPr marL="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 name="図 2">
            <a:extLst>
              <a:ext uri="{FF2B5EF4-FFF2-40B4-BE49-F238E27FC236}">
                <a16:creationId xmlns:a16="http://schemas.microsoft.com/office/drawing/2014/main" id="{D8C9874E-00DE-461A-981F-2C7F43177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4509" y="5241032"/>
            <a:ext cx="1742843" cy="1258202"/>
          </a:xfrm>
          <a:prstGeom prst="rect">
            <a:avLst/>
          </a:prstGeom>
        </p:spPr>
      </p:pic>
      <p:sp>
        <p:nvSpPr>
          <p:cNvPr id="50" name="テキスト ボックス 49">
            <a:extLst>
              <a:ext uri="{FF2B5EF4-FFF2-40B4-BE49-F238E27FC236}">
                <a16:creationId xmlns:a16="http://schemas.microsoft.com/office/drawing/2014/main" id="{79883ED4-5EC0-4606-B628-6B088A14402F}"/>
              </a:ext>
            </a:extLst>
          </p:cNvPr>
          <p:cNvSpPr txBox="1"/>
          <p:nvPr/>
        </p:nvSpPr>
        <p:spPr>
          <a:xfrm>
            <a:off x="1188909" y="8380775"/>
            <a:ext cx="2299027" cy="261610"/>
          </a:xfrm>
          <a:prstGeom prst="rect">
            <a:avLst/>
          </a:prstGeom>
          <a:noFill/>
        </p:spPr>
        <p:txBody>
          <a:bodyPr wrap="none" rtlCol="0">
            <a:spAutoFit/>
          </a:bodyPr>
          <a:lstStyle/>
          <a:p>
            <a:r>
              <a:rPr lang="ja-JP" altLang="en-US" sz="1100" b="1" dirty="0"/>
              <a:t>新技術を活用した養殖業への取組み</a:t>
            </a:r>
          </a:p>
        </p:txBody>
      </p:sp>
      <p:sp>
        <p:nvSpPr>
          <p:cNvPr id="52" name="テキスト ボックス 51">
            <a:extLst>
              <a:ext uri="{FF2B5EF4-FFF2-40B4-BE49-F238E27FC236}">
                <a16:creationId xmlns:a16="http://schemas.microsoft.com/office/drawing/2014/main" id="{CF8FE3B3-4540-44BF-B36A-FBD92C5BBCF4}"/>
              </a:ext>
            </a:extLst>
          </p:cNvPr>
          <p:cNvSpPr txBox="1"/>
          <p:nvPr/>
        </p:nvSpPr>
        <p:spPr>
          <a:xfrm>
            <a:off x="464316" y="8646237"/>
            <a:ext cx="2952000" cy="707886"/>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・養殖に関する水質データの提供や疾病に係る情報提供等、持続的な養殖の推進に努めている。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・令和５年４月から陸上養殖業の届出制が開始。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C1E6F753-CE30-4CAB-B147-85F8A6719969}"/>
              </a:ext>
            </a:extLst>
          </p:cNvPr>
          <p:cNvSpPr txBox="1"/>
          <p:nvPr/>
        </p:nvSpPr>
        <p:spPr>
          <a:xfrm>
            <a:off x="3517520" y="8697416"/>
            <a:ext cx="3200321" cy="1015663"/>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・養殖を行う事業者または漁業者団体に対し、水技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または生物多様性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が技術指導を実施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・届出の結果、</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事業者が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養殖場で事業を実施。養殖の水産動物は、ニジマス、ヒラメ、トラフグ、クエ、サバ、アナゴ、バナメイエビ、クルマエビ。</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2">
            <a:extLst>
              <a:ext uri="{FF2B5EF4-FFF2-40B4-BE49-F238E27FC236}">
                <a16:creationId xmlns:a16="http://schemas.microsoft.com/office/drawing/2014/main" id="{6F844A92-2DF3-4F70-A51D-CA9DC949AA62}"/>
              </a:ext>
            </a:extLst>
          </p:cNvPr>
          <p:cNvSpPr txBox="1">
            <a:spLocks noChangeArrowheads="1"/>
          </p:cNvSpPr>
          <p:nvPr/>
        </p:nvSpPr>
        <p:spPr bwMode="auto">
          <a:xfrm>
            <a:off x="427816" y="831511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コネクタ 55">
            <a:extLst>
              <a:ext uri="{FF2B5EF4-FFF2-40B4-BE49-F238E27FC236}">
                <a16:creationId xmlns:a16="http://schemas.microsoft.com/office/drawing/2014/main" id="{AFE03212-09FA-4D0C-AEB3-0FC7C18A0BA6}"/>
              </a:ext>
            </a:extLst>
          </p:cNvPr>
          <p:cNvCxnSpPr/>
          <p:nvPr/>
        </p:nvCxnSpPr>
        <p:spPr>
          <a:xfrm>
            <a:off x="3430718" y="8786976"/>
            <a:ext cx="12700" cy="78284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BA844E12-7222-4DE0-AE8E-422F101BAB7C}"/>
              </a:ext>
            </a:extLst>
          </p:cNvPr>
          <p:cNvSpPr txBox="1"/>
          <p:nvPr/>
        </p:nvSpPr>
        <p:spPr>
          <a:xfrm>
            <a:off x="3446715" y="6897216"/>
            <a:ext cx="3384376"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■漁船を活用した週休日の啓発活動の実施回数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a:latin typeface="Meiryo UI" panose="020B0604030504040204" pitchFamily="50" charset="-128"/>
                <a:ea typeface="Meiryo UI" panose="020B0604030504040204" pitchFamily="50" charset="-128"/>
                <a:cs typeface="Meiryo UI" panose="020B0604030504040204" pitchFamily="50" charset="-128"/>
              </a:rPr>
              <a:t>　　　令和５年度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2">
            <a:extLst>
              <a:ext uri="{FF2B5EF4-FFF2-40B4-BE49-F238E27FC236}">
                <a16:creationId xmlns:a16="http://schemas.microsoft.com/office/drawing/2014/main" id="{28E20C8B-732C-43C9-AA7E-2AC077B81D00}"/>
              </a:ext>
            </a:extLst>
          </p:cNvPr>
          <p:cNvSpPr txBox="1">
            <a:spLocks noChangeArrowheads="1"/>
          </p:cNvSpPr>
          <p:nvPr/>
        </p:nvSpPr>
        <p:spPr bwMode="auto">
          <a:xfrm>
            <a:off x="377715" y="6537176"/>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a:extLst>
              <a:ext uri="{FF2B5EF4-FFF2-40B4-BE49-F238E27FC236}">
                <a16:creationId xmlns:a16="http://schemas.microsoft.com/office/drawing/2014/main" id="{511D8868-EB1C-418A-8D74-9D1490B3B1D2}"/>
              </a:ext>
            </a:extLst>
          </p:cNvPr>
          <p:cNvSpPr txBox="1"/>
          <p:nvPr/>
        </p:nvSpPr>
        <p:spPr>
          <a:xfrm>
            <a:off x="377714" y="6880926"/>
            <a:ext cx="2952000" cy="1323439"/>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・関西国際空港周辺における水産動植物の採捕禁止区域における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水産資源の増大、保護の効果を高めるため、漁船による週休日の啓発活動を実施している。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・種苗放流を行う際、生残率を高めるため、種苗の一部を区域内に放流している（キジハタ、アカガイ）。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直線コネクタ 61">
            <a:extLst>
              <a:ext uri="{FF2B5EF4-FFF2-40B4-BE49-F238E27FC236}">
                <a16:creationId xmlns:a16="http://schemas.microsoft.com/office/drawing/2014/main" id="{33B0CE11-3C82-46CC-85C5-901F808F98A1}"/>
              </a:ext>
            </a:extLst>
          </p:cNvPr>
          <p:cNvCxnSpPr/>
          <p:nvPr/>
        </p:nvCxnSpPr>
        <p:spPr>
          <a:xfrm>
            <a:off x="3434031" y="6952758"/>
            <a:ext cx="0" cy="133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0752EF76-9B15-4DE6-8131-0DF9A4598F32}"/>
              </a:ext>
            </a:extLst>
          </p:cNvPr>
          <p:cNvSpPr txBox="1"/>
          <p:nvPr/>
        </p:nvSpPr>
        <p:spPr>
          <a:xfrm>
            <a:off x="998443" y="6586709"/>
            <a:ext cx="3312125" cy="261610"/>
          </a:xfrm>
          <a:prstGeom prst="rect">
            <a:avLst/>
          </a:prstGeom>
          <a:noFill/>
        </p:spPr>
        <p:txBody>
          <a:bodyPr wrap="none" rtlCol="0">
            <a:spAutoFit/>
          </a:bodyPr>
          <a:lstStyle/>
          <a:p>
            <a:r>
              <a:rPr lang="ja-JP" altLang="en-US" sz="1100" b="1" dirty="0"/>
              <a:t>関西国際空港周辺海域を活用した資源増大の取組み</a:t>
            </a:r>
          </a:p>
        </p:txBody>
      </p:sp>
      <p:pic>
        <p:nvPicPr>
          <p:cNvPr id="64" name="図 63" descr="関西国際空港周辺海域に設定されている「水産動植物採捕禁止区域」のイラストのタイトルです。" title="関西国際空港周辺海域に設定されている「水産動植物採捕禁止区域」のイラスト">
            <a:extLst>
              <a:ext uri="{FF2B5EF4-FFF2-40B4-BE49-F238E27FC236}">
                <a16:creationId xmlns:a16="http://schemas.microsoft.com/office/drawing/2014/main" id="{24425B20-F8AF-4D46-96DC-F3CB632B65C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8378" y="7342141"/>
            <a:ext cx="1618317" cy="995235"/>
          </a:xfrm>
          <a:prstGeom prst="rect">
            <a:avLst/>
          </a:prstGeom>
          <a:noFill/>
          <a:ln>
            <a:noFill/>
          </a:ln>
        </p:spPr>
      </p:pic>
      <p:sp>
        <p:nvSpPr>
          <p:cNvPr id="66" name="テキスト ボックス 65">
            <a:extLst>
              <a:ext uri="{FF2B5EF4-FFF2-40B4-BE49-F238E27FC236}">
                <a16:creationId xmlns:a16="http://schemas.microsoft.com/office/drawing/2014/main" id="{CC37E47E-DED2-452B-A522-6401C7DC1713}"/>
              </a:ext>
            </a:extLst>
          </p:cNvPr>
          <p:cNvSpPr txBox="1"/>
          <p:nvPr/>
        </p:nvSpPr>
        <p:spPr>
          <a:xfrm>
            <a:off x="3521097" y="7372707"/>
            <a:ext cx="1728192" cy="507831"/>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■関西国際空港周辺に</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おける水産動植物の</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採捕禁止区域</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42266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13205</TotalTime>
  <Words>9713</Words>
  <Application>Microsoft Office PowerPoint</Application>
  <PresentationFormat>A4 210 x 297 mm</PresentationFormat>
  <Paragraphs>1711</Paragraphs>
  <Slides>20</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Meiryo UI</vt:lpstr>
      <vt:lpstr>ＭＳ Ｐゴシック</vt:lpstr>
      <vt:lpstr>ＭＳ Ｐ明朝</vt:lpstr>
      <vt:lpstr>メイリオ</vt:lpstr>
      <vt:lpstr>游ゴシック</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新瀬　幾恵</dc:creator>
  <cp:lastModifiedBy>福原　敬介</cp:lastModifiedBy>
  <cp:revision>980</cp:revision>
  <cp:lastPrinted>2024-03-13T10:38:13Z</cp:lastPrinted>
  <dcterms:created xsi:type="dcterms:W3CDTF">2016-01-29T06:50:34Z</dcterms:created>
  <dcterms:modified xsi:type="dcterms:W3CDTF">2025-03-13T12:16:36Z</dcterms:modified>
</cp:coreProperties>
</file>